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6"/>
  </p:notesMasterIdLst>
  <p:sldIdLst>
    <p:sldId id="257" r:id="rId6"/>
    <p:sldId id="258" r:id="rId7"/>
    <p:sldId id="582" r:id="rId8"/>
    <p:sldId id="578" r:id="rId9"/>
    <p:sldId id="579" r:id="rId10"/>
    <p:sldId id="584" r:id="rId11"/>
    <p:sldId id="875" r:id="rId12"/>
    <p:sldId id="876" r:id="rId13"/>
    <p:sldId id="880" r:id="rId14"/>
    <p:sldId id="884" r:id="rId15"/>
    <p:sldId id="883" r:id="rId16"/>
    <p:sldId id="878" r:id="rId17"/>
    <p:sldId id="264" r:id="rId18"/>
    <p:sldId id="265" r:id="rId19"/>
    <p:sldId id="266" r:id="rId20"/>
    <p:sldId id="267" r:id="rId21"/>
    <p:sldId id="268" r:id="rId22"/>
    <p:sldId id="269" r:id="rId23"/>
    <p:sldId id="882" r:id="rId24"/>
    <p:sldId id="9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viewProps" Target="view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4252-F5BC-4F09-8E36-7912016456B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ED5B5-C9AD-482F-8563-49B6ED73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9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AF258-3BF2-4CF3-80AF-8BDF474E454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0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Functions and Fate of notochord</a:t>
            </a: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forms the axis of the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foetus</a:t>
            </a: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before development of the vertebral column.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forms the nucleus bulbous of the inter-vertebral discs.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stimulated the development of the neural tube.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stimulated the development of the somite from the surrounding mesoderm.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forms apical ligament of the axis (C2).</a:t>
            </a:r>
          </a:p>
          <a:p>
            <a:pPr marL="342900" marR="0" lvl="0" indent="-3429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somites</a:t>
            </a: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masses are 42-44 and are arranged as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- 4 occipital, 8 cervical, 12 thoracic, 5 lumbar, 5 sacral and   8-10 coccygeal.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Later on the 1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occipital and the last 5-8 coccygeal degenerate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ED5B5-C9AD-482F-8563-49B6ED73E9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L2-L5 + S1-S5 + C1= 10 (Right + Left)= 20 trunks </a:t>
            </a:r>
          </a:p>
          <a:p>
            <a:pPr algn="l" rtl="0"/>
            <a:r>
              <a:rPr lang="en-US" dirty="0"/>
              <a:t>Each trunk is dorsal and ventral roots 20x 2= 40 + filum terminal=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AF258-3BF2-4CF3-80AF-8BDF474E454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4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1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brainstem is made up of the medulla oblongata, the </a:t>
            </a:r>
            <a:r>
              <a:rPr lang="en-US" dirty="0" err="1"/>
              <a:t>pons</a:t>
            </a:r>
            <a:r>
              <a:rPr lang="en-US" dirty="0"/>
              <a:t>, and the midbrain and occupies the posterior cranial fossa of the skull (Fig. 5-8). It is </a:t>
            </a:r>
            <a:r>
              <a:rPr lang="en-US" dirty="0" err="1"/>
              <a:t>stalklike</a:t>
            </a:r>
            <a:r>
              <a:rPr lang="en-US" dirty="0"/>
              <a:t> in shape and connects the narrow spinal cord with the expanded forebrain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3B3A0-52D2-4BA3-BAF8-A98FCF009C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07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17600" y="6400801"/>
            <a:ext cx="9652000" cy="320675"/>
          </a:xfrm>
        </p:spPr>
        <p:txBody>
          <a:bodyPr/>
          <a:lstStyle>
            <a:lvl1pPr>
              <a:defRPr/>
            </a:lvl1pPr>
          </a:lstStyle>
          <a:p>
            <a:pPr rtl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176000" y="6324600"/>
            <a:ext cx="1016000" cy="533400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>
                <a:solidFill>
                  <a:prstClr val="black">
                    <a:tint val="75000"/>
                  </a:prstClr>
                </a:solidFill>
              </a:rPr>
              <a:t>13-</a:t>
            </a:r>
            <a:fld id="{62352860-0D6D-4225-9DCC-EC06BD40C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0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defRPr/>
            </a:pPr>
            <a:fld id="{EE096FCA-72C5-4F15-8D47-0367A67869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8511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defRPr/>
            </a:pPr>
            <a:fld id="{228AC0F2-9B7C-4073-AF0B-310624871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3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3739-AEE7-4BA6-93B0-3DFF85FF78A0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B48C03-2315-4CFC-A78A-5C829507D56F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062918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0002-E235-46E7-9746-4A4D0624762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DEFAA-4956-4929-9EF5-3E293D1581EA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248921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314D-2874-40C4-8B92-83376EACF06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440C4-1556-4E08-807A-2C6806812C14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947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3F07-1057-4D81-823F-E68BA094469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F5FD3-BC0C-4588-9483-CA4C2EAD42A5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925897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0868-132A-4162-B7A8-35F5A2CDD1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D381B-5843-4E18-B092-BEFC49765052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35790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34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05E-D198-4EFD-A3DE-3E23EDE4130F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D7461D-C8FA-48DE-AB9B-AF0F0308B233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687748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6FEA-91C2-4075-8FD6-41594285ED60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F07BA-4125-4B69-84A8-71687542C5D1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108184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CDB6-B54F-41FD-9963-A4773A3B04B2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08CA2-0055-4842-972F-1183C3FB8A19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87362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5F9B-DC29-46FF-AF58-8B658B5BD8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6CF29-695D-4078-9CDD-F18AE700CA0B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012251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283C-B97F-4A1C-903D-DA6B38ABBF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4D1AD-EACE-4F27-A422-9F1BDC3944B6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82688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9910-EFDA-4C51-B341-620ABD35516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E35E1-9B8F-4C0F-8B57-91D3FA1A714B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53518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9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3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7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6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3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 /><Relationship Id="rId3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21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5.xml" /><Relationship Id="rId5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24.xml" /><Relationship Id="rId4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2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1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770E2-E53A-4C7B-BC4C-E31B3F9A85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59BB1-7ECA-4E61-B8D9-67706B253FC1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85980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3.xml" /><Relationship Id="rId4" Type="http://schemas.openxmlformats.org/officeDocument/2006/relationships/image" Target="../media/image10.wmf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tags" Target="../tags/tag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tags" Target="../tags/tag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6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 /><Relationship Id="rId3" Type="http://schemas.openxmlformats.org/officeDocument/2006/relationships/notesSlide" Target="../notesSlides/notesSlide7.xml" /><Relationship Id="rId7" Type="http://schemas.openxmlformats.org/officeDocument/2006/relationships/oleObject" Target="../embeddings/oleObject3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5" Type="http://schemas.openxmlformats.org/officeDocument/2006/relationships/image" Target="../media/image17.wmf" /><Relationship Id="rId10" Type="http://schemas.openxmlformats.org/officeDocument/2006/relationships/oleObject" Target="../embeddings/oleObject6.bin" /><Relationship Id="rId4" Type="http://schemas.openxmlformats.org/officeDocument/2006/relationships/oleObject" Target="../embeddings/oleObject1.bin" /><Relationship Id="rId9" Type="http://schemas.openxmlformats.org/officeDocument/2006/relationships/oleObject" Target="../embeddings/oleObject5.bin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Relationship Id="rId4" Type="http://schemas.openxmlformats.org/officeDocument/2006/relationships/image" Target="../media/image5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nan\Pictures\صور طبيعية_files\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64" y="83127"/>
            <a:ext cx="11817927" cy="6691745"/>
          </a:xfrm>
          <a:prstGeom prst="rect">
            <a:avLst/>
          </a:prstGeom>
          <a:noFill/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E7D5691-EF72-42DB-B644-BDDFD168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19" y="2216727"/>
            <a:ext cx="11804072" cy="45192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857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</a:t>
            </a:r>
            <a:r>
              <a:rPr kumimoji="0" lang="ar-EG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لأستاذ </a:t>
            </a:r>
            <a:r>
              <a:rPr kumimoji="0" lang="ar-SA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يوسف حسين</a:t>
            </a:r>
          </a:p>
          <a:p>
            <a:pPr marL="0" marR="0" lvl="0" indent="0" algn="ctr" defTabSz="385763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أستاذ التشريح وعلم الأجنة - كلية الطب –  </a:t>
            </a:r>
            <a:r>
              <a:rPr kumimoji="0" lang="ar-EG" alt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الزقازيق – مصر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رئيس قسم التشريح و الأنسجة و الأجنة - كلية الطب - جامعة مؤتة</a:t>
            </a: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- الأردن</a:t>
            </a:r>
            <a:endParaRPr kumimoji="0" lang="ar-EG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دكتوراة من جامعة كولونيا المانيا</a:t>
            </a:r>
          </a:p>
          <a:p>
            <a:pPr marL="0" marR="0" lvl="0" indent="0" algn="ctr" defTabSz="385763" rtl="1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اليوتيوب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Dr. Youssef Hussein Anatomy</a:t>
            </a:r>
            <a:endParaRPr kumimoji="0" lang="ar-EG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1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جروب الفيس د. يوسف حسين (استاذ التشريح)</a:t>
            </a:r>
            <a:endParaRPr kumimoji="0" lang="ar-JO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4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052" y="728870"/>
            <a:ext cx="8401877" cy="523460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35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191" y="2704343"/>
            <a:ext cx="667909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of Brain</a:t>
            </a:r>
          </a:p>
        </p:txBody>
      </p:sp>
    </p:spTree>
    <p:extLst>
      <p:ext uri="{BB962C8B-B14F-4D97-AF65-F5344CB8AC3E}">
        <p14:creationId xmlns:p14="http://schemas.microsoft.com/office/powerpoint/2010/main" val="4205944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7547"/>
          <a:stretch>
            <a:fillRect/>
          </a:stretch>
        </p:blipFill>
        <p:spPr bwMode="auto">
          <a:xfrm>
            <a:off x="2411625" y="133440"/>
            <a:ext cx="6467332" cy="63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AutoShape 10"/>
          <p:cNvSpPr>
            <a:spLocks/>
          </p:cNvSpPr>
          <p:nvPr/>
        </p:nvSpPr>
        <p:spPr bwMode="auto">
          <a:xfrm>
            <a:off x="8989796" y="475105"/>
            <a:ext cx="2643174" cy="618491"/>
          </a:xfrm>
          <a:prstGeom prst="callout2">
            <a:avLst>
              <a:gd name="adj1" fmla="val 39276"/>
              <a:gd name="adj2" fmla="val 3220"/>
              <a:gd name="adj3" fmla="val 26889"/>
              <a:gd name="adj4" fmla="val -51834"/>
              <a:gd name="adj5" fmla="val 148202"/>
              <a:gd name="adj6" fmla="val -83240"/>
            </a:avLst>
          </a:prstGeom>
          <a:noFill/>
          <a:ln w="57150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Cerebrum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43E1B22C-7A94-4D16-9B7B-05E0902D9103}"/>
              </a:ext>
            </a:extLst>
          </p:cNvPr>
          <p:cNvSpPr>
            <a:spLocks/>
          </p:cNvSpPr>
          <p:nvPr/>
        </p:nvSpPr>
        <p:spPr bwMode="auto">
          <a:xfrm>
            <a:off x="9018683" y="1592216"/>
            <a:ext cx="2643174" cy="618491"/>
          </a:xfrm>
          <a:prstGeom prst="callout2">
            <a:avLst>
              <a:gd name="adj1" fmla="val 39276"/>
              <a:gd name="adj2" fmla="val 3220"/>
              <a:gd name="adj3" fmla="val 26889"/>
              <a:gd name="adj4" fmla="val -51834"/>
              <a:gd name="adj5" fmla="val 193198"/>
              <a:gd name="adj6" fmla="val -121344"/>
            </a:avLst>
          </a:prstGeom>
          <a:noFill/>
          <a:ln w="57150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Thalamus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D612E53E-8542-4ED8-A436-63FFB43523FE}"/>
              </a:ext>
            </a:extLst>
          </p:cNvPr>
          <p:cNvSpPr>
            <a:spLocks/>
          </p:cNvSpPr>
          <p:nvPr/>
        </p:nvSpPr>
        <p:spPr bwMode="auto">
          <a:xfrm>
            <a:off x="9460248" y="3669903"/>
            <a:ext cx="2643174" cy="618491"/>
          </a:xfrm>
          <a:prstGeom prst="callout2">
            <a:avLst>
              <a:gd name="adj1" fmla="val 39276"/>
              <a:gd name="adj2" fmla="val 3220"/>
              <a:gd name="adj3" fmla="val 26889"/>
              <a:gd name="adj4" fmla="val -51834"/>
              <a:gd name="adj5" fmla="val 58210"/>
              <a:gd name="adj6" fmla="val -94772"/>
            </a:avLst>
          </a:prstGeom>
          <a:noFill/>
          <a:ln w="57150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Cerebellum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C5C8BC0E-F8CD-441F-BE8F-D4D99889B04E}"/>
              </a:ext>
            </a:extLst>
          </p:cNvPr>
          <p:cNvSpPr>
            <a:spLocks/>
          </p:cNvSpPr>
          <p:nvPr/>
        </p:nvSpPr>
        <p:spPr bwMode="auto">
          <a:xfrm>
            <a:off x="9301222" y="2286867"/>
            <a:ext cx="2643174" cy="618491"/>
          </a:xfrm>
          <a:prstGeom prst="callout2">
            <a:avLst>
              <a:gd name="adj1" fmla="val 39276"/>
              <a:gd name="adj2" fmla="val 3220"/>
              <a:gd name="adj3" fmla="val 31174"/>
              <a:gd name="adj4" fmla="val -66374"/>
              <a:gd name="adj5" fmla="val 158915"/>
              <a:gd name="adj6" fmla="val -151427"/>
            </a:avLst>
          </a:prstGeom>
          <a:noFill/>
          <a:ln w="57150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Hypothalamus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FABA5BE2-D6C4-47CE-9E23-D9AC6C1896FC}"/>
              </a:ext>
            </a:extLst>
          </p:cNvPr>
          <p:cNvSpPr>
            <a:spLocks/>
          </p:cNvSpPr>
          <p:nvPr/>
        </p:nvSpPr>
        <p:spPr bwMode="auto">
          <a:xfrm>
            <a:off x="9643917" y="2905358"/>
            <a:ext cx="2643174" cy="618491"/>
          </a:xfrm>
          <a:prstGeom prst="callout2">
            <a:avLst>
              <a:gd name="adj1" fmla="val 39276"/>
              <a:gd name="adj2" fmla="val 3220"/>
              <a:gd name="adj3" fmla="val 26889"/>
              <a:gd name="adj4" fmla="val -51834"/>
              <a:gd name="adj5" fmla="val 111777"/>
              <a:gd name="adj6" fmla="val -141399"/>
            </a:avLst>
          </a:prstGeom>
          <a:noFill/>
          <a:ln w="57150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Midbrain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CF37D13A-D8D2-489A-8974-C339EDAF4051}"/>
              </a:ext>
            </a:extLst>
          </p:cNvPr>
          <p:cNvSpPr>
            <a:spLocks/>
          </p:cNvSpPr>
          <p:nvPr/>
        </p:nvSpPr>
        <p:spPr bwMode="auto">
          <a:xfrm>
            <a:off x="9730998" y="4434439"/>
            <a:ext cx="2643174" cy="618491"/>
          </a:xfrm>
          <a:prstGeom prst="callout2">
            <a:avLst>
              <a:gd name="adj1" fmla="val 39276"/>
              <a:gd name="adj2" fmla="val 3220"/>
              <a:gd name="adj3" fmla="val 26889"/>
              <a:gd name="adj4" fmla="val -51834"/>
              <a:gd name="adj5" fmla="val -29639"/>
              <a:gd name="adj6" fmla="val -153432"/>
            </a:avLst>
          </a:prstGeom>
          <a:noFill/>
          <a:ln w="57150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Pons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93E7D1EE-B13E-4D95-8BA1-F33E7D5DFC62}"/>
              </a:ext>
            </a:extLst>
          </p:cNvPr>
          <p:cNvSpPr>
            <a:spLocks/>
          </p:cNvSpPr>
          <p:nvPr/>
        </p:nvSpPr>
        <p:spPr bwMode="auto">
          <a:xfrm>
            <a:off x="9643917" y="5272433"/>
            <a:ext cx="2643174" cy="618491"/>
          </a:xfrm>
          <a:prstGeom prst="callout2">
            <a:avLst>
              <a:gd name="adj1" fmla="val 39276"/>
              <a:gd name="adj2" fmla="val 3220"/>
              <a:gd name="adj3" fmla="val 26889"/>
              <a:gd name="adj4" fmla="val -51834"/>
              <a:gd name="adj5" fmla="val -53208"/>
              <a:gd name="adj6" fmla="val -142402"/>
            </a:avLst>
          </a:prstGeom>
          <a:noFill/>
          <a:ln w="57150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Medulla oblongata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63EA2-C093-4FB7-A982-2ED3664E1F78}"/>
              </a:ext>
            </a:extLst>
          </p:cNvPr>
          <p:cNvSpPr txBox="1"/>
          <p:nvPr/>
        </p:nvSpPr>
        <p:spPr>
          <a:xfrm>
            <a:off x="212035" y="238540"/>
            <a:ext cx="11661913" cy="5908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DEVELOPMENT OF THE BRAIN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brain develops from the part of the neural tube cranial to the 4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somite.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This part shows 3 dilatations, forebrain, midbrain and hindbrain vesicles.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Differentiation of the brain vesicle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Forebrain vesicle (prosencephalon):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divided into 2 parts: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4572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 A median part (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diencephalon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gives rise to; 			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45720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Thalamus and 3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ventricle . 			- Hypothalamus.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71500" marR="45720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Epithalamus. 					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Metathalamus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4572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 Two lateral parts (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telencephalon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gives rise cerebrum and lateral ventricles.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Midbrain vesicle (mesencephalon)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Gives rise to the midbrain.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2000"/>
              </a:lnSpc>
              <a:tabLst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Hindbrain vesicle (Rhombencephalon):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divided into 2 parts: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6858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Cranial part or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metencephalon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gives pons and cerebellum and 4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ventricle.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- 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audal part or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myelencephalon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gives medulla oblongata.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7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عنوان 1"/>
          <p:cNvSpPr>
            <a:spLocks noGrp="1"/>
          </p:cNvSpPr>
          <p:nvPr>
            <p:ph type="title"/>
          </p:nvPr>
        </p:nvSpPr>
        <p:spPr>
          <a:xfrm>
            <a:off x="248356" y="1004712"/>
            <a:ext cx="4628444" cy="928688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Meningocele</a:t>
            </a:r>
            <a:b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herniation of a part of the meninges</a:t>
            </a:r>
            <a:endParaRPr lang="ar-EG" altLang="en-US" sz="3600" dirty="0">
              <a:solidFill>
                <a:srgbClr val="C00000"/>
              </a:solidFill>
            </a:endParaRPr>
          </a:p>
        </p:txBody>
      </p:sp>
      <p:pic>
        <p:nvPicPr>
          <p:cNvPr id="163843" name="Picture 4" descr="D:\جامعة مؤتة\Integrated Modules\2- C N S\Images\10- anomalies\6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r="426"/>
          <a:stretch>
            <a:fillRect/>
          </a:stretch>
        </p:blipFill>
        <p:spPr>
          <a:xfrm>
            <a:off x="5195711" y="723020"/>
            <a:ext cx="6357938" cy="5794375"/>
          </a:xfrm>
          <a:noFill/>
        </p:spPr>
      </p:pic>
    </p:spTree>
    <p:extLst>
      <p:ext uri="{BB962C8B-B14F-4D97-AF65-F5344CB8AC3E}">
        <p14:creationId xmlns:p14="http://schemas.microsoft.com/office/powerpoint/2010/main" val="394717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 descr="D:\جامعة مؤتة\Integrated Modules\2- C N S\Images\10- anomalies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0156"/>
          <a:stretch>
            <a:fillRect/>
          </a:stretch>
        </p:blipFill>
        <p:spPr>
          <a:xfrm>
            <a:off x="5204178" y="352248"/>
            <a:ext cx="6987822" cy="5450241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1CFFC-2F35-496C-8DB2-4C1C4157F9D4}"/>
              </a:ext>
            </a:extLst>
          </p:cNvPr>
          <p:cNvSpPr txBox="1"/>
          <p:nvPr/>
        </p:nvSpPr>
        <p:spPr>
          <a:xfrm>
            <a:off x="169332" y="606079"/>
            <a:ext cx="4809067" cy="564584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685800" marR="0" indent="-342900" algn="justLow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Meningoencephalocele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herniation of a part of the brain and its covering meninges.  </a:t>
            </a:r>
          </a:p>
          <a:p>
            <a:pPr marL="685800" marR="0" indent="-342900" algn="justLow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Meningohydroencephalocele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: herniation of the meninges and part of the brain and its ventricle containing CSF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3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4" descr="D:\جامعة مؤتة\Integrated Modules\2- C N S\Images\10- anomalies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0128" y="725842"/>
            <a:ext cx="6072188" cy="5908675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C22CB6-B276-4B0E-9BBD-46A79ADB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1663171"/>
            <a:ext cx="4763911" cy="3292651"/>
          </a:xfrm>
          <a:ln w="57150">
            <a:solidFill>
              <a:srgbClr val="0000CC"/>
            </a:solidFill>
          </a:ln>
        </p:spPr>
        <p:txBody>
          <a:bodyPr/>
          <a:lstStyle/>
          <a:p>
            <a:pPr marL="342900" indent="-342900" algn="l" rtl="0">
              <a:lnSpc>
                <a:spcPct val="123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Anencephaly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b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failure of development of greater part of the brain and vault of the skull due to failure of cephalic part of the neural tube to close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237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4" descr="D:\جامعة مؤتة\Integrated Modules\2- C N S\Images\10- anomalies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8216" y="508000"/>
            <a:ext cx="4738688" cy="5842000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99141-2DEB-47CA-96A6-B97723780EAF}"/>
              </a:ext>
            </a:extLst>
          </p:cNvPr>
          <p:cNvSpPr txBox="1"/>
          <p:nvPr/>
        </p:nvSpPr>
        <p:spPr>
          <a:xfrm>
            <a:off x="802216" y="1618925"/>
            <a:ext cx="4220358" cy="3108543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Hydrocephalus</a:t>
            </a:r>
            <a:br>
              <a:rPr lang="en-US" alt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excessive   accumulation   of C.S.F   in   the   ventricular   system due to closure in the CSF circulation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17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4" descr="D:\جامعة مؤتة\Integrated Modules\2- C N S\Images\10- anomalies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6387" y="928688"/>
            <a:ext cx="6855613" cy="4572705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18941F-C9F7-4BB1-8C24-C2680C486CFC}"/>
              </a:ext>
            </a:extLst>
          </p:cNvPr>
          <p:cNvSpPr/>
          <p:nvPr/>
        </p:nvSpPr>
        <p:spPr>
          <a:xfrm>
            <a:off x="861059" y="1600761"/>
            <a:ext cx="3575474" cy="2608086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Microcephaly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small skull and cerebral hemisphere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86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4" descr="D:\جامعة مؤتة\Integrated Modules\2- C N S\Images\10- anomalies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" b="2946"/>
          <a:stretch>
            <a:fillRect/>
          </a:stretch>
        </p:blipFill>
        <p:spPr>
          <a:xfrm>
            <a:off x="5283199" y="918137"/>
            <a:ext cx="6004279" cy="5854404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AABB38-F250-44FB-AC49-35561EB11F67}"/>
              </a:ext>
            </a:extLst>
          </p:cNvPr>
          <p:cNvSpPr/>
          <p:nvPr/>
        </p:nvSpPr>
        <p:spPr>
          <a:xfrm>
            <a:off x="654757" y="1253068"/>
            <a:ext cx="4459110" cy="2608086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Cyclopia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one cerebral hemisphere, one ventricle and one median eye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04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72E57-2831-4BED-AC5A-9663255C2D94}"/>
              </a:ext>
            </a:extLst>
          </p:cNvPr>
          <p:cNvSpPr txBox="1"/>
          <p:nvPr/>
        </p:nvSpPr>
        <p:spPr>
          <a:xfrm>
            <a:off x="119270" y="132521"/>
            <a:ext cx="11953460" cy="5677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en-US" sz="2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DERIVATIVES OF THE NEURAL CRESTS</a:t>
            </a:r>
            <a:endParaRPr lang="en-US" alt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special </a:t>
            </a:r>
            <a:r>
              <a:rPr lang="en-US" sz="245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neuro-ectodermal cells </a:t>
            </a:r>
            <a:r>
              <a:rPr lang="en-US" sz="2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dorsolateral to the neural tube.</a:t>
            </a:r>
            <a:endParaRPr lang="en-US" sz="24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altLang="en-US" sz="2450" dirty="0">
                <a:latin typeface="Arial" panose="020B0604020202020204" pitchFamily="34" charset="0"/>
                <a:cs typeface="Arial" panose="020B0604020202020204" pitchFamily="34" charset="0"/>
              </a:rPr>
              <a:t>1- Sensory Cells of the </a:t>
            </a:r>
            <a:r>
              <a:rPr lang="en-US" altLang="en-US" sz="2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para-sympathetic ganglia (</a:t>
            </a:r>
            <a:r>
              <a:rPr lang="en-US" sz="2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(Ciliary of 3rd, pterygopalatine and submandibular of 7th, </a:t>
            </a:r>
            <a:r>
              <a:rPr lang="en-US" sz="24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Otic</a:t>
            </a:r>
            <a:r>
              <a:rPr lang="en-US" sz="2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9th and enteric ganglia of 10th cranial nerves) </a:t>
            </a:r>
            <a:r>
              <a:rPr lang="en-US" altLang="en-US" sz="2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en-US" sz="2450" dirty="0">
                <a:latin typeface="Arial" panose="020B0604020202020204" pitchFamily="34" charset="0"/>
                <a:cs typeface="Arial" panose="020B0604020202020204" pitchFamily="34" charset="0"/>
              </a:rPr>
              <a:t>2- Sensory Cells of the </a:t>
            </a:r>
            <a:r>
              <a:rPr lang="en-US" altLang="en-US" sz="2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sympathetic ganglia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en-US" sz="2450" dirty="0">
                <a:latin typeface="Arial" panose="020B0604020202020204" pitchFamily="34" charset="0"/>
                <a:cs typeface="Arial" panose="020B0604020202020204" pitchFamily="34" charset="0"/>
              </a:rPr>
              <a:t>3- Sensory Cells of the </a:t>
            </a:r>
            <a:r>
              <a:rPr lang="en-US" altLang="en-US" sz="2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 root ganglia of the spinal nerves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altLang="en-US" sz="2450" dirty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altLang="en-US" sz="2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 and arachnoid matters</a:t>
            </a:r>
            <a:r>
              <a:rPr lang="en-US" altLang="en-US" sz="24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50" dirty="0">
                <a:latin typeface="Arial" panose="020B0604020202020204" pitchFamily="34" charset="0"/>
                <a:cs typeface="Arial" panose="020B0604020202020204" pitchFamily="34" charset="0"/>
              </a:rPr>
              <a:t>of the meninges</a:t>
            </a:r>
            <a:r>
              <a:rPr lang="en-US" sz="2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(dura matter mesodermal in origin).</a:t>
            </a:r>
            <a:endParaRPr lang="en-US" alt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en-US" sz="2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Schwan cells </a:t>
            </a:r>
            <a:r>
              <a:rPr lang="en-US" altLang="en-US" sz="2450" dirty="0">
                <a:latin typeface="Arial" panose="020B0604020202020204" pitchFamily="34" charset="0"/>
                <a:cs typeface="Arial" panose="020B0604020202020204" pitchFamily="34" charset="0"/>
              </a:rPr>
              <a:t>that form the myelin sheath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en-US" sz="2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Chromaffin cells</a:t>
            </a:r>
            <a:r>
              <a:rPr lang="en-US" altLang="en-US" sz="24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50" dirty="0">
                <a:latin typeface="Arial" panose="020B0604020202020204" pitchFamily="34" charset="0"/>
                <a:cs typeface="Arial" panose="020B0604020202020204" pitchFamily="34" charset="0"/>
              </a:rPr>
              <a:t>of the suprarenal medulla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en-US" sz="2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Pigment cells</a:t>
            </a:r>
            <a:r>
              <a:rPr lang="en-US" altLang="en-US" sz="24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50" dirty="0">
                <a:latin typeface="Arial" panose="020B0604020202020204" pitchFamily="34" charset="0"/>
                <a:cs typeface="Arial" panose="020B0604020202020204" pitchFamily="34" charset="0"/>
              </a:rPr>
              <a:t>in the skin, iris and retina.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9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4" descr="D:\جامعة مؤتة\Integrated Modules\2- C N S\Images\10- anomalies\7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" r="1553"/>
          <a:stretch>
            <a:fillRect/>
          </a:stretch>
        </p:blipFill>
        <p:spPr>
          <a:xfrm>
            <a:off x="6857558" y="121344"/>
            <a:ext cx="5142077" cy="6646720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BFF8A9-C085-456B-9188-BF231A374889}"/>
              </a:ext>
            </a:extLst>
          </p:cNvPr>
          <p:cNvSpPr txBox="1"/>
          <p:nvPr/>
        </p:nvSpPr>
        <p:spPr>
          <a:xfrm>
            <a:off x="192365" y="121344"/>
            <a:ext cx="6903760" cy="5586914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11430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Development of the neural tube: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The neural tube develops as neural plate from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ectoderm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dorsal to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notochord.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A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neural pit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that forming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neural groove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The edges of the neural groove fused forming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neural tube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that later on separated from the ectoderm.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Neural tube lies opposite developed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somites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a- The part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cranial to the 4</a:t>
            </a:r>
            <a:r>
              <a:rPr lang="en-US" sz="2400" b="1" baseline="30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somite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is dilated and forms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brain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b- The part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caudal to the 4</a:t>
            </a:r>
            <a:r>
              <a:rPr lang="en-US" sz="2400" b="1" baseline="30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somite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remains narrow and forms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spinal cord.</a:t>
            </a:r>
          </a:p>
        </p:txBody>
      </p:sp>
    </p:spTree>
    <p:extLst>
      <p:ext uri="{BB962C8B-B14F-4D97-AF65-F5344CB8AC3E}">
        <p14:creationId xmlns:p14="http://schemas.microsoft.com/office/powerpoint/2010/main" val="39778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96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052" y="728870"/>
            <a:ext cx="8401877" cy="5234608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35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191" y="2704343"/>
            <a:ext cx="667909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of Spinal cord</a:t>
            </a:r>
          </a:p>
        </p:txBody>
      </p:sp>
    </p:spTree>
    <p:extLst>
      <p:ext uri="{BB962C8B-B14F-4D97-AF65-F5344CB8AC3E}">
        <p14:creationId xmlns:p14="http://schemas.microsoft.com/office/powerpoint/2010/main" val="13433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0" t="63256" r="23614" b="15227"/>
          <a:stretch/>
        </p:blipFill>
        <p:spPr>
          <a:xfrm>
            <a:off x="6281529" y="1509125"/>
            <a:ext cx="5804454" cy="4732647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2C5BA-4867-4006-B835-3F2D979B0A72}"/>
              </a:ext>
            </a:extLst>
          </p:cNvPr>
          <p:cNvSpPr txBox="1"/>
          <p:nvPr/>
        </p:nvSpPr>
        <p:spPr>
          <a:xfrm>
            <a:off x="106016" y="106017"/>
            <a:ext cx="5804455" cy="659616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22860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Cyto-differentiation of the neural tube: 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(I)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Ependymal layer: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most inner layer which contains 2 types of cells;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   a- Ependymal cells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line the cavity of the neural tube.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b- Germinal cells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divide repeatedly and migrated peripherally to form the mantle layer.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(II)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Mantle layer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the middle layer; It forms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gray matter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of the spinal cord and is formed of two types of cells: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a- Neuroblasts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(nerve cells or neurons), the axons of these cells extend to the marginal layer.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b- Neuroglial cells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(supporting cells).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(Ill) Marginal layer: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the outer layer containing ascending and descending tracts (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white matter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of the spinal cord).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20D44249-C485-429C-9BB9-DB9B32F1BF3F}"/>
              </a:ext>
            </a:extLst>
          </p:cNvPr>
          <p:cNvSpPr>
            <a:spLocks/>
          </p:cNvSpPr>
          <p:nvPr/>
        </p:nvSpPr>
        <p:spPr bwMode="auto">
          <a:xfrm>
            <a:off x="6281529" y="397565"/>
            <a:ext cx="2251923" cy="848140"/>
          </a:xfrm>
          <a:prstGeom prst="callout2">
            <a:avLst>
              <a:gd name="adj1" fmla="val 121878"/>
              <a:gd name="adj2" fmla="val 43290"/>
              <a:gd name="adj3" fmla="val 182508"/>
              <a:gd name="adj4" fmla="val 27786"/>
              <a:gd name="adj5" fmla="val 216828"/>
              <a:gd name="adj6" fmla="val 89997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/>
              <a:t>Germinal cells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0971F067-B7C5-4F51-A39E-5B16853757AA}"/>
              </a:ext>
            </a:extLst>
          </p:cNvPr>
          <p:cNvSpPr>
            <a:spLocks/>
          </p:cNvSpPr>
          <p:nvPr/>
        </p:nvSpPr>
        <p:spPr bwMode="auto">
          <a:xfrm>
            <a:off x="8872225" y="401127"/>
            <a:ext cx="2771800" cy="844578"/>
          </a:xfrm>
          <a:prstGeom prst="callout2">
            <a:avLst>
              <a:gd name="adj1" fmla="val 40629"/>
              <a:gd name="adj2" fmla="val 919"/>
              <a:gd name="adj3" fmla="val 59070"/>
              <a:gd name="adj4" fmla="val -12820"/>
              <a:gd name="adj5" fmla="val 160249"/>
              <a:gd name="adj6" fmla="val -23286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/>
              <a:t>Ependymal cells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D38F-A0BD-4028-A970-C781B9DCB10A}"/>
              </a:ext>
            </a:extLst>
          </p:cNvPr>
          <p:cNvSpPr txBox="1"/>
          <p:nvPr/>
        </p:nvSpPr>
        <p:spPr>
          <a:xfrm>
            <a:off x="8872225" y="1509125"/>
            <a:ext cx="417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134E9-4FBA-4E18-B7BB-9170A56C4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9" t="29224" r="17199" b="54791"/>
          <a:stretch/>
        </p:blipFill>
        <p:spPr>
          <a:xfrm>
            <a:off x="131880" y="167181"/>
            <a:ext cx="11791204" cy="373711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7BEEF-1EDC-4F32-A2BB-01893DF4031A}"/>
              </a:ext>
            </a:extLst>
          </p:cNvPr>
          <p:cNvSpPr txBox="1"/>
          <p:nvPr/>
        </p:nvSpPr>
        <p:spPr>
          <a:xfrm>
            <a:off x="131880" y="3935897"/>
            <a:ext cx="11927597" cy="2754922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At first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neural tube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 thick lateral wall, thin roof plate and floor plate, and a narrow slit-like lumen.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2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ventral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dorsal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parts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lateral wall become thick by proliferation of the cells in the mantle zone. As a result, it is divided by lateral sulcus called sulcus limitans into ventral part (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basal lamina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and dorsal part (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alar lamina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and the cavity becomes rhomboidal in shape: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134E9-4FBA-4E18-B7BB-9170A56C4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4" t="47859" r="17199" b="38485"/>
          <a:stretch/>
        </p:blipFill>
        <p:spPr>
          <a:xfrm>
            <a:off x="967409" y="145773"/>
            <a:ext cx="10508974" cy="3142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1058B-2407-4206-ADDC-8DF6810BB412}"/>
              </a:ext>
            </a:extLst>
          </p:cNvPr>
          <p:cNvSpPr txBox="1"/>
          <p:nvPr/>
        </p:nvSpPr>
        <p:spPr>
          <a:xfrm>
            <a:off x="223873" y="3271413"/>
            <a:ext cx="11744254" cy="343626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228600" algn="justLow">
              <a:lnSpc>
                <a:spcPct val="122000"/>
              </a:lnSpc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A- Ventral parts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contain motor cells,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 the anterior and the lateral horns of the spinal cord.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   The 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 horns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found in all segments.</a:t>
            </a:r>
          </a:p>
          <a:p>
            <a:pPr marL="514350" marR="0" indent="-28575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lateral horns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found in;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>
              <a:lnSpc>
                <a:spcPct val="122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All the thoracic and upper 2-3 lumbar segments (sympathetic).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>
              <a:lnSpc>
                <a:spcPct val="122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2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3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4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sacral segments (parasympathetic).      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22000"/>
              </a:lnSpc>
            </a:pP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B- Dorsal parts</a:t>
            </a:r>
            <a:r>
              <a:rPr lang="en-US" sz="2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contain the sensory cells,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 the posterior horns of the spinal cord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C-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cavity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becomes reduced in size (narrow) to form the central canal.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22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D-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Marginal layer: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the outer layer containing ascending and descending tracts (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white matter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of the spinal cord,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anterior, lateral and posterior columns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4744EE-47EE-4877-BDDF-70B6371CF06D}"/>
              </a:ext>
            </a:extLst>
          </p:cNvPr>
          <p:cNvSpPr/>
          <p:nvPr/>
        </p:nvSpPr>
        <p:spPr>
          <a:xfrm>
            <a:off x="196948" y="182878"/>
            <a:ext cx="7244862" cy="6511975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685800" indent="-342900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66065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Termination of the spinal cord varies with the age: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Low">
              <a:lnSpc>
                <a:spcPct val="125000"/>
              </a:lnSpc>
              <a:tabLst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At the 3rd month of intrauterine life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 of coccyx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algn="justLow">
              <a:lnSpc>
                <a:spcPct val="125000"/>
              </a:lnSpc>
              <a:tabLst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At birth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intervertebral disc of L3/L4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algn="justLow">
              <a:lnSpc>
                <a:spcPct val="125000"/>
              </a:lnSpc>
              <a:tabLst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Adult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level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intervertebral disc of L1/L2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8001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6057900" algn="r"/>
              </a:tabLs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this level, vertebral canal contains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roots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lumbar, sacral, and coccygeal nerves around filum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terminale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form a bundle called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Cauda Equina (</a:t>
            </a:r>
            <a:r>
              <a:rPr lang="en-US" sz="2400" b="1" i="1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abic Typesetting" panose="03020402040406030203" pitchFamily="66" charset="-78"/>
              </a:rPr>
              <a:t>L2 - C1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8001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60579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lower nerve roots are longer and more oblique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because the spinal cord is shorter than the vertebral canal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E369F-DD52-4A01-A544-693DA8F13C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10370" r="4775"/>
          <a:stretch/>
        </p:blipFill>
        <p:spPr>
          <a:xfrm>
            <a:off x="7699709" y="829994"/>
            <a:ext cx="4411893" cy="5401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6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عنوان 1"/>
          <p:cNvSpPr>
            <a:spLocks noGrp="1"/>
          </p:cNvSpPr>
          <p:nvPr>
            <p:ph type="title"/>
          </p:nvPr>
        </p:nvSpPr>
        <p:spPr>
          <a:xfrm>
            <a:off x="0" y="3331603"/>
            <a:ext cx="2764543" cy="624769"/>
          </a:xfrm>
        </p:spPr>
        <p:txBody>
          <a:bodyPr/>
          <a:lstStyle/>
          <a:p>
            <a:pPr rtl="0" eaLnBrk="1" hangingPunct="1"/>
            <a:r>
              <a:rPr lang="en-US" altLang="en-US" sz="2400" b="1" dirty="0">
                <a:cs typeface="Times New Roman" panose="02020603050405020304" pitchFamily="18" charset="0"/>
              </a:rPr>
              <a:t>Spina bifida occulta</a:t>
            </a:r>
            <a:endParaRPr lang="ar-EG" altLang="en-US" sz="2400" dirty="0"/>
          </a:p>
        </p:txBody>
      </p:sp>
      <p:pic>
        <p:nvPicPr>
          <p:cNvPr id="160771" name="Picture 4" descr="D:\جامعة مؤتة\Integrated Modules\2- C N S\Images\10- anomalies\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97" y="4003026"/>
            <a:ext cx="3020925" cy="274895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31F523-DDD1-425F-8C65-9488D1EA09D3}"/>
              </a:ext>
            </a:extLst>
          </p:cNvPr>
          <p:cNvSpPr txBox="1"/>
          <p:nvPr/>
        </p:nvSpPr>
        <p:spPr>
          <a:xfrm>
            <a:off x="-1" y="106017"/>
            <a:ext cx="12085603" cy="274895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400050" marR="0" indent="-2857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Congenital anomalies of the spinal cord</a:t>
            </a:r>
          </a:p>
          <a:p>
            <a:pPr marL="1143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1- Spina bifida: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the cord is exposed directly to the skin due to failure of fusion of neural arch of vertebra.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Types of spina bifida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a- Spina bifida occulta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bifid spines of the vertebra with normal spinal cord.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b- Meningocele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; bulge of the meninges through the spina bifida.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c- </a:t>
            </a: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Meningo-myelocele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; bulge of the meninges and  spinal cord through the spina bifida.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d- </a:t>
            </a: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Myelocele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; the spinal cord is exposed directly to the spina bifida.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D:\جامعة مؤتة\Integrated Modules\2- C N S\Images\10- anomalies\1.jpg">
            <a:extLst>
              <a:ext uri="{FF2B5EF4-FFF2-40B4-BE49-F238E27FC236}">
                <a16:creationId xmlns:a16="http://schemas.microsoft.com/office/drawing/2014/main" id="{B06308C2-2627-4B9C-A6CD-C372CCB52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65339" r="22792" b="3030"/>
          <a:stretch/>
        </p:blipFill>
        <p:spPr bwMode="auto">
          <a:xfrm>
            <a:off x="9540804" y="876654"/>
            <a:ext cx="2544798" cy="12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جامعة مؤتة\Integrated Modules\2- C N S\Images\10- anomalies\1.jpg">
            <a:extLst>
              <a:ext uri="{FF2B5EF4-FFF2-40B4-BE49-F238E27FC236}">
                <a16:creationId xmlns:a16="http://schemas.microsoft.com/office/drawing/2014/main" id="{3C798018-3576-4A30-AFDF-B61708180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1" t="14335" r="36974" b="51517"/>
          <a:stretch/>
        </p:blipFill>
        <p:spPr bwMode="auto">
          <a:xfrm>
            <a:off x="3154016" y="3994621"/>
            <a:ext cx="2743201" cy="2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47031FC2-E4A5-411A-BC7B-D048A33ED332}"/>
              </a:ext>
            </a:extLst>
          </p:cNvPr>
          <p:cNvSpPr txBox="1">
            <a:spLocks/>
          </p:cNvSpPr>
          <p:nvPr/>
        </p:nvSpPr>
        <p:spPr>
          <a:xfrm>
            <a:off x="3253669" y="3331602"/>
            <a:ext cx="1927931" cy="6247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altLang="en-US" sz="2400" b="1" dirty="0">
                <a:cs typeface="Times New Roman" panose="02020603050405020304" pitchFamily="18" charset="0"/>
              </a:rPr>
              <a:t>Meningocele</a:t>
            </a:r>
            <a:endParaRPr lang="ar-EG" altLang="en-US" sz="2400" dirty="0"/>
          </a:p>
        </p:txBody>
      </p:sp>
      <p:pic>
        <p:nvPicPr>
          <p:cNvPr id="9" name="Picture 4" descr="D:\جامعة مؤتة\Integrated Modules\2- C N S\Images\10- anomalies\1.jpg">
            <a:extLst>
              <a:ext uri="{FF2B5EF4-FFF2-40B4-BE49-F238E27FC236}">
                <a16:creationId xmlns:a16="http://schemas.microsoft.com/office/drawing/2014/main" id="{78DAC5E0-D820-489A-AAC5-C05261043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3" t="14445" r="-1529" b="52494"/>
          <a:stretch/>
        </p:blipFill>
        <p:spPr bwMode="auto">
          <a:xfrm>
            <a:off x="6042800" y="3956371"/>
            <a:ext cx="2630045" cy="274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86A71D52-3D0C-43D6-A000-3CF3997E366C}"/>
              </a:ext>
            </a:extLst>
          </p:cNvPr>
          <p:cNvSpPr txBox="1">
            <a:spLocks/>
          </p:cNvSpPr>
          <p:nvPr/>
        </p:nvSpPr>
        <p:spPr>
          <a:xfrm>
            <a:off x="5552661" y="3331602"/>
            <a:ext cx="2411896" cy="6630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altLang="en-US" sz="2400" b="1" dirty="0">
                <a:cs typeface="Times New Roman" panose="02020603050405020304" pitchFamily="18" charset="0"/>
              </a:rPr>
              <a:t>Meningomyelocele</a:t>
            </a:r>
            <a:endParaRPr lang="ar-EG" altLang="en-US" sz="2400" dirty="0"/>
          </a:p>
        </p:txBody>
      </p:sp>
      <p:pic>
        <p:nvPicPr>
          <p:cNvPr id="11" name="Picture 3" descr="OB_2_Abnormal_Spina_Bifida">
            <a:extLst>
              <a:ext uri="{FF2B5EF4-FFF2-40B4-BE49-F238E27FC236}">
                <a16:creationId xmlns:a16="http://schemas.microsoft.com/office/drawing/2014/main" id="{00587549-1F0E-49AC-8BE3-7F6EDF3F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37114" r="53913"/>
          <a:stretch>
            <a:fillRect/>
          </a:stretch>
        </p:blipFill>
        <p:spPr bwMode="auto">
          <a:xfrm>
            <a:off x="9084199" y="3768688"/>
            <a:ext cx="2736740" cy="2873767"/>
          </a:xfrm>
          <a:prstGeom prst="rect">
            <a:avLst/>
          </a:prstGeom>
          <a:noFill/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8892FA4A-C4CF-49F7-A480-72519A95E17D}"/>
              </a:ext>
            </a:extLst>
          </p:cNvPr>
          <p:cNvSpPr txBox="1">
            <a:spLocks/>
          </p:cNvSpPr>
          <p:nvPr/>
        </p:nvSpPr>
        <p:spPr>
          <a:xfrm>
            <a:off x="9157254" y="3245005"/>
            <a:ext cx="2411896" cy="6630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altLang="en-US" sz="2400" b="1" dirty="0">
                <a:cs typeface="Times New Roman" panose="02020603050405020304" pitchFamily="18" charset="0"/>
              </a:rPr>
              <a:t>Myelocele</a:t>
            </a:r>
            <a:endParaRPr lang="ar-EG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4" descr="D:\جامعة مؤتة\Integrated Modules\2- C N S\Images\10- anomalies\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17319" r="10941" b="4349"/>
          <a:stretch/>
        </p:blipFill>
        <p:spPr>
          <a:xfrm>
            <a:off x="216759" y="178291"/>
            <a:ext cx="8645510" cy="650141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DBC774-EAD4-4478-B3A7-0379AF419416}"/>
              </a:ext>
            </a:extLst>
          </p:cNvPr>
          <p:cNvSpPr txBox="1"/>
          <p:nvPr/>
        </p:nvSpPr>
        <p:spPr>
          <a:xfrm>
            <a:off x="5592417" y="3935896"/>
            <a:ext cx="6202018" cy="2062103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Craniorachischisis: </a:t>
            </a:r>
            <a:r>
              <a:rPr lang="en-US" sz="3200" dirty="0"/>
              <a:t>Failure of closure of the neural tube leading to longitudinal cleft in the back of the head and vertebral column</a:t>
            </a:r>
          </a:p>
        </p:txBody>
      </p:sp>
    </p:spTree>
    <p:extLst>
      <p:ext uri="{BB962C8B-B14F-4D97-AF65-F5344CB8AC3E}">
        <p14:creationId xmlns:p14="http://schemas.microsoft.com/office/powerpoint/2010/main" val="3037672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0.8|8.3|16.7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8|34.8|18.8|4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|17.3|29|9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1.8|6.2|12|11.8|5.8|9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28BCE2FBAD340B56B2A0F64962C1C" ma:contentTypeVersion="5" ma:contentTypeDescription="Create a new document." ma:contentTypeScope="" ma:versionID="131883e42c113939174d959d81351c9f">
  <xsd:schema xmlns:xsd="http://www.w3.org/2001/XMLSchema" xmlns:xs="http://www.w3.org/2001/XMLSchema" xmlns:p="http://schemas.microsoft.com/office/2006/metadata/properties" xmlns:ns2="15cfeffd-ee9c-41ab-a5d7-1e72fc5efa65" targetNamespace="http://schemas.microsoft.com/office/2006/metadata/properties" ma:root="true" ma:fieldsID="2bbb2499c544d649ffceb038792b3fd6" ns2:_="">
    <xsd:import namespace="15cfeffd-ee9c-41ab-a5d7-1e72fc5ef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effd-ee9c-41ab-a5d7-1e72fc5ef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461AE3-501B-44CB-A777-FF4453583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2C1E9E-1873-4092-A6BE-F9DD29066DC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5cfeffd-ee9c-41ab-a5d7-1e72fc5efa65"/>
  </ds:schemaRefs>
</ds:datastoreItem>
</file>

<file path=customXml/itemProps3.xml><?xml version="1.0" encoding="utf-8"?>
<ds:datastoreItem xmlns:ds="http://schemas.openxmlformats.org/officeDocument/2006/customXml" ds:itemID="{B3733472-0DE2-4AF7-BEA1-D686BEDD17B9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1263</Words>
  <Application>Microsoft Office PowerPoint</Application>
  <PresentationFormat>Widescreen</PresentationFormat>
  <Paragraphs>114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Spina bifida occulta</vt:lpstr>
      <vt:lpstr>PowerPoint Presentation</vt:lpstr>
      <vt:lpstr>PowerPoint Presentation</vt:lpstr>
      <vt:lpstr>PowerPoint Presentation</vt:lpstr>
      <vt:lpstr>PowerPoint Presentation</vt:lpstr>
      <vt:lpstr>Meningocele herniation of a part of the meninges</vt:lpstr>
      <vt:lpstr>PowerPoint Presentation</vt:lpstr>
      <vt:lpstr>Anencephaly:  failure of development of greater part of the brain and vault of the skull due to failure of cephalic part of the neural tube to close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Sanabil Hassanat</cp:lastModifiedBy>
  <cp:revision>36</cp:revision>
  <dcterms:created xsi:type="dcterms:W3CDTF">2018-09-07T22:08:00Z</dcterms:created>
  <dcterms:modified xsi:type="dcterms:W3CDTF">2021-12-16T05:23:11Z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0x010100CE628BCE2FBAD340B56B2A0F64962C1C</vt:lpwstr>
  </property>
</Properties>
</file>