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wdp" ContentType="image/vnd.ms-photo"/>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295" r:id="rId2"/>
    <p:sldId id="296" r:id="rId3"/>
    <p:sldId id="257" r:id="rId4"/>
    <p:sldId id="258" r:id="rId5"/>
    <p:sldId id="259" r:id="rId6"/>
    <p:sldId id="260" r:id="rId7"/>
    <p:sldId id="261" r:id="rId8"/>
    <p:sldId id="262" r:id="rId9"/>
    <p:sldId id="300" r:id="rId10"/>
    <p:sldId id="263" r:id="rId11"/>
    <p:sldId id="301" r:id="rId12"/>
    <p:sldId id="264" r:id="rId13"/>
    <p:sldId id="265" r:id="rId14"/>
    <p:sldId id="266" r:id="rId15"/>
    <p:sldId id="275" r:id="rId16"/>
    <p:sldId id="267" r:id="rId17"/>
    <p:sldId id="268" r:id="rId18"/>
    <p:sldId id="269" r:id="rId19"/>
    <p:sldId id="270" r:id="rId20"/>
    <p:sldId id="271" r:id="rId21"/>
    <p:sldId id="272" r:id="rId22"/>
    <p:sldId id="276" r:id="rId23"/>
    <p:sldId id="273" r:id="rId24"/>
    <p:sldId id="277" r:id="rId25"/>
    <p:sldId id="278" r:id="rId26"/>
    <p:sldId id="279" r:id="rId27"/>
    <p:sldId id="280" r:id="rId28"/>
    <p:sldId id="281" r:id="rId29"/>
    <p:sldId id="297" r:id="rId30"/>
    <p:sldId id="282" r:id="rId31"/>
    <p:sldId id="283" r:id="rId32"/>
    <p:sldId id="284" r:id="rId33"/>
    <p:sldId id="285" r:id="rId34"/>
    <p:sldId id="286" r:id="rId35"/>
    <p:sldId id="288" r:id="rId36"/>
    <p:sldId id="289" r:id="rId37"/>
    <p:sldId id="290" r:id="rId38"/>
    <p:sldId id="298" r:id="rId39"/>
    <p:sldId id="291" r:id="rId40"/>
    <p:sldId id="292" r:id="rId41"/>
    <p:sldId id="293" r:id="rId42"/>
    <p:sldId id="294" r:id="rId43"/>
    <p:sldId id="299" r:id="rId44"/>
    <p:sldId id="287"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14.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AC636C-46A4-4520-BF16-08E78C507ED3}" type="datetimeFigureOut">
              <a:rPr lang="en-MY" smtClean="0"/>
              <a:t>8/8/2022</a:t>
            </a:fld>
            <a:endParaRPr lang="en-MY"/>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MY"/>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MY"/>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981011-B93D-4FC0-8429-4C8CDCBFAEFA}" type="slidenum">
              <a:rPr lang="en-MY" smtClean="0"/>
              <a:t>‹#›</a:t>
            </a:fld>
            <a:endParaRPr lang="en-MY"/>
          </a:p>
        </p:txBody>
      </p:sp>
    </p:spTree>
    <p:extLst>
      <p:ext uri="{BB962C8B-B14F-4D97-AF65-F5344CB8AC3E}">
        <p14:creationId xmlns:p14="http://schemas.microsoft.com/office/powerpoint/2010/main" val="2960651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10"/>
          </p:nvPr>
        </p:nvSpPr>
        <p:spPr/>
        <p:txBody>
          <a:bodyPr/>
          <a:lstStyle/>
          <a:p>
            <a:fld id="{B875F975-0788-46F3-B790-D4078C28FD2E}" type="slidenum">
              <a:rPr lang="en-MY" smtClean="0"/>
              <a:t>44</a:t>
            </a:fld>
            <a:endParaRPr lang="en-MY"/>
          </a:p>
        </p:txBody>
      </p:sp>
    </p:spTree>
    <p:extLst>
      <p:ext uri="{BB962C8B-B14F-4D97-AF65-F5344CB8AC3E}">
        <p14:creationId xmlns:p14="http://schemas.microsoft.com/office/powerpoint/2010/main" val="25607564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MY"/>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MY"/>
          </a:p>
        </p:txBody>
      </p:sp>
      <p:sp>
        <p:nvSpPr>
          <p:cNvPr id="4" name="Date Placeholder 3"/>
          <p:cNvSpPr>
            <a:spLocks noGrp="1"/>
          </p:cNvSpPr>
          <p:nvPr>
            <p:ph type="dt" sz="half" idx="10"/>
          </p:nvPr>
        </p:nvSpPr>
        <p:spPr/>
        <p:txBody>
          <a:bodyPr/>
          <a:lstStyle/>
          <a:p>
            <a:fld id="{98A25553-BAEB-4A11-BC8C-C3E8B6BA47D1}" type="datetimeFigureOut">
              <a:rPr lang="en-MY" smtClean="0"/>
              <a:t>8/8/2022</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4A5D9C39-BABE-4795-A54A-93B80BF92EB2}" type="slidenum">
              <a:rPr lang="en-MY" smtClean="0"/>
              <a:t>‹#›</a:t>
            </a:fld>
            <a:endParaRPr lang="en-MY"/>
          </a:p>
        </p:txBody>
      </p:sp>
    </p:spTree>
    <p:extLst>
      <p:ext uri="{BB962C8B-B14F-4D97-AF65-F5344CB8AC3E}">
        <p14:creationId xmlns:p14="http://schemas.microsoft.com/office/powerpoint/2010/main" val="947397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p>
            <a:fld id="{98A25553-BAEB-4A11-BC8C-C3E8B6BA47D1}" type="datetimeFigureOut">
              <a:rPr lang="en-MY" smtClean="0"/>
              <a:t>8/8/2022</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4A5D9C39-BABE-4795-A54A-93B80BF92EB2}" type="slidenum">
              <a:rPr lang="en-MY" smtClean="0"/>
              <a:t>‹#›</a:t>
            </a:fld>
            <a:endParaRPr lang="en-MY"/>
          </a:p>
        </p:txBody>
      </p:sp>
    </p:spTree>
    <p:extLst>
      <p:ext uri="{BB962C8B-B14F-4D97-AF65-F5344CB8AC3E}">
        <p14:creationId xmlns:p14="http://schemas.microsoft.com/office/powerpoint/2010/main" val="1596896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MY"/>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p>
            <a:fld id="{98A25553-BAEB-4A11-BC8C-C3E8B6BA47D1}" type="datetimeFigureOut">
              <a:rPr lang="en-MY" smtClean="0"/>
              <a:t>8/8/2022</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4A5D9C39-BABE-4795-A54A-93B80BF92EB2}" type="slidenum">
              <a:rPr lang="en-MY" smtClean="0"/>
              <a:t>‹#›</a:t>
            </a:fld>
            <a:endParaRPr lang="en-MY"/>
          </a:p>
        </p:txBody>
      </p:sp>
    </p:spTree>
    <p:extLst>
      <p:ext uri="{BB962C8B-B14F-4D97-AF65-F5344CB8AC3E}">
        <p14:creationId xmlns:p14="http://schemas.microsoft.com/office/powerpoint/2010/main" val="3533452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p>
            <a:fld id="{98A25553-BAEB-4A11-BC8C-C3E8B6BA47D1}" type="datetimeFigureOut">
              <a:rPr lang="en-MY" smtClean="0"/>
              <a:t>8/8/2022</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4A5D9C39-BABE-4795-A54A-93B80BF92EB2}" type="slidenum">
              <a:rPr lang="en-MY" smtClean="0"/>
              <a:t>‹#›</a:t>
            </a:fld>
            <a:endParaRPr lang="en-MY"/>
          </a:p>
        </p:txBody>
      </p:sp>
    </p:spTree>
    <p:extLst>
      <p:ext uri="{BB962C8B-B14F-4D97-AF65-F5344CB8AC3E}">
        <p14:creationId xmlns:p14="http://schemas.microsoft.com/office/powerpoint/2010/main" val="14068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MY"/>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A25553-BAEB-4A11-BC8C-C3E8B6BA47D1}" type="datetimeFigureOut">
              <a:rPr lang="en-MY" smtClean="0"/>
              <a:t>8/8/2022</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4A5D9C39-BABE-4795-A54A-93B80BF92EB2}" type="slidenum">
              <a:rPr lang="en-MY" smtClean="0"/>
              <a:t>‹#›</a:t>
            </a:fld>
            <a:endParaRPr lang="en-MY"/>
          </a:p>
        </p:txBody>
      </p:sp>
    </p:spTree>
    <p:extLst>
      <p:ext uri="{BB962C8B-B14F-4D97-AF65-F5344CB8AC3E}">
        <p14:creationId xmlns:p14="http://schemas.microsoft.com/office/powerpoint/2010/main" val="2186574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5" name="Date Placeholder 4"/>
          <p:cNvSpPr>
            <a:spLocks noGrp="1"/>
          </p:cNvSpPr>
          <p:nvPr>
            <p:ph type="dt" sz="half" idx="10"/>
          </p:nvPr>
        </p:nvSpPr>
        <p:spPr/>
        <p:txBody>
          <a:bodyPr/>
          <a:lstStyle/>
          <a:p>
            <a:fld id="{98A25553-BAEB-4A11-BC8C-C3E8B6BA47D1}" type="datetimeFigureOut">
              <a:rPr lang="en-MY" smtClean="0"/>
              <a:t>8/8/2022</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4A5D9C39-BABE-4795-A54A-93B80BF92EB2}" type="slidenum">
              <a:rPr lang="en-MY" smtClean="0"/>
              <a:t>‹#›</a:t>
            </a:fld>
            <a:endParaRPr lang="en-MY"/>
          </a:p>
        </p:txBody>
      </p:sp>
    </p:spTree>
    <p:extLst>
      <p:ext uri="{BB962C8B-B14F-4D97-AF65-F5344CB8AC3E}">
        <p14:creationId xmlns:p14="http://schemas.microsoft.com/office/powerpoint/2010/main" val="2457609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MY"/>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7" name="Date Placeholder 6"/>
          <p:cNvSpPr>
            <a:spLocks noGrp="1"/>
          </p:cNvSpPr>
          <p:nvPr>
            <p:ph type="dt" sz="half" idx="10"/>
          </p:nvPr>
        </p:nvSpPr>
        <p:spPr/>
        <p:txBody>
          <a:bodyPr/>
          <a:lstStyle/>
          <a:p>
            <a:fld id="{98A25553-BAEB-4A11-BC8C-C3E8B6BA47D1}" type="datetimeFigureOut">
              <a:rPr lang="en-MY" smtClean="0"/>
              <a:t>8/8/2022</a:t>
            </a:fld>
            <a:endParaRPr lang="en-MY"/>
          </a:p>
        </p:txBody>
      </p:sp>
      <p:sp>
        <p:nvSpPr>
          <p:cNvPr id="8" name="Footer Placeholder 7"/>
          <p:cNvSpPr>
            <a:spLocks noGrp="1"/>
          </p:cNvSpPr>
          <p:nvPr>
            <p:ph type="ftr" sz="quarter" idx="11"/>
          </p:nvPr>
        </p:nvSpPr>
        <p:spPr/>
        <p:txBody>
          <a:bodyPr/>
          <a:lstStyle/>
          <a:p>
            <a:endParaRPr lang="en-MY"/>
          </a:p>
        </p:txBody>
      </p:sp>
      <p:sp>
        <p:nvSpPr>
          <p:cNvPr id="9" name="Slide Number Placeholder 8"/>
          <p:cNvSpPr>
            <a:spLocks noGrp="1"/>
          </p:cNvSpPr>
          <p:nvPr>
            <p:ph type="sldNum" sz="quarter" idx="12"/>
          </p:nvPr>
        </p:nvSpPr>
        <p:spPr/>
        <p:txBody>
          <a:bodyPr/>
          <a:lstStyle/>
          <a:p>
            <a:fld id="{4A5D9C39-BABE-4795-A54A-93B80BF92EB2}" type="slidenum">
              <a:rPr lang="en-MY" smtClean="0"/>
              <a:t>‹#›</a:t>
            </a:fld>
            <a:endParaRPr lang="en-MY"/>
          </a:p>
        </p:txBody>
      </p:sp>
    </p:spTree>
    <p:extLst>
      <p:ext uri="{BB962C8B-B14F-4D97-AF65-F5344CB8AC3E}">
        <p14:creationId xmlns:p14="http://schemas.microsoft.com/office/powerpoint/2010/main" val="3956391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Date Placeholder 2"/>
          <p:cNvSpPr>
            <a:spLocks noGrp="1"/>
          </p:cNvSpPr>
          <p:nvPr>
            <p:ph type="dt" sz="half" idx="10"/>
          </p:nvPr>
        </p:nvSpPr>
        <p:spPr/>
        <p:txBody>
          <a:bodyPr/>
          <a:lstStyle/>
          <a:p>
            <a:fld id="{98A25553-BAEB-4A11-BC8C-C3E8B6BA47D1}" type="datetimeFigureOut">
              <a:rPr lang="en-MY" smtClean="0"/>
              <a:t>8/8/2022</a:t>
            </a:fld>
            <a:endParaRPr lang="en-MY"/>
          </a:p>
        </p:txBody>
      </p:sp>
      <p:sp>
        <p:nvSpPr>
          <p:cNvPr id="4" name="Footer Placeholder 3"/>
          <p:cNvSpPr>
            <a:spLocks noGrp="1"/>
          </p:cNvSpPr>
          <p:nvPr>
            <p:ph type="ftr" sz="quarter" idx="11"/>
          </p:nvPr>
        </p:nvSpPr>
        <p:spPr/>
        <p:txBody>
          <a:bodyPr/>
          <a:lstStyle/>
          <a:p>
            <a:endParaRPr lang="en-MY"/>
          </a:p>
        </p:txBody>
      </p:sp>
      <p:sp>
        <p:nvSpPr>
          <p:cNvPr id="5" name="Slide Number Placeholder 4"/>
          <p:cNvSpPr>
            <a:spLocks noGrp="1"/>
          </p:cNvSpPr>
          <p:nvPr>
            <p:ph type="sldNum" sz="quarter" idx="12"/>
          </p:nvPr>
        </p:nvSpPr>
        <p:spPr/>
        <p:txBody>
          <a:bodyPr/>
          <a:lstStyle/>
          <a:p>
            <a:fld id="{4A5D9C39-BABE-4795-A54A-93B80BF92EB2}" type="slidenum">
              <a:rPr lang="en-MY" smtClean="0"/>
              <a:t>‹#›</a:t>
            </a:fld>
            <a:endParaRPr lang="en-MY"/>
          </a:p>
        </p:txBody>
      </p:sp>
    </p:spTree>
    <p:extLst>
      <p:ext uri="{BB962C8B-B14F-4D97-AF65-F5344CB8AC3E}">
        <p14:creationId xmlns:p14="http://schemas.microsoft.com/office/powerpoint/2010/main" val="344320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A25553-BAEB-4A11-BC8C-C3E8B6BA47D1}" type="datetimeFigureOut">
              <a:rPr lang="en-MY" smtClean="0"/>
              <a:t>8/8/2022</a:t>
            </a:fld>
            <a:endParaRPr lang="en-MY"/>
          </a:p>
        </p:txBody>
      </p:sp>
      <p:sp>
        <p:nvSpPr>
          <p:cNvPr id="3" name="Footer Placeholder 2"/>
          <p:cNvSpPr>
            <a:spLocks noGrp="1"/>
          </p:cNvSpPr>
          <p:nvPr>
            <p:ph type="ftr" sz="quarter" idx="11"/>
          </p:nvPr>
        </p:nvSpPr>
        <p:spPr/>
        <p:txBody>
          <a:bodyPr/>
          <a:lstStyle/>
          <a:p>
            <a:endParaRPr lang="en-MY"/>
          </a:p>
        </p:txBody>
      </p:sp>
      <p:sp>
        <p:nvSpPr>
          <p:cNvPr id="4" name="Slide Number Placeholder 3"/>
          <p:cNvSpPr>
            <a:spLocks noGrp="1"/>
          </p:cNvSpPr>
          <p:nvPr>
            <p:ph type="sldNum" sz="quarter" idx="12"/>
          </p:nvPr>
        </p:nvSpPr>
        <p:spPr/>
        <p:txBody>
          <a:bodyPr/>
          <a:lstStyle/>
          <a:p>
            <a:fld id="{4A5D9C39-BABE-4795-A54A-93B80BF92EB2}" type="slidenum">
              <a:rPr lang="en-MY" smtClean="0"/>
              <a:t>‹#›</a:t>
            </a:fld>
            <a:endParaRPr lang="en-MY"/>
          </a:p>
        </p:txBody>
      </p:sp>
    </p:spTree>
    <p:extLst>
      <p:ext uri="{BB962C8B-B14F-4D97-AF65-F5344CB8AC3E}">
        <p14:creationId xmlns:p14="http://schemas.microsoft.com/office/powerpoint/2010/main" val="3227439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MY"/>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A25553-BAEB-4A11-BC8C-C3E8B6BA47D1}" type="datetimeFigureOut">
              <a:rPr lang="en-MY" smtClean="0"/>
              <a:t>8/8/2022</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4A5D9C39-BABE-4795-A54A-93B80BF92EB2}" type="slidenum">
              <a:rPr lang="en-MY" smtClean="0"/>
              <a:t>‹#›</a:t>
            </a:fld>
            <a:endParaRPr lang="en-MY"/>
          </a:p>
        </p:txBody>
      </p:sp>
    </p:spTree>
    <p:extLst>
      <p:ext uri="{BB962C8B-B14F-4D97-AF65-F5344CB8AC3E}">
        <p14:creationId xmlns:p14="http://schemas.microsoft.com/office/powerpoint/2010/main" val="1969325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MY"/>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MY"/>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A25553-BAEB-4A11-BC8C-C3E8B6BA47D1}" type="datetimeFigureOut">
              <a:rPr lang="en-MY" smtClean="0"/>
              <a:t>8/8/2022</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4A5D9C39-BABE-4795-A54A-93B80BF92EB2}" type="slidenum">
              <a:rPr lang="en-MY" smtClean="0"/>
              <a:t>‹#›</a:t>
            </a:fld>
            <a:endParaRPr lang="en-MY"/>
          </a:p>
        </p:txBody>
      </p:sp>
    </p:spTree>
    <p:extLst>
      <p:ext uri="{BB962C8B-B14F-4D97-AF65-F5344CB8AC3E}">
        <p14:creationId xmlns:p14="http://schemas.microsoft.com/office/powerpoint/2010/main" val="2459613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MY"/>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A25553-BAEB-4A11-BC8C-C3E8B6BA47D1}" type="datetimeFigureOut">
              <a:rPr lang="en-MY" smtClean="0"/>
              <a:t>8/8/2022</a:t>
            </a:fld>
            <a:endParaRPr lang="en-MY"/>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MY"/>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5D9C39-BABE-4795-A54A-93B80BF92EB2}" type="slidenum">
              <a:rPr lang="en-MY" smtClean="0"/>
              <a:t>‹#›</a:t>
            </a:fld>
            <a:endParaRPr lang="en-MY"/>
          </a:p>
        </p:txBody>
      </p:sp>
    </p:spTree>
    <p:extLst>
      <p:ext uri="{BB962C8B-B14F-4D97-AF65-F5344CB8AC3E}">
        <p14:creationId xmlns:p14="http://schemas.microsoft.com/office/powerpoint/2010/main" val="22904287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http://www.statsoft.com/textbook/graphics/chi_chart.jpg" TargetMode="External"/><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http://www.statsoft.com/textbook/graphics/chi_chart.jpg"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http://www.statsoft.com/textbook/graphics/chi_chart.jpg" TargetMode="External"/><Relationship Id="rId2" Type="http://schemas.openxmlformats.org/officeDocument/2006/relationships/image" Target="../media/image3.jpeg"/><Relationship Id="rId1" Type="http://schemas.openxmlformats.org/officeDocument/2006/relationships/slideLayout" Target="../slideLayouts/slideLayout7.xml"/><Relationship Id="rId5" Type="http://schemas.microsoft.com/office/2007/relationships/hdphoto" Target="../media/hdphoto1.wdp"/><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http://www.statsoft.com/textbook/graphics/chi_chart.jpg"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8" Type="http://schemas.openxmlformats.org/officeDocument/2006/relationships/image" Target="http://www.statsoft.com/textbook/graphics/chi_chart.jpg" TargetMode="External"/><Relationship Id="rId3" Type="http://schemas.openxmlformats.org/officeDocument/2006/relationships/oleObject" Target="../embeddings/oleObject1.bin"/><Relationship Id="rId7" Type="http://schemas.openxmlformats.org/officeDocument/2006/relationships/image" Target="../media/image3.jpe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microsoft.com/office/2007/relationships/hdphoto" Target="../media/hdphoto1.wdp"/><Relationship Id="rId5" Type="http://schemas.openxmlformats.org/officeDocument/2006/relationships/image" Target="../media/image2.jpeg"/><Relationship Id="rId4" Type="http://schemas.openxmlformats.org/officeDocument/2006/relationships/image" Target="../media/image5.wmf"/></Relationships>
</file>

<file path=ppt/slides/_rels/slide18.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image" Target="../media/image6.png"/><Relationship Id="rId7" Type="http://schemas.openxmlformats.org/officeDocument/2006/relationships/image" Target="../media/image5.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image" Target="../media/image8.png"/><Relationship Id="rId10" Type="http://schemas.openxmlformats.org/officeDocument/2006/relationships/oleObject" Target="../embeddings/oleObject3.bin"/><Relationship Id="rId4" Type="http://schemas.openxmlformats.org/officeDocument/2006/relationships/image" Target="../media/image7.png"/><Relationship Id="rId9" Type="http://schemas.openxmlformats.org/officeDocument/2006/relationships/image" Target="http://www.statsoft.com/textbook/graphics/chi_chart.jpg"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http://www.statsoft.com/textbook/graphics/chi_chart.jp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http://www.statsoft.com/textbook/graphics/chi_chart.jpg" TargetMode="External"/><Relationship Id="rId2" Type="http://schemas.openxmlformats.org/officeDocument/2006/relationships/image" Target="../media/image3.jpeg"/><Relationship Id="rId1" Type="http://schemas.openxmlformats.org/officeDocument/2006/relationships/slideLayout" Target="../slideLayouts/slideLayout7.xml"/><Relationship Id="rId5" Type="http://schemas.microsoft.com/office/2007/relationships/hdphoto" Target="../media/hdphoto1.wdp"/><Relationship Id="rId4" Type="http://schemas.openxmlformats.org/officeDocument/2006/relationships/image" Target="../media/image2.jpeg"/></Relationships>
</file>

<file path=ppt/slides/_rels/slide21.xml.rels><?xml version="1.0" encoding="UTF-8" standalone="yes"?>
<Relationships xmlns="http://schemas.openxmlformats.org/package/2006/relationships"><Relationship Id="rId3" Type="http://schemas.openxmlformats.org/officeDocument/2006/relationships/image" Target="http://www.statsoft.com/textbook/graphics/chi_chart.jpg"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http://www.statsoft.com/textbook/graphics/chi_chart.jpg"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image" Target="../media/image5.wmf"/><Relationship Id="rId5" Type="http://schemas.openxmlformats.org/officeDocument/2006/relationships/oleObject" Target="../embeddings/oleObject4.bin"/><Relationship Id="rId4" Type="http://schemas.openxmlformats.org/officeDocument/2006/relationships/image" Target="http://www.statsoft.com/textbook/graphics/chi_chart.jpg"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http://www.statsoft.com/textbook/graphics/chi_chart.jpg" TargetMode="External"/><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26.xml.rels><?xml version="1.0" encoding="UTF-8" standalone="yes"?>
<Relationships xmlns="http://schemas.openxmlformats.org/package/2006/relationships"><Relationship Id="rId3" Type="http://schemas.openxmlformats.org/officeDocument/2006/relationships/image" Target="http://www.statsoft.com/textbook/graphics/chi_chart.jpg"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http://www.statsoft.com/textbook/graphics/chi_chart.jpg" TargetMode="External"/><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http://www.statsoft.com/textbook/graphics/chi_chart.jpg"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http://www.statsoft.com/textbook/graphics/chi_chart.jpg" TargetMode="External"/><Relationship Id="rId4" Type="http://schemas.openxmlformats.org/officeDocument/2006/relationships/image" Target="../media/image3.jpeg"/></Relationships>
</file>

<file path=ppt/slides/_rels/slide30.x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oleObject" Target="../embeddings/oleObject5.bin"/><Relationship Id="rId7"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12.wmf"/><Relationship Id="rId5" Type="http://schemas.openxmlformats.org/officeDocument/2006/relationships/oleObject" Target="../embeddings/oleObject6.bin"/><Relationship Id="rId4" Type="http://schemas.openxmlformats.org/officeDocument/2006/relationships/image" Target="../media/image11.wmf"/><Relationship Id="rId9" Type="http://schemas.openxmlformats.org/officeDocument/2006/relationships/image" Target="../media/image9.png"/></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5.wmf"/></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http://www.statsoft.com/textbook/graphics/chi_chart.jpg" TargetMode="External"/><Relationship Id="rId5" Type="http://schemas.openxmlformats.org/officeDocument/2006/relationships/image" Target="../media/image3.jpeg"/><Relationship Id="rId4" Type="http://schemas.openxmlformats.org/officeDocument/2006/relationships/image" Target="../media/image5.wmf"/></Relationships>
</file>

<file path=ppt/slides/_rels/slide33.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oleObject" Target="../embeddings/oleObject10.bin"/><Relationship Id="rId7"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image" Target="http://www.statsoft.com/textbook/graphics/chi_chart.jpg" TargetMode="External"/><Relationship Id="rId5" Type="http://schemas.openxmlformats.org/officeDocument/2006/relationships/image" Target="../media/image3.jpeg"/><Relationship Id="rId4" Type="http://schemas.openxmlformats.org/officeDocument/2006/relationships/image" Target="../media/image14.wmf"/></Relationships>
</file>

<file path=ppt/slides/_rels/slide34.xml.rels><?xml version="1.0" encoding="UTF-8" standalone="yes"?>
<Relationships xmlns="http://schemas.openxmlformats.org/package/2006/relationships"><Relationship Id="rId3" Type="http://schemas.openxmlformats.org/officeDocument/2006/relationships/image" Target="http://www.statsoft.com/textbook/graphics/chi_chart.jpg"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http://www.statsoft.com/textbook/graphics/chi_chart.jpg"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http://www.statsoft.com/textbook/graphics/chi_chart.jpg"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http://www.statsoft.com/textbook/graphics/chi_chart.jpg"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http://www.statsoft.com/textbook/graphics/chi_chart.jpg"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8.vml"/><Relationship Id="rId5" Type="http://schemas.openxmlformats.org/officeDocument/2006/relationships/image" Target="../media/image5.wmf"/><Relationship Id="rId4" Type="http://schemas.openxmlformats.org/officeDocument/2006/relationships/oleObject" Target="../embeddings/oleObject12.bin"/></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http://www.statsoft.com/textbook/graphics/chi_chart.jpg" TargetMode="Externa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http://www.statsoft.com/textbook/graphics/chi_chart.jpg"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http://www.statsoft.com/textbook/graphics/chi_chart.jpg"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http://www.statsoft.com/textbook/graphics/chi_chart.jpg" TargetMode="Externa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http://www.statsoft.com/textbook/graphics/chi_chart.jpg" TargetMode="Externa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3" name="Text Box 2"/>
          <p:cNvSpPr txBox="1">
            <a:spLocks noChangeArrowheads="1"/>
          </p:cNvSpPr>
          <p:nvPr/>
        </p:nvSpPr>
        <p:spPr bwMode="auto">
          <a:xfrm>
            <a:off x="1143000" y="685800"/>
            <a:ext cx="7162800" cy="210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algn="ctr" eaLnBrk="1" hangingPunct="1">
              <a:spcBef>
                <a:spcPct val="50000"/>
              </a:spcBef>
            </a:pPr>
            <a:endParaRPr lang="ar-SA" sz="2400">
              <a:solidFill>
                <a:srgbClr val="000000"/>
              </a:solidFill>
              <a:latin typeface="Times New Roman" pitchFamily="18" charset="0"/>
            </a:endParaRPr>
          </a:p>
          <a:p>
            <a:pPr algn="ctr" eaLnBrk="1" hangingPunct="1">
              <a:spcBef>
                <a:spcPct val="50000"/>
              </a:spcBef>
            </a:pPr>
            <a:endParaRPr lang="ar-SA" sz="2400">
              <a:solidFill>
                <a:srgbClr val="000000"/>
              </a:solidFill>
              <a:latin typeface="Times New Roman" pitchFamily="18" charset="0"/>
            </a:endParaRPr>
          </a:p>
          <a:p>
            <a:pPr algn="ctr" eaLnBrk="1" hangingPunct="1">
              <a:spcBef>
                <a:spcPct val="50000"/>
              </a:spcBef>
            </a:pPr>
            <a:endParaRPr lang="ar-SA" sz="2400">
              <a:solidFill>
                <a:srgbClr val="000000"/>
              </a:solidFill>
              <a:latin typeface="Times New Roman" pitchFamily="18" charset="0"/>
            </a:endParaRPr>
          </a:p>
          <a:p>
            <a:pPr algn="ctr" eaLnBrk="1" hangingPunct="1">
              <a:spcBef>
                <a:spcPct val="50000"/>
              </a:spcBef>
            </a:pPr>
            <a:endParaRPr lang="en-US" sz="2400">
              <a:solidFill>
                <a:srgbClr val="000000"/>
              </a:solidFill>
              <a:latin typeface="Times New Roman" pitchFamily="18" charset="0"/>
            </a:endParaRPr>
          </a:p>
        </p:txBody>
      </p:sp>
      <p:sp>
        <p:nvSpPr>
          <p:cNvPr id="194564" name="WordArt 3"/>
          <p:cNvSpPr>
            <a:spLocks noChangeArrowheads="1" noChangeShapeType="1" noTextEdit="1"/>
          </p:cNvSpPr>
          <p:nvPr/>
        </p:nvSpPr>
        <p:spPr bwMode="auto">
          <a:xfrm>
            <a:off x="914400" y="381000"/>
            <a:ext cx="7924800" cy="2743200"/>
          </a:xfrm>
          <a:prstGeom prst="rect">
            <a:avLst/>
          </a:prstGeom>
        </p:spPr>
        <p:txBody>
          <a:bodyPr wrap="none" fromWordArt="1">
            <a:prstTxWarp prst="textPlain">
              <a:avLst>
                <a:gd name="adj" fmla="val 50000"/>
              </a:avLst>
            </a:prstTxWarp>
          </a:bodyPr>
          <a:lstStyle/>
          <a:p>
            <a:pPr algn="ctr"/>
            <a:r>
              <a:rPr lang="ar-AE" sz="3600" b="1"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a:cs typeface="Arial"/>
              </a:rPr>
              <a:t>بسم الله الرحمن الرحيم</a:t>
            </a:r>
            <a:endParaRPr lang="en-MY" sz="3600" b="1"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a:cs typeface="Arial"/>
            </a:endParaRPr>
          </a:p>
        </p:txBody>
      </p:sp>
      <p:sp>
        <p:nvSpPr>
          <p:cNvPr id="194565" name="Rectangle 4"/>
          <p:cNvSpPr>
            <a:spLocks noChangeArrowheads="1"/>
          </p:cNvSpPr>
          <p:nvPr/>
        </p:nvSpPr>
        <p:spPr bwMode="auto">
          <a:xfrm>
            <a:off x="838200" y="5641975"/>
            <a:ext cx="5519738"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nl-NL" sz="3600" b="1" i="1" dirty="0">
                <a:solidFill>
                  <a:srgbClr val="FFFFFF"/>
                </a:solidFill>
              </a:rPr>
              <a:t>DR. Waqar Al – Kubaisy</a:t>
            </a:r>
            <a:r>
              <a:rPr lang="nl-NL" sz="3600" dirty="0">
                <a:solidFill>
                  <a:srgbClr val="E8E818"/>
                </a:solidFill>
              </a:rPr>
              <a:t> </a:t>
            </a:r>
          </a:p>
          <a:p>
            <a:endParaRPr lang="nl-NL" sz="1800" dirty="0">
              <a:solidFill>
                <a:srgbClr val="E8E818"/>
              </a:solidFill>
            </a:endParaRPr>
          </a:p>
        </p:txBody>
      </p:sp>
      <p:pic>
        <p:nvPicPr>
          <p:cNvPr id="194566" name="Picture 5" descr="http://i47.servimg.com/u/f47/11/37/34/39/110.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98069" y="3429000"/>
            <a:ext cx="4783931"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67"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fld id="{126CCC58-0400-406E-B098-45320232D105}" type="slidenum">
              <a:rPr lang="ar-SA" sz="1400" smtClean="0">
                <a:solidFill>
                  <a:srgbClr val="000000"/>
                </a:solidFill>
              </a:rPr>
              <a:pPr eaLnBrk="1" hangingPunct="1"/>
              <a:t>1</a:t>
            </a:fld>
            <a:endParaRPr lang="en-US" sz="1400" smtClean="0">
              <a:solidFill>
                <a:srgbClr val="000000"/>
              </a:solidFill>
            </a:endParaRPr>
          </a:p>
        </p:txBody>
      </p:sp>
      <p:sp>
        <p:nvSpPr>
          <p:cNvPr id="2" name="Date Placeholder 1"/>
          <p:cNvSpPr>
            <a:spLocks noGrp="1"/>
          </p:cNvSpPr>
          <p:nvPr>
            <p:ph type="dt" sz="half" idx="10"/>
          </p:nvPr>
        </p:nvSpPr>
        <p:spPr/>
        <p:txBody>
          <a:bodyPr/>
          <a:lstStyle/>
          <a:p>
            <a:fld id="{C37514A2-4807-44AA-AED9-5773FF550EDD}" type="datetime1">
              <a:rPr lang="en-MY" smtClean="0"/>
              <a:t>8/8/2022</a:t>
            </a:fld>
            <a:endParaRPr lang="en-MY"/>
          </a:p>
        </p:txBody>
      </p:sp>
    </p:spTree>
    <p:extLst>
      <p:ext uri="{BB962C8B-B14F-4D97-AF65-F5344CB8AC3E}">
        <p14:creationId xmlns:p14="http://schemas.microsoft.com/office/powerpoint/2010/main" val="9327006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22466"/>
            <a:ext cx="9144000" cy="5693866"/>
          </a:xfrm>
          <a:prstGeom prst="rect">
            <a:avLst/>
          </a:prstGeom>
        </p:spPr>
        <p:txBody>
          <a:bodyPr wrap="square">
            <a:spAutoFit/>
          </a:bodyPr>
          <a:lstStyle/>
          <a:p>
            <a:r>
              <a:rPr lang="en-US" sz="2800" dirty="0">
                <a:solidFill>
                  <a:schemeClr val="tx2"/>
                </a:solidFill>
                <a:cs typeface="Times New Roman" pitchFamily="18" charset="0"/>
              </a:rPr>
              <a:t>The data consist of </a:t>
            </a:r>
            <a:r>
              <a:rPr lang="en-US" sz="2800" b="1" dirty="0">
                <a:solidFill>
                  <a:schemeClr val="accent1"/>
                </a:solidFill>
                <a:cs typeface="Times New Roman" pitchFamily="18" charset="0"/>
              </a:rPr>
              <a:t>counting No</a:t>
            </a:r>
            <a:r>
              <a:rPr lang="en-US" sz="2800" dirty="0">
                <a:solidFill>
                  <a:schemeClr val="accent1"/>
                </a:solidFill>
                <a:cs typeface="Times New Roman" pitchFamily="18" charset="0"/>
              </a:rPr>
              <a:t>. </a:t>
            </a:r>
            <a:r>
              <a:rPr lang="en-US" sz="2800" dirty="0">
                <a:solidFill>
                  <a:schemeClr val="tx2"/>
                </a:solidFill>
                <a:cs typeface="Times New Roman" pitchFamily="18" charset="0"/>
              </a:rPr>
              <a:t>in each </a:t>
            </a:r>
            <a:r>
              <a:rPr lang="en-US" sz="2800" b="1" dirty="0">
                <a:solidFill>
                  <a:schemeClr val="tx2"/>
                </a:solidFill>
                <a:cs typeface="Times New Roman" pitchFamily="18" charset="0"/>
              </a:rPr>
              <a:t>sample or group </a:t>
            </a:r>
            <a:r>
              <a:rPr lang="en-US" sz="2800" dirty="0">
                <a:cs typeface="Times New Roman" pitchFamily="18" charset="0"/>
              </a:rPr>
              <a:t>.</a:t>
            </a:r>
            <a:endParaRPr lang="en-MY" sz="2800" dirty="0">
              <a:cs typeface="Times New Roman" pitchFamily="18" charset="0"/>
            </a:endParaRPr>
          </a:p>
          <a:p>
            <a:r>
              <a:rPr lang="en-US" sz="2800" b="1" dirty="0">
                <a:cs typeface="Times New Roman" pitchFamily="18" charset="0"/>
              </a:rPr>
              <a:t>The data consist of </a:t>
            </a:r>
            <a:r>
              <a:rPr lang="en-US" sz="2800" b="1" dirty="0">
                <a:solidFill>
                  <a:srgbClr val="FF0000"/>
                </a:solidFill>
                <a:cs typeface="Times New Roman" pitchFamily="18" charset="0"/>
              </a:rPr>
              <a:t>proportion of individuals </a:t>
            </a:r>
            <a:r>
              <a:rPr lang="en-US" sz="2800" b="1" dirty="0">
                <a:cs typeface="Times New Roman" pitchFamily="18" charset="0"/>
              </a:rPr>
              <a:t>in each group </a:t>
            </a:r>
            <a:r>
              <a:rPr lang="en-US" sz="2800" dirty="0">
                <a:cs typeface="Times New Roman" pitchFamily="18" charset="0"/>
              </a:rPr>
              <a:t>or sample, </a:t>
            </a:r>
            <a:endParaRPr lang="en-MY" sz="2800" dirty="0">
              <a:cs typeface="Times New Roman" pitchFamily="18" charset="0"/>
            </a:endParaRPr>
          </a:p>
          <a:p>
            <a:r>
              <a:rPr lang="en-US" sz="2800" dirty="0">
                <a:cs typeface="Times New Roman" pitchFamily="18" charset="0"/>
              </a:rPr>
              <a:t> </a:t>
            </a:r>
            <a:r>
              <a:rPr lang="en-US" sz="2800" i="1" dirty="0">
                <a:cs typeface="Times New Roman" pitchFamily="18" charset="0"/>
              </a:rPr>
              <a:t> </a:t>
            </a:r>
            <a:r>
              <a:rPr lang="en-US" sz="2800" i="1" dirty="0" smtClean="0">
                <a:cs typeface="Times New Roman" pitchFamily="18" charset="0"/>
              </a:rPr>
              <a:t>                                                </a:t>
            </a:r>
            <a:r>
              <a:rPr lang="en-US" sz="2800" b="1" dirty="0" smtClean="0">
                <a:solidFill>
                  <a:srgbClr val="FF0000"/>
                </a:solidFill>
                <a:cs typeface="Times New Roman" pitchFamily="18" charset="0"/>
              </a:rPr>
              <a:t>So</a:t>
            </a:r>
          </a:p>
          <a:p>
            <a:r>
              <a:rPr lang="en-US" sz="2800" dirty="0" smtClean="0">
                <a:cs typeface="Times New Roman" pitchFamily="18" charset="0"/>
              </a:rPr>
              <a:t> </a:t>
            </a:r>
            <a:r>
              <a:rPr lang="en-US" sz="2800" b="1" dirty="0">
                <a:solidFill>
                  <a:srgbClr val="0070C0"/>
                </a:solidFill>
                <a:cs typeface="Times New Roman" pitchFamily="18" charset="0"/>
              </a:rPr>
              <a:t>statistical inference are </a:t>
            </a:r>
            <a:r>
              <a:rPr lang="en-US" sz="2800" b="1" dirty="0">
                <a:cs typeface="Times New Roman" pitchFamily="18" charset="0"/>
              </a:rPr>
              <a:t>made in </a:t>
            </a:r>
            <a:r>
              <a:rPr lang="en-US" sz="2800" b="1" dirty="0">
                <a:solidFill>
                  <a:schemeClr val="accent1"/>
                </a:solidFill>
                <a:cs typeface="Times New Roman" pitchFamily="18" charset="0"/>
              </a:rPr>
              <a:t>term of </a:t>
            </a:r>
            <a:r>
              <a:rPr lang="en-US" sz="2800" b="1" dirty="0">
                <a:solidFill>
                  <a:srgbClr val="FF0000"/>
                </a:solidFill>
                <a:cs typeface="Times New Roman" pitchFamily="18" charset="0"/>
              </a:rPr>
              <a:t>proportions</a:t>
            </a:r>
            <a:r>
              <a:rPr lang="en-US" sz="2800" dirty="0">
                <a:solidFill>
                  <a:srgbClr val="FF0000"/>
                </a:solidFill>
                <a:cs typeface="Times New Roman" pitchFamily="18" charset="0"/>
              </a:rPr>
              <a:t> </a:t>
            </a:r>
            <a:r>
              <a:rPr lang="en-US" sz="2800" dirty="0">
                <a:cs typeface="Times New Roman" pitchFamily="18" charset="0"/>
              </a:rPr>
              <a:t>. </a:t>
            </a:r>
            <a:endParaRPr lang="en-US" sz="2800" dirty="0" smtClean="0">
              <a:cs typeface="Times New Roman" pitchFamily="18" charset="0"/>
            </a:endParaRPr>
          </a:p>
          <a:p>
            <a:r>
              <a:rPr lang="en-US" sz="2800" b="1" dirty="0" smtClean="0">
                <a:cs typeface="Times New Roman" pitchFamily="18" charset="0"/>
              </a:rPr>
              <a:t>While </a:t>
            </a:r>
            <a:r>
              <a:rPr lang="en-US" sz="2800" b="1" dirty="0">
                <a:cs typeface="Times New Roman" pitchFamily="18" charset="0"/>
              </a:rPr>
              <a:t>statistical inference in </a:t>
            </a:r>
            <a:r>
              <a:rPr lang="en-US" sz="2800" b="1" dirty="0" smtClean="0">
                <a:solidFill>
                  <a:schemeClr val="accent1"/>
                </a:solidFill>
                <a:cs typeface="Times New Roman" pitchFamily="18" charset="0"/>
              </a:rPr>
              <a:t>continuous</a:t>
            </a:r>
            <a:r>
              <a:rPr lang="en-US" sz="2800" b="1" dirty="0" smtClean="0">
                <a:cs typeface="Times New Roman" pitchFamily="18" charset="0"/>
              </a:rPr>
              <a:t> </a:t>
            </a:r>
            <a:r>
              <a:rPr lang="en-US" sz="2800" b="1" dirty="0">
                <a:cs typeface="Times New Roman" pitchFamily="18" charset="0"/>
              </a:rPr>
              <a:t>data are made in term of </a:t>
            </a:r>
            <a:r>
              <a:rPr lang="en-US" sz="2800" b="1" dirty="0" smtClean="0">
                <a:solidFill>
                  <a:srgbClr val="FF0000"/>
                </a:solidFill>
                <a:cs typeface="Times New Roman" pitchFamily="18" charset="0"/>
              </a:rPr>
              <a:t>means</a:t>
            </a:r>
            <a:r>
              <a:rPr lang="en-US" sz="2800" b="1" dirty="0" smtClean="0">
                <a:cs typeface="Times New Roman" pitchFamily="18" charset="0"/>
              </a:rPr>
              <a:t> </a:t>
            </a:r>
          </a:p>
          <a:p>
            <a:endParaRPr lang="en-US" sz="2800" b="1" dirty="0">
              <a:solidFill>
                <a:srgbClr val="0070C0"/>
              </a:solidFill>
              <a:cs typeface="Times New Roman" pitchFamily="18" charset="0"/>
            </a:endParaRPr>
          </a:p>
          <a:p>
            <a:pPr algn="ctr"/>
            <a:r>
              <a:rPr lang="en-US" sz="2800" b="1" dirty="0" smtClean="0">
                <a:solidFill>
                  <a:srgbClr val="002060"/>
                </a:solidFill>
                <a:cs typeface="Times New Roman" pitchFamily="18" charset="0"/>
              </a:rPr>
              <a:t>The </a:t>
            </a:r>
            <a:r>
              <a:rPr lang="en-US" sz="2800" b="1" dirty="0">
                <a:solidFill>
                  <a:srgbClr val="002060"/>
                </a:solidFill>
                <a:cs typeface="Times New Roman" pitchFamily="18" charset="0"/>
              </a:rPr>
              <a:t>techniques for testing hypothesis concerning </a:t>
            </a:r>
            <a:r>
              <a:rPr lang="en-US" sz="2800" b="1" dirty="0">
                <a:solidFill>
                  <a:srgbClr val="0070C0"/>
                </a:solidFill>
                <a:cs typeface="Times New Roman" pitchFamily="18" charset="0"/>
              </a:rPr>
              <a:t>enumerative </a:t>
            </a:r>
            <a:r>
              <a:rPr lang="en-US" sz="2800" dirty="0">
                <a:solidFill>
                  <a:srgbClr val="0070C0"/>
                </a:solidFill>
                <a:cs typeface="Times New Roman" pitchFamily="18" charset="0"/>
              </a:rPr>
              <a:t>data </a:t>
            </a:r>
            <a:r>
              <a:rPr lang="en-US" sz="2800" b="1" dirty="0">
                <a:cs typeface="Times New Roman" pitchFamily="18" charset="0"/>
              </a:rPr>
              <a:t>is </a:t>
            </a:r>
            <a:r>
              <a:rPr lang="en-US" sz="2800" b="1" dirty="0" smtClean="0">
                <a:cs typeface="Times New Roman" pitchFamily="18" charset="0"/>
              </a:rPr>
              <a:t>                  </a:t>
            </a:r>
            <a:r>
              <a:rPr lang="en-US" sz="2800" b="1" dirty="0" smtClean="0">
                <a:solidFill>
                  <a:srgbClr val="FF0000"/>
                </a:solidFill>
                <a:cs typeface="Times New Roman" pitchFamily="18" charset="0"/>
              </a:rPr>
              <a:t>known </a:t>
            </a:r>
            <a:r>
              <a:rPr lang="en-US" sz="2800" b="1" dirty="0">
                <a:solidFill>
                  <a:srgbClr val="FF0000"/>
                </a:solidFill>
                <a:cs typeface="Times New Roman" pitchFamily="18" charset="0"/>
              </a:rPr>
              <a:t>as chi square (χ</a:t>
            </a:r>
            <a:r>
              <a:rPr lang="en-US" sz="2800" b="1" baseline="30000" dirty="0">
                <a:solidFill>
                  <a:srgbClr val="FF0000"/>
                </a:solidFill>
                <a:cs typeface="Times New Roman" pitchFamily="18" charset="0"/>
              </a:rPr>
              <a:t>2</a:t>
            </a:r>
            <a:r>
              <a:rPr lang="en-US" sz="2800" b="1" dirty="0">
                <a:solidFill>
                  <a:srgbClr val="FF0000"/>
                </a:solidFill>
                <a:cs typeface="Times New Roman" pitchFamily="18" charset="0"/>
              </a:rPr>
              <a:t>) test </a:t>
            </a:r>
            <a:r>
              <a:rPr lang="en-US" sz="2800" b="1" dirty="0">
                <a:cs typeface="Times New Roman" pitchFamily="18" charset="0"/>
              </a:rPr>
              <a:t>.</a:t>
            </a:r>
            <a:endParaRPr lang="en-MY" sz="2800" dirty="0">
              <a:cs typeface="Times New Roman" pitchFamily="18" charset="0"/>
            </a:endParaRPr>
          </a:p>
          <a:p>
            <a:r>
              <a:rPr lang="en-US" sz="2800" b="1" dirty="0" smtClean="0">
                <a:solidFill>
                  <a:srgbClr val="FF0000"/>
                </a:solidFill>
                <a:cs typeface="Times New Roman" pitchFamily="18" charset="0"/>
              </a:rPr>
              <a:t>  Chi </a:t>
            </a:r>
            <a:r>
              <a:rPr lang="en-US" sz="2800" b="1" dirty="0">
                <a:solidFill>
                  <a:srgbClr val="FF0000"/>
                </a:solidFill>
                <a:cs typeface="Times New Roman" pitchFamily="18" charset="0"/>
              </a:rPr>
              <a:t>square</a:t>
            </a:r>
            <a:r>
              <a:rPr lang="en-US" sz="2800" b="1" dirty="0">
                <a:cs typeface="Times New Roman" pitchFamily="18" charset="0"/>
              </a:rPr>
              <a:t> is used in testing </a:t>
            </a:r>
            <a:r>
              <a:rPr lang="en-US" sz="2800" b="1" dirty="0">
                <a:solidFill>
                  <a:srgbClr val="0070C0"/>
                </a:solidFill>
                <a:cs typeface="Times New Roman" pitchFamily="18" charset="0"/>
              </a:rPr>
              <a:t>difference </a:t>
            </a:r>
            <a:r>
              <a:rPr lang="en-US" sz="2800" b="1" dirty="0">
                <a:cs typeface="Times New Roman" pitchFamily="18" charset="0"/>
              </a:rPr>
              <a:t>in</a:t>
            </a:r>
            <a:r>
              <a:rPr lang="en-US" sz="2800" b="1" dirty="0">
                <a:solidFill>
                  <a:srgbClr val="0070C0"/>
                </a:solidFill>
                <a:cs typeface="Times New Roman" pitchFamily="18" charset="0"/>
              </a:rPr>
              <a:t> </a:t>
            </a:r>
            <a:r>
              <a:rPr lang="en-US" sz="2800" b="1" dirty="0">
                <a:solidFill>
                  <a:srgbClr val="FF0000"/>
                </a:solidFill>
                <a:cs typeface="Times New Roman" pitchFamily="18" charset="0"/>
              </a:rPr>
              <a:t>proportions</a:t>
            </a:r>
            <a:r>
              <a:rPr lang="en-US" sz="2800" dirty="0">
                <a:solidFill>
                  <a:srgbClr val="FF0000"/>
                </a:solidFill>
                <a:cs typeface="Times New Roman" pitchFamily="18" charset="0"/>
              </a:rPr>
              <a:t>,</a:t>
            </a:r>
            <a:r>
              <a:rPr lang="en-US" sz="2800" dirty="0">
                <a:cs typeface="Times New Roman" pitchFamily="18" charset="0"/>
              </a:rPr>
              <a:t> </a:t>
            </a:r>
            <a:endParaRPr lang="en-US" sz="2800" dirty="0" smtClean="0">
              <a:cs typeface="Times New Roman" pitchFamily="18" charset="0"/>
            </a:endParaRPr>
          </a:p>
          <a:p>
            <a:r>
              <a:rPr lang="en-US" sz="2800" b="1" dirty="0">
                <a:cs typeface="Times New Roman" pitchFamily="18" charset="0"/>
              </a:rPr>
              <a:t> </a:t>
            </a:r>
            <a:r>
              <a:rPr lang="en-US" sz="2800" b="1" dirty="0" smtClean="0">
                <a:cs typeface="Times New Roman" pitchFamily="18" charset="0"/>
              </a:rPr>
              <a:t>           while </a:t>
            </a:r>
            <a:r>
              <a:rPr lang="en-US" sz="2800" b="1" dirty="0">
                <a:cs typeface="Times New Roman" pitchFamily="18" charset="0"/>
              </a:rPr>
              <a:t>t test </a:t>
            </a:r>
            <a:r>
              <a:rPr lang="en-US" sz="2800" dirty="0">
                <a:cs typeface="Times New Roman" pitchFamily="18" charset="0"/>
              </a:rPr>
              <a:t>is used in testing </a:t>
            </a:r>
            <a:r>
              <a:rPr lang="en-US" sz="2800" b="1" dirty="0">
                <a:cs typeface="Times New Roman" pitchFamily="18" charset="0"/>
              </a:rPr>
              <a:t>difference  in means </a:t>
            </a:r>
            <a:r>
              <a:rPr lang="en-US" sz="2800" dirty="0" smtClean="0">
                <a:cs typeface="Times New Roman" pitchFamily="18" charset="0"/>
              </a:rPr>
              <a:t>.</a:t>
            </a:r>
            <a:endParaRPr lang="en-MY" sz="2800" dirty="0" smtClean="0">
              <a:cs typeface="Times New Roman" pitchFamily="18" charset="0"/>
            </a:endParaRPr>
          </a:p>
          <a:p>
            <a:endParaRPr lang="en-US" sz="2800" dirty="0" smtClean="0">
              <a:cs typeface="Times New Roman" pitchFamily="18" charset="0"/>
            </a:endParaRPr>
          </a:p>
        </p:txBody>
      </p:sp>
      <p:sp>
        <p:nvSpPr>
          <p:cNvPr id="3" name="Date Placeholder 2"/>
          <p:cNvSpPr>
            <a:spLocks noGrp="1"/>
          </p:cNvSpPr>
          <p:nvPr>
            <p:ph type="dt" sz="half" idx="10"/>
          </p:nvPr>
        </p:nvSpPr>
        <p:spPr/>
        <p:txBody>
          <a:bodyPr/>
          <a:lstStyle/>
          <a:p>
            <a:fld id="{FCF5F83C-5EEE-4029-B45D-A586FEB218BA}" type="datetime1">
              <a:rPr lang="en-MY" smtClean="0"/>
              <a:t>8/8/2022</a:t>
            </a:fld>
            <a:endParaRPr lang="en-MY" dirty="0"/>
          </a:p>
        </p:txBody>
      </p:sp>
      <p:sp>
        <p:nvSpPr>
          <p:cNvPr id="4" name="Slide Number Placeholder 3"/>
          <p:cNvSpPr>
            <a:spLocks noGrp="1"/>
          </p:cNvSpPr>
          <p:nvPr>
            <p:ph type="sldNum" sz="quarter" idx="12"/>
          </p:nvPr>
        </p:nvSpPr>
        <p:spPr/>
        <p:txBody>
          <a:bodyPr/>
          <a:lstStyle/>
          <a:p>
            <a:fld id="{A117291E-EE41-4EF1-9A0B-1F8C4C0EBB79}" type="slidenum">
              <a:rPr lang="en-MY" smtClean="0"/>
              <a:t>10</a:t>
            </a:fld>
            <a:endParaRPr lang="en-MY"/>
          </a:p>
        </p:txBody>
      </p:sp>
    </p:spTree>
    <p:extLst>
      <p:ext uri="{BB962C8B-B14F-4D97-AF65-F5344CB8AC3E}">
        <p14:creationId xmlns:p14="http://schemas.microsoft.com/office/powerpoint/2010/main" val="27917802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332772"/>
            <a:ext cx="8784976" cy="6124754"/>
          </a:xfrm>
          <a:prstGeom prst="rect">
            <a:avLst/>
          </a:prstGeom>
        </p:spPr>
        <p:txBody>
          <a:bodyPr wrap="square">
            <a:spAutoFit/>
          </a:bodyPr>
          <a:lstStyle/>
          <a:p>
            <a:r>
              <a:rPr lang="en-US" sz="2800" dirty="0">
                <a:cs typeface="Times New Roman" pitchFamily="18" charset="0"/>
              </a:rPr>
              <a:t>Comparing </a:t>
            </a:r>
            <a:r>
              <a:rPr lang="en-US" sz="2800" b="1" dirty="0">
                <a:solidFill>
                  <a:srgbClr val="0070C0"/>
                </a:solidFill>
                <a:cs typeface="Times New Roman" pitchFamily="18" charset="0"/>
              </a:rPr>
              <a:t>calculated</a:t>
            </a:r>
            <a:r>
              <a:rPr lang="en-US" sz="2800" dirty="0">
                <a:solidFill>
                  <a:srgbClr val="0070C0"/>
                </a:solidFill>
                <a:cs typeface="Times New Roman" pitchFamily="18" charset="0"/>
              </a:rPr>
              <a:t> </a:t>
            </a:r>
            <a:r>
              <a:rPr lang="en-US" sz="2800" b="1" dirty="0">
                <a:solidFill>
                  <a:srgbClr val="0070C0"/>
                </a:solidFill>
                <a:cs typeface="Times New Roman" pitchFamily="18" charset="0"/>
              </a:rPr>
              <a:t>χ</a:t>
            </a:r>
            <a:r>
              <a:rPr lang="en-US" sz="2800" b="1" baseline="30000" dirty="0">
                <a:solidFill>
                  <a:srgbClr val="0070C0"/>
                </a:solidFill>
                <a:cs typeface="Times New Roman" pitchFamily="18" charset="0"/>
              </a:rPr>
              <a:t>2</a:t>
            </a:r>
            <a:r>
              <a:rPr lang="en-US" sz="2800" b="1" dirty="0">
                <a:solidFill>
                  <a:srgbClr val="0070C0"/>
                </a:solidFill>
                <a:cs typeface="Times New Roman" pitchFamily="18" charset="0"/>
              </a:rPr>
              <a:t> </a:t>
            </a:r>
            <a:r>
              <a:rPr lang="en-US" sz="2800" b="1" dirty="0">
                <a:cs typeface="Times New Roman" pitchFamily="18" charset="0"/>
              </a:rPr>
              <a:t>with </a:t>
            </a:r>
            <a:r>
              <a:rPr lang="en-US" sz="2800" b="1" dirty="0">
                <a:solidFill>
                  <a:srgbClr val="0070C0"/>
                </a:solidFill>
                <a:cs typeface="Times New Roman" pitchFamily="18" charset="0"/>
              </a:rPr>
              <a:t>tabulated χ</a:t>
            </a:r>
            <a:r>
              <a:rPr lang="en-US" sz="2800" b="1" baseline="30000" dirty="0">
                <a:solidFill>
                  <a:srgbClr val="0070C0"/>
                </a:solidFill>
                <a:cs typeface="Times New Roman" pitchFamily="18" charset="0"/>
              </a:rPr>
              <a:t>2 </a:t>
            </a:r>
            <a:r>
              <a:rPr lang="en-US" sz="2800" b="1" dirty="0">
                <a:solidFill>
                  <a:srgbClr val="0070C0"/>
                </a:solidFill>
                <a:cs typeface="Times New Roman" pitchFamily="18" charset="0"/>
              </a:rPr>
              <a:t>in relation </a:t>
            </a:r>
            <a:r>
              <a:rPr lang="en-US" sz="2800" b="1" dirty="0">
                <a:cs typeface="Times New Roman" pitchFamily="18" charset="0"/>
              </a:rPr>
              <a:t>to </a:t>
            </a:r>
            <a:r>
              <a:rPr lang="en-US" sz="2800" b="1" dirty="0">
                <a:solidFill>
                  <a:srgbClr val="0070C0"/>
                </a:solidFill>
                <a:cs typeface="Times New Roman" pitchFamily="18" charset="0"/>
              </a:rPr>
              <a:t>critical region</a:t>
            </a:r>
            <a:r>
              <a:rPr lang="en-US" sz="2800" dirty="0">
                <a:solidFill>
                  <a:srgbClr val="0070C0"/>
                </a:solidFill>
                <a:cs typeface="Times New Roman" pitchFamily="18" charset="0"/>
              </a:rPr>
              <a:t> </a:t>
            </a:r>
            <a:r>
              <a:rPr lang="en-US" sz="2800" dirty="0">
                <a:cs typeface="Times New Roman" pitchFamily="18" charset="0"/>
              </a:rPr>
              <a:t>.</a:t>
            </a:r>
            <a:endParaRPr lang="en-MY" sz="2800" dirty="0">
              <a:cs typeface="Times New Roman" pitchFamily="18" charset="0"/>
            </a:endParaRPr>
          </a:p>
          <a:p>
            <a:endParaRPr lang="en-US" sz="2800" b="1" dirty="0">
              <a:cs typeface="Times New Roman" pitchFamily="18" charset="0"/>
            </a:endParaRPr>
          </a:p>
          <a:p>
            <a:r>
              <a:rPr lang="en-US" sz="2800" b="1" dirty="0">
                <a:cs typeface="Times New Roman" pitchFamily="18" charset="0"/>
              </a:rPr>
              <a:t> The steps of inference in χ</a:t>
            </a:r>
            <a:r>
              <a:rPr lang="en-US" sz="2800" b="1" baseline="30000" dirty="0">
                <a:cs typeface="Times New Roman" pitchFamily="18" charset="0"/>
              </a:rPr>
              <a:t>2 </a:t>
            </a:r>
            <a:r>
              <a:rPr lang="en-US" sz="2800" b="1" dirty="0">
                <a:cs typeface="Times New Roman" pitchFamily="18" charset="0"/>
              </a:rPr>
              <a:t>just as that of t test, only the computing methodology is different </a:t>
            </a:r>
            <a:r>
              <a:rPr lang="en-US" sz="2800" b="1" dirty="0" smtClean="0">
                <a:cs typeface="Times New Roman" pitchFamily="18" charset="0"/>
              </a:rPr>
              <a:t>.</a:t>
            </a:r>
          </a:p>
          <a:p>
            <a:endParaRPr lang="en-US" sz="2800" b="1" dirty="0">
              <a:cs typeface="Times New Roman" pitchFamily="18" charset="0"/>
            </a:endParaRPr>
          </a:p>
          <a:p>
            <a:r>
              <a:rPr lang="en-MY" sz="2800" b="1" i="1" dirty="0">
                <a:solidFill>
                  <a:schemeClr val="tx2"/>
                </a:solidFill>
                <a:cs typeface="Times New Roman" pitchFamily="18" charset="0"/>
              </a:rPr>
              <a:t>In t test </a:t>
            </a:r>
            <a:r>
              <a:rPr lang="en-MY" sz="2800" b="1" i="1" dirty="0">
                <a:cs typeface="Times New Roman" pitchFamily="18" charset="0"/>
              </a:rPr>
              <a:t>the statistics technique is based on measurement of </a:t>
            </a:r>
            <a:r>
              <a:rPr lang="en-MY" sz="2800" b="1" i="1" dirty="0">
                <a:solidFill>
                  <a:schemeClr val="tx2"/>
                </a:solidFill>
                <a:cs typeface="Times New Roman" pitchFamily="18" charset="0"/>
              </a:rPr>
              <a:t>continuous variable </a:t>
            </a:r>
            <a:r>
              <a:rPr lang="en-MY" sz="2800" i="1" dirty="0">
                <a:cs typeface="Times New Roman" pitchFamily="18" charset="0"/>
              </a:rPr>
              <a:t>for </a:t>
            </a:r>
            <a:r>
              <a:rPr lang="en-MY" sz="2800" b="1" i="1" dirty="0">
                <a:cs typeface="Times New Roman" pitchFamily="18" charset="0"/>
              </a:rPr>
              <a:t>single </a:t>
            </a:r>
            <a:r>
              <a:rPr lang="en-MY" sz="2800" b="1" i="1" dirty="0">
                <a:solidFill>
                  <a:schemeClr val="tx2"/>
                </a:solidFill>
                <a:cs typeface="Times New Roman" pitchFamily="18" charset="0"/>
              </a:rPr>
              <a:t>population parameters </a:t>
            </a:r>
            <a:r>
              <a:rPr lang="en-MY" sz="2800" b="1" i="1" dirty="0">
                <a:cs typeface="Times New Roman" pitchFamily="18" charset="0"/>
              </a:rPr>
              <a:t>was </a:t>
            </a:r>
            <a:r>
              <a:rPr lang="en-MY" sz="2800" b="1" i="1" dirty="0">
                <a:solidFill>
                  <a:srgbClr val="FF0000"/>
                </a:solidFill>
                <a:cs typeface="Times New Roman" pitchFamily="18" charset="0"/>
              </a:rPr>
              <a:t>μ</a:t>
            </a:r>
            <a:r>
              <a:rPr lang="en-MY" sz="2800" i="1" dirty="0">
                <a:cs typeface="Times New Roman" pitchFamily="18" charset="0"/>
              </a:rPr>
              <a:t> which was estimated by </a:t>
            </a:r>
            <a:r>
              <a:rPr lang="en-MY" sz="2800" b="1" i="1" dirty="0">
                <a:solidFill>
                  <a:schemeClr val="accent1"/>
                </a:solidFill>
                <a:cs typeface="Times New Roman" pitchFamily="18" charset="0"/>
              </a:rPr>
              <a:t>sample mean  </a:t>
            </a:r>
            <a:r>
              <a:rPr lang="en-MY" sz="2800" dirty="0">
                <a:cs typeface="Times New Roman" pitchFamily="18" charset="0"/>
              </a:rPr>
              <a:t>.</a:t>
            </a:r>
          </a:p>
          <a:p>
            <a:endParaRPr lang="en-US" sz="2800" b="1" dirty="0" smtClean="0">
              <a:cs typeface="Times New Roman" pitchFamily="18" charset="0"/>
            </a:endParaRPr>
          </a:p>
          <a:p>
            <a:r>
              <a:rPr lang="en-MY" sz="2800" b="1" dirty="0">
                <a:cs typeface="Times New Roman" pitchFamily="18" charset="0"/>
              </a:rPr>
              <a:t>When measurement is merely the presence or absence of certain condition</a:t>
            </a:r>
            <a:r>
              <a:rPr lang="en-MY" sz="2800" dirty="0">
                <a:cs typeface="Times New Roman" pitchFamily="18" charset="0"/>
              </a:rPr>
              <a:t>, </a:t>
            </a:r>
            <a:r>
              <a:rPr lang="en-MY" sz="2800" b="1" dirty="0">
                <a:solidFill>
                  <a:srgbClr val="0070C0"/>
                </a:solidFill>
                <a:cs typeface="Times New Roman" pitchFamily="18" charset="0"/>
              </a:rPr>
              <a:t>the population parameter </a:t>
            </a:r>
            <a:r>
              <a:rPr lang="en-MY" sz="2800" dirty="0">
                <a:cs typeface="Times New Roman" pitchFamily="18" charset="0"/>
              </a:rPr>
              <a:t>is </a:t>
            </a:r>
            <a:r>
              <a:rPr lang="en-MY" sz="2800" b="1" dirty="0">
                <a:solidFill>
                  <a:srgbClr val="FF0000"/>
                </a:solidFill>
                <a:cs typeface="Times New Roman" pitchFamily="18" charset="0"/>
              </a:rPr>
              <a:t>"P" </a:t>
            </a:r>
            <a:r>
              <a:rPr lang="en-MY" sz="2800" dirty="0">
                <a:cs typeface="Times New Roman" pitchFamily="18" charset="0"/>
              </a:rPr>
              <a:t>: the </a:t>
            </a:r>
            <a:r>
              <a:rPr lang="en-MY" sz="2800" b="1" dirty="0">
                <a:solidFill>
                  <a:srgbClr val="FF0000"/>
                </a:solidFill>
                <a:cs typeface="Times New Roman" pitchFamily="18" charset="0"/>
              </a:rPr>
              <a:t>proportion</a:t>
            </a:r>
            <a:r>
              <a:rPr lang="en-MY" sz="2800" b="1" dirty="0">
                <a:solidFill>
                  <a:schemeClr val="tx2"/>
                </a:solidFill>
                <a:cs typeface="Times New Roman" pitchFamily="18" charset="0"/>
              </a:rPr>
              <a:t> of condition in population </a:t>
            </a:r>
            <a:r>
              <a:rPr lang="en-MY" sz="2800" dirty="0">
                <a:cs typeface="Times New Roman" pitchFamily="18" charset="0"/>
              </a:rPr>
              <a:t>which is estimated by </a:t>
            </a:r>
            <a:r>
              <a:rPr lang="en-MY" sz="2800" b="1" dirty="0">
                <a:solidFill>
                  <a:srgbClr val="0070C0"/>
                </a:solidFill>
                <a:cs typeface="Times New Roman" pitchFamily="18" charset="0"/>
              </a:rPr>
              <a:t>p</a:t>
            </a:r>
            <a:r>
              <a:rPr lang="en-MY" sz="2800" dirty="0">
                <a:cs typeface="Times New Roman" pitchFamily="18" charset="0"/>
              </a:rPr>
              <a:t> ; the </a:t>
            </a:r>
            <a:r>
              <a:rPr lang="en-MY" sz="2800" dirty="0">
                <a:solidFill>
                  <a:srgbClr val="FF0000"/>
                </a:solidFill>
                <a:cs typeface="Times New Roman" pitchFamily="18" charset="0"/>
              </a:rPr>
              <a:t>proportion</a:t>
            </a:r>
            <a:r>
              <a:rPr lang="en-MY" sz="2800" dirty="0">
                <a:cs typeface="Times New Roman" pitchFamily="18" charset="0"/>
              </a:rPr>
              <a:t> of condition in the sample </a:t>
            </a:r>
            <a:r>
              <a:rPr lang="en-MY" sz="2800" b="1" dirty="0">
                <a:cs typeface="Times New Roman" pitchFamily="18" charset="0"/>
              </a:rPr>
              <a:t>. </a:t>
            </a:r>
            <a:r>
              <a:rPr lang="en-MY" sz="2800" b="1" dirty="0" smtClean="0">
                <a:cs typeface="Times New Roman" pitchFamily="18" charset="0"/>
              </a:rPr>
              <a:t>So</a:t>
            </a:r>
            <a:endParaRPr lang="en-MY" sz="2800" b="1" dirty="0">
              <a:cs typeface="Times New Roman" pitchFamily="18" charset="0"/>
            </a:endParaRPr>
          </a:p>
        </p:txBody>
      </p:sp>
    </p:spTree>
    <p:extLst>
      <p:ext uri="{BB962C8B-B14F-4D97-AF65-F5344CB8AC3E}">
        <p14:creationId xmlns:p14="http://schemas.microsoft.com/office/powerpoint/2010/main" val="11127695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5008" y="657342"/>
            <a:ext cx="8928992" cy="4832092"/>
          </a:xfrm>
          <a:prstGeom prst="rect">
            <a:avLst/>
          </a:prstGeom>
        </p:spPr>
        <p:txBody>
          <a:bodyPr wrap="square">
            <a:spAutoFit/>
          </a:bodyPr>
          <a:lstStyle/>
          <a:p>
            <a:r>
              <a:rPr lang="en-MY" sz="2800" b="1" dirty="0" smtClean="0">
                <a:solidFill>
                  <a:srgbClr val="0070C0"/>
                </a:solidFill>
                <a:cs typeface="Times New Roman" pitchFamily="18" charset="0"/>
              </a:rPr>
              <a:t>testing </a:t>
            </a:r>
            <a:r>
              <a:rPr lang="en-MY" sz="2800" b="1" dirty="0" smtClean="0">
                <a:solidFill>
                  <a:srgbClr val="0070C0"/>
                </a:solidFill>
                <a:cs typeface="Times New Roman" pitchFamily="18" charset="0"/>
              </a:rPr>
              <a:t>hypothesis about population proportion "</a:t>
            </a:r>
            <a:r>
              <a:rPr lang="en-MY" sz="2800" b="1" dirty="0" smtClean="0">
                <a:solidFill>
                  <a:srgbClr val="FF0000"/>
                </a:solidFill>
                <a:cs typeface="Times New Roman" pitchFamily="18" charset="0"/>
              </a:rPr>
              <a:t>P" </a:t>
            </a:r>
            <a:r>
              <a:rPr lang="en-MY" sz="2800" b="1" dirty="0" smtClean="0">
                <a:solidFill>
                  <a:srgbClr val="0070C0"/>
                </a:solidFill>
                <a:cs typeface="Times New Roman" pitchFamily="18" charset="0"/>
              </a:rPr>
              <a:t>based on sample proportion </a:t>
            </a:r>
            <a:r>
              <a:rPr lang="en-MY" sz="2800" b="1" dirty="0" smtClean="0">
                <a:cs typeface="Times New Roman" pitchFamily="18" charset="0"/>
              </a:rPr>
              <a:t>P </a:t>
            </a:r>
          </a:p>
          <a:p>
            <a:r>
              <a:rPr lang="en-MY" sz="2800" dirty="0" smtClean="0">
                <a:cs typeface="Times New Roman" pitchFamily="18" charset="0"/>
              </a:rPr>
              <a:t>              </a:t>
            </a:r>
            <a:r>
              <a:rPr lang="en-MY" sz="2800" b="1" dirty="0" smtClean="0">
                <a:cs typeface="Times New Roman" pitchFamily="18" charset="0"/>
              </a:rPr>
              <a:t>is similar to testing hypothesis about μ </a:t>
            </a:r>
            <a:r>
              <a:rPr lang="en-MY" sz="2800" dirty="0" smtClean="0">
                <a:cs typeface="Times New Roman" pitchFamily="18" charset="0"/>
              </a:rPr>
              <a:t>.</a:t>
            </a:r>
          </a:p>
          <a:p>
            <a:r>
              <a:rPr lang="en-MY" sz="2800" b="1" dirty="0" smtClean="0">
                <a:cs typeface="Times New Roman" pitchFamily="18" charset="0"/>
              </a:rPr>
              <a:t>If the true </a:t>
            </a:r>
            <a:r>
              <a:rPr lang="en-MY" sz="2800" b="1" dirty="0" smtClean="0">
                <a:solidFill>
                  <a:srgbClr val="FF0000"/>
                </a:solidFill>
                <a:cs typeface="Times New Roman" pitchFamily="18" charset="0"/>
              </a:rPr>
              <a:t>population proportion </a:t>
            </a:r>
            <a:r>
              <a:rPr lang="en-MY" sz="2800" b="1" dirty="0" smtClean="0">
                <a:cs typeface="Times New Roman" pitchFamily="18" charset="0"/>
              </a:rPr>
              <a:t>of condition is </a:t>
            </a:r>
            <a:r>
              <a:rPr lang="en-MY" sz="2800" b="1" dirty="0" smtClean="0">
                <a:solidFill>
                  <a:srgbClr val="FF0000"/>
                </a:solidFill>
                <a:cs typeface="Times New Roman" pitchFamily="18" charset="0"/>
              </a:rPr>
              <a:t>Po</a:t>
            </a:r>
            <a:r>
              <a:rPr lang="en-MY" sz="2800" b="1" dirty="0" smtClean="0">
                <a:cs typeface="Times New Roman" pitchFamily="18" charset="0"/>
              </a:rPr>
              <a:t> and</a:t>
            </a:r>
          </a:p>
          <a:p>
            <a:r>
              <a:rPr lang="en-MY" sz="2800" dirty="0" smtClean="0">
                <a:cs typeface="Times New Roman" pitchFamily="18" charset="0"/>
              </a:rPr>
              <a:t>                   sample size is </a:t>
            </a:r>
            <a:r>
              <a:rPr lang="en-MY" sz="2800" b="1" dirty="0" smtClean="0">
                <a:cs typeface="Times New Roman" pitchFamily="18" charset="0"/>
              </a:rPr>
              <a:t>N</a:t>
            </a:r>
            <a:r>
              <a:rPr lang="en-MY" sz="2800" dirty="0" smtClean="0">
                <a:cs typeface="Times New Roman" pitchFamily="18" charset="0"/>
              </a:rPr>
              <a:t>, So</a:t>
            </a:r>
          </a:p>
          <a:p>
            <a:r>
              <a:rPr lang="en-MY" sz="2800" dirty="0" smtClean="0">
                <a:cs typeface="Times New Roman" pitchFamily="18" charset="0"/>
              </a:rPr>
              <a:t>          </a:t>
            </a:r>
            <a:r>
              <a:rPr lang="en-MY" sz="2800" b="1" dirty="0" smtClean="0">
                <a:cs typeface="Times New Roman" pitchFamily="18" charset="0"/>
              </a:rPr>
              <a:t>Po N</a:t>
            </a:r>
            <a:r>
              <a:rPr lang="en-MY" sz="2800" dirty="0" smtClean="0">
                <a:cs typeface="Times New Roman" pitchFamily="18" charset="0"/>
              </a:rPr>
              <a:t> = </a:t>
            </a:r>
            <a:r>
              <a:rPr lang="en-MY" sz="2800" b="1" dirty="0" smtClean="0">
                <a:cs typeface="Times New Roman" pitchFamily="18" charset="0"/>
              </a:rPr>
              <a:t>total No. of condition that expected </a:t>
            </a:r>
            <a:r>
              <a:rPr lang="en-MY" sz="2800" b="1" dirty="0" smtClean="0">
                <a:solidFill>
                  <a:srgbClr val="FF0000"/>
                </a:solidFill>
                <a:cs typeface="Times New Roman" pitchFamily="18" charset="0"/>
              </a:rPr>
              <a:t>(E) </a:t>
            </a:r>
            <a:r>
              <a:rPr lang="en-MY" sz="2800" dirty="0" smtClean="0">
                <a:cs typeface="Times New Roman" pitchFamily="18" charset="0"/>
              </a:rPr>
              <a:t>in population </a:t>
            </a:r>
            <a:r>
              <a:rPr lang="en-MY" sz="2800" dirty="0" smtClean="0"/>
              <a:t>.</a:t>
            </a:r>
            <a:endParaRPr lang="en-US" sz="2800" dirty="0" smtClean="0"/>
          </a:p>
          <a:p>
            <a:r>
              <a:rPr lang="en-MY" sz="2800" dirty="0" smtClean="0"/>
              <a:t> </a:t>
            </a:r>
            <a:r>
              <a:rPr lang="en-MY" sz="2800" b="1" dirty="0" smtClean="0">
                <a:cs typeface="Times New Roman" pitchFamily="18" charset="0"/>
              </a:rPr>
              <a:t>80% proportion of success .          </a:t>
            </a:r>
            <a:r>
              <a:rPr lang="en-MY" sz="2800" b="1" dirty="0">
                <a:cs typeface="Times New Roman" pitchFamily="18" charset="0"/>
              </a:rPr>
              <a:t>90% proportion of success </a:t>
            </a:r>
            <a:endParaRPr lang="en-MY" sz="2800" b="1" dirty="0" smtClean="0">
              <a:cs typeface="Times New Roman" pitchFamily="18" charset="0"/>
            </a:endParaRPr>
          </a:p>
          <a:p>
            <a:r>
              <a:rPr lang="en-MY" sz="2800" b="1" dirty="0" smtClean="0">
                <a:cs typeface="Times New Roman" pitchFamily="18" charset="0"/>
              </a:rPr>
              <a:t>    600 No. of student .                                  </a:t>
            </a:r>
          </a:p>
          <a:p>
            <a:r>
              <a:rPr lang="en-MY" sz="2800" b="1" dirty="0" smtClean="0">
                <a:cs typeface="Times New Roman" pitchFamily="18" charset="0"/>
              </a:rPr>
              <a:t>                                  Expected No.</a:t>
            </a:r>
            <a:r>
              <a:rPr lang="en-MY" sz="2800" b="1" dirty="0" smtClean="0">
                <a:solidFill>
                  <a:srgbClr val="FF0000"/>
                </a:solidFill>
                <a:cs typeface="Times New Roman" pitchFamily="18" charset="0"/>
              </a:rPr>
              <a:t> (E) </a:t>
            </a:r>
            <a:r>
              <a:rPr lang="en-MY" sz="2800" b="1" dirty="0" smtClean="0">
                <a:cs typeface="Times New Roman" pitchFamily="18" charset="0"/>
              </a:rPr>
              <a:t>.</a:t>
            </a:r>
            <a:endParaRPr lang="en-US" sz="2800" b="1" dirty="0">
              <a:cs typeface="Times New Roman" pitchFamily="18" charset="0"/>
            </a:endParaRPr>
          </a:p>
        </p:txBody>
      </p:sp>
      <p:sp>
        <p:nvSpPr>
          <p:cNvPr id="3" name="Date Placeholder 2"/>
          <p:cNvSpPr>
            <a:spLocks noGrp="1"/>
          </p:cNvSpPr>
          <p:nvPr>
            <p:ph type="dt" sz="half" idx="10"/>
          </p:nvPr>
        </p:nvSpPr>
        <p:spPr/>
        <p:txBody>
          <a:bodyPr/>
          <a:lstStyle/>
          <a:p>
            <a:fld id="{AF51F913-AF1E-4EBB-897B-7C3A60A53BD6}" type="datetime1">
              <a:rPr lang="en-MY" smtClean="0"/>
              <a:t>8/8/2022</a:t>
            </a:fld>
            <a:endParaRPr lang="en-MY" dirty="0"/>
          </a:p>
        </p:txBody>
      </p:sp>
      <p:sp>
        <p:nvSpPr>
          <p:cNvPr id="4" name="Slide Number Placeholder 3"/>
          <p:cNvSpPr>
            <a:spLocks noGrp="1"/>
          </p:cNvSpPr>
          <p:nvPr>
            <p:ph type="sldNum" sz="quarter" idx="12"/>
          </p:nvPr>
        </p:nvSpPr>
        <p:spPr/>
        <p:txBody>
          <a:bodyPr/>
          <a:lstStyle/>
          <a:p>
            <a:fld id="{A117291E-EE41-4EF1-9A0B-1F8C4C0EBB79}" type="slidenum">
              <a:rPr lang="en-MY" smtClean="0"/>
              <a:t>12</a:t>
            </a:fld>
            <a:endParaRPr lang="en-MY"/>
          </a:p>
        </p:txBody>
      </p:sp>
      <p:sp>
        <p:nvSpPr>
          <p:cNvPr id="5" name="Rectangle 4"/>
          <p:cNvSpPr/>
          <p:nvPr/>
        </p:nvSpPr>
        <p:spPr>
          <a:xfrm>
            <a:off x="755576" y="6165502"/>
            <a:ext cx="7632848" cy="461665"/>
          </a:xfrm>
          <a:prstGeom prst="rect">
            <a:avLst/>
          </a:prstGeom>
          <a:blipFill>
            <a:blip r:embed="rId2">
              <a:extLst>
                <a:ext uri="{BEBA8EAE-BF5A-486C-A8C5-ECC9F3942E4B}">
                  <a14:imgProps xmlns:a14="http://schemas.microsoft.com/office/drawing/2010/main">
                    <a14:imgLayer r:embed="rId3">
                      <a14:imgEffect>
                        <a14:sharpenSoften amount="-50000"/>
                      </a14:imgEffect>
                    </a14:imgLayer>
                  </a14:imgProps>
                </a:ext>
              </a:extLst>
            </a:blip>
            <a:tile tx="0" ty="0" sx="100000" sy="100000" flip="none" algn="tl"/>
          </a:blipFill>
          <a:ln w="19050">
            <a:solidFill>
              <a:srgbClr val="FF0000"/>
            </a:solidFill>
          </a:ln>
        </p:spPr>
        <p:txBody>
          <a:bodyPr wrap="square">
            <a:spAutoFit/>
          </a:bodyPr>
          <a:lstStyle/>
          <a:p>
            <a:r>
              <a:rPr lang="en-US" sz="2400" b="1" dirty="0" smtClean="0"/>
              <a:t>An important thing is the type of the variable concerned</a:t>
            </a:r>
            <a:r>
              <a:rPr lang="en-US" sz="2400" b="1" dirty="0" smtClean="0">
                <a:solidFill>
                  <a:srgbClr val="C00000"/>
                </a:solidFill>
              </a:rPr>
              <a:t>.</a:t>
            </a:r>
          </a:p>
        </p:txBody>
      </p:sp>
      <p:pic>
        <p:nvPicPr>
          <p:cNvPr id="8" name="Picture 3" descr="http://www.statsoft.com/textbook/graphics/chi_chart.jpg"/>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8120735" y="0"/>
            <a:ext cx="9493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323528" y="5631631"/>
            <a:ext cx="2496196" cy="523220"/>
          </a:xfrm>
          <a:prstGeom prst="rect">
            <a:avLst/>
          </a:prstGeom>
        </p:spPr>
        <p:txBody>
          <a:bodyPr wrap="none">
            <a:spAutoFit/>
          </a:bodyPr>
          <a:lstStyle/>
          <a:p>
            <a:r>
              <a:rPr lang="en-MY" sz="2800" b="1" dirty="0">
                <a:cs typeface="Times New Roman" pitchFamily="18" charset="0"/>
              </a:rPr>
              <a:t>600 x 0.8 = 480 </a:t>
            </a:r>
            <a:endParaRPr lang="en-MY" sz="2800" dirty="0"/>
          </a:p>
        </p:txBody>
      </p:sp>
      <p:sp>
        <p:nvSpPr>
          <p:cNvPr id="9" name="Rectangle 8"/>
          <p:cNvSpPr/>
          <p:nvPr/>
        </p:nvSpPr>
        <p:spPr>
          <a:xfrm>
            <a:off x="4932039" y="5446965"/>
            <a:ext cx="3188695" cy="523220"/>
          </a:xfrm>
          <a:prstGeom prst="rect">
            <a:avLst/>
          </a:prstGeom>
        </p:spPr>
        <p:txBody>
          <a:bodyPr wrap="square">
            <a:spAutoFit/>
          </a:bodyPr>
          <a:lstStyle/>
          <a:p>
            <a:r>
              <a:rPr lang="en-MY" sz="2800" b="1" dirty="0">
                <a:cs typeface="Times New Roman" pitchFamily="18" charset="0"/>
              </a:rPr>
              <a:t>600X 0.9 = 540</a:t>
            </a:r>
          </a:p>
        </p:txBody>
      </p:sp>
    </p:spTree>
    <p:extLst>
      <p:ext uri="{BB962C8B-B14F-4D97-AF65-F5344CB8AC3E}">
        <p14:creationId xmlns:p14="http://schemas.microsoft.com/office/powerpoint/2010/main" val="863009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251520" y="1570787"/>
            <a:ext cx="876300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rtl="0"/>
            <a:r>
              <a:rPr lang="en-US" sz="2800" b="1" dirty="0">
                <a:solidFill>
                  <a:schemeClr val="tx2"/>
                </a:solidFill>
                <a:cs typeface="Times New Roman" pitchFamily="18" charset="0"/>
              </a:rPr>
              <a:t>We classify persons into categories such as </a:t>
            </a:r>
          </a:p>
          <a:p>
            <a:pPr rtl="0">
              <a:buFont typeface="Arial" pitchFamily="34" charset="0"/>
              <a:buChar char="•"/>
            </a:pPr>
            <a:r>
              <a:rPr lang="en-US" sz="2800" b="1" dirty="0">
                <a:solidFill>
                  <a:srgbClr val="002060"/>
                </a:solidFill>
                <a:cs typeface="Times New Roman" pitchFamily="18" charset="0"/>
              </a:rPr>
              <a:t>      male female  </a:t>
            </a:r>
          </a:p>
          <a:p>
            <a:pPr rtl="0">
              <a:buFont typeface="Arial" pitchFamily="34" charset="0"/>
              <a:buChar char="•"/>
            </a:pPr>
            <a:r>
              <a:rPr lang="en-US" sz="2800" b="1" dirty="0">
                <a:solidFill>
                  <a:srgbClr val="002060"/>
                </a:solidFill>
                <a:cs typeface="Times New Roman" pitchFamily="18" charset="0"/>
              </a:rPr>
              <a:t>         smoker not smoker</a:t>
            </a:r>
          </a:p>
          <a:p>
            <a:pPr rtl="0">
              <a:buFont typeface="Arial" pitchFamily="34" charset="0"/>
              <a:buChar char="•"/>
            </a:pPr>
            <a:r>
              <a:rPr lang="en-US" sz="2800" b="1" dirty="0">
                <a:solidFill>
                  <a:srgbClr val="002060"/>
                </a:solidFill>
                <a:cs typeface="Times New Roman" pitchFamily="18" charset="0"/>
              </a:rPr>
              <a:t>       Succeeded and not succeeded…. </a:t>
            </a:r>
            <a:r>
              <a:rPr lang="en-US" sz="2800" b="1" dirty="0" err="1">
                <a:solidFill>
                  <a:srgbClr val="002060"/>
                </a:solidFill>
                <a:cs typeface="Times New Roman" pitchFamily="18" charset="0"/>
              </a:rPr>
              <a:t>etc</a:t>
            </a:r>
            <a:r>
              <a:rPr lang="en-US" sz="2800" b="1" dirty="0">
                <a:solidFill>
                  <a:srgbClr val="002060"/>
                </a:solidFill>
                <a:cs typeface="Times New Roman" pitchFamily="18" charset="0"/>
              </a:rPr>
              <a:t> </a:t>
            </a:r>
            <a:r>
              <a:rPr lang="en-US" sz="2800" b="1" dirty="0">
                <a:solidFill>
                  <a:srgbClr val="00B050"/>
                </a:solidFill>
                <a:cs typeface="Times New Roman" pitchFamily="18" charset="0"/>
              </a:rPr>
              <a:t>then</a:t>
            </a:r>
          </a:p>
          <a:p>
            <a:pPr rtl="0">
              <a:buFont typeface="Arial" pitchFamily="34" charset="0"/>
              <a:buChar char="•"/>
            </a:pPr>
            <a:endParaRPr lang="en-US" sz="2800" b="1" dirty="0">
              <a:solidFill>
                <a:schemeClr val="bg1"/>
              </a:solidFill>
              <a:cs typeface="Times New Roman" pitchFamily="18" charset="0"/>
            </a:endParaRPr>
          </a:p>
          <a:p>
            <a:pPr rtl="0">
              <a:buFont typeface="Wingdings" pitchFamily="2" charset="2"/>
              <a:buChar char="Ø"/>
            </a:pPr>
            <a:r>
              <a:rPr lang="en-US" sz="2800" b="1" dirty="0">
                <a:solidFill>
                  <a:srgbClr val="00682F"/>
                </a:solidFill>
                <a:cs typeface="Times New Roman" pitchFamily="18" charset="0"/>
              </a:rPr>
              <a:t>count the number of observation fall in each category </a:t>
            </a:r>
          </a:p>
          <a:p>
            <a:r>
              <a:rPr lang="en-US" sz="2800" b="1" dirty="0">
                <a:solidFill>
                  <a:srgbClr val="002060"/>
                </a:solidFill>
                <a:cs typeface="Times New Roman" pitchFamily="18" charset="0"/>
              </a:rPr>
              <a:t>The result is </a:t>
            </a:r>
            <a:r>
              <a:rPr lang="en-US" sz="2800" b="1" dirty="0">
                <a:solidFill>
                  <a:srgbClr val="FF0000"/>
                </a:solidFill>
                <a:cs typeface="Times New Roman" pitchFamily="18" charset="0"/>
              </a:rPr>
              <a:t>frequency data </a:t>
            </a:r>
            <a:r>
              <a:rPr lang="en-US" sz="2800" b="1" dirty="0" smtClean="0">
                <a:solidFill>
                  <a:schemeClr val="bg1"/>
                </a:solidFill>
                <a:cs typeface="Times New Roman" pitchFamily="18" charset="0"/>
              </a:rPr>
              <a:t>r</a:t>
            </a:r>
            <a:endParaRPr lang="en-US" sz="2800" b="1" dirty="0">
              <a:solidFill>
                <a:schemeClr val="bg1"/>
              </a:solidFill>
              <a:cs typeface="Times New Roman" pitchFamily="18" charset="0"/>
            </a:endParaRPr>
          </a:p>
          <a:p>
            <a:r>
              <a:rPr lang="en-US" sz="2800" b="1" dirty="0">
                <a:solidFill>
                  <a:schemeClr val="bg1"/>
                </a:solidFill>
                <a:cs typeface="Times New Roman" pitchFamily="18" charset="0"/>
              </a:rPr>
              <a:t> </a:t>
            </a:r>
            <a:r>
              <a:rPr lang="en-US" sz="2800" b="1" dirty="0">
                <a:solidFill>
                  <a:srgbClr val="FF0000"/>
                </a:solidFill>
                <a:cs typeface="Times New Roman" pitchFamily="18" charset="0"/>
              </a:rPr>
              <a:t>enumerative data  </a:t>
            </a:r>
            <a:r>
              <a:rPr lang="en-US" sz="2800" b="1" dirty="0">
                <a:cs typeface="Times New Roman" pitchFamily="18" charset="0"/>
              </a:rPr>
              <a:t>because we </a:t>
            </a:r>
          </a:p>
          <a:p>
            <a:r>
              <a:rPr lang="en-US" sz="2800" b="1" dirty="0">
                <a:cs typeface="Times New Roman" pitchFamily="18" charset="0"/>
              </a:rPr>
              <a:t>                  enumerate the No. of person in each category   </a:t>
            </a:r>
          </a:p>
          <a:p>
            <a:r>
              <a:rPr lang="en-US" sz="2800" b="1" dirty="0">
                <a:solidFill>
                  <a:srgbClr val="FF0000"/>
                </a:solidFill>
                <a:cs typeface="Times New Roman" pitchFamily="18" charset="0"/>
              </a:rPr>
              <a:t>Categorical data , </a:t>
            </a:r>
            <a:r>
              <a:rPr lang="en-US" sz="2800" b="1" dirty="0">
                <a:solidFill>
                  <a:srgbClr val="000066"/>
                </a:solidFill>
                <a:cs typeface="Times New Roman" pitchFamily="18" charset="0"/>
              </a:rPr>
              <a:t>because we </a:t>
            </a:r>
          </a:p>
          <a:p>
            <a:r>
              <a:rPr lang="en-US" sz="2800" b="1" dirty="0">
                <a:solidFill>
                  <a:schemeClr val="bg1"/>
                </a:solidFill>
                <a:cs typeface="Times New Roman" pitchFamily="18" charset="0"/>
              </a:rPr>
              <a:t>                </a:t>
            </a:r>
            <a:r>
              <a:rPr lang="en-US" sz="2800" b="1" dirty="0">
                <a:solidFill>
                  <a:srgbClr val="0070C0"/>
                </a:solidFill>
                <a:cs typeface="Times New Roman" pitchFamily="18" charset="0"/>
              </a:rPr>
              <a:t>count the No. of person in each category</a:t>
            </a:r>
            <a:r>
              <a:rPr lang="en-US" sz="2400" b="1" dirty="0">
                <a:solidFill>
                  <a:schemeClr val="bg1"/>
                </a:solidFill>
                <a:cs typeface="Times New Roman" pitchFamily="18" charset="0"/>
              </a:rPr>
              <a:t>, </a:t>
            </a:r>
          </a:p>
        </p:txBody>
      </p:sp>
      <p:pic>
        <p:nvPicPr>
          <p:cNvPr id="24579" name="Picture 3" descr="http://www.statsoft.com/textbook/graphics/chi_chart.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0" y="-21767"/>
            <a:ext cx="1691679" cy="864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0" name="AutoShape 5"/>
          <p:cNvSpPr>
            <a:spLocks noChangeArrowheads="1"/>
          </p:cNvSpPr>
          <p:nvPr/>
        </p:nvSpPr>
        <p:spPr bwMode="auto">
          <a:xfrm>
            <a:off x="7010400" y="6372225"/>
            <a:ext cx="1738313" cy="485775"/>
          </a:xfrm>
          <a:custGeom>
            <a:avLst/>
            <a:gdLst>
              <a:gd name="T0" fmla="*/ 104921275 w 21600"/>
              <a:gd name="T1" fmla="*/ 0 h 21600"/>
              <a:gd name="T2" fmla="*/ 0 w 21600"/>
              <a:gd name="T3" fmla="*/ 5462449 h 21600"/>
              <a:gd name="T4" fmla="*/ 104921275 w 21600"/>
              <a:gd name="T5" fmla="*/ 10924876 h 21600"/>
              <a:gd name="T6" fmla="*/ 139894994 w 21600"/>
              <a:gd name="T7" fmla="*/ 5462449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algn="ctr"/>
            <a:r>
              <a:rPr lang="en-US" sz="1800" b="1"/>
              <a:t>When measurement</a:t>
            </a:r>
          </a:p>
        </p:txBody>
      </p:sp>
      <p:sp>
        <p:nvSpPr>
          <p:cNvPr id="2" name="Date Placeholder 1"/>
          <p:cNvSpPr>
            <a:spLocks noGrp="1"/>
          </p:cNvSpPr>
          <p:nvPr>
            <p:ph type="dt" sz="half" idx="10"/>
          </p:nvPr>
        </p:nvSpPr>
        <p:spPr/>
        <p:txBody>
          <a:bodyPr/>
          <a:lstStyle/>
          <a:p>
            <a:fld id="{FEACB2EF-5B35-49B6-9D30-C93134826D18}" type="datetime1">
              <a:rPr lang="en-MY" smtClean="0"/>
              <a:t>8/8/2022</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13</a:t>
            </a:fld>
            <a:endParaRPr lang="en-MY"/>
          </a:p>
        </p:txBody>
      </p:sp>
      <p:graphicFrame>
        <p:nvGraphicFramePr>
          <p:cNvPr id="4" name="Table 3"/>
          <p:cNvGraphicFramePr>
            <a:graphicFrameLocks noGrp="1"/>
          </p:cNvGraphicFramePr>
          <p:nvPr>
            <p:extLst>
              <p:ext uri="{D42A27DB-BD31-4B8C-83A1-F6EECF244321}">
                <p14:modId xmlns:p14="http://schemas.microsoft.com/office/powerpoint/2010/main" val="35641508"/>
              </p:ext>
            </p:extLst>
          </p:nvPr>
        </p:nvGraphicFramePr>
        <p:xfrm>
          <a:off x="5093157" y="0"/>
          <a:ext cx="4037764" cy="1463040"/>
        </p:xfrm>
        <a:graphic>
          <a:graphicData uri="http://schemas.openxmlformats.org/drawingml/2006/table">
            <a:tbl>
              <a:tblPr firstRow="1" bandRow="1">
                <a:tableStyleId>{5C22544A-7EE6-4342-B048-85BDC9FD1C3A}</a:tableStyleId>
              </a:tblPr>
              <a:tblGrid>
                <a:gridCol w="1009441">
                  <a:extLst>
                    <a:ext uri="{9D8B030D-6E8A-4147-A177-3AD203B41FA5}">
                      <a16:colId xmlns:a16="http://schemas.microsoft.com/office/drawing/2014/main" val="20000"/>
                    </a:ext>
                  </a:extLst>
                </a:gridCol>
                <a:gridCol w="1009441">
                  <a:extLst>
                    <a:ext uri="{9D8B030D-6E8A-4147-A177-3AD203B41FA5}">
                      <a16:colId xmlns:a16="http://schemas.microsoft.com/office/drawing/2014/main" val="20001"/>
                    </a:ext>
                  </a:extLst>
                </a:gridCol>
                <a:gridCol w="1009441">
                  <a:extLst>
                    <a:ext uri="{9D8B030D-6E8A-4147-A177-3AD203B41FA5}">
                      <a16:colId xmlns:a16="http://schemas.microsoft.com/office/drawing/2014/main" val="20002"/>
                    </a:ext>
                  </a:extLst>
                </a:gridCol>
                <a:gridCol w="1009441">
                  <a:extLst>
                    <a:ext uri="{9D8B030D-6E8A-4147-A177-3AD203B41FA5}">
                      <a16:colId xmlns:a16="http://schemas.microsoft.com/office/drawing/2014/main" val="20003"/>
                    </a:ext>
                  </a:extLst>
                </a:gridCol>
              </a:tblGrid>
              <a:tr h="325851">
                <a:tc>
                  <a:txBody>
                    <a:bodyPr/>
                    <a:lstStyle/>
                    <a:p>
                      <a:endParaRPr lang="en-MY" dirty="0"/>
                    </a:p>
                  </a:txBody>
                  <a:tcPr/>
                </a:tc>
                <a:tc>
                  <a:txBody>
                    <a:bodyPr/>
                    <a:lstStyle/>
                    <a:p>
                      <a:r>
                        <a:rPr lang="en-US" dirty="0" smtClean="0"/>
                        <a:t>male</a:t>
                      </a:r>
                      <a:endParaRPr lang="en-MY" dirty="0"/>
                    </a:p>
                  </a:txBody>
                  <a:tcPr/>
                </a:tc>
                <a:tc>
                  <a:txBody>
                    <a:bodyPr/>
                    <a:lstStyle/>
                    <a:p>
                      <a:r>
                        <a:rPr lang="en-US" dirty="0" smtClean="0"/>
                        <a:t>female</a:t>
                      </a:r>
                      <a:endParaRPr lang="en-MY" dirty="0"/>
                    </a:p>
                  </a:txBody>
                  <a:tcPr/>
                </a:tc>
                <a:tc>
                  <a:txBody>
                    <a:bodyPr/>
                    <a:lstStyle/>
                    <a:p>
                      <a:r>
                        <a:rPr lang="en-US" dirty="0" smtClean="0"/>
                        <a:t>total</a:t>
                      </a:r>
                      <a:endParaRPr lang="en-MY" dirty="0"/>
                    </a:p>
                  </a:txBody>
                  <a:tcPr/>
                </a:tc>
                <a:extLst>
                  <a:ext uri="{0D108BD9-81ED-4DB2-BD59-A6C34878D82A}">
                    <a16:rowId xmlns:a16="http://schemas.microsoft.com/office/drawing/2014/main" val="10000"/>
                  </a:ext>
                </a:extLst>
              </a:tr>
              <a:tr h="325851">
                <a:tc>
                  <a:txBody>
                    <a:bodyPr/>
                    <a:lstStyle/>
                    <a:p>
                      <a:r>
                        <a:rPr lang="en-US" dirty="0" smtClean="0"/>
                        <a:t>Present </a:t>
                      </a:r>
                      <a:endParaRPr lang="en-MY" dirty="0"/>
                    </a:p>
                  </a:txBody>
                  <a:tcPr/>
                </a:tc>
                <a:tc>
                  <a:txBody>
                    <a:bodyPr/>
                    <a:lstStyle/>
                    <a:p>
                      <a:endParaRPr lang="en-MY" dirty="0"/>
                    </a:p>
                  </a:txBody>
                  <a:tcPr/>
                </a:tc>
                <a:tc>
                  <a:txBody>
                    <a:bodyPr/>
                    <a:lstStyle/>
                    <a:p>
                      <a:endParaRPr lang="en-MY" dirty="0"/>
                    </a:p>
                  </a:txBody>
                  <a:tcPr/>
                </a:tc>
                <a:tc>
                  <a:txBody>
                    <a:bodyPr/>
                    <a:lstStyle/>
                    <a:p>
                      <a:endParaRPr lang="en-MY"/>
                    </a:p>
                  </a:txBody>
                  <a:tcPr/>
                </a:tc>
                <a:extLst>
                  <a:ext uri="{0D108BD9-81ED-4DB2-BD59-A6C34878D82A}">
                    <a16:rowId xmlns:a16="http://schemas.microsoft.com/office/drawing/2014/main" val="10001"/>
                  </a:ext>
                </a:extLst>
              </a:tr>
              <a:tr h="325851">
                <a:tc>
                  <a:txBody>
                    <a:bodyPr/>
                    <a:lstStyle/>
                    <a:p>
                      <a:r>
                        <a:rPr lang="en-US" dirty="0" smtClean="0"/>
                        <a:t>Absent </a:t>
                      </a:r>
                      <a:endParaRPr lang="en-MY" dirty="0"/>
                    </a:p>
                  </a:txBody>
                  <a:tcPr/>
                </a:tc>
                <a:tc>
                  <a:txBody>
                    <a:bodyPr/>
                    <a:lstStyle/>
                    <a:p>
                      <a:endParaRPr lang="en-MY"/>
                    </a:p>
                  </a:txBody>
                  <a:tcPr/>
                </a:tc>
                <a:tc>
                  <a:txBody>
                    <a:bodyPr/>
                    <a:lstStyle/>
                    <a:p>
                      <a:endParaRPr lang="en-MY"/>
                    </a:p>
                  </a:txBody>
                  <a:tcPr/>
                </a:tc>
                <a:tc>
                  <a:txBody>
                    <a:bodyPr/>
                    <a:lstStyle/>
                    <a:p>
                      <a:endParaRPr lang="en-MY" dirty="0"/>
                    </a:p>
                  </a:txBody>
                  <a:tcPr/>
                </a:tc>
                <a:extLst>
                  <a:ext uri="{0D108BD9-81ED-4DB2-BD59-A6C34878D82A}">
                    <a16:rowId xmlns:a16="http://schemas.microsoft.com/office/drawing/2014/main" val="10002"/>
                  </a:ext>
                </a:extLst>
              </a:tr>
              <a:tr h="325851">
                <a:tc>
                  <a:txBody>
                    <a:bodyPr/>
                    <a:lstStyle/>
                    <a:p>
                      <a:r>
                        <a:rPr lang="en-US" dirty="0" smtClean="0"/>
                        <a:t>total</a:t>
                      </a:r>
                      <a:endParaRPr lang="en-MY" dirty="0"/>
                    </a:p>
                  </a:txBody>
                  <a:tcPr/>
                </a:tc>
                <a:tc>
                  <a:txBody>
                    <a:bodyPr/>
                    <a:lstStyle/>
                    <a:p>
                      <a:endParaRPr lang="en-MY"/>
                    </a:p>
                  </a:txBody>
                  <a:tcPr/>
                </a:tc>
                <a:tc>
                  <a:txBody>
                    <a:bodyPr/>
                    <a:lstStyle/>
                    <a:p>
                      <a:endParaRPr lang="en-MY" dirty="0"/>
                    </a:p>
                  </a:txBody>
                  <a:tcPr/>
                </a:tc>
                <a:tc>
                  <a:txBody>
                    <a:bodyPr/>
                    <a:lstStyle/>
                    <a:p>
                      <a:endParaRPr lang="en-MY"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4820813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179511" y="304800"/>
            <a:ext cx="8493001" cy="6124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2800" b="1" dirty="0">
                <a:cs typeface="Times New Roman" pitchFamily="18" charset="0"/>
              </a:rPr>
              <a:t>When measurement is</a:t>
            </a:r>
          </a:p>
          <a:p>
            <a:r>
              <a:rPr lang="en-US" sz="2800" b="1" dirty="0">
                <a:cs typeface="Times New Roman" pitchFamily="18" charset="0"/>
              </a:rPr>
              <a:t>  merely the presence or absence of certain condition</a:t>
            </a:r>
            <a:r>
              <a:rPr lang="en-US" sz="2800" b="1" dirty="0">
                <a:solidFill>
                  <a:schemeClr val="bg1"/>
                </a:solidFill>
                <a:cs typeface="Times New Roman" pitchFamily="18" charset="0"/>
              </a:rPr>
              <a:t>,</a:t>
            </a:r>
          </a:p>
          <a:p>
            <a:pPr rtl="0"/>
            <a:r>
              <a:rPr lang="en-US" sz="2800" b="1" dirty="0">
                <a:solidFill>
                  <a:srgbClr val="FF3300"/>
                </a:solidFill>
                <a:cs typeface="Times New Roman" pitchFamily="18" charset="0"/>
              </a:rPr>
              <a:t>      </a:t>
            </a:r>
            <a:r>
              <a:rPr lang="ru-RU" sz="2800" b="1" dirty="0">
                <a:solidFill>
                  <a:srgbClr val="FF3300"/>
                </a:solidFill>
                <a:cs typeface="Times New Roman" pitchFamily="18" charset="0"/>
              </a:rPr>
              <a:t>Х</a:t>
            </a:r>
            <a:r>
              <a:rPr lang="en-US" sz="2800" b="1" dirty="0">
                <a:solidFill>
                  <a:schemeClr val="bg1"/>
                </a:solidFill>
                <a:cs typeface="Times New Roman" pitchFamily="18" charset="0"/>
              </a:rPr>
              <a:t> </a:t>
            </a:r>
            <a:r>
              <a:rPr lang="en-US" sz="2800" b="1" dirty="0">
                <a:cs typeface="Times New Roman" pitchFamily="18" charset="0"/>
              </a:rPr>
              <a:t>Absolute No</a:t>
            </a:r>
          </a:p>
          <a:p>
            <a:pPr rtl="0">
              <a:buClr>
                <a:srgbClr val="00CC00"/>
              </a:buClr>
              <a:buFont typeface="Wingdings" pitchFamily="2" charset="2"/>
              <a:buChar char="ü"/>
            </a:pPr>
            <a:r>
              <a:rPr lang="en-US" sz="2800" b="1" dirty="0">
                <a:solidFill>
                  <a:schemeClr val="bg1"/>
                </a:solidFill>
                <a:cs typeface="Times New Roman" pitchFamily="18" charset="0"/>
              </a:rPr>
              <a:t> </a:t>
            </a:r>
            <a:r>
              <a:rPr lang="en-US" sz="2800" b="1" dirty="0">
                <a:solidFill>
                  <a:srgbClr val="0070C0"/>
                </a:solidFill>
                <a:cs typeface="Times New Roman" pitchFamily="18" charset="0"/>
              </a:rPr>
              <a:t>Proportion   </a:t>
            </a:r>
            <a:r>
              <a:rPr lang="en-US" sz="2800" b="1" dirty="0">
                <a:solidFill>
                  <a:schemeClr val="bg1"/>
                </a:solidFill>
                <a:cs typeface="Times New Roman" pitchFamily="18" charset="0"/>
              </a:rPr>
              <a:t> </a:t>
            </a:r>
          </a:p>
          <a:p>
            <a:endParaRPr lang="en-US" sz="2800" b="1" dirty="0">
              <a:solidFill>
                <a:schemeClr val="bg1"/>
              </a:solidFill>
              <a:cs typeface="Times New Roman" pitchFamily="18" charset="0"/>
            </a:endParaRPr>
          </a:p>
          <a:p>
            <a:r>
              <a:rPr lang="en-US" sz="2800" b="1" dirty="0">
                <a:solidFill>
                  <a:srgbClr val="009900"/>
                </a:solidFill>
                <a:cs typeface="Times New Roman" pitchFamily="18" charset="0"/>
              </a:rPr>
              <a:t> </a:t>
            </a:r>
            <a:r>
              <a:rPr lang="en-US" sz="2800" b="1" dirty="0">
                <a:solidFill>
                  <a:srgbClr val="0070C0"/>
                </a:solidFill>
                <a:cs typeface="Times New Roman" pitchFamily="18" charset="0"/>
              </a:rPr>
              <a:t>the population parameter is </a:t>
            </a:r>
          </a:p>
          <a:p>
            <a:r>
              <a:rPr lang="en-US" sz="2800" b="1" dirty="0">
                <a:solidFill>
                  <a:srgbClr val="00CC00"/>
                </a:solidFill>
                <a:cs typeface="Times New Roman" pitchFamily="18" charset="0"/>
              </a:rPr>
              <a:t> </a:t>
            </a:r>
            <a:r>
              <a:rPr lang="en-US" sz="2800" b="1" dirty="0">
                <a:solidFill>
                  <a:srgbClr val="FF0000"/>
                </a:solidFill>
                <a:cs typeface="Times New Roman" pitchFamily="18" charset="0"/>
              </a:rPr>
              <a:t>P:    </a:t>
            </a:r>
            <a:r>
              <a:rPr lang="en-US" sz="2800" b="1" dirty="0">
                <a:cs typeface="Times New Roman" pitchFamily="18" charset="0"/>
              </a:rPr>
              <a:t>:the</a:t>
            </a:r>
            <a:r>
              <a:rPr lang="en-US" sz="2800" b="1" dirty="0">
                <a:solidFill>
                  <a:schemeClr val="bg1"/>
                </a:solidFill>
                <a:cs typeface="Times New Roman" pitchFamily="18" charset="0"/>
              </a:rPr>
              <a:t> </a:t>
            </a:r>
            <a:r>
              <a:rPr lang="en-US" sz="2800" b="1" dirty="0">
                <a:cs typeface="Times New Roman" pitchFamily="18" charset="0"/>
              </a:rPr>
              <a:t>proportion of condition in population </a:t>
            </a:r>
          </a:p>
          <a:p>
            <a:r>
              <a:rPr lang="en-US" sz="2800" b="1" dirty="0">
                <a:solidFill>
                  <a:schemeClr val="bg1"/>
                </a:solidFill>
                <a:cs typeface="Times New Roman" pitchFamily="18" charset="0"/>
              </a:rPr>
              <a:t>            </a:t>
            </a:r>
            <a:r>
              <a:rPr lang="en-US" sz="2800" b="1" dirty="0">
                <a:cs typeface="Times New Roman" pitchFamily="18" charset="0"/>
              </a:rPr>
              <a:t>which is  estimated by</a:t>
            </a:r>
          </a:p>
          <a:p>
            <a:r>
              <a:rPr lang="en-US" sz="2800" b="1" dirty="0">
                <a:solidFill>
                  <a:srgbClr val="0070C0"/>
                </a:solidFill>
                <a:cs typeface="Times New Roman" pitchFamily="18" charset="0"/>
              </a:rPr>
              <a:t>P</a:t>
            </a:r>
            <a:r>
              <a:rPr lang="en-US" sz="2800" b="1" dirty="0">
                <a:solidFill>
                  <a:schemeClr val="bg1"/>
                </a:solidFill>
                <a:cs typeface="Times New Roman" pitchFamily="18" charset="0"/>
              </a:rPr>
              <a:t>:  </a:t>
            </a:r>
            <a:r>
              <a:rPr lang="en-US" sz="2800" b="1" dirty="0">
                <a:cs typeface="Times New Roman" pitchFamily="18" charset="0"/>
              </a:rPr>
              <a:t>the </a:t>
            </a:r>
            <a:r>
              <a:rPr lang="en-US" sz="2800" b="1" dirty="0">
                <a:solidFill>
                  <a:srgbClr val="0070C0"/>
                </a:solidFill>
                <a:cs typeface="Times New Roman" pitchFamily="18" charset="0"/>
              </a:rPr>
              <a:t>proportion of condition in the sample</a:t>
            </a:r>
          </a:p>
          <a:p>
            <a:r>
              <a:rPr lang="en-US" sz="2800" b="1" dirty="0">
                <a:solidFill>
                  <a:srgbClr val="C00000"/>
                </a:solidFill>
                <a:cs typeface="Times New Roman" pitchFamily="18" charset="0"/>
              </a:rPr>
              <a:t>                  So</a:t>
            </a:r>
          </a:p>
          <a:p>
            <a:endParaRPr lang="en-US" sz="2800" b="1" dirty="0">
              <a:solidFill>
                <a:schemeClr val="bg1"/>
              </a:solidFill>
              <a:cs typeface="Times New Roman" pitchFamily="18" charset="0"/>
            </a:endParaRPr>
          </a:p>
          <a:p>
            <a:r>
              <a:rPr lang="en-US" sz="2800" b="1" dirty="0">
                <a:cs typeface="Times New Roman" pitchFamily="18" charset="0"/>
              </a:rPr>
              <a:t>testing hypothesis about </a:t>
            </a:r>
            <a:r>
              <a:rPr lang="en-US" sz="2800" b="1" dirty="0">
                <a:solidFill>
                  <a:srgbClr val="0070C0"/>
                </a:solidFill>
                <a:cs typeface="Times New Roman" pitchFamily="18" charset="0"/>
              </a:rPr>
              <a:t>population proportion </a:t>
            </a:r>
            <a:r>
              <a:rPr lang="en-US" sz="2800" b="1" dirty="0">
                <a:solidFill>
                  <a:srgbClr val="FF0000"/>
                </a:solidFill>
                <a:cs typeface="Times New Roman" pitchFamily="18" charset="0"/>
              </a:rPr>
              <a:t>"P" </a:t>
            </a:r>
          </a:p>
          <a:p>
            <a:r>
              <a:rPr lang="en-US" sz="2800" b="1" dirty="0">
                <a:cs typeface="Times New Roman" pitchFamily="18" charset="0"/>
              </a:rPr>
              <a:t>         based on </a:t>
            </a:r>
            <a:r>
              <a:rPr lang="en-US" sz="2800" b="1" dirty="0">
                <a:solidFill>
                  <a:srgbClr val="0070C0"/>
                </a:solidFill>
                <a:cs typeface="Times New Roman" pitchFamily="18" charset="0"/>
              </a:rPr>
              <a:t>sample proportion     P </a:t>
            </a:r>
          </a:p>
          <a:p>
            <a:r>
              <a:rPr lang="en-US" sz="2800" b="1" dirty="0">
                <a:cs typeface="Times New Roman" pitchFamily="18" charset="0"/>
              </a:rPr>
              <a:t>     is similar to testing hypothesis about μ .</a:t>
            </a:r>
          </a:p>
        </p:txBody>
      </p:sp>
      <p:pic>
        <p:nvPicPr>
          <p:cNvPr id="25603" name="Picture 3" descr="http://www.statsoft.com/textbook/graphics/chi_chart.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536873" y="1532261"/>
            <a:ext cx="1381373" cy="1198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4" name="AutoShape 5"/>
          <p:cNvSpPr>
            <a:spLocks noChangeArrowheads="1"/>
          </p:cNvSpPr>
          <p:nvPr/>
        </p:nvSpPr>
        <p:spPr bwMode="auto">
          <a:xfrm>
            <a:off x="7696200" y="6372225"/>
            <a:ext cx="976313" cy="485775"/>
          </a:xfrm>
          <a:custGeom>
            <a:avLst/>
            <a:gdLst>
              <a:gd name="T0" fmla="*/ 33096784 w 21600"/>
              <a:gd name="T1" fmla="*/ 0 h 21600"/>
              <a:gd name="T2" fmla="*/ 0 w 21600"/>
              <a:gd name="T3" fmla="*/ 5462449 h 21600"/>
              <a:gd name="T4" fmla="*/ 33096784 w 21600"/>
              <a:gd name="T5" fmla="*/ 10924876 h 21600"/>
              <a:gd name="T6" fmla="*/ 44129027 w 21600"/>
              <a:gd name="T7" fmla="*/ 5462449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5" name="Rectangle 4"/>
          <p:cNvSpPr/>
          <p:nvPr/>
        </p:nvSpPr>
        <p:spPr>
          <a:xfrm>
            <a:off x="323528" y="5993470"/>
            <a:ext cx="7632848" cy="461665"/>
          </a:xfrm>
          <a:prstGeom prst="rect">
            <a:avLst/>
          </a:prstGeom>
          <a:blipFill>
            <a:blip r:embed="rId4">
              <a:extLst>
                <a:ext uri="{BEBA8EAE-BF5A-486C-A8C5-ECC9F3942E4B}">
                  <a14:imgProps xmlns:a14="http://schemas.microsoft.com/office/drawing/2010/main">
                    <a14:imgLayer r:embed="rId5">
                      <a14:imgEffect>
                        <a14:sharpenSoften amount="-50000"/>
                      </a14:imgEffect>
                    </a14:imgLayer>
                  </a14:imgProps>
                </a:ext>
              </a:extLst>
            </a:blip>
            <a:tile tx="0" ty="0" sx="100000" sy="100000" flip="none" algn="tl"/>
          </a:blipFill>
          <a:ln w="19050">
            <a:solidFill>
              <a:srgbClr val="FF0000"/>
            </a:solidFill>
          </a:ln>
        </p:spPr>
        <p:txBody>
          <a:bodyPr wrap="square">
            <a:spAutoFit/>
          </a:bodyPr>
          <a:lstStyle/>
          <a:p>
            <a:r>
              <a:rPr lang="en-US" sz="2400" b="1" dirty="0" smtClean="0"/>
              <a:t>An important thing is the type of the variable concerned</a:t>
            </a:r>
            <a:r>
              <a:rPr lang="en-US" sz="2400" b="1" dirty="0" smtClean="0">
                <a:solidFill>
                  <a:srgbClr val="C00000"/>
                </a:solidFill>
              </a:rPr>
              <a:t>.</a:t>
            </a:r>
          </a:p>
        </p:txBody>
      </p:sp>
      <p:sp>
        <p:nvSpPr>
          <p:cNvPr id="2" name="Date Placeholder 1"/>
          <p:cNvSpPr>
            <a:spLocks noGrp="1"/>
          </p:cNvSpPr>
          <p:nvPr>
            <p:ph type="dt" sz="half" idx="10"/>
          </p:nvPr>
        </p:nvSpPr>
        <p:spPr/>
        <p:txBody>
          <a:bodyPr/>
          <a:lstStyle/>
          <a:p>
            <a:fld id="{5B7D44EA-F9E1-4AB0-81D3-1A2C61660570}" type="datetime1">
              <a:rPr lang="en-MY" smtClean="0"/>
              <a:t>8/8/2022</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14</a:t>
            </a:fld>
            <a:endParaRPr lang="en-MY"/>
          </a:p>
        </p:txBody>
      </p:sp>
    </p:spTree>
    <p:extLst>
      <p:ext uri="{BB962C8B-B14F-4D97-AF65-F5344CB8AC3E}">
        <p14:creationId xmlns:p14="http://schemas.microsoft.com/office/powerpoint/2010/main" val="21367529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332656"/>
            <a:ext cx="8568952" cy="3046988"/>
          </a:xfrm>
          <a:prstGeom prst="rect">
            <a:avLst/>
          </a:prstGeom>
        </p:spPr>
        <p:txBody>
          <a:bodyPr wrap="square">
            <a:spAutoFit/>
          </a:bodyPr>
          <a:lstStyle/>
          <a:p>
            <a:r>
              <a:rPr lang="en-MY" sz="2400" b="1" dirty="0" smtClean="0">
                <a:cs typeface="Times New Roman" pitchFamily="18" charset="0"/>
              </a:rPr>
              <a:t>Also classification could be more than 2 </a:t>
            </a:r>
            <a:r>
              <a:rPr lang="en-MY" sz="2400" b="1" dirty="0" smtClean="0">
                <a:cs typeface="Times New Roman" pitchFamily="18" charset="0"/>
              </a:rPr>
              <a:t>groups, </a:t>
            </a:r>
            <a:endParaRPr lang="en-MY" sz="2400" b="1" dirty="0" smtClean="0">
              <a:cs typeface="Times New Roman" pitchFamily="18" charset="0"/>
            </a:endParaRPr>
          </a:p>
          <a:p>
            <a:r>
              <a:rPr lang="en-MY" sz="2400" b="1" dirty="0" smtClean="0">
                <a:cs typeface="Times New Roman" pitchFamily="18" charset="0"/>
              </a:rPr>
              <a:t>could be three, four, five ………. K groups .</a:t>
            </a:r>
          </a:p>
          <a:p>
            <a:r>
              <a:rPr lang="en-MY" sz="2400" b="1" dirty="0" smtClean="0">
                <a:cs typeface="Times New Roman" pitchFamily="18" charset="0"/>
              </a:rPr>
              <a:t>                                P1¬      P2     P3    P4     P5 ………… </a:t>
            </a:r>
            <a:r>
              <a:rPr lang="en-MY" sz="2400" b="1" dirty="0" err="1" smtClean="0">
                <a:cs typeface="Times New Roman" pitchFamily="18" charset="0"/>
              </a:rPr>
              <a:t>Pk</a:t>
            </a:r>
            <a:r>
              <a:rPr lang="en-MY" sz="2400" b="1" dirty="0" smtClean="0">
                <a:cs typeface="Times New Roman" pitchFamily="18" charset="0"/>
              </a:rPr>
              <a:t> </a:t>
            </a:r>
          </a:p>
          <a:p>
            <a:r>
              <a:rPr lang="en-MY" sz="2400" b="1" dirty="0" smtClean="0">
                <a:cs typeface="Times New Roman" pitchFamily="18" charset="0"/>
              </a:rPr>
              <a:t>Tumour stage  I    II    III  ……..</a:t>
            </a:r>
          </a:p>
          <a:p>
            <a:r>
              <a:rPr lang="en-MY" sz="2400" b="1" dirty="0" smtClean="0">
                <a:cs typeface="Times New Roman" pitchFamily="18" charset="0"/>
              </a:rPr>
              <a:t>           </a:t>
            </a:r>
          </a:p>
          <a:p>
            <a:r>
              <a:rPr lang="en-MY" sz="2400" b="1" dirty="0" smtClean="0">
                <a:cs typeface="Times New Roman" pitchFamily="18" charset="0"/>
              </a:rPr>
              <a:t>Class stage level   I    II  III IV  V</a:t>
            </a:r>
          </a:p>
          <a:p>
            <a:r>
              <a:rPr lang="en-MY" sz="2400" b="1" dirty="0" smtClean="0">
                <a:cs typeface="Times New Roman" pitchFamily="18" charset="0"/>
              </a:rPr>
              <a:t>                                  P1¬      P2     P3    P4     P5 ………… </a:t>
            </a:r>
            <a:r>
              <a:rPr lang="en-MY" sz="2400" b="1" dirty="0" err="1" smtClean="0">
                <a:cs typeface="Times New Roman" pitchFamily="18" charset="0"/>
              </a:rPr>
              <a:t>Pk</a:t>
            </a:r>
            <a:r>
              <a:rPr lang="en-MY" sz="2400" b="1" dirty="0" smtClean="0">
                <a:cs typeface="Times New Roman" pitchFamily="18" charset="0"/>
              </a:rPr>
              <a:t> </a:t>
            </a:r>
          </a:p>
          <a:p>
            <a:r>
              <a:rPr lang="en-MY" sz="2400" b="1" dirty="0" smtClean="0">
                <a:cs typeface="Times New Roman" pitchFamily="18" charset="0"/>
              </a:rPr>
              <a:t>       In this case</a:t>
            </a:r>
            <a:endParaRPr lang="en-MY" sz="2400" b="1" dirty="0">
              <a:cs typeface="Times New Roman" pitchFamily="18" charset="0"/>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0904" y="3212976"/>
            <a:ext cx="5256584" cy="1584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Date Placeholder 2"/>
          <p:cNvSpPr>
            <a:spLocks noGrp="1"/>
          </p:cNvSpPr>
          <p:nvPr>
            <p:ph type="dt" sz="half" idx="10"/>
          </p:nvPr>
        </p:nvSpPr>
        <p:spPr/>
        <p:txBody>
          <a:bodyPr/>
          <a:lstStyle/>
          <a:p>
            <a:fld id="{FDB0B6DB-2F19-46BF-921A-50AA98E4CFD8}" type="datetime1">
              <a:rPr lang="en-MY" smtClean="0"/>
              <a:t>8/8/2022</a:t>
            </a:fld>
            <a:endParaRPr lang="en-MY"/>
          </a:p>
        </p:txBody>
      </p:sp>
      <p:sp>
        <p:nvSpPr>
          <p:cNvPr id="4" name="Slide Number Placeholder 3"/>
          <p:cNvSpPr>
            <a:spLocks noGrp="1"/>
          </p:cNvSpPr>
          <p:nvPr>
            <p:ph type="sldNum" sz="quarter" idx="12"/>
          </p:nvPr>
        </p:nvSpPr>
        <p:spPr/>
        <p:txBody>
          <a:bodyPr/>
          <a:lstStyle/>
          <a:p>
            <a:fld id="{A117291E-EE41-4EF1-9A0B-1F8C4C0EBB79}" type="slidenum">
              <a:rPr lang="en-MY" smtClean="0"/>
              <a:t>15</a:t>
            </a:fld>
            <a:endParaRPr lang="en-MY"/>
          </a:p>
        </p:txBody>
      </p:sp>
      <p:graphicFrame>
        <p:nvGraphicFramePr>
          <p:cNvPr id="6" name="Table 5"/>
          <p:cNvGraphicFramePr>
            <a:graphicFrameLocks noGrp="1"/>
          </p:cNvGraphicFramePr>
          <p:nvPr>
            <p:extLst>
              <p:ext uri="{D42A27DB-BD31-4B8C-83A1-F6EECF244321}">
                <p14:modId xmlns:p14="http://schemas.microsoft.com/office/powerpoint/2010/main" val="2380728697"/>
              </p:ext>
            </p:extLst>
          </p:nvPr>
        </p:nvGraphicFramePr>
        <p:xfrm>
          <a:off x="1187624" y="4648835"/>
          <a:ext cx="7848872" cy="2072640"/>
        </p:xfrm>
        <a:graphic>
          <a:graphicData uri="http://schemas.openxmlformats.org/drawingml/2006/table">
            <a:tbl>
              <a:tblPr firstRow="1" bandRow="1">
                <a:tableStyleId>{5C22544A-7EE6-4342-B048-85BDC9FD1C3A}</a:tableStyleId>
              </a:tblPr>
              <a:tblGrid>
                <a:gridCol w="2160239">
                  <a:extLst>
                    <a:ext uri="{9D8B030D-6E8A-4147-A177-3AD203B41FA5}">
                      <a16:colId xmlns:a16="http://schemas.microsoft.com/office/drawing/2014/main" val="20000"/>
                    </a:ext>
                  </a:extLst>
                </a:gridCol>
                <a:gridCol w="1440160">
                  <a:extLst>
                    <a:ext uri="{9D8B030D-6E8A-4147-A177-3AD203B41FA5}">
                      <a16:colId xmlns:a16="http://schemas.microsoft.com/office/drawing/2014/main" val="20001"/>
                    </a:ext>
                  </a:extLst>
                </a:gridCol>
                <a:gridCol w="780367">
                  <a:extLst>
                    <a:ext uri="{9D8B030D-6E8A-4147-A177-3AD203B41FA5}">
                      <a16:colId xmlns:a16="http://schemas.microsoft.com/office/drawing/2014/main" val="20002"/>
                    </a:ext>
                  </a:extLst>
                </a:gridCol>
                <a:gridCol w="1003925">
                  <a:extLst>
                    <a:ext uri="{9D8B030D-6E8A-4147-A177-3AD203B41FA5}">
                      <a16:colId xmlns:a16="http://schemas.microsoft.com/office/drawing/2014/main" val="20003"/>
                    </a:ext>
                  </a:extLst>
                </a:gridCol>
                <a:gridCol w="1369499">
                  <a:extLst>
                    <a:ext uri="{9D8B030D-6E8A-4147-A177-3AD203B41FA5}">
                      <a16:colId xmlns:a16="http://schemas.microsoft.com/office/drawing/2014/main" val="20004"/>
                    </a:ext>
                  </a:extLst>
                </a:gridCol>
                <a:gridCol w="1094682">
                  <a:extLst>
                    <a:ext uri="{9D8B030D-6E8A-4147-A177-3AD203B41FA5}">
                      <a16:colId xmlns:a16="http://schemas.microsoft.com/office/drawing/2014/main" val="20005"/>
                    </a:ext>
                  </a:extLst>
                </a:gridCol>
              </a:tblGrid>
              <a:tr h="325851">
                <a:tc>
                  <a:txBody>
                    <a:bodyPr/>
                    <a:lstStyle/>
                    <a:p>
                      <a:endParaRPr lang="en-MY" sz="2800" dirty="0"/>
                    </a:p>
                  </a:txBody>
                  <a:tcPr/>
                </a:tc>
                <a:tc>
                  <a:txBody>
                    <a:bodyPr/>
                    <a:lstStyle/>
                    <a:p>
                      <a:r>
                        <a:rPr lang="en-US" sz="2400" dirty="0" smtClean="0"/>
                        <a:t>Jordanian</a:t>
                      </a:r>
                      <a:endParaRPr lang="en-MY" sz="2400" dirty="0"/>
                    </a:p>
                  </a:txBody>
                  <a:tcPr/>
                </a:tc>
                <a:tc>
                  <a:txBody>
                    <a:bodyPr/>
                    <a:lstStyle/>
                    <a:p>
                      <a:r>
                        <a:rPr lang="en-US" sz="2400" dirty="0" smtClean="0"/>
                        <a:t>Iraqi</a:t>
                      </a:r>
                      <a:endParaRPr lang="en-MY" sz="2400" dirty="0"/>
                    </a:p>
                  </a:txBody>
                  <a:tcPr/>
                </a:tc>
                <a:tc>
                  <a:txBody>
                    <a:bodyPr/>
                    <a:lstStyle/>
                    <a:p>
                      <a:r>
                        <a:rPr lang="en-US" sz="2400" dirty="0" smtClean="0"/>
                        <a:t>Syrian</a:t>
                      </a:r>
                      <a:endParaRPr lang="en-MY" sz="2400" dirty="0"/>
                    </a:p>
                  </a:txBody>
                  <a:tcPr/>
                </a:tc>
                <a:tc>
                  <a:txBody>
                    <a:bodyPr/>
                    <a:lstStyle/>
                    <a:p>
                      <a:r>
                        <a:rPr lang="en-US" sz="2400" dirty="0" smtClean="0"/>
                        <a:t>Egyptian</a:t>
                      </a:r>
                      <a:endParaRPr lang="en-MY" sz="2400" dirty="0"/>
                    </a:p>
                  </a:txBody>
                  <a:tcPr/>
                </a:tc>
                <a:tc>
                  <a:txBody>
                    <a:bodyPr/>
                    <a:lstStyle/>
                    <a:p>
                      <a:r>
                        <a:rPr lang="en-US" sz="2400" dirty="0" smtClean="0"/>
                        <a:t>total</a:t>
                      </a:r>
                      <a:endParaRPr lang="en-MY" sz="2400" dirty="0"/>
                    </a:p>
                  </a:txBody>
                  <a:tcPr/>
                </a:tc>
                <a:extLst>
                  <a:ext uri="{0D108BD9-81ED-4DB2-BD59-A6C34878D82A}">
                    <a16:rowId xmlns:a16="http://schemas.microsoft.com/office/drawing/2014/main" val="10000"/>
                  </a:ext>
                </a:extLst>
              </a:tr>
              <a:tr h="325851">
                <a:tc>
                  <a:txBody>
                    <a:bodyPr/>
                    <a:lstStyle/>
                    <a:p>
                      <a:r>
                        <a:rPr lang="en-US" sz="2800" dirty="0" smtClean="0"/>
                        <a:t>smoker </a:t>
                      </a:r>
                      <a:endParaRPr lang="en-MY" sz="2800" dirty="0"/>
                    </a:p>
                  </a:txBody>
                  <a:tcPr/>
                </a:tc>
                <a:tc>
                  <a:txBody>
                    <a:bodyPr/>
                    <a:lstStyle/>
                    <a:p>
                      <a:endParaRPr lang="en-MY" sz="2800" dirty="0"/>
                    </a:p>
                  </a:txBody>
                  <a:tcPr/>
                </a:tc>
                <a:tc>
                  <a:txBody>
                    <a:bodyPr/>
                    <a:lstStyle/>
                    <a:p>
                      <a:endParaRPr lang="en-MY" sz="2800" dirty="0"/>
                    </a:p>
                  </a:txBody>
                  <a:tcPr/>
                </a:tc>
                <a:tc>
                  <a:txBody>
                    <a:bodyPr/>
                    <a:lstStyle/>
                    <a:p>
                      <a:endParaRPr lang="en-MY" sz="2800" dirty="0"/>
                    </a:p>
                  </a:txBody>
                  <a:tcPr/>
                </a:tc>
                <a:tc>
                  <a:txBody>
                    <a:bodyPr/>
                    <a:lstStyle/>
                    <a:p>
                      <a:endParaRPr lang="en-MY" sz="2800" dirty="0"/>
                    </a:p>
                  </a:txBody>
                  <a:tcPr/>
                </a:tc>
                <a:tc>
                  <a:txBody>
                    <a:bodyPr/>
                    <a:lstStyle/>
                    <a:p>
                      <a:endParaRPr lang="en-MY" sz="2800" dirty="0"/>
                    </a:p>
                  </a:txBody>
                  <a:tcPr/>
                </a:tc>
                <a:extLst>
                  <a:ext uri="{0D108BD9-81ED-4DB2-BD59-A6C34878D82A}">
                    <a16:rowId xmlns:a16="http://schemas.microsoft.com/office/drawing/2014/main" val="10001"/>
                  </a:ext>
                </a:extLst>
              </a:tr>
              <a:tr h="325851">
                <a:tc>
                  <a:txBody>
                    <a:bodyPr/>
                    <a:lstStyle/>
                    <a:p>
                      <a:r>
                        <a:rPr lang="en-US" sz="2800" dirty="0" smtClean="0"/>
                        <a:t>Not smoker </a:t>
                      </a:r>
                      <a:endParaRPr lang="en-MY" sz="2800" dirty="0"/>
                    </a:p>
                  </a:txBody>
                  <a:tcPr/>
                </a:tc>
                <a:tc>
                  <a:txBody>
                    <a:bodyPr/>
                    <a:lstStyle/>
                    <a:p>
                      <a:endParaRPr lang="en-MY" sz="2800" dirty="0"/>
                    </a:p>
                  </a:txBody>
                  <a:tcPr/>
                </a:tc>
                <a:tc>
                  <a:txBody>
                    <a:bodyPr/>
                    <a:lstStyle/>
                    <a:p>
                      <a:endParaRPr lang="en-MY" sz="2800"/>
                    </a:p>
                  </a:txBody>
                  <a:tcPr/>
                </a:tc>
                <a:tc>
                  <a:txBody>
                    <a:bodyPr/>
                    <a:lstStyle/>
                    <a:p>
                      <a:endParaRPr lang="en-MY" sz="2800" dirty="0"/>
                    </a:p>
                  </a:txBody>
                  <a:tcPr/>
                </a:tc>
                <a:tc>
                  <a:txBody>
                    <a:bodyPr/>
                    <a:lstStyle/>
                    <a:p>
                      <a:endParaRPr lang="en-MY" sz="2800" dirty="0"/>
                    </a:p>
                  </a:txBody>
                  <a:tcPr/>
                </a:tc>
                <a:tc>
                  <a:txBody>
                    <a:bodyPr/>
                    <a:lstStyle/>
                    <a:p>
                      <a:endParaRPr lang="en-MY" sz="2800" dirty="0"/>
                    </a:p>
                  </a:txBody>
                  <a:tcPr/>
                </a:tc>
                <a:extLst>
                  <a:ext uri="{0D108BD9-81ED-4DB2-BD59-A6C34878D82A}">
                    <a16:rowId xmlns:a16="http://schemas.microsoft.com/office/drawing/2014/main" val="10002"/>
                  </a:ext>
                </a:extLst>
              </a:tr>
              <a:tr h="325851">
                <a:tc>
                  <a:txBody>
                    <a:bodyPr/>
                    <a:lstStyle/>
                    <a:p>
                      <a:r>
                        <a:rPr lang="en-US" sz="2800" dirty="0" smtClean="0"/>
                        <a:t>total</a:t>
                      </a:r>
                      <a:endParaRPr lang="en-MY" sz="2800" dirty="0"/>
                    </a:p>
                  </a:txBody>
                  <a:tcPr/>
                </a:tc>
                <a:tc>
                  <a:txBody>
                    <a:bodyPr/>
                    <a:lstStyle/>
                    <a:p>
                      <a:endParaRPr lang="en-MY" sz="2800"/>
                    </a:p>
                  </a:txBody>
                  <a:tcPr/>
                </a:tc>
                <a:tc>
                  <a:txBody>
                    <a:bodyPr/>
                    <a:lstStyle/>
                    <a:p>
                      <a:endParaRPr lang="en-MY" sz="2800" dirty="0"/>
                    </a:p>
                  </a:txBody>
                  <a:tcPr/>
                </a:tc>
                <a:tc>
                  <a:txBody>
                    <a:bodyPr/>
                    <a:lstStyle/>
                    <a:p>
                      <a:endParaRPr lang="en-MY" sz="2800" dirty="0"/>
                    </a:p>
                  </a:txBody>
                  <a:tcPr/>
                </a:tc>
                <a:tc>
                  <a:txBody>
                    <a:bodyPr/>
                    <a:lstStyle/>
                    <a:p>
                      <a:endParaRPr lang="en-MY" sz="2800" dirty="0"/>
                    </a:p>
                  </a:txBody>
                  <a:tcPr/>
                </a:tc>
                <a:tc>
                  <a:txBody>
                    <a:bodyPr/>
                    <a:lstStyle/>
                    <a:p>
                      <a:endParaRPr lang="en-MY" sz="28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7136667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107504" y="77279"/>
            <a:ext cx="8666439" cy="6032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rtl="0"/>
            <a:endParaRPr lang="en-US" sz="1000" dirty="0">
              <a:solidFill>
                <a:srgbClr val="66CCFF"/>
              </a:solidFill>
              <a:latin typeface="Times New Roman" pitchFamily="18" charset="0"/>
              <a:cs typeface="Times New Roman" pitchFamily="18" charset="0"/>
            </a:endParaRPr>
          </a:p>
          <a:p>
            <a:r>
              <a:rPr lang="en-US" sz="2800" b="1" dirty="0">
                <a:solidFill>
                  <a:srgbClr val="0070C0"/>
                </a:solidFill>
                <a:cs typeface="Times New Roman" pitchFamily="18" charset="0"/>
              </a:rPr>
              <a:t>The data consist of counting No. in each sample or group</a:t>
            </a:r>
          </a:p>
          <a:p>
            <a:r>
              <a:rPr lang="en-US" sz="2800" b="1" dirty="0">
                <a:solidFill>
                  <a:srgbClr val="00B050"/>
                </a:solidFill>
                <a:cs typeface="Times New Roman" pitchFamily="18" charset="0"/>
              </a:rPr>
              <a:t>The data consist</a:t>
            </a:r>
            <a:r>
              <a:rPr lang="en-US" sz="2800" b="1" i="1" dirty="0">
                <a:solidFill>
                  <a:srgbClr val="00B050"/>
                </a:solidFill>
                <a:cs typeface="Times New Roman" pitchFamily="18" charset="0"/>
              </a:rPr>
              <a:t> </a:t>
            </a:r>
            <a:r>
              <a:rPr lang="en-US" sz="2800" b="1" dirty="0">
                <a:solidFill>
                  <a:srgbClr val="00B050"/>
                </a:solidFill>
                <a:cs typeface="Times New Roman" pitchFamily="18" charset="0"/>
              </a:rPr>
              <a:t>of  </a:t>
            </a:r>
            <a:r>
              <a:rPr lang="en-US" sz="2800" b="1" dirty="0">
                <a:solidFill>
                  <a:srgbClr val="002060"/>
                </a:solidFill>
                <a:cs typeface="Times New Roman" pitchFamily="18" charset="0"/>
              </a:rPr>
              <a:t>proportion </a:t>
            </a:r>
            <a:r>
              <a:rPr lang="en-US" sz="2800" b="1" dirty="0">
                <a:solidFill>
                  <a:srgbClr val="00B050"/>
                </a:solidFill>
                <a:cs typeface="Times New Roman" pitchFamily="18" charset="0"/>
              </a:rPr>
              <a:t>of individuals</a:t>
            </a:r>
          </a:p>
          <a:p>
            <a:r>
              <a:rPr lang="en-US" sz="2800" b="1" i="1" dirty="0">
                <a:cs typeface="Times New Roman" pitchFamily="18" charset="0"/>
              </a:rPr>
              <a:t>    </a:t>
            </a:r>
            <a:r>
              <a:rPr lang="en-US" sz="2800" b="1" dirty="0">
                <a:cs typeface="Times New Roman" pitchFamily="18" charset="0"/>
              </a:rPr>
              <a:t>in </a:t>
            </a:r>
            <a:r>
              <a:rPr lang="en-US" sz="2800" b="1" dirty="0">
                <a:solidFill>
                  <a:srgbClr val="0070C0"/>
                </a:solidFill>
                <a:cs typeface="Times New Roman" pitchFamily="18" charset="0"/>
              </a:rPr>
              <a:t>each group </a:t>
            </a:r>
            <a:r>
              <a:rPr lang="en-US" sz="2800" b="1" dirty="0">
                <a:cs typeface="Times New Roman" pitchFamily="18" charset="0"/>
              </a:rPr>
              <a:t>or sample, </a:t>
            </a:r>
            <a:endParaRPr lang="en-US" sz="2800" dirty="0">
              <a:cs typeface="Times New Roman" pitchFamily="18" charset="0"/>
            </a:endParaRPr>
          </a:p>
          <a:p>
            <a:r>
              <a:rPr lang="en-US" sz="2800" dirty="0">
                <a:solidFill>
                  <a:srgbClr val="C00000"/>
                </a:solidFill>
                <a:cs typeface="Times New Roman" pitchFamily="18" charset="0"/>
              </a:rPr>
              <a:t>                 </a:t>
            </a:r>
            <a:r>
              <a:rPr lang="en-US" sz="2800" b="1" i="1" dirty="0">
                <a:solidFill>
                  <a:srgbClr val="C00000"/>
                </a:solidFill>
                <a:cs typeface="Times New Roman" pitchFamily="18" charset="0"/>
              </a:rPr>
              <a:t>So</a:t>
            </a:r>
          </a:p>
          <a:p>
            <a:r>
              <a:rPr lang="en-US" sz="2800" b="1" i="1" dirty="0">
                <a:solidFill>
                  <a:schemeClr val="bg1"/>
                </a:solidFill>
                <a:cs typeface="Times New Roman" pitchFamily="18" charset="0"/>
              </a:rPr>
              <a:t>   </a:t>
            </a:r>
            <a:r>
              <a:rPr lang="en-US" sz="2800" b="1" dirty="0">
                <a:solidFill>
                  <a:srgbClr val="0070C0"/>
                </a:solidFill>
                <a:cs typeface="Times New Roman" pitchFamily="18" charset="0"/>
              </a:rPr>
              <a:t>statistical inference are made in </a:t>
            </a:r>
            <a:r>
              <a:rPr lang="en-US" sz="2800" b="1" dirty="0">
                <a:solidFill>
                  <a:srgbClr val="FF0000"/>
                </a:solidFill>
                <a:cs typeface="Times New Roman" pitchFamily="18" charset="0"/>
              </a:rPr>
              <a:t>term of proportions</a:t>
            </a:r>
          </a:p>
          <a:p>
            <a:r>
              <a:rPr lang="en-US" sz="2800" b="1" dirty="0">
                <a:solidFill>
                  <a:srgbClr val="BFBFBF"/>
                </a:solidFill>
                <a:cs typeface="Times New Roman" pitchFamily="18" charset="0"/>
              </a:rPr>
              <a:t>      </a:t>
            </a:r>
            <a:r>
              <a:rPr lang="en-US" sz="2800" b="1" dirty="0">
                <a:cs typeface="Times New Roman" pitchFamily="18" charset="0"/>
              </a:rPr>
              <a:t>While statistical inference in</a:t>
            </a:r>
            <a:r>
              <a:rPr lang="en-US" sz="2800" dirty="0">
                <a:cs typeface="Times New Roman" pitchFamily="18" charset="0"/>
              </a:rPr>
              <a:t>  </a:t>
            </a:r>
            <a:r>
              <a:rPr lang="en-US" sz="2800" b="1" dirty="0">
                <a:solidFill>
                  <a:srgbClr val="0070C0"/>
                </a:solidFill>
                <a:cs typeface="Times New Roman" pitchFamily="18" charset="0"/>
              </a:rPr>
              <a:t>continuous</a:t>
            </a:r>
            <a:r>
              <a:rPr lang="en-US" sz="2800" b="1" dirty="0">
                <a:cs typeface="Times New Roman" pitchFamily="18" charset="0"/>
              </a:rPr>
              <a:t> data are </a:t>
            </a:r>
          </a:p>
          <a:p>
            <a:r>
              <a:rPr lang="en-US" sz="2800" b="1" dirty="0">
                <a:cs typeface="Times New Roman" pitchFamily="18" charset="0"/>
              </a:rPr>
              <a:t>      made in</a:t>
            </a:r>
            <a:r>
              <a:rPr lang="en-US" sz="2800" dirty="0">
                <a:cs typeface="Times New Roman" pitchFamily="18" charset="0"/>
              </a:rPr>
              <a:t> </a:t>
            </a:r>
            <a:r>
              <a:rPr lang="en-US" sz="2800" b="1" dirty="0">
                <a:cs typeface="Times New Roman" pitchFamily="18" charset="0"/>
              </a:rPr>
              <a:t>term of </a:t>
            </a:r>
            <a:r>
              <a:rPr lang="en-US" sz="2800" b="1" dirty="0">
                <a:solidFill>
                  <a:srgbClr val="0070C0"/>
                </a:solidFill>
                <a:cs typeface="Times New Roman" pitchFamily="18" charset="0"/>
              </a:rPr>
              <a:t>mean</a:t>
            </a:r>
            <a:r>
              <a:rPr lang="en-US" sz="2800" dirty="0">
                <a:solidFill>
                  <a:srgbClr val="0070C0"/>
                </a:solidFill>
                <a:cs typeface="Times New Roman" pitchFamily="18" charset="0"/>
              </a:rPr>
              <a:t> </a:t>
            </a:r>
            <a:r>
              <a:rPr lang="en-US" sz="2800" dirty="0">
                <a:solidFill>
                  <a:srgbClr val="66CCFF"/>
                </a:solidFill>
                <a:cs typeface="Times New Roman" pitchFamily="18" charset="0"/>
              </a:rPr>
              <a:t>.</a:t>
            </a:r>
          </a:p>
          <a:p>
            <a:pPr rtl="0"/>
            <a:endParaRPr lang="en-US" sz="2800" b="1" dirty="0">
              <a:solidFill>
                <a:schemeClr val="bg1"/>
              </a:solidFill>
              <a:cs typeface="Times New Roman" pitchFamily="18" charset="0"/>
            </a:endParaRPr>
          </a:p>
          <a:p>
            <a:pPr rtl="0"/>
            <a:r>
              <a:rPr lang="en-US" sz="2800" b="1" dirty="0" smtClean="0">
                <a:solidFill>
                  <a:srgbClr val="002060"/>
                </a:solidFill>
                <a:cs typeface="Times New Roman" pitchFamily="18" charset="0"/>
              </a:rPr>
              <a:t>The technique </a:t>
            </a:r>
            <a:r>
              <a:rPr lang="en-US" sz="2800" b="1" dirty="0">
                <a:cs typeface="Times New Roman" pitchFamily="18" charset="0"/>
              </a:rPr>
              <a:t>for </a:t>
            </a:r>
            <a:r>
              <a:rPr lang="en-US" sz="2800" b="1" dirty="0">
                <a:solidFill>
                  <a:srgbClr val="0070C0"/>
                </a:solidFill>
                <a:cs typeface="Times New Roman" pitchFamily="18" charset="0"/>
              </a:rPr>
              <a:t>testing hypothesis concerning enumerative</a:t>
            </a:r>
            <a:r>
              <a:rPr lang="en-US" sz="2800" b="1" dirty="0">
                <a:cs typeface="Times New Roman" pitchFamily="18" charset="0"/>
              </a:rPr>
              <a:t> </a:t>
            </a:r>
            <a:r>
              <a:rPr lang="en-US" sz="2400" b="1" dirty="0">
                <a:cs typeface="Times New Roman" pitchFamily="18" charset="0"/>
              </a:rPr>
              <a:t>,</a:t>
            </a:r>
          </a:p>
          <a:p>
            <a:pPr rtl="0"/>
            <a:r>
              <a:rPr lang="en-US" sz="2400" b="1" dirty="0">
                <a:cs typeface="Times New Roman" pitchFamily="18" charset="0"/>
              </a:rPr>
              <a:t>Discrete, </a:t>
            </a:r>
          </a:p>
          <a:p>
            <a:pPr rtl="0"/>
            <a:r>
              <a:rPr lang="en-US" sz="2400" b="1" dirty="0">
                <a:cs typeface="Times New Roman" pitchFamily="18" charset="0"/>
              </a:rPr>
              <a:t>Categorical ,</a:t>
            </a:r>
          </a:p>
          <a:p>
            <a:pPr rtl="0"/>
            <a:r>
              <a:rPr lang="en-US" sz="2400" b="1" dirty="0">
                <a:cs typeface="Times New Roman" pitchFamily="18" charset="0"/>
              </a:rPr>
              <a:t>Qualitative</a:t>
            </a:r>
            <a:r>
              <a:rPr lang="en-US" sz="2400" dirty="0">
                <a:cs typeface="Times New Roman" pitchFamily="18" charset="0"/>
              </a:rPr>
              <a:t> </a:t>
            </a:r>
            <a:r>
              <a:rPr lang="en-US" sz="2400" b="1" dirty="0">
                <a:cs typeface="Times New Roman" pitchFamily="18" charset="0"/>
              </a:rPr>
              <a:t>data</a:t>
            </a:r>
          </a:p>
          <a:p>
            <a:pPr rtl="0"/>
            <a:r>
              <a:rPr lang="en-US" sz="2400" b="1" dirty="0">
                <a:cs typeface="Times New Roman" pitchFamily="18" charset="0"/>
              </a:rPr>
              <a:t>counting data </a:t>
            </a:r>
          </a:p>
        </p:txBody>
      </p:sp>
      <p:pic>
        <p:nvPicPr>
          <p:cNvPr id="26627" name="Picture 3" descr="http://www.statsoft.com/textbook/graphics/chi_chart.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620000" y="908720"/>
            <a:ext cx="1319383" cy="819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8" name="Rectangle 5"/>
          <p:cNvSpPr>
            <a:spLocks noChangeArrowheads="1"/>
          </p:cNvSpPr>
          <p:nvPr/>
        </p:nvSpPr>
        <p:spPr bwMode="auto">
          <a:xfrm>
            <a:off x="3536156" y="4727575"/>
            <a:ext cx="4343400" cy="984250"/>
          </a:xfrm>
          <a:prstGeom prst="rect">
            <a:avLst/>
          </a:prstGeom>
          <a:solidFill>
            <a:srgbClr val="FFFF99"/>
          </a:solidFill>
          <a:ln w="38100">
            <a:solidFill>
              <a:srgbClr val="FF9900"/>
            </a:solidFill>
            <a:miter lim="800000"/>
            <a:headEnd/>
            <a:tailEnd/>
          </a:ln>
        </p:spPr>
        <p:txBody>
          <a:bodyPr>
            <a:spAutoFit/>
          </a:bodyPr>
          <a:lstStyle/>
          <a:p>
            <a:pPr rtl="0"/>
            <a:r>
              <a:rPr lang="en-US" sz="2800" b="1" dirty="0">
                <a:solidFill>
                  <a:srgbClr val="0F0135"/>
                </a:solidFill>
              </a:rPr>
              <a:t>is known as </a:t>
            </a:r>
          </a:p>
          <a:p>
            <a:pPr rtl="0"/>
            <a:r>
              <a:rPr lang="en-US" sz="2800" b="1" dirty="0">
                <a:solidFill>
                  <a:srgbClr val="0F0135"/>
                </a:solidFill>
              </a:rPr>
              <a:t>chi square (χ2) test</a:t>
            </a:r>
            <a:r>
              <a:rPr lang="en-US" sz="2800" b="1" dirty="0">
                <a:solidFill>
                  <a:srgbClr val="66CCFF"/>
                </a:solidFill>
              </a:rPr>
              <a:t> .</a:t>
            </a:r>
          </a:p>
        </p:txBody>
      </p:sp>
      <p:sp>
        <p:nvSpPr>
          <p:cNvPr id="26629" name="AutoShape 6"/>
          <p:cNvSpPr>
            <a:spLocks/>
          </p:cNvSpPr>
          <p:nvPr/>
        </p:nvSpPr>
        <p:spPr bwMode="auto">
          <a:xfrm>
            <a:off x="2819400" y="4191000"/>
            <a:ext cx="838200" cy="1520825"/>
          </a:xfrm>
          <a:prstGeom prst="rightBrace">
            <a:avLst>
              <a:gd name="adj1" fmla="val 17424"/>
              <a:gd name="adj2" fmla="val 50000"/>
            </a:avLst>
          </a:prstGeom>
          <a:noFill/>
          <a:ln w="38100">
            <a:solidFill>
              <a:srgbClr val="00CC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6630" name="AutoShape 7"/>
          <p:cNvSpPr>
            <a:spLocks noChangeArrowheads="1"/>
          </p:cNvSpPr>
          <p:nvPr/>
        </p:nvSpPr>
        <p:spPr bwMode="auto">
          <a:xfrm>
            <a:off x="7391400" y="6248400"/>
            <a:ext cx="976313" cy="485775"/>
          </a:xfrm>
          <a:prstGeom prst="notchedRightArrow">
            <a:avLst>
              <a:gd name="adj1" fmla="val 50000"/>
              <a:gd name="adj2" fmla="val 50245"/>
            </a:avLst>
          </a:prstGeom>
          <a:solidFill>
            <a:schemeClr val="accent1"/>
          </a:solidFill>
          <a:ln w="9525">
            <a:solidFill>
              <a:schemeClr val="tx1"/>
            </a:solidFill>
            <a:miter lim="800000"/>
            <a:headEnd/>
            <a:tailEnd/>
          </a:ln>
        </p:spPr>
        <p:txBody>
          <a:bodyPr wrap="none" anchor="ctr"/>
          <a:lstStyle/>
          <a:p>
            <a:endParaRPr lang="en-US"/>
          </a:p>
        </p:txBody>
      </p:sp>
      <p:sp>
        <p:nvSpPr>
          <p:cNvPr id="2" name="Date Placeholder 1"/>
          <p:cNvSpPr>
            <a:spLocks noGrp="1"/>
          </p:cNvSpPr>
          <p:nvPr>
            <p:ph type="dt" sz="half" idx="10"/>
          </p:nvPr>
        </p:nvSpPr>
        <p:spPr/>
        <p:txBody>
          <a:bodyPr/>
          <a:lstStyle/>
          <a:p>
            <a:fld id="{AB4AAE07-B1B2-4AE9-AB34-421816B1A948}" type="datetime1">
              <a:rPr lang="en-MY" smtClean="0"/>
              <a:t>8/8/2022</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16</a:t>
            </a:fld>
            <a:endParaRPr lang="en-MY"/>
          </a:p>
        </p:txBody>
      </p:sp>
    </p:spTree>
    <p:extLst>
      <p:ext uri="{BB962C8B-B14F-4D97-AF65-F5344CB8AC3E}">
        <p14:creationId xmlns:p14="http://schemas.microsoft.com/office/powerpoint/2010/main" val="40457704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251520" y="1381999"/>
            <a:ext cx="8892480" cy="1877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u="sng" strike="noStrike" cap="none" normalizeH="0" baseline="0" dirty="0" smtClean="0">
                <a:ln>
                  <a:noFill/>
                </a:ln>
                <a:solidFill>
                  <a:srgbClr val="FF0000"/>
                </a:solidFill>
                <a:effectLst/>
                <a:ea typeface="Times New Roman" pitchFamily="18" charset="0"/>
                <a:cs typeface="Times New Roman" pitchFamily="18" charset="0"/>
              </a:rPr>
              <a:t>Chi square (χ</a:t>
            </a:r>
            <a:r>
              <a:rPr kumimoji="0" lang="en-US" sz="3200" b="1" u="sng" strike="noStrike" cap="none" normalizeH="0" baseline="30000" dirty="0" smtClean="0">
                <a:ln>
                  <a:noFill/>
                </a:ln>
                <a:solidFill>
                  <a:srgbClr val="FF0000"/>
                </a:solidFill>
                <a:effectLst/>
                <a:ea typeface="Times New Roman" pitchFamily="18" charset="0"/>
                <a:cs typeface="Times New Roman" pitchFamily="18" charset="0"/>
              </a:rPr>
              <a:t>2</a:t>
            </a:r>
            <a:r>
              <a:rPr kumimoji="0" lang="en-US" sz="3200" b="1" u="sng" strike="noStrike" cap="none" normalizeH="0" baseline="0" dirty="0" smtClean="0">
                <a:ln>
                  <a:noFill/>
                </a:ln>
                <a:solidFill>
                  <a:srgbClr val="FF0000"/>
                </a:solidFill>
                <a:effectLst/>
                <a:ea typeface="Times New Roman" pitchFamily="18" charset="0"/>
                <a:cs typeface="Times New Roman" pitchFamily="18" charset="0"/>
              </a:rPr>
              <a:t>)</a:t>
            </a:r>
            <a:endParaRPr kumimoji="0" lang="en-US" sz="3200" b="0" u="none" strike="noStrike" cap="none" normalizeH="0" baseline="0" dirty="0" smtClean="0">
              <a:ln>
                <a:noFill/>
              </a:ln>
              <a:solidFill>
                <a:srgbClr val="FF0000"/>
              </a:solidFill>
              <a:effectLst/>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1" u="none" strike="noStrike" cap="none" normalizeH="0" baseline="0" dirty="0" smtClean="0">
                <a:ln>
                  <a:noFill/>
                </a:ln>
                <a:solidFill>
                  <a:schemeClr val="tx1"/>
                </a:solidFill>
                <a:effectLst/>
                <a:ea typeface="Times New Roman" pitchFamily="18" charset="0"/>
                <a:cs typeface="Times New Roman" pitchFamily="18" charset="0"/>
              </a:rPr>
              <a:t>	</a:t>
            </a:r>
            <a:r>
              <a:rPr kumimoji="0" lang="en-US" sz="2800" b="1" u="none" strike="noStrike" cap="none" normalizeH="0" baseline="0" dirty="0" smtClean="0">
                <a:ln>
                  <a:noFill/>
                </a:ln>
                <a:solidFill>
                  <a:schemeClr val="tx1"/>
                </a:solidFill>
                <a:effectLst/>
                <a:ea typeface="Times New Roman" pitchFamily="18" charset="0"/>
                <a:cs typeface="Times New Roman" pitchFamily="18" charset="0"/>
              </a:rPr>
              <a:t>It is the </a:t>
            </a:r>
            <a:r>
              <a:rPr kumimoji="0" lang="en-US" sz="2800" b="1" u="none" strike="noStrike" cap="none" normalizeH="0" baseline="0" dirty="0" smtClean="0">
                <a:ln>
                  <a:noFill/>
                </a:ln>
                <a:solidFill>
                  <a:srgbClr val="FF0000"/>
                </a:solidFill>
                <a:effectLst/>
                <a:ea typeface="Times New Roman" pitchFamily="18" charset="0"/>
                <a:cs typeface="Times New Roman" pitchFamily="18" charset="0"/>
              </a:rPr>
              <a:t>sum</a:t>
            </a:r>
            <a:r>
              <a:rPr kumimoji="0" lang="en-US" sz="2800" b="1" u="none" strike="noStrike" cap="none" normalizeH="0" baseline="0" dirty="0" smtClean="0">
                <a:ln>
                  <a:noFill/>
                </a:ln>
                <a:solidFill>
                  <a:schemeClr val="tx1"/>
                </a:solidFill>
                <a:effectLst/>
                <a:ea typeface="Times New Roman" pitchFamily="18" charset="0"/>
                <a:cs typeface="Times New Roman" pitchFamily="18" charset="0"/>
              </a:rPr>
              <a:t> of the </a:t>
            </a:r>
            <a:r>
              <a:rPr kumimoji="0" lang="en-US" sz="2800" b="1" u="none" strike="noStrike" cap="none" normalizeH="0" baseline="0" dirty="0" smtClean="0">
                <a:ln>
                  <a:noFill/>
                </a:ln>
                <a:solidFill>
                  <a:srgbClr val="002060"/>
                </a:solidFill>
                <a:effectLst/>
                <a:ea typeface="Times New Roman" pitchFamily="18" charset="0"/>
                <a:cs typeface="Times New Roman" pitchFamily="18" charset="0"/>
              </a:rPr>
              <a:t>squared difference </a:t>
            </a:r>
            <a:r>
              <a:rPr kumimoji="0" lang="en-US" sz="2800" b="1" u="none" strike="noStrike" cap="none" normalizeH="0" baseline="0" dirty="0" smtClean="0">
                <a:ln>
                  <a:noFill/>
                </a:ln>
                <a:solidFill>
                  <a:schemeClr val="tx1"/>
                </a:solidFill>
                <a:effectLst/>
                <a:ea typeface="Times New Roman" pitchFamily="18" charset="0"/>
                <a:cs typeface="Times New Roman" pitchFamily="18" charset="0"/>
              </a:rPr>
              <a:t>between the </a:t>
            </a:r>
            <a:r>
              <a:rPr kumimoji="0" lang="en-US" sz="2800" b="1" u="none" strike="noStrike" cap="none" normalizeH="0" baseline="0" dirty="0" smtClean="0">
                <a:ln>
                  <a:noFill/>
                </a:ln>
                <a:solidFill>
                  <a:srgbClr val="0070C0"/>
                </a:solidFill>
                <a:effectLst/>
                <a:ea typeface="Times New Roman" pitchFamily="18" charset="0"/>
                <a:cs typeface="Times New Roman" pitchFamily="18" charset="0"/>
              </a:rPr>
              <a:t>observed</a:t>
            </a:r>
            <a:r>
              <a:rPr kumimoji="0" lang="en-US" sz="2800" b="1" u="none" strike="noStrike" cap="none" normalizeH="0" baseline="0" dirty="0" smtClean="0">
                <a:ln>
                  <a:noFill/>
                </a:ln>
                <a:solidFill>
                  <a:srgbClr val="002060"/>
                </a:solidFill>
                <a:effectLst/>
                <a:ea typeface="Times New Roman" pitchFamily="18" charset="0"/>
                <a:cs typeface="Times New Roman" pitchFamily="18" charset="0"/>
              </a:rPr>
              <a:t>(O) </a:t>
            </a:r>
            <a:r>
              <a:rPr kumimoji="0" lang="en-US" sz="2800" b="1" u="none" strike="noStrike" cap="none" normalizeH="0" baseline="0" dirty="0" smtClean="0">
                <a:ln>
                  <a:noFill/>
                </a:ln>
                <a:solidFill>
                  <a:schemeClr val="tx1"/>
                </a:solidFill>
                <a:effectLst/>
                <a:ea typeface="Times New Roman" pitchFamily="18" charset="0"/>
                <a:cs typeface="Times New Roman" pitchFamily="18" charset="0"/>
              </a:rPr>
              <a:t>frequency and </a:t>
            </a:r>
            <a:r>
              <a:rPr kumimoji="0" lang="en-US" sz="2800" b="1" u="none" strike="noStrike" cap="none" normalizeH="0" baseline="0" dirty="0" smtClean="0">
                <a:ln>
                  <a:noFill/>
                </a:ln>
                <a:solidFill>
                  <a:srgbClr val="0070C0"/>
                </a:solidFill>
                <a:effectLst/>
                <a:ea typeface="Times New Roman" pitchFamily="18" charset="0"/>
                <a:cs typeface="Times New Roman" pitchFamily="18" charset="0"/>
              </a:rPr>
              <a:t>expected</a:t>
            </a:r>
            <a:r>
              <a:rPr kumimoji="0" lang="en-US" sz="2800" b="1" u="none" strike="noStrike" cap="none" normalizeH="0" baseline="0" dirty="0" smtClean="0">
                <a:ln>
                  <a:noFill/>
                </a:ln>
                <a:solidFill>
                  <a:srgbClr val="002060"/>
                </a:solidFill>
                <a:effectLst/>
                <a:ea typeface="Times New Roman" pitchFamily="18" charset="0"/>
                <a:cs typeface="Times New Roman" pitchFamily="18" charset="0"/>
              </a:rPr>
              <a:t>(E) </a:t>
            </a:r>
            <a:r>
              <a:rPr kumimoji="0" lang="en-US" sz="2800" b="1" u="none" strike="noStrike" cap="none" normalizeH="0" baseline="0" dirty="0" smtClean="0">
                <a:ln>
                  <a:noFill/>
                </a:ln>
                <a:solidFill>
                  <a:schemeClr val="tx1"/>
                </a:solidFill>
                <a:effectLst/>
                <a:ea typeface="Times New Roman" pitchFamily="18" charset="0"/>
                <a:cs typeface="Times New Roman" pitchFamily="18" charset="0"/>
              </a:rPr>
              <a:t>frequency, </a:t>
            </a:r>
            <a:r>
              <a:rPr kumimoji="0" lang="en-US" sz="2800" b="1" u="none" strike="noStrike" cap="none" normalizeH="0" baseline="0" dirty="0" smtClean="0">
                <a:ln>
                  <a:noFill/>
                </a:ln>
                <a:solidFill>
                  <a:srgbClr val="FF0000"/>
                </a:solidFill>
                <a:effectLst/>
                <a:ea typeface="Times New Roman" pitchFamily="18" charset="0"/>
                <a:cs typeface="Times New Roman" pitchFamily="18" charset="0"/>
              </a:rPr>
              <a:t>divided </a:t>
            </a:r>
            <a:r>
              <a:rPr kumimoji="0" lang="en-US" sz="2800" b="1" u="none" strike="noStrike" cap="none" normalizeH="0" baseline="0" dirty="0" smtClean="0">
                <a:ln>
                  <a:noFill/>
                </a:ln>
                <a:solidFill>
                  <a:schemeClr val="tx1"/>
                </a:solidFill>
                <a:effectLst/>
                <a:ea typeface="Times New Roman" pitchFamily="18" charset="0"/>
                <a:cs typeface="Times New Roman" pitchFamily="18" charset="0"/>
              </a:rPr>
              <a:t>by the </a:t>
            </a:r>
            <a:r>
              <a:rPr kumimoji="0" lang="en-US" sz="2800" b="1" u="none" strike="noStrike" cap="none" normalizeH="0" baseline="0" dirty="0" smtClean="0">
                <a:ln>
                  <a:noFill/>
                </a:ln>
                <a:solidFill>
                  <a:srgbClr val="002060"/>
                </a:solidFill>
                <a:effectLst/>
                <a:ea typeface="Times New Roman" pitchFamily="18" charset="0"/>
                <a:cs typeface="Times New Roman" pitchFamily="18" charset="0"/>
              </a:rPr>
              <a:t>expected </a:t>
            </a:r>
            <a:r>
              <a:rPr kumimoji="0" lang="en-US" sz="2800" b="1" u="none" strike="noStrike" cap="none" normalizeH="0" baseline="0" dirty="0" smtClean="0">
                <a:ln>
                  <a:noFill/>
                </a:ln>
                <a:solidFill>
                  <a:schemeClr val="tx1"/>
                </a:solidFill>
                <a:effectLst/>
                <a:ea typeface="Times New Roman" pitchFamily="18" charset="0"/>
                <a:cs typeface="Times New Roman" pitchFamily="18" charset="0"/>
              </a:rPr>
              <a:t>frequency </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1110622693"/>
              </p:ext>
            </p:extLst>
          </p:nvPr>
        </p:nvGraphicFramePr>
        <p:xfrm>
          <a:off x="3969674" y="3501008"/>
          <a:ext cx="2834574" cy="1224135"/>
        </p:xfrm>
        <a:graphic>
          <a:graphicData uri="http://schemas.openxmlformats.org/presentationml/2006/ole">
            <mc:AlternateContent xmlns:mc="http://schemas.openxmlformats.org/markup-compatibility/2006">
              <mc:Choice xmlns:v="urn:schemas-microsoft-com:vml" Requires="v">
                <p:oleObj spid="_x0000_s1091" name="Equation" r:id="rId3" imgW="1130300" imgH="419100" progId="Equation.3">
                  <p:embed/>
                </p:oleObj>
              </mc:Choice>
              <mc:Fallback>
                <p:oleObj name="Equation" r:id="rId3" imgW="1130300" imgH="4191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69674" y="3501008"/>
                        <a:ext cx="2834574" cy="1224135"/>
                      </a:xfrm>
                      <a:prstGeom prst="rect">
                        <a:avLst/>
                      </a:prstGeom>
                      <a:noFill/>
                    </p:spPr>
                  </p:pic>
                </p:oleObj>
              </mc:Fallback>
            </mc:AlternateContent>
          </a:graphicData>
        </a:graphic>
      </p:graphicFrame>
      <p:sp>
        <p:nvSpPr>
          <p:cNvPr id="4" name="Rectangle 3"/>
          <p:cNvSpPr>
            <a:spLocks noChangeArrowheads="1"/>
          </p:cNvSpPr>
          <p:nvPr/>
        </p:nvSpPr>
        <p:spPr bwMode="auto">
          <a:xfrm>
            <a:off x="0" y="9429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 name="Date Placeholder 4"/>
          <p:cNvSpPr>
            <a:spLocks noGrp="1"/>
          </p:cNvSpPr>
          <p:nvPr>
            <p:ph type="dt" sz="half" idx="10"/>
          </p:nvPr>
        </p:nvSpPr>
        <p:spPr/>
        <p:txBody>
          <a:bodyPr/>
          <a:lstStyle/>
          <a:p>
            <a:fld id="{D7BBB6C8-A753-4DAD-8F1C-367C6CABCBA1}" type="datetime1">
              <a:rPr lang="en-MY" smtClean="0"/>
              <a:t>8/8/2022</a:t>
            </a:fld>
            <a:endParaRPr lang="en-MY"/>
          </a:p>
        </p:txBody>
      </p:sp>
      <p:sp>
        <p:nvSpPr>
          <p:cNvPr id="6" name="Slide Number Placeholder 5"/>
          <p:cNvSpPr>
            <a:spLocks noGrp="1"/>
          </p:cNvSpPr>
          <p:nvPr>
            <p:ph type="sldNum" sz="quarter" idx="12"/>
          </p:nvPr>
        </p:nvSpPr>
        <p:spPr/>
        <p:txBody>
          <a:bodyPr/>
          <a:lstStyle/>
          <a:p>
            <a:fld id="{A117291E-EE41-4EF1-9A0B-1F8C4C0EBB79}" type="slidenum">
              <a:rPr lang="en-MY" smtClean="0"/>
              <a:t>17</a:t>
            </a:fld>
            <a:endParaRPr lang="en-MY"/>
          </a:p>
        </p:txBody>
      </p:sp>
      <p:sp>
        <p:nvSpPr>
          <p:cNvPr id="7" name="Rectangle 6"/>
          <p:cNvSpPr/>
          <p:nvPr/>
        </p:nvSpPr>
        <p:spPr>
          <a:xfrm>
            <a:off x="323528" y="5993470"/>
            <a:ext cx="7632848" cy="461665"/>
          </a:xfrm>
          <a:prstGeom prst="rect">
            <a:avLst/>
          </a:prstGeom>
          <a:blipFill>
            <a:blip r:embed="rId5">
              <a:extLst>
                <a:ext uri="{BEBA8EAE-BF5A-486C-A8C5-ECC9F3942E4B}">
                  <a14:imgProps xmlns:a14="http://schemas.microsoft.com/office/drawing/2010/main">
                    <a14:imgLayer r:embed="rId6">
                      <a14:imgEffect>
                        <a14:sharpenSoften amount="-50000"/>
                      </a14:imgEffect>
                    </a14:imgLayer>
                  </a14:imgProps>
                </a:ext>
              </a:extLst>
            </a:blip>
            <a:tile tx="0" ty="0" sx="100000" sy="100000" flip="none" algn="tl"/>
          </a:blipFill>
          <a:ln w="19050">
            <a:solidFill>
              <a:srgbClr val="FF0000"/>
            </a:solidFill>
          </a:ln>
        </p:spPr>
        <p:txBody>
          <a:bodyPr wrap="square">
            <a:spAutoFit/>
          </a:bodyPr>
          <a:lstStyle/>
          <a:p>
            <a:r>
              <a:rPr lang="en-US" sz="2400" b="1" dirty="0" smtClean="0"/>
              <a:t>An important thing is the type of the variable concerned</a:t>
            </a:r>
            <a:r>
              <a:rPr lang="en-US" sz="2400" b="1" dirty="0" smtClean="0">
                <a:solidFill>
                  <a:srgbClr val="C00000"/>
                </a:solidFill>
              </a:rPr>
              <a:t>.</a:t>
            </a:r>
          </a:p>
        </p:txBody>
      </p:sp>
      <p:pic>
        <p:nvPicPr>
          <p:cNvPr id="9" name="Picture 4" descr="http://www.statsoft.com/textbook/graphics/chi_chart.jpg"/>
          <p:cNvPicPr>
            <a:picLocks noChangeAspect="1" noChangeArrowheads="1"/>
          </p:cNvPicPr>
          <p:nvPr/>
        </p:nvPicPr>
        <p:blipFill>
          <a:blip r:embed="rId7" r:link="rId8">
            <a:extLst>
              <a:ext uri="{28A0092B-C50C-407E-A947-70E740481C1C}">
                <a14:useLocalDpi xmlns:a14="http://schemas.microsoft.com/office/drawing/2010/main" val="0"/>
              </a:ext>
            </a:extLst>
          </a:blip>
          <a:srcRect/>
          <a:stretch>
            <a:fillRect/>
          </a:stretch>
        </p:blipFill>
        <p:spPr bwMode="auto">
          <a:xfrm>
            <a:off x="7380312" y="188640"/>
            <a:ext cx="1763688" cy="1224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7254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0" y="351053"/>
            <a:ext cx="9073009" cy="6432530"/>
          </a:xfrm>
          <a:prstGeom prst="rect">
            <a:avLst/>
          </a:prstGeom>
        </p:spPr>
        <p:txBody>
          <a:bodyPr wrap="square">
            <a:spAutoFit/>
          </a:bodyPr>
          <a:lstStyle/>
          <a:p>
            <a:r>
              <a:rPr lang="en-MY" dirty="0" smtClean="0"/>
              <a:t> </a:t>
            </a:r>
            <a:r>
              <a:rPr lang="en-MY" sz="2800" b="1" dirty="0" smtClean="0">
                <a:cs typeface="Times New Roman" pitchFamily="18" charset="0"/>
              </a:rPr>
              <a:t>So if the actual No. of subject with condition observed No</a:t>
            </a:r>
            <a:r>
              <a:rPr lang="en-MY" sz="2800" b="1" dirty="0" smtClean="0">
                <a:solidFill>
                  <a:srgbClr val="FF0000"/>
                </a:solidFill>
                <a:cs typeface="Times New Roman" pitchFamily="18" charset="0"/>
              </a:rPr>
              <a:t>.</a:t>
            </a:r>
          </a:p>
          <a:p>
            <a:r>
              <a:rPr lang="en-MY" sz="2800" b="1" dirty="0" smtClean="0">
                <a:solidFill>
                  <a:srgbClr val="FF0000"/>
                </a:solidFill>
                <a:cs typeface="Times New Roman" pitchFamily="18" charset="0"/>
              </a:rPr>
              <a:t>( </a:t>
            </a:r>
            <a:r>
              <a:rPr lang="en-MY" sz="2800" b="1" dirty="0" smtClean="0">
                <a:solidFill>
                  <a:srgbClr val="FF0000"/>
                </a:solidFill>
                <a:cs typeface="Times New Roman" pitchFamily="18" charset="0"/>
              </a:rPr>
              <a:t>O </a:t>
            </a:r>
            <a:r>
              <a:rPr lang="en-MY" sz="2800" b="1" dirty="0" smtClean="0">
                <a:solidFill>
                  <a:srgbClr val="FF0000"/>
                </a:solidFill>
                <a:cs typeface="Times New Roman" pitchFamily="18" charset="0"/>
              </a:rPr>
              <a:t>)</a:t>
            </a:r>
            <a:r>
              <a:rPr lang="en-MY" sz="2800" b="1" dirty="0" smtClean="0">
                <a:cs typeface="Times New Roman" pitchFamily="18" charset="0"/>
              </a:rPr>
              <a:t> </a:t>
            </a:r>
            <a:r>
              <a:rPr lang="en-MY" sz="2800" b="1" dirty="0" smtClean="0">
                <a:cs typeface="Times New Roman" pitchFamily="18" charset="0"/>
              </a:rPr>
              <a:t>is </a:t>
            </a:r>
            <a:r>
              <a:rPr lang="en-MY" sz="2800" b="1" dirty="0" smtClean="0">
                <a:solidFill>
                  <a:srgbClr val="0070C0"/>
                </a:solidFill>
                <a:cs typeface="Times New Roman" pitchFamily="18" charset="0"/>
              </a:rPr>
              <a:t>close to the expected </a:t>
            </a:r>
            <a:r>
              <a:rPr lang="en-MY" sz="2800" b="1" dirty="0" smtClean="0">
                <a:solidFill>
                  <a:srgbClr val="FF0000"/>
                </a:solidFill>
                <a:cs typeface="Times New Roman" pitchFamily="18" charset="0"/>
              </a:rPr>
              <a:t>No. (E) </a:t>
            </a:r>
            <a:r>
              <a:rPr lang="en-MY" sz="2800" b="1" dirty="0" smtClean="0">
                <a:solidFill>
                  <a:srgbClr val="0070C0"/>
                </a:solidFill>
                <a:cs typeface="Times New Roman" pitchFamily="18" charset="0"/>
              </a:rPr>
              <a:t>then </a:t>
            </a:r>
          </a:p>
          <a:p>
            <a:r>
              <a:rPr lang="en-MY" sz="2800" b="1" dirty="0" smtClean="0">
                <a:cs typeface="Times New Roman" pitchFamily="18" charset="0"/>
              </a:rPr>
              <a:t>the </a:t>
            </a:r>
            <a:r>
              <a:rPr lang="en-MY" sz="2800" b="1" dirty="0" err="1" smtClean="0">
                <a:cs typeface="Times New Roman" pitchFamily="18" charset="0"/>
              </a:rPr>
              <a:t>Ho</a:t>
            </a:r>
            <a:r>
              <a:rPr lang="en-MY" sz="2800" b="1" dirty="0" smtClean="0">
                <a:cs typeface="Times New Roman" pitchFamily="18" charset="0"/>
              </a:rPr>
              <a:t> will be not rejected  </a:t>
            </a:r>
            <a:r>
              <a:rPr lang="en-MY" sz="2800" dirty="0" smtClean="0">
                <a:cs typeface="Times New Roman" pitchFamily="18" charset="0"/>
              </a:rPr>
              <a:t>(         ).</a:t>
            </a:r>
          </a:p>
          <a:p>
            <a:r>
              <a:rPr lang="en-MY" sz="2800" dirty="0" smtClean="0">
                <a:cs typeface="Times New Roman" pitchFamily="18" charset="0"/>
              </a:rPr>
              <a:t>                                                      </a:t>
            </a:r>
            <a:r>
              <a:rPr lang="en-MY" sz="2800" b="1" dirty="0" smtClean="0">
                <a:solidFill>
                  <a:srgbClr val="0070C0"/>
                </a:solidFill>
                <a:cs typeface="Times New Roman" pitchFamily="18" charset="0"/>
              </a:rPr>
              <a:t>This mean that P=Po</a:t>
            </a:r>
            <a:r>
              <a:rPr lang="en-MY" sz="2400" b="1" dirty="0" smtClean="0">
                <a:solidFill>
                  <a:srgbClr val="0070C0"/>
                </a:solidFill>
                <a:cs typeface="Times New Roman" pitchFamily="18" charset="0"/>
              </a:rPr>
              <a:t> . </a:t>
            </a:r>
          </a:p>
          <a:p>
            <a:endParaRPr lang="en-US" sz="2400" b="1" dirty="0">
              <a:solidFill>
                <a:srgbClr val="0070C0"/>
              </a:solidFill>
              <a:cs typeface="Times New Roman" pitchFamily="18" charset="0"/>
            </a:endParaRPr>
          </a:p>
          <a:p>
            <a:endParaRPr lang="en-US" sz="2400" b="1" dirty="0" smtClean="0">
              <a:solidFill>
                <a:srgbClr val="0070C0"/>
              </a:solidFill>
              <a:latin typeface="Times New Roman" pitchFamily="18" charset="0"/>
              <a:cs typeface="Times New Roman" pitchFamily="18" charset="0"/>
            </a:endParaRPr>
          </a:p>
          <a:p>
            <a:r>
              <a:rPr lang="en-US" sz="2400" b="1" dirty="0" smtClean="0">
                <a:solidFill>
                  <a:srgbClr val="0070C0"/>
                </a:solidFill>
                <a:latin typeface="Times New Roman" pitchFamily="18" charset="0"/>
                <a:cs typeface="Times New Roman" pitchFamily="18" charset="0"/>
              </a:rPr>
              <a:t>Usually summation </a:t>
            </a:r>
            <a:endParaRPr lang="en-US" sz="2400" b="1" dirty="0">
              <a:solidFill>
                <a:srgbClr val="0070C0"/>
              </a:solidFill>
              <a:latin typeface="Times New Roman" pitchFamily="18" charset="0"/>
              <a:cs typeface="Times New Roman" pitchFamily="18" charset="0"/>
            </a:endParaRPr>
          </a:p>
          <a:p>
            <a:endParaRPr lang="en-US" sz="2400" b="1" dirty="0">
              <a:solidFill>
                <a:srgbClr val="0070C0"/>
              </a:solidFill>
              <a:latin typeface="Times New Roman" pitchFamily="18" charset="0"/>
              <a:cs typeface="Times New Roman" pitchFamily="18" charset="0"/>
            </a:endParaRPr>
          </a:p>
          <a:p>
            <a:endParaRPr lang="en-US" sz="2400" b="1" dirty="0" smtClean="0">
              <a:solidFill>
                <a:srgbClr val="0070C0"/>
              </a:solidFill>
              <a:latin typeface="Times New Roman" pitchFamily="18" charset="0"/>
              <a:cs typeface="Times New Roman" pitchFamily="18" charset="0"/>
            </a:endParaRPr>
          </a:p>
          <a:p>
            <a:r>
              <a:rPr lang="en-MY" sz="2800" b="1" dirty="0" smtClean="0">
                <a:cs typeface="Times New Roman" pitchFamily="18" charset="0"/>
              </a:rPr>
              <a:t>To overcome this result, we </a:t>
            </a:r>
            <a:r>
              <a:rPr lang="en-MY" sz="2800" b="1" dirty="0" smtClean="0">
                <a:solidFill>
                  <a:schemeClr val="tx2"/>
                </a:solidFill>
                <a:cs typeface="Times New Roman" pitchFamily="18" charset="0"/>
              </a:rPr>
              <a:t>have to </a:t>
            </a:r>
            <a:r>
              <a:rPr lang="en-MY" sz="2800" b="1" dirty="0" smtClean="0">
                <a:solidFill>
                  <a:srgbClr val="FF0000"/>
                </a:solidFill>
                <a:cs typeface="Times New Roman" pitchFamily="18" charset="0"/>
              </a:rPr>
              <a:t>square</a:t>
            </a:r>
            <a:r>
              <a:rPr lang="en-MY" sz="2800" b="1" dirty="0" smtClean="0">
                <a:solidFill>
                  <a:schemeClr val="tx2"/>
                </a:solidFill>
                <a:cs typeface="Times New Roman" pitchFamily="18" charset="0"/>
              </a:rPr>
              <a:t> O-E </a:t>
            </a:r>
            <a:r>
              <a:rPr lang="en-MY" sz="2800" b="1" dirty="0" smtClean="0">
                <a:cs typeface="Times New Roman" pitchFamily="18" charset="0"/>
              </a:rPr>
              <a:t>make it as </a:t>
            </a:r>
            <a:r>
              <a:rPr lang="en-MY" sz="2800" b="1" dirty="0" smtClean="0">
                <a:solidFill>
                  <a:schemeClr val="tx2"/>
                </a:solidFill>
                <a:cs typeface="Times New Roman" pitchFamily="18" charset="0"/>
              </a:rPr>
              <a:t>(</a:t>
            </a:r>
            <a:r>
              <a:rPr lang="en-MY" sz="2800" b="1" dirty="0" smtClean="0">
                <a:solidFill>
                  <a:schemeClr val="tx2"/>
                </a:solidFill>
                <a:cs typeface="Times New Roman" pitchFamily="18" charset="0"/>
              </a:rPr>
              <a:t>O-E)² </a:t>
            </a:r>
            <a:r>
              <a:rPr lang="en-MY" sz="2800" b="1" dirty="0" smtClean="0">
                <a:cs typeface="Times New Roman" pitchFamily="18" charset="0"/>
              </a:rPr>
              <a:t>then</a:t>
            </a:r>
            <a:r>
              <a:rPr lang="en-MY" sz="2800" b="1" dirty="0" smtClean="0">
                <a:solidFill>
                  <a:srgbClr val="FF0000"/>
                </a:solidFill>
                <a:cs typeface="Times New Roman" pitchFamily="18" charset="0"/>
              </a:rPr>
              <a:t> </a:t>
            </a:r>
            <a:r>
              <a:rPr lang="en-MY" sz="2800" b="1" dirty="0" smtClean="0">
                <a:solidFill>
                  <a:srgbClr val="FF0000"/>
                </a:solidFill>
                <a:cs typeface="Times New Roman" pitchFamily="18" charset="0"/>
              </a:rPr>
              <a:t>divided </a:t>
            </a:r>
            <a:r>
              <a:rPr lang="en-MY" sz="2800" b="1" dirty="0" smtClean="0">
                <a:cs typeface="Times New Roman" pitchFamily="18" charset="0"/>
              </a:rPr>
              <a:t>by E</a:t>
            </a:r>
            <a:r>
              <a:rPr lang="en-MY" sz="2800" b="1" dirty="0" smtClean="0">
                <a:solidFill>
                  <a:srgbClr val="0070C0"/>
                </a:solidFill>
                <a:cs typeface="Times New Roman" pitchFamily="18" charset="0"/>
              </a:rPr>
              <a:t>                       for each cell .</a:t>
            </a:r>
          </a:p>
          <a:p>
            <a:endParaRPr lang="en-US" sz="2800" b="1" dirty="0">
              <a:solidFill>
                <a:srgbClr val="0070C0"/>
              </a:solidFill>
              <a:cs typeface="Times New Roman" pitchFamily="18" charset="0"/>
            </a:endParaRPr>
          </a:p>
          <a:p>
            <a:endParaRPr lang="en-US" sz="2400" b="1" dirty="0" smtClean="0">
              <a:solidFill>
                <a:srgbClr val="0070C0"/>
              </a:solidFill>
              <a:latin typeface="Times New Roman" pitchFamily="18" charset="0"/>
              <a:cs typeface="Times New Roman" pitchFamily="18" charset="0"/>
            </a:endParaRPr>
          </a:p>
          <a:p>
            <a:endParaRPr lang="en-MY" sz="2400" b="1" dirty="0" smtClean="0">
              <a:solidFill>
                <a:srgbClr val="0070C0"/>
              </a:solidFill>
              <a:latin typeface="Times New Roman" pitchFamily="18" charset="0"/>
              <a:cs typeface="Times New Roman" pitchFamily="18" charset="0"/>
            </a:endParaRPr>
          </a:p>
          <a:p>
            <a:endParaRPr lang="en-MY" sz="2400" b="1" dirty="0" smtClean="0">
              <a:solidFill>
                <a:srgbClr val="0070C0"/>
              </a:solidFill>
              <a:latin typeface="Times New Roman" pitchFamily="18" charset="0"/>
              <a:cs typeface="Times New Roman" pitchFamily="18" charset="0"/>
            </a:endParaRPr>
          </a:p>
          <a:p>
            <a:r>
              <a:rPr lang="en-MY" sz="2400" b="1" dirty="0" smtClean="0">
                <a:solidFill>
                  <a:srgbClr val="0070C0"/>
                </a:solidFill>
                <a:latin typeface="Times New Roman" pitchFamily="18" charset="0"/>
                <a:cs typeface="Times New Roman" pitchFamily="18" charset="0"/>
              </a:rPr>
              <a:t>Then </a:t>
            </a:r>
            <a:r>
              <a:rPr lang="en-MY" sz="2400" b="1" dirty="0">
                <a:solidFill>
                  <a:srgbClr val="0070C0"/>
                </a:solidFill>
                <a:latin typeface="Times New Roman" pitchFamily="18" charset="0"/>
                <a:cs typeface="Times New Roman" pitchFamily="18" charset="0"/>
              </a:rPr>
              <a:t>we have to do the summation</a:t>
            </a:r>
            <a:endParaRPr lang="en-US" sz="2400" b="1" dirty="0">
              <a:solidFill>
                <a:srgbClr val="0070C0"/>
              </a:solidFill>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00255" y="2255889"/>
            <a:ext cx="2015759" cy="554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93653" y="2519988"/>
            <a:ext cx="1728192" cy="963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5220072" y="2545313"/>
            <a:ext cx="806123" cy="646331"/>
          </a:xfrm>
          <a:prstGeom prst="rect">
            <a:avLst/>
          </a:prstGeom>
        </p:spPr>
        <p:txBody>
          <a:bodyPr wrap="square">
            <a:spAutoFit/>
          </a:bodyPr>
          <a:lstStyle/>
          <a:p>
            <a:r>
              <a:rPr lang="en-US" sz="3600" b="1" dirty="0" smtClean="0"/>
              <a:t> </a:t>
            </a:r>
            <a:r>
              <a:rPr lang="en-US" sz="2800" b="1" dirty="0" smtClean="0">
                <a:solidFill>
                  <a:srgbClr val="FF0000"/>
                </a:solidFill>
              </a:rPr>
              <a:t>So </a:t>
            </a:r>
            <a:endParaRPr lang="en-US" sz="2800" b="1" dirty="0" smtClean="0">
              <a:solidFill>
                <a:srgbClr val="FF0000"/>
              </a:solidFill>
              <a:latin typeface="Times New Roman" pitchFamily="18" charset="0"/>
              <a:cs typeface="Times New Roman" pitchFamily="18" charset="0"/>
            </a:endParaRPr>
          </a:p>
        </p:txBody>
      </p:sp>
      <p:pic>
        <p:nvPicPr>
          <p:cNvPr id="2052"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65079" y="3205330"/>
            <a:ext cx="1224136" cy="6446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89215" y="4699422"/>
            <a:ext cx="1488439" cy="970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5" name="Object 4"/>
          <p:cNvGraphicFramePr>
            <a:graphicFrameLocks noChangeAspect="1"/>
          </p:cNvGraphicFramePr>
          <p:nvPr>
            <p:extLst>
              <p:ext uri="{D42A27DB-BD31-4B8C-83A1-F6EECF244321}">
                <p14:modId xmlns:p14="http://schemas.microsoft.com/office/powerpoint/2010/main" val="1921711129"/>
              </p:ext>
            </p:extLst>
          </p:nvPr>
        </p:nvGraphicFramePr>
        <p:xfrm>
          <a:off x="6372200" y="4964558"/>
          <a:ext cx="2506245" cy="912713"/>
        </p:xfrm>
        <a:graphic>
          <a:graphicData uri="http://schemas.openxmlformats.org/presentationml/2006/ole">
            <mc:AlternateContent xmlns:mc="http://schemas.openxmlformats.org/markup-compatibility/2006">
              <mc:Choice xmlns:v="urn:schemas-microsoft-com:vml" Requires="v">
                <p:oleObj spid="_x0000_s2168" name="Equation" r:id="rId6" imgW="1130300" imgH="419100" progId="Equation.3">
                  <p:embed/>
                </p:oleObj>
              </mc:Choice>
              <mc:Fallback>
                <p:oleObj name="Equation" r:id="rId6" imgW="1130300" imgH="4191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372200" y="4964558"/>
                        <a:ext cx="2506245" cy="912713"/>
                      </a:xfrm>
                      <a:prstGeom prst="rect">
                        <a:avLst/>
                      </a:prstGeom>
                      <a:noFill/>
                    </p:spPr>
                  </p:pic>
                </p:oleObj>
              </mc:Fallback>
            </mc:AlternateContent>
          </a:graphicData>
        </a:graphic>
      </p:graphicFrame>
      <p:sp>
        <p:nvSpPr>
          <p:cNvPr id="6" name="Rectangle 8"/>
          <p:cNvSpPr>
            <a:spLocks noChangeArrowheads="1"/>
          </p:cNvSpPr>
          <p:nvPr/>
        </p:nvSpPr>
        <p:spPr bwMode="auto">
          <a:xfrm>
            <a:off x="0" y="485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MY"/>
          </a:p>
        </p:txBody>
      </p:sp>
      <p:sp>
        <p:nvSpPr>
          <p:cNvPr id="7" name="Rectangle 6"/>
          <p:cNvSpPr/>
          <p:nvPr/>
        </p:nvSpPr>
        <p:spPr>
          <a:xfrm>
            <a:off x="213156" y="5718447"/>
            <a:ext cx="7735876" cy="461665"/>
          </a:xfrm>
          <a:prstGeom prst="rect">
            <a:avLst/>
          </a:prstGeom>
        </p:spPr>
        <p:txBody>
          <a:bodyPr wrap="square">
            <a:spAutoFit/>
          </a:bodyPr>
          <a:lstStyle/>
          <a:p>
            <a:r>
              <a:rPr lang="en-US" sz="2400" b="1" dirty="0">
                <a:latin typeface="Times New Roman" pitchFamily="18" charset="0"/>
                <a:cs typeface="Times New Roman" pitchFamily="18" charset="0"/>
              </a:rPr>
              <a:t> </a:t>
            </a:r>
            <a:r>
              <a:rPr lang="en-US" sz="2400" b="1" dirty="0">
                <a:cs typeface="Times New Roman" pitchFamily="18" charset="0"/>
              </a:rPr>
              <a:t>Therefore, χ</a:t>
            </a:r>
            <a:r>
              <a:rPr lang="en-US" sz="2400" b="1" baseline="30000" dirty="0">
                <a:cs typeface="Times New Roman" pitchFamily="18" charset="0"/>
              </a:rPr>
              <a:t>2</a:t>
            </a:r>
            <a:r>
              <a:rPr lang="en-US" sz="2400" b="1" dirty="0">
                <a:cs typeface="Times New Roman" pitchFamily="18" charset="0"/>
              </a:rPr>
              <a:t> is always </a:t>
            </a:r>
            <a:r>
              <a:rPr lang="en-US" sz="2400" b="1" dirty="0">
                <a:solidFill>
                  <a:srgbClr val="FF0000"/>
                </a:solidFill>
                <a:cs typeface="Times New Roman" pitchFamily="18" charset="0"/>
              </a:rPr>
              <a:t>UPPER ONE SIDED TEST</a:t>
            </a:r>
            <a:r>
              <a:rPr lang="en-US" sz="2400" dirty="0">
                <a:solidFill>
                  <a:srgbClr val="FF0000"/>
                </a:solidFill>
                <a:cs typeface="Times New Roman" pitchFamily="18" charset="0"/>
              </a:rPr>
              <a:t> </a:t>
            </a:r>
            <a:endParaRPr lang="en-MY" sz="2400" dirty="0">
              <a:solidFill>
                <a:srgbClr val="FF0000"/>
              </a:solidFill>
              <a:cs typeface="Times New Roman" pitchFamily="18" charset="0"/>
            </a:endParaRPr>
          </a:p>
        </p:txBody>
      </p:sp>
      <p:sp>
        <p:nvSpPr>
          <p:cNvPr id="8" name="Date Placeholder 7"/>
          <p:cNvSpPr>
            <a:spLocks noGrp="1"/>
          </p:cNvSpPr>
          <p:nvPr>
            <p:ph type="dt" sz="half" idx="10"/>
          </p:nvPr>
        </p:nvSpPr>
        <p:spPr/>
        <p:txBody>
          <a:bodyPr/>
          <a:lstStyle/>
          <a:p>
            <a:fld id="{FAFAC6EC-5696-4835-86A1-CFA08F12DBBC}" type="datetime1">
              <a:rPr lang="en-MY" smtClean="0"/>
              <a:t>8/8/2022</a:t>
            </a:fld>
            <a:endParaRPr lang="en-MY"/>
          </a:p>
        </p:txBody>
      </p:sp>
      <p:sp>
        <p:nvSpPr>
          <p:cNvPr id="9" name="Slide Number Placeholder 8"/>
          <p:cNvSpPr>
            <a:spLocks noGrp="1"/>
          </p:cNvSpPr>
          <p:nvPr>
            <p:ph type="sldNum" sz="quarter" idx="12"/>
          </p:nvPr>
        </p:nvSpPr>
        <p:spPr>
          <a:xfrm>
            <a:off x="7006807" y="6348162"/>
            <a:ext cx="2133600" cy="365125"/>
          </a:xfrm>
        </p:spPr>
        <p:txBody>
          <a:bodyPr/>
          <a:lstStyle/>
          <a:p>
            <a:fld id="{A117291E-EE41-4EF1-9A0B-1F8C4C0EBB79}" type="slidenum">
              <a:rPr lang="en-MY" smtClean="0"/>
              <a:t>18</a:t>
            </a:fld>
            <a:endParaRPr lang="en-MY" dirty="0"/>
          </a:p>
        </p:txBody>
      </p:sp>
      <p:pic>
        <p:nvPicPr>
          <p:cNvPr id="15" name="Picture 4" descr="http://www.statsoft.com/textbook/graphics/chi_chart.jpg"/>
          <p:cNvPicPr>
            <a:picLocks noChangeAspect="1" noChangeArrowheads="1"/>
          </p:cNvPicPr>
          <p:nvPr/>
        </p:nvPicPr>
        <p:blipFill>
          <a:blip r:embed="rId8" r:link="rId9">
            <a:extLst>
              <a:ext uri="{28A0092B-C50C-407E-A947-70E740481C1C}">
                <a14:useLocalDpi xmlns:a14="http://schemas.microsoft.com/office/drawing/2010/main" val="0"/>
              </a:ext>
            </a:extLst>
          </a:blip>
          <a:srcRect/>
          <a:stretch>
            <a:fillRect/>
          </a:stretch>
        </p:blipFill>
        <p:spPr bwMode="auto">
          <a:xfrm>
            <a:off x="5201590" y="3109778"/>
            <a:ext cx="891448" cy="835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0" name="Object 9"/>
          <p:cNvGraphicFramePr>
            <a:graphicFrameLocks noChangeAspect="1"/>
          </p:cNvGraphicFramePr>
          <p:nvPr>
            <p:extLst>
              <p:ext uri="{D42A27DB-BD31-4B8C-83A1-F6EECF244321}">
                <p14:modId xmlns:p14="http://schemas.microsoft.com/office/powerpoint/2010/main" val="3040087302"/>
              </p:ext>
            </p:extLst>
          </p:nvPr>
        </p:nvGraphicFramePr>
        <p:xfrm>
          <a:off x="6572705" y="1032125"/>
          <a:ext cx="1970087" cy="649287"/>
        </p:xfrm>
        <a:graphic>
          <a:graphicData uri="http://schemas.openxmlformats.org/presentationml/2006/ole">
            <mc:AlternateContent xmlns:mc="http://schemas.openxmlformats.org/markup-compatibility/2006">
              <mc:Choice xmlns:v="urn:schemas-microsoft-com:vml" Requires="v">
                <p:oleObj spid="_x0000_s2169" name="Equation" r:id="rId10" imgW="1130300" imgH="419100" progId="Equation.3">
                  <p:embed/>
                </p:oleObj>
              </mc:Choice>
              <mc:Fallback>
                <p:oleObj name="Equation" r:id="rId10" imgW="1130300" imgH="419100" progId="Equation.3">
                  <p:embed/>
                  <p:pic>
                    <p:nvPicPr>
                      <p:cNvPr id="0" name="Object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572705" y="1032125"/>
                        <a:ext cx="1970087" cy="649287"/>
                      </a:xfrm>
                      <a:prstGeom prst="rect">
                        <a:avLst/>
                      </a:prstGeom>
                      <a:noFill/>
                      <a:ln>
                        <a:solidFill>
                          <a:srgbClr val="7030A0"/>
                        </a:solidFill>
                      </a:ln>
                    </p:spPr>
                  </p:pic>
                </p:oleObj>
              </mc:Fallback>
            </mc:AlternateContent>
          </a:graphicData>
        </a:graphic>
      </p:graphicFrame>
    </p:spTree>
    <p:extLst>
      <p:ext uri="{BB962C8B-B14F-4D97-AF65-F5344CB8AC3E}">
        <p14:creationId xmlns:p14="http://schemas.microsoft.com/office/powerpoint/2010/main" val="1895676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16632"/>
            <a:ext cx="8784976" cy="6617196"/>
          </a:xfrm>
          <a:prstGeom prst="rect">
            <a:avLst/>
          </a:prstGeom>
        </p:spPr>
        <p:txBody>
          <a:bodyPr wrap="square">
            <a:spAutoFit/>
          </a:bodyPr>
          <a:lstStyle/>
          <a:p>
            <a:r>
              <a:rPr lang="en-MY" sz="2800" b="1" dirty="0" smtClean="0">
                <a:cs typeface="Times New Roman" pitchFamily="18" charset="0"/>
              </a:rPr>
              <a:t>When</a:t>
            </a:r>
            <a:r>
              <a:rPr lang="en-MY" sz="2800" b="1" dirty="0" smtClean="0">
                <a:solidFill>
                  <a:schemeClr val="tx2"/>
                </a:solidFill>
                <a:cs typeface="Times New Roman" pitchFamily="18" charset="0"/>
              </a:rPr>
              <a:t> O </a:t>
            </a:r>
            <a:r>
              <a:rPr lang="en-MY" sz="2800" b="1" dirty="0" smtClean="0">
                <a:cs typeface="Times New Roman" pitchFamily="18" charset="0"/>
              </a:rPr>
              <a:t>and </a:t>
            </a:r>
            <a:r>
              <a:rPr lang="en-MY" sz="2800" b="1" dirty="0" smtClean="0">
                <a:solidFill>
                  <a:srgbClr val="FF0000"/>
                </a:solidFill>
                <a:cs typeface="Times New Roman" pitchFamily="18" charset="0"/>
              </a:rPr>
              <a:t>E </a:t>
            </a:r>
            <a:r>
              <a:rPr lang="en-MY" sz="2800" b="1" dirty="0" smtClean="0">
                <a:cs typeface="Times New Roman" pitchFamily="18" charset="0"/>
              </a:rPr>
              <a:t>are close together,</a:t>
            </a:r>
          </a:p>
          <a:p>
            <a:r>
              <a:rPr lang="en-MY" sz="2800" b="1" dirty="0" smtClean="0">
                <a:cs typeface="Times New Roman" pitchFamily="18" charset="0"/>
              </a:rPr>
              <a:t>          </a:t>
            </a:r>
            <a:r>
              <a:rPr lang="en-MY" sz="2800" b="1" dirty="0" smtClean="0">
                <a:solidFill>
                  <a:srgbClr val="0070C0"/>
                </a:solidFill>
                <a:cs typeface="Times New Roman" pitchFamily="18" charset="0"/>
              </a:rPr>
              <a:t>then the </a:t>
            </a:r>
          </a:p>
          <a:p>
            <a:r>
              <a:rPr lang="en-MY" sz="2800" b="1" dirty="0" smtClean="0">
                <a:cs typeface="Times New Roman" pitchFamily="18" charset="0"/>
              </a:rPr>
              <a:t>computed χ² </a:t>
            </a:r>
            <a:r>
              <a:rPr lang="en-MY" sz="2800" b="1" dirty="0" smtClean="0">
                <a:solidFill>
                  <a:srgbClr val="0070C0"/>
                </a:solidFill>
                <a:cs typeface="Times New Roman" pitchFamily="18" charset="0"/>
              </a:rPr>
              <a:t>is small            </a:t>
            </a:r>
            <a:r>
              <a:rPr lang="en-MY" sz="2800" dirty="0" smtClean="0">
                <a:cs typeface="Times New Roman" pitchFamily="18" charset="0"/>
              </a:rPr>
              <a:t>and </a:t>
            </a:r>
          </a:p>
          <a:p>
            <a:r>
              <a:rPr lang="en-MY" sz="2800" b="1" dirty="0" err="1" smtClean="0">
                <a:solidFill>
                  <a:srgbClr val="002060"/>
                </a:solidFill>
                <a:cs typeface="Times New Roman" pitchFamily="18" charset="0"/>
              </a:rPr>
              <a:t>Ho</a:t>
            </a:r>
            <a:r>
              <a:rPr lang="en-MY" sz="2800" dirty="0" smtClean="0">
                <a:cs typeface="Times New Roman" pitchFamily="18" charset="0"/>
              </a:rPr>
              <a:t> is </a:t>
            </a:r>
            <a:r>
              <a:rPr lang="en-MY" sz="2800" b="1" dirty="0" smtClean="0">
                <a:solidFill>
                  <a:srgbClr val="0070C0"/>
                </a:solidFill>
                <a:cs typeface="Times New Roman" pitchFamily="18" charset="0"/>
              </a:rPr>
              <a:t>not Rejected </a:t>
            </a:r>
            <a:r>
              <a:rPr lang="en-MY" sz="2400" dirty="0" smtClean="0">
                <a:cs typeface="Times New Roman" pitchFamily="18" charset="0"/>
              </a:rPr>
              <a:t>.</a:t>
            </a:r>
          </a:p>
          <a:p>
            <a:endParaRPr lang="en-MY" sz="2400" dirty="0" smtClean="0">
              <a:cs typeface="Times New Roman" pitchFamily="18" charset="0"/>
            </a:endParaRPr>
          </a:p>
          <a:p>
            <a:r>
              <a:rPr lang="en-MY" sz="2800" b="1" dirty="0" smtClean="0">
                <a:cs typeface="Times New Roman" pitchFamily="18" charset="0"/>
              </a:rPr>
              <a:t>When </a:t>
            </a:r>
            <a:r>
              <a:rPr lang="en-MY" sz="2800" b="1" dirty="0" smtClean="0">
                <a:solidFill>
                  <a:srgbClr val="002060"/>
                </a:solidFill>
                <a:cs typeface="Times New Roman" pitchFamily="18" charset="0"/>
              </a:rPr>
              <a:t>O</a:t>
            </a:r>
            <a:r>
              <a:rPr lang="en-MY" sz="2800" b="1" dirty="0" smtClean="0">
                <a:cs typeface="Times New Roman" pitchFamily="18" charset="0"/>
              </a:rPr>
              <a:t> and </a:t>
            </a:r>
            <a:r>
              <a:rPr lang="en-MY" sz="2800" b="1" dirty="0" smtClean="0">
                <a:solidFill>
                  <a:srgbClr val="FF0000"/>
                </a:solidFill>
                <a:cs typeface="Times New Roman" pitchFamily="18" charset="0"/>
              </a:rPr>
              <a:t>E</a:t>
            </a:r>
            <a:r>
              <a:rPr lang="en-MY" sz="2800" b="1" dirty="0" smtClean="0">
                <a:cs typeface="Times New Roman" pitchFamily="18" charset="0"/>
              </a:rPr>
              <a:t> values are far apart</a:t>
            </a:r>
          </a:p>
          <a:p>
            <a:r>
              <a:rPr lang="en-MY" sz="2800" b="1" dirty="0" smtClean="0">
                <a:cs typeface="Times New Roman" pitchFamily="18" charset="0"/>
              </a:rPr>
              <a:t>Then </a:t>
            </a:r>
            <a:r>
              <a:rPr lang="en-MY" sz="2800" b="1" dirty="0" smtClean="0">
                <a:solidFill>
                  <a:srgbClr val="0070C0"/>
                </a:solidFill>
                <a:cs typeface="Times New Roman" pitchFamily="18" charset="0"/>
              </a:rPr>
              <a:t>O-E</a:t>
            </a:r>
            <a:r>
              <a:rPr lang="en-MY" sz="2800" b="1" dirty="0" smtClean="0">
                <a:cs typeface="Times New Roman" pitchFamily="18" charset="0"/>
              </a:rPr>
              <a:t> is </a:t>
            </a:r>
            <a:r>
              <a:rPr lang="en-MY" sz="2800" b="1" dirty="0" smtClean="0">
                <a:solidFill>
                  <a:srgbClr val="002060"/>
                </a:solidFill>
                <a:cs typeface="Times New Roman" pitchFamily="18" charset="0"/>
              </a:rPr>
              <a:t>great</a:t>
            </a:r>
            <a:r>
              <a:rPr lang="en-MY" sz="2800" b="1" dirty="0" smtClean="0">
                <a:cs typeface="Times New Roman" pitchFamily="18" charset="0"/>
              </a:rPr>
              <a:t>, (</a:t>
            </a:r>
            <a:r>
              <a:rPr lang="en-MY" sz="2800" b="1" dirty="0" smtClean="0">
                <a:solidFill>
                  <a:srgbClr val="0070C0"/>
                </a:solidFill>
                <a:cs typeface="Times New Roman" pitchFamily="18" charset="0"/>
              </a:rPr>
              <a:t>O-E)²</a:t>
            </a:r>
            <a:r>
              <a:rPr lang="en-MY" sz="2800" b="1" dirty="0" smtClean="0">
                <a:cs typeface="Times New Roman" pitchFamily="18" charset="0"/>
              </a:rPr>
              <a:t>be </a:t>
            </a:r>
            <a:r>
              <a:rPr lang="en-MY" sz="2800" b="1" dirty="0" smtClean="0">
                <a:solidFill>
                  <a:srgbClr val="002060"/>
                </a:solidFill>
                <a:cs typeface="Times New Roman" pitchFamily="18" charset="0"/>
              </a:rPr>
              <a:t>more great</a:t>
            </a:r>
          </a:p>
          <a:p>
            <a:r>
              <a:rPr lang="en-MY" sz="2800" b="1" dirty="0" smtClean="0">
                <a:cs typeface="Times New Roman" pitchFamily="18" charset="0"/>
              </a:rPr>
              <a:t>This will lead to </a:t>
            </a:r>
            <a:r>
              <a:rPr lang="en-MY" sz="2800" b="1" dirty="0" smtClean="0">
                <a:solidFill>
                  <a:srgbClr val="FF0000"/>
                </a:solidFill>
                <a:cs typeface="Times New Roman" pitchFamily="18" charset="0"/>
              </a:rPr>
              <a:t>Reject</a:t>
            </a:r>
            <a:r>
              <a:rPr lang="en-MY" sz="2800" b="1" dirty="0" smtClean="0">
                <a:cs typeface="Times New Roman" pitchFamily="18" charset="0"/>
              </a:rPr>
              <a:t> </a:t>
            </a:r>
            <a:r>
              <a:rPr lang="en-MY" sz="2800" b="1" dirty="0" err="1" smtClean="0">
                <a:solidFill>
                  <a:srgbClr val="0070C0"/>
                </a:solidFill>
                <a:cs typeface="Times New Roman" pitchFamily="18" charset="0"/>
              </a:rPr>
              <a:t>Ho</a:t>
            </a:r>
            <a:r>
              <a:rPr lang="en-MY" sz="2800" b="1" dirty="0" smtClean="0">
                <a:solidFill>
                  <a:srgbClr val="0070C0"/>
                </a:solidFill>
                <a:cs typeface="Times New Roman" pitchFamily="18" charset="0"/>
              </a:rPr>
              <a:t> </a:t>
            </a:r>
            <a:r>
              <a:rPr lang="en-MY" sz="2800" dirty="0" smtClean="0">
                <a:cs typeface="Times New Roman" pitchFamily="18" charset="0"/>
              </a:rPr>
              <a:t>. </a:t>
            </a:r>
          </a:p>
          <a:p>
            <a:endParaRPr lang="en-MY" sz="2400" dirty="0" smtClean="0">
              <a:cs typeface="Times New Roman" pitchFamily="18" charset="0"/>
            </a:endParaRPr>
          </a:p>
          <a:p>
            <a:r>
              <a:rPr lang="en-MY" sz="2800" b="1" dirty="0" smtClean="0">
                <a:cs typeface="Times New Roman" pitchFamily="18" charset="0"/>
              </a:rPr>
              <a:t>In Enumerate (Discrete) value variable, </a:t>
            </a:r>
          </a:p>
          <a:p>
            <a:r>
              <a:rPr lang="en-MY" sz="2800" b="1" dirty="0" smtClean="0">
                <a:cs typeface="Times New Roman" pitchFamily="18" charset="0"/>
              </a:rPr>
              <a:t>we classified individuals into :</a:t>
            </a:r>
          </a:p>
          <a:p>
            <a:r>
              <a:rPr lang="en-MY" sz="2800" b="1" dirty="0" smtClean="0">
                <a:cs typeface="Times New Roman" pitchFamily="18" charset="0"/>
              </a:rPr>
              <a:t>      Those </a:t>
            </a:r>
            <a:r>
              <a:rPr lang="en-MY" sz="2800" b="1" dirty="0" smtClean="0">
                <a:solidFill>
                  <a:srgbClr val="0070C0"/>
                </a:solidFill>
                <a:cs typeface="Times New Roman" pitchFamily="18" charset="0"/>
              </a:rPr>
              <a:t>having the condition P1</a:t>
            </a:r>
          </a:p>
          <a:p>
            <a:r>
              <a:rPr lang="en-MY" sz="2800" dirty="0" smtClean="0">
                <a:cs typeface="Times New Roman" pitchFamily="18" charset="0"/>
              </a:rPr>
              <a:t>                       Those </a:t>
            </a:r>
            <a:r>
              <a:rPr lang="en-MY" sz="2800" b="1" dirty="0" smtClean="0">
                <a:cs typeface="Times New Roman" pitchFamily="18" charset="0"/>
              </a:rPr>
              <a:t>having no condition P2</a:t>
            </a:r>
          </a:p>
          <a:p>
            <a:endParaRPr lang="en-US" sz="2400" dirty="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grpSp>
        <p:nvGrpSpPr>
          <p:cNvPr id="3" name="Group 2"/>
          <p:cNvGrpSpPr>
            <a:grpSpLocks/>
          </p:cNvGrpSpPr>
          <p:nvPr/>
        </p:nvGrpSpPr>
        <p:grpSpPr bwMode="auto">
          <a:xfrm>
            <a:off x="5436097" y="116630"/>
            <a:ext cx="3380267" cy="2024599"/>
            <a:chOff x="4562" y="10082"/>
            <a:chExt cx="2921" cy="1802"/>
          </a:xfrm>
        </p:grpSpPr>
        <p:sp>
          <p:nvSpPr>
            <p:cNvPr id="4" name="Line 3"/>
            <p:cNvSpPr>
              <a:spLocks noChangeShapeType="1"/>
            </p:cNvSpPr>
            <p:nvPr/>
          </p:nvSpPr>
          <p:spPr bwMode="auto">
            <a:xfrm flipH="1">
              <a:off x="4617" y="11633"/>
              <a:ext cx="2866" cy="1"/>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endParaRPr lang="en-MY"/>
            </a:p>
          </p:txBody>
        </p:sp>
        <p:grpSp>
          <p:nvGrpSpPr>
            <p:cNvPr id="5" name="Group 4"/>
            <p:cNvGrpSpPr>
              <a:grpSpLocks/>
            </p:cNvGrpSpPr>
            <p:nvPr/>
          </p:nvGrpSpPr>
          <p:grpSpPr bwMode="auto">
            <a:xfrm>
              <a:off x="4562" y="10660"/>
              <a:ext cx="2829" cy="921"/>
              <a:chOff x="4562" y="10660"/>
              <a:chExt cx="2829" cy="921"/>
            </a:xfrm>
          </p:grpSpPr>
          <p:sp>
            <p:nvSpPr>
              <p:cNvPr id="10" name="Freeform 5"/>
              <p:cNvSpPr>
                <a:spLocks/>
              </p:cNvSpPr>
              <p:nvPr/>
            </p:nvSpPr>
            <p:spPr bwMode="auto">
              <a:xfrm rot="-252321">
                <a:off x="4562" y="10766"/>
                <a:ext cx="1413" cy="815"/>
              </a:xfrm>
              <a:custGeom>
                <a:avLst/>
                <a:gdLst>
                  <a:gd name="T0" fmla="*/ 0 w 1800"/>
                  <a:gd name="T1" fmla="*/ 1440 h 1500"/>
                  <a:gd name="T2" fmla="*/ 360 w 1800"/>
                  <a:gd name="T3" fmla="*/ 1440 h 1500"/>
                  <a:gd name="T4" fmla="*/ 720 w 1800"/>
                  <a:gd name="T5" fmla="*/ 1080 h 1500"/>
                  <a:gd name="T6" fmla="*/ 1440 w 1800"/>
                  <a:gd name="T7" fmla="*/ 180 h 1500"/>
                  <a:gd name="T8" fmla="*/ 1800 w 1800"/>
                  <a:gd name="T9" fmla="*/ 0 h 1500"/>
                </a:gdLst>
                <a:ahLst/>
                <a:cxnLst>
                  <a:cxn ang="0">
                    <a:pos x="T0" y="T1"/>
                  </a:cxn>
                  <a:cxn ang="0">
                    <a:pos x="T2" y="T3"/>
                  </a:cxn>
                  <a:cxn ang="0">
                    <a:pos x="T4" y="T5"/>
                  </a:cxn>
                  <a:cxn ang="0">
                    <a:pos x="T6" y="T7"/>
                  </a:cxn>
                  <a:cxn ang="0">
                    <a:pos x="T8" y="T9"/>
                  </a:cxn>
                </a:cxnLst>
                <a:rect l="0" t="0" r="r" b="b"/>
                <a:pathLst>
                  <a:path w="1800" h="1500">
                    <a:moveTo>
                      <a:pt x="0" y="1440"/>
                    </a:moveTo>
                    <a:cubicBezTo>
                      <a:pt x="120" y="1470"/>
                      <a:pt x="240" y="1500"/>
                      <a:pt x="360" y="1440"/>
                    </a:cubicBezTo>
                    <a:cubicBezTo>
                      <a:pt x="480" y="1380"/>
                      <a:pt x="540" y="1290"/>
                      <a:pt x="720" y="1080"/>
                    </a:cubicBezTo>
                    <a:cubicBezTo>
                      <a:pt x="900" y="870"/>
                      <a:pt x="1260" y="360"/>
                      <a:pt x="1440" y="180"/>
                    </a:cubicBezTo>
                    <a:cubicBezTo>
                      <a:pt x="1620" y="0"/>
                      <a:pt x="1740" y="30"/>
                      <a:pt x="1800" y="0"/>
                    </a:cubicBezTo>
                  </a:path>
                </a:pathLst>
              </a:custGeom>
              <a:noFill/>
              <a:ln w="9525" cap="flat"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endParaRPr lang="en-MY"/>
              </a:p>
            </p:txBody>
          </p:sp>
          <p:sp>
            <p:nvSpPr>
              <p:cNvPr id="11" name="Freeform 6"/>
              <p:cNvSpPr>
                <a:spLocks/>
              </p:cNvSpPr>
              <p:nvPr/>
            </p:nvSpPr>
            <p:spPr bwMode="auto">
              <a:xfrm rot="21347679" flipH="1">
                <a:off x="5978" y="10660"/>
                <a:ext cx="1413" cy="815"/>
              </a:xfrm>
              <a:custGeom>
                <a:avLst/>
                <a:gdLst>
                  <a:gd name="T0" fmla="*/ 0 w 1800"/>
                  <a:gd name="T1" fmla="*/ 1440 h 1500"/>
                  <a:gd name="T2" fmla="*/ 360 w 1800"/>
                  <a:gd name="T3" fmla="*/ 1440 h 1500"/>
                  <a:gd name="T4" fmla="*/ 720 w 1800"/>
                  <a:gd name="T5" fmla="*/ 1080 h 1500"/>
                  <a:gd name="T6" fmla="*/ 1440 w 1800"/>
                  <a:gd name="T7" fmla="*/ 180 h 1500"/>
                  <a:gd name="T8" fmla="*/ 1800 w 1800"/>
                  <a:gd name="T9" fmla="*/ 0 h 1500"/>
                </a:gdLst>
                <a:ahLst/>
                <a:cxnLst>
                  <a:cxn ang="0">
                    <a:pos x="T0" y="T1"/>
                  </a:cxn>
                  <a:cxn ang="0">
                    <a:pos x="T2" y="T3"/>
                  </a:cxn>
                  <a:cxn ang="0">
                    <a:pos x="T4" y="T5"/>
                  </a:cxn>
                  <a:cxn ang="0">
                    <a:pos x="T6" y="T7"/>
                  </a:cxn>
                  <a:cxn ang="0">
                    <a:pos x="T8" y="T9"/>
                  </a:cxn>
                </a:cxnLst>
                <a:rect l="0" t="0" r="r" b="b"/>
                <a:pathLst>
                  <a:path w="1800" h="1500">
                    <a:moveTo>
                      <a:pt x="0" y="1440"/>
                    </a:moveTo>
                    <a:cubicBezTo>
                      <a:pt x="120" y="1470"/>
                      <a:pt x="240" y="1500"/>
                      <a:pt x="360" y="1440"/>
                    </a:cubicBezTo>
                    <a:cubicBezTo>
                      <a:pt x="480" y="1380"/>
                      <a:pt x="540" y="1290"/>
                      <a:pt x="720" y="1080"/>
                    </a:cubicBezTo>
                    <a:cubicBezTo>
                      <a:pt x="900" y="870"/>
                      <a:pt x="1260" y="360"/>
                      <a:pt x="1440" y="180"/>
                    </a:cubicBezTo>
                    <a:cubicBezTo>
                      <a:pt x="1620" y="0"/>
                      <a:pt x="1740" y="30"/>
                      <a:pt x="1800" y="0"/>
                    </a:cubicBezTo>
                  </a:path>
                </a:pathLst>
              </a:custGeom>
              <a:noFill/>
              <a:ln w="9525" cap="flat"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endParaRPr lang="en-MY"/>
              </a:p>
            </p:txBody>
          </p:sp>
        </p:grpSp>
        <p:sp>
          <p:nvSpPr>
            <p:cNvPr id="6" name="Line 7"/>
            <p:cNvSpPr>
              <a:spLocks noChangeShapeType="1"/>
            </p:cNvSpPr>
            <p:nvPr/>
          </p:nvSpPr>
          <p:spPr bwMode="auto">
            <a:xfrm>
              <a:off x="4668" y="10082"/>
              <a:ext cx="0" cy="1802"/>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endParaRPr lang="en-MY"/>
            </a:p>
          </p:txBody>
        </p:sp>
        <p:sp>
          <p:nvSpPr>
            <p:cNvPr id="7" name="Freeform 8"/>
            <p:cNvSpPr>
              <a:spLocks/>
            </p:cNvSpPr>
            <p:nvPr/>
          </p:nvSpPr>
          <p:spPr bwMode="auto">
            <a:xfrm>
              <a:off x="7100" y="11386"/>
              <a:ext cx="1" cy="268"/>
            </a:xfrm>
            <a:custGeom>
              <a:avLst/>
              <a:gdLst>
                <a:gd name="T0" fmla="*/ 0 w 1"/>
                <a:gd name="T1" fmla="*/ 0 h 268"/>
                <a:gd name="T2" fmla="*/ 0 w 1"/>
                <a:gd name="T3" fmla="*/ 268 h 268"/>
              </a:gdLst>
              <a:ahLst/>
              <a:cxnLst>
                <a:cxn ang="0">
                  <a:pos x="T0" y="T1"/>
                </a:cxn>
                <a:cxn ang="0">
                  <a:pos x="T2" y="T3"/>
                </a:cxn>
              </a:cxnLst>
              <a:rect l="0" t="0" r="r" b="b"/>
              <a:pathLst>
                <a:path w="1" h="268">
                  <a:moveTo>
                    <a:pt x="0" y="0"/>
                  </a:moveTo>
                  <a:cubicBezTo>
                    <a:pt x="0" y="89"/>
                    <a:pt x="0" y="179"/>
                    <a:pt x="0" y="268"/>
                  </a:cubicBezTo>
                </a:path>
              </a:pathLst>
            </a:custGeom>
            <a:noFill/>
            <a:ln w="9525" cap="flat"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endParaRPr lang="en-MY"/>
            </a:p>
          </p:txBody>
        </p:sp>
        <p:sp>
          <p:nvSpPr>
            <p:cNvPr id="8" name="AutoShape 9"/>
            <p:cNvSpPr>
              <a:spLocks noChangeArrowheads="1"/>
            </p:cNvSpPr>
            <p:nvPr/>
          </p:nvSpPr>
          <p:spPr bwMode="auto">
            <a:xfrm>
              <a:off x="6483" y="11338"/>
              <a:ext cx="180" cy="180"/>
            </a:xfrm>
            <a:prstGeom prst="star4">
              <a:avLst>
                <a:gd name="adj" fmla="val 12500"/>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endParaRPr lang="en-MY"/>
            </a:p>
          </p:txBody>
        </p:sp>
      </p:grpSp>
      <p:pic>
        <p:nvPicPr>
          <p:cNvPr id="3083"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4008" y="5659305"/>
            <a:ext cx="4042792" cy="10621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Date Placeholder 11"/>
          <p:cNvSpPr>
            <a:spLocks noGrp="1"/>
          </p:cNvSpPr>
          <p:nvPr>
            <p:ph type="dt" sz="half" idx="10"/>
          </p:nvPr>
        </p:nvSpPr>
        <p:spPr/>
        <p:txBody>
          <a:bodyPr/>
          <a:lstStyle/>
          <a:p>
            <a:fld id="{D39801FE-56AA-4143-86E0-5F2F8301F11F}" type="datetime1">
              <a:rPr lang="en-MY" smtClean="0"/>
              <a:t>8/8/2022</a:t>
            </a:fld>
            <a:endParaRPr lang="en-MY"/>
          </a:p>
        </p:txBody>
      </p:sp>
      <p:sp>
        <p:nvSpPr>
          <p:cNvPr id="13" name="Slide Number Placeholder 12"/>
          <p:cNvSpPr>
            <a:spLocks noGrp="1"/>
          </p:cNvSpPr>
          <p:nvPr>
            <p:ph type="sldNum" sz="quarter" idx="12"/>
          </p:nvPr>
        </p:nvSpPr>
        <p:spPr/>
        <p:txBody>
          <a:bodyPr/>
          <a:lstStyle/>
          <a:p>
            <a:fld id="{A117291E-EE41-4EF1-9A0B-1F8C4C0EBB79}" type="slidenum">
              <a:rPr lang="en-MY" smtClean="0"/>
              <a:t>19</a:t>
            </a:fld>
            <a:endParaRPr lang="en-MY"/>
          </a:p>
        </p:txBody>
      </p:sp>
      <p:pic>
        <p:nvPicPr>
          <p:cNvPr id="17" name="Picture 4" descr="http://www.statsoft.com/textbook/graphics/chi_chart.jpg"/>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7763286" y="97708"/>
            <a:ext cx="1239872" cy="883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6" name="Table 15"/>
          <p:cNvGraphicFramePr>
            <a:graphicFrameLocks noGrp="1"/>
          </p:cNvGraphicFramePr>
          <p:nvPr>
            <p:extLst>
              <p:ext uri="{D42A27DB-BD31-4B8C-83A1-F6EECF244321}">
                <p14:modId xmlns:p14="http://schemas.microsoft.com/office/powerpoint/2010/main" val="1383947362"/>
              </p:ext>
            </p:extLst>
          </p:nvPr>
        </p:nvGraphicFramePr>
        <p:xfrm>
          <a:off x="6084167" y="2492896"/>
          <a:ext cx="2950540" cy="1737360"/>
        </p:xfrm>
        <a:graphic>
          <a:graphicData uri="http://schemas.openxmlformats.org/drawingml/2006/table">
            <a:tbl>
              <a:tblPr firstRow="1" bandRow="1">
                <a:tableStyleId>{5C22544A-7EE6-4342-B048-85BDC9FD1C3A}</a:tableStyleId>
              </a:tblPr>
              <a:tblGrid>
                <a:gridCol w="1197137">
                  <a:extLst>
                    <a:ext uri="{9D8B030D-6E8A-4147-A177-3AD203B41FA5}">
                      <a16:colId xmlns:a16="http://schemas.microsoft.com/office/drawing/2014/main" val="20000"/>
                    </a:ext>
                  </a:extLst>
                </a:gridCol>
                <a:gridCol w="566067">
                  <a:extLst>
                    <a:ext uri="{9D8B030D-6E8A-4147-A177-3AD203B41FA5}">
                      <a16:colId xmlns:a16="http://schemas.microsoft.com/office/drawing/2014/main" val="20001"/>
                    </a:ext>
                  </a:extLst>
                </a:gridCol>
                <a:gridCol w="679281">
                  <a:extLst>
                    <a:ext uri="{9D8B030D-6E8A-4147-A177-3AD203B41FA5}">
                      <a16:colId xmlns:a16="http://schemas.microsoft.com/office/drawing/2014/main" val="20002"/>
                    </a:ext>
                  </a:extLst>
                </a:gridCol>
                <a:gridCol w="508055">
                  <a:extLst>
                    <a:ext uri="{9D8B030D-6E8A-4147-A177-3AD203B41FA5}">
                      <a16:colId xmlns:a16="http://schemas.microsoft.com/office/drawing/2014/main" val="20003"/>
                    </a:ext>
                  </a:extLst>
                </a:gridCol>
              </a:tblGrid>
              <a:tr h="325851">
                <a:tc>
                  <a:txBody>
                    <a:bodyPr/>
                    <a:lstStyle/>
                    <a:p>
                      <a:endParaRPr lang="en-MY" dirty="0"/>
                    </a:p>
                  </a:txBody>
                  <a:tcPr/>
                </a:tc>
                <a:tc>
                  <a:txBody>
                    <a:bodyPr/>
                    <a:lstStyle/>
                    <a:p>
                      <a:r>
                        <a:rPr lang="en-US" dirty="0" smtClean="0"/>
                        <a:t>male</a:t>
                      </a:r>
                      <a:endParaRPr lang="en-MY" dirty="0"/>
                    </a:p>
                  </a:txBody>
                  <a:tcPr/>
                </a:tc>
                <a:tc>
                  <a:txBody>
                    <a:bodyPr/>
                    <a:lstStyle/>
                    <a:p>
                      <a:r>
                        <a:rPr lang="en-US" dirty="0" smtClean="0"/>
                        <a:t>female</a:t>
                      </a:r>
                      <a:endParaRPr lang="en-MY" dirty="0"/>
                    </a:p>
                  </a:txBody>
                  <a:tcPr/>
                </a:tc>
                <a:tc>
                  <a:txBody>
                    <a:bodyPr/>
                    <a:lstStyle/>
                    <a:p>
                      <a:r>
                        <a:rPr lang="en-US" dirty="0" smtClean="0"/>
                        <a:t>total</a:t>
                      </a:r>
                      <a:endParaRPr lang="en-MY" dirty="0"/>
                    </a:p>
                  </a:txBody>
                  <a:tcPr/>
                </a:tc>
                <a:extLst>
                  <a:ext uri="{0D108BD9-81ED-4DB2-BD59-A6C34878D82A}">
                    <a16:rowId xmlns:a16="http://schemas.microsoft.com/office/drawing/2014/main" val="10000"/>
                  </a:ext>
                </a:extLst>
              </a:tr>
              <a:tr h="325851">
                <a:tc>
                  <a:txBody>
                    <a:bodyPr/>
                    <a:lstStyle/>
                    <a:p>
                      <a:r>
                        <a:rPr lang="en-US" b="1" dirty="0" smtClean="0"/>
                        <a:t>Present </a:t>
                      </a:r>
                      <a:endParaRPr lang="en-MY" b="1" dirty="0"/>
                    </a:p>
                  </a:txBody>
                  <a:tcPr/>
                </a:tc>
                <a:tc>
                  <a:txBody>
                    <a:bodyPr/>
                    <a:lstStyle/>
                    <a:p>
                      <a:endParaRPr lang="en-MY" dirty="0"/>
                    </a:p>
                  </a:txBody>
                  <a:tcPr/>
                </a:tc>
                <a:tc>
                  <a:txBody>
                    <a:bodyPr/>
                    <a:lstStyle/>
                    <a:p>
                      <a:endParaRPr lang="en-MY" dirty="0"/>
                    </a:p>
                  </a:txBody>
                  <a:tcPr/>
                </a:tc>
                <a:tc>
                  <a:txBody>
                    <a:bodyPr/>
                    <a:lstStyle/>
                    <a:p>
                      <a:endParaRPr lang="en-MY"/>
                    </a:p>
                  </a:txBody>
                  <a:tcPr/>
                </a:tc>
                <a:extLst>
                  <a:ext uri="{0D108BD9-81ED-4DB2-BD59-A6C34878D82A}">
                    <a16:rowId xmlns:a16="http://schemas.microsoft.com/office/drawing/2014/main" val="10001"/>
                  </a:ext>
                </a:extLst>
              </a:tr>
              <a:tr h="325851">
                <a:tc>
                  <a:txBody>
                    <a:bodyPr/>
                    <a:lstStyle/>
                    <a:p>
                      <a:r>
                        <a:rPr lang="en-US" b="1" dirty="0" smtClean="0"/>
                        <a:t>Absent </a:t>
                      </a:r>
                      <a:endParaRPr lang="en-MY" b="1" dirty="0"/>
                    </a:p>
                  </a:txBody>
                  <a:tcPr/>
                </a:tc>
                <a:tc>
                  <a:txBody>
                    <a:bodyPr/>
                    <a:lstStyle/>
                    <a:p>
                      <a:endParaRPr lang="en-MY"/>
                    </a:p>
                  </a:txBody>
                  <a:tcPr/>
                </a:tc>
                <a:tc>
                  <a:txBody>
                    <a:bodyPr/>
                    <a:lstStyle/>
                    <a:p>
                      <a:endParaRPr lang="en-MY"/>
                    </a:p>
                  </a:txBody>
                  <a:tcPr/>
                </a:tc>
                <a:tc>
                  <a:txBody>
                    <a:bodyPr/>
                    <a:lstStyle/>
                    <a:p>
                      <a:endParaRPr lang="en-MY" dirty="0"/>
                    </a:p>
                  </a:txBody>
                  <a:tcPr/>
                </a:tc>
                <a:extLst>
                  <a:ext uri="{0D108BD9-81ED-4DB2-BD59-A6C34878D82A}">
                    <a16:rowId xmlns:a16="http://schemas.microsoft.com/office/drawing/2014/main" val="10002"/>
                  </a:ext>
                </a:extLst>
              </a:tr>
              <a:tr h="325851">
                <a:tc>
                  <a:txBody>
                    <a:bodyPr/>
                    <a:lstStyle/>
                    <a:p>
                      <a:r>
                        <a:rPr lang="en-US" b="1" dirty="0" smtClean="0"/>
                        <a:t>total</a:t>
                      </a:r>
                      <a:endParaRPr lang="en-MY" b="1" dirty="0"/>
                    </a:p>
                  </a:txBody>
                  <a:tcPr/>
                </a:tc>
                <a:tc>
                  <a:txBody>
                    <a:bodyPr/>
                    <a:lstStyle/>
                    <a:p>
                      <a:endParaRPr lang="en-MY" dirty="0"/>
                    </a:p>
                  </a:txBody>
                  <a:tcPr/>
                </a:tc>
                <a:tc>
                  <a:txBody>
                    <a:bodyPr/>
                    <a:lstStyle/>
                    <a:p>
                      <a:endParaRPr lang="en-MY" dirty="0"/>
                    </a:p>
                  </a:txBody>
                  <a:tcPr/>
                </a:tc>
                <a:tc>
                  <a:txBody>
                    <a:bodyPr/>
                    <a:lstStyle/>
                    <a:p>
                      <a:endParaRPr lang="en-MY"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779503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7664" y="2060848"/>
            <a:ext cx="6696744" cy="830997"/>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Chi Square  </a:t>
            </a:r>
            <a:r>
              <a:rPr lang="en-US" sz="4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a:t>
            </a:r>
            <a:r>
              <a:rPr lang="en-US" sz="4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χ</a:t>
            </a:r>
            <a:r>
              <a:rPr lang="en-US" sz="4800" b="1" spc="50" baseline="3000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2</a:t>
            </a:r>
            <a:r>
              <a:rPr lang="en-US" sz="4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test</a:t>
            </a:r>
            <a:endParaRPr lang="en-MY" sz="4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6" name="Date Placeholder 5"/>
          <p:cNvSpPr>
            <a:spLocks noGrp="1"/>
          </p:cNvSpPr>
          <p:nvPr>
            <p:ph type="dt" sz="half" idx="10"/>
          </p:nvPr>
        </p:nvSpPr>
        <p:spPr/>
        <p:txBody>
          <a:bodyPr/>
          <a:lstStyle/>
          <a:p>
            <a:fld id="{E0C43D2C-05C1-4999-93E8-86C96E4B5933}" type="datetime1">
              <a:rPr lang="en-MY" smtClean="0"/>
              <a:t>8/8/2022</a:t>
            </a:fld>
            <a:endParaRPr lang="en-MY"/>
          </a:p>
        </p:txBody>
      </p:sp>
      <p:sp>
        <p:nvSpPr>
          <p:cNvPr id="7" name="Slide Number Placeholder 6"/>
          <p:cNvSpPr>
            <a:spLocks noGrp="1"/>
          </p:cNvSpPr>
          <p:nvPr>
            <p:ph type="sldNum" sz="quarter" idx="12"/>
          </p:nvPr>
        </p:nvSpPr>
        <p:spPr/>
        <p:txBody>
          <a:bodyPr/>
          <a:lstStyle/>
          <a:p>
            <a:fld id="{A117291E-EE41-4EF1-9A0B-1F8C4C0EBB79}" type="slidenum">
              <a:rPr lang="en-MY" smtClean="0"/>
              <a:t>2</a:t>
            </a:fld>
            <a:endParaRPr lang="en-MY"/>
          </a:p>
        </p:txBody>
      </p:sp>
      <p:sp>
        <p:nvSpPr>
          <p:cNvPr id="3" name="Rectangle 2"/>
          <p:cNvSpPr/>
          <p:nvPr/>
        </p:nvSpPr>
        <p:spPr>
          <a:xfrm>
            <a:off x="1475656" y="4797152"/>
            <a:ext cx="5268365" cy="523220"/>
          </a:xfrm>
          <a:prstGeom prst="rect">
            <a:avLst/>
          </a:prstGeom>
          <a:noFill/>
        </p:spPr>
        <p:txBody>
          <a:bodyPr wrap="none" lIns="91440" tIns="45720" rIns="91440" bIns="45720">
            <a:spAutoFit/>
          </a:bodyPr>
          <a:lstStyle/>
          <a:p>
            <a:pPr algn="ctr"/>
            <a:r>
              <a:rPr lang="en-MY" sz="2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Prof.   </a:t>
            </a:r>
            <a:r>
              <a:rPr lang="en-MY" sz="2800" b="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Dr.</a:t>
            </a:r>
            <a:r>
              <a:rPr lang="en-MY" sz="2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WAQAR    AL-KUBAISY </a:t>
            </a:r>
            <a:endParaRPr lang="en-MY" sz="2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41860754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Oval 2"/>
          <p:cNvSpPr>
            <a:spLocks noChangeArrowheads="1"/>
          </p:cNvSpPr>
          <p:nvPr/>
        </p:nvSpPr>
        <p:spPr bwMode="auto">
          <a:xfrm>
            <a:off x="684213" y="1052513"/>
            <a:ext cx="3240087" cy="2952750"/>
          </a:xfrm>
          <a:prstGeom prst="ellipse">
            <a:avLst/>
          </a:prstGeom>
          <a:solidFill>
            <a:srgbClr val="EBCDE1"/>
          </a:solidFill>
          <a:ln w="9525">
            <a:solidFill>
              <a:schemeClr val="tx1"/>
            </a:solidFill>
            <a:round/>
            <a:headEnd/>
            <a:tailEnd/>
          </a:ln>
        </p:spPr>
        <p:txBody>
          <a:bodyPr wrap="none" anchor="ctr"/>
          <a:lstStyle/>
          <a:p>
            <a:pPr algn="ctr" rtl="0"/>
            <a:r>
              <a:rPr lang="en-US" sz="6000" b="1" dirty="0">
                <a:solidFill>
                  <a:srgbClr val="FF3399"/>
                </a:solidFill>
              </a:rPr>
              <a:t>♀</a:t>
            </a:r>
          </a:p>
        </p:txBody>
      </p:sp>
      <p:sp>
        <p:nvSpPr>
          <p:cNvPr id="22531" name="Oval 3"/>
          <p:cNvSpPr>
            <a:spLocks noChangeArrowheads="1"/>
          </p:cNvSpPr>
          <p:nvPr/>
        </p:nvSpPr>
        <p:spPr bwMode="auto">
          <a:xfrm>
            <a:off x="5292725" y="1125538"/>
            <a:ext cx="3024188" cy="2881312"/>
          </a:xfrm>
          <a:prstGeom prst="ellipse">
            <a:avLst/>
          </a:prstGeom>
          <a:solidFill>
            <a:schemeClr val="accent5">
              <a:lumMod val="20000"/>
              <a:lumOff val="80000"/>
            </a:schemeClr>
          </a:solidFill>
          <a:ln w="9525">
            <a:solidFill>
              <a:schemeClr val="tx1"/>
            </a:solidFill>
            <a:round/>
            <a:headEnd/>
            <a:tailEnd/>
          </a:ln>
        </p:spPr>
        <p:txBody>
          <a:bodyPr wrap="none" anchor="ctr"/>
          <a:lstStyle/>
          <a:p>
            <a:pPr algn="ctr" rtl="0"/>
            <a:r>
              <a:rPr lang="en-US" sz="4800" dirty="0">
                <a:solidFill>
                  <a:srgbClr val="6600FF"/>
                </a:solidFill>
              </a:rPr>
              <a:t>♂</a:t>
            </a:r>
          </a:p>
        </p:txBody>
      </p:sp>
      <p:sp>
        <p:nvSpPr>
          <p:cNvPr id="22532" name="Rectangle 4"/>
          <p:cNvSpPr>
            <a:spLocks noChangeArrowheads="1"/>
          </p:cNvSpPr>
          <p:nvPr/>
        </p:nvSpPr>
        <p:spPr bwMode="auto">
          <a:xfrm>
            <a:off x="4276725" y="3246438"/>
            <a:ext cx="247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rtl="0"/>
            <a:r>
              <a:rPr lang="en-US" sz="1800" b="1"/>
              <a:t> </a:t>
            </a:r>
          </a:p>
        </p:txBody>
      </p:sp>
      <p:sp>
        <p:nvSpPr>
          <p:cNvPr id="22533" name="Rectangle 7"/>
          <p:cNvSpPr>
            <a:spLocks noChangeArrowheads="1"/>
          </p:cNvSpPr>
          <p:nvPr/>
        </p:nvSpPr>
        <p:spPr bwMode="auto">
          <a:xfrm>
            <a:off x="4479925" y="32448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ctr" rtl="0"/>
            <a:endParaRPr lang="en-US" sz="1800" b="1"/>
          </a:p>
        </p:txBody>
      </p:sp>
      <p:sp>
        <p:nvSpPr>
          <p:cNvPr id="22534" name="Rectangle 6"/>
          <p:cNvSpPr>
            <a:spLocks noChangeArrowheads="1"/>
          </p:cNvSpPr>
          <p:nvPr/>
        </p:nvSpPr>
        <p:spPr bwMode="auto">
          <a:xfrm>
            <a:off x="7010400" y="2438400"/>
            <a:ext cx="9461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rtl="0"/>
            <a:r>
              <a:rPr lang="en-US" sz="2400" b="1" dirty="0" smtClean="0">
                <a:solidFill>
                  <a:srgbClr val="000099"/>
                </a:solidFill>
              </a:rPr>
              <a:t>70</a:t>
            </a:r>
            <a:endParaRPr lang="en-US" sz="2400" b="1" dirty="0">
              <a:solidFill>
                <a:srgbClr val="000099"/>
              </a:solidFill>
            </a:endParaRPr>
          </a:p>
        </p:txBody>
      </p:sp>
      <p:sp>
        <p:nvSpPr>
          <p:cNvPr id="22535" name="Rectangle 6"/>
          <p:cNvSpPr>
            <a:spLocks noChangeArrowheads="1"/>
          </p:cNvSpPr>
          <p:nvPr/>
        </p:nvSpPr>
        <p:spPr bwMode="auto">
          <a:xfrm>
            <a:off x="1066800" y="2438400"/>
            <a:ext cx="12239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rtl="0"/>
            <a:r>
              <a:rPr lang="en-US" sz="2400" b="1" dirty="0" smtClean="0">
                <a:solidFill>
                  <a:srgbClr val="000099"/>
                </a:solidFill>
              </a:rPr>
              <a:t>90</a:t>
            </a:r>
            <a:endParaRPr lang="en-US" sz="2400" b="1" dirty="0">
              <a:solidFill>
                <a:srgbClr val="000099"/>
              </a:solidFill>
            </a:endParaRPr>
          </a:p>
        </p:txBody>
      </p:sp>
      <p:pic>
        <p:nvPicPr>
          <p:cNvPr id="22536" name="Picture 4" descr="http://www.statsoft.com/textbook/graphics/chi_chart.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483476" y="116632"/>
            <a:ext cx="1422400" cy="864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7" name="Rectangle 9"/>
          <p:cNvSpPr>
            <a:spLocks noChangeArrowheads="1"/>
          </p:cNvSpPr>
          <p:nvPr/>
        </p:nvSpPr>
        <p:spPr bwMode="auto">
          <a:xfrm>
            <a:off x="1066800" y="3200400"/>
            <a:ext cx="7543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800" b="1" dirty="0"/>
              <a:t>Numbers of students  who were succeeded</a:t>
            </a:r>
            <a:endParaRPr lang="en-US" sz="2800" dirty="0"/>
          </a:p>
        </p:txBody>
      </p:sp>
      <p:sp>
        <p:nvSpPr>
          <p:cNvPr id="22538" name="Rectangle 12"/>
          <p:cNvSpPr>
            <a:spLocks noChangeArrowheads="1"/>
          </p:cNvSpPr>
          <p:nvPr/>
        </p:nvSpPr>
        <p:spPr bwMode="auto">
          <a:xfrm>
            <a:off x="2051720" y="4891609"/>
            <a:ext cx="252028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2800" b="1" dirty="0"/>
              <a:t>cause could be</a:t>
            </a:r>
          </a:p>
        </p:txBody>
      </p:sp>
      <p:sp>
        <p:nvSpPr>
          <p:cNvPr id="22539" name="AutoShape 13"/>
          <p:cNvSpPr>
            <a:spLocks noChangeArrowheads="1"/>
          </p:cNvSpPr>
          <p:nvPr/>
        </p:nvSpPr>
        <p:spPr bwMode="auto">
          <a:xfrm rot="8485890">
            <a:off x="4307681" y="4662161"/>
            <a:ext cx="1062038" cy="884238"/>
          </a:xfrm>
          <a:custGeom>
            <a:avLst/>
            <a:gdLst>
              <a:gd name="T0" fmla="*/ 37300150 w 21600"/>
              <a:gd name="T1" fmla="*/ 0 h 21600"/>
              <a:gd name="T2" fmla="*/ 22379105 w 21600"/>
              <a:gd name="T3" fmla="*/ 10341572 h 21600"/>
              <a:gd name="T4" fmla="*/ 14918586 w 21600"/>
              <a:gd name="T5" fmla="*/ 15513177 h 21600"/>
              <a:gd name="T6" fmla="*/ 0 w 21600"/>
              <a:gd name="T7" fmla="*/ 25856430 h 21600"/>
              <a:gd name="T8" fmla="*/ 14918586 w 21600"/>
              <a:gd name="T9" fmla="*/ 36197999 h 21600"/>
              <a:gd name="T10" fmla="*/ 29839631 w 21600"/>
              <a:gd name="T11" fmla="*/ 31026396 h 21600"/>
              <a:gd name="T12" fmla="*/ 44758211 w 21600"/>
              <a:gd name="T13" fmla="*/ 20684822 h 21600"/>
              <a:gd name="T14" fmla="*/ 52218742 w 21600"/>
              <a:gd name="T15" fmla="*/ 10341572 h 21600"/>
              <a:gd name="T16" fmla="*/ 17694720 60000 65536"/>
              <a:gd name="T17" fmla="*/ 11796480 60000 65536"/>
              <a:gd name="T18" fmla="*/ 17694720 60000 65536"/>
              <a:gd name="T19" fmla="*/ 11796480 60000 65536"/>
              <a:gd name="T20" fmla="*/ 5898240 60000 65536"/>
              <a:gd name="T21" fmla="*/ 5898240 60000 65536"/>
              <a:gd name="T22" fmla="*/ 0 60000 65536"/>
              <a:gd name="T23" fmla="*/ 0 60000 65536"/>
              <a:gd name="T24" fmla="*/ 3085 w 21600"/>
              <a:gd name="T25" fmla="*/ 12343 h 21600"/>
              <a:gd name="T26" fmla="*/ 18514 w 21600"/>
              <a:gd name="T27" fmla="*/ 1851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15429" y="0"/>
                </a:moveTo>
                <a:lnTo>
                  <a:pt x="9257" y="6171"/>
                </a:lnTo>
                <a:lnTo>
                  <a:pt x="12343" y="6171"/>
                </a:lnTo>
                <a:lnTo>
                  <a:pt x="12343" y="12343"/>
                </a:lnTo>
                <a:lnTo>
                  <a:pt x="6171" y="12343"/>
                </a:lnTo>
                <a:lnTo>
                  <a:pt x="6171" y="9257"/>
                </a:lnTo>
                <a:lnTo>
                  <a:pt x="0" y="15429"/>
                </a:lnTo>
                <a:lnTo>
                  <a:pt x="6171" y="21600"/>
                </a:lnTo>
                <a:lnTo>
                  <a:pt x="6171" y="18514"/>
                </a:lnTo>
                <a:lnTo>
                  <a:pt x="18514" y="18514"/>
                </a:lnTo>
                <a:lnTo>
                  <a:pt x="18514" y="6171"/>
                </a:lnTo>
                <a:lnTo>
                  <a:pt x="21600" y="6171"/>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22540" name="Rectangle 12"/>
          <p:cNvSpPr>
            <a:spLocks noChangeArrowheads="1"/>
          </p:cNvSpPr>
          <p:nvPr/>
        </p:nvSpPr>
        <p:spPr bwMode="auto">
          <a:xfrm>
            <a:off x="5135810" y="5257801"/>
            <a:ext cx="11256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800" dirty="0">
                <a:solidFill>
                  <a:srgbClr val="FF3300"/>
                </a:solidFill>
              </a:rPr>
              <a:t>?????</a:t>
            </a:r>
            <a:r>
              <a:rPr lang="en-US" dirty="0">
                <a:solidFill>
                  <a:srgbClr val="FF3300"/>
                </a:solidFill>
              </a:rPr>
              <a:t>?</a:t>
            </a:r>
          </a:p>
        </p:txBody>
      </p:sp>
      <p:sp>
        <p:nvSpPr>
          <p:cNvPr id="22541" name="Rectangle 13"/>
          <p:cNvSpPr>
            <a:spLocks noChangeArrowheads="1"/>
          </p:cNvSpPr>
          <p:nvPr/>
        </p:nvSpPr>
        <p:spPr bwMode="auto">
          <a:xfrm>
            <a:off x="5163344" y="4429944"/>
            <a:ext cx="2590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400" dirty="0">
                <a:solidFill>
                  <a:srgbClr val="FF3300"/>
                </a:solidFill>
              </a:rPr>
              <a:t>????????</a:t>
            </a:r>
            <a:r>
              <a:rPr lang="en-US" dirty="0"/>
              <a:t>                 </a:t>
            </a:r>
          </a:p>
        </p:txBody>
      </p:sp>
      <p:sp>
        <p:nvSpPr>
          <p:cNvPr id="14" name="Rectangle 13"/>
          <p:cNvSpPr/>
          <p:nvPr/>
        </p:nvSpPr>
        <p:spPr>
          <a:xfrm>
            <a:off x="331452" y="5849292"/>
            <a:ext cx="7632848" cy="461665"/>
          </a:xfrm>
          <a:prstGeom prst="rect">
            <a:avLst/>
          </a:prstGeom>
          <a:blipFill>
            <a:blip r:embed="rId4">
              <a:extLst>
                <a:ext uri="{BEBA8EAE-BF5A-486C-A8C5-ECC9F3942E4B}">
                  <a14:imgProps xmlns:a14="http://schemas.microsoft.com/office/drawing/2010/main">
                    <a14:imgLayer r:embed="rId5">
                      <a14:imgEffect>
                        <a14:sharpenSoften amount="-50000"/>
                      </a14:imgEffect>
                    </a14:imgLayer>
                  </a14:imgProps>
                </a:ext>
              </a:extLst>
            </a:blip>
            <a:tile tx="0" ty="0" sx="100000" sy="100000" flip="none" algn="tl"/>
          </a:blipFill>
          <a:ln w="19050">
            <a:solidFill>
              <a:srgbClr val="FF0000"/>
            </a:solidFill>
          </a:ln>
        </p:spPr>
        <p:txBody>
          <a:bodyPr wrap="square">
            <a:spAutoFit/>
          </a:bodyPr>
          <a:lstStyle/>
          <a:p>
            <a:r>
              <a:rPr lang="en-US" sz="2400" b="1" dirty="0" smtClean="0"/>
              <a:t>An important thing is the type of the variable concerned</a:t>
            </a:r>
            <a:r>
              <a:rPr lang="en-US" sz="2400" b="1" dirty="0" smtClean="0">
                <a:solidFill>
                  <a:srgbClr val="C00000"/>
                </a:solidFill>
              </a:rPr>
              <a:t>.</a:t>
            </a:r>
          </a:p>
        </p:txBody>
      </p:sp>
      <p:sp>
        <p:nvSpPr>
          <p:cNvPr id="2" name="Date Placeholder 1"/>
          <p:cNvSpPr>
            <a:spLocks noGrp="1"/>
          </p:cNvSpPr>
          <p:nvPr>
            <p:ph type="dt" sz="half" idx="10"/>
          </p:nvPr>
        </p:nvSpPr>
        <p:spPr/>
        <p:txBody>
          <a:bodyPr/>
          <a:lstStyle/>
          <a:p>
            <a:fld id="{C7EE5749-C4E2-4E69-9491-3C49955C960C}" type="datetime1">
              <a:rPr lang="en-MY" smtClean="0"/>
              <a:t>8/8/2022</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20</a:t>
            </a:fld>
            <a:endParaRPr lang="en-MY"/>
          </a:p>
        </p:txBody>
      </p:sp>
    </p:spTree>
    <p:extLst>
      <p:ext uri="{BB962C8B-B14F-4D97-AF65-F5344CB8AC3E}">
        <p14:creationId xmlns:p14="http://schemas.microsoft.com/office/powerpoint/2010/main" val="17680504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323528" y="2870096"/>
            <a:ext cx="8363272"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Low" rtl="0"/>
            <a:r>
              <a:rPr lang="en-US" sz="2800" b="1" dirty="0">
                <a:cs typeface="Times New Roman" pitchFamily="18" charset="0"/>
              </a:rPr>
              <a:t>If the true population proportion of condition is  </a:t>
            </a:r>
            <a:endParaRPr lang="en-US" sz="2800" b="1" dirty="0" smtClean="0">
              <a:cs typeface="Times New Roman" pitchFamily="18" charset="0"/>
            </a:endParaRPr>
          </a:p>
          <a:p>
            <a:pPr algn="justLow" rtl="0"/>
            <a:r>
              <a:rPr lang="en-US" sz="2800" b="1" dirty="0" smtClean="0">
                <a:cs typeface="Times New Roman" pitchFamily="18" charset="0"/>
              </a:rPr>
              <a:t>   </a:t>
            </a:r>
            <a:r>
              <a:rPr lang="en-US" sz="2800" b="1" dirty="0">
                <a:cs typeface="Times New Roman" pitchFamily="18" charset="0"/>
              </a:rPr>
              <a:t>160/200  =</a:t>
            </a:r>
            <a:r>
              <a:rPr lang="en-US" sz="2800" b="1" dirty="0">
                <a:solidFill>
                  <a:srgbClr val="FF0000"/>
                </a:solidFill>
                <a:cs typeface="Times New Roman" pitchFamily="18" charset="0"/>
              </a:rPr>
              <a:t>0.8   </a:t>
            </a:r>
            <a:r>
              <a:rPr lang="en-US" sz="2800" b="1" dirty="0">
                <a:cs typeface="Times New Roman" pitchFamily="18" charset="0"/>
              </a:rPr>
              <a:t>                            40/200 = </a:t>
            </a:r>
            <a:r>
              <a:rPr lang="en-US" sz="2800" b="1" dirty="0">
                <a:solidFill>
                  <a:srgbClr val="FF0000"/>
                </a:solidFill>
                <a:cs typeface="Times New Roman" pitchFamily="18" charset="0"/>
              </a:rPr>
              <a:t>0.2</a:t>
            </a:r>
          </a:p>
          <a:p>
            <a:pPr algn="ctr" rtl="0"/>
            <a:r>
              <a:rPr lang="en-US" sz="2800" b="1" dirty="0">
                <a:solidFill>
                  <a:srgbClr val="FF0000"/>
                </a:solidFill>
                <a:cs typeface="Times New Roman" pitchFamily="18" charset="0"/>
              </a:rPr>
              <a:t>Po</a:t>
            </a:r>
            <a:r>
              <a:rPr lang="en-US" sz="2800" b="1" dirty="0">
                <a:cs typeface="Times New Roman" pitchFamily="18" charset="0"/>
              </a:rPr>
              <a:t>   </a:t>
            </a:r>
            <a:r>
              <a:rPr lang="en-US" sz="2800" b="1" dirty="0" smtClean="0">
                <a:cs typeface="Times New Roman" pitchFamily="18" charset="0"/>
              </a:rPr>
              <a:t>=</a:t>
            </a:r>
            <a:r>
              <a:rPr lang="en-US" sz="2800" b="1" dirty="0">
                <a:cs typeface="Times New Roman" pitchFamily="18" charset="0"/>
              </a:rPr>
              <a:t>0.8          and</a:t>
            </a:r>
          </a:p>
          <a:p>
            <a:pPr algn="justLow" rtl="0"/>
            <a:r>
              <a:rPr lang="en-US" sz="2800" b="1" dirty="0" smtClean="0">
                <a:cs typeface="Times New Roman" pitchFamily="18" charset="0"/>
              </a:rPr>
              <a:t>    sample </a:t>
            </a:r>
            <a:r>
              <a:rPr lang="en-US" sz="2800" b="1" dirty="0">
                <a:cs typeface="Times New Roman" pitchFamily="18" charset="0"/>
              </a:rPr>
              <a:t>size is    N,               (200)     So</a:t>
            </a:r>
          </a:p>
          <a:p>
            <a:pPr algn="justLow" rtl="0"/>
            <a:r>
              <a:rPr lang="en-US" sz="2800" b="1" dirty="0" smtClean="0">
                <a:cs typeface="Times New Roman" pitchFamily="18" charset="0"/>
              </a:rPr>
              <a:t>     </a:t>
            </a:r>
            <a:r>
              <a:rPr lang="en-US" sz="2800" b="1" dirty="0">
                <a:cs typeface="Times New Roman" pitchFamily="18" charset="0"/>
              </a:rPr>
              <a:t>Po N =Total No. of condition that </a:t>
            </a:r>
            <a:r>
              <a:rPr lang="en-US" sz="2800" b="1" u="sng" dirty="0">
                <a:cs typeface="Times New Roman" pitchFamily="18" charset="0"/>
              </a:rPr>
              <a:t>expected (E)</a:t>
            </a:r>
          </a:p>
          <a:p>
            <a:pPr algn="justLow" rtl="0"/>
            <a:r>
              <a:rPr lang="en-US" sz="2800" b="1" dirty="0">
                <a:cs typeface="Times New Roman" pitchFamily="18" charset="0"/>
              </a:rPr>
              <a:t> in  </a:t>
            </a:r>
            <a:r>
              <a:rPr lang="en-US" sz="2800" b="1" u="sng" dirty="0">
                <a:cs typeface="Times New Roman" pitchFamily="18" charset="0"/>
              </a:rPr>
              <a:t>each</a:t>
            </a:r>
            <a:r>
              <a:rPr lang="en-US" sz="2800" b="1" dirty="0">
                <a:cs typeface="Times New Roman" pitchFamily="18" charset="0"/>
              </a:rPr>
              <a:t> population .</a:t>
            </a:r>
          </a:p>
          <a:p>
            <a:pPr algn="justLow" rtl="0"/>
            <a:r>
              <a:rPr lang="en-US" sz="2800" b="1" dirty="0">
                <a:cs typeface="Times New Roman" pitchFamily="18" charset="0"/>
              </a:rPr>
              <a:t> ♂   80X .8= </a:t>
            </a:r>
            <a:r>
              <a:rPr lang="en-US" sz="2800" b="1" dirty="0" smtClean="0">
                <a:cs typeface="Times New Roman" pitchFamily="18" charset="0"/>
              </a:rPr>
              <a:t>64                       </a:t>
            </a:r>
            <a:r>
              <a:rPr lang="en-US" sz="2800" b="1" dirty="0">
                <a:cs typeface="Times New Roman" pitchFamily="18" charset="0"/>
              </a:rPr>
              <a:t>80X.2 = </a:t>
            </a:r>
            <a:r>
              <a:rPr lang="en-US" sz="2800" b="1" dirty="0" smtClean="0">
                <a:cs typeface="Times New Roman" pitchFamily="18" charset="0"/>
              </a:rPr>
              <a:t>16  </a:t>
            </a:r>
            <a:endParaRPr lang="en-US" sz="2800" b="1" dirty="0">
              <a:cs typeface="Times New Roman" pitchFamily="18" charset="0"/>
            </a:endParaRPr>
          </a:p>
          <a:p>
            <a:pPr algn="justLow" rtl="0"/>
            <a:r>
              <a:rPr lang="en-US" sz="2800" b="1" dirty="0">
                <a:cs typeface="Times New Roman" pitchFamily="18" charset="0"/>
              </a:rPr>
              <a:t>♀   120X .</a:t>
            </a:r>
            <a:r>
              <a:rPr lang="en-US" sz="2800" b="1" dirty="0" smtClean="0">
                <a:cs typeface="Times New Roman" pitchFamily="18" charset="0"/>
              </a:rPr>
              <a:t>8=96                       120X.2=24</a:t>
            </a:r>
            <a:endParaRPr lang="en-US" sz="2800" b="1" dirty="0">
              <a:cs typeface="Times New Roman" pitchFamily="18" charset="0"/>
            </a:endParaRPr>
          </a:p>
        </p:txBody>
      </p:sp>
      <p:graphicFrame>
        <p:nvGraphicFramePr>
          <p:cNvPr id="219222" name="Group 86"/>
          <p:cNvGraphicFramePr>
            <a:graphicFrameLocks noGrp="1"/>
          </p:cNvGraphicFramePr>
          <p:nvPr>
            <p:extLst>
              <p:ext uri="{D42A27DB-BD31-4B8C-83A1-F6EECF244321}">
                <p14:modId xmlns:p14="http://schemas.microsoft.com/office/powerpoint/2010/main" val="841524364"/>
              </p:ext>
            </p:extLst>
          </p:nvPr>
        </p:nvGraphicFramePr>
        <p:xfrm>
          <a:off x="533400" y="228600"/>
          <a:ext cx="6846912" cy="2537461"/>
        </p:xfrm>
        <a:graphic>
          <a:graphicData uri="http://schemas.openxmlformats.org/drawingml/2006/table">
            <a:tbl>
              <a:tblPr/>
              <a:tblGrid>
                <a:gridCol w="2166392">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1368152">
                  <a:extLst>
                    <a:ext uri="{9D8B030D-6E8A-4147-A177-3AD203B41FA5}">
                      <a16:colId xmlns:a16="http://schemas.microsoft.com/office/drawing/2014/main" val="20002"/>
                    </a:ext>
                  </a:extLst>
                </a:gridCol>
                <a:gridCol w="1440160">
                  <a:extLst>
                    <a:ext uri="{9D8B030D-6E8A-4147-A177-3AD203B41FA5}">
                      <a16:colId xmlns:a16="http://schemas.microsoft.com/office/drawing/2014/main" val="20003"/>
                    </a:ext>
                  </a:extLst>
                </a:gridCol>
              </a:tblGrid>
              <a:tr h="5715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Arial" charset="0"/>
                        </a:rPr>
                        <a:t>  </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Arial" charset="0"/>
                        </a:rPr>
                        <a:t>♂</a:t>
                      </a:r>
                      <a:endParaRPr kumimoji="0" lang="en-US" sz="2400" b="1" i="0" u="none" strike="noStrike" cap="none" normalizeH="0" baseline="0" dirty="0" smtClean="0">
                        <a:ln>
                          <a:noFill/>
                        </a:ln>
                        <a:solidFill>
                          <a:schemeClr val="bg1"/>
                        </a:solidFill>
                        <a:effectLst/>
                        <a:latin typeface="+mn-lt"/>
                        <a:cs typeface="Times New Roman" pitchFamily="18" charset="0"/>
                      </a:endParaRP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Arial" charset="0"/>
                        </a:rPr>
                        <a:t>♀</a:t>
                      </a:r>
                      <a:endParaRPr kumimoji="0" lang="en-US" sz="2400" b="1" i="0" u="none" strike="noStrike" cap="none" normalizeH="0" baseline="0" dirty="0" smtClean="0">
                        <a:ln>
                          <a:noFill/>
                        </a:ln>
                        <a:solidFill>
                          <a:schemeClr val="bg1"/>
                        </a:solidFill>
                        <a:effectLst/>
                        <a:latin typeface="+mn-lt"/>
                        <a:cs typeface="Times New Roman" pitchFamily="18" charset="0"/>
                      </a:endParaRP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Times New Roman" pitchFamily="18" charset="0"/>
                        </a:rPr>
                        <a:t>total</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569913">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succeeded </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Times New Roman" pitchFamily="18" charset="0"/>
                        </a:rPr>
                        <a:t>70     </a:t>
                      </a:r>
                      <a:r>
                        <a:rPr kumimoji="0" lang="en-US" sz="2400" b="1" i="0" u="none" strike="noStrike" cap="none" normalizeH="0" baseline="0" dirty="0" smtClean="0">
                          <a:ln>
                            <a:noFill/>
                          </a:ln>
                          <a:solidFill>
                            <a:schemeClr val="accent2"/>
                          </a:solidFill>
                          <a:effectLst/>
                          <a:latin typeface="+mn-lt"/>
                          <a:cs typeface="Times New Roman" pitchFamily="18" charset="0"/>
                        </a:rPr>
                        <a:t>87.5%</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Times New Roman" pitchFamily="18" charset="0"/>
                        </a:rPr>
                        <a:t>90   </a:t>
                      </a:r>
                      <a:r>
                        <a:rPr kumimoji="0" lang="en-US" sz="2400" b="1" i="0" u="none" strike="noStrike" cap="none" normalizeH="0" baseline="0" dirty="0" smtClean="0">
                          <a:ln>
                            <a:noFill/>
                          </a:ln>
                          <a:solidFill>
                            <a:schemeClr val="accent2"/>
                          </a:solidFill>
                          <a:effectLst/>
                          <a:latin typeface="+mn-lt"/>
                          <a:cs typeface="Times New Roman" pitchFamily="18" charset="0"/>
                        </a:rPr>
                        <a:t>75%</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Times New Roman" pitchFamily="18" charset="0"/>
                        </a:rPr>
                        <a:t>160   </a:t>
                      </a:r>
                      <a:r>
                        <a:rPr kumimoji="0" lang="en-US" sz="2400" b="1" i="0" u="none" strike="noStrike" cap="none" normalizeH="0" baseline="0" dirty="0" smtClean="0">
                          <a:ln>
                            <a:noFill/>
                          </a:ln>
                          <a:solidFill>
                            <a:srgbClr val="A50021"/>
                          </a:solidFill>
                          <a:effectLst/>
                          <a:latin typeface="+mn-lt"/>
                          <a:cs typeface="Times New Roman" pitchFamily="18" charset="0"/>
                        </a:rPr>
                        <a:t>80%</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r h="573088">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mn-lt"/>
                          <a:cs typeface="Arial" charset="0"/>
                        </a:rPr>
                        <a:t> not succeeded </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Times New Roman" pitchFamily="18" charset="0"/>
                        </a:rPr>
                        <a:t>10     </a:t>
                      </a:r>
                      <a:r>
                        <a:rPr kumimoji="0" lang="en-US" sz="2400" b="1" i="0" u="none" strike="noStrike" cap="none" normalizeH="0" baseline="0" dirty="0" smtClean="0">
                          <a:ln>
                            <a:noFill/>
                          </a:ln>
                          <a:solidFill>
                            <a:schemeClr val="accent2"/>
                          </a:solidFill>
                          <a:effectLst/>
                          <a:latin typeface="+mn-lt"/>
                          <a:cs typeface="Times New Roman" pitchFamily="18" charset="0"/>
                        </a:rPr>
                        <a:t>12.5%</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Times New Roman" pitchFamily="18" charset="0"/>
                        </a:rPr>
                        <a:t>30   </a:t>
                      </a:r>
                      <a:r>
                        <a:rPr kumimoji="0" lang="en-US" sz="2400" b="1" i="0" u="none" strike="noStrike" cap="none" normalizeH="0" baseline="0" dirty="0" smtClean="0">
                          <a:ln>
                            <a:noFill/>
                          </a:ln>
                          <a:solidFill>
                            <a:schemeClr val="accent2"/>
                          </a:solidFill>
                          <a:effectLst/>
                          <a:latin typeface="+mn-lt"/>
                          <a:cs typeface="Times New Roman" pitchFamily="18" charset="0"/>
                        </a:rPr>
                        <a:t>25%</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Times New Roman" pitchFamily="18" charset="0"/>
                        </a:rPr>
                        <a:t>40</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2"/>
                  </a:ext>
                </a:extLst>
              </a:tr>
              <a:tr h="571500">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mn-lt"/>
                          <a:cs typeface="Arial" charset="0"/>
                        </a:rPr>
                        <a:t> Total</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E7F3F4"/>
                    </a:solidFill>
                  </a:tcPr>
                </a:tc>
                <a:tc>
                  <a:txBody>
                    <a:bodyPr/>
                    <a:lstStyle/>
                    <a:p>
                      <a:pPr marL="1600200" marR="0" lvl="3" indent="-228600" algn="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Times New Roman" pitchFamily="18" charset="0"/>
                        </a:rPr>
                        <a:t>80 </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E7F3F4"/>
                    </a:solidFill>
                  </a:tcPr>
                </a:tc>
                <a:tc>
                  <a:txBody>
                    <a:bodyPr/>
                    <a:lstStyle/>
                    <a:p>
                      <a:pPr marL="742950" marR="0" lvl="1" indent="-28575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mn-lt"/>
                          <a:cs typeface="Times New Roman" pitchFamily="18" charset="0"/>
                        </a:rPr>
                        <a:t>120</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Times New Roman" pitchFamily="18" charset="0"/>
                        </a:rPr>
                        <a:t>200</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3"/>
                  </a:ext>
                </a:extLst>
              </a:tr>
            </a:tbl>
          </a:graphicData>
        </a:graphic>
      </p:graphicFrame>
      <p:pic>
        <p:nvPicPr>
          <p:cNvPr id="28702" name="Picture 2" descr="http://www.statsoft.com/textbook/graphics/chi_chart.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879557" y="148208"/>
            <a:ext cx="1264444" cy="76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703" name="AutoShape 87"/>
          <p:cNvSpPr>
            <a:spLocks noChangeArrowheads="1"/>
          </p:cNvSpPr>
          <p:nvPr/>
        </p:nvSpPr>
        <p:spPr bwMode="auto">
          <a:xfrm>
            <a:off x="7391400" y="6372225"/>
            <a:ext cx="976313" cy="485775"/>
          </a:xfrm>
          <a:custGeom>
            <a:avLst/>
            <a:gdLst>
              <a:gd name="T0" fmla="*/ 33096784 w 21600"/>
              <a:gd name="T1" fmla="*/ 0 h 21600"/>
              <a:gd name="T2" fmla="*/ 0 w 21600"/>
              <a:gd name="T3" fmla="*/ 5462449 h 21600"/>
              <a:gd name="T4" fmla="*/ 33096784 w 21600"/>
              <a:gd name="T5" fmla="*/ 10924876 h 21600"/>
              <a:gd name="T6" fmla="*/ 44129027 w 21600"/>
              <a:gd name="T7" fmla="*/ 5462449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2" name="Date Placeholder 1"/>
          <p:cNvSpPr>
            <a:spLocks noGrp="1"/>
          </p:cNvSpPr>
          <p:nvPr>
            <p:ph type="dt" sz="half" idx="10"/>
          </p:nvPr>
        </p:nvSpPr>
        <p:spPr/>
        <p:txBody>
          <a:bodyPr/>
          <a:lstStyle/>
          <a:p>
            <a:fld id="{11A4F6BF-9599-4C63-8EB1-778559B2761F}" type="datetime1">
              <a:rPr lang="en-MY" smtClean="0"/>
              <a:t>8/8/2022</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21</a:t>
            </a:fld>
            <a:endParaRPr lang="en-MY"/>
          </a:p>
        </p:txBody>
      </p:sp>
    </p:spTree>
    <p:extLst>
      <p:ext uri="{BB962C8B-B14F-4D97-AF65-F5344CB8AC3E}">
        <p14:creationId xmlns:p14="http://schemas.microsoft.com/office/powerpoint/2010/main" val="33852986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6189" name="Group 109"/>
          <p:cNvGraphicFramePr>
            <a:graphicFrameLocks noGrp="1"/>
          </p:cNvGraphicFramePr>
          <p:nvPr>
            <p:extLst>
              <p:ext uri="{D42A27DB-BD31-4B8C-83A1-F6EECF244321}">
                <p14:modId xmlns:p14="http://schemas.microsoft.com/office/powerpoint/2010/main" val="992841921"/>
              </p:ext>
            </p:extLst>
          </p:nvPr>
        </p:nvGraphicFramePr>
        <p:xfrm>
          <a:off x="304800" y="1556792"/>
          <a:ext cx="6427440" cy="2498724"/>
        </p:xfrm>
        <a:graphic>
          <a:graphicData uri="http://schemas.openxmlformats.org/drawingml/2006/table">
            <a:tbl>
              <a:tblPr/>
              <a:tblGrid>
                <a:gridCol w="2178968">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1512168">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tblGrid>
              <a:tr h="94464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bg1"/>
                        </a:solidFill>
                        <a:effectLst/>
                        <a:latin typeface="+mn-lt"/>
                        <a:cs typeface="Arial" charset="0"/>
                      </a:endParaRP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Arial" charset="0"/>
                        </a:rPr>
                        <a:t>     ♂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Arial" charset="0"/>
                        </a:rPr>
                        <a:t>O         </a:t>
                      </a:r>
                      <a:r>
                        <a:rPr kumimoji="0" lang="en-US" sz="2400" b="1" i="0" u="none" strike="noStrike" cap="none" normalizeH="0" baseline="0" dirty="0" smtClean="0">
                          <a:ln>
                            <a:noFill/>
                          </a:ln>
                          <a:solidFill>
                            <a:srgbClr val="FFFF66"/>
                          </a:solidFill>
                          <a:effectLst/>
                          <a:latin typeface="+mn-lt"/>
                          <a:cs typeface="Arial" charset="0"/>
                        </a:rPr>
                        <a:t>E</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Arial"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Arial" charset="0"/>
                        </a:rPr>
                        <a:t>O         </a:t>
                      </a:r>
                      <a:r>
                        <a:rPr kumimoji="0" lang="en-US" sz="2400" b="1" i="0" u="none" strike="noStrike" cap="none" normalizeH="0" baseline="0" dirty="0" smtClean="0">
                          <a:ln>
                            <a:noFill/>
                          </a:ln>
                          <a:solidFill>
                            <a:srgbClr val="FFFF66"/>
                          </a:solidFill>
                          <a:effectLst/>
                          <a:latin typeface="+mn-lt"/>
                          <a:cs typeface="Arial" charset="0"/>
                        </a:rPr>
                        <a:t> E</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Arial" charset="0"/>
                        </a:rPr>
                        <a:t>total</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518028">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succeeded </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 70       </a:t>
                      </a:r>
                      <a:r>
                        <a:rPr kumimoji="0" lang="en-US" sz="2400" b="1" i="0" u="none" strike="noStrike" cap="none" normalizeH="0" baseline="0" dirty="0" smtClean="0">
                          <a:ln>
                            <a:noFill/>
                          </a:ln>
                          <a:solidFill>
                            <a:srgbClr val="FF0000"/>
                          </a:solidFill>
                          <a:effectLst/>
                          <a:latin typeface="+mn-lt"/>
                          <a:cs typeface="Arial" charset="0"/>
                        </a:rPr>
                        <a:t>64</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 90         </a:t>
                      </a:r>
                      <a:r>
                        <a:rPr kumimoji="0" lang="en-US" sz="2400" b="1" i="0" u="none" strike="noStrike" cap="none" normalizeH="0" baseline="0" dirty="0" smtClean="0">
                          <a:ln>
                            <a:noFill/>
                          </a:ln>
                          <a:solidFill>
                            <a:srgbClr val="FF0000"/>
                          </a:solidFill>
                          <a:effectLst/>
                          <a:latin typeface="+mn-lt"/>
                          <a:cs typeface="Arial" charset="0"/>
                        </a:rPr>
                        <a:t>96</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160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r h="518028">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 not succeeded </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10        </a:t>
                      </a:r>
                      <a:r>
                        <a:rPr kumimoji="0" lang="en-US" sz="2400" b="1" i="0" u="none" strike="noStrike" cap="none" normalizeH="0" baseline="0" dirty="0" smtClean="0">
                          <a:ln>
                            <a:noFill/>
                          </a:ln>
                          <a:solidFill>
                            <a:srgbClr val="FF0000"/>
                          </a:solidFill>
                          <a:effectLst/>
                          <a:latin typeface="+mn-lt"/>
                          <a:cs typeface="Arial" charset="0"/>
                        </a:rPr>
                        <a:t>16</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30          </a:t>
                      </a:r>
                      <a:r>
                        <a:rPr kumimoji="0" lang="en-US" sz="2400" b="1" i="0" u="none" strike="noStrike" cap="none" normalizeH="0" baseline="0" dirty="0" smtClean="0">
                          <a:ln>
                            <a:noFill/>
                          </a:ln>
                          <a:solidFill>
                            <a:srgbClr val="FF0000"/>
                          </a:solidFill>
                          <a:effectLst/>
                          <a:latin typeface="+mn-lt"/>
                          <a:cs typeface="Arial" charset="0"/>
                        </a:rPr>
                        <a:t>24</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40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2"/>
                  </a:ext>
                </a:extLst>
              </a:tr>
              <a:tr h="518028">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mn-lt"/>
                          <a:cs typeface="Arial" charset="0"/>
                        </a:rPr>
                        <a:t> Total</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mn-lt"/>
                          <a:cs typeface="Arial" charset="0"/>
                        </a:rPr>
                        <a:t>80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mn-lt"/>
                          <a:cs typeface="Arial" charset="0"/>
                        </a:rPr>
                        <a:t>120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200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3"/>
                  </a:ext>
                </a:extLst>
              </a:tr>
            </a:tbl>
          </a:graphicData>
        </a:graphic>
      </p:graphicFrame>
      <p:sp>
        <p:nvSpPr>
          <p:cNvPr id="29725" name="Rectangle 4"/>
          <p:cNvSpPr>
            <a:spLocks noChangeArrowheads="1"/>
          </p:cNvSpPr>
          <p:nvPr/>
        </p:nvSpPr>
        <p:spPr bwMode="auto">
          <a:xfrm>
            <a:off x="304800" y="4221088"/>
            <a:ext cx="8155632"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rtl="0"/>
            <a:r>
              <a:rPr lang="en-US" sz="2800" b="1" dirty="0">
                <a:cs typeface="Times New Roman" pitchFamily="18" charset="0"/>
              </a:rPr>
              <a:t>the actual </a:t>
            </a:r>
            <a:r>
              <a:rPr lang="en-US" sz="2800" b="1" dirty="0">
                <a:solidFill>
                  <a:schemeClr val="tx2"/>
                </a:solidFill>
                <a:cs typeface="Times New Roman" pitchFamily="18" charset="0"/>
              </a:rPr>
              <a:t>observed</a:t>
            </a:r>
            <a:r>
              <a:rPr lang="en-US" sz="2800" b="1" dirty="0">
                <a:cs typeface="Times New Roman" pitchFamily="18" charset="0"/>
              </a:rPr>
              <a:t> No. of subject with condition </a:t>
            </a:r>
            <a:r>
              <a:rPr lang="en-US" sz="2800" b="1" dirty="0">
                <a:solidFill>
                  <a:schemeClr val="tx2"/>
                </a:solidFill>
                <a:cs typeface="Times New Roman" pitchFamily="18" charset="0"/>
              </a:rPr>
              <a:t>(O)</a:t>
            </a:r>
          </a:p>
          <a:p>
            <a:pPr rtl="0"/>
            <a:r>
              <a:rPr lang="en-US" sz="2800" b="1" dirty="0">
                <a:cs typeface="Times New Roman" pitchFamily="18" charset="0"/>
              </a:rPr>
              <a:t>and  the </a:t>
            </a:r>
            <a:r>
              <a:rPr lang="en-US" sz="2800" b="1" dirty="0">
                <a:solidFill>
                  <a:srgbClr val="FF0000"/>
                </a:solidFill>
                <a:cs typeface="Times New Roman" pitchFamily="18" charset="0"/>
              </a:rPr>
              <a:t>expected</a:t>
            </a:r>
            <a:r>
              <a:rPr lang="en-US" sz="2800" b="1" dirty="0">
                <a:cs typeface="Times New Roman" pitchFamily="18" charset="0"/>
              </a:rPr>
              <a:t> No. of condition </a:t>
            </a:r>
            <a:r>
              <a:rPr lang="en-US" sz="2800" b="1" dirty="0">
                <a:solidFill>
                  <a:srgbClr val="FF0000"/>
                </a:solidFill>
                <a:cs typeface="Times New Roman" pitchFamily="18" charset="0"/>
              </a:rPr>
              <a:t>(E)</a:t>
            </a:r>
          </a:p>
        </p:txBody>
      </p:sp>
      <p:pic>
        <p:nvPicPr>
          <p:cNvPr id="29726" name="Picture 5" descr="http://www.statsoft.com/textbook/graphics/chi_chart.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596336" y="228600"/>
            <a:ext cx="1277789" cy="872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27" name="Rectangle 60"/>
          <p:cNvSpPr>
            <a:spLocks noChangeArrowheads="1"/>
          </p:cNvSpPr>
          <p:nvPr/>
        </p:nvSpPr>
        <p:spPr bwMode="auto">
          <a:xfrm>
            <a:off x="304800" y="548680"/>
            <a:ext cx="7086600" cy="830997"/>
          </a:xfrm>
          <a:prstGeom prst="rect">
            <a:avLst/>
          </a:prstGeom>
          <a:solidFill>
            <a:schemeClr val="bg1"/>
          </a:solidFill>
          <a:ln w="9525">
            <a:solidFill>
              <a:schemeClr val="folHlink"/>
            </a:solidFill>
            <a:miter lim="800000"/>
            <a:headEnd/>
            <a:tailEnd/>
          </a:ln>
        </p:spPr>
        <p:txBody>
          <a:bodyPr>
            <a:spAutoFit/>
          </a:bodyPr>
          <a:lstStyle/>
          <a:p>
            <a:r>
              <a:rPr lang="en-US" sz="2400" b="1" dirty="0">
                <a:solidFill>
                  <a:schemeClr val="accent2"/>
                </a:solidFill>
              </a:rPr>
              <a:t>♂</a:t>
            </a:r>
            <a:r>
              <a:rPr lang="en-US" sz="2400" b="1" dirty="0"/>
              <a:t>   80X.8=                       80X.2 =</a:t>
            </a:r>
          </a:p>
          <a:p>
            <a:r>
              <a:rPr lang="en-US" sz="2400" b="1" dirty="0">
                <a:solidFill>
                  <a:srgbClr val="FF0000"/>
                </a:solidFill>
              </a:rPr>
              <a:t>♀   </a:t>
            </a:r>
            <a:r>
              <a:rPr lang="en-US" sz="2400" b="1" dirty="0"/>
              <a:t>120X.8=                   120X.2=</a:t>
            </a:r>
          </a:p>
        </p:txBody>
      </p:sp>
      <p:sp>
        <p:nvSpPr>
          <p:cNvPr id="29728" name="Rectangle 108"/>
          <p:cNvSpPr>
            <a:spLocks noChangeArrowheads="1"/>
          </p:cNvSpPr>
          <p:nvPr/>
        </p:nvSpPr>
        <p:spPr bwMode="auto">
          <a:xfrm>
            <a:off x="2284896" y="48015"/>
            <a:ext cx="2667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rtl="0"/>
            <a:r>
              <a:rPr lang="en-US" sz="2400" b="1" u="sng" dirty="0">
                <a:solidFill>
                  <a:srgbClr val="FF0000"/>
                </a:solidFill>
              </a:rPr>
              <a:t>expected (E)</a:t>
            </a:r>
          </a:p>
        </p:txBody>
      </p:sp>
      <p:sp>
        <p:nvSpPr>
          <p:cNvPr id="29729" name="AutoShape 110"/>
          <p:cNvSpPr>
            <a:spLocks noChangeArrowheads="1"/>
          </p:cNvSpPr>
          <p:nvPr/>
        </p:nvSpPr>
        <p:spPr bwMode="auto">
          <a:xfrm>
            <a:off x="7772400" y="6096000"/>
            <a:ext cx="976313" cy="485775"/>
          </a:xfrm>
          <a:custGeom>
            <a:avLst/>
            <a:gdLst>
              <a:gd name="T0" fmla="*/ 33096784 w 21600"/>
              <a:gd name="T1" fmla="*/ 0 h 21600"/>
              <a:gd name="T2" fmla="*/ 0 w 21600"/>
              <a:gd name="T3" fmla="*/ 5462449 h 21600"/>
              <a:gd name="T4" fmla="*/ 33096784 w 21600"/>
              <a:gd name="T5" fmla="*/ 10924876 h 21600"/>
              <a:gd name="T6" fmla="*/ 44129027 w 21600"/>
              <a:gd name="T7" fmla="*/ 5462449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2" name="Rectangle 1"/>
          <p:cNvSpPr/>
          <p:nvPr/>
        </p:nvSpPr>
        <p:spPr>
          <a:xfrm>
            <a:off x="2273456" y="5359955"/>
            <a:ext cx="5498944" cy="954107"/>
          </a:xfrm>
          <a:prstGeom prst="rect">
            <a:avLst/>
          </a:prstGeom>
          <a:ln w="53975">
            <a:gradFill>
              <a:gsLst>
                <a:gs pos="0">
                  <a:srgbClr val="FF3399"/>
                </a:gs>
                <a:gs pos="25000">
                  <a:srgbClr val="FF6633"/>
                </a:gs>
                <a:gs pos="50000">
                  <a:srgbClr val="FFFF00"/>
                </a:gs>
                <a:gs pos="75000">
                  <a:srgbClr val="01A78F"/>
                </a:gs>
                <a:gs pos="100000">
                  <a:srgbClr val="3366FF"/>
                </a:gs>
              </a:gsLst>
              <a:lin ang="5400000" scaled="0"/>
            </a:gradFill>
          </a:ln>
        </p:spPr>
        <p:txBody>
          <a:bodyPr wrap="square">
            <a:spAutoFit/>
          </a:bodyPr>
          <a:lstStyle/>
          <a:p>
            <a:r>
              <a:rPr lang="en-MY" sz="2800" dirty="0" smtClean="0">
                <a:latin typeface="Times New Roman" pitchFamily="18" charset="0"/>
                <a:cs typeface="Times New Roman" pitchFamily="18" charset="0"/>
              </a:rPr>
              <a:t>                                    </a:t>
            </a:r>
            <a:r>
              <a:rPr lang="en-MY" sz="2000" dirty="0" smtClean="0">
                <a:latin typeface="Times New Roman" pitchFamily="18" charset="0"/>
                <a:cs typeface="Times New Roman" pitchFamily="18" charset="0"/>
              </a:rPr>
              <a:t>2</a:t>
            </a:r>
          </a:p>
          <a:p>
            <a:r>
              <a:rPr lang="en-MY" sz="2800" b="1" dirty="0" smtClean="0">
                <a:latin typeface="Times New Roman" pitchFamily="18" charset="0"/>
                <a:cs typeface="Times New Roman" pitchFamily="18" charset="0"/>
              </a:rPr>
              <a:t>(</a:t>
            </a:r>
            <a:r>
              <a:rPr lang="en-MY" sz="2800" b="1" dirty="0">
                <a:latin typeface="Times New Roman" pitchFamily="18" charset="0"/>
                <a:cs typeface="Times New Roman" pitchFamily="18" charset="0"/>
              </a:rPr>
              <a:t>observed – Expected) </a:t>
            </a:r>
            <a:r>
              <a:rPr lang="en-MY" sz="2800" b="1" dirty="0" smtClean="0">
                <a:latin typeface="Times New Roman" pitchFamily="18" charset="0"/>
                <a:cs typeface="Times New Roman" pitchFamily="18" charset="0"/>
              </a:rPr>
              <a:t>/ Expected   </a:t>
            </a:r>
            <a:endParaRPr lang="en-MY" sz="2800" b="1" dirty="0">
              <a:latin typeface="Times New Roman" pitchFamily="18" charset="0"/>
              <a:cs typeface="Times New Roman" pitchFamily="18" charset="0"/>
            </a:endParaRPr>
          </a:p>
        </p:txBody>
      </p:sp>
      <p:sp>
        <p:nvSpPr>
          <p:cNvPr id="3" name="Date Placeholder 2"/>
          <p:cNvSpPr>
            <a:spLocks noGrp="1"/>
          </p:cNvSpPr>
          <p:nvPr>
            <p:ph type="dt" sz="half" idx="10"/>
          </p:nvPr>
        </p:nvSpPr>
        <p:spPr/>
        <p:txBody>
          <a:bodyPr/>
          <a:lstStyle/>
          <a:p>
            <a:fld id="{71C0A53E-EEC2-4D4D-9F64-ABE10A520CBB}" type="datetime1">
              <a:rPr lang="en-MY" smtClean="0"/>
              <a:t>8/8/2022</a:t>
            </a:fld>
            <a:endParaRPr lang="en-MY"/>
          </a:p>
        </p:txBody>
      </p:sp>
      <p:sp>
        <p:nvSpPr>
          <p:cNvPr id="4" name="Slide Number Placeholder 3"/>
          <p:cNvSpPr>
            <a:spLocks noGrp="1"/>
          </p:cNvSpPr>
          <p:nvPr>
            <p:ph type="sldNum" sz="quarter" idx="12"/>
          </p:nvPr>
        </p:nvSpPr>
        <p:spPr/>
        <p:txBody>
          <a:bodyPr/>
          <a:lstStyle/>
          <a:p>
            <a:fld id="{044DA063-9869-4741-BB35-31C5F150D29A}" type="slidenum">
              <a:rPr lang="en-MY" smtClean="0"/>
              <a:t>22</a:t>
            </a:fld>
            <a:endParaRPr lang="en-MY"/>
          </a:p>
        </p:txBody>
      </p:sp>
    </p:spTree>
    <p:extLst>
      <p:ext uri="{BB962C8B-B14F-4D97-AF65-F5344CB8AC3E}">
        <p14:creationId xmlns:p14="http://schemas.microsoft.com/office/powerpoint/2010/main" val="23686478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1749EB-9AEB-44EF-9638-DFF29B093911}" type="datetime1">
              <a:rPr lang="en-MY" smtClean="0"/>
              <a:t>8/8/2022</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23</a:t>
            </a:fld>
            <a:endParaRPr lang="en-MY"/>
          </a:p>
        </p:txBody>
      </p:sp>
      <p:sp>
        <p:nvSpPr>
          <p:cNvPr id="4" name="Rectangle 3"/>
          <p:cNvSpPr/>
          <p:nvPr/>
        </p:nvSpPr>
        <p:spPr>
          <a:xfrm>
            <a:off x="323528" y="260648"/>
            <a:ext cx="4680520" cy="1323439"/>
          </a:xfrm>
          <a:prstGeom prst="rect">
            <a:avLst/>
          </a:prstGeom>
          <a:ln w="53975">
            <a:gradFill>
              <a:gsLst>
                <a:gs pos="0">
                  <a:srgbClr val="FF3399"/>
                </a:gs>
                <a:gs pos="25000">
                  <a:srgbClr val="FF6633"/>
                </a:gs>
                <a:gs pos="50000">
                  <a:srgbClr val="FFFF00"/>
                </a:gs>
                <a:gs pos="75000">
                  <a:srgbClr val="01A78F"/>
                </a:gs>
                <a:gs pos="100000">
                  <a:srgbClr val="3366FF"/>
                </a:gs>
              </a:gsLst>
              <a:lin ang="5400000" scaled="0"/>
            </a:gradFill>
          </a:ln>
        </p:spPr>
        <p:txBody>
          <a:bodyPr wrap="square">
            <a:spAutoFit/>
          </a:bodyPr>
          <a:lstStyle/>
          <a:p>
            <a:r>
              <a:rPr lang="en-MY" sz="2800" dirty="0" smtClean="0">
                <a:latin typeface="Times New Roman" pitchFamily="18" charset="0"/>
                <a:cs typeface="Times New Roman" pitchFamily="18" charset="0"/>
              </a:rPr>
              <a:t>                                    </a:t>
            </a:r>
            <a:r>
              <a:rPr lang="en-MY" sz="2000" dirty="0" smtClean="0">
                <a:latin typeface="Times New Roman" pitchFamily="18" charset="0"/>
                <a:cs typeface="Times New Roman" pitchFamily="18" charset="0"/>
              </a:rPr>
              <a:t>2</a:t>
            </a:r>
          </a:p>
          <a:p>
            <a:r>
              <a:rPr lang="en-MY" sz="2800" b="1" dirty="0" smtClean="0">
                <a:latin typeface="Times New Roman" pitchFamily="18" charset="0"/>
                <a:cs typeface="Times New Roman" pitchFamily="18" charset="0"/>
              </a:rPr>
              <a:t>(</a:t>
            </a:r>
            <a:r>
              <a:rPr lang="en-MY" sz="2400" b="1" dirty="0">
                <a:latin typeface="Times New Roman" pitchFamily="18" charset="0"/>
                <a:cs typeface="Times New Roman" pitchFamily="18" charset="0"/>
              </a:rPr>
              <a:t>observed – Expected) </a:t>
            </a:r>
            <a:r>
              <a:rPr lang="en-MY" sz="2400" b="1" dirty="0" smtClean="0">
                <a:latin typeface="Times New Roman" pitchFamily="18" charset="0"/>
                <a:cs typeface="Times New Roman" pitchFamily="18" charset="0"/>
              </a:rPr>
              <a:t>/ Expected   for each cell</a:t>
            </a:r>
            <a:endParaRPr lang="en-MY" sz="2400" b="1" dirty="0">
              <a:latin typeface="Times New Roman" pitchFamily="18" charset="0"/>
              <a:cs typeface="Times New Roman" pitchFamily="18" charset="0"/>
            </a:endParaRPr>
          </a:p>
        </p:txBody>
      </p:sp>
      <p:graphicFrame>
        <p:nvGraphicFramePr>
          <p:cNvPr id="5" name="Group 109"/>
          <p:cNvGraphicFramePr>
            <a:graphicFrameLocks noGrp="1"/>
          </p:cNvGraphicFramePr>
          <p:nvPr>
            <p:extLst>
              <p:ext uri="{D42A27DB-BD31-4B8C-83A1-F6EECF244321}">
                <p14:modId xmlns:p14="http://schemas.microsoft.com/office/powerpoint/2010/main" val="923681818"/>
              </p:ext>
            </p:extLst>
          </p:nvPr>
        </p:nvGraphicFramePr>
        <p:xfrm>
          <a:off x="5054534" y="116632"/>
          <a:ext cx="4104456" cy="1750348"/>
        </p:xfrm>
        <a:graphic>
          <a:graphicData uri="http://schemas.openxmlformats.org/drawingml/2006/table">
            <a:tbl>
              <a:tblPr/>
              <a:tblGrid>
                <a:gridCol w="1512168">
                  <a:extLst>
                    <a:ext uri="{9D8B030D-6E8A-4147-A177-3AD203B41FA5}">
                      <a16:colId xmlns:a16="http://schemas.microsoft.com/office/drawing/2014/main" val="20000"/>
                    </a:ext>
                  </a:extLst>
                </a:gridCol>
                <a:gridCol w="1008112">
                  <a:extLst>
                    <a:ext uri="{9D8B030D-6E8A-4147-A177-3AD203B41FA5}">
                      <a16:colId xmlns:a16="http://schemas.microsoft.com/office/drawing/2014/main" val="20001"/>
                    </a:ext>
                  </a:extLst>
                </a:gridCol>
                <a:gridCol w="936104">
                  <a:extLst>
                    <a:ext uri="{9D8B030D-6E8A-4147-A177-3AD203B41FA5}">
                      <a16:colId xmlns:a16="http://schemas.microsoft.com/office/drawing/2014/main" val="20002"/>
                    </a:ext>
                  </a:extLst>
                </a:gridCol>
                <a:gridCol w="648072">
                  <a:extLst>
                    <a:ext uri="{9D8B030D-6E8A-4147-A177-3AD203B41FA5}">
                      <a16:colId xmlns:a16="http://schemas.microsoft.com/office/drawing/2014/main" val="20003"/>
                    </a:ext>
                  </a:extLst>
                </a:gridCol>
              </a:tblGrid>
              <a:tr h="53503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bg1"/>
                        </a:solidFill>
                        <a:effectLst/>
                        <a:latin typeface="+mn-lt"/>
                        <a:cs typeface="Arial" charset="0"/>
                      </a:endParaRP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mn-lt"/>
                          <a:cs typeface="Arial" charset="0"/>
                        </a:rPr>
                        <a:t>     ♂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mn-lt"/>
                          <a:cs typeface="Arial" charset="0"/>
                        </a:rPr>
                        <a:t>O       </a:t>
                      </a:r>
                      <a:r>
                        <a:rPr kumimoji="0" lang="en-US" sz="1600" b="1" i="0" u="none" strike="noStrike" cap="none" normalizeH="0" baseline="0" dirty="0" smtClean="0">
                          <a:ln>
                            <a:noFill/>
                          </a:ln>
                          <a:solidFill>
                            <a:srgbClr val="FFFF66"/>
                          </a:solidFill>
                          <a:effectLst/>
                          <a:latin typeface="+mn-lt"/>
                          <a:cs typeface="Arial" charset="0"/>
                        </a:rPr>
                        <a:t>E</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mn-lt"/>
                          <a:cs typeface="Arial"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mn-lt"/>
                          <a:cs typeface="Arial" charset="0"/>
                        </a:rPr>
                        <a:t>O       </a:t>
                      </a:r>
                      <a:r>
                        <a:rPr kumimoji="0" lang="en-US" sz="1600" b="1" i="0" u="none" strike="noStrike" cap="none" normalizeH="0" baseline="0" dirty="0" smtClean="0">
                          <a:ln>
                            <a:noFill/>
                          </a:ln>
                          <a:solidFill>
                            <a:srgbClr val="FFFF66"/>
                          </a:solidFill>
                          <a:effectLst/>
                          <a:latin typeface="+mn-lt"/>
                          <a:cs typeface="Arial" charset="0"/>
                        </a:rPr>
                        <a:t> E</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mn-lt"/>
                          <a:cs typeface="Arial" charset="0"/>
                        </a:rPr>
                        <a:t>total</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417998">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succeeded </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 70    </a:t>
                      </a:r>
                      <a:r>
                        <a:rPr kumimoji="0" lang="en-US" sz="1600" b="1" i="0" u="none" strike="noStrike" cap="none" normalizeH="0" baseline="0" dirty="0" smtClean="0">
                          <a:ln>
                            <a:noFill/>
                          </a:ln>
                          <a:solidFill>
                            <a:srgbClr val="FF0000"/>
                          </a:solidFill>
                          <a:effectLst/>
                          <a:latin typeface="+mn-lt"/>
                          <a:cs typeface="Arial" charset="0"/>
                        </a:rPr>
                        <a:t>64</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 90     </a:t>
                      </a:r>
                      <a:r>
                        <a:rPr kumimoji="0" lang="en-US" sz="1600" b="1" i="0" u="none" strike="noStrike" cap="none" normalizeH="0" baseline="0" dirty="0" smtClean="0">
                          <a:ln>
                            <a:noFill/>
                          </a:ln>
                          <a:solidFill>
                            <a:srgbClr val="FF0000"/>
                          </a:solidFill>
                          <a:effectLst/>
                          <a:latin typeface="+mn-lt"/>
                          <a:cs typeface="Arial" charset="0"/>
                        </a:rPr>
                        <a:t>96</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160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r h="290908">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 not succeeded </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10      </a:t>
                      </a:r>
                      <a:r>
                        <a:rPr kumimoji="0" lang="en-US" sz="1600" b="1" i="0" u="none" strike="noStrike" cap="none" normalizeH="0" baseline="0" dirty="0" smtClean="0">
                          <a:ln>
                            <a:noFill/>
                          </a:ln>
                          <a:solidFill>
                            <a:srgbClr val="FF0000"/>
                          </a:solidFill>
                          <a:effectLst/>
                          <a:latin typeface="+mn-lt"/>
                          <a:cs typeface="Arial" charset="0"/>
                        </a:rPr>
                        <a:t>16</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30       </a:t>
                      </a:r>
                      <a:r>
                        <a:rPr kumimoji="0" lang="en-US" sz="1600" b="1" i="0" u="none" strike="noStrike" cap="none" normalizeH="0" baseline="0" dirty="0" smtClean="0">
                          <a:ln>
                            <a:noFill/>
                          </a:ln>
                          <a:solidFill>
                            <a:srgbClr val="FF0000"/>
                          </a:solidFill>
                          <a:effectLst/>
                          <a:latin typeface="+mn-lt"/>
                          <a:cs typeface="Arial" charset="0"/>
                        </a:rPr>
                        <a:t>24</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40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2"/>
                  </a:ext>
                </a:extLst>
              </a:tr>
              <a:tr h="417998">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n-lt"/>
                          <a:cs typeface="Arial" charset="0"/>
                        </a:rPr>
                        <a:t> Total</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n-lt"/>
                          <a:cs typeface="Arial" charset="0"/>
                        </a:rPr>
                        <a:t>80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n-lt"/>
                          <a:cs typeface="Arial" charset="0"/>
                        </a:rPr>
                        <a:t>120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200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3"/>
                  </a:ext>
                </a:extLst>
              </a:tr>
            </a:tbl>
          </a:graphicData>
        </a:graphic>
      </p:graphicFrame>
      <p:sp>
        <p:nvSpPr>
          <p:cNvPr id="6" name="Rectangle 5"/>
          <p:cNvSpPr/>
          <p:nvPr/>
        </p:nvSpPr>
        <p:spPr>
          <a:xfrm>
            <a:off x="467544" y="2132856"/>
            <a:ext cx="8208912" cy="3046988"/>
          </a:xfrm>
          <a:prstGeom prst="rect">
            <a:avLst/>
          </a:prstGeom>
        </p:spPr>
        <p:txBody>
          <a:bodyPr wrap="square">
            <a:spAutoFit/>
          </a:bodyPr>
          <a:lstStyle/>
          <a:p>
            <a:pPr lvl="0">
              <a:lnSpc>
                <a:spcPct val="150000"/>
              </a:lnSpc>
            </a:pPr>
            <a:r>
              <a:rPr lang="en-MY" sz="2800" b="1" dirty="0" smtClean="0">
                <a:solidFill>
                  <a:prstClr val="black"/>
                </a:solidFill>
                <a:latin typeface="Times New Roman" pitchFamily="18" charset="0"/>
                <a:cs typeface="Times New Roman" pitchFamily="18" charset="0"/>
              </a:rPr>
              <a:t>X² =(70-64)²/64</a:t>
            </a:r>
            <a:r>
              <a:rPr lang="en-MY" sz="2800" b="1" dirty="0">
                <a:solidFill>
                  <a:prstClr val="black"/>
                </a:solidFill>
                <a:latin typeface="Times New Roman" pitchFamily="18" charset="0"/>
                <a:cs typeface="Times New Roman" pitchFamily="18" charset="0"/>
              </a:rPr>
              <a:t>+(90-96)²/96+(30-24)²/24+(</a:t>
            </a:r>
            <a:r>
              <a:rPr lang="en-MY" sz="2800" b="1" dirty="0" smtClean="0">
                <a:solidFill>
                  <a:prstClr val="black"/>
                </a:solidFill>
                <a:latin typeface="Times New Roman" pitchFamily="18" charset="0"/>
                <a:cs typeface="Times New Roman" pitchFamily="18" charset="0"/>
              </a:rPr>
              <a:t>10-16)²/16</a:t>
            </a:r>
          </a:p>
          <a:p>
            <a:pPr lvl="0">
              <a:lnSpc>
                <a:spcPct val="150000"/>
              </a:lnSpc>
            </a:pPr>
            <a:r>
              <a:rPr lang="en-US" sz="2800" b="1" dirty="0" smtClean="0">
                <a:solidFill>
                  <a:prstClr val="black"/>
                </a:solidFill>
                <a:latin typeface="Times New Roman" pitchFamily="18" charset="0"/>
                <a:cs typeface="Times New Roman" pitchFamily="18" charset="0"/>
              </a:rPr>
              <a:t>=36/64+36/96+36/24+36/16</a:t>
            </a:r>
          </a:p>
          <a:p>
            <a:pPr lvl="0">
              <a:lnSpc>
                <a:spcPct val="150000"/>
              </a:lnSpc>
            </a:pPr>
            <a:r>
              <a:rPr lang="en-US" sz="2800" b="1" dirty="0" smtClean="0">
                <a:solidFill>
                  <a:prstClr val="black"/>
                </a:solidFill>
                <a:latin typeface="Times New Roman" pitchFamily="18" charset="0"/>
                <a:cs typeface="Times New Roman" pitchFamily="18" charset="0"/>
              </a:rPr>
              <a:t>= 0.563+.375+1.5+2.25</a:t>
            </a:r>
          </a:p>
          <a:p>
            <a:pPr lvl="0">
              <a:lnSpc>
                <a:spcPct val="150000"/>
              </a:lnSpc>
            </a:pPr>
            <a:r>
              <a:rPr lang="en-US" sz="2800" b="1" dirty="0" smtClean="0">
                <a:solidFill>
                  <a:prstClr val="black"/>
                </a:solidFill>
                <a:latin typeface="Times New Roman" pitchFamily="18" charset="0"/>
                <a:cs typeface="Times New Roman" pitchFamily="18" charset="0"/>
              </a:rPr>
              <a:t>= 4.688   </a:t>
            </a:r>
            <a:endParaRPr lang="en-US" sz="2800" b="1" dirty="0">
              <a:solidFill>
                <a:prstClr val="black"/>
              </a:solidFill>
              <a:latin typeface="Times New Roman" pitchFamily="18" charset="0"/>
              <a:cs typeface="Times New Roman" pitchFamily="18" charset="0"/>
            </a:endParaRPr>
          </a:p>
          <a:p>
            <a:pPr lvl="0"/>
            <a:endParaRPr lang="en-MY" sz="2400" b="1"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31000234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ChangeArrowheads="1"/>
          </p:cNvSpPr>
          <p:nvPr/>
        </p:nvSpPr>
        <p:spPr bwMode="auto">
          <a:xfrm>
            <a:off x="228600" y="104056"/>
            <a:ext cx="8735888"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r>
              <a:rPr lang="en-US" sz="2800" b="1" u="sng" dirty="0" smtClean="0">
                <a:solidFill>
                  <a:srgbClr val="FF0000"/>
                </a:solidFill>
                <a:cs typeface="Times New Roman" pitchFamily="18" charset="0"/>
              </a:rPr>
              <a:t>Chi </a:t>
            </a:r>
            <a:r>
              <a:rPr lang="en-US" sz="2800" b="1" u="sng" dirty="0">
                <a:solidFill>
                  <a:srgbClr val="FF0000"/>
                </a:solidFill>
                <a:cs typeface="Times New Roman" pitchFamily="18" charset="0"/>
              </a:rPr>
              <a:t>square test denoted  </a:t>
            </a:r>
            <a:r>
              <a:rPr lang="en-US" sz="2800" b="1" u="sng" dirty="0" smtClean="0">
                <a:solidFill>
                  <a:srgbClr val="FF0000"/>
                </a:solidFill>
                <a:cs typeface="Times New Roman" pitchFamily="18" charset="0"/>
              </a:rPr>
              <a:t>X²</a:t>
            </a:r>
            <a:r>
              <a:rPr lang="en-US" sz="2800" dirty="0" smtClean="0">
                <a:solidFill>
                  <a:schemeClr val="bg1"/>
                </a:solidFill>
                <a:cs typeface="Times New Roman" pitchFamily="18" charset="0"/>
              </a:rPr>
              <a:t> </a:t>
            </a:r>
            <a:r>
              <a:rPr lang="en-US" sz="2800" dirty="0">
                <a:cs typeface="Times New Roman" pitchFamily="18" charset="0"/>
              </a:rPr>
              <a:t>This has two  common  applications</a:t>
            </a:r>
            <a:r>
              <a:rPr lang="en-US" sz="2800" dirty="0">
                <a:solidFill>
                  <a:schemeClr val="bg1"/>
                </a:solidFill>
                <a:cs typeface="Times New Roman" pitchFamily="18" charset="0"/>
              </a:rPr>
              <a:t>: </a:t>
            </a:r>
          </a:p>
          <a:p>
            <a:pPr rtl="0">
              <a:buClr>
                <a:schemeClr val="bg1"/>
              </a:buClr>
              <a:buFont typeface="Wingdings" pitchFamily="2" charset="2"/>
              <a:buNone/>
            </a:pPr>
            <a:r>
              <a:rPr lang="en-US" sz="2800" b="1" u="sng" dirty="0">
                <a:cs typeface="Times New Roman" pitchFamily="18" charset="0"/>
              </a:rPr>
              <a:t>first as test</a:t>
            </a:r>
            <a:r>
              <a:rPr lang="en-US" sz="2800" b="1" dirty="0">
                <a:cs typeface="Times New Roman" pitchFamily="18" charset="0"/>
              </a:rPr>
              <a:t> </a:t>
            </a:r>
          </a:p>
          <a:p>
            <a:pPr rtl="0">
              <a:buClr>
                <a:schemeClr val="bg1"/>
              </a:buClr>
              <a:buFont typeface="Wingdings" pitchFamily="2" charset="2"/>
              <a:buChar char="v"/>
            </a:pPr>
            <a:r>
              <a:rPr lang="en-US" sz="2800" b="1" dirty="0">
                <a:solidFill>
                  <a:srgbClr val="002060"/>
                </a:solidFill>
                <a:cs typeface="Times New Roman" pitchFamily="18" charset="0"/>
              </a:rPr>
              <a:t>whether two categorical </a:t>
            </a:r>
            <a:r>
              <a:rPr lang="en-US" sz="2800" b="1" dirty="0">
                <a:solidFill>
                  <a:schemeClr val="tx2"/>
                </a:solidFill>
                <a:cs typeface="Times New Roman" pitchFamily="18" charset="0"/>
              </a:rPr>
              <a:t>variables are</a:t>
            </a:r>
          </a:p>
          <a:p>
            <a:pPr rtl="0">
              <a:buClr>
                <a:schemeClr val="bg1"/>
              </a:buClr>
              <a:buFont typeface="Wingdings" pitchFamily="2" charset="2"/>
              <a:buNone/>
            </a:pPr>
            <a:r>
              <a:rPr lang="en-US" sz="2800" b="1" dirty="0">
                <a:solidFill>
                  <a:srgbClr val="002060"/>
                </a:solidFill>
                <a:cs typeface="Times New Roman" pitchFamily="18" charset="0"/>
              </a:rPr>
              <a:t>                             </a:t>
            </a:r>
            <a:r>
              <a:rPr lang="en-US" sz="2800" b="1" dirty="0">
                <a:solidFill>
                  <a:srgbClr val="0070C0"/>
                </a:solidFill>
                <a:cs typeface="Times New Roman" pitchFamily="18" charset="0"/>
              </a:rPr>
              <a:t>independent</a:t>
            </a:r>
            <a:r>
              <a:rPr lang="en-US" sz="2800" b="1" dirty="0">
                <a:solidFill>
                  <a:srgbClr val="002060"/>
                </a:solidFill>
                <a:cs typeface="Times New Roman" pitchFamily="18" charset="0"/>
              </a:rPr>
              <a:t>       or not</a:t>
            </a:r>
            <a:r>
              <a:rPr lang="en-US" sz="2800" dirty="0">
                <a:solidFill>
                  <a:srgbClr val="002060"/>
                </a:solidFill>
                <a:cs typeface="Times New Roman" pitchFamily="18" charset="0"/>
              </a:rPr>
              <a:t>; </a:t>
            </a:r>
          </a:p>
          <a:p>
            <a:pPr rtl="0">
              <a:buClr>
                <a:schemeClr val="bg1"/>
              </a:buClr>
              <a:buFont typeface="Wingdings" pitchFamily="2" charset="2"/>
              <a:buChar char="v"/>
            </a:pPr>
            <a:endParaRPr lang="en-US" sz="2800" dirty="0">
              <a:solidFill>
                <a:schemeClr val="bg1"/>
              </a:solidFill>
              <a:cs typeface="Times New Roman" pitchFamily="18" charset="0"/>
            </a:endParaRPr>
          </a:p>
          <a:p>
            <a:pPr rtl="0">
              <a:buClr>
                <a:schemeClr val="bg1"/>
              </a:buClr>
              <a:buFont typeface="Wingdings" pitchFamily="2" charset="2"/>
              <a:buNone/>
            </a:pPr>
            <a:r>
              <a:rPr lang="en-US" sz="2800" b="1" u="sng" dirty="0">
                <a:cs typeface="Times New Roman" pitchFamily="18" charset="0"/>
              </a:rPr>
              <a:t>second as</a:t>
            </a:r>
            <a:r>
              <a:rPr lang="en-US" sz="2800" dirty="0">
                <a:cs typeface="Times New Roman" pitchFamily="18" charset="0"/>
              </a:rPr>
              <a:t> a test of </a:t>
            </a:r>
          </a:p>
          <a:p>
            <a:pPr rtl="0">
              <a:buClr>
                <a:schemeClr val="bg1"/>
              </a:buClr>
              <a:buFont typeface="Wingdings" pitchFamily="2" charset="2"/>
              <a:buChar char="v"/>
            </a:pPr>
            <a:r>
              <a:rPr lang="en-US" sz="2800" b="1" dirty="0">
                <a:cs typeface="Times New Roman" pitchFamily="18" charset="0"/>
              </a:rPr>
              <a:t>whether </a:t>
            </a:r>
            <a:r>
              <a:rPr lang="en-US" sz="2800" b="1" dirty="0">
                <a:solidFill>
                  <a:srgbClr val="0070C0"/>
                </a:solidFill>
                <a:cs typeface="Times New Roman" pitchFamily="18" charset="0"/>
              </a:rPr>
              <a:t>two proportions </a:t>
            </a:r>
            <a:r>
              <a:rPr lang="en-US" sz="2800" b="1" dirty="0">
                <a:cs typeface="Times New Roman" pitchFamily="18" charset="0"/>
              </a:rPr>
              <a:t>are </a:t>
            </a:r>
            <a:r>
              <a:rPr lang="en-US" sz="2800" b="1" dirty="0">
                <a:solidFill>
                  <a:srgbClr val="0070C0"/>
                </a:solidFill>
                <a:cs typeface="Times New Roman" pitchFamily="18" charset="0"/>
              </a:rPr>
              <a:t>equal or not</a:t>
            </a:r>
          </a:p>
        </p:txBody>
      </p:sp>
      <p:pic>
        <p:nvPicPr>
          <p:cNvPr id="3077" name="Picture 2" descr="http://www.statsoft.com/textbook/graphics/chi_chart.jpg"/>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7550727" y="1052736"/>
            <a:ext cx="1128837" cy="8210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Rectangle 1"/>
          <p:cNvSpPr>
            <a:spLocks noChangeArrowheads="1"/>
          </p:cNvSpPr>
          <p:nvPr/>
        </p:nvSpPr>
        <p:spPr bwMode="auto">
          <a:xfrm>
            <a:off x="228600" y="3941593"/>
            <a:ext cx="6096000" cy="2462213"/>
          </a:xfrm>
          <a:prstGeom prst="rect">
            <a:avLst/>
          </a:prstGeom>
          <a:noFill/>
          <a:ln w="38100">
            <a:solidFill>
              <a:srgbClr val="FFCC00"/>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pPr eaLnBrk="0" hangingPunct="0">
              <a:lnSpc>
                <a:spcPct val="70000"/>
              </a:lnSpc>
            </a:pPr>
            <a:r>
              <a:rPr lang="en-US" dirty="0">
                <a:solidFill>
                  <a:schemeClr val="bg1"/>
                </a:solidFill>
              </a:rPr>
              <a:t> </a:t>
            </a:r>
            <a:r>
              <a:rPr lang="en-US" sz="2800" b="1" dirty="0">
                <a:solidFill>
                  <a:srgbClr val="FF0000"/>
                </a:solidFill>
                <a:cs typeface="Times New Roman" pitchFamily="18" charset="0"/>
              </a:rPr>
              <a:t>Chi square be calculated</a:t>
            </a:r>
            <a:r>
              <a:rPr lang="en-US" sz="2800" dirty="0">
                <a:solidFill>
                  <a:srgbClr val="FF0000"/>
                </a:solidFill>
                <a:cs typeface="Times New Roman" pitchFamily="18" charset="0"/>
              </a:rPr>
              <a:t>  </a:t>
            </a:r>
            <a:r>
              <a:rPr lang="en-US" sz="2800" b="1" dirty="0">
                <a:solidFill>
                  <a:srgbClr val="0070C0"/>
                </a:solidFill>
                <a:cs typeface="Times New Roman" pitchFamily="18" charset="0"/>
              </a:rPr>
              <a:t>by</a:t>
            </a:r>
          </a:p>
          <a:p>
            <a:pPr eaLnBrk="0" hangingPunct="0">
              <a:lnSpc>
                <a:spcPct val="70000"/>
              </a:lnSpc>
            </a:pPr>
            <a:r>
              <a:rPr lang="en-US" sz="2800" dirty="0">
                <a:solidFill>
                  <a:srgbClr val="0070C0"/>
                </a:solidFill>
                <a:cs typeface="Times New Roman" pitchFamily="18" charset="0"/>
              </a:rPr>
              <a:t>                                    </a:t>
            </a:r>
            <a:r>
              <a:rPr lang="en-US" sz="2800" dirty="0" smtClean="0">
                <a:solidFill>
                  <a:srgbClr val="0070C0"/>
                </a:solidFill>
                <a:cs typeface="Times New Roman" pitchFamily="18" charset="0"/>
              </a:rPr>
              <a:t>    </a:t>
            </a:r>
            <a:r>
              <a:rPr lang="en-US" sz="2800" b="1" dirty="0" smtClean="0">
                <a:solidFill>
                  <a:srgbClr val="0070C0"/>
                </a:solidFill>
                <a:cs typeface="Times New Roman" pitchFamily="18" charset="0"/>
              </a:rPr>
              <a:t>²</a:t>
            </a:r>
            <a:r>
              <a:rPr lang="en-US" sz="2800" dirty="0" smtClean="0">
                <a:solidFill>
                  <a:srgbClr val="0070C0"/>
                </a:solidFill>
                <a:cs typeface="Times New Roman" pitchFamily="18" charset="0"/>
              </a:rPr>
              <a:t>  </a:t>
            </a:r>
            <a:endParaRPr lang="en-US" sz="2800" dirty="0">
              <a:solidFill>
                <a:srgbClr val="0070C0"/>
              </a:solidFill>
              <a:cs typeface="Times New Roman" pitchFamily="18" charset="0"/>
            </a:endParaRPr>
          </a:p>
          <a:p>
            <a:pPr eaLnBrk="0" hangingPunct="0">
              <a:lnSpc>
                <a:spcPct val="70000"/>
              </a:lnSpc>
            </a:pPr>
            <a:r>
              <a:rPr lang="en-US" sz="2800" b="1" dirty="0">
                <a:solidFill>
                  <a:srgbClr val="0070C0"/>
                </a:solidFill>
                <a:cs typeface="Times New Roman" pitchFamily="18" charset="0"/>
              </a:rPr>
              <a:t>(observed – Expected)  / Expected</a:t>
            </a:r>
            <a:r>
              <a:rPr lang="en-US" sz="2800" dirty="0">
                <a:solidFill>
                  <a:schemeClr val="bg1"/>
                </a:solidFill>
                <a:cs typeface="Times New Roman" pitchFamily="18" charset="0"/>
              </a:rPr>
              <a:t> </a:t>
            </a:r>
          </a:p>
          <a:p>
            <a:pPr eaLnBrk="0" hangingPunct="0">
              <a:lnSpc>
                <a:spcPct val="70000"/>
              </a:lnSpc>
            </a:pPr>
            <a:r>
              <a:rPr lang="en-US" sz="2800" dirty="0">
                <a:solidFill>
                  <a:srgbClr val="FFC000"/>
                </a:solidFill>
                <a:cs typeface="Times New Roman" pitchFamily="18" charset="0"/>
              </a:rPr>
              <a:t> </a:t>
            </a:r>
            <a:endParaRPr lang="en-US" sz="2800" b="1" dirty="0">
              <a:solidFill>
                <a:srgbClr val="FFC000"/>
              </a:solidFill>
              <a:cs typeface="Times New Roman" pitchFamily="18" charset="0"/>
            </a:endParaRPr>
          </a:p>
          <a:p>
            <a:pPr eaLnBrk="0" hangingPunct="0">
              <a:lnSpc>
                <a:spcPct val="70000"/>
              </a:lnSpc>
            </a:pPr>
            <a:r>
              <a:rPr lang="en-US" sz="2800" b="1" dirty="0">
                <a:solidFill>
                  <a:schemeClr val="accent2">
                    <a:lumMod val="75000"/>
                  </a:schemeClr>
                </a:solidFill>
                <a:cs typeface="Times New Roman" pitchFamily="18" charset="0"/>
              </a:rPr>
              <a:t>for each cell</a:t>
            </a:r>
            <a:r>
              <a:rPr lang="en-US" sz="2800" dirty="0">
                <a:solidFill>
                  <a:schemeClr val="accent2">
                    <a:lumMod val="75000"/>
                  </a:schemeClr>
                </a:solidFill>
                <a:cs typeface="Times New Roman" pitchFamily="18" charset="0"/>
              </a:rPr>
              <a:t> </a:t>
            </a:r>
          </a:p>
          <a:p>
            <a:pPr eaLnBrk="0" hangingPunct="0"/>
            <a:r>
              <a:rPr lang="en-US" sz="2800" b="1" dirty="0">
                <a:solidFill>
                  <a:srgbClr val="0070C0"/>
                </a:solidFill>
                <a:cs typeface="Times New Roman" pitchFamily="18" charset="0"/>
              </a:rPr>
              <a:t>in the contingency table and</a:t>
            </a:r>
            <a:r>
              <a:rPr lang="en-US" sz="2800" dirty="0">
                <a:solidFill>
                  <a:srgbClr val="0070C0"/>
                </a:solidFill>
                <a:cs typeface="Times New Roman" pitchFamily="18" charset="0"/>
              </a:rPr>
              <a:t> </a:t>
            </a:r>
          </a:p>
          <a:p>
            <a:pPr eaLnBrk="0" hangingPunct="0"/>
            <a:r>
              <a:rPr lang="en-US" sz="2800" b="1" dirty="0">
                <a:solidFill>
                  <a:srgbClr val="0070C0"/>
                </a:solidFill>
                <a:cs typeface="Times New Roman" pitchFamily="18" charset="0"/>
              </a:rPr>
              <a:t>then summing them</a:t>
            </a:r>
            <a:r>
              <a:rPr lang="en-US" sz="2800" dirty="0">
                <a:solidFill>
                  <a:schemeClr val="bg1"/>
                </a:solidFill>
                <a:cs typeface="Times New Roman" pitchFamily="18" charset="0"/>
              </a:rPr>
              <a:t> </a:t>
            </a:r>
          </a:p>
        </p:txBody>
      </p:sp>
      <p:graphicFrame>
        <p:nvGraphicFramePr>
          <p:cNvPr id="3074" name="Object 9"/>
          <p:cNvGraphicFramePr>
            <a:graphicFrameLocks noChangeAspect="1"/>
          </p:cNvGraphicFramePr>
          <p:nvPr>
            <p:extLst>
              <p:ext uri="{D42A27DB-BD31-4B8C-83A1-F6EECF244321}">
                <p14:modId xmlns:p14="http://schemas.microsoft.com/office/powerpoint/2010/main" val="3270105550"/>
              </p:ext>
            </p:extLst>
          </p:nvPr>
        </p:nvGraphicFramePr>
        <p:xfrm>
          <a:off x="6076156" y="5334658"/>
          <a:ext cx="3240088" cy="1066800"/>
        </p:xfrm>
        <a:graphic>
          <a:graphicData uri="http://schemas.openxmlformats.org/presentationml/2006/ole">
            <mc:AlternateContent xmlns:mc="http://schemas.openxmlformats.org/markup-compatibility/2006">
              <mc:Choice xmlns:v="urn:schemas-microsoft-com:vml" Requires="v">
                <p:oleObj spid="_x0000_s4161" name="Equation" r:id="rId5" imgW="1130300" imgH="419100" progId="Equation.3">
                  <p:embed/>
                </p:oleObj>
              </mc:Choice>
              <mc:Fallback>
                <p:oleObj name="Equation" r:id="rId5" imgW="1130300" imgH="4191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76156" y="5334658"/>
                        <a:ext cx="3240088" cy="1066800"/>
                      </a:xfrm>
                      <a:prstGeom prst="rect">
                        <a:avLst/>
                      </a:prstGeom>
                      <a:solidFill>
                        <a:srgbClr val="CCFFFF"/>
                      </a:solidFill>
                      <a:ln w="41275">
                        <a:solidFill>
                          <a:srgbClr val="FFFF00"/>
                        </a:solidFill>
                        <a:miter lim="800000"/>
                        <a:headEnd/>
                        <a:tailEnd/>
                      </a:ln>
                    </p:spPr>
                  </p:pic>
                </p:oleObj>
              </mc:Fallback>
            </mc:AlternateContent>
          </a:graphicData>
        </a:graphic>
      </p:graphicFrame>
      <p:sp>
        <p:nvSpPr>
          <p:cNvPr id="3079" name="AutoShape 6"/>
          <p:cNvSpPr>
            <a:spLocks noChangeArrowheads="1"/>
          </p:cNvSpPr>
          <p:nvPr/>
        </p:nvSpPr>
        <p:spPr bwMode="auto">
          <a:xfrm>
            <a:off x="6858000" y="6372225"/>
            <a:ext cx="1676400" cy="485775"/>
          </a:xfrm>
          <a:prstGeom prst="notchedRightArrow">
            <a:avLst>
              <a:gd name="adj1" fmla="val 50000"/>
              <a:gd name="adj2" fmla="val 86275"/>
            </a:avLst>
          </a:prstGeom>
          <a:solidFill>
            <a:schemeClr val="accent1"/>
          </a:solidFill>
          <a:ln w="9525">
            <a:solidFill>
              <a:schemeClr val="tx1"/>
            </a:solidFill>
            <a:miter lim="800000"/>
            <a:headEnd/>
            <a:tailEnd/>
          </a:ln>
        </p:spPr>
        <p:txBody>
          <a:bodyPr wrap="none" anchor="ctr"/>
          <a:lstStyle/>
          <a:p>
            <a:pPr algn="ctr"/>
            <a:r>
              <a:rPr lang="en-US" sz="1800" b="1">
                <a:solidFill>
                  <a:srgbClr val="00CCFF"/>
                </a:solidFill>
              </a:rPr>
              <a:t>contingency table</a:t>
            </a:r>
          </a:p>
        </p:txBody>
      </p:sp>
      <p:sp>
        <p:nvSpPr>
          <p:cNvPr id="2" name="Date Placeholder 1"/>
          <p:cNvSpPr>
            <a:spLocks noGrp="1"/>
          </p:cNvSpPr>
          <p:nvPr>
            <p:ph type="dt" sz="half" idx="10"/>
          </p:nvPr>
        </p:nvSpPr>
        <p:spPr/>
        <p:txBody>
          <a:bodyPr/>
          <a:lstStyle/>
          <a:p>
            <a:fld id="{3B5C3039-E18F-4E14-98B9-D589D475DC1A}" type="datetime1">
              <a:rPr lang="en-MY" smtClean="0"/>
              <a:t>8/8/2022</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24</a:t>
            </a:fld>
            <a:endParaRPr lang="en-MY"/>
          </a:p>
        </p:txBody>
      </p:sp>
    </p:spTree>
    <p:extLst>
      <p:ext uri="{BB962C8B-B14F-4D97-AF65-F5344CB8AC3E}">
        <p14:creationId xmlns:p14="http://schemas.microsoft.com/office/powerpoint/2010/main" val="42126153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
          <p:cNvSpPr>
            <a:spLocks noChangeArrowheads="1"/>
          </p:cNvSpPr>
          <p:nvPr/>
        </p:nvSpPr>
        <p:spPr bwMode="auto">
          <a:xfrm>
            <a:off x="0" y="260648"/>
            <a:ext cx="8991600" cy="51398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2800" b="1" dirty="0">
                <a:cs typeface="Times New Roman" pitchFamily="18" charset="0"/>
              </a:rPr>
              <a:t>The chi square test is applied to frequency data in form of a </a:t>
            </a:r>
            <a:r>
              <a:rPr lang="en-US" sz="2800" b="1" dirty="0">
                <a:solidFill>
                  <a:srgbClr val="0070C0"/>
                </a:solidFill>
                <a:cs typeface="Times New Roman" pitchFamily="18" charset="0"/>
              </a:rPr>
              <a:t>contingency table  </a:t>
            </a:r>
          </a:p>
          <a:p>
            <a:r>
              <a:rPr lang="en-US" sz="2800" b="1" dirty="0">
                <a:cs typeface="Times New Roman" pitchFamily="18" charset="0"/>
              </a:rPr>
              <a:t>i.e. a table of cross- tabulations)</a:t>
            </a:r>
          </a:p>
          <a:p>
            <a:r>
              <a:rPr lang="en-US" sz="2800" dirty="0">
                <a:solidFill>
                  <a:schemeClr val="bg1"/>
                </a:solidFill>
                <a:cs typeface="Times New Roman" pitchFamily="18" charset="0"/>
              </a:rPr>
              <a:t> </a:t>
            </a:r>
          </a:p>
          <a:p>
            <a:r>
              <a:rPr lang="en-US" sz="2800" dirty="0">
                <a:solidFill>
                  <a:schemeClr val="bg1"/>
                </a:solidFill>
                <a:cs typeface="Times New Roman" pitchFamily="18" charset="0"/>
              </a:rPr>
              <a:t>               </a:t>
            </a:r>
            <a:r>
              <a:rPr lang="en-US" sz="2800" b="1" dirty="0">
                <a:solidFill>
                  <a:srgbClr val="002060"/>
                </a:solidFill>
                <a:cs typeface="Times New Roman" pitchFamily="18" charset="0"/>
              </a:rPr>
              <a:t>with </a:t>
            </a:r>
          </a:p>
          <a:p>
            <a:r>
              <a:rPr lang="en-US" sz="2800" b="1" dirty="0">
                <a:cs typeface="Times New Roman" pitchFamily="18" charset="0"/>
              </a:rPr>
              <a:t>the</a:t>
            </a:r>
            <a:r>
              <a:rPr lang="en-US" sz="2800" b="1" dirty="0">
                <a:solidFill>
                  <a:schemeClr val="bg1"/>
                </a:solidFill>
                <a:cs typeface="Times New Roman" pitchFamily="18" charset="0"/>
              </a:rPr>
              <a:t> </a:t>
            </a:r>
            <a:r>
              <a:rPr lang="en-US" sz="2800" b="1" dirty="0">
                <a:solidFill>
                  <a:srgbClr val="0070C0"/>
                </a:solidFill>
                <a:cs typeface="Times New Roman" pitchFamily="18" charset="0"/>
              </a:rPr>
              <a:t>rows represent </a:t>
            </a:r>
            <a:r>
              <a:rPr lang="en-US" sz="2800" b="1" dirty="0">
                <a:cs typeface="Times New Roman" pitchFamily="18" charset="0"/>
              </a:rPr>
              <a:t>categories of  </a:t>
            </a:r>
            <a:r>
              <a:rPr lang="en-US" sz="2800" b="1" dirty="0">
                <a:solidFill>
                  <a:srgbClr val="0070C0"/>
                </a:solidFill>
                <a:cs typeface="Times New Roman" pitchFamily="18" charset="0"/>
              </a:rPr>
              <a:t>one variable </a:t>
            </a:r>
            <a:r>
              <a:rPr lang="en-US" sz="2800" b="1" dirty="0">
                <a:cs typeface="Times New Roman" pitchFamily="18" charset="0"/>
              </a:rPr>
              <a:t>and </a:t>
            </a:r>
          </a:p>
          <a:p>
            <a:r>
              <a:rPr lang="en-US" sz="2800" b="1" dirty="0">
                <a:cs typeface="Times New Roman" pitchFamily="18" charset="0"/>
              </a:rPr>
              <a:t>the </a:t>
            </a:r>
            <a:r>
              <a:rPr lang="en-US" sz="2800" b="1" dirty="0">
                <a:solidFill>
                  <a:srgbClr val="002060"/>
                </a:solidFill>
                <a:cs typeface="Times New Roman" pitchFamily="18" charset="0"/>
              </a:rPr>
              <a:t>columns </a:t>
            </a:r>
            <a:r>
              <a:rPr lang="en-US" sz="2800" b="1" dirty="0">
                <a:cs typeface="Times New Roman" pitchFamily="18" charset="0"/>
              </a:rPr>
              <a:t>categories of a </a:t>
            </a:r>
            <a:r>
              <a:rPr lang="en-US" sz="2800" b="1" dirty="0">
                <a:solidFill>
                  <a:srgbClr val="002060"/>
                </a:solidFill>
                <a:cs typeface="Times New Roman" pitchFamily="18" charset="0"/>
              </a:rPr>
              <a:t>second variable</a:t>
            </a:r>
            <a:r>
              <a:rPr lang="en-US" sz="2800" dirty="0">
                <a:solidFill>
                  <a:schemeClr val="bg1"/>
                </a:solidFill>
                <a:cs typeface="Times New Roman" pitchFamily="18" charset="0"/>
              </a:rPr>
              <a:t>. </a:t>
            </a:r>
          </a:p>
          <a:p>
            <a:endParaRPr lang="en-US" sz="2400" dirty="0">
              <a:solidFill>
                <a:schemeClr val="bg1"/>
              </a:solidFill>
              <a:cs typeface="Times New Roman" pitchFamily="18" charset="0"/>
            </a:endParaRPr>
          </a:p>
          <a:p>
            <a:endParaRPr lang="en-US" sz="2400" dirty="0">
              <a:solidFill>
                <a:schemeClr val="bg1"/>
              </a:solidFill>
              <a:cs typeface="Times New Roman" pitchFamily="18" charset="0"/>
            </a:endParaRPr>
          </a:p>
          <a:p>
            <a:r>
              <a:rPr lang="en-US" sz="2800" b="1" dirty="0">
                <a:cs typeface="Times New Roman" pitchFamily="18" charset="0"/>
              </a:rPr>
              <a:t>The null hypothesis </a:t>
            </a:r>
          </a:p>
          <a:p>
            <a:r>
              <a:rPr lang="en-US" sz="2800" b="1" dirty="0">
                <a:solidFill>
                  <a:srgbClr val="0070C0"/>
                </a:solidFill>
                <a:cs typeface="Times New Roman" pitchFamily="18" charset="0"/>
              </a:rPr>
              <a:t>is that the two variables are </a:t>
            </a:r>
            <a:endParaRPr lang="en-US" sz="2800" b="1" dirty="0" smtClean="0">
              <a:solidFill>
                <a:srgbClr val="0070C0"/>
              </a:solidFill>
              <a:cs typeface="Times New Roman" pitchFamily="18" charset="0"/>
            </a:endParaRPr>
          </a:p>
          <a:p>
            <a:r>
              <a:rPr lang="en-US" sz="2800" b="1" dirty="0">
                <a:solidFill>
                  <a:srgbClr val="0070C0"/>
                </a:solidFill>
                <a:cs typeface="Times New Roman" pitchFamily="18" charset="0"/>
              </a:rPr>
              <a:t> </a:t>
            </a:r>
            <a:r>
              <a:rPr lang="en-US" sz="2800" b="1" dirty="0" smtClean="0">
                <a:solidFill>
                  <a:srgbClr val="0070C0"/>
                </a:solidFill>
                <a:cs typeface="Times New Roman" pitchFamily="18" charset="0"/>
              </a:rPr>
              <a:t>          unrelated</a:t>
            </a:r>
            <a:endParaRPr lang="en-US" sz="2800" b="1" dirty="0">
              <a:solidFill>
                <a:srgbClr val="0070C0"/>
              </a:solidFill>
            </a:endParaRPr>
          </a:p>
        </p:txBody>
      </p:sp>
      <p:pic>
        <p:nvPicPr>
          <p:cNvPr id="27651" name="Picture 2" descr="http://www.statsoft.com/textbook/graphics/chi_chart.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452320" y="770395"/>
            <a:ext cx="1381373" cy="1368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5117" name="Group 61"/>
          <p:cNvGraphicFramePr>
            <a:graphicFrameLocks noGrp="1"/>
          </p:cNvGraphicFramePr>
          <p:nvPr>
            <p:extLst>
              <p:ext uri="{D42A27DB-BD31-4B8C-83A1-F6EECF244321}">
                <p14:modId xmlns:p14="http://schemas.microsoft.com/office/powerpoint/2010/main" val="446676244"/>
              </p:ext>
            </p:extLst>
          </p:nvPr>
        </p:nvGraphicFramePr>
        <p:xfrm>
          <a:off x="4860031" y="3344768"/>
          <a:ext cx="4271991" cy="2316480"/>
        </p:xfrm>
        <a:graphic>
          <a:graphicData uri="http://schemas.openxmlformats.org/drawingml/2006/table">
            <a:tbl>
              <a:tblPr/>
              <a:tblGrid>
                <a:gridCol w="1644208">
                  <a:extLst>
                    <a:ext uri="{9D8B030D-6E8A-4147-A177-3AD203B41FA5}">
                      <a16:colId xmlns:a16="http://schemas.microsoft.com/office/drawing/2014/main" val="20000"/>
                    </a:ext>
                  </a:extLst>
                </a:gridCol>
                <a:gridCol w="792088">
                  <a:extLst>
                    <a:ext uri="{9D8B030D-6E8A-4147-A177-3AD203B41FA5}">
                      <a16:colId xmlns:a16="http://schemas.microsoft.com/office/drawing/2014/main" val="20001"/>
                    </a:ext>
                  </a:extLst>
                </a:gridCol>
                <a:gridCol w="864096">
                  <a:extLst>
                    <a:ext uri="{9D8B030D-6E8A-4147-A177-3AD203B41FA5}">
                      <a16:colId xmlns:a16="http://schemas.microsoft.com/office/drawing/2014/main" val="20002"/>
                    </a:ext>
                  </a:extLst>
                </a:gridCol>
                <a:gridCol w="971599">
                  <a:extLst>
                    <a:ext uri="{9D8B030D-6E8A-4147-A177-3AD203B41FA5}">
                      <a16:colId xmlns:a16="http://schemas.microsoft.com/office/drawing/2014/main" val="20003"/>
                    </a:ext>
                  </a:extLst>
                </a:gridCol>
              </a:tblGrid>
              <a:tr h="36004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bg1"/>
                        </a:solidFill>
                        <a:effectLst/>
                        <a:latin typeface="Times New Roman" pitchFamily="18" charset="0"/>
                        <a:cs typeface="Times New Roman" pitchFamily="18" charset="0"/>
                      </a:endParaRPr>
                    </a:p>
                  </a:txBody>
                  <a:tcPr horzOverflow="overflow">
                    <a:lnL w="19050" cap="flat" cmpd="sng" algn="ctr">
                      <a:solidFill>
                        <a:srgbClr val="000066"/>
                      </a:solidFill>
                      <a:prstDash val="solid"/>
                      <a:round/>
                      <a:headEnd type="none" w="med" len="med"/>
                      <a:tailEnd type="none" w="med" len="med"/>
                    </a:lnL>
                    <a:lnR w="19050" cap="flat" cmpd="sng" algn="ctr">
                      <a:solidFill>
                        <a:srgbClr val="000066"/>
                      </a:solidFill>
                      <a:prstDash val="solid"/>
                      <a:round/>
                      <a:headEnd type="none" w="med" len="med"/>
                      <a:tailEnd type="none" w="med" len="med"/>
                    </a:lnR>
                    <a:lnT w="19050" cap="flat" cmpd="sng" algn="ctr">
                      <a:solidFill>
                        <a:srgbClr val="000066"/>
                      </a:solidFill>
                      <a:prstDash val="solid"/>
                      <a:round/>
                      <a:headEnd type="none" w="med" len="med"/>
                      <a:tailEnd type="none" w="med" len="med"/>
                    </a:lnT>
                    <a:lnB w="19050" cap="flat" cmpd="sng" algn="ctr">
                      <a:solidFill>
                        <a:srgbClr val="000066"/>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Times New Roman" pitchFamily="18" charset="0"/>
                          <a:cs typeface="Times New Roman" pitchFamily="18" charset="0"/>
                        </a:rPr>
                        <a:t>♂</a:t>
                      </a:r>
                    </a:p>
                  </a:txBody>
                  <a:tcPr horzOverflow="overflow">
                    <a:lnL w="19050" cap="flat" cmpd="sng" algn="ctr">
                      <a:solidFill>
                        <a:srgbClr val="000066"/>
                      </a:solidFill>
                      <a:prstDash val="solid"/>
                      <a:round/>
                      <a:headEnd type="none" w="med" len="med"/>
                      <a:tailEnd type="none" w="med" len="med"/>
                    </a:lnL>
                    <a:lnR w="19050" cap="flat" cmpd="sng" algn="ctr">
                      <a:solidFill>
                        <a:srgbClr val="000066"/>
                      </a:solidFill>
                      <a:prstDash val="solid"/>
                      <a:round/>
                      <a:headEnd type="none" w="med" len="med"/>
                      <a:tailEnd type="none" w="med" len="med"/>
                    </a:lnR>
                    <a:lnT w="19050" cap="flat" cmpd="sng" algn="ctr">
                      <a:solidFill>
                        <a:srgbClr val="000066"/>
                      </a:solidFill>
                      <a:prstDash val="solid"/>
                      <a:round/>
                      <a:headEnd type="none" w="med" len="med"/>
                      <a:tailEnd type="none" w="med" len="med"/>
                    </a:lnT>
                    <a:lnB w="19050" cap="flat" cmpd="sng" algn="ctr">
                      <a:solidFill>
                        <a:srgbClr val="000066"/>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1"/>
                          </a:solidFill>
                          <a:effectLst/>
                          <a:latin typeface="Times New Roman" pitchFamily="18" charset="0"/>
                          <a:cs typeface="Times New Roman" pitchFamily="18" charset="0"/>
                        </a:rPr>
                        <a:t>♀</a:t>
                      </a:r>
                    </a:p>
                  </a:txBody>
                  <a:tcPr horzOverflow="overflow">
                    <a:lnL w="19050" cap="flat" cmpd="sng" algn="ctr">
                      <a:solidFill>
                        <a:srgbClr val="000066"/>
                      </a:solidFill>
                      <a:prstDash val="solid"/>
                      <a:round/>
                      <a:headEnd type="none" w="med" len="med"/>
                      <a:tailEnd type="none" w="med" len="med"/>
                    </a:lnL>
                    <a:lnR w="19050" cap="flat" cmpd="sng" algn="ctr">
                      <a:solidFill>
                        <a:srgbClr val="000066"/>
                      </a:solidFill>
                      <a:prstDash val="solid"/>
                      <a:round/>
                      <a:headEnd type="none" w="med" len="med"/>
                      <a:tailEnd type="none" w="med" len="med"/>
                    </a:lnR>
                    <a:lnT w="19050" cap="flat" cmpd="sng" algn="ctr">
                      <a:solidFill>
                        <a:srgbClr val="000066"/>
                      </a:solidFill>
                      <a:prstDash val="solid"/>
                      <a:round/>
                      <a:headEnd type="none" w="med" len="med"/>
                      <a:tailEnd type="none" w="med" len="med"/>
                    </a:lnT>
                    <a:lnB w="19050" cap="flat" cmpd="sng" algn="ctr">
                      <a:solidFill>
                        <a:srgbClr val="000066"/>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Times New Roman" pitchFamily="18" charset="0"/>
                          <a:cs typeface="Times New Roman" pitchFamily="18" charset="0"/>
                        </a:rPr>
                        <a:t>total</a:t>
                      </a:r>
                    </a:p>
                  </a:txBody>
                  <a:tcPr horzOverflow="overflow">
                    <a:lnL w="19050" cap="flat" cmpd="sng" algn="ctr">
                      <a:solidFill>
                        <a:srgbClr val="000066"/>
                      </a:solidFill>
                      <a:prstDash val="solid"/>
                      <a:round/>
                      <a:headEnd type="none" w="med" len="med"/>
                      <a:tailEnd type="none" w="med" len="med"/>
                    </a:lnL>
                    <a:lnR w="19050" cap="flat" cmpd="sng" algn="ctr">
                      <a:solidFill>
                        <a:srgbClr val="000066"/>
                      </a:solidFill>
                      <a:prstDash val="solid"/>
                      <a:round/>
                      <a:headEnd type="none" w="med" len="med"/>
                      <a:tailEnd type="none" w="med" len="med"/>
                    </a:lnR>
                    <a:lnT w="19050" cap="flat" cmpd="sng" algn="ctr">
                      <a:solidFill>
                        <a:srgbClr val="000066"/>
                      </a:solidFill>
                      <a:prstDash val="solid"/>
                      <a:round/>
                      <a:headEnd type="none" w="med" len="med"/>
                      <a:tailEnd type="none" w="med" len="med"/>
                    </a:lnT>
                    <a:lnB w="19050" cap="flat" cmpd="sng" algn="ctr">
                      <a:solidFill>
                        <a:srgbClr val="000066"/>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51194">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succeeded </a:t>
                      </a:r>
                    </a:p>
                  </a:txBody>
                  <a:tcPr horzOverflow="overflow">
                    <a:lnL w="19050" cap="flat" cmpd="sng" algn="ctr">
                      <a:solidFill>
                        <a:srgbClr val="000066"/>
                      </a:solidFill>
                      <a:prstDash val="solid"/>
                      <a:round/>
                      <a:headEnd type="none" w="med" len="med"/>
                      <a:tailEnd type="none" w="med" len="med"/>
                    </a:lnL>
                    <a:lnR w="19050" cap="flat" cmpd="sng" algn="ctr">
                      <a:solidFill>
                        <a:srgbClr val="000066"/>
                      </a:solidFill>
                      <a:prstDash val="solid"/>
                      <a:round/>
                      <a:headEnd type="none" w="med" len="med"/>
                      <a:tailEnd type="none" w="med" len="med"/>
                    </a:lnR>
                    <a:lnT w="19050" cap="flat" cmpd="sng" algn="ctr">
                      <a:solidFill>
                        <a:srgbClr val="000066"/>
                      </a:solidFill>
                      <a:prstDash val="solid"/>
                      <a:round/>
                      <a:headEnd type="none" w="med" len="med"/>
                      <a:tailEnd type="none" w="med" len="med"/>
                    </a:lnT>
                    <a:lnB w="1905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mn-lt"/>
                          <a:cs typeface="Arial" charset="0"/>
                        </a:rPr>
                        <a:t>70</a:t>
                      </a:r>
                    </a:p>
                  </a:txBody>
                  <a:tcPr horzOverflow="overflow">
                    <a:lnL w="19050" cap="flat" cmpd="sng" algn="ctr">
                      <a:solidFill>
                        <a:srgbClr val="000066"/>
                      </a:solidFill>
                      <a:prstDash val="solid"/>
                      <a:round/>
                      <a:headEnd type="none" w="med" len="med"/>
                      <a:tailEnd type="none" w="med" len="med"/>
                    </a:lnL>
                    <a:lnR w="19050" cap="flat" cmpd="sng" algn="ctr">
                      <a:solidFill>
                        <a:srgbClr val="000066"/>
                      </a:solidFill>
                      <a:prstDash val="solid"/>
                      <a:round/>
                      <a:headEnd type="none" w="med" len="med"/>
                      <a:tailEnd type="none" w="med" len="med"/>
                    </a:lnR>
                    <a:lnT w="19050" cap="flat" cmpd="sng" algn="ctr">
                      <a:solidFill>
                        <a:srgbClr val="000066"/>
                      </a:solidFill>
                      <a:prstDash val="solid"/>
                      <a:round/>
                      <a:headEnd type="none" w="med" len="med"/>
                      <a:tailEnd type="none" w="med" len="med"/>
                    </a:lnT>
                    <a:lnB w="1905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mn-lt"/>
                          <a:cs typeface="Arial" charset="0"/>
                        </a:rPr>
                        <a:t>90</a:t>
                      </a:r>
                    </a:p>
                  </a:txBody>
                  <a:tcPr horzOverflow="overflow">
                    <a:lnL w="19050" cap="flat" cmpd="sng" algn="ctr">
                      <a:solidFill>
                        <a:srgbClr val="000066"/>
                      </a:solidFill>
                      <a:prstDash val="solid"/>
                      <a:round/>
                      <a:headEnd type="none" w="med" len="med"/>
                      <a:tailEnd type="none" w="med" len="med"/>
                    </a:lnL>
                    <a:lnR w="19050" cap="flat" cmpd="sng" algn="ctr">
                      <a:solidFill>
                        <a:srgbClr val="000066"/>
                      </a:solidFill>
                      <a:prstDash val="solid"/>
                      <a:round/>
                      <a:headEnd type="none" w="med" len="med"/>
                      <a:tailEnd type="none" w="med" len="med"/>
                    </a:lnR>
                    <a:lnT w="19050" cap="flat" cmpd="sng" algn="ctr">
                      <a:solidFill>
                        <a:srgbClr val="000066"/>
                      </a:solidFill>
                      <a:prstDash val="solid"/>
                      <a:round/>
                      <a:headEnd type="none" w="med" len="med"/>
                      <a:tailEnd type="none" w="med" len="med"/>
                    </a:lnT>
                    <a:lnB w="1905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mn-lt"/>
                          <a:cs typeface="Arial" charset="0"/>
                        </a:rPr>
                        <a:t>160</a:t>
                      </a:r>
                    </a:p>
                  </a:txBody>
                  <a:tcPr horzOverflow="overflow">
                    <a:lnL w="19050" cap="flat" cmpd="sng" algn="ctr">
                      <a:solidFill>
                        <a:srgbClr val="000066"/>
                      </a:solidFill>
                      <a:prstDash val="solid"/>
                      <a:round/>
                      <a:headEnd type="none" w="med" len="med"/>
                      <a:tailEnd type="none" w="med" len="med"/>
                    </a:lnL>
                    <a:lnR w="19050" cap="flat" cmpd="sng" algn="ctr">
                      <a:solidFill>
                        <a:srgbClr val="000066"/>
                      </a:solidFill>
                      <a:prstDash val="solid"/>
                      <a:round/>
                      <a:headEnd type="none" w="med" len="med"/>
                      <a:tailEnd type="none" w="med" len="med"/>
                    </a:lnR>
                    <a:lnT w="19050" cap="flat" cmpd="sng" algn="ctr">
                      <a:solidFill>
                        <a:srgbClr val="000066"/>
                      </a:solidFill>
                      <a:prstDash val="solid"/>
                      <a:round/>
                      <a:headEnd type="none" w="med" len="med"/>
                      <a:tailEnd type="none" w="med" len="med"/>
                    </a:lnT>
                    <a:lnB w="19050" cap="flat" cmpd="sng" algn="ctr">
                      <a:solidFill>
                        <a:srgbClr val="000066"/>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r h="697130">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 not succeeded </a:t>
                      </a:r>
                    </a:p>
                  </a:txBody>
                  <a:tcPr horzOverflow="overflow">
                    <a:lnL w="19050" cap="flat" cmpd="sng" algn="ctr">
                      <a:solidFill>
                        <a:srgbClr val="000066"/>
                      </a:solidFill>
                      <a:prstDash val="solid"/>
                      <a:round/>
                      <a:headEnd type="none" w="med" len="med"/>
                      <a:tailEnd type="none" w="med" len="med"/>
                    </a:lnL>
                    <a:lnR w="19050" cap="flat" cmpd="sng" algn="ctr">
                      <a:solidFill>
                        <a:srgbClr val="000066"/>
                      </a:solidFill>
                      <a:prstDash val="solid"/>
                      <a:round/>
                      <a:headEnd type="none" w="med" len="med"/>
                      <a:tailEnd type="none" w="med" len="med"/>
                    </a:lnR>
                    <a:lnT w="19050" cap="flat" cmpd="sng" algn="ctr">
                      <a:solidFill>
                        <a:srgbClr val="000066"/>
                      </a:solidFill>
                      <a:prstDash val="solid"/>
                      <a:round/>
                      <a:headEnd type="none" w="med" len="med"/>
                      <a:tailEnd type="none" w="med" len="med"/>
                    </a:lnT>
                    <a:lnB w="19050" cap="flat" cmpd="sng" algn="ctr">
                      <a:solidFill>
                        <a:srgbClr val="000066"/>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mn-lt"/>
                          <a:cs typeface="Arial" charset="0"/>
                        </a:rPr>
                        <a:t>10</a:t>
                      </a:r>
                    </a:p>
                  </a:txBody>
                  <a:tcPr horzOverflow="overflow">
                    <a:lnL w="19050" cap="flat" cmpd="sng" algn="ctr">
                      <a:solidFill>
                        <a:srgbClr val="000066"/>
                      </a:solidFill>
                      <a:prstDash val="solid"/>
                      <a:round/>
                      <a:headEnd type="none" w="med" len="med"/>
                      <a:tailEnd type="none" w="med" len="med"/>
                    </a:lnL>
                    <a:lnR w="19050" cap="flat" cmpd="sng" algn="ctr">
                      <a:solidFill>
                        <a:srgbClr val="000066"/>
                      </a:solidFill>
                      <a:prstDash val="solid"/>
                      <a:round/>
                      <a:headEnd type="none" w="med" len="med"/>
                      <a:tailEnd type="none" w="med" len="med"/>
                    </a:lnR>
                    <a:lnT w="19050" cap="flat" cmpd="sng" algn="ctr">
                      <a:solidFill>
                        <a:srgbClr val="000066"/>
                      </a:solidFill>
                      <a:prstDash val="solid"/>
                      <a:round/>
                      <a:headEnd type="none" w="med" len="med"/>
                      <a:tailEnd type="none" w="med" len="med"/>
                    </a:lnT>
                    <a:lnB w="19050" cap="flat" cmpd="sng" algn="ctr">
                      <a:solidFill>
                        <a:srgbClr val="000066"/>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mn-lt"/>
                          <a:cs typeface="Arial" charset="0"/>
                        </a:rPr>
                        <a:t>30</a:t>
                      </a:r>
                    </a:p>
                  </a:txBody>
                  <a:tcPr horzOverflow="overflow">
                    <a:lnL w="19050" cap="flat" cmpd="sng" algn="ctr">
                      <a:solidFill>
                        <a:srgbClr val="000066"/>
                      </a:solidFill>
                      <a:prstDash val="solid"/>
                      <a:round/>
                      <a:headEnd type="none" w="med" len="med"/>
                      <a:tailEnd type="none" w="med" len="med"/>
                    </a:lnL>
                    <a:lnR w="19050" cap="flat" cmpd="sng" algn="ctr">
                      <a:solidFill>
                        <a:srgbClr val="000066"/>
                      </a:solidFill>
                      <a:prstDash val="solid"/>
                      <a:round/>
                      <a:headEnd type="none" w="med" len="med"/>
                      <a:tailEnd type="none" w="med" len="med"/>
                    </a:lnR>
                    <a:lnT w="19050" cap="flat" cmpd="sng" algn="ctr">
                      <a:solidFill>
                        <a:srgbClr val="000066"/>
                      </a:solidFill>
                      <a:prstDash val="solid"/>
                      <a:round/>
                      <a:headEnd type="none" w="med" len="med"/>
                      <a:tailEnd type="none" w="med" len="med"/>
                    </a:lnT>
                    <a:lnB w="19050" cap="flat" cmpd="sng" algn="ctr">
                      <a:solidFill>
                        <a:srgbClr val="000066"/>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mn-lt"/>
                          <a:cs typeface="Arial" charset="0"/>
                        </a:rPr>
                        <a:t> 40</a:t>
                      </a:r>
                    </a:p>
                  </a:txBody>
                  <a:tcPr horzOverflow="overflow">
                    <a:lnL w="19050" cap="flat" cmpd="sng" algn="ctr">
                      <a:solidFill>
                        <a:srgbClr val="000066"/>
                      </a:solidFill>
                      <a:prstDash val="solid"/>
                      <a:round/>
                      <a:headEnd type="none" w="med" len="med"/>
                      <a:tailEnd type="none" w="med" len="med"/>
                    </a:lnL>
                    <a:lnR w="19050" cap="flat" cmpd="sng" algn="ctr">
                      <a:solidFill>
                        <a:srgbClr val="000066"/>
                      </a:solidFill>
                      <a:prstDash val="solid"/>
                      <a:round/>
                      <a:headEnd type="none" w="med" len="med"/>
                      <a:tailEnd type="none" w="med" len="med"/>
                    </a:lnR>
                    <a:lnT w="19050" cap="flat" cmpd="sng" algn="ctr">
                      <a:solidFill>
                        <a:srgbClr val="000066"/>
                      </a:solidFill>
                      <a:prstDash val="solid"/>
                      <a:round/>
                      <a:headEnd type="none" w="med" len="med"/>
                      <a:tailEnd type="none" w="med" len="med"/>
                    </a:lnT>
                    <a:lnB w="19050" cap="flat" cmpd="sng" algn="ctr">
                      <a:solidFill>
                        <a:srgbClr val="000066"/>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2"/>
                  </a:ext>
                </a:extLst>
              </a:tr>
              <a:tr h="289912">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 Total</a:t>
                      </a:r>
                    </a:p>
                  </a:txBody>
                  <a:tcPr horzOverflow="overflow">
                    <a:lnL w="19050" cap="flat" cmpd="sng" algn="ctr">
                      <a:solidFill>
                        <a:srgbClr val="000066"/>
                      </a:solidFill>
                      <a:prstDash val="solid"/>
                      <a:round/>
                      <a:headEnd type="none" w="med" len="med"/>
                      <a:tailEnd type="none" w="med" len="med"/>
                    </a:lnL>
                    <a:lnR w="19050" cap="flat" cmpd="sng" algn="ctr">
                      <a:solidFill>
                        <a:srgbClr val="000066"/>
                      </a:solidFill>
                      <a:prstDash val="solid"/>
                      <a:round/>
                      <a:headEnd type="none" w="med" len="med"/>
                      <a:tailEnd type="none" w="med" len="med"/>
                    </a:lnR>
                    <a:lnT w="19050" cap="flat" cmpd="sng" algn="ctr">
                      <a:solidFill>
                        <a:srgbClr val="000066"/>
                      </a:solidFill>
                      <a:prstDash val="solid"/>
                      <a:round/>
                      <a:headEnd type="none" w="med" len="med"/>
                      <a:tailEnd type="none" w="med" len="med"/>
                    </a:lnT>
                    <a:lnB w="1905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mn-lt"/>
                          <a:cs typeface="Arial" charset="0"/>
                        </a:rPr>
                        <a:t>80</a:t>
                      </a:r>
                    </a:p>
                  </a:txBody>
                  <a:tcPr horzOverflow="overflow">
                    <a:lnL w="19050" cap="flat" cmpd="sng" algn="ctr">
                      <a:solidFill>
                        <a:srgbClr val="000066"/>
                      </a:solidFill>
                      <a:prstDash val="solid"/>
                      <a:round/>
                      <a:headEnd type="none" w="med" len="med"/>
                      <a:tailEnd type="none" w="med" len="med"/>
                    </a:lnL>
                    <a:lnR w="19050" cap="flat" cmpd="sng" algn="ctr">
                      <a:solidFill>
                        <a:srgbClr val="000066"/>
                      </a:solidFill>
                      <a:prstDash val="solid"/>
                      <a:round/>
                      <a:headEnd type="none" w="med" len="med"/>
                      <a:tailEnd type="none" w="med" len="med"/>
                    </a:lnR>
                    <a:lnT w="19050" cap="flat" cmpd="sng" algn="ctr">
                      <a:solidFill>
                        <a:srgbClr val="000066"/>
                      </a:solidFill>
                      <a:prstDash val="solid"/>
                      <a:round/>
                      <a:headEnd type="none" w="med" len="med"/>
                      <a:tailEnd type="none" w="med" len="med"/>
                    </a:lnT>
                    <a:lnB w="1905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mn-lt"/>
                          <a:cs typeface="Arial" charset="0"/>
                        </a:rPr>
                        <a:t>120</a:t>
                      </a:r>
                    </a:p>
                  </a:txBody>
                  <a:tcPr horzOverflow="overflow">
                    <a:lnL w="19050" cap="flat" cmpd="sng" algn="ctr">
                      <a:solidFill>
                        <a:srgbClr val="000066"/>
                      </a:solidFill>
                      <a:prstDash val="solid"/>
                      <a:round/>
                      <a:headEnd type="none" w="med" len="med"/>
                      <a:tailEnd type="none" w="med" len="med"/>
                    </a:lnL>
                    <a:lnR w="19050" cap="flat" cmpd="sng" algn="ctr">
                      <a:solidFill>
                        <a:srgbClr val="000066"/>
                      </a:solidFill>
                      <a:prstDash val="solid"/>
                      <a:round/>
                      <a:headEnd type="none" w="med" len="med"/>
                      <a:tailEnd type="none" w="med" len="med"/>
                    </a:lnR>
                    <a:lnT w="19050" cap="flat" cmpd="sng" algn="ctr">
                      <a:solidFill>
                        <a:srgbClr val="000066"/>
                      </a:solidFill>
                      <a:prstDash val="solid"/>
                      <a:round/>
                      <a:headEnd type="none" w="med" len="med"/>
                      <a:tailEnd type="none" w="med" len="med"/>
                    </a:lnT>
                    <a:lnB w="1905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mn-lt"/>
                          <a:cs typeface="Arial" charset="0"/>
                        </a:rPr>
                        <a:t>200</a:t>
                      </a:r>
                    </a:p>
                  </a:txBody>
                  <a:tcPr horzOverflow="overflow">
                    <a:lnL w="19050" cap="flat" cmpd="sng" algn="ctr">
                      <a:solidFill>
                        <a:srgbClr val="000066"/>
                      </a:solidFill>
                      <a:prstDash val="solid"/>
                      <a:round/>
                      <a:headEnd type="none" w="med" len="med"/>
                      <a:tailEnd type="none" w="med" len="med"/>
                    </a:lnL>
                    <a:lnR w="19050" cap="flat" cmpd="sng" algn="ctr">
                      <a:solidFill>
                        <a:srgbClr val="000066"/>
                      </a:solidFill>
                      <a:prstDash val="solid"/>
                      <a:round/>
                      <a:headEnd type="none" w="med" len="med"/>
                      <a:tailEnd type="none" w="med" len="med"/>
                    </a:lnR>
                    <a:lnT w="19050" cap="flat" cmpd="sng" algn="ctr">
                      <a:solidFill>
                        <a:srgbClr val="000066"/>
                      </a:solidFill>
                      <a:prstDash val="solid"/>
                      <a:round/>
                      <a:headEnd type="none" w="med" len="med"/>
                      <a:tailEnd type="none" w="med" len="med"/>
                    </a:lnT>
                    <a:lnB w="19050" cap="flat" cmpd="sng" algn="ctr">
                      <a:solidFill>
                        <a:srgbClr val="000066"/>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3"/>
                  </a:ext>
                </a:extLst>
              </a:tr>
            </a:tbl>
          </a:graphicData>
        </a:graphic>
      </p:graphicFrame>
      <p:sp>
        <p:nvSpPr>
          <p:cNvPr id="2" name="Date Placeholder 1"/>
          <p:cNvSpPr>
            <a:spLocks noGrp="1"/>
          </p:cNvSpPr>
          <p:nvPr>
            <p:ph type="dt" sz="half" idx="10"/>
          </p:nvPr>
        </p:nvSpPr>
        <p:spPr/>
        <p:txBody>
          <a:bodyPr/>
          <a:lstStyle/>
          <a:p>
            <a:fld id="{D0ABACA6-A74D-412B-9300-2802E82A3802}" type="datetime1">
              <a:rPr lang="en-MY" smtClean="0"/>
              <a:t>8/8/2022</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25</a:t>
            </a:fld>
            <a:endParaRPr lang="en-MY"/>
          </a:p>
        </p:txBody>
      </p:sp>
      <p:pic>
        <p:nvPicPr>
          <p:cNvPr id="8"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3608" y="5191557"/>
            <a:ext cx="3610755" cy="14151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6228801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323528" y="2870096"/>
            <a:ext cx="8820472"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Low" rtl="0"/>
            <a:r>
              <a:rPr lang="en-US" sz="2400" b="1" dirty="0">
                <a:cs typeface="Times New Roman" pitchFamily="18" charset="0"/>
              </a:rPr>
              <a:t>If the true population proportion of condition is  </a:t>
            </a:r>
            <a:endParaRPr lang="en-US" sz="2400" b="1" dirty="0" smtClean="0">
              <a:cs typeface="Times New Roman" pitchFamily="18" charset="0"/>
            </a:endParaRPr>
          </a:p>
          <a:p>
            <a:pPr algn="justLow" rtl="0"/>
            <a:r>
              <a:rPr lang="en-US" sz="2400" b="1" dirty="0" smtClean="0">
                <a:cs typeface="Times New Roman" pitchFamily="18" charset="0"/>
              </a:rPr>
              <a:t>   </a:t>
            </a:r>
            <a:r>
              <a:rPr lang="en-US" sz="2400" b="1" dirty="0">
                <a:cs typeface="Times New Roman" pitchFamily="18" charset="0"/>
              </a:rPr>
              <a:t>160/200  =</a:t>
            </a:r>
            <a:r>
              <a:rPr lang="en-US" sz="2400" b="1" dirty="0">
                <a:solidFill>
                  <a:srgbClr val="FF0000"/>
                </a:solidFill>
                <a:cs typeface="Times New Roman" pitchFamily="18" charset="0"/>
              </a:rPr>
              <a:t>0.8   </a:t>
            </a:r>
            <a:r>
              <a:rPr lang="en-US" sz="2400" b="1" dirty="0">
                <a:cs typeface="Times New Roman" pitchFamily="18" charset="0"/>
              </a:rPr>
              <a:t>                            40/200 = </a:t>
            </a:r>
            <a:r>
              <a:rPr lang="en-US" sz="2400" b="1" dirty="0">
                <a:solidFill>
                  <a:srgbClr val="FF0000"/>
                </a:solidFill>
                <a:cs typeface="Times New Roman" pitchFamily="18" charset="0"/>
              </a:rPr>
              <a:t>0.2</a:t>
            </a:r>
          </a:p>
          <a:p>
            <a:pPr algn="ctr" rtl="0"/>
            <a:r>
              <a:rPr lang="en-US" sz="2400" b="1" dirty="0">
                <a:solidFill>
                  <a:srgbClr val="FF0000"/>
                </a:solidFill>
                <a:cs typeface="Times New Roman" pitchFamily="18" charset="0"/>
              </a:rPr>
              <a:t>Po</a:t>
            </a:r>
            <a:r>
              <a:rPr lang="en-US" sz="2400" b="1" dirty="0">
                <a:cs typeface="Times New Roman" pitchFamily="18" charset="0"/>
              </a:rPr>
              <a:t>    =0.8          and</a:t>
            </a:r>
          </a:p>
          <a:p>
            <a:pPr algn="justLow" rtl="0"/>
            <a:r>
              <a:rPr lang="en-US" sz="2400" b="1" dirty="0" smtClean="0">
                <a:cs typeface="Times New Roman" pitchFamily="18" charset="0"/>
              </a:rPr>
              <a:t>    sample </a:t>
            </a:r>
            <a:r>
              <a:rPr lang="en-US" sz="2400" b="1" dirty="0">
                <a:cs typeface="Times New Roman" pitchFamily="18" charset="0"/>
              </a:rPr>
              <a:t>size is    N,  </a:t>
            </a:r>
            <a:r>
              <a:rPr lang="en-US" sz="2400" b="1" dirty="0" smtClean="0">
                <a:cs typeface="Times New Roman" pitchFamily="18" charset="0"/>
              </a:rPr>
              <a:t> </a:t>
            </a:r>
            <a:r>
              <a:rPr lang="en-US" sz="2400" b="1" dirty="0">
                <a:cs typeface="Times New Roman" pitchFamily="18" charset="0"/>
              </a:rPr>
              <a:t>(200)     So</a:t>
            </a:r>
          </a:p>
          <a:p>
            <a:pPr algn="justLow" rtl="0"/>
            <a:r>
              <a:rPr lang="en-US" sz="2400" b="1" dirty="0" smtClean="0">
                <a:cs typeface="Times New Roman" pitchFamily="18" charset="0"/>
              </a:rPr>
              <a:t>     </a:t>
            </a:r>
            <a:r>
              <a:rPr lang="en-US" sz="2400" b="1" dirty="0">
                <a:cs typeface="Times New Roman" pitchFamily="18" charset="0"/>
              </a:rPr>
              <a:t>Po N =Total No. of condition that </a:t>
            </a:r>
            <a:r>
              <a:rPr lang="en-US" sz="2400" b="1" u="sng" dirty="0">
                <a:cs typeface="Times New Roman" pitchFamily="18" charset="0"/>
              </a:rPr>
              <a:t>expected (E)</a:t>
            </a:r>
          </a:p>
          <a:p>
            <a:pPr algn="justLow" rtl="0"/>
            <a:r>
              <a:rPr lang="en-US" sz="2400" b="1" dirty="0">
                <a:cs typeface="Times New Roman" pitchFamily="18" charset="0"/>
              </a:rPr>
              <a:t> in  </a:t>
            </a:r>
            <a:r>
              <a:rPr lang="en-US" sz="2400" b="1" u="sng" dirty="0">
                <a:cs typeface="Times New Roman" pitchFamily="18" charset="0"/>
              </a:rPr>
              <a:t>each</a:t>
            </a:r>
            <a:r>
              <a:rPr lang="en-US" sz="2400" b="1" dirty="0">
                <a:cs typeface="Times New Roman" pitchFamily="18" charset="0"/>
              </a:rPr>
              <a:t> population .</a:t>
            </a:r>
          </a:p>
          <a:p>
            <a:pPr algn="justLow" rtl="0"/>
            <a:r>
              <a:rPr lang="en-US" sz="2400" b="1" dirty="0">
                <a:cs typeface="Times New Roman" pitchFamily="18" charset="0"/>
              </a:rPr>
              <a:t> ♂   80X .8=                        80X.2 =   </a:t>
            </a:r>
          </a:p>
          <a:p>
            <a:pPr algn="justLow" rtl="0"/>
            <a:r>
              <a:rPr lang="en-US" sz="2400" b="1" dirty="0">
                <a:cs typeface="Times New Roman" pitchFamily="18" charset="0"/>
              </a:rPr>
              <a:t>♀   120X .8=                       120X.2=</a:t>
            </a:r>
          </a:p>
        </p:txBody>
      </p:sp>
      <p:graphicFrame>
        <p:nvGraphicFramePr>
          <p:cNvPr id="219222" name="Group 86"/>
          <p:cNvGraphicFramePr>
            <a:graphicFrameLocks noGrp="1"/>
          </p:cNvGraphicFramePr>
          <p:nvPr>
            <p:extLst>
              <p:ext uri="{D42A27DB-BD31-4B8C-83A1-F6EECF244321}">
                <p14:modId xmlns:p14="http://schemas.microsoft.com/office/powerpoint/2010/main" val="3489428505"/>
              </p:ext>
            </p:extLst>
          </p:nvPr>
        </p:nvGraphicFramePr>
        <p:xfrm>
          <a:off x="533400" y="228600"/>
          <a:ext cx="6846912" cy="2537461"/>
        </p:xfrm>
        <a:graphic>
          <a:graphicData uri="http://schemas.openxmlformats.org/drawingml/2006/table">
            <a:tbl>
              <a:tblPr/>
              <a:tblGrid>
                <a:gridCol w="2166392">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1368152">
                  <a:extLst>
                    <a:ext uri="{9D8B030D-6E8A-4147-A177-3AD203B41FA5}">
                      <a16:colId xmlns:a16="http://schemas.microsoft.com/office/drawing/2014/main" val="20002"/>
                    </a:ext>
                  </a:extLst>
                </a:gridCol>
                <a:gridCol w="1440160">
                  <a:extLst>
                    <a:ext uri="{9D8B030D-6E8A-4147-A177-3AD203B41FA5}">
                      <a16:colId xmlns:a16="http://schemas.microsoft.com/office/drawing/2014/main" val="20003"/>
                    </a:ext>
                  </a:extLst>
                </a:gridCol>
              </a:tblGrid>
              <a:tr h="5715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Arial" charset="0"/>
                        </a:rPr>
                        <a:t>  </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Arial" charset="0"/>
                        </a:rPr>
                        <a:t>♂</a:t>
                      </a:r>
                      <a:endParaRPr kumimoji="0" lang="en-US" sz="2400" b="1" i="0" u="none" strike="noStrike" cap="none" normalizeH="0" baseline="0" dirty="0" smtClean="0">
                        <a:ln>
                          <a:noFill/>
                        </a:ln>
                        <a:solidFill>
                          <a:schemeClr val="bg1"/>
                        </a:solidFill>
                        <a:effectLst/>
                        <a:latin typeface="+mn-lt"/>
                        <a:cs typeface="Times New Roman" pitchFamily="18" charset="0"/>
                      </a:endParaRP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Arial" charset="0"/>
                        </a:rPr>
                        <a:t>♀</a:t>
                      </a:r>
                      <a:endParaRPr kumimoji="0" lang="en-US" sz="2400" b="1" i="0" u="none" strike="noStrike" cap="none" normalizeH="0" baseline="0" dirty="0" smtClean="0">
                        <a:ln>
                          <a:noFill/>
                        </a:ln>
                        <a:solidFill>
                          <a:schemeClr val="bg1"/>
                        </a:solidFill>
                        <a:effectLst/>
                        <a:latin typeface="+mn-lt"/>
                        <a:cs typeface="Times New Roman" pitchFamily="18" charset="0"/>
                      </a:endParaRP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Times New Roman" pitchFamily="18" charset="0"/>
                        </a:rPr>
                        <a:t>total</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569913">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succeeded </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Times New Roman" pitchFamily="18" charset="0"/>
                        </a:rPr>
                        <a:t>70     </a:t>
                      </a:r>
                      <a:r>
                        <a:rPr kumimoji="0" lang="en-US" sz="2400" b="1" i="0" u="none" strike="noStrike" cap="none" normalizeH="0" baseline="0" dirty="0" smtClean="0">
                          <a:ln>
                            <a:noFill/>
                          </a:ln>
                          <a:solidFill>
                            <a:schemeClr val="accent2"/>
                          </a:solidFill>
                          <a:effectLst/>
                          <a:latin typeface="+mn-lt"/>
                          <a:cs typeface="Times New Roman" pitchFamily="18" charset="0"/>
                        </a:rPr>
                        <a:t>87.5%</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Times New Roman" pitchFamily="18" charset="0"/>
                        </a:rPr>
                        <a:t>90   </a:t>
                      </a:r>
                      <a:r>
                        <a:rPr kumimoji="0" lang="en-US" sz="2400" b="1" i="0" u="none" strike="noStrike" cap="none" normalizeH="0" baseline="0" dirty="0" smtClean="0">
                          <a:ln>
                            <a:noFill/>
                          </a:ln>
                          <a:solidFill>
                            <a:schemeClr val="accent2"/>
                          </a:solidFill>
                          <a:effectLst/>
                          <a:latin typeface="+mn-lt"/>
                          <a:cs typeface="Times New Roman" pitchFamily="18" charset="0"/>
                        </a:rPr>
                        <a:t>75%</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Times New Roman" pitchFamily="18" charset="0"/>
                        </a:rPr>
                        <a:t>160   </a:t>
                      </a:r>
                      <a:r>
                        <a:rPr kumimoji="0" lang="en-US" sz="2400" b="1" i="0" u="none" strike="noStrike" cap="none" normalizeH="0" baseline="0" dirty="0" smtClean="0">
                          <a:ln>
                            <a:noFill/>
                          </a:ln>
                          <a:solidFill>
                            <a:srgbClr val="A50021"/>
                          </a:solidFill>
                          <a:effectLst/>
                          <a:latin typeface="+mn-lt"/>
                          <a:cs typeface="Times New Roman" pitchFamily="18" charset="0"/>
                        </a:rPr>
                        <a:t>80%</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r h="573088">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mn-lt"/>
                          <a:cs typeface="Arial" charset="0"/>
                        </a:rPr>
                        <a:t> not succeeded </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Times New Roman" pitchFamily="18" charset="0"/>
                        </a:rPr>
                        <a:t>10     </a:t>
                      </a:r>
                      <a:r>
                        <a:rPr kumimoji="0" lang="en-US" sz="2400" b="1" i="0" u="none" strike="noStrike" cap="none" normalizeH="0" baseline="0" dirty="0" smtClean="0">
                          <a:ln>
                            <a:noFill/>
                          </a:ln>
                          <a:solidFill>
                            <a:schemeClr val="accent2"/>
                          </a:solidFill>
                          <a:effectLst/>
                          <a:latin typeface="+mn-lt"/>
                          <a:cs typeface="Times New Roman" pitchFamily="18" charset="0"/>
                        </a:rPr>
                        <a:t>12.5%</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Times New Roman" pitchFamily="18" charset="0"/>
                        </a:rPr>
                        <a:t>30   </a:t>
                      </a:r>
                      <a:r>
                        <a:rPr kumimoji="0" lang="en-US" sz="2400" b="1" i="0" u="none" strike="noStrike" cap="none" normalizeH="0" baseline="0" dirty="0" smtClean="0">
                          <a:ln>
                            <a:noFill/>
                          </a:ln>
                          <a:solidFill>
                            <a:schemeClr val="accent2"/>
                          </a:solidFill>
                          <a:effectLst/>
                          <a:latin typeface="+mn-lt"/>
                          <a:cs typeface="Times New Roman" pitchFamily="18" charset="0"/>
                        </a:rPr>
                        <a:t>25%</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Times New Roman" pitchFamily="18" charset="0"/>
                        </a:rPr>
                        <a:t>40</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2"/>
                  </a:ext>
                </a:extLst>
              </a:tr>
              <a:tr h="571500">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mn-lt"/>
                          <a:cs typeface="Arial" charset="0"/>
                        </a:rPr>
                        <a:t> Total</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E7F3F4"/>
                    </a:solidFill>
                  </a:tcPr>
                </a:tc>
                <a:tc>
                  <a:txBody>
                    <a:bodyPr/>
                    <a:lstStyle/>
                    <a:p>
                      <a:pPr marL="1600200" marR="0" lvl="3" indent="-228600" algn="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Times New Roman" pitchFamily="18" charset="0"/>
                        </a:rPr>
                        <a:t>80 </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E7F3F4"/>
                    </a:solidFill>
                  </a:tcPr>
                </a:tc>
                <a:tc>
                  <a:txBody>
                    <a:bodyPr/>
                    <a:lstStyle/>
                    <a:p>
                      <a:pPr marL="742950" marR="0" lvl="1" indent="-28575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mn-lt"/>
                          <a:cs typeface="Times New Roman" pitchFamily="18" charset="0"/>
                        </a:rPr>
                        <a:t>120</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Times New Roman" pitchFamily="18" charset="0"/>
                        </a:rPr>
                        <a:t>200</a:t>
                      </a:r>
                    </a:p>
                  </a:txBody>
                  <a:tcPr horzOverflow="overflow">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3"/>
                  </a:ext>
                </a:extLst>
              </a:tr>
            </a:tbl>
          </a:graphicData>
        </a:graphic>
      </p:graphicFrame>
      <p:pic>
        <p:nvPicPr>
          <p:cNvPr id="28702" name="Picture 2" descr="http://www.statsoft.com/textbook/graphics/chi_chart.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879557" y="76200"/>
            <a:ext cx="1264444" cy="1048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703" name="AutoShape 87"/>
          <p:cNvSpPr>
            <a:spLocks noChangeArrowheads="1"/>
          </p:cNvSpPr>
          <p:nvPr/>
        </p:nvSpPr>
        <p:spPr bwMode="auto">
          <a:xfrm>
            <a:off x="7391400" y="6372225"/>
            <a:ext cx="976313" cy="485775"/>
          </a:xfrm>
          <a:custGeom>
            <a:avLst/>
            <a:gdLst>
              <a:gd name="T0" fmla="*/ 33096784 w 21600"/>
              <a:gd name="T1" fmla="*/ 0 h 21600"/>
              <a:gd name="T2" fmla="*/ 0 w 21600"/>
              <a:gd name="T3" fmla="*/ 5462449 h 21600"/>
              <a:gd name="T4" fmla="*/ 33096784 w 21600"/>
              <a:gd name="T5" fmla="*/ 10924876 h 21600"/>
              <a:gd name="T6" fmla="*/ 44129027 w 21600"/>
              <a:gd name="T7" fmla="*/ 5462449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2" name="Date Placeholder 1"/>
          <p:cNvSpPr>
            <a:spLocks noGrp="1"/>
          </p:cNvSpPr>
          <p:nvPr>
            <p:ph type="dt" sz="half" idx="10"/>
          </p:nvPr>
        </p:nvSpPr>
        <p:spPr/>
        <p:txBody>
          <a:bodyPr/>
          <a:lstStyle/>
          <a:p>
            <a:fld id="{11A4F6BF-9599-4C63-8EB1-778559B2761F}" type="datetime1">
              <a:rPr lang="en-MY" smtClean="0"/>
              <a:t>8/8/2022</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26</a:t>
            </a:fld>
            <a:endParaRPr lang="en-MY"/>
          </a:p>
        </p:txBody>
      </p:sp>
    </p:spTree>
    <p:extLst>
      <p:ext uri="{BB962C8B-B14F-4D97-AF65-F5344CB8AC3E}">
        <p14:creationId xmlns:p14="http://schemas.microsoft.com/office/powerpoint/2010/main" val="32706468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6189" name="Group 109"/>
          <p:cNvGraphicFramePr>
            <a:graphicFrameLocks noGrp="1"/>
          </p:cNvGraphicFramePr>
          <p:nvPr>
            <p:extLst>
              <p:ext uri="{D42A27DB-BD31-4B8C-83A1-F6EECF244321}">
                <p14:modId xmlns:p14="http://schemas.microsoft.com/office/powerpoint/2010/main" val="4213445175"/>
              </p:ext>
            </p:extLst>
          </p:nvPr>
        </p:nvGraphicFramePr>
        <p:xfrm>
          <a:off x="304800" y="1556792"/>
          <a:ext cx="6427440" cy="2498724"/>
        </p:xfrm>
        <a:graphic>
          <a:graphicData uri="http://schemas.openxmlformats.org/drawingml/2006/table">
            <a:tbl>
              <a:tblPr/>
              <a:tblGrid>
                <a:gridCol w="2178968">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1512168">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tblGrid>
              <a:tr h="94464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bg1"/>
                        </a:solidFill>
                        <a:effectLst/>
                        <a:latin typeface="+mn-lt"/>
                        <a:cs typeface="Arial" charset="0"/>
                      </a:endParaRP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Arial" charset="0"/>
                        </a:rPr>
                        <a:t>     ♂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Arial" charset="0"/>
                        </a:rPr>
                        <a:t>O         </a:t>
                      </a:r>
                      <a:r>
                        <a:rPr kumimoji="0" lang="en-US" sz="2400" b="1" i="0" u="none" strike="noStrike" cap="none" normalizeH="0" baseline="0" dirty="0" smtClean="0">
                          <a:ln>
                            <a:noFill/>
                          </a:ln>
                          <a:solidFill>
                            <a:srgbClr val="FFFF66"/>
                          </a:solidFill>
                          <a:effectLst/>
                          <a:latin typeface="+mn-lt"/>
                          <a:cs typeface="Arial" charset="0"/>
                        </a:rPr>
                        <a:t>E</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Arial"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Arial" charset="0"/>
                        </a:rPr>
                        <a:t>O         </a:t>
                      </a:r>
                      <a:r>
                        <a:rPr kumimoji="0" lang="en-US" sz="2400" b="1" i="0" u="none" strike="noStrike" cap="none" normalizeH="0" baseline="0" dirty="0" smtClean="0">
                          <a:ln>
                            <a:noFill/>
                          </a:ln>
                          <a:solidFill>
                            <a:srgbClr val="FFFF66"/>
                          </a:solidFill>
                          <a:effectLst/>
                          <a:latin typeface="+mn-lt"/>
                          <a:cs typeface="Arial" charset="0"/>
                        </a:rPr>
                        <a:t> E</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n-lt"/>
                          <a:cs typeface="Arial" charset="0"/>
                        </a:rPr>
                        <a:t>total</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518028">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succeeded </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 70       </a:t>
                      </a:r>
                      <a:r>
                        <a:rPr kumimoji="0" lang="en-US" sz="2400" b="1" i="0" u="none" strike="noStrike" cap="none" normalizeH="0" baseline="0" dirty="0" smtClean="0">
                          <a:ln>
                            <a:noFill/>
                          </a:ln>
                          <a:solidFill>
                            <a:srgbClr val="FF0000"/>
                          </a:solidFill>
                          <a:effectLst/>
                          <a:latin typeface="+mn-lt"/>
                          <a:cs typeface="Arial" charset="0"/>
                        </a:rPr>
                        <a:t>64</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 90         </a:t>
                      </a:r>
                      <a:r>
                        <a:rPr kumimoji="0" lang="en-US" sz="2400" b="1" i="0" u="none" strike="noStrike" cap="none" normalizeH="0" baseline="0" dirty="0" smtClean="0">
                          <a:ln>
                            <a:noFill/>
                          </a:ln>
                          <a:solidFill>
                            <a:srgbClr val="FF0000"/>
                          </a:solidFill>
                          <a:effectLst/>
                          <a:latin typeface="+mn-lt"/>
                          <a:cs typeface="Arial" charset="0"/>
                        </a:rPr>
                        <a:t>96</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160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r h="518028">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 not succeeded </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10        </a:t>
                      </a:r>
                      <a:r>
                        <a:rPr kumimoji="0" lang="en-US" sz="2400" b="1" i="0" u="none" strike="noStrike" cap="none" normalizeH="0" baseline="0" dirty="0" smtClean="0">
                          <a:ln>
                            <a:noFill/>
                          </a:ln>
                          <a:solidFill>
                            <a:srgbClr val="FF0000"/>
                          </a:solidFill>
                          <a:effectLst/>
                          <a:latin typeface="+mn-lt"/>
                          <a:cs typeface="Arial" charset="0"/>
                        </a:rPr>
                        <a:t>16</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30          </a:t>
                      </a:r>
                      <a:r>
                        <a:rPr kumimoji="0" lang="en-US" sz="2400" b="1" i="0" u="none" strike="noStrike" cap="none" normalizeH="0" baseline="0" dirty="0" smtClean="0">
                          <a:ln>
                            <a:noFill/>
                          </a:ln>
                          <a:solidFill>
                            <a:srgbClr val="FF0000"/>
                          </a:solidFill>
                          <a:effectLst/>
                          <a:latin typeface="+mn-lt"/>
                          <a:cs typeface="Arial" charset="0"/>
                        </a:rPr>
                        <a:t>24</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40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2"/>
                  </a:ext>
                </a:extLst>
              </a:tr>
              <a:tr h="518028">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mn-lt"/>
                          <a:cs typeface="Arial" charset="0"/>
                        </a:rPr>
                        <a:t> Total</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mn-lt"/>
                          <a:cs typeface="Arial" charset="0"/>
                        </a:rPr>
                        <a:t>80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mn-lt"/>
                          <a:cs typeface="Arial" charset="0"/>
                        </a:rPr>
                        <a:t>120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200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3"/>
                  </a:ext>
                </a:extLst>
              </a:tr>
            </a:tbl>
          </a:graphicData>
        </a:graphic>
      </p:graphicFrame>
      <p:sp>
        <p:nvSpPr>
          <p:cNvPr id="29725" name="Rectangle 4"/>
          <p:cNvSpPr>
            <a:spLocks noChangeArrowheads="1"/>
          </p:cNvSpPr>
          <p:nvPr/>
        </p:nvSpPr>
        <p:spPr bwMode="auto">
          <a:xfrm>
            <a:off x="304800" y="4221088"/>
            <a:ext cx="8155632"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rtl="0"/>
            <a:r>
              <a:rPr lang="en-US" sz="2800" b="1" dirty="0">
                <a:cs typeface="Times New Roman" pitchFamily="18" charset="0"/>
              </a:rPr>
              <a:t>the actual </a:t>
            </a:r>
            <a:r>
              <a:rPr lang="en-US" sz="2800" b="1" dirty="0">
                <a:solidFill>
                  <a:schemeClr val="tx2"/>
                </a:solidFill>
                <a:cs typeface="Times New Roman" pitchFamily="18" charset="0"/>
              </a:rPr>
              <a:t>observed</a:t>
            </a:r>
            <a:r>
              <a:rPr lang="en-US" sz="2800" b="1" dirty="0">
                <a:cs typeface="Times New Roman" pitchFamily="18" charset="0"/>
              </a:rPr>
              <a:t> No. of subject with condition </a:t>
            </a:r>
            <a:r>
              <a:rPr lang="en-US" sz="2800" b="1" dirty="0">
                <a:solidFill>
                  <a:schemeClr val="tx2"/>
                </a:solidFill>
                <a:cs typeface="Times New Roman" pitchFamily="18" charset="0"/>
              </a:rPr>
              <a:t>(O)</a:t>
            </a:r>
          </a:p>
          <a:p>
            <a:pPr rtl="0"/>
            <a:r>
              <a:rPr lang="en-US" sz="2800" b="1" dirty="0">
                <a:cs typeface="Times New Roman" pitchFamily="18" charset="0"/>
              </a:rPr>
              <a:t>and  the </a:t>
            </a:r>
            <a:r>
              <a:rPr lang="en-US" sz="2800" b="1" dirty="0">
                <a:solidFill>
                  <a:srgbClr val="FF0000"/>
                </a:solidFill>
                <a:cs typeface="Times New Roman" pitchFamily="18" charset="0"/>
              </a:rPr>
              <a:t>expected</a:t>
            </a:r>
            <a:r>
              <a:rPr lang="en-US" sz="2800" b="1" dirty="0">
                <a:cs typeface="Times New Roman" pitchFamily="18" charset="0"/>
              </a:rPr>
              <a:t> No. of condition </a:t>
            </a:r>
            <a:r>
              <a:rPr lang="en-US" sz="2800" b="1" dirty="0">
                <a:solidFill>
                  <a:srgbClr val="FF0000"/>
                </a:solidFill>
                <a:cs typeface="Times New Roman" pitchFamily="18" charset="0"/>
              </a:rPr>
              <a:t>(E)</a:t>
            </a:r>
          </a:p>
        </p:txBody>
      </p:sp>
      <p:pic>
        <p:nvPicPr>
          <p:cNvPr id="29726" name="Picture 5" descr="http://www.statsoft.com/textbook/graphics/chi_chart.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596336" y="228600"/>
            <a:ext cx="1277789" cy="872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27" name="Rectangle 60"/>
          <p:cNvSpPr>
            <a:spLocks noChangeArrowheads="1"/>
          </p:cNvSpPr>
          <p:nvPr/>
        </p:nvSpPr>
        <p:spPr bwMode="auto">
          <a:xfrm>
            <a:off x="304800" y="548680"/>
            <a:ext cx="4483224" cy="830997"/>
          </a:xfrm>
          <a:prstGeom prst="rect">
            <a:avLst/>
          </a:prstGeom>
          <a:solidFill>
            <a:schemeClr val="bg1"/>
          </a:solidFill>
          <a:ln w="9525">
            <a:solidFill>
              <a:schemeClr val="folHlink"/>
            </a:solidFill>
            <a:miter lim="800000"/>
            <a:headEnd/>
            <a:tailEnd/>
          </a:ln>
        </p:spPr>
        <p:txBody>
          <a:bodyPr wrap="square">
            <a:spAutoFit/>
          </a:bodyPr>
          <a:lstStyle/>
          <a:p>
            <a:r>
              <a:rPr lang="en-US" sz="2400" b="1" dirty="0">
                <a:solidFill>
                  <a:schemeClr val="accent2"/>
                </a:solidFill>
              </a:rPr>
              <a:t>♂</a:t>
            </a:r>
            <a:r>
              <a:rPr lang="en-US" sz="2400" b="1" dirty="0"/>
              <a:t>   80X.8=                       80X.2 =</a:t>
            </a:r>
          </a:p>
          <a:p>
            <a:r>
              <a:rPr lang="en-US" sz="2400" b="1" dirty="0">
                <a:solidFill>
                  <a:srgbClr val="FF0000"/>
                </a:solidFill>
              </a:rPr>
              <a:t>♀   </a:t>
            </a:r>
            <a:r>
              <a:rPr lang="en-US" sz="2400" b="1" dirty="0"/>
              <a:t>120X.8=                   120X.2=</a:t>
            </a:r>
          </a:p>
        </p:txBody>
      </p:sp>
      <p:sp>
        <p:nvSpPr>
          <p:cNvPr id="29728" name="Rectangle 108"/>
          <p:cNvSpPr>
            <a:spLocks noChangeArrowheads="1"/>
          </p:cNvSpPr>
          <p:nvPr/>
        </p:nvSpPr>
        <p:spPr bwMode="auto">
          <a:xfrm>
            <a:off x="2284896" y="48015"/>
            <a:ext cx="2667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rtl="0"/>
            <a:r>
              <a:rPr lang="en-US" sz="2400" b="1" u="sng" dirty="0">
                <a:solidFill>
                  <a:srgbClr val="FF0000"/>
                </a:solidFill>
              </a:rPr>
              <a:t>expected (E)</a:t>
            </a:r>
          </a:p>
        </p:txBody>
      </p:sp>
      <p:sp>
        <p:nvSpPr>
          <p:cNvPr id="29729" name="AutoShape 110"/>
          <p:cNvSpPr>
            <a:spLocks noChangeArrowheads="1"/>
          </p:cNvSpPr>
          <p:nvPr/>
        </p:nvSpPr>
        <p:spPr bwMode="auto">
          <a:xfrm>
            <a:off x="7772400" y="6096000"/>
            <a:ext cx="976313" cy="485775"/>
          </a:xfrm>
          <a:custGeom>
            <a:avLst/>
            <a:gdLst>
              <a:gd name="T0" fmla="*/ 33096784 w 21600"/>
              <a:gd name="T1" fmla="*/ 0 h 21600"/>
              <a:gd name="T2" fmla="*/ 0 w 21600"/>
              <a:gd name="T3" fmla="*/ 5462449 h 21600"/>
              <a:gd name="T4" fmla="*/ 33096784 w 21600"/>
              <a:gd name="T5" fmla="*/ 10924876 h 21600"/>
              <a:gd name="T6" fmla="*/ 44129027 w 21600"/>
              <a:gd name="T7" fmla="*/ 5462449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2" name="Rectangle 1"/>
          <p:cNvSpPr/>
          <p:nvPr/>
        </p:nvSpPr>
        <p:spPr>
          <a:xfrm>
            <a:off x="2273456" y="5359955"/>
            <a:ext cx="5498944" cy="954107"/>
          </a:xfrm>
          <a:prstGeom prst="rect">
            <a:avLst/>
          </a:prstGeom>
          <a:ln w="53975">
            <a:gradFill>
              <a:gsLst>
                <a:gs pos="0">
                  <a:srgbClr val="FF3399"/>
                </a:gs>
                <a:gs pos="25000">
                  <a:srgbClr val="FF6633"/>
                </a:gs>
                <a:gs pos="50000">
                  <a:srgbClr val="FFFF00"/>
                </a:gs>
                <a:gs pos="75000">
                  <a:srgbClr val="01A78F"/>
                </a:gs>
                <a:gs pos="100000">
                  <a:srgbClr val="3366FF"/>
                </a:gs>
              </a:gsLst>
              <a:lin ang="5400000" scaled="0"/>
            </a:gradFill>
          </a:ln>
        </p:spPr>
        <p:txBody>
          <a:bodyPr wrap="square">
            <a:spAutoFit/>
          </a:bodyPr>
          <a:lstStyle/>
          <a:p>
            <a:r>
              <a:rPr lang="en-MY" sz="2800" dirty="0" smtClean="0">
                <a:latin typeface="Times New Roman" pitchFamily="18" charset="0"/>
                <a:cs typeface="Times New Roman" pitchFamily="18" charset="0"/>
              </a:rPr>
              <a:t>                                    </a:t>
            </a:r>
            <a:r>
              <a:rPr lang="en-MY" sz="2000" dirty="0" smtClean="0">
                <a:latin typeface="Times New Roman" pitchFamily="18" charset="0"/>
                <a:cs typeface="Times New Roman" pitchFamily="18" charset="0"/>
              </a:rPr>
              <a:t>2</a:t>
            </a:r>
          </a:p>
          <a:p>
            <a:r>
              <a:rPr lang="en-MY" sz="2800" b="1" dirty="0" smtClean="0">
                <a:latin typeface="Times New Roman" pitchFamily="18" charset="0"/>
                <a:cs typeface="Times New Roman" pitchFamily="18" charset="0"/>
              </a:rPr>
              <a:t>(</a:t>
            </a:r>
            <a:r>
              <a:rPr lang="en-MY" sz="2800" b="1" dirty="0">
                <a:latin typeface="Times New Roman" pitchFamily="18" charset="0"/>
                <a:cs typeface="Times New Roman" pitchFamily="18" charset="0"/>
              </a:rPr>
              <a:t>observed – Expected) </a:t>
            </a:r>
            <a:r>
              <a:rPr lang="en-MY" sz="2800" b="1" dirty="0" smtClean="0">
                <a:latin typeface="Times New Roman" pitchFamily="18" charset="0"/>
                <a:cs typeface="Times New Roman" pitchFamily="18" charset="0"/>
              </a:rPr>
              <a:t>/ Expected   </a:t>
            </a:r>
            <a:endParaRPr lang="en-MY" sz="2800" b="1" dirty="0">
              <a:latin typeface="Times New Roman" pitchFamily="18" charset="0"/>
              <a:cs typeface="Times New Roman" pitchFamily="18" charset="0"/>
            </a:endParaRPr>
          </a:p>
        </p:txBody>
      </p:sp>
      <p:sp>
        <p:nvSpPr>
          <p:cNvPr id="3" name="Date Placeholder 2"/>
          <p:cNvSpPr>
            <a:spLocks noGrp="1"/>
          </p:cNvSpPr>
          <p:nvPr>
            <p:ph type="dt" sz="half" idx="10"/>
          </p:nvPr>
        </p:nvSpPr>
        <p:spPr/>
        <p:txBody>
          <a:bodyPr/>
          <a:lstStyle/>
          <a:p>
            <a:fld id="{71C0A53E-EEC2-4D4D-9F64-ABE10A520CBB}" type="datetime1">
              <a:rPr lang="en-MY" smtClean="0"/>
              <a:t>8/8/2022</a:t>
            </a:fld>
            <a:endParaRPr lang="en-MY"/>
          </a:p>
        </p:txBody>
      </p:sp>
      <p:sp>
        <p:nvSpPr>
          <p:cNvPr id="4" name="Slide Number Placeholder 3"/>
          <p:cNvSpPr>
            <a:spLocks noGrp="1"/>
          </p:cNvSpPr>
          <p:nvPr>
            <p:ph type="sldNum" sz="quarter" idx="12"/>
          </p:nvPr>
        </p:nvSpPr>
        <p:spPr/>
        <p:txBody>
          <a:bodyPr/>
          <a:lstStyle/>
          <a:p>
            <a:fld id="{044DA063-9869-4741-BB35-31C5F150D29A}" type="slidenum">
              <a:rPr lang="en-MY" smtClean="0"/>
              <a:t>27</a:t>
            </a:fld>
            <a:endParaRPr lang="en-MY"/>
          </a:p>
        </p:txBody>
      </p:sp>
      <p:pic>
        <p:nvPicPr>
          <p:cNvPr id="1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73894" y="1848334"/>
            <a:ext cx="1600231" cy="554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09913" y="2842270"/>
            <a:ext cx="1728192" cy="698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179512" y="5313788"/>
            <a:ext cx="2539008" cy="523220"/>
          </a:xfrm>
          <a:prstGeom prst="rect">
            <a:avLst/>
          </a:prstGeom>
        </p:spPr>
        <p:txBody>
          <a:bodyPr wrap="square">
            <a:spAutoFit/>
          </a:bodyPr>
          <a:lstStyle/>
          <a:p>
            <a:r>
              <a:rPr lang="en-US" sz="2800" b="1" i="1" dirty="0">
                <a:solidFill>
                  <a:srgbClr val="0070C0"/>
                </a:solidFill>
                <a:latin typeface="Times New Roman" pitchFamily="18" charset="0"/>
                <a:cs typeface="Times New Roman" pitchFamily="18" charset="0"/>
              </a:rPr>
              <a:t>for each cell</a:t>
            </a:r>
            <a:r>
              <a:rPr lang="en-US" sz="2800" b="1" dirty="0">
                <a:solidFill>
                  <a:srgbClr val="0070C0"/>
                </a:solidFill>
                <a:latin typeface="Times New Roman" pitchFamily="18" charset="0"/>
                <a:cs typeface="Times New Roman" pitchFamily="18" charset="0"/>
              </a:rPr>
              <a:t> </a:t>
            </a:r>
            <a:r>
              <a:rPr lang="en-US" sz="2800" b="1" dirty="0">
                <a:solidFill>
                  <a:srgbClr val="CC0000"/>
                </a:solidFill>
                <a:latin typeface="Times New Roman" pitchFamily="18" charset="0"/>
                <a:cs typeface="Times New Roman" pitchFamily="18" charset="0"/>
              </a:rPr>
              <a:t>. </a:t>
            </a:r>
            <a:endParaRPr lang="en-MY" sz="2800" dirty="0"/>
          </a:p>
        </p:txBody>
      </p:sp>
    </p:spTree>
    <p:extLst>
      <p:ext uri="{BB962C8B-B14F-4D97-AF65-F5344CB8AC3E}">
        <p14:creationId xmlns:p14="http://schemas.microsoft.com/office/powerpoint/2010/main" val="518443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1749EB-9AEB-44EF-9638-DFF29B093911}" type="datetime1">
              <a:rPr lang="en-MY" smtClean="0"/>
              <a:t>8/8/2022</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28</a:t>
            </a:fld>
            <a:endParaRPr lang="en-MY"/>
          </a:p>
        </p:txBody>
      </p:sp>
      <p:sp>
        <p:nvSpPr>
          <p:cNvPr id="4" name="Rectangle 3"/>
          <p:cNvSpPr/>
          <p:nvPr/>
        </p:nvSpPr>
        <p:spPr>
          <a:xfrm>
            <a:off x="323528" y="0"/>
            <a:ext cx="4680520" cy="1323439"/>
          </a:xfrm>
          <a:prstGeom prst="rect">
            <a:avLst/>
          </a:prstGeom>
          <a:ln w="53975">
            <a:gradFill>
              <a:gsLst>
                <a:gs pos="0">
                  <a:srgbClr val="FF3399"/>
                </a:gs>
                <a:gs pos="25000">
                  <a:srgbClr val="FF6633"/>
                </a:gs>
                <a:gs pos="50000">
                  <a:srgbClr val="FFFF00"/>
                </a:gs>
                <a:gs pos="75000">
                  <a:srgbClr val="01A78F"/>
                </a:gs>
                <a:gs pos="100000">
                  <a:srgbClr val="3366FF"/>
                </a:gs>
              </a:gsLst>
              <a:lin ang="5400000" scaled="0"/>
            </a:gradFill>
          </a:ln>
        </p:spPr>
        <p:txBody>
          <a:bodyPr wrap="square">
            <a:spAutoFit/>
          </a:bodyPr>
          <a:lstStyle/>
          <a:p>
            <a:r>
              <a:rPr lang="en-MY" sz="2800" dirty="0" smtClean="0">
                <a:latin typeface="Times New Roman" pitchFamily="18" charset="0"/>
                <a:cs typeface="Times New Roman" pitchFamily="18" charset="0"/>
              </a:rPr>
              <a:t>                                    </a:t>
            </a:r>
            <a:r>
              <a:rPr lang="en-MY" sz="2000" dirty="0" smtClean="0">
                <a:latin typeface="Times New Roman" pitchFamily="18" charset="0"/>
                <a:cs typeface="Times New Roman" pitchFamily="18" charset="0"/>
              </a:rPr>
              <a:t>2</a:t>
            </a:r>
          </a:p>
          <a:p>
            <a:r>
              <a:rPr lang="en-MY" sz="2800" b="1" dirty="0" smtClean="0">
                <a:latin typeface="Times New Roman" pitchFamily="18" charset="0"/>
                <a:cs typeface="Times New Roman" pitchFamily="18" charset="0"/>
              </a:rPr>
              <a:t>(</a:t>
            </a:r>
            <a:r>
              <a:rPr lang="en-MY" sz="2400" b="1" dirty="0">
                <a:latin typeface="Times New Roman" pitchFamily="18" charset="0"/>
                <a:cs typeface="Times New Roman" pitchFamily="18" charset="0"/>
              </a:rPr>
              <a:t>observed – Expected) </a:t>
            </a:r>
            <a:r>
              <a:rPr lang="en-MY" sz="2400" b="1" dirty="0" smtClean="0">
                <a:latin typeface="Times New Roman" pitchFamily="18" charset="0"/>
                <a:cs typeface="Times New Roman" pitchFamily="18" charset="0"/>
              </a:rPr>
              <a:t>/ Expected   for each cell</a:t>
            </a:r>
            <a:endParaRPr lang="en-MY" sz="2400" b="1" dirty="0">
              <a:latin typeface="Times New Roman" pitchFamily="18" charset="0"/>
              <a:cs typeface="Times New Roman" pitchFamily="18" charset="0"/>
            </a:endParaRPr>
          </a:p>
        </p:txBody>
      </p:sp>
      <p:graphicFrame>
        <p:nvGraphicFramePr>
          <p:cNvPr id="5" name="Group 109"/>
          <p:cNvGraphicFramePr>
            <a:graphicFrameLocks noGrp="1"/>
          </p:cNvGraphicFramePr>
          <p:nvPr>
            <p:extLst>
              <p:ext uri="{D42A27DB-BD31-4B8C-83A1-F6EECF244321}">
                <p14:modId xmlns:p14="http://schemas.microsoft.com/office/powerpoint/2010/main" val="2890508479"/>
              </p:ext>
            </p:extLst>
          </p:nvPr>
        </p:nvGraphicFramePr>
        <p:xfrm>
          <a:off x="5054534" y="116632"/>
          <a:ext cx="4104456" cy="1750348"/>
        </p:xfrm>
        <a:graphic>
          <a:graphicData uri="http://schemas.openxmlformats.org/drawingml/2006/table">
            <a:tbl>
              <a:tblPr/>
              <a:tblGrid>
                <a:gridCol w="1512168">
                  <a:extLst>
                    <a:ext uri="{9D8B030D-6E8A-4147-A177-3AD203B41FA5}">
                      <a16:colId xmlns:a16="http://schemas.microsoft.com/office/drawing/2014/main" val="20000"/>
                    </a:ext>
                  </a:extLst>
                </a:gridCol>
                <a:gridCol w="1008112">
                  <a:extLst>
                    <a:ext uri="{9D8B030D-6E8A-4147-A177-3AD203B41FA5}">
                      <a16:colId xmlns:a16="http://schemas.microsoft.com/office/drawing/2014/main" val="20001"/>
                    </a:ext>
                  </a:extLst>
                </a:gridCol>
                <a:gridCol w="936104">
                  <a:extLst>
                    <a:ext uri="{9D8B030D-6E8A-4147-A177-3AD203B41FA5}">
                      <a16:colId xmlns:a16="http://schemas.microsoft.com/office/drawing/2014/main" val="20002"/>
                    </a:ext>
                  </a:extLst>
                </a:gridCol>
                <a:gridCol w="648072">
                  <a:extLst>
                    <a:ext uri="{9D8B030D-6E8A-4147-A177-3AD203B41FA5}">
                      <a16:colId xmlns:a16="http://schemas.microsoft.com/office/drawing/2014/main" val="20003"/>
                    </a:ext>
                  </a:extLst>
                </a:gridCol>
              </a:tblGrid>
              <a:tr h="53503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bg1"/>
                        </a:solidFill>
                        <a:effectLst/>
                        <a:latin typeface="+mn-lt"/>
                        <a:cs typeface="Arial" charset="0"/>
                      </a:endParaRP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mn-lt"/>
                          <a:cs typeface="Arial" charset="0"/>
                        </a:rPr>
                        <a:t>     ♂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mn-lt"/>
                          <a:cs typeface="Arial" charset="0"/>
                        </a:rPr>
                        <a:t>O       </a:t>
                      </a:r>
                      <a:r>
                        <a:rPr kumimoji="0" lang="en-US" sz="1600" b="1" i="0" u="none" strike="noStrike" cap="none" normalizeH="0" baseline="0" dirty="0" smtClean="0">
                          <a:ln>
                            <a:noFill/>
                          </a:ln>
                          <a:solidFill>
                            <a:srgbClr val="FFFF66"/>
                          </a:solidFill>
                          <a:effectLst/>
                          <a:latin typeface="+mn-lt"/>
                          <a:cs typeface="Arial" charset="0"/>
                        </a:rPr>
                        <a:t>E</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mn-lt"/>
                          <a:cs typeface="Arial"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mn-lt"/>
                          <a:cs typeface="Arial" charset="0"/>
                        </a:rPr>
                        <a:t>O       </a:t>
                      </a:r>
                      <a:r>
                        <a:rPr kumimoji="0" lang="en-US" sz="1600" b="1" i="0" u="none" strike="noStrike" cap="none" normalizeH="0" baseline="0" dirty="0" smtClean="0">
                          <a:ln>
                            <a:noFill/>
                          </a:ln>
                          <a:solidFill>
                            <a:srgbClr val="FFFF66"/>
                          </a:solidFill>
                          <a:effectLst/>
                          <a:latin typeface="+mn-lt"/>
                          <a:cs typeface="Arial" charset="0"/>
                        </a:rPr>
                        <a:t> E</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mn-lt"/>
                          <a:cs typeface="Arial" charset="0"/>
                        </a:rPr>
                        <a:t>total</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417998">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succeeded </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 70    </a:t>
                      </a:r>
                      <a:r>
                        <a:rPr kumimoji="0" lang="en-US" sz="1600" b="1" i="0" u="none" strike="noStrike" cap="none" normalizeH="0" baseline="0" dirty="0" smtClean="0">
                          <a:ln>
                            <a:noFill/>
                          </a:ln>
                          <a:solidFill>
                            <a:srgbClr val="FF0000"/>
                          </a:solidFill>
                          <a:effectLst/>
                          <a:latin typeface="+mn-lt"/>
                          <a:cs typeface="Arial" charset="0"/>
                        </a:rPr>
                        <a:t>64</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 90     </a:t>
                      </a:r>
                      <a:r>
                        <a:rPr kumimoji="0" lang="en-US" sz="1600" b="1" i="0" u="none" strike="noStrike" cap="none" normalizeH="0" baseline="0" dirty="0" smtClean="0">
                          <a:ln>
                            <a:noFill/>
                          </a:ln>
                          <a:solidFill>
                            <a:srgbClr val="FF0000"/>
                          </a:solidFill>
                          <a:effectLst/>
                          <a:latin typeface="+mn-lt"/>
                          <a:cs typeface="Arial" charset="0"/>
                        </a:rPr>
                        <a:t>96</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160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r h="290908">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 not succeeded </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10      </a:t>
                      </a:r>
                      <a:r>
                        <a:rPr kumimoji="0" lang="en-US" sz="1600" b="1" i="0" u="none" strike="noStrike" cap="none" normalizeH="0" baseline="0" dirty="0" smtClean="0">
                          <a:ln>
                            <a:noFill/>
                          </a:ln>
                          <a:solidFill>
                            <a:srgbClr val="FF0000"/>
                          </a:solidFill>
                          <a:effectLst/>
                          <a:latin typeface="+mn-lt"/>
                          <a:cs typeface="Arial" charset="0"/>
                        </a:rPr>
                        <a:t>16</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30       </a:t>
                      </a:r>
                      <a:r>
                        <a:rPr kumimoji="0" lang="en-US" sz="1600" b="1" i="0" u="none" strike="noStrike" cap="none" normalizeH="0" baseline="0" dirty="0" smtClean="0">
                          <a:ln>
                            <a:noFill/>
                          </a:ln>
                          <a:solidFill>
                            <a:srgbClr val="FF0000"/>
                          </a:solidFill>
                          <a:effectLst/>
                          <a:latin typeface="+mn-lt"/>
                          <a:cs typeface="Arial" charset="0"/>
                        </a:rPr>
                        <a:t>24</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40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2"/>
                  </a:ext>
                </a:extLst>
              </a:tr>
              <a:tr h="417998">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n-lt"/>
                          <a:cs typeface="Arial" charset="0"/>
                        </a:rPr>
                        <a:t> Total</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n-lt"/>
                          <a:cs typeface="Arial" charset="0"/>
                        </a:rPr>
                        <a:t>80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mn-lt"/>
                          <a:cs typeface="Arial" charset="0"/>
                        </a:rPr>
                        <a:t>120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cs typeface="Arial" charset="0"/>
                        </a:rPr>
                        <a:t>200</a:t>
                      </a:r>
                    </a:p>
                  </a:txBody>
                  <a:tcPr marT="45708" marB="45708" horzOverflow="overflow">
                    <a:lnL w="38100" cap="flat" cmpd="sng" algn="ctr">
                      <a:solidFill>
                        <a:srgbClr val="000066"/>
                      </a:solidFill>
                      <a:prstDash val="solid"/>
                      <a:round/>
                      <a:headEnd type="none" w="med" len="med"/>
                      <a:tailEnd type="none" w="med" len="med"/>
                    </a:lnL>
                    <a:lnR w="38100" cap="flat" cmpd="sng" algn="ctr">
                      <a:solidFill>
                        <a:srgbClr val="000066"/>
                      </a:solidFill>
                      <a:prstDash val="solid"/>
                      <a:round/>
                      <a:headEnd type="none" w="med" len="med"/>
                      <a:tailEnd type="none" w="med" len="med"/>
                    </a:lnR>
                    <a:lnT w="38100" cap="flat" cmpd="sng" algn="ctr">
                      <a:solidFill>
                        <a:srgbClr val="000066"/>
                      </a:solidFill>
                      <a:prstDash val="solid"/>
                      <a:round/>
                      <a:headEnd type="none" w="med" len="med"/>
                      <a:tailEnd type="none" w="med" len="med"/>
                    </a:lnT>
                    <a:lnB w="38100" cap="flat" cmpd="sng" algn="ctr">
                      <a:solidFill>
                        <a:srgbClr val="000066"/>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3"/>
                  </a:ext>
                </a:extLst>
              </a:tr>
            </a:tbl>
          </a:graphicData>
        </a:graphic>
      </p:graphicFrame>
      <p:sp>
        <p:nvSpPr>
          <p:cNvPr id="6" name="Rectangle 5"/>
          <p:cNvSpPr/>
          <p:nvPr/>
        </p:nvSpPr>
        <p:spPr>
          <a:xfrm>
            <a:off x="467544" y="2132856"/>
            <a:ext cx="8208912" cy="2677656"/>
          </a:xfrm>
          <a:prstGeom prst="rect">
            <a:avLst/>
          </a:prstGeom>
        </p:spPr>
        <p:txBody>
          <a:bodyPr wrap="square">
            <a:spAutoFit/>
          </a:bodyPr>
          <a:lstStyle/>
          <a:p>
            <a:pPr lvl="0">
              <a:lnSpc>
                <a:spcPct val="150000"/>
              </a:lnSpc>
            </a:pPr>
            <a:r>
              <a:rPr lang="en-MY" sz="2400" b="1" dirty="0" smtClean="0">
                <a:solidFill>
                  <a:prstClr val="black"/>
                </a:solidFill>
                <a:latin typeface="Times New Roman" pitchFamily="18" charset="0"/>
                <a:cs typeface="Times New Roman" pitchFamily="18" charset="0"/>
              </a:rPr>
              <a:t>X² =(70-64)²/64</a:t>
            </a:r>
            <a:r>
              <a:rPr lang="en-MY" sz="2400" b="1" dirty="0">
                <a:solidFill>
                  <a:prstClr val="black"/>
                </a:solidFill>
                <a:latin typeface="Times New Roman" pitchFamily="18" charset="0"/>
                <a:cs typeface="Times New Roman" pitchFamily="18" charset="0"/>
              </a:rPr>
              <a:t>+(90-96)²/96+(30-24)²/24+(</a:t>
            </a:r>
            <a:r>
              <a:rPr lang="en-MY" sz="2400" b="1" dirty="0" smtClean="0">
                <a:solidFill>
                  <a:prstClr val="black"/>
                </a:solidFill>
                <a:latin typeface="Times New Roman" pitchFamily="18" charset="0"/>
                <a:cs typeface="Times New Roman" pitchFamily="18" charset="0"/>
              </a:rPr>
              <a:t>10-16)²/16</a:t>
            </a:r>
          </a:p>
          <a:p>
            <a:pPr lvl="0">
              <a:lnSpc>
                <a:spcPct val="150000"/>
              </a:lnSpc>
            </a:pPr>
            <a:r>
              <a:rPr lang="en-US" sz="2400" b="1" dirty="0" smtClean="0">
                <a:solidFill>
                  <a:prstClr val="black"/>
                </a:solidFill>
                <a:latin typeface="Times New Roman" pitchFamily="18" charset="0"/>
                <a:cs typeface="Times New Roman" pitchFamily="18" charset="0"/>
              </a:rPr>
              <a:t>=36/64+36/96+36/24+36/16</a:t>
            </a:r>
          </a:p>
          <a:p>
            <a:pPr lvl="0">
              <a:lnSpc>
                <a:spcPct val="150000"/>
              </a:lnSpc>
            </a:pPr>
            <a:r>
              <a:rPr lang="en-US" sz="2400" b="1" dirty="0" smtClean="0">
                <a:solidFill>
                  <a:prstClr val="black"/>
                </a:solidFill>
                <a:latin typeface="Times New Roman" pitchFamily="18" charset="0"/>
                <a:cs typeface="Times New Roman" pitchFamily="18" charset="0"/>
              </a:rPr>
              <a:t>= 0.563+.375+1.5+2.25</a:t>
            </a:r>
          </a:p>
          <a:p>
            <a:pPr lvl="0">
              <a:lnSpc>
                <a:spcPct val="150000"/>
              </a:lnSpc>
            </a:pPr>
            <a:r>
              <a:rPr lang="en-US" sz="2400" b="1" dirty="0" smtClean="0">
                <a:solidFill>
                  <a:prstClr val="black"/>
                </a:solidFill>
                <a:latin typeface="Times New Roman" pitchFamily="18" charset="0"/>
                <a:cs typeface="Times New Roman" pitchFamily="18" charset="0"/>
              </a:rPr>
              <a:t>= 4.688    </a:t>
            </a:r>
            <a:r>
              <a:rPr lang="en-US" sz="2400" b="1" dirty="0">
                <a:solidFill>
                  <a:prstClr val="black"/>
                </a:solidFill>
                <a:latin typeface="Times New Roman" pitchFamily="18" charset="0"/>
                <a:cs typeface="Times New Roman" pitchFamily="18" charset="0"/>
              </a:rPr>
              <a:t>( </a:t>
            </a:r>
            <a:r>
              <a:rPr lang="en-US" sz="2400" b="1" dirty="0" smtClean="0">
                <a:solidFill>
                  <a:prstClr val="black"/>
                </a:solidFill>
                <a:latin typeface="Times New Roman" pitchFamily="18" charset="0"/>
                <a:cs typeface="Times New Roman" pitchFamily="18" charset="0"/>
              </a:rPr>
              <a:t>calculated X²</a:t>
            </a:r>
            <a:r>
              <a:rPr lang="en-US" sz="2400" b="1" dirty="0">
                <a:solidFill>
                  <a:prstClr val="black"/>
                </a:solidFill>
                <a:latin typeface="Times New Roman" pitchFamily="18" charset="0"/>
                <a:cs typeface="Times New Roman" pitchFamily="18" charset="0"/>
              </a:rPr>
              <a:t>, </a:t>
            </a:r>
            <a:r>
              <a:rPr lang="en-US" sz="2400" b="1" dirty="0" smtClean="0">
                <a:solidFill>
                  <a:prstClr val="black"/>
                </a:solidFill>
                <a:latin typeface="Times New Roman" pitchFamily="18" charset="0"/>
                <a:cs typeface="Times New Roman" pitchFamily="18" charset="0"/>
              </a:rPr>
              <a:t>computed</a:t>
            </a:r>
            <a:r>
              <a:rPr lang="en-MY" sz="2400" b="1" dirty="0">
                <a:solidFill>
                  <a:prstClr val="black"/>
                </a:solidFill>
                <a:latin typeface="Times New Roman" pitchFamily="18" charset="0"/>
                <a:cs typeface="Times New Roman" pitchFamily="18" charset="0"/>
              </a:rPr>
              <a:t> X²</a:t>
            </a:r>
            <a:r>
              <a:rPr lang="en-US" sz="2400" b="1" dirty="0" smtClean="0">
                <a:solidFill>
                  <a:prstClr val="black"/>
                </a:solidFill>
                <a:latin typeface="Times New Roman" pitchFamily="18" charset="0"/>
                <a:cs typeface="Times New Roman" pitchFamily="18" charset="0"/>
              </a:rPr>
              <a:t> )</a:t>
            </a:r>
            <a:endParaRPr lang="en-US" sz="2400" b="1" dirty="0">
              <a:solidFill>
                <a:prstClr val="black"/>
              </a:solidFill>
              <a:latin typeface="Times New Roman" pitchFamily="18" charset="0"/>
              <a:cs typeface="Times New Roman" pitchFamily="18" charset="0"/>
            </a:endParaRPr>
          </a:p>
          <a:p>
            <a:pPr lvl="0"/>
            <a:r>
              <a:rPr lang="en-US" sz="2400" b="1" dirty="0" smtClean="0">
                <a:solidFill>
                  <a:prstClr val="black"/>
                </a:solidFill>
                <a:latin typeface="Times New Roman" pitchFamily="18" charset="0"/>
                <a:cs typeface="Times New Roman" pitchFamily="18" charset="0"/>
              </a:rPr>
              <a:t>  </a:t>
            </a:r>
            <a:endParaRPr lang="en-MY" sz="2400" b="1" dirty="0">
              <a:solidFill>
                <a:prstClr val="black"/>
              </a:solidFill>
              <a:latin typeface="Times New Roman" pitchFamily="18" charset="0"/>
              <a:cs typeface="Times New Roman" pitchFamily="18" charset="0"/>
            </a:endParaRP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8184" y="3917543"/>
            <a:ext cx="2111499" cy="178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433134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4329" name="Group 249"/>
          <p:cNvGraphicFramePr>
            <a:graphicFrameLocks noGrp="1"/>
          </p:cNvGraphicFramePr>
          <p:nvPr>
            <p:extLst>
              <p:ext uri="{D42A27DB-BD31-4B8C-83A1-F6EECF244321}">
                <p14:modId xmlns:p14="http://schemas.microsoft.com/office/powerpoint/2010/main" val="4027838279"/>
              </p:ext>
            </p:extLst>
          </p:nvPr>
        </p:nvGraphicFramePr>
        <p:xfrm>
          <a:off x="304800" y="373063"/>
          <a:ext cx="3733800" cy="6728997"/>
        </p:xfrm>
        <a:graphic>
          <a:graphicData uri="http://schemas.openxmlformats.org/drawingml/2006/table">
            <a:tbl>
              <a:tblPr/>
              <a:tblGrid>
                <a:gridCol w="8382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tblGrid>
              <a:tr h="335264">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err="1" smtClean="0">
                          <a:ln>
                            <a:noFill/>
                          </a:ln>
                          <a:solidFill>
                            <a:schemeClr val="tx1"/>
                          </a:solidFill>
                          <a:effectLst/>
                          <a:latin typeface="Times New Roman" pitchFamily="18" charset="0"/>
                          <a:cs typeface="Times New Roman" pitchFamily="18" charset="0"/>
                        </a:rPr>
                        <a:t>df</a:t>
                      </a:r>
                      <a:r>
                        <a:rPr kumimoji="0" lang="en-US" sz="1600" b="1"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en-US" sz="1600" b="1"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P =0.05 </a:t>
                      </a:r>
                      <a:endParaRPr kumimoji="0" lang="en-US" sz="1600" b="1"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P = 0.01 </a:t>
                      </a:r>
                      <a:endParaRPr kumimoji="0" lang="en-US" sz="1600" b="1"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P = 0.001 </a:t>
                      </a:r>
                      <a:endParaRPr kumimoji="0" lang="en-US" sz="1600" b="1"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478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3333"/>
                          </a:solidFill>
                          <a:effectLst/>
                          <a:latin typeface="Times New Roman" pitchFamily="18" charset="0"/>
                          <a:cs typeface="Times New Roman" pitchFamily="18" charset="0"/>
                        </a:rPr>
                        <a:t>1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3.84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6.64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sng" strike="noStrike" cap="none" normalizeH="0" baseline="0" dirty="0" smtClean="0">
                          <a:ln>
                            <a:noFill/>
                          </a:ln>
                          <a:solidFill>
                            <a:schemeClr val="tx1"/>
                          </a:solidFill>
                          <a:effectLst/>
                          <a:latin typeface="Times New Roman" pitchFamily="18" charset="0"/>
                          <a:cs typeface="Times New Roman" pitchFamily="18" charset="0"/>
                        </a:rPr>
                        <a:t>10.83</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0478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3333"/>
                          </a:solidFill>
                          <a:effectLst/>
                          <a:latin typeface="Times New Roman" pitchFamily="18" charset="0"/>
                          <a:cs typeface="Times New Roman" pitchFamily="18" charset="0"/>
                        </a:rPr>
                        <a:t>2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5.99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9.21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13.82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478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3333"/>
                          </a:solidFill>
                          <a:effectLst/>
                          <a:latin typeface="Times New Roman" pitchFamily="18" charset="0"/>
                          <a:cs typeface="Times New Roman" pitchFamily="18" charset="0"/>
                        </a:rPr>
                        <a:t>3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7.82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11.35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16.27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478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3333"/>
                          </a:solidFill>
                          <a:effectLst/>
                          <a:latin typeface="Times New Roman" pitchFamily="18" charset="0"/>
                          <a:cs typeface="Times New Roman" pitchFamily="18" charset="0"/>
                        </a:rPr>
                        <a:t>4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9.49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13.28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18.47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0478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3333"/>
                          </a:solidFill>
                          <a:effectLst/>
                          <a:latin typeface="Times New Roman" pitchFamily="18" charset="0"/>
                          <a:cs typeface="Times New Roman" pitchFamily="18" charset="0"/>
                        </a:rPr>
                        <a:t>5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11.07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15.09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20.52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0478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3333"/>
                          </a:solidFill>
                          <a:effectLst/>
                          <a:latin typeface="Times New Roman" pitchFamily="18" charset="0"/>
                          <a:cs typeface="Times New Roman" pitchFamily="18" charset="0"/>
                        </a:rPr>
                        <a:t>6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12.59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16.81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22.46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0478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3333"/>
                          </a:solidFill>
                          <a:effectLst/>
                          <a:latin typeface="Times New Roman" pitchFamily="18" charset="0"/>
                          <a:cs typeface="Times New Roman" pitchFamily="18" charset="0"/>
                        </a:rPr>
                        <a:t>7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14.07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18.48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24.32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0478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3333"/>
                          </a:solidFill>
                          <a:effectLst/>
                          <a:latin typeface="Times New Roman" pitchFamily="18" charset="0"/>
                          <a:cs typeface="Times New Roman" pitchFamily="18" charset="0"/>
                        </a:rPr>
                        <a:t>8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15.51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20.09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26.13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0478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3333"/>
                          </a:solidFill>
                          <a:effectLst/>
                          <a:latin typeface="Times New Roman" pitchFamily="18" charset="0"/>
                          <a:cs typeface="Times New Roman" pitchFamily="18" charset="0"/>
                        </a:rPr>
                        <a:t>9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16.92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21.67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27.88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0478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3333"/>
                          </a:solidFill>
                          <a:effectLst/>
                          <a:latin typeface="Times New Roman" pitchFamily="18" charset="0"/>
                          <a:cs typeface="Times New Roman" pitchFamily="18" charset="0"/>
                        </a:rPr>
                        <a:t>10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18.31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23.21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29.59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0478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3333"/>
                          </a:solidFill>
                          <a:effectLst/>
                          <a:latin typeface="Times New Roman" pitchFamily="18" charset="0"/>
                          <a:cs typeface="Times New Roman" pitchFamily="18" charset="0"/>
                        </a:rPr>
                        <a:t>11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19.68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24.73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31.26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0478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3333"/>
                          </a:solidFill>
                          <a:effectLst/>
                          <a:latin typeface="Times New Roman" pitchFamily="18" charset="0"/>
                          <a:cs typeface="Times New Roman" pitchFamily="18" charset="0"/>
                        </a:rPr>
                        <a:t>12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21.03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26.22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32.91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30478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3333"/>
                          </a:solidFill>
                          <a:effectLst/>
                          <a:latin typeface="Times New Roman" pitchFamily="18" charset="0"/>
                          <a:cs typeface="Times New Roman" pitchFamily="18" charset="0"/>
                        </a:rPr>
                        <a:t>13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22.36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27.69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34.53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30478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3333"/>
                          </a:solidFill>
                          <a:effectLst/>
                          <a:latin typeface="Times New Roman" pitchFamily="18" charset="0"/>
                          <a:cs typeface="Times New Roman" pitchFamily="18" charset="0"/>
                        </a:rPr>
                        <a:t>14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23.69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29.14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36.12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30478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3333"/>
                          </a:solidFill>
                          <a:effectLst/>
                          <a:latin typeface="Times New Roman" pitchFamily="18" charset="0"/>
                          <a:cs typeface="Times New Roman" pitchFamily="18" charset="0"/>
                        </a:rPr>
                        <a:t>15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25.00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30.58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37.70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r h="30478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3333"/>
                          </a:solidFill>
                          <a:effectLst/>
                          <a:latin typeface="Times New Roman" pitchFamily="18" charset="0"/>
                          <a:cs typeface="Times New Roman" pitchFamily="18" charset="0"/>
                        </a:rPr>
                        <a:t>16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26.30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32.00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39.25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r h="30478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3333"/>
                          </a:solidFill>
                          <a:effectLst/>
                          <a:latin typeface="Times New Roman" pitchFamily="18" charset="0"/>
                          <a:cs typeface="Times New Roman" pitchFamily="18" charset="0"/>
                        </a:rPr>
                        <a:t>17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27.59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33.41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40.79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7"/>
                  </a:ext>
                </a:extLst>
              </a:tr>
              <a:tr h="30478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3333"/>
                          </a:solidFill>
                          <a:effectLst/>
                          <a:latin typeface="Times New Roman" pitchFamily="18" charset="0"/>
                          <a:cs typeface="Times New Roman" pitchFamily="18" charset="0"/>
                        </a:rPr>
                        <a:t>18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28.87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34.81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42.31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8"/>
                  </a:ext>
                </a:extLst>
              </a:tr>
              <a:tr h="30478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3333"/>
                          </a:solidFill>
                          <a:effectLst/>
                          <a:latin typeface="Times New Roman" pitchFamily="18" charset="0"/>
                          <a:cs typeface="Times New Roman" pitchFamily="18" charset="0"/>
                        </a:rPr>
                        <a:t>19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30.14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36.19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43.82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9"/>
                  </a:ext>
                </a:extLst>
              </a:tr>
              <a:tr h="358757">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3333"/>
                          </a:solidFill>
                          <a:effectLst/>
                          <a:latin typeface="Times New Roman" pitchFamily="18" charset="0"/>
                          <a:cs typeface="Times New Roman" pitchFamily="18" charset="0"/>
                        </a:rPr>
                        <a:t>20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31.41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37.57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45.32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0"/>
                  </a:ext>
                </a:extLst>
              </a:tr>
            </a:tbl>
          </a:graphicData>
        </a:graphic>
      </p:graphicFrame>
      <p:graphicFrame>
        <p:nvGraphicFramePr>
          <p:cNvPr id="174314" name="Group 234"/>
          <p:cNvGraphicFramePr>
            <a:graphicFrameLocks noGrp="1"/>
          </p:cNvGraphicFramePr>
          <p:nvPr>
            <p:extLst>
              <p:ext uri="{D42A27DB-BD31-4B8C-83A1-F6EECF244321}">
                <p14:modId xmlns:p14="http://schemas.microsoft.com/office/powerpoint/2010/main" val="4209435897"/>
              </p:ext>
            </p:extLst>
          </p:nvPr>
        </p:nvGraphicFramePr>
        <p:xfrm>
          <a:off x="4953000" y="304800"/>
          <a:ext cx="3816350" cy="6373806"/>
        </p:xfrm>
        <a:graphic>
          <a:graphicData uri="http://schemas.openxmlformats.org/drawingml/2006/table">
            <a:tbl>
              <a:tblPr/>
              <a:tblGrid>
                <a:gridCol w="1008062">
                  <a:extLst>
                    <a:ext uri="{9D8B030D-6E8A-4147-A177-3AD203B41FA5}">
                      <a16:colId xmlns:a16="http://schemas.microsoft.com/office/drawing/2014/main" val="20000"/>
                    </a:ext>
                  </a:extLst>
                </a:gridCol>
                <a:gridCol w="792163">
                  <a:extLst>
                    <a:ext uri="{9D8B030D-6E8A-4147-A177-3AD203B41FA5}">
                      <a16:colId xmlns:a16="http://schemas.microsoft.com/office/drawing/2014/main" val="20001"/>
                    </a:ext>
                  </a:extLst>
                </a:gridCol>
                <a:gridCol w="935037">
                  <a:extLst>
                    <a:ext uri="{9D8B030D-6E8A-4147-A177-3AD203B41FA5}">
                      <a16:colId xmlns:a16="http://schemas.microsoft.com/office/drawing/2014/main" val="20002"/>
                    </a:ext>
                  </a:extLst>
                </a:gridCol>
                <a:gridCol w="1081088">
                  <a:extLst>
                    <a:ext uri="{9D8B030D-6E8A-4147-A177-3AD203B41FA5}">
                      <a16:colId xmlns:a16="http://schemas.microsoft.com/office/drawing/2014/main" val="20003"/>
                    </a:ext>
                  </a:extLst>
                </a:gridCol>
              </a:tblGrid>
              <a:tr h="33531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21 </a:t>
                      </a:r>
                      <a:endParaRPr kumimoji="0" lang="en-US" sz="1600" b="1" i="0" u="none" strike="noStrike" cap="none" normalizeH="0" baseline="0" dirty="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32.67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38.93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46.80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3531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22 </a:t>
                      </a:r>
                      <a:endParaRPr kumimoji="0" lang="en-US" sz="1600" b="1" i="0" u="none" strike="noStrike" cap="none" normalizeH="0" baseline="0" dirty="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33.92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40.29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48.27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531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23 </a:t>
                      </a:r>
                      <a:endParaRPr kumimoji="0" lang="en-US" sz="1600" b="1" i="0" u="none" strike="noStrike" cap="none" normalizeH="0" baseline="0" dirty="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35.17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41.64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49.73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531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24 </a:t>
                      </a:r>
                      <a:endParaRPr kumimoji="0" lang="en-US" sz="1600" b="1" i="0" u="none" strike="noStrike" cap="none" normalizeH="0" baseline="0" dirty="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36.42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42.98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51.18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531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25 </a:t>
                      </a:r>
                      <a:endParaRPr kumimoji="0" lang="en-US" sz="1600" b="1" i="0" u="none" strike="noStrike" cap="none" normalizeH="0" baseline="0" dirty="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37.65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44.31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52.62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3531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26 </a:t>
                      </a:r>
                      <a:endParaRPr kumimoji="0" lang="en-US" sz="1600" b="1" i="0" u="none" strike="noStrike" cap="none" normalizeH="0" baseline="0" dirty="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38.89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45.64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54.05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3531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27 </a:t>
                      </a:r>
                      <a:endParaRPr kumimoji="0" lang="en-US" sz="1600" b="1" i="0" u="none" strike="noStrike" cap="none" normalizeH="0" baseline="0" dirty="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40.11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46.96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55.48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3531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28 </a:t>
                      </a:r>
                      <a:endParaRPr kumimoji="0" lang="en-US" sz="1600" b="1" i="0" u="none" strike="noStrike" cap="none" normalizeH="0" baseline="0" dirty="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41.34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48.28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56.89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3531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29 </a:t>
                      </a:r>
                      <a:endParaRPr kumimoji="0" lang="en-US" sz="1600" b="1" i="0" u="none" strike="noStrike" cap="none" normalizeH="0" baseline="0" dirty="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42.56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49.59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58.30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3531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30 </a:t>
                      </a:r>
                      <a:endParaRPr kumimoji="0" lang="en-US" sz="1600" b="1" i="0" u="none" strike="noStrike" cap="none" normalizeH="0" baseline="0" dirty="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43.77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50.89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59.70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3531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31 </a:t>
                      </a:r>
                      <a:endParaRPr kumimoji="0" lang="en-US" sz="1600" b="1" i="0" u="none" strike="noStrike" cap="none" normalizeH="0" baseline="0" dirty="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44.99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52.19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61.10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3531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32 </a:t>
                      </a:r>
                      <a:endParaRPr kumimoji="0" lang="en-US" sz="1600" b="1" i="0" u="none" strike="noStrike" cap="none" normalizeH="0" baseline="0" dirty="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46.19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53.49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62.49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3531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33 </a:t>
                      </a:r>
                      <a:endParaRPr kumimoji="0" lang="en-US" sz="1600" b="1" i="0" u="none" strike="noStrike" cap="none" normalizeH="0" baseline="0" dirty="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47.40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54.78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63.87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33531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34 </a:t>
                      </a:r>
                      <a:endParaRPr kumimoji="0" lang="en-US" sz="1600" b="1" i="0" u="none" strike="noStrike" cap="none" normalizeH="0" baseline="0" dirty="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48.60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56.06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65.25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33531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35 </a:t>
                      </a:r>
                      <a:endParaRPr kumimoji="0" lang="en-US" sz="1600" b="1" i="0" u="none" strike="noStrike" cap="none" normalizeH="0" baseline="0" dirty="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49.80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57.34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66.62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33531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36 </a:t>
                      </a:r>
                      <a:endParaRPr kumimoji="0" lang="en-US" sz="1600" b="1" i="0" u="none" strike="noStrike" cap="none" normalizeH="0" baseline="0" dirty="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51.00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58.62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67.99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r h="33531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37 </a:t>
                      </a:r>
                      <a:endParaRPr kumimoji="0" lang="en-US" sz="1600" b="1" i="0" u="none" strike="noStrike" cap="none" normalizeH="0" baseline="0" dirty="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52.19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59.89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69.35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r h="33531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FF3333"/>
                          </a:solidFill>
                          <a:effectLst/>
                          <a:latin typeface="Times New Roman" pitchFamily="18" charset="0"/>
                          <a:cs typeface="Times New Roman" pitchFamily="18" charset="0"/>
                        </a:rPr>
                        <a:t>38 </a:t>
                      </a:r>
                      <a:endParaRPr kumimoji="0" lang="en-US" sz="1600" b="0" i="0" u="none" strike="noStrike" cap="none" normalizeH="0" baseline="0" dirty="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53.38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61.16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70.71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7"/>
                  </a:ext>
                </a:extLst>
              </a:tr>
              <a:tr h="338172">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39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54.57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62.43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cs typeface="Times New Roman" pitchFamily="18" charset="0"/>
                        </a:rPr>
                        <a:t>72.06 </a:t>
                      </a:r>
                      <a:endParaRPr kumimoji="0" lang="en-US" sz="1600" b="0" i="0" u="none" strike="noStrike" cap="none" normalizeH="0" baseline="0" dirty="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8"/>
                  </a:ext>
                </a:extLst>
              </a:tr>
            </a:tbl>
          </a:graphicData>
        </a:graphic>
      </p:graphicFrame>
      <p:graphicFrame>
        <p:nvGraphicFramePr>
          <p:cNvPr id="26840" name="Group 216"/>
          <p:cNvGraphicFramePr>
            <a:graphicFrameLocks noGrp="1"/>
          </p:cNvGraphicFramePr>
          <p:nvPr/>
        </p:nvGraphicFramePr>
        <p:xfrm>
          <a:off x="5003800" y="6237288"/>
          <a:ext cx="4140200" cy="358775"/>
        </p:xfrm>
        <a:graphic>
          <a:graphicData uri="http://schemas.openxmlformats.org/drawingml/2006/table">
            <a:tbl>
              <a:tblPr/>
              <a:tblGrid>
                <a:gridCol w="541338">
                  <a:extLst>
                    <a:ext uri="{9D8B030D-6E8A-4147-A177-3AD203B41FA5}">
                      <a16:colId xmlns:a16="http://schemas.microsoft.com/office/drawing/2014/main" val="20000"/>
                    </a:ext>
                  </a:extLst>
                </a:gridCol>
                <a:gridCol w="1160462">
                  <a:extLst>
                    <a:ext uri="{9D8B030D-6E8A-4147-A177-3AD203B41FA5}">
                      <a16:colId xmlns:a16="http://schemas.microsoft.com/office/drawing/2014/main" val="20001"/>
                    </a:ext>
                  </a:extLst>
                </a:gridCol>
                <a:gridCol w="1177925">
                  <a:extLst>
                    <a:ext uri="{9D8B030D-6E8A-4147-A177-3AD203B41FA5}">
                      <a16:colId xmlns:a16="http://schemas.microsoft.com/office/drawing/2014/main" val="20002"/>
                    </a:ext>
                  </a:extLst>
                </a:gridCol>
                <a:gridCol w="1260475">
                  <a:extLst>
                    <a:ext uri="{9D8B030D-6E8A-4147-A177-3AD203B41FA5}">
                      <a16:colId xmlns:a16="http://schemas.microsoft.com/office/drawing/2014/main" val="20003"/>
                    </a:ext>
                  </a:extLst>
                </a:gridCol>
              </a:tblGrid>
              <a:tr h="35877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40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imes New Roman" pitchFamily="18" charset="0"/>
                          <a:cs typeface="Times New Roman" pitchFamily="18" charset="0"/>
                        </a:rPr>
                        <a:t>55.76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imes New Roman" pitchFamily="18" charset="0"/>
                          <a:cs typeface="Times New Roman" pitchFamily="18" charset="0"/>
                        </a:rPr>
                        <a:t>63.69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imes New Roman" pitchFamily="18" charset="0"/>
                          <a:cs typeface="Times New Roman" pitchFamily="18" charset="0"/>
                        </a:rPr>
                        <a:t>73.41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76004" name="Rectangle 228"/>
          <p:cNvSpPr>
            <a:spLocks noChangeArrowheads="1"/>
          </p:cNvSpPr>
          <p:nvPr/>
        </p:nvSpPr>
        <p:spPr bwMode="auto">
          <a:xfrm>
            <a:off x="2590800" y="0"/>
            <a:ext cx="39179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2000" b="1"/>
              <a:t>Table of Chi-square statistics</a:t>
            </a:r>
          </a:p>
        </p:txBody>
      </p:sp>
      <p:pic>
        <p:nvPicPr>
          <p:cNvPr id="76005" name="Picture 117" descr="http://www.statsoft.com/textbook/graphics/chi_chart.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419872" y="1241587"/>
            <a:ext cx="1707662" cy="12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sz="half" idx="10"/>
          </p:nvPr>
        </p:nvSpPr>
        <p:spPr/>
        <p:txBody>
          <a:bodyPr/>
          <a:lstStyle/>
          <a:p>
            <a:fld id="{170A50DB-F67D-44EA-B57D-843CFA0905F7}" type="datetime1">
              <a:rPr lang="en-MY" smtClean="0"/>
              <a:t>8/8/2022</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29</a:t>
            </a:fld>
            <a:endParaRPr lang="en-MY"/>
          </a:p>
        </p:txBody>
      </p:sp>
    </p:spTree>
    <p:extLst>
      <p:ext uri="{BB962C8B-B14F-4D97-AF65-F5344CB8AC3E}">
        <p14:creationId xmlns:p14="http://schemas.microsoft.com/office/powerpoint/2010/main" val="11505051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228720" y="188640"/>
            <a:ext cx="891528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SPECIFIC LEARNING OUTCOMES</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On completion of this lecture, you should be able to:</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Explain the basis for the use of Chi square tests on qualitative data </a:t>
            </a: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Explain the </a:t>
            </a:r>
            <a:r>
              <a:rPr kumimoji="0" lang="en-US"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limitations of the Chi square </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tests</a:t>
            </a: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1" i="0"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Carry out the </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Chi square tests </a:t>
            </a: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Interpret the findings </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from the Chi square tests of significance</a:t>
            </a: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Interpret degrees </a:t>
            </a:r>
            <a:r>
              <a:rPr kumimoji="0" lang="en-US"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of freedom and critical </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values of Chi square statistics from </a:t>
            </a:r>
            <a:r>
              <a:rPr kumimoji="0" lang="en-US"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Chi square table</a:t>
            </a:r>
            <a:endParaRPr kumimoji="0" lang="en-US"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CONTENTS </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Explanation of the basis for </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the use of Chi square tests on </a:t>
            </a:r>
            <a:r>
              <a:rPr kumimoji="0" lang="en-US" sz="2400" b="1" i="0" u="none" strike="noStrike" cap="none" normalizeH="0" baseline="0" dirty="0" smtClean="0">
                <a:ln>
                  <a:noFill/>
                </a:ln>
                <a:solidFill>
                  <a:srgbClr val="7030A0"/>
                </a:solidFill>
                <a:effectLst/>
                <a:latin typeface="Times New Roman" pitchFamily="18" charset="0"/>
                <a:ea typeface="Times New Roman" pitchFamily="18" charset="0"/>
                <a:cs typeface="Times New Roman" pitchFamily="18" charset="0"/>
              </a:rPr>
              <a:t>qualitative data </a:t>
            </a: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Explanation of the limitations of the Chi square tests</a:t>
            </a: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Calculation of Chi square </a:t>
            </a: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Chi square table</a:t>
            </a: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Interpretation of  the findings from the Chi square tests of significance</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 name="Date Placeholder 2"/>
          <p:cNvSpPr>
            <a:spLocks noGrp="1"/>
          </p:cNvSpPr>
          <p:nvPr>
            <p:ph type="dt" sz="half" idx="10"/>
          </p:nvPr>
        </p:nvSpPr>
        <p:spPr/>
        <p:txBody>
          <a:bodyPr/>
          <a:lstStyle/>
          <a:p>
            <a:fld id="{F37229D6-6FAE-47FB-B33A-EAC25B8944E8}" type="datetime1">
              <a:rPr lang="en-MY" smtClean="0"/>
              <a:t>8/8/2022</a:t>
            </a:fld>
            <a:endParaRPr lang="en-MY"/>
          </a:p>
        </p:txBody>
      </p:sp>
      <p:sp>
        <p:nvSpPr>
          <p:cNvPr id="4" name="Slide Number Placeholder 3"/>
          <p:cNvSpPr>
            <a:spLocks noGrp="1"/>
          </p:cNvSpPr>
          <p:nvPr>
            <p:ph type="sldNum" sz="quarter" idx="12"/>
          </p:nvPr>
        </p:nvSpPr>
        <p:spPr/>
        <p:txBody>
          <a:bodyPr/>
          <a:lstStyle/>
          <a:p>
            <a:fld id="{044DA063-9869-4741-BB35-31C5F150D29A}" type="slidenum">
              <a:rPr lang="en-MY" smtClean="0"/>
              <a:t>3</a:t>
            </a:fld>
            <a:endParaRPr lang="en-MY"/>
          </a:p>
        </p:txBody>
      </p:sp>
      <p:sp>
        <p:nvSpPr>
          <p:cNvPr id="6" name="Rectangle 5"/>
          <p:cNvSpPr/>
          <p:nvPr/>
        </p:nvSpPr>
        <p:spPr>
          <a:xfrm>
            <a:off x="1165987" y="6176957"/>
            <a:ext cx="7632848" cy="461665"/>
          </a:xfrm>
          <a:prstGeom prst="rect">
            <a:avLst/>
          </a:prstGeom>
          <a:blipFill>
            <a:blip r:embed="rId2">
              <a:extLst>
                <a:ext uri="{BEBA8EAE-BF5A-486C-A8C5-ECC9F3942E4B}">
                  <a14:imgProps xmlns:a14="http://schemas.microsoft.com/office/drawing/2010/main">
                    <a14:imgLayer r:embed="rId3">
                      <a14:imgEffect>
                        <a14:sharpenSoften amount="-50000"/>
                      </a14:imgEffect>
                    </a14:imgLayer>
                  </a14:imgProps>
                </a:ext>
              </a:extLst>
            </a:blip>
            <a:tile tx="0" ty="0" sx="100000" sy="100000" flip="none" algn="tl"/>
          </a:blipFill>
          <a:ln w="19050">
            <a:solidFill>
              <a:srgbClr val="FF0000"/>
            </a:solidFill>
          </a:ln>
        </p:spPr>
        <p:txBody>
          <a:bodyPr wrap="square">
            <a:spAutoFit/>
          </a:bodyPr>
          <a:lstStyle/>
          <a:p>
            <a:r>
              <a:rPr lang="en-US" sz="2400" b="1" dirty="0" smtClean="0"/>
              <a:t>An important thing is the type of the variable concerned</a:t>
            </a:r>
            <a:r>
              <a:rPr lang="en-US" sz="2400" b="1" dirty="0" smtClean="0">
                <a:solidFill>
                  <a:srgbClr val="C00000"/>
                </a:solidFill>
              </a:rPr>
              <a:t>.</a:t>
            </a:r>
          </a:p>
        </p:txBody>
      </p:sp>
      <p:pic>
        <p:nvPicPr>
          <p:cNvPr id="7" name="Picture 3" descr="http://www.statsoft.com/textbook/graphics/chi_chart.jpg"/>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7961103" y="157837"/>
            <a:ext cx="9493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0348709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Rectangle 2"/>
          <p:cNvSpPr>
            <a:spLocks noChangeArrowheads="1"/>
          </p:cNvSpPr>
          <p:nvPr/>
        </p:nvSpPr>
        <p:spPr bwMode="auto">
          <a:xfrm>
            <a:off x="0" y="33572"/>
            <a:ext cx="8915400"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rtl="0"/>
            <a:r>
              <a:rPr lang="en-US" sz="2800" b="1" dirty="0" smtClean="0">
                <a:solidFill>
                  <a:srgbClr val="0070C0"/>
                </a:solidFill>
                <a:cs typeface="Times New Roman" pitchFamily="18" charset="0"/>
              </a:rPr>
              <a:t>          So </a:t>
            </a:r>
            <a:r>
              <a:rPr lang="en-US" sz="2800" b="1" dirty="0">
                <a:solidFill>
                  <a:srgbClr val="0070C0"/>
                </a:solidFill>
                <a:cs typeface="Times New Roman" pitchFamily="18" charset="0"/>
              </a:rPr>
              <a:t>if the </a:t>
            </a:r>
          </a:p>
          <a:p>
            <a:pPr rtl="0"/>
            <a:r>
              <a:rPr lang="en-US" sz="2800" b="1" dirty="0" smtClean="0">
                <a:cs typeface="Times New Roman" pitchFamily="18" charset="0"/>
              </a:rPr>
              <a:t>  actual </a:t>
            </a:r>
            <a:r>
              <a:rPr lang="en-US" sz="2800" b="1" dirty="0">
                <a:cs typeface="Times New Roman" pitchFamily="18" charset="0"/>
              </a:rPr>
              <a:t>No. of subject (</a:t>
            </a:r>
            <a:r>
              <a:rPr lang="en-US" sz="2800" b="1" dirty="0">
                <a:solidFill>
                  <a:srgbClr val="00B0F0"/>
                </a:solidFill>
                <a:cs typeface="Times New Roman" pitchFamily="18" charset="0"/>
              </a:rPr>
              <a:t>observed</a:t>
            </a:r>
            <a:r>
              <a:rPr lang="en-US" sz="2800" b="1" dirty="0">
                <a:cs typeface="Times New Roman" pitchFamily="18" charset="0"/>
              </a:rPr>
              <a:t>) with condition </a:t>
            </a:r>
            <a:r>
              <a:rPr lang="en-US" sz="2800" b="1" dirty="0">
                <a:solidFill>
                  <a:srgbClr val="FF0000"/>
                </a:solidFill>
                <a:cs typeface="Times New Roman" pitchFamily="18" charset="0"/>
              </a:rPr>
              <a:t>( O )</a:t>
            </a:r>
          </a:p>
          <a:p>
            <a:pPr rtl="0"/>
            <a:r>
              <a:rPr lang="en-US" sz="2800" b="1" dirty="0" smtClean="0">
                <a:cs typeface="Times New Roman" pitchFamily="18" charset="0"/>
              </a:rPr>
              <a:t>          is </a:t>
            </a:r>
            <a:r>
              <a:rPr lang="en-US" sz="2800" b="1" dirty="0">
                <a:cs typeface="Times New Roman" pitchFamily="18" charset="0"/>
              </a:rPr>
              <a:t>close to the </a:t>
            </a:r>
            <a:r>
              <a:rPr lang="en-US" sz="2800" b="1" dirty="0">
                <a:solidFill>
                  <a:srgbClr val="00B0F0"/>
                </a:solidFill>
                <a:cs typeface="Times New Roman" pitchFamily="18" charset="0"/>
              </a:rPr>
              <a:t>expected</a:t>
            </a:r>
            <a:r>
              <a:rPr lang="en-US" sz="2800" b="1" dirty="0">
                <a:cs typeface="Times New Roman" pitchFamily="18" charset="0"/>
              </a:rPr>
              <a:t> No</a:t>
            </a:r>
            <a:r>
              <a:rPr lang="en-US" sz="2800" b="1" dirty="0">
                <a:solidFill>
                  <a:srgbClr val="FF0000"/>
                </a:solidFill>
                <a:cs typeface="Times New Roman" pitchFamily="18" charset="0"/>
              </a:rPr>
              <a:t>. (E) </a:t>
            </a:r>
          </a:p>
          <a:p>
            <a:pPr rtl="0"/>
            <a:r>
              <a:rPr lang="en-US" sz="2800" b="1" dirty="0" smtClean="0">
                <a:cs typeface="Times New Roman" pitchFamily="18" charset="0"/>
              </a:rPr>
              <a:t>    then </a:t>
            </a:r>
            <a:r>
              <a:rPr lang="en-US" sz="2800" b="1" dirty="0">
                <a:cs typeface="Times New Roman" pitchFamily="18" charset="0"/>
              </a:rPr>
              <a:t>the </a:t>
            </a:r>
            <a:r>
              <a:rPr lang="en-US" sz="2800" b="1" dirty="0">
                <a:solidFill>
                  <a:srgbClr val="FF0000"/>
                </a:solidFill>
                <a:cs typeface="Times New Roman" pitchFamily="18" charset="0"/>
              </a:rPr>
              <a:t>Ho</a:t>
            </a:r>
            <a:r>
              <a:rPr lang="en-US" sz="2800" b="1" dirty="0">
                <a:cs typeface="Times New Roman" pitchFamily="18" charset="0"/>
              </a:rPr>
              <a:t> will be </a:t>
            </a:r>
            <a:r>
              <a:rPr lang="en-US" sz="2800" b="1" dirty="0">
                <a:solidFill>
                  <a:srgbClr val="FF0000"/>
                </a:solidFill>
                <a:cs typeface="Times New Roman" pitchFamily="18" charset="0"/>
              </a:rPr>
              <a:t>not rejected  </a:t>
            </a:r>
            <a:r>
              <a:rPr lang="en-US" sz="2800" b="1" dirty="0">
                <a:cs typeface="Times New Roman" pitchFamily="18" charset="0"/>
              </a:rPr>
              <a:t>(    )        </a:t>
            </a:r>
          </a:p>
          <a:p>
            <a:pPr rtl="0"/>
            <a:endParaRPr lang="en-US" sz="1400" b="1" dirty="0">
              <a:cs typeface="Times New Roman" pitchFamily="18" charset="0"/>
            </a:endParaRPr>
          </a:p>
          <a:p>
            <a:pPr rtl="0"/>
            <a:r>
              <a:rPr lang="en-US" sz="2800" b="1" dirty="0">
                <a:cs typeface="Times New Roman" pitchFamily="18" charset="0"/>
              </a:rPr>
              <a:t>       This mean that   </a:t>
            </a:r>
            <a:r>
              <a:rPr lang="en-US" sz="3200" b="1" dirty="0">
                <a:solidFill>
                  <a:srgbClr val="FF0000"/>
                </a:solidFill>
                <a:cs typeface="Times New Roman" pitchFamily="18" charset="0"/>
              </a:rPr>
              <a:t>P </a:t>
            </a:r>
            <a:r>
              <a:rPr lang="en-US" b="1" dirty="0">
                <a:solidFill>
                  <a:srgbClr val="FF0000"/>
                </a:solidFill>
                <a:cs typeface="Times New Roman" pitchFamily="18" charset="0"/>
              </a:rPr>
              <a:t>= </a:t>
            </a:r>
            <a:r>
              <a:rPr lang="en-US" sz="3200" b="1" dirty="0">
                <a:solidFill>
                  <a:srgbClr val="FF0000"/>
                </a:solidFill>
                <a:cs typeface="Times New Roman" pitchFamily="18" charset="0"/>
              </a:rPr>
              <a:t>Po</a:t>
            </a:r>
            <a:r>
              <a:rPr lang="en-US" b="1" dirty="0">
                <a:solidFill>
                  <a:srgbClr val="FF0000"/>
                </a:solidFill>
                <a:cs typeface="Times New Roman" pitchFamily="18" charset="0"/>
              </a:rPr>
              <a:t> </a:t>
            </a:r>
            <a:r>
              <a:rPr lang="en-US" b="1" dirty="0">
                <a:cs typeface="Times New Roman" pitchFamily="18" charset="0"/>
              </a:rPr>
              <a:t>. </a:t>
            </a:r>
          </a:p>
        </p:txBody>
      </p:sp>
      <p:graphicFrame>
        <p:nvGraphicFramePr>
          <p:cNvPr id="4098" name="Object 3"/>
          <p:cNvGraphicFramePr>
            <a:graphicFrameLocks noChangeAspect="1"/>
          </p:cNvGraphicFramePr>
          <p:nvPr>
            <p:extLst>
              <p:ext uri="{D42A27DB-BD31-4B8C-83A1-F6EECF244321}">
                <p14:modId xmlns:p14="http://schemas.microsoft.com/office/powerpoint/2010/main" val="2646207391"/>
              </p:ext>
            </p:extLst>
          </p:nvPr>
        </p:nvGraphicFramePr>
        <p:xfrm>
          <a:off x="389747" y="3000828"/>
          <a:ext cx="2879725" cy="765175"/>
        </p:xfrm>
        <a:graphic>
          <a:graphicData uri="http://schemas.openxmlformats.org/presentationml/2006/ole">
            <mc:AlternateContent xmlns:mc="http://schemas.openxmlformats.org/markup-compatibility/2006">
              <mc:Choice xmlns:v="urn:schemas-microsoft-com:vml" Requires="v">
                <p:oleObj spid="_x0000_s5317" name="Equation" r:id="rId3" imgW="1040948" imgH="253890" progId="Equation.3">
                  <p:embed/>
                </p:oleObj>
              </mc:Choice>
              <mc:Fallback>
                <p:oleObj name="Equation" r:id="rId3" imgW="1040948" imgH="25389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9747" y="3000828"/>
                        <a:ext cx="2879725" cy="765175"/>
                      </a:xfrm>
                      <a:prstGeom prst="rect">
                        <a:avLst/>
                      </a:prstGeom>
                      <a:solidFill>
                        <a:srgbClr val="CCFFFF"/>
                      </a:solidFill>
                    </p:spPr>
                  </p:pic>
                </p:oleObj>
              </mc:Fallback>
            </mc:AlternateContent>
          </a:graphicData>
        </a:graphic>
      </p:graphicFrame>
      <p:graphicFrame>
        <p:nvGraphicFramePr>
          <p:cNvPr id="4099" name="Object 4"/>
          <p:cNvGraphicFramePr>
            <a:graphicFrameLocks noChangeAspect="1"/>
          </p:cNvGraphicFramePr>
          <p:nvPr>
            <p:extLst>
              <p:ext uri="{D42A27DB-BD31-4B8C-83A1-F6EECF244321}">
                <p14:modId xmlns:p14="http://schemas.microsoft.com/office/powerpoint/2010/main" val="3825397162"/>
              </p:ext>
            </p:extLst>
          </p:nvPr>
        </p:nvGraphicFramePr>
        <p:xfrm>
          <a:off x="5868144" y="2658537"/>
          <a:ext cx="2879725" cy="987425"/>
        </p:xfrm>
        <a:graphic>
          <a:graphicData uri="http://schemas.openxmlformats.org/presentationml/2006/ole">
            <mc:AlternateContent xmlns:mc="http://schemas.openxmlformats.org/markup-compatibility/2006">
              <mc:Choice xmlns:v="urn:schemas-microsoft-com:vml" Requires="v">
                <p:oleObj spid="_x0000_s5318" name="Equation" r:id="rId5" imgW="1066337" imgH="393529" progId="Equation.3">
                  <p:embed/>
                </p:oleObj>
              </mc:Choice>
              <mc:Fallback>
                <p:oleObj name="Equation" r:id="rId5" imgW="1066337" imgH="393529"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868144" y="2658537"/>
                        <a:ext cx="2879725" cy="987425"/>
                      </a:xfrm>
                      <a:prstGeom prst="rect">
                        <a:avLst/>
                      </a:prstGeom>
                      <a:solidFill>
                        <a:srgbClr val="CCFFFF"/>
                      </a:solidFill>
                    </p:spPr>
                  </p:pic>
                </p:oleObj>
              </mc:Fallback>
            </mc:AlternateContent>
          </a:graphicData>
        </a:graphic>
      </p:graphicFrame>
      <p:sp>
        <p:nvSpPr>
          <p:cNvPr id="130053" name="Rectangle 5"/>
          <p:cNvSpPr>
            <a:spLocks noChangeArrowheads="1"/>
          </p:cNvSpPr>
          <p:nvPr/>
        </p:nvSpPr>
        <p:spPr bwMode="auto">
          <a:xfrm>
            <a:off x="389602" y="2539163"/>
            <a:ext cx="3887788" cy="461665"/>
          </a:xfrm>
          <a:prstGeom prst="rect">
            <a:avLst/>
          </a:prstGeom>
          <a:noFill/>
          <a:ln w="9525">
            <a:noFill/>
            <a:miter lim="800000"/>
            <a:headEnd/>
            <a:tailEnd/>
          </a:ln>
        </p:spPr>
        <p:txBody>
          <a:bodyPr anchor="ctr">
            <a:spAutoFit/>
          </a:bodyPr>
          <a:lstStyle/>
          <a:p>
            <a:pPr algn="justLow" rtl="0">
              <a:defRPr/>
            </a:pPr>
            <a:r>
              <a:rPr lang="en-US" sz="2400" b="1" dirty="0">
                <a:cs typeface="Times New Roman" pitchFamily="18" charset="0"/>
              </a:rPr>
              <a:t>Usually summation</a:t>
            </a:r>
            <a:r>
              <a:rPr lang="en-US" sz="2400" dirty="0">
                <a:cs typeface="Times New Roman" pitchFamily="18" charset="0"/>
              </a:rPr>
              <a:t> </a:t>
            </a:r>
          </a:p>
        </p:txBody>
      </p:sp>
      <p:sp>
        <p:nvSpPr>
          <p:cNvPr id="4104" name="Rectangle 6"/>
          <p:cNvSpPr>
            <a:spLocks noChangeArrowheads="1"/>
          </p:cNvSpPr>
          <p:nvPr/>
        </p:nvSpPr>
        <p:spPr bwMode="auto">
          <a:xfrm>
            <a:off x="3682858" y="3122742"/>
            <a:ext cx="118906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algn="justLow" rtl="0"/>
            <a:r>
              <a:rPr lang="en-US" sz="2800" b="1" dirty="0" smtClean="0">
                <a:cs typeface="Times New Roman" pitchFamily="18" charset="0"/>
              </a:rPr>
              <a:t>So   </a:t>
            </a:r>
            <a:endParaRPr lang="en-US" sz="2800" b="1" dirty="0"/>
          </a:p>
        </p:txBody>
      </p:sp>
      <p:sp>
        <p:nvSpPr>
          <p:cNvPr id="4105" name="Rectangle 7"/>
          <p:cNvSpPr>
            <a:spLocks noChangeArrowheads="1"/>
          </p:cNvSpPr>
          <p:nvPr/>
        </p:nvSpPr>
        <p:spPr bwMode="auto">
          <a:xfrm>
            <a:off x="3706813" y="3905250"/>
            <a:ext cx="2333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justLow" rtl="0"/>
            <a:r>
              <a:rPr lang="en-US" sz="1400">
                <a:cs typeface="Times New Roman" pitchFamily="18" charset="0"/>
              </a:rPr>
              <a:t>.</a:t>
            </a:r>
            <a:endParaRPr lang="en-US" sz="1800"/>
          </a:p>
        </p:txBody>
      </p:sp>
      <p:sp>
        <p:nvSpPr>
          <p:cNvPr id="4106" name="Rectangle 8"/>
          <p:cNvSpPr>
            <a:spLocks noChangeArrowheads="1"/>
          </p:cNvSpPr>
          <p:nvPr/>
        </p:nvSpPr>
        <p:spPr bwMode="auto">
          <a:xfrm>
            <a:off x="273050" y="3906715"/>
            <a:ext cx="8642350" cy="1261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rtl="0"/>
            <a:r>
              <a:rPr lang="en-US" sz="2400" b="1" dirty="0">
                <a:cs typeface="Times New Roman" pitchFamily="18" charset="0"/>
              </a:rPr>
              <a:t>To overcome this result, we have to</a:t>
            </a:r>
          </a:p>
          <a:p>
            <a:pPr rtl="0"/>
            <a:r>
              <a:rPr lang="en-US" sz="2400" b="1" dirty="0" smtClean="0">
                <a:cs typeface="Times New Roman" pitchFamily="18" charset="0"/>
              </a:rPr>
              <a:t>square </a:t>
            </a:r>
            <a:r>
              <a:rPr lang="en-US" sz="2400" b="1" dirty="0">
                <a:cs typeface="Times New Roman" pitchFamily="18" charset="0"/>
              </a:rPr>
              <a:t>O-E make it      as </a:t>
            </a:r>
            <a:r>
              <a:rPr lang="en-US" sz="2400" b="1" dirty="0" smtClean="0">
                <a:cs typeface="Times New Roman" pitchFamily="18" charset="0"/>
              </a:rPr>
              <a:t> </a:t>
            </a:r>
            <a:r>
              <a:rPr lang="en-US" sz="2400" b="1" dirty="0">
                <a:cs typeface="Times New Roman" pitchFamily="18" charset="0"/>
              </a:rPr>
              <a:t>(</a:t>
            </a:r>
            <a:r>
              <a:rPr lang="en-US" sz="2400" b="1" dirty="0" smtClean="0">
                <a:cs typeface="Times New Roman" pitchFamily="18" charset="0"/>
              </a:rPr>
              <a:t>O-E)²</a:t>
            </a:r>
            <a:endParaRPr lang="en-US" sz="2400" b="1" dirty="0">
              <a:cs typeface="Times New Roman" pitchFamily="18" charset="0"/>
            </a:endParaRPr>
          </a:p>
          <a:p>
            <a:pPr rtl="0"/>
            <a:r>
              <a:rPr lang="en-US" sz="2400" b="1" dirty="0">
                <a:cs typeface="Times New Roman" pitchFamily="18" charset="0"/>
              </a:rPr>
              <a:t>then divided by E             </a:t>
            </a:r>
            <a:r>
              <a:rPr lang="en-US" sz="2800" b="1" dirty="0">
                <a:latin typeface="Times New Roman" pitchFamily="18" charset="0"/>
                <a:cs typeface="Times New Roman" pitchFamily="18" charset="0"/>
              </a:rPr>
              <a:t>                   </a:t>
            </a:r>
            <a:r>
              <a:rPr lang="en-US" sz="2800" b="1" i="1" dirty="0">
                <a:solidFill>
                  <a:srgbClr val="0070C0"/>
                </a:solidFill>
                <a:latin typeface="Times New Roman" pitchFamily="18" charset="0"/>
                <a:cs typeface="Times New Roman" pitchFamily="18" charset="0"/>
              </a:rPr>
              <a:t>for each cell</a:t>
            </a:r>
            <a:r>
              <a:rPr lang="en-US" sz="2800" b="1" dirty="0">
                <a:solidFill>
                  <a:srgbClr val="0070C0"/>
                </a:solidFill>
                <a:latin typeface="Times New Roman" pitchFamily="18" charset="0"/>
                <a:cs typeface="Times New Roman" pitchFamily="18" charset="0"/>
              </a:rPr>
              <a:t> </a:t>
            </a:r>
            <a:r>
              <a:rPr lang="en-US" sz="2800" b="1" dirty="0">
                <a:solidFill>
                  <a:srgbClr val="CC0000"/>
                </a:solidFill>
                <a:latin typeface="Times New Roman" pitchFamily="18" charset="0"/>
                <a:cs typeface="Times New Roman" pitchFamily="18" charset="0"/>
              </a:rPr>
              <a:t>. </a:t>
            </a:r>
          </a:p>
        </p:txBody>
      </p:sp>
      <p:sp>
        <p:nvSpPr>
          <p:cNvPr id="4107" name="Rectangle 9"/>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r"/>
            <a:endParaRPr lang="en-US" sz="1800"/>
          </a:p>
        </p:txBody>
      </p:sp>
      <p:graphicFrame>
        <p:nvGraphicFramePr>
          <p:cNvPr id="4100" name="Object 10"/>
          <p:cNvGraphicFramePr>
            <a:graphicFrameLocks noChangeAspect="1"/>
          </p:cNvGraphicFramePr>
          <p:nvPr>
            <p:extLst>
              <p:ext uri="{D42A27DB-BD31-4B8C-83A1-F6EECF244321}">
                <p14:modId xmlns:p14="http://schemas.microsoft.com/office/powerpoint/2010/main" val="3738315953"/>
              </p:ext>
            </p:extLst>
          </p:nvPr>
        </p:nvGraphicFramePr>
        <p:xfrm>
          <a:off x="3332956" y="5249862"/>
          <a:ext cx="1871663" cy="1165225"/>
        </p:xfrm>
        <a:graphic>
          <a:graphicData uri="http://schemas.openxmlformats.org/presentationml/2006/ole">
            <mc:AlternateContent xmlns:mc="http://schemas.openxmlformats.org/markup-compatibility/2006">
              <mc:Choice xmlns:v="urn:schemas-microsoft-com:vml" Requires="v">
                <p:oleObj spid="_x0000_s5319" name="Equation" r:id="rId7" imgW="622030" imgH="418918" progId="Equation.3">
                  <p:embed/>
                </p:oleObj>
              </mc:Choice>
              <mc:Fallback>
                <p:oleObj name="Equation" r:id="rId7" imgW="622030" imgH="418918"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32956" y="5249862"/>
                        <a:ext cx="1871663" cy="1165225"/>
                      </a:xfrm>
                      <a:prstGeom prst="rect">
                        <a:avLst/>
                      </a:prstGeom>
                      <a:solidFill>
                        <a:srgbClr val="CCFFFF"/>
                      </a:solidFill>
                    </p:spPr>
                  </p:pic>
                </p:oleObj>
              </mc:Fallback>
            </mc:AlternateContent>
          </a:graphicData>
        </a:graphic>
      </p:graphicFrame>
      <p:sp>
        <p:nvSpPr>
          <p:cNvPr id="4108" name="Rectangle 11"/>
          <p:cNvSpPr>
            <a:spLocks noChangeArrowheads="1"/>
          </p:cNvSpPr>
          <p:nvPr/>
        </p:nvSpPr>
        <p:spPr bwMode="auto">
          <a:xfrm>
            <a:off x="0" y="4191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r"/>
            <a:endParaRPr lang="en-US" sz="1800"/>
          </a:p>
        </p:txBody>
      </p:sp>
      <p:sp>
        <p:nvSpPr>
          <p:cNvPr id="4110" name="AutoShape 17"/>
          <p:cNvSpPr>
            <a:spLocks noChangeArrowheads="1"/>
          </p:cNvSpPr>
          <p:nvPr/>
        </p:nvSpPr>
        <p:spPr bwMode="auto">
          <a:xfrm>
            <a:off x="7772400" y="6172200"/>
            <a:ext cx="1143000" cy="485775"/>
          </a:xfrm>
          <a:custGeom>
            <a:avLst/>
            <a:gdLst>
              <a:gd name="T0" fmla="*/ 45362809 w 21600"/>
              <a:gd name="T1" fmla="*/ 0 h 21600"/>
              <a:gd name="T2" fmla="*/ 0 w 21600"/>
              <a:gd name="T3" fmla="*/ 5462449 h 21600"/>
              <a:gd name="T4" fmla="*/ 45362809 w 21600"/>
              <a:gd name="T5" fmla="*/ 10924876 h 21600"/>
              <a:gd name="T6" fmla="*/ 60483755 w 21600"/>
              <a:gd name="T7" fmla="*/ 5462449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2" name="Date Placeholder 1"/>
          <p:cNvSpPr>
            <a:spLocks noGrp="1"/>
          </p:cNvSpPr>
          <p:nvPr>
            <p:ph type="dt" sz="half" idx="10"/>
          </p:nvPr>
        </p:nvSpPr>
        <p:spPr/>
        <p:txBody>
          <a:bodyPr/>
          <a:lstStyle/>
          <a:p>
            <a:fld id="{29C16E02-24D7-4F56-855D-C34FDC11107F}" type="datetime1">
              <a:rPr lang="en-MY" smtClean="0"/>
              <a:t>8/8/2022</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30</a:t>
            </a:fld>
            <a:endParaRPr lang="en-MY"/>
          </a:p>
        </p:txBody>
      </p:sp>
      <p:pic>
        <p:nvPicPr>
          <p:cNvPr id="15" name="Picture 1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310002" y="1283728"/>
            <a:ext cx="2923463" cy="996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5508104" y="1988839"/>
            <a:ext cx="648072" cy="7811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
        <p:nvSpPr>
          <p:cNvPr id="17" name="Rectangle 16"/>
          <p:cNvSpPr/>
          <p:nvPr/>
        </p:nvSpPr>
        <p:spPr>
          <a:xfrm>
            <a:off x="4828608" y="2732164"/>
            <a:ext cx="648072" cy="7811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Tree>
    <p:extLst>
      <p:ext uri="{BB962C8B-B14F-4D97-AF65-F5344CB8AC3E}">
        <p14:creationId xmlns:p14="http://schemas.microsoft.com/office/powerpoint/2010/main" val="357677705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4" name="Group 2"/>
          <p:cNvGrpSpPr>
            <a:grpSpLocks/>
          </p:cNvGrpSpPr>
          <p:nvPr/>
        </p:nvGrpSpPr>
        <p:grpSpPr bwMode="auto">
          <a:xfrm>
            <a:off x="3581400" y="2362200"/>
            <a:ext cx="4032250" cy="3024188"/>
            <a:chOff x="3541" y="9182"/>
            <a:chExt cx="4848" cy="2340"/>
          </a:xfrm>
        </p:grpSpPr>
        <p:sp>
          <p:nvSpPr>
            <p:cNvPr id="5128" name="Line 3"/>
            <p:cNvSpPr>
              <a:spLocks noChangeShapeType="1"/>
            </p:cNvSpPr>
            <p:nvPr/>
          </p:nvSpPr>
          <p:spPr bwMode="auto">
            <a:xfrm flipH="1">
              <a:off x="3847" y="11196"/>
              <a:ext cx="4542" cy="1"/>
            </a:xfrm>
            <a:prstGeom prst="line">
              <a:avLst/>
            </a:prstGeom>
            <a:noFill/>
            <a:ln w="38100">
              <a:gradFill>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0"/>
              </a:gradFill>
              <a:round/>
              <a:headEnd/>
              <a:tailEnd/>
            </a:ln>
            <a:extLst>
              <a:ext uri="{909E8E84-426E-40DD-AFC4-6F175D3DCCD1}">
                <a14:hiddenFill xmlns:a14="http://schemas.microsoft.com/office/drawing/2010/main">
                  <a:noFill/>
                </a14:hiddenFill>
              </a:ext>
            </a:extLst>
          </p:spPr>
          <p:txBody>
            <a:bodyPr/>
            <a:lstStyle/>
            <a:p>
              <a:endParaRPr lang="en-MY"/>
            </a:p>
          </p:txBody>
        </p:sp>
        <p:grpSp>
          <p:nvGrpSpPr>
            <p:cNvPr id="5129" name="Group 4"/>
            <p:cNvGrpSpPr>
              <a:grpSpLocks/>
            </p:cNvGrpSpPr>
            <p:nvPr/>
          </p:nvGrpSpPr>
          <p:grpSpPr bwMode="auto">
            <a:xfrm>
              <a:off x="3541" y="10155"/>
              <a:ext cx="4490" cy="1060"/>
              <a:chOff x="3420" y="11111"/>
              <a:chExt cx="3607" cy="1504"/>
            </a:xfrm>
          </p:grpSpPr>
          <p:sp>
            <p:nvSpPr>
              <p:cNvPr id="5131" name="Freeform 5"/>
              <p:cNvSpPr>
                <a:spLocks/>
              </p:cNvSpPr>
              <p:nvPr/>
            </p:nvSpPr>
            <p:spPr bwMode="auto">
              <a:xfrm>
                <a:off x="3420" y="11115"/>
                <a:ext cx="1800" cy="1500"/>
              </a:xfrm>
              <a:custGeom>
                <a:avLst/>
                <a:gdLst>
                  <a:gd name="T0" fmla="*/ 0 w 1800"/>
                  <a:gd name="T1" fmla="*/ 1440 h 1500"/>
                  <a:gd name="T2" fmla="*/ 360 w 1800"/>
                  <a:gd name="T3" fmla="*/ 1440 h 1500"/>
                  <a:gd name="T4" fmla="*/ 720 w 1800"/>
                  <a:gd name="T5" fmla="*/ 1080 h 1500"/>
                  <a:gd name="T6" fmla="*/ 1440 w 1800"/>
                  <a:gd name="T7" fmla="*/ 180 h 1500"/>
                  <a:gd name="T8" fmla="*/ 1800 w 1800"/>
                  <a:gd name="T9" fmla="*/ 0 h 1500"/>
                  <a:gd name="T10" fmla="*/ 0 60000 65536"/>
                  <a:gd name="T11" fmla="*/ 0 60000 65536"/>
                  <a:gd name="T12" fmla="*/ 0 60000 65536"/>
                  <a:gd name="T13" fmla="*/ 0 60000 65536"/>
                  <a:gd name="T14" fmla="*/ 0 60000 65536"/>
                  <a:gd name="T15" fmla="*/ 0 w 1800"/>
                  <a:gd name="T16" fmla="*/ 0 h 1500"/>
                  <a:gd name="T17" fmla="*/ 1800 w 1800"/>
                  <a:gd name="T18" fmla="*/ 1500 h 1500"/>
                </a:gdLst>
                <a:ahLst/>
                <a:cxnLst>
                  <a:cxn ang="T10">
                    <a:pos x="T0" y="T1"/>
                  </a:cxn>
                  <a:cxn ang="T11">
                    <a:pos x="T2" y="T3"/>
                  </a:cxn>
                  <a:cxn ang="T12">
                    <a:pos x="T4" y="T5"/>
                  </a:cxn>
                  <a:cxn ang="T13">
                    <a:pos x="T6" y="T7"/>
                  </a:cxn>
                  <a:cxn ang="T14">
                    <a:pos x="T8" y="T9"/>
                  </a:cxn>
                </a:cxnLst>
                <a:rect l="T15" t="T16" r="T17" b="T18"/>
                <a:pathLst>
                  <a:path w="1800" h="1500">
                    <a:moveTo>
                      <a:pt x="0" y="1440"/>
                    </a:moveTo>
                    <a:cubicBezTo>
                      <a:pt x="120" y="1470"/>
                      <a:pt x="240" y="1500"/>
                      <a:pt x="360" y="1440"/>
                    </a:cubicBezTo>
                    <a:cubicBezTo>
                      <a:pt x="480" y="1380"/>
                      <a:pt x="540" y="1290"/>
                      <a:pt x="720" y="1080"/>
                    </a:cubicBezTo>
                    <a:cubicBezTo>
                      <a:pt x="900" y="870"/>
                      <a:pt x="1260" y="360"/>
                      <a:pt x="1440" y="180"/>
                    </a:cubicBezTo>
                    <a:cubicBezTo>
                      <a:pt x="1620" y="0"/>
                      <a:pt x="1740" y="30"/>
                      <a:pt x="1800" y="0"/>
                    </a:cubicBezTo>
                  </a:path>
                </a:pathLst>
              </a:custGeom>
              <a:noFill/>
              <a:ln w="38100">
                <a:gradFill>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0"/>
                </a:gra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32" name="Freeform 6"/>
              <p:cNvSpPr>
                <a:spLocks/>
              </p:cNvSpPr>
              <p:nvPr/>
            </p:nvSpPr>
            <p:spPr bwMode="auto">
              <a:xfrm flipH="1">
                <a:off x="5227" y="11111"/>
                <a:ext cx="1800" cy="1500"/>
              </a:xfrm>
              <a:custGeom>
                <a:avLst/>
                <a:gdLst>
                  <a:gd name="T0" fmla="*/ 0 w 1800"/>
                  <a:gd name="T1" fmla="*/ 1440 h 1500"/>
                  <a:gd name="T2" fmla="*/ 360 w 1800"/>
                  <a:gd name="T3" fmla="*/ 1440 h 1500"/>
                  <a:gd name="T4" fmla="*/ 720 w 1800"/>
                  <a:gd name="T5" fmla="*/ 1080 h 1500"/>
                  <a:gd name="T6" fmla="*/ 1440 w 1800"/>
                  <a:gd name="T7" fmla="*/ 180 h 1500"/>
                  <a:gd name="T8" fmla="*/ 1800 w 1800"/>
                  <a:gd name="T9" fmla="*/ 0 h 1500"/>
                  <a:gd name="T10" fmla="*/ 0 60000 65536"/>
                  <a:gd name="T11" fmla="*/ 0 60000 65536"/>
                  <a:gd name="T12" fmla="*/ 0 60000 65536"/>
                  <a:gd name="T13" fmla="*/ 0 60000 65536"/>
                  <a:gd name="T14" fmla="*/ 0 60000 65536"/>
                  <a:gd name="T15" fmla="*/ 0 w 1800"/>
                  <a:gd name="T16" fmla="*/ 0 h 1500"/>
                  <a:gd name="T17" fmla="*/ 1800 w 1800"/>
                  <a:gd name="T18" fmla="*/ 1500 h 1500"/>
                </a:gdLst>
                <a:ahLst/>
                <a:cxnLst>
                  <a:cxn ang="T10">
                    <a:pos x="T0" y="T1"/>
                  </a:cxn>
                  <a:cxn ang="T11">
                    <a:pos x="T2" y="T3"/>
                  </a:cxn>
                  <a:cxn ang="T12">
                    <a:pos x="T4" y="T5"/>
                  </a:cxn>
                  <a:cxn ang="T13">
                    <a:pos x="T6" y="T7"/>
                  </a:cxn>
                  <a:cxn ang="T14">
                    <a:pos x="T8" y="T9"/>
                  </a:cxn>
                </a:cxnLst>
                <a:rect l="T15" t="T16" r="T17" b="T18"/>
                <a:pathLst>
                  <a:path w="1800" h="1500">
                    <a:moveTo>
                      <a:pt x="0" y="1440"/>
                    </a:moveTo>
                    <a:cubicBezTo>
                      <a:pt x="120" y="1470"/>
                      <a:pt x="240" y="1500"/>
                      <a:pt x="360" y="1440"/>
                    </a:cubicBezTo>
                    <a:cubicBezTo>
                      <a:pt x="480" y="1380"/>
                      <a:pt x="540" y="1290"/>
                      <a:pt x="720" y="1080"/>
                    </a:cubicBezTo>
                    <a:cubicBezTo>
                      <a:pt x="900" y="870"/>
                      <a:pt x="1260" y="360"/>
                      <a:pt x="1440" y="180"/>
                    </a:cubicBezTo>
                    <a:cubicBezTo>
                      <a:pt x="1620" y="0"/>
                      <a:pt x="1740" y="30"/>
                      <a:pt x="1800" y="0"/>
                    </a:cubicBezTo>
                  </a:path>
                </a:pathLst>
              </a:custGeom>
              <a:noFill/>
              <a:ln w="38100">
                <a:gradFill>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0"/>
                </a:gra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5130" name="Line 7"/>
            <p:cNvSpPr>
              <a:spLocks noChangeShapeType="1"/>
            </p:cNvSpPr>
            <p:nvPr/>
          </p:nvSpPr>
          <p:spPr bwMode="auto">
            <a:xfrm>
              <a:off x="3929" y="9182"/>
              <a:ext cx="1" cy="2340"/>
            </a:xfrm>
            <a:prstGeom prst="line">
              <a:avLst/>
            </a:prstGeom>
            <a:noFill/>
            <a:ln w="38100">
              <a:gradFill>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0"/>
              </a:gradFill>
              <a:round/>
              <a:headEnd/>
              <a:tailEnd/>
            </a:ln>
            <a:extLst>
              <a:ext uri="{909E8E84-426E-40DD-AFC4-6F175D3DCCD1}">
                <a14:hiddenFill xmlns:a14="http://schemas.microsoft.com/office/drawing/2010/main">
                  <a:noFill/>
                </a14:hiddenFill>
              </a:ext>
            </a:extLst>
          </p:spPr>
          <p:txBody>
            <a:bodyPr/>
            <a:lstStyle/>
            <a:p>
              <a:endParaRPr lang="en-MY"/>
            </a:p>
          </p:txBody>
        </p:sp>
      </p:grpSp>
      <p:sp>
        <p:nvSpPr>
          <p:cNvPr id="5125" name="Rectangle 8"/>
          <p:cNvSpPr>
            <a:spLocks noChangeArrowheads="1"/>
          </p:cNvSpPr>
          <p:nvPr/>
        </p:nvSpPr>
        <p:spPr bwMode="auto">
          <a:xfrm>
            <a:off x="304800" y="1905000"/>
            <a:ext cx="84963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rtl="0"/>
            <a:r>
              <a:rPr lang="en-US" sz="2800" b="1" dirty="0">
                <a:solidFill>
                  <a:srgbClr val="0070C0"/>
                </a:solidFill>
                <a:latin typeface="Times New Roman" pitchFamily="18" charset="0"/>
                <a:cs typeface="Times New Roman" pitchFamily="18" charset="0"/>
              </a:rPr>
              <a:t>Therefore, χ2 is always</a:t>
            </a:r>
            <a:r>
              <a:rPr lang="en-US" sz="2800" dirty="0">
                <a:solidFill>
                  <a:srgbClr val="0070C0"/>
                </a:solidFill>
                <a:latin typeface="Times New Roman" pitchFamily="18" charset="0"/>
                <a:cs typeface="Times New Roman" pitchFamily="18" charset="0"/>
              </a:rPr>
              <a:t> </a:t>
            </a:r>
            <a:r>
              <a:rPr lang="en-US" sz="2800" b="1" dirty="0">
                <a:solidFill>
                  <a:srgbClr val="FF0000"/>
                </a:solidFill>
                <a:latin typeface="Times New Roman" pitchFamily="18" charset="0"/>
                <a:cs typeface="Times New Roman" pitchFamily="18" charset="0"/>
              </a:rPr>
              <a:t>UPPER ONE SIDED TEST </a:t>
            </a:r>
            <a:r>
              <a:rPr lang="en-US" sz="2800" b="1" dirty="0">
                <a:solidFill>
                  <a:srgbClr val="0070C0"/>
                </a:solidFill>
                <a:latin typeface="Times New Roman" pitchFamily="18" charset="0"/>
                <a:cs typeface="Times New Roman" pitchFamily="18" charset="0"/>
              </a:rPr>
              <a:t>. </a:t>
            </a:r>
          </a:p>
        </p:txBody>
      </p:sp>
      <p:graphicFrame>
        <p:nvGraphicFramePr>
          <p:cNvPr id="5122" name="Object 9"/>
          <p:cNvGraphicFramePr>
            <a:graphicFrameLocks noChangeAspect="1"/>
          </p:cNvGraphicFramePr>
          <p:nvPr>
            <p:extLst>
              <p:ext uri="{D42A27DB-BD31-4B8C-83A1-F6EECF244321}">
                <p14:modId xmlns:p14="http://schemas.microsoft.com/office/powerpoint/2010/main" val="2577759958"/>
              </p:ext>
            </p:extLst>
          </p:nvPr>
        </p:nvGraphicFramePr>
        <p:xfrm>
          <a:off x="1676400" y="304800"/>
          <a:ext cx="2989261" cy="1035968"/>
        </p:xfrm>
        <a:graphic>
          <a:graphicData uri="http://schemas.openxmlformats.org/presentationml/2006/ole">
            <mc:AlternateContent xmlns:mc="http://schemas.openxmlformats.org/markup-compatibility/2006">
              <mc:Choice xmlns:v="urn:schemas-microsoft-com:vml" Requires="v">
                <p:oleObj spid="_x0000_s6210" name="Equation" r:id="rId3" imgW="1130300" imgH="419100" progId="Equation.3">
                  <p:embed/>
                </p:oleObj>
              </mc:Choice>
              <mc:Fallback>
                <p:oleObj name="Equation" r:id="rId3" imgW="1130300" imgH="4191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6400" y="304800"/>
                        <a:ext cx="2989261" cy="1035968"/>
                      </a:xfrm>
                      <a:prstGeom prst="rect">
                        <a:avLst/>
                      </a:prstGeom>
                      <a:solidFill>
                        <a:srgbClr val="CCFFFF"/>
                      </a:solidFill>
                      <a:ln w="41275">
                        <a:solidFill>
                          <a:srgbClr val="7030A0"/>
                        </a:solidFill>
                        <a:miter lim="800000"/>
                        <a:headEnd/>
                        <a:tailEnd/>
                      </a:ln>
                    </p:spPr>
                  </p:pic>
                </p:oleObj>
              </mc:Fallback>
            </mc:AlternateContent>
          </a:graphicData>
        </a:graphic>
      </p:graphicFrame>
      <p:sp>
        <p:nvSpPr>
          <p:cNvPr id="5127" name="Rectangle 13"/>
          <p:cNvSpPr>
            <a:spLocks noChangeArrowheads="1"/>
          </p:cNvSpPr>
          <p:nvPr/>
        </p:nvSpPr>
        <p:spPr bwMode="auto">
          <a:xfrm>
            <a:off x="457199" y="5257800"/>
            <a:ext cx="8416925"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2800" b="1" dirty="0">
                <a:solidFill>
                  <a:srgbClr val="0070C0"/>
                </a:solidFill>
                <a:latin typeface="Times New Roman" pitchFamily="18" charset="0"/>
                <a:cs typeface="Times New Roman" pitchFamily="18" charset="0"/>
              </a:rPr>
              <a:t>Comparing calculated χ2 with tabulated χ2 </a:t>
            </a:r>
          </a:p>
          <a:p>
            <a:r>
              <a:rPr lang="en-US" sz="2800" b="1" dirty="0">
                <a:solidFill>
                  <a:srgbClr val="0070C0"/>
                </a:solidFill>
                <a:latin typeface="Times New Roman" pitchFamily="18" charset="0"/>
                <a:cs typeface="Times New Roman" pitchFamily="18" charset="0"/>
              </a:rPr>
              <a:t>            in relation to critical region</a:t>
            </a:r>
            <a:r>
              <a:rPr lang="en-US" sz="2800" b="1" dirty="0">
                <a:solidFill>
                  <a:srgbClr val="FFFF00"/>
                </a:solidFill>
                <a:latin typeface="Times New Roman" pitchFamily="18" charset="0"/>
                <a:cs typeface="Times New Roman" pitchFamily="18" charset="0"/>
              </a:rPr>
              <a:t> </a:t>
            </a:r>
          </a:p>
          <a:p>
            <a:endParaRPr lang="en-US" sz="2800" b="1" u="sng" dirty="0">
              <a:solidFill>
                <a:srgbClr val="FFFF00"/>
              </a:solidFill>
              <a:latin typeface="Times New Roman" pitchFamily="18" charset="0"/>
              <a:cs typeface="Times New Roman" pitchFamily="18" charset="0"/>
            </a:endParaRPr>
          </a:p>
        </p:txBody>
      </p:sp>
      <p:sp>
        <p:nvSpPr>
          <p:cNvPr id="2" name="Date Placeholder 1"/>
          <p:cNvSpPr>
            <a:spLocks noGrp="1"/>
          </p:cNvSpPr>
          <p:nvPr>
            <p:ph type="dt" sz="half" idx="10"/>
          </p:nvPr>
        </p:nvSpPr>
        <p:spPr/>
        <p:txBody>
          <a:bodyPr/>
          <a:lstStyle/>
          <a:p>
            <a:fld id="{34813383-8DA4-4F91-ACAB-09A7371A4834}" type="datetime1">
              <a:rPr lang="en-MY" smtClean="0"/>
              <a:t>8/8/2022</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31</a:t>
            </a:fld>
            <a:endParaRPr lang="en-MY"/>
          </a:p>
        </p:txBody>
      </p:sp>
    </p:spTree>
    <p:extLst>
      <p:ext uri="{BB962C8B-B14F-4D97-AF65-F5344CB8AC3E}">
        <p14:creationId xmlns:p14="http://schemas.microsoft.com/office/powerpoint/2010/main" val="257963997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8" name="Group 2"/>
          <p:cNvGrpSpPr>
            <a:grpSpLocks/>
          </p:cNvGrpSpPr>
          <p:nvPr/>
        </p:nvGrpSpPr>
        <p:grpSpPr bwMode="auto">
          <a:xfrm>
            <a:off x="6156176" y="3501008"/>
            <a:ext cx="2784897" cy="2017806"/>
            <a:chOff x="3541" y="9182"/>
            <a:chExt cx="4848" cy="2340"/>
          </a:xfrm>
        </p:grpSpPr>
        <p:sp>
          <p:nvSpPr>
            <p:cNvPr id="6153" name="Line 3"/>
            <p:cNvSpPr>
              <a:spLocks noChangeShapeType="1"/>
            </p:cNvSpPr>
            <p:nvPr/>
          </p:nvSpPr>
          <p:spPr bwMode="auto">
            <a:xfrm flipH="1">
              <a:off x="3847" y="11196"/>
              <a:ext cx="4542" cy="1"/>
            </a:xfrm>
            <a:prstGeom prst="line">
              <a:avLst/>
            </a:prstGeom>
            <a:noFill/>
            <a:ln w="25400">
              <a:gradFill>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0"/>
              </a:gradFill>
              <a:round/>
              <a:headEnd/>
              <a:tailEnd/>
            </a:ln>
            <a:extLst>
              <a:ext uri="{909E8E84-426E-40DD-AFC4-6F175D3DCCD1}">
                <a14:hiddenFill xmlns:a14="http://schemas.microsoft.com/office/drawing/2010/main">
                  <a:noFill/>
                </a14:hiddenFill>
              </a:ext>
            </a:extLst>
          </p:spPr>
          <p:txBody>
            <a:bodyPr/>
            <a:lstStyle/>
            <a:p>
              <a:endParaRPr lang="en-MY"/>
            </a:p>
          </p:txBody>
        </p:sp>
        <p:grpSp>
          <p:nvGrpSpPr>
            <p:cNvPr id="6154" name="Group 4"/>
            <p:cNvGrpSpPr>
              <a:grpSpLocks/>
            </p:cNvGrpSpPr>
            <p:nvPr/>
          </p:nvGrpSpPr>
          <p:grpSpPr bwMode="auto">
            <a:xfrm>
              <a:off x="3541" y="10155"/>
              <a:ext cx="4490" cy="1060"/>
              <a:chOff x="3420" y="11111"/>
              <a:chExt cx="3607" cy="1504"/>
            </a:xfrm>
          </p:grpSpPr>
          <p:sp>
            <p:nvSpPr>
              <p:cNvPr id="6156" name="Freeform 5"/>
              <p:cNvSpPr>
                <a:spLocks/>
              </p:cNvSpPr>
              <p:nvPr/>
            </p:nvSpPr>
            <p:spPr bwMode="auto">
              <a:xfrm>
                <a:off x="3420" y="11115"/>
                <a:ext cx="1800" cy="1500"/>
              </a:xfrm>
              <a:custGeom>
                <a:avLst/>
                <a:gdLst>
                  <a:gd name="T0" fmla="*/ 0 w 1800"/>
                  <a:gd name="T1" fmla="*/ 1440 h 1500"/>
                  <a:gd name="T2" fmla="*/ 360 w 1800"/>
                  <a:gd name="T3" fmla="*/ 1440 h 1500"/>
                  <a:gd name="T4" fmla="*/ 720 w 1800"/>
                  <a:gd name="T5" fmla="*/ 1080 h 1500"/>
                  <a:gd name="T6" fmla="*/ 1440 w 1800"/>
                  <a:gd name="T7" fmla="*/ 180 h 1500"/>
                  <a:gd name="T8" fmla="*/ 1800 w 1800"/>
                  <a:gd name="T9" fmla="*/ 0 h 1500"/>
                  <a:gd name="T10" fmla="*/ 0 60000 65536"/>
                  <a:gd name="T11" fmla="*/ 0 60000 65536"/>
                  <a:gd name="T12" fmla="*/ 0 60000 65536"/>
                  <a:gd name="T13" fmla="*/ 0 60000 65536"/>
                  <a:gd name="T14" fmla="*/ 0 60000 65536"/>
                  <a:gd name="T15" fmla="*/ 0 w 1800"/>
                  <a:gd name="T16" fmla="*/ 0 h 1500"/>
                  <a:gd name="T17" fmla="*/ 1800 w 1800"/>
                  <a:gd name="T18" fmla="*/ 1500 h 1500"/>
                </a:gdLst>
                <a:ahLst/>
                <a:cxnLst>
                  <a:cxn ang="T10">
                    <a:pos x="T0" y="T1"/>
                  </a:cxn>
                  <a:cxn ang="T11">
                    <a:pos x="T2" y="T3"/>
                  </a:cxn>
                  <a:cxn ang="T12">
                    <a:pos x="T4" y="T5"/>
                  </a:cxn>
                  <a:cxn ang="T13">
                    <a:pos x="T6" y="T7"/>
                  </a:cxn>
                  <a:cxn ang="T14">
                    <a:pos x="T8" y="T9"/>
                  </a:cxn>
                </a:cxnLst>
                <a:rect l="T15" t="T16" r="T17" b="T18"/>
                <a:pathLst>
                  <a:path w="1800" h="1500">
                    <a:moveTo>
                      <a:pt x="0" y="1440"/>
                    </a:moveTo>
                    <a:cubicBezTo>
                      <a:pt x="120" y="1470"/>
                      <a:pt x="240" y="1500"/>
                      <a:pt x="360" y="1440"/>
                    </a:cubicBezTo>
                    <a:cubicBezTo>
                      <a:pt x="480" y="1380"/>
                      <a:pt x="540" y="1290"/>
                      <a:pt x="720" y="1080"/>
                    </a:cubicBezTo>
                    <a:cubicBezTo>
                      <a:pt x="900" y="870"/>
                      <a:pt x="1260" y="360"/>
                      <a:pt x="1440" y="180"/>
                    </a:cubicBezTo>
                    <a:cubicBezTo>
                      <a:pt x="1620" y="0"/>
                      <a:pt x="1740" y="30"/>
                      <a:pt x="1800" y="0"/>
                    </a:cubicBezTo>
                  </a:path>
                </a:pathLst>
              </a:custGeom>
              <a:noFill/>
              <a:ln w="25400">
                <a:gradFill>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0"/>
                </a:gra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157" name="Freeform 6"/>
              <p:cNvSpPr>
                <a:spLocks/>
              </p:cNvSpPr>
              <p:nvPr/>
            </p:nvSpPr>
            <p:spPr bwMode="auto">
              <a:xfrm flipH="1">
                <a:off x="5227" y="11111"/>
                <a:ext cx="1800" cy="1500"/>
              </a:xfrm>
              <a:custGeom>
                <a:avLst/>
                <a:gdLst>
                  <a:gd name="T0" fmla="*/ 0 w 1800"/>
                  <a:gd name="T1" fmla="*/ 1440 h 1500"/>
                  <a:gd name="T2" fmla="*/ 360 w 1800"/>
                  <a:gd name="T3" fmla="*/ 1440 h 1500"/>
                  <a:gd name="T4" fmla="*/ 720 w 1800"/>
                  <a:gd name="T5" fmla="*/ 1080 h 1500"/>
                  <a:gd name="T6" fmla="*/ 1440 w 1800"/>
                  <a:gd name="T7" fmla="*/ 180 h 1500"/>
                  <a:gd name="T8" fmla="*/ 1800 w 1800"/>
                  <a:gd name="T9" fmla="*/ 0 h 1500"/>
                  <a:gd name="T10" fmla="*/ 0 60000 65536"/>
                  <a:gd name="T11" fmla="*/ 0 60000 65536"/>
                  <a:gd name="T12" fmla="*/ 0 60000 65536"/>
                  <a:gd name="T13" fmla="*/ 0 60000 65536"/>
                  <a:gd name="T14" fmla="*/ 0 60000 65536"/>
                  <a:gd name="T15" fmla="*/ 0 w 1800"/>
                  <a:gd name="T16" fmla="*/ 0 h 1500"/>
                  <a:gd name="T17" fmla="*/ 1800 w 1800"/>
                  <a:gd name="T18" fmla="*/ 1500 h 1500"/>
                </a:gdLst>
                <a:ahLst/>
                <a:cxnLst>
                  <a:cxn ang="T10">
                    <a:pos x="T0" y="T1"/>
                  </a:cxn>
                  <a:cxn ang="T11">
                    <a:pos x="T2" y="T3"/>
                  </a:cxn>
                  <a:cxn ang="T12">
                    <a:pos x="T4" y="T5"/>
                  </a:cxn>
                  <a:cxn ang="T13">
                    <a:pos x="T6" y="T7"/>
                  </a:cxn>
                  <a:cxn ang="T14">
                    <a:pos x="T8" y="T9"/>
                  </a:cxn>
                </a:cxnLst>
                <a:rect l="T15" t="T16" r="T17" b="T18"/>
                <a:pathLst>
                  <a:path w="1800" h="1500">
                    <a:moveTo>
                      <a:pt x="0" y="1440"/>
                    </a:moveTo>
                    <a:cubicBezTo>
                      <a:pt x="120" y="1470"/>
                      <a:pt x="240" y="1500"/>
                      <a:pt x="360" y="1440"/>
                    </a:cubicBezTo>
                    <a:cubicBezTo>
                      <a:pt x="480" y="1380"/>
                      <a:pt x="540" y="1290"/>
                      <a:pt x="720" y="1080"/>
                    </a:cubicBezTo>
                    <a:cubicBezTo>
                      <a:pt x="900" y="870"/>
                      <a:pt x="1260" y="360"/>
                      <a:pt x="1440" y="180"/>
                    </a:cubicBezTo>
                    <a:cubicBezTo>
                      <a:pt x="1620" y="0"/>
                      <a:pt x="1740" y="30"/>
                      <a:pt x="1800" y="0"/>
                    </a:cubicBezTo>
                  </a:path>
                </a:pathLst>
              </a:custGeom>
              <a:noFill/>
              <a:ln w="25400">
                <a:gradFill>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0"/>
                </a:gra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6155" name="Line 7"/>
            <p:cNvSpPr>
              <a:spLocks noChangeShapeType="1"/>
            </p:cNvSpPr>
            <p:nvPr/>
          </p:nvSpPr>
          <p:spPr bwMode="auto">
            <a:xfrm>
              <a:off x="3929" y="9182"/>
              <a:ext cx="1" cy="2340"/>
            </a:xfrm>
            <a:prstGeom prst="line">
              <a:avLst/>
            </a:prstGeom>
            <a:noFill/>
            <a:ln w="25400">
              <a:gradFill>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0"/>
              </a:gradFill>
              <a:round/>
              <a:headEnd/>
              <a:tailEnd/>
            </a:ln>
            <a:extLst>
              <a:ext uri="{909E8E84-426E-40DD-AFC4-6F175D3DCCD1}">
                <a14:hiddenFill xmlns:a14="http://schemas.microsoft.com/office/drawing/2010/main">
                  <a:noFill/>
                </a14:hiddenFill>
              </a:ext>
            </a:extLst>
          </p:spPr>
          <p:txBody>
            <a:bodyPr/>
            <a:lstStyle/>
            <a:p>
              <a:endParaRPr lang="en-MY"/>
            </a:p>
          </p:txBody>
        </p:sp>
      </p:grpSp>
      <p:sp>
        <p:nvSpPr>
          <p:cNvPr id="6149" name="Rectangle 9"/>
          <p:cNvSpPr>
            <a:spLocks noChangeArrowheads="1"/>
          </p:cNvSpPr>
          <p:nvPr/>
        </p:nvSpPr>
        <p:spPr bwMode="auto">
          <a:xfrm>
            <a:off x="122490" y="786765"/>
            <a:ext cx="8991599"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indent="457200" rtl="0">
              <a:buClr>
                <a:srgbClr val="CC0000"/>
              </a:buClr>
              <a:buFont typeface="Wingdings" pitchFamily="2" charset="2"/>
              <a:buChar char="v"/>
            </a:pPr>
            <a:r>
              <a:rPr lang="en-US" sz="2800" b="1" dirty="0">
                <a:solidFill>
                  <a:srgbClr val="0070C0"/>
                </a:solidFill>
                <a:cs typeface="Times New Roman" pitchFamily="18" charset="0"/>
              </a:rPr>
              <a:t>When</a:t>
            </a:r>
            <a:r>
              <a:rPr lang="en-US" sz="2800" dirty="0">
                <a:solidFill>
                  <a:srgbClr val="0070C0"/>
                </a:solidFill>
                <a:cs typeface="Times New Roman" pitchFamily="18" charset="0"/>
              </a:rPr>
              <a:t> </a:t>
            </a:r>
            <a:r>
              <a:rPr lang="en-US" sz="2800" b="1" dirty="0">
                <a:solidFill>
                  <a:srgbClr val="0070C0"/>
                </a:solidFill>
                <a:cs typeface="Times New Roman" pitchFamily="18" charset="0"/>
              </a:rPr>
              <a:t>O</a:t>
            </a:r>
            <a:r>
              <a:rPr lang="en-US" sz="2800" dirty="0">
                <a:solidFill>
                  <a:srgbClr val="0070C0"/>
                </a:solidFill>
                <a:cs typeface="Times New Roman" pitchFamily="18" charset="0"/>
              </a:rPr>
              <a:t> </a:t>
            </a:r>
            <a:r>
              <a:rPr lang="en-US" sz="2800" b="1" dirty="0">
                <a:solidFill>
                  <a:srgbClr val="0070C0"/>
                </a:solidFill>
                <a:cs typeface="Times New Roman" pitchFamily="18" charset="0"/>
              </a:rPr>
              <a:t>and</a:t>
            </a:r>
            <a:r>
              <a:rPr lang="en-US" sz="2800" dirty="0">
                <a:solidFill>
                  <a:srgbClr val="0070C0"/>
                </a:solidFill>
                <a:cs typeface="Times New Roman" pitchFamily="18" charset="0"/>
              </a:rPr>
              <a:t> </a:t>
            </a:r>
            <a:r>
              <a:rPr lang="en-US" sz="2800" b="1" dirty="0">
                <a:solidFill>
                  <a:srgbClr val="0070C0"/>
                </a:solidFill>
                <a:cs typeface="Times New Roman" pitchFamily="18" charset="0"/>
              </a:rPr>
              <a:t>E</a:t>
            </a:r>
            <a:r>
              <a:rPr lang="en-US" sz="2800" dirty="0">
                <a:solidFill>
                  <a:srgbClr val="0070C0"/>
                </a:solidFill>
                <a:cs typeface="Times New Roman" pitchFamily="18" charset="0"/>
              </a:rPr>
              <a:t>  </a:t>
            </a:r>
            <a:r>
              <a:rPr lang="en-US" sz="2800" b="1" dirty="0">
                <a:solidFill>
                  <a:srgbClr val="0070C0"/>
                </a:solidFill>
                <a:cs typeface="Times New Roman" pitchFamily="18" charset="0"/>
              </a:rPr>
              <a:t>are close together then the</a:t>
            </a:r>
            <a:r>
              <a:rPr lang="en-US" sz="2800" dirty="0">
                <a:solidFill>
                  <a:srgbClr val="0070C0"/>
                </a:solidFill>
                <a:cs typeface="Times New Roman" pitchFamily="18" charset="0"/>
              </a:rPr>
              <a:t> </a:t>
            </a:r>
          </a:p>
          <a:p>
            <a:pPr indent="457200" rtl="0" eaLnBrk="0" hangingPunct="0"/>
            <a:r>
              <a:rPr lang="en-US" sz="2800" b="1" dirty="0">
                <a:solidFill>
                  <a:srgbClr val="FF0000"/>
                </a:solidFill>
                <a:cs typeface="Times New Roman" pitchFamily="18" charset="0"/>
              </a:rPr>
              <a:t>computed</a:t>
            </a:r>
            <a:r>
              <a:rPr lang="en-US" sz="2800" dirty="0">
                <a:solidFill>
                  <a:srgbClr val="FF0000"/>
                </a:solidFill>
                <a:cs typeface="Times New Roman" pitchFamily="18" charset="0"/>
              </a:rPr>
              <a:t> </a:t>
            </a:r>
            <a:r>
              <a:rPr lang="en-US" sz="2800" b="1" dirty="0">
                <a:solidFill>
                  <a:srgbClr val="FF0000"/>
                </a:solidFill>
                <a:cs typeface="Times New Roman" pitchFamily="18" charset="0"/>
              </a:rPr>
              <a:t>χ</a:t>
            </a:r>
            <a:r>
              <a:rPr lang="en-US" sz="2800" b="1" baseline="30000" dirty="0">
                <a:solidFill>
                  <a:srgbClr val="FF0000"/>
                </a:solidFill>
                <a:cs typeface="Times New Roman" pitchFamily="18" charset="0"/>
              </a:rPr>
              <a:t>2</a:t>
            </a:r>
            <a:r>
              <a:rPr lang="en-US" sz="2800" b="1" dirty="0">
                <a:solidFill>
                  <a:srgbClr val="FF0000"/>
                </a:solidFill>
                <a:cs typeface="Times New Roman" pitchFamily="18" charset="0"/>
              </a:rPr>
              <a:t> </a:t>
            </a:r>
            <a:r>
              <a:rPr lang="en-US" sz="2800" b="1" dirty="0">
                <a:solidFill>
                  <a:srgbClr val="0070C0"/>
                </a:solidFill>
                <a:cs typeface="Times New Roman" pitchFamily="18" charset="0"/>
              </a:rPr>
              <a:t>is </a:t>
            </a:r>
            <a:r>
              <a:rPr lang="en-US" sz="2800" b="1" dirty="0">
                <a:solidFill>
                  <a:srgbClr val="FF0000"/>
                </a:solidFill>
                <a:cs typeface="Times New Roman" pitchFamily="18" charset="0"/>
              </a:rPr>
              <a:t>small</a:t>
            </a:r>
            <a:r>
              <a:rPr lang="en-US" sz="2800" b="1" dirty="0">
                <a:solidFill>
                  <a:srgbClr val="0070C0"/>
                </a:solidFill>
                <a:cs typeface="Times New Roman" pitchFamily="18" charset="0"/>
              </a:rPr>
              <a:t> and</a:t>
            </a:r>
            <a:r>
              <a:rPr lang="en-US" sz="2800" dirty="0">
                <a:solidFill>
                  <a:srgbClr val="0070C0"/>
                </a:solidFill>
                <a:cs typeface="Times New Roman" pitchFamily="18" charset="0"/>
              </a:rPr>
              <a:t> </a:t>
            </a:r>
          </a:p>
          <a:p>
            <a:pPr indent="457200" rtl="0" eaLnBrk="0" hangingPunct="0"/>
            <a:r>
              <a:rPr lang="en-US" sz="2800" b="1" dirty="0">
                <a:solidFill>
                  <a:srgbClr val="FF0000"/>
                </a:solidFill>
                <a:cs typeface="Times New Roman" pitchFamily="18" charset="0"/>
              </a:rPr>
              <a:t>Ho is not Rejected</a:t>
            </a:r>
            <a:r>
              <a:rPr lang="en-US" sz="2800" dirty="0">
                <a:solidFill>
                  <a:srgbClr val="FF0000"/>
                </a:solidFill>
                <a:cs typeface="Times New Roman" pitchFamily="18" charset="0"/>
              </a:rPr>
              <a:t> </a:t>
            </a:r>
            <a:r>
              <a:rPr lang="en-US" sz="2800" dirty="0">
                <a:solidFill>
                  <a:srgbClr val="0070C0"/>
                </a:solidFill>
                <a:cs typeface="Times New Roman" pitchFamily="18" charset="0"/>
              </a:rPr>
              <a:t>. (</a:t>
            </a:r>
            <a:r>
              <a:rPr lang="en-US" sz="2800" b="1" dirty="0">
                <a:solidFill>
                  <a:srgbClr val="0070C0"/>
                </a:solidFill>
                <a:cs typeface="Times New Roman" pitchFamily="18" charset="0"/>
              </a:rPr>
              <a:t>no sign. Difference in </a:t>
            </a:r>
            <a:r>
              <a:rPr lang="en-US" sz="2800" b="1" dirty="0">
                <a:solidFill>
                  <a:srgbClr val="FF0000"/>
                </a:solidFill>
                <a:cs typeface="Times New Roman" pitchFamily="18" charset="0"/>
              </a:rPr>
              <a:t>proportion</a:t>
            </a:r>
          </a:p>
          <a:p>
            <a:pPr indent="457200" rtl="0" eaLnBrk="0" hangingPunct="0"/>
            <a:r>
              <a:rPr lang="en-US" sz="2800" b="1" dirty="0">
                <a:solidFill>
                  <a:srgbClr val="0070C0"/>
                </a:solidFill>
                <a:cs typeface="Times New Roman" pitchFamily="18" charset="0"/>
              </a:rPr>
              <a:t>This mean that   P = Po .</a:t>
            </a:r>
            <a:endParaRPr lang="en-US" sz="2800" dirty="0">
              <a:solidFill>
                <a:srgbClr val="0070C0"/>
              </a:solidFill>
              <a:cs typeface="Times New Roman" pitchFamily="18" charset="0"/>
            </a:endParaRPr>
          </a:p>
          <a:p>
            <a:pPr indent="457200" rtl="0" eaLnBrk="0" hangingPunct="0">
              <a:buClr>
                <a:srgbClr val="009900"/>
              </a:buClr>
              <a:buFont typeface="Wingdings" pitchFamily="2" charset="2"/>
              <a:buChar char="v"/>
            </a:pPr>
            <a:endParaRPr lang="en-US" sz="2800" b="1" dirty="0" smtClean="0">
              <a:solidFill>
                <a:srgbClr val="0070C0"/>
              </a:solidFill>
              <a:cs typeface="Times New Roman" pitchFamily="18" charset="0"/>
            </a:endParaRPr>
          </a:p>
          <a:p>
            <a:pPr indent="457200" rtl="0" eaLnBrk="0" hangingPunct="0">
              <a:buClr>
                <a:srgbClr val="009900"/>
              </a:buClr>
              <a:buFont typeface="Wingdings" pitchFamily="2" charset="2"/>
              <a:buChar char="v"/>
            </a:pPr>
            <a:r>
              <a:rPr lang="en-US" sz="2800" b="1" dirty="0" smtClean="0">
                <a:cs typeface="Times New Roman" pitchFamily="18" charset="0"/>
              </a:rPr>
              <a:t>When</a:t>
            </a:r>
            <a:r>
              <a:rPr lang="en-US" sz="2800" dirty="0" smtClean="0">
                <a:cs typeface="Times New Roman" pitchFamily="18" charset="0"/>
              </a:rPr>
              <a:t> </a:t>
            </a:r>
            <a:r>
              <a:rPr lang="en-US" sz="2800" b="1" dirty="0">
                <a:cs typeface="Times New Roman" pitchFamily="18" charset="0"/>
              </a:rPr>
              <a:t>O</a:t>
            </a:r>
            <a:r>
              <a:rPr lang="en-US" sz="2800" dirty="0">
                <a:cs typeface="Times New Roman" pitchFamily="18" charset="0"/>
              </a:rPr>
              <a:t> and </a:t>
            </a:r>
            <a:r>
              <a:rPr lang="en-US" sz="2800" b="1" dirty="0">
                <a:cs typeface="Times New Roman" pitchFamily="18" charset="0"/>
              </a:rPr>
              <a:t>E</a:t>
            </a:r>
            <a:r>
              <a:rPr lang="en-US" sz="2800" dirty="0">
                <a:cs typeface="Times New Roman" pitchFamily="18" charset="0"/>
              </a:rPr>
              <a:t> </a:t>
            </a:r>
            <a:r>
              <a:rPr lang="en-US" sz="2800" b="1" dirty="0">
                <a:cs typeface="Times New Roman" pitchFamily="18" charset="0"/>
              </a:rPr>
              <a:t>values are</a:t>
            </a:r>
            <a:r>
              <a:rPr lang="en-US" sz="2800" dirty="0">
                <a:cs typeface="Times New Roman" pitchFamily="18" charset="0"/>
              </a:rPr>
              <a:t> </a:t>
            </a:r>
            <a:r>
              <a:rPr lang="en-US" sz="2800" b="1" dirty="0">
                <a:cs typeface="Times New Roman" pitchFamily="18" charset="0"/>
              </a:rPr>
              <a:t>far apart</a:t>
            </a:r>
          </a:p>
          <a:p>
            <a:pPr indent="457200" rtl="0" eaLnBrk="0" hangingPunct="0"/>
            <a:r>
              <a:rPr lang="en-US" sz="2800" b="1" dirty="0">
                <a:solidFill>
                  <a:srgbClr val="0070C0"/>
                </a:solidFill>
                <a:cs typeface="Times New Roman" pitchFamily="18" charset="0"/>
              </a:rPr>
              <a:t>Then</a:t>
            </a:r>
            <a:r>
              <a:rPr lang="en-US" sz="2800" dirty="0">
                <a:solidFill>
                  <a:srgbClr val="0070C0"/>
                </a:solidFill>
                <a:cs typeface="Times New Roman" pitchFamily="18" charset="0"/>
              </a:rPr>
              <a:t> </a:t>
            </a:r>
            <a:r>
              <a:rPr lang="en-US" sz="2800" b="1" dirty="0">
                <a:solidFill>
                  <a:srgbClr val="FF0000"/>
                </a:solidFill>
                <a:cs typeface="Times New Roman" pitchFamily="18" charset="0"/>
              </a:rPr>
              <a:t>O-E</a:t>
            </a:r>
            <a:r>
              <a:rPr lang="en-US" sz="2800" dirty="0">
                <a:solidFill>
                  <a:srgbClr val="FF0000"/>
                </a:solidFill>
                <a:cs typeface="Times New Roman" pitchFamily="18" charset="0"/>
              </a:rPr>
              <a:t> </a:t>
            </a:r>
            <a:r>
              <a:rPr lang="en-US" sz="2800" b="1" dirty="0">
                <a:solidFill>
                  <a:srgbClr val="FF0000"/>
                </a:solidFill>
                <a:cs typeface="Times New Roman" pitchFamily="18" charset="0"/>
              </a:rPr>
              <a:t>is great</a:t>
            </a:r>
            <a:r>
              <a:rPr lang="en-US" sz="2800" dirty="0">
                <a:solidFill>
                  <a:srgbClr val="0070C0"/>
                </a:solidFill>
                <a:cs typeface="Times New Roman" pitchFamily="18" charset="0"/>
              </a:rPr>
              <a:t>, </a:t>
            </a:r>
            <a:r>
              <a:rPr lang="en-US" sz="2800" b="1" dirty="0">
                <a:solidFill>
                  <a:srgbClr val="0070C0"/>
                </a:solidFill>
                <a:cs typeface="Times New Roman" pitchFamily="18" charset="0"/>
              </a:rPr>
              <a:t>(O-E)</a:t>
            </a:r>
            <a:r>
              <a:rPr lang="en-US" sz="2800" b="1" baseline="30000" dirty="0">
                <a:solidFill>
                  <a:srgbClr val="0070C0"/>
                </a:solidFill>
                <a:cs typeface="Times New Roman" pitchFamily="18" charset="0"/>
              </a:rPr>
              <a:t>2</a:t>
            </a:r>
            <a:r>
              <a:rPr lang="en-US" sz="2800" b="1" dirty="0">
                <a:solidFill>
                  <a:srgbClr val="0070C0"/>
                </a:solidFill>
                <a:cs typeface="Times New Roman" pitchFamily="18" charset="0"/>
              </a:rPr>
              <a:t> </a:t>
            </a:r>
            <a:r>
              <a:rPr lang="en-US" sz="2800" dirty="0">
                <a:solidFill>
                  <a:srgbClr val="0070C0"/>
                </a:solidFill>
                <a:cs typeface="Times New Roman" pitchFamily="18" charset="0"/>
              </a:rPr>
              <a:t>be </a:t>
            </a:r>
            <a:r>
              <a:rPr lang="en-US" sz="2800" b="1" dirty="0">
                <a:solidFill>
                  <a:srgbClr val="FF0000"/>
                </a:solidFill>
                <a:cs typeface="Times New Roman" pitchFamily="18" charset="0"/>
              </a:rPr>
              <a:t>more great</a:t>
            </a:r>
          </a:p>
          <a:p>
            <a:pPr indent="457200" rtl="0" eaLnBrk="0" hangingPunct="0"/>
            <a:r>
              <a:rPr lang="en-US" sz="2800" b="1" dirty="0">
                <a:solidFill>
                  <a:srgbClr val="0070C0"/>
                </a:solidFill>
                <a:cs typeface="Times New Roman" pitchFamily="18" charset="0"/>
              </a:rPr>
              <a:t>This will lead to</a:t>
            </a:r>
            <a:r>
              <a:rPr lang="en-US" sz="2800" dirty="0">
                <a:solidFill>
                  <a:srgbClr val="0070C0"/>
                </a:solidFill>
                <a:cs typeface="Times New Roman" pitchFamily="18" charset="0"/>
              </a:rPr>
              <a:t>        </a:t>
            </a:r>
            <a:r>
              <a:rPr lang="en-US" sz="2800" b="1" dirty="0">
                <a:solidFill>
                  <a:srgbClr val="FF0000"/>
                </a:solidFill>
                <a:cs typeface="Times New Roman" pitchFamily="18" charset="0"/>
              </a:rPr>
              <a:t>Reject Ho</a:t>
            </a:r>
            <a:r>
              <a:rPr lang="en-US" sz="2800" dirty="0">
                <a:solidFill>
                  <a:srgbClr val="FF0000"/>
                </a:solidFill>
                <a:cs typeface="Times New Roman" pitchFamily="18" charset="0"/>
              </a:rPr>
              <a:t> .</a:t>
            </a:r>
          </a:p>
          <a:p>
            <a:pPr indent="457200" rtl="0" eaLnBrk="0" hangingPunct="0"/>
            <a:r>
              <a:rPr lang="en-US" sz="2800" dirty="0">
                <a:solidFill>
                  <a:srgbClr val="0070C0"/>
                </a:solidFill>
                <a:cs typeface="Times New Roman" pitchFamily="18" charset="0"/>
              </a:rPr>
              <a:t> </a:t>
            </a:r>
          </a:p>
          <a:p>
            <a:pPr indent="457200" algn="ctr"/>
            <a:r>
              <a:rPr lang="en-US" sz="2800" dirty="0" smtClean="0">
                <a:solidFill>
                  <a:srgbClr val="0070C0"/>
                </a:solidFill>
                <a:latin typeface="Times New Roman" pitchFamily="18" charset="0"/>
                <a:cs typeface="Times New Roman" pitchFamily="18" charset="0"/>
              </a:rPr>
              <a:t>                    </a:t>
            </a:r>
            <a:r>
              <a:rPr lang="en-US" sz="2800" dirty="0" smtClean="0">
                <a:latin typeface="Times New Roman" pitchFamily="18" charset="0"/>
                <a:cs typeface="Times New Roman" pitchFamily="18" charset="0"/>
              </a:rPr>
              <a:t>                                </a:t>
            </a:r>
            <a:endParaRPr lang="en-US" sz="2800" dirty="0">
              <a:latin typeface="Times New Roman" pitchFamily="18" charset="0"/>
              <a:cs typeface="Times New Roman" pitchFamily="18" charset="0"/>
            </a:endParaRPr>
          </a:p>
        </p:txBody>
      </p:sp>
      <p:graphicFrame>
        <p:nvGraphicFramePr>
          <p:cNvPr id="6146" name="Object 10"/>
          <p:cNvGraphicFramePr>
            <a:graphicFrameLocks noChangeAspect="1"/>
          </p:cNvGraphicFramePr>
          <p:nvPr>
            <p:extLst>
              <p:ext uri="{D42A27DB-BD31-4B8C-83A1-F6EECF244321}">
                <p14:modId xmlns:p14="http://schemas.microsoft.com/office/powerpoint/2010/main" val="3152593473"/>
              </p:ext>
            </p:extLst>
          </p:nvPr>
        </p:nvGraphicFramePr>
        <p:xfrm>
          <a:off x="467544" y="5611514"/>
          <a:ext cx="2808288" cy="841822"/>
        </p:xfrm>
        <a:graphic>
          <a:graphicData uri="http://schemas.openxmlformats.org/presentationml/2006/ole">
            <mc:AlternateContent xmlns:mc="http://schemas.openxmlformats.org/markup-compatibility/2006">
              <mc:Choice xmlns:v="urn:schemas-microsoft-com:vml" Requires="v">
                <p:oleObj spid="_x0000_s7233" name="Equation" r:id="rId3" imgW="1130300" imgH="419100" progId="Equation.3">
                  <p:embed/>
                </p:oleObj>
              </mc:Choice>
              <mc:Fallback>
                <p:oleObj name="Equation" r:id="rId3" imgW="1130300" imgH="4191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544" y="5611514"/>
                        <a:ext cx="2808288" cy="841822"/>
                      </a:xfrm>
                      <a:prstGeom prst="rect">
                        <a:avLst/>
                      </a:prstGeom>
                      <a:solidFill>
                        <a:srgbClr val="CCFFFF"/>
                      </a:solidFill>
                      <a:ln w="41275">
                        <a:solidFill>
                          <a:srgbClr val="CC0099"/>
                        </a:solidFill>
                        <a:miter lim="800000"/>
                        <a:headEnd/>
                        <a:tailEnd/>
                      </a:ln>
                    </p:spPr>
                  </p:pic>
                </p:oleObj>
              </mc:Fallback>
            </mc:AlternateContent>
          </a:graphicData>
        </a:graphic>
      </p:graphicFrame>
      <p:pic>
        <p:nvPicPr>
          <p:cNvPr id="6150" name="Picture 11" descr="http://www.statsoft.com/textbook/graphics/chi_chart.jpg"/>
          <p:cNvPicPr>
            <a:picLocks noChangeAspect="1" noChangeArrowheads="1"/>
          </p:cNvPicPr>
          <p:nvPr/>
        </p:nvPicPr>
        <p:blipFill>
          <a:blip r:embed="rId5" r:link="rId6">
            <a:extLst>
              <a:ext uri="{28A0092B-C50C-407E-A947-70E740481C1C}">
                <a14:useLocalDpi xmlns:a14="http://schemas.microsoft.com/office/drawing/2010/main" val="0"/>
              </a:ext>
            </a:extLst>
          </a:blip>
          <a:srcRect/>
          <a:stretch>
            <a:fillRect/>
          </a:stretch>
        </p:blipFill>
        <p:spPr bwMode="auto">
          <a:xfrm>
            <a:off x="7812360" y="332656"/>
            <a:ext cx="1331639" cy="1083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1" name="AutoShape 14"/>
          <p:cNvSpPr>
            <a:spLocks noChangeArrowheads="1"/>
          </p:cNvSpPr>
          <p:nvPr/>
        </p:nvSpPr>
        <p:spPr bwMode="auto">
          <a:xfrm>
            <a:off x="8167688" y="6372225"/>
            <a:ext cx="976312" cy="485775"/>
          </a:xfrm>
          <a:prstGeom prst="notchedRightArrow">
            <a:avLst>
              <a:gd name="adj1" fmla="val 50000"/>
              <a:gd name="adj2" fmla="val 50245"/>
            </a:avLst>
          </a:prstGeom>
          <a:solidFill>
            <a:schemeClr val="accent1"/>
          </a:solidFill>
          <a:ln w="9525">
            <a:solidFill>
              <a:schemeClr val="tx1"/>
            </a:solidFill>
            <a:miter lim="800000"/>
            <a:headEnd/>
            <a:tailEnd/>
          </a:ln>
        </p:spPr>
        <p:txBody>
          <a:bodyPr wrap="none" anchor="ctr"/>
          <a:lstStyle/>
          <a:p>
            <a:endParaRPr lang="en-US"/>
          </a:p>
        </p:txBody>
      </p:sp>
      <p:sp>
        <p:nvSpPr>
          <p:cNvPr id="2" name="Rectangle 1"/>
          <p:cNvSpPr/>
          <p:nvPr/>
        </p:nvSpPr>
        <p:spPr>
          <a:xfrm>
            <a:off x="3636773" y="5749230"/>
            <a:ext cx="4751651" cy="461665"/>
          </a:xfrm>
          <a:prstGeom prst="rect">
            <a:avLst/>
          </a:prstGeom>
        </p:spPr>
        <p:txBody>
          <a:bodyPr wrap="square">
            <a:spAutoFit/>
          </a:bodyPr>
          <a:lstStyle/>
          <a:p>
            <a:r>
              <a:rPr lang="en-MY" sz="2400" b="1" dirty="0" smtClean="0">
                <a:solidFill>
                  <a:schemeClr val="tx2"/>
                </a:solidFill>
              </a:rPr>
              <a:t>sign</a:t>
            </a:r>
            <a:r>
              <a:rPr lang="en-MY" sz="2400" b="1" dirty="0" smtClean="0"/>
              <a:t>. Difference in </a:t>
            </a:r>
            <a:r>
              <a:rPr lang="en-MY" sz="2400" b="1" dirty="0" smtClean="0">
                <a:solidFill>
                  <a:srgbClr val="FF0000"/>
                </a:solidFill>
              </a:rPr>
              <a:t>proportion</a:t>
            </a:r>
            <a:endParaRPr lang="en-MY" sz="2400" b="1" dirty="0">
              <a:solidFill>
                <a:srgbClr val="FF0000"/>
              </a:solidFill>
            </a:endParaRPr>
          </a:p>
        </p:txBody>
      </p:sp>
      <p:sp>
        <p:nvSpPr>
          <p:cNvPr id="3" name="Date Placeholder 2"/>
          <p:cNvSpPr>
            <a:spLocks noGrp="1"/>
          </p:cNvSpPr>
          <p:nvPr>
            <p:ph type="dt" sz="half" idx="10"/>
          </p:nvPr>
        </p:nvSpPr>
        <p:spPr/>
        <p:txBody>
          <a:bodyPr/>
          <a:lstStyle/>
          <a:p>
            <a:fld id="{783BD4FA-AE28-4591-BCA9-39AFE041472E}" type="datetime1">
              <a:rPr lang="en-MY" smtClean="0"/>
              <a:t>8/8/2022</a:t>
            </a:fld>
            <a:endParaRPr lang="en-MY"/>
          </a:p>
        </p:txBody>
      </p:sp>
      <p:sp>
        <p:nvSpPr>
          <p:cNvPr id="4" name="Slide Number Placeholder 3"/>
          <p:cNvSpPr>
            <a:spLocks noGrp="1"/>
          </p:cNvSpPr>
          <p:nvPr>
            <p:ph type="sldNum" sz="quarter" idx="12"/>
          </p:nvPr>
        </p:nvSpPr>
        <p:spPr/>
        <p:txBody>
          <a:bodyPr/>
          <a:lstStyle/>
          <a:p>
            <a:fld id="{044DA063-9869-4741-BB35-31C5F150D29A}" type="slidenum">
              <a:rPr lang="en-MY" smtClean="0"/>
              <a:t>32</a:t>
            </a:fld>
            <a:endParaRPr lang="en-MY"/>
          </a:p>
        </p:txBody>
      </p:sp>
    </p:spTree>
    <p:extLst>
      <p:ext uri="{BB962C8B-B14F-4D97-AF65-F5344CB8AC3E}">
        <p14:creationId xmlns:p14="http://schemas.microsoft.com/office/powerpoint/2010/main" val="176320072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0" name="Object 3"/>
          <p:cNvGraphicFramePr>
            <a:graphicFrameLocks noChangeAspect="1"/>
          </p:cNvGraphicFramePr>
          <p:nvPr>
            <p:extLst>
              <p:ext uri="{D42A27DB-BD31-4B8C-83A1-F6EECF244321}">
                <p14:modId xmlns:p14="http://schemas.microsoft.com/office/powerpoint/2010/main" val="4164449580"/>
              </p:ext>
            </p:extLst>
          </p:nvPr>
        </p:nvGraphicFramePr>
        <p:xfrm>
          <a:off x="381001" y="1499919"/>
          <a:ext cx="3974975" cy="1136993"/>
        </p:xfrm>
        <a:graphic>
          <a:graphicData uri="http://schemas.openxmlformats.org/presentationml/2006/ole">
            <mc:AlternateContent xmlns:mc="http://schemas.openxmlformats.org/markup-compatibility/2006">
              <mc:Choice xmlns:v="urn:schemas-microsoft-com:vml" Requires="v">
                <p:oleObj spid="_x0000_s8318" name="Equation" r:id="rId3" imgW="1143000" imgH="457200" progId="Equation.3">
                  <p:embed/>
                </p:oleObj>
              </mc:Choice>
              <mc:Fallback>
                <p:oleObj name="Equation" r:id="rId3" imgW="1143000" imgH="457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1" y="1499919"/>
                        <a:ext cx="3974975" cy="1136993"/>
                      </a:xfrm>
                      <a:prstGeom prst="rect">
                        <a:avLst/>
                      </a:prstGeom>
                      <a:solidFill>
                        <a:schemeClr val="bg1"/>
                      </a:solidFill>
                    </p:spPr>
                  </p:pic>
                </p:oleObj>
              </mc:Fallback>
            </mc:AlternateContent>
          </a:graphicData>
        </a:graphic>
      </p:graphicFrame>
      <p:pic>
        <p:nvPicPr>
          <p:cNvPr id="7173" name="Picture 4" descr="http://www.statsoft.com/textbook/graphics/chi_chart.jpg"/>
          <p:cNvPicPr>
            <a:picLocks noChangeAspect="1" noChangeArrowheads="1"/>
          </p:cNvPicPr>
          <p:nvPr/>
        </p:nvPicPr>
        <p:blipFill>
          <a:blip r:embed="rId5" r:link="rId6">
            <a:extLst>
              <a:ext uri="{28A0092B-C50C-407E-A947-70E740481C1C}">
                <a14:useLocalDpi xmlns:a14="http://schemas.microsoft.com/office/drawing/2010/main" val="0"/>
              </a:ext>
            </a:extLst>
          </a:blip>
          <a:srcRect/>
          <a:stretch>
            <a:fillRect/>
          </a:stretch>
        </p:blipFill>
        <p:spPr bwMode="auto">
          <a:xfrm>
            <a:off x="7924800" y="228600"/>
            <a:ext cx="9493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4" name="Rectangle 7"/>
          <p:cNvSpPr>
            <a:spLocks noChangeArrowheads="1"/>
          </p:cNvSpPr>
          <p:nvPr/>
        </p:nvSpPr>
        <p:spPr bwMode="auto">
          <a:xfrm>
            <a:off x="117948" y="176480"/>
            <a:ext cx="8342484"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3200" b="1" u="sng" dirty="0">
                <a:solidFill>
                  <a:srgbClr val="FF0000"/>
                </a:solidFill>
                <a:cs typeface="Times New Roman" pitchFamily="18" charset="0"/>
              </a:rPr>
              <a:t>Chi square is</a:t>
            </a:r>
            <a:r>
              <a:rPr lang="en-US" sz="3200" b="1" dirty="0">
                <a:solidFill>
                  <a:srgbClr val="FF0000"/>
                </a:solidFill>
                <a:cs typeface="Times New Roman" pitchFamily="18" charset="0"/>
              </a:rPr>
              <a:t> </a:t>
            </a:r>
          </a:p>
          <a:p>
            <a:r>
              <a:rPr lang="en-US" sz="2800" b="1" dirty="0">
                <a:solidFill>
                  <a:srgbClr val="0070C0"/>
                </a:solidFill>
                <a:cs typeface="Times New Roman" pitchFamily="18" charset="0"/>
              </a:rPr>
              <a:t>used in testing difference in </a:t>
            </a:r>
            <a:r>
              <a:rPr lang="en-US" sz="2800" b="1" dirty="0" smtClean="0">
                <a:solidFill>
                  <a:srgbClr val="FF0000"/>
                </a:solidFill>
                <a:cs typeface="Times New Roman" pitchFamily="18" charset="0"/>
              </a:rPr>
              <a:t>proportions</a:t>
            </a:r>
            <a:endParaRPr lang="en-US" sz="2800" b="1" dirty="0">
              <a:cs typeface="Times New Roman" pitchFamily="18" charset="0"/>
            </a:endParaRPr>
          </a:p>
          <a:p>
            <a:r>
              <a:rPr lang="en-US" sz="2800" b="1" dirty="0">
                <a:cs typeface="Times New Roman" pitchFamily="18" charset="0"/>
              </a:rPr>
              <a:t>while t test is used in testing difference  </a:t>
            </a:r>
            <a:r>
              <a:rPr lang="en-US" sz="2800" b="1" dirty="0">
                <a:solidFill>
                  <a:srgbClr val="FF0000"/>
                </a:solidFill>
                <a:cs typeface="Times New Roman" pitchFamily="18" charset="0"/>
              </a:rPr>
              <a:t>in means </a:t>
            </a:r>
            <a:r>
              <a:rPr lang="en-US" sz="2800" b="1" dirty="0">
                <a:solidFill>
                  <a:schemeClr val="bg1"/>
                </a:solidFill>
                <a:latin typeface="Times New Roman" pitchFamily="18" charset="0"/>
                <a:cs typeface="Times New Roman" pitchFamily="18" charset="0"/>
              </a:rPr>
              <a:t>.</a:t>
            </a:r>
          </a:p>
        </p:txBody>
      </p:sp>
      <p:sp>
        <p:nvSpPr>
          <p:cNvPr id="7175" name="Rectangle 2"/>
          <p:cNvSpPr>
            <a:spLocks noChangeArrowheads="1"/>
          </p:cNvSpPr>
          <p:nvPr/>
        </p:nvSpPr>
        <p:spPr bwMode="auto">
          <a:xfrm>
            <a:off x="152400" y="2636912"/>
            <a:ext cx="8991600" cy="1815882"/>
          </a:xfrm>
          <a:prstGeom prst="rect">
            <a:avLst/>
          </a:prstGeom>
          <a:noFill/>
          <a:ln w="9525">
            <a:solidFill>
              <a:srgbClr val="FFFF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rtl="0"/>
            <a:r>
              <a:rPr lang="en-US" sz="2800" b="1" u="sng" dirty="0">
                <a:solidFill>
                  <a:srgbClr val="C00000"/>
                </a:solidFill>
                <a:cs typeface="Times New Roman" pitchFamily="18" charset="0"/>
              </a:rPr>
              <a:t>Chi square (χ2)</a:t>
            </a:r>
            <a:endParaRPr lang="en-US" sz="2800" b="1" dirty="0">
              <a:solidFill>
                <a:srgbClr val="C00000"/>
              </a:solidFill>
              <a:cs typeface="Times New Roman" pitchFamily="18" charset="0"/>
            </a:endParaRPr>
          </a:p>
          <a:p>
            <a:pPr rtl="0"/>
            <a:r>
              <a:rPr lang="en-US" sz="2800" b="1" dirty="0">
                <a:latin typeface="Times New Roman" pitchFamily="18" charset="0"/>
                <a:cs typeface="Times New Roman" pitchFamily="18" charset="0"/>
              </a:rPr>
              <a:t>	</a:t>
            </a:r>
            <a:r>
              <a:rPr lang="en-US" sz="2800" b="1" dirty="0">
                <a:cs typeface="Times New Roman" pitchFamily="18" charset="0"/>
              </a:rPr>
              <a:t>It is the </a:t>
            </a:r>
            <a:r>
              <a:rPr lang="en-US" sz="2800" b="1" dirty="0">
                <a:solidFill>
                  <a:srgbClr val="0070C0"/>
                </a:solidFill>
                <a:cs typeface="Times New Roman" pitchFamily="18" charset="0"/>
              </a:rPr>
              <a:t>sum </a:t>
            </a:r>
            <a:r>
              <a:rPr lang="en-US" sz="2800" b="1" dirty="0">
                <a:cs typeface="Times New Roman" pitchFamily="18" charset="0"/>
              </a:rPr>
              <a:t>of the </a:t>
            </a:r>
            <a:r>
              <a:rPr lang="en-US" sz="2800" b="1" dirty="0">
                <a:solidFill>
                  <a:srgbClr val="FF0000"/>
                </a:solidFill>
                <a:cs typeface="Times New Roman" pitchFamily="18" charset="0"/>
              </a:rPr>
              <a:t>squared</a:t>
            </a:r>
            <a:r>
              <a:rPr lang="en-US" sz="2800" b="1" dirty="0">
                <a:solidFill>
                  <a:srgbClr val="0070C0"/>
                </a:solidFill>
                <a:cs typeface="Times New Roman" pitchFamily="18" charset="0"/>
              </a:rPr>
              <a:t> </a:t>
            </a:r>
            <a:r>
              <a:rPr lang="en-US" sz="2800" b="1" dirty="0">
                <a:solidFill>
                  <a:srgbClr val="00B050"/>
                </a:solidFill>
                <a:cs typeface="Times New Roman" pitchFamily="18" charset="0"/>
              </a:rPr>
              <a:t>difference</a:t>
            </a:r>
            <a:r>
              <a:rPr lang="en-US" sz="2800" b="1" dirty="0">
                <a:solidFill>
                  <a:srgbClr val="0070C0"/>
                </a:solidFill>
                <a:cs typeface="Times New Roman" pitchFamily="18" charset="0"/>
              </a:rPr>
              <a:t> </a:t>
            </a:r>
            <a:r>
              <a:rPr lang="en-US" sz="2800" b="1" dirty="0">
                <a:cs typeface="Times New Roman" pitchFamily="18" charset="0"/>
              </a:rPr>
              <a:t>between the </a:t>
            </a:r>
            <a:r>
              <a:rPr lang="en-US" sz="2800" b="1" dirty="0">
                <a:solidFill>
                  <a:srgbClr val="EA5CC5"/>
                </a:solidFill>
                <a:cs typeface="Times New Roman" pitchFamily="18" charset="0"/>
              </a:rPr>
              <a:t>observed </a:t>
            </a:r>
            <a:r>
              <a:rPr lang="en-US" sz="2800" b="1" dirty="0">
                <a:cs typeface="Times New Roman" pitchFamily="18" charset="0"/>
              </a:rPr>
              <a:t>frequency and </a:t>
            </a:r>
            <a:r>
              <a:rPr lang="en-US" sz="2800" b="1" dirty="0">
                <a:solidFill>
                  <a:schemeClr val="accent2"/>
                </a:solidFill>
                <a:cs typeface="Times New Roman" pitchFamily="18" charset="0"/>
              </a:rPr>
              <a:t>expected </a:t>
            </a:r>
            <a:r>
              <a:rPr lang="en-US" sz="2800" b="1" dirty="0">
                <a:cs typeface="Times New Roman" pitchFamily="18" charset="0"/>
              </a:rPr>
              <a:t>frequency, </a:t>
            </a:r>
            <a:r>
              <a:rPr lang="en-US" sz="2800" b="1" dirty="0">
                <a:solidFill>
                  <a:srgbClr val="65813F"/>
                </a:solidFill>
                <a:cs typeface="Times New Roman" pitchFamily="18" charset="0"/>
              </a:rPr>
              <a:t>divided</a:t>
            </a:r>
            <a:r>
              <a:rPr lang="en-US" sz="2800" b="1" dirty="0">
                <a:solidFill>
                  <a:srgbClr val="0070C0"/>
                </a:solidFill>
                <a:cs typeface="Times New Roman" pitchFamily="18" charset="0"/>
              </a:rPr>
              <a:t> </a:t>
            </a:r>
            <a:r>
              <a:rPr lang="en-US" sz="2800" b="1" dirty="0">
                <a:cs typeface="Times New Roman" pitchFamily="18" charset="0"/>
              </a:rPr>
              <a:t>by the</a:t>
            </a:r>
            <a:r>
              <a:rPr lang="en-US" sz="2800" b="1" dirty="0">
                <a:solidFill>
                  <a:srgbClr val="0070C0"/>
                </a:solidFill>
                <a:cs typeface="Times New Roman" pitchFamily="18" charset="0"/>
              </a:rPr>
              <a:t> </a:t>
            </a:r>
            <a:r>
              <a:rPr lang="en-US" sz="2800" b="1" dirty="0">
                <a:solidFill>
                  <a:srgbClr val="C00000"/>
                </a:solidFill>
                <a:cs typeface="Times New Roman" pitchFamily="18" charset="0"/>
              </a:rPr>
              <a:t>expected</a:t>
            </a:r>
            <a:r>
              <a:rPr lang="en-US" sz="2800" b="1" dirty="0">
                <a:solidFill>
                  <a:srgbClr val="0070C0"/>
                </a:solidFill>
                <a:cs typeface="Times New Roman" pitchFamily="18" charset="0"/>
              </a:rPr>
              <a:t> </a:t>
            </a:r>
            <a:r>
              <a:rPr lang="en-US" sz="2800" b="1" dirty="0">
                <a:cs typeface="Times New Roman" pitchFamily="18" charset="0"/>
              </a:rPr>
              <a:t>frequency </a:t>
            </a:r>
            <a:r>
              <a:rPr lang="en-US" sz="2800" b="1" dirty="0">
                <a:solidFill>
                  <a:schemeClr val="bg1"/>
                </a:solidFill>
                <a:cs typeface="Times New Roman" pitchFamily="18" charset="0"/>
              </a:rPr>
              <a:t>.</a:t>
            </a:r>
          </a:p>
        </p:txBody>
      </p:sp>
      <p:sp>
        <p:nvSpPr>
          <p:cNvPr id="7176" name="Rectangle 10"/>
          <p:cNvSpPr>
            <a:spLocks noChangeArrowheads="1"/>
          </p:cNvSpPr>
          <p:nvPr/>
        </p:nvSpPr>
        <p:spPr bwMode="auto">
          <a:xfrm>
            <a:off x="4564079" y="4797152"/>
            <a:ext cx="4343400" cy="1231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400" b="1" dirty="0">
                <a:solidFill>
                  <a:srgbClr val="FF0000"/>
                </a:solidFill>
                <a:cs typeface="Times New Roman" pitchFamily="18" charset="0"/>
              </a:rPr>
              <a:t>Comparing </a:t>
            </a:r>
            <a:r>
              <a:rPr lang="en-US" sz="2400" b="1" dirty="0">
                <a:solidFill>
                  <a:srgbClr val="0070C0"/>
                </a:solidFill>
                <a:cs typeface="Times New Roman" pitchFamily="18" charset="0"/>
              </a:rPr>
              <a:t>calculated χ2 </a:t>
            </a:r>
            <a:r>
              <a:rPr lang="en-US" sz="2400" b="1" dirty="0">
                <a:solidFill>
                  <a:srgbClr val="00B050"/>
                </a:solidFill>
                <a:cs typeface="Times New Roman" pitchFamily="18" charset="0"/>
              </a:rPr>
              <a:t>with tabulated </a:t>
            </a:r>
            <a:r>
              <a:rPr lang="en-US" sz="2400" b="1" dirty="0">
                <a:solidFill>
                  <a:srgbClr val="0070C0"/>
                </a:solidFill>
                <a:cs typeface="Times New Roman" pitchFamily="18" charset="0"/>
              </a:rPr>
              <a:t>χ2</a:t>
            </a:r>
            <a:r>
              <a:rPr lang="en-US" sz="2400" b="1" dirty="0">
                <a:cs typeface="Times New Roman" pitchFamily="18" charset="0"/>
              </a:rPr>
              <a:t> </a:t>
            </a:r>
          </a:p>
          <a:p>
            <a:r>
              <a:rPr lang="en-US" sz="2400" b="1" dirty="0">
                <a:solidFill>
                  <a:srgbClr val="0070C0"/>
                </a:solidFill>
                <a:cs typeface="Times New Roman" pitchFamily="18" charset="0"/>
              </a:rPr>
              <a:t>in </a:t>
            </a:r>
            <a:r>
              <a:rPr lang="en-US" sz="2400" b="1" dirty="0">
                <a:cs typeface="Times New Roman" pitchFamily="18" charset="0"/>
              </a:rPr>
              <a:t>relation to critical region </a:t>
            </a:r>
            <a:r>
              <a:rPr lang="en-US" sz="2600" b="1" dirty="0">
                <a:solidFill>
                  <a:srgbClr val="0070C0"/>
                </a:solidFill>
                <a:latin typeface="Times New Roman" pitchFamily="18" charset="0"/>
                <a:cs typeface="Times New Roman" pitchFamily="18" charset="0"/>
              </a:rPr>
              <a:t>.</a:t>
            </a:r>
          </a:p>
        </p:txBody>
      </p:sp>
      <p:graphicFrame>
        <p:nvGraphicFramePr>
          <p:cNvPr id="7171" name="Object 4"/>
          <p:cNvGraphicFramePr>
            <a:graphicFrameLocks noChangeAspect="1"/>
          </p:cNvGraphicFramePr>
          <p:nvPr>
            <p:extLst>
              <p:ext uri="{D42A27DB-BD31-4B8C-83A1-F6EECF244321}">
                <p14:modId xmlns:p14="http://schemas.microsoft.com/office/powerpoint/2010/main" val="461144578"/>
              </p:ext>
            </p:extLst>
          </p:nvPr>
        </p:nvGraphicFramePr>
        <p:xfrm>
          <a:off x="175173" y="5085184"/>
          <a:ext cx="3843536" cy="1008112"/>
        </p:xfrm>
        <a:graphic>
          <a:graphicData uri="http://schemas.openxmlformats.org/presentationml/2006/ole">
            <mc:AlternateContent xmlns:mc="http://schemas.openxmlformats.org/markup-compatibility/2006">
              <mc:Choice xmlns:v="urn:schemas-microsoft-com:vml" Requires="v">
                <p:oleObj spid="_x0000_s8319" name="Equation" r:id="rId7" imgW="1130300" imgH="419100" progId="Equation.3">
                  <p:embed/>
                </p:oleObj>
              </mc:Choice>
              <mc:Fallback>
                <p:oleObj name="Equation" r:id="rId7" imgW="1130300" imgH="4191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5173" y="5085184"/>
                        <a:ext cx="3843536" cy="1008112"/>
                      </a:xfrm>
                      <a:prstGeom prst="rect">
                        <a:avLst/>
                      </a:prstGeom>
                      <a:solidFill>
                        <a:srgbClr val="FFFF99"/>
                      </a:solidFill>
                      <a:ln w="38100">
                        <a:solidFill>
                          <a:srgbClr val="CC0099"/>
                        </a:solidFill>
                        <a:miter lim="800000"/>
                        <a:headEnd/>
                        <a:tailEnd/>
                      </a:ln>
                    </p:spPr>
                  </p:pic>
                </p:oleObj>
              </mc:Fallback>
            </mc:AlternateContent>
          </a:graphicData>
        </a:graphic>
      </p:graphicFrame>
      <p:sp>
        <p:nvSpPr>
          <p:cNvPr id="2" name="Date Placeholder 1"/>
          <p:cNvSpPr>
            <a:spLocks noGrp="1"/>
          </p:cNvSpPr>
          <p:nvPr>
            <p:ph type="dt" sz="half" idx="10"/>
          </p:nvPr>
        </p:nvSpPr>
        <p:spPr/>
        <p:txBody>
          <a:bodyPr/>
          <a:lstStyle/>
          <a:p>
            <a:fld id="{A29D6AB7-1994-4B5E-83A3-AF9892F0FB5F}" type="datetime1">
              <a:rPr lang="en-MY" smtClean="0"/>
              <a:t>8/8/2022</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33</a:t>
            </a:fld>
            <a:endParaRPr lang="en-MY"/>
          </a:p>
        </p:txBody>
      </p:sp>
    </p:spTree>
    <p:extLst>
      <p:ext uri="{BB962C8B-B14F-4D97-AF65-F5344CB8AC3E}">
        <p14:creationId xmlns:p14="http://schemas.microsoft.com/office/powerpoint/2010/main" val="407949523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4"/>
          <p:cNvSpPr>
            <a:spLocks noChangeArrowheads="1"/>
          </p:cNvSpPr>
          <p:nvPr/>
        </p:nvSpPr>
        <p:spPr bwMode="auto">
          <a:xfrm>
            <a:off x="107504" y="116632"/>
            <a:ext cx="9036496"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2800" b="1" dirty="0">
                <a:solidFill>
                  <a:srgbClr val="0070C0"/>
                </a:solidFill>
                <a:cs typeface="Times New Roman" pitchFamily="18" charset="0"/>
              </a:rPr>
              <a:t>If the variables display are Exposure and </a:t>
            </a:r>
            <a:r>
              <a:rPr lang="en-US" sz="2800" b="1" dirty="0">
                <a:solidFill>
                  <a:srgbClr val="FF0000"/>
                </a:solidFill>
                <a:cs typeface="Times New Roman" pitchFamily="18" charset="0"/>
              </a:rPr>
              <a:t>outcome. </a:t>
            </a:r>
          </a:p>
          <a:p>
            <a:r>
              <a:rPr lang="en-US" sz="2800" b="1" dirty="0">
                <a:solidFill>
                  <a:srgbClr val="0070C0"/>
                </a:solidFill>
                <a:cs typeface="Times New Roman" pitchFamily="18" charset="0"/>
              </a:rPr>
              <a:t>         Then</a:t>
            </a:r>
            <a:r>
              <a:rPr lang="en-US" sz="2800" dirty="0">
                <a:solidFill>
                  <a:srgbClr val="0070C0"/>
                </a:solidFill>
                <a:cs typeface="Times New Roman" pitchFamily="18" charset="0"/>
              </a:rPr>
              <a:t> </a:t>
            </a:r>
          </a:p>
          <a:p>
            <a:r>
              <a:rPr lang="en-US" sz="2800" dirty="0">
                <a:solidFill>
                  <a:srgbClr val="0070C0"/>
                </a:solidFill>
                <a:cs typeface="Times New Roman" pitchFamily="18" charset="0"/>
              </a:rPr>
              <a:t>   </a:t>
            </a:r>
            <a:r>
              <a:rPr lang="en-US" sz="2800" b="1" dirty="0">
                <a:cs typeface="Times New Roman" pitchFamily="18" charset="0"/>
              </a:rPr>
              <a:t>we usually we arrange the table with</a:t>
            </a:r>
            <a:r>
              <a:rPr lang="en-US" sz="2800" dirty="0">
                <a:cs typeface="Times New Roman" pitchFamily="18" charset="0"/>
              </a:rPr>
              <a:t> </a:t>
            </a:r>
          </a:p>
          <a:p>
            <a:r>
              <a:rPr lang="en-US" sz="2800" b="1" dirty="0">
                <a:solidFill>
                  <a:srgbClr val="0070C0"/>
                </a:solidFill>
                <a:cs typeface="Times New Roman" pitchFamily="18" charset="0"/>
              </a:rPr>
              <a:t>exposur</a:t>
            </a:r>
            <a:r>
              <a:rPr lang="en-US" sz="2800" b="1" dirty="0">
                <a:cs typeface="Times New Roman" pitchFamily="18" charset="0"/>
              </a:rPr>
              <a:t>e as the row </a:t>
            </a:r>
            <a:r>
              <a:rPr lang="en-US" sz="2800" b="1" dirty="0">
                <a:solidFill>
                  <a:srgbClr val="0070C0"/>
                </a:solidFill>
                <a:cs typeface="Times New Roman" pitchFamily="18" charset="0"/>
              </a:rPr>
              <a:t>variable </a:t>
            </a:r>
            <a:r>
              <a:rPr lang="en-US" sz="2800" b="1" dirty="0">
                <a:cs typeface="Times New Roman" pitchFamily="18" charset="0"/>
              </a:rPr>
              <a:t>and </a:t>
            </a:r>
          </a:p>
          <a:p>
            <a:r>
              <a:rPr lang="en-US" sz="2800" b="1" dirty="0">
                <a:solidFill>
                  <a:srgbClr val="FF0000"/>
                </a:solidFill>
                <a:cs typeface="Times New Roman" pitchFamily="18" charset="0"/>
              </a:rPr>
              <a:t>out come </a:t>
            </a:r>
            <a:r>
              <a:rPr lang="en-US" sz="2800" b="1" dirty="0">
                <a:cs typeface="Times New Roman" pitchFamily="18" charset="0"/>
              </a:rPr>
              <a:t>as the </a:t>
            </a:r>
            <a:r>
              <a:rPr lang="en-US" sz="2800" b="1" dirty="0">
                <a:solidFill>
                  <a:srgbClr val="FF0000"/>
                </a:solidFill>
                <a:cs typeface="Times New Roman" pitchFamily="18" charset="0"/>
              </a:rPr>
              <a:t>column</a:t>
            </a:r>
            <a:r>
              <a:rPr lang="en-US" sz="2800" b="1" dirty="0">
                <a:cs typeface="Times New Roman" pitchFamily="18" charset="0"/>
              </a:rPr>
              <a:t> variable </a:t>
            </a:r>
            <a:r>
              <a:rPr lang="en-US" sz="2800" dirty="0">
                <a:cs typeface="Times New Roman" pitchFamily="18" charset="0"/>
              </a:rPr>
              <a:t>.  </a:t>
            </a:r>
          </a:p>
          <a:p>
            <a:r>
              <a:rPr lang="en-US" sz="2800" b="1" dirty="0">
                <a:cs typeface="Times New Roman" pitchFamily="18" charset="0"/>
              </a:rPr>
              <a:t>and display %  corresponding the exposure variab</a:t>
            </a:r>
            <a:r>
              <a:rPr lang="en-US" sz="2400" b="1" dirty="0">
                <a:cs typeface="Times New Roman" pitchFamily="18" charset="0"/>
              </a:rPr>
              <a:t>le </a:t>
            </a:r>
          </a:p>
        </p:txBody>
      </p:sp>
      <p:pic>
        <p:nvPicPr>
          <p:cNvPr id="30723" name="Picture 2" descr="http://www.statsoft.com/textbook/graphics/chi_chart.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521016" y="1138982"/>
            <a:ext cx="9493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9428" name="Group 36"/>
          <p:cNvGraphicFramePr>
            <a:graphicFrameLocks noGrp="1"/>
          </p:cNvGraphicFramePr>
          <p:nvPr>
            <p:extLst>
              <p:ext uri="{D42A27DB-BD31-4B8C-83A1-F6EECF244321}">
                <p14:modId xmlns:p14="http://schemas.microsoft.com/office/powerpoint/2010/main" val="154408661"/>
              </p:ext>
            </p:extLst>
          </p:nvPr>
        </p:nvGraphicFramePr>
        <p:xfrm>
          <a:off x="457200" y="2909041"/>
          <a:ext cx="6419056" cy="1905000"/>
        </p:xfrm>
        <a:graphic>
          <a:graphicData uri="http://schemas.openxmlformats.org/drawingml/2006/table">
            <a:tbl>
              <a:tblPr rtl="1"/>
              <a:tblGrid>
                <a:gridCol w="862208">
                  <a:extLst>
                    <a:ext uri="{9D8B030D-6E8A-4147-A177-3AD203B41FA5}">
                      <a16:colId xmlns:a16="http://schemas.microsoft.com/office/drawing/2014/main" val="20000"/>
                    </a:ext>
                  </a:extLst>
                </a:gridCol>
                <a:gridCol w="1969622">
                  <a:extLst>
                    <a:ext uri="{9D8B030D-6E8A-4147-A177-3AD203B41FA5}">
                      <a16:colId xmlns:a16="http://schemas.microsoft.com/office/drawing/2014/main" val="20001"/>
                    </a:ext>
                  </a:extLst>
                </a:gridCol>
                <a:gridCol w="2153854">
                  <a:extLst>
                    <a:ext uri="{9D8B030D-6E8A-4147-A177-3AD203B41FA5}">
                      <a16:colId xmlns:a16="http://schemas.microsoft.com/office/drawing/2014/main" val="20002"/>
                    </a:ext>
                  </a:extLst>
                </a:gridCol>
                <a:gridCol w="1433372">
                  <a:extLst>
                    <a:ext uri="{9D8B030D-6E8A-4147-A177-3AD203B41FA5}">
                      <a16:colId xmlns:a16="http://schemas.microsoft.com/office/drawing/2014/main" val="20003"/>
                    </a:ext>
                  </a:extLst>
                </a:gridCol>
              </a:tblGrid>
              <a:tr h="533400">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total</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8000"/>
                          </a:solidFill>
                          <a:effectLst/>
                          <a:latin typeface="+mn-lt"/>
                          <a:cs typeface="Arial" charset="0"/>
                        </a:rPr>
                        <a:t>Out come</a:t>
                      </a:r>
                      <a:r>
                        <a:rPr kumimoji="0" lang="en-US" sz="2400" b="1" i="0" u="none" strike="noStrike" cap="none" normalizeH="0" baseline="0" dirty="0" smtClean="0">
                          <a:ln>
                            <a:noFill/>
                          </a:ln>
                          <a:solidFill>
                            <a:schemeClr val="tx1"/>
                          </a:solidFill>
                          <a:effectLst/>
                          <a:latin typeface="+mn-lt"/>
                          <a:cs typeface="Arial" charset="0"/>
                        </a:rPr>
                        <a:t> -</a:t>
                      </a:r>
                      <a:r>
                        <a:rPr kumimoji="0" lang="en-US" sz="2400" b="1" i="0" u="none" strike="noStrike" cap="none" normalizeH="0" baseline="0" dirty="0" err="1" smtClean="0">
                          <a:ln>
                            <a:noFill/>
                          </a:ln>
                          <a:solidFill>
                            <a:schemeClr val="tx1"/>
                          </a:solidFill>
                          <a:effectLst/>
                          <a:latin typeface="+mn-lt"/>
                          <a:cs typeface="Arial" charset="0"/>
                        </a:rPr>
                        <a:t>ve</a:t>
                      </a:r>
                      <a:endParaRPr kumimoji="0" lang="en-US" sz="2400" b="1" i="0" u="none" strike="noStrike" cap="none" normalizeH="0" baseline="0" dirty="0" smtClean="0">
                        <a:ln>
                          <a:noFill/>
                        </a:ln>
                        <a:solidFill>
                          <a:schemeClr val="tx1"/>
                        </a:solidFill>
                        <a:effectLst/>
                        <a:latin typeface="+mn-lt"/>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8000"/>
                          </a:solidFill>
                          <a:effectLst/>
                          <a:latin typeface="+mn-lt"/>
                          <a:cs typeface="Arial" charset="0"/>
                        </a:rPr>
                        <a:t>Out come</a:t>
                      </a:r>
                      <a:r>
                        <a:rPr kumimoji="0" lang="en-US" sz="2400" b="1" i="0" u="none" strike="noStrike" cap="none" normalizeH="0" baseline="0" dirty="0" smtClean="0">
                          <a:ln>
                            <a:noFill/>
                          </a:ln>
                          <a:solidFill>
                            <a:schemeClr val="tx1"/>
                          </a:solidFill>
                          <a:effectLst/>
                          <a:latin typeface="+mn-lt"/>
                          <a:cs typeface="Arial" charset="0"/>
                        </a:rPr>
                        <a:t>   +</a:t>
                      </a:r>
                      <a:r>
                        <a:rPr kumimoji="0" lang="en-US" sz="2400" b="1" i="0" u="none" strike="noStrike" cap="none" normalizeH="0" baseline="0" dirty="0" err="1" smtClean="0">
                          <a:ln>
                            <a:noFill/>
                          </a:ln>
                          <a:solidFill>
                            <a:schemeClr val="tx1"/>
                          </a:solidFill>
                          <a:effectLst/>
                          <a:latin typeface="+mn-lt"/>
                          <a:cs typeface="Arial" charset="0"/>
                        </a:rPr>
                        <a:t>ve</a:t>
                      </a:r>
                      <a:endParaRPr kumimoji="0" lang="en-US" sz="2400" b="1" i="0" u="none" strike="noStrike" cap="none" normalizeH="0" baseline="0" dirty="0" smtClean="0">
                        <a:ln>
                          <a:noFill/>
                        </a:ln>
                        <a:solidFill>
                          <a:schemeClr val="tx1"/>
                        </a:solidFill>
                        <a:effectLst/>
                        <a:latin typeface="+mn-lt"/>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Exposure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81000">
                <a:tc>
                  <a:txBody>
                    <a:bodyPr/>
                    <a:lstStyle/>
                    <a:p>
                      <a:pPr marL="0" marR="0" lvl="0" indent="0" algn="ctr" defTabSz="914400" rtl="1"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mn-lt"/>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mn-lt"/>
                          <a:cs typeface="Arial" charset="0"/>
                        </a:rPr>
                        <a:t>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mn-lt"/>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mn-lt"/>
                          <a:cs typeface="Arial" charset="0"/>
                        </a:rPr>
                        <a:t> yes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06388">
                <a:tc>
                  <a:txBody>
                    <a:bodyPr/>
                    <a:lstStyle/>
                    <a:p>
                      <a:pPr marL="0" marR="0" lvl="0" indent="0" algn="ctr" defTabSz="914400" rtl="1"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mn-lt"/>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mn-lt"/>
                          <a:cs typeface="Arial" charset="0"/>
                        </a:rPr>
                        <a:t>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mn-lt"/>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mn-lt"/>
                          <a:cs typeface="Arial" charset="0"/>
                        </a:rPr>
                        <a:t> no</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82588">
                <a:tc>
                  <a:txBody>
                    <a:bodyPr/>
                    <a:lstStyle/>
                    <a:p>
                      <a:pPr marL="0" marR="0" lvl="0" indent="0" algn="ctr" defTabSz="914400" rtl="1"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mn-lt"/>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mn-lt"/>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mn-lt"/>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mn-lt"/>
                          <a:cs typeface="Arial" charset="0"/>
                        </a:rPr>
                        <a:t> Total</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 name="Right Arrow 1"/>
          <p:cNvSpPr/>
          <p:nvPr/>
        </p:nvSpPr>
        <p:spPr>
          <a:xfrm>
            <a:off x="8100392" y="637336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
        <p:nvSpPr>
          <p:cNvPr id="3" name="Date Placeholder 2"/>
          <p:cNvSpPr>
            <a:spLocks noGrp="1"/>
          </p:cNvSpPr>
          <p:nvPr>
            <p:ph type="dt" sz="half" idx="10"/>
          </p:nvPr>
        </p:nvSpPr>
        <p:spPr>
          <a:xfrm>
            <a:off x="457200" y="6376135"/>
            <a:ext cx="2133600" cy="365125"/>
          </a:xfrm>
        </p:spPr>
        <p:txBody>
          <a:bodyPr/>
          <a:lstStyle/>
          <a:p>
            <a:fld id="{F640DFEC-CD23-4F1D-8A46-50CA83A25978}" type="datetime1">
              <a:rPr lang="en-MY" smtClean="0"/>
              <a:t>8/8/2022</a:t>
            </a:fld>
            <a:endParaRPr lang="en-MY"/>
          </a:p>
        </p:txBody>
      </p:sp>
      <p:sp>
        <p:nvSpPr>
          <p:cNvPr id="4" name="Slide Number Placeholder 3"/>
          <p:cNvSpPr>
            <a:spLocks noGrp="1"/>
          </p:cNvSpPr>
          <p:nvPr>
            <p:ph type="sldNum" sz="quarter" idx="12"/>
          </p:nvPr>
        </p:nvSpPr>
        <p:spPr/>
        <p:txBody>
          <a:bodyPr/>
          <a:lstStyle/>
          <a:p>
            <a:fld id="{044DA063-9869-4741-BB35-31C5F150D29A}" type="slidenum">
              <a:rPr lang="en-MY" smtClean="0"/>
              <a:t>34</a:t>
            </a:fld>
            <a:endParaRPr lang="en-MY"/>
          </a:p>
        </p:txBody>
      </p:sp>
    </p:spTree>
    <p:extLst>
      <p:ext uri="{BB962C8B-B14F-4D97-AF65-F5344CB8AC3E}">
        <p14:creationId xmlns:p14="http://schemas.microsoft.com/office/powerpoint/2010/main" val="58103434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9428" name="Group 36"/>
          <p:cNvGraphicFramePr>
            <a:graphicFrameLocks noGrp="1"/>
          </p:cNvGraphicFramePr>
          <p:nvPr>
            <p:extLst>
              <p:ext uri="{D42A27DB-BD31-4B8C-83A1-F6EECF244321}">
                <p14:modId xmlns:p14="http://schemas.microsoft.com/office/powerpoint/2010/main" val="17186932"/>
              </p:ext>
            </p:extLst>
          </p:nvPr>
        </p:nvGraphicFramePr>
        <p:xfrm>
          <a:off x="457200" y="2636912"/>
          <a:ext cx="8291264" cy="1813560"/>
        </p:xfrm>
        <a:graphic>
          <a:graphicData uri="http://schemas.openxmlformats.org/drawingml/2006/table">
            <a:tbl>
              <a:tblPr rtl="1"/>
              <a:tblGrid>
                <a:gridCol w="1034846">
                  <a:extLst>
                    <a:ext uri="{9D8B030D-6E8A-4147-A177-3AD203B41FA5}">
                      <a16:colId xmlns:a16="http://schemas.microsoft.com/office/drawing/2014/main" val="20000"/>
                    </a:ext>
                  </a:extLst>
                </a:gridCol>
                <a:gridCol w="2985010">
                  <a:extLst>
                    <a:ext uri="{9D8B030D-6E8A-4147-A177-3AD203B41FA5}">
                      <a16:colId xmlns:a16="http://schemas.microsoft.com/office/drawing/2014/main" val="20001"/>
                    </a:ext>
                  </a:extLst>
                </a:gridCol>
                <a:gridCol w="2909852">
                  <a:extLst>
                    <a:ext uri="{9D8B030D-6E8A-4147-A177-3AD203B41FA5}">
                      <a16:colId xmlns:a16="http://schemas.microsoft.com/office/drawing/2014/main" val="20002"/>
                    </a:ext>
                  </a:extLst>
                </a:gridCol>
                <a:gridCol w="1361556">
                  <a:extLst>
                    <a:ext uri="{9D8B030D-6E8A-4147-A177-3AD203B41FA5}">
                      <a16:colId xmlns:a16="http://schemas.microsoft.com/office/drawing/2014/main" val="20003"/>
                    </a:ext>
                  </a:extLst>
                </a:gridCol>
              </a:tblGrid>
              <a:tr h="533400">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mn-lt"/>
                          <a:cs typeface="Arial" charset="0"/>
                        </a:rPr>
                        <a:t>total</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lang="en-US" sz="2200" b="1" dirty="0" smtClean="0">
                          <a:solidFill>
                            <a:srgbClr val="FF0000"/>
                          </a:solidFill>
                          <a:cs typeface="Times New Roman" pitchFamily="18" charset="0"/>
                        </a:rPr>
                        <a:t>small birth weight</a:t>
                      </a:r>
                      <a:r>
                        <a:rPr lang="en-US" sz="2200" dirty="0" smtClean="0">
                          <a:solidFill>
                            <a:srgbClr val="FF0000"/>
                          </a:solidFill>
                          <a:cs typeface="Times New Roman" pitchFamily="18" charset="0"/>
                        </a:rPr>
                        <a:t> </a:t>
                      </a:r>
                      <a:r>
                        <a:rPr kumimoji="0" lang="en-US" sz="2200" b="1" i="0" u="none" strike="noStrike" cap="none" normalizeH="0" baseline="0" dirty="0" smtClean="0">
                          <a:ln>
                            <a:noFill/>
                          </a:ln>
                          <a:solidFill>
                            <a:schemeClr val="tx1"/>
                          </a:solidFill>
                          <a:effectLst/>
                          <a:latin typeface="+mn-lt"/>
                          <a:cs typeface="Arial" charset="0"/>
                        </a:rPr>
                        <a:t>-</a:t>
                      </a:r>
                      <a:r>
                        <a:rPr kumimoji="0" lang="en-US" sz="2200" b="1" i="0" u="none" strike="noStrike" cap="none" normalizeH="0" baseline="0" dirty="0" err="1" smtClean="0">
                          <a:ln>
                            <a:noFill/>
                          </a:ln>
                          <a:solidFill>
                            <a:schemeClr val="tx1"/>
                          </a:solidFill>
                          <a:effectLst/>
                          <a:latin typeface="+mn-lt"/>
                          <a:cs typeface="Arial" charset="0"/>
                        </a:rPr>
                        <a:t>ve</a:t>
                      </a:r>
                      <a:endParaRPr kumimoji="0" lang="en-US" sz="2200" b="1" i="0" u="none" strike="noStrike" cap="none" normalizeH="0" baseline="0" dirty="0" smtClean="0">
                        <a:ln>
                          <a:noFill/>
                        </a:ln>
                        <a:solidFill>
                          <a:schemeClr val="tx1"/>
                        </a:solidFill>
                        <a:effectLst/>
                        <a:latin typeface="+mn-lt"/>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lang="en-US" sz="2200" b="1" dirty="0" smtClean="0">
                          <a:solidFill>
                            <a:srgbClr val="FF0000"/>
                          </a:solidFill>
                          <a:cs typeface="Times New Roman" pitchFamily="18" charset="0"/>
                        </a:rPr>
                        <a:t>small birth weight</a:t>
                      </a:r>
                      <a:r>
                        <a:rPr lang="en-US" sz="2200" dirty="0" smtClean="0">
                          <a:solidFill>
                            <a:srgbClr val="FF0000"/>
                          </a:solidFill>
                          <a:cs typeface="Times New Roman" pitchFamily="18" charset="0"/>
                        </a:rPr>
                        <a:t> </a:t>
                      </a:r>
                      <a:r>
                        <a:rPr kumimoji="0" lang="en-US" sz="2200" b="1" i="0" u="none" strike="noStrike" cap="none" normalizeH="0" baseline="0" dirty="0" smtClean="0">
                          <a:ln>
                            <a:noFill/>
                          </a:ln>
                          <a:solidFill>
                            <a:schemeClr val="tx1"/>
                          </a:solidFill>
                          <a:effectLst/>
                          <a:latin typeface="+mn-lt"/>
                          <a:cs typeface="Arial" charset="0"/>
                        </a:rPr>
                        <a:t>+</a:t>
                      </a:r>
                      <a:r>
                        <a:rPr kumimoji="0" lang="en-US" sz="2200" b="1" i="0" u="none" strike="noStrike" cap="none" normalizeH="0" baseline="0" dirty="0" err="1" smtClean="0">
                          <a:ln>
                            <a:noFill/>
                          </a:ln>
                          <a:solidFill>
                            <a:schemeClr val="tx1"/>
                          </a:solidFill>
                          <a:effectLst/>
                          <a:latin typeface="+mn-lt"/>
                          <a:cs typeface="Arial" charset="0"/>
                        </a:rPr>
                        <a:t>ve</a:t>
                      </a:r>
                      <a:endParaRPr kumimoji="0" lang="en-US" sz="2200" b="1" i="0" u="none" strike="noStrike" cap="none" normalizeH="0" baseline="0" dirty="0" smtClean="0">
                        <a:ln>
                          <a:noFill/>
                        </a:ln>
                        <a:solidFill>
                          <a:schemeClr val="tx1"/>
                        </a:solidFill>
                        <a:effectLst/>
                        <a:latin typeface="+mn-lt"/>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mn-lt"/>
                          <a:cs typeface="Arial" charset="0"/>
                        </a:rPr>
                        <a:t>smoker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81000">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n-lt"/>
                          <a:cs typeface="Arial" charset="0"/>
                        </a:rPr>
                        <a:t>160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mn-lt"/>
                          <a:cs typeface="Arial" charset="0"/>
                        </a:rPr>
                        <a:t>          60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defRPr/>
                      </a:pPr>
                      <a:r>
                        <a:rPr kumimoji="0" lang="en-US" sz="2200" b="0" i="0" u="none" strike="noStrike" cap="none" normalizeH="0" baseline="0" dirty="0" smtClean="0">
                          <a:ln>
                            <a:noFill/>
                          </a:ln>
                          <a:solidFill>
                            <a:schemeClr val="tx1"/>
                          </a:solidFill>
                          <a:effectLst/>
                          <a:latin typeface="+mn-lt"/>
                          <a:cs typeface="Arial" charset="0"/>
                        </a:rPr>
                        <a:t>100 (62.5% ) </a:t>
                      </a:r>
                      <a:r>
                        <a:rPr kumimoji="0" lang="en-US" sz="2200" b="0" i="0" u="none" strike="noStrike" cap="none" normalizeH="0" baseline="0" dirty="0" smtClean="0">
                          <a:ln>
                            <a:noFill/>
                          </a:ln>
                          <a:solidFill>
                            <a:srgbClr val="FF0000"/>
                          </a:solidFill>
                          <a:effectLst/>
                          <a:latin typeface="+mn-lt"/>
                          <a:cs typeface="Arial" charset="0"/>
                        </a:rPr>
                        <a:t>53   </a:t>
                      </a:r>
                      <a:endParaRPr kumimoji="0" lang="en-US" sz="2200" b="0" i="0" u="none" strike="noStrike" cap="none" normalizeH="0" baseline="0" dirty="0" smtClean="0">
                        <a:ln>
                          <a:noFill/>
                        </a:ln>
                        <a:solidFill>
                          <a:schemeClr val="tx1"/>
                        </a:solidFill>
                        <a:effectLst/>
                        <a:latin typeface="+mn-lt"/>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mn-lt"/>
                          <a:cs typeface="Arial" charset="0"/>
                        </a:rPr>
                        <a:t> yes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06388">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n-lt"/>
                          <a:cs typeface="Arial" charset="0"/>
                        </a:rPr>
                        <a:t>300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mn-lt"/>
                          <a:cs typeface="Arial" charset="0"/>
                        </a:rPr>
                        <a:t>         250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defRPr/>
                      </a:pPr>
                      <a:r>
                        <a:rPr kumimoji="0" lang="en-US" sz="2200" b="0" i="0" u="none" strike="noStrike" cap="none" normalizeH="0" baseline="0" dirty="0" smtClean="0">
                          <a:ln>
                            <a:noFill/>
                          </a:ln>
                          <a:solidFill>
                            <a:schemeClr val="tx1"/>
                          </a:solidFill>
                          <a:effectLst/>
                          <a:latin typeface="+mn-lt"/>
                          <a:cs typeface="Arial" charset="0"/>
                        </a:rPr>
                        <a:t>50 (16.7 )  </a:t>
                      </a:r>
                      <a:r>
                        <a:rPr kumimoji="0" lang="en-US" sz="2200" b="0" i="0" u="none" strike="noStrike" cap="none" normalizeH="0" baseline="0" dirty="0" smtClean="0">
                          <a:ln>
                            <a:noFill/>
                          </a:ln>
                          <a:solidFill>
                            <a:srgbClr val="FF0000"/>
                          </a:solidFill>
                          <a:effectLst/>
                          <a:latin typeface="+mn-lt"/>
                          <a:cs typeface="Arial" charset="0"/>
                        </a:rPr>
                        <a:t>99 </a:t>
                      </a:r>
                      <a:endParaRPr kumimoji="0" lang="en-US" sz="2200" b="0" i="0" u="none" strike="noStrike" cap="none" normalizeH="0" baseline="0" dirty="0" smtClean="0">
                        <a:ln>
                          <a:noFill/>
                        </a:ln>
                        <a:solidFill>
                          <a:schemeClr val="tx1"/>
                        </a:solidFill>
                        <a:effectLst/>
                        <a:latin typeface="+mn-lt"/>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mn-lt"/>
                          <a:cs typeface="Arial" charset="0"/>
                        </a:rPr>
                        <a:t> no</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82588">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n-lt"/>
                          <a:cs typeface="Arial" charset="0"/>
                        </a:rPr>
                        <a:t>460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mn-lt"/>
                          <a:cs typeface="Arial" charset="0"/>
                        </a:rPr>
                        <a:t>310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mn-lt"/>
                          <a:cs typeface="Arial" charset="0"/>
                        </a:rPr>
                        <a:t>150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mn-lt"/>
                          <a:cs typeface="Arial" charset="0"/>
                        </a:rPr>
                        <a:t> Total</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30751" name="Rectangle 37"/>
          <p:cNvSpPr>
            <a:spLocks noChangeArrowheads="1"/>
          </p:cNvSpPr>
          <p:nvPr/>
        </p:nvSpPr>
        <p:spPr bwMode="auto">
          <a:xfrm>
            <a:off x="228600" y="4581128"/>
            <a:ext cx="866388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2400" b="1" u="sng" dirty="0">
                <a:solidFill>
                  <a:srgbClr val="C00000"/>
                </a:solidFill>
              </a:rPr>
              <a:t>Example</a:t>
            </a:r>
            <a:r>
              <a:rPr lang="en-US" sz="2400" b="1" dirty="0">
                <a:solidFill>
                  <a:srgbClr val="C00000"/>
                </a:solidFill>
              </a:rPr>
              <a:t>  </a:t>
            </a:r>
          </a:p>
          <a:p>
            <a:r>
              <a:rPr lang="en-MY" sz="2400" b="1" dirty="0">
                <a:solidFill>
                  <a:schemeClr val="tx2"/>
                </a:solidFill>
                <a:cs typeface="Times New Roman" pitchFamily="18" charset="0"/>
              </a:rPr>
              <a:t>460 pregnant women  divided into two groups, 160 smoker  and 300 non smoked  during pregnancy, 100 smoker women, were born   small weight babies    while the non smokers, born  50 small birth weight babies </a:t>
            </a:r>
          </a:p>
        </p:txBody>
      </p:sp>
      <p:sp>
        <p:nvSpPr>
          <p:cNvPr id="2" name="Right Arrow 1"/>
          <p:cNvSpPr/>
          <p:nvPr/>
        </p:nvSpPr>
        <p:spPr>
          <a:xfrm>
            <a:off x="8100392" y="637336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
        <p:nvSpPr>
          <p:cNvPr id="3" name="Date Placeholder 2"/>
          <p:cNvSpPr>
            <a:spLocks noGrp="1"/>
          </p:cNvSpPr>
          <p:nvPr>
            <p:ph type="dt" sz="half" idx="10"/>
          </p:nvPr>
        </p:nvSpPr>
        <p:spPr/>
        <p:txBody>
          <a:bodyPr/>
          <a:lstStyle/>
          <a:p>
            <a:fld id="{F640DFEC-CD23-4F1D-8A46-50CA83A25978}" type="datetime1">
              <a:rPr lang="en-MY" smtClean="0"/>
              <a:t>8/8/2022</a:t>
            </a:fld>
            <a:endParaRPr lang="en-MY"/>
          </a:p>
        </p:txBody>
      </p:sp>
      <p:sp>
        <p:nvSpPr>
          <p:cNvPr id="4" name="Slide Number Placeholder 3"/>
          <p:cNvSpPr>
            <a:spLocks noGrp="1"/>
          </p:cNvSpPr>
          <p:nvPr>
            <p:ph type="sldNum" sz="quarter" idx="12"/>
          </p:nvPr>
        </p:nvSpPr>
        <p:spPr/>
        <p:txBody>
          <a:bodyPr/>
          <a:lstStyle/>
          <a:p>
            <a:fld id="{044DA063-9869-4741-BB35-31C5F150D29A}" type="slidenum">
              <a:rPr lang="en-MY" smtClean="0"/>
              <a:t>35</a:t>
            </a:fld>
            <a:endParaRPr lang="en-MY"/>
          </a:p>
        </p:txBody>
      </p:sp>
      <p:sp>
        <p:nvSpPr>
          <p:cNvPr id="5" name="Rectangle 4"/>
          <p:cNvSpPr/>
          <p:nvPr/>
        </p:nvSpPr>
        <p:spPr>
          <a:xfrm>
            <a:off x="228600" y="261819"/>
            <a:ext cx="8915399" cy="2185214"/>
          </a:xfrm>
          <a:prstGeom prst="rect">
            <a:avLst/>
          </a:prstGeom>
        </p:spPr>
        <p:txBody>
          <a:bodyPr wrap="square">
            <a:spAutoFit/>
          </a:bodyPr>
          <a:lstStyle/>
          <a:p>
            <a:r>
              <a:rPr lang="en-US" sz="2400" b="1" u="sng" dirty="0">
                <a:solidFill>
                  <a:srgbClr val="C00000"/>
                </a:solidFill>
              </a:rPr>
              <a:t>Example</a:t>
            </a:r>
            <a:r>
              <a:rPr lang="en-US" sz="2400" b="1" dirty="0">
                <a:solidFill>
                  <a:srgbClr val="C00000"/>
                </a:solidFill>
              </a:rPr>
              <a:t>  </a:t>
            </a:r>
          </a:p>
          <a:p>
            <a:r>
              <a:rPr lang="en-US" sz="2800" b="1" dirty="0">
                <a:solidFill>
                  <a:srgbClr val="C00000"/>
                </a:solidFill>
                <a:cs typeface="Times New Roman" pitchFamily="18" charset="0"/>
              </a:rPr>
              <a:t>smoking </a:t>
            </a:r>
            <a:r>
              <a:rPr lang="en-US" sz="2800" b="1" dirty="0">
                <a:cs typeface="Times New Roman" pitchFamily="18" charset="0"/>
              </a:rPr>
              <a:t>during pregnancy and relation to  small birth weight </a:t>
            </a:r>
            <a:r>
              <a:rPr lang="en-US" sz="2800" b="1" dirty="0" smtClean="0">
                <a:solidFill>
                  <a:srgbClr val="FF0000"/>
                </a:solidFill>
                <a:cs typeface="Times New Roman" pitchFamily="18" charset="0"/>
              </a:rPr>
              <a:t>  </a:t>
            </a:r>
            <a:r>
              <a:rPr lang="en-US" sz="2800" b="1" dirty="0">
                <a:solidFill>
                  <a:srgbClr val="FF0000"/>
                </a:solidFill>
                <a:cs typeface="Times New Roman" pitchFamily="18" charset="0"/>
              </a:rPr>
              <a:t>smoker  </a:t>
            </a:r>
            <a:r>
              <a:rPr lang="en-US" sz="2800" b="1" dirty="0">
                <a:cs typeface="Times New Roman" pitchFamily="18" charset="0"/>
              </a:rPr>
              <a:t>or      </a:t>
            </a:r>
            <a:r>
              <a:rPr lang="en-US" sz="2800" b="1" dirty="0">
                <a:solidFill>
                  <a:srgbClr val="0070C0"/>
                </a:solidFill>
                <a:cs typeface="Times New Roman" pitchFamily="18" charset="0"/>
              </a:rPr>
              <a:t>non smoked </a:t>
            </a:r>
            <a:r>
              <a:rPr lang="en-US" sz="2800" b="1" dirty="0">
                <a:cs typeface="Times New Roman" pitchFamily="18" charset="0"/>
              </a:rPr>
              <a:t>mother during pregnancy</a:t>
            </a:r>
          </a:p>
          <a:p>
            <a:r>
              <a:rPr lang="en-US" sz="2800" b="1" dirty="0">
                <a:solidFill>
                  <a:srgbClr val="0070C0"/>
                </a:solidFill>
                <a:cs typeface="Times New Roman" pitchFamily="18" charset="0"/>
              </a:rPr>
              <a:t>small birth weigh</a:t>
            </a:r>
            <a:r>
              <a:rPr lang="en-US" sz="2800" b="1" dirty="0">
                <a:cs typeface="Times New Roman" pitchFamily="18" charset="0"/>
              </a:rPr>
              <a:t>t          </a:t>
            </a:r>
            <a:r>
              <a:rPr lang="en-US" sz="2800" b="1" dirty="0">
                <a:solidFill>
                  <a:srgbClr val="FF0000"/>
                </a:solidFill>
                <a:cs typeface="Times New Roman" pitchFamily="18" charset="0"/>
              </a:rPr>
              <a:t>no small birth weight</a:t>
            </a:r>
            <a:r>
              <a:rPr lang="en-US" sz="2800" dirty="0">
                <a:solidFill>
                  <a:srgbClr val="FF0000"/>
                </a:solidFill>
                <a:cs typeface="Times New Roman" pitchFamily="18" charset="0"/>
              </a:rPr>
              <a:t> </a:t>
            </a:r>
            <a:endParaRPr lang="en-US" sz="2800" dirty="0">
              <a:solidFill>
                <a:srgbClr val="FF0000"/>
              </a:solidFill>
              <a:cs typeface="Times New Roman" pitchFamily="18" charset="0"/>
            </a:endParaRPr>
          </a:p>
        </p:txBody>
      </p:sp>
    </p:spTree>
    <p:extLst>
      <p:ext uri="{BB962C8B-B14F-4D97-AF65-F5344CB8AC3E}">
        <p14:creationId xmlns:p14="http://schemas.microsoft.com/office/powerpoint/2010/main" val="98500766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548680"/>
            <a:ext cx="8964488" cy="6909584"/>
          </a:xfrm>
          <a:prstGeom prst="rect">
            <a:avLst/>
          </a:prstGeom>
        </p:spPr>
        <p:txBody>
          <a:bodyPr wrap="square">
            <a:spAutoFit/>
          </a:bodyPr>
          <a:lstStyle/>
          <a:p>
            <a:r>
              <a:rPr lang="en-MY" sz="2400" b="1" dirty="0" smtClean="0">
                <a:solidFill>
                  <a:srgbClr val="FF0000"/>
                </a:solidFill>
                <a:cs typeface="Times New Roman" pitchFamily="18" charset="0"/>
              </a:rPr>
              <a:t>Data </a:t>
            </a:r>
          </a:p>
          <a:p>
            <a:r>
              <a:rPr lang="en-MY" sz="2500" dirty="0" smtClean="0">
                <a:cs typeface="Times New Roman" pitchFamily="18" charset="0"/>
              </a:rPr>
              <a:t>Qualitative data consist of sample of </a:t>
            </a:r>
            <a:r>
              <a:rPr kumimoji="0" lang="en-US" sz="2500" b="0" i="0" u="none" strike="noStrike" cap="none" normalizeH="0" baseline="0" dirty="0" smtClean="0">
                <a:ln>
                  <a:noFill/>
                </a:ln>
                <a:solidFill>
                  <a:schemeClr val="tx1"/>
                </a:solidFill>
                <a:effectLst/>
                <a:cs typeface="Arial" charset="0"/>
              </a:rPr>
              <a:t>460</a:t>
            </a:r>
            <a:r>
              <a:rPr kumimoji="0" lang="en-US" sz="2500" b="0" i="0" u="none" strike="noStrike" cap="none" normalizeH="0" dirty="0" smtClean="0">
                <a:ln>
                  <a:noFill/>
                </a:ln>
                <a:solidFill>
                  <a:schemeClr val="tx1"/>
                </a:solidFill>
                <a:effectLst/>
                <a:cs typeface="Arial" charset="0"/>
              </a:rPr>
              <a:t> </a:t>
            </a:r>
            <a:r>
              <a:rPr lang="en-MY" sz="2500" dirty="0" smtClean="0">
                <a:cs typeface="Times New Roman" pitchFamily="18" charset="0"/>
              </a:rPr>
              <a:t>pregnant </a:t>
            </a:r>
            <a:r>
              <a:rPr lang="en-MY" sz="2500" dirty="0">
                <a:cs typeface="Times New Roman" pitchFamily="18" charset="0"/>
              </a:rPr>
              <a:t>women  divided into two groups, 160 smoker  and 300 non smoked  during pregnancy, 100 smoker women, were born   small weight babies    while the non </a:t>
            </a:r>
            <a:r>
              <a:rPr lang="en-MY" sz="2500" dirty="0" smtClean="0">
                <a:cs typeface="Times New Roman" pitchFamily="18" charset="0"/>
              </a:rPr>
              <a:t>smokers, born  </a:t>
            </a:r>
            <a:r>
              <a:rPr lang="en-MY" sz="2500" dirty="0">
                <a:cs typeface="Times New Roman" pitchFamily="18" charset="0"/>
              </a:rPr>
              <a:t>50 small birth weight babies </a:t>
            </a:r>
          </a:p>
          <a:p>
            <a:endParaRPr lang="en-MY" sz="2500" dirty="0" smtClean="0">
              <a:cs typeface="Times New Roman" pitchFamily="18" charset="0"/>
            </a:endParaRPr>
          </a:p>
          <a:p>
            <a:r>
              <a:rPr lang="en-MY" sz="2500" b="1" dirty="0" smtClean="0">
                <a:solidFill>
                  <a:srgbClr val="FF0000"/>
                </a:solidFill>
                <a:cs typeface="Times New Roman" pitchFamily="18" charset="0"/>
              </a:rPr>
              <a:t>Assumption </a:t>
            </a:r>
          </a:p>
          <a:p>
            <a:r>
              <a:rPr lang="en-MY" sz="2500" b="1" dirty="0" smtClean="0">
                <a:cs typeface="Times New Roman" pitchFamily="18" charset="0"/>
              </a:rPr>
              <a:t>Two independent group of </a:t>
            </a:r>
            <a:r>
              <a:rPr lang="en-MY" sz="2500" dirty="0" smtClean="0">
                <a:cs typeface="Times New Roman" pitchFamily="18" charset="0"/>
              </a:rPr>
              <a:t>pregnant women </a:t>
            </a:r>
            <a:r>
              <a:rPr lang="en-MY" sz="2500" b="1" dirty="0" smtClean="0">
                <a:cs typeface="Times New Roman" pitchFamily="18" charset="0"/>
              </a:rPr>
              <a:t>chosen </a:t>
            </a:r>
            <a:r>
              <a:rPr lang="en-MY" sz="2500" dirty="0" smtClean="0">
                <a:cs typeface="Times New Roman" pitchFamily="18" charset="0"/>
              </a:rPr>
              <a:t>randomly from normal distribution population .</a:t>
            </a:r>
            <a:endParaRPr lang="en-MY" sz="2500" b="1" dirty="0" smtClean="0">
              <a:solidFill>
                <a:srgbClr val="FF0000"/>
              </a:solidFill>
              <a:cs typeface="Times New Roman" pitchFamily="18" charset="0"/>
            </a:endParaRPr>
          </a:p>
          <a:p>
            <a:r>
              <a:rPr lang="en-MY" sz="2500" b="1" dirty="0" smtClean="0">
                <a:solidFill>
                  <a:srgbClr val="FF0000"/>
                </a:solidFill>
                <a:cs typeface="Times New Roman" pitchFamily="18" charset="0"/>
              </a:rPr>
              <a:t>Formulation of Hypothesis</a:t>
            </a:r>
            <a:endParaRPr lang="en-MY" sz="2500" dirty="0" smtClean="0">
              <a:cs typeface="Times New Roman" pitchFamily="18" charset="0"/>
            </a:endParaRPr>
          </a:p>
          <a:p>
            <a:r>
              <a:rPr lang="en-MY" sz="2500" b="1" dirty="0" err="1" smtClean="0">
                <a:solidFill>
                  <a:srgbClr val="0070C0"/>
                </a:solidFill>
                <a:cs typeface="Times New Roman" pitchFamily="18" charset="0"/>
              </a:rPr>
              <a:t>Ho</a:t>
            </a:r>
            <a:endParaRPr lang="en-MY" sz="2500" b="1" dirty="0" smtClean="0">
              <a:solidFill>
                <a:srgbClr val="0070C0"/>
              </a:solidFill>
              <a:cs typeface="Times New Roman" pitchFamily="18" charset="0"/>
            </a:endParaRPr>
          </a:p>
          <a:p>
            <a:r>
              <a:rPr lang="en-MY" sz="2500" dirty="0" smtClean="0">
                <a:cs typeface="Times New Roman" pitchFamily="18" charset="0"/>
              </a:rPr>
              <a:t>       </a:t>
            </a:r>
            <a:r>
              <a:rPr lang="en-MY" sz="2500" b="1" dirty="0" smtClean="0">
                <a:cs typeface="Times New Roman" pitchFamily="18" charset="0"/>
              </a:rPr>
              <a:t>There is </a:t>
            </a:r>
            <a:r>
              <a:rPr lang="en-MY" sz="2500" b="1" dirty="0" smtClean="0">
                <a:solidFill>
                  <a:srgbClr val="0070C0"/>
                </a:solidFill>
                <a:cs typeface="Times New Roman" pitchFamily="18" charset="0"/>
              </a:rPr>
              <a:t>no significance </a:t>
            </a:r>
            <a:r>
              <a:rPr lang="en-MY" sz="2500" b="1" dirty="0" smtClean="0">
                <a:solidFill>
                  <a:srgbClr val="FF0000"/>
                </a:solidFill>
                <a:cs typeface="Times New Roman" pitchFamily="18" charset="0"/>
              </a:rPr>
              <a:t>difference</a:t>
            </a:r>
            <a:r>
              <a:rPr lang="en-MY" sz="2500" b="1" dirty="0" smtClean="0">
                <a:cs typeface="Times New Roman" pitchFamily="18" charset="0"/>
              </a:rPr>
              <a:t> in the </a:t>
            </a:r>
            <a:r>
              <a:rPr lang="en-MY" sz="2500" b="1" dirty="0" smtClean="0">
                <a:solidFill>
                  <a:srgbClr val="FF0000"/>
                </a:solidFill>
                <a:cs typeface="Times New Roman" pitchFamily="18" charset="0"/>
              </a:rPr>
              <a:t>proportion (rate</a:t>
            </a:r>
            <a:r>
              <a:rPr lang="en-MY" sz="2500" b="1" dirty="0" smtClean="0">
                <a:cs typeface="Times New Roman" pitchFamily="18" charset="0"/>
              </a:rPr>
              <a:t>) of </a:t>
            </a:r>
            <a:r>
              <a:rPr lang="en-US" sz="2500" b="1" dirty="0" smtClean="0">
                <a:cs typeface="Times New Roman" pitchFamily="18" charset="0"/>
              </a:rPr>
              <a:t>small birth weight babies</a:t>
            </a:r>
            <a:r>
              <a:rPr lang="en-MY" sz="2500" b="1" dirty="0" smtClean="0">
                <a:cs typeface="Times New Roman" pitchFamily="18" charset="0"/>
              </a:rPr>
              <a:t> between two groups .</a:t>
            </a:r>
          </a:p>
          <a:p>
            <a:r>
              <a:rPr lang="en-MY" sz="2500" dirty="0" smtClean="0">
                <a:cs typeface="Times New Roman" pitchFamily="18" charset="0"/>
              </a:rPr>
              <a:t>	 </a:t>
            </a:r>
            <a:r>
              <a:rPr lang="en-MY" sz="2500" b="1" dirty="0" smtClean="0">
                <a:solidFill>
                  <a:srgbClr val="002060"/>
                </a:solidFill>
                <a:cs typeface="Times New Roman" pitchFamily="18" charset="0"/>
              </a:rPr>
              <a:t>Group </a:t>
            </a:r>
            <a:r>
              <a:rPr lang="en-MY" sz="2500" dirty="0" smtClean="0">
                <a:cs typeface="Times New Roman" pitchFamily="18" charset="0"/>
              </a:rPr>
              <a:t>smoker women </a:t>
            </a:r>
            <a:r>
              <a:rPr lang="en-MY" sz="2500" b="1" dirty="0" smtClean="0">
                <a:solidFill>
                  <a:srgbClr val="002060"/>
                </a:solidFill>
                <a:cs typeface="Times New Roman" pitchFamily="18" charset="0"/>
              </a:rPr>
              <a:t>62.5%  &amp;  </a:t>
            </a:r>
          </a:p>
          <a:p>
            <a:r>
              <a:rPr lang="en-MY" sz="2800" b="1" dirty="0" smtClean="0">
                <a:solidFill>
                  <a:srgbClr val="002060"/>
                </a:solidFill>
                <a:cs typeface="Times New Roman" pitchFamily="18" charset="0"/>
              </a:rPr>
              <a:t>           Group non </a:t>
            </a:r>
            <a:r>
              <a:rPr lang="en-MY" sz="2800" dirty="0" smtClean="0">
                <a:cs typeface="Times New Roman" pitchFamily="18" charset="0"/>
              </a:rPr>
              <a:t>smoker women </a:t>
            </a:r>
            <a:r>
              <a:rPr lang="en-MY" sz="2800" b="1" dirty="0" smtClean="0">
                <a:solidFill>
                  <a:srgbClr val="002060"/>
                </a:solidFill>
                <a:cs typeface="Times New Roman" pitchFamily="18" charset="0"/>
              </a:rPr>
              <a:t>16.7% </a:t>
            </a:r>
          </a:p>
          <a:p>
            <a:r>
              <a:rPr lang="en-MY" sz="2200" b="1" dirty="0" smtClean="0">
                <a:cs typeface="Times New Roman" pitchFamily="18" charset="0"/>
              </a:rPr>
              <a:t>There is no </a:t>
            </a:r>
            <a:r>
              <a:rPr lang="en-MY" sz="2200" b="1" dirty="0" smtClean="0">
                <a:solidFill>
                  <a:schemeClr val="tx2"/>
                </a:solidFill>
                <a:cs typeface="Times New Roman" pitchFamily="18" charset="0"/>
              </a:rPr>
              <a:t>significance association </a:t>
            </a:r>
            <a:r>
              <a:rPr lang="en-MY" sz="2200" b="1" dirty="0" smtClean="0">
                <a:cs typeface="Times New Roman" pitchFamily="18" charset="0"/>
              </a:rPr>
              <a:t>between small birth weight babies  And smoking .</a:t>
            </a:r>
          </a:p>
          <a:p>
            <a:r>
              <a:rPr lang="en-MY" sz="2200" b="1" dirty="0" smtClean="0">
                <a:cs typeface="Times New Roman" pitchFamily="18" charset="0"/>
              </a:rPr>
              <a:t>P1 = P2 = P0 .</a:t>
            </a:r>
          </a:p>
        </p:txBody>
      </p:sp>
      <p:sp>
        <p:nvSpPr>
          <p:cNvPr id="3" name="Rectangle 2"/>
          <p:cNvSpPr/>
          <p:nvPr/>
        </p:nvSpPr>
        <p:spPr>
          <a:xfrm>
            <a:off x="179512" y="116632"/>
            <a:ext cx="9073008" cy="369332"/>
          </a:xfrm>
          <a:prstGeom prst="rect">
            <a:avLst/>
          </a:prstGeom>
        </p:spPr>
        <p:txBody>
          <a:bodyPr wrap="square">
            <a:spAutoFit/>
          </a:bodyPr>
          <a:lstStyle/>
          <a:p>
            <a:r>
              <a:rPr lang="en-US" b="1" dirty="0">
                <a:cs typeface="Times New Roman" pitchFamily="18" charset="0"/>
              </a:rPr>
              <a:t>The steps of inference in χ</a:t>
            </a:r>
            <a:r>
              <a:rPr lang="en-US" b="1" baseline="30000" dirty="0">
                <a:cs typeface="Times New Roman" pitchFamily="18" charset="0"/>
              </a:rPr>
              <a:t>2 </a:t>
            </a:r>
            <a:r>
              <a:rPr lang="en-US" b="1" dirty="0">
                <a:cs typeface="Times New Roman" pitchFamily="18" charset="0"/>
              </a:rPr>
              <a:t>just as that of t test, only the computing methodology is different </a:t>
            </a:r>
            <a:endParaRPr lang="en-MY" dirty="0"/>
          </a:p>
        </p:txBody>
      </p:sp>
    </p:spTree>
    <p:extLst>
      <p:ext uri="{BB962C8B-B14F-4D97-AF65-F5344CB8AC3E}">
        <p14:creationId xmlns:p14="http://schemas.microsoft.com/office/powerpoint/2010/main" val="53200157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332656"/>
            <a:ext cx="8568952" cy="6370975"/>
          </a:xfrm>
          <a:prstGeom prst="rect">
            <a:avLst/>
          </a:prstGeom>
        </p:spPr>
        <p:txBody>
          <a:bodyPr wrap="square">
            <a:spAutoFit/>
          </a:bodyPr>
          <a:lstStyle/>
          <a:p>
            <a:r>
              <a:rPr lang="en-MY" sz="2400" b="1" dirty="0" smtClean="0">
                <a:solidFill>
                  <a:srgbClr val="FF0000"/>
                </a:solidFill>
                <a:cs typeface="Times New Roman" pitchFamily="18" charset="0"/>
              </a:rPr>
              <a:t>HA </a:t>
            </a:r>
          </a:p>
          <a:p>
            <a:r>
              <a:rPr lang="en-MY" sz="2400" dirty="0" smtClean="0">
                <a:cs typeface="Times New Roman" pitchFamily="18" charset="0"/>
              </a:rPr>
              <a:t>      There is a </a:t>
            </a:r>
            <a:r>
              <a:rPr lang="en-MY" sz="2400" dirty="0" smtClean="0">
                <a:solidFill>
                  <a:srgbClr val="FF0000"/>
                </a:solidFill>
                <a:cs typeface="Times New Roman" pitchFamily="18" charset="0"/>
              </a:rPr>
              <a:t>significance difference </a:t>
            </a:r>
            <a:r>
              <a:rPr lang="en-MY" sz="2400" dirty="0" smtClean="0">
                <a:cs typeface="Times New Roman" pitchFamily="18" charset="0"/>
              </a:rPr>
              <a:t>in the </a:t>
            </a:r>
            <a:r>
              <a:rPr lang="en-MY" sz="2400" b="1" dirty="0" smtClean="0">
                <a:solidFill>
                  <a:schemeClr val="accent1"/>
                </a:solidFill>
                <a:cs typeface="Times New Roman" pitchFamily="18" charset="0"/>
              </a:rPr>
              <a:t>low birth weight rate </a:t>
            </a:r>
            <a:r>
              <a:rPr lang="en-MY" sz="2400" dirty="0" smtClean="0">
                <a:cs typeface="Times New Roman" pitchFamily="18" charset="0"/>
              </a:rPr>
              <a:t>between two groups of women</a:t>
            </a:r>
          </a:p>
          <a:p>
            <a:r>
              <a:rPr lang="en-MY" sz="2400" dirty="0" smtClean="0">
                <a:cs typeface="Times New Roman" pitchFamily="18" charset="0"/>
              </a:rPr>
              <a:t>P1¬ ≠ P2 ≠ P0 .</a:t>
            </a:r>
          </a:p>
          <a:p>
            <a:r>
              <a:rPr lang="en-MY" sz="2400" dirty="0" smtClean="0">
                <a:cs typeface="Times New Roman" pitchFamily="18" charset="0"/>
              </a:rPr>
              <a:t>low birth weight rate is </a:t>
            </a:r>
            <a:r>
              <a:rPr lang="en-MY" sz="2400" b="1" dirty="0" smtClean="0">
                <a:cs typeface="Times New Roman" pitchFamily="18" charset="0"/>
              </a:rPr>
              <a:t>higher among smokers </a:t>
            </a:r>
          </a:p>
          <a:p>
            <a:r>
              <a:rPr lang="en-MY" sz="2400" b="1" dirty="0" smtClean="0">
                <a:solidFill>
                  <a:srgbClr val="FF0000"/>
                </a:solidFill>
                <a:cs typeface="Times New Roman" pitchFamily="18" charset="0"/>
              </a:rPr>
              <a:t>Critical region </a:t>
            </a:r>
          </a:p>
          <a:p>
            <a:r>
              <a:rPr lang="en-MY" sz="2400" b="1" dirty="0" smtClean="0">
                <a:cs typeface="Times New Roman" pitchFamily="18" charset="0"/>
              </a:rPr>
              <a:t>Level of significance</a:t>
            </a:r>
          </a:p>
          <a:p>
            <a:r>
              <a:rPr lang="en-MY" sz="2400" b="1" dirty="0" smtClean="0">
                <a:cs typeface="Times New Roman" pitchFamily="18" charset="0"/>
              </a:rPr>
              <a:t> 0.95, α = 0.05</a:t>
            </a:r>
          </a:p>
          <a:p>
            <a:r>
              <a:rPr lang="en-MY" sz="2400" b="1" dirty="0" err="1" smtClean="0">
                <a:cs typeface="Times New Roman" pitchFamily="18" charset="0"/>
              </a:rPr>
              <a:t>d.F</a:t>
            </a:r>
            <a:r>
              <a:rPr lang="en-MY" sz="2400" b="1" dirty="0" smtClean="0">
                <a:cs typeface="Times New Roman" pitchFamily="18" charset="0"/>
              </a:rPr>
              <a:t> = (No. of rows – 1) (No. of column – 1) = (r – 1) (c – 1)</a:t>
            </a:r>
          </a:p>
          <a:p>
            <a:r>
              <a:rPr lang="en-MY" sz="2400" b="1" dirty="0" smtClean="0">
                <a:cs typeface="Times New Roman" pitchFamily="18" charset="0"/>
              </a:rPr>
              <a:t>                                                                            = (2 – 1) (2 – 1) = 1</a:t>
            </a:r>
          </a:p>
          <a:p>
            <a:endParaRPr lang="en-US" sz="2400" dirty="0">
              <a:cs typeface="Times New Roman" pitchFamily="18" charset="0"/>
            </a:endParaRPr>
          </a:p>
          <a:p>
            <a:r>
              <a:rPr lang="en-MY" sz="2400" b="1" dirty="0" smtClean="0">
                <a:cs typeface="Times New Roman" pitchFamily="18" charset="0"/>
              </a:rPr>
              <a:t>tabulated  χ2 of </a:t>
            </a:r>
            <a:r>
              <a:rPr lang="en-MY" sz="2400" b="1" dirty="0" err="1" smtClean="0">
                <a:cs typeface="Times New Roman" pitchFamily="18" charset="0"/>
              </a:rPr>
              <a:t>d.F</a:t>
            </a:r>
            <a:r>
              <a:rPr lang="en-MY" sz="2400" b="1" dirty="0" smtClean="0">
                <a:cs typeface="Times New Roman" pitchFamily="18" charset="0"/>
              </a:rPr>
              <a:t> =1 with α  0.05 = 3.841</a:t>
            </a:r>
          </a:p>
          <a:p>
            <a:endParaRPr lang="en-MY" sz="2400" b="1" dirty="0" smtClean="0">
              <a:cs typeface="Times New Roman" pitchFamily="18" charset="0"/>
            </a:endParaRPr>
          </a:p>
          <a:p>
            <a:r>
              <a:rPr lang="en-MY" sz="2400" b="1" dirty="0" smtClean="0">
                <a:cs typeface="Times New Roman" pitchFamily="18" charset="0"/>
              </a:rPr>
              <a:t>Proper test </a:t>
            </a:r>
          </a:p>
          <a:p>
            <a:endParaRPr lang="en-US" dirty="0" smtClean="0">
              <a:cs typeface="Times New Roman" pitchFamily="18" charset="0"/>
            </a:endParaRPr>
          </a:p>
          <a:p>
            <a:endParaRPr lang="en-US" dirty="0">
              <a:cs typeface="Times New Roman" pitchFamily="18" charset="0"/>
            </a:endParaRPr>
          </a:p>
          <a:p>
            <a:endParaRPr lang="en-US" dirty="0" smtClean="0">
              <a:cs typeface="Times New Roman" pitchFamily="18" charset="0"/>
            </a:endParaRPr>
          </a:p>
          <a:p>
            <a:endParaRPr lang="en-MY" dirty="0" smtClean="0">
              <a:cs typeface="Times New Roman" pitchFamily="18" charset="0"/>
            </a:endParaRP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1675" y="4941168"/>
            <a:ext cx="2600325" cy="933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7203748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29" y="404664"/>
            <a:ext cx="2836279" cy="1938992"/>
          </a:xfrm>
          <a:prstGeom prst="rect">
            <a:avLst/>
          </a:prstGeom>
        </p:spPr>
        <p:txBody>
          <a:bodyPr wrap="square">
            <a:spAutoFit/>
          </a:bodyPr>
          <a:lstStyle/>
          <a:p>
            <a:pPr lvl="0" algn="ctr" rtl="1" eaLnBrk="0" fontAlgn="base" hangingPunct="0">
              <a:spcBef>
                <a:spcPct val="0"/>
              </a:spcBef>
              <a:spcAft>
                <a:spcPct val="0"/>
              </a:spcAft>
            </a:pPr>
            <a:r>
              <a:rPr lang="en-US" sz="2400" dirty="0" smtClean="0">
                <a:cs typeface="Arial" charset="0"/>
              </a:rPr>
              <a:t>150/460=0.33</a:t>
            </a:r>
          </a:p>
          <a:p>
            <a:pPr lvl="0" algn="ctr" rtl="1" eaLnBrk="0" fontAlgn="base" hangingPunct="0">
              <a:spcBef>
                <a:spcPct val="0"/>
              </a:spcBef>
              <a:spcAft>
                <a:spcPct val="0"/>
              </a:spcAft>
            </a:pPr>
            <a:r>
              <a:rPr lang="en-US" sz="2400" dirty="0" smtClean="0">
                <a:cs typeface="Arial" charset="0"/>
              </a:rPr>
              <a:t>0.33x160=52.8</a:t>
            </a:r>
          </a:p>
          <a:p>
            <a:pPr lvl="0" algn="ctr" rtl="1" eaLnBrk="0" fontAlgn="base" hangingPunct="0">
              <a:spcBef>
                <a:spcPct val="0"/>
              </a:spcBef>
              <a:spcAft>
                <a:spcPct val="0"/>
              </a:spcAft>
            </a:pPr>
            <a:r>
              <a:rPr lang="en-US" sz="2400" dirty="0" smtClean="0">
                <a:cs typeface="Arial" charset="0"/>
              </a:rPr>
              <a:t>  0.33X300=99</a:t>
            </a:r>
          </a:p>
          <a:p>
            <a:pPr lvl="0" algn="ctr" rtl="1" eaLnBrk="0" fontAlgn="base" hangingPunct="0">
              <a:spcBef>
                <a:spcPct val="0"/>
              </a:spcBef>
              <a:spcAft>
                <a:spcPct val="0"/>
              </a:spcAft>
            </a:pPr>
            <a:r>
              <a:rPr lang="en-US" sz="2400" dirty="0" smtClean="0">
                <a:cs typeface="Arial" charset="0"/>
              </a:rPr>
              <a:t>.33X60=19.8</a:t>
            </a:r>
          </a:p>
          <a:p>
            <a:pPr lvl="0" algn="ctr" rtl="1" eaLnBrk="0" fontAlgn="base" hangingPunct="0">
              <a:spcBef>
                <a:spcPct val="0"/>
              </a:spcBef>
              <a:spcAft>
                <a:spcPct val="0"/>
              </a:spcAft>
            </a:pPr>
            <a:r>
              <a:rPr lang="en-US" sz="2400" dirty="0" smtClean="0">
                <a:cs typeface="Arial" charset="0"/>
              </a:rPr>
              <a:t>.33X250=82.5</a:t>
            </a: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2530227"/>
            <a:ext cx="2600325" cy="933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4" name="Group 36"/>
          <p:cNvGraphicFramePr>
            <a:graphicFrameLocks noGrp="1"/>
          </p:cNvGraphicFramePr>
          <p:nvPr>
            <p:extLst>
              <p:ext uri="{D42A27DB-BD31-4B8C-83A1-F6EECF244321}">
                <p14:modId xmlns:p14="http://schemas.microsoft.com/office/powerpoint/2010/main" val="290033789"/>
              </p:ext>
            </p:extLst>
          </p:nvPr>
        </p:nvGraphicFramePr>
        <p:xfrm>
          <a:off x="4180478" y="222746"/>
          <a:ext cx="4699426" cy="1769428"/>
        </p:xfrm>
        <a:graphic>
          <a:graphicData uri="http://schemas.openxmlformats.org/drawingml/2006/table">
            <a:tbl>
              <a:tblPr rtl="1"/>
              <a:tblGrid>
                <a:gridCol w="636912">
                  <a:extLst>
                    <a:ext uri="{9D8B030D-6E8A-4147-A177-3AD203B41FA5}">
                      <a16:colId xmlns:a16="http://schemas.microsoft.com/office/drawing/2014/main" val="20000"/>
                    </a:ext>
                  </a:extLst>
                </a:gridCol>
                <a:gridCol w="1205914">
                  <a:extLst>
                    <a:ext uri="{9D8B030D-6E8A-4147-A177-3AD203B41FA5}">
                      <a16:colId xmlns:a16="http://schemas.microsoft.com/office/drawing/2014/main" val="20001"/>
                    </a:ext>
                  </a:extLst>
                </a:gridCol>
                <a:gridCol w="1860548">
                  <a:extLst>
                    <a:ext uri="{9D8B030D-6E8A-4147-A177-3AD203B41FA5}">
                      <a16:colId xmlns:a16="http://schemas.microsoft.com/office/drawing/2014/main" val="20002"/>
                    </a:ext>
                  </a:extLst>
                </a:gridCol>
                <a:gridCol w="996052">
                  <a:extLst>
                    <a:ext uri="{9D8B030D-6E8A-4147-A177-3AD203B41FA5}">
                      <a16:colId xmlns:a16="http://schemas.microsoft.com/office/drawing/2014/main" val="20003"/>
                    </a:ext>
                  </a:extLst>
                </a:gridCol>
              </a:tblGrid>
              <a:tr h="533400">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cs typeface="Arial" charset="0"/>
                        </a:rPr>
                        <a:t>total</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lang="en-US" sz="1800" b="1" dirty="0" smtClean="0">
                          <a:solidFill>
                            <a:srgbClr val="FF0000"/>
                          </a:solidFill>
                          <a:cs typeface="Times New Roman" pitchFamily="18" charset="0"/>
                        </a:rPr>
                        <a:t>small birth weight</a:t>
                      </a:r>
                      <a:r>
                        <a:rPr lang="en-US" sz="1800" dirty="0" smtClean="0">
                          <a:solidFill>
                            <a:srgbClr val="FF0000"/>
                          </a:solidFill>
                          <a:cs typeface="Times New Roman" pitchFamily="18" charset="0"/>
                        </a:rPr>
                        <a:t> </a:t>
                      </a:r>
                      <a:r>
                        <a:rPr kumimoji="0" lang="en-US" sz="1800" b="1" i="0" u="none" strike="noStrike" cap="none" normalizeH="0" baseline="0" dirty="0" smtClean="0">
                          <a:ln>
                            <a:noFill/>
                          </a:ln>
                          <a:solidFill>
                            <a:schemeClr val="tx1"/>
                          </a:solidFill>
                          <a:effectLst/>
                          <a:latin typeface="+mn-lt"/>
                          <a:cs typeface="Arial" charset="0"/>
                        </a:rPr>
                        <a:t>-</a:t>
                      </a:r>
                      <a:r>
                        <a:rPr kumimoji="0" lang="en-US" sz="1800" b="1" i="0" u="none" strike="noStrike" cap="none" normalizeH="0" baseline="0" dirty="0" err="1" smtClean="0">
                          <a:ln>
                            <a:noFill/>
                          </a:ln>
                          <a:solidFill>
                            <a:schemeClr val="tx1"/>
                          </a:solidFill>
                          <a:effectLst/>
                          <a:latin typeface="+mn-lt"/>
                          <a:cs typeface="Arial" charset="0"/>
                        </a:rPr>
                        <a:t>ve</a:t>
                      </a:r>
                      <a:endParaRPr kumimoji="0" lang="en-US" sz="1800" b="1" i="0" u="none" strike="noStrike" cap="none" normalizeH="0" baseline="0" dirty="0" smtClean="0">
                        <a:ln>
                          <a:noFill/>
                        </a:ln>
                        <a:solidFill>
                          <a:schemeClr val="tx1"/>
                        </a:solidFill>
                        <a:effectLst/>
                        <a:latin typeface="+mn-lt"/>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lang="en-US" sz="1800" b="1" dirty="0" smtClean="0">
                          <a:solidFill>
                            <a:srgbClr val="FF0000"/>
                          </a:solidFill>
                          <a:cs typeface="Times New Roman" pitchFamily="18" charset="0"/>
                        </a:rPr>
                        <a:t>small birth weight</a:t>
                      </a:r>
                      <a:r>
                        <a:rPr lang="en-US" sz="1800" dirty="0" smtClean="0">
                          <a:solidFill>
                            <a:srgbClr val="FF0000"/>
                          </a:solidFill>
                          <a:cs typeface="Times New Roman" pitchFamily="18" charset="0"/>
                        </a:rPr>
                        <a:t> </a:t>
                      </a:r>
                      <a:r>
                        <a:rPr kumimoji="0" lang="en-US" sz="1800" b="1" i="0" u="none" strike="noStrike" cap="none" normalizeH="0" baseline="0" dirty="0" smtClean="0">
                          <a:ln>
                            <a:noFill/>
                          </a:ln>
                          <a:solidFill>
                            <a:schemeClr val="tx1"/>
                          </a:solidFill>
                          <a:effectLst/>
                          <a:latin typeface="+mn-lt"/>
                          <a:cs typeface="Arial" charset="0"/>
                        </a:rPr>
                        <a:t>+</a:t>
                      </a:r>
                      <a:r>
                        <a:rPr kumimoji="0" lang="en-US" sz="1800" b="1" i="0" u="none" strike="noStrike" cap="none" normalizeH="0" baseline="0" dirty="0" err="1" smtClean="0">
                          <a:ln>
                            <a:noFill/>
                          </a:ln>
                          <a:solidFill>
                            <a:schemeClr val="tx1"/>
                          </a:solidFill>
                          <a:effectLst/>
                          <a:latin typeface="+mn-lt"/>
                          <a:cs typeface="Arial" charset="0"/>
                        </a:rPr>
                        <a:t>ve</a:t>
                      </a:r>
                      <a:endParaRPr kumimoji="0" lang="en-US" sz="1800" b="1" i="0" u="none" strike="noStrike" cap="none" normalizeH="0" baseline="0" dirty="0" smtClean="0">
                        <a:ln>
                          <a:noFill/>
                        </a:ln>
                        <a:solidFill>
                          <a:schemeClr val="tx1"/>
                        </a:solidFill>
                        <a:effectLst/>
                        <a:latin typeface="+mn-lt"/>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cs typeface="Arial" charset="0"/>
                        </a:rPr>
                        <a:t>smoker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81000">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mn-lt"/>
                          <a:cs typeface="Arial" charset="0"/>
                        </a:rPr>
                        <a:t>160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mn-lt"/>
                          <a:cs typeface="Arial" charset="0"/>
                        </a:rPr>
                        <a:t>          60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mn-lt"/>
                          <a:cs typeface="Arial" charset="0"/>
                        </a:rPr>
                        <a:t> </a:t>
                      </a:r>
                      <a:r>
                        <a:rPr kumimoji="0" lang="en-US" sz="1800" b="0" i="0" u="none" strike="noStrike" cap="none" normalizeH="0" baseline="0" dirty="0" smtClean="0">
                          <a:ln>
                            <a:noFill/>
                          </a:ln>
                          <a:solidFill>
                            <a:srgbClr val="FF0000"/>
                          </a:solidFill>
                          <a:effectLst/>
                          <a:latin typeface="+mn-lt"/>
                          <a:cs typeface="Arial" charset="0"/>
                        </a:rPr>
                        <a:t>53</a:t>
                      </a:r>
                      <a:r>
                        <a:rPr kumimoji="0" lang="en-US" sz="1800" b="0" i="0" u="none" strike="noStrike" cap="none" normalizeH="0" baseline="0" dirty="0" smtClean="0">
                          <a:ln>
                            <a:noFill/>
                          </a:ln>
                          <a:solidFill>
                            <a:schemeClr val="tx1"/>
                          </a:solidFill>
                          <a:effectLst/>
                          <a:latin typeface="+mn-lt"/>
                          <a:cs typeface="Arial" charset="0"/>
                        </a:rPr>
                        <a:t>  (62.5% )100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cs typeface="Arial" charset="0"/>
                        </a:rPr>
                        <a:t> yes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06388">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mn-lt"/>
                          <a:cs typeface="Arial" charset="0"/>
                        </a:rPr>
                        <a:t>300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mn-lt"/>
                          <a:cs typeface="Arial" charset="0"/>
                        </a:rPr>
                        <a:t>         250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0000"/>
                          </a:solidFill>
                          <a:effectLst/>
                          <a:latin typeface="+mn-lt"/>
                          <a:cs typeface="Arial" charset="0"/>
                        </a:rPr>
                        <a:t>99 </a:t>
                      </a:r>
                      <a:r>
                        <a:rPr kumimoji="0" lang="en-US" sz="1800" b="0" i="0" u="none" strike="noStrike" cap="none" normalizeH="0" baseline="0" dirty="0" smtClean="0">
                          <a:ln>
                            <a:noFill/>
                          </a:ln>
                          <a:solidFill>
                            <a:schemeClr val="tx1"/>
                          </a:solidFill>
                          <a:effectLst/>
                          <a:latin typeface="+mn-lt"/>
                          <a:cs typeface="Arial" charset="0"/>
                        </a:rPr>
                        <a:t>(16.7 )   50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cs typeface="Arial" charset="0"/>
                        </a:rPr>
                        <a:t> no</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82588">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mn-lt"/>
                          <a:cs typeface="Arial" charset="0"/>
                        </a:rPr>
                        <a:t>460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mn-lt"/>
                          <a:cs typeface="Arial" charset="0"/>
                        </a:rPr>
                        <a:t>310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mn-lt"/>
                          <a:cs typeface="Arial" charset="0"/>
                        </a:rPr>
                        <a:t>150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cs typeface="Arial" charset="0"/>
                        </a:rPr>
                        <a:t> Total</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5" name="Rectangle 4"/>
          <p:cNvSpPr/>
          <p:nvPr/>
        </p:nvSpPr>
        <p:spPr>
          <a:xfrm>
            <a:off x="464529" y="3463677"/>
            <a:ext cx="8280920" cy="1200329"/>
          </a:xfrm>
          <a:prstGeom prst="rect">
            <a:avLst/>
          </a:prstGeom>
        </p:spPr>
        <p:txBody>
          <a:bodyPr wrap="square">
            <a:spAutoFit/>
          </a:bodyPr>
          <a:lstStyle/>
          <a:p>
            <a:r>
              <a:rPr lang="en-MY" sz="2400" dirty="0" smtClean="0"/>
              <a:t>(100-53)²/53+(60-19.8)²/19.8+ (50-99)²/99 +250-82.5)²/82.5</a:t>
            </a:r>
          </a:p>
          <a:p>
            <a:r>
              <a:rPr lang="en-US" sz="2400" dirty="0" smtClean="0"/>
              <a:t>41.8+81.6+24.25+340.1=487.73</a:t>
            </a:r>
          </a:p>
          <a:p>
            <a:r>
              <a:rPr lang="en-US" sz="2400" dirty="0" smtClean="0"/>
              <a:t> </a:t>
            </a:r>
            <a:endParaRPr lang="en-MY" sz="2400" dirty="0"/>
          </a:p>
        </p:txBody>
      </p:sp>
      <p:pic>
        <p:nvPicPr>
          <p:cNvPr id="1024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74284" y="3918042"/>
            <a:ext cx="3171165" cy="2381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7" name="Straight Connector 6"/>
          <p:cNvCxnSpPr/>
          <p:nvPr/>
        </p:nvCxnSpPr>
        <p:spPr>
          <a:xfrm>
            <a:off x="8352420" y="5747410"/>
            <a:ext cx="36004" cy="285963"/>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8100392" y="6033373"/>
            <a:ext cx="763351" cy="369332"/>
          </a:xfrm>
          <a:prstGeom prst="rect">
            <a:avLst/>
          </a:prstGeom>
        </p:spPr>
        <p:txBody>
          <a:bodyPr wrap="none">
            <a:spAutoFit/>
          </a:bodyPr>
          <a:lstStyle/>
          <a:p>
            <a:r>
              <a:rPr lang="en-MY" dirty="0"/>
              <a:t>10.83 </a:t>
            </a:r>
          </a:p>
        </p:txBody>
      </p:sp>
      <p:sp>
        <p:nvSpPr>
          <p:cNvPr id="12" name="Rectangle 11"/>
          <p:cNvSpPr/>
          <p:nvPr/>
        </p:nvSpPr>
        <p:spPr>
          <a:xfrm>
            <a:off x="7819967" y="5378078"/>
            <a:ext cx="1136914" cy="369332"/>
          </a:xfrm>
          <a:prstGeom prst="rect">
            <a:avLst/>
          </a:prstGeom>
        </p:spPr>
        <p:txBody>
          <a:bodyPr wrap="none">
            <a:spAutoFit/>
          </a:bodyPr>
          <a:lstStyle/>
          <a:p>
            <a:pPr lvl="0" rtl="1" fontAlgn="base">
              <a:spcBef>
                <a:spcPct val="0"/>
              </a:spcBef>
              <a:spcAft>
                <a:spcPct val="0"/>
              </a:spcAft>
            </a:pPr>
            <a:r>
              <a:rPr lang="en-US" b="1" dirty="0">
                <a:solidFill>
                  <a:srgbClr val="FF3333"/>
                </a:solidFill>
                <a:latin typeface="Times New Roman" pitchFamily="18" charset="0"/>
                <a:cs typeface="Times New Roman" pitchFamily="18" charset="0"/>
              </a:rPr>
              <a:t>P = 0.001 </a:t>
            </a:r>
            <a:endParaRPr lang="en-US" b="1" dirty="0">
              <a:latin typeface="Arial" charset="0"/>
              <a:cs typeface="Arial" charset="0"/>
            </a:endParaRPr>
          </a:p>
        </p:txBody>
      </p:sp>
      <p:sp>
        <p:nvSpPr>
          <p:cNvPr id="13" name="Rectangle 12"/>
          <p:cNvSpPr/>
          <p:nvPr/>
        </p:nvSpPr>
        <p:spPr>
          <a:xfrm>
            <a:off x="611560" y="4785620"/>
            <a:ext cx="4572000" cy="1200329"/>
          </a:xfrm>
          <a:prstGeom prst="rect">
            <a:avLst/>
          </a:prstGeom>
        </p:spPr>
        <p:txBody>
          <a:bodyPr>
            <a:spAutoFit/>
          </a:bodyPr>
          <a:lstStyle/>
          <a:p>
            <a:r>
              <a:rPr lang="en-MY" sz="2400" b="1" dirty="0" smtClean="0">
                <a:solidFill>
                  <a:srgbClr val="FF0000"/>
                </a:solidFill>
              </a:rPr>
              <a:t>Conclusion-????????</a:t>
            </a:r>
            <a:endParaRPr lang="en-MY" sz="2400" b="1" dirty="0">
              <a:solidFill>
                <a:srgbClr val="FF0000"/>
              </a:solidFill>
            </a:endParaRPr>
          </a:p>
          <a:p>
            <a:r>
              <a:rPr lang="en-MY" sz="2400" b="1" dirty="0" smtClean="0">
                <a:solidFill>
                  <a:srgbClr val="FF0000"/>
                </a:solidFill>
              </a:rPr>
              <a:t>Decision ????????</a:t>
            </a:r>
          </a:p>
          <a:p>
            <a:r>
              <a:rPr lang="en-US" sz="2400" b="1" dirty="0" smtClean="0">
                <a:solidFill>
                  <a:srgbClr val="FF0000"/>
                </a:solidFill>
              </a:rPr>
              <a:t>P= ?????????</a:t>
            </a:r>
            <a:endParaRPr lang="en-MY" sz="2400" b="1" dirty="0">
              <a:solidFill>
                <a:srgbClr val="FF0000"/>
              </a:solidFill>
            </a:endParaRPr>
          </a:p>
        </p:txBody>
      </p:sp>
    </p:spTree>
    <p:extLst>
      <p:ext uri="{BB962C8B-B14F-4D97-AF65-F5344CB8AC3E}">
        <p14:creationId xmlns:p14="http://schemas.microsoft.com/office/powerpoint/2010/main" val="286814247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4329" name="Group 249"/>
          <p:cNvGraphicFramePr>
            <a:graphicFrameLocks noGrp="1"/>
          </p:cNvGraphicFramePr>
          <p:nvPr/>
        </p:nvGraphicFramePr>
        <p:xfrm>
          <a:off x="304800" y="373063"/>
          <a:ext cx="3733800" cy="6485157"/>
        </p:xfrm>
        <a:graphic>
          <a:graphicData uri="http://schemas.openxmlformats.org/drawingml/2006/table">
            <a:tbl>
              <a:tblPr/>
              <a:tblGrid>
                <a:gridCol w="8382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tblGrid>
              <a:tr h="335264">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err="1" smtClean="0">
                          <a:ln>
                            <a:noFill/>
                          </a:ln>
                          <a:solidFill>
                            <a:schemeClr val="tx1"/>
                          </a:solidFill>
                          <a:effectLst/>
                          <a:latin typeface="Times New Roman" pitchFamily="18" charset="0"/>
                          <a:cs typeface="Times New Roman" pitchFamily="18" charset="0"/>
                        </a:rPr>
                        <a:t>df</a:t>
                      </a:r>
                      <a:r>
                        <a:rPr kumimoji="0" lang="en-US" sz="1600" b="1"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en-US" sz="1600" b="1"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P =0.05 </a:t>
                      </a:r>
                      <a:endParaRPr kumimoji="0" lang="en-US" sz="1600" b="1"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P = 0.01 </a:t>
                      </a:r>
                      <a:endParaRPr kumimoji="0" lang="en-US" sz="1600" b="1"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P = 0.001 </a:t>
                      </a:r>
                      <a:endParaRPr kumimoji="0" lang="en-US" sz="1600" b="1"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478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3333"/>
                          </a:solidFill>
                          <a:effectLst/>
                          <a:latin typeface="Times New Roman" pitchFamily="18" charset="0"/>
                          <a:cs typeface="Times New Roman" pitchFamily="18" charset="0"/>
                        </a:rPr>
                        <a:t>1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3.84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6.64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sng" strike="noStrike" cap="none" normalizeH="0" baseline="0" dirty="0" smtClean="0">
                          <a:ln>
                            <a:noFill/>
                          </a:ln>
                          <a:solidFill>
                            <a:schemeClr val="tx1"/>
                          </a:solidFill>
                          <a:effectLst/>
                          <a:latin typeface="Times New Roman" pitchFamily="18" charset="0"/>
                          <a:cs typeface="Times New Roman" pitchFamily="18" charset="0"/>
                        </a:rPr>
                        <a:t>10.83</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2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5.99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9.21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13.82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3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7.82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11.35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16.27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4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9.49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13.28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18.47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5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11.07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15.09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20.52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6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12.59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16.81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22.46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7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14.07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18.48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24.32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3333"/>
                          </a:solidFill>
                          <a:effectLst/>
                          <a:latin typeface="Times New Roman" pitchFamily="18" charset="0"/>
                          <a:cs typeface="Times New Roman" pitchFamily="18" charset="0"/>
                        </a:rPr>
                        <a:t>8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15.51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20.09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26.13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16.92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21.67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27.88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10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18.31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23.21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29.59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11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19.68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24.73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31.26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12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21.03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26.22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32.91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13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22.36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27.69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34.53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14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23.69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29.14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36.12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15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25.00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30.58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37.70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16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26.30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32.00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39.25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17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27.59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33.41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40.79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7"/>
                  </a:ext>
                </a:extLst>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18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28.87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34.81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42.31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8"/>
                  </a:ext>
                </a:extLst>
              </a:tr>
              <a:tr h="30478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19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30.14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36.19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43.82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9"/>
                  </a:ext>
                </a:extLst>
              </a:tr>
              <a:tr h="358757">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20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31.41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37.57 </a:t>
                      </a:r>
                      <a:endParaRPr kumimoji="0" lang="en-US" sz="1400" b="0" i="0" u="none" strike="noStrike" cap="none" normalizeH="0" baseline="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45.32 </a:t>
                      </a:r>
                      <a:endParaRPr kumimoji="0" lang="en-US" sz="1400" b="0" i="0" u="none" strike="noStrike" cap="none" normalizeH="0" baseline="0" dirty="0" smtClean="0">
                        <a:ln>
                          <a:noFill/>
                        </a:ln>
                        <a:solidFill>
                          <a:schemeClr val="tx1"/>
                        </a:solidFill>
                        <a:effectLst/>
                        <a:latin typeface="Arial" charset="0"/>
                        <a:cs typeface="Arial" charset="0"/>
                      </a:endParaRPr>
                    </a:p>
                  </a:txBody>
                  <a:tcPr marT="45718" marB="45718"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0"/>
                  </a:ext>
                </a:extLst>
              </a:tr>
            </a:tbl>
          </a:graphicData>
        </a:graphic>
      </p:graphicFrame>
      <p:graphicFrame>
        <p:nvGraphicFramePr>
          <p:cNvPr id="174314" name="Group 234"/>
          <p:cNvGraphicFramePr>
            <a:graphicFrameLocks noGrp="1"/>
          </p:cNvGraphicFramePr>
          <p:nvPr/>
        </p:nvGraphicFramePr>
        <p:xfrm>
          <a:off x="4953000" y="304800"/>
          <a:ext cx="3816350" cy="6373806"/>
        </p:xfrm>
        <a:graphic>
          <a:graphicData uri="http://schemas.openxmlformats.org/drawingml/2006/table">
            <a:tbl>
              <a:tblPr/>
              <a:tblGrid>
                <a:gridCol w="1008062">
                  <a:extLst>
                    <a:ext uri="{9D8B030D-6E8A-4147-A177-3AD203B41FA5}">
                      <a16:colId xmlns:a16="http://schemas.microsoft.com/office/drawing/2014/main" val="20000"/>
                    </a:ext>
                  </a:extLst>
                </a:gridCol>
                <a:gridCol w="792163">
                  <a:extLst>
                    <a:ext uri="{9D8B030D-6E8A-4147-A177-3AD203B41FA5}">
                      <a16:colId xmlns:a16="http://schemas.microsoft.com/office/drawing/2014/main" val="20001"/>
                    </a:ext>
                  </a:extLst>
                </a:gridCol>
                <a:gridCol w="935037">
                  <a:extLst>
                    <a:ext uri="{9D8B030D-6E8A-4147-A177-3AD203B41FA5}">
                      <a16:colId xmlns:a16="http://schemas.microsoft.com/office/drawing/2014/main" val="20002"/>
                    </a:ext>
                  </a:extLst>
                </a:gridCol>
                <a:gridCol w="1081088">
                  <a:extLst>
                    <a:ext uri="{9D8B030D-6E8A-4147-A177-3AD203B41FA5}">
                      <a16:colId xmlns:a16="http://schemas.microsoft.com/office/drawing/2014/main" val="20003"/>
                    </a:ext>
                  </a:extLst>
                </a:gridCol>
              </a:tblGrid>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33"/>
                          </a:solidFill>
                          <a:effectLst/>
                          <a:latin typeface="Times New Roman" pitchFamily="18" charset="0"/>
                          <a:cs typeface="Times New Roman" pitchFamily="18" charset="0"/>
                        </a:rPr>
                        <a:t>21 </a:t>
                      </a:r>
                      <a:endParaRPr kumimoji="0" lang="en-US" sz="1600" b="1" i="0" u="none" strike="noStrike" cap="none" normalizeH="0" baseline="0" dirty="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32.67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38.93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46.80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22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33.92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40.29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48.27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23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35.17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41.64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49.73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24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36.42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42.98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51.18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25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37.65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44.31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52.62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26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38.89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45.64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54.05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27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40.11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46.96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55.48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28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41.34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48.28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56.89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29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42.56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49.59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58.30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30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43.77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50.89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59.70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31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44.99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52.19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61.10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32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46.19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53.49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62.49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33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47.40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54.78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63.87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34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48.60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56.06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65.25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35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49.80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57.34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66.62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36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51.00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58.62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67.99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33"/>
                          </a:solidFill>
                          <a:effectLst/>
                          <a:latin typeface="Times New Roman" pitchFamily="18" charset="0"/>
                          <a:cs typeface="Times New Roman" pitchFamily="18" charset="0"/>
                        </a:rPr>
                        <a:t>37 </a:t>
                      </a:r>
                      <a:endParaRPr kumimoji="0" lang="en-US" sz="1600" b="1"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52.19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59.89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69.35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r h="3353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38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53.38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61.16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70.71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7"/>
                  </a:ext>
                </a:extLst>
              </a:tr>
              <a:tr h="338172">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39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54.57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62.43 </a:t>
                      </a:r>
                      <a:endParaRPr kumimoji="0" lang="en-US" sz="1600" b="0" i="0" u="none" strike="noStrike" cap="none" normalizeH="0" baseline="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cs typeface="Times New Roman" pitchFamily="18" charset="0"/>
                        </a:rPr>
                        <a:t>72.06 </a:t>
                      </a:r>
                      <a:endParaRPr kumimoji="0" lang="en-US" sz="1600" b="0" i="0" u="none" strike="noStrike" cap="none" normalizeH="0" baseline="0" dirty="0" smtClean="0">
                        <a:ln>
                          <a:noFill/>
                        </a:ln>
                        <a:solidFill>
                          <a:schemeClr val="tx1"/>
                        </a:solidFill>
                        <a:effectLst/>
                        <a:latin typeface="Arial" charset="0"/>
                        <a:cs typeface="Arial"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8"/>
                  </a:ext>
                </a:extLst>
              </a:tr>
            </a:tbl>
          </a:graphicData>
        </a:graphic>
      </p:graphicFrame>
      <p:graphicFrame>
        <p:nvGraphicFramePr>
          <p:cNvPr id="26840" name="Group 216"/>
          <p:cNvGraphicFramePr>
            <a:graphicFrameLocks noGrp="1"/>
          </p:cNvGraphicFramePr>
          <p:nvPr/>
        </p:nvGraphicFramePr>
        <p:xfrm>
          <a:off x="5003800" y="6237288"/>
          <a:ext cx="4140200" cy="358775"/>
        </p:xfrm>
        <a:graphic>
          <a:graphicData uri="http://schemas.openxmlformats.org/drawingml/2006/table">
            <a:tbl>
              <a:tblPr/>
              <a:tblGrid>
                <a:gridCol w="541338">
                  <a:extLst>
                    <a:ext uri="{9D8B030D-6E8A-4147-A177-3AD203B41FA5}">
                      <a16:colId xmlns:a16="http://schemas.microsoft.com/office/drawing/2014/main" val="20000"/>
                    </a:ext>
                  </a:extLst>
                </a:gridCol>
                <a:gridCol w="1160462">
                  <a:extLst>
                    <a:ext uri="{9D8B030D-6E8A-4147-A177-3AD203B41FA5}">
                      <a16:colId xmlns:a16="http://schemas.microsoft.com/office/drawing/2014/main" val="20001"/>
                    </a:ext>
                  </a:extLst>
                </a:gridCol>
                <a:gridCol w="1177925">
                  <a:extLst>
                    <a:ext uri="{9D8B030D-6E8A-4147-A177-3AD203B41FA5}">
                      <a16:colId xmlns:a16="http://schemas.microsoft.com/office/drawing/2014/main" val="20002"/>
                    </a:ext>
                  </a:extLst>
                </a:gridCol>
                <a:gridCol w="1260475">
                  <a:extLst>
                    <a:ext uri="{9D8B030D-6E8A-4147-A177-3AD203B41FA5}">
                      <a16:colId xmlns:a16="http://schemas.microsoft.com/office/drawing/2014/main" val="20003"/>
                    </a:ext>
                  </a:extLst>
                </a:gridCol>
              </a:tblGrid>
              <a:tr h="35877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40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imes New Roman" pitchFamily="18" charset="0"/>
                          <a:cs typeface="Times New Roman" pitchFamily="18" charset="0"/>
                        </a:rPr>
                        <a:t>55.76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imes New Roman" pitchFamily="18" charset="0"/>
                          <a:cs typeface="Times New Roman" pitchFamily="18" charset="0"/>
                        </a:rPr>
                        <a:t>63.69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imes New Roman" pitchFamily="18" charset="0"/>
                          <a:cs typeface="Times New Roman" pitchFamily="18" charset="0"/>
                        </a:rPr>
                        <a:t>73.41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76004" name="Rectangle 228"/>
          <p:cNvSpPr>
            <a:spLocks noChangeArrowheads="1"/>
          </p:cNvSpPr>
          <p:nvPr/>
        </p:nvSpPr>
        <p:spPr bwMode="auto">
          <a:xfrm>
            <a:off x="2590800" y="0"/>
            <a:ext cx="39179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2000" b="1"/>
              <a:t>Table of Chi-square statistics</a:t>
            </a:r>
          </a:p>
        </p:txBody>
      </p:sp>
      <p:pic>
        <p:nvPicPr>
          <p:cNvPr id="76005" name="Picture 117" descr="http://www.statsoft.com/textbook/graphics/chi_chart.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505200" y="1219200"/>
            <a:ext cx="20574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sz="half" idx="10"/>
          </p:nvPr>
        </p:nvSpPr>
        <p:spPr/>
        <p:txBody>
          <a:bodyPr/>
          <a:lstStyle/>
          <a:p>
            <a:fld id="{170A50DB-F67D-44EA-B57D-843CFA0905F7}" type="datetime1">
              <a:rPr lang="en-MY" smtClean="0"/>
              <a:t>8/8/2022</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39</a:t>
            </a:fld>
            <a:endParaRPr lang="en-MY"/>
          </a:p>
        </p:txBody>
      </p:sp>
    </p:spTree>
    <p:extLst>
      <p:ext uri="{BB962C8B-B14F-4D97-AF65-F5344CB8AC3E}">
        <p14:creationId xmlns:p14="http://schemas.microsoft.com/office/powerpoint/2010/main" val="31938907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Slide Number Placeholder 3"/>
          <p:cNvSpPr>
            <a:spLocks noGrp="1"/>
          </p:cNvSpPr>
          <p:nvPr>
            <p:ph type="sldNum" sz="quarter" idx="12"/>
          </p:nvPr>
        </p:nvSpPr>
        <p:spPr/>
        <p:txBody>
          <a:bodyPr/>
          <a:lstStyle/>
          <a:p>
            <a:fld id="{5E0F22A1-0EB4-4E09-9A7F-558B66605C08}" type="slidenum">
              <a:rPr lang="ar-SA"/>
              <a:pPr/>
              <a:t>4</a:t>
            </a:fld>
            <a:endParaRPr lang="en-US"/>
          </a:p>
        </p:txBody>
      </p:sp>
      <p:sp>
        <p:nvSpPr>
          <p:cNvPr id="437250" name="Text Box 2"/>
          <p:cNvSpPr txBox="1">
            <a:spLocks noChangeArrowheads="1"/>
          </p:cNvSpPr>
          <p:nvPr/>
        </p:nvSpPr>
        <p:spPr bwMode="auto">
          <a:xfrm>
            <a:off x="2843213" y="0"/>
            <a:ext cx="2089150" cy="342900"/>
          </a:xfrm>
          <a:prstGeom prst="rect">
            <a:avLst/>
          </a:prstGeom>
          <a:noFill/>
          <a:ln w="9525">
            <a:noFill/>
            <a:miter lim="800000"/>
            <a:headEnd/>
            <a:tailEnd/>
          </a:ln>
        </p:spPr>
        <p:txBody>
          <a:bodyPr/>
          <a:lstStyle/>
          <a:p>
            <a:pPr algn="ctr"/>
            <a:r>
              <a:rPr lang="en-US" sz="2800" dirty="0">
                <a:latin typeface="Times New Roman" pitchFamily="18" charset="0"/>
              </a:rPr>
              <a:t>             Data</a:t>
            </a:r>
            <a:endParaRPr lang="en-US" sz="2800" dirty="0"/>
          </a:p>
        </p:txBody>
      </p:sp>
      <p:sp>
        <p:nvSpPr>
          <p:cNvPr id="437251" name="Text Box 3"/>
          <p:cNvSpPr txBox="1">
            <a:spLocks noChangeArrowheads="1"/>
          </p:cNvSpPr>
          <p:nvPr/>
        </p:nvSpPr>
        <p:spPr bwMode="auto">
          <a:xfrm>
            <a:off x="5580063" y="620713"/>
            <a:ext cx="3563937" cy="414337"/>
          </a:xfrm>
          <a:prstGeom prst="rect">
            <a:avLst/>
          </a:prstGeom>
          <a:noFill/>
          <a:ln w="9525">
            <a:noFill/>
            <a:miter lim="800000"/>
            <a:headEnd/>
            <a:tailEnd/>
          </a:ln>
        </p:spPr>
        <p:txBody>
          <a:bodyPr/>
          <a:lstStyle/>
          <a:p>
            <a:r>
              <a:rPr lang="en-US" sz="2400" b="1" dirty="0">
                <a:solidFill>
                  <a:srgbClr val="CC3300"/>
                </a:solidFill>
              </a:rPr>
              <a:t>Continuous Variable</a:t>
            </a:r>
          </a:p>
        </p:txBody>
      </p:sp>
      <p:sp>
        <p:nvSpPr>
          <p:cNvPr id="437252" name="Text Box 4"/>
          <p:cNvSpPr txBox="1">
            <a:spLocks noChangeArrowheads="1"/>
          </p:cNvSpPr>
          <p:nvPr/>
        </p:nvSpPr>
        <p:spPr bwMode="auto">
          <a:xfrm>
            <a:off x="179388" y="620713"/>
            <a:ext cx="2952750" cy="342900"/>
          </a:xfrm>
          <a:prstGeom prst="rect">
            <a:avLst/>
          </a:prstGeom>
          <a:noFill/>
          <a:ln w="9525">
            <a:noFill/>
            <a:miter lim="800000"/>
            <a:headEnd/>
            <a:tailEnd/>
          </a:ln>
        </p:spPr>
        <p:txBody>
          <a:bodyPr/>
          <a:lstStyle/>
          <a:p>
            <a:r>
              <a:rPr lang="en-US" sz="2400" b="1" dirty="0">
                <a:solidFill>
                  <a:srgbClr val="008000"/>
                </a:solidFill>
              </a:rPr>
              <a:t>Discrete Variable</a:t>
            </a:r>
          </a:p>
        </p:txBody>
      </p:sp>
      <p:sp>
        <p:nvSpPr>
          <p:cNvPr id="437253" name="Text Box 5"/>
          <p:cNvSpPr txBox="1">
            <a:spLocks noChangeArrowheads="1"/>
          </p:cNvSpPr>
          <p:nvPr/>
        </p:nvSpPr>
        <p:spPr bwMode="auto">
          <a:xfrm>
            <a:off x="6877050" y="1916113"/>
            <a:ext cx="2266950" cy="508000"/>
          </a:xfrm>
          <a:prstGeom prst="rect">
            <a:avLst/>
          </a:prstGeom>
          <a:noFill/>
          <a:ln w="9525">
            <a:noFill/>
            <a:miter lim="800000"/>
            <a:headEnd/>
            <a:tailEnd/>
          </a:ln>
        </p:spPr>
        <p:txBody>
          <a:bodyPr/>
          <a:lstStyle/>
          <a:p>
            <a:pPr algn="ctr"/>
            <a:r>
              <a:rPr lang="en-US" sz="2400" b="1" dirty="0"/>
              <a:t>Two </a:t>
            </a:r>
            <a:r>
              <a:rPr lang="en-US" sz="2400" b="1" dirty="0">
                <a:solidFill>
                  <a:srgbClr val="CC3300"/>
                </a:solidFill>
              </a:rPr>
              <a:t>cont. var</a:t>
            </a:r>
            <a:r>
              <a:rPr lang="en-US" sz="2400" b="1" dirty="0"/>
              <a:t>. </a:t>
            </a:r>
          </a:p>
          <a:p>
            <a:pPr algn="ctr"/>
            <a:r>
              <a:rPr lang="en-US" sz="2400" b="1" dirty="0"/>
              <a:t>at same time</a:t>
            </a:r>
          </a:p>
        </p:txBody>
      </p:sp>
      <p:sp>
        <p:nvSpPr>
          <p:cNvPr id="437254" name="Text Box 6"/>
          <p:cNvSpPr txBox="1">
            <a:spLocks noChangeArrowheads="1"/>
          </p:cNvSpPr>
          <p:nvPr/>
        </p:nvSpPr>
        <p:spPr bwMode="auto">
          <a:xfrm>
            <a:off x="3276600" y="1484313"/>
            <a:ext cx="2305050" cy="508000"/>
          </a:xfrm>
          <a:prstGeom prst="rect">
            <a:avLst/>
          </a:prstGeom>
          <a:noFill/>
          <a:ln w="9525">
            <a:noFill/>
            <a:miter lim="800000"/>
            <a:headEnd/>
            <a:tailEnd/>
          </a:ln>
        </p:spPr>
        <p:txBody>
          <a:bodyPr/>
          <a:lstStyle/>
          <a:p>
            <a:pPr algn="ctr"/>
            <a:r>
              <a:rPr lang="en-US" sz="2800" b="1" dirty="0">
                <a:solidFill>
                  <a:srgbClr val="9900CC"/>
                </a:solidFill>
              </a:rPr>
              <a:t>one</a:t>
            </a:r>
            <a:r>
              <a:rPr lang="en-US" sz="2400" b="1" dirty="0"/>
              <a:t> </a:t>
            </a:r>
            <a:r>
              <a:rPr lang="en-US" sz="2800" b="1" dirty="0">
                <a:solidFill>
                  <a:srgbClr val="CC3300"/>
                </a:solidFill>
              </a:rPr>
              <a:t>cont. var</a:t>
            </a:r>
            <a:r>
              <a:rPr lang="en-US" sz="2400" b="1" dirty="0"/>
              <a:t>. </a:t>
            </a:r>
          </a:p>
          <a:p>
            <a:pPr algn="ctr"/>
            <a:r>
              <a:rPr lang="en-US" sz="2400" b="1" dirty="0"/>
              <a:t>at the time</a:t>
            </a:r>
          </a:p>
        </p:txBody>
      </p:sp>
      <p:sp>
        <p:nvSpPr>
          <p:cNvPr id="437255" name="Text Box 7"/>
          <p:cNvSpPr txBox="1">
            <a:spLocks noChangeArrowheads="1"/>
          </p:cNvSpPr>
          <p:nvPr/>
        </p:nvSpPr>
        <p:spPr bwMode="auto">
          <a:xfrm>
            <a:off x="7343775" y="3573463"/>
            <a:ext cx="1800225" cy="1008062"/>
          </a:xfrm>
          <a:prstGeom prst="rect">
            <a:avLst/>
          </a:prstGeom>
          <a:solidFill>
            <a:srgbClr val="FFCCFF"/>
          </a:solidFill>
          <a:ln w="28575">
            <a:solidFill>
              <a:schemeClr val="tx1"/>
            </a:solidFill>
            <a:miter lim="800000"/>
            <a:headEnd/>
            <a:tailEnd/>
          </a:ln>
        </p:spPr>
        <p:txBody>
          <a:bodyPr/>
          <a:lstStyle/>
          <a:p>
            <a:r>
              <a:rPr lang="en-US" sz="2400" b="1" dirty="0">
                <a:latin typeface="Times New Roman" pitchFamily="18" charset="0"/>
              </a:rPr>
              <a:t>Correlation</a:t>
            </a:r>
          </a:p>
          <a:p>
            <a:r>
              <a:rPr lang="en-US" sz="2400" b="1" dirty="0">
                <a:latin typeface="Times New Roman" pitchFamily="18" charset="0"/>
              </a:rPr>
              <a:t>Regression </a:t>
            </a:r>
            <a:endParaRPr lang="en-US" sz="2400" b="1" dirty="0"/>
          </a:p>
        </p:txBody>
      </p:sp>
      <p:sp>
        <p:nvSpPr>
          <p:cNvPr id="437256" name="Text Box 8"/>
          <p:cNvSpPr txBox="1">
            <a:spLocks noChangeArrowheads="1"/>
          </p:cNvSpPr>
          <p:nvPr/>
        </p:nvSpPr>
        <p:spPr bwMode="auto">
          <a:xfrm>
            <a:off x="5196622" y="2781301"/>
            <a:ext cx="2039203" cy="1188244"/>
          </a:xfrm>
          <a:prstGeom prst="rect">
            <a:avLst/>
          </a:prstGeom>
          <a:noFill/>
          <a:ln w="28575">
            <a:solidFill>
              <a:srgbClr val="66CCFF"/>
            </a:solidFill>
            <a:miter lim="800000"/>
            <a:headEnd/>
            <a:tailEnd/>
          </a:ln>
        </p:spPr>
        <p:txBody>
          <a:bodyPr/>
          <a:lstStyle/>
          <a:p>
            <a:r>
              <a:rPr lang="en-US" sz="2400" b="1" dirty="0">
                <a:solidFill>
                  <a:schemeClr val="hlink"/>
                </a:solidFill>
              </a:rPr>
              <a:t>More than Two Groups</a:t>
            </a:r>
            <a:r>
              <a:rPr lang="en-US" sz="2400" b="1" dirty="0"/>
              <a:t> </a:t>
            </a:r>
            <a:r>
              <a:rPr lang="en-US" sz="2400" b="1" dirty="0">
                <a:solidFill>
                  <a:srgbClr val="9900CC"/>
                </a:solidFill>
              </a:rPr>
              <a:t>with</a:t>
            </a:r>
            <a:r>
              <a:rPr lang="en-US" sz="2400" b="1" dirty="0"/>
              <a:t> </a:t>
            </a:r>
            <a:r>
              <a:rPr lang="en-US" sz="2400" b="1" dirty="0" smtClean="0">
                <a:solidFill>
                  <a:srgbClr val="9900CC"/>
                </a:solidFill>
              </a:rPr>
              <a:t>one C.V</a:t>
            </a:r>
            <a:r>
              <a:rPr lang="en-US" sz="2800" b="1" dirty="0"/>
              <a:t>.</a:t>
            </a:r>
          </a:p>
        </p:txBody>
      </p:sp>
      <p:sp>
        <p:nvSpPr>
          <p:cNvPr id="437257" name="Text Box 9"/>
          <p:cNvSpPr txBox="1">
            <a:spLocks noChangeArrowheads="1"/>
          </p:cNvSpPr>
          <p:nvPr/>
        </p:nvSpPr>
        <p:spPr bwMode="auto">
          <a:xfrm>
            <a:off x="2627313" y="2708275"/>
            <a:ext cx="2232025" cy="863600"/>
          </a:xfrm>
          <a:prstGeom prst="rect">
            <a:avLst/>
          </a:prstGeom>
          <a:noFill/>
          <a:ln w="28575">
            <a:solidFill>
              <a:srgbClr val="CCCC00"/>
            </a:solidFill>
            <a:miter lim="800000"/>
            <a:headEnd/>
            <a:tailEnd/>
          </a:ln>
        </p:spPr>
        <p:txBody>
          <a:bodyPr/>
          <a:lstStyle/>
          <a:p>
            <a:r>
              <a:rPr lang="en-US" sz="2400" b="1" dirty="0">
                <a:solidFill>
                  <a:srgbClr val="FF9900"/>
                </a:solidFill>
              </a:rPr>
              <a:t>Two  Groups </a:t>
            </a:r>
            <a:r>
              <a:rPr lang="en-US" sz="2400" b="1" dirty="0">
                <a:solidFill>
                  <a:srgbClr val="9900CC"/>
                </a:solidFill>
              </a:rPr>
              <a:t>with one C.V</a:t>
            </a:r>
            <a:r>
              <a:rPr lang="en-US" sz="2400" b="1" dirty="0"/>
              <a:t>.</a:t>
            </a:r>
          </a:p>
        </p:txBody>
      </p:sp>
      <p:sp>
        <p:nvSpPr>
          <p:cNvPr id="437258" name="Text Box 10"/>
          <p:cNvSpPr txBox="1">
            <a:spLocks noChangeArrowheads="1"/>
          </p:cNvSpPr>
          <p:nvPr/>
        </p:nvSpPr>
        <p:spPr bwMode="auto">
          <a:xfrm>
            <a:off x="5866345" y="4774919"/>
            <a:ext cx="1655762" cy="792163"/>
          </a:xfrm>
          <a:prstGeom prst="rect">
            <a:avLst/>
          </a:prstGeom>
          <a:solidFill>
            <a:schemeClr val="tx2">
              <a:lumMod val="20000"/>
              <a:lumOff val="80000"/>
            </a:schemeClr>
          </a:solidFill>
          <a:ln w="28575">
            <a:solidFill>
              <a:srgbClr val="000000"/>
            </a:solidFill>
            <a:miter lim="800000"/>
            <a:headEnd/>
            <a:tailEnd/>
          </a:ln>
        </p:spPr>
        <p:txBody>
          <a:bodyPr/>
          <a:lstStyle/>
          <a:p>
            <a:pPr algn="ctr"/>
            <a:r>
              <a:rPr lang="en-US" sz="2400" b="1" dirty="0">
                <a:solidFill>
                  <a:srgbClr val="663300"/>
                </a:solidFill>
              </a:rPr>
              <a:t>F   test </a:t>
            </a:r>
          </a:p>
          <a:p>
            <a:pPr algn="ctr"/>
            <a:r>
              <a:rPr lang="en-US" sz="2400" b="1" dirty="0">
                <a:solidFill>
                  <a:srgbClr val="663300"/>
                </a:solidFill>
              </a:rPr>
              <a:t>ANOVA</a:t>
            </a:r>
          </a:p>
        </p:txBody>
      </p:sp>
      <p:sp>
        <p:nvSpPr>
          <p:cNvPr id="437259" name="Text Box 11"/>
          <p:cNvSpPr txBox="1">
            <a:spLocks noChangeArrowheads="1"/>
          </p:cNvSpPr>
          <p:nvPr/>
        </p:nvSpPr>
        <p:spPr bwMode="auto">
          <a:xfrm>
            <a:off x="2700338" y="3933825"/>
            <a:ext cx="1450975" cy="685800"/>
          </a:xfrm>
          <a:prstGeom prst="rect">
            <a:avLst/>
          </a:prstGeom>
          <a:noFill/>
          <a:ln w="9525">
            <a:noFill/>
            <a:miter lim="800000"/>
            <a:headEnd/>
            <a:tailEnd/>
          </a:ln>
        </p:spPr>
        <p:txBody>
          <a:bodyPr/>
          <a:lstStyle/>
          <a:p>
            <a:pPr algn="ctr"/>
            <a:endParaRPr lang="en-US"/>
          </a:p>
        </p:txBody>
      </p:sp>
      <p:sp>
        <p:nvSpPr>
          <p:cNvPr id="437260" name="Text Box 12"/>
          <p:cNvSpPr txBox="1">
            <a:spLocks noChangeArrowheads="1"/>
          </p:cNvSpPr>
          <p:nvPr/>
        </p:nvSpPr>
        <p:spPr bwMode="auto">
          <a:xfrm>
            <a:off x="179388" y="1628775"/>
            <a:ext cx="1581149" cy="865188"/>
          </a:xfrm>
          <a:prstGeom prst="rect">
            <a:avLst/>
          </a:prstGeom>
          <a:solidFill>
            <a:srgbClr val="CCFF99"/>
          </a:solidFill>
          <a:ln w="38100">
            <a:solidFill>
              <a:schemeClr val="tx1"/>
            </a:solidFill>
            <a:miter lim="800000"/>
            <a:headEnd/>
            <a:tailEnd/>
          </a:ln>
        </p:spPr>
        <p:txBody>
          <a:bodyPr/>
          <a:lstStyle/>
          <a:p>
            <a:r>
              <a:rPr lang="en-US" sz="2400" dirty="0">
                <a:cs typeface="Times New Roman" pitchFamily="18" charset="0"/>
              </a:rPr>
              <a:t>Chi Square </a:t>
            </a:r>
          </a:p>
          <a:p>
            <a:r>
              <a:rPr lang="en-US" sz="2400" dirty="0">
                <a:cs typeface="Times New Roman" pitchFamily="18" charset="0"/>
              </a:rPr>
              <a:t> (χ</a:t>
            </a:r>
            <a:r>
              <a:rPr lang="en-US" sz="2400" baseline="30000" dirty="0"/>
              <a:t>2</a:t>
            </a:r>
            <a:r>
              <a:rPr lang="en-US" sz="2400" dirty="0"/>
              <a:t> test</a:t>
            </a:r>
          </a:p>
        </p:txBody>
      </p:sp>
      <p:sp>
        <p:nvSpPr>
          <p:cNvPr id="437261" name="Text Box 13"/>
          <p:cNvSpPr txBox="1">
            <a:spLocks noChangeArrowheads="1"/>
          </p:cNvSpPr>
          <p:nvPr/>
        </p:nvSpPr>
        <p:spPr bwMode="auto">
          <a:xfrm>
            <a:off x="1485900" y="3022600"/>
            <a:ext cx="549275" cy="342900"/>
          </a:xfrm>
          <a:prstGeom prst="rect">
            <a:avLst/>
          </a:prstGeom>
          <a:noFill/>
          <a:ln w="9525">
            <a:noFill/>
            <a:miter lim="800000"/>
            <a:headEnd/>
            <a:tailEnd/>
          </a:ln>
        </p:spPr>
        <p:txBody>
          <a:bodyPr/>
          <a:lstStyle/>
          <a:p>
            <a:endParaRPr lang="en-US"/>
          </a:p>
        </p:txBody>
      </p:sp>
      <p:sp>
        <p:nvSpPr>
          <p:cNvPr id="437263" name="Text Box 15"/>
          <p:cNvSpPr txBox="1">
            <a:spLocks noChangeArrowheads="1"/>
          </p:cNvSpPr>
          <p:nvPr/>
        </p:nvSpPr>
        <p:spPr bwMode="auto">
          <a:xfrm>
            <a:off x="1701800" y="2833687"/>
            <a:ext cx="854075" cy="720725"/>
          </a:xfrm>
          <a:prstGeom prst="rect">
            <a:avLst/>
          </a:prstGeom>
          <a:noFill/>
          <a:ln w="9525">
            <a:noFill/>
            <a:miter lim="800000"/>
            <a:headEnd/>
            <a:tailEnd/>
          </a:ln>
        </p:spPr>
        <p:txBody>
          <a:bodyPr/>
          <a:lstStyle/>
          <a:p>
            <a:endParaRPr lang="en-US"/>
          </a:p>
        </p:txBody>
      </p:sp>
      <p:sp>
        <p:nvSpPr>
          <p:cNvPr id="437264" name="Text Box 16"/>
          <p:cNvSpPr txBox="1">
            <a:spLocks noChangeArrowheads="1"/>
          </p:cNvSpPr>
          <p:nvPr/>
        </p:nvSpPr>
        <p:spPr bwMode="auto">
          <a:xfrm>
            <a:off x="2742406" y="4123575"/>
            <a:ext cx="1366837" cy="487362"/>
          </a:xfrm>
          <a:prstGeom prst="rect">
            <a:avLst/>
          </a:prstGeom>
          <a:solidFill>
            <a:srgbClr val="FFFF00"/>
          </a:solidFill>
          <a:ln w="38100">
            <a:solidFill>
              <a:schemeClr val="tx1"/>
            </a:solidFill>
            <a:miter lim="800000"/>
            <a:headEnd/>
            <a:tailEnd/>
          </a:ln>
        </p:spPr>
        <p:txBody>
          <a:bodyPr/>
          <a:lstStyle/>
          <a:p>
            <a:r>
              <a:rPr lang="en-US" sz="2800" b="1" dirty="0"/>
              <a:t>t   test </a:t>
            </a:r>
          </a:p>
        </p:txBody>
      </p:sp>
      <p:sp>
        <p:nvSpPr>
          <p:cNvPr id="437265" name="Text Box 17"/>
          <p:cNvSpPr txBox="1">
            <a:spLocks noChangeArrowheads="1"/>
          </p:cNvSpPr>
          <p:nvPr/>
        </p:nvSpPr>
        <p:spPr bwMode="auto">
          <a:xfrm>
            <a:off x="4151313" y="5402999"/>
            <a:ext cx="1677193" cy="863600"/>
          </a:xfrm>
          <a:prstGeom prst="rect">
            <a:avLst/>
          </a:prstGeom>
          <a:noFill/>
          <a:ln w="9525">
            <a:noFill/>
            <a:miter lim="800000"/>
            <a:headEnd/>
            <a:tailEnd/>
          </a:ln>
        </p:spPr>
        <p:txBody>
          <a:bodyPr/>
          <a:lstStyle/>
          <a:p>
            <a:r>
              <a:rPr lang="en-US" sz="2400" b="1" dirty="0" smtClean="0">
                <a:solidFill>
                  <a:srgbClr val="CC0000"/>
                </a:solidFill>
              </a:rPr>
              <a:t>Dependent</a:t>
            </a:r>
            <a:endParaRPr lang="en-US" sz="2400" b="1" dirty="0">
              <a:solidFill>
                <a:srgbClr val="CC0000"/>
              </a:solidFill>
            </a:endParaRPr>
          </a:p>
          <a:p>
            <a:r>
              <a:rPr lang="en-US" sz="2400" b="1" dirty="0">
                <a:solidFill>
                  <a:srgbClr val="CC0000"/>
                </a:solidFill>
              </a:rPr>
              <a:t>sample</a:t>
            </a:r>
          </a:p>
        </p:txBody>
      </p:sp>
      <p:sp>
        <p:nvSpPr>
          <p:cNvPr id="437266" name="Text Box 18"/>
          <p:cNvSpPr txBox="1">
            <a:spLocks noChangeArrowheads="1"/>
          </p:cNvSpPr>
          <p:nvPr/>
        </p:nvSpPr>
        <p:spPr bwMode="auto">
          <a:xfrm>
            <a:off x="2499122" y="5182254"/>
            <a:ext cx="1728787" cy="990600"/>
          </a:xfrm>
          <a:prstGeom prst="rect">
            <a:avLst/>
          </a:prstGeom>
          <a:noFill/>
          <a:ln w="9525">
            <a:noFill/>
            <a:miter lim="800000"/>
            <a:headEnd/>
            <a:tailEnd/>
          </a:ln>
        </p:spPr>
        <p:txBody>
          <a:bodyPr/>
          <a:lstStyle/>
          <a:p>
            <a:r>
              <a:rPr lang="en-US" sz="2400" b="1" dirty="0">
                <a:solidFill>
                  <a:srgbClr val="CC0000"/>
                </a:solidFill>
              </a:rPr>
              <a:t>Sample and</a:t>
            </a:r>
          </a:p>
          <a:p>
            <a:r>
              <a:rPr lang="en-US" sz="2400" b="1" dirty="0">
                <a:solidFill>
                  <a:srgbClr val="CC0000"/>
                </a:solidFill>
              </a:rPr>
              <a:t>population</a:t>
            </a:r>
          </a:p>
        </p:txBody>
      </p:sp>
      <p:sp>
        <p:nvSpPr>
          <p:cNvPr id="437267" name="Text Box 19"/>
          <p:cNvSpPr txBox="1">
            <a:spLocks noChangeArrowheads="1"/>
          </p:cNvSpPr>
          <p:nvPr/>
        </p:nvSpPr>
        <p:spPr bwMode="auto">
          <a:xfrm>
            <a:off x="28380" y="5419682"/>
            <a:ext cx="2484438" cy="647700"/>
          </a:xfrm>
          <a:prstGeom prst="rect">
            <a:avLst/>
          </a:prstGeom>
          <a:noFill/>
          <a:ln w="9525">
            <a:noFill/>
            <a:miter lim="800000"/>
            <a:headEnd/>
            <a:tailEnd/>
          </a:ln>
        </p:spPr>
        <p:txBody>
          <a:bodyPr/>
          <a:lstStyle/>
          <a:p>
            <a:r>
              <a:rPr lang="en-US" sz="2400" b="1" dirty="0">
                <a:solidFill>
                  <a:srgbClr val="CC0000"/>
                </a:solidFill>
              </a:rPr>
              <a:t>Two independent</a:t>
            </a:r>
          </a:p>
          <a:p>
            <a:r>
              <a:rPr lang="en-US" sz="2400" b="1" dirty="0">
                <a:solidFill>
                  <a:srgbClr val="CC0000"/>
                </a:solidFill>
              </a:rPr>
              <a:t>samples</a:t>
            </a:r>
          </a:p>
        </p:txBody>
      </p:sp>
      <p:sp>
        <p:nvSpPr>
          <p:cNvPr id="437268" name="Text Box 20"/>
          <p:cNvSpPr txBox="1">
            <a:spLocks noChangeArrowheads="1"/>
          </p:cNvSpPr>
          <p:nvPr/>
        </p:nvSpPr>
        <p:spPr bwMode="auto">
          <a:xfrm>
            <a:off x="468313" y="4797425"/>
            <a:ext cx="1498600" cy="512763"/>
          </a:xfrm>
          <a:prstGeom prst="rect">
            <a:avLst/>
          </a:prstGeom>
          <a:noFill/>
          <a:ln w="9525">
            <a:noFill/>
            <a:miter lim="800000"/>
            <a:headEnd/>
            <a:tailEnd/>
          </a:ln>
        </p:spPr>
        <p:txBody>
          <a:bodyPr/>
          <a:lstStyle/>
          <a:p>
            <a:pPr algn="ctr"/>
            <a:endParaRPr lang="en-US"/>
          </a:p>
        </p:txBody>
      </p:sp>
      <p:sp>
        <p:nvSpPr>
          <p:cNvPr id="437270" name="AutoShape 22"/>
          <p:cNvSpPr>
            <a:spLocks noChangeArrowheads="1"/>
          </p:cNvSpPr>
          <p:nvPr/>
        </p:nvSpPr>
        <p:spPr bwMode="auto">
          <a:xfrm>
            <a:off x="2627313" y="476249"/>
            <a:ext cx="3201193" cy="315913"/>
          </a:xfrm>
          <a:custGeom>
            <a:avLst/>
            <a:gdLst>
              <a:gd name="G0" fmla="+- 6480 0 0"/>
              <a:gd name="G1" fmla="+- 8640 0 0"/>
              <a:gd name="G2" fmla="+- 6171 0 0"/>
              <a:gd name="G3" fmla="+- 21600 0 6480"/>
              <a:gd name="G4" fmla="+- 21600 0 8640"/>
              <a:gd name="G5" fmla="*/ G0 21600 G3"/>
              <a:gd name="G6" fmla="*/ G1 21600 G3"/>
              <a:gd name="G7" fmla="*/ G2 G3 21600"/>
              <a:gd name="G8" fmla="*/ 10800 21600 G3"/>
              <a:gd name="G9" fmla="*/ G4 21600 G3"/>
              <a:gd name="G10" fmla="+- 21600 0 G7"/>
              <a:gd name="G11" fmla="+- G5 0 G8"/>
              <a:gd name="G12" fmla="+- G6 0 G8"/>
              <a:gd name="G13" fmla="*/ G12 G7 G11"/>
              <a:gd name="G14" fmla="+- 21600 0 G13"/>
              <a:gd name="G15" fmla="+- G0 0 10800"/>
              <a:gd name="G16" fmla="+- G1 0 10800"/>
              <a:gd name="G17" fmla="*/ G2 G16 G15"/>
              <a:gd name="T0" fmla="*/ 10800 w 21600"/>
              <a:gd name="T1" fmla="*/ 0 h 21600"/>
              <a:gd name="T2" fmla="*/ 0 w 21600"/>
              <a:gd name="T3" fmla="*/ 15429 h 21600"/>
              <a:gd name="T4" fmla="*/ 10800 w 21600"/>
              <a:gd name="T5" fmla="*/ 18514 h 21600"/>
              <a:gd name="T6" fmla="*/ 21600 w 21600"/>
              <a:gd name="T7" fmla="*/ 15429 h 21600"/>
              <a:gd name="T8" fmla="*/ 17694720 60000 65536"/>
              <a:gd name="T9" fmla="*/ 11796480 60000 65536"/>
              <a:gd name="T10" fmla="*/ 5898240 60000 65536"/>
              <a:gd name="T11" fmla="*/ 0 60000 65536"/>
              <a:gd name="T12" fmla="*/ G13 w 21600"/>
              <a:gd name="T13" fmla="*/ G6 h 21600"/>
              <a:gd name="T14" fmla="*/ G14 w 21600"/>
              <a:gd name="T15" fmla="*/ G9 h 21600"/>
            </a:gdLst>
            <a:ahLst/>
            <a:cxnLst>
              <a:cxn ang="T8">
                <a:pos x="T0" y="T1"/>
              </a:cxn>
              <a:cxn ang="T9">
                <a:pos x="T2" y="T3"/>
              </a:cxn>
              <a:cxn ang="T10">
                <a:pos x="T4" y="T5"/>
              </a:cxn>
              <a:cxn ang="T11">
                <a:pos x="T6" y="T7"/>
              </a:cxn>
            </a:cxnLst>
            <a:rect l="T12" t="T13" r="T14" b="T15"/>
            <a:pathLst>
              <a:path w="21600" h="21600">
                <a:moveTo>
                  <a:pt x="10800" y="0"/>
                </a:moveTo>
                <a:lnTo>
                  <a:pt x="6480" y="6171"/>
                </a:lnTo>
                <a:lnTo>
                  <a:pt x="8640" y="6171"/>
                </a:lnTo>
                <a:lnTo>
                  <a:pt x="8640" y="12343"/>
                </a:lnTo>
                <a:lnTo>
                  <a:pt x="4320" y="12343"/>
                </a:lnTo>
                <a:lnTo>
                  <a:pt x="4320" y="9257"/>
                </a:lnTo>
                <a:lnTo>
                  <a:pt x="0" y="15429"/>
                </a:lnTo>
                <a:lnTo>
                  <a:pt x="4320" y="21600"/>
                </a:lnTo>
                <a:lnTo>
                  <a:pt x="4320" y="18514"/>
                </a:lnTo>
                <a:lnTo>
                  <a:pt x="17280" y="18514"/>
                </a:lnTo>
                <a:lnTo>
                  <a:pt x="17280" y="21600"/>
                </a:lnTo>
                <a:lnTo>
                  <a:pt x="21600" y="15429"/>
                </a:lnTo>
                <a:lnTo>
                  <a:pt x="17280" y="9257"/>
                </a:lnTo>
                <a:lnTo>
                  <a:pt x="17280" y="12343"/>
                </a:lnTo>
                <a:lnTo>
                  <a:pt x="12960" y="12343"/>
                </a:lnTo>
                <a:lnTo>
                  <a:pt x="12960" y="6171"/>
                </a:lnTo>
                <a:lnTo>
                  <a:pt x="15120" y="6171"/>
                </a:lnTo>
                <a:close/>
              </a:path>
            </a:pathLst>
          </a:custGeom>
          <a:solidFill>
            <a:schemeClr val="accent1"/>
          </a:solidFill>
          <a:ln w="9525">
            <a:solidFill>
              <a:schemeClr val="tx1"/>
            </a:solidFill>
            <a:miter lim="800000"/>
            <a:headEnd/>
            <a:tailEnd/>
          </a:ln>
          <a:effectLst/>
        </p:spPr>
        <p:txBody>
          <a:bodyPr wrap="none" anchor="ctr"/>
          <a:lstStyle/>
          <a:p>
            <a:endParaRPr lang="en-US"/>
          </a:p>
        </p:txBody>
      </p:sp>
      <p:sp>
        <p:nvSpPr>
          <p:cNvPr id="437271" name="AutoShape 23"/>
          <p:cNvSpPr>
            <a:spLocks noChangeArrowheads="1"/>
          </p:cNvSpPr>
          <p:nvPr/>
        </p:nvSpPr>
        <p:spPr bwMode="auto">
          <a:xfrm>
            <a:off x="4206875" y="1050925"/>
            <a:ext cx="3243263" cy="288925"/>
          </a:xfrm>
          <a:custGeom>
            <a:avLst/>
            <a:gdLst>
              <a:gd name="G0" fmla="+- 6480 0 0"/>
              <a:gd name="G1" fmla="+- 8640 0 0"/>
              <a:gd name="G2" fmla="+- 6171 0 0"/>
              <a:gd name="G3" fmla="+- 21600 0 6480"/>
              <a:gd name="G4" fmla="+- 21600 0 8640"/>
              <a:gd name="G5" fmla="*/ G0 21600 G3"/>
              <a:gd name="G6" fmla="*/ G1 21600 G3"/>
              <a:gd name="G7" fmla="*/ G2 G3 21600"/>
              <a:gd name="G8" fmla="*/ 10800 21600 G3"/>
              <a:gd name="G9" fmla="*/ G4 21600 G3"/>
              <a:gd name="G10" fmla="+- 21600 0 G7"/>
              <a:gd name="G11" fmla="+- G5 0 G8"/>
              <a:gd name="G12" fmla="+- G6 0 G8"/>
              <a:gd name="G13" fmla="*/ G12 G7 G11"/>
              <a:gd name="G14" fmla="+- 21600 0 G13"/>
              <a:gd name="G15" fmla="+- G0 0 10800"/>
              <a:gd name="G16" fmla="+- G1 0 10800"/>
              <a:gd name="G17" fmla="*/ G2 G16 G15"/>
              <a:gd name="T0" fmla="*/ 10800 w 21600"/>
              <a:gd name="T1" fmla="*/ 0 h 21600"/>
              <a:gd name="T2" fmla="*/ 0 w 21600"/>
              <a:gd name="T3" fmla="*/ 15429 h 21600"/>
              <a:gd name="T4" fmla="*/ 10800 w 21600"/>
              <a:gd name="T5" fmla="*/ 18514 h 21600"/>
              <a:gd name="T6" fmla="*/ 21600 w 21600"/>
              <a:gd name="T7" fmla="*/ 15429 h 21600"/>
              <a:gd name="T8" fmla="*/ 17694720 60000 65536"/>
              <a:gd name="T9" fmla="*/ 11796480 60000 65536"/>
              <a:gd name="T10" fmla="*/ 5898240 60000 65536"/>
              <a:gd name="T11" fmla="*/ 0 60000 65536"/>
              <a:gd name="T12" fmla="*/ G13 w 21600"/>
              <a:gd name="T13" fmla="*/ G6 h 21600"/>
              <a:gd name="T14" fmla="*/ G14 w 21600"/>
              <a:gd name="T15" fmla="*/ G9 h 21600"/>
            </a:gdLst>
            <a:ahLst/>
            <a:cxnLst>
              <a:cxn ang="T8">
                <a:pos x="T0" y="T1"/>
              </a:cxn>
              <a:cxn ang="T9">
                <a:pos x="T2" y="T3"/>
              </a:cxn>
              <a:cxn ang="T10">
                <a:pos x="T4" y="T5"/>
              </a:cxn>
              <a:cxn ang="T11">
                <a:pos x="T6" y="T7"/>
              </a:cxn>
            </a:cxnLst>
            <a:rect l="T12" t="T13" r="T14" b="T15"/>
            <a:pathLst>
              <a:path w="21600" h="21600">
                <a:moveTo>
                  <a:pt x="10800" y="0"/>
                </a:moveTo>
                <a:lnTo>
                  <a:pt x="6480" y="6171"/>
                </a:lnTo>
                <a:lnTo>
                  <a:pt x="8640" y="6171"/>
                </a:lnTo>
                <a:lnTo>
                  <a:pt x="8640" y="12343"/>
                </a:lnTo>
                <a:lnTo>
                  <a:pt x="4320" y="12343"/>
                </a:lnTo>
                <a:lnTo>
                  <a:pt x="4320" y="9257"/>
                </a:lnTo>
                <a:lnTo>
                  <a:pt x="0" y="15429"/>
                </a:lnTo>
                <a:lnTo>
                  <a:pt x="4320" y="21600"/>
                </a:lnTo>
                <a:lnTo>
                  <a:pt x="4320" y="18514"/>
                </a:lnTo>
                <a:lnTo>
                  <a:pt x="17280" y="18514"/>
                </a:lnTo>
                <a:lnTo>
                  <a:pt x="17280" y="21600"/>
                </a:lnTo>
                <a:lnTo>
                  <a:pt x="21600" y="15429"/>
                </a:lnTo>
                <a:lnTo>
                  <a:pt x="17280" y="9257"/>
                </a:lnTo>
                <a:lnTo>
                  <a:pt x="17280" y="12343"/>
                </a:lnTo>
                <a:lnTo>
                  <a:pt x="12960" y="12343"/>
                </a:lnTo>
                <a:lnTo>
                  <a:pt x="12960" y="6171"/>
                </a:lnTo>
                <a:lnTo>
                  <a:pt x="15120" y="6171"/>
                </a:lnTo>
                <a:close/>
              </a:path>
            </a:pathLst>
          </a:custGeom>
          <a:solidFill>
            <a:schemeClr val="accent1"/>
          </a:solidFill>
          <a:ln w="9525">
            <a:solidFill>
              <a:schemeClr val="tx1"/>
            </a:solidFill>
            <a:miter lim="800000"/>
            <a:headEnd/>
            <a:tailEnd/>
          </a:ln>
          <a:effectLst/>
        </p:spPr>
        <p:txBody>
          <a:bodyPr wrap="none" anchor="ctr"/>
          <a:lstStyle/>
          <a:p>
            <a:endParaRPr lang="en-US"/>
          </a:p>
        </p:txBody>
      </p:sp>
      <p:sp>
        <p:nvSpPr>
          <p:cNvPr id="437272" name="AutoShape 24"/>
          <p:cNvSpPr>
            <a:spLocks noChangeArrowheads="1"/>
          </p:cNvSpPr>
          <p:nvPr/>
        </p:nvSpPr>
        <p:spPr bwMode="auto">
          <a:xfrm>
            <a:off x="808831" y="1035050"/>
            <a:ext cx="288925" cy="792162"/>
          </a:xfrm>
          <a:prstGeom prst="downArrow">
            <a:avLst>
              <a:gd name="adj1" fmla="val 50000"/>
              <a:gd name="adj2" fmla="val 68544"/>
            </a:avLst>
          </a:prstGeom>
          <a:solidFill>
            <a:srgbClr val="00FF00"/>
          </a:solidFill>
          <a:ln w="28575">
            <a:solidFill>
              <a:schemeClr val="tx1"/>
            </a:solidFill>
            <a:miter lim="800000"/>
            <a:headEnd/>
            <a:tailEnd/>
          </a:ln>
          <a:effectLst/>
        </p:spPr>
        <p:txBody>
          <a:bodyPr wrap="none" anchor="ctr"/>
          <a:lstStyle/>
          <a:p>
            <a:endParaRPr lang="en-US"/>
          </a:p>
        </p:txBody>
      </p:sp>
      <p:sp>
        <p:nvSpPr>
          <p:cNvPr id="437273" name="AutoShape 25"/>
          <p:cNvSpPr>
            <a:spLocks noChangeArrowheads="1"/>
          </p:cNvSpPr>
          <p:nvPr/>
        </p:nvSpPr>
        <p:spPr bwMode="auto">
          <a:xfrm>
            <a:off x="7885113" y="2654300"/>
            <a:ext cx="288925" cy="1079500"/>
          </a:xfrm>
          <a:prstGeom prst="downArrow">
            <a:avLst>
              <a:gd name="adj1" fmla="val 50000"/>
              <a:gd name="adj2" fmla="val 93407"/>
            </a:avLst>
          </a:prstGeom>
          <a:solidFill>
            <a:srgbClr val="FF00FF"/>
          </a:solidFill>
          <a:ln w="19050">
            <a:solidFill>
              <a:schemeClr val="tx1"/>
            </a:solidFill>
            <a:miter lim="800000"/>
            <a:headEnd/>
            <a:tailEnd/>
          </a:ln>
          <a:effectLst/>
        </p:spPr>
        <p:txBody>
          <a:bodyPr wrap="none" anchor="ctr"/>
          <a:lstStyle/>
          <a:p>
            <a:endParaRPr lang="en-US"/>
          </a:p>
        </p:txBody>
      </p:sp>
      <p:sp>
        <p:nvSpPr>
          <p:cNvPr id="437274" name="AutoShape 26"/>
          <p:cNvSpPr>
            <a:spLocks noChangeArrowheads="1"/>
          </p:cNvSpPr>
          <p:nvPr/>
        </p:nvSpPr>
        <p:spPr bwMode="auto">
          <a:xfrm>
            <a:off x="2987675" y="2276475"/>
            <a:ext cx="3240088" cy="287338"/>
          </a:xfrm>
          <a:custGeom>
            <a:avLst/>
            <a:gdLst>
              <a:gd name="G0" fmla="+- 6480 0 0"/>
              <a:gd name="G1" fmla="+- 8640 0 0"/>
              <a:gd name="G2" fmla="+- 6171 0 0"/>
              <a:gd name="G3" fmla="+- 21600 0 6480"/>
              <a:gd name="G4" fmla="+- 21600 0 8640"/>
              <a:gd name="G5" fmla="*/ G0 21600 G3"/>
              <a:gd name="G6" fmla="*/ G1 21600 G3"/>
              <a:gd name="G7" fmla="*/ G2 G3 21600"/>
              <a:gd name="G8" fmla="*/ 10800 21600 G3"/>
              <a:gd name="G9" fmla="*/ G4 21600 G3"/>
              <a:gd name="G10" fmla="+- 21600 0 G7"/>
              <a:gd name="G11" fmla="+- G5 0 G8"/>
              <a:gd name="G12" fmla="+- G6 0 G8"/>
              <a:gd name="G13" fmla="*/ G12 G7 G11"/>
              <a:gd name="G14" fmla="+- 21600 0 G13"/>
              <a:gd name="G15" fmla="+- G0 0 10800"/>
              <a:gd name="G16" fmla="+- G1 0 10800"/>
              <a:gd name="G17" fmla="*/ G2 G16 G15"/>
              <a:gd name="T0" fmla="*/ 10800 w 21600"/>
              <a:gd name="T1" fmla="*/ 0 h 21600"/>
              <a:gd name="T2" fmla="*/ 0 w 21600"/>
              <a:gd name="T3" fmla="*/ 15429 h 21600"/>
              <a:gd name="T4" fmla="*/ 10800 w 21600"/>
              <a:gd name="T5" fmla="*/ 18514 h 21600"/>
              <a:gd name="T6" fmla="*/ 21600 w 21600"/>
              <a:gd name="T7" fmla="*/ 15429 h 21600"/>
              <a:gd name="T8" fmla="*/ 17694720 60000 65536"/>
              <a:gd name="T9" fmla="*/ 11796480 60000 65536"/>
              <a:gd name="T10" fmla="*/ 5898240 60000 65536"/>
              <a:gd name="T11" fmla="*/ 0 60000 65536"/>
              <a:gd name="T12" fmla="*/ G13 w 21600"/>
              <a:gd name="T13" fmla="*/ G6 h 21600"/>
              <a:gd name="T14" fmla="*/ G14 w 21600"/>
              <a:gd name="T15" fmla="*/ G9 h 21600"/>
            </a:gdLst>
            <a:ahLst/>
            <a:cxnLst>
              <a:cxn ang="T8">
                <a:pos x="T0" y="T1"/>
              </a:cxn>
              <a:cxn ang="T9">
                <a:pos x="T2" y="T3"/>
              </a:cxn>
              <a:cxn ang="T10">
                <a:pos x="T4" y="T5"/>
              </a:cxn>
              <a:cxn ang="T11">
                <a:pos x="T6" y="T7"/>
              </a:cxn>
            </a:cxnLst>
            <a:rect l="T12" t="T13" r="T14" b="T15"/>
            <a:pathLst>
              <a:path w="21600" h="21600">
                <a:moveTo>
                  <a:pt x="10800" y="0"/>
                </a:moveTo>
                <a:lnTo>
                  <a:pt x="6480" y="6171"/>
                </a:lnTo>
                <a:lnTo>
                  <a:pt x="8640" y="6171"/>
                </a:lnTo>
                <a:lnTo>
                  <a:pt x="8640" y="12343"/>
                </a:lnTo>
                <a:lnTo>
                  <a:pt x="4320" y="12343"/>
                </a:lnTo>
                <a:lnTo>
                  <a:pt x="4320" y="9257"/>
                </a:lnTo>
                <a:lnTo>
                  <a:pt x="0" y="15429"/>
                </a:lnTo>
                <a:lnTo>
                  <a:pt x="4320" y="21600"/>
                </a:lnTo>
                <a:lnTo>
                  <a:pt x="4320" y="18514"/>
                </a:lnTo>
                <a:lnTo>
                  <a:pt x="17280" y="18514"/>
                </a:lnTo>
                <a:lnTo>
                  <a:pt x="17280" y="21600"/>
                </a:lnTo>
                <a:lnTo>
                  <a:pt x="21600" y="15429"/>
                </a:lnTo>
                <a:lnTo>
                  <a:pt x="17280" y="9257"/>
                </a:lnTo>
                <a:lnTo>
                  <a:pt x="17280" y="12343"/>
                </a:lnTo>
                <a:lnTo>
                  <a:pt x="12960" y="12343"/>
                </a:lnTo>
                <a:lnTo>
                  <a:pt x="12960" y="6171"/>
                </a:lnTo>
                <a:lnTo>
                  <a:pt x="15120" y="6171"/>
                </a:lnTo>
                <a:close/>
              </a:path>
            </a:pathLst>
          </a:custGeom>
          <a:solidFill>
            <a:schemeClr val="accent1"/>
          </a:solidFill>
          <a:ln w="9525">
            <a:solidFill>
              <a:schemeClr val="tx1"/>
            </a:solidFill>
            <a:miter lim="800000"/>
            <a:headEnd/>
            <a:tailEnd/>
          </a:ln>
          <a:effectLst/>
        </p:spPr>
        <p:txBody>
          <a:bodyPr wrap="none" anchor="ctr"/>
          <a:lstStyle/>
          <a:p>
            <a:endParaRPr lang="en-US"/>
          </a:p>
        </p:txBody>
      </p:sp>
      <p:sp>
        <p:nvSpPr>
          <p:cNvPr id="437275" name="AutoShape 27"/>
          <p:cNvSpPr>
            <a:spLocks noChangeArrowheads="1"/>
          </p:cNvSpPr>
          <p:nvPr/>
        </p:nvSpPr>
        <p:spPr bwMode="auto">
          <a:xfrm>
            <a:off x="6299994" y="3933826"/>
            <a:ext cx="215900" cy="863599"/>
          </a:xfrm>
          <a:prstGeom prst="downArrow">
            <a:avLst>
              <a:gd name="adj1" fmla="val 50000"/>
              <a:gd name="adj2" fmla="val 116728"/>
            </a:avLst>
          </a:prstGeom>
          <a:solidFill>
            <a:srgbClr val="66CCFF"/>
          </a:solidFill>
          <a:ln w="28575">
            <a:solidFill>
              <a:schemeClr val="tx1"/>
            </a:solidFill>
            <a:miter lim="800000"/>
            <a:headEnd/>
            <a:tailEnd/>
          </a:ln>
          <a:effectLst/>
        </p:spPr>
        <p:txBody>
          <a:bodyPr wrap="none" anchor="ctr"/>
          <a:lstStyle/>
          <a:p>
            <a:endParaRPr lang="en-US"/>
          </a:p>
        </p:txBody>
      </p:sp>
      <p:sp>
        <p:nvSpPr>
          <p:cNvPr id="437276" name="AutoShape 28"/>
          <p:cNvSpPr>
            <a:spLocks noChangeArrowheads="1"/>
          </p:cNvSpPr>
          <p:nvPr/>
        </p:nvSpPr>
        <p:spPr bwMode="auto">
          <a:xfrm>
            <a:off x="2987675" y="4631195"/>
            <a:ext cx="288925" cy="756298"/>
          </a:xfrm>
          <a:prstGeom prst="downArrow">
            <a:avLst>
              <a:gd name="adj1" fmla="val 50000"/>
              <a:gd name="adj2" fmla="val 87225"/>
            </a:avLst>
          </a:prstGeom>
          <a:solidFill>
            <a:srgbClr val="FFFF00"/>
          </a:solidFill>
          <a:ln w="28575">
            <a:solidFill>
              <a:schemeClr val="tx1"/>
            </a:solidFill>
            <a:miter lim="800000"/>
            <a:headEnd/>
            <a:tailEnd/>
          </a:ln>
          <a:effectLst/>
        </p:spPr>
        <p:txBody>
          <a:bodyPr wrap="none" anchor="ctr"/>
          <a:lstStyle/>
          <a:p>
            <a:endParaRPr lang="en-US"/>
          </a:p>
        </p:txBody>
      </p:sp>
      <p:sp>
        <p:nvSpPr>
          <p:cNvPr id="437277" name="Text Box 29"/>
          <p:cNvSpPr txBox="1">
            <a:spLocks noChangeArrowheads="1"/>
          </p:cNvSpPr>
          <p:nvPr/>
        </p:nvSpPr>
        <p:spPr bwMode="auto">
          <a:xfrm>
            <a:off x="1458912" y="3473450"/>
            <a:ext cx="1152525" cy="342900"/>
          </a:xfrm>
          <a:prstGeom prst="rect">
            <a:avLst/>
          </a:prstGeom>
          <a:noFill/>
          <a:ln w="9525">
            <a:noFill/>
            <a:miter lim="800000"/>
            <a:headEnd/>
            <a:tailEnd/>
          </a:ln>
        </p:spPr>
        <p:txBody>
          <a:bodyPr/>
          <a:lstStyle/>
          <a:p>
            <a:r>
              <a:rPr lang="en-US" sz="2800" b="1" dirty="0">
                <a:solidFill>
                  <a:srgbClr val="009900"/>
                </a:solidFill>
                <a:latin typeface="Times New Roman" pitchFamily="18" charset="0"/>
              </a:rPr>
              <a:t>2 x 2</a:t>
            </a:r>
          </a:p>
          <a:p>
            <a:endParaRPr lang="en-US" sz="2800" dirty="0">
              <a:solidFill>
                <a:srgbClr val="009900"/>
              </a:solidFill>
            </a:endParaRPr>
          </a:p>
        </p:txBody>
      </p:sp>
      <p:sp>
        <p:nvSpPr>
          <p:cNvPr id="437278" name="AutoShape 30"/>
          <p:cNvSpPr>
            <a:spLocks noChangeArrowheads="1"/>
          </p:cNvSpPr>
          <p:nvPr/>
        </p:nvSpPr>
        <p:spPr bwMode="auto">
          <a:xfrm>
            <a:off x="864394" y="4581525"/>
            <a:ext cx="4535488" cy="288925"/>
          </a:xfrm>
          <a:custGeom>
            <a:avLst/>
            <a:gdLst>
              <a:gd name="G0" fmla="+- 6480 0 0"/>
              <a:gd name="G1" fmla="+- 8640 0 0"/>
              <a:gd name="G2" fmla="+- 6171 0 0"/>
              <a:gd name="G3" fmla="+- 21600 0 6480"/>
              <a:gd name="G4" fmla="+- 21600 0 8640"/>
              <a:gd name="G5" fmla="*/ G0 21600 G3"/>
              <a:gd name="G6" fmla="*/ G1 21600 G3"/>
              <a:gd name="G7" fmla="*/ G2 G3 21600"/>
              <a:gd name="G8" fmla="*/ 10800 21600 G3"/>
              <a:gd name="G9" fmla="*/ G4 21600 G3"/>
              <a:gd name="G10" fmla="+- 21600 0 G7"/>
              <a:gd name="G11" fmla="+- G5 0 G8"/>
              <a:gd name="G12" fmla="+- G6 0 G8"/>
              <a:gd name="G13" fmla="*/ G12 G7 G11"/>
              <a:gd name="G14" fmla="+- 21600 0 G13"/>
              <a:gd name="G15" fmla="+- G0 0 10800"/>
              <a:gd name="G16" fmla="+- G1 0 10800"/>
              <a:gd name="G17" fmla="*/ G2 G16 G15"/>
              <a:gd name="T0" fmla="*/ 10800 w 21600"/>
              <a:gd name="T1" fmla="*/ 0 h 21600"/>
              <a:gd name="T2" fmla="*/ 0 w 21600"/>
              <a:gd name="T3" fmla="*/ 15429 h 21600"/>
              <a:gd name="T4" fmla="*/ 10800 w 21600"/>
              <a:gd name="T5" fmla="*/ 18514 h 21600"/>
              <a:gd name="T6" fmla="*/ 21600 w 21600"/>
              <a:gd name="T7" fmla="*/ 15429 h 21600"/>
              <a:gd name="T8" fmla="*/ 17694720 60000 65536"/>
              <a:gd name="T9" fmla="*/ 11796480 60000 65536"/>
              <a:gd name="T10" fmla="*/ 5898240 60000 65536"/>
              <a:gd name="T11" fmla="*/ 0 60000 65536"/>
              <a:gd name="T12" fmla="*/ G13 w 21600"/>
              <a:gd name="T13" fmla="*/ G6 h 21600"/>
              <a:gd name="T14" fmla="*/ G14 w 21600"/>
              <a:gd name="T15" fmla="*/ G9 h 21600"/>
            </a:gdLst>
            <a:ahLst/>
            <a:cxnLst>
              <a:cxn ang="T8">
                <a:pos x="T0" y="T1"/>
              </a:cxn>
              <a:cxn ang="T9">
                <a:pos x="T2" y="T3"/>
              </a:cxn>
              <a:cxn ang="T10">
                <a:pos x="T4" y="T5"/>
              </a:cxn>
              <a:cxn ang="T11">
                <a:pos x="T6" y="T7"/>
              </a:cxn>
            </a:cxnLst>
            <a:rect l="T12" t="T13" r="T14" b="T15"/>
            <a:pathLst>
              <a:path w="21600" h="21600">
                <a:moveTo>
                  <a:pt x="10800" y="0"/>
                </a:moveTo>
                <a:lnTo>
                  <a:pt x="6480" y="6171"/>
                </a:lnTo>
                <a:lnTo>
                  <a:pt x="8640" y="6171"/>
                </a:lnTo>
                <a:lnTo>
                  <a:pt x="8640" y="12343"/>
                </a:lnTo>
                <a:lnTo>
                  <a:pt x="4320" y="12343"/>
                </a:lnTo>
                <a:lnTo>
                  <a:pt x="4320" y="9257"/>
                </a:lnTo>
                <a:lnTo>
                  <a:pt x="0" y="15429"/>
                </a:lnTo>
                <a:lnTo>
                  <a:pt x="4320" y="21600"/>
                </a:lnTo>
                <a:lnTo>
                  <a:pt x="4320" y="18514"/>
                </a:lnTo>
                <a:lnTo>
                  <a:pt x="17280" y="18514"/>
                </a:lnTo>
                <a:lnTo>
                  <a:pt x="17280" y="21600"/>
                </a:lnTo>
                <a:lnTo>
                  <a:pt x="21600" y="15429"/>
                </a:lnTo>
                <a:lnTo>
                  <a:pt x="17280" y="9257"/>
                </a:lnTo>
                <a:lnTo>
                  <a:pt x="17280" y="12343"/>
                </a:lnTo>
                <a:lnTo>
                  <a:pt x="12960" y="12343"/>
                </a:lnTo>
                <a:lnTo>
                  <a:pt x="12960" y="6171"/>
                </a:lnTo>
                <a:lnTo>
                  <a:pt x="15120" y="6171"/>
                </a:lnTo>
                <a:close/>
              </a:path>
            </a:pathLst>
          </a:custGeom>
          <a:solidFill>
            <a:srgbClr val="FFFF00"/>
          </a:solidFill>
          <a:ln w="19050">
            <a:solidFill>
              <a:schemeClr val="tx1"/>
            </a:solidFill>
            <a:miter lim="800000"/>
            <a:headEnd/>
            <a:tailEnd/>
          </a:ln>
          <a:effectLst/>
        </p:spPr>
        <p:txBody>
          <a:bodyPr wrap="none" anchor="ctr"/>
          <a:lstStyle/>
          <a:p>
            <a:endParaRPr lang="en-US"/>
          </a:p>
        </p:txBody>
      </p:sp>
      <p:sp>
        <p:nvSpPr>
          <p:cNvPr id="437279" name="AutoShape 31"/>
          <p:cNvSpPr>
            <a:spLocks noChangeArrowheads="1"/>
          </p:cNvSpPr>
          <p:nvPr/>
        </p:nvSpPr>
        <p:spPr bwMode="auto">
          <a:xfrm>
            <a:off x="3348038" y="3438037"/>
            <a:ext cx="287337" cy="711688"/>
          </a:xfrm>
          <a:prstGeom prst="downArrow">
            <a:avLst>
              <a:gd name="adj1" fmla="val 50000"/>
              <a:gd name="adj2" fmla="val 87845"/>
            </a:avLst>
          </a:prstGeom>
          <a:solidFill>
            <a:srgbClr val="FFFF00"/>
          </a:solidFill>
          <a:ln w="38100">
            <a:solidFill>
              <a:schemeClr val="tx1"/>
            </a:solidFill>
            <a:miter lim="800000"/>
            <a:headEnd/>
            <a:tailEnd/>
          </a:ln>
          <a:effectLst/>
        </p:spPr>
        <p:txBody>
          <a:bodyPr wrap="none" anchor="ctr"/>
          <a:lstStyle/>
          <a:p>
            <a:endParaRPr lang="en-US"/>
          </a:p>
        </p:txBody>
      </p:sp>
      <p:sp>
        <p:nvSpPr>
          <p:cNvPr id="437280" name="AutoShape 32"/>
          <p:cNvSpPr>
            <a:spLocks noChangeArrowheads="1"/>
          </p:cNvSpPr>
          <p:nvPr/>
        </p:nvSpPr>
        <p:spPr bwMode="auto">
          <a:xfrm>
            <a:off x="4744521" y="4774919"/>
            <a:ext cx="114817" cy="814670"/>
          </a:xfrm>
          <a:prstGeom prst="downArrow">
            <a:avLst>
              <a:gd name="adj1" fmla="val 50000"/>
              <a:gd name="adj2" fmla="val 81044"/>
            </a:avLst>
          </a:prstGeom>
          <a:solidFill>
            <a:srgbClr val="FFFF00"/>
          </a:solidFill>
          <a:ln w="28575">
            <a:solidFill>
              <a:schemeClr val="tx1"/>
            </a:solidFill>
            <a:miter lim="800000"/>
            <a:headEnd/>
            <a:tailEnd/>
          </a:ln>
          <a:effectLst/>
        </p:spPr>
        <p:txBody>
          <a:bodyPr wrap="none" anchor="ctr"/>
          <a:lstStyle/>
          <a:p>
            <a:endParaRPr lang="en-US"/>
          </a:p>
        </p:txBody>
      </p:sp>
      <p:sp>
        <p:nvSpPr>
          <p:cNvPr id="437281" name="AutoShape 33"/>
          <p:cNvSpPr>
            <a:spLocks noChangeArrowheads="1"/>
          </p:cNvSpPr>
          <p:nvPr/>
        </p:nvSpPr>
        <p:spPr bwMode="auto">
          <a:xfrm>
            <a:off x="1243981" y="4731856"/>
            <a:ext cx="241920" cy="907402"/>
          </a:xfrm>
          <a:prstGeom prst="downArrow">
            <a:avLst>
              <a:gd name="adj1" fmla="val 50000"/>
              <a:gd name="adj2" fmla="val 99588"/>
            </a:avLst>
          </a:prstGeom>
          <a:solidFill>
            <a:srgbClr val="FFFF00"/>
          </a:solidFill>
          <a:ln w="28575">
            <a:solidFill>
              <a:schemeClr val="tx1"/>
            </a:solidFill>
            <a:miter lim="800000"/>
            <a:headEnd/>
            <a:tailEnd/>
          </a:ln>
          <a:effectLst/>
        </p:spPr>
        <p:txBody>
          <a:bodyPr wrap="none" anchor="ctr"/>
          <a:lstStyle/>
          <a:p>
            <a:endParaRPr lang="en-US"/>
          </a:p>
        </p:txBody>
      </p:sp>
      <p:sp>
        <p:nvSpPr>
          <p:cNvPr id="437282" name="AutoShape 34"/>
          <p:cNvSpPr>
            <a:spLocks noChangeArrowheads="1"/>
          </p:cNvSpPr>
          <p:nvPr/>
        </p:nvSpPr>
        <p:spPr bwMode="auto">
          <a:xfrm>
            <a:off x="-18257" y="2506175"/>
            <a:ext cx="2411413" cy="433388"/>
          </a:xfrm>
          <a:custGeom>
            <a:avLst/>
            <a:gdLst>
              <a:gd name="G0" fmla="+- 6480 0 0"/>
              <a:gd name="G1" fmla="+- 8640 0 0"/>
              <a:gd name="G2" fmla="+- 6171 0 0"/>
              <a:gd name="G3" fmla="+- 21600 0 6480"/>
              <a:gd name="G4" fmla="+- 21600 0 8640"/>
              <a:gd name="G5" fmla="*/ G0 21600 G3"/>
              <a:gd name="G6" fmla="*/ G1 21600 G3"/>
              <a:gd name="G7" fmla="*/ G2 G3 21600"/>
              <a:gd name="G8" fmla="*/ 10800 21600 G3"/>
              <a:gd name="G9" fmla="*/ G4 21600 G3"/>
              <a:gd name="G10" fmla="+- 21600 0 G7"/>
              <a:gd name="G11" fmla="+- G5 0 G8"/>
              <a:gd name="G12" fmla="+- G6 0 G8"/>
              <a:gd name="G13" fmla="*/ G12 G7 G11"/>
              <a:gd name="G14" fmla="+- 21600 0 G13"/>
              <a:gd name="G15" fmla="+- G0 0 10800"/>
              <a:gd name="G16" fmla="+- G1 0 10800"/>
              <a:gd name="G17" fmla="*/ G2 G16 G15"/>
              <a:gd name="T0" fmla="*/ 10800 w 21600"/>
              <a:gd name="T1" fmla="*/ 0 h 21600"/>
              <a:gd name="T2" fmla="*/ 0 w 21600"/>
              <a:gd name="T3" fmla="*/ 15429 h 21600"/>
              <a:gd name="T4" fmla="*/ 10800 w 21600"/>
              <a:gd name="T5" fmla="*/ 18514 h 21600"/>
              <a:gd name="T6" fmla="*/ 21600 w 21600"/>
              <a:gd name="T7" fmla="*/ 15429 h 21600"/>
              <a:gd name="T8" fmla="*/ 17694720 60000 65536"/>
              <a:gd name="T9" fmla="*/ 11796480 60000 65536"/>
              <a:gd name="T10" fmla="*/ 5898240 60000 65536"/>
              <a:gd name="T11" fmla="*/ 0 60000 65536"/>
              <a:gd name="T12" fmla="*/ G13 w 21600"/>
              <a:gd name="T13" fmla="*/ G6 h 21600"/>
              <a:gd name="T14" fmla="*/ G14 w 21600"/>
              <a:gd name="T15" fmla="*/ G9 h 21600"/>
            </a:gdLst>
            <a:ahLst/>
            <a:cxnLst>
              <a:cxn ang="T8">
                <a:pos x="T0" y="T1"/>
              </a:cxn>
              <a:cxn ang="T9">
                <a:pos x="T2" y="T3"/>
              </a:cxn>
              <a:cxn ang="T10">
                <a:pos x="T4" y="T5"/>
              </a:cxn>
              <a:cxn ang="T11">
                <a:pos x="T6" y="T7"/>
              </a:cxn>
            </a:cxnLst>
            <a:rect l="T12" t="T13" r="T14" b="T15"/>
            <a:pathLst>
              <a:path w="21600" h="21600">
                <a:moveTo>
                  <a:pt x="10800" y="0"/>
                </a:moveTo>
                <a:lnTo>
                  <a:pt x="6480" y="6171"/>
                </a:lnTo>
                <a:lnTo>
                  <a:pt x="8640" y="6171"/>
                </a:lnTo>
                <a:lnTo>
                  <a:pt x="8640" y="12343"/>
                </a:lnTo>
                <a:lnTo>
                  <a:pt x="4320" y="12343"/>
                </a:lnTo>
                <a:lnTo>
                  <a:pt x="4320" y="9257"/>
                </a:lnTo>
                <a:lnTo>
                  <a:pt x="0" y="15429"/>
                </a:lnTo>
                <a:lnTo>
                  <a:pt x="4320" y="21600"/>
                </a:lnTo>
                <a:lnTo>
                  <a:pt x="4320" y="18514"/>
                </a:lnTo>
                <a:lnTo>
                  <a:pt x="17280" y="18514"/>
                </a:lnTo>
                <a:lnTo>
                  <a:pt x="17280" y="21600"/>
                </a:lnTo>
                <a:lnTo>
                  <a:pt x="21600" y="15429"/>
                </a:lnTo>
                <a:lnTo>
                  <a:pt x="17280" y="9257"/>
                </a:lnTo>
                <a:lnTo>
                  <a:pt x="17280" y="12343"/>
                </a:lnTo>
                <a:lnTo>
                  <a:pt x="12960" y="12343"/>
                </a:lnTo>
                <a:lnTo>
                  <a:pt x="12960" y="6171"/>
                </a:lnTo>
                <a:lnTo>
                  <a:pt x="15120" y="6171"/>
                </a:lnTo>
                <a:close/>
              </a:path>
            </a:pathLst>
          </a:custGeom>
          <a:solidFill>
            <a:srgbClr val="00FF00"/>
          </a:solidFill>
          <a:ln w="38100">
            <a:solidFill>
              <a:schemeClr val="tx1"/>
            </a:solidFill>
            <a:miter lim="800000"/>
            <a:headEnd/>
            <a:tailEnd/>
          </a:ln>
          <a:effectLst/>
        </p:spPr>
        <p:txBody>
          <a:bodyPr wrap="none" anchor="ctr"/>
          <a:lstStyle/>
          <a:p>
            <a:endParaRPr lang="en-US"/>
          </a:p>
        </p:txBody>
      </p:sp>
      <p:sp>
        <p:nvSpPr>
          <p:cNvPr id="437285" name="AutoShape 37"/>
          <p:cNvSpPr>
            <a:spLocks noChangeArrowheads="1"/>
          </p:cNvSpPr>
          <p:nvPr/>
        </p:nvSpPr>
        <p:spPr bwMode="auto">
          <a:xfrm>
            <a:off x="1966913" y="2852738"/>
            <a:ext cx="288925" cy="792162"/>
          </a:xfrm>
          <a:prstGeom prst="downArrow">
            <a:avLst>
              <a:gd name="adj1" fmla="val 50000"/>
              <a:gd name="adj2" fmla="val 68544"/>
            </a:avLst>
          </a:prstGeom>
          <a:solidFill>
            <a:srgbClr val="00FF00"/>
          </a:solidFill>
          <a:ln w="28575">
            <a:solidFill>
              <a:schemeClr val="tx1"/>
            </a:solidFill>
            <a:miter lim="800000"/>
            <a:headEnd/>
            <a:tailEnd/>
          </a:ln>
          <a:effectLst/>
        </p:spPr>
        <p:txBody>
          <a:bodyPr wrap="none" anchor="ctr"/>
          <a:lstStyle/>
          <a:p>
            <a:endParaRPr lang="en-US"/>
          </a:p>
        </p:txBody>
      </p:sp>
      <p:sp>
        <p:nvSpPr>
          <p:cNvPr id="437286" name="AutoShape 38"/>
          <p:cNvSpPr>
            <a:spLocks noChangeArrowheads="1"/>
          </p:cNvSpPr>
          <p:nvPr/>
        </p:nvSpPr>
        <p:spPr bwMode="auto">
          <a:xfrm>
            <a:off x="179388" y="2852738"/>
            <a:ext cx="215900" cy="792162"/>
          </a:xfrm>
          <a:prstGeom prst="downArrow">
            <a:avLst>
              <a:gd name="adj1" fmla="val 50000"/>
              <a:gd name="adj2" fmla="val 91728"/>
            </a:avLst>
          </a:prstGeom>
          <a:solidFill>
            <a:srgbClr val="00FF00"/>
          </a:solidFill>
          <a:ln w="28575">
            <a:solidFill>
              <a:schemeClr val="tx1"/>
            </a:solidFill>
            <a:miter lim="800000"/>
            <a:headEnd/>
            <a:tailEnd/>
          </a:ln>
          <a:effectLst/>
        </p:spPr>
        <p:txBody>
          <a:bodyPr wrap="none" anchor="ctr"/>
          <a:lstStyle/>
          <a:p>
            <a:endParaRPr lang="en-US"/>
          </a:p>
        </p:txBody>
      </p:sp>
      <p:sp>
        <p:nvSpPr>
          <p:cNvPr id="437287" name="Text Box 39"/>
          <p:cNvSpPr txBox="1">
            <a:spLocks noChangeArrowheads="1"/>
          </p:cNvSpPr>
          <p:nvPr/>
        </p:nvSpPr>
        <p:spPr bwMode="auto">
          <a:xfrm>
            <a:off x="-18257" y="3555206"/>
            <a:ext cx="1116013" cy="414338"/>
          </a:xfrm>
          <a:prstGeom prst="rect">
            <a:avLst/>
          </a:prstGeom>
          <a:noFill/>
          <a:ln w="9525">
            <a:noFill/>
            <a:miter lim="800000"/>
            <a:headEnd/>
            <a:tailEnd/>
          </a:ln>
        </p:spPr>
        <p:txBody>
          <a:bodyPr/>
          <a:lstStyle/>
          <a:p>
            <a:r>
              <a:rPr lang="en-US" sz="2800" b="1" dirty="0">
                <a:solidFill>
                  <a:srgbClr val="009900"/>
                </a:solidFill>
              </a:rPr>
              <a:t>a x b</a:t>
            </a:r>
          </a:p>
        </p:txBody>
      </p:sp>
      <p:sp>
        <p:nvSpPr>
          <p:cNvPr id="437288" name="AutoShape 40"/>
          <p:cNvSpPr>
            <a:spLocks noChangeArrowheads="1"/>
          </p:cNvSpPr>
          <p:nvPr/>
        </p:nvSpPr>
        <p:spPr bwMode="auto">
          <a:xfrm>
            <a:off x="7235825" y="1268413"/>
            <a:ext cx="288925" cy="792162"/>
          </a:xfrm>
          <a:prstGeom prst="downArrow">
            <a:avLst>
              <a:gd name="adj1" fmla="val 50000"/>
              <a:gd name="adj2" fmla="val 68544"/>
            </a:avLst>
          </a:prstGeom>
          <a:solidFill>
            <a:srgbClr val="FF00FF"/>
          </a:solidFill>
          <a:ln w="28575">
            <a:solidFill>
              <a:schemeClr val="tx1"/>
            </a:solidFill>
            <a:miter lim="800000"/>
            <a:headEnd/>
            <a:tailEnd/>
          </a:ln>
          <a:effectLst/>
        </p:spPr>
        <p:txBody>
          <a:bodyPr wrap="none" anchor="ctr"/>
          <a:lstStyle/>
          <a:p>
            <a:endParaRPr lang="en-US"/>
          </a:p>
        </p:txBody>
      </p:sp>
      <p:sp>
        <p:nvSpPr>
          <p:cNvPr id="437289" name="AutoShape 41"/>
          <p:cNvSpPr>
            <a:spLocks noChangeArrowheads="1"/>
          </p:cNvSpPr>
          <p:nvPr/>
        </p:nvSpPr>
        <p:spPr bwMode="auto">
          <a:xfrm>
            <a:off x="4140200" y="1196975"/>
            <a:ext cx="287338" cy="504825"/>
          </a:xfrm>
          <a:prstGeom prst="downArrow">
            <a:avLst>
              <a:gd name="adj1" fmla="val 50000"/>
              <a:gd name="adj2" fmla="val 87362"/>
            </a:avLst>
          </a:prstGeom>
          <a:solidFill>
            <a:schemeClr val="accent1"/>
          </a:solidFill>
          <a:ln w="9525">
            <a:solidFill>
              <a:schemeClr val="tx1"/>
            </a:solidFill>
            <a:miter lim="800000"/>
            <a:headEnd/>
            <a:tailEnd/>
          </a:ln>
          <a:effectLst/>
        </p:spPr>
        <p:txBody>
          <a:bodyPr wrap="none" anchor="ctr"/>
          <a:lstStyle/>
          <a:p>
            <a:endParaRPr lang="en-US"/>
          </a:p>
        </p:txBody>
      </p:sp>
      <p:sp>
        <p:nvSpPr>
          <p:cNvPr id="437290" name="AutoShape 42"/>
          <p:cNvSpPr>
            <a:spLocks noChangeArrowheads="1"/>
          </p:cNvSpPr>
          <p:nvPr/>
        </p:nvSpPr>
        <p:spPr bwMode="auto">
          <a:xfrm>
            <a:off x="2987675" y="2349500"/>
            <a:ext cx="144463" cy="504825"/>
          </a:xfrm>
          <a:prstGeom prst="downArrow">
            <a:avLst>
              <a:gd name="adj1" fmla="val 50000"/>
              <a:gd name="adj2" fmla="val 87362"/>
            </a:avLst>
          </a:prstGeom>
          <a:solidFill>
            <a:srgbClr val="FFFF00"/>
          </a:solidFill>
          <a:ln w="38100">
            <a:solidFill>
              <a:schemeClr val="tx1"/>
            </a:solidFill>
            <a:miter lim="800000"/>
            <a:headEnd/>
            <a:tailEnd/>
          </a:ln>
          <a:effectLst/>
        </p:spPr>
        <p:txBody>
          <a:bodyPr wrap="none" anchor="ctr"/>
          <a:lstStyle/>
          <a:p>
            <a:endParaRPr lang="en-US"/>
          </a:p>
        </p:txBody>
      </p:sp>
      <p:sp>
        <p:nvSpPr>
          <p:cNvPr id="437291" name="AutoShape 43"/>
          <p:cNvSpPr>
            <a:spLocks noChangeArrowheads="1"/>
          </p:cNvSpPr>
          <p:nvPr/>
        </p:nvSpPr>
        <p:spPr bwMode="auto">
          <a:xfrm>
            <a:off x="6084888" y="2420938"/>
            <a:ext cx="144462" cy="504825"/>
          </a:xfrm>
          <a:prstGeom prst="downArrow">
            <a:avLst>
              <a:gd name="adj1" fmla="val 50000"/>
              <a:gd name="adj2" fmla="val 87363"/>
            </a:avLst>
          </a:prstGeom>
          <a:solidFill>
            <a:srgbClr val="66CCFF"/>
          </a:solidFill>
          <a:ln w="28575">
            <a:solidFill>
              <a:schemeClr val="tx1"/>
            </a:solidFill>
            <a:miter lim="800000"/>
            <a:headEnd/>
            <a:tailEnd/>
          </a:ln>
          <a:effectLst/>
        </p:spPr>
        <p:txBody>
          <a:bodyPr wrap="none" anchor="ctr"/>
          <a:lstStyle/>
          <a:p>
            <a:endParaRPr lang="en-US"/>
          </a:p>
        </p:txBody>
      </p:sp>
      <p:sp>
        <p:nvSpPr>
          <p:cNvPr id="2" name="Date Placeholder 1"/>
          <p:cNvSpPr>
            <a:spLocks noGrp="1"/>
          </p:cNvSpPr>
          <p:nvPr>
            <p:ph type="dt" sz="half" idx="10"/>
          </p:nvPr>
        </p:nvSpPr>
        <p:spPr/>
        <p:txBody>
          <a:bodyPr/>
          <a:lstStyle/>
          <a:p>
            <a:fld id="{13476176-2154-4667-8FFA-C57C8D7DB424}" type="datetime1">
              <a:rPr lang="en-MY" smtClean="0"/>
              <a:t>8/8/2022</a:t>
            </a:fld>
            <a:endParaRPr lang="en-MY"/>
          </a:p>
        </p:txBody>
      </p:sp>
      <p:sp>
        <p:nvSpPr>
          <p:cNvPr id="44" name="Rectangle 43"/>
          <p:cNvSpPr/>
          <p:nvPr/>
        </p:nvSpPr>
        <p:spPr>
          <a:xfrm>
            <a:off x="621608" y="6139507"/>
            <a:ext cx="7632848" cy="461665"/>
          </a:xfrm>
          <a:prstGeom prst="rect">
            <a:avLst/>
          </a:prstGeom>
          <a:blipFill>
            <a:blip r:embed="rId2">
              <a:extLst>
                <a:ext uri="{BEBA8EAE-BF5A-486C-A8C5-ECC9F3942E4B}">
                  <a14:imgProps xmlns:a14="http://schemas.microsoft.com/office/drawing/2010/main">
                    <a14:imgLayer r:embed="rId3">
                      <a14:imgEffect>
                        <a14:sharpenSoften amount="-50000"/>
                      </a14:imgEffect>
                    </a14:imgLayer>
                  </a14:imgProps>
                </a:ext>
              </a:extLst>
            </a:blip>
            <a:tile tx="0" ty="0" sx="100000" sy="100000" flip="none" algn="tl"/>
          </a:blipFill>
          <a:ln w="19050">
            <a:solidFill>
              <a:srgbClr val="FF0000"/>
            </a:solidFill>
          </a:ln>
        </p:spPr>
        <p:txBody>
          <a:bodyPr wrap="square">
            <a:spAutoFit/>
          </a:bodyPr>
          <a:lstStyle/>
          <a:p>
            <a:r>
              <a:rPr lang="en-US" sz="2400" b="1" dirty="0" smtClean="0"/>
              <a:t>An important thing is the type of the variable concerned</a:t>
            </a:r>
            <a:r>
              <a:rPr lang="en-US" sz="2400" b="1" dirty="0" smtClean="0">
                <a:solidFill>
                  <a:srgbClr val="C00000"/>
                </a:solidFill>
              </a:rPr>
              <a:t>.</a:t>
            </a:r>
          </a:p>
        </p:txBody>
      </p:sp>
    </p:spTree>
    <p:extLst>
      <p:ext uri="{BB962C8B-B14F-4D97-AF65-F5344CB8AC3E}">
        <p14:creationId xmlns:p14="http://schemas.microsoft.com/office/powerpoint/2010/main" val="175453954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5324" name="Group 220"/>
          <p:cNvGraphicFramePr>
            <a:graphicFrameLocks noGrp="1"/>
          </p:cNvGraphicFramePr>
          <p:nvPr>
            <p:extLst>
              <p:ext uri="{D42A27DB-BD31-4B8C-83A1-F6EECF244321}">
                <p14:modId xmlns:p14="http://schemas.microsoft.com/office/powerpoint/2010/main" val="615864862"/>
              </p:ext>
            </p:extLst>
          </p:nvPr>
        </p:nvGraphicFramePr>
        <p:xfrm>
          <a:off x="250825" y="118446"/>
          <a:ext cx="4105275" cy="6838947"/>
        </p:xfrm>
        <a:graphic>
          <a:graphicData uri="http://schemas.openxmlformats.org/drawingml/2006/table">
            <a:tbl>
              <a:tblPr/>
              <a:tblGrid>
                <a:gridCol w="649288">
                  <a:extLst>
                    <a:ext uri="{9D8B030D-6E8A-4147-A177-3AD203B41FA5}">
                      <a16:colId xmlns:a16="http://schemas.microsoft.com/office/drawing/2014/main" val="20000"/>
                    </a:ext>
                  </a:extLst>
                </a:gridCol>
                <a:gridCol w="935037">
                  <a:extLst>
                    <a:ext uri="{9D8B030D-6E8A-4147-A177-3AD203B41FA5}">
                      <a16:colId xmlns:a16="http://schemas.microsoft.com/office/drawing/2014/main" val="20001"/>
                    </a:ext>
                  </a:extLst>
                </a:gridCol>
                <a:gridCol w="1223963">
                  <a:extLst>
                    <a:ext uri="{9D8B030D-6E8A-4147-A177-3AD203B41FA5}">
                      <a16:colId xmlns:a16="http://schemas.microsoft.com/office/drawing/2014/main" val="20002"/>
                    </a:ext>
                  </a:extLst>
                </a:gridCol>
                <a:gridCol w="1296987">
                  <a:extLst>
                    <a:ext uri="{9D8B030D-6E8A-4147-A177-3AD203B41FA5}">
                      <a16:colId xmlns:a16="http://schemas.microsoft.com/office/drawing/2014/main" val="20003"/>
                    </a:ext>
                  </a:extLst>
                </a:gridCol>
              </a:tblGrid>
              <a:tr h="46833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41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56.94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64.95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74.75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42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58.12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66.21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76.09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43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59.30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67.46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77.42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44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60.48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68.71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78.75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45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61.66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69.96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80.08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46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62.83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71.20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81.40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47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64.00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72.44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82.72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48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65.17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73.68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84.03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49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66.34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74.92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85.35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50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67.51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76.15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86.66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51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68.67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77.39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87.97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52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69.83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78.62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89.27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53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70.99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79.84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90.57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54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72.15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81.07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91.88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55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73.31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82.29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93.17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56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74.47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83.52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94.47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57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75.62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84.73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95.75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58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76.78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85.95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97.03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7"/>
                  </a:ext>
                </a:extLst>
              </a:tr>
              <a:tr h="335296">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59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77.93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87.17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98.34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8"/>
                  </a:ext>
                </a:extLst>
              </a:tr>
              <a:tr h="225129">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60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79.08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88.38 </a:t>
                      </a:r>
                      <a:endParaRPr kumimoji="0" lang="en-US" sz="1600" b="0" i="0" u="none" strike="noStrike" cap="none" normalizeH="0" baseline="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cs typeface="Times New Roman" pitchFamily="18" charset="0"/>
                        </a:rPr>
                        <a:t>99.62 </a:t>
                      </a:r>
                      <a:endParaRPr kumimoji="0" lang="en-US" sz="1600" b="0" i="0" u="none" strike="noStrike" cap="none" normalizeH="0" baseline="0" dirty="0" smtClean="0">
                        <a:ln>
                          <a:noFill/>
                        </a:ln>
                        <a:solidFill>
                          <a:schemeClr val="tx1"/>
                        </a:solidFill>
                        <a:effectLst/>
                        <a:latin typeface="Arial" charset="0"/>
                        <a:cs typeface="Arial" charset="0"/>
                      </a:endParaRPr>
                    </a:p>
                  </a:txBody>
                  <a:tcPr marT="45722" marB="45722"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9"/>
                  </a:ext>
                </a:extLst>
              </a:tr>
            </a:tbl>
          </a:graphicData>
        </a:graphic>
      </p:graphicFrame>
      <p:graphicFrame>
        <p:nvGraphicFramePr>
          <p:cNvPr id="175326" name="Group 222"/>
          <p:cNvGraphicFramePr>
            <a:graphicFrameLocks noGrp="1"/>
          </p:cNvGraphicFramePr>
          <p:nvPr/>
        </p:nvGraphicFramePr>
        <p:xfrm>
          <a:off x="4800600" y="476250"/>
          <a:ext cx="3948113" cy="6219825"/>
        </p:xfrm>
        <a:graphic>
          <a:graphicData uri="http://schemas.openxmlformats.org/drawingml/2006/table">
            <a:tbl>
              <a:tblPr/>
              <a:tblGrid>
                <a:gridCol w="636588">
                  <a:extLst>
                    <a:ext uri="{9D8B030D-6E8A-4147-A177-3AD203B41FA5}">
                      <a16:colId xmlns:a16="http://schemas.microsoft.com/office/drawing/2014/main" val="20000"/>
                    </a:ext>
                  </a:extLst>
                </a:gridCol>
                <a:gridCol w="1079500">
                  <a:extLst>
                    <a:ext uri="{9D8B030D-6E8A-4147-A177-3AD203B41FA5}">
                      <a16:colId xmlns:a16="http://schemas.microsoft.com/office/drawing/2014/main" val="20001"/>
                    </a:ext>
                  </a:extLst>
                </a:gridCol>
                <a:gridCol w="1008062">
                  <a:extLst>
                    <a:ext uri="{9D8B030D-6E8A-4147-A177-3AD203B41FA5}">
                      <a16:colId xmlns:a16="http://schemas.microsoft.com/office/drawing/2014/main" val="20002"/>
                    </a:ext>
                  </a:extLst>
                </a:gridCol>
                <a:gridCol w="1223963">
                  <a:extLst>
                    <a:ext uri="{9D8B030D-6E8A-4147-A177-3AD203B41FA5}">
                      <a16:colId xmlns:a16="http://schemas.microsoft.com/office/drawing/2014/main" val="20003"/>
                    </a:ext>
                  </a:extLst>
                </a:gridCol>
              </a:tblGrid>
              <a:tr h="428625">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61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80.23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89.59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100.88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84163">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62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81.38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90.80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102.15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5750">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63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82.53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92.01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103.46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4163">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64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83.68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93.22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104.72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4163">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65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84.82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94.42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105.97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84163">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66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85.97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95.63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107.26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84163">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67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87.11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96.83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108.54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85750">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68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88.25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98.03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109.79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84163">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69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89.39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99.23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111.06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84163">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70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90.53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100.42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112.31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84163">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71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91.67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101.62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113.56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84163">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72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92.81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102.82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114.84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85750">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73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93.95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104.01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116.08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84163">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74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95.08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105.20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117.35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84163">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75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96.22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106.39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118.60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284163">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76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97.35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107.58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119.85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r h="284163">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77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98.49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108.77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121.11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r h="285750">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78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99.62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109.96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122.36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7"/>
                  </a:ext>
                </a:extLst>
              </a:tr>
              <a:tr h="284163">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79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100.75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111.15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123.60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8"/>
                  </a:ext>
                </a:extLst>
              </a:tr>
              <a:tr h="282575">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3333"/>
                          </a:solidFill>
                          <a:effectLst/>
                          <a:latin typeface="Times New Roman" pitchFamily="18" charset="0"/>
                          <a:cs typeface="Times New Roman" pitchFamily="18" charset="0"/>
                        </a:rPr>
                        <a:t>80 </a:t>
                      </a:r>
                      <a:endParaRPr kumimoji="0" lang="en-US" sz="18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101.88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112.33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124.84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9"/>
                  </a:ext>
                </a:extLst>
              </a:tr>
            </a:tbl>
          </a:graphicData>
        </a:graphic>
      </p:graphicFrame>
      <p:pic>
        <p:nvPicPr>
          <p:cNvPr id="77016" name="Picture 117" descr="http://www.statsoft.com/textbook/graphics/chi_chart.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733800" y="1044575"/>
            <a:ext cx="1371600" cy="139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sz="half" idx="10"/>
          </p:nvPr>
        </p:nvSpPr>
        <p:spPr/>
        <p:txBody>
          <a:bodyPr/>
          <a:lstStyle/>
          <a:p>
            <a:fld id="{E6898638-1849-4445-B4A3-C02965A227D8}" type="datetime1">
              <a:rPr lang="en-MY" smtClean="0"/>
              <a:t>8/8/2022</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40</a:t>
            </a:fld>
            <a:endParaRPr lang="en-MY"/>
          </a:p>
        </p:txBody>
      </p:sp>
    </p:spTree>
    <p:extLst>
      <p:ext uri="{BB962C8B-B14F-4D97-AF65-F5344CB8AC3E}">
        <p14:creationId xmlns:p14="http://schemas.microsoft.com/office/powerpoint/2010/main" val="69636020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6814" name="Group 686"/>
          <p:cNvGraphicFramePr>
            <a:graphicFrameLocks noGrp="1"/>
          </p:cNvGraphicFramePr>
          <p:nvPr/>
        </p:nvGraphicFramePr>
        <p:xfrm>
          <a:off x="228600" y="2057400"/>
          <a:ext cx="3733800" cy="4419602"/>
        </p:xfrm>
        <a:graphic>
          <a:graphicData uri="http://schemas.openxmlformats.org/drawingml/2006/table">
            <a:tbl>
              <a:tblPr/>
              <a:tblGrid>
                <a:gridCol w="423863">
                  <a:extLst>
                    <a:ext uri="{9D8B030D-6E8A-4147-A177-3AD203B41FA5}">
                      <a16:colId xmlns:a16="http://schemas.microsoft.com/office/drawing/2014/main" val="20000"/>
                    </a:ext>
                  </a:extLst>
                </a:gridCol>
                <a:gridCol w="906462">
                  <a:extLst>
                    <a:ext uri="{9D8B030D-6E8A-4147-A177-3AD203B41FA5}">
                      <a16:colId xmlns:a16="http://schemas.microsoft.com/office/drawing/2014/main" val="20001"/>
                    </a:ext>
                  </a:extLst>
                </a:gridCol>
                <a:gridCol w="908050">
                  <a:extLst>
                    <a:ext uri="{9D8B030D-6E8A-4147-A177-3AD203B41FA5}">
                      <a16:colId xmlns:a16="http://schemas.microsoft.com/office/drawing/2014/main" val="20002"/>
                    </a:ext>
                  </a:extLst>
                </a:gridCol>
                <a:gridCol w="1495425">
                  <a:extLst>
                    <a:ext uri="{9D8B030D-6E8A-4147-A177-3AD203B41FA5}">
                      <a16:colId xmlns:a16="http://schemas.microsoft.com/office/drawing/2014/main" val="20003"/>
                    </a:ext>
                  </a:extLst>
                </a:gridCol>
              </a:tblGrid>
              <a:tr h="903288">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86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108.65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119.41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132.28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1650">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87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109.77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120.59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133.51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03238">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88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110.90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121.77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134.74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1650">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89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112.02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122.94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135.96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3238">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90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113.15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124.12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137.19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01650">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91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114.27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125.29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138.45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03238">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92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115.39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126.46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139.66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01650">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93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116.51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127.63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140.90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77873" name="Rectangle 84"/>
          <p:cNvSpPr>
            <a:spLocks noChangeArrowheads="1"/>
          </p:cNvSpPr>
          <p:nvPr/>
        </p:nvSpPr>
        <p:spPr bwMode="auto">
          <a:xfrm>
            <a:off x="0" y="178466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US"/>
          </a:p>
        </p:txBody>
      </p:sp>
      <p:graphicFrame>
        <p:nvGraphicFramePr>
          <p:cNvPr id="28757" name="Group 85"/>
          <p:cNvGraphicFramePr>
            <a:graphicFrameLocks noGrp="1"/>
          </p:cNvGraphicFramePr>
          <p:nvPr/>
        </p:nvGraphicFramePr>
        <p:xfrm>
          <a:off x="381000" y="152400"/>
          <a:ext cx="3055938" cy="1866901"/>
        </p:xfrm>
        <a:graphic>
          <a:graphicData uri="http://schemas.openxmlformats.org/drawingml/2006/table">
            <a:tbl>
              <a:tblPr/>
              <a:tblGrid>
                <a:gridCol w="461963">
                  <a:extLst>
                    <a:ext uri="{9D8B030D-6E8A-4147-A177-3AD203B41FA5}">
                      <a16:colId xmlns:a16="http://schemas.microsoft.com/office/drawing/2014/main" val="20000"/>
                    </a:ext>
                  </a:extLst>
                </a:gridCol>
                <a:gridCol w="835025">
                  <a:extLst>
                    <a:ext uri="{9D8B030D-6E8A-4147-A177-3AD203B41FA5}">
                      <a16:colId xmlns:a16="http://schemas.microsoft.com/office/drawing/2014/main" val="20001"/>
                    </a:ext>
                  </a:extLst>
                </a:gridCol>
                <a:gridCol w="836612">
                  <a:extLst>
                    <a:ext uri="{9D8B030D-6E8A-4147-A177-3AD203B41FA5}">
                      <a16:colId xmlns:a16="http://schemas.microsoft.com/office/drawing/2014/main" val="20002"/>
                    </a:ext>
                  </a:extLst>
                </a:gridCol>
                <a:gridCol w="922338">
                  <a:extLst>
                    <a:ext uri="{9D8B030D-6E8A-4147-A177-3AD203B41FA5}">
                      <a16:colId xmlns:a16="http://schemas.microsoft.com/office/drawing/2014/main" val="20003"/>
                    </a:ext>
                  </a:extLst>
                </a:gridCol>
              </a:tblGrid>
              <a:tr h="57467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81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103.01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113.51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126.09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2226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82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104.14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114.70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127.33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23850">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83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105.27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115.88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128.57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2226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84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106.40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117.06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129.80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23850">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FF3333"/>
                          </a:solidFill>
                          <a:effectLst/>
                          <a:latin typeface="Times New Roman" pitchFamily="18" charset="0"/>
                          <a:cs typeface="Times New Roman" pitchFamily="18" charset="0"/>
                        </a:rPr>
                        <a:t>85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107.52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118.24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131.04 </a:t>
                      </a:r>
                      <a:endParaRPr kumimoji="0" lang="en-US" sz="14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pic>
        <p:nvPicPr>
          <p:cNvPr id="77906" name="Picture 117" descr="http://www.statsoft.com/textbook/graphics/chi_chart.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505200" y="296863"/>
            <a:ext cx="4114800" cy="1582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76813" name="Group 685"/>
          <p:cNvGraphicFramePr>
            <a:graphicFrameLocks noGrp="1"/>
          </p:cNvGraphicFramePr>
          <p:nvPr/>
        </p:nvGraphicFramePr>
        <p:xfrm>
          <a:off x="4191000" y="1905000"/>
          <a:ext cx="4953000" cy="4572001"/>
        </p:xfrm>
        <a:graphic>
          <a:graphicData uri="http://schemas.openxmlformats.org/drawingml/2006/table">
            <a:tbl>
              <a:tblPr/>
              <a:tblGrid>
                <a:gridCol w="561975">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203325">
                  <a:extLst>
                    <a:ext uri="{9D8B030D-6E8A-4147-A177-3AD203B41FA5}">
                      <a16:colId xmlns:a16="http://schemas.microsoft.com/office/drawing/2014/main" val="20002"/>
                    </a:ext>
                  </a:extLst>
                </a:gridCol>
                <a:gridCol w="1984375">
                  <a:extLst>
                    <a:ext uri="{9D8B030D-6E8A-4147-A177-3AD203B41FA5}">
                      <a16:colId xmlns:a16="http://schemas.microsoft.com/office/drawing/2014/main" val="20003"/>
                    </a:ext>
                  </a:extLst>
                </a:gridCol>
              </a:tblGrid>
              <a:tr h="508000">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93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116.51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127.63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140.90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8000">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94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117.63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128.80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142.12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09588">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95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118.75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129.97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143.32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8000">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96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119.87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131.14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144.55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8000">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97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120.99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132.31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145.78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08000">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98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122.11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133.47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146.99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08000">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99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123.23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134.64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148.21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1014413">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3333"/>
                          </a:solidFill>
                          <a:effectLst/>
                          <a:latin typeface="Times New Roman" pitchFamily="18" charset="0"/>
                          <a:cs typeface="Times New Roman" pitchFamily="18" charset="0"/>
                        </a:rPr>
                        <a:t>100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124.34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135.81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149.48 </a:t>
                      </a:r>
                      <a:endParaRPr kumimoji="0" lang="en-US" sz="1600" b="0" i="0" u="none" strike="noStrike" cap="none" normalizeH="0" baseline="0" smtClean="0">
                        <a:ln>
                          <a:noFill/>
                        </a:ln>
                        <a:solidFill>
                          <a:schemeClr val="tx1"/>
                        </a:solidFill>
                        <a:effectLst/>
                        <a:latin typeface="Arial"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2" name="Date Placeholder 1"/>
          <p:cNvSpPr>
            <a:spLocks noGrp="1"/>
          </p:cNvSpPr>
          <p:nvPr>
            <p:ph type="dt" sz="half" idx="10"/>
          </p:nvPr>
        </p:nvSpPr>
        <p:spPr/>
        <p:txBody>
          <a:bodyPr/>
          <a:lstStyle/>
          <a:p>
            <a:fld id="{94AB8E48-00D4-4D12-8ABA-D04D9D74C5D7}" type="datetime1">
              <a:rPr lang="en-MY" smtClean="0"/>
              <a:t>8/8/2022</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41</a:t>
            </a:fld>
            <a:endParaRPr lang="en-MY"/>
          </a:p>
        </p:txBody>
      </p:sp>
    </p:spTree>
    <p:extLst>
      <p:ext uri="{BB962C8B-B14F-4D97-AF65-F5344CB8AC3E}">
        <p14:creationId xmlns:p14="http://schemas.microsoft.com/office/powerpoint/2010/main" val="72300710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1"/>
          <p:cNvSpPr>
            <a:spLocks noChangeArrowheads="1"/>
          </p:cNvSpPr>
          <p:nvPr/>
        </p:nvSpPr>
        <p:spPr bwMode="auto">
          <a:xfrm>
            <a:off x="152400" y="533400"/>
            <a:ext cx="8991600" cy="4339650"/>
          </a:xfrm>
          <a:prstGeom prst="rect">
            <a:avLst/>
          </a:prstGeom>
          <a:noFill/>
          <a:ln w="9525">
            <a:noFill/>
            <a:miter lim="800000"/>
            <a:headEnd/>
            <a:tailEnd/>
          </a:ln>
        </p:spPr>
        <p:txBody>
          <a:bodyPr>
            <a:spAutoFit/>
          </a:bodyPr>
          <a:lstStyle/>
          <a:p>
            <a:pPr>
              <a:defRPr/>
            </a:pPr>
            <a:r>
              <a:rPr lang="en-US" sz="2400" b="1" u="sng" dirty="0">
                <a:solidFill>
                  <a:srgbClr val="FF9900"/>
                </a:solidFill>
              </a:rPr>
              <a:t>Example</a:t>
            </a:r>
          </a:p>
          <a:p>
            <a:pPr>
              <a:lnSpc>
                <a:spcPct val="150000"/>
              </a:lnSpc>
              <a:defRPr/>
            </a:pPr>
            <a:r>
              <a:rPr lang="en-US" dirty="0">
                <a:solidFill>
                  <a:srgbClr val="002060"/>
                </a:solidFill>
              </a:rPr>
              <a:t> </a:t>
            </a:r>
            <a:r>
              <a:rPr lang="en-US" sz="2400" b="1" dirty="0">
                <a:solidFill>
                  <a:srgbClr val="002060"/>
                </a:solidFill>
              </a:rPr>
              <a:t>A sample of</a:t>
            </a:r>
            <a:r>
              <a:rPr lang="en-US" sz="2400" b="1" dirty="0">
                <a:solidFill>
                  <a:srgbClr val="C00000"/>
                </a:solidFill>
              </a:rPr>
              <a:t> 460 </a:t>
            </a:r>
            <a:r>
              <a:rPr lang="en-US" sz="2400" b="1" dirty="0">
                <a:solidFill>
                  <a:srgbClr val="000066"/>
                </a:solidFill>
              </a:rPr>
              <a:t>adult was chosen ,</a:t>
            </a:r>
            <a:r>
              <a:rPr lang="en-US" sz="2400" b="1" dirty="0">
                <a:solidFill>
                  <a:schemeClr val="accent2">
                    <a:lumMod val="75000"/>
                  </a:schemeClr>
                </a:solidFill>
              </a:rPr>
              <a:t> 240 </a:t>
            </a:r>
            <a:r>
              <a:rPr lang="en-US" sz="2400" b="1" dirty="0">
                <a:solidFill>
                  <a:srgbClr val="000066"/>
                </a:solidFill>
              </a:rPr>
              <a:t>were given influenza</a:t>
            </a:r>
            <a:r>
              <a:rPr lang="en-US" sz="2400" b="1" dirty="0">
                <a:solidFill>
                  <a:schemeClr val="accent2">
                    <a:lumMod val="75000"/>
                  </a:schemeClr>
                </a:solidFill>
              </a:rPr>
              <a:t> vaccine </a:t>
            </a:r>
            <a:r>
              <a:rPr lang="en-US" sz="2400" b="1" dirty="0">
                <a:solidFill>
                  <a:srgbClr val="000066"/>
                </a:solidFill>
              </a:rPr>
              <a:t>while the </a:t>
            </a:r>
            <a:r>
              <a:rPr lang="en-US" sz="2400" b="1" dirty="0">
                <a:solidFill>
                  <a:srgbClr val="008000"/>
                </a:solidFill>
              </a:rPr>
              <a:t>remaining </a:t>
            </a:r>
            <a:r>
              <a:rPr lang="en-US" sz="2400" b="1" dirty="0">
                <a:solidFill>
                  <a:srgbClr val="000066"/>
                </a:solidFill>
              </a:rPr>
              <a:t>given </a:t>
            </a:r>
            <a:r>
              <a:rPr lang="en-US" sz="2400" b="1" dirty="0">
                <a:solidFill>
                  <a:srgbClr val="008000"/>
                </a:solidFill>
              </a:rPr>
              <a:t>placebo</a:t>
            </a:r>
            <a:r>
              <a:rPr lang="en-US" sz="2400" b="1" dirty="0">
                <a:solidFill>
                  <a:schemeClr val="bg1"/>
                </a:solidFill>
              </a:rPr>
              <a:t>. </a:t>
            </a:r>
            <a:r>
              <a:rPr lang="en-US" sz="2400" b="1" dirty="0">
                <a:solidFill>
                  <a:srgbClr val="000066"/>
                </a:solidFill>
              </a:rPr>
              <a:t>Overall </a:t>
            </a:r>
            <a:r>
              <a:rPr lang="en-US" sz="2400" b="1" dirty="0">
                <a:solidFill>
                  <a:srgbClr val="008000"/>
                </a:solidFill>
              </a:rPr>
              <a:t>100 </a:t>
            </a:r>
            <a:r>
              <a:rPr lang="en-US" sz="2400" b="1" dirty="0">
                <a:solidFill>
                  <a:srgbClr val="000066"/>
                </a:solidFill>
              </a:rPr>
              <a:t>persons contracted influenza  </a:t>
            </a:r>
            <a:r>
              <a:rPr lang="en-US" sz="2400" b="1" dirty="0" smtClean="0">
                <a:solidFill>
                  <a:srgbClr val="000066"/>
                </a:solidFill>
              </a:rPr>
              <a:t> of </a:t>
            </a:r>
            <a:r>
              <a:rPr lang="en-US" sz="2400" b="1" dirty="0">
                <a:solidFill>
                  <a:srgbClr val="000066"/>
                </a:solidFill>
              </a:rPr>
              <a:t>whom </a:t>
            </a:r>
            <a:r>
              <a:rPr lang="en-US" sz="2400" b="1" dirty="0">
                <a:solidFill>
                  <a:srgbClr val="C00000"/>
                </a:solidFill>
              </a:rPr>
              <a:t>20</a:t>
            </a:r>
            <a:r>
              <a:rPr lang="en-US" sz="2400" b="1" dirty="0">
                <a:solidFill>
                  <a:srgbClr val="67D8F3"/>
                </a:solidFill>
              </a:rPr>
              <a:t> </a:t>
            </a:r>
            <a:r>
              <a:rPr lang="en-US" sz="2400" b="1" dirty="0">
                <a:solidFill>
                  <a:srgbClr val="000066"/>
                </a:solidFill>
              </a:rPr>
              <a:t>were in  vaccine group .</a:t>
            </a:r>
          </a:p>
          <a:p>
            <a:pPr>
              <a:lnSpc>
                <a:spcPct val="150000"/>
              </a:lnSpc>
              <a:defRPr/>
            </a:pPr>
            <a:r>
              <a:rPr lang="en-US" sz="2400" b="1" dirty="0">
                <a:solidFill>
                  <a:schemeClr val="bg1"/>
                </a:solidFill>
              </a:rPr>
              <a:t> </a:t>
            </a:r>
            <a:r>
              <a:rPr lang="en-US" sz="2400" b="1" dirty="0">
                <a:solidFill>
                  <a:srgbClr val="000066"/>
                </a:solidFill>
              </a:rPr>
              <a:t>we would like to assess the strength of evidence that vaccination affect the probability of contracting disease </a:t>
            </a:r>
          </a:p>
          <a:p>
            <a:pPr>
              <a:lnSpc>
                <a:spcPct val="150000"/>
              </a:lnSpc>
              <a:defRPr/>
            </a:pPr>
            <a:r>
              <a:rPr lang="en-US" sz="2400" b="1" dirty="0">
                <a:solidFill>
                  <a:schemeClr val="bg1"/>
                </a:solidFill>
              </a:rPr>
              <a:t> </a:t>
            </a:r>
            <a:r>
              <a:rPr lang="en-US" sz="2400" b="1" dirty="0">
                <a:solidFill>
                  <a:srgbClr val="0070C0"/>
                </a:solidFill>
              </a:rPr>
              <a:t>is there any evidence that vaccine have an effect on contracting the disease      ??</a:t>
            </a:r>
          </a:p>
        </p:txBody>
      </p:sp>
      <p:sp>
        <p:nvSpPr>
          <p:cNvPr id="66563" name="AutoShape 4"/>
          <p:cNvSpPr>
            <a:spLocks noChangeArrowheads="1"/>
          </p:cNvSpPr>
          <p:nvPr/>
        </p:nvSpPr>
        <p:spPr bwMode="auto">
          <a:xfrm>
            <a:off x="1785938" y="5357813"/>
            <a:ext cx="1428750" cy="285750"/>
          </a:xfrm>
          <a:prstGeom prst="rightArrow">
            <a:avLst>
              <a:gd name="adj1" fmla="val 50000"/>
              <a:gd name="adj2" fmla="val 66667"/>
            </a:avLst>
          </a:prstGeom>
          <a:solidFill>
            <a:schemeClr val="accent1"/>
          </a:solidFill>
          <a:ln w="9525">
            <a:solidFill>
              <a:srgbClr val="C00000"/>
            </a:solidFill>
            <a:miter lim="800000"/>
            <a:headEnd/>
            <a:tailEnd/>
          </a:ln>
        </p:spPr>
        <p:txBody>
          <a:bodyPr wrap="none" anchor="ctr"/>
          <a:lstStyle/>
          <a:p>
            <a:endParaRPr lang="en-US"/>
          </a:p>
        </p:txBody>
      </p:sp>
      <p:sp>
        <p:nvSpPr>
          <p:cNvPr id="66564" name="AutoShape 5"/>
          <p:cNvSpPr>
            <a:spLocks noChangeArrowheads="1"/>
          </p:cNvSpPr>
          <p:nvPr/>
        </p:nvSpPr>
        <p:spPr bwMode="auto">
          <a:xfrm>
            <a:off x="3286125" y="5715000"/>
            <a:ext cx="1066800" cy="357188"/>
          </a:xfrm>
          <a:prstGeom prst="rightArrow">
            <a:avLst>
              <a:gd name="adj1" fmla="val 50000"/>
              <a:gd name="adj2" fmla="val 54908"/>
            </a:avLst>
          </a:prstGeom>
          <a:solidFill>
            <a:schemeClr val="accent1"/>
          </a:solidFill>
          <a:ln w="9525">
            <a:solidFill>
              <a:srgbClr val="C00000"/>
            </a:solidFill>
            <a:miter lim="800000"/>
            <a:headEnd/>
            <a:tailEnd/>
          </a:ln>
        </p:spPr>
        <p:txBody>
          <a:bodyPr wrap="none" anchor="ctr"/>
          <a:lstStyle/>
          <a:p>
            <a:endParaRPr lang="en-US"/>
          </a:p>
        </p:txBody>
      </p:sp>
      <p:sp>
        <p:nvSpPr>
          <p:cNvPr id="66565" name="Rectangle 6"/>
          <p:cNvSpPr>
            <a:spLocks noChangeArrowheads="1"/>
          </p:cNvSpPr>
          <p:nvPr/>
        </p:nvSpPr>
        <p:spPr bwMode="auto">
          <a:xfrm>
            <a:off x="142875" y="5214938"/>
            <a:ext cx="8929688" cy="954087"/>
          </a:xfrm>
          <a:prstGeom prst="rect">
            <a:avLst/>
          </a:prstGeom>
          <a:noFill/>
          <a:ln w="38100">
            <a:solidFill>
              <a:srgbClr val="3399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r>
              <a:rPr lang="en-US" sz="2800" b="1" dirty="0">
                <a:latin typeface="Times New Roman" pitchFamily="18" charset="0"/>
                <a:cs typeface="Times New Roman" pitchFamily="18" charset="0"/>
              </a:rPr>
              <a:t>Total  460                  100 persons contracted influenza</a:t>
            </a:r>
          </a:p>
          <a:p>
            <a:r>
              <a:rPr lang="en-US" sz="2800" b="1" dirty="0">
                <a:latin typeface="Times New Roman" pitchFamily="18" charset="0"/>
                <a:cs typeface="Times New Roman" pitchFamily="18" charset="0"/>
              </a:rPr>
              <a:t>         240 vaccinated             20 contracted    influenza</a:t>
            </a:r>
          </a:p>
        </p:txBody>
      </p:sp>
      <p:pic>
        <p:nvPicPr>
          <p:cNvPr id="66566" name="Picture 2" descr="http://www.statsoft.com/textbook/graphics/chi_chart.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8077200" y="228600"/>
            <a:ext cx="9493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sz="half" idx="10"/>
          </p:nvPr>
        </p:nvSpPr>
        <p:spPr/>
        <p:txBody>
          <a:bodyPr/>
          <a:lstStyle/>
          <a:p>
            <a:fld id="{64B946CE-F1AE-42B0-A7C7-6734D1866EB6}" type="datetime1">
              <a:rPr lang="en-MY" smtClean="0"/>
              <a:t>8/8/2022</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42</a:t>
            </a:fld>
            <a:endParaRPr lang="en-MY"/>
          </a:p>
        </p:txBody>
      </p:sp>
    </p:spTree>
    <p:extLst>
      <p:ext uri="{BB962C8B-B14F-4D97-AF65-F5344CB8AC3E}">
        <p14:creationId xmlns:p14="http://schemas.microsoft.com/office/powerpoint/2010/main" val="125593225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3"/>
          <p:cNvSpPr txBox="1">
            <a:spLocks noGrp="1"/>
          </p:cNvSpPr>
          <p:nvPr/>
        </p:nvSpPr>
        <p:spPr bwMode="auto">
          <a:xfrm>
            <a:off x="45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rtl="1" eaLnBrk="1" hangingPunct="1"/>
            <a:fld id="{B54C88F8-3B42-455B-871A-F5FE0858579D}" type="slidenum">
              <a:rPr lang="ar-SA" sz="1400"/>
              <a:pPr rtl="1" eaLnBrk="1" hangingPunct="1"/>
              <a:t>43</a:t>
            </a:fld>
            <a:endParaRPr lang="en-US" sz="1400"/>
          </a:p>
        </p:txBody>
      </p:sp>
      <p:sp>
        <p:nvSpPr>
          <p:cNvPr id="58371" name="WordArt 6"/>
          <p:cNvSpPr>
            <a:spLocks noChangeArrowheads="1" noChangeShapeType="1" noTextEdit="1"/>
          </p:cNvSpPr>
          <p:nvPr/>
        </p:nvSpPr>
        <p:spPr bwMode="auto">
          <a:xfrm>
            <a:off x="1143000" y="1981200"/>
            <a:ext cx="6248400" cy="1333500"/>
          </a:xfrm>
          <a:prstGeom prst="rect">
            <a:avLst/>
          </a:prstGeom>
        </p:spPr>
        <p:txBody>
          <a:bodyPr wrap="none" fromWordArt="1">
            <a:prstTxWarp prst="textFadeUp">
              <a:avLst>
                <a:gd name="adj" fmla="val 9991"/>
              </a:avLst>
            </a:prstTxWarp>
          </a:bodyPr>
          <a:lstStyle/>
          <a:p>
            <a:pPr algn="ctr"/>
            <a:r>
              <a:rPr lang="en-MY" sz="3600" kern="10">
                <a:ln w="12700">
                  <a:solidFill>
                    <a:srgbClr val="B2B2B2"/>
                  </a:solidFill>
                  <a:round/>
                  <a:headEnd/>
                  <a:tailEnd/>
                </a:ln>
                <a:gradFill rotWithShape="1">
                  <a:gsLst>
                    <a:gs pos="0">
                      <a:srgbClr val="520402"/>
                    </a:gs>
                    <a:gs pos="100000">
                      <a:srgbClr val="FFCC00"/>
                    </a:gs>
                  </a:gsLst>
                  <a:lin ang="5400000" scaled="1"/>
                </a:gradFill>
                <a:effectLst>
                  <a:outerShdw dist="35921" dir="2700000" sy="50000" rotWithShape="0">
                    <a:srgbClr val="875B0D">
                      <a:alpha val="70000"/>
                    </a:srgbClr>
                  </a:outerShdw>
                </a:effectLst>
                <a:latin typeface="Arial Black"/>
              </a:rPr>
              <a:t>Thank You</a:t>
            </a:r>
          </a:p>
        </p:txBody>
      </p:sp>
      <p:sp>
        <p:nvSpPr>
          <p:cNvPr id="2" name="Date Placeholder 1"/>
          <p:cNvSpPr>
            <a:spLocks noGrp="1"/>
          </p:cNvSpPr>
          <p:nvPr>
            <p:ph type="dt" sz="half" idx="10"/>
          </p:nvPr>
        </p:nvSpPr>
        <p:spPr/>
        <p:txBody>
          <a:bodyPr/>
          <a:lstStyle/>
          <a:p>
            <a:fld id="{162BC4A3-D031-45C9-BA85-9519608DB56A}" type="datetime1">
              <a:rPr lang="en-MY" smtClean="0"/>
              <a:t>8/8/2022</a:t>
            </a:fld>
            <a:endParaRPr lang="en-MY"/>
          </a:p>
        </p:txBody>
      </p:sp>
      <p:sp>
        <p:nvSpPr>
          <p:cNvPr id="3" name="Slide Number Placeholder 2"/>
          <p:cNvSpPr>
            <a:spLocks noGrp="1"/>
          </p:cNvSpPr>
          <p:nvPr>
            <p:ph type="sldNum" sz="quarter" idx="12"/>
          </p:nvPr>
        </p:nvSpPr>
        <p:spPr/>
        <p:txBody>
          <a:bodyPr/>
          <a:lstStyle/>
          <a:p>
            <a:fld id="{044DA063-9869-4741-BB35-31C5F150D29A}" type="slidenum">
              <a:rPr lang="en-MY" smtClean="0"/>
              <a:t>43</a:t>
            </a:fld>
            <a:endParaRPr lang="en-MY"/>
          </a:p>
        </p:txBody>
      </p:sp>
    </p:spTree>
    <p:extLst>
      <p:ext uri="{BB962C8B-B14F-4D97-AF65-F5344CB8AC3E}">
        <p14:creationId xmlns:p14="http://schemas.microsoft.com/office/powerpoint/2010/main" val="285272746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39752" y="1700808"/>
            <a:ext cx="3240360" cy="1384995"/>
          </a:xfrm>
          <a:prstGeom prst="rect">
            <a:avLst/>
          </a:prstGeom>
        </p:spPr>
        <p:txBody>
          <a:bodyPr wrap="square">
            <a:spAutoFit/>
          </a:bodyPr>
          <a:lstStyle/>
          <a:p>
            <a:r>
              <a:rPr lang="en-MY" sz="2800" b="1" dirty="0" smtClean="0">
                <a:solidFill>
                  <a:srgbClr val="C00000"/>
                </a:solidFill>
                <a:latin typeface="Times New Roman" pitchFamily="18" charset="0"/>
                <a:cs typeface="Times New Roman" pitchFamily="18" charset="0"/>
              </a:rPr>
              <a:t>Application of χ2.</a:t>
            </a:r>
          </a:p>
          <a:p>
            <a:r>
              <a:rPr lang="en-MY" sz="2800" b="1" dirty="0" smtClean="0">
                <a:solidFill>
                  <a:srgbClr val="C00000"/>
                </a:solidFill>
                <a:latin typeface="Times New Roman" pitchFamily="18" charset="0"/>
                <a:cs typeface="Times New Roman" pitchFamily="18" charset="0"/>
              </a:rPr>
              <a:t> 1</a:t>
            </a:r>
            <a:r>
              <a:rPr lang="en-MY" sz="2800" b="1" dirty="0" smtClean="0">
                <a:solidFill>
                  <a:srgbClr val="FF0000"/>
                </a:solidFill>
                <a:latin typeface="Times New Roman" pitchFamily="18" charset="0"/>
                <a:cs typeface="Times New Roman" pitchFamily="18" charset="0"/>
              </a:rPr>
              <a:t>.    2 × 2 table .</a:t>
            </a:r>
          </a:p>
          <a:p>
            <a:r>
              <a:rPr lang="en-MY" sz="2800" b="1" dirty="0" smtClean="0">
                <a:solidFill>
                  <a:srgbClr val="C00000"/>
                </a:solidFill>
                <a:latin typeface="Times New Roman" pitchFamily="18" charset="0"/>
                <a:cs typeface="Times New Roman" pitchFamily="18" charset="0"/>
              </a:rPr>
              <a:t>2</a:t>
            </a:r>
            <a:r>
              <a:rPr lang="en-MY" sz="2800" b="1" dirty="0" smtClean="0">
                <a:solidFill>
                  <a:srgbClr val="FF0000"/>
                </a:solidFill>
                <a:latin typeface="Times New Roman" pitchFamily="18" charset="0"/>
                <a:cs typeface="Times New Roman" pitchFamily="18" charset="0"/>
              </a:rPr>
              <a:t>.      a × b table .</a:t>
            </a:r>
            <a:endParaRPr lang="en-MY" sz="2800" b="1" dirty="0">
              <a:solidFill>
                <a:srgbClr val="FF0000"/>
              </a:solidFill>
              <a:latin typeface="Times New Roman" pitchFamily="18" charset="0"/>
              <a:cs typeface="Times New Roman" pitchFamily="18" charset="0"/>
            </a:endParaRPr>
          </a:p>
        </p:txBody>
      </p:sp>
      <p:sp>
        <p:nvSpPr>
          <p:cNvPr id="3" name="Date Placeholder 2"/>
          <p:cNvSpPr>
            <a:spLocks noGrp="1"/>
          </p:cNvSpPr>
          <p:nvPr>
            <p:ph type="dt" sz="half" idx="10"/>
          </p:nvPr>
        </p:nvSpPr>
        <p:spPr/>
        <p:txBody>
          <a:bodyPr/>
          <a:lstStyle/>
          <a:p>
            <a:fld id="{A7A9183C-2A6E-494D-96D9-F893CAE98C3C}" type="datetime1">
              <a:rPr lang="en-MY" smtClean="0"/>
              <a:t>8/8/2022</a:t>
            </a:fld>
            <a:endParaRPr lang="en-MY"/>
          </a:p>
        </p:txBody>
      </p:sp>
      <p:sp>
        <p:nvSpPr>
          <p:cNvPr id="4" name="Slide Number Placeholder 3"/>
          <p:cNvSpPr>
            <a:spLocks noGrp="1"/>
          </p:cNvSpPr>
          <p:nvPr>
            <p:ph type="sldNum" sz="quarter" idx="12"/>
          </p:nvPr>
        </p:nvSpPr>
        <p:spPr/>
        <p:txBody>
          <a:bodyPr/>
          <a:lstStyle/>
          <a:p>
            <a:fld id="{A117291E-EE41-4EF1-9A0B-1F8C4C0EBB79}" type="slidenum">
              <a:rPr lang="en-MY" smtClean="0"/>
              <a:t>44</a:t>
            </a:fld>
            <a:endParaRPr lang="en-MY"/>
          </a:p>
        </p:txBody>
      </p:sp>
      <p:graphicFrame>
        <p:nvGraphicFramePr>
          <p:cNvPr id="6" name="Object 5"/>
          <p:cNvGraphicFramePr>
            <a:graphicFrameLocks noChangeAspect="1"/>
          </p:cNvGraphicFramePr>
          <p:nvPr>
            <p:extLst>
              <p:ext uri="{D42A27DB-BD31-4B8C-83A1-F6EECF244321}">
                <p14:modId xmlns:p14="http://schemas.microsoft.com/office/powerpoint/2010/main" val="2125060667"/>
              </p:ext>
            </p:extLst>
          </p:nvPr>
        </p:nvGraphicFramePr>
        <p:xfrm>
          <a:off x="4572000" y="3645024"/>
          <a:ext cx="4184650" cy="1219200"/>
        </p:xfrm>
        <a:graphic>
          <a:graphicData uri="http://schemas.openxmlformats.org/presentationml/2006/ole">
            <mc:AlternateContent xmlns:mc="http://schemas.openxmlformats.org/markup-compatibility/2006">
              <mc:Choice xmlns:v="urn:schemas-microsoft-com:vml" Requires="v">
                <p:oleObj spid="_x0000_s9280" name="Equation" r:id="rId4" imgW="1130300" imgH="419100" progId="Equation.3">
                  <p:embed/>
                </p:oleObj>
              </mc:Choice>
              <mc:Fallback>
                <p:oleObj name="Equation" r:id="rId4" imgW="1130300" imgH="4191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0" y="3645024"/>
                        <a:ext cx="4184650" cy="1219200"/>
                      </a:xfrm>
                      <a:prstGeom prst="rect">
                        <a:avLst/>
                      </a:prstGeom>
                      <a:solidFill>
                        <a:srgbClr val="FFFF99"/>
                      </a:solidFill>
                      <a:ln w="38100">
                        <a:solidFill>
                          <a:srgbClr val="00FF00"/>
                        </a:solidFill>
                        <a:miter lim="800000"/>
                        <a:headEnd/>
                        <a:tailEnd/>
                      </a:ln>
                    </p:spPr>
                  </p:pic>
                </p:oleObj>
              </mc:Fallback>
            </mc:AlternateContent>
          </a:graphicData>
        </a:graphic>
      </p:graphicFrame>
    </p:spTree>
    <p:extLst>
      <p:ext uri="{BB962C8B-B14F-4D97-AF65-F5344CB8AC3E}">
        <p14:creationId xmlns:p14="http://schemas.microsoft.com/office/powerpoint/2010/main" val="20141313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p:txBody>
          <a:bodyPr/>
          <a:lstStyle/>
          <a:p>
            <a:fld id="{98A2360B-E778-44EF-A044-6353C66797A0}" type="slidenum">
              <a:rPr lang="ar-SA"/>
              <a:pPr/>
              <a:t>5</a:t>
            </a:fld>
            <a:endParaRPr lang="en-US"/>
          </a:p>
        </p:txBody>
      </p:sp>
      <p:sp>
        <p:nvSpPr>
          <p:cNvPr id="364548" name="Rectangle 4"/>
          <p:cNvSpPr>
            <a:spLocks noChangeArrowheads="1"/>
          </p:cNvSpPr>
          <p:nvPr/>
        </p:nvSpPr>
        <p:spPr bwMode="auto">
          <a:xfrm>
            <a:off x="501650" y="3324667"/>
            <a:ext cx="4934446" cy="2246769"/>
          </a:xfrm>
          <a:prstGeom prst="rect">
            <a:avLst/>
          </a:prstGeom>
          <a:noFill/>
          <a:ln w="9525">
            <a:noFill/>
            <a:miter lim="800000"/>
            <a:headEnd/>
            <a:tailEnd/>
          </a:ln>
          <a:effectLst/>
        </p:spPr>
        <p:txBody>
          <a:bodyPr wrap="square" anchor="ctr">
            <a:spAutoFit/>
          </a:bodyPr>
          <a:lstStyle/>
          <a:p>
            <a:pPr algn="justLow"/>
            <a:r>
              <a:rPr lang="en-US" sz="2800" dirty="0"/>
              <a:t>                       </a:t>
            </a:r>
            <a:r>
              <a:rPr lang="en-US" sz="2800" dirty="0" smtClean="0"/>
              <a:t>          </a:t>
            </a:r>
            <a:r>
              <a:rPr lang="en-US" sz="2800" dirty="0" smtClean="0">
                <a:solidFill>
                  <a:srgbClr val="009900"/>
                </a:solidFill>
              </a:rPr>
              <a:t> </a:t>
            </a:r>
            <a:r>
              <a:rPr lang="en-US" sz="2800" b="1" dirty="0">
                <a:solidFill>
                  <a:srgbClr val="009900"/>
                </a:solidFill>
              </a:rPr>
              <a:t>succeeded </a:t>
            </a:r>
          </a:p>
          <a:p>
            <a:pPr algn="justLow"/>
            <a:r>
              <a:rPr lang="en-US" sz="2800" b="1" dirty="0">
                <a:solidFill>
                  <a:srgbClr val="CC0000"/>
                </a:solidFill>
              </a:rPr>
              <a:t>Baghdad    </a:t>
            </a:r>
            <a:r>
              <a:rPr lang="en-US" sz="2800" b="1" dirty="0"/>
              <a:t>                  </a:t>
            </a:r>
            <a:r>
              <a:rPr lang="en-US" sz="2800" b="1" dirty="0">
                <a:solidFill>
                  <a:srgbClr val="CC0000"/>
                </a:solidFill>
              </a:rPr>
              <a:t>180</a:t>
            </a:r>
            <a:endParaRPr lang="en-US" sz="2800" b="1" dirty="0"/>
          </a:p>
          <a:p>
            <a:pPr algn="justLow"/>
            <a:r>
              <a:rPr lang="en-US" sz="2800" b="1" dirty="0" err="1">
                <a:solidFill>
                  <a:schemeClr val="accent2"/>
                </a:solidFill>
              </a:rPr>
              <a:t>Mu’tah</a:t>
            </a:r>
            <a:r>
              <a:rPr lang="en-US" sz="2800" b="1" dirty="0">
                <a:solidFill>
                  <a:schemeClr val="accent2"/>
                </a:solidFill>
              </a:rPr>
              <a:t> </a:t>
            </a:r>
            <a:r>
              <a:rPr lang="en-US" sz="2800" b="1" dirty="0"/>
              <a:t>                         </a:t>
            </a:r>
            <a:r>
              <a:rPr lang="en-US" sz="2800" b="1" dirty="0">
                <a:solidFill>
                  <a:schemeClr val="accent2"/>
                </a:solidFill>
              </a:rPr>
              <a:t>170</a:t>
            </a:r>
          </a:p>
          <a:p>
            <a:pPr algn="justLow"/>
            <a:r>
              <a:rPr lang="en-US" sz="2800" b="1" dirty="0">
                <a:solidFill>
                  <a:srgbClr val="008000"/>
                </a:solidFill>
              </a:rPr>
              <a:t>Syria                      </a:t>
            </a:r>
            <a:r>
              <a:rPr lang="en-US" sz="2800" b="1" dirty="0" smtClean="0">
                <a:solidFill>
                  <a:srgbClr val="008000"/>
                </a:solidFill>
              </a:rPr>
              <a:t>       175</a:t>
            </a:r>
          </a:p>
          <a:p>
            <a:pPr algn="justLow"/>
            <a:r>
              <a:rPr lang="en-US" sz="2800" b="1" dirty="0" err="1" smtClean="0">
                <a:solidFill>
                  <a:srgbClr val="CC0099"/>
                </a:solidFill>
              </a:rPr>
              <a:t>UiTM</a:t>
            </a:r>
            <a:r>
              <a:rPr lang="en-US" sz="2800" b="1" dirty="0" smtClean="0">
                <a:solidFill>
                  <a:srgbClr val="CC0099"/>
                </a:solidFill>
              </a:rPr>
              <a:t>                              </a:t>
            </a:r>
            <a:r>
              <a:rPr lang="en-US" sz="2800" b="1" dirty="0" smtClean="0">
                <a:solidFill>
                  <a:srgbClr val="CC0099"/>
                </a:solidFill>
              </a:rPr>
              <a:t>200</a:t>
            </a:r>
            <a:endParaRPr lang="en-US" sz="2800" b="1" dirty="0">
              <a:solidFill>
                <a:srgbClr val="CC0099"/>
              </a:solidFill>
            </a:endParaRPr>
          </a:p>
        </p:txBody>
      </p:sp>
      <p:sp>
        <p:nvSpPr>
          <p:cNvPr id="364549" name="Rectangle 5"/>
          <p:cNvSpPr>
            <a:spLocks noChangeArrowheads="1"/>
          </p:cNvSpPr>
          <p:nvPr/>
        </p:nvSpPr>
        <p:spPr bwMode="auto">
          <a:xfrm>
            <a:off x="592273" y="869326"/>
            <a:ext cx="5112568" cy="1815882"/>
          </a:xfrm>
          <a:prstGeom prst="rect">
            <a:avLst/>
          </a:prstGeom>
          <a:noFill/>
          <a:ln w="9525">
            <a:noFill/>
            <a:miter lim="800000"/>
            <a:headEnd/>
            <a:tailEnd/>
          </a:ln>
          <a:effectLst/>
        </p:spPr>
        <p:txBody>
          <a:bodyPr wrap="square">
            <a:spAutoFit/>
          </a:bodyPr>
          <a:lstStyle/>
          <a:p>
            <a:pPr algn="ctr"/>
            <a:r>
              <a:rPr lang="en-US" sz="2800" dirty="0">
                <a:solidFill>
                  <a:srgbClr val="009900"/>
                </a:solidFill>
              </a:rPr>
              <a:t>                                                     </a:t>
            </a:r>
            <a:r>
              <a:rPr lang="en-US" sz="2800" dirty="0" smtClean="0">
                <a:solidFill>
                  <a:srgbClr val="009900"/>
                </a:solidFill>
              </a:rPr>
              <a:t>                                                    </a:t>
            </a:r>
            <a:r>
              <a:rPr lang="en-US" sz="2800" b="1" dirty="0" smtClean="0">
                <a:solidFill>
                  <a:srgbClr val="0070C0"/>
                </a:solidFill>
                <a:latin typeface="Times New Roman" pitchFamily="18" charset="0"/>
                <a:cs typeface="Times New Roman" pitchFamily="18" charset="0"/>
              </a:rPr>
              <a:t>succeeded </a:t>
            </a:r>
            <a:endParaRPr lang="en-US" sz="2800" b="1" dirty="0">
              <a:solidFill>
                <a:srgbClr val="0070C0"/>
              </a:solidFill>
              <a:latin typeface="Times New Roman" pitchFamily="18" charset="0"/>
              <a:cs typeface="Times New Roman" pitchFamily="18" charset="0"/>
            </a:endParaRPr>
          </a:p>
          <a:p>
            <a:r>
              <a:rPr lang="en-US" sz="2800" b="1" dirty="0">
                <a:solidFill>
                  <a:srgbClr val="CC0000"/>
                </a:solidFill>
                <a:cs typeface="Times New Roman" pitchFamily="18" charset="0"/>
              </a:rPr>
              <a:t>Baghdad    </a:t>
            </a:r>
            <a:r>
              <a:rPr lang="en-US" sz="2800" b="1" dirty="0">
                <a:cs typeface="Times New Roman" pitchFamily="18" charset="0"/>
              </a:rPr>
              <a:t>                  </a:t>
            </a:r>
            <a:r>
              <a:rPr lang="en-US" sz="2800" b="1" dirty="0">
                <a:solidFill>
                  <a:srgbClr val="CC0000"/>
                </a:solidFill>
                <a:cs typeface="Times New Roman" pitchFamily="18" charset="0"/>
              </a:rPr>
              <a:t>180</a:t>
            </a:r>
            <a:endParaRPr lang="en-US" sz="2800" b="1" dirty="0">
              <a:cs typeface="Times New Roman" pitchFamily="18" charset="0"/>
            </a:endParaRPr>
          </a:p>
          <a:p>
            <a:r>
              <a:rPr lang="en-US" sz="2800" b="1" dirty="0" err="1">
                <a:solidFill>
                  <a:schemeClr val="accent2"/>
                </a:solidFill>
                <a:cs typeface="Times New Roman" pitchFamily="18" charset="0"/>
              </a:rPr>
              <a:t>Mu’tah</a:t>
            </a:r>
            <a:r>
              <a:rPr lang="en-US" sz="2800" b="1" dirty="0">
                <a:solidFill>
                  <a:schemeClr val="accent2"/>
                </a:solidFill>
                <a:cs typeface="Times New Roman" pitchFamily="18" charset="0"/>
              </a:rPr>
              <a:t> </a:t>
            </a:r>
            <a:r>
              <a:rPr lang="en-US" sz="2800" b="1" dirty="0">
                <a:cs typeface="Times New Roman" pitchFamily="18" charset="0"/>
              </a:rPr>
              <a:t>                         </a:t>
            </a:r>
            <a:r>
              <a:rPr lang="en-US" sz="2800" b="1" dirty="0">
                <a:solidFill>
                  <a:schemeClr val="accent2"/>
                </a:solidFill>
                <a:cs typeface="Times New Roman" pitchFamily="18" charset="0"/>
              </a:rPr>
              <a:t>170</a:t>
            </a:r>
          </a:p>
        </p:txBody>
      </p:sp>
      <p:sp>
        <p:nvSpPr>
          <p:cNvPr id="3" name="Rectangle 2"/>
          <p:cNvSpPr/>
          <p:nvPr/>
        </p:nvSpPr>
        <p:spPr>
          <a:xfrm>
            <a:off x="536855" y="260648"/>
            <a:ext cx="7410869" cy="523220"/>
          </a:xfrm>
          <a:prstGeom prst="rect">
            <a:avLst/>
          </a:prstGeom>
        </p:spPr>
        <p:txBody>
          <a:bodyPr wrap="square">
            <a:spAutoFit/>
          </a:bodyPr>
          <a:lstStyle/>
          <a:p>
            <a:r>
              <a:rPr lang="en-MY" sz="2800" b="1" dirty="0" smtClean="0"/>
              <a:t>number of students who were succeeded </a:t>
            </a:r>
            <a:endParaRPr lang="en-MY" sz="2800" b="1" dirty="0"/>
          </a:p>
        </p:txBody>
      </p:sp>
      <p:sp>
        <p:nvSpPr>
          <p:cNvPr id="4" name="Date Placeholder 3"/>
          <p:cNvSpPr>
            <a:spLocks noGrp="1"/>
          </p:cNvSpPr>
          <p:nvPr>
            <p:ph type="dt" sz="half" idx="10"/>
          </p:nvPr>
        </p:nvSpPr>
        <p:spPr/>
        <p:txBody>
          <a:bodyPr/>
          <a:lstStyle/>
          <a:p>
            <a:fld id="{4B7B86D3-085C-4FB8-82B6-6ADF5F52717A}" type="datetime1">
              <a:rPr lang="en-MY" smtClean="0"/>
              <a:t>8/8/2022</a:t>
            </a:fld>
            <a:endParaRPr lang="en-MY"/>
          </a:p>
        </p:txBody>
      </p:sp>
      <p:sp>
        <p:nvSpPr>
          <p:cNvPr id="8" name="Rectangle 7"/>
          <p:cNvSpPr/>
          <p:nvPr/>
        </p:nvSpPr>
        <p:spPr>
          <a:xfrm>
            <a:off x="1165987" y="6176957"/>
            <a:ext cx="7632848" cy="461665"/>
          </a:xfrm>
          <a:prstGeom prst="rect">
            <a:avLst/>
          </a:prstGeom>
          <a:blipFill>
            <a:blip r:embed="rId2">
              <a:extLst>
                <a:ext uri="{BEBA8EAE-BF5A-486C-A8C5-ECC9F3942E4B}">
                  <a14:imgProps xmlns:a14="http://schemas.microsoft.com/office/drawing/2010/main">
                    <a14:imgLayer r:embed="rId3">
                      <a14:imgEffect>
                        <a14:sharpenSoften amount="-50000"/>
                      </a14:imgEffect>
                    </a14:imgLayer>
                  </a14:imgProps>
                </a:ext>
              </a:extLst>
            </a:blip>
            <a:tile tx="0" ty="0" sx="100000" sy="100000" flip="none" algn="tl"/>
          </a:blipFill>
          <a:ln w="19050">
            <a:solidFill>
              <a:srgbClr val="FF0000"/>
            </a:solidFill>
          </a:ln>
        </p:spPr>
        <p:txBody>
          <a:bodyPr wrap="square">
            <a:spAutoFit/>
          </a:bodyPr>
          <a:lstStyle/>
          <a:p>
            <a:r>
              <a:rPr lang="en-US" sz="2400" b="1" dirty="0" smtClean="0"/>
              <a:t>An important thing is the type of the variable concerned</a:t>
            </a:r>
            <a:r>
              <a:rPr lang="en-US" sz="2400" b="1" dirty="0" smtClean="0">
                <a:solidFill>
                  <a:srgbClr val="C00000"/>
                </a:solidFill>
              </a:rPr>
              <a:t>.</a:t>
            </a:r>
          </a:p>
        </p:txBody>
      </p:sp>
      <p:pic>
        <p:nvPicPr>
          <p:cNvPr id="10" name="Picture 3" descr="http://www.statsoft.com/textbook/graphics/chi_chart.jpg"/>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7452321" y="127016"/>
            <a:ext cx="1444730" cy="1357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409187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p:txBody>
          <a:bodyPr/>
          <a:lstStyle/>
          <a:p>
            <a:fld id="{E36A2D72-85FA-4494-9D20-4E77BBA6ED63}" type="slidenum">
              <a:rPr lang="ar-SA"/>
              <a:pPr/>
              <a:t>6</a:t>
            </a:fld>
            <a:endParaRPr lang="en-US"/>
          </a:p>
        </p:txBody>
      </p:sp>
      <p:sp>
        <p:nvSpPr>
          <p:cNvPr id="365572" name="Rectangle 4"/>
          <p:cNvSpPr>
            <a:spLocks noChangeArrowheads="1"/>
          </p:cNvSpPr>
          <p:nvPr/>
        </p:nvSpPr>
        <p:spPr bwMode="auto">
          <a:xfrm>
            <a:off x="323850" y="836613"/>
            <a:ext cx="8820150" cy="1815882"/>
          </a:xfrm>
          <a:prstGeom prst="rect">
            <a:avLst/>
          </a:prstGeom>
          <a:noFill/>
          <a:ln w="9525">
            <a:noFill/>
            <a:miter lim="800000"/>
            <a:headEnd/>
            <a:tailEnd/>
          </a:ln>
          <a:effectLst/>
        </p:spPr>
        <p:txBody>
          <a:bodyPr wrap="square">
            <a:spAutoFit/>
          </a:bodyPr>
          <a:lstStyle/>
          <a:p>
            <a:r>
              <a:rPr lang="en-US" sz="2800" b="1" dirty="0"/>
              <a:t>                       </a:t>
            </a:r>
            <a:r>
              <a:rPr lang="en-US" sz="2800" b="1" dirty="0">
                <a:cs typeface="Times New Roman" pitchFamily="18" charset="0"/>
              </a:rPr>
              <a:t>Total     </a:t>
            </a:r>
            <a:r>
              <a:rPr lang="en-US" sz="2800" b="1" dirty="0" smtClean="0">
                <a:cs typeface="Times New Roman" pitchFamily="18" charset="0"/>
              </a:rPr>
              <a:t>succeeded      </a:t>
            </a:r>
            <a:r>
              <a:rPr lang="en-US" sz="2800" b="1" dirty="0">
                <a:cs typeface="Times New Roman" pitchFamily="18" charset="0"/>
              </a:rPr>
              <a:t>%          Not succeeded  </a:t>
            </a:r>
          </a:p>
          <a:p>
            <a:r>
              <a:rPr lang="en-US" sz="2800" b="1" dirty="0">
                <a:solidFill>
                  <a:srgbClr val="CC0000"/>
                </a:solidFill>
                <a:cs typeface="Times New Roman" pitchFamily="18" charset="0"/>
              </a:rPr>
              <a:t>Baghdad</a:t>
            </a:r>
            <a:r>
              <a:rPr lang="en-US" sz="2800" b="1" dirty="0">
                <a:cs typeface="Times New Roman" pitchFamily="18" charset="0"/>
              </a:rPr>
              <a:t>   </a:t>
            </a:r>
            <a:r>
              <a:rPr lang="en-US" sz="2800" b="1" dirty="0" smtClean="0">
                <a:cs typeface="Times New Roman" pitchFamily="18" charset="0"/>
              </a:rPr>
              <a:t>   </a:t>
            </a:r>
            <a:r>
              <a:rPr lang="en-US" sz="2800" b="1" dirty="0">
                <a:solidFill>
                  <a:srgbClr val="009900"/>
                </a:solidFill>
                <a:cs typeface="Times New Roman" pitchFamily="18" charset="0"/>
              </a:rPr>
              <a:t>210</a:t>
            </a:r>
            <a:r>
              <a:rPr lang="en-US" sz="2800" b="1" dirty="0">
                <a:solidFill>
                  <a:srgbClr val="CC0000"/>
                </a:solidFill>
                <a:cs typeface="Times New Roman" pitchFamily="18" charset="0"/>
              </a:rPr>
              <a:t> </a:t>
            </a:r>
            <a:r>
              <a:rPr lang="en-US" sz="2800" b="1" dirty="0">
                <a:cs typeface="Times New Roman" pitchFamily="18" charset="0"/>
              </a:rPr>
              <a:t>        </a:t>
            </a:r>
            <a:r>
              <a:rPr lang="en-US" sz="2800" b="1" dirty="0" smtClean="0">
                <a:solidFill>
                  <a:srgbClr val="CC0000"/>
                </a:solidFill>
                <a:cs typeface="Times New Roman" pitchFamily="18" charset="0"/>
              </a:rPr>
              <a:t>180  </a:t>
            </a:r>
            <a:r>
              <a:rPr lang="en-US" sz="2800" b="1" dirty="0" smtClean="0">
                <a:cs typeface="Times New Roman" pitchFamily="18" charset="0"/>
              </a:rPr>
              <a:t>               85.7              </a:t>
            </a:r>
            <a:r>
              <a:rPr lang="en-US" sz="2800" b="1" dirty="0">
                <a:cs typeface="Times New Roman" pitchFamily="18" charset="0"/>
              </a:rPr>
              <a:t>30 </a:t>
            </a:r>
          </a:p>
          <a:p>
            <a:endParaRPr lang="en-US" sz="2800" b="1" dirty="0">
              <a:cs typeface="Times New Roman" pitchFamily="18" charset="0"/>
            </a:endParaRPr>
          </a:p>
          <a:p>
            <a:r>
              <a:rPr lang="en-US" sz="2800" b="1" dirty="0" err="1">
                <a:solidFill>
                  <a:schemeClr val="accent2"/>
                </a:solidFill>
                <a:cs typeface="Times New Roman" pitchFamily="18" charset="0"/>
              </a:rPr>
              <a:t>Mu’tah</a:t>
            </a:r>
            <a:r>
              <a:rPr lang="en-US" sz="2800" b="1" dirty="0">
                <a:cs typeface="Times New Roman" pitchFamily="18" charset="0"/>
              </a:rPr>
              <a:t>    </a:t>
            </a:r>
            <a:r>
              <a:rPr lang="en-US" sz="2800" b="1" dirty="0" smtClean="0">
                <a:cs typeface="Times New Roman" pitchFamily="18" charset="0"/>
              </a:rPr>
              <a:t>     </a:t>
            </a:r>
            <a:r>
              <a:rPr lang="en-US" sz="2800" b="1" dirty="0">
                <a:solidFill>
                  <a:srgbClr val="990099"/>
                </a:solidFill>
                <a:cs typeface="Times New Roman" pitchFamily="18" charset="0"/>
              </a:rPr>
              <a:t>182</a:t>
            </a:r>
            <a:r>
              <a:rPr lang="en-US" sz="2800" b="1" dirty="0">
                <a:cs typeface="Times New Roman" pitchFamily="18" charset="0"/>
              </a:rPr>
              <a:t>         </a:t>
            </a:r>
            <a:r>
              <a:rPr lang="en-US" sz="2800" b="1" dirty="0" smtClean="0">
                <a:solidFill>
                  <a:schemeClr val="accent2"/>
                </a:solidFill>
                <a:cs typeface="Times New Roman" pitchFamily="18" charset="0"/>
              </a:rPr>
              <a:t>170 </a:t>
            </a:r>
            <a:r>
              <a:rPr lang="en-US" sz="2800" b="1" dirty="0" smtClean="0">
                <a:cs typeface="Times New Roman" pitchFamily="18" charset="0"/>
              </a:rPr>
              <a:t>                93.4                 </a:t>
            </a:r>
            <a:r>
              <a:rPr lang="en-US" sz="2800" b="1" dirty="0"/>
              <a:t>12</a:t>
            </a:r>
          </a:p>
        </p:txBody>
      </p:sp>
      <p:sp>
        <p:nvSpPr>
          <p:cNvPr id="365573" name="Rectangle 5"/>
          <p:cNvSpPr>
            <a:spLocks noChangeArrowheads="1"/>
          </p:cNvSpPr>
          <p:nvPr/>
        </p:nvSpPr>
        <p:spPr bwMode="auto">
          <a:xfrm>
            <a:off x="335860" y="3656111"/>
            <a:ext cx="8439451" cy="1815882"/>
          </a:xfrm>
          <a:prstGeom prst="rect">
            <a:avLst/>
          </a:prstGeom>
          <a:noFill/>
          <a:ln w="9525">
            <a:noFill/>
            <a:miter lim="800000"/>
            <a:headEnd/>
            <a:tailEnd/>
          </a:ln>
          <a:effectLst/>
        </p:spPr>
        <p:txBody>
          <a:bodyPr wrap="square">
            <a:spAutoFit/>
          </a:bodyPr>
          <a:lstStyle/>
          <a:p>
            <a:r>
              <a:rPr lang="en-US" sz="2800" b="1" dirty="0">
                <a:cs typeface="+mj-cs"/>
              </a:rPr>
              <a:t>                        </a:t>
            </a:r>
            <a:r>
              <a:rPr lang="en-US" sz="2800" b="1" dirty="0" smtClean="0">
                <a:cs typeface="+mj-cs"/>
              </a:rPr>
              <a:t>Total      </a:t>
            </a:r>
            <a:r>
              <a:rPr lang="en-US" sz="2800" b="1" dirty="0">
                <a:cs typeface="+mj-cs"/>
              </a:rPr>
              <a:t>succeeded   </a:t>
            </a:r>
            <a:r>
              <a:rPr lang="en-US" sz="2800" b="1" dirty="0" smtClean="0">
                <a:cs typeface="+mj-cs"/>
              </a:rPr>
              <a:t>%          </a:t>
            </a:r>
            <a:r>
              <a:rPr lang="en-US" sz="2800" b="1" dirty="0">
                <a:cs typeface="+mj-cs"/>
              </a:rPr>
              <a:t>Not succeeded  </a:t>
            </a:r>
          </a:p>
          <a:p>
            <a:r>
              <a:rPr lang="en-US" sz="2800" b="1" dirty="0">
                <a:solidFill>
                  <a:srgbClr val="CC0000"/>
                </a:solidFill>
                <a:cs typeface="+mj-cs"/>
              </a:rPr>
              <a:t>Baghdad</a:t>
            </a:r>
            <a:r>
              <a:rPr lang="en-US" sz="2800" b="1" dirty="0">
                <a:cs typeface="+mj-cs"/>
              </a:rPr>
              <a:t>   </a:t>
            </a:r>
            <a:r>
              <a:rPr lang="en-US" sz="2800" b="1" dirty="0" smtClean="0">
                <a:cs typeface="+mj-cs"/>
              </a:rPr>
              <a:t>         </a:t>
            </a:r>
            <a:r>
              <a:rPr lang="en-US" sz="2800" b="1" dirty="0">
                <a:solidFill>
                  <a:srgbClr val="009900"/>
                </a:solidFill>
                <a:cs typeface="+mj-cs"/>
              </a:rPr>
              <a:t>210</a:t>
            </a:r>
            <a:r>
              <a:rPr lang="en-US" sz="2800" b="1" dirty="0">
                <a:solidFill>
                  <a:srgbClr val="CC0000"/>
                </a:solidFill>
                <a:cs typeface="+mj-cs"/>
              </a:rPr>
              <a:t> </a:t>
            </a:r>
            <a:r>
              <a:rPr lang="en-US" sz="2800" b="1" dirty="0">
                <a:cs typeface="+mj-cs"/>
              </a:rPr>
              <a:t>        </a:t>
            </a:r>
            <a:r>
              <a:rPr lang="en-US" sz="2800" b="1" dirty="0" smtClean="0">
                <a:solidFill>
                  <a:srgbClr val="CC0000"/>
                </a:solidFill>
                <a:cs typeface="+mj-cs"/>
              </a:rPr>
              <a:t>180            </a:t>
            </a:r>
            <a:r>
              <a:rPr lang="en-US" sz="2800" b="1" dirty="0">
                <a:cs typeface="+mj-cs"/>
              </a:rPr>
              <a:t>85.7      </a:t>
            </a:r>
            <a:r>
              <a:rPr lang="en-US" sz="2800" b="1" dirty="0" smtClean="0">
                <a:cs typeface="+mj-cs"/>
              </a:rPr>
              <a:t>      </a:t>
            </a:r>
            <a:r>
              <a:rPr lang="en-US" sz="2800" b="1" dirty="0">
                <a:cs typeface="+mj-cs"/>
              </a:rPr>
              <a:t>30 </a:t>
            </a:r>
          </a:p>
          <a:p>
            <a:r>
              <a:rPr lang="en-US" sz="2800" b="1" dirty="0" err="1">
                <a:solidFill>
                  <a:schemeClr val="accent2"/>
                </a:solidFill>
                <a:cs typeface="+mj-cs"/>
              </a:rPr>
              <a:t>Mu’tah</a:t>
            </a:r>
            <a:r>
              <a:rPr lang="en-US" sz="2800" b="1" dirty="0">
                <a:cs typeface="+mj-cs"/>
              </a:rPr>
              <a:t>        </a:t>
            </a:r>
            <a:r>
              <a:rPr lang="en-US" sz="2800" b="1" dirty="0" smtClean="0">
                <a:cs typeface="+mj-cs"/>
              </a:rPr>
              <a:t>       </a:t>
            </a:r>
            <a:r>
              <a:rPr lang="en-US" sz="2800" b="1" dirty="0">
                <a:solidFill>
                  <a:srgbClr val="990099"/>
                </a:solidFill>
                <a:cs typeface="+mj-cs"/>
              </a:rPr>
              <a:t>182</a:t>
            </a:r>
            <a:r>
              <a:rPr lang="en-US" sz="2800" b="1" dirty="0">
                <a:cs typeface="+mj-cs"/>
              </a:rPr>
              <a:t>            </a:t>
            </a:r>
            <a:r>
              <a:rPr lang="en-US" sz="2800" b="1" dirty="0">
                <a:solidFill>
                  <a:schemeClr val="accent2"/>
                </a:solidFill>
                <a:cs typeface="+mj-cs"/>
              </a:rPr>
              <a:t>170       </a:t>
            </a:r>
            <a:r>
              <a:rPr lang="en-US" sz="2800" b="1" dirty="0" smtClean="0">
                <a:solidFill>
                  <a:schemeClr val="accent2"/>
                </a:solidFill>
                <a:cs typeface="+mj-cs"/>
              </a:rPr>
              <a:t>    </a:t>
            </a:r>
            <a:r>
              <a:rPr lang="en-US" sz="2800" b="1" dirty="0">
                <a:cs typeface="+mj-cs"/>
              </a:rPr>
              <a:t>93.4           </a:t>
            </a:r>
            <a:r>
              <a:rPr lang="en-US" sz="2800" b="1" dirty="0" smtClean="0">
                <a:cs typeface="+mj-cs"/>
              </a:rPr>
              <a:t>12</a:t>
            </a:r>
            <a:endParaRPr lang="en-US" sz="2800" b="1" dirty="0">
              <a:cs typeface="+mj-cs"/>
            </a:endParaRPr>
          </a:p>
          <a:p>
            <a:r>
              <a:rPr lang="en-US" sz="2800" b="1" dirty="0">
                <a:cs typeface="+mj-cs"/>
              </a:rPr>
              <a:t>Syria           </a:t>
            </a:r>
            <a:r>
              <a:rPr lang="en-US" sz="2800" b="1" dirty="0" smtClean="0">
                <a:cs typeface="+mj-cs"/>
              </a:rPr>
              <a:t>        </a:t>
            </a:r>
            <a:r>
              <a:rPr lang="en-US" sz="2800" b="1" dirty="0">
                <a:cs typeface="+mj-cs"/>
              </a:rPr>
              <a:t>200            175          </a:t>
            </a:r>
            <a:r>
              <a:rPr lang="en-US" sz="2800" b="1" dirty="0" smtClean="0">
                <a:cs typeface="+mj-cs"/>
              </a:rPr>
              <a:t>  87.5          </a:t>
            </a:r>
            <a:r>
              <a:rPr lang="en-US" sz="2800" b="1" dirty="0">
                <a:cs typeface="+mj-cs"/>
              </a:rPr>
              <a:t>25           </a:t>
            </a:r>
            <a:r>
              <a:rPr lang="en-US" sz="2800" b="1" dirty="0">
                <a:latin typeface="Times New Roman" pitchFamily="18" charset="0"/>
                <a:cs typeface="+mj-cs"/>
              </a:rPr>
              <a:t>          </a:t>
            </a:r>
          </a:p>
        </p:txBody>
      </p:sp>
      <p:sp>
        <p:nvSpPr>
          <p:cNvPr id="2" name="Date Placeholder 1"/>
          <p:cNvSpPr>
            <a:spLocks noGrp="1"/>
          </p:cNvSpPr>
          <p:nvPr>
            <p:ph type="dt" sz="half" idx="10"/>
          </p:nvPr>
        </p:nvSpPr>
        <p:spPr/>
        <p:txBody>
          <a:bodyPr/>
          <a:lstStyle/>
          <a:p>
            <a:fld id="{FC9E6D93-6486-4FB8-A716-DB6CF7078D3E}" type="datetime1">
              <a:rPr lang="en-MY" smtClean="0"/>
              <a:t>8/8/2022</a:t>
            </a:fld>
            <a:endParaRPr lang="en-MY"/>
          </a:p>
        </p:txBody>
      </p:sp>
      <p:pic>
        <p:nvPicPr>
          <p:cNvPr id="7" name="Picture 3" descr="http://www.statsoft.com/textbook/graphics/chi_chart.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8028384" y="1412776"/>
            <a:ext cx="936104" cy="1358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638949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C5C03B4-50AE-48B2-84DB-F99422621B1A}" type="slidenum">
              <a:rPr lang="ar-SA"/>
              <a:pPr/>
              <a:t>7</a:t>
            </a:fld>
            <a:endParaRPr lang="en-US"/>
          </a:p>
        </p:txBody>
      </p:sp>
      <p:sp>
        <p:nvSpPr>
          <p:cNvPr id="438274" name="Rectangle 2"/>
          <p:cNvSpPr>
            <a:spLocks noChangeArrowheads="1"/>
          </p:cNvSpPr>
          <p:nvPr/>
        </p:nvSpPr>
        <p:spPr bwMode="auto">
          <a:xfrm>
            <a:off x="467544" y="230450"/>
            <a:ext cx="8208589" cy="5324535"/>
          </a:xfrm>
          <a:prstGeom prst="rect">
            <a:avLst/>
          </a:prstGeom>
          <a:noFill/>
          <a:ln w="9525">
            <a:noFill/>
            <a:miter lim="800000"/>
            <a:headEnd/>
            <a:tailEnd/>
          </a:ln>
          <a:effectLst/>
        </p:spPr>
        <p:txBody>
          <a:bodyPr wrap="square" anchor="ctr">
            <a:spAutoFit/>
          </a:bodyPr>
          <a:lstStyle/>
          <a:p>
            <a:pPr algn="justLow"/>
            <a:r>
              <a:rPr lang="en-US" sz="2800" dirty="0"/>
              <a:t>                 </a:t>
            </a:r>
            <a:r>
              <a:rPr lang="en-US" sz="2800" dirty="0" smtClean="0"/>
              <a:t>   total       </a:t>
            </a:r>
            <a:r>
              <a:rPr lang="en-US" sz="2800" dirty="0" smtClean="0">
                <a:solidFill>
                  <a:srgbClr val="009900"/>
                </a:solidFill>
              </a:rPr>
              <a:t>   </a:t>
            </a:r>
            <a:r>
              <a:rPr lang="en-US" sz="2800" b="1" dirty="0" smtClean="0">
                <a:solidFill>
                  <a:srgbClr val="009900"/>
                </a:solidFill>
                <a:cs typeface="Times New Roman" pitchFamily="18" charset="0"/>
              </a:rPr>
              <a:t>succeeded              </a:t>
            </a:r>
            <a:r>
              <a:rPr lang="en-US" sz="2800" b="1" dirty="0" smtClean="0">
                <a:solidFill>
                  <a:srgbClr val="FF0000"/>
                </a:solidFill>
                <a:cs typeface="Times New Roman" pitchFamily="18" charset="0"/>
              </a:rPr>
              <a:t>E</a:t>
            </a:r>
            <a:endParaRPr lang="en-US" sz="2800" b="1" dirty="0">
              <a:solidFill>
                <a:srgbClr val="FF0000"/>
              </a:solidFill>
              <a:cs typeface="Times New Roman" pitchFamily="18" charset="0"/>
            </a:endParaRPr>
          </a:p>
          <a:p>
            <a:pPr algn="justLow"/>
            <a:r>
              <a:rPr lang="en-US" sz="2800" b="1" dirty="0">
                <a:solidFill>
                  <a:srgbClr val="CC0000"/>
                </a:solidFill>
                <a:cs typeface="Times New Roman" pitchFamily="18" charset="0"/>
              </a:rPr>
              <a:t>Baghdad   </a:t>
            </a:r>
            <a:r>
              <a:rPr lang="en-US" sz="2800" b="1" dirty="0" smtClean="0">
                <a:solidFill>
                  <a:srgbClr val="CC0000"/>
                </a:solidFill>
                <a:cs typeface="Times New Roman" pitchFamily="18" charset="0"/>
              </a:rPr>
              <a:t> 210 </a:t>
            </a:r>
            <a:r>
              <a:rPr lang="en-US" sz="2800" b="1" dirty="0" smtClean="0">
                <a:cs typeface="Times New Roman" pitchFamily="18" charset="0"/>
              </a:rPr>
              <a:t>               </a:t>
            </a:r>
            <a:r>
              <a:rPr lang="en-US" sz="2800" b="1" dirty="0" smtClean="0">
                <a:solidFill>
                  <a:srgbClr val="CC0000"/>
                </a:solidFill>
                <a:cs typeface="Times New Roman" pitchFamily="18" charset="0"/>
              </a:rPr>
              <a:t>185                  </a:t>
            </a:r>
            <a:r>
              <a:rPr lang="en-US" sz="2800" b="1" dirty="0" smtClean="0">
                <a:solidFill>
                  <a:srgbClr val="0070C0"/>
                </a:solidFill>
                <a:cs typeface="Times New Roman" pitchFamily="18" charset="0"/>
              </a:rPr>
              <a:t>189</a:t>
            </a:r>
            <a:endParaRPr lang="en-US" sz="2800" b="1" dirty="0">
              <a:solidFill>
                <a:srgbClr val="0070C0"/>
              </a:solidFill>
              <a:cs typeface="Times New Roman" pitchFamily="18" charset="0"/>
            </a:endParaRPr>
          </a:p>
          <a:p>
            <a:r>
              <a:rPr lang="en-US" sz="2800" b="1" dirty="0" err="1">
                <a:solidFill>
                  <a:schemeClr val="accent2"/>
                </a:solidFill>
                <a:cs typeface="Times New Roman" pitchFamily="18" charset="0"/>
              </a:rPr>
              <a:t>Mu’tah</a:t>
            </a:r>
            <a:r>
              <a:rPr lang="en-US" sz="2800" b="1" dirty="0">
                <a:solidFill>
                  <a:schemeClr val="accent2"/>
                </a:solidFill>
                <a:cs typeface="Times New Roman" pitchFamily="18" charset="0"/>
              </a:rPr>
              <a:t> </a:t>
            </a:r>
            <a:r>
              <a:rPr lang="en-US" sz="2800" b="1" dirty="0" smtClean="0">
                <a:solidFill>
                  <a:schemeClr val="accent2"/>
                </a:solidFill>
                <a:cs typeface="Times New Roman" pitchFamily="18" charset="0"/>
              </a:rPr>
              <a:t>      </a:t>
            </a:r>
            <a:r>
              <a:rPr lang="en-US" sz="2800" b="1" dirty="0" smtClean="0">
                <a:solidFill>
                  <a:srgbClr val="990099"/>
                </a:solidFill>
                <a:cs typeface="Times New Roman" pitchFamily="18" charset="0"/>
              </a:rPr>
              <a:t>182</a:t>
            </a:r>
            <a:r>
              <a:rPr lang="en-US" sz="2800" b="1" dirty="0" smtClean="0">
                <a:cs typeface="Times New Roman" pitchFamily="18" charset="0"/>
              </a:rPr>
              <a:t>             </a:t>
            </a:r>
            <a:r>
              <a:rPr lang="en-US" sz="2800" b="1" dirty="0" smtClean="0">
                <a:solidFill>
                  <a:schemeClr val="accent2"/>
                </a:solidFill>
                <a:cs typeface="Times New Roman" pitchFamily="18" charset="0"/>
              </a:rPr>
              <a:t>170        </a:t>
            </a:r>
            <a:r>
              <a:rPr lang="en-US" sz="2800" b="1" dirty="0" smtClean="0">
                <a:solidFill>
                  <a:schemeClr val="accent2"/>
                </a:solidFill>
                <a:cs typeface="Times New Roman" pitchFamily="18" charset="0"/>
              </a:rPr>
              <a:t>               </a:t>
            </a:r>
            <a:endParaRPr lang="en-US" sz="2800" b="1" dirty="0" smtClean="0">
              <a:solidFill>
                <a:schemeClr val="accent2"/>
              </a:solidFill>
              <a:cs typeface="Times New Roman" pitchFamily="18" charset="0"/>
            </a:endParaRPr>
          </a:p>
          <a:p>
            <a:pPr algn="justLow"/>
            <a:r>
              <a:rPr lang="en-US" sz="2800" b="1" dirty="0" smtClean="0">
                <a:solidFill>
                  <a:srgbClr val="008000"/>
                </a:solidFill>
                <a:cs typeface="Times New Roman" pitchFamily="18" charset="0"/>
              </a:rPr>
              <a:t>Syria           200               178                 </a:t>
            </a:r>
          </a:p>
          <a:p>
            <a:pPr algn="justLow"/>
            <a:r>
              <a:rPr lang="en-US" sz="2800" dirty="0" smtClean="0">
                <a:solidFill>
                  <a:srgbClr val="008000"/>
                </a:solidFill>
              </a:rPr>
              <a:t>Total           592               533</a:t>
            </a:r>
          </a:p>
          <a:p>
            <a:pPr algn="justLow"/>
            <a:endParaRPr lang="en-US" sz="4000" dirty="0">
              <a:solidFill>
                <a:srgbClr val="008000"/>
              </a:solidFill>
            </a:endParaRPr>
          </a:p>
          <a:p>
            <a:pPr algn="justLow"/>
            <a:r>
              <a:rPr lang="en-US" sz="2400" b="1" dirty="0">
                <a:solidFill>
                  <a:srgbClr val="008000"/>
                </a:solidFill>
              </a:rPr>
              <a:t>533/592 </a:t>
            </a:r>
            <a:r>
              <a:rPr lang="en-US" sz="2400" b="1" dirty="0" smtClean="0">
                <a:solidFill>
                  <a:srgbClr val="008000"/>
                </a:solidFill>
              </a:rPr>
              <a:t> X100 =90%</a:t>
            </a:r>
            <a:endParaRPr lang="en-US" sz="2400" b="1" dirty="0">
              <a:solidFill>
                <a:srgbClr val="008000"/>
              </a:solidFill>
            </a:endParaRPr>
          </a:p>
          <a:p>
            <a:pPr algn="justLow"/>
            <a:endParaRPr lang="en-US" sz="2400" b="1" dirty="0" smtClean="0">
              <a:solidFill>
                <a:srgbClr val="008000"/>
              </a:solidFill>
            </a:endParaRPr>
          </a:p>
          <a:p>
            <a:pPr algn="justLow"/>
            <a:r>
              <a:rPr lang="en-US" sz="2800" b="1" dirty="0" smtClean="0">
                <a:solidFill>
                  <a:srgbClr val="008000"/>
                </a:solidFill>
              </a:rPr>
              <a:t>90</a:t>
            </a:r>
            <a:r>
              <a:rPr lang="en-US" sz="2800" b="1" dirty="0">
                <a:solidFill>
                  <a:srgbClr val="008000"/>
                </a:solidFill>
              </a:rPr>
              <a:t>%  = </a:t>
            </a:r>
            <a:r>
              <a:rPr lang="en-US" sz="2800" b="1" dirty="0" smtClean="0">
                <a:solidFill>
                  <a:srgbClr val="0000CC"/>
                </a:solidFill>
              </a:rPr>
              <a:t>Po</a:t>
            </a:r>
          </a:p>
          <a:p>
            <a:pPr algn="justLow"/>
            <a:r>
              <a:rPr lang="en-US" sz="2800" b="1" dirty="0" smtClean="0">
                <a:solidFill>
                  <a:srgbClr val="0000CC"/>
                </a:solidFill>
              </a:rPr>
              <a:t>210X.9= 189</a:t>
            </a:r>
          </a:p>
          <a:p>
            <a:pPr algn="justLow"/>
            <a:r>
              <a:rPr lang="en-US" sz="2800" b="1" dirty="0" smtClean="0">
                <a:solidFill>
                  <a:srgbClr val="0000CC"/>
                </a:solidFill>
              </a:rPr>
              <a:t>????</a:t>
            </a:r>
          </a:p>
          <a:p>
            <a:pPr algn="justLow"/>
            <a:r>
              <a:rPr lang="en-US" sz="2800" b="1" dirty="0" smtClean="0">
                <a:solidFill>
                  <a:srgbClr val="0000CC"/>
                </a:solidFill>
              </a:rPr>
              <a:t>??????</a:t>
            </a:r>
            <a:endParaRPr lang="en-US" sz="2800" b="1" dirty="0">
              <a:solidFill>
                <a:srgbClr val="0000CC"/>
              </a:solidFill>
            </a:endParaRPr>
          </a:p>
        </p:txBody>
      </p:sp>
      <p:sp>
        <p:nvSpPr>
          <p:cNvPr id="3" name="Rectangle 2"/>
          <p:cNvSpPr/>
          <p:nvPr/>
        </p:nvSpPr>
        <p:spPr>
          <a:xfrm>
            <a:off x="5815088" y="3244334"/>
            <a:ext cx="2308678" cy="523220"/>
          </a:xfrm>
          <a:prstGeom prst="rect">
            <a:avLst/>
          </a:prstGeom>
        </p:spPr>
        <p:txBody>
          <a:bodyPr wrap="square">
            <a:spAutoFit/>
          </a:bodyPr>
          <a:lstStyle/>
          <a:p>
            <a:pPr algn="justLow"/>
            <a:r>
              <a:rPr lang="en-US" sz="2800" b="1" dirty="0" smtClean="0">
                <a:solidFill>
                  <a:srgbClr val="FF0000"/>
                </a:solidFill>
                <a:cs typeface="Times New Roman" pitchFamily="18" charset="0"/>
              </a:rPr>
              <a:t>E :  </a:t>
            </a:r>
            <a:r>
              <a:rPr lang="en-US" sz="2800" b="1" dirty="0" smtClean="0">
                <a:solidFill>
                  <a:srgbClr val="002060"/>
                </a:solidFill>
                <a:cs typeface="Times New Roman" pitchFamily="18" charset="0"/>
              </a:rPr>
              <a:t>Expected</a:t>
            </a:r>
            <a:endParaRPr lang="en-US" sz="2800" b="1" dirty="0">
              <a:solidFill>
                <a:srgbClr val="002060"/>
              </a:solidFill>
              <a:cs typeface="Times New Roman" pitchFamily="18" charset="0"/>
            </a:endParaRPr>
          </a:p>
        </p:txBody>
      </p:sp>
      <p:sp>
        <p:nvSpPr>
          <p:cNvPr id="7" name="Date Placeholder 6"/>
          <p:cNvSpPr>
            <a:spLocks noGrp="1"/>
          </p:cNvSpPr>
          <p:nvPr>
            <p:ph type="dt" sz="half" idx="10"/>
          </p:nvPr>
        </p:nvSpPr>
        <p:spPr/>
        <p:txBody>
          <a:bodyPr/>
          <a:lstStyle/>
          <a:p>
            <a:fld id="{B521132B-DF50-4AF8-A311-D504B1CDEEC1}" type="datetime1">
              <a:rPr lang="en-MY" smtClean="0"/>
              <a:t>8/8/2022</a:t>
            </a:fld>
            <a:endParaRPr lang="en-MY"/>
          </a:p>
        </p:txBody>
      </p:sp>
      <p:pic>
        <p:nvPicPr>
          <p:cNvPr id="9" name="Picture 3" descr="http://www.statsoft.com/textbook/graphics/chi_chart.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596336" y="267180"/>
            <a:ext cx="1547663" cy="1073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5747217" y="1395348"/>
            <a:ext cx="1194558" cy="523220"/>
          </a:xfrm>
          <a:prstGeom prst="rect">
            <a:avLst/>
          </a:prstGeom>
        </p:spPr>
        <p:txBody>
          <a:bodyPr wrap="none">
            <a:spAutoFit/>
          </a:bodyPr>
          <a:lstStyle/>
          <a:p>
            <a:pPr algn="justLow"/>
            <a:r>
              <a:rPr lang="en-US" sz="2800" b="1" dirty="0">
                <a:solidFill>
                  <a:schemeClr val="accent2"/>
                </a:solidFill>
                <a:cs typeface="Times New Roman" pitchFamily="18" charset="0"/>
              </a:rPr>
              <a:t>163.86</a:t>
            </a:r>
          </a:p>
        </p:txBody>
      </p:sp>
      <p:sp>
        <p:nvSpPr>
          <p:cNvPr id="11" name="Rectangle 10"/>
          <p:cNvSpPr/>
          <p:nvPr/>
        </p:nvSpPr>
        <p:spPr>
          <a:xfrm>
            <a:off x="6076633" y="1857586"/>
            <a:ext cx="732893" cy="523220"/>
          </a:xfrm>
          <a:prstGeom prst="rect">
            <a:avLst/>
          </a:prstGeom>
        </p:spPr>
        <p:txBody>
          <a:bodyPr wrap="none">
            <a:spAutoFit/>
          </a:bodyPr>
          <a:lstStyle/>
          <a:p>
            <a:r>
              <a:rPr lang="en-MY" sz="2800" b="1" dirty="0"/>
              <a:t>180</a:t>
            </a:r>
          </a:p>
        </p:txBody>
      </p:sp>
    </p:spTree>
    <p:extLst>
      <p:ext uri="{BB962C8B-B14F-4D97-AF65-F5344CB8AC3E}">
        <p14:creationId xmlns:p14="http://schemas.microsoft.com/office/powerpoint/2010/main" val="422487359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1000"/>
                                        <p:tgtEl>
                                          <p:spTgt spid="11"/>
                                        </p:tgtEl>
                                      </p:cBhvr>
                                    </p:animEffect>
                                    <p:anim calcmode="lin" valueType="num">
                                      <p:cBhvr>
                                        <p:cTn id="15" dur="1000" fill="hold"/>
                                        <p:tgtEl>
                                          <p:spTgt spid="11"/>
                                        </p:tgtEl>
                                        <p:attrNameLst>
                                          <p:attrName>ppt_x</p:attrName>
                                        </p:attrNameLst>
                                      </p:cBhvr>
                                      <p:tavLst>
                                        <p:tav tm="0">
                                          <p:val>
                                            <p:strVal val="#ppt_x"/>
                                          </p:val>
                                        </p:tav>
                                        <p:tav tm="100000">
                                          <p:val>
                                            <p:strVal val="#ppt_x"/>
                                          </p:val>
                                        </p:tav>
                                      </p:tavLst>
                                    </p:anim>
                                    <p:anim calcmode="lin" valueType="num">
                                      <p:cBhvr>
                                        <p:cTn id="1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868" y="1137622"/>
            <a:ext cx="8787518" cy="4401205"/>
          </a:xfrm>
          <a:prstGeom prst="rect">
            <a:avLst/>
          </a:prstGeom>
        </p:spPr>
        <p:txBody>
          <a:bodyPr wrap="square">
            <a:spAutoFit/>
          </a:bodyPr>
          <a:lstStyle/>
          <a:p>
            <a:r>
              <a:rPr lang="en-US" sz="2800" b="1" i="1" dirty="0">
                <a:solidFill>
                  <a:schemeClr val="tx2"/>
                </a:solidFill>
                <a:cs typeface="Times New Roman" pitchFamily="18" charset="0"/>
              </a:rPr>
              <a:t>t test </a:t>
            </a:r>
            <a:r>
              <a:rPr lang="en-US" sz="2800" i="1" dirty="0">
                <a:cs typeface="Times New Roman" pitchFamily="18" charset="0"/>
              </a:rPr>
              <a:t>have been applied to test </a:t>
            </a:r>
            <a:r>
              <a:rPr lang="en-US" sz="2800" b="1" i="1" dirty="0">
                <a:cs typeface="Times New Roman" pitchFamily="18" charset="0"/>
              </a:rPr>
              <a:t>significance difference </a:t>
            </a:r>
            <a:endParaRPr lang="en-US" sz="2800" b="1" i="1" dirty="0" smtClean="0">
              <a:cs typeface="Times New Roman" pitchFamily="18" charset="0"/>
            </a:endParaRPr>
          </a:p>
          <a:p>
            <a:r>
              <a:rPr lang="en-US" sz="2800" b="1" i="1" dirty="0" smtClean="0">
                <a:solidFill>
                  <a:srgbClr val="FF0000"/>
                </a:solidFill>
                <a:cs typeface="Times New Roman" pitchFamily="18" charset="0"/>
              </a:rPr>
              <a:t>between </a:t>
            </a:r>
            <a:r>
              <a:rPr lang="en-US" sz="2800" b="1" i="1" dirty="0">
                <a:solidFill>
                  <a:srgbClr val="FF0000"/>
                </a:solidFill>
                <a:cs typeface="Times New Roman" pitchFamily="18" charset="0"/>
              </a:rPr>
              <a:t>two means </a:t>
            </a:r>
            <a:r>
              <a:rPr lang="en-US" sz="2800" i="1" dirty="0">
                <a:cs typeface="Times New Roman" pitchFamily="18" charset="0"/>
              </a:rPr>
              <a:t>when the data measurement </a:t>
            </a:r>
            <a:r>
              <a:rPr lang="en-US" sz="2800" b="1" i="1" dirty="0">
                <a:solidFill>
                  <a:srgbClr val="0070C0"/>
                </a:solidFill>
                <a:cs typeface="Times New Roman" pitchFamily="18" charset="0"/>
              </a:rPr>
              <a:t>is continuous </a:t>
            </a:r>
            <a:r>
              <a:rPr lang="en-US" sz="2800" i="1" dirty="0" smtClean="0">
                <a:cs typeface="Times New Roman" pitchFamily="18" charset="0"/>
              </a:rPr>
              <a:t>.</a:t>
            </a:r>
          </a:p>
          <a:p>
            <a:endParaRPr lang="en-MY" sz="2800" i="1" dirty="0">
              <a:cs typeface="Times New Roman" pitchFamily="18" charset="0"/>
            </a:endParaRPr>
          </a:p>
          <a:p>
            <a:r>
              <a:rPr lang="en-US" sz="2800" b="1" i="1" dirty="0">
                <a:cs typeface="Times New Roman" pitchFamily="18" charset="0"/>
              </a:rPr>
              <a:t>When data measurement </a:t>
            </a:r>
            <a:r>
              <a:rPr lang="en-US" sz="2800" b="1" i="1" dirty="0">
                <a:solidFill>
                  <a:srgbClr val="0070C0"/>
                </a:solidFill>
                <a:cs typeface="Times New Roman" pitchFamily="18" charset="0"/>
              </a:rPr>
              <a:t>is discrete, </a:t>
            </a:r>
            <a:endParaRPr lang="en-US" sz="2800" b="1" i="1" dirty="0" smtClean="0">
              <a:solidFill>
                <a:srgbClr val="0070C0"/>
              </a:solidFill>
              <a:cs typeface="Times New Roman" pitchFamily="18" charset="0"/>
            </a:endParaRPr>
          </a:p>
          <a:p>
            <a:r>
              <a:rPr lang="en-US" sz="2800" i="1" dirty="0" smtClean="0">
                <a:cs typeface="Times New Roman" pitchFamily="18" charset="0"/>
              </a:rPr>
              <a:t>here </a:t>
            </a:r>
            <a:r>
              <a:rPr lang="en-US" sz="2800" i="1" dirty="0">
                <a:cs typeface="Times New Roman" pitchFamily="18" charset="0"/>
              </a:rPr>
              <a:t>the </a:t>
            </a:r>
            <a:r>
              <a:rPr lang="en-US" sz="2800" b="1" i="1" dirty="0" smtClean="0">
                <a:cs typeface="Times New Roman" pitchFamily="18" charset="0"/>
              </a:rPr>
              <a:t>measurement is just counting the No. of individual </a:t>
            </a:r>
            <a:r>
              <a:rPr lang="en-US" sz="2800" i="1" dirty="0" smtClean="0">
                <a:cs typeface="Times New Roman" pitchFamily="18" charset="0"/>
              </a:rPr>
              <a:t> the techniques used to </a:t>
            </a:r>
            <a:r>
              <a:rPr lang="en-US" sz="2800" b="1" i="1" dirty="0" smtClean="0">
                <a:cs typeface="Times New Roman" pitchFamily="18" charset="0"/>
              </a:rPr>
              <a:t>test significance difference is </a:t>
            </a:r>
          </a:p>
          <a:p>
            <a:r>
              <a:rPr lang="en-US" sz="2800" b="1" i="1" dirty="0" smtClean="0">
                <a:solidFill>
                  <a:srgbClr val="FF0000"/>
                </a:solidFill>
                <a:cs typeface="Times New Roman" pitchFamily="18" charset="0"/>
              </a:rPr>
              <a:t>                     chi square </a:t>
            </a:r>
            <a:r>
              <a:rPr lang="en-US" sz="2800" b="1" i="1" dirty="0">
                <a:solidFill>
                  <a:srgbClr val="FF0000"/>
                </a:solidFill>
                <a:cs typeface="Times New Roman" pitchFamily="18" charset="0"/>
              </a:rPr>
              <a:t>(χ</a:t>
            </a:r>
            <a:r>
              <a:rPr lang="en-US" sz="2800" b="1" i="1" baseline="30000" dirty="0">
                <a:solidFill>
                  <a:srgbClr val="FF0000"/>
                </a:solidFill>
                <a:cs typeface="Times New Roman" pitchFamily="18" charset="0"/>
              </a:rPr>
              <a:t>2</a:t>
            </a:r>
            <a:r>
              <a:rPr lang="en-US" sz="2800" b="1" i="1" dirty="0">
                <a:solidFill>
                  <a:srgbClr val="FF0000"/>
                </a:solidFill>
                <a:cs typeface="Times New Roman" pitchFamily="18" charset="0"/>
              </a:rPr>
              <a:t>)</a:t>
            </a:r>
            <a:r>
              <a:rPr lang="en-US" sz="2800" i="1" dirty="0">
                <a:solidFill>
                  <a:srgbClr val="FF0000"/>
                </a:solidFill>
                <a:cs typeface="Times New Roman" pitchFamily="18" charset="0"/>
              </a:rPr>
              <a:t> </a:t>
            </a:r>
            <a:r>
              <a:rPr lang="en-US" sz="2800" i="1" dirty="0" smtClean="0">
                <a:cs typeface="Times New Roman" pitchFamily="18" charset="0"/>
              </a:rPr>
              <a:t>.</a:t>
            </a:r>
          </a:p>
          <a:p>
            <a:r>
              <a:rPr lang="en-US" sz="2800" i="1" dirty="0" smtClean="0">
                <a:cs typeface="Times New Roman" pitchFamily="18" charset="0"/>
              </a:rPr>
              <a:t> </a:t>
            </a:r>
          </a:p>
        </p:txBody>
      </p:sp>
      <p:sp>
        <p:nvSpPr>
          <p:cNvPr id="39" name="Date Placeholder 38"/>
          <p:cNvSpPr>
            <a:spLocks noGrp="1"/>
          </p:cNvSpPr>
          <p:nvPr>
            <p:ph type="dt" sz="half" idx="10"/>
          </p:nvPr>
        </p:nvSpPr>
        <p:spPr/>
        <p:txBody>
          <a:bodyPr/>
          <a:lstStyle/>
          <a:p>
            <a:fld id="{637BDBE3-E358-4699-BCD5-188273EE1951}" type="datetime1">
              <a:rPr lang="en-MY" smtClean="0"/>
              <a:t>8/8/2022</a:t>
            </a:fld>
            <a:endParaRPr lang="en-MY"/>
          </a:p>
        </p:txBody>
      </p:sp>
      <p:sp>
        <p:nvSpPr>
          <p:cNvPr id="40" name="Slide Number Placeholder 39"/>
          <p:cNvSpPr>
            <a:spLocks noGrp="1"/>
          </p:cNvSpPr>
          <p:nvPr>
            <p:ph type="sldNum" sz="quarter" idx="12"/>
          </p:nvPr>
        </p:nvSpPr>
        <p:spPr/>
        <p:txBody>
          <a:bodyPr/>
          <a:lstStyle/>
          <a:p>
            <a:fld id="{A117291E-EE41-4EF1-9A0B-1F8C4C0EBB79}" type="slidenum">
              <a:rPr lang="en-MY" smtClean="0"/>
              <a:t>8</a:t>
            </a:fld>
            <a:endParaRPr lang="en-MY"/>
          </a:p>
        </p:txBody>
      </p:sp>
      <p:sp>
        <p:nvSpPr>
          <p:cNvPr id="18" name="Right Arrow 17"/>
          <p:cNvSpPr/>
          <p:nvPr/>
        </p:nvSpPr>
        <p:spPr>
          <a:xfrm>
            <a:off x="7988622" y="6539739"/>
            <a:ext cx="978408" cy="31826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
        <p:nvSpPr>
          <p:cNvPr id="30" name="Rectangle 29"/>
          <p:cNvSpPr/>
          <p:nvPr/>
        </p:nvSpPr>
        <p:spPr>
          <a:xfrm>
            <a:off x="103069" y="6076336"/>
            <a:ext cx="7632848" cy="461665"/>
          </a:xfrm>
          <a:prstGeom prst="rect">
            <a:avLst/>
          </a:prstGeom>
          <a:blipFill>
            <a:blip r:embed="rId2">
              <a:extLst>
                <a:ext uri="{BEBA8EAE-BF5A-486C-A8C5-ECC9F3942E4B}">
                  <a14:imgProps xmlns:a14="http://schemas.microsoft.com/office/drawing/2010/main">
                    <a14:imgLayer r:embed="rId3">
                      <a14:imgEffect>
                        <a14:sharpenSoften amount="-50000"/>
                      </a14:imgEffect>
                    </a14:imgLayer>
                  </a14:imgProps>
                </a:ext>
              </a:extLst>
            </a:blip>
            <a:tile tx="0" ty="0" sx="100000" sy="100000" flip="none" algn="tl"/>
          </a:blipFill>
          <a:ln w="19050">
            <a:solidFill>
              <a:srgbClr val="FF0000"/>
            </a:solidFill>
          </a:ln>
        </p:spPr>
        <p:txBody>
          <a:bodyPr wrap="square">
            <a:spAutoFit/>
          </a:bodyPr>
          <a:lstStyle/>
          <a:p>
            <a:r>
              <a:rPr lang="en-US" sz="2400" b="1" dirty="0" smtClean="0"/>
              <a:t>An important thing is the type of the variable concerned</a:t>
            </a:r>
            <a:r>
              <a:rPr lang="en-US" sz="2400" b="1" dirty="0" smtClean="0">
                <a:solidFill>
                  <a:srgbClr val="C00000"/>
                </a:solidFill>
              </a:rPr>
              <a:t>.</a:t>
            </a:r>
          </a:p>
        </p:txBody>
      </p:sp>
      <p:pic>
        <p:nvPicPr>
          <p:cNvPr id="32" name="Picture 3" descr="http://www.statsoft.com/textbook/graphics/chi_chart.jpg"/>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7765440" y="18550"/>
            <a:ext cx="1424772" cy="530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37487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7549" y="108063"/>
            <a:ext cx="8787518" cy="2246769"/>
          </a:xfrm>
          <a:prstGeom prst="rect">
            <a:avLst/>
          </a:prstGeom>
        </p:spPr>
        <p:txBody>
          <a:bodyPr wrap="square">
            <a:spAutoFit/>
          </a:bodyPr>
          <a:lstStyle/>
          <a:p>
            <a:r>
              <a:rPr lang="en-US" sz="2800" i="1" dirty="0" smtClean="0">
                <a:cs typeface="Times New Roman" pitchFamily="18" charset="0"/>
              </a:rPr>
              <a:t> </a:t>
            </a:r>
          </a:p>
          <a:p>
            <a:r>
              <a:rPr lang="en-US" sz="2800" i="1" dirty="0" smtClean="0"/>
              <a:t>The </a:t>
            </a:r>
            <a:r>
              <a:rPr lang="en-US" sz="2800" i="1" dirty="0"/>
              <a:t>data we have here is only enumerative data or </a:t>
            </a:r>
            <a:r>
              <a:rPr lang="en-US" sz="2800" b="1" i="1" dirty="0">
                <a:solidFill>
                  <a:srgbClr val="0070C0"/>
                </a:solidFill>
              </a:rPr>
              <a:t>counting data .</a:t>
            </a:r>
            <a:endParaRPr lang="en-MY" sz="2800" b="1" i="1" dirty="0">
              <a:solidFill>
                <a:srgbClr val="0070C0"/>
              </a:solidFill>
            </a:endParaRPr>
          </a:p>
          <a:p>
            <a:r>
              <a:rPr lang="en-US" sz="2800" b="1" i="1" dirty="0"/>
              <a:t>Counting No. of individuals falling in one category, class, group or </a:t>
            </a:r>
            <a:r>
              <a:rPr lang="en-US" sz="2800" b="1" i="1" dirty="0" smtClean="0"/>
              <a:t>another</a:t>
            </a:r>
            <a:endParaRPr lang="en-MY" sz="2800" i="1" dirty="0">
              <a:cs typeface="Times New Roman" pitchFamily="18" charset="0"/>
            </a:endParaRPr>
          </a:p>
        </p:txBody>
      </p:sp>
      <p:sp>
        <p:nvSpPr>
          <p:cNvPr id="4" name="Rectangle 3"/>
          <p:cNvSpPr/>
          <p:nvPr/>
        </p:nvSpPr>
        <p:spPr>
          <a:xfrm>
            <a:off x="644472" y="3011288"/>
            <a:ext cx="677750" cy="523220"/>
          </a:xfrm>
          <a:prstGeom prst="rect">
            <a:avLst/>
          </a:prstGeom>
        </p:spPr>
        <p:txBody>
          <a:bodyPr wrap="none">
            <a:spAutoFit/>
          </a:bodyPr>
          <a:lstStyle/>
          <a:p>
            <a:r>
              <a:rPr lang="en-US" sz="2800" dirty="0"/>
              <a:t>Sex</a:t>
            </a:r>
            <a:endParaRPr lang="en-MY" sz="2800" dirty="0"/>
          </a:p>
        </p:txBody>
      </p:sp>
      <p:cxnSp>
        <p:nvCxnSpPr>
          <p:cNvPr id="6" name="Straight Arrow Connector 5"/>
          <p:cNvCxnSpPr/>
          <p:nvPr/>
        </p:nvCxnSpPr>
        <p:spPr>
          <a:xfrm flipV="1">
            <a:off x="1286811" y="2822592"/>
            <a:ext cx="474378" cy="492246"/>
          </a:xfrm>
          <a:prstGeom prst="straightConnector1">
            <a:avLst/>
          </a:prstGeom>
          <a:ln w="3492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1096379" y="3435207"/>
            <a:ext cx="457200" cy="457200"/>
          </a:xfrm>
          <a:prstGeom prst="straightConnector1">
            <a:avLst/>
          </a:prstGeom>
          <a:ln w="412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3765872" y="2751454"/>
            <a:ext cx="1105944" cy="830997"/>
          </a:xfrm>
          <a:prstGeom prst="rect">
            <a:avLst/>
          </a:prstGeom>
          <a:ln>
            <a:solidFill>
              <a:schemeClr val="tx2"/>
            </a:solidFill>
          </a:ln>
        </p:spPr>
        <p:txBody>
          <a:bodyPr wrap="none">
            <a:spAutoFit/>
          </a:bodyPr>
          <a:lstStyle/>
          <a:p>
            <a:r>
              <a:rPr lang="en-US" sz="2400" b="1" dirty="0" smtClean="0"/>
              <a:t>Age</a:t>
            </a:r>
          </a:p>
          <a:p>
            <a:r>
              <a:rPr lang="en-US" sz="2400" b="1" dirty="0" smtClean="0"/>
              <a:t>groups</a:t>
            </a:r>
            <a:r>
              <a:rPr lang="en-US" dirty="0" smtClean="0"/>
              <a:t> </a:t>
            </a:r>
            <a:endParaRPr lang="en-MY" dirty="0">
              <a:latin typeface="Times New Roman" pitchFamily="18" charset="0"/>
              <a:cs typeface="Times New Roman" pitchFamily="18" charset="0"/>
            </a:endParaRPr>
          </a:p>
        </p:txBody>
      </p:sp>
      <p:cxnSp>
        <p:nvCxnSpPr>
          <p:cNvPr id="14" name="Straight Arrow Connector 13"/>
          <p:cNvCxnSpPr/>
          <p:nvPr/>
        </p:nvCxnSpPr>
        <p:spPr>
          <a:xfrm flipV="1">
            <a:off x="4705467" y="3374675"/>
            <a:ext cx="927818" cy="249425"/>
          </a:xfrm>
          <a:prstGeom prst="straightConnector1">
            <a:avLst/>
          </a:prstGeom>
          <a:ln w="3492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flipV="1">
            <a:off x="3459602" y="2393438"/>
            <a:ext cx="465966" cy="443304"/>
          </a:xfrm>
          <a:prstGeom prst="straightConnector1">
            <a:avLst/>
          </a:prstGeom>
          <a:ln w="3492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4860302" y="2552185"/>
            <a:ext cx="474378" cy="497240"/>
          </a:xfrm>
          <a:prstGeom prst="straightConnector1">
            <a:avLst/>
          </a:prstGeom>
          <a:ln w="3492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a:off x="3899059" y="3708244"/>
            <a:ext cx="345147" cy="160433"/>
          </a:xfrm>
          <a:prstGeom prst="straightConnector1">
            <a:avLst/>
          </a:prstGeom>
          <a:ln w="3492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5339293" y="2315589"/>
            <a:ext cx="595035" cy="369332"/>
          </a:xfrm>
          <a:prstGeom prst="rect">
            <a:avLst/>
          </a:prstGeom>
        </p:spPr>
        <p:txBody>
          <a:bodyPr wrap="none">
            <a:spAutoFit/>
          </a:bodyPr>
          <a:lstStyle/>
          <a:p>
            <a:r>
              <a:rPr lang="en-US" b="1" dirty="0" smtClean="0"/>
              <a:t>.&lt;20</a:t>
            </a:r>
            <a:endParaRPr lang="en-MY" b="1" dirty="0" smtClean="0"/>
          </a:p>
        </p:txBody>
      </p:sp>
      <p:sp>
        <p:nvSpPr>
          <p:cNvPr id="26" name="Rectangle 25"/>
          <p:cNvSpPr/>
          <p:nvPr/>
        </p:nvSpPr>
        <p:spPr>
          <a:xfrm>
            <a:off x="5618329" y="3076434"/>
            <a:ext cx="934871" cy="458074"/>
          </a:xfrm>
          <a:prstGeom prst="rect">
            <a:avLst/>
          </a:prstGeom>
        </p:spPr>
        <p:txBody>
          <a:bodyPr wrap="none">
            <a:spAutoFit/>
          </a:bodyPr>
          <a:lstStyle/>
          <a:p>
            <a:pPr algn="justLow">
              <a:lnSpc>
                <a:spcPct val="150000"/>
              </a:lnSpc>
            </a:pPr>
            <a:r>
              <a:rPr lang="en-US" b="1" dirty="0" smtClean="0">
                <a:effectLst/>
                <a:latin typeface="Times New Roman"/>
                <a:ea typeface="Times New Roman"/>
              </a:rPr>
              <a:t>20 – 24 </a:t>
            </a:r>
            <a:endParaRPr lang="en-MY" sz="1400" b="1" dirty="0">
              <a:effectLst/>
              <a:latin typeface="Times New Roman"/>
              <a:ea typeface="Times New Roman"/>
            </a:endParaRPr>
          </a:p>
        </p:txBody>
      </p:sp>
      <p:sp>
        <p:nvSpPr>
          <p:cNvPr id="27" name="Rectangle 26"/>
          <p:cNvSpPr/>
          <p:nvPr/>
        </p:nvSpPr>
        <p:spPr>
          <a:xfrm>
            <a:off x="3482514" y="3960805"/>
            <a:ext cx="873957" cy="369332"/>
          </a:xfrm>
          <a:prstGeom prst="rect">
            <a:avLst/>
          </a:prstGeom>
        </p:spPr>
        <p:txBody>
          <a:bodyPr wrap="none">
            <a:spAutoFit/>
          </a:bodyPr>
          <a:lstStyle/>
          <a:p>
            <a:r>
              <a:rPr lang="en-US" b="1" dirty="0" smtClean="0"/>
              <a:t>25 </a:t>
            </a:r>
            <a:r>
              <a:rPr lang="en-US" b="1" dirty="0"/>
              <a:t>– </a:t>
            </a:r>
            <a:r>
              <a:rPr lang="en-US" b="1" dirty="0" smtClean="0"/>
              <a:t>29</a:t>
            </a:r>
            <a:endParaRPr lang="en-MY" b="1" dirty="0"/>
          </a:p>
        </p:txBody>
      </p:sp>
      <p:sp>
        <p:nvSpPr>
          <p:cNvPr id="28" name="Rectangle 27"/>
          <p:cNvSpPr/>
          <p:nvPr/>
        </p:nvSpPr>
        <p:spPr>
          <a:xfrm>
            <a:off x="2932113" y="2218148"/>
            <a:ext cx="534121" cy="369332"/>
          </a:xfrm>
          <a:prstGeom prst="rect">
            <a:avLst/>
          </a:prstGeom>
        </p:spPr>
        <p:txBody>
          <a:bodyPr wrap="none">
            <a:spAutoFit/>
          </a:bodyPr>
          <a:lstStyle/>
          <a:p>
            <a:r>
              <a:rPr lang="en-US" dirty="0" smtClean="0"/>
              <a:t>30+</a:t>
            </a:r>
            <a:endParaRPr lang="en-MY" dirty="0"/>
          </a:p>
        </p:txBody>
      </p:sp>
      <p:sp>
        <p:nvSpPr>
          <p:cNvPr id="29" name="Rectangle 28"/>
          <p:cNvSpPr/>
          <p:nvPr/>
        </p:nvSpPr>
        <p:spPr>
          <a:xfrm>
            <a:off x="6473378" y="3791978"/>
            <a:ext cx="1944216" cy="523220"/>
          </a:xfrm>
          <a:prstGeom prst="rect">
            <a:avLst/>
          </a:prstGeom>
        </p:spPr>
        <p:txBody>
          <a:bodyPr wrap="square">
            <a:spAutoFit/>
          </a:bodyPr>
          <a:lstStyle/>
          <a:p>
            <a:r>
              <a:rPr lang="en-US" sz="2800" b="1" dirty="0" smtClean="0">
                <a:latin typeface="Times New Roman" pitchFamily="18" charset="0"/>
                <a:cs typeface="Times New Roman" pitchFamily="18" charset="0"/>
              </a:rPr>
              <a:t>occupation</a:t>
            </a:r>
          </a:p>
        </p:txBody>
      </p:sp>
      <p:cxnSp>
        <p:nvCxnSpPr>
          <p:cNvPr id="31" name="Straight Arrow Connector 30"/>
          <p:cNvCxnSpPr/>
          <p:nvPr/>
        </p:nvCxnSpPr>
        <p:spPr>
          <a:xfrm>
            <a:off x="7452320" y="4708026"/>
            <a:ext cx="579797" cy="415303"/>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V="1">
            <a:off x="7897659" y="4476233"/>
            <a:ext cx="847239" cy="231793"/>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7120571" y="4634716"/>
            <a:ext cx="457200" cy="64646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6687582" y="4658162"/>
            <a:ext cx="457200" cy="64646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9" name="Date Placeholder 38"/>
          <p:cNvSpPr>
            <a:spLocks noGrp="1"/>
          </p:cNvSpPr>
          <p:nvPr>
            <p:ph type="dt" sz="half" idx="10"/>
          </p:nvPr>
        </p:nvSpPr>
        <p:spPr/>
        <p:txBody>
          <a:bodyPr/>
          <a:lstStyle/>
          <a:p>
            <a:fld id="{637BDBE3-E358-4699-BCD5-188273EE1951}" type="datetime1">
              <a:rPr lang="en-MY" smtClean="0"/>
              <a:t>8/8/2022</a:t>
            </a:fld>
            <a:endParaRPr lang="en-MY"/>
          </a:p>
        </p:txBody>
      </p:sp>
      <p:sp>
        <p:nvSpPr>
          <p:cNvPr id="40" name="Slide Number Placeholder 39"/>
          <p:cNvSpPr>
            <a:spLocks noGrp="1"/>
          </p:cNvSpPr>
          <p:nvPr>
            <p:ph type="sldNum" sz="quarter" idx="12"/>
          </p:nvPr>
        </p:nvSpPr>
        <p:spPr/>
        <p:txBody>
          <a:bodyPr/>
          <a:lstStyle/>
          <a:p>
            <a:fld id="{A117291E-EE41-4EF1-9A0B-1F8C4C0EBB79}" type="slidenum">
              <a:rPr lang="en-MY" smtClean="0"/>
              <a:t>9</a:t>
            </a:fld>
            <a:endParaRPr lang="en-MY"/>
          </a:p>
        </p:txBody>
      </p:sp>
      <p:sp>
        <p:nvSpPr>
          <p:cNvPr id="12" name="Rectangle 11"/>
          <p:cNvSpPr/>
          <p:nvPr/>
        </p:nvSpPr>
        <p:spPr>
          <a:xfrm>
            <a:off x="175076" y="5262784"/>
            <a:ext cx="8569822" cy="523220"/>
          </a:xfrm>
          <a:prstGeom prst="rect">
            <a:avLst/>
          </a:prstGeom>
        </p:spPr>
        <p:txBody>
          <a:bodyPr wrap="square">
            <a:spAutoFit/>
          </a:bodyPr>
          <a:lstStyle/>
          <a:p>
            <a:r>
              <a:rPr lang="en-MY" sz="2800" b="1" dirty="0">
                <a:solidFill>
                  <a:schemeClr val="tx2"/>
                </a:solidFill>
              </a:rPr>
              <a:t>The data consist of </a:t>
            </a:r>
            <a:r>
              <a:rPr lang="en-MY" sz="2800" b="1" dirty="0">
                <a:solidFill>
                  <a:srgbClr val="FF0000"/>
                </a:solidFill>
              </a:rPr>
              <a:t>counting No. </a:t>
            </a:r>
            <a:r>
              <a:rPr lang="en-MY" sz="2800" b="1" dirty="0">
                <a:solidFill>
                  <a:schemeClr val="tx2"/>
                </a:solidFill>
              </a:rPr>
              <a:t>in each sample or </a:t>
            </a:r>
            <a:r>
              <a:rPr lang="en-MY" sz="2800" b="1" dirty="0" smtClean="0">
                <a:solidFill>
                  <a:schemeClr val="tx2"/>
                </a:solidFill>
              </a:rPr>
              <a:t>group</a:t>
            </a:r>
            <a:endParaRPr lang="en-MY" sz="2800" b="1" dirty="0">
              <a:solidFill>
                <a:schemeClr val="tx2"/>
              </a:solidFill>
            </a:endParaRPr>
          </a:p>
        </p:txBody>
      </p:sp>
      <p:sp>
        <p:nvSpPr>
          <p:cNvPr id="18" name="Right Arrow 17"/>
          <p:cNvSpPr/>
          <p:nvPr/>
        </p:nvSpPr>
        <p:spPr>
          <a:xfrm>
            <a:off x="7988622" y="6539739"/>
            <a:ext cx="978408" cy="31826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
        <p:nvSpPr>
          <p:cNvPr id="3" name="Rectangle 2"/>
          <p:cNvSpPr/>
          <p:nvPr/>
        </p:nvSpPr>
        <p:spPr>
          <a:xfrm>
            <a:off x="7729947" y="5601794"/>
            <a:ext cx="1797859" cy="461665"/>
          </a:xfrm>
          <a:prstGeom prst="rect">
            <a:avLst/>
          </a:prstGeom>
        </p:spPr>
        <p:txBody>
          <a:bodyPr wrap="square">
            <a:spAutoFit/>
          </a:bodyPr>
          <a:lstStyle/>
          <a:p>
            <a:r>
              <a:rPr lang="en-MY" sz="2400" b="1" dirty="0" smtClean="0">
                <a:solidFill>
                  <a:srgbClr val="FF0000"/>
                </a:solidFill>
              </a:rPr>
              <a:t>.????</a:t>
            </a:r>
            <a:endParaRPr lang="en-MY" sz="2400" b="1" dirty="0">
              <a:solidFill>
                <a:srgbClr val="FF0000"/>
              </a:solidFill>
            </a:endParaRPr>
          </a:p>
        </p:txBody>
      </p:sp>
      <p:sp>
        <p:nvSpPr>
          <p:cNvPr id="30" name="Rectangle 29"/>
          <p:cNvSpPr/>
          <p:nvPr/>
        </p:nvSpPr>
        <p:spPr>
          <a:xfrm>
            <a:off x="103068" y="6076336"/>
            <a:ext cx="9040931" cy="523220"/>
          </a:xfrm>
          <a:prstGeom prst="rect">
            <a:avLst/>
          </a:prstGeom>
          <a:blipFill>
            <a:blip r:embed="rId2">
              <a:extLst>
                <a:ext uri="{BEBA8EAE-BF5A-486C-A8C5-ECC9F3942E4B}">
                  <a14:imgProps xmlns:a14="http://schemas.microsoft.com/office/drawing/2010/main">
                    <a14:imgLayer r:embed="rId3">
                      <a14:imgEffect>
                        <a14:sharpenSoften amount="-50000"/>
                      </a14:imgEffect>
                    </a14:imgLayer>
                  </a14:imgProps>
                </a:ext>
              </a:extLst>
            </a:blip>
            <a:tile tx="0" ty="0" sx="100000" sy="100000" flip="none" algn="tl"/>
          </a:blipFill>
          <a:ln w="19050">
            <a:solidFill>
              <a:srgbClr val="FF0000"/>
            </a:solidFill>
          </a:ln>
        </p:spPr>
        <p:txBody>
          <a:bodyPr wrap="square">
            <a:spAutoFit/>
          </a:bodyPr>
          <a:lstStyle/>
          <a:p>
            <a:r>
              <a:rPr lang="en-US" sz="2800" b="1" dirty="0" smtClean="0"/>
              <a:t>An important thing is the type of the variable concerned</a:t>
            </a:r>
            <a:r>
              <a:rPr lang="en-US" sz="2800" b="1" dirty="0" smtClean="0">
                <a:solidFill>
                  <a:srgbClr val="C00000"/>
                </a:solidFill>
              </a:rPr>
              <a:t>.</a:t>
            </a:r>
          </a:p>
        </p:txBody>
      </p:sp>
      <p:pic>
        <p:nvPicPr>
          <p:cNvPr id="32" name="Picture 3" descr="http://www.statsoft.com/textbook/graphics/chi_chart.jpg"/>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7765440" y="18550"/>
            <a:ext cx="1424772" cy="530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485135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644</TotalTime>
  <Words>3257</Words>
  <Application>Microsoft Office PowerPoint</Application>
  <PresentationFormat>On-screen Show (4:3)</PresentationFormat>
  <Paragraphs>1220</Paragraphs>
  <Slides>44</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51" baseType="lpstr">
      <vt:lpstr>Arial</vt:lpstr>
      <vt:lpstr>Arial Black</vt:lpstr>
      <vt:lpstr>Calibri</vt:lpstr>
      <vt:lpstr>Times New Roman</vt:lpstr>
      <vt:lpstr>Wingdings</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Admin</cp:lastModifiedBy>
  <cp:revision>73</cp:revision>
  <dcterms:created xsi:type="dcterms:W3CDTF">2020-07-27T21:32:05Z</dcterms:created>
  <dcterms:modified xsi:type="dcterms:W3CDTF">2022-08-08T13:33:56Z</dcterms:modified>
</cp:coreProperties>
</file>