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70" r:id="rId2"/>
    <p:sldId id="369" r:id="rId3"/>
    <p:sldId id="379" r:id="rId4"/>
    <p:sldId id="380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90" r:id="rId14"/>
    <p:sldId id="392" r:id="rId15"/>
    <p:sldId id="375" r:id="rId16"/>
    <p:sldId id="391" r:id="rId17"/>
    <p:sldId id="376" r:id="rId18"/>
    <p:sldId id="377" r:id="rId19"/>
    <p:sldId id="378" r:id="rId20"/>
    <p:sldId id="389" r:id="rId21"/>
    <p:sldId id="330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25CACD6-3FD3-4B8B-9C43-35336758D33D}" type="datetimeFigureOut">
              <a:rPr lang="en-US"/>
              <a:pPr>
                <a:defRPr/>
              </a:pPr>
              <a:t>3/30/2021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16907E2-3F39-465F-A457-413E4AAC19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72AA57-C781-4EF9-8C84-3E941C65F499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9BE42E-6000-4F8E-97DA-F3D624E56EB2}" type="slidenum">
              <a:rPr lang="en-GB" altLang="en-US">
                <a:latin typeface="Calibri" panose="020F0502020204030204" pitchFamily="34" charset="0"/>
              </a:rPr>
              <a:pPr eaLnBrk="1" hangingPunct="1"/>
              <a:t>12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42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588DDD-8C39-4A10-AF39-0C238FFB5737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8CB796-AE20-4D5F-B99E-729651ACFFA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A81DB20-61B4-4136-BE2A-7619DD5D4DB5}" type="slidenum">
              <a:rPr lang="en-GB" altLang="en-US">
                <a:latin typeface="Calibri" panose="020F0502020204030204" pitchFamily="34" charset="0"/>
              </a:rPr>
              <a:pPr eaLnBrk="1" hangingPunct="1"/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92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4FC96B1-0ED5-4176-832E-E2AEAB945AAC}" type="slidenum">
              <a:rPr lang="en-GB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7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3BAFCC1-FF0A-4C1A-9A5F-CB71A2C3709F}" type="slidenum">
              <a:rPr lang="en-GB" altLang="en-US">
                <a:latin typeface="Calibri" panose="020F0502020204030204" pitchFamily="34" charset="0"/>
              </a:rPr>
              <a:pPr eaLnBrk="1" hangingPunct="1"/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483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878384F-D563-4E31-A83B-C42FE9158209}" type="slidenum">
              <a:rPr lang="en-GB" altLang="en-US">
                <a:latin typeface="Calibri" panose="020F0502020204030204" pitchFamily="34" charset="0"/>
              </a:rPr>
              <a:pPr eaLnBrk="1" hangingPunct="1"/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250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32C6C64-7CBB-47A2-AF42-3C44F592707D}" type="slidenum">
              <a:rPr lang="en-GB" altLang="en-US">
                <a:latin typeface="Calibri" panose="020F0502020204030204" pitchFamily="34" charset="0"/>
              </a:rPr>
              <a:pPr eaLnBrk="1" hangingPunct="1"/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9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7FDD4C-C12D-43E0-89D7-787326F0B6AD}" type="slidenum">
              <a:rPr lang="en-GB" altLang="en-US">
                <a:latin typeface="Calibri" panose="020F0502020204030204" pitchFamily="34" charset="0"/>
              </a:rPr>
              <a:pPr eaLnBrk="1" hangingPunct="1"/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1822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777B608-C9DA-489D-9145-889DEABE1009}" type="slidenum">
              <a:rPr lang="en-GB" altLang="en-US">
                <a:latin typeface="Calibri" panose="020F0502020204030204" pitchFamily="34" charset="0"/>
              </a:rPr>
              <a:pPr eaLnBrk="1" hangingPunct="1"/>
              <a:t>11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53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27385-B823-4475-A260-5BCCF2F2229E}" type="datetimeFigureOut">
              <a:rPr lang="en-US"/>
              <a:pPr>
                <a:defRPr/>
              </a:pPr>
              <a:t>3/30/2021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91E75-0EB3-4D61-9807-8C9DD0019C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72CF-208E-4EB2-8E76-7201455F04BA}" type="datetimeFigureOut">
              <a:rPr lang="en-US"/>
              <a:pPr>
                <a:defRPr/>
              </a:pPr>
              <a:t>3/30/2021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A6E65-56AA-4330-BB51-3F2DC7BDF2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2F41-4159-458F-BF6F-0B0361BA659E}" type="datetimeFigureOut">
              <a:rPr lang="en-US"/>
              <a:pPr>
                <a:defRPr/>
              </a:pPr>
              <a:t>3/30/2021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9AE7-E6AF-4BC2-9CC7-43F9BC4472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1E50-A495-499A-A0B1-68AE55745EC8}" type="datetimeFigureOut">
              <a:rPr lang="en-US"/>
              <a:pPr>
                <a:defRPr/>
              </a:pPr>
              <a:t>3/30/2021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A221C-1B8E-4B9B-B412-3F10BAC669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CD6F6-5350-4342-840C-A3102724EA87}" type="datetimeFigureOut">
              <a:rPr lang="en-US"/>
              <a:pPr>
                <a:defRPr/>
              </a:pPr>
              <a:t>3/30/2021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5AD11-10BA-4DBA-A210-ABFF7485C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F4E2B-2992-4954-B3BD-5D0A1DC11AE8}" type="datetimeFigureOut">
              <a:rPr lang="en-US"/>
              <a:pPr>
                <a:defRPr/>
              </a:pPr>
              <a:t>3/30/2021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D0BBF-E9A0-41C4-920B-5708B24625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979F6-8D63-4D4C-A7A5-A6844B6EBF7F}" type="datetimeFigureOut">
              <a:rPr lang="en-US"/>
              <a:pPr>
                <a:defRPr/>
              </a:pPr>
              <a:t>3/30/2021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3E231-51BB-483E-96AE-24703D789E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E95A-5C42-4C81-9742-A4449770B8B8}" type="datetimeFigureOut">
              <a:rPr lang="en-US"/>
              <a:pPr>
                <a:defRPr/>
              </a:pPr>
              <a:t>3/30/2021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2A39B-2C6C-4B49-AF9F-4462082AFE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24A79-6C11-4BE6-97E6-0968575273F4}" type="datetimeFigureOut">
              <a:rPr lang="en-US"/>
              <a:pPr>
                <a:defRPr/>
              </a:pPr>
              <a:t>3/30/2021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2E39D-E540-4C23-BA16-7FF973CBFD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5A71D-C6D9-4CD3-AC85-337C9FAD96E9}" type="datetimeFigureOut">
              <a:rPr lang="en-US"/>
              <a:pPr>
                <a:defRPr/>
              </a:pPr>
              <a:t>3/30/2021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D916-A463-411D-BAA7-2021D155A8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F22F0-CCCA-4103-A7BF-3BC41795B0CB}" type="datetimeFigureOut">
              <a:rPr lang="en-US"/>
              <a:pPr>
                <a:defRPr/>
              </a:pPr>
              <a:t>3/30/2021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9E06C-9EC9-492F-A33B-937CCC436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4788EB-B720-4EDB-93FD-E49F3C0460F5}" type="datetimeFigureOut">
              <a:rPr lang="en-US"/>
              <a:pPr>
                <a:defRPr/>
              </a:pPr>
              <a:t>3/30/2021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71C5F4-86AE-4D5D-956A-5F6F1413EC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n-GB" sz="3600" dirty="0" smtClean="0"/>
              <a:t>Salmonella and </a:t>
            </a:r>
            <a:r>
              <a:rPr lang="en-GB" sz="3600" dirty="0" err="1" smtClean="0"/>
              <a:t>brucella</a:t>
            </a:r>
            <a:r>
              <a:rPr lang="en-GB" sz="3600" dirty="0" smtClean="0"/>
              <a:t> 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542925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en-GB" dirty="0" smtClean="0"/>
          </a:p>
          <a:p>
            <a:pPr algn="ctr" eaLnBrk="1" hangingPunct="1">
              <a:buFont typeface="Arial" pitchFamily="34" charset="0"/>
              <a:buNone/>
            </a:pPr>
            <a:endParaRPr lang="en-GB" dirty="0" smtClean="0"/>
          </a:p>
          <a:p>
            <a:pPr algn="ctr" eaLnBrk="1" hangingPunct="1">
              <a:buFont typeface="Arial" pitchFamily="34" charset="0"/>
              <a:buNone/>
            </a:pPr>
            <a:endParaRPr lang="en-GB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GB" dirty="0" smtClean="0"/>
              <a:t>Dr </a:t>
            </a:r>
            <a:r>
              <a:rPr lang="en-GB" dirty="0" err="1" smtClean="0"/>
              <a:t>Hamed</a:t>
            </a:r>
            <a:r>
              <a:rPr lang="en-GB" dirty="0" smtClean="0"/>
              <a:t> Al-</a:t>
            </a:r>
            <a:r>
              <a:rPr lang="en-GB" dirty="0" err="1" smtClean="0"/>
              <a:t>Zoubi</a:t>
            </a:r>
            <a:endParaRPr lang="en-GB" dirty="0" smtClean="0"/>
          </a:p>
          <a:p>
            <a:pPr algn="ctr" eaLnBrk="1" hangingPunct="1">
              <a:buFont typeface="Arial" pitchFamily="34" charset="0"/>
              <a:buNone/>
            </a:pPr>
            <a:r>
              <a:rPr lang="en-GB" dirty="0" err="1" smtClean="0"/>
              <a:t>Prof.</a:t>
            </a:r>
            <a:r>
              <a:rPr lang="en-GB" dirty="0" smtClean="0"/>
              <a:t> / Medical Microbiology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 eaLnBrk="1" hangingPunct="1"/>
            <a:r>
              <a:rPr lang="en-GB" altLang="en-US" sz="3400" b="1" i="1" smtClean="0"/>
              <a:t>Salmonella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 rtlCol="0"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sz="2800" dirty="0" smtClean="0">
                <a:solidFill>
                  <a:srgbClr val="FFFF00"/>
                </a:solidFill>
              </a:rPr>
              <a:t>Laboratory Diagnosis: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altLang="en-US" sz="2800" dirty="0"/>
              <a:t>Blood, Stool and urine </a:t>
            </a:r>
            <a:r>
              <a:rPr lang="en-GB" altLang="en-US" sz="2800" dirty="0" smtClean="0"/>
              <a:t>sample for culture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800" dirty="0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dirty="0" smtClean="0"/>
              <a:t>The appropriate sample is plated on </a:t>
            </a:r>
            <a:r>
              <a:rPr lang="en-GB" sz="2400" dirty="0" err="1" smtClean="0">
                <a:solidFill>
                  <a:srgbClr val="FF0000"/>
                </a:solidFill>
              </a:rPr>
              <a:t>selentine</a:t>
            </a:r>
            <a:r>
              <a:rPr lang="en-GB" sz="2400" dirty="0" smtClean="0"/>
              <a:t> broth and special media (</a:t>
            </a:r>
            <a:r>
              <a:rPr lang="en-GB" sz="2400" dirty="0" err="1" smtClean="0"/>
              <a:t>MacConkey’s</a:t>
            </a:r>
            <a:r>
              <a:rPr lang="en-GB" sz="2400" dirty="0" smtClean="0"/>
              <a:t> ,XLD media) at 37°C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sz="2400" dirty="0" smtClean="0"/>
              <a:t>(XLD = </a:t>
            </a:r>
            <a:r>
              <a:rPr lang="en-GB" sz="2400" dirty="0" err="1" smtClean="0"/>
              <a:t>Xylose</a:t>
            </a:r>
            <a:r>
              <a:rPr lang="en-GB" sz="2400" dirty="0" smtClean="0"/>
              <a:t> lysine </a:t>
            </a:r>
            <a:r>
              <a:rPr lang="en-GB" sz="2400" dirty="0" err="1" smtClean="0"/>
              <a:t>deoxycholate</a:t>
            </a:r>
            <a:r>
              <a:rPr lang="en-GB" sz="2400" dirty="0" smtClean="0"/>
              <a:t> agar 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dirty="0" smtClean="0">
                <a:solidFill>
                  <a:srgbClr val="FF0000"/>
                </a:solidFill>
              </a:rPr>
              <a:t>On XLD</a:t>
            </a:r>
            <a:r>
              <a:rPr lang="en-GB" sz="2400" dirty="0" smtClean="0"/>
              <a:t>: Salmonellae metabolise </a:t>
            </a:r>
            <a:r>
              <a:rPr lang="en-GB" sz="2400" dirty="0" err="1" smtClean="0"/>
              <a:t>thiosulfate</a:t>
            </a:r>
            <a:r>
              <a:rPr lang="en-GB" sz="2400" dirty="0" smtClean="0"/>
              <a:t> to produce hydrogen </a:t>
            </a:r>
            <a:r>
              <a:rPr lang="en-GB" sz="2400" dirty="0" err="1" smtClean="0"/>
              <a:t>sulfide</a:t>
            </a:r>
            <a:r>
              <a:rPr lang="en-GB" sz="2400" dirty="0" smtClean="0"/>
              <a:t>, which leads to the formation of colonies with black </a:t>
            </a:r>
            <a:r>
              <a:rPr lang="en-GB" sz="2400" dirty="0" err="1" smtClean="0"/>
              <a:t>centers</a:t>
            </a:r>
            <a:r>
              <a:rPr lang="en-GB" sz="2400" dirty="0" smtClean="0"/>
              <a:t> and allows them to be differentiated from the similarly coloured </a:t>
            </a:r>
            <a:r>
              <a:rPr lang="en-GB" sz="2400" i="1" dirty="0" err="1" smtClean="0"/>
              <a:t>Shigella</a:t>
            </a:r>
            <a:r>
              <a:rPr lang="en-GB" sz="2400" dirty="0" smtClean="0"/>
              <a:t> colonies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dirty="0" smtClean="0"/>
              <a:t>Latex agglutination on colonies to detect O and H reactivity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3757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 eaLnBrk="1" hangingPunct="1"/>
            <a:r>
              <a:rPr lang="en-GB" altLang="en-US" sz="3400" b="1" i="1" smtClean="0"/>
              <a:t>Salmonella / XLD </a:t>
            </a:r>
          </a:p>
        </p:txBody>
      </p:sp>
      <p:pic>
        <p:nvPicPr>
          <p:cNvPr id="25603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412875"/>
            <a:ext cx="4032250" cy="3995738"/>
          </a:xfrm>
        </p:spPr>
      </p:pic>
    </p:spTree>
    <p:extLst>
      <p:ext uri="{BB962C8B-B14F-4D97-AF65-F5344CB8AC3E}">
        <p14:creationId xmlns:p14="http://schemas.microsoft.com/office/powerpoint/2010/main" val="268074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 eaLnBrk="1" hangingPunct="1"/>
            <a:r>
              <a:rPr lang="en-GB" altLang="en-US" sz="3400" b="1" i="1" smtClean="0"/>
              <a:t>Salmonella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solidFill>
                  <a:srgbClr val="FFFF00"/>
                </a:solidFill>
              </a:rPr>
              <a:t>Rx:</a:t>
            </a:r>
            <a:endParaRPr lang="en-GB" altLang="en-US" sz="28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GB" altLang="en-US" sz="2400" dirty="0" smtClean="0">
                <a:solidFill>
                  <a:srgbClr val="FF0000"/>
                </a:solidFill>
              </a:rPr>
              <a:t>Food poisoning</a:t>
            </a:r>
          </a:p>
          <a:p>
            <a:pPr eaLnBrk="1" hangingPunct="1"/>
            <a:r>
              <a:rPr lang="en-GB" altLang="en-US" sz="2400" dirty="0" smtClean="0"/>
              <a:t>Supportive,</a:t>
            </a:r>
          </a:p>
          <a:p>
            <a:pPr eaLnBrk="1" hangingPunct="1"/>
            <a:r>
              <a:rPr lang="en-GB" altLang="en-US" sz="2400" dirty="0" smtClean="0"/>
              <a:t>Antibiotics if extreme ages, sickle cell or immunosuppressed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>
                <a:solidFill>
                  <a:srgbClr val="FF0000"/>
                </a:solidFill>
              </a:rPr>
              <a:t>Enteric fever:</a:t>
            </a:r>
          </a:p>
          <a:p>
            <a:pPr eaLnBrk="1" hangingPunct="1"/>
            <a:r>
              <a:rPr lang="en-GB" altLang="en-US" sz="2400" dirty="0" smtClean="0"/>
              <a:t>You must treat: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/>
              <a:t>Ciprofloxacin  , Azithromycin 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dirty="0" smtClean="0"/>
              <a:t>Ceftriaxone</a:t>
            </a:r>
            <a:endParaRPr lang="en-GB" altLang="en-US" sz="2400" i="1" dirty="0"/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n-GB" altLang="en-US" sz="2400" i="1" dirty="0" smtClean="0"/>
              <a:t>Prevention: hygiene, vaccine, poultry vaccination, chronic carriers?</a:t>
            </a:r>
          </a:p>
        </p:txBody>
      </p:sp>
    </p:spTree>
    <p:extLst>
      <p:ext uri="{BB962C8B-B14F-4D97-AF65-F5344CB8AC3E}">
        <p14:creationId xmlns:p14="http://schemas.microsoft.com/office/powerpoint/2010/main" val="18297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Brucella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http://upload.wikimedia.org/wikipedia/commons/f/fa/Brucella_sp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1772816"/>
            <a:ext cx="4987636" cy="4572000"/>
          </a:xfrm>
          <a:prstGeom prst="rect">
            <a:avLst/>
          </a:prstGeom>
          <a:noFill/>
          <a:ln w="28575">
            <a:solidFill>
              <a:srgbClr val="E4B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979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Feral Pi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540" y="4386976"/>
            <a:ext cx="2706688" cy="1692275"/>
          </a:xfrm>
          <a:prstGeom prst="rect">
            <a:avLst/>
          </a:prstGeom>
          <a:noFill/>
          <a:ln w="28575" algn="ctr">
            <a:solidFill>
              <a:srgbClr val="E5B42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75513"/>
            <a:ext cx="2579687" cy="1935163"/>
          </a:xfrm>
          <a:prstGeom prst="rect">
            <a:avLst/>
          </a:prstGeom>
          <a:noFill/>
          <a:ln w="28575">
            <a:solidFill>
              <a:srgbClr val="E4B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gdvorak\Pictures\Animals\SHEEP AND GOATS\Goats\Brown&amp;black_goat_wikimedia-commons-or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90" y="2910601"/>
            <a:ext cx="1939925" cy="1668462"/>
          </a:xfrm>
          <a:prstGeom prst="rect">
            <a:avLst/>
          </a:prstGeom>
          <a:noFill/>
          <a:ln w="28575">
            <a:solidFill>
              <a:srgbClr val="E4B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03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en-US" dirty="0" err="1" smtClean="0"/>
              <a:t>Brucella</a:t>
            </a:r>
            <a:r>
              <a:rPr lang="en-US" dirty="0" smtClean="0"/>
              <a:t> (Malta fever)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073427"/>
          </a:xfrm>
        </p:spPr>
        <p:txBody>
          <a:bodyPr/>
          <a:lstStyle/>
          <a:p>
            <a:r>
              <a:rPr lang="en-US" dirty="0" err="1" smtClean="0"/>
              <a:t>Brucellae</a:t>
            </a:r>
            <a:r>
              <a:rPr lang="en-US" dirty="0" smtClean="0"/>
              <a:t> are highly infectious gram negative coccobacilli that cause a </a:t>
            </a:r>
            <a:r>
              <a:rPr lang="en-US" dirty="0" err="1" smtClean="0"/>
              <a:t>septicaemic</a:t>
            </a:r>
            <a:r>
              <a:rPr lang="en-US" dirty="0" smtClean="0"/>
              <a:t> illness and undulant fever.</a:t>
            </a:r>
          </a:p>
          <a:p>
            <a:endParaRPr lang="en-US" dirty="0" smtClean="0"/>
          </a:p>
          <a:p>
            <a:r>
              <a:rPr lang="en-US" dirty="0" smtClean="0"/>
              <a:t> Most human disease is caused by </a:t>
            </a:r>
            <a:r>
              <a:rPr lang="en-US" i="1" dirty="0" err="1" smtClean="0"/>
              <a:t>Brucella</a:t>
            </a:r>
            <a:r>
              <a:rPr lang="en-US" i="1" dirty="0" smtClean="0"/>
              <a:t> </a:t>
            </a:r>
            <a:r>
              <a:rPr lang="en-US" i="1" dirty="0" err="1" smtClean="0"/>
              <a:t>melitensis</a:t>
            </a:r>
            <a:r>
              <a:rPr lang="en-US" i="1" dirty="0" smtClean="0"/>
              <a:t> (goat and sheep), B. </a:t>
            </a:r>
            <a:r>
              <a:rPr lang="en-US" i="1" dirty="0" err="1" smtClean="0"/>
              <a:t>abortus</a:t>
            </a:r>
            <a:r>
              <a:rPr lang="en-US" i="1" dirty="0" smtClean="0"/>
              <a:t> (cattle) or B. </a:t>
            </a:r>
            <a:r>
              <a:rPr lang="en-US" i="1" dirty="0" err="1" smtClean="0"/>
              <a:t>suis</a:t>
            </a:r>
            <a:r>
              <a:rPr lang="en-US" i="1" dirty="0" smtClean="0"/>
              <a:t> (pigs)</a:t>
            </a:r>
          </a:p>
          <a:p>
            <a:endParaRPr lang="en-US" i="1" dirty="0" smtClean="0"/>
          </a:p>
          <a:p>
            <a:r>
              <a:rPr lang="en-US" dirty="0" smtClean="0"/>
              <a:t>Typical </a:t>
            </a:r>
            <a:r>
              <a:rPr lang="en-US" dirty="0" err="1" smtClean="0"/>
              <a:t>zoonosis</a:t>
            </a:r>
            <a:r>
              <a:rPr lang="en-US" dirty="0" smtClean="0"/>
              <a:t> most commonly acquired from infected animals, or from infected meat or dairy products.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en-US" dirty="0" smtClean="0"/>
              <a:t>Transmission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eaLnBrk="1" hangingPunct="1"/>
            <a:r>
              <a:rPr lang="en-US" altLang="en-US" dirty="0"/>
              <a:t>Ingestion </a:t>
            </a:r>
          </a:p>
          <a:p>
            <a:pPr lvl="1" eaLnBrk="1" hangingPunct="1"/>
            <a:r>
              <a:rPr lang="en-US" altLang="en-US" dirty="0"/>
              <a:t>Raw milk, unpasteurized dairy products</a:t>
            </a:r>
          </a:p>
          <a:p>
            <a:pPr lvl="1" eaLnBrk="1" hangingPunct="1"/>
            <a:r>
              <a:rPr lang="en-US" altLang="en-US" dirty="0"/>
              <a:t>Rarely through undercooked meat</a:t>
            </a:r>
          </a:p>
          <a:p>
            <a:pPr lvl="1" eaLnBrk="1" hangingPunct="1"/>
            <a:r>
              <a:rPr lang="en-US" altLang="en-US" dirty="0"/>
              <a:t>Mucous membrane or abraded skin contact with infected </a:t>
            </a:r>
            <a:r>
              <a:rPr lang="en-US" altLang="en-US" dirty="0" smtClean="0"/>
              <a:t>tissues</a:t>
            </a:r>
          </a:p>
          <a:p>
            <a:pPr lvl="1" eaLnBrk="1" hangingPunct="1"/>
            <a:r>
              <a:rPr lang="en-US" altLang="en-US" dirty="0" smtClean="0"/>
              <a:t>Animal </a:t>
            </a:r>
            <a:r>
              <a:rPr lang="en-US" altLang="en-US" dirty="0"/>
              <a:t>abortion products</a:t>
            </a:r>
          </a:p>
          <a:p>
            <a:pPr lvl="2" eaLnBrk="1" hangingPunct="1"/>
            <a:r>
              <a:rPr lang="en-US" altLang="en-US" dirty="0"/>
              <a:t>Vaginal discharge, aborted fetuses, </a:t>
            </a:r>
            <a:r>
              <a:rPr lang="en-US" altLang="en-US" dirty="0" smtClean="0"/>
              <a:t>placentas</a:t>
            </a:r>
          </a:p>
          <a:p>
            <a:pPr eaLnBrk="1" hangingPunct="1"/>
            <a:r>
              <a:rPr lang="en-US" altLang="en-US" dirty="0"/>
              <a:t>Aerosol</a:t>
            </a:r>
          </a:p>
          <a:p>
            <a:pPr eaLnBrk="1" hangingPunct="1"/>
            <a:r>
              <a:rPr lang="en-US" altLang="en-US" dirty="0" smtClean="0"/>
              <a:t>Person to person rare</a:t>
            </a:r>
            <a:endParaRPr lang="en-US" altLang="en-US" dirty="0"/>
          </a:p>
          <a:p>
            <a:pPr marL="914400" lvl="2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150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en-US" dirty="0" err="1" smtClean="0"/>
              <a:t>Brucella</a:t>
            </a:r>
            <a:r>
              <a:rPr lang="en-US" dirty="0" smtClean="0"/>
              <a:t> (Malta fever)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686800" cy="5073427"/>
          </a:xfrm>
        </p:spPr>
        <p:txBody>
          <a:bodyPr/>
          <a:lstStyle/>
          <a:p>
            <a:r>
              <a:rPr lang="en-US" dirty="0" smtClean="0"/>
              <a:t>Non motile </a:t>
            </a:r>
          </a:p>
          <a:p>
            <a:r>
              <a:rPr lang="en-US" dirty="0" smtClean="0"/>
              <a:t>LPS</a:t>
            </a:r>
          </a:p>
          <a:p>
            <a:r>
              <a:rPr lang="en-US" dirty="0" smtClean="0"/>
              <a:t>killed at a temperature of 60°C for 10 min</a:t>
            </a:r>
          </a:p>
          <a:p>
            <a:r>
              <a:rPr lang="en-US" dirty="0" smtClean="0"/>
              <a:t>sensitive to direct sunlight and moderately sensitive to acid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/>
          <a:lstStyle/>
          <a:p>
            <a:pPr algn="ctr"/>
            <a:r>
              <a:rPr lang="en-US" dirty="0" smtClean="0"/>
              <a:t>Infection:</a:t>
            </a:r>
          </a:p>
          <a:p>
            <a:r>
              <a:rPr lang="en-US" dirty="0" smtClean="0"/>
              <a:t>Incubation period is usually about 10–30 days</a:t>
            </a:r>
          </a:p>
          <a:p>
            <a:endParaRPr lang="en-US" dirty="0" smtClean="0"/>
          </a:p>
          <a:p>
            <a:r>
              <a:rPr lang="en-US" dirty="0" smtClean="0"/>
              <a:t>The organisms are intracellular parasites and subsequently localize in various parts of the </a:t>
            </a:r>
            <a:r>
              <a:rPr lang="en-US" dirty="0" err="1" smtClean="0"/>
              <a:t>reticulo</a:t>
            </a:r>
            <a:r>
              <a:rPr lang="en-US" dirty="0" smtClean="0"/>
              <a:t>-endothelial system with the formation of abscesses or </a:t>
            </a:r>
            <a:r>
              <a:rPr lang="en-US" dirty="0" err="1" smtClean="0"/>
              <a:t>granulomatous</a:t>
            </a:r>
            <a:r>
              <a:rPr lang="en-US" dirty="0" smtClean="0"/>
              <a:t> lesions, resulting in complications that may involve any part of the body</a:t>
            </a:r>
          </a:p>
          <a:p>
            <a:r>
              <a:rPr lang="en-US" dirty="0" smtClean="0"/>
              <a:t>Brucellosis can present as an acute or subacute </a:t>
            </a:r>
            <a:r>
              <a:rPr lang="en-US" dirty="0" err="1" smtClean="0"/>
              <a:t>pyrexial</a:t>
            </a:r>
            <a:r>
              <a:rPr lang="en-US" dirty="0" smtClean="0"/>
              <a:t> illness that may persist for months or</a:t>
            </a:r>
          </a:p>
          <a:p>
            <a:r>
              <a:rPr lang="en-US" dirty="0" smtClean="0"/>
              <a:t> develop into a focal </a:t>
            </a:r>
            <a:r>
              <a:rPr lang="en-US" dirty="0" err="1" smtClean="0"/>
              <a:t>granulamotous</a:t>
            </a:r>
            <a:r>
              <a:rPr lang="en-US" dirty="0" smtClean="0"/>
              <a:t> infection that can involve almost any organ system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396536" cy="6126163"/>
          </a:xfrm>
        </p:spPr>
        <p:txBody>
          <a:bodyPr/>
          <a:lstStyle/>
          <a:p>
            <a:pPr algn="ctr"/>
            <a:r>
              <a:rPr lang="en-US" dirty="0" smtClean="0"/>
              <a:t>Diagnosis:</a:t>
            </a:r>
          </a:p>
          <a:p>
            <a:r>
              <a:rPr lang="en-US" dirty="0" smtClean="0"/>
              <a:t>Samples suspected to contain </a:t>
            </a:r>
            <a:r>
              <a:rPr lang="en-US" dirty="0" err="1" smtClean="0"/>
              <a:t>brucellae</a:t>
            </a:r>
            <a:r>
              <a:rPr lang="en-US" dirty="0" smtClean="0"/>
              <a:t> must be treated as high risk. Cultures must be handled under containment conditions appropriate to hazard group 3 pathogens.</a:t>
            </a:r>
          </a:p>
          <a:p>
            <a:r>
              <a:rPr lang="en-US" dirty="0" smtClean="0"/>
              <a:t>1- Repeated blood culture (</a:t>
            </a:r>
            <a:r>
              <a:rPr lang="en-US" dirty="0" err="1" smtClean="0"/>
              <a:t>I.Cellular</a:t>
            </a:r>
            <a:r>
              <a:rPr lang="en-US" dirty="0" smtClean="0"/>
              <a:t> organism… ) , B.M..</a:t>
            </a:r>
          </a:p>
          <a:p>
            <a:r>
              <a:rPr lang="en-US" dirty="0" smtClean="0"/>
              <a:t>Incubated for 6-8 weeks</a:t>
            </a:r>
          </a:p>
          <a:p>
            <a:r>
              <a:rPr lang="en-US" dirty="0" smtClean="0"/>
              <a:t>2- Serology 3. PCR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endParaRPr lang="en-GB" sz="36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5429250"/>
          </a:xfrm>
        </p:spPr>
        <p:txBody>
          <a:bodyPr rtlCol="0">
            <a:normAutofit/>
          </a:bodyPr>
          <a:lstStyle/>
          <a:p>
            <a:pPr algn="ctr" eaLnBrk="1" hangingPunct="1">
              <a:defRPr/>
            </a:pPr>
            <a:r>
              <a:rPr lang="en-US" sz="6000" b="1" i="1" dirty="0" smtClean="0"/>
              <a:t>Salmonella</a:t>
            </a:r>
          </a:p>
          <a:p>
            <a:pPr marL="0" indent="0" algn="ctr" eaLnBrk="1" hangingPunct="1">
              <a:buNone/>
              <a:defRPr/>
            </a:pPr>
            <a:r>
              <a:rPr lang="en-US" sz="6000" b="1" i="1" dirty="0" smtClean="0"/>
              <a:t> </a:t>
            </a:r>
          </a:p>
          <a:p>
            <a:pPr algn="ctr" eaLnBrk="1" hangingPunct="1">
              <a:defRPr/>
            </a:pPr>
            <a:r>
              <a:rPr lang="en-US" sz="6000" b="1" i="1" dirty="0" err="1" smtClean="0"/>
              <a:t>Brucella</a:t>
            </a:r>
            <a:endParaRPr lang="en-US" sz="6000" b="1" i="1" dirty="0" smtClean="0"/>
          </a:p>
          <a:p>
            <a:pPr marL="514350" indent="-514350" fontAlgn="auto">
              <a:spcAft>
                <a:spcPts val="0"/>
              </a:spcAft>
              <a:defRPr/>
            </a:pPr>
            <a:endParaRPr lang="en-GB" i="1" dirty="0" smtClean="0"/>
          </a:p>
          <a:p>
            <a:pPr eaLnBrk="1" hangingPunct="1">
              <a:buFont typeface="Arial" charset="0"/>
              <a:buNone/>
              <a:defRPr/>
            </a:pP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Treatment: </a:t>
            </a:r>
          </a:p>
          <a:p>
            <a:r>
              <a:rPr lang="en-US" dirty="0"/>
              <a:t>streptomycin or gentamicin with tetracycline</a:t>
            </a:r>
          </a:p>
          <a:p>
            <a:r>
              <a:rPr lang="en-US" dirty="0"/>
              <a:t>Co-</a:t>
            </a:r>
            <a:r>
              <a:rPr lang="en-US" dirty="0" err="1"/>
              <a:t>trimoxazole</a:t>
            </a:r>
            <a:r>
              <a:rPr lang="en-US" dirty="0"/>
              <a:t> and rifampicin can be used in </a:t>
            </a:r>
            <a:r>
              <a:rPr lang="en-US" dirty="0" smtClean="0"/>
              <a:t>children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Prevention: hygiene, pasteurization, animals vaccine, kill infected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20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endParaRPr lang="en-GB" sz="3600" smtClean="0"/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323850" y="836613"/>
            <a:ext cx="8640763" cy="5735637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en-GB" sz="8000" smtClean="0"/>
          </a:p>
          <a:p>
            <a:pPr algn="ctr" eaLnBrk="1" hangingPunct="1">
              <a:buFont typeface="Arial" pitchFamily="34" charset="0"/>
              <a:buNone/>
            </a:pPr>
            <a:r>
              <a:rPr lang="en-GB" sz="8000" smtClean="0"/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 eaLnBrk="1" hangingPunct="1"/>
            <a:r>
              <a:rPr lang="en-GB" altLang="en-US" sz="3400" b="1" i="1" smtClean="0"/>
              <a:t>Salmonella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 rtlCol="0">
            <a:normAutofit/>
          </a:bodyPr>
          <a:lstStyle/>
          <a:p>
            <a:pPr eaLnBrk="1" hangingPunct="1">
              <a:buFont typeface="Arial" charset="0"/>
              <a:buChar char="•"/>
              <a:defRPr/>
            </a:pPr>
            <a:endParaRPr lang="en-GB" sz="24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dirty="0" smtClean="0"/>
              <a:t>Salmonella: more than 2000 serotypes but Major pathogens are: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400" dirty="0" smtClean="0"/>
              <a:t>Salmonella </a:t>
            </a:r>
            <a:r>
              <a:rPr lang="en-GB" sz="2400" dirty="0" err="1" smtClean="0"/>
              <a:t>enteritidis</a:t>
            </a:r>
            <a:r>
              <a:rPr lang="en-GB" sz="2400" dirty="0" smtClean="0"/>
              <a:t> (S. </a:t>
            </a:r>
            <a:r>
              <a:rPr lang="en-GB" sz="2400" dirty="0" err="1" smtClean="0"/>
              <a:t>Enteritidis</a:t>
            </a:r>
            <a:r>
              <a:rPr lang="en-GB" sz="2400" dirty="0" smtClean="0"/>
              <a:t>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400" dirty="0" smtClean="0"/>
              <a:t>Salmonella </a:t>
            </a:r>
            <a:r>
              <a:rPr lang="en-GB" sz="2400" dirty="0" err="1" smtClean="0"/>
              <a:t>Typhimurium</a:t>
            </a:r>
            <a:endParaRPr lang="en-GB" sz="2400" dirty="0" smtClean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GB" sz="2400" dirty="0" smtClean="0"/>
              <a:t>Salmonella </a:t>
            </a:r>
            <a:r>
              <a:rPr lang="en-GB" sz="2400" dirty="0" err="1" smtClean="0"/>
              <a:t>typhi</a:t>
            </a:r>
            <a:r>
              <a:rPr lang="en-GB" sz="2400" dirty="0" smtClean="0"/>
              <a:t> and </a:t>
            </a:r>
            <a:r>
              <a:rPr lang="en-GB" sz="2400" dirty="0" err="1" smtClean="0"/>
              <a:t>paratyphyi</a:t>
            </a:r>
            <a:r>
              <a:rPr lang="en-GB" sz="2400" i="1" dirty="0" smtClean="0"/>
              <a:t> </a:t>
            </a:r>
            <a:r>
              <a:rPr lang="en-GB" sz="2400" dirty="0" smtClean="0"/>
              <a:t>(A, B, C)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dirty="0" smtClean="0"/>
              <a:t> 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dirty="0" smtClean="0"/>
              <a:t>Habitat: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i="1" dirty="0" smtClean="0"/>
              <a:t>S. </a:t>
            </a:r>
            <a:r>
              <a:rPr lang="en-GB" sz="2400" dirty="0" err="1" smtClean="0"/>
              <a:t>Enteritidis</a:t>
            </a:r>
            <a:r>
              <a:rPr lang="en-GB" sz="2400" dirty="0" smtClean="0"/>
              <a:t> and </a:t>
            </a:r>
            <a:r>
              <a:rPr lang="en-GB" sz="2400" dirty="0" err="1" smtClean="0"/>
              <a:t>Typhimurium</a:t>
            </a:r>
            <a:r>
              <a:rPr lang="en-GB" sz="2400" dirty="0" smtClean="0"/>
              <a:t>: Gut of domestic animals, especially cattle and poultry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4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400" dirty="0" smtClean="0"/>
              <a:t>S. </a:t>
            </a:r>
            <a:r>
              <a:rPr lang="en-GB" sz="2400" dirty="0" err="1" smtClean="0"/>
              <a:t>typhi</a:t>
            </a:r>
            <a:r>
              <a:rPr lang="en-GB" sz="2400" dirty="0" smtClean="0"/>
              <a:t> and </a:t>
            </a:r>
            <a:r>
              <a:rPr lang="en-GB" sz="2400" dirty="0" err="1"/>
              <a:t>p</a:t>
            </a:r>
            <a:r>
              <a:rPr lang="en-GB" sz="2400" dirty="0" err="1" smtClean="0"/>
              <a:t>aratyphi</a:t>
            </a:r>
            <a:r>
              <a:rPr lang="en-GB" sz="2400" dirty="0" smtClean="0"/>
              <a:t>: humans and primates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10755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 eaLnBrk="1" hangingPunct="1"/>
            <a:r>
              <a:rPr lang="en-GB" altLang="en-US" sz="3400" b="1" i="1" smtClean="0"/>
              <a:t>Salmonella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765175"/>
            <a:ext cx="8713787" cy="5903913"/>
          </a:xfrm>
        </p:spPr>
        <p:txBody>
          <a:bodyPr rtlCol="0">
            <a:noAutofit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dirty="0" smtClean="0"/>
              <a:t>Characteristics: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 smtClean="0"/>
              <a:t>Motile, flagellated GNR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 smtClean="0"/>
              <a:t>S. </a:t>
            </a:r>
            <a:r>
              <a:rPr lang="en-GB" dirty="0" err="1" smtClean="0"/>
              <a:t>Typhi</a:t>
            </a:r>
            <a:r>
              <a:rPr lang="en-GB" dirty="0" smtClean="0"/>
              <a:t> &gt; capsulated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 smtClean="0"/>
              <a:t>Non-lactose fermenting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dirty="0" smtClean="0"/>
              <a:t> 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 smtClean="0"/>
              <a:t>Virulence factors: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 smtClean="0"/>
              <a:t>LPS Somatic antigen (O)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 smtClean="0"/>
              <a:t>Flagella (H) Antigen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 smtClean="0"/>
              <a:t>Vi  antigen that codes for a polysaccharides capsule (only S. </a:t>
            </a:r>
            <a:r>
              <a:rPr lang="en-GB" dirty="0" err="1" smtClean="0"/>
              <a:t>typhi</a:t>
            </a:r>
            <a:r>
              <a:rPr lang="en-GB" dirty="0" smtClean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39564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 eaLnBrk="1" hangingPunct="1"/>
            <a:r>
              <a:rPr lang="en-GB" altLang="en-US" sz="3400" b="1" i="1" smtClean="0"/>
              <a:t>Salmonella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 rtlCol="0">
            <a:normAutofit fontScale="92500" lnSpcReduction="10000"/>
          </a:bodyPr>
          <a:lstStyle/>
          <a:p>
            <a:pPr marL="457200" indent="-457200" eaLnBrk="1" hangingPunct="1">
              <a:buFont typeface="Arial" charset="0"/>
              <a:buAutoNum type="arabicPeriod"/>
              <a:defRPr/>
            </a:pPr>
            <a:r>
              <a:rPr lang="en-GB" dirty="0" smtClean="0"/>
              <a:t>Gastroenteritis </a:t>
            </a:r>
            <a:r>
              <a:rPr lang="en-GB" dirty="0" smtClean="0"/>
              <a:t>or food poisoning (Salmonellosis):  stomach flu: fever, abdominal pain, headache and diarrhoea and vomiting </a:t>
            </a:r>
          </a:p>
          <a:p>
            <a:pPr marL="457200" indent="-457200" eaLnBrk="1" hangingPunct="1">
              <a:buFont typeface="Arial" charset="0"/>
              <a:buAutoNum type="arabicPeriod"/>
              <a:defRPr/>
            </a:pPr>
            <a:endParaRPr lang="en-GB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 smtClean="0"/>
              <a:t>mainly S. </a:t>
            </a:r>
            <a:r>
              <a:rPr lang="en-GB" dirty="0" err="1" smtClean="0"/>
              <a:t>Enteritidis</a:t>
            </a:r>
            <a:r>
              <a:rPr lang="en-GB" dirty="0" smtClean="0"/>
              <a:t> and </a:t>
            </a:r>
            <a:r>
              <a:rPr lang="en-GB" dirty="0" err="1" smtClean="0"/>
              <a:t>typhimurium</a:t>
            </a:r>
            <a:r>
              <a:rPr lang="en-GB" dirty="0" smtClean="0"/>
              <a:t>, sometimes </a:t>
            </a:r>
            <a:r>
              <a:rPr lang="en-GB" dirty="0" err="1" smtClean="0"/>
              <a:t>paratyphi</a:t>
            </a:r>
            <a:endParaRPr lang="en-GB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GB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10</a:t>
            </a:r>
            <a:r>
              <a:rPr lang="en-US" baseline="30000" dirty="0"/>
              <a:t>6</a:t>
            </a:r>
            <a:r>
              <a:rPr lang="en-US" dirty="0"/>
              <a:t> bacterial cells are needed to cause infection</a:t>
            </a:r>
            <a:endParaRPr lang="en-GB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 smtClean="0"/>
              <a:t>Incubation period </a:t>
            </a:r>
            <a:r>
              <a:rPr lang="en-GB" smtClean="0"/>
              <a:t>6-72 hrs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dirty="0" smtClean="0"/>
              <a:t>faecal oral transmission via contaminated food (poultry, eggs, meat)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dirty="0" smtClean="0"/>
          </a:p>
          <a:p>
            <a:pPr eaLnBrk="1" hangingPunct="1">
              <a:buFont typeface="Arial" charset="0"/>
              <a:buChar char="•"/>
              <a:defRPr/>
            </a:pPr>
            <a:endParaRPr lang="en-GB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i="1" dirty="0" smtClean="0"/>
          </a:p>
        </p:txBody>
      </p:sp>
    </p:spTree>
    <p:extLst>
      <p:ext uri="{BB962C8B-B14F-4D97-AF65-F5344CB8AC3E}">
        <p14:creationId xmlns:p14="http://schemas.microsoft.com/office/powerpoint/2010/main" val="13909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 eaLnBrk="1" hangingPunct="1"/>
            <a:r>
              <a:rPr lang="en-GB" altLang="en-US" sz="3400" b="1" i="1" smtClean="0"/>
              <a:t>Salmonella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 rtlCol="0">
            <a:normAutofit lnSpcReduction="10000"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en-GB" sz="2800" dirty="0" smtClean="0"/>
              <a:t>2. Enteric (typhoid) fever: S. </a:t>
            </a:r>
            <a:r>
              <a:rPr lang="en-GB" sz="2800" dirty="0" err="1" smtClean="0"/>
              <a:t>Typhi</a:t>
            </a:r>
            <a:r>
              <a:rPr lang="en-GB" sz="2800" dirty="0" smtClean="0"/>
              <a:t> and </a:t>
            </a:r>
            <a:r>
              <a:rPr lang="en-GB" sz="2800" dirty="0" err="1" smtClean="0"/>
              <a:t>paratyphi</a:t>
            </a:r>
            <a:r>
              <a:rPr lang="en-GB" sz="2800" dirty="0" smtClean="0"/>
              <a:t>:</a:t>
            </a:r>
          </a:p>
          <a:p>
            <a:pPr eaLnBrk="1" hangingPunct="1">
              <a:buFont typeface="Arial" charset="0"/>
              <a:buNone/>
              <a:defRPr/>
            </a:pPr>
            <a:endParaRPr lang="en-GB" sz="28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 smtClean="0"/>
              <a:t>Human reservoir, person to person transmission through contaminated food or water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8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 smtClean="0"/>
              <a:t>Incubation period 7-21 days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GB" sz="2800" dirty="0" smtClean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 smtClean="0"/>
              <a:t>Picture: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 err="1" smtClean="0"/>
              <a:t>Fever+Nonspecific</a:t>
            </a:r>
            <a:r>
              <a:rPr lang="en-GB" sz="2800" dirty="0" smtClean="0"/>
              <a:t> symptoms (FUO), bradycardia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 smtClean="0"/>
              <a:t>Rose spots (transient </a:t>
            </a:r>
            <a:r>
              <a:rPr lang="en-GB" sz="2800" dirty="0" err="1" smtClean="0"/>
              <a:t>mac.papular</a:t>
            </a:r>
            <a:r>
              <a:rPr lang="en-GB" sz="2800" dirty="0" smtClean="0"/>
              <a:t> lesions on the trunk) in 30% of cases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800" dirty="0" err="1" smtClean="0"/>
              <a:t>Splenomegally</a:t>
            </a:r>
            <a:r>
              <a:rPr lang="en-GB" sz="2800" dirty="0" smtClean="0"/>
              <a:t> and diarrhoea (late manifestation)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en-GB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385352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133" r="63424" b="35728"/>
          <a:stretch/>
        </p:blipFill>
        <p:spPr>
          <a:xfrm>
            <a:off x="611560" y="1268760"/>
            <a:ext cx="773201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95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img.medscapestatic.com/pi/meds/ckb/28/374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445" y="1268760"/>
            <a:ext cx="685311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75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633412"/>
          </a:xfrm>
        </p:spPr>
        <p:txBody>
          <a:bodyPr/>
          <a:lstStyle/>
          <a:p>
            <a:pPr eaLnBrk="1" hangingPunct="1"/>
            <a:r>
              <a:rPr lang="en-GB" altLang="en-US" sz="3400" b="1" i="1" smtClean="0"/>
              <a:t>Salmonella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5761038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Course:</a:t>
            </a:r>
          </a:p>
          <a:p>
            <a:pPr eaLnBrk="1" hangingPunct="1"/>
            <a:r>
              <a:rPr lang="en-GB" altLang="en-US" sz="2400" dirty="0" smtClean="0"/>
              <a:t>4 days if treated</a:t>
            </a:r>
          </a:p>
          <a:p>
            <a:pPr eaLnBrk="1" hangingPunct="1"/>
            <a:r>
              <a:rPr lang="en-GB" altLang="en-US" sz="2400" dirty="0" smtClean="0"/>
              <a:t>If untreated 3-4 weeks but might get complicated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800" dirty="0" smtClean="0"/>
              <a:t>Complications: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r>
              <a:rPr lang="en-GB" altLang="en-US" sz="2400" dirty="0" smtClean="0"/>
              <a:t>Relapse, GIT haemorrhages and perforations</a:t>
            </a:r>
          </a:p>
          <a:p>
            <a:pPr eaLnBrk="1" hangingPunct="1"/>
            <a:r>
              <a:rPr lang="en-GB" altLang="en-US" sz="2400" dirty="0" smtClean="0"/>
              <a:t>Sepsis &gt; meningitis, osteomyelitis or pneumonia</a:t>
            </a:r>
          </a:p>
          <a:p>
            <a:pPr eaLnBrk="1" hangingPunct="1"/>
            <a:r>
              <a:rPr lang="en-GB" altLang="en-US" sz="2400" dirty="0" smtClean="0"/>
              <a:t>Chronic carrier state in 5% (stool secretion of organism for &gt; 1 year, carried in the Gallbladder)</a:t>
            </a:r>
          </a:p>
          <a:p>
            <a:pPr eaLnBrk="1" hangingPunct="1"/>
            <a:endParaRPr lang="en-GB" altLang="en-US" sz="2400" dirty="0" smtClean="0"/>
          </a:p>
          <a:p>
            <a:pPr eaLnBrk="1" hangingPunct="1"/>
            <a:endParaRPr lang="en-GB" alt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41794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7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93589A2FBBA34BA98C023B96F7816A" ma:contentTypeVersion="3" ma:contentTypeDescription="Create a new document." ma:contentTypeScope="" ma:versionID="724ac0f1ab59d04f97224bea12c4b66f">
  <xsd:schema xmlns:xsd="http://www.w3.org/2001/XMLSchema" xmlns:xs="http://www.w3.org/2001/XMLSchema" xmlns:p="http://schemas.microsoft.com/office/2006/metadata/properties" xmlns:ns2="0c8efdef-a088-4c17-a3f9-aa421808d996" targetNamespace="http://schemas.microsoft.com/office/2006/metadata/properties" ma:root="true" ma:fieldsID="d70d22f63a714fcac0e6097903067d42" ns2:_="">
    <xsd:import namespace="0c8efdef-a088-4c17-a3f9-aa421808d9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8efdef-a088-4c17-a3f9-aa421808d9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03F03C-606D-4016-8BDA-BA385A826782}"/>
</file>

<file path=customXml/itemProps2.xml><?xml version="1.0" encoding="utf-8"?>
<ds:datastoreItem xmlns:ds="http://schemas.openxmlformats.org/officeDocument/2006/customXml" ds:itemID="{E07E5D15-C403-4DB3-9F60-F141DEF18B29}"/>
</file>

<file path=customXml/itemProps3.xml><?xml version="1.0" encoding="utf-8"?>
<ds:datastoreItem xmlns:ds="http://schemas.openxmlformats.org/officeDocument/2006/customXml" ds:itemID="{DD098C73-628A-443E-9CC8-E94BA621590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2800</TotalTime>
  <Words>618</Words>
  <Application>Microsoft Office PowerPoint</Application>
  <PresentationFormat>On-screen Show (4:3)</PresentationFormat>
  <Paragraphs>135</Paragraphs>
  <Slides>21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Office Theme</vt:lpstr>
      <vt:lpstr>Salmonella and brucella </vt:lpstr>
      <vt:lpstr>PowerPoint Presentation</vt:lpstr>
      <vt:lpstr>Salmonella </vt:lpstr>
      <vt:lpstr>Salmonella </vt:lpstr>
      <vt:lpstr>Salmonella </vt:lpstr>
      <vt:lpstr>Salmonella </vt:lpstr>
      <vt:lpstr>PowerPoint Presentation</vt:lpstr>
      <vt:lpstr>PowerPoint Presentation</vt:lpstr>
      <vt:lpstr>Salmonella </vt:lpstr>
      <vt:lpstr>Salmonella </vt:lpstr>
      <vt:lpstr>Salmonella / XLD </vt:lpstr>
      <vt:lpstr>Salmonella </vt:lpstr>
      <vt:lpstr>Brucella </vt:lpstr>
      <vt:lpstr>PowerPoint Presentation</vt:lpstr>
      <vt:lpstr>Brucella (Malta fever)</vt:lpstr>
      <vt:lpstr>Transmission </vt:lpstr>
      <vt:lpstr>Brucella (Malta fever)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Pneumocustic pneumonia</dc:title>
  <dc:creator>Windows User</dc:creator>
  <cp:lastModifiedBy>user</cp:lastModifiedBy>
  <cp:revision>293</cp:revision>
  <dcterms:created xsi:type="dcterms:W3CDTF">2009-12-14T20:42:40Z</dcterms:created>
  <dcterms:modified xsi:type="dcterms:W3CDTF">2021-03-30T07:40:44Z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0x0101001293589A2FBBA34BA98C023B96F7816A</vt:lpwstr>
  </property>
</Properties>
</file>