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4"/>
  </p:sldMasterIdLst>
  <p:notesMasterIdLst>
    <p:notesMasterId r:id="rId23"/>
  </p:notesMasterIdLst>
  <p:sldIdLst>
    <p:sldId id="256" r:id="rId5"/>
    <p:sldId id="303" r:id="rId6"/>
    <p:sldId id="304" r:id="rId7"/>
    <p:sldId id="305" r:id="rId8"/>
    <p:sldId id="306" r:id="rId9"/>
    <p:sldId id="307" r:id="rId10"/>
    <p:sldId id="283" r:id="rId11"/>
    <p:sldId id="284" r:id="rId12"/>
    <p:sldId id="285" r:id="rId13"/>
    <p:sldId id="286" r:id="rId14"/>
    <p:sldId id="288" r:id="rId15"/>
    <p:sldId id="289" r:id="rId16"/>
    <p:sldId id="308" r:id="rId17"/>
    <p:sldId id="292" r:id="rId18"/>
    <p:sldId id="291" r:id="rId19"/>
    <p:sldId id="309" r:id="rId20"/>
    <p:sldId id="290" r:id="rId21"/>
    <p:sldId id="276" r:id="rId2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71" autoAdjust="0"/>
  </p:normalViewPr>
  <p:slideViewPr>
    <p:cSldViewPr>
      <p:cViewPr>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theme" Target="theme/theme1.xml" /><Relationship Id="rId3" Type="http://schemas.openxmlformats.org/officeDocument/2006/relationships/customXml" Target="../customXml/item3.xml" /><Relationship Id="rId21" Type="http://schemas.openxmlformats.org/officeDocument/2006/relationships/slide" Target="slides/slide17.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viewProps" Target="viewProp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presProps" Target="presProp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notesMaster" Target="notesMasters/notesMaster1.xml" /><Relationship Id="rId10" Type="http://schemas.openxmlformats.org/officeDocument/2006/relationships/slide" Target="slides/slide6.xml" /><Relationship Id="rId19" Type="http://schemas.openxmlformats.org/officeDocument/2006/relationships/slide" Target="slides/slide15.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C178EE6-E036-405C-A3B3-9C552B922447}" type="datetimeFigureOut">
              <a:rPr lang="ar-EG" smtClean="0"/>
              <a:t>26/07/1443</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59AE1B0-CE5E-4E41-9F93-2B5AF85E7D59}" type="slidenum">
              <a:rPr lang="ar-EG" smtClean="0"/>
              <a:t>‹#›</a:t>
            </a:fld>
            <a:endParaRPr lang="ar-EG"/>
          </a:p>
        </p:txBody>
      </p:sp>
    </p:spTree>
    <p:extLst>
      <p:ext uri="{BB962C8B-B14F-4D97-AF65-F5344CB8AC3E}">
        <p14:creationId xmlns:p14="http://schemas.microsoft.com/office/powerpoint/2010/main" val="2186122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a:p>
        </p:txBody>
      </p:sp>
      <p:sp>
        <p:nvSpPr>
          <p:cNvPr id="4" name="Slide Number Placeholder 3"/>
          <p:cNvSpPr>
            <a:spLocks noGrp="1"/>
          </p:cNvSpPr>
          <p:nvPr>
            <p:ph type="sldNum" sz="quarter" idx="10"/>
          </p:nvPr>
        </p:nvSpPr>
        <p:spPr/>
        <p:txBody>
          <a:bodyPr/>
          <a:lstStyle/>
          <a:p>
            <a:fld id="{459AE1B0-CE5E-4E41-9F93-2B5AF85E7D59}" type="slidenum">
              <a:rPr lang="ar-EG" smtClean="0"/>
              <a:t>1</a:t>
            </a:fld>
            <a:endParaRPr lang="ar-EG"/>
          </a:p>
        </p:txBody>
      </p:sp>
    </p:spTree>
    <p:extLst>
      <p:ext uri="{BB962C8B-B14F-4D97-AF65-F5344CB8AC3E}">
        <p14:creationId xmlns:p14="http://schemas.microsoft.com/office/powerpoint/2010/main" val="2199220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26E63735-2C0D-4807-AEF9-A79C6298696D}" type="datetimeFigureOut">
              <a:rPr lang="ar-EG" smtClean="0"/>
              <a:t>26/07/1443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88D6722-ED46-4559-8D71-9AFC42161AD3}" type="slidenum">
              <a:rPr lang="ar-EG" smtClean="0"/>
              <a:t>‹#›</a:t>
            </a:fld>
            <a:endParaRPr lang="ar-EG"/>
          </a:p>
        </p:txBody>
      </p:sp>
    </p:spTree>
    <p:extLst>
      <p:ext uri="{BB962C8B-B14F-4D97-AF65-F5344CB8AC3E}">
        <p14:creationId xmlns:p14="http://schemas.microsoft.com/office/powerpoint/2010/main" val="333948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26E63735-2C0D-4807-AEF9-A79C6298696D}" type="datetimeFigureOut">
              <a:rPr lang="ar-EG" smtClean="0"/>
              <a:t>26/07/1443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88D6722-ED46-4559-8D71-9AFC42161AD3}" type="slidenum">
              <a:rPr lang="ar-EG" smtClean="0"/>
              <a:t>‹#›</a:t>
            </a:fld>
            <a:endParaRPr lang="ar-EG"/>
          </a:p>
        </p:txBody>
      </p:sp>
    </p:spTree>
    <p:extLst>
      <p:ext uri="{BB962C8B-B14F-4D97-AF65-F5344CB8AC3E}">
        <p14:creationId xmlns:p14="http://schemas.microsoft.com/office/powerpoint/2010/main" val="50463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26E63735-2C0D-4807-AEF9-A79C6298696D}" type="datetimeFigureOut">
              <a:rPr lang="ar-EG" smtClean="0"/>
              <a:t>26/07/1443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88D6722-ED46-4559-8D71-9AFC42161AD3}" type="slidenum">
              <a:rPr lang="ar-EG" smtClean="0"/>
              <a:t>‹#›</a:t>
            </a:fld>
            <a:endParaRPr lang="ar-EG"/>
          </a:p>
        </p:txBody>
      </p:sp>
    </p:spTree>
    <p:extLst>
      <p:ext uri="{BB962C8B-B14F-4D97-AF65-F5344CB8AC3E}">
        <p14:creationId xmlns:p14="http://schemas.microsoft.com/office/powerpoint/2010/main" val="3433502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26E63735-2C0D-4807-AEF9-A79C6298696D}" type="datetimeFigureOut">
              <a:rPr lang="ar-EG" smtClean="0"/>
              <a:t>26/07/1443</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288D6722-ED46-4559-8D71-9AFC42161AD3}" type="slidenum">
              <a:rPr lang="ar-EG" smtClean="0"/>
              <a:t>‹#›</a:t>
            </a:fld>
            <a:endParaRPr lang="ar-EG"/>
          </a:p>
        </p:txBody>
      </p:sp>
    </p:spTree>
    <p:extLst>
      <p:ext uri="{BB962C8B-B14F-4D97-AF65-F5344CB8AC3E}">
        <p14:creationId xmlns:p14="http://schemas.microsoft.com/office/powerpoint/2010/main" val="1425065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26E63735-2C0D-4807-AEF9-A79C6298696D}" type="datetimeFigureOut">
              <a:rPr lang="ar-EG" smtClean="0"/>
              <a:t>26/07/1443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88D6722-ED46-4559-8D71-9AFC42161AD3}" type="slidenum">
              <a:rPr lang="ar-EG" smtClean="0"/>
              <a:t>‹#›</a:t>
            </a:fld>
            <a:endParaRPr lang="ar-EG"/>
          </a:p>
        </p:txBody>
      </p:sp>
    </p:spTree>
    <p:extLst>
      <p:ext uri="{BB962C8B-B14F-4D97-AF65-F5344CB8AC3E}">
        <p14:creationId xmlns:p14="http://schemas.microsoft.com/office/powerpoint/2010/main" val="2484984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E63735-2C0D-4807-AEF9-A79C6298696D}" type="datetimeFigureOut">
              <a:rPr lang="ar-EG" smtClean="0"/>
              <a:t>26/07/1443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88D6722-ED46-4559-8D71-9AFC42161AD3}" type="slidenum">
              <a:rPr lang="ar-EG" smtClean="0"/>
              <a:t>‹#›</a:t>
            </a:fld>
            <a:endParaRPr lang="ar-EG"/>
          </a:p>
        </p:txBody>
      </p:sp>
    </p:spTree>
    <p:extLst>
      <p:ext uri="{BB962C8B-B14F-4D97-AF65-F5344CB8AC3E}">
        <p14:creationId xmlns:p14="http://schemas.microsoft.com/office/powerpoint/2010/main" val="299275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26E63735-2C0D-4807-AEF9-A79C6298696D}" type="datetimeFigureOut">
              <a:rPr lang="ar-EG" smtClean="0"/>
              <a:t>26/07/1443</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288D6722-ED46-4559-8D71-9AFC42161AD3}" type="slidenum">
              <a:rPr lang="ar-EG" smtClean="0"/>
              <a:t>‹#›</a:t>
            </a:fld>
            <a:endParaRPr lang="ar-EG"/>
          </a:p>
        </p:txBody>
      </p:sp>
    </p:spTree>
    <p:extLst>
      <p:ext uri="{BB962C8B-B14F-4D97-AF65-F5344CB8AC3E}">
        <p14:creationId xmlns:p14="http://schemas.microsoft.com/office/powerpoint/2010/main" val="142618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26E63735-2C0D-4807-AEF9-A79C6298696D}" type="datetimeFigureOut">
              <a:rPr lang="ar-EG" smtClean="0"/>
              <a:t>26/07/1443</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288D6722-ED46-4559-8D71-9AFC42161AD3}" type="slidenum">
              <a:rPr lang="ar-EG" smtClean="0"/>
              <a:t>‹#›</a:t>
            </a:fld>
            <a:endParaRPr lang="ar-EG"/>
          </a:p>
        </p:txBody>
      </p:sp>
    </p:spTree>
    <p:extLst>
      <p:ext uri="{BB962C8B-B14F-4D97-AF65-F5344CB8AC3E}">
        <p14:creationId xmlns:p14="http://schemas.microsoft.com/office/powerpoint/2010/main" val="148940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26E63735-2C0D-4807-AEF9-A79C6298696D}" type="datetimeFigureOut">
              <a:rPr lang="ar-EG" smtClean="0"/>
              <a:t>26/07/1443</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288D6722-ED46-4559-8D71-9AFC42161AD3}" type="slidenum">
              <a:rPr lang="ar-EG" smtClean="0"/>
              <a:t>‹#›</a:t>
            </a:fld>
            <a:endParaRPr lang="ar-EG"/>
          </a:p>
        </p:txBody>
      </p:sp>
    </p:spTree>
    <p:extLst>
      <p:ext uri="{BB962C8B-B14F-4D97-AF65-F5344CB8AC3E}">
        <p14:creationId xmlns:p14="http://schemas.microsoft.com/office/powerpoint/2010/main" val="245090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E63735-2C0D-4807-AEF9-A79C6298696D}" type="datetimeFigureOut">
              <a:rPr lang="ar-EG" smtClean="0"/>
              <a:t>26/07/1443</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288D6722-ED46-4559-8D71-9AFC42161AD3}" type="slidenum">
              <a:rPr lang="ar-EG" smtClean="0"/>
              <a:t>‹#›</a:t>
            </a:fld>
            <a:endParaRPr lang="ar-EG"/>
          </a:p>
        </p:txBody>
      </p:sp>
    </p:spTree>
    <p:extLst>
      <p:ext uri="{BB962C8B-B14F-4D97-AF65-F5344CB8AC3E}">
        <p14:creationId xmlns:p14="http://schemas.microsoft.com/office/powerpoint/2010/main" val="70324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E63735-2C0D-4807-AEF9-A79C6298696D}" type="datetimeFigureOut">
              <a:rPr lang="ar-EG" smtClean="0"/>
              <a:t>26/07/1443</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288D6722-ED46-4559-8D71-9AFC42161AD3}" type="slidenum">
              <a:rPr lang="ar-EG" smtClean="0"/>
              <a:t>‹#›</a:t>
            </a:fld>
            <a:endParaRPr lang="ar-EG"/>
          </a:p>
        </p:txBody>
      </p:sp>
    </p:spTree>
    <p:extLst>
      <p:ext uri="{BB962C8B-B14F-4D97-AF65-F5344CB8AC3E}">
        <p14:creationId xmlns:p14="http://schemas.microsoft.com/office/powerpoint/2010/main" val="2998446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E63735-2C0D-4807-AEF9-A79C6298696D}" type="datetimeFigureOut">
              <a:rPr lang="ar-EG" smtClean="0"/>
              <a:t>26/07/1443</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288D6722-ED46-4559-8D71-9AFC42161AD3}" type="slidenum">
              <a:rPr lang="ar-EG" smtClean="0"/>
              <a:t>‹#›</a:t>
            </a:fld>
            <a:endParaRPr lang="ar-EG"/>
          </a:p>
        </p:txBody>
      </p:sp>
    </p:spTree>
    <p:extLst>
      <p:ext uri="{BB962C8B-B14F-4D97-AF65-F5344CB8AC3E}">
        <p14:creationId xmlns:p14="http://schemas.microsoft.com/office/powerpoint/2010/main" val="4097922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6E63735-2C0D-4807-AEF9-A79C6298696D}" type="datetimeFigureOut">
              <a:rPr lang="ar-EG" smtClean="0"/>
              <a:t>26/07/1443</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88D6722-ED46-4559-8D71-9AFC42161AD3}" type="slidenum">
              <a:rPr lang="ar-EG" smtClean="0"/>
              <a:t>‹#›</a:t>
            </a:fld>
            <a:endParaRPr lang="ar-EG"/>
          </a:p>
        </p:txBody>
      </p:sp>
    </p:spTree>
    <p:extLst>
      <p:ext uri="{BB962C8B-B14F-4D97-AF65-F5344CB8AC3E}">
        <p14:creationId xmlns:p14="http://schemas.microsoft.com/office/powerpoint/2010/main" val="29585471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4.xml" /></Relationships>
</file>

<file path=ppt/slides/_rels/slide10.xml.rels><?xml version="1.0" encoding="UTF-8" standalone="yes"?>
<Relationships xmlns="http://schemas.openxmlformats.org/package/2006/relationships"><Relationship Id="rId3" Type="http://schemas.microsoft.com/office/2007/relationships/hdphoto" Target="../media/hdphoto8.wdp" /><Relationship Id="rId7" Type="http://schemas.microsoft.com/office/2007/relationships/hdphoto" Target="../media/hdphoto10.wdp" /><Relationship Id="rId2" Type="http://schemas.openxmlformats.org/officeDocument/2006/relationships/image" Target="../media/image18.jpeg" /><Relationship Id="rId1" Type="http://schemas.openxmlformats.org/officeDocument/2006/relationships/slideLayout" Target="../slideLayouts/slideLayout2.xml" /><Relationship Id="rId6" Type="http://schemas.openxmlformats.org/officeDocument/2006/relationships/image" Target="../media/image20.jpeg" /><Relationship Id="rId5" Type="http://schemas.microsoft.com/office/2007/relationships/hdphoto" Target="../media/hdphoto9.wdp" /><Relationship Id="rId4" Type="http://schemas.openxmlformats.org/officeDocument/2006/relationships/image" Target="../media/image19.jpeg" /></Relationships>
</file>

<file path=ppt/slides/_rels/slide11.xml.rels><?xml version="1.0" encoding="UTF-8" standalone="yes"?>
<Relationships xmlns="http://schemas.openxmlformats.org/package/2006/relationships"><Relationship Id="rId2" Type="http://schemas.openxmlformats.org/officeDocument/2006/relationships/image" Target="../media/image21.jp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microsoft.com/office/2007/relationships/hdphoto" Target="../media/hdphoto11.wdp" /><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24.jp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25.jp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28.jpg" /><Relationship Id="rId2" Type="http://schemas.openxmlformats.org/officeDocument/2006/relationships/image" Target="../media/image27.jp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4.xml" /><Relationship Id="rId4" Type="http://schemas.openxmlformats.org/officeDocument/2006/relationships/image" Target="../media/image5.jpeg" /></Relationships>
</file>

<file path=ppt/slides/_rels/slide4.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g" /><Relationship Id="rId1" Type="http://schemas.openxmlformats.org/officeDocument/2006/relationships/slideLayout" Target="../slideLayouts/slideLayout4.xml" /><Relationship Id="rId4" Type="http://schemas.openxmlformats.org/officeDocument/2006/relationships/image" Target="../media/image8.jpeg" /></Relationships>
</file>

<file path=ppt/slides/_rels/slide5.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9.jpeg" /><Relationship Id="rId1" Type="http://schemas.openxmlformats.org/officeDocument/2006/relationships/slideLayout" Target="../slideLayouts/slideLayout4.xml" /><Relationship Id="rId5" Type="http://schemas.microsoft.com/office/2007/relationships/hdphoto" Target="../media/hdphoto2.wdp" /><Relationship Id="rId4" Type="http://schemas.openxmlformats.org/officeDocument/2006/relationships/image" Target="../media/image10.jpeg" /></Relationships>
</file>

<file path=ppt/slides/_rels/slide6.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10.jpeg"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microsoft.com/office/2007/relationships/hdphoto" Target="../media/hdphoto3.wdp" /><Relationship Id="rId7" Type="http://schemas.microsoft.com/office/2007/relationships/hdphoto" Target="../media/hdphoto5.wdp" /><Relationship Id="rId2" Type="http://schemas.openxmlformats.org/officeDocument/2006/relationships/image" Target="../media/image13.jpeg" /><Relationship Id="rId1" Type="http://schemas.openxmlformats.org/officeDocument/2006/relationships/slideLayout" Target="../slideLayouts/slideLayout2.xml" /><Relationship Id="rId6" Type="http://schemas.openxmlformats.org/officeDocument/2006/relationships/image" Target="../media/image15.png" /><Relationship Id="rId5" Type="http://schemas.microsoft.com/office/2007/relationships/hdphoto" Target="../media/hdphoto4.wdp" /><Relationship Id="rId4" Type="http://schemas.openxmlformats.org/officeDocument/2006/relationships/image" Target="../media/image14.jpeg" /></Relationships>
</file>

<file path=ppt/slides/_rels/slide9.xml.rels><?xml version="1.0" encoding="UTF-8" standalone="yes"?>
<Relationships xmlns="http://schemas.openxmlformats.org/package/2006/relationships"><Relationship Id="rId3" Type="http://schemas.microsoft.com/office/2007/relationships/hdphoto" Target="../media/hdphoto6.wdp" /><Relationship Id="rId2" Type="http://schemas.openxmlformats.org/officeDocument/2006/relationships/image" Target="../media/image16.jpeg" /><Relationship Id="rId1" Type="http://schemas.openxmlformats.org/officeDocument/2006/relationships/slideLayout" Target="../slideLayouts/slideLayout2.xml" /><Relationship Id="rId5" Type="http://schemas.microsoft.com/office/2007/relationships/hdphoto" Target="../media/hdphoto7.wdp" /><Relationship Id="rId4" Type="http://schemas.openxmlformats.org/officeDocument/2006/relationships/image" Target="../media/image17.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rmAutofit fontScale="90000"/>
          </a:bodyPr>
          <a:lstStyle/>
          <a:p>
            <a:pPr algn="l" rtl="0"/>
            <a:r>
              <a:rPr lang="en-US" sz="9600" dirty="0">
                <a:solidFill>
                  <a:srgbClr val="FF0000"/>
                </a:solidFill>
                <a:latin typeface="Algerian" panose="04020705040A02060702" pitchFamily="82" charset="0"/>
                <a:ea typeface="Verdana" panose="020B0604030504040204" pitchFamily="34" charset="0"/>
                <a:cs typeface="Verdana" panose="020B0604030504040204" pitchFamily="34" charset="0"/>
              </a:rPr>
              <a:t>FACE</a:t>
            </a:r>
            <a:r>
              <a:rPr lang="en-US" sz="3200" b="1" dirty="0">
                <a:solidFill>
                  <a:schemeClr val="tx1"/>
                </a:solidFill>
                <a:effectLst/>
                <a:latin typeface="Algerian" panose="04020705040A02060702" pitchFamily="82" charset="0"/>
                <a:ea typeface="Verdana" panose="020B0604030504040204" pitchFamily="34" charset="0"/>
                <a:cs typeface="Verdana" panose="020B0604030504040204" pitchFamily="34" charset="0"/>
              </a:rPr>
              <a:t> </a:t>
            </a:r>
            <a:endParaRPr lang="ar-SA" sz="3200" b="1" dirty="0">
              <a:solidFill>
                <a:schemeClr val="tx1"/>
              </a:solidFill>
              <a:effectLst/>
              <a:latin typeface="Algerian" panose="04020705040A02060702" pitchFamily="82" charset="0"/>
              <a:ea typeface="Verdana" panose="020B0604030504040204" pitchFamily="34" charset="0"/>
              <a:cs typeface="Times New Roman" panose="02020603050405020304" pitchFamily="18" charset="0"/>
            </a:endParaRPr>
          </a:p>
        </p:txBody>
      </p:sp>
      <p:sp>
        <p:nvSpPr>
          <p:cNvPr id="3" name="Subtitle 2"/>
          <p:cNvSpPr>
            <a:spLocks noGrp="1"/>
          </p:cNvSpPr>
          <p:nvPr>
            <p:ph sz="half" idx="1"/>
          </p:nvPr>
        </p:nvSpPr>
        <p:spPr>
          <a:xfrm>
            <a:off x="4932040" y="1838018"/>
            <a:ext cx="4104456" cy="5023480"/>
          </a:xfrm>
        </p:spPr>
        <p:txBody>
          <a:bodyPr>
            <a:normAutofit/>
          </a:bodyPr>
          <a:lstStyle/>
          <a:p>
            <a:pPr marL="82296" indent="0" algn="ctr" rtl="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82296" indent="0" algn="ctr" rtl="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82296" indent="0" algn="ctr" rtl="0">
              <a:buNone/>
            </a:pPr>
            <a:endParaRPr lang="en-US" sz="2200" dirty="0">
              <a:latin typeface="Verdana" panose="020B0604030504040204" pitchFamily="34" charset="0"/>
              <a:ea typeface="Verdana" panose="020B0604030504040204" pitchFamily="34" charset="0"/>
              <a:cs typeface="Verdana" panose="020B0604030504040204" pitchFamily="34" charset="0"/>
            </a:endParaRPr>
          </a:p>
          <a:p>
            <a:pPr marL="82296" indent="0" algn="ctr" rtl="0">
              <a:buNone/>
            </a:pPr>
            <a:endParaRPr lang="en-US" sz="2200" dirty="0">
              <a:latin typeface="Verdana" panose="020B0604030504040204" pitchFamily="34" charset="0"/>
              <a:ea typeface="Verdana" panose="020B0604030504040204" pitchFamily="34" charset="0"/>
              <a:cs typeface="Verdana" panose="020B0604030504040204" pitchFamily="34" charset="0"/>
            </a:endParaRPr>
          </a:p>
          <a:p>
            <a:pPr marL="82296" indent="0" algn="ctr" rtl="0">
              <a:buNone/>
            </a:pPr>
            <a:r>
              <a:rPr lang="en-US" sz="2400" dirty="0">
                <a:solidFill>
                  <a:srgbClr val="0070C0"/>
                </a:solidFill>
                <a:latin typeface="Algerian" panose="04020705040A02060702" pitchFamily="82" charset="0"/>
                <a:ea typeface="Verdana" panose="020B0604030504040204" pitchFamily="34" charset="0"/>
                <a:cs typeface="Verdana" panose="020B0604030504040204" pitchFamily="34" charset="0"/>
              </a:rPr>
              <a:t>By</a:t>
            </a:r>
          </a:p>
          <a:p>
            <a:pPr marL="82296" indent="0" algn="ctr" rtl="0">
              <a:buNone/>
            </a:pPr>
            <a:r>
              <a:rPr lang="en-US" sz="2400" dirty="0">
                <a:solidFill>
                  <a:srgbClr val="0070C0"/>
                </a:solidFill>
                <a:latin typeface="Algerian" panose="04020705040A02060702" pitchFamily="82" charset="0"/>
                <a:ea typeface="Verdana" panose="020B0604030504040204" pitchFamily="34" charset="0"/>
                <a:cs typeface="Verdana" panose="020B0604030504040204" pitchFamily="34" charset="0"/>
              </a:rPr>
              <a:t>Dr Abulmaaty Mohamed</a:t>
            </a:r>
            <a:br>
              <a:rPr lang="en-US" sz="2400" dirty="0">
                <a:solidFill>
                  <a:srgbClr val="0070C0"/>
                </a:solidFill>
                <a:latin typeface="Algerian" panose="04020705040A02060702" pitchFamily="82" charset="0"/>
                <a:ea typeface="Verdana" panose="020B0604030504040204" pitchFamily="34" charset="0"/>
                <a:cs typeface="Verdana" panose="020B0604030504040204" pitchFamily="34" charset="0"/>
              </a:rPr>
            </a:br>
            <a:r>
              <a:rPr lang="en-US" sz="2400" dirty="0">
                <a:solidFill>
                  <a:srgbClr val="0070C0"/>
                </a:solidFill>
                <a:latin typeface="Algerian" panose="04020705040A02060702" pitchFamily="82" charset="0"/>
                <a:ea typeface="Verdana" panose="020B0604030504040204" pitchFamily="34" charset="0"/>
                <a:cs typeface="Verdana" panose="020B0604030504040204" pitchFamily="34" charset="0"/>
              </a:rPr>
              <a:t>Assistant professor Anatomy &amp; Embryology </a:t>
            </a:r>
            <a:br>
              <a:rPr lang="en-US" sz="2400" dirty="0">
                <a:solidFill>
                  <a:srgbClr val="0070C0"/>
                </a:solidFill>
                <a:latin typeface="Algerian" panose="04020705040A02060702" pitchFamily="82" charset="0"/>
                <a:ea typeface="Verdana" panose="020B0604030504040204" pitchFamily="34" charset="0"/>
                <a:cs typeface="Verdana" panose="020B0604030504040204" pitchFamily="34" charset="0"/>
              </a:rPr>
            </a:br>
            <a:r>
              <a:rPr lang="en-US" sz="2400" dirty="0">
                <a:solidFill>
                  <a:srgbClr val="0070C0"/>
                </a:solidFill>
                <a:latin typeface="Algerian" panose="04020705040A02060702" pitchFamily="82" charset="0"/>
                <a:ea typeface="Verdana" panose="020B0604030504040204" pitchFamily="34" charset="0"/>
                <a:cs typeface="Verdana" panose="020B0604030504040204" pitchFamily="34" charset="0"/>
              </a:rPr>
              <a:t>Mutah University</a:t>
            </a:r>
            <a:endParaRPr lang="ar-SA" sz="2400" dirty="0">
              <a:solidFill>
                <a:srgbClr val="0070C0"/>
              </a:solidFill>
              <a:latin typeface="Algerian" panose="04020705040A02060702" pitchFamily="82" charset="0"/>
              <a:ea typeface="Verdana" panose="020B0604030504040204" pitchFamily="34" charset="0"/>
              <a:cs typeface="Andalus" panose="02020603050405020304" pitchFamily="18" charset="-78"/>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55576" y="1196752"/>
            <a:ext cx="4320480" cy="5472608"/>
          </a:xfrm>
        </p:spPr>
      </p:pic>
    </p:spTree>
    <p:extLst>
      <p:ext uri="{BB962C8B-B14F-4D97-AF65-F5344CB8AC3E}">
        <p14:creationId xmlns:p14="http://schemas.microsoft.com/office/powerpoint/2010/main" val="1172515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868145" y="2461381"/>
            <a:ext cx="3294906" cy="1997968"/>
          </a:xfrm>
          <a:prstGeom prst="rect">
            <a:avLst/>
          </a:prstGeom>
        </p:spPr>
      </p:pic>
      <p:sp>
        <p:nvSpPr>
          <p:cNvPr id="2" name="Title 1"/>
          <p:cNvSpPr>
            <a:spLocks noGrp="1"/>
          </p:cNvSpPr>
          <p:nvPr>
            <p:ph type="title"/>
          </p:nvPr>
        </p:nvSpPr>
        <p:spPr>
          <a:xfrm>
            <a:off x="0" y="0"/>
            <a:ext cx="9144000" cy="548680"/>
          </a:xfrm>
        </p:spPr>
        <p:txBody>
          <a:bodyPr>
            <a:normAutofit/>
          </a:bodyPr>
          <a:lstStyle/>
          <a:p>
            <a:pPr algn="l"/>
            <a:r>
              <a:rPr lang="en-US" sz="2800" dirty="0">
                <a:latin typeface="Algerian" panose="04020705040A02060702" pitchFamily="82" charset="0"/>
              </a:rPr>
              <a:t>structure</a:t>
            </a:r>
            <a:endParaRPr lang="ar-EG" sz="2800" dirty="0"/>
          </a:p>
        </p:txBody>
      </p:sp>
      <p:sp>
        <p:nvSpPr>
          <p:cNvPr id="3" name="Content Placeholder 2"/>
          <p:cNvSpPr>
            <a:spLocks noGrp="1"/>
          </p:cNvSpPr>
          <p:nvPr>
            <p:ph idx="1"/>
          </p:nvPr>
        </p:nvSpPr>
        <p:spPr>
          <a:xfrm>
            <a:off x="0" y="548680"/>
            <a:ext cx="9144000" cy="6309320"/>
          </a:xfrm>
        </p:spPr>
        <p:txBody>
          <a:bodyPr/>
          <a:lstStyle/>
          <a:p>
            <a:pPr marL="82296" indent="0" algn="l" rtl="0">
              <a:buNone/>
            </a:pPr>
            <a:r>
              <a:rPr lang="en-US" sz="2600" b="1" dirty="0">
                <a:solidFill>
                  <a:srgbClr val="FF0000"/>
                </a:solidFill>
                <a:latin typeface="Times New Roman" panose="02020603050405020304" pitchFamily="18" charset="0"/>
                <a:cs typeface="Times New Roman" panose="02020603050405020304" pitchFamily="18" charset="0"/>
              </a:rPr>
              <a:t>Muscles</a:t>
            </a:r>
          </a:p>
          <a:p>
            <a:pPr marL="82296" indent="0" algn="l" rtl="0">
              <a:buNone/>
            </a:pPr>
            <a:r>
              <a:rPr lang="en-US" sz="2600" b="1" dirty="0">
                <a:solidFill>
                  <a:srgbClr val="FF0000"/>
                </a:solidFill>
                <a:latin typeface="Times New Roman" panose="02020603050405020304" pitchFamily="18" charset="0"/>
                <a:cs typeface="Times New Roman" panose="02020603050405020304" pitchFamily="18" charset="0"/>
              </a:rPr>
              <a:t>orbicularis oculi</a:t>
            </a:r>
          </a:p>
          <a:p>
            <a:pPr marL="82296" indent="0" algn="l" rtl="0">
              <a:buNone/>
            </a:pPr>
            <a:r>
              <a:rPr lang="en-US" sz="2400" b="1" dirty="0">
                <a:solidFill>
                  <a:srgbClr val="0070C0"/>
                </a:solidFill>
                <a:latin typeface="Times New Roman" panose="02020603050405020304" pitchFamily="18" charset="0"/>
                <a:cs typeface="Times New Roman" panose="02020603050405020304" pitchFamily="18" charset="0"/>
              </a:rPr>
              <a:t>parts, attachments &amp; action:</a:t>
            </a:r>
          </a:p>
          <a:p>
            <a:pPr marL="82296" indent="0" algn="l" rtl="0">
              <a:spcAft>
                <a:spcPts val="0"/>
              </a:spcAft>
              <a:buNone/>
            </a:pPr>
            <a:r>
              <a:rPr lang="en-US" sz="2400" b="1" dirty="0">
                <a:solidFill>
                  <a:srgbClr val="00B050"/>
                </a:solidFill>
                <a:latin typeface="Times New Roman" panose="02020603050405020304" pitchFamily="18" charset="0"/>
                <a:cs typeface="Times New Roman" panose="02020603050405020304" pitchFamily="18" charset="0"/>
              </a:rPr>
              <a:t>Lacrimal part: </a:t>
            </a:r>
          </a:p>
          <a:p>
            <a:pPr marL="82296" indent="0" algn="l" rtl="0">
              <a:spcAft>
                <a:spcPts val="0"/>
              </a:spcAft>
              <a:buNone/>
            </a:pPr>
            <a:r>
              <a:rPr lang="en-US" sz="2400" b="1"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 post. lacrimal crest &amp;</a:t>
            </a:r>
          </a:p>
          <a:p>
            <a:pPr marL="82296" indent="0" algn="l" rtl="0">
              <a:spcAft>
                <a:spcPts val="0"/>
              </a:spcAft>
              <a:buNone/>
            </a:pPr>
            <a:r>
              <a:rPr lang="en-US" sz="2400" dirty="0">
                <a:latin typeface="Times New Roman" panose="02020603050405020304" pitchFamily="18" charset="0"/>
                <a:cs typeface="Times New Roman" panose="02020603050405020304" pitchFamily="18" charset="0"/>
              </a:rPr>
              <a:t>   fascia covering lacrimal sac. </a:t>
            </a:r>
          </a:p>
          <a:p>
            <a:pPr marL="82296" indent="0" algn="l" rtl="0">
              <a:spcAft>
                <a:spcPts val="0"/>
              </a:spcAft>
              <a:buNone/>
            </a:pPr>
            <a:r>
              <a:rPr lang="en-US" sz="2400" b="1" dirty="0">
                <a:latin typeface="Times New Roman" panose="02020603050405020304" pitchFamily="18" charset="0"/>
                <a:cs typeface="Times New Roman" panose="02020603050405020304" pitchFamily="18" charset="0"/>
              </a:rPr>
              <a:t>I </a:t>
            </a:r>
            <a:r>
              <a:rPr lang="en-US" sz="2400" dirty="0">
                <a:latin typeface="Times New Roman" panose="02020603050405020304" pitchFamily="18" charset="0"/>
                <a:cs typeface="Times New Roman" panose="02020603050405020304" pitchFamily="18" charset="0"/>
              </a:rPr>
              <a:t>: to tarsi of  eyelids.</a:t>
            </a:r>
          </a:p>
          <a:p>
            <a:pPr marL="82296" indent="0" algn="l" rtl="0">
              <a:spcAft>
                <a:spcPts val="0"/>
              </a:spcAft>
              <a:buNone/>
            </a:pPr>
            <a:r>
              <a:rPr lang="en-US" sz="2400" b="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 drainage of tears by dilating the lacrimal sac.</a:t>
            </a:r>
          </a:p>
          <a:p>
            <a:pPr marL="82296" indent="0" algn="l" rtl="0">
              <a:buNone/>
            </a:pPr>
            <a:r>
              <a:rPr lang="en-US" sz="2400" b="1" dirty="0">
                <a:solidFill>
                  <a:srgbClr val="0070C0"/>
                </a:solidFill>
                <a:latin typeface="Times New Roman" panose="02020603050405020304" pitchFamily="18" charset="0"/>
                <a:cs typeface="Times New Roman" panose="02020603050405020304" pitchFamily="18" charset="0"/>
              </a:rPr>
              <a:t>N.S : </a:t>
            </a:r>
            <a:r>
              <a:rPr lang="en-US" sz="2400" dirty="0">
                <a:latin typeface="Times New Roman" panose="02020603050405020304" pitchFamily="18" charset="0"/>
                <a:cs typeface="Times New Roman" panose="02020603050405020304" pitchFamily="18" charset="0"/>
              </a:rPr>
              <a:t>temporal and zygomatic branches of facial n.</a:t>
            </a:r>
          </a:p>
          <a:p>
            <a:pPr marL="82296" indent="0" algn="l" rtl="0">
              <a:spcAft>
                <a:spcPts val="0"/>
              </a:spcAft>
              <a:buNone/>
            </a:pPr>
            <a:endParaRPr lang="en-US" sz="2600" dirty="0">
              <a:latin typeface="Times New Roman" panose="02020603050405020304" pitchFamily="18" charset="0"/>
              <a:cs typeface="Times New Roman" panose="02020603050405020304" pitchFamily="18" charset="0"/>
            </a:endParaRPr>
          </a:p>
          <a:p>
            <a:pPr algn="l" rtl="0"/>
            <a:endParaRPr lang="ar-EG"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796136" y="0"/>
            <a:ext cx="3325373" cy="2432496"/>
          </a:xfrm>
          <a:prstGeom prst="rect">
            <a:avLst/>
          </a:prstGeom>
        </p:spPr>
      </p:pic>
      <p:pic>
        <p:nvPicPr>
          <p:cNvPr id="9" name="Picture 8"/>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868145" y="4459349"/>
            <a:ext cx="3304580" cy="2323162"/>
          </a:xfrm>
          <a:prstGeom prst="rect">
            <a:avLst/>
          </a:prstGeom>
        </p:spPr>
      </p:pic>
    </p:spTree>
    <p:extLst>
      <p:ext uri="{BB962C8B-B14F-4D97-AF65-F5344CB8AC3E}">
        <p14:creationId xmlns:p14="http://schemas.microsoft.com/office/powerpoint/2010/main" val="771076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980728"/>
            <a:ext cx="4608512" cy="5691512"/>
          </a:xfrm>
          <a:prstGeom prst="rect">
            <a:avLst/>
          </a:prstGeom>
        </p:spPr>
      </p:pic>
      <p:sp>
        <p:nvSpPr>
          <p:cNvPr id="2" name="Title 1"/>
          <p:cNvSpPr>
            <a:spLocks noGrp="1"/>
          </p:cNvSpPr>
          <p:nvPr>
            <p:ph type="title"/>
          </p:nvPr>
        </p:nvSpPr>
        <p:spPr>
          <a:xfrm>
            <a:off x="0" y="0"/>
            <a:ext cx="8933688" cy="548680"/>
          </a:xfrm>
        </p:spPr>
        <p:txBody>
          <a:bodyPr>
            <a:noAutofit/>
          </a:bodyPr>
          <a:lstStyle/>
          <a:p>
            <a:pPr algn="l"/>
            <a:r>
              <a:rPr lang="en-US" sz="2800" dirty="0">
                <a:latin typeface="Algerian" panose="04020705040A02060702" pitchFamily="82" charset="0"/>
              </a:rPr>
              <a:t>structure</a:t>
            </a:r>
            <a:endParaRPr lang="ar-EG" sz="2800" dirty="0"/>
          </a:p>
        </p:txBody>
      </p:sp>
      <p:sp>
        <p:nvSpPr>
          <p:cNvPr id="3" name="Content Placeholder 2"/>
          <p:cNvSpPr>
            <a:spLocks noGrp="1"/>
          </p:cNvSpPr>
          <p:nvPr>
            <p:ph idx="1"/>
          </p:nvPr>
        </p:nvSpPr>
        <p:spPr>
          <a:xfrm>
            <a:off x="0" y="476672"/>
            <a:ext cx="9144000" cy="6381328"/>
          </a:xfrm>
        </p:spPr>
        <p:txBody>
          <a:bodyPr>
            <a:normAutofit/>
          </a:bodyPr>
          <a:lstStyle/>
          <a:p>
            <a:pPr marL="0" lvl="0" indent="0" algn="l" rtl="0">
              <a:buNone/>
            </a:pPr>
            <a:r>
              <a:rPr lang="en-US" sz="2400" b="1" dirty="0">
                <a:solidFill>
                  <a:srgbClr val="FF0000"/>
                </a:solidFill>
                <a:latin typeface="Times New Roman" panose="02020603050405020304" pitchFamily="18" charset="0"/>
                <a:cs typeface="Times New Roman" panose="02020603050405020304" pitchFamily="18" charset="0"/>
              </a:rPr>
              <a:t>Muscles</a:t>
            </a:r>
          </a:p>
          <a:p>
            <a:pPr marL="0" lvl="0" indent="0" algn="l" rtl="0">
              <a:buNone/>
            </a:pPr>
            <a:r>
              <a:rPr lang="en-US" sz="2400" b="1" dirty="0">
                <a:solidFill>
                  <a:srgbClr val="FF0000"/>
                </a:solidFill>
                <a:latin typeface="Times New Roman" panose="02020603050405020304" pitchFamily="18" charset="0"/>
                <a:cs typeface="Times New Roman" panose="02020603050405020304" pitchFamily="18" charset="0"/>
              </a:rPr>
              <a:t>Orbicularis oris: sphincter of mouth</a:t>
            </a:r>
          </a:p>
          <a:p>
            <a:pPr marL="0" lvl="0" indent="0" algn="l" rtl="0">
              <a:buNone/>
            </a:pPr>
            <a:r>
              <a:rPr lang="en-US" sz="2400" b="1" dirty="0">
                <a:solidFill>
                  <a:srgbClr val="0070C0"/>
                </a:solidFill>
                <a:latin typeface="Times New Roman" panose="02020603050405020304" pitchFamily="18" charset="0"/>
                <a:cs typeface="Times New Roman" panose="02020603050405020304" pitchFamily="18" charset="0"/>
              </a:rPr>
              <a:t>O.: </a:t>
            </a:r>
            <a:r>
              <a:rPr lang="en-US" sz="2400" dirty="0">
                <a:solidFill>
                  <a:prstClr val="black"/>
                </a:solidFill>
                <a:latin typeface="Times New Roman" panose="02020603050405020304" pitchFamily="18" charset="0"/>
                <a:cs typeface="Times New Roman" panose="02020603050405020304" pitchFamily="18" charset="0"/>
              </a:rPr>
              <a:t>maxilla, mandible  </a:t>
            </a:r>
          </a:p>
          <a:p>
            <a:pPr marL="0" lvl="0" indent="0" algn="l" rtl="0">
              <a:buNone/>
            </a:pPr>
            <a:r>
              <a:rPr lang="en-US" sz="2400" b="1" dirty="0">
                <a:solidFill>
                  <a:srgbClr val="0070C0"/>
                </a:solidFill>
                <a:latin typeface="Times New Roman" panose="02020603050405020304" pitchFamily="18" charset="0"/>
                <a:cs typeface="Times New Roman" panose="02020603050405020304" pitchFamily="18" charset="0"/>
              </a:rPr>
              <a:t>I:  </a:t>
            </a:r>
            <a:r>
              <a:rPr lang="en-US" sz="2400" dirty="0">
                <a:solidFill>
                  <a:prstClr val="black"/>
                </a:solidFill>
                <a:latin typeface="Times New Roman" panose="02020603050405020304" pitchFamily="18" charset="0"/>
                <a:cs typeface="Times New Roman" panose="02020603050405020304" pitchFamily="18" charset="0"/>
              </a:rPr>
              <a:t>encircles oral opening </a:t>
            </a:r>
          </a:p>
          <a:p>
            <a:pPr marL="0" lvl="0" indent="0" algn="l" rtl="0">
              <a:buNone/>
            </a:pPr>
            <a:r>
              <a:rPr lang="en-US" sz="2400" b="1" dirty="0">
                <a:solidFill>
                  <a:srgbClr val="0070C0"/>
                </a:solidFill>
                <a:latin typeface="Times New Roman" panose="02020603050405020304" pitchFamily="18" charset="0"/>
                <a:cs typeface="Times New Roman" panose="02020603050405020304" pitchFamily="18" charset="0"/>
              </a:rPr>
              <a:t>A:</a:t>
            </a:r>
          </a:p>
          <a:p>
            <a:pPr marL="0" lvl="0" indent="0" algn="l" rtl="0">
              <a:buNone/>
            </a:pPr>
            <a:r>
              <a:rPr lang="en-US" sz="2400" dirty="0">
                <a:solidFill>
                  <a:prstClr val="black"/>
                </a:solidFill>
                <a:latin typeface="Times New Roman" panose="02020603050405020304" pitchFamily="18" charset="0"/>
                <a:cs typeface="Times New Roman" panose="02020603050405020304" pitchFamily="18" charset="0"/>
              </a:rPr>
              <a:t>-approximating the 2 lips together</a:t>
            </a:r>
          </a:p>
          <a:p>
            <a:pPr marL="0" lvl="0" indent="0" algn="l" rtl="0">
              <a:buNone/>
            </a:pPr>
            <a:r>
              <a:rPr lang="en-US" sz="2400" dirty="0">
                <a:solidFill>
                  <a:prstClr val="black"/>
                </a:solidFill>
                <a:latin typeface="Times New Roman" panose="02020603050405020304" pitchFamily="18" charset="0"/>
                <a:cs typeface="Times New Roman" panose="02020603050405020304" pitchFamily="18" charset="0"/>
              </a:rPr>
              <a:t> as in kissing blowing whistling  </a:t>
            </a:r>
          </a:p>
          <a:p>
            <a:pPr marL="0" lvl="0" indent="0" algn="l" rtl="0">
              <a:buNone/>
            </a:pPr>
            <a:r>
              <a:rPr lang="en-US" sz="2400" dirty="0">
                <a:solidFill>
                  <a:prstClr val="black"/>
                </a:solidFill>
                <a:latin typeface="Times New Roman" panose="02020603050405020304" pitchFamily="18" charset="0"/>
                <a:cs typeface="Times New Roman" panose="02020603050405020304" pitchFamily="18" charset="0"/>
              </a:rPr>
              <a:t>-involved in production of speech</a:t>
            </a:r>
          </a:p>
          <a:p>
            <a:pPr marL="0" lvl="0" indent="0" algn="l" rtl="0">
              <a:buNone/>
            </a:pPr>
            <a:r>
              <a:rPr lang="en-US" sz="2400" b="1" dirty="0">
                <a:solidFill>
                  <a:srgbClr val="0070C0"/>
                </a:solidFill>
                <a:latin typeface="Times New Roman" panose="02020603050405020304" pitchFamily="18" charset="0"/>
                <a:cs typeface="Times New Roman" panose="02020603050405020304" pitchFamily="18" charset="0"/>
              </a:rPr>
              <a:t>N.S:</a:t>
            </a:r>
            <a:r>
              <a:rPr lang="en-US" sz="2400" dirty="0">
                <a:solidFill>
                  <a:prstClr val="black"/>
                </a:solidFill>
                <a:latin typeface="Times New Roman" panose="02020603050405020304" pitchFamily="18" charset="0"/>
                <a:cs typeface="Times New Roman" panose="02020603050405020304" pitchFamily="18" charset="0"/>
              </a:rPr>
              <a:t> buccal and mandibular</a:t>
            </a:r>
          </a:p>
          <a:p>
            <a:pPr marL="0" lvl="0" indent="0" algn="l" rtl="0">
              <a:buNone/>
            </a:pPr>
            <a:r>
              <a:rPr lang="en-US" sz="2400" dirty="0">
                <a:solidFill>
                  <a:prstClr val="black"/>
                </a:solidFill>
                <a:latin typeface="Times New Roman" panose="02020603050405020304" pitchFamily="18" charset="0"/>
                <a:cs typeface="Times New Roman" panose="02020603050405020304" pitchFamily="18" charset="0"/>
              </a:rPr>
              <a:t>         branches of facial n.</a:t>
            </a:r>
          </a:p>
          <a:p>
            <a:pPr marL="0" lvl="0" indent="0" algn="l" rtl="0">
              <a:buNone/>
            </a:pPr>
            <a:endParaRPr lang="en-US" sz="2400" dirty="0">
              <a:solidFill>
                <a:prstClr val="black"/>
              </a:solidFill>
              <a:latin typeface="Times New Roman" panose="02020603050405020304" pitchFamily="18" charset="0"/>
              <a:cs typeface="Times New Roman" panose="02020603050405020304" pitchFamily="18" charset="0"/>
            </a:endParaRPr>
          </a:p>
          <a:p>
            <a:pPr marL="0" lvl="0" indent="0" algn="l" rtl="0">
              <a:buNone/>
            </a:pPr>
            <a:endParaRPr lang="en-US" sz="2400" dirty="0">
              <a:solidFill>
                <a:prstClr val="black"/>
              </a:solidFill>
              <a:latin typeface="Times New Roman" panose="02020603050405020304" pitchFamily="18" charset="0"/>
              <a:cs typeface="Times New Roman" panose="02020603050405020304" pitchFamily="18" charset="0"/>
            </a:endParaRPr>
          </a:p>
          <a:p>
            <a:pPr marL="0" indent="0" algn="l">
              <a:buNone/>
            </a:pPr>
            <a:endParaRPr lang="ar-E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522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707904" y="548680"/>
            <a:ext cx="5436096" cy="6309320"/>
          </a:xfrm>
          <a:prstGeom prst="rect">
            <a:avLst/>
          </a:prstGeom>
        </p:spPr>
      </p:pic>
      <p:sp>
        <p:nvSpPr>
          <p:cNvPr id="2" name="Title 1"/>
          <p:cNvSpPr>
            <a:spLocks noGrp="1"/>
          </p:cNvSpPr>
          <p:nvPr>
            <p:ph type="title"/>
          </p:nvPr>
        </p:nvSpPr>
        <p:spPr>
          <a:xfrm>
            <a:off x="0" y="332656"/>
            <a:ext cx="8933688" cy="432048"/>
          </a:xfrm>
        </p:spPr>
        <p:txBody>
          <a:bodyPr>
            <a:noAutofit/>
          </a:bodyPr>
          <a:lstStyle/>
          <a:p>
            <a:pPr algn="l" rtl="0"/>
            <a:r>
              <a:rPr lang="en-US" sz="2800" dirty="0">
                <a:latin typeface="Algerian" panose="04020705040A02060702" pitchFamily="82" charset="0"/>
                <a:cs typeface="Times New Roman" panose="02020603050405020304" pitchFamily="18" charset="0"/>
              </a:rPr>
              <a:t>Arterial supply of face</a:t>
            </a:r>
            <a:br>
              <a:rPr lang="en-US" sz="2800" dirty="0">
                <a:latin typeface="Algerian" panose="04020705040A02060702" pitchFamily="82" charset="0"/>
                <a:cs typeface="Times New Roman" panose="02020603050405020304" pitchFamily="18" charset="0"/>
              </a:rPr>
            </a:br>
            <a:endParaRPr lang="ar-EG" sz="2800" dirty="0">
              <a:latin typeface="Algerian" panose="04020705040A02060702" pitchFamily="82" charset="0"/>
            </a:endParaRPr>
          </a:p>
        </p:txBody>
      </p:sp>
      <p:sp>
        <p:nvSpPr>
          <p:cNvPr id="3" name="Content Placeholder 2"/>
          <p:cNvSpPr>
            <a:spLocks noGrp="1"/>
          </p:cNvSpPr>
          <p:nvPr>
            <p:ph idx="1"/>
          </p:nvPr>
        </p:nvSpPr>
        <p:spPr>
          <a:xfrm>
            <a:off x="0" y="692696"/>
            <a:ext cx="9144000" cy="6165304"/>
          </a:xfrm>
        </p:spPr>
        <p:txBody>
          <a:bodyPr>
            <a:normAutofit/>
          </a:bodyPr>
          <a:lstStyle/>
          <a:p>
            <a:pPr marL="0" indent="0" algn="l" rtl="0">
              <a:buNone/>
            </a:pPr>
            <a:r>
              <a:rPr lang="en-US" sz="2400" dirty="0">
                <a:latin typeface="Times New Roman" panose="02020603050405020304" pitchFamily="18" charset="0"/>
                <a:cs typeface="Times New Roman" panose="02020603050405020304" pitchFamily="18" charset="0"/>
              </a:rPr>
              <a:t>the face is supplied  by</a:t>
            </a:r>
          </a:p>
          <a:p>
            <a:pPr marL="0" indent="0" algn="l" rtl="0">
              <a:buNone/>
            </a:pPr>
            <a:r>
              <a:rPr lang="en-US" sz="2400" dirty="0">
                <a:latin typeface="Times New Roman" panose="02020603050405020304" pitchFamily="18" charset="0"/>
                <a:cs typeface="Times New Roman" panose="02020603050405020304" pitchFamily="18" charset="0"/>
              </a:rPr>
              <a:t> branches from external </a:t>
            </a:r>
          </a:p>
          <a:p>
            <a:pPr marL="0" indent="0" algn="l" rtl="0">
              <a:buNone/>
            </a:pPr>
            <a:r>
              <a:rPr lang="en-US" sz="2400" dirty="0">
                <a:latin typeface="Times New Roman" panose="02020603050405020304" pitchFamily="18" charset="0"/>
                <a:cs typeface="Times New Roman" panose="02020603050405020304" pitchFamily="18" charset="0"/>
              </a:rPr>
              <a:t>and internal carotid arteries </a:t>
            </a:r>
          </a:p>
          <a:p>
            <a:pPr marL="0" indent="0" algn="l" rtl="0">
              <a:buNone/>
            </a:pPr>
            <a:r>
              <a:rPr lang="en-US" sz="2400" b="1" dirty="0">
                <a:solidFill>
                  <a:srgbClr val="FF0000"/>
                </a:solidFill>
                <a:latin typeface="Times New Roman" panose="02020603050405020304" pitchFamily="18" charset="0"/>
                <a:cs typeface="Times New Roman" panose="02020603050405020304" pitchFamily="18" charset="0"/>
              </a:rPr>
              <a:t>internal carotid art: </a:t>
            </a:r>
            <a:r>
              <a:rPr lang="en-US" sz="2400" dirty="0">
                <a:latin typeface="Times New Roman" panose="02020603050405020304" pitchFamily="18" charset="0"/>
                <a:cs typeface="Times New Roman" panose="02020603050405020304" pitchFamily="18" charset="0"/>
              </a:rPr>
              <a:t>gives</a:t>
            </a:r>
          </a:p>
          <a:p>
            <a:pPr marL="0" indent="0" algn="l" rtl="0">
              <a:buNone/>
            </a:pPr>
            <a:r>
              <a:rPr lang="en-US" sz="2400" b="1" dirty="0">
                <a:solidFill>
                  <a:srgbClr val="0070C0"/>
                </a:solidFill>
                <a:latin typeface="Times New Roman" panose="02020603050405020304" pitchFamily="18" charset="0"/>
                <a:cs typeface="Times New Roman" panose="02020603050405020304" pitchFamily="18" charset="0"/>
              </a:rPr>
              <a:t>ophthalmic art. </a:t>
            </a:r>
            <a:r>
              <a:rPr lang="en-US" sz="2400" dirty="0">
                <a:latin typeface="Times New Roman" panose="02020603050405020304" pitchFamily="18" charset="0"/>
                <a:cs typeface="Times New Roman" panose="02020603050405020304" pitchFamily="18" charset="0"/>
              </a:rPr>
              <a:t>Which gives </a:t>
            </a:r>
          </a:p>
          <a:p>
            <a:pPr marL="0" indent="0" algn="l" rtl="0">
              <a:buNone/>
            </a:pPr>
            <a:r>
              <a:rPr lang="en-US" sz="2400" dirty="0">
                <a:solidFill>
                  <a:srgbClr val="00B050"/>
                </a:solidFill>
                <a:latin typeface="Times New Roman" panose="02020603050405020304" pitchFamily="18" charset="0"/>
                <a:cs typeface="Times New Roman" panose="02020603050405020304" pitchFamily="18" charset="0"/>
              </a:rPr>
              <a:t>- supratrochlear art.  </a:t>
            </a:r>
          </a:p>
          <a:p>
            <a:pPr marL="0" indent="0" algn="l" rtl="0">
              <a:buNone/>
            </a:pPr>
            <a:r>
              <a:rPr lang="en-US" sz="2400" dirty="0">
                <a:solidFill>
                  <a:srgbClr val="00B050"/>
                </a:solidFill>
                <a:latin typeface="Times New Roman" panose="02020603050405020304" pitchFamily="18" charset="0"/>
                <a:cs typeface="Times New Roman" panose="02020603050405020304" pitchFamily="18" charset="0"/>
              </a:rPr>
              <a:t>-supraorbital art. </a:t>
            </a:r>
          </a:p>
          <a:p>
            <a:pPr marL="0" indent="0" algn="l" rtl="0">
              <a:buNone/>
            </a:pPr>
            <a:r>
              <a:rPr lang="en-US" sz="2400" dirty="0">
                <a:latin typeface="Times New Roman" panose="02020603050405020304" pitchFamily="18" charset="0"/>
                <a:cs typeface="Times New Roman" panose="02020603050405020304" pitchFamily="18" charset="0"/>
              </a:rPr>
              <a:t> </a:t>
            </a:r>
          </a:p>
          <a:p>
            <a:pPr marL="0" indent="0" algn="l" rtl="0">
              <a:buNone/>
            </a:pPr>
            <a:endParaRPr lang="ar-EG"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9769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933688" cy="648072"/>
          </a:xfrm>
        </p:spPr>
        <p:txBody>
          <a:bodyPr>
            <a:noAutofit/>
          </a:bodyPr>
          <a:lstStyle/>
          <a:p>
            <a:pPr algn="l"/>
            <a:r>
              <a:rPr lang="en-US" sz="2800" dirty="0">
                <a:latin typeface="Algerian" panose="04020705040A02060702" pitchFamily="82" charset="0"/>
                <a:cs typeface="Times New Roman" panose="02020603050405020304" pitchFamily="18" charset="0"/>
              </a:rPr>
              <a:t>Arterial supply of face</a:t>
            </a:r>
            <a:br>
              <a:rPr lang="en-US" sz="2800" dirty="0">
                <a:latin typeface="Times New Roman" panose="02020603050405020304" pitchFamily="18" charset="0"/>
                <a:cs typeface="Times New Roman" panose="02020603050405020304" pitchFamily="18" charset="0"/>
              </a:rPr>
            </a:br>
            <a:endParaRPr lang="ar-EG" sz="2800" dirty="0"/>
          </a:p>
        </p:txBody>
      </p:sp>
      <p:sp>
        <p:nvSpPr>
          <p:cNvPr id="3" name="Content Placeholder 2"/>
          <p:cNvSpPr>
            <a:spLocks noGrp="1"/>
          </p:cNvSpPr>
          <p:nvPr>
            <p:ph idx="1"/>
          </p:nvPr>
        </p:nvSpPr>
        <p:spPr>
          <a:xfrm>
            <a:off x="0" y="764704"/>
            <a:ext cx="9144000" cy="6093296"/>
          </a:xfrm>
        </p:spPr>
        <p:txBody>
          <a:bodyPr>
            <a:noAutofit/>
          </a:bodyPr>
          <a:lstStyle/>
          <a:p>
            <a:pPr marL="0" indent="0" algn="l" rtl="0">
              <a:buNone/>
            </a:pPr>
            <a:r>
              <a:rPr lang="en-US" sz="2400" b="1" dirty="0">
                <a:solidFill>
                  <a:srgbClr val="FF0000"/>
                </a:solidFill>
                <a:latin typeface="Times New Roman" panose="02020603050405020304" pitchFamily="18" charset="0"/>
                <a:cs typeface="Times New Roman" panose="02020603050405020304" pitchFamily="18" charset="0"/>
              </a:rPr>
              <a:t>External carotid art: </a:t>
            </a:r>
            <a:r>
              <a:rPr lang="en-US" sz="2400" dirty="0">
                <a:latin typeface="Times New Roman" panose="02020603050405020304" pitchFamily="18" charset="0"/>
                <a:cs typeface="Times New Roman" panose="02020603050405020304" pitchFamily="18" charset="0"/>
              </a:rPr>
              <a:t>gives </a:t>
            </a:r>
          </a:p>
          <a:p>
            <a:pPr marL="0" indent="0" algn="l" rtl="0">
              <a:buNone/>
            </a:pPr>
            <a:r>
              <a:rPr lang="en-US" sz="2400" b="1" dirty="0">
                <a:solidFill>
                  <a:srgbClr val="0070C0"/>
                </a:solidFill>
                <a:latin typeface="Times New Roman" panose="02020603050405020304" pitchFamily="18" charset="0"/>
                <a:cs typeface="Times New Roman" panose="02020603050405020304" pitchFamily="18" charset="0"/>
              </a:rPr>
              <a:t>superficial temporal art. </a:t>
            </a:r>
            <a:r>
              <a:rPr lang="en-US" sz="2400" dirty="0">
                <a:latin typeface="Times New Roman" panose="02020603050405020304" pitchFamily="18" charset="0"/>
                <a:cs typeface="Times New Roman" panose="02020603050405020304" pitchFamily="18" charset="0"/>
              </a:rPr>
              <a:t>Which gives</a:t>
            </a:r>
          </a:p>
          <a:p>
            <a:pPr marL="0" indent="0" algn="l" rtl="0">
              <a:buNone/>
            </a:pPr>
            <a:r>
              <a:rPr lang="en-US" sz="2400" dirty="0">
                <a:latin typeface="Times New Roman" panose="02020603050405020304" pitchFamily="18" charset="0"/>
                <a:cs typeface="Times New Roman" panose="02020603050405020304" pitchFamily="18" charset="0"/>
              </a:rPr>
              <a:t>transverse facial art.   </a:t>
            </a:r>
          </a:p>
          <a:p>
            <a:pPr marL="0" indent="0" algn="l" rtl="0">
              <a:buNone/>
            </a:pPr>
            <a:r>
              <a:rPr lang="en-US" sz="2400" b="1" dirty="0">
                <a:solidFill>
                  <a:srgbClr val="0070C0"/>
                </a:solidFill>
                <a:latin typeface="Times New Roman" panose="02020603050405020304" pitchFamily="18" charset="0"/>
                <a:cs typeface="Times New Roman" panose="02020603050405020304" pitchFamily="18" charset="0"/>
              </a:rPr>
              <a:t>maxillary art.: </a:t>
            </a:r>
            <a:r>
              <a:rPr lang="en-US" sz="2400" dirty="0">
                <a:latin typeface="Times New Roman" panose="02020603050405020304" pitchFamily="18" charset="0"/>
                <a:cs typeface="Times New Roman" panose="02020603050405020304" pitchFamily="18" charset="0"/>
              </a:rPr>
              <a:t>which gives</a:t>
            </a:r>
          </a:p>
          <a:p>
            <a:pPr marL="0" indent="0" algn="l" rtl="0">
              <a:buNone/>
            </a:pPr>
            <a:r>
              <a:rPr lang="en-US" sz="2400" dirty="0">
                <a:latin typeface="Times New Roman" panose="02020603050405020304" pitchFamily="18" charset="0"/>
                <a:cs typeface="Times New Roman" panose="02020603050405020304" pitchFamily="18" charset="0"/>
              </a:rPr>
              <a:t>infra orbital art. </a:t>
            </a:r>
          </a:p>
          <a:p>
            <a:pPr marL="0" indent="0" algn="l" rtl="0">
              <a:buNone/>
            </a:pPr>
            <a:r>
              <a:rPr lang="en-US" sz="2400" dirty="0">
                <a:latin typeface="Times New Roman" panose="02020603050405020304" pitchFamily="18" charset="0"/>
                <a:cs typeface="Times New Roman" panose="02020603050405020304" pitchFamily="18" charset="0"/>
              </a:rPr>
              <a:t>inferior alveolar art.  Giving mental art. </a:t>
            </a:r>
          </a:p>
          <a:p>
            <a:pPr marL="0" indent="0" algn="l" rtl="0">
              <a:buNone/>
            </a:pPr>
            <a:r>
              <a:rPr lang="en-US" sz="2400" dirty="0">
                <a:latin typeface="Times New Roman" panose="02020603050405020304" pitchFamily="18" charset="0"/>
                <a:cs typeface="Times New Roman" panose="02020603050405020304" pitchFamily="18" charset="0"/>
              </a:rPr>
              <a:t>buccal art.</a:t>
            </a:r>
          </a:p>
          <a:p>
            <a:pPr marL="0" indent="0" algn="l" rtl="0">
              <a:buNone/>
            </a:pPr>
            <a:r>
              <a:rPr lang="en-US" sz="2400" b="1" dirty="0">
                <a:solidFill>
                  <a:srgbClr val="0070C0"/>
                </a:solidFill>
                <a:latin typeface="Times New Roman" panose="02020603050405020304" pitchFamily="18" charset="0"/>
                <a:cs typeface="Times New Roman" panose="02020603050405020304" pitchFamily="18" charset="0"/>
              </a:rPr>
              <a:t>facial art. (main) </a:t>
            </a:r>
            <a:endParaRPr lang="en-US" sz="2400" dirty="0">
              <a:solidFill>
                <a:srgbClr val="0070C0"/>
              </a:solidFill>
              <a:latin typeface="Times New Roman" panose="02020603050405020304" pitchFamily="18" charset="0"/>
              <a:cs typeface="Times New Roman" panose="02020603050405020304" pitchFamily="18" charset="0"/>
            </a:endParaRPr>
          </a:p>
          <a:p>
            <a:pPr marL="0" indent="0" algn="l" rtl="0">
              <a:buNone/>
            </a:pPr>
            <a:endParaRPr lang="en-US" sz="2400" dirty="0">
              <a:latin typeface="Times New Roman" panose="02020603050405020304" pitchFamily="18" charset="0"/>
              <a:cs typeface="Times New Roman" panose="02020603050405020304" pitchFamily="18" charset="0"/>
            </a:endParaRPr>
          </a:p>
          <a:p>
            <a:pPr marL="0" indent="0" algn="l" rtl="0">
              <a:buNone/>
            </a:pPr>
            <a:endParaRPr lang="ar-EG"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16632"/>
            <a:ext cx="4036839"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4802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33688" cy="548680"/>
          </a:xfrm>
        </p:spPr>
        <p:txBody>
          <a:bodyPr>
            <a:noAutofit/>
          </a:bodyPr>
          <a:lstStyle/>
          <a:p>
            <a:pPr algn="l"/>
            <a:r>
              <a:rPr lang="en-US" sz="2800" dirty="0">
                <a:latin typeface="Algerian" panose="04020705040A02060702" pitchFamily="82" charset="0"/>
              </a:rPr>
              <a:t>ARTERIAL SUPPLY OF FACE</a:t>
            </a:r>
            <a:endParaRPr lang="ar-EG" sz="2800" dirty="0"/>
          </a:p>
        </p:txBody>
      </p:sp>
      <p:sp>
        <p:nvSpPr>
          <p:cNvPr id="3" name="Content Placeholder 2"/>
          <p:cNvSpPr>
            <a:spLocks noGrp="1"/>
          </p:cNvSpPr>
          <p:nvPr>
            <p:ph idx="1"/>
          </p:nvPr>
        </p:nvSpPr>
        <p:spPr>
          <a:xfrm>
            <a:off x="0" y="404664"/>
            <a:ext cx="9144000" cy="6453336"/>
          </a:xfrm>
        </p:spPr>
        <p:txBody>
          <a:bodyPr>
            <a:noAutofit/>
          </a:bodyPr>
          <a:lstStyle/>
          <a:p>
            <a:pPr marL="0" indent="0" algn="l" rtl="0">
              <a:buNone/>
            </a:pPr>
            <a:r>
              <a:rPr lang="en-US" sz="2400" b="1" dirty="0">
                <a:solidFill>
                  <a:srgbClr val="0070C0"/>
                </a:solidFill>
                <a:latin typeface="Times New Roman" panose="02020603050405020304" pitchFamily="18" charset="0"/>
                <a:cs typeface="Times New Roman" panose="02020603050405020304" pitchFamily="18" charset="0"/>
              </a:rPr>
              <a:t>facial art. (main) </a:t>
            </a:r>
            <a:endParaRPr lang="en-US" sz="2400" dirty="0">
              <a:solidFill>
                <a:srgbClr val="0070C0"/>
              </a:solidFill>
              <a:latin typeface="Times New Roman" panose="02020603050405020304" pitchFamily="18" charset="0"/>
              <a:cs typeface="Times New Roman" panose="02020603050405020304" pitchFamily="18" charset="0"/>
            </a:endParaRPr>
          </a:p>
          <a:p>
            <a:pPr marL="0" indent="0" algn="l" rtl="0">
              <a:buNone/>
            </a:pPr>
            <a:r>
              <a:rPr lang="en-US" sz="2400" b="1" dirty="0">
                <a:solidFill>
                  <a:srgbClr val="00B050"/>
                </a:solidFill>
                <a:latin typeface="Times New Roman" panose="02020603050405020304" pitchFamily="18" charset="0"/>
                <a:cs typeface="Times New Roman" panose="02020603050405020304" pitchFamily="18" charset="0"/>
              </a:rPr>
              <a:t>C&amp;R :</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face</a:t>
            </a:r>
          </a:p>
          <a:p>
            <a:pPr marL="0" indent="0" algn="l" rtl="0">
              <a:buNone/>
            </a:pPr>
            <a:r>
              <a:rPr lang="en-US" sz="2400" dirty="0">
                <a:latin typeface="Times New Roman" panose="02020603050405020304" pitchFamily="18" charset="0"/>
                <a:cs typeface="Times New Roman" panose="02020603050405020304" pitchFamily="18" charset="0"/>
              </a:rPr>
              <a:t>-enter face by hooking around</a:t>
            </a:r>
          </a:p>
          <a:p>
            <a:pPr marL="0" indent="0" algn="l" rtl="0">
              <a:buNone/>
            </a:pPr>
            <a:r>
              <a:rPr lang="en-US" sz="2400" dirty="0">
                <a:latin typeface="Times New Roman" panose="02020603050405020304" pitchFamily="18" charset="0"/>
                <a:cs typeface="Times New Roman" panose="02020603050405020304" pitchFamily="18" charset="0"/>
              </a:rPr>
              <a:t> lower border of mandible </a:t>
            </a:r>
          </a:p>
          <a:p>
            <a:pPr marL="0" indent="0" algn="l" rtl="0">
              <a:buNone/>
            </a:pPr>
            <a:r>
              <a:rPr lang="en-US" sz="2400" dirty="0">
                <a:latin typeface="Times New Roman" panose="02020603050405020304" pitchFamily="18" charset="0"/>
                <a:cs typeface="Times New Roman" panose="02020603050405020304" pitchFamily="18" charset="0"/>
              </a:rPr>
              <a:t> at anteroinferior angle of masseter.</a:t>
            </a:r>
          </a:p>
          <a:p>
            <a:pPr marL="0" indent="0" algn="l" rtl="0">
              <a:buNone/>
            </a:pPr>
            <a:r>
              <a:rPr lang="en-US" sz="2400" dirty="0">
                <a:latin typeface="Times New Roman" panose="02020603050405020304" pitchFamily="18" charset="0"/>
                <a:cs typeface="Times New Roman" panose="02020603050405020304" pitchFamily="18" charset="0"/>
              </a:rPr>
              <a:t>-runs a  tortuous course crossing</a:t>
            </a:r>
          </a:p>
          <a:p>
            <a:pPr marL="0" indent="0" algn="l" rtl="0">
              <a:buNone/>
            </a:pPr>
            <a:r>
              <a:rPr lang="en-US" sz="2400" dirty="0">
                <a:latin typeface="Times New Roman" panose="02020603050405020304" pitchFamily="18" charset="0"/>
                <a:cs typeface="Times New Roman" panose="02020603050405020304" pitchFamily="18" charset="0"/>
              </a:rPr>
              <a:t> the mandible , buccinator towards </a:t>
            </a:r>
          </a:p>
          <a:p>
            <a:pPr marL="0" indent="0" algn="l" rtl="0">
              <a:buNone/>
            </a:pPr>
            <a:r>
              <a:rPr lang="en-US" sz="2400" dirty="0">
                <a:latin typeface="Times New Roman" panose="02020603050405020304" pitchFamily="18" charset="0"/>
                <a:cs typeface="Times New Roman" panose="02020603050405020304" pitchFamily="18" charset="0"/>
              </a:rPr>
              <a:t> the angle of the mouth </a:t>
            </a:r>
          </a:p>
          <a:p>
            <a:pPr marL="0" indent="0" algn="l" rtl="0">
              <a:buNone/>
            </a:pPr>
            <a:r>
              <a:rPr lang="en-US" sz="2400" dirty="0">
                <a:latin typeface="Times New Roman" panose="02020603050405020304" pitchFamily="18" charset="0"/>
                <a:cs typeface="Times New Roman" panose="02020603050405020304" pitchFamily="18" charset="0"/>
              </a:rPr>
              <a:t>then ascend along side of nose</a:t>
            </a:r>
          </a:p>
          <a:p>
            <a:pPr marL="0" indent="0" algn="l" rtl="0">
              <a:buNone/>
            </a:pPr>
            <a:r>
              <a:rPr lang="en-US" sz="2400" b="1" dirty="0">
                <a:solidFill>
                  <a:srgbClr val="00B050"/>
                </a:solidFill>
                <a:latin typeface="Times New Roman" panose="02020603050405020304" pitchFamily="18" charset="0"/>
                <a:cs typeface="Times New Roman" panose="02020603050405020304" pitchFamily="18" charset="0"/>
              </a:rPr>
              <a:t>E: </a:t>
            </a:r>
            <a:r>
              <a:rPr lang="en-US" sz="2400" dirty="0">
                <a:latin typeface="Times New Roman" panose="02020603050405020304" pitchFamily="18" charset="0"/>
                <a:cs typeface="Times New Roman" panose="02020603050405020304" pitchFamily="18" charset="0"/>
              </a:rPr>
              <a:t>at medial angel of eye as angular art. </a:t>
            </a:r>
          </a:p>
          <a:p>
            <a:pPr marL="0" indent="0" algn="l" rtl="0">
              <a:buNone/>
            </a:pPr>
            <a:r>
              <a:rPr lang="en-US" sz="2400" b="1" dirty="0">
                <a:solidFill>
                  <a:srgbClr val="00B050"/>
                </a:solidFill>
                <a:latin typeface="Times New Roman" panose="02020603050405020304" pitchFamily="18" charset="0"/>
                <a:cs typeface="Times New Roman" panose="02020603050405020304" pitchFamily="18" charset="0"/>
              </a:rPr>
              <a:t>Brs: in face</a:t>
            </a:r>
          </a:p>
          <a:p>
            <a:pPr marL="82296" indent="0" algn="l" rtl="0">
              <a:buNone/>
            </a:pPr>
            <a:r>
              <a:rPr lang="en-US" sz="2400" u="sng" dirty="0">
                <a:latin typeface="Times New Roman" panose="02020603050405020304" pitchFamily="18" charset="0"/>
                <a:cs typeface="Times New Roman" panose="02020603050405020304" pitchFamily="18" charset="0"/>
              </a:rPr>
              <a:t>inferior labial: </a:t>
            </a:r>
            <a:r>
              <a:rPr lang="en-US" sz="2400" dirty="0">
                <a:latin typeface="Times New Roman" panose="02020603050405020304" pitchFamily="18" charset="0"/>
                <a:cs typeface="Times New Roman" panose="02020603050405020304" pitchFamily="18" charset="0"/>
              </a:rPr>
              <a:t>to lower lip</a:t>
            </a:r>
          </a:p>
          <a:p>
            <a:pPr marL="82296" indent="0" algn="l" rtl="0">
              <a:buNone/>
            </a:pPr>
            <a:r>
              <a:rPr lang="en-US" sz="2400" u="sng" dirty="0">
                <a:latin typeface="Times New Roman" panose="02020603050405020304" pitchFamily="18" charset="0"/>
                <a:cs typeface="Times New Roman" panose="02020603050405020304" pitchFamily="18" charset="0"/>
              </a:rPr>
              <a:t>superior labial: </a:t>
            </a:r>
            <a:r>
              <a:rPr lang="en-US" sz="2400" dirty="0">
                <a:latin typeface="Times New Roman" panose="02020603050405020304" pitchFamily="18" charset="0"/>
                <a:cs typeface="Times New Roman" panose="02020603050405020304" pitchFamily="18" charset="0"/>
              </a:rPr>
              <a:t>to upper lip &amp; gives septal </a:t>
            </a:r>
            <a:r>
              <a:rPr lang="en-US" sz="2400" dirty="0" err="1">
                <a:latin typeface="Times New Roman" panose="02020603050405020304" pitchFamily="18" charset="0"/>
                <a:cs typeface="Times New Roman" panose="02020603050405020304" pitchFamily="18" charset="0"/>
              </a:rPr>
              <a:t>br</a:t>
            </a:r>
            <a:r>
              <a:rPr lang="en-US" sz="2400" dirty="0">
                <a:latin typeface="Times New Roman" panose="02020603050405020304" pitchFamily="18" charset="0"/>
                <a:cs typeface="Times New Roman" panose="02020603050405020304" pitchFamily="18" charset="0"/>
              </a:rPr>
              <a:t> to nasal septum</a:t>
            </a:r>
          </a:p>
          <a:p>
            <a:pPr marL="82296" indent="0" algn="l" rtl="0">
              <a:buNone/>
            </a:pPr>
            <a:r>
              <a:rPr lang="en-US" sz="2400" u="sng" dirty="0">
                <a:latin typeface="Times New Roman" panose="02020603050405020304" pitchFamily="18" charset="0"/>
                <a:cs typeface="Times New Roman" panose="02020603050405020304" pitchFamily="18" charset="0"/>
              </a:rPr>
              <a:t>lateral nasal :</a:t>
            </a:r>
            <a:r>
              <a:rPr lang="en-US" sz="2400" dirty="0">
                <a:latin typeface="Times New Roman" panose="02020603050405020304" pitchFamily="18" charset="0"/>
                <a:cs typeface="Times New Roman" panose="02020603050405020304" pitchFamily="18" charset="0"/>
              </a:rPr>
              <a:t> to side of nose  </a:t>
            </a:r>
            <a:r>
              <a:rPr lang="en-US" sz="2400" u="sng" dirty="0">
                <a:latin typeface="Times New Roman" panose="02020603050405020304" pitchFamily="18" charset="0"/>
                <a:cs typeface="Times New Roman" panose="02020603050405020304" pitchFamily="18" charset="0"/>
              </a:rPr>
              <a:t>angular :</a:t>
            </a:r>
            <a:r>
              <a:rPr lang="en-US" sz="2400" dirty="0">
                <a:latin typeface="Times New Roman" panose="02020603050405020304" pitchFamily="18" charset="0"/>
                <a:cs typeface="Times New Roman" panose="02020603050405020304" pitchFamily="18" charset="0"/>
              </a:rPr>
              <a:t> the terminal part at medial angle of eye </a:t>
            </a:r>
          </a:p>
          <a:p>
            <a:pPr marL="82296" indent="0" algn="l" rtl="0">
              <a:buNone/>
            </a:pPr>
            <a:endParaRPr lang="ar-EG"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0"/>
            <a:ext cx="4148526" cy="5805264"/>
          </a:xfrm>
          <a:prstGeom prst="rect">
            <a:avLst/>
          </a:prstGeom>
        </p:spPr>
      </p:pic>
    </p:spTree>
    <p:extLst>
      <p:ext uri="{BB962C8B-B14F-4D97-AF65-F5344CB8AC3E}">
        <p14:creationId xmlns:p14="http://schemas.microsoft.com/office/powerpoint/2010/main" val="2304160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0"/>
            <a:ext cx="3851920" cy="5013176"/>
          </a:xfrm>
          <a:prstGeom prst="rect">
            <a:avLst/>
          </a:prstGeom>
        </p:spPr>
      </p:pic>
      <p:sp>
        <p:nvSpPr>
          <p:cNvPr id="2" name="Title 1"/>
          <p:cNvSpPr>
            <a:spLocks noGrp="1"/>
          </p:cNvSpPr>
          <p:nvPr>
            <p:ph type="title"/>
          </p:nvPr>
        </p:nvSpPr>
        <p:spPr>
          <a:xfrm>
            <a:off x="0" y="0"/>
            <a:ext cx="8933688" cy="1052736"/>
          </a:xfrm>
        </p:spPr>
        <p:txBody>
          <a:bodyPr>
            <a:normAutofit/>
          </a:bodyPr>
          <a:lstStyle/>
          <a:p>
            <a:pPr algn="l" rtl="0"/>
            <a:r>
              <a:rPr lang="en-US" sz="2800" dirty="0">
                <a:latin typeface="Algerian" panose="04020705040A02060702" pitchFamily="82" charset="0"/>
              </a:rPr>
              <a:t>venous drainage of the face</a:t>
            </a:r>
            <a:br>
              <a:rPr lang="en-US" sz="2800" dirty="0">
                <a:latin typeface="Algerian" panose="04020705040A02060702" pitchFamily="82" charset="0"/>
              </a:rPr>
            </a:br>
            <a:endParaRPr lang="ar-EG" sz="2800" dirty="0"/>
          </a:p>
        </p:txBody>
      </p:sp>
      <p:sp>
        <p:nvSpPr>
          <p:cNvPr id="3" name="Content Placeholder 2"/>
          <p:cNvSpPr>
            <a:spLocks noGrp="1"/>
          </p:cNvSpPr>
          <p:nvPr>
            <p:ph idx="1"/>
          </p:nvPr>
        </p:nvSpPr>
        <p:spPr>
          <a:xfrm>
            <a:off x="0" y="548680"/>
            <a:ext cx="9144000" cy="6309320"/>
          </a:xfrm>
        </p:spPr>
        <p:txBody>
          <a:bodyPr>
            <a:noAutofit/>
          </a:bodyPr>
          <a:lstStyle/>
          <a:p>
            <a:pPr marL="0" indent="0" algn="l" rtl="0">
              <a:buNone/>
            </a:pPr>
            <a:r>
              <a:rPr lang="en-US" sz="2400" b="1" dirty="0">
                <a:solidFill>
                  <a:srgbClr val="FF0000"/>
                </a:solidFill>
                <a:latin typeface="Times New Roman" panose="02020603050405020304" pitchFamily="18" charset="0"/>
                <a:cs typeface="Times New Roman" panose="02020603050405020304" pitchFamily="18" charset="0"/>
              </a:rPr>
              <a:t>Ant. facial v.:</a:t>
            </a:r>
          </a:p>
          <a:p>
            <a:pPr marL="0" indent="0" algn="l" rtl="0">
              <a:buNone/>
            </a:pPr>
            <a:r>
              <a:rPr lang="en-US" sz="2400" b="1" dirty="0">
                <a:solidFill>
                  <a:srgbClr val="0070C0"/>
                </a:solidFill>
                <a:latin typeface="Times New Roman" panose="02020603050405020304" pitchFamily="18" charset="0"/>
                <a:cs typeface="Times New Roman" panose="02020603050405020304" pitchFamily="18" charset="0"/>
              </a:rPr>
              <a:t>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medial angle of eye</a:t>
            </a:r>
          </a:p>
          <a:p>
            <a:pPr marL="0" indent="0" algn="l" rtl="0">
              <a:buNone/>
            </a:pPr>
            <a:r>
              <a:rPr lang="en-US" sz="2400" dirty="0">
                <a:latin typeface="Times New Roman" panose="02020603050405020304" pitchFamily="18" charset="0"/>
                <a:cs typeface="Times New Roman" panose="02020603050405020304" pitchFamily="18" charset="0"/>
              </a:rPr>
              <a:t>by union of supratrochlear &amp; supraorbital veins</a:t>
            </a:r>
          </a:p>
          <a:p>
            <a:pPr marL="0" indent="0" algn="l" rtl="0">
              <a:buNone/>
            </a:pPr>
            <a:r>
              <a:rPr lang="en-US" sz="2400" b="1" dirty="0">
                <a:solidFill>
                  <a:srgbClr val="0070C0"/>
                </a:solidFill>
                <a:latin typeface="Times New Roman" panose="02020603050405020304" pitchFamily="18" charset="0"/>
                <a:cs typeface="Times New Roman" panose="02020603050405020304" pitchFamily="18" charset="0"/>
              </a:rPr>
              <a:t>C&amp;R:</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descend straight behind facial art. </a:t>
            </a:r>
          </a:p>
          <a:p>
            <a:pPr marL="0" indent="0" algn="l" rtl="0">
              <a:buNone/>
            </a:pPr>
            <a:r>
              <a:rPr lang="en-US" sz="2400" b="1" dirty="0">
                <a:solidFill>
                  <a:srgbClr val="0070C0"/>
                </a:solidFill>
                <a:latin typeface="Times New Roman" panose="02020603050405020304" pitchFamily="18" charset="0"/>
                <a:cs typeface="Times New Roman" panose="02020603050405020304" pitchFamily="18" charset="0"/>
              </a:rPr>
              <a:t>E:</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unite with ant division of retronandibular V.</a:t>
            </a:r>
          </a:p>
          <a:p>
            <a:pPr marL="0" indent="0" algn="l" rtl="0">
              <a:buNone/>
            </a:pPr>
            <a:r>
              <a:rPr lang="en-US" sz="2400" dirty="0">
                <a:latin typeface="Times New Roman" panose="02020603050405020304" pitchFamily="18" charset="0"/>
                <a:cs typeface="Times New Roman" panose="02020603050405020304" pitchFamily="18" charset="0"/>
              </a:rPr>
              <a:t> forming common facial v. that ends in IJV</a:t>
            </a:r>
          </a:p>
          <a:p>
            <a:pPr marL="0" indent="0" algn="l" rtl="0">
              <a:buNone/>
            </a:pPr>
            <a:r>
              <a:rPr lang="en-US" sz="2400" b="1" dirty="0">
                <a:solidFill>
                  <a:srgbClr val="0070C0"/>
                </a:solidFill>
                <a:latin typeface="Times New Roman" panose="02020603050405020304" pitchFamily="18" charset="0"/>
                <a:cs typeface="Times New Roman" panose="02020603050405020304" pitchFamily="18" charset="0"/>
              </a:rPr>
              <a:t>Connections:</a:t>
            </a:r>
          </a:p>
          <a:p>
            <a:pPr marL="0" indent="0" algn="l" rtl="0">
              <a:buNone/>
            </a:pPr>
            <a:r>
              <a:rPr lang="en-US" sz="2400" dirty="0">
                <a:latin typeface="Times New Roman" panose="02020603050405020304" pitchFamily="18" charset="0"/>
                <a:cs typeface="Times New Roman" panose="02020603050405020304" pitchFamily="18" charset="0"/>
              </a:rPr>
              <a:t>ant. facial v. is connected to </a:t>
            </a:r>
            <a:r>
              <a:rPr lang="en-US" sz="2400" b="1" dirty="0">
                <a:solidFill>
                  <a:srgbClr val="FF0000"/>
                </a:solidFill>
                <a:latin typeface="Times New Roman" panose="02020603050405020304" pitchFamily="18" charset="0"/>
                <a:cs typeface="Times New Roman" panose="02020603050405020304" pitchFamily="18" charset="0"/>
              </a:rPr>
              <a:t>cavernous sinus</a:t>
            </a:r>
          </a:p>
          <a:p>
            <a:pPr marL="0" indent="0" algn="l" rtl="0">
              <a:buNone/>
            </a:pPr>
            <a:r>
              <a:rPr lang="en-US" sz="2400" dirty="0">
                <a:latin typeface="Times New Roman" panose="02020603050405020304" pitchFamily="18" charset="0"/>
                <a:cs typeface="Times New Roman" panose="02020603050405020304" pitchFamily="18" charset="0"/>
              </a:rPr>
              <a:t> by 2 valveless veins</a:t>
            </a:r>
          </a:p>
          <a:p>
            <a:pPr marL="0" indent="0" algn="l" rtl="0">
              <a:buNone/>
            </a:pPr>
            <a:r>
              <a:rPr lang="en-US" sz="2400" dirty="0">
                <a:solidFill>
                  <a:srgbClr val="00B050"/>
                </a:solidFill>
                <a:latin typeface="Times New Roman" panose="02020603050405020304" pitchFamily="18" charset="0"/>
                <a:cs typeface="Times New Roman" panose="02020603050405020304" pitchFamily="18" charset="0"/>
              </a:rPr>
              <a:t>1-superior ophthalmic v. </a:t>
            </a:r>
          </a:p>
          <a:p>
            <a:pPr marL="0" indent="0" algn="l" rtl="0">
              <a:buNone/>
            </a:pPr>
            <a:r>
              <a:rPr lang="en-US" sz="2400" dirty="0">
                <a:solidFill>
                  <a:srgbClr val="00B050"/>
                </a:solidFill>
                <a:latin typeface="Times New Roman" panose="02020603050405020304" pitchFamily="18" charset="0"/>
                <a:cs typeface="Times New Roman" panose="02020603050405020304" pitchFamily="18" charset="0"/>
              </a:rPr>
              <a:t>2-deep facial v. </a:t>
            </a:r>
            <a:r>
              <a:rPr lang="en-US" sz="2400" dirty="0">
                <a:latin typeface="Times New Roman" panose="02020603050405020304" pitchFamily="18" charset="0"/>
                <a:cs typeface="Times New Roman" panose="02020603050405020304" pitchFamily="18" charset="0"/>
              </a:rPr>
              <a:t>to pterygoid plexus of veins  to cavernous sinus through emissary v. pass through foramen ovale</a:t>
            </a:r>
          </a:p>
          <a:p>
            <a:pPr marL="0" indent="0" algn="l" rtl="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250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88640"/>
            <a:ext cx="8784976" cy="6669360"/>
          </a:xfrm>
        </p:spPr>
      </p:pic>
    </p:spTree>
    <p:extLst>
      <p:ext uri="{BB962C8B-B14F-4D97-AF65-F5344CB8AC3E}">
        <p14:creationId xmlns:p14="http://schemas.microsoft.com/office/powerpoint/2010/main" val="3185347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33688" cy="836712"/>
          </a:xfrm>
        </p:spPr>
        <p:txBody>
          <a:bodyPr>
            <a:normAutofit fontScale="90000"/>
          </a:bodyPr>
          <a:lstStyle/>
          <a:p>
            <a:pPr algn="l" rtl="0"/>
            <a:r>
              <a:rPr lang="en-US" sz="2800" dirty="0">
                <a:latin typeface="Algerian" panose="04020705040A02060702" pitchFamily="82" charset="0"/>
              </a:rPr>
              <a:t>Applied anatomy:</a:t>
            </a:r>
            <a:br>
              <a:rPr lang="en-US" sz="2800" dirty="0">
                <a:solidFill>
                  <a:srgbClr val="FF0000"/>
                </a:solidFill>
                <a:latin typeface="Algerian" panose="04020705040A02060702" pitchFamily="82" charset="0"/>
              </a:rPr>
            </a:br>
            <a:endParaRPr lang="ar-EG" sz="2800" dirty="0"/>
          </a:p>
        </p:txBody>
      </p:sp>
      <p:sp>
        <p:nvSpPr>
          <p:cNvPr id="3" name="Content Placeholder 2"/>
          <p:cNvSpPr>
            <a:spLocks noGrp="1"/>
          </p:cNvSpPr>
          <p:nvPr>
            <p:ph idx="1"/>
          </p:nvPr>
        </p:nvSpPr>
        <p:spPr>
          <a:xfrm>
            <a:off x="0" y="476672"/>
            <a:ext cx="9144000" cy="6381328"/>
          </a:xfrm>
        </p:spPr>
        <p:txBody>
          <a:bodyPr>
            <a:normAutofit/>
          </a:bodyPr>
          <a:lstStyle/>
          <a:p>
            <a:pPr marL="0" indent="0" algn="l" rtl="0">
              <a:buNone/>
            </a:pPr>
            <a:r>
              <a:rPr lang="en-US" sz="2400" dirty="0">
                <a:latin typeface="Times New Roman" panose="02020603050405020304" pitchFamily="18" charset="0"/>
                <a:cs typeface="Times New Roman" panose="02020603050405020304" pitchFamily="18" charset="0"/>
              </a:rPr>
              <a:t>dangerous area of face is the triangular area around nose &amp; supper lip</a:t>
            </a:r>
          </a:p>
          <a:p>
            <a:pPr marL="0" indent="0" algn="l" rtl="0">
              <a:buNone/>
            </a:pPr>
            <a:r>
              <a:rPr lang="en-US" sz="2400" dirty="0">
                <a:latin typeface="Times New Roman" panose="02020603050405020304" pitchFamily="18" charset="0"/>
                <a:cs typeface="Times New Roman" panose="02020603050405020304" pitchFamily="18" charset="0"/>
              </a:rPr>
              <a:t>as infection pass from ant. facial v. to cavernous sinus by the 2 valveless veins: </a:t>
            </a:r>
          </a:p>
          <a:p>
            <a:pPr marL="0" indent="0" algn="l" rtl="0">
              <a:buNone/>
            </a:pPr>
            <a:r>
              <a:rPr lang="en-US" sz="2400" dirty="0">
                <a:latin typeface="Times New Roman" panose="02020603050405020304" pitchFamily="18" charset="0"/>
                <a:cs typeface="Times New Roman" panose="02020603050405020304" pitchFamily="18" charset="0"/>
              </a:rPr>
              <a:t>1-superior ophthalmic v.</a:t>
            </a:r>
          </a:p>
          <a:p>
            <a:pPr marL="0" indent="0" algn="l" rtl="0">
              <a:buNone/>
            </a:pPr>
            <a:r>
              <a:rPr lang="en-US" sz="2400" dirty="0">
                <a:latin typeface="Times New Roman" panose="02020603050405020304" pitchFamily="18" charset="0"/>
                <a:cs typeface="Times New Roman" panose="02020603050405020304" pitchFamily="18" charset="0"/>
              </a:rPr>
              <a:t>2-deep facial v………….</a:t>
            </a:r>
            <a:endParaRPr lang="ar-EG" sz="2400" dirty="0">
              <a:latin typeface="Times New Roman" panose="02020603050405020304" pitchFamily="18" charset="0"/>
              <a:cs typeface="Times New Roman" panose="02020603050405020304" pitchFamily="18" charset="0"/>
            </a:endParaRPr>
          </a:p>
          <a:p>
            <a:pPr marL="0" indent="0" algn="l" rtl="0">
              <a:buNone/>
            </a:pPr>
            <a:endParaRPr lang="ar-EG"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2060848"/>
            <a:ext cx="4499992" cy="479715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40968"/>
            <a:ext cx="4860032" cy="3717032"/>
          </a:xfrm>
          <a:prstGeom prst="rect">
            <a:avLst/>
          </a:prstGeom>
        </p:spPr>
      </p:pic>
    </p:spTree>
    <p:extLst>
      <p:ext uri="{BB962C8B-B14F-4D97-AF65-F5344CB8AC3E}">
        <p14:creationId xmlns:p14="http://schemas.microsoft.com/office/powerpoint/2010/main" val="328065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 dirty="0"/>
              <a:t>.</a:t>
            </a:r>
            <a:endParaRPr lang="ar-SA" sz="800" dirty="0"/>
          </a:p>
        </p:txBody>
      </p:sp>
      <p:sp>
        <p:nvSpPr>
          <p:cNvPr id="3" name="Content Placeholder 2"/>
          <p:cNvSpPr>
            <a:spLocks noGrp="1"/>
          </p:cNvSpPr>
          <p:nvPr>
            <p:ph idx="1"/>
          </p:nvPr>
        </p:nvSpPr>
        <p:spPr>
          <a:xfrm>
            <a:off x="0" y="0"/>
            <a:ext cx="9144000" cy="6858000"/>
          </a:xfrm>
        </p:spPr>
        <p:txBody>
          <a:bodyPr>
            <a:normAutofit/>
          </a:bodyPr>
          <a:lstStyle/>
          <a:p>
            <a:pPr marL="82296" indent="0" algn="ctr">
              <a:buNone/>
            </a:pPr>
            <a:endParaRPr lang="en-US" sz="9600" dirty="0">
              <a:latin typeface="Andalus" panose="02020603050405020304" pitchFamily="18" charset="-78"/>
              <a:cs typeface="Andalus" panose="02020603050405020304" pitchFamily="18" charset="-78"/>
            </a:endParaRPr>
          </a:p>
          <a:p>
            <a:pPr marL="82296" indent="0" algn="ctr">
              <a:buNone/>
            </a:pPr>
            <a:r>
              <a:rPr lang="en-US" sz="9600" dirty="0">
                <a:latin typeface="Andalus" panose="02020603050405020304" pitchFamily="18" charset="-78"/>
                <a:cs typeface="Andalus" panose="02020603050405020304" pitchFamily="18" charset="-78"/>
              </a:rPr>
              <a:t> </a:t>
            </a:r>
            <a:r>
              <a:rPr lang="en-US" sz="9600" dirty="0">
                <a:solidFill>
                  <a:srgbClr val="00B050"/>
                </a:solidFill>
                <a:latin typeface="Andalus" panose="02020603050405020304" pitchFamily="18" charset="-78"/>
                <a:cs typeface="Andalus" panose="02020603050405020304" pitchFamily="18" charset="-78"/>
              </a:rPr>
              <a:t>THANQ</a:t>
            </a:r>
            <a:endParaRPr lang="ar-SA" sz="9600" dirty="0">
              <a:solidFill>
                <a:srgbClr val="00B05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39689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88024" y="980728"/>
            <a:ext cx="4355976" cy="5760640"/>
          </a:xfrm>
        </p:spPr>
      </p:pic>
      <p:sp>
        <p:nvSpPr>
          <p:cNvPr id="3" name="Content Placeholder 2"/>
          <p:cNvSpPr>
            <a:spLocks noGrp="1"/>
          </p:cNvSpPr>
          <p:nvPr>
            <p:ph sz="half" idx="1"/>
          </p:nvPr>
        </p:nvSpPr>
        <p:spPr>
          <a:xfrm>
            <a:off x="0" y="0"/>
            <a:ext cx="4932040" cy="6858000"/>
          </a:xfrm>
        </p:spPr>
        <p:txBody>
          <a:bodyPr>
            <a:normAutofit/>
          </a:bodyPr>
          <a:lstStyle/>
          <a:p>
            <a:pPr marL="0" indent="0" algn="l" rtl="0">
              <a:buNone/>
            </a:pPr>
            <a:r>
              <a:rPr lang="en-US" dirty="0">
                <a:latin typeface="Algerian" panose="04020705040A02060702" pitchFamily="82" charset="0"/>
                <a:cs typeface="Times New Roman" panose="02020603050405020304" pitchFamily="18" charset="0"/>
              </a:rPr>
              <a:t>Def.: </a:t>
            </a:r>
          </a:p>
          <a:p>
            <a:pPr marL="0" indent="0" algn="l" rtl="0">
              <a:buNone/>
            </a:pPr>
            <a:r>
              <a:rPr lang="en-US" sz="2400" dirty="0">
                <a:latin typeface="Times New Roman" panose="02020603050405020304" pitchFamily="18" charset="0"/>
                <a:cs typeface="Times New Roman" panose="02020603050405020304" pitchFamily="18" charset="0"/>
              </a:rPr>
              <a:t>soft tissues covering norma frontalis  &amp; surrounding its openings</a:t>
            </a:r>
          </a:p>
          <a:p>
            <a:pPr marL="0" indent="0" algn="l" rtl="0">
              <a:buNone/>
            </a:pPr>
            <a:r>
              <a:rPr lang="en-US" dirty="0">
                <a:latin typeface="Algerian" panose="04020705040A02060702" pitchFamily="82" charset="0"/>
                <a:cs typeface="Times New Roman" panose="02020603050405020304" pitchFamily="18" charset="0"/>
              </a:rPr>
              <a:t>Extent: </a:t>
            </a:r>
          </a:p>
          <a:p>
            <a:pPr marL="0" indent="0" algn="l" rtl="0">
              <a:buNone/>
            </a:pPr>
            <a:r>
              <a:rPr lang="en-US" sz="2400" b="1" dirty="0">
                <a:solidFill>
                  <a:srgbClr val="FF0000"/>
                </a:solidFill>
                <a:latin typeface="Times New Roman" panose="02020603050405020304" pitchFamily="18" charset="0"/>
                <a:cs typeface="Times New Roman" panose="02020603050405020304" pitchFamily="18" charset="0"/>
              </a:rPr>
              <a:t>sides:</a:t>
            </a:r>
            <a:r>
              <a:rPr lang="en-US" sz="2400" b="1" dirty="0">
                <a:solidFill>
                  <a:srgbClr val="0070C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auricles  </a:t>
            </a:r>
          </a:p>
          <a:p>
            <a:pPr marL="0" indent="0" algn="l" rtl="0">
              <a:buNone/>
            </a:pPr>
            <a:r>
              <a:rPr lang="en-US" sz="2400" b="1" dirty="0">
                <a:solidFill>
                  <a:srgbClr val="FF0000"/>
                </a:solidFill>
                <a:latin typeface="Times New Roman" panose="02020603050405020304" pitchFamily="18" charset="0"/>
                <a:cs typeface="Times New Roman" panose="02020603050405020304" pitchFamily="18" charset="0"/>
              </a:rPr>
              <a:t>below:</a:t>
            </a:r>
            <a:r>
              <a:rPr lang="en-US" sz="2400" b="1" dirty="0">
                <a:solidFill>
                  <a:srgbClr val="0070C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chin &amp; and base of mandible</a:t>
            </a:r>
          </a:p>
          <a:p>
            <a:pPr marL="0" indent="0" algn="l" rtl="0">
              <a:buNone/>
            </a:pPr>
            <a:r>
              <a:rPr lang="en-US" sz="2400" b="1" dirty="0">
                <a:solidFill>
                  <a:srgbClr val="FF0000"/>
                </a:solidFill>
                <a:latin typeface="Times New Roman" panose="02020603050405020304" pitchFamily="18" charset="0"/>
                <a:cs typeface="Times New Roman" panose="02020603050405020304" pitchFamily="18" charset="0"/>
              </a:rPr>
              <a:t>above:</a:t>
            </a:r>
            <a:r>
              <a:rPr lang="en-US" sz="2400" dirty="0">
                <a:latin typeface="Times New Roman" panose="02020603050405020304" pitchFamily="18" charset="0"/>
                <a:cs typeface="Times New Roman" panose="02020603050405020304" pitchFamily="18" charset="0"/>
              </a:rPr>
              <a:t> ant. hair line in adult </a:t>
            </a:r>
          </a:p>
          <a:p>
            <a:pPr marL="0" indent="0" algn="l" rtl="0">
              <a:buNone/>
            </a:pPr>
            <a:r>
              <a:rPr lang="en-US" sz="2400" dirty="0">
                <a:latin typeface="Times New Roman" panose="02020603050405020304" pitchFamily="18" charset="0"/>
                <a:cs typeface="Times New Roman" panose="02020603050405020304" pitchFamily="18" charset="0"/>
              </a:rPr>
              <a:t>N.B.: forehead is common for</a:t>
            </a:r>
          </a:p>
          <a:p>
            <a:pPr marL="0" indent="0" algn="l" rtl="0">
              <a:buNone/>
            </a:pPr>
            <a:r>
              <a:rPr lang="en-US" sz="2400" dirty="0">
                <a:latin typeface="Times New Roman" panose="02020603050405020304" pitchFamily="18" charset="0"/>
                <a:cs typeface="Times New Roman" panose="02020603050405020304" pitchFamily="18" charset="0"/>
              </a:rPr>
              <a:t>         scalp &amp; face </a:t>
            </a:r>
          </a:p>
          <a:p>
            <a:pPr algn="l" rtl="0"/>
            <a:endParaRPr lang="en-US" sz="2400" dirty="0">
              <a:latin typeface="Times New Roman" panose="02020603050405020304" pitchFamily="18" charset="0"/>
              <a:cs typeface="Times New Roman" panose="02020603050405020304" pitchFamily="18" charset="0"/>
            </a:endParaRPr>
          </a:p>
          <a:p>
            <a:pPr marL="0" indent="0" algn="l" rtl="0">
              <a:buNone/>
            </a:pPr>
            <a:endParaRPr lang="en-US" sz="2400" dirty="0">
              <a:latin typeface="Times New Roman" panose="02020603050405020304" pitchFamily="18" charset="0"/>
              <a:cs typeface="Times New Roman" panose="02020603050405020304" pitchFamily="18" charset="0"/>
            </a:endParaRPr>
          </a:p>
          <a:p>
            <a:pPr marL="0" indent="0">
              <a:buNone/>
            </a:pPr>
            <a:endParaRPr lang="ar-E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3037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mutah\PNS\PHOTOS\3\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437112"/>
            <a:ext cx="4139952" cy="24544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mutah\PNS\PHOTOS\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564904"/>
            <a:ext cx="4139952" cy="1847289"/>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004048" y="26814"/>
            <a:ext cx="4132539" cy="2538090"/>
          </a:xfrm>
        </p:spPr>
      </p:pic>
      <p:sp>
        <p:nvSpPr>
          <p:cNvPr id="3" name="Content Placeholder 2"/>
          <p:cNvSpPr>
            <a:spLocks noGrp="1"/>
          </p:cNvSpPr>
          <p:nvPr>
            <p:ph sz="half" idx="1"/>
          </p:nvPr>
        </p:nvSpPr>
        <p:spPr>
          <a:xfrm>
            <a:off x="0" y="0"/>
            <a:ext cx="5508104" cy="6858000"/>
          </a:xfrm>
        </p:spPr>
        <p:txBody>
          <a:bodyPr>
            <a:noAutofit/>
          </a:bodyPr>
          <a:lstStyle/>
          <a:p>
            <a:pPr marL="0" indent="0" algn="l" rtl="0">
              <a:buNone/>
            </a:pPr>
            <a:r>
              <a:rPr lang="en-US" dirty="0">
                <a:latin typeface="Algerian" panose="04020705040A02060702" pitchFamily="82" charset="0"/>
                <a:cs typeface="Times New Roman" panose="02020603050405020304" pitchFamily="18" charset="0"/>
              </a:rPr>
              <a:t>Structure: </a:t>
            </a:r>
          </a:p>
          <a:p>
            <a:pPr marL="0" indent="0" algn="l" rtl="0">
              <a:buNone/>
            </a:pPr>
            <a:r>
              <a:rPr lang="en-US" sz="2400" dirty="0">
                <a:latin typeface="Times New Roman" panose="02020603050405020304" pitchFamily="18" charset="0"/>
                <a:cs typeface="Times New Roman" panose="02020603050405020304" pitchFamily="18" charset="0"/>
              </a:rPr>
              <a:t>3 layers:</a:t>
            </a:r>
          </a:p>
          <a:p>
            <a:pPr marL="0" indent="0" algn="l" rtl="0">
              <a:buNone/>
            </a:pPr>
            <a:r>
              <a:rPr lang="en-US" sz="2400" dirty="0">
                <a:latin typeface="Times New Roman" panose="02020603050405020304" pitchFamily="18" charset="0"/>
                <a:cs typeface="Times New Roman" panose="02020603050405020304" pitchFamily="18" charset="0"/>
              </a:rPr>
              <a:t> skin</a:t>
            </a:r>
          </a:p>
          <a:p>
            <a:pPr marL="0" indent="0" algn="l" rtl="0">
              <a:buNone/>
            </a:pPr>
            <a:r>
              <a:rPr lang="en-US" sz="2400" dirty="0">
                <a:latin typeface="Times New Roman" panose="02020603050405020304" pitchFamily="18" charset="0"/>
                <a:cs typeface="Times New Roman" panose="02020603050405020304" pitchFamily="18" charset="0"/>
              </a:rPr>
              <a:t> superficial fascia </a:t>
            </a:r>
          </a:p>
          <a:p>
            <a:pPr marL="0" indent="0" algn="l" rtl="0">
              <a:buNone/>
            </a:pPr>
            <a:r>
              <a:rPr lang="en-US" sz="2400" dirty="0">
                <a:latin typeface="Times New Roman" panose="02020603050405020304" pitchFamily="18" charset="0"/>
                <a:cs typeface="Times New Roman" panose="02020603050405020304" pitchFamily="18" charset="0"/>
              </a:rPr>
              <a:t> muscles of face</a:t>
            </a:r>
          </a:p>
          <a:p>
            <a:pPr marL="0" indent="0" algn="l" rtl="0">
              <a:buNone/>
            </a:pPr>
            <a:r>
              <a:rPr lang="en-US" sz="2400" b="1" dirty="0">
                <a:solidFill>
                  <a:srgbClr val="FF0000"/>
                </a:solidFill>
                <a:latin typeface="Times New Roman" panose="02020603050405020304" pitchFamily="18" charset="0"/>
                <a:cs typeface="Times New Roman" panose="02020603050405020304" pitchFamily="18" charset="0"/>
              </a:rPr>
              <a:t>Fascia: </a:t>
            </a:r>
          </a:p>
          <a:p>
            <a:pPr marL="0" indent="0" algn="l" rtl="0">
              <a:buNone/>
            </a:pPr>
            <a:r>
              <a:rPr lang="en-US" sz="2400" u="sng" dirty="0">
                <a:solidFill>
                  <a:srgbClr val="0070C0"/>
                </a:solidFill>
                <a:latin typeface="Times New Roman" panose="02020603050405020304" pitchFamily="18" charset="0"/>
                <a:cs typeface="Times New Roman" panose="02020603050405020304" pitchFamily="18" charset="0"/>
              </a:rPr>
              <a:t>superficial: </a:t>
            </a:r>
          </a:p>
          <a:p>
            <a:pPr marL="0" indent="0" algn="l" rtl="0">
              <a:buNone/>
            </a:pPr>
            <a:r>
              <a:rPr lang="en-US" sz="2400" dirty="0">
                <a:latin typeface="Times New Roman" panose="02020603050405020304" pitchFamily="18" charset="0"/>
                <a:cs typeface="Times New Roman" panose="02020603050405020304" pitchFamily="18" charset="0"/>
              </a:rPr>
              <a:t>-contains fat which is well developed in cheeks (buccal pad of fat) absent in eyelids.</a:t>
            </a:r>
          </a:p>
          <a:p>
            <a:pPr marL="0" indent="0" algn="l" rtl="0">
              <a:buNone/>
            </a:pPr>
            <a:r>
              <a:rPr lang="en-US" sz="2400" dirty="0">
                <a:latin typeface="Times New Roman" panose="02020603050405020304" pitchFamily="18" charset="0"/>
                <a:cs typeface="Times New Roman" panose="02020603050405020304" pitchFamily="18" charset="0"/>
              </a:rPr>
              <a:t>-contain muscles of face (facial expression). vessels and nerves of face.</a:t>
            </a:r>
          </a:p>
          <a:p>
            <a:pPr marL="0" indent="0" algn="l" rtl="0">
              <a:buNone/>
            </a:pPr>
            <a:r>
              <a:rPr lang="en-US" sz="2400" u="sng" dirty="0">
                <a:solidFill>
                  <a:srgbClr val="0070C0"/>
                </a:solidFill>
                <a:latin typeface="Times New Roman" panose="02020603050405020304" pitchFamily="18" charset="0"/>
                <a:cs typeface="Times New Roman" panose="02020603050405020304" pitchFamily="18" charset="0"/>
              </a:rPr>
              <a:t>deep:</a:t>
            </a:r>
          </a:p>
          <a:p>
            <a:pPr marL="0" indent="0" algn="l" rtl="0">
              <a:buNone/>
            </a:pPr>
            <a:r>
              <a:rPr lang="en-US" sz="2400" dirty="0">
                <a:latin typeface="Times New Roman" panose="02020603050405020304" pitchFamily="18" charset="0"/>
                <a:cs typeface="Times New Roman" panose="02020603050405020304" pitchFamily="18" charset="0"/>
              </a:rPr>
              <a:t>absent to allow attachment of muscles of face to skin.</a:t>
            </a:r>
          </a:p>
          <a:p>
            <a:pPr marL="0" indent="0" algn="l" rtl="0">
              <a:buNone/>
            </a:pPr>
            <a:endParaRPr lang="ar-EG"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0235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80112" y="0"/>
            <a:ext cx="3563888" cy="2466975"/>
          </a:xfrm>
        </p:spPr>
      </p:pic>
      <p:sp>
        <p:nvSpPr>
          <p:cNvPr id="2" name="Title 1"/>
          <p:cNvSpPr>
            <a:spLocks noGrp="1"/>
          </p:cNvSpPr>
          <p:nvPr>
            <p:ph type="title"/>
          </p:nvPr>
        </p:nvSpPr>
        <p:spPr>
          <a:xfrm>
            <a:off x="0" y="0"/>
            <a:ext cx="2699792" cy="620688"/>
          </a:xfrm>
        </p:spPr>
        <p:txBody>
          <a:bodyPr>
            <a:normAutofit/>
          </a:bodyPr>
          <a:lstStyle/>
          <a:p>
            <a:pPr algn="l" rtl="0"/>
            <a:r>
              <a:rPr lang="en-US" sz="2800" dirty="0">
                <a:latin typeface="Algerian" panose="04020705040A02060702" pitchFamily="82" charset="0"/>
              </a:rPr>
              <a:t>STRUCTURE</a:t>
            </a:r>
            <a:endParaRPr lang="ar-EG" sz="2800" dirty="0"/>
          </a:p>
        </p:txBody>
      </p:sp>
      <p:sp>
        <p:nvSpPr>
          <p:cNvPr id="3" name="Content Placeholder 2"/>
          <p:cNvSpPr>
            <a:spLocks noGrp="1"/>
          </p:cNvSpPr>
          <p:nvPr>
            <p:ph sz="half" idx="1"/>
          </p:nvPr>
        </p:nvSpPr>
        <p:spPr>
          <a:xfrm>
            <a:off x="0" y="476672"/>
            <a:ext cx="5580112" cy="6381328"/>
          </a:xfrm>
        </p:spPr>
        <p:txBody>
          <a:bodyPr>
            <a:noAutofit/>
          </a:bodyPr>
          <a:lstStyle/>
          <a:p>
            <a:pPr marL="0" indent="0" algn="l" rtl="0">
              <a:buNone/>
            </a:pPr>
            <a:r>
              <a:rPr lang="en-US" sz="2600" b="1" dirty="0">
                <a:solidFill>
                  <a:srgbClr val="FF0000"/>
                </a:solidFill>
                <a:latin typeface="Times New Roman" panose="02020603050405020304" pitchFamily="18" charset="0"/>
                <a:cs typeface="Times New Roman" panose="02020603050405020304" pitchFamily="18" charset="0"/>
              </a:rPr>
              <a:t>skin:</a:t>
            </a:r>
          </a:p>
          <a:p>
            <a:pPr marL="0" indent="0" algn="l" rtl="0">
              <a:buNone/>
            </a:pPr>
            <a:r>
              <a:rPr lang="en-US" sz="2400" dirty="0">
                <a:latin typeface="Times New Roman" panose="02020603050405020304" pitchFamily="18" charset="0"/>
                <a:cs typeface="Times New Roman" panose="02020603050405020304" pitchFamily="18" charset="0"/>
              </a:rPr>
              <a:t>-contain numerous sweat &amp; sebaceous glands (sebaceous glands make face oily &amp; cause acne in young adults)</a:t>
            </a:r>
          </a:p>
          <a:p>
            <a:pPr marL="0" indent="0" algn="l" rtl="0">
              <a:buNone/>
            </a:pPr>
            <a:r>
              <a:rPr lang="en-US" sz="2400" dirty="0">
                <a:latin typeface="Times New Roman" panose="02020603050405020304" pitchFamily="18" charset="0"/>
                <a:cs typeface="Times New Roman" panose="02020603050405020304" pitchFamily="18" charset="0"/>
              </a:rPr>
              <a:t>-elastic and receive insertion of face muscles &amp; so wounds of face tend to gap.</a:t>
            </a:r>
          </a:p>
          <a:p>
            <a:pPr marL="0" indent="0" algn="l" rtl="0">
              <a:buNone/>
            </a:pPr>
            <a:r>
              <a:rPr lang="en-US" sz="2400" dirty="0">
                <a:latin typeface="Times New Roman" panose="02020603050405020304" pitchFamily="18" charset="0"/>
                <a:cs typeface="Times New Roman" panose="02020603050405020304" pitchFamily="18" charset="0"/>
              </a:rPr>
              <a:t>-senile facial wrinkles occur due to destruction of skin elastic fibers and are aggravated by habitual expressions. These wrinkles lie at right angles to the line of pull of  underlying muscles     so it is horizontal wrinkles of forehead and crow's foot wrinkles at lateral angle of the eye.</a:t>
            </a:r>
          </a:p>
          <a:p>
            <a:pPr algn="l"/>
            <a:endParaRPr lang="ar-EG" sz="2400" dirty="0">
              <a:latin typeface="Times New Roman" panose="02020603050405020304" pitchFamily="18" charset="0"/>
              <a:cs typeface="Times New Roman" panose="02020603050405020304" pitchFamily="18" charset="0"/>
            </a:endParaRPr>
          </a:p>
        </p:txBody>
      </p:sp>
      <p:pic>
        <p:nvPicPr>
          <p:cNvPr id="2054" name="Picture 6" descr="E:\mutah\PNS\PHOTOS\3\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492896"/>
            <a:ext cx="3563888" cy="252028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E:\mutah\PNS\PHOTOS\3\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5013176"/>
            <a:ext cx="3563888" cy="184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377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mutah\PNS\PHOTOS\3\15'.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283968" y="4077072"/>
            <a:ext cx="4860032" cy="2757044"/>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Grp="1" noChangeAspect="1"/>
          </p:cNvPicPr>
          <p:nvPr>
            <p:ph sz="half" idx="2"/>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283968" y="0"/>
            <a:ext cx="4860032" cy="4077072"/>
          </a:xfrm>
        </p:spPr>
      </p:pic>
      <p:sp>
        <p:nvSpPr>
          <p:cNvPr id="2" name="Title 1"/>
          <p:cNvSpPr>
            <a:spLocks noGrp="1"/>
          </p:cNvSpPr>
          <p:nvPr>
            <p:ph type="title"/>
          </p:nvPr>
        </p:nvSpPr>
        <p:spPr>
          <a:xfrm>
            <a:off x="0" y="0"/>
            <a:ext cx="8686800" cy="620688"/>
          </a:xfrm>
        </p:spPr>
        <p:txBody>
          <a:bodyPr>
            <a:normAutofit/>
          </a:bodyPr>
          <a:lstStyle/>
          <a:p>
            <a:pPr algn="l" rtl="0"/>
            <a:r>
              <a:rPr lang="en-US" sz="2800" dirty="0">
                <a:latin typeface="Algerian" panose="04020705040A02060702" pitchFamily="82" charset="0"/>
              </a:rPr>
              <a:t>STRUCTURE</a:t>
            </a:r>
            <a:endParaRPr lang="ar-EG" sz="2800" dirty="0"/>
          </a:p>
        </p:txBody>
      </p:sp>
      <p:sp>
        <p:nvSpPr>
          <p:cNvPr id="6" name="Content Placeholder 5"/>
          <p:cNvSpPr>
            <a:spLocks noGrp="1"/>
          </p:cNvSpPr>
          <p:nvPr>
            <p:ph sz="half" idx="1"/>
          </p:nvPr>
        </p:nvSpPr>
        <p:spPr>
          <a:xfrm>
            <a:off x="0" y="476672"/>
            <a:ext cx="4716016" cy="6381328"/>
          </a:xfrm>
        </p:spPr>
        <p:txBody>
          <a:bodyPr>
            <a:noAutofit/>
          </a:bodyPr>
          <a:lstStyle/>
          <a:p>
            <a:pPr marL="0" indent="0" algn="l" rtl="0">
              <a:buNone/>
            </a:pPr>
            <a:r>
              <a:rPr lang="en-US" sz="2600" b="1" dirty="0">
                <a:solidFill>
                  <a:srgbClr val="FF0000"/>
                </a:solidFill>
                <a:latin typeface="Times New Roman" panose="02020603050405020304" pitchFamily="18" charset="0"/>
                <a:cs typeface="Times New Roman" panose="02020603050405020304" pitchFamily="18" charset="0"/>
              </a:rPr>
              <a:t>Muscles</a:t>
            </a:r>
          </a:p>
          <a:p>
            <a:pPr marL="0" indent="0" algn="l" rtl="0">
              <a:buNone/>
            </a:pPr>
            <a:r>
              <a:rPr lang="en-US" sz="2400" u="sng" dirty="0">
                <a:solidFill>
                  <a:srgbClr val="0070C0"/>
                </a:solidFill>
                <a:latin typeface="Times New Roman" panose="02020603050405020304" pitchFamily="18" charset="0"/>
                <a:cs typeface="Times New Roman" panose="02020603050405020304" pitchFamily="18" charset="0"/>
              </a:rPr>
              <a:t>characters of muscles of face: </a:t>
            </a:r>
          </a:p>
          <a:p>
            <a:pPr algn="l" rtl="0"/>
            <a:r>
              <a:rPr lang="en-US" sz="2400" dirty="0">
                <a:latin typeface="Times New Roman" panose="02020603050405020304" pitchFamily="18" charset="0"/>
                <a:cs typeface="Times New Roman" panose="02020603050405020304" pitchFamily="18" charset="0"/>
              </a:rPr>
              <a:t>present in superficial fascia </a:t>
            </a:r>
          </a:p>
          <a:p>
            <a:pPr algn="l" rtl="0"/>
            <a:r>
              <a:rPr lang="en-US" sz="2400" dirty="0">
                <a:latin typeface="Times New Roman" panose="02020603050405020304" pitchFamily="18" charset="0"/>
                <a:cs typeface="Times New Roman" panose="02020603050405020304" pitchFamily="18" charset="0"/>
              </a:rPr>
              <a:t>origin from bone.</a:t>
            </a:r>
          </a:p>
          <a:p>
            <a:pPr algn="l" rtl="0"/>
            <a:r>
              <a:rPr lang="en-US" sz="2400" dirty="0">
                <a:latin typeface="Times New Roman" panose="02020603050405020304" pitchFamily="18" charset="0"/>
                <a:cs typeface="Times New Roman" panose="02020603050405020304" pitchFamily="18" charset="0"/>
              </a:rPr>
              <a:t>insertion in skin. </a:t>
            </a:r>
          </a:p>
          <a:p>
            <a:pPr algn="l" rtl="0"/>
            <a:r>
              <a:rPr lang="en-US" sz="2400" dirty="0">
                <a:latin typeface="Times New Roman" panose="02020603050405020304" pitchFamily="18" charset="0"/>
                <a:cs typeface="Times New Roman" panose="02020603050405020304" pitchFamily="18" charset="0"/>
              </a:rPr>
              <a:t>main muscles of facial expression </a:t>
            </a:r>
          </a:p>
          <a:p>
            <a:pPr marL="0" indent="0" algn="l" rtl="0">
              <a:buNone/>
            </a:pPr>
            <a:r>
              <a:rPr lang="en-US" sz="2400" dirty="0">
                <a:latin typeface="Times New Roman" panose="02020603050405020304" pitchFamily="18" charset="0"/>
                <a:cs typeface="Times New Roman" panose="02020603050405020304" pitchFamily="18" charset="0"/>
              </a:rPr>
              <a:t>N.B: muscles of facial expression include  -muscles of face</a:t>
            </a:r>
          </a:p>
          <a:p>
            <a:pPr marL="0" indent="0" algn="l" rtl="0">
              <a:buNone/>
            </a:pPr>
            <a:r>
              <a:rPr lang="en-US" sz="2400" dirty="0">
                <a:latin typeface="Times New Roman" panose="02020603050405020304" pitchFamily="18" charset="0"/>
                <a:cs typeface="Times New Roman" panose="02020603050405020304" pitchFamily="18" charset="0"/>
              </a:rPr>
              <a:t>              -muscle of scalp  </a:t>
            </a:r>
          </a:p>
          <a:p>
            <a:pPr marL="0" indent="0" algn="l" rtl="0">
              <a:buNone/>
            </a:pPr>
            <a:r>
              <a:rPr lang="en-US" sz="2400" dirty="0">
                <a:latin typeface="Times New Roman" panose="02020603050405020304" pitchFamily="18" charset="0"/>
                <a:cs typeface="Times New Roman" panose="02020603050405020304" pitchFamily="18" charset="0"/>
              </a:rPr>
              <a:t>              -muscles of auricle </a:t>
            </a:r>
          </a:p>
          <a:p>
            <a:pPr marL="0" indent="0" algn="l" rtl="0">
              <a:buNone/>
            </a:pPr>
            <a:r>
              <a:rPr lang="en-US" sz="2400" dirty="0">
                <a:latin typeface="Times New Roman" panose="02020603050405020304" pitchFamily="18" charset="0"/>
                <a:cs typeface="Times New Roman" panose="02020603050405020304" pitchFamily="18" charset="0"/>
              </a:rPr>
              <a:t>              -platysma </a:t>
            </a:r>
          </a:p>
          <a:p>
            <a:pPr algn="l" rtl="0"/>
            <a:r>
              <a:rPr lang="en-US" sz="2400" dirty="0">
                <a:latin typeface="Times New Roman" panose="02020603050405020304" pitchFamily="18" charset="0"/>
                <a:cs typeface="Times New Roman" panose="02020603050405020304" pitchFamily="18" charset="0"/>
              </a:rPr>
              <a:t>all muscles of facial expression are supplied by facial n.</a:t>
            </a:r>
          </a:p>
          <a:p>
            <a:pPr algn="l" rtl="0"/>
            <a:endParaRPr lang="en-US" sz="2400" dirty="0">
              <a:latin typeface="Times New Roman" panose="02020603050405020304" pitchFamily="18" charset="0"/>
              <a:cs typeface="Times New Roman" panose="02020603050405020304" pitchFamily="18" charset="0"/>
            </a:endParaRPr>
          </a:p>
          <a:p>
            <a:pPr marL="0" indent="0" algn="l" rtl="0">
              <a:buNone/>
            </a:pPr>
            <a:endParaRPr lang="ar-EG"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3679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620688"/>
          </a:xfrm>
        </p:spPr>
        <p:txBody>
          <a:bodyPr>
            <a:normAutofit/>
          </a:bodyPr>
          <a:lstStyle/>
          <a:p>
            <a:pPr algn="l" rtl="0"/>
            <a:r>
              <a:rPr lang="en-US" sz="2800" dirty="0">
                <a:latin typeface="Algerian" panose="04020705040A02060702" pitchFamily="82" charset="0"/>
              </a:rPr>
              <a:t>STRUCTURE</a:t>
            </a:r>
            <a:endParaRPr lang="ar-EG" sz="2800" dirty="0"/>
          </a:p>
        </p:txBody>
      </p:sp>
      <p:sp>
        <p:nvSpPr>
          <p:cNvPr id="3" name="Content Placeholder 2"/>
          <p:cNvSpPr>
            <a:spLocks noGrp="1"/>
          </p:cNvSpPr>
          <p:nvPr>
            <p:ph sz="half" idx="1"/>
          </p:nvPr>
        </p:nvSpPr>
        <p:spPr>
          <a:xfrm>
            <a:off x="0" y="692696"/>
            <a:ext cx="3707904" cy="6165304"/>
          </a:xfrm>
        </p:spPr>
        <p:txBody>
          <a:bodyPr>
            <a:noAutofit/>
          </a:bodyPr>
          <a:lstStyle/>
          <a:p>
            <a:pPr marL="0" indent="0" algn="l">
              <a:buNone/>
            </a:pPr>
            <a:r>
              <a:rPr lang="en-US" sz="2400" b="1" dirty="0">
                <a:solidFill>
                  <a:srgbClr val="FF0000"/>
                </a:solidFill>
                <a:latin typeface="Times New Roman" panose="02020603050405020304" pitchFamily="18" charset="0"/>
                <a:cs typeface="Times New Roman" panose="02020603050405020304" pitchFamily="18" charset="0"/>
              </a:rPr>
              <a:t>Muscles</a:t>
            </a:r>
          </a:p>
          <a:p>
            <a:pPr marL="0" indent="0" algn="l">
              <a:buNone/>
            </a:pPr>
            <a:r>
              <a:rPr lang="en-US" sz="2400" dirty="0">
                <a:solidFill>
                  <a:srgbClr val="0070C0"/>
                </a:solidFill>
                <a:latin typeface="Times New Roman" panose="02020603050405020304" pitchFamily="18" charset="0"/>
                <a:cs typeface="Times New Roman" panose="02020603050405020304" pitchFamily="18" charset="0"/>
              </a:rPr>
              <a:t>Small muscles </a:t>
            </a:r>
            <a:r>
              <a:rPr lang="en-US" sz="2400" dirty="0">
                <a:latin typeface="Times New Roman" panose="02020603050405020304" pitchFamily="18" charset="0"/>
                <a:cs typeface="Times New Roman" panose="02020603050405020304" pitchFamily="18" charset="0"/>
              </a:rPr>
              <a:t>e.g. zygomaticus major</a:t>
            </a:r>
          </a:p>
          <a:p>
            <a:pPr marL="0" indent="0" algn="l">
              <a:buNone/>
            </a:pPr>
            <a:r>
              <a:rPr lang="en-US" sz="2400" dirty="0">
                <a:latin typeface="Times New Roman" panose="02020603050405020304" pitchFamily="18" charset="0"/>
                <a:cs typeface="Times New Roman" panose="02020603050405020304" pitchFamily="18" charset="0"/>
              </a:rPr>
              <a:t>zygomaticus minor depressor anguli oris</a:t>
            </a:r>
          </a:p>
          <a:p>
            <a:pPr marL="0" indent="0" algn="l" rtl="0">
              <a:buNone/>
            </a:pPr>
            <a:r>
              <a:rPr lang="en-US" sz="2400" dirty="0">
                <a:solidFill>
                  <a:srgbClr val="0070C0"/>
                </a:solidFill>
                <a:latin typeface="Times New Roman" panose="02020603050405020304" pitchFamily="18" charset="0"/>
                <a:cs typeface="Times New Roman" panose="02020603050405020304" pitchFamily="18" charset="0"/>
              </a:rPr>
              <a:t>Large muscles</a:t>
            </a:r>
          </a:p>
          <a:p>
            <a:pPr marL="0" indent="0" algn="l" rtl="0">
              <a:buNone/>
            </a:pPr>
            <a:r>
              <a:rPr lang="en-US" sz="2400" dirty="0">
                <a:latin typeface="Times New Roman" panose="02020603050405020304" pitchFamily="18" charset="0"/>
                <a:cs typeface="Times New Roman" panose="02020603050405020304" pitchFamily="18" charset="0"/>
              </a:rPr>
              <a:t>Orbicularis oculi</a:t>
            </a:r>
          </a:p>
          <a:p>
            <a:pPr marL="0" indent="0" algn="l" rtl="0">
              <a:buNone/>
            </a:pPr>
            <a:r>
              <a:rPr lang="en-US" sz="2400" dirty="0">
                <a:latin typeface="Times New Roman" panose="02020603050405020304" pitchFamily="18" charset="0"/>
                <a:cs typeface="Times New Roman" panose="02020603050405020304" pitchFamily="18" charset="0"/>
              </a:rPr>
              <a:t>Orbicularis oris</a:t>
            </a:r>
          </a:p>
          <a:p>
            <a:pPr marL="0" indent="0" algn="l" rtl="0">
              <a:buNone/>
            </a:pPr>
            <a:r>
              <a:rPr lang="en-US" sz="2400" dirty="0">
                <a:latin typeface="Times New Roman" panose="02020603050405020304" pitchFamily="18" charset="0"/>
                <a:cs typeface="Times New Roman" panose="02020603050405020304" pitchFamily="18" charset="0"/>
              </a:rPr>
              <a:t>buccinator</a:t>
            </a:r>
            <a:endParaRPr lang="ar-EG" sz="24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843808" y="548680"/>
            <a:ext cx="6300192" cy="6120680"/>
          </a:xfrm>
        </p:spPr>
      </p:pic>
    </p:spTree>
    <p:extLst>
      <p:ext uri="{BB962C8B-B14F-4D97-AF65-F5344CB8AC3E}">
        <p14:creationId xmlns:p14="http://schemas.microsoft.com/office/powerpoint/2010/main" val="3909246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3501008"/>
            <a:ext cx="5220072" cy="324036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0"/>
            <a:ext cx="3995935" cy="3158208"/>
          </a:xfrm>
          <a:prstGeom prst="rect">
            <a:avLst/>
          </a:prstGeom>
        </p:spPr>
      </p:pic>
      <p:sp>
        <p:nvSpPr>
          <p:cNvPr id="2" name="Title 1"/>
          <p:cNvSpPr>
            <a:spLocks noGrp="1"/>
          </p:cNvSpPr>
          <p:nvPr>
            <p:ph type="title"/>
          </p:nvPr>
        </p:nvSpPr>
        <p:spPr>
          <a:xfrm>
            <a:off x="0" y="0"/>
            <a:ext cx="9144000" cy="620688"/>
          </a:xfrm>
        </p:spPr>
        <p:txBody>
          <a:bodyPr>
            <a:normAutofit/>
          </a:bodyPr>
          <a:lstStyle/>
          <a:p>
            <a:pPr algn="l" rtl="0"/>
            <a:r>
              <a:rPr lang="en-US" sz="2800" dirty="0">
                <a:latin typeface="Algerian" panose="04020705040A02060702" pitchFamily="82" charset="0"/>
              </a:rPr>
              <a:t>STRUCTURE</a:t>
            </a:r>
            <a:endParaRPr lang="ar-EG" sz="2800" dirty="0">
              <a:latin typeface="Algerian" panose="04020705040A02060702" pitchFamily="82" charset="0"/>
            </a:endParaRPr>
          </a:p>
        </p:txBody>
      </p:sp>
      <p:sp>
        <p:nvSpPr>
          <p:cNvPr id="3" name="Content Placeholder 2"/>
          <p:cNvSpPr>
            <a:spLocks noGrp="1"/>
          </p:cNvSpPr>
          <p:nvPr>
            <p:ph idx="1"/>
          </p:nvPr>
        </p:nvSpPr>
        <p:spPr>
          <a:xfrm>
            <a:off x="0" y="620688"/>
            <a:ext cx="9144000" cy="6237312"/>
          </a:xfrm>
        </p:spPr>
        <p:txBody>
          <a:bodyPr>
            <a:normAutofit lnSpcReduction="10000"/>
          </a:bodyPr>
          <a:lstStyle/>
          <a:p>
            <a:pPr marL="82296" indent="0" algn="l" rtl="0">
              <a:buNone/>
            </a:pPr>
            <a:r>
              <a:rPr lang="en-US" sz="2600" b="1" dirty="0">
                <a:solidFill>
                  <a:srgbClr val="FF0000"/>
                </a:solidFill>
                <a:latin typeface="Times New Roman" panose="02020603050405020304" pitchFamily="18" charset="0"/>
                <a:cs typeface="Times New Roman" panose="02020603050405020304" pitchFamily="18" charset="0"/>
              </a:rPr>
              <a:t>Muscles</a:t>
            </a:r>
          </a:p>
          <a:p>
            <a:pPr marL="82296" indent="0" algn="l" rtl="0">
              <a:buNone/>
            </a:pPr>
            <a:r>
              <a:rPr lang="en-US" sz="2600" b="1" dirty="0">
                <a:solidFill>
                  <a:srgbClr val="FF0000"/>
                </a:solidFill>
                <a:latin typeface="Times New Roman" panose="02020603050405020304" pitchFamily="18" charset="0"/>
                <a:cs typeface="Times New Roman" panose="02020603050405020304" pitchFamily="18" charset="0"/>
              </a:rPr>
              <a:t>Buccinator: muscle of cheek</a:t>
            </a:r>
          </a:p>
          <a:p>
            <a:pPr marL="82296" indent="0" algn="l" rtl="0">
              <a:buNone/>
            </a:pPr>
            <a:r>
              <a:rPr lang="en-US" sz="2400" b="1" dirty="0">
                <a:solidFill>
                  <a:srgbClr val="0070C0"/>
                </a:solidFill>
                <a:latin typeface="Times New Roman" panose="02020603050405020304" pitchFamily="18" charset="0"/>
                <a:cs typeface="Times New Roman" panose="02020603050405020304" pitchFamily="18" charset="0"/>
              </a:rPr>
              <a:t>O.</a:t>
            </a:r>
          </a:p>
          <a:p>
            <a:pPr marL="82296" indent="0" algn="l" rtl="0">
              <a:buNone/>
            </a:pPr>
            <a:r>
              <a:rPr lang="en-US" sz="2400" u="sng" dirty="0">
                <a:solidFill>
                  <a:srgbClr val="00B050"/>
                </a:solidFill>
                <a:latin typeface="Times New Roman" panose="02020603050405020304" pitchFamily="18" charset="0"/>
                <a:cs typeface="Times New Roman" panose="02020603050405020304" pitchFamily="18" charset="0"/>
              </a:rPr>
              <a:t>upper fibers: </a:t>
            </a:r>
          </a:p>
          <a:p>
            <a:pPr marL="82296" indent="0" algn="l" rtl="0">
              <a:buNone/>
            </a:pPr>
            <a:r>
              <a:rPr lang="en-US" sz="2400" dirty="0">
                <a:latin typeface="Times New Roman" panose="02020603050405020304" pitchFamily="18" charset="0"/>
                <a:cs typeface="Times New Roman" panose="02020603050405020304" pitchFamily="18" charset="0"/>
              </a:rPr>
              <a:t>alveolar process of maxilla opposite molar teeth </a:t>
            </a:r>
          </a:p>
          <a:p>
            <a:pPr marL="82296" indent="0" algn="l" rtl="0">
              <a:buNone/>
            </a:pPr>
            <a:r>
              <a:rPr lang="en-US" sz="2400" u="sng" dirty="0">
                <a:solidFill>
                  <a:srgbClr val="00B050"/>
                </a:solidFill>
                <a:latin typeface="Times New Roman" panose="02020603050405020304" pitchFamily="18" charset="0"/>
                <a:cs typeface="Times New Roman" panose="02020603050405020304" pitchFamily="18" charset="0"/>
              </a:rPr>
              <a:t>lower fibers: </a:t>
            </a:r>
          </a:p>
          <a:p>
            <a:pPr marL="82296" indent="0" algn="l" rtl="0">
              <a:buNone/>
            </a:pPr>
            <a:r>
              <a:rPr lang="en-US" sz="2400" dirty="0">
                <a:latin typeface="Times New Roman" panose="02020603050405020304" pitchFamily="18" charset="0"/>
                <a:cs typeface="Times New Roman" panose="02020603050405020304" pitchFamily="18" charset="0"/>
              </a:rPr>
              <a:t>alveolar process of mandible opposite molar teeth</a:t>
            </a:r>
          </a:p>
          <a:p>
            <a:pPr marL="82296" indent="0" algn="l" rtl="0">
              <a:buNone/>
            </a:pPr>
            <a:r>
              <a:rPr lang="en-US" sz="2400" u="sng" dirty="0">
                <a:solidFill>
                  <a:srgbClr val="00B050"/>
                </a:solidFill>
                <a:latin typeface="Times New Roman" panose="02020603050405020304" pitchFamily="18" charset="0"/>
                <a:cs typeface="Times New Roman" panose="02020603050405020304" pitchFamily="18" charset="0"/>
              </a:rPr>
              <a:t>middle fibers: </a:t>
            </a:r>
          </a:p>
          <a:p>
            <a:pPr marL="82296" indent="0" algn="l" rtl="0">
              <a:buNone/>
            </a:pPr>
            <a:r>
              <a:rPr lang="en-US" sz="2400" dirty="0">
                <a:latin typeface="Times New Roman" panose="02020603050405020304" pitchFamily="18" charset="0"/>
                <a:cs typeface="Times New Roman" panose="02020603050405020304" pitchFamily="18" charset="0"/>
              </a:rPr>
              <a:t>pterygomandibular lig.</a:t>
            </a:r>
          </a:p>
          <a:p>
            <a:pPr marL="82296" indent="0" algn="l" rtl="0">
              <a:buNone/>
            </a:pPr>
            <a:r>
              <a:rPr lang="en-US" sz="2400" b="1" dirty="0">
                <a:solidFill>
                  <a:srgbClr val="0070C0"/>
                </a:solidFill>
                <a:latin typeface="Times New Roman" panose="02020603050405020304" pitchFamily="18" charset="0"/>
                <a:cs typeface="Times New Roman" panose="02020603050405020304" pitchFamily="18" charset="0"/>
              </a:rPr>
              <a:t>I. </a:t>
            </a:r>
            <a:r>
              <a:rPr lang="en-US" sz="2400" u="sng" dirty="0">
                <a:solidFill>
                  <a:srgbClr val="00B050"/>
                </a:solidFill>
                <a:latin typeface="Times New Roman" panose="02020603050405020304" pitchFamily="18" charset="0"/>
                <a:cs typeface="Times New Roman" panose="02020603050405020304" pitchFamily="18" charset="0"/>
              </a:rPr>
              <a:t>upper fibers: </a:t>
            </a:r>
            <a:r>
              <a:rPr lang="en-US" sz="2400" dirty="0">
                <a:latin typeface="Times New Roman" panose="02020603050405020304" pitchFamily="18" charset="0"/>
                <a:cs typeface="Times New Roman" panose="02020603050405020304" pitchFamily="18" charset="0"/>
              </a:rPr>
              <a:t>to upper lip. </a:t>
            </a:r>
          </a:p>
          <a:p>
            <a:pPr marL="82296" indent="0" algn="l" rtl="0">
              <a:buNone/>
            </a:pPr>
            <a:r>
              <a:rPr lang="en-US" sz="2400" dirty="0">
                <a:solidFill>
                  <a:srgbClr val="00B050"/>
                </a:solidFill>
                <a:latin typeface="Times New Roman" panose="02020603050405020304" pitchFamily="18" charset="0"/>
                <a:cs typeface="Times New Roman" panose="02020603050405020304" pitchFamily="18" charset="0"/>
              </a:rPr>
              <a:t>  </a:t>
            </a:r>
            <a:r>
              <a:rPr lang="en-US" sz="2400" u="sng" dirty="0">
                <a:solidFill>
                  <a:srgbClr val="00B050"/>
                </a:solidFill>
                <a:latin typeface="Times New Roman" panose="02020603050405020304" pitchFamily="18" charset="0"/>
                <a:cs typeface="Times New Roman" panose="02020603050405020304" pitchFamily="18" charset="0"/>
              </a:rPr>
              <a:t>lower fibers: </a:t>
            </a:r>
            <a:r>
              <a:rPr lang="en-US" sz="2400" dirty="0">
                <a:latin typeface="Times New Roman" panose="02020603050405020304" pitchFamily="18" charset="0"/>
                <a:cs typeface="Times New Roman" panose="02020603050405020304" pitchFamily="18" charset="0"/>
              </a:rPr>
              <a:t>to lower lip. </a:t>
            </a:r>
          </a:p>
          <a:p>
            <a:pPr marL="82296" indent="0" algn="l" rtl="0">
              <a:buNone/>
            </a:pPr>
            <a:r>
              <a:rPr lang="en-US" sz="2400" dirty="0">
                <a:solidFill>
                  <a:srgbClr val="00B050"/>
                </a:solidFill>
                <a:latin typeface="Times New Roman" panose="02020603050405020304" pitchFamily="18" charset="0"/>
                <a:cs typeface="Times New Roman" panose="02020603050405020304" pitchFamily="18" charset="0"/>
              </a:rPr>
              <a:t>  </a:t>
            </a:r>
            <a:r>
              <a:rPr lang="en-US" sz="2400" u="sng" dirty="0">
                <a:solidFill>
                  <a:srgbClr val="00B050"/>
                </a:solidFill>
                <a:latin typeface="Times New Roman" panose="02020603050405020304" pitchFamily="18" charset="0"/>
                <a:cs typeface="Times New Roman" panose="02020603050405020304" pitchFamily="18" charset="0"/>
              </a:rPr>
              <a:t>middle fibers: </a:t>
            </a:r>
            <a:r>
              <a:rPr lang="en-US" sz="2400" dirty="0">
                <a:latin typeface="Times New Roman" panose="02020603050405020304" pitchFamily="18" charset="0"/>
                <a:cs typeface="Times New Roman" panose="02020603050405020304" pitchFamily="18" charset="0"/>
              </a:rPr>
              <a:t>decussate at modulus </a:t>
            </a:r>
          </a:p>
          <a:p>
            <a:pPr marL="82296" indent="0" algn="l" rtl="0">
              <a:buNone/>
            </a:pPr>
            <a:r>
              <a:rPr lang="en-US" sz="2400" dirty="0">
                <a:latin typeface="Times New Roman" panose="02020603050405020304" pitchFamily="18" charset="0"/>
                <a:cs typeface="Times New Roman" panose="02020603050405020304" pitchFamily="18" charset="0"/>
              </a:rPr>
              <a:t>   (at angle of mouth) and the upper part </a:t>
            </a:r>
          </a:p>
          <a:p>
            <a:pPr marL="82296" indent="0" algn="l" rtl="0">
              <a:buNone/>
            </a:pPr>
            <a:r>
              <a:rPr lang="en-US" sz="2400" dirty="0">
                <a:latin typeface="Times New Roman" panose="02020603050405020304" pitchFamily="18" charset="0"/>
                <a:cs typeface="Times New Roman" panose="02020603050405020304" pitchFamily="18" charset="0"/>
              </a:rPr>
              <a:t>    of these fibers pass to the lower lip </a:t>
            </a:r>
          </a:p>
          <a:p>
            <a:pPr marL="82296" indent="0" algn="l" rtl="0">
              <a:buNone/>
            </a:pPr>
            <a:r>
              <a:rPr lang="en-US" sz="2400" dirty="0">
                <a:latin typeface="Times New Roman" panose="02020603050405020304" pitchFamily="18" charset="0"/>
                <a:cs typeface="Times New Roman" panose="02020603050405020304" pitchFamily="18" charset="0"/>
              </a:rPr>
              <a:t>     and lower part pass to upper lip.</a:t>
            </a:r>
          </a:p>
          <a:p>
            <a:pPr marL="82296" indent="0" algn="l" rtl="0">
              <a:buNone/>
            </a:pPr>
            <a:endParaRPr lang="en-US" sz="3800" dirty="0">
              <a:latin typeface="Times New Roman" panose="02020603050405020304" pitchFamily="18" charset="0"/>
              <a:cs typeface="Times New Roman" panose="02020603050405020304" pitchFamily="18" charset="0"/>
            </a:endParaRPr>
          </a:p>
          <a:p>
            <a:pPr marL="82296" indent="0" algn="l" rtl="0">
              <a:buNone/>
            </a:pPr>
            <a:endParaRPr lang="ar-EG" dirty="0"/>
          </a:p>
        </p:txBody>
      </p:sp>
    </p:spTree>
    <p:extLst>
      <p:ext uri="{BB962C8B-B14F-4D97-AF65-F5344CB8AC3E}">
        <p14:creationId xmlns:p14="http://schemas.microsoft.com/office/powerpoint/2010/main" val="2690786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33688" cy="620688"/>
          </a:xfrm>
        </p:spPr>
        <p:txBody>
          <a:bodyPr>
            <a:normAutofit/>
          </a:bodyPr>
          <a:lstStyle/>
          <a:p>
            <a:pPr algn="l" rtl="0"/>
            <a:r>
              <a:rPr lang="en-US" sz="2800" dirty="0">
                <a:latin typeface="Algerian" panose="04020705040A02060702" pitchFamily="82" charset="0"/>
              </a:rPr>
              <a:t>structure</a:t>
            </a:r>
            <a:endParaRPr lang="ar-EG" sz="2800" dirty="0"/>
          </a:p>
        </p:txBody>
      </p:sp>
      <p:sp>
        <p:nvSpPr>
          <p:cNvPr id="3" name="Content Placeholder 2"/>
          <p:cNvSpPr>
            <a:spLocks noGrp="1"/>
          </p:cNvSpPr>
          <p:nvPr>
            <p:ph idx="1"/>
          </p:nvPr>
        </p:nvSpPr>
        <p:spPr>
          <a:xfrm>
            <a:off x="0" y="476672"/>
            <a:ext cx="9144000" cy="6381328"/>
          </a:xfrm>
        </p:spPr>
        <p:txBody>
          <a:bodyPr>
            <a:normAutofit/>
          </a:bodyPr>
          <a:lstStyle/>
          <a:p>
            <a:pPr marL="0" indent="0" algn="l" rtl="0">
              <a:buNone/>
            </a:pPr>
            <a:r>
              <a:rPr lang="en-US" sz="2400" b="1" dirty="0">
                <a:solidFill>
                  <a:srgbClr val="FF0000"/>
                </a:solidFill>
                <a:latin typeface="Times New Roman" panose="02020603050405020304" pitchFamily="18" charset="0"/>
                <a:cs typeface="Times New Roman" panose="02020603050405020304" pitchFamily="18" charset="0"/>
              </a:rPr>
              <a:t>Muscles</a:t>
            </a:r>
          </a:p>
          <a:p>
            <a:pPr marL="0" indent="0" algn="l" rtl="0">
              <a:buNone/>
            </a:pPr>
            <a:r>
              <a:rPr lang="en-US" sz="2400" b="1" dirty="0">
                <a:solidFill>
                  <a:srgbClr val="FF0000"/>
                </a:solidFill>
                <a:latin typeface="Times New Roman" panose="02020603050405020304" pitchFamily="18" charset="0"/>
                <a:cs typeface="Times New Roman" panose="02020603050405020304" pitchFamily="18" charset="0"/>
              </a:rPr>
              <a:t>Buccinator: </a:t>
            </a:r>
          </a:p>
          <a:p>
            <a:pPr marL="0" indent="0" algn="l" rtl="0">
              <a:buNone/>
            </a:pPr>
            <a:r>
              <a:rPr lang="en-US" sz="2400" b="1" dirty="0">
                <a:solidFill>
                  <a:srgbClr val="0070C0"/>
                </a:solidFill>
                <a:latin typeface="Times New Roman" panose="02020603050405020304" pitchFamily="18" charset="0"/>
                <a:cs typeface="Times New Roman" panose="02020603050405020304" pitchFamily="18" charset="0"/>
              </a:rPr>
              <a:t>A.</a:t>
            </a:r>
          </a:p>
          <a:p>
            <a:pPr marL="0" indent="0" algn="l" rtl="0">
              <a:buNone/>
            </a:pPr>
            <a:r>
              <a:rPr lang="en-US" sz="2400" dirty="0">
                <a:latin typeface="Times New Roman" panose="02020603050405020304" pitchFamily="18" charset="0"/>
                <a:cs typeface="Times New Roman" panose="02020603050405020304" pitchFamily="18" charset="0"/>
              </a:rPr>
              <a:t>-compress the cheek against teeth to </a:t>
            </a:r>
          </a:p>
          <a:p>
            <a:pPr marL="0" indent="0" algn="l" rtl="0">
              <a:buNone/>
            </a:pPr>
            <a:r>
              <a:rPr lang="en-US" sz="2400" dirty="0">
                <a:latin typeface="Times New Roman" panose="02020603050405020304" pitchFamily="18" charset="0"/>
                <a:cs typeface="Times New Roman" panose="02020603050405020304" pitchFamily="18" charset="0"/>
              </a:rPr>
              <a:t>prevent accumulation of food in vestibule </a:t>
            </a:r>
          </a:p>
          <a:p>
            <a:pPr marL="0" indent="0" algn="l" rtl="0">
              <a:buNone/>
            </a:pPr>
            <a:r>
              <a:rPr lang="en-US" sz="2400" dirty="0">
                <a:latin typeface="Times New Roman" panose="02020603050405020304" pitchFamily="18" charset="0"/>
                <a:cs typeface="Times New Roman" panose="02020603050405020304" pitchFamily="18" charset="0"/>
              </a:rPr>
              <a:t>-blowing &amp; whistling</a:t>
            </a:r>
          </a:p>
          <a:p>
            <a:pPr marL="0" indent="0" algn="l" rtl="0">
              <a:buNone/>
            </a:pPr>
            <a:r>
              <a:rPr lang="en-US" sz="2400" b="1" dirty="0">
                <a:solidFill>
                  <a:srgbClr val="0070C0"/>
                </a:solidFill>
                <a:latin typeface="Times New Roman" panose="02020603050405020304" pitchFamily="18" charset="0"/>
                <a:cs typeface="Times New Roman" panose="02020603050405020304" pitchFamily="18" charset="0"/>
              </a:rPr>
              <a:t>N.S:</a:t>
            </a:r>
          </a:p>
          <a:p>
            <a:pPr marL="0" indent="0" algn="l" rtl="0">
              <a:buNone/>
            </a:pPr>
            <a:r>
              <a:rPr lang="en-US" sz="2400" dirty="0">
                <a:latin typeface="Times New Roman" panose="02020603050405020304" pitchFamily="18" charset="0"/>
                <a:cs typeface="Times New Roman" panose="02020603050405020304" pitchFamily="18" charset="0"/>
              </a:rPr>
              <a:t>buccal br. of facial n. </a:t>
            </a:r>
          </a:p>
          <a:p>
            <a:pPr algn="l" rtl="0"/>
            <a:endParaRPr lang="ar-EG"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148064" y="0"/>
            <a:ext cx="3862586" cy="1922190"/>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292080" y="2160240"/>
            <a:ext cx="3661759" cy="2348880"/>
          </a:xfrm>
          <a:prstGeom prst="rect">
            <a:avLst/>
          </a:prstGeom>
        </p:spPr>
      </p:pic>
      <p:pic>
        <p:nvPicPr>
          <p:cNvPr id="7" name="Picture 6"/>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39553" y="4005064"/>
            <a:ext cx="4464496" cy="2736304"/>
          </a:xfrm>
          <a:prstGeom prst="rect">
            <a:avLst/>
          </a:prstGeom>
        </p:spPr>
      </p:pic>
    </p:spTree>
    <p:extLst>
      <p:ext uri="{BB962C8B-B14F-4D97-AF65-F5344CB8AC3E}">
        <p14:creationId xmlns:p14="http://schemas.microsoft.com/office/powerpoint/2010/main" val="212386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436097" y="3850776"/>
            <a:ext cx="3707904" cy="3007224"/>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860032" y="34352"/>
            <a:ext cx="4296311" cy="3816424"/>
          </a:xfrm>
          <a:prstGeom prst="rect">
            <a:avLst/>
          </a:prstGeom>
        </p:spPr>
      </p:pic>
      <p:sp>
        <p:nvSpPr>
          <p:cNvPr id="2" name="Title 1"/>
          <p:cNvSpPr>
            <a:spLocks noGrp="1"/>
          </p:cNvSpPr>
          <p:nvPr>
            <p:ph type="title"/>
          </p:nvPr>
        </p:nvSpPr>
        <p:spPr>
          <a:xfrm>
            <a:off x="107504" y="0"/>
            <a:ext cx="8826184" cy="548680"/>
          </a:xfrm>
        </p:spPr>
        <p:txBody>
          <a:bodyPr>
            <a:noAutofit/>
          </a:bodyPr>
          <a:lstStyle/>
          <a:p>
            <a:pPr algn="l" rtl="0"/>
            <a:r>
              <a:rPr lang="en-US" sz="2800" dirty="0">
                <a:latin typeface="Algerian" panose="04020705040A02060702" pitchFamily="82" charset="0"/>
              </a:rPr>
              <a:t>structure</a:t>
            </a:r>
            <a:endParaRPr lang="ar-EG" sz="2800" dirty="0"/>
          </a:p>
        </p:txBody>
      </p:sp>
      <p:sp>
        <p:nvSpPr>
          <p:cNvPr id="3" name="Content Placeholder 2"/>
          <p:cNvSpPr>
            <a:spLocks noGrp="1"/>
          </p:cNvSpPr>
          <p:nvPr>
            <p:ph idx="1"/>
          </p:nvPr>
        </p:nvSpPr>
        <p:spPr>
          <a:xfrm>
            <a:off x="0" y="476672"/>
            <a:ext cx="9144000" cy="6381328"/>
          </a:xfrm>
        </p:spPr>
        <p:txBody>
          <a:bodyPr>
            <a:normAutofit fontScale="47500" lnSpcReduction="20000"/>
          </a:bodyPr>
          <a:lstStyle/>
          <a:p>
            <a:pPr marL="82296" indent="0" algn="l" rtl="0">
              <a:spcAft>
                <a:spcPts val="0"/>
              </a:spcAft>
              <a:buNone/>
            </a:pPr>
            <a:r>
              <a:rPr lang="en-US" sz="5100" b="1" dirty="0">
                <a:solidFill>
                  <a:srgbClr val="FF0000"/>
                </a:solidFill>
                <a:latin typeface="Times New Roman" panose="02020603050405020304" pitchFamily="18" charset="0"/>
                <a:cs typeface="Times New Roman" panose="02020603050405020304" pitchFamily="18" charset="0"/>
              </a:rPr>
              <a:t>Muscles</a:t>
            </a:r>
          </a:p>
          <a:p>
            <a:pPr marL="82296" indent="0" algn="l" rtl="0">
              <a:spcAft>
                <a:spcPts val="0"/>
              </a:spcAft>
              <a:buNone/>
            </a:pPr>
            <a:r>
              <a:rPr lang="en-US" sz="5100" b="1" dirty="0">
                <a:solidFill>
                  <a:srgbClr val="FF0000"/>
                </a:solidFill>
                <a:latin typeface="Times New Roman" panose="02020603050405020304" pitchFamily="18" charset="0"/>
                <a:cs typeface="Times New Roman" panose="02020603050405020304" pitchFamily="18" charset="0"/>
              </a:rPr>
              <a:t>Orbicularis Oculi: sphincter of eye</a:t>
            </a:r>
          </a:p>
          <a:p>
            <a:pPr marL="82296" indent="0" algn="l" rtl="0">
              <a:spcAft>
                <a:spcPts val="0"/>
              </a:spcAft>
              <a:buNone/>
            </a:pPr>
            <a:r>
              <a:rPr lang="en-US" sz="5100" b="1" dirty="0">
                <a:solidFill>
                  <a:srgbClr val="0070C0"/>
                </a:solidFill>
                <a:latin typeface="Times New Roman" panose="02020603050405020304" pitchFamily="18" charset="0"/>
                <a:cs typeface="Times New Roman" panose="02020603050405020304" pitchFamily="18" charset="0"/>
              </a:rPr>
              <a:t>parts, attachments &amp; action:</a:t>
            </a:r>
          </a:p>
          <a:p>
            <a:pPr marL="82296" indent="0" algn="l" rtl="0">
              <a:spcAft>
                <a:spcPts val="0"/>
              </a:spcAft>
              <a:buNone/>
            </a:pPr>
            <a:r>
              <a:rPr lang="en-US" sz="5100" b="1" dirty="0">
                <a:solidFill>
                  <a:srgbClr val="00B050"/>
                </a:solidFill>
                <a:latin typeface="Times New Roman" panose="02020603050405020304" pitchFamily="18" charset="0"/>
                <a:cs typeface="Times New Roman" panose="02020603050405020304" pitchFamily="18" charset="0"/>
              </a:rPr>
              <a:t>Orbital part:</a:t>
            </a:r>
          </a:p>
          <a:p>
            <a:pPr marL="82296" indent="0" algn="l" rtl="0">
              <a:spcAft>
                <a:spcPts val="0"/>
              </a:spcAft>
              <a:buNone/>
            </a:pPr>
            <a:r>
              <a:rPr lang="en-US" sz="5100" b="1" dirty="0">
                <a:latin typeface="Times New Roman" panose="02020603050405020304" pitchFamily="18" charset="0"/>
                <a:cs typeface="Times New Roman" panose="02020603050405020304" pitchFamily="18" charset="0"/>
              </a:rPr>
              <a:t>O</a:t>
            </a:r>
            <a:r>
              <a:rPr lang="en-US" sz="5100" dirty="0">
                <a:latin typeface="Times New Roman" panose="02020603050405020304" pitchFamily="18" charset="0"/>
                <a:cs typeface="Times New Roman" panose="02020603050405020304" pitchFamily="18" charset="0"/>
              </a:rPr>
              <a:t>: medial palpebral lig. &amp; the near bone </a:t>
            </a:r>
          </a:p>
          <a:p>
            <a:pPr marL="82296" indent="0" algn="l" rtl="0">
              <a:spcAft>
                <a:spcPts val="0"/>
              </a:spcAft>
              <a:buNone/>
            </a:pPr>
            <a:r>
              <a:rPr lang="en-US" sz="5100" b="1" dirty="0">
                <a:latin typeface="Times New Roman" panose="02020603050405020304" pitchFamily="18" charset="0"/>
                <a:cs typeface="Times New Roman" panose="02020603050405020304" pitchFamily="18" charset="0"/>
              </a:rPr>
              <a:t>I </a:t>
            </a:r>
            <a:r>
              <a:rPr lang="en-US" sz="5100" dirty="0">
                <a:latin typeface="Times New Roman" panose="02020603050405020304" pitchFamily="18" charset="0"/>
                <a:cs typeface="Times New Roman" panose="02020603050405020304" pitchFamily="18" charset="0"/>
              </a:rPr>
              <a:t>: the fibres form complete ellipse</a:t>
            </a:r>
          </a:p>
          <a:p>
            <a:pPr marL="82296" indent="0" algn="l" rtl="0">
              <a:spcAft>
                <a:spcPts val="0"/>
              </a:spcAft>
              <a:buNone/>
            </a:pPr>
            <a:r>
              <a:rPr lang="en-US" sz="5100" dirty="0">
                <a:latin typeface="Times New Roman" panose="02020603050405020304" pitchFamily="18" charset="0"/>
                <a:cs typeface="Times New Roman" panose="02020603050405020304" pitchFamily="18" charset="0"/>
              </a:rPr>
              <a:t>     around orbital opening to insert </a:t>
            </a:r>
          </a:p>
          <a:p>
            <a:pPr marL="82296" indent="0" algn="l" rtl="0">
              <a:spcAft>
                <a:spcPts val="0"/>
              </a:spcAft>
              <a:buNone/>
            </a:pPr>
            <a:r>
              <a:rPr lang="en-US" sz="5100" dirty="0">
                <a:latin typeface="Times New Roman" panose="02020603050405020304" pitchFamily="18" charset="0"/>
                <a:cs typeface="Times New Roman" panose="02020603050405020304" pitchFamily="18" charset="0"/>
              </a:rPr>
              <a:t>     in the medial palpebral ligament</a:t>
            </a:r>
          </a:p>
          <a:p>
            <a:pPr marL="82296" indent="0" algn="l" rtl="0">
              <a:spcAft>
                <a:spcPts val="0"/>
              </a:spcAft>
              <a:buNone/>
            </a:pPr>
            <a:r>
              <a:rPr lang="en-US" sz="5100" b="1" dirty="0">
                <a:latin typeface="Times New Roman" panose="02020603050405020304" pitchFamily="18" charset="0"/>
                <a:cs typeface="Times New Roman" panose="02020603050405020304" pitchFamily="18" charset="0"/>
              </a:rPr>
              <a:t>A</a:t>
            </a:r>
            <a:r>
              <a:rPr lang="en-US" sz="5100" dirty="0">
                <a:latin typeface="Times New Roman" panose="02020603050405020304" pitchFamily="18" charset="0"/>
                <a:cs typeface="Times New Roman" panose="02020603050405020304" pitchFamily="18" charset="0"/>
              </a:rPr>
              <a:t> : tight closure of eye in exposure to injury.</a:t>
            </a:r>
          </a:p>
          <a:p>
            <a:pPr marL="82296" indent="0" algn="l" rtl="0">
              <a:spcAft>
                <a:spcPts val="0"/>
              </a:spcAft>
              <a:buNone/>
            </a:pPr>
            <a:r>
              <a:rPr lang="en-US" sz="5100" b="1" dirty="0">
                <a:solidFill>
                  <a:srgbClr val="00B050"/>
                </a:solidFill>
                <a:latin typeface="Times New Roman" panose="02020603050405020304" pitchFamily="18" charset="0"/>
                <a:cs typeface="Times New Roman" panose="02020603050405020304" pitchFamily="18" charset="0"/>
              </a:rPr>
              <a:t>Palpebral part: </a:t>
            </a:r>
          </a:p>
          <a:p>
            <a:pPr marL="82296" indent="0" algn="l" rtl="0">
              <a:spcAft>
                <a:spcPts val="0"/>
              </a:spcAft>
              <a:buNone/>
            </a:pPr>
            <a:r>
              <a:rPr lang="en-US" sz="5100" b="1" dirty="0">
                <a:latin typeface="Times New Roman" panose="02020603050405020304" pitchFamily="18" charset="0"/>
                <a:cs typeface="Times New Roman" panose="02020603050405020304" pitchFamily="18" charset="0"/>
              </a:rPr>
              <a:t>O</a:t>
            </a:r>
            <a:r>
              <a:rPr lang="en-US" sz="5100" dirty="0">
                <a:latin typeface="Times New Roman" panose="02020603050405020304" pitchFamily="18" charset="0"/>
                <a:cs typeface="Times New Roman" panose="02020603050405020304" pitchFamily="18" charset="0"/>
              </a:rPr>
              <a:t>: medial palpebral lig.</a:t>
            </a:r>
          </a:p>
          <a:p>
            <a:pPr marL="82296" indent="0" algn="l" rtl="0">
              <a:spcAft>
                <a:spcPts val="0"/>
              </a:spcAft>
              <a:buNone/>
            </a:pPr>
            <a:r>
              <a:rPr lang="en-US" sz="5100" b="1" dirty="0">
                <a:latin typeface="Times New Roman" panose="02020603050405020304" pitchFamily="18" charset="0"/>
                <a:cs typeface="Times New Roman" panose="02020603050405020304" pitchFamily="18" charset="0"/>
              </a:rPr>
              <a:t>I </a:t>
            </a:r>
            <a:r>
              <a:rPr lang="en-US" sz="5100" dirty="0">
                <a:latin typeface="Times New Roman" panose="02020603050405020304" pitchFamily="18" charset="0"/>
                <a:cs typeface="Times New Roman" panose="02020603050405020304" pitchFamily="18" charset="0"/>
              </a:rPr>
              <a:t>: the fibers curve within the eye lids</a:t>
            </a:r>
          </a:p>
          <a:p>
            <a:pPr marL="82296" indent="0" algn="l" rtl="0">
              <a:spcAft>
                <a:spcPts val="0"/>
              </a:spcAft>
              <a:buNone/>
            </a:pPr>
            <a:r>
              <a:rPr lang="en-US" sz="5100" dirty="0">
                <a:latin typeface="Times New Roman" panose="02020603050405020304" pitchFamily="18" charset="0"/>
                <a:cs typeface="Times New Roman" panose="02020603050405020304" pitchFamily="18" charset="0"/>
              </a:rPr>
              <a:t>     then the upper &amp; lower fiber decussate</a:t>
            </a:r>
          </a:p>
          <a:p>
            <a:pPr marL="82296" indent="0" algn="l" rtl="0">
              <a:spcAft>
                <a:spcPts val="0"/>
              </a:spcAft>
              <a:buNone/>
            </a:pPr>
            <a:r>
              <a:rPr lang="en-US" sz="5100" dirty="0">
                <a:latin typeface="Times New Roman" panose="02020603050405020304" pitchFamily="18" charset="0"/>
                <a:cs typeface="Times New Roman" panose="02020603050405020304" pitchFamily="18" charset="0"/>
              </a:rPr>
              <a:t>     at lateral angle of eye forming</a:t>
            </a:r>
          </a:p>
          <a:p>
            <a:pPr marL="82296" indent="0" algn="l" rtl="0">
              <a:spcAft>
                <a:spcPts val="0"/>
              </a:spcAft>
              <a:buNone/>
            </a:pPr>
            <a:r>
              <a:rPr lang="en-US" sz="5100" dirty="0">
                <a:latin typeface="Times New Roman" panose="02020603050405020304" pitchFamily="18" charset="0"/>
                <a:cs typeface="Times New Roman" panose="02020603050405020304" pitchFamily="18" charset="0"/>
              </a:rPr>
              <a:t>     the lateral palpebral raphe</a:t>
            </a:r>
          </a:p>
          <a:p>
            <a:pPr marL="82296" indent="0" algn="l" rtl="0">
              <a:spcAft>
                <a:spcPts val="0"/>
              </a:spcAft>
              <a:buNone/>
            </a:pPr>
            <a:r>
              <a:rPr lang="en-US" sz="5100" b="1" dirty="0">
                <a:latin typeface="Times New Roman" panose="02020603050405020304" pitchFamily="18" charset="0"/>
                <a:cs typeface="Times New Roman" panose="02020603050405020304" pitchFamily="18" charset="0"/>
              </a:rPr>
              <a:t>A</a:t>
            </a:r>
            <a:r>
              <a:rPr lang="en-US" sz="5100" dirty="0">
                <a:latin typeface="Times New Roman" panose="02020603050405020304" pitchFamily="18" charset="0"/>
                <a:cs typeface="Times New Roman" panose="02020603050405020304" pitchFamily="18" charset="0"/>
              </a:rPr>
              <a:t> : light closure of eye in sleep &amp; blinking</a:t>
            </a:r>
          </a:p>
          <a:p>
            <a:pPr marL="82296" indent="0" algn="l" rtl="0">
              <a:spcAft>
                <a:spcPts val="0"/>
              </a:spcAft>
              <a:buNone/>
            </a:pPr>
            <a:endParaRPr lang="en-US" dirty="0">
              <a:latin typeface="Times New Roman" panose="02020603050405020304" pitchFamily="18" charset="0"/>
              <a:cs typeface="Times New Roman" panose="02020603050405020304" pitchFamily="18" charset="0"/>
            </a:endParaRPr>
          </a:p>
          <a:p>
            <a:pPr marL="82296" indent="0" algn="l" rtl="0">
              <a:spcAft>
                <a:spcPts val="0"/>
              </a:spcAft>
              <a:buNone/>
            </a:pPr>
            <a:r>
              <a:rPr lang="en-US" dirty="0">
                <a:latin typeface="Times New Roman" panose="02020603050405020304" pitchFamily="18" charset="0"/>
                <a:cs typeface="Times New Roman" panose="02020603050405020304" pitchFamily="18" charset="0"/>
              </a:rPr>
              <a:t> </a:t>
            </a:r>
          </a:p>
          <a:p>
            <a:pPr marL="82296" indent="0" algn="l" rtl="0">
              <a:spcAft>
                <a:spcPts val="0"/>
              </a:spcAft>
              <a:buNone/>
            </a:pPr>
            <a:endParaRPr lang="ar-E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64488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9FDA0A8AA65748AF39C6EE0B55E26F" ma:contentTypeVersion="2" ma:contentTypeDescription="Create a new document." ma:contentTypeScope="" ma:versionID="6335f2826179c461b930a5bc9a57e83d">
  <xsd:schema xmlns:xsd="http://www.w3.org/2001/XMLSchema" xmlns:xs="http://www.w3.org/2001/XMLSchema" xmlns:p="http://schemas.microsoft.com/office/2006/metadata/properties" xmlns:ns2="f82c8722-5a2a-4863-8044-224719d25890" targetNamespace="http://schemas.microsoft.com/office/2006/metadata/properties" ma:root="true" ma:fieldsID="2bcef14d1f273e49fb246cc1929ff1d1" ns2:_="">
    <xsd:import namespace="f82c8722-5a2a-4863-8044-224719d2589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2c8722-5a2a-4863-8044-224719d258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A0A2A7-7189-4A42-8719-A84E4F730561}">
  <ds:schemaRefs>
    <ds:schemaRef ds:uri="http://schemas.microsoft.com/office/2006/metadata/contentType"/>
    <ds:schemaRef ds:uri="http://schemas.microsoft.com/office/2006/metadata/properties/metaAttributes"/>
    <ds:schemaRef ds:uri="http://www.w3.org/2000/xmlns/"/>
    <ds:schemaRef ds:uri="http://www.w3.org/2001/XMLSchema"/>
    <ds:schemaRef ds:uri="f82c8722-5a2a-4863-8044-224719d25890"/>
  </ds:schemaRefs>
</ds:datastoreItem>
</file>

<file path=customXml/itemProps2.xml><?xml version="1.0" encoding="utf-8"?>
<ds:datastoreItem xmlns:ds="http://schemas.openxmlformats.org/officeDocument/2006/customXml" ds:itemID="{8ED7FF43-540A-44D0-8444-D4029D264A80}">
  <ds:schemaRefs>
    <ds:schemaRef ds:uri="http://schemas.microsoft.com/office/2006/metadata/properties"/>
    <ds:schemaRef ds:uri="http://www.w3.org/2000/xmlns/"/>
  </ds:schemaRefs>
</ds:datastoreItem>
</file>

<file path=customXml/itemProps3.xml><?xml version="1.0" encoding="utf-8"?>
<ds:datastoreItem xmlns:ds="http://schemas.openxmlformats.org/officeDocument/2006/customXml" ds:itemID="{0190ECEE-3F0A-488C-A52E-3ACFBAA4EE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5811</TotalTime>
  <Words>939</Words>
  <Application>Microsoft Office PowerPoint</Application>
  <PresentationFormat>On-screen Show (4:3)</PresentationFormat>
  <Paragraphs>172</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Custom Design</vt:lpstr>
      <vt:lpstr>FACE </vt:lpstr>
      <vt:lpstr>PowerPoint Presentation</vt:lpstr>
      <vt:lpstr>PowerPoint Presentation</vt:lpstr>
      <vt:lpstr>STRUCTURE</vt:lpstr>
      <vt:lpstr>STRUCTURE</vt:lpstr>
      <vt:lpstr>STRUCTURE</vt:lpstr>
      <vt:lpstr>STRUCTURE</vt:lpstr>
      <vt:lpstr>structure</vt:lpstr>
      <vt:lpstr>structure</vt:lpstr>
      <vt:lpstr>structure</vt:lpstr>
      <vt:lpstr>structure</vt:lpstr>
      <vt:lpstr>Arterial supply of face </vt:lpstr>
      <vt:lpstr>Arterial supply of face </vt:lpstr>
      <vt:lpstr>ARTERIAL SUPPLY OF FACE</vt:lpstr>
      <vt:lpstr>venous drainage of the face </vt:lpstr>
      <vt:lpstr>PowerPoint Presentation</vt:lpstr>
      <vt:lpstr>Applied anatomy: </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PBASSSESSMENT</dc:title>
  <dc:creator>Lenovo</dc:creator>
  <cp:lastModifiedBy>Sanabil Hassanat</cp:lastModifiedBy>
  <cp:revision>224</cp:revision>
  <dcterms:created xsi:type="dcterms:W3CDTF">2014-04-13T18:13:04Z</dcterms:created>
  <dcterms:modified xsi:type="dcterms:W3CDTF">2022-02-27T19:22:06Z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0x010100DC9FDA0A8AA65748AF39C6EE0B55E26F</vt:lpwstr>
  </property>
</Properties>
</file>