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AjqnNaZhmGGrF5qJHWPG9FOEo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23"/>
          <p:cNvSpPr>
            <a:spLocks noGrp="1"/>
          </p:cNvSpPr>
          <p:nvPr>
            <p:ph type="pic" idx="2"/>
          </p:nvPr>
        </p:nvSpPr>
        <p:spPr>
          <a:xfrm>
            <a:off x="3887391" y="987426"/>
            <a:ext cx="4629150" cy="4873625"/>
          </a:xfrm>
          <a:prstGeom prst="rect">
            <a:avLst/>
          </a:prstGeom>
          <a:noFill/>
          <a:ln>
            <a:noFill/>
          </a:ln>
        </p:spPr>
      </p:sp>
      <p:sp>
        <p:nvSpPr>
          <p:cNvPr id="71" name="Google Shape;71;p2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2" name="Google Shape;72;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2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2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02" name="Google Shape;102;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8" name="Google Shape;108;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4" name="Google Shape;114;p2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1" name="Google Shape;121;p2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2" name="Google Shape;122;p2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3" name="Google Shape;123;p2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39" name="Google Shape;139;p3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0" name="Google Shape;140;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3"/>
          <p:cNvSpPr>
            <a:spLocks noGrp="1"/>
          </p:cNvSpPr>
          <p:nvPr>
            <p:ph type="pic" idx="2"/>
          </p:nvPr>
        </p:nvSpPr>
        <p:spPr>
          <a:xfrm>
            <a:off x="3887391" y="987426"/>
            <a:ext cx="4629150" cy="4873625"/>
          </a:xfrm>
          <a:prstGeom prst="rect">
            <a:avLst/>
          </a:prstGeom>
          <a:noFill/>
          <a:ln>
            <a:noFill/>
          </a:ln>
        </p:spPr>
      </p:sp>
      <p:sp>
        <p:nvSpPr>
          <p:cNvPr id="146" name="Google Shape;146;p3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7" name="Google Shape;147;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3" name="Google Shape;153;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3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9" name="Google Shape;159;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2" name="Google Shape;42;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2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2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2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7" name="Google Shape;57;p2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2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4" name="Google Shape;64;p2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 name="Google Shape;7;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0" name="Google Shape;90;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1"/>
          <p:cNvSpPr/>
          <p:nvPr/>
        </p:nvSpPr>
        <p:spPr>
          <a:xfrm>
            <a:off x="346543" y="450221"/>
            <a:ext cx="8454557" cy="3918123"/>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7" name="Google Shape;167;p1"/>
          <p:cNvSpPr txBox="1">
            <a:spLocks noGrp="1"/>
          </p:cNvSpPr>
          <p:nvPr>
            <p:ph type="ctrTitle"/>
          </p:nvPr>
        </p:nvSpPr>
        <p:spPr>
          <a:xfrm>
            <a:off x="825501" y="1097339"/>
            <a:ext cx="7508874" cy="26238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5700">
                <a:solidFill>
                  <a:srgbClr val="FFFFFF"/>
                </a:solidFill>
              </a:rPr>
              <a:t>Arousal mechanism and reticular activating system </a:t>
            </a:r>
            <a:endParaRPr/>
          </a:p>
        </p:txBody>
      </p:sp>
      <p:sp>
        <p:nvSpPr>
          <p:cNvPr id="168" name="Google Shape;168;p1"/>
          <p:cNvSpPr/>
          <p:nvPr/>
        </p:nvSpPr>
        <p:spPr>
          <a:xfrm>
            <a:off x="342900" y="4517136"/>
            <a:ext cx="1584198" cy="1892808"/>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9" name="Google Shape;169;p1"/>
          <p:cNvSpPr/>
          <p:nvPr/>
        </p:nvSpPr>
        <p:spPr>
          <a:xfrm>
            <a:off x="2050491" y="4521269"/>
            <a:ext cx="5040623" cy="1877811"/>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0" name="Google Shape;170;p1"/>
          <p:cNvSpPr txBox="1">
            <a:spLocks noGrp="1"/>
          </p:cNvSpPr>
          <p:nvPr>
            <p:ph type="subTitle" idx="1"/>
          </p:nvPr>
        </p:nvSpPr>
        <p:spPr>
          <a:xfrm>
            <a:off x="2419619" y="4843002"/>
            <a:ext cx="4320637" cy="12343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C0C0C"/>
              </a:buClr>
              <a:buSzPts val="2300"/>
              <a:buNone/>
            </a:pPr>
            <a:r>
              <a:rPr lang="en-US" sz="2300">
                <a:solidFill>
                  <a:srgbClr val="0C0C0C"/>
                </a:solidFill>
              </a:rPr>
              <a:t>Dr. Arwa Rawashdeh </a:t>
            </a:r>
            <a:endParaRPr/>
          </a:p>
        </p:txBody>
      </p:sp>
      <p:sp>
        <p:nvSpPr>
          <p:cNvPr id="171" name="Google Shape;171;p1"/>
          <p:cNvSpPr/>
          <p:nvPr/>
        </p:nvSpPr>
        <p:spPr>
          <a:xfrm>
            <a:off x="7214508" y="4521270"/>
            <a:ext cx="1586592" cy="189020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0"/>
          <p:cNvSpPr txBox="1">
            <a:spLocks noGrp="1"/>
          </p:cNvSpPr>
          <p:nvPr>
            <p:ph type="body" idx="1"/>
          </p:nvPr>
        </p:nvSpPr>
        <p:spPr>
          <a:xfrm>
            <a:off x="751160" y="804299"/>
            <a:ext cx="7886700" cy="4937197"/>
          </a:xfrm>
          <a:prstGeom prst="rect">
            <a:avLst/>
          </a:prstGeom>
          <a:noFill/>
          <a:ln>
            <a:noFill/>
          </a:ln>
        </p:spPr>
        <p:txBody>
          <a:bodyPr spcFirstLastPara="1" wrap="square" lIns="91425" tIns="45700" rIns="91425" bIns="45700" anchor="t" anchorCtr="0">
            <a:normAutofit lnSpcReduction="10000"/>
          </a:bodyPr>
          <a:lstStyle/>
          <a:p>
            <a:pPr marL="171450" lvl="0" indent="-171450" algn="l" rtl="0">
              <a:lnSpc>
                <a:spcPct val="90000"/>
              </a:lnSpc>
              <a:spcBef>
                <a:spcPts val="0"/>
              </a:spcBef>
              <a:spcAft>
                <a:spcPts val="0"/>
              </a:spcAft>
              <a:buClr>
                <a:schemeClr val="dk1"/>
              </a:buClr>
              <a:buSzPts val="2100"/>
              <a:buChar char="•"/>
            </a:pPr>
            <a:r>
              <a:rPr lang="en-US" i="1"/>
              <a:t>The double process of </a:t>
            </a:r>
            <a:r>
              <a:rPr lang="en-US" i="1" u="sng"/>
              <a:t>excitation in nicotinic receptors and inhibition in muscarinic receptors </a:t>
            </a:r>
            <a:r>
              <a:rPr lang="en-US" i="1"/>
              <a:t>you have the maximum activity of the projection of the neuron that sending information to the cortex that is a characteristics of the wakefulness </a:t>
            </a:r>
            <a:endParaRPr/>
          </a:p>
          <a:p>
            <a:pPr marL="0" lvl="0" indent="0" algn="l" rtl="0">
              <a:lnSpc>
                <a:spcPct val="90000"/>
              </a:lnSpc>
              <a:spcBef>
                <a:spcPts val="750"/>
              </a:spcBef>
              <a:spcAft>
                <a:spcPts val="0"/>
              </a:spcAft>
              <a:buClr>
                <a:schemeClr val="dk1"/>
              </a:buClr>
              <a:buSzPts val="2100"/>
              <a:buNone/>
            </a:pPr>
            <a:r>
              <a:rPr lang="en-US" i="1"/>
              <a:t> </a:t>
            </a:r>
            <a:endParaRPr/>
          </a:p>
          <a:p>
            <a:pPr marL="171450" lvl="0" indent="-171450" algn="l" rtl="0">
              <a:lnSpc>
                <a:spcPct val="90000"/>
              </a:lnSpc>
              <a:spcBef>
                <a:spcPts val="750"/>
              </a:spcBef>
              <a:spcAft>
                <a:spcPts val="0"/>
              </a:spcAft>
              <a:buClr>
                <a:schemeClr val="dk1"/>
              </a:buClr>
              <a:buSzPts val="2100"/>
              <a:buChar char="•"/>
            </a:pPr>
            <a:r>
              <a:rPr lang="en-US" i="1"/>
              <a:t>Tuberomammillary nuclei in the hypothalamus that is the only nucleus in the system that fabricate histamine ; you realize that when you take antihistamine you would eliminate inhibition sending and therefore you depress the activity of the thalamus and become drowsy </a:t>
            </a:r>
            <a:endParaRPr/>
          </a:p>
          <a:p>
            <a:pPr marL="0" lvl="0" indent="0" algn="l" rtl="0">
              <a:lnSpc>
                <a:spcPct val="90000"/>
              </a:lnSpc>
              <a:spcBef>
                <a:spcPts val="750"/>
              </a:spcBef>
              <a:spcAft>
                <a:spcPts val="0"/>
              </a:spcAft>
              <a:buClr>
                <a:schemeClr val="dk1"/>
              </a:buClr>
              <a:buSzPts val="2100"/>
              <a:buNone/>
            </a:pPr>
            <a:endParaRPr i="1"/>
          </a:p>
          <a:p>
            <a:pPr marL="171450" lvl="0" indent="-171450" algn="l" rtl="0">
              <a:lnSpc>
                <a:spcPct val="90000"/>
              </a:lnSpc>
              <a:spcBef>
                <a:spcPts val="750"/>
              </a:spcBef>
              <a:spcAft>
                <a:spcPts val="0"/>
              </a:spcAft>
              <a:buClr>
                <a:schemeClr val="dk1"/>
              </a:buClr>
              <a:buSzPts val="2100"/>
              <a:buChar char="•"/>
            </a:pPr>
            <a:r>
              <a:rPr lang="en-US" i="1" u="sng"/>
              <a:t>Serotonin</a:t>
            </a:r>
            <a:r>
              <a:rPr lang="en-US" i="1"/>
              <a:t> multi various function substances in </a:t>
            </a:r>
            <a:r>
              <a:rPr lang="en-US" i="1" u="sng"/>
              <a:t>alertness increasing and tuning attention process</a:t>
            </a:r>
            <a:r>
              <a:rPr lang="en-US" i="1"/>
              <a:t>, it does so by </a:t>
            </a:r>
            <a:r>
              <a:rPr lang="en-US" i="1" u="sng"/>
              <a:t>mostly influencing the cortical area   in the thalamus</a:t>
            </a:r>
            <a:r>
              <a:rPr lang="en-US" i="1"/>
              <a:t>; it excites the interneuron which in turn </a:t>
            </a:r>
            <a:r>
              <a:rPr lang="en-US" i="1" u="sng"/>
              <a:t>inhibit the projection neuron </a:t>
            </a:r>
            <a:r>
              <a:rPr lang="en-US" i="1"/>
              <a:t>and end up with the </a:t>
            </a:r>
            <a:r>
              <a:rPr lang="en-US" i="1" u="sng"/>
              <a:t>decreasing the excitability of projection neuron </a:t>
            </a:r>
            <a:endParaRPr/>
          </a:p>
        </p:txBody>
      </p:sp>
      <p:sp>
        <p:nvSpPr>
          <p:cNvPr id="288" name="Google Shape;288;p10"/>
          <p:cNvSpPr txBox="1"/>
          <p:nvPr/>
        </p:nvSpPr>
        <p:spPr>
          <a:xfrm>
            <a:off x="927501" y="5741496"/>
            <a:ext cx="5616624" cy="1015622"/>
          </a:xfrm>
          <a:prstGeom prst="rect">
            <a:avLst/>
          </a:prstGeom>
          <a:noFill/>
          <a:ln>
            <a:solidFill>
              <a:srgbClr val="7030A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GABA     sleep</a:t>
            </a:r>
            <a:endParaRPr sz="1600" b="1" dirty="0"/>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5-HT(both role ) , Ach , NE , HA , Glu        </a:t>
            </a:r>
            <a:r>
              <a:rPr lang="en-US" sz="2000" b="1" dirty="0" err="1">
                <a:solidFill>
                  <a:schemeClr val="dk1"/>
                </a:solidFill>
                <a:latin typeface="Calibri"/>
                <a:ea typeface="Calibri"/>
                <a:cs typeface="Calibri"/>
                <a:sym typeface="Calibri"/>
              </a:rPr>
              <a:t>wakness</a:t>
            </a:r>
            <a:r>
              <a:rPr lang="en-US" sz="2000" b="1" dirty="0">
                <a:solidFill>
                  <a:schemeClr val="dk1"/>
                </a:solidFill>
                <a:latin typeface="Calibri"/>
                <a:ea typeface="Calibri"/>
                <a:cs typeface="Calibri"/>
                <a:sym typeface="Calibri"/>
              </a:rPr>
              <a:t> and alertness</a:t>
            </a:r>
            <a:endParaRPr sz="1600" b="1" dirty="0"/>
          </a:p>
        </p:txBody>
      </p:sp>
      <p:cxnSp>
        <p:nvCxnSpPr>
          <p:cNvPr id="292" name="Google Shape;292;p10"/>
          <p:cNvCxnSpPr/>
          <p:nvPr/>
        </p:nvCxnSpPr>
        <p:spPr>
          <a:xfrm>
            <a:off x="-1548680" y="5773909"/>
            <a:ext cx="0" cy="0"/>
          </a:xfrm>
          <a:prstGeom prst="straightConnector1">
            <a:avLst/>
          </a:prstGeom>
          <a:noFill/>
          <a:ln w="9525" cap="flat" cmpd="sng">
            <a:solidFill>
              <a:schemeClr val="accent1"/>
            </a:solidFill>
            <a:prstDash val="solid"/>
            <a:miter lim="800000"/>
            <a:headEnd type="none" w="sm" len="sm"/>
            <a:tailEnd type="none" w="sm" len="sm"/>
          </a:ln>
        </p:spPr>
      </p:cxnSp>
      <p:cxnSp>
        <p:nvCxnSpPr>
          <p:cNvPr id="293" name="Google Shape;293;p10"/>
          <p:cNvCxnSpPr/>
          <p:nvPr/>
        </p:nvCxnSpPr>
        <p:spPr>
          <a:xfrm>
            <a:off x="7020272" y="5157192"/>
            <a:ext cx="0" cy="360040"/>
          </a:xfrm>
          <a:prstGeom prst="straightConnector1">
            <a:avLst/>
          </a:prstGeom>
          <a:noFill/>
          <a:ln w="9525" cap="flat" cmpd="sng">
            <a:solidFill>
              <a:schemeClr val="accent1"/>
            </a:solidFill>
            <a:prstDash val="solid"/>
            <a:miter lim="800000"/>
            <a:headEnd type="none" w="sm" len="sm"/>
            <a:tailEnd type="triangle" w="med" len="med"/>
          </a:ln>
        </p:spPr>
      </p:cxnSp>
      <p:sp>
        <p:nvSpPr>
          <p:cNvPr id="294" name="Google Shape;294;p10"/>
          <p:cNvSpPr txBox="1"/>
          <p:nvPr/>
        </p:nvSpPr>
        <p:spPr>
          <a:xfrm>
            <a:off x="6839744" y="5512060"/>
            <a:ext cx="23042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GABA</a:t>
            </a:r>
            <a:endParaRPr/>
          </a:p>
        </p:txBody>
      </p:sp>
      <p:cxnSp>
        <p:nvCxnSpPr>
          <p:cNvPr id="295" name="Google Shape;295;p10"/>
          <p:cNvCxnSpPr/>
          <p:nvPr/>
        </p:nvCxnSpPr>
        <p:spPr>
          <a:xfrm rot="10800000">
            <a:off x="6839744" y="5512060"/>
            <a:ext cx="0" cy="348080"/>
          </a:xfrm>
          <a:prstGeom prst="straightConnector1">
            <a:avLst/>
          </a:prstGeom>
          <a:noFill/>
          <a:ln w="9525" cap="flat" cmpd="sng">
            <a:solidFill>
              <a:schemeClr val="accent1"/>
            </a:solidFill>
            <a:prstDash val="solid"/>
            <a:miter lim="800000"/>
            <a:headEnd type="none" w="sm" len="sm"/>
            <a:tailEnd type="triangle" w="med" len="med"/>
          </a:ln>
        </p:spPr>
      </p:cxnSp>
      <p:sp>
        <p:nvSpPr>
          <p:cNvPr id="2" name="مستطيل 1">
            <a:extLst>
              <a:ext uri="{FF2B5EF4-FFF2-40B4-BE49-F238E27FC236}">
                <a16:creationId xmlns:a16="http://schemas.microsoft.com/office/drawing/2014/main" id="{96CFE843-A8F8-464A-B809-3B240D2D9DB8}"/>
              </a:ext>
            </a:extLst>
          </p:cNvPr>
          <p:cNvSpPr/>
          <p:nvPr/>
        </p:nvSpPr>
        <p:spPr>
          <a:xfrm>
            <a:off x="0" y="0"/>
            <a:ext cx="1997613" cy="5518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u="sng" dirty="0"/>
              <a:t>Very important </a:t>
            </a:r>
          </a:p>
        </p:txBody>
      </p:sp>
      <p:cxnSp>
        <p:nvCxnSpPr>
          <p:cNvPr id="4" name="رابط كسهم مستقيم 3">
            <a:extLst>
              <a:ext uri="{FF2B5EF4-FFF2-40B4-BE49-F238E27FC236}">
                <a16:creationId xmlns:a16="http://schemas.microsoft.com/office/drawing/2014/main" id="{B13BB9CE-C694-48BE-993B-1E02A5F5148C}"/>
              </a:ext>
            </a:extLst>
          </p:cNvPr>
          <p:cNvCxnSpPr/>
          <p:nvPr/>
        </p:nvCxnSpPr>
        <p:spPr>
          <a:xfrm>
            <a:off x="1603716" y="5910624"/>
            <a:ext cx="182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a:extLst>
              <a:ext uri="{FF2B5EF4-FFF2-40B4-BE49-F238E27FC236}">
                <a16:creationId xmlns:a16="http://schemas.microsoft.com/office/drawing/2014/main" id="{EEC8EA0A-77A2-47FD-9945-1403736EFA35}"/>
              </a:ext>
            </a:extLst>
          </p:cNvPr>
          <p:cNvCxnSpPr>
            <a:cxnSpLocks/>
          </p:cNvCxnSpPr>
          <p:nvPr/>
        </p:nvCxnSpPr>
        <p:spPr>
          <a:xfrm flipV="1">
            <a:off x="4694510" y="6255067"/>
            <a:ext cx="510536" cy="4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a:spLocks noGrp="1"/>
          </p:cNvSpPr>
          <p:nvPr>
            <p:ph type="title"/>
          </p:nvPr>
        </p:nvSpPr>
        <p:spPr>
          <a:xfrm>
            <a:off x="836676" y="1268730"/>
            <a:ext cx="7626096" cy="8846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000" b="1"/>
              <a:t>Physiological basic of this phenomenon </a:t>
            </a:r>
            <a:endParaRPr/>
          </a:p>
        </p:txBody>
      </p:sp>
      <p:pic>
        <p:nvPicPr>
          <p:cNvPr id="177" name="Google Shape;177;p2"/>
          <p:cNvPicPr preferRelativeResize="0"/>
          <p:nvPr/>
        </p:nvPicPr>
        <p:blipFill rotWithShape="1">
          <a:blip r:embed="rId3">
            <a:alphaModFix/>
          </a:blip>
          <a:srcRect t="3199" r="2" b="1"/>
          <a:stretch/>
        </p:blipFill>
        <p:spPr>
          <a:xfrm>
            <a:off x="0" y="2800736"/>
            <a:ext cx="3890772" cy="2770632"/>
          </a:xfrm>
          <a:prstGeom prst="rect">
            <a:avLst/>
          </a:prstGeom>
          <a:noFill/>
          <a:ln>
            <a:noFill/>
          </a:ln>
        </p:spPr>
      </p:pic>
      <p:sp>
        <p:nvSpPr>
          <p:cNvPr id="178" name="Google Shape;178;p2"/>
          <p:cNvSpPr txBox="1">
            <a:spLocks noGrp="1"/>
          </p:cNvSpPr>
          <p:nvPr>
            <p:ph type="body" idx="1"/>
          </p:nvPr>
        </p:nvSpPr>
        <p:spPr>
          <a:xfrm>
            <a:off x="3890772" y="2560320"/>
            <a:ext cx="5253227" cy="3440430"/>
          </a:xfrm>
          <a:prstGeom prst="rect">
            <a:avLst/>
          </a:prstGeom>
          <a:noFill/>
          <a:ln>
            <a:noFill/>
          </a:ln>
        </p:spPr>
        <p:txBody>
          <a:bodyPr spcFirstLastPara="1" wrap="square" lIns="91425" tIns="45700" rIns="91425" bIns="45700" anchor="ctr" anchorCtr="0">
            <a:normAutofit/>
          </a:bodyPr>
          <a:lstStyle/>
          <a:p>
            <a:pPr marL="171450" lvl="0" indent="-171450" algn="l" rtl="0">
              <a:lnSpc>
                <a:spcPct val="90000"/>
              </a:lnSpc>
              <a:spcBef>
                <a:spcPts val="0"/>
              </a:spcBef>
              <a:spcAft>
                <a:spcPts val="0"/>
              </a:spcAft>
              <a:buClr>
                <a:schemeClr val="accent1"/>
              </a:buClr>
              <a:buSzPts val="975"/>
              <a:buChar char="•"/>
            </a:pPr>
            <a:r>
              <a:rPr lang="en-US" sz="975" b="1" i="1" dirty="0">
                <a:solidFill>
                  <a:schemeClr val="accent1"/>
                </a:solidFill>
              </a:rPr>
              <a:t>In 1930 in Belgium  </a:t>
            </a:r>
            <a:r>
              <a:rPr lang="en-US" sz="975" b="1" i="1" dirty="0"/>
              <a:t>; he was working essentially on cats </a:t>
            </a:r>
            <a:endParaRPr dirty="0"/>
          </a:p>
          <a:p>
            <a:pPr marL="0" lvl="0" indent="0" algn="l" rtl="0">
              <a:lnSpc>
                <a:spcPct val="90000"/>
              </a:lnSpc>
              <a:spcBef>
                <a:spcPts val="750"/>
              </a:spcBef>
              <a:spcAft>
                <a:spcPts val="0"/>
              </a:spcAft>
              <a:buClr>
                <a:schemeClr val="dk1"/>
              </a:buClr>
              <a:buSzPts val="975"/>
              <a:buNone/>
            </a:pPr>
            <a:r>
              <a:rPr lang="en-US" sz="975" b="1" i="1" dirty="0"/>
              <a:t>He made a transection in the rostral portion of the midbrain he found that the EEG rhythms is Delta rhythm that means that there is something is really important to maintain alertness  </a:t>
            </a:r>
            <a:endParaRPr dirty="0"/>
          </a:p>
          <a:p>
            <a:pPr marL="0" lvl="0" indent="0" algn="l" rtl="0">
              <a:lnSpc>
                <a:spcPct val="90000"/>
              </a:lnSpc>
              <a:spcBef>
                <a:spcPts val="750"/>
              </a:spcBef>
              <a:spcAft>
                <a:spcPts val="0"/>
              </a:spcAft>
              <a:buClr>
                <a:schemeClr val="dk1"/>
              </a:buClr>
              <a:buSzPts val="975"/>
              <a:buNone/>
            </a:pPr>
            <a:r>
              <a:rPr lang="en-US" sz="975" b="1" i="1" dirty="0"/>
              <a:t>He cut between the medulla and the spinal cord at the C1 level , the EEG for the cat like normal animal </a:t>
            </a:r>
            <a:endParaRPr dirty="0"/>
          </a:p>
          <a:p>
            <a:pPr marL="0" lvl="0" indent="0" algn="l" rtl="0">
              <a:lnSpc>
                <a:spcPct val="90000"/>
              </a:lnSpc>
              <a:spcBef>
                <a:spcPts val="750"/>
              </a:spcBef>
              <a:spcAft>
                <a:spcPts val="0"/>
              </a:spcAft>
              <a:buClr>
                <a:schemeClr val="dk1"/>
              </a:buClr>
              <a:buSzPts val="975"/>
              <a:buNone/>
            </a:pPr>
            <a:endParaRPr sz="975" b="1" i="1" dirty="0"/>
          </a:p>
          <a:p>
            <a:pPr marL="171450" lvl="0" indent="-171450" algn="l" rtl="0">
              <a:lnSpc>
                <a:spcPct val="90000"/>
              </a:lnSpc>
              <a:spcBef>
                <a:spcPts val="750"/>
              </a:spcBef>
              <a:spcAft>
                <a:spcPts val="0"/>
              </a:spcAft>
              <a:buClr>
                <a:schemeClr val="accent1"/>
              </a:buClr>
              <a:buSzPts val="975"/>
              <a:buFont typeface="Noto Sans Symbols"/>
              <a:buChar char="▪"/>
            </a:pPr>
            <a:r>
              <a:rPr lang="en-US" sz="975" b="1" i="1" dirty="0">
                <a:solidFill>
                  <a:schemeClr val="accent1"/>
                </a:solidFill>
              </a:rPr>
              <a:t>In the 1940s in Italy, </a:t>
            </a:r>
            <a:r>
              <a:rPr lang="en-US" sz="975" b="1" i="1" dirty="0"/>
              <a:t>they stimulating electrodes at different points of brain stem </a:t>
            </a:r>
            <a:endParaRPr dirty="0"/>
          </a:p>
          <a:p>
            <a:pPr marL="0" lvl="0" indent="0" algn="l" rtl="0">
              <a:lnSpc>
                <a:spcPct val="90000"/>
              </a:lnSpc>
              <a:spcBef>
                <a:spcPts val="750"/>
              </a:spcBef>
              <a:spcAft>
                <a:spcPts val="0"/>
              </a:spcAft>
              <a:buClr>
                <a:schemeClr val="dk1"/>
              </a:buClr>
              <a:buSzPts val="975"/>
              <a:buNone/>
            </a:pPr>
            <a:r>
              <a:rPr lang="en-US" sz="975" b="1" i="1" dirty="0"/>
              <a:t>they noticed no matter where you put the electrodes at different region of brain stem especially rostrally these resulted in alertness .</a:t>
            </a:r>
            <a:endParaRPr dirty="0"/>
          </a:p>
          <a:p>
            <a:pPr marL="0" lvl="0" indent="0" algn="l" rtl="0">
              <a:lnSpc>
                <a:spcPct val="90000"/>
              </a:lnSpc>
              <a:spcBef>
                <a:spcPts val="750"/>
              </a:spcBef>
              <a:spcAft>
                <a:spcPts val="0"/>
              </a:spcAft>
              <a:buClr>
                <a:schemeClr val="dk1"/>
              </a:buClr>
              <a:buSzPts val="975"/>
              <a:buNone/>
            </a:pPr>
            <a:r>
              <a:rPr lang="en-US" sz="975" b="1" i="1" dirty="0"/>
              <a:t>At the level of the brain stem there is a reticular  activating system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486696" y="629266"/>
            <a:ext cx="2629122"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700" b="1">
                <a:solidFill>
                  <a:schemeClr val="dk1"/>
                </a:solidFill>
                <a:latin typeface="Calibri"/>
                <a:ea typeface="Calibri"/>
                <a:cs typeface="Calibri"/>
                <a:sym typeface="Calibri"/>
              </a:rPr>
              <a:t>Old definition </a:t>
            </a:r>
            <a:br>
              <a:rPr lang="en-US" sz="3700" b="1">
                <a:solidFill>
                  <a:schemeClr val="dk1"/>
                </a:solidFill>
                <a:latin typeface="Calibri"/>
                <a:ea typeface="Calibri"/>
                <a:cs typeface="Calibri"/>
                <a:sym typeface="Calibri"/>
              </a:rPr>
            </a:br>
            <a:endParaRPr sz="3700">
              <a:solidFill>
                <a:schemeClr val="dk1"/>
              </a:solidFill>
              <a:latin typeface="Calibri"/>
              <a:ea typeface="Calibri"/>
              <a:cs typeface="Calibri"/>
              <a:sym typeface="Calibri"/>
            </a:endParaRPr>
          </a:p>
        </p:txBody>
      </p:sp>
      <p:sp>
        <p:nvSpPr>
          <p:cNvPr id="184" name="Google Shape;184;p3"/>
          <p:cNvSpPr txBox="1">
            <a:spLocks noGrp="1"/>
          </p:cNvSpPr>
          <p:nvPr>
            <p:ph type="body" idx="1"/>
          </p:nvPr>
        </p:nvSpPr>
        <p:spPr>
          <a:xfrm>
            <a:off x="486698" y="2438400"/>
            <a:ext cx="2629120" cy="3785419"/>
          </a:xfrm>
          <a:prstGeom prst="rect">
            <a:avLst/>
          </a:prstGeom>
          <a:noFill/>
          <a:ln>
            <a:noFill/>
          </a:ln>
        </p:spPr>
        <p:txBody>
          <a:bodyPr spcFirstLastPara="1" wrap="square" lIns="91425" tIns="45700" rIns="91425" bIns="45700" anchor="t" anchorCtr="0">
            <a:normAutofit/>
          </a:bodyPr>
          <a:lstStyle/>
          <a:p>
            <a:pPr marL="171450" lvl="0" indent="-63500" algn="l" rtl="0">
              <a:lnSpc>
                <a:spcPct val="90000"/>
              </a:lnSpc>
              <a:spcBef>
                <a:spcPts val="0"/>
              </a:spcBef>
              <a:spcAft>
                <a:spcPts val="0"/>
              </a:spcAft>
              <a:buClr>
                <a:schemeClr val="dk1"/>
              </a:buClr>
              <a:buSzPts val="1700"/>
              <a:buNone/>
            </a:pPr>
            <a:endParaRPr sz="1700" b="1"/>
          </a:p>
          <a:p>
            <a:pPr marL="171450" lvl="0" indent="-171450" algn="l" rtl="0">
              <a:lnSpc>
                <a:spcPct val="90000"/>
              </a:lnSpc>
              <a:spcBef>
                <a:spcPts val="750"/>
              </a:spcBef>
              <a:spcAft>
                <a:spcPts val="0"/>
              </a:spcAft>
              <a:buClr>
                <a:schemeClr val="dk1"/>
              </a:buClr>
              <a:buSzPts val="1700"/>
              <a:buChar char="•"/>
            </a:pPr>
            <a:r>
              <a:rPr lang="en-US" sz="1700" b="1"/>
              <a:t>Diffuse mass of neurons &amp; nerve fibers that make the core of the brain stem;</a:t>
            </a:r>
            <a:endParaRPr/>
          </a:p>
          <a:p>
            <a:pPr marL="171450" lvl="0" indent="-63500" algn="l" rtl="0">
              <a:lnSpc>
                <a:spcPct val="90000"/>
              </a:lnSpc>
              <a:spcBef>
                <a:spcPts val="750"/>
              </a:spcBef>
              <a:spcAft>
                <a:spcPts val="0"/>
              </a:spcAft>
              <a:buClr>
                <a:schemeClr val="dk1"/>
              </a:buClr>
              <a:buSzPts val="1700"/>
              <a:buNone/>
            </a:pPr>
            <a:endParaRPr sz="1700" b="1"/>
          </a:p>
          <a:p>
            <a:pPr marL="171450" lvl="0" indent="-171450" algn="l" rtl="0">
              <a:lnSpc>
                <a:spcPct val="90000"/>
              </a:lnSpc>
              <a:spcBef>
                <a:spcPts val="750"/>
              </a:spcBef>
              <a:spcAft>
                <a:spcPts val="0"/>
              </a:spcAft>
              <a:buClr>
                <a:schemeClr val="dk1"/>
              </a:buClr>
              <a:buSzPts val="1700"/>
              <a:buChar char="•"/>
            </a:pPr>
            <a:r>
              <a:rPr lang="en-US" sz="1700" b="1"/>
              <a:t>They run through the medulla oblongata, pons &amp; midbrain;</a:t>
            </a:r>
            <a:endParaRPr/>
          </a:p>
          <a:p>
            <a:pPr marL="171450" lvl="0" indent="-63500" algn="l" rtl="0">
              <a:lnSpc>
                <a:spcPct val="90000"/>
              </a:lnSpc>
              <a:spcBef>
                <a:spcPts val="750"/>
              </a:spcBef>
              <a:spcAft>
                <a:spcPts val="0"/>
              </a:spcAft>
              <a:buClr>
                <a:schemeClr val="dk1"/>
              </a:buClr>
              <a:buSzPts val="1700"/>
              <a:buNone/>
            </a:pPr>
            <a:endParaRPr sz="1700"/>
          </a:p>
        </p:txBody>
      </p:sp>
      <p:sp>
        <p:nvSpPr>
          <p:cNvPr id="185" name="Google Shape;185;p3"/>
          <p:cNvSpPr/>
          <p:nvPr/>
        </p:nvSpPr>
        <p:spPr>
          <a:xfrm>
            <a:off x="3479292" y="0"/>
            <a:ext cx="56647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3"/>
          <p:cNvSpPr/>
          <p:nvPr/>
        </p:nvSpPr>
        <p:spPr>
          <a:xfrm>
            <a:off x="3842766" y="557784"/>
            <a:ext cx="4938073"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7" name="Google Shape;187;p3"/>
          <p:cNvPicPr preferRelativeResize="0">
            <a:picLocks noGrp="1"/>
          </p:cNvPicPr>
          <p:nvPr>
            <p:ph type="body" idx="2"/>
          </p:nvPr>
        </p:nvPicPr>
        <p:blipFill rotWithShape="1">
          <a:blip r:embed="rId3">
            <a:alphaModFix/>
          </a:blip>
          <a:srcRect/>
          <a:stretch/>
        </p:blipFill>
        <p:spPr>
          <a:xfrm>
            <a:off x="4054396" y="1186024"/>
            <a:ext cx="4514498" cy="44827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836676" y="1268730"/>
            <a:ext cx="7626096" cy="8846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000" b="1"/>
              <a:t>Reticular activating system (RAS) </a:t>
            </a:r>
            <a:endParaRPr/>
          </a:p>
        </p:txBody>
      </p:sp>
      <p:pic>
        <p:nvPicPr>
          <p:cNvPr id="193" name="Google Shape;193;p4"/>
          <p:cNvPicPr preferRelativeResize="0"/>
          <p:nvPr/>
        </p:nvPicPr>
        <p:blipFill rotWithShape="1">
          <a:blip r:embed="rId3">
            <a:alphaModFix/>
          </a:blip>
          <a:srcRect t="51" r="2" b="2"/>
          <a:stretch/>
        </p:blipFill>
        <p:spPr>
          <a:xfrm>
            <a:off x="1" y="2371354"/>
            <a:ext cx="5558590" cy="3689990"/>
          </a:xfrm>
          <a:prstGeom prst="rect">
            <a:avLst/>
          </a:prstGeom>
          <a:noFill/>
          <a:ln>
            <a:noFill/>
          </a:ln>
        </p:spPr>
      </p:pic>
      <p:sp>
        <p:nvSpPr>
          <p:cNvPr id="194" name="Google Shape;194;p4"/>
          <p:cNvSpPr txBox="1">
            <a:spLocks noGrp="1"/>
          </p:cNvSpPr>
          <p:nvPr>
            <p:ph type="body" idx="1"/>
          </p:nvPr>
        </p:nvSpPr>
        <p:spPr>
          <a:xfrm>
            <a:off x="5558590" y="2371353"/>
            <a:ext cx="3416598" cy="3444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1050"/>
              <a:buNone/>
            </a:pPr>
            <a:r>
              <a:rPr lang="en-US" sz="1050" b="1" i="1" u="sng">
                <a:solidFill>
                  <a:srgbClr val="0070C0"/>
                </a:solidFill>
              </a:rPr>
              <a:t>We know that discrete nuclear masses that releases neurotransmitter that are ascending and project to the thalamus and cerebral cortex; a very beautiful example of diffuse masses in order of 10 to 15  </a:t>
            </a:r>
            <a:endParaRPr/>
          </a:p>
          <a:p>
            <a:pPr marL="0" lvl="0" indent="0" algn="l" rtl="0">
              <a:lnSpc>
                <a:spcPct val="90000"/>
              </a:lnSpc>
              <a:spcBef>
                <a:spcPts val="750"/>
              </a:spcBef>
              <a:spcAft>
                <a:spcPts val="0"/>
              </a:spcAft>
              <a:buClr>
                <a:schemeClr val="dk1"/>
              </a:buClr>
              <a:buSzPts val="1050"/>
              <a:buNone/>
            </a:pPr>
            <a:r>
              <a:rPr lang="en-US" sz="1050" b="1" i="1"/>
              <a:t>In the middle of the brain stem synthesis NE; they provide noradrenergic innervation to wide areas of the nervous system </a:t>
            </a:r>
            <a:endParaRPr/>
          </a:p>
          <a:p>
            <a:pPr marL="0" lvl="0" indent="0" algn="l" rtl="0">
              <a:lnSpc>
                <a:spcPct val="90000"/>
              </a:lnSpc>
              <a:spcBef>
                <a:spcPts val="750"/>
              </a:spcBef>
              <a:spcAft>
                <a:spcPts val="0"/>
              </a:spcAft>
              <a:buClr>
                <a:schemeClr val="dk1"/>
              </a:buClr>
              <a:buSzPts val="1050"/>
              <a:buNone/>
            </a:pPr>
            <a:r>
              <a:rPr lang="en-US" sz="1050" b="1" i="1"/>
              <a:t> rostral than this at the midbrain and pones junction  raphe nuclei that joins both side provide serotonin </a:t>
            </a:r>
            <a:endParaRPr/>
          </a:p>
          <a:p>
            <a:pPr marL="0" lvl="0" indent="0" algn="l" rtl="0">
              <a:lnSpc>
                <a:spcPct val="90000"/>
              </a:lnSpc>
              <a:spcBef>
                <a:spcPts val="750"/>
              </a:spcBef>
              <a:spcAft>
                <a:spcPts val="0"/>
              </a:spcAft>
              <a:buClr>
                <a:schemeClr val="dk1"/>
              </a:buClr>
              <a:buSzPts val="1050"/>
              <a:buNone/>
            </a:pPr>
            <a:endParaRPr sz="1050" b="1" i="1"/>
          </a:p>
          <a:p>
            <a:pPr marL="0" lvl="0" indent="0" algn="l" rtl="0">
              <a:lnSpc>
                <a:spcPct val="90000"/>
              </a:lnSpc>
              <a:spcBef>
                <a:spcPts val="750"/>
              </a:spcBef>
              <a:spcAft>
                <a:spcPts val="0"/>
              </a:spcAft>
              <a:buClr>
                <a:schemeClr val="dk1"/>
              </a:buClr>
              <a:buSzPts val="1050"/>
              <a:buNone/>
            </a:pPr>
            <a:r>
              <a:rPr lang="en-US" sz="1050" b="1" i="1"/>
              <a:t>More rostral to the midbrain ; inferior colliculi and massive decussation here of the superior cerebellar peduncle . In the dorsal lateral of the pones there is nuclei parochial nuclei that surrounds superior cerebellar peduncle and provide cholinergic innervation  </a:t>
            </a:r>
            <a:endParaRPr/>
          </a:p>
          <a:p>
            <a:pPr marL="0" lvl="0" indent="0" algn="l" rtl="0">
              <a:lnSpc>
                <a:spcPct val="90000"/>
              </a:lnSpc>
              <a:spcBef>
                <a:spcPts val="750"/>
              </a:spcBef>
              <a:spcAft>
                <a:spcPts val="0"/>
              </a:spcAft>
              <a:buClr>
                <a:schemeClr val="dk1"/>
              </a:buClr>
              <a:buSzPts val="1050"/>
              <a:buNone/>
            </a:pPr>
            <a:endParaRPr sz="1050" b="1" i="1"/>
          </a:p>
          <a:p>
            <a:pPr marL="0" lvl="0" indent="0" algn="l" rtl="0">
              <a:lnSpc>
                <a:spcPct val="90000"/>
              </a:lnSpc>
              <a:spcBef>
                <a:spcPts val="750"/>
              </a:spcBef>
              <a:spcAft>
                <a:spcPts val="0"/>
              </a:spcAft>
              <a:buClr>
                <a:schemeClr val="dk1"/>
              </a:buClr>
              <a:buSzPts val="1050"/>
              <a:buNone/>
            </a:pPr>
            <a:r>
              <a:rPr lang="en-US" sz="1050" b="1" i="1"/>
              <a:t>More rostral in the midline and medially to the substantial nigra there's is ventral tegmentum area release dopamine  </a:t>
            </a:r>
            <a:endParaRPr/>
          </a:p>
          <a:p>
            <a:pPr marL="171450" lvl="0" indent="-119062" algn="l" rtl="0">
              <a:lnSpc>
                <a:spcPct val="90000"/>
              </a:lnSpc>
              <a:spcBef>
                <a:spcPts val="750"/>
              </a:spcBef>
              <a:spcAft>
                <a:spcPts val="0"/>
              </a:spcAft>
              <a:buClr>
                <a:schemeClr val="dk1"/>
              </a:buClr>
              <a:buSzPts val="825"/>
              <a:buNone/>
            </a:pPr>
            <a:endParaRPr sz="825"/>
          </a:p>
        </p:txBody>
      </p:sp>
      <p:cxnSp>
        <p:nvCxnSpPr>
          <p:cNvPr id="195" name="Google Shape;195;p4"/>
          <p:cNvCxnSpPr/>
          <p:nvPr/>
        </p:nvCxnSpPr>
        <p:spPr>
          <a:xfrm>
            <a:off x="4139952" y="4005064"/>
            <a:ext cx="432048" cy="0"/>
          </a:xfrm>
          <a:prstGeom prst="straightConnector1">
            <a:avLst/>
          </a:prstGeom>
          <a:noFill/>
          <a:ln w="9525" cap="flat" cmpd="sng">
            <a:solidFill>
              <a:schemeClr val="accent1"/>
            </a:solidFill>
            <a:prstDash val="solid"/>
            <a:miter lim="800000"/>
            <a:headEnd type="none" w="sm" len="sm"/>
            <a:tailEnd type="none" w="sm" len="sm"/>
          </a:ln>
        </p:spPr>
      </p:cxnSp>
      <p:cxnSp>
        <p:nvCxnSpPr>
          <p:cNvPr id="196" name="Google Shape;196;p4"/>
          <p:cNvCxnSpPr/>
          <p:nvPr/>
        </p:nvCxnSpPr>
        <p:spPr>
          <a:xfrm rot="10800000" flipH="1">
            <a:off x="4342724" y="3696621"/>
            <a:ext cx="4936" cy="181001"/>
          </a:xfrm>
          <a:prstGeom prst="straightConnector1">
            <a:avLst/>
          </a:prstGeom>
          <a:noFill/>
          <a:ln w="9525" cap="flat" cmpd="sng">
            <a:solidFill>
              <a:schemeClr val="accent1"/>
            </a:solidFill>
            <a:prstDash val="solid"/>
            <a:miter lim="800000"/>
            <a:headEnd type="none" w="sm" len="sm"/>
            <a:tailEnd type="triangle" w="med" len="med"/>
          </a:ln>
        </p:spPr>
      </p:cxnSp>
      <p:sp>
        <p:nvSpPr>
          <p:cNvPr id="197" name="Google Shape;197;p4"/>
          <p:cNvSpPr txBox="1"/>
          <p:nvPr/>
        </p:nvSpPr>
        <p:spPr>
          <a:xfrm>
            <a:off x="3866728" y="3429001"/>
            <a:ext cx="12714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serotonin</a:t>
            </a:r>
            <a:endParaRPr/>
          </a:p>
        </p:txBody>
      </p:sp>
      <p:cxnSp>
        <p:nvCxnSpPr>
          <p:cNvPr id="198" name="Google Shape;198;p4"/>
          <p:cNvCxnSpPr/>
          <p:nvPr/>
        </p:nvCxnSpPr>
        <p:spPr>
          <a:xfrm>
            <a:off x="2843808" y="3068960"/>
            <a:ext cx="1296144" cy="0"/>
          </a:xfrm>
          <a:prstGeom prst="straightConnector1">
            <a:avLst/>
          </a:prstGeom>
          <a:noFill/>
          <a:ln w="9525" cap="flat" cmpd="sng">
            <a:solidFill>
              <a:schemeClr val="accent1"/>
            </a:solidFill>
            <a:prstDash val="solid"/>
            <a:miter lim="800000"/>
            <a:headEnd type="none" w="sm" len="sm"/>
            <a:tailEnd type="none" w="sm" len="sm"/>
          </a:ln>
        </p:spPr>
      </p:cxnSp>
      <p:cxnSp>
        <p:nvCxnSpPr>
          <p:cNvPr id="199" name="Google Shape;199;p4"/>
          <p:cNvCxnSpPr/>
          <p:nvPr/>
        </p:nvCxnSpPr>
        <p:spPr>
          <a:xfrm>
            <a:off x="2843808" y="4005064"/>
            <a:ext cx="1296144" cy="0"/>
          </a:xfrm>
          <a:prstGeom prst="straightConnector1">
            <a:avLst/>
          </a:prstGeom>
          <a:noFill/>
          <a:ln w="9525" cap="flat" cmpd="sng">
            <a:solidFill>
              <a:schemeClr val="accent1"/>
            </a:solidFill>
            <a:prstDash val="solid"/>
            <a:miter lim="800000"/>
            <a:headEnd type="none" w="sm" len="sm"/>
            <a:tailEnd type="none" w="sm" len="sm"/>
          </a:ln>
        </p:spPr>
      </p:cxnSp>
      <p:cxnSp>
        <p:nvCxnSpPr>
          <p:cNvPr id="200" name="Google Shape;200;p4"/>
          <p:cNvCxnSpPr/>
          <p:nvPr/>
        </p:nvCxnSpPr>
        <p:spPr>
          <a:xfrm>
            <a:off x="2843808" y="4725144"/>
            <a:ext cx="1152128" cy="0"/>
          </a:xfrm>
          <a:prstGeom prst="straightConnector1">
            <a:avLst/>
          </a:prstGeom>
          <a:noFill/>
          <a:ln w="9525" cap="flat" cmpd="sng">
            <a:solidFill>
              <a:schemeClr val="accent1"/>
            </a:solidFill>
            <a:prstDash val="solid"/>
            <a:miter lim="800000"/>
            <a:headEnd type="none" w="sm" len="sm"/>
            <a:tailEnd type="none" w="sm" len="sm"/>
          </a:ln>
        </p:spPr>
      </p:cxnSp>
      <p:cxnSp>
        <p:nvCxnSpPr>
          <p:cNvPr id="201" name="Google Shape;201;p4"/>
          <p:cNvCxnSpPr/>
          <p:nvPr/>
        </p:nvCxnSpPr>
        <p:spPr>
          <a:xfrm>
            <a:off x="2843808" y="4941168"/>
            <a:ext cx="936104" cy="0"/>
          </a:xfrm>
          <a:prstGeom prst="straightConnector1">
            <a:avLst/>
          </a:prstGeom>
          <a:noFill/>
          <a:ln w="9525" cap="flat" cmpd="sng">
            <a:solidFill>
              <a:schemeClr val="accent1"/>
            </a:solidFill>
            <a:prstDash val="solid"/>
            <a:miter lim="800000"/>
            <a:headEnd type="none" w="sm" len="sm"/>
            <a:tailEnd type="none" w="sm" len="sm"/>
          </a:ln>
        </p:spPr>
      </p:cxnSp>
      <p:cxnSp>
        <p:nvCxnSpPr>
          <p:cNvPr id="202" name="Google Shape;202;p4"/>
          <p:cNvCxnSpPr/>
          <p:nvPr/>
        </p:nvCxnSpPr>
        <p:spPr>
          <a:xfrm>
            <a:off x="2843808" y="5589240"/>
            <a:ext cx="1872208" cy="0"/>
          </a:xfrm>
          <a:prstGeom prst="straightConnector1">
            <a:avLst/>
          </a:prstGeom>
          <a:noFill/>
          <a:ln w="9525" cap="flat" cmpd="sng">
            <a:solidFill>
              <a:schemeClr val="accent1"/>
            </a:solidFill>
            <a:prstDash val="solid"/>
            <a:miter lim="800000"/>
            <a:headEnd type="none" w="sm" len="sm"/>
            <a:tailEnd type="none" w="sm" len="sm"/>
          </a:ln>
        </p:spPr>
      </p:cxnSp>
      <p:cxnSp>
        <p:nvCxnSpPr>
          <p:cNvPr id="203" name="Google Shape;203;p4"/>
          <p:cNvCxnSpPr/>
          <p:nvPr/>
        </p:nvCxnSpPr>
        <p:spPr>
          <a:xfrm>
            <a:off x="2843808" y="5816110"/>
            <a:ext cx="936104" cy="0"/>
          </a:xfrm>
          <a:prstGeom prst="straightConnector1">
            <a:avLst/>
          </a:prstGeom>
          <a:noFill/>
          <a:ln w="9525" cap="flat" cmpd="sng">
            <a:solidFill>
              <a:schemeClr val="accent1"/>
            </a:solidFill>
            <a:prstDash val="solid"/>
            <a:miter lim="800000"/>
            <a:headEnd type="none" w="sm" len="sm"/>
            <a:tailEnd type="none" w="sm" len="sm"/>
          </a:ln>
        </p:spPr>
      </p:cxnSp>
      <p:sp>
        <p:nvSpPr>
          <p:cNvPr id="204" name="Google Shape;204;p4"/>
          <p:cNvSpPr txBox="1"/>
          <p:nvPr/>
        </p:nvSpPr>
        <p:spPr>
          <a:xfrm>
            <a:off x="2483768" y="1827315"/>
            <a:ext cx="30243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Locus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Coeruleus (NE)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p:cNvSpPr txBox="1">
            <a:spLocks noGrp="1"/>
          </p:cNvSpPr>
          <p:nvPr>
            <p:ph type="title" idx="4294967295"/>
          </p:nvPr>
        </p:nvSpPr>
        <p:spPr>
          <a:xfrm>
            <a:off x="0" y="333375"/>
            <a:ext cx="8229600" cy="4492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000" b="1"/>
              <a:t>AFFERENT &amp; EFFERENT CONNECTIONS OF RETICULAR FORMATION</a:t>
            </a:r>
            <a:endParaRPr sz="2000" b="1"/>
          </a:p>
        </p:txBody>
      </p:sp>
      <p:sp>
        <p:nvSpPr>
          <p:cNvPr id="210" name="Google Shape;210;p5"/>
          <p:cNvSpPr/>
          <p:nvPr/>
        </p:nvSpPr>
        <p:spPr>
          <a:xfrm>
            <a:off x="1403350" y="2708275"/>
            <a:ext cx="1368425" cy="1441450"/>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1" name="Google Shape;211;p5"/>
          <p:cNvSpPr/>
          <p:nvPr/>
        </p:nvSpPr>
        <p:spPr>
          <a:xfrm>
            <a:off x="6084888" y="2781300"/>
            <a:ext cx="1368425" cy="1441450"/>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5"/>
          <p:cNvSpPr txBox="1"/>
          <p:nvPr/>
        </p:nvSpPr>
        <p:spPr>
          <a:xfrm>
            <a:off x="1403350" y="3068638"/>
            <a:ext cx="1439863" cy="641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Reticular Formation</a:t>
            </a:r>
            <a:endParaRPr/>
          </a:p>
        </p:txBody>
      </p:sp>
      <p:sp>
        <p:nvSpPr>
          <p:cNvPr id="213" name="Google Shape;213;p5"/>
          <p:cNvSpPr txBox="1"/>
          <p:nvPr/>
        </p:nvSpPr>
        <p:spPr>
          <a:xfrm>
            <a:off x="6084888" y="3141663"/>
            <a:ext cx="1439862" cy="641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Reticular Formation</a:t>
            </a:r>
            <a:endParaRPr/>
          </a:p>
        </p:txBody>
      </p:sp>
      <p:sp>
        <p:nvSpPr>
          <p:cNvPr id="214" name="Google Shape;214;p5"/>
          <p:cNvSpPr txBox="1"/>
          <p:nvPr/>
        </p:nvSpPr>
        <p:spPr>
          <a:xfrm>
            <a:off x="1187450" y="1557338"/>
            <a:ext cx="1871663"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Cerebellum</a:t>
            </a:r>
            <a:endParaRPr/>
          </a:p>
        </p:txBody>
      </p:sp>
      <p:cxnSp>
        <p:nvCxnSpPr>
          <p:cNvPr id="215" name="Google Shape;215;p5"/>
          <p:cNvCxnSpPr/>
          <p:nvPr/>
        </p:nvCxnSpPr>
        <p:spPr>
          <a:xfrm>
            <a:off x="2051050" y="4221163"/>
            <a:ext cx="0" cy="431800"/>
          </a:xfrm>
          <a:prstGeom prst="straightConnector1">
            <a:avLst/>
          </a:prstGeom>
          <a:noFill/>
          <a:ln w="9525" cap="flat" cmpd="sng">
            <a:solidFill>
              <a:schemeClr val="dk1"/>
            </a:solidFill>
            <a:prstDash val="solid"/>
            <a:round/>
            <a:headEnd type="none" w="med" len="med"/>
            <a:tailEnd type="triangle" w="med" len="med"/>
          </a:ln>
        </p:spPr>
      </p:cxnSp>
      <p:cxnSp>
        <p:nvCxnSpPr>
          <p:cNvPr id="216" name="Google Shape;216;p5"/>
          <p:cNvCxnSpPr/>
          <p:nvPr/>
        </p:nvCxnSpPr>
        <p:spPr>
          <a:xfrm rot="10800000">
            <a:off x="2124075" y="2060575"/>
            <a:ext cx="0" cy="504825"/>
          </a:xfrm>
          <a:prstGeom prst="straightConnector1">
            <a:avLst/>
          </a:prstGeom>
          <a:noFill/>
          <a:ln w="9525" cap="flat" cmpd="sng">
            <a:solidFill>
              <a:schemeClr val="dk1"/>
            </a:solidFill>
            <a:prstDash val="solid"/>
            <a:round/>
            <a:headEnd type="none" w="med" len="med"/>
            <a:tailEnd type="triangle" w="med" len="med"/>
          </a:ln>
        </p:spPr>
      </p:cxnSp>
      <p:cxnSp>
        <p:nvCxnSpPr>
          <p:cNvPr id="217" name="Google Shape;217;p5"/>
          <p:cNvCxnSpPr/>
          <p:nvPr/>
        </p:nvCxnSpPr>
        <p:spPr>
          <a:xfrm>
            <a:off x="2843213" y="3429000"/>
            <a:ext cx="503237" cy="0"/>
          </a:xfrm>
          <a:prstGeom prst="straightConnector1">
            <a:avLst/>
          </a:prstGeom>
          <a:noFill/>
          <a:ln w="9525" cap="flat" cmpd="sng">
            <a:solidFill>
              <a:schemeClr val="dk1"/>
            </a:solidFill>
            <a:prstDash val="solid"/>
            <a:round/>
            <a:headEnd type="none" w="med" len="med"/>
            <a:tailEnd type="triangle" w="med" len="med"/>
          </a:ln>
        </p:spPr>
      </p:cxnSp>
      <p:cxnSp>
        <p:nvCxnSpPr>
          <p:cNvPr id="218" name="Google Shape;218;p5"/>
          <p:cNvCxnSpPr/>
          <p:nvPr/>
        </p:nvCxnSpPr>
        <p:spPr>
          <a:xfrm rot="10800000">
            <a:off x="971550" y="2708275"/>
            <a:ext cx="360363" cy="215900"/>
          </a:xfrm>
          <a:prstGeom prst="straightConnector1">
            <a:avLst/>
          </a:prstGeom>
          <a:noFill/>
          <a:ln w="9525" cap="flat" cmpd="sng">
            <a:solidFill>
              <a:schemeClr val="dk1"/>
            </a:solidFill>
            <a:prstDash val="solid"/>
            <a:round/>
            <a:headEnd type="none" w="med" len="med"/>
            <a:tailEnd type="triangle" w="med" len="med"/>
          </a:ln>
        </p:spPr>
      </p:cxnSp>
      <p:cxnSp>
        <p:nvCxnSpPr>
          <p:cNvPr id="219" name="Google Shape;219;p5"/>
          <p:cNvCxnSpPr/>
          <p:nvPr/>
        </p:nvCxnSpPr>
        <p:spPr>
          <a:xfrm flipH="1">
            <a:off x="1042988" y="3644900"/>
            <a:ext cx="288925" cy="215900"/>
          </a:xfrm>
          <a:prstGeom prst="straightConnector1">
            <a:avLst/>
          </a:prstGeom>
          <a:noFill/>
          <a:ln w="9525" cap="flat" cmpd="sng">
            <a:solidFill>
              <a:schemeClr val="dk1"/>
            </a:solidFill>
            <a:prstDash val="solid"/>
            <a:round/>
            <a:headEnd type="none" w="med" len="med"/>
            <a:tailEnd type="triangle" w="med" len="med"/>
          </a:ln>
        </p:spPr>
      </p:cxnSp>
      <p:sp>
        <p:nvSpPr>
          <p:cNvPr id="220" name="Google Shape;220;p5"/>
          <p:cNvSpPr txBox="1"/>
          <p:nvPr/>
        </p:nvSpPr>
        <p:spPr>
          <a:xfrm>
            <a:off x="3141663" y="3087688"/>
            <a:ext cx="1368425" cy="12922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Red Nucleus  </a:t>
            </a:r>
            <a:r>
              <a:rPr lang="en-US" sz="1400">
                <a:solidFill>
                  <a:schemeClr val="dk1"/>
                </a:solidFill>
                <a:latin typeface="Arial"/>
                <a:ea typeface="Arial"/>
                <a:cs typeface="Arial"/>
                <a:sym typeface="Arial"/>
              </a:rPr>
              <a:t>coordination of sensorimotor information </a:t>
            </a:r>
            <a:endParaRPr/>
          </a:p>
        </p:txBody>
      </p:sp>
      <p:sp>
        <p:nvSpPr>
          <p:cNvPr id="221" name="Google Shape;221;p5"/>
          <p:cNvSpPr txBox="1"/>
          <p:nvPr/>
        </p:nvSpPr>
        <p:spPr>
          <a:xfrm>
            <a:off x="1042988" y="4724400"/>
            <a:ext cx="1944687" cy="641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Thalamus, Hypothalamus</a:t>
            </a:r>
            <a:endParaRPr/>
          </a:p>
        </p:txBody>
      </p:sp>
      <p:sp>
        <p:nvSpPr>
          <p:cNvPr id="222" name="Google Shape;222;p5"/>
          <p:cNvSpPr txBox="1"/>
          <p:nvPr/>
        </p:nvSpPr>
        <p:spPr>
          <a:xfrm>
            <a:off x="323850" y="3789363"/>
            <a:ext cx="1150938"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Superior colliculus</a:t>
            </a:r>
            <a:endParaRPr/>
          </a:p>
        </p:txBody>
      </p:sp>
      <p:sp>
        <p:nvSpPr>
          <p:cNvPr id="223" name="Google Shape;223;p5"/>
          <p:cNvSpPr txBox="1"/>
          <p:nvPr/>
        </p:nvSpPr>
        <p:spPr>
          <a:xfrm>
            <a:off x="179388" y="2349500"/>
            <a:ext cx="11525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Cortex</a:t>
            </a:r>
            <a:endParaRPr/>
          </a:p>
        </p:txBody>
      </p:sp>
      <p:cxnSp>
        <p:nvCxnSpPr>
          <p:cNvPr id="224" name="Google Shape;224;p5"/>
          <p:cNvCxnSpPr/>
          <p:nvPr/>
        </p:nvCxnSpPr>
        <p:spPr>
          <a:xfrm rot="10800000" flipH="1">
            <a:off x="2700338" y="2565400"/>
            <a:ext cx="358775" cy="288925"/>
          </a:xfrm>
          <a:prstGeom prst="straightConnector1">
            <a:avLst/>
          </a:prstGeom>
          <a:noFill/>
          <a:ln w="9525" cap="flat" cmpd="sng">
            <a:solidFill>
              <a:schemeClr val="dk1"/>
            </a:solidFill>
            <a:prstDash val="solid"/>
            <a:round/>
            <a:headEnd type="none" w="med" len="med"/>
            <a:tailEnd type="triangle" w="med" len="med"/>
          </a:ln>
        </p:spPr>
      </p:cxnSp>
      <p:sp>
        <p:nvSpPr>
          <p:cNvPr id="225" name="Google Shape;225;p5"/>
          <p:cNvSpPr txBox="1"/>
          <p:nvPr/>
        </p:nvSpPr>
        <p:spPr>
          <a:xfrm>
            <a:off x="2924175" y="1779588"/>
            <a:ext cx="2016125" cy="923925"/>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Arial"/>
                <a:ea typeface="Arial"/>
                <a:cs typeface="Arial"/>
                <a:sym typeface="Arial"/>
              </a:rPr>
              <a:t>Substancia</a:t>
            </a:r>
            <a:r>
              <a:rPr lang="en-US" sz="1800" dirty="0">
                <a:solidFill>
                  <a:schemeClr val="dk1"/>
                </a:solidFill>
                <a:latin typeface="Arial"/>
                <a:ea typeface="Arial"/>
                <a:cs typeface="Arial"/>
                <a:sym typeface="Arial"/>
              </a:rPr>
              <a:t> Nigra ( reward and movement)</a:t>
            </a:r>
            <a:endParaRPr dirty="0"/>
          </a:p>
        </p:txBody>
      </p:sp>
      <p:cxnSp>
        <p:nvCxnSpPr>
          <p:cNvPr id="226" name="Google Shape;226;p5"/>
          <p:cNvCxnSpPr/>
          <p:nvPr/>
        </p:nvCxnSpPr>
        <p:spPr>
          <a:xfrm>
            <a:off x="2627313" y="4005263"/>
            <a:ext cx="288925" cy="287337"/>
          </a:xfrm>
          <a:prstGeom prst="straightConnector1">
            <a:avLst/>
          </a:prstGeom>
          <a:noFill/>
          <a:ln w="9525" cap="flat" cmpd="sng">
            <a:solidFill>
              <a:schemeClr val="dk1"/>
            </a:solidFill>
            <a:prstDash val="solid"/>
            <a:round/>
            <a:headEnd type="none" w="med" len="med"/>
            <a:tailEnd type="triangle" w="med" len="med"/>
          </a:ln>
        </p:spPr>
      </p:cxnSp>
      <p:sp>
        <p:nvSpPr>
          <p:cNvPr id="227" name="Google Shape;227;p5"/>
          <p:cNvSpPr txBox="1"/>
          <p:nvPr/>
        </p:nvSpPr>
        <p:spPr>
          <a:xfrm>
            <a:off x="3059113" y="4221163"/>
            <a:ext cx="1008062"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Tectum</a:t>
            </a:r>
            <a:endParaRPr/>
          </a:p>
        </p:txBody>
      </p:sp>
      <p:sp>
        <p:nvSpPr>
          <p:cNvPr id="228" name="Google Shape;228;p5"/>
          <p:cNvSpPr txBox="1"/>
          <p:nvPr/>
        </p:nvSpPr>
        <p:spPr>
          <a:xfrm>
            <a:off x="395288" y="5734050"/>
            <a:ext cx="3455987" cy="581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folHlink"/>
                </a:solidFill>
                <a:latin typeface="Arial"/>
                <a:ea typeface="Arial"/>
                <a:cs typeface="Arial"/>
                <a:sym typeface="Arial"/>
              </a:rPr>
              <a:t>EFFERENT CONNECTION TO THE RETICULAR FORMATION</a:t>
            </a:r>
            <a:endParaRPr/>
          </a:p>
        </p:txBody>
      </p:sp>
      <p:sp>
        <p:nvSpPr>
          <p:cNvPr id="229" name="Google Shape;229;p5"/>
          <p:cNvSpPr txBox="1"/>
          <p:nvPr/>
        </p:nvSpPr>
        <p:spPr>
          <a:xfrm>
            <a:off x="5148263" y="5734050"/>
            <a:ext cx="3384550" cy="581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folHlink"/>
                </a:solidFill>
                <a:latin typeface="Arial"/>
                <a:ea typeface="Arial"/>
                <a:cs typeface="Arial"/>
                <a:sym typeface="Arial"/>
              </a:rPr>
              <a:t>AFFERENT CONNECTION TO THE RETICULAR FORMATION</a:t>
            </a:r>
            <a:endParaRPr/>
          </a:p>
        </p:txBody>
      </p:sp>
      <p:cxnSp>
        <p:nvCxnSpPr>
          <p:cNvPr id="230" name="Google Shape;230;p5"/>
          <p:cNvCxnSpPr/>
          <p:nvPr/>
        </p:nvCxnSpPr>
        <p:spPr>
          <a:xfrm>
            <a:off x="6804025" y="2133600"/>
            <a:ext cx="0" cy="503238"/>
          </a:xfrm>
          <a:prstGeom prst="straightConnector1">
            <a:avLst/>
          </a:prstGeom>
          <a:noFill/>
          <a:ln w="9525" cap="flat" cmpd="sng">
            <a:solidFill>
              <a:schemeClr val="dk1"/>
            </a:solidFill>
            <a:prstDash val="solid"/>
            <a:round/>
            <a:headEnd type="none" w="med" len="med"/>
            <a:tailEnd type="triangle" w="med" len="med"/>
          </a:ln>
        </p:spPr>
      </p:cxnSp>
      <p:cxnSp>
        <p:nvCxnSpPr>
          <p:cNvPr id="231" name="Google Shape;231;p5"/>
          <p:cNvCxnSpPr/>
          <p:nvPr/>
        </p:nvCxnSpPr>
        <p:spPr>
          <a:xfrm rot="10800000">
            <a:off x="6804025" y="4292600"/>
            <a:ext cx="0" cy="503238"/>
          </a:xfrm>
          <a:prstGeom prst="straightConnector1">
            <a:avLst/>
          </a:prstGeom>
          <a:noFill/>
          <a:ln w="9525" cap="flat" cmpd="sng">
            <a:solidFill>
              <a:schemeClr val="dk1"/>
            </a:solidFill>
            <a:prstDash val="solid"/>
            <a:round/>
            <a:headEnd type="none" w="med" len="med"/>
            <a:tailEnd type="triangle" w="med" len="med"/>
          </a:ln>
        </p:spPr>
      </p:cxnSp>
      <p:cxnSp>
        <p:nvCxnSpPr>
          <p:cNvPr id="232" name="Google Shape;232;p5"/>
          <p:cNvCxnSpPr/>
          <p:nvPr/>
        </p:nvCxnSpPr>
        <p:spPr>
          <a:xfrm rot="10800000">
            <a:off x="7524750" y="3500438"/>
            <a:ext cx="504825" cy="0"/>
          </a:xfrm>
          <a:prstGeom prst="straightConnector1">
            <a:avLst/>
          </a:prstGeom>
          <a:noFill/>
          <a:ln w="9525" cap="flat" cmpd="sng">
            <a:solidFill>
              <a:schemeClr val="dk1"/>
            </a:solidFill>
            <a:prstDash val="solid"/>
            <a:round/>
            <a:headEnd type="none" w="med" len="med"/>
            <a:tailEnd type="triangle" w="med" len="med"/>
          </a:ln>
        </p:spPr>
      </p:cxnSp>
      <p:cxnSp>
        <p:nvCxnSpPr>
          <p:cNvPr id="233" name="Google Shape;233;p5"/>
          <p:cNvCxnSpPr/>
          <p:nvPr/>
        </p:nvCxnSpPr>
        <p:spPr>
          <a:xfrm>
            <a:off x="5795963" y="3500438"/>
            <a:ext cx="215900" cy="0"/>
          </a:xfrm>
          <a:prstGeom prst="straightConnector1">
            <a:avLst/>
          </a:prstGeom>
          <a:noFill/>
          <a:ln w="9525" cap="flat" cmpd="sng">
            <a:solidFill>
              <a:schemeClr val="dk1"/>
            </a:solidFill>
            <a:prstDash val="solid"/>
            <a:round/>
            <a:headEnd type="none" w="med" len="med"/>
            <a:tailEnd type="triangle" w="med" len="med"/>
          </a:ln>
        </p:spPr>
      </p:cxnSp>
      <p:cxnSp>
        <p:nvCxnSpPr>
          <p:cNvPr id="234" name="Google Shape;234;p5"/>
          <p:cNvCxnSpPr/>
          <p:nvPr/>
        </p:nvCxnSpPr>
        <p:spPr>
          <a:xfrm rot="10800000">
            <a:off x="7451725" y="4005263"/>
            <a:ext cx="360363" cy="360362"/>
          </a:xfrm>
          <a:prstGeom prst="straightConnector1">
            <a:avLst/>
          </a:prstGeom>
          <a:noFill/>
          <a:ln w="9525" cap="flat" cmpd="sng">
            <a:solidFill>
              <a:schemeClr val="dk1"/>
            </a:solidFill>
            <a:prstDash val="solid"/>
            <a:round/>
            <a:headEnd type="none" w="med" len="med"/>
            <a:tailEnd type="triangle" w="med" len="med"/>
          </a:ln>
        </p:spPr>
      </p:cxnSp>
      <p:cxnSp>
        <p:nvCxnSpPr>
          <p:cNvPr id="235" name="Google Shape;235;p5"/>
          <p:cNvCxnSpPr/>
          <p:nvPr/>
        </p:nvCxnSpPr>
        <p:spPr>
          <a:xfrm>
            <a:off x="5867400" y="2565400"/>
            <a:ext cx="360363" cy="287338"/>
          </a:xfrm>
          <a:prstGeom prst="straightConnector1">
            <a:avLst/>
          </a:prstGeom>
          <a:noFill/>
          <a:ln w="9525" cap="flat" cmpd="sng">
            <a:solidFill>
              <a:schemeClr val="dk1"/>
            </a:solidFill>
            <a:prstDash val="solid"/>
            <a:round/>
            <a:headEnd type="none" w="med" len="med"/>
            <a:tailEnd type="triangle" w="med" len="med"/>
          </a:ln>
        </p:spPr>
      </p:cxnSp>
      <p:sp>
        <p:nvSpPr>
          <p:cNvPr id="236" name="Google Shape;236;p5"/>
          <p:cNvSpPr txBox="1"/>
          <p:nvPr/>
        </p:nvSpPr>
        <p:spPr>
          <a:xfrm>
            <a:off x="7885113" y="3284538"/>
            <a:ext cx="1081087"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Cortex</a:t>
            </a:r>
            <a:endParaRPr/>
          </a:p>
        </p:txBody>
      </p:sp>
      <p:sp>
        <p:nvSpPr>
          <p:cNvPr id="237" name="Google Shape;237;p5"/>
          <p:cNvSpPr txBox="1"/>
          <p:nvPr/>
        </p:nvSpPr>
        <p:spPr>
          <a:xfrm>
            <a:off x="5003800" y="2205038"/>
            <a:ext cx="1368425"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Thalamus</a:t>
            </a:r>
            <a:endParaRPr/>
          </a:p>
        </p:txBody>
      </p:sp>
      <p:sp>
        <p:nvSpPr>
          <p:cNvPr id="238" name="Google Shape;238;p5"/>
          <p:cNvSpPr txBox="1"/>
          <p:nvPr/>
        </p:nvSpPr>
        <p:spPr>
          <a:xfrm>
            <a:off x="6011863" y="4868863"/>
            <a:ext cx="1582737" cy="641350"/>
          </a:xfrm>
          <a:prstGeom prst="rect">
            <a:avLst/>
          </a:prstGeom>
          <a:noFill/>
          <a:ln>
            <a:solidFill>
              <a:srgbClr val="00B05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Corpus Striatum</a:t>
            </a:r>
            <a:endParaRPr dirty="0"/>
          </a:p>
        </p:txBody>
      </p:sp>
      <p:sp>
        <p:nvSpPr>
          <p:cNvPr id="239" name="Google Shape;239;p5"/>
          <p:cNvSpPr txBox="1"/>
          <p:nvPr/>
        </p:nvSpPr>
        <p:spPr>
          <a:xfrm>
            <a:off x="4427538" y="3284538"/>
            <a:ext cx="1439862"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Cerebellum</a:t>
            </a:r>
            <a:endParaRPr/>
          </a:p>
        </p:txBody>
      </p:sp>
      <p:sp>
        <p:nvSpPr>
          <p:cNvPr id="240" name="Google Shape;240;p5"/>
          <p:cNvSpPr txBox="1"/>
          <p:nvPr/>
        </p:nvSpPr>
        <p:spPr>
          <a:xfrm>
            <a:off x="7667625" y="4149725"/>
            <a:ext cx="1152525" cy="646113"/>
          </a:xfrm>
          <a:prstGeom prst="rect">
            <a:avLst/>
          </a:prstGeom>
          <a:noFill/>
          <a:ln>
            <a:solidFill>
              <a:srgbClr val="7030A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Superior colliculus </a:t>
            </a:r>
            <a:endParaRPr dirty="0"/>
          </a:p>
        </p:txBody>
      </p:sp>
      <p:sp>
        <p:nvSpPr>
          <p:cNvPr id="241" name="Google Shape;241;p5"/>
          <p:cNvSpPr txBox="1"/>
          <p:nvPr/>
        </p:nvSpPr>
        <p:spPr>
          <a:xfrm>
            <a:off x="6481762" y="1484314"/>
            <a:ext cx="1295400" cy="641350"/>
          </a:xfrm>
          <a:prstGeom prst="rect">
            <a:avLst/>
          </a:prstGeom>
          <a:noFill/>
          <a:ln>
            <a:solidFill>
              <a:schemeClr val="tx1"/>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Sensory Pathways</a:t>
            </a:r>
            <a:endParaRPr dirty="0"/>
          </a:p>
        </p:txBody>
      </p:sp>
      <p:sp>
        <p:nvSpPr>
          <p:cNvPr id="4" name="مستطيل 3">
            <a:extLst>
              <a:ext uri="{FF2B5EF4-FFF2-40B4-BE49-F238E27FC236}">
                <a16:creationId xmlns:a16="http://schemas.microsoft.com/office/drawing/2014/main" id="{748661C4-135F-472F-AE5A-17830076DC8B}"/>
              </a:ext>
            </a:extLst>
          </p:cNvPr>
          <p:cNvSpPr/>
          <p:nvPr/>
        </p:nvSpPr>
        <p:spPr>
          <a:xfrm>
            <a:off x="4140200" y="835026"/>
            <a:ext cx="2016125" cy="865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It secret dopamine , so any lesion in it lead to decrease dopamine (Parkinson )</a:t>
            </a:r>
          </a:p>
        </p:txBody>
      </p:sp>
      <p:cxnSp>
        <p:nvCxnSpPr>
          <p:cNvPr id="6" name="موصل: على شكل مرفق 5">
            <a:extLst>
              <a:ext uri="{FF2B5EF4-FFF2-40B4-BE49-F238E27FC236}">
                <a16:creationId xmlns:a16="http://schemas.microsoft.com/office/drawing/2014/main" id="{51BDE8C9-3496-4494-90CB-43EF675F382B}"/>
              </a:ext>
            </a:extLst>
          </p:cNvPr>
          <p:cNvCxnSpPr>
            <a:cxnSpLocks/>
            <a:endCxn id="4" idx="1"/>
          </p:cNvCxnSpPr>
          <p:nvPr/>
        </p:nvCxnSpPr>
        <p:spPr>
          <a:xfrm flipV="1">
            <a:off x="3346450" y="1267620"/>
            <a:ext cx="793750" cy="5119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موصل: على شكل مرفق 8">
            <a:extLst>
              <a:ext uri="{FF2B5EF4-FFF2-40B4-BE49-F238E27FC236}">
                <a16:creationId xmlns:a16="http://schemas.microsoft.com/office/drawing/2014/main" id="{5CFB93B0-BBB2-489E-8BF6-5057E2477CB3}"/>
              </a:ext>
            </a:extLst>
          </p:cNvPr>
          <p:cNvCxnSpPr/>
          <p:nvPr/>
        </p:nvCxnSpPr>
        <p:spPr>
          <a:xfrm flipV="1">
            <a:off x="6840538" y="970671"/>
            <a:ext cx="754062" cy="5136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مستطيل 9">
            <a:extLst>
              <a:ext uri="{FF2B5EF4-FFF2-40B4-BE49-F238E27FC236}">
                <a16:creationId xmlns:a16="http://schemas.microsoft.com/office/drawing/2014/main" id="{B8A5A5E6-69C4-4DB1-B9BD-58BF7BF58658}"/>
              </a:ext>
            </a:extLst>
          </p:cNvPr>
          <p:cNvSpPr/>
          <p:nvPr/>
        </p:nvSpPr>
        <p:spPr>
          <a:xfrm>
            <a:off x="7594601" y="0"/>
            <a:ext cx="1549400" cy="1476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General signal could not localize the source of the pain </a:t>
            </a:r>
          </a:p>
        </p:txBody>
      </p:sp>
      <p:cxnSp>
        <p:nvCxnSpPr>
          <p:cNvPr id="14" name="موصل: على شكل مرفق 13">
            <a:extLst>
              <a:ext uri="{FF2B5EF4-FFF2-40B4-BE49-F238E27FC236}">
                <a16:creationId xmlns:a16="http://schemas.microsoft.com/office/drawing/2014/main" id="{1F6ED7EB-ED8E-42C3-8F1E-6323B44A85BC}"/>
              </a:ext>
            </a:extLst>
          </p:cNvPr>
          <p:cNvCxnSpPr/>
          <p:nvPr/>
        </p:nvCxnSpPr>
        <p:spPr>
          <a:xfrm rot="10800000" flipV="1">
            <a:off x="5261317" y="5045074"/>
            <a:ext cx="786264" cy="1444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مستطيل 14">
            <a:extLst>
              <a:ext uri="{FF2B5EF4-FFF2-40B4-BE49-F238E27FC236}">
                <a16:creationId xmlns:a16="http://schemas.microsoft.com/office/drawing/2014/main" id="{472FBF11-34F2-4554-A61B-3FAFE8F04A44}"/>
              </a:ext>
            </a:extLst>
          </p:cNvPr>
          <p:cNvSpPr/>
          <p:nvPr/>
        </p:nvSpPr>
        <p:spPr>
          <a:xfrm>
            <a:off x="3678580" y="4724400"/>
            <a:ext cx="1582736" cy="12985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It also secret dopamine , so any lesion in it lead to decrease dopamine (Parkinson ) </a:t>
            </a:r>
          </a:p>
        </p:txBody>
      </p:sp>
      <p:cxnSp>
        <p:nvCxnSpPr>
          <p:cNvPr id="17" name="موصل: على شكل مرفق 16">
            <a:extLst>
              <a:ext uri="{FF2B5EF4-FFF2-40B4-BE49-F238E27FC236}">
                <a16:creationId xmlns:a16="http://schemas.microsoft.com/office/drawing/2014/main" id="{1D6084FA-F574-46B2-8A59-A759FA846368}"/>
              </a:ext>
            </a:extLst>
          </p:cNvPr>
          <p:cNvCxnSpPr/>
          <p:nvPr/>
        </p:nvCxnSpPr>
        <p:spPr>
          <a:xfrm rot="16200000" flipH="1">
            <a:off x="7869408" y="5435770"/>
            <a:ext cx="1584325" cy="1742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مستطيل 17">
            <a:extLst>
              <a:ext uri="{FF2B5EF4-FFF2-40B4-BE49-F238E27FC236}">
                <a16:creationId xmlns:a16="http://schemas.microsoft.com/office/drawing/2014/main" id="{53520FD7-BE68-46DC-8CC3-F91B31C5354F}"/>
              </a:ext>
            </a:extLst>
          </p:cNvPr>
          <p:cNvSpPr/>
          <p:nvPr/>
        </p:nvSpPr>
        <p:spPr>
          <a:xfrm>
            <a:off x="5292727" y="6315075"/>
            <a:ext cx="3673473" cy="581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a:t>Integration and auditory signal movement of the head </a:t>
            </a:r>
            <a:r>
              <a:rPr lang="en-US" dirty="0" err="1"/>
              <a:t>towerd</a:t>
            </a:r>
            <a:r>
              <a:rPr lang="en-US" dirty="0"/>
              <a:t> objects</a:t>
            </a:r>
          </a:p>
        </p:txBody>
      </p:sp>
      <p:sp>
        <p:nvSpPr>
          <p:cNvPr id="19" name="مستطيل 18">
            <a:extLst>
              <a:ext uri="{FF2B5EF4-FFF2-40B4-BE49-F238E27FC236}">
                <a16:creationId xmlns:a16="http://schemas.microsoft.com/office/drawing/2014/main" id="{5EF836EE-7E49-4C37-BE88-7E506534DC7F}"/>
              </a:ext>
            </a:extLst>
          </p:cNvPr>
          <p:cNvSpPr/>
          <p:nvPr/>
        </p:nvSpPr>
        <p:spPr>
          <a:xfrm>
            <a:off x="0" y="-1"/>
            <a:ext cx="1842868" cy="333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u="sng" dirty="0"/>
              <a:t>Very important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
          <p:cNvSpPr txBox="1"/>
          <p:nvPr/>
        </p:nvSpPr>
        <p:spPr>
          <a:xfrm>
            <a:off x="3276600" y="836613"/>
            <a:ext cx="3168650" cy="10064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RETICULAR ACTIVATION SYSTEM (RAS)</a:t>
            </a:r>
            <a:endParaRPr/>
          </a:p>
        </p:txBody>
      </p:sp>
      <p:sp>
        <p:nvSpPr>
          <p:cNvPr id="247" name="Google Shape;247;p6"/>
          <p:cNvSpPr/>
          <p:nvPr/>
        </p:nvSpPr>
        <p:spPr>
          <a:xfrm>
            <a:off x="4716463" y="1916113"/>
            <a:ext cx="215900" cy="576262"/>
          </a:xfrm>
          <a:prstGeom prst="downArrow">
            <a:avLst>
              <a:gd name="adj1" fmla="val 50000"/>
              <a:gd name="adj2" fmla="val 66728"/>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p6"/>
          <p:cNvSpPr txBox="1"/>
          <p:nvPr/>
        </p:nvSpPr>
        <p:spPr>
          <a:xfrm>
            <a:off x="2268538" y="2708275"/>
            <a:ext cx="5038725" cy="33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RETICULAR FORMATION &amp; ITS CONNECTIONS</a:t>
            </a:r>
            <a:endParaRPr/>
          </a:p>
        </p:txBody>
      </p:sp>
      <p:sp>
        <p:nvSpPr>
          <p:cNvPr id="249" name="Google Shape;249;p6"/>
          <p:cNvSpPr/>
          <p:nvPr/>
        </p:nvSpPr>
        <p:spPr>
          <a:xfrm>
            <a:off x="4716463" y="3355975"/>
            <a:ext cx="215900" cy="576263"/>
          </a:xfrm>
          <a:prstGeom prst="downArrow">
            <a:avLst>
              <a:gd name="adj1" fmla="val 50000"/>
              <a:gd name="adj2" fmla="val 66728"/>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6"/>
          <p:cNvSpPr/>
          <p:nvPr/>
        </p:nvSpPr>
        <p:spPr>
          <a:xfrm>
            <a:off x="2051050" y="2565400"/>
            <a:ext cx="5545138" cy="720725"/>
          </a:xfrm>
          <a:prstGeom prst="rect">
            <a:avLst/>
          </a:prstGeom>
          <a:noFill/>
          <a:ln w="28575" cap="flat" cmpd="sng">
            <a:solidFill>
              <a:srgbClr val="003A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51" name="Google Shape;251;p6"/>
          <p:cNvCxnSpPr/>
          <p:nvPr/>
        </p:nvCxnSpPr>
        <p:spPr>
          <a:xfrm flipH="1">
            <a:off x="4073525" y="4197350"/>
            <a:ext cx="504825" cy="863600"/>
          </a:xfrm>
          <a:prstGeom prst="straightConnector1">
            <a:avLst/>
          </a:prstGeom>
          <a:noFill/>
          <a:ln w="38100" cap="flat" cmpd="sng">
            <a:solidFill>
              <a:schemeClr val="dk1"/>
            </a:solidFill>
            <a:prstDash val="solid"/>
            <a:round/>
            <a:headEnd type="none" w="med" len="med"/>
            <a:tailEnd type="triangle" w="med" len="med"/>
          </a:ln>
        </p:spPr>
      </p:cxnSp>
      <p:cxnSp>
        <p:nvCxnSpPr>
          <p:cNvPr id="252" name="Google Shape;252;p6"/>
          <p:cNvCxnSpPr/>
          <p:nvPr/>
        </p:nvCxnSpPr>
        <p:spPr>
          <a:xfrm>
            <a:off x="4962525" y="4197350"/>
            <a:ext cx="430213" cy="863600"/>
          </a:xfrm>
          <a:prstGeom prst="straightConnector1">
            <a:avLst/>
          </a:prstGeom>
          <a:noFill/>
          <a:ln w="38100" cap="flat" cmpd="sng">
            <a:solidFill>
              <a:schemeClr val="dk1"/>
            </a:solidFill>
            <a:prstDash val="solid"/>
            <a:round/>
            <a:headEnd type="none" w="med" len="med"/>
            <a:tailEnd type="triangle" w="med" len="med"/>
          </a:ln>
        </p:spPr>
      </p:cxnSp>
      <p:sp>
        <p:nvSpPr>
          <p:cNvPr id="253" name="Google Shape;253;p6"/>
          <p:cNvSpPr txBox="1"/>
          <p:nvPr/>
        </p:nvSpPr>
        <p:spPr>
          <a:xfrm>
            <a:off x="1373188" y="5070475"/>
            <a:ext cx="2952750" cy="581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u="sng">
                <a:solidFill>
                  <a:schemeClr val="accent1"/>
                </a:solidFill>
                <a:latin typeface="Arial"/>
                <a:ea typeface="Arial"/>
                <a:cs typeface="Arial"/>
                <a:sym typeface="Arial"/>
              </a:rPr>
              <a:t>ASCENDING RETICULAR ACTIVATION SYSTEM</a:t>
            </a:r>
            <a:endParaRPr/>
          </a:p>
        </p:txBody>
      </p:sp>
      <p:sp>
        <p:nvSpPr>
          <p:cNvPr id="254" name="Google Shape;254;p6"/>
          <p:cNvSpPr txBox="1"/>
          <p:nvPr/>
        </p:nvSpPr>
        <p:spPr>
          <a:xfrm>
            <a:off x="4683125" y="5140325"/>
            <a:ext cx="3276600" cy="830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u="sng">
                <a:solidFill>
                  <a:schemeClr val="accent1"/>
                </a:solidFill>
                <a:latin typeface="Arial"/>
                <a:ea typeface="Arial"/>
                <a:cs typeface="Arial"/>
                <a:sym typeface="Arial"/>
              </a:rPr>
              <a:t>DESCENDING RETICULAR ACTIVATION SYSTEM via reticulospinal tracts </a:t>
            </a:r>
            <a:endParaRPr sz="1600">
              <a:solidFill>
                <a:schemeClr val="accent1"/>
              </a:solidFill>
              <a:latin typeface="Arial"/>
              <a:ea typeface="Arial"/>
              <a:cs typeface="Arial"/>
              <a:sym typeface="Arial"/>
            </a:endParaRPr>
          </a:p>
        </p:txBody>
      </p:sp>
      <p:sp>
        <p:nvSpPr>
          <p:cNvPr id="255" name="Google Shape;255;p6"/>
          <p:cNvSpPr txBox="1"/>
          <p:nvPr/>
        </p:nvSpPr>
        <p:spPr>
          <a:xfrm>
            <a:off x="539750" y="1341438"/>
            <a:ext cx="4032250"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7"/>
          <p:cNvSpPr txBox="1">
            <a:spLocks noGrp="1"/>
          </p:cNvSpPr>
          <p:nvPr>
            <p:ph type="title"/>
          </p:nvPr>
        </p:nvSpPr>
        <p:spPr>
          <a:xfrm>
            <a:off x="1240022" y="337625"/>
            <a:ext cx="7025402"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700">
                <a:solidFill>
                  <a:schemeClr val="dk1"/>
                </a:solidFill>
                <a:latin typeface="Calibri"/>
                <a:ea typeface="Calibri"/>
                <a:cs typeface="Calibri"/>
                <a:sym typeface="Calibri"/>
              </a:rPr>
              <a:t>Function of reticular activating system </a:t>
            </a:r>
            <a:endParaRPr/>
          </a:p>
        </p:txBody>
      </p:sp>
      <p:sp>
        <p:nvSpPr>
          <p:cNvPr id="261" name="Google Shape;261;p7"/>
          <p:cNvSpPr/>
          <p:nvPr/>
        </p:nvSpPr>
        <p:spPr>
          <a:xfrm>
            <a:off x="0" y="0"/>
            <a:ext cx="1323075" cy="53457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algn="ctr"/>
            <a:r>
              <a:rPr lang="en-US" sz="1800" b="1" u="sng"/>
              <a:t>Very important </a:t>
            </a:r>
            <a:endParaRPr lang="en-US" sz="1800" b="1" u="sng" dirty="0"/>
          </a:p>
        </p:txBody>
      </p:sp>
      <p:sp>
        <p:nvSpPr>
          <p:cNvPr id="262" name="Google Shape;262;p7"/>
          <p:cNvSpPr/>
          <p:nvPr/>
        </p:nvSpPr>
        <p:spPr>
          <a:xfrm>
            <a:off x="0" y="1691640"/>
            <a:ext cx="9144000"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7"/>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7"/>
          <p:cNvSpPr txBox="1">
            <a:spLocks noGrp="1"/>
          </p:cNvSpPr>
          <p:nvPr>
            <p:ph type="body" idx="2"/>
          </p:nvPr>
        </p:nvSpPr>
        <p:spPr>
          <a:xfrm>
            <a:off x="1240022" y="2176272"/>
            <a:ext cx="7025403" cy="404164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500"/>
              <a:buChar char="•"/>
            </a:pPr>
            <a:r>
              <a:rPr lang="en-US" sz="1500"/>
              <a:t>Somatic motor control – Some motor neurons send their axons to the reticular formation nuclei, giving rise to the reticulospinal tracts of the spinal cord, during body movements. </a:t>
            </a:r>
            <a:endParaRPr/>
          </a:p>
          <a:p>
            <a:pPr marL="171450" lvl="0" indent="-171450" algn="l" rtl="0">
              <a:lnSpc>
                <a:spcPct val="90000"/>
              </a:lnSpc>
              <a:spcBef>
                <a:spcPts val="750"/>
              </a:spcBef>
              <a:spcAft>
                <a:spcPts val="0"/>
              </a:spcAft>
              <a:buClr>
                <a:schemeClr val="dk1"/>
              </a:buClr>
              <a:buSzPts val="1500"/>
              <a:buChar char="•"/>
            </a:pPr>
            <a:r>
              <a:rPr lang="en-US" sz="1500"/>
              <a:t>The reticular formation also relays eye and ear signals to the cerebellum so that the cerebellum can integrate visual, auditory, and vestibular stimuli in motor coordination. </a:t>
            </a:r>
            <a:endParaRPr/>
          </a:p>
          <a:p>
            <a:pPr marL="171450" lvl="0" indent="-171450" algn="l" rtl="0">
              <a:lnSpc>
                <a:spcPct val="90000"/>
              </a:lnSpc>
              <a:spcBef>
                <a:spcPts val="750"/>
              </a:spcBef>
              <a:spcAft>
                <a:spcPts val="0"/>
              </a:spcAft>
              <a:buClr>
                <a:schemeClr val="dk1"/>
              </a:buClr>
              <a:buSzPts val="1500"/>
              <a:buChar char="•"/>
            </a:pPr>
            <a:r>
              <a:rPr lang="en-US" sz="1500"/>
              <a:t>Other motor nuclei include gaze centers, which enable the eyes to track and fixate objects, and central pattern generators, which produce rhythmic signals of breathing and swallowing.</a:t>
            </a:r>
            <a:endParaRPr/>
          </a:p>
          <a:p>
            <a:pPr marL="171450" lvl="0" indent="-171450" algn="l" rtl="0">
              <a:lnSpc>
                <a:spcPct val="90000"/>
              </a:lnSpc>
              <a:spcBef>
                <a:spcPts val="750"/>
              </a:spcBef>
              <a:spcAft>
                <a:spcPts val="0"/>
              </a:spcAft>
              <a:buClr>
                <a:schemeClr val="dk1"/>
              </a:buClr>
              <a:buSzPts val="1500"/>
              <a:buChar char="•"/>
            </a:pPr>
            <a:r>
              <a:rPr lang="en-US" sz="1500"/>
              <a:t>Cardiovascular control – The reticular formation includes the cardiac and vasomotor centers of the medulla oblongata.</a:t>
            </a:r>
            <a:endParaRPr/>
          </a:p>
          <a:p>
            <a:pPr marL="171450" lvl="0" indent="-171450" algn="l" rtl="0">
              <a:lnSpc>
                <a:spcPct val="90000"/>
              </a:lnSpc>
              <a:spcBef>
                <a:spcPts val="750"/>
              </a:spcBef>
              <a:spcAft>
                <a:spcPts val="0"/>
              </a:spcAft>
              <a:buClr>
                <a:schemeClr val="dk1"/>
              </a:buClr>
              <a:buSzPts val="1500"/>
              <a:buChar char="•"/>
            </a:pPr>
            <a:r>
              <a:rPr lang="en-US" sz="1500"/>
              <a:t>Pain modulation </a:t>
            </a:r>
            <a:endParaRPr/>
          </a:p>
          <a:p>
            <a:pPr marL="171450" lvl="0" indent="-171450" algn="l" rtl="0">
              <a:lnSpc>
                <a:spcPct val="90000"/>
              </a:lnSpc>
              <a:spcBef>
                <a:spcPts val="750"/>
              </a:spcBef>
              <a:spcAft>
                <a:spcPts val="0"/>
              </a:spcAft>
              <a:buClr>
                <a:schemeClr val="dk1"/>
              </a:buClr>
              <a:buSzPts val="1500"/>
              <a:buChar char="•"/>
            </a:pPr>
            <a:r>
              <a:rPr lang="en-US" sz="1500"/>
              <a:t>Sleep and consciousness –It plays a central role in states of consciousness like alertness and sleep. Injury to the reticular formation can result in irreversible coma.</a:t>
            </a:r>
            <a:endParaRPr/>
          </a:p>
          <a:p>
            <a:pPr marL="171450" lvl="0" indent="-171450" algn="l" rtl="0">
              <a:lnSpc>
                <a:spcPct val="90000"/>
              </a:lnSpc>
              <a:spcBef>
                <a:spcPts val="750"/>
              </a:spcBef>
              <a:spcAft>
                <a:spcPts val="0"/>
              </a:spcAft>
              <a:buClr>
                <a:schemeClr val="dk1"/>
              </a:buClr>
              <a:buSzPts val="1500"/>
              <a:buChar char="•"/>
            </a:pPr>
            <a:r>
              <a:rPr lang="en-US" sz="1500"/>
              <a:t>Mediate autonomic function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8"/>
          <p:cNvSpPr txBox="1"/>
          <p:nvPr/>
        </p:nvSpPr>
        <p:spPr>
          <a:xfrm>
            <a:off x="628649" y="291090"/>
            <a:ext cx="7886699" cy="93268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2900">
                <a:solidFill>
                  <a:schemeClr val="dk1"/>
                </a:solidFill>
                <a:latin typeface="Calibri"/>
                <a:ea typeface="Calibri"/>
                <a:cs typeface="Calibri"/>
                <a:sym typeface="Calibri"/>
              </a:rPr>
              <a:t>Influence of ascending system on thalamocortical interactions according to behavioral state (ARAS)</a:t>
            </a:r>
            <a:endParaRPr/>
          </a:p>
        </p:txBody>
      </p:sp>
      <p:pic>
        <p:nvPicPr>
          <p:cNvPr id="270" name="Google Shape;270;p8"/>
          <p:cNvPicPr preferRelativeResize="0"/>
          <p:nvPr/>
        </p:nvPicPr>
        <p:blipFill rotWithShape="1">
          <a:blip r:embed="rId3">
            <a:alphaModFix/>
          </a:blip>
          <a:srcRect/>
          <a:stretch/>
        </p:blipFill>
        <p:spPr>
          <a:xfrm>
            <a:off x="431540" y="1337430"/>
            <a:ext cx="8280920" cy="5400600"/>
          </a:xfrm>
          <a:prstGeom prst="rect">
            <a:avLst/>
          </a:prstGeom>
          <a:noFill/>
          <a:ln>
            <a:noFill/>
          </a:ln>
        </p:spPr>
      </p:pic>
      <p:sp>
        <p:nvSpPr>
          <p:cNvPr id="271" name="Google Shape;271;p8"/>
          <p:cNvSpPr/>
          <p:nvPr/>
        </p:nvSpPr>
        <p:spPr>
          <a:xfrm>
            <a:off x="5451896" y="2703443"/>
            <a:ext cx="410371" cy="1364974"/>
          </a:xfrm>
          <a:custGeom>
            <a:avLst/>
            <a:gdLst/>
            <a:ahLst/>
            <a:cxnLst/>
            <a:rect l="l" t="t" r="r" b="b"/>
            <a:pathLst>
              <a:path w="410371" h="1364974" extrusionOk="0">
                <a:moveTo>
                  <a:pt x="312800" y="53009"/>
                </a:moveTo>
                <a:cubicBezTo>
                  <a:pt x="278603" y="57894"/>
                  <a:pt x="217290" y="61008"/>
                  <a:pt x="180278" y="79514"/>
                </a:cubicBezTo>
                <a:cubicBezTo>
                  <a:pt x="166032" y="86637"/>
                  <a:pt x="153773" y="97183"/>
                  <a:pt x="140521" y="106018"/>
                </a:cubicBezTo>
                <a:cubicBezTo>
                  <a:pt x="136104" y="119270"/>
                  <a:pt x="133516" y="133280"/>
                  <a:pt x="127269" y="145774"/>
                </a:cubicBezTo>
                <a:cubicBezTo>
                  <a:pt x="120146" y="160020"/>
                  <a:pt x="106357" y="170618"/>
                  <a:pt x="100765" y="185531"/>
                </a:cubicBezTo>
                <a:cubicBezTo>
                  <a:pt x="92856" y="206621"/>
                  <a:pt x="92976" y="229940"/>
                  <a:pt x="87513" y="251792"/>
                </a:cubicBezTo>
                <a:cubicBezTo>
                  <a:pt x="76540" y="295685"/>
                  <a:pt x="73668" y="292437"/>
                  <a:pt x="47756" y="331305"/>
                </a:cubicBezTo>
                <a:cubicBezTo>
                  <a:pt x="-28774" y="560899"/>
                  <a:pt x="2044" y="438310"/>
                  <a:pt x="34504" y="914400"/>
                </a:cubicBezTo>
                <a:cubicBezTo>
                  <a:pt x="36404" y="942274"/>
                  <a:pt x="55528" y="966518"/>
                  <a:pt x="61008" y="993914"/>
                </a:cubicBezTo>
                <a:cubicBezTo>
                  <a:pt x="79741" y="1087570"/>
                  <a:pt x="67138" y="1038805"/>
                  <a:pt x="100765" y="1139687"/>
                </a:cubicBezTo>
                <a:cubicBezTo>
                  <a:pt x="105182" y="1152939"/>
                  <a:pt x="106268" y="1167821"/>
                  <a:pt x="114017" y="1179444"/>
                </a:cubicBezTo>
                <a:lnTo>
                  <a:pt x="167026" y="1258957"/>
                </a:lnTo>
                <a:cubicBezTo>
                  <a:pt x="171443" y="1272209"/>
                  <a:pt x="174031" y="1286220"/>
                  <a:pt x="180278" y="1298714"/>
                </a:cubicBezTo>
                <a:cubicBezTo>
                  <a:pt x="196996" y="1332149"/>
                  <a:pt x="208634" y="1340322"/>
                  <a:pt x="233287" y="1364974"/>
                </a:cubicBezTo>
                <a:cubicBezTo>
                  <a:pt x="264209" y="1360557"/>
                  <a:pt x="301396" y="1370899"/>
                  <a:pt x="326052" y="1351722"/>
                </a:cubicBezTo>
                <a:cubicBezTo>
                  <a:pt x="348105" y="1334570"/>
                  <a:pt x="332800" y="1291964"/>
                  <a:pt x="352556" y="1272209"/>
                </a:cubicBezTo>
                <a:lnTo>
                  <a:pt x="379061" y="1245705"/>
                </a:lnTo>
                <a:cubicBezTo>
                  <a:pt x="427084" y="1053611"/>
                  <a:pt x="405565" y="1155751"/>
                  <a:pt x="405565" y="742122"/>
                </a:cubicBezTo>
                <a:cubicBezTo>
                  <a:pt x="405565" y="653664"/>
                  <a:pt x="399367" y="565255"/>
                  <a:pt x="392313" y="477079"/>
                </a:cubicBezTo>
                <a:cubicBezTo>
                  <a:pt x="386566" y="405240"/>
                  <a:pt x="379831" y="427151"/>
                  <a:pt x="365808" y="371061"/>
                </a:cubicBezTo>
                <a:cubicBezTo>
                  <a:pt x="360345" y="349209"/>
                  <a:pt x="357442" y="326788"/>
                  <a:pt x="352556" y="304800"/>
                </a:cubicBezTo>
                <a:cubicBezTo>
                  <a:pt x="348605" y="287021"/>
                  <a:pt x="343721" y="269461"/>
                  <a:pt x="339304" y="251792"/>
                </a:cubicBezTo>
                <a:cubicBezTo>
                  <a:pt x="334887" y="189948"/>
                  <a:pt x="333296" y="127838"/>
                  <a:pt x="326052" y="66261"/>
                </a:cubicBezTo>
                <a:cubicBezTo>
                  <a:pt x="310006" y="-70131"/>
                  <a:pt x="312800" y="96293"/>
                  <a:pt x="312800" y="0"/>
                </a:cubicBezTo>
              </a:path>
            </a:pathLst>
          </a:cu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2" name="Google Shape;272;p8"/>
          <p:cNvCxnSpPr>
            <a:stCxn id="271" idx="19"/>
          </p:cNvCxnSpPr>
          <p:nvPr/>
        </p:nvCxnSpPr>
        <p:spPr>
          <a:xfrm rot="10800000" flipH="1">
            <a:off x="5817704" y="2708804"/>
            <a:ext cx="770400" cy="365700"/>
          </a:xfrm>
          <a:prstGeom prst="straightConnector1">
            <a:avLst/>
          </a:prstGeom>
          <a:noFill/>
          <a:ln w="9525" cap="flat" cmpd="sng">
            <a:solidFill>
              <a:schemeClr val="accent1"/>
            </a:solidFill>
            <a:prstDash val="solid"/>
            <a:miter lim="800000"/>
            <a:headEnd type="none" w="sm" len="sm"/>
            <a:tailEnd type="triangle" w="med" len="med"/>
          </a:ln>
        </p:spPr>
      </p:cxnSp>
      <p:sp>
        <p:nvSpPr>
          <p:cNvPr id="273" name="Google Shape;273;p8"/>
          <p:cNvSpPr txBox="1"/>
          <p:nvPr/>
        </p:nvSpPr>
        <p:spPr>
          <a:xfrm>
            <a:off x="6627928" y="2351171"/>
            <a:ext cx="23397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During the sleep shut off projection of the thalamus</a:t>
            </a:r>
            <a:endParaRPr/>
          </a:p>
        </p:txBody>
      </p:sp>
      <p:cxnSp>
        <p:nvCxnSpPr>
          <p:cNvPr id="274" name="Google Shape;274;p8"/>
          <p:cNvCxnSpPr/>
          <p:nvPr/>
        </p:nvCxnSpPr>
        <p:spPr>
          <a:xfrm rot="10800000" flipH="1">
            <a:off x="5652120" y="4068417"/>
            <a:ext cx="1152128" cy="368695"/>
          </a:xfrm>
          <a:prstGeom prst="straightConnector1">
            <a:avLst/>
          </a:prstGeom>
          <a:noFill/>
          <a:ln w="9525" cap="flat" cmpd="sng">
            <a:solidFill>
              <a:schemeClr val="accent1"/>
            </a:solidFill>
            <a:prstDash val="solid"/>
            <a:miter lim="800000"/>
            <a:headEnd type="none" w="sm" len="sm"/>
            <a:tailEnd type="triangle" w="med" len="med"/>
          </a:ln>
        </p:spPr>
      </p:cxnSp>
      <p:sp>
        <p:nvSpPr>
          <p:cNvPr id="275" name="Google Shape;275;p8"/>
          <p:cNvSpPr txBox="1"/>
          <p:nvPr/>
        </p:nvSpPr>
        <p:spPr>
          <a:xfrm>
            <a:off x="6796821" y="3825256"/>
            <a:ext cx="15670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wakefulness</a:t>
            </a:r>
            <a:endParaRPr/>
          </a:p>
        </p:txBody>
      </p:sp>
      <p:cxnSp>
        <p:nvCxnSpPr>
          <p:cNvPr id="276" name="Google Shape;276;p8"/>
          <p:cNvCxnSpPr/>
          <p:nvPr/>
        </p:nvCxnSpPr>
        <p:spPr>
          <a:xfrm rot="10800000" flipH="1">
            <a:off x="5451896" y="5085184"/>
            <a:ext cx="1352352" cy="432048"/>
          </a:xfrm>
          <a:prstGeom prst="straightConnector1">
            <a:avLst/>
          </a:prstGeom>
          <a:noFill/>
          <a:ln w="9525" cap="flat" cmpd="sng">
            <a:solidFill>
              <a:schemeClr val="accent1"/>
            </a:solidFill>
            <a:prstDash val="solid"/>
            <a:miter lim="800000"/>
            <a:headEnd type="none" w="sm" len="sm"/>
            <a:tailEnd type="triangle" w="med" len="med"/>
          </a:ln>
        </p:spPr>
      </p:cxnSp>
      <p:sp>
        <p:nvSpPr>
          <p:cNvPr id="277" name="Google Shape;277;p8"/>
          <p:cNvSpPr txBox="1"/>
          <p:nvPr/>
        </p:nvSpPr>
        <p:spPr>
          <a:xfrm>
            <a:off x="6820048" y="4797152"/>
            <a:ext cx="13523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sleep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9"/>
          <p:cNvSpPr txBox="1">
            <a:spLocks noGrp="1"/>
          </p:cNvSpPr>
          <p:nvPr>
            <p:ph type="body" idx="1"/>
          </p:nvPr>
        </p:nvSpPr>
        <p:spPr>
          <a:xfrm>
            <a:off x="282352" y="1268760"/>
            <a:ext cx="8579296"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b="1" i="1"/>
              <a:t>The stimulus is still going on, but you are sleep </a:t>
            </a:r>
            <a:endParaRPr/>
          </a:p>
          <a:p>
            <a:pPr marL="0" lvl="0" indent="0" algn="l" rtl="0">
              <a:lnSpc>
                <a:spcPct val="90000"/>
              </a:lnSpc>
              <a:spcBef>
                <a:spcPts val="750"/>
              </a:spcBef>
              <a:spcAft>
                <a:spcPts val="0"/>
              </a:spcAft>
              <a:buClr>
                <a:schemeClr val="dk1"/>
              </a:buClr>
              <a:buSzPts val="2100"/>
              <a:buNone/>
            </a:pPr>
            <a:r>
              <a:rPr lang="en-US" b="1" i="1"/>
              <a:t>When you are  watching a television and you fall asleep and your eyelid is drop, you have the information going to the eyelid you don’t see form or patterns but you have different level of illumination that go through eyelid perfect well which means that the stimuli is still going on but you are sleep </a:t>
            </a:r>
            <a:endParaRPr/>
          </a:p>
          <a:p>
            <a:pPr marL="0" lvl="0" indent="0" algn="l" rtl="0">
              <a:lnSpc>
                <a:spcPct val="90000"/>
              </a:lnSpc>
              <a:spcBef>
                <a:spcPts val="750"/>
              </a:spcBef>
              <a:spcAft>
                <a:spcPts val="0"/>
              </a:spcAft>
              <a:buClr>
                <a:schemeClr val="dk1"/>
              </a:buClr>
              <a:buSzPts val="2100"/>
              <a:buNone/>
            </a:pPr>
            <a:endParaRPr b="1" i="1"/>
          </a:p>
          <a:p>
            <a:pPr marL="0" lvl="0" indent="0" algn="l" rtl="0">
              <a:lnSpc>
                <a:spcPct val="90000"/>
              </a:lnSpc>
              <a:spcBef>
                <a:spcPts val="750"/>
              </a:spcBef>
              <a:spcAft>
                <a:spcPts val="0"/>
              </a:spcAft>
              <a:buClr>
                <a:schemeClr val="dk1"/>
              </a:buClr>
              <a:buSzPts val="2100"/>
              <a:buNone/>
            </a:pPr>
            <a:endParaRPr b="1" i="1"/>
          </a:p>
          <a:p>
            <a:pPr marL="0" lvl="0" indent="0" algn="l" rtl="0">
              <a:lnSpc>
                <a:spcPct val="90000"/>
              </a:lnSpc>
              <a:spcBef>
                <a:spcPts val="750"/>
              </a:spcBef>
              <a:spcAft>
                <a:spcPts val="0"/>
              </a:spcAft>
              <a:buClr>
                <a:schemeClr val="dk1"/>
              </a:buClr>
              <a:buSzPts val="2100"/>
              <a:buNone/>
            </a:pPr>
            <a:endParaRPr b="1" i="1"/>
          </a:p>
          <a:p>
            <a:pPr marL="0" lvl="0" indent="0" algn="l" rtl="0">
              <a:lnSpc>
                <a:spcPct val="90000"/>
              </a:lnSpc>
              <a:spcBef>
                <a:spcPts val="750"/>
              </a:spcBef>
              <a:spcAft>
                <a:spcPts val="0"/>
              </a:spcAft>
              <a:buClr>
                <a:schemeClr val="dk1"/>
              </a:buClr>
              <a:buSzPts val="2100"/>
              <a:buNone/>
            </a:pPr>
            <a:r>
              <a:rPr lang="en-US" b="1" i="1"/>
              <a:t>The function of the thalamus not only processing the information before it send to the cortical network but also gates the information so that during drowsiness or sleep it shut off this input still go to the thalamus but not to the cortex , so you are sleep despite the noises and the siren </a:t>
            </a:r>
            <a:endParaRPr/>
          </a:p>
          <a:p>
            <a:pPr marL="171450" lvl="0" indent="-38100" algn="l" rtl="0">
              <a:lnSpc>
                <a:spcPct val="90000"/>
              </a:lnSpc>
              <a:spcBef>
                <a:spcPts val="750"/>
              </a:spcBef>
              <a:spcAft>
                <a:spcPts val="0"/>
              </a:spcAft>
              <a:buClr>
                <a:schemeClr val="dk1"/>
              </a:buClr>
              <a:buSzPts val="21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عرض على الشاشة (4:3)</PresentationFormat>
  <Paragraphs>81</Paragraphs>
  <Slides>10</Slides>
  <Notes>10</Notes>
  <HiddenSlides>0</HiddenSlides>
  <MMClips>0</MMClips>
  <ScaleCrop>false</ScaleCrop>
  <HeadingPairs>
    <vt:vector size="6" baseType="variant">
      <vt:variant>
        <vt:lpstr>الخطوط المستخدمة</vt:lpstr>
      </vt:variant>
      <vt:variant>
        <vt:i4>3</vt:i4>
      </vt:variant>
      <vt:variant>
        <vt:lpstr>نسق</vt:lpstr>
      </vt:variant>
      <vt:variant>
        <vt:i4>2</vt:i4>
      </vt:variant>
      <vt:variant>
        <vt:lpstr>عناوين الشرائح</vt:lpstr>
      </vt:variant>
      <vt:variant>
        <vt:i4>10</vt:i4>
      </vt:variant>
    </vt:vector>
  </HeadingPairs>
  <TitlesOfParts>
    <vt:vector size="15" baseType="lpstr">
      <vt:lpstr>Arial</vt:lpstr>
      <vt:lpstr>Calibri</vt:lpstr>
      <vt:lpstr>Noto Sans Symbols</vt:lpstr>
      <vt:lpstr>Office Theme</vt:lpstr>
      <vt:lpstr>1_Office Theme</vt:lpstr>
      <vt:lpstr>Arousal mechanism and reticular activating system </vt:lpstr>
      <vt:lpstr>Physiological basic of this phenomenon </vt:lpstr>
      <vt:lpstr>Old definition  </vt:lpstr>
      <vt:lpstr>Reticular activating system (RAS) </vt:lpstr>
      <vt:lpstr>AFFERENT &amp; EFFERENT CONNECTIONS OF RETICULAR FORMATION</vt:lpstr>
      <vt:lpstr>عرض تقديمي في PowerPoint</vt:lpstr>
      <vt:lpstr>Function of reticular activating system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Arousal mechanism and reticular activating system </dc:title>
  <dc:creator>raquel</dc:creator>
  <cp:lastModifiedBy>Safa' Emad Matar</cp:lastModifiedBy>
  <cp:revision>1</cp:revision>
  <dcterms:created xsi:type="dcterms:W3CDTF">2009-05-05T15:31:04Z</dcterms:created>
  <dcterms:modified xsi:type="dcterms:W3CDTF">2021-12-28T17:40:42Z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0x01010036FDB647AE44DF4BAE5DC62529B122B1</vt:lpwstr>
  </property>
</Properties>
</file>