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media/image4.jpg" ContentType="image/jpg"/>
  <Override PartName="/ppt/media/image6.jpg" ContentType="image/jpg"/>
  <Override PartName="/ppt/media/image7.jpg" ContentType="image/jpg"/>
  <Override PartName="/ppt/media/image8.jpg" ContentType="image/jpg"/>
  <Override PartName="/ppt/media/image9.jpg" ContentType="image/jpg"/>
  <Override PartName="/ppt/media/image10.jpg" ContentType="image/jpg"/>
  <Override PartName="/ppt/media/image11.jpg" ContentType="image/jpg"/>
  <Override PartName="/ppt/media/image12.jpg" ContentType="image/jpg"/>
  <Override PartName="/ppt/media/image13.jpg" ContentType="image/jpg"/>
  <Override PartName="/ppt/media/image14.jpg" ContentType="image/jpg"/>
  <Override PartName="/ppt/media/image15.jpg" ContentType="image/jpg"/>
  <Override PartName="/ppt/media/image16.jpg" ContentType="image/jpg"/>
  <Override PartName="/ppt/media/image17.jpg" ContentType="image/jpg"/>
  <Override PartName="/ppt/media/image18.jpg" ContentType="image/jpg"/>
  <Override PartName="/ppt/media/image19.jpg" ContentType="image/jpg"/>
  <Override PartName="/ppt/media/image21.jpg" ContentType="image/jpg"/>
  <Override PartName="/ppt/media/image24.jpg" ContentType="image/jpg"/>
  <Override PartName="/ppt/media/image25.jpg" ContentType="image/jpg"/>
  <Override PartName="/ppt/media/image26.jpg" ContentType="image/jpg"/>
  <Override PartName="/ppt/media/image27.jpg" ContentType="image/jpg"/>
  <Override PartName="/ppt/media/image28.jpg" ContentType="image/jpg"/>
  <Override PartName="/ppt/media/image29.jpg" ContentType="image/jpg"/>
  <Override PartName="/ppt/media/image30.jpg" ContentType="image/jpg"/>
  <Override PartName="/ppt/media/image32.jpg" ContentType="image/jpg"/>
  <Override PartName="/ppt/media/image44.jpg" ContentType="image/jpg"/>
  <Override PartName="/ppt/media/image46.jpg" ContentType="image/jpg"/>
  <Override PartName="/ppt/media/image49.jpg" ContentType="image/jpg"/>
  <Override PartName="/ppt/media/image55.jpg" ContentType="image/jpg"/>
  <Override PartName="/ppt/media/image62.jpg" ContentType="image/jpg"/>
  <Override PartName="/ppt/media/image63.jpg" ContentType="image/jpg"/>
  <Override PartName="/ppt/media/image71.jpg" ContentType="image/jpg"/>
  <Override PartName="/ppt/media/image73.jpg" ContentType="image/jpg"/>
  <Override PartName="/ppt/media/image74.jpg" ContentType="image/jpg"/>
  <Override PartName="/ppt/media/image75.jpg" ContentType="image/jpg"/>
  <Override PartName="/ppt/media/image76.jpg" ContentType="image/jpg"/>
  <Override PartName="/ppt/media/image77.jpg" ContentType="image/jpg"/>
  <Override PartName="/ppt/media/image78.jpg" ContentType="image/jpg"/>
  <Override PartName="/ppt/media/image79.jpg" ContentType="image/jpg"/>
  <Override PartName="/ppt/media/image80.jpg" ContentType="image/jpg"/>
  <Override PartName="/ppt/media/image81.jpg" ContentType="image/jpg"/>
  <Override PartName="/ppt/media/image82.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Lst>
  <p:sldSz cx="12192000" cy="6864350"/>
  <p:notesSz cx="12192000" cy="6864350"/>
  <p:defaultTextStyle>
    <a:defPPr>
      <a:defRPr lang="en-J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4" d="100"/>
          <a:sy n="54" d="100"/>
        </p:scale>
        <p:origin x="62" y="629"/>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A0FCCAAD-FCCC-48F2-8FC1-0A9EA79ADFB7}" type="datetimeFigureOut">
              <a:rPr lang="en-US" smtClean="0"/>
              <a:t>2/11/24</a:t>
            </a:fld>
            <a:endParaRPr lang="en-US"/>
          </a:p>
        </p:txBody>
      </p:sp>
      <p:sp>
        <p:nvSpPr>
          <p:cNvPr id="4" name="Slide Image Placeholder 3"/>
          <p:cNvSpPr>
            <a:spLocks noGrp="1" noRot="1" noChangeAspect="1"/>
          </p:cNvSpPr>
          <p:nvPr>
            <p:ph type="sldImg" idx="2"/>
          </p:nvPr>
        </p:nvSpPr>
        <p:spPr>
          <a:xfrm>
            <a:off x="4038600" y="858838"/>
            <a:ext cx="4114800" cy="2316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3588"/>
            <a:ext cx="9753600" cy="270351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986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9863"/>
            <a:ext cx="5283200" cy="344487"/>
          </a:xfrm>
          <a:prstGeom prst="rect">
            <a:avLst/>
          </a:prstGeom>
        </p:spPr>
        <p:txBody>
          <a:bodyPr vert="horz" lIns="91440" tIns="45720" rIns="91440" bIns="45720" rtlCol="0" anchor="b"/>
          <a:lstStyle>
            <a:lvl1pPr algn="r">
              <a:defRPr sz="1200"/>
            </a:lvl1pPr>
          </a:lstStyle>
          <a:p>
            <a:fld id="{807C3E17-7A70-4E89-821D-EAE3AF088556}" type="slidenum">
              <a:rPr lang="en-US" smtClean="0"/>
              <a:t>‹#›</a:t>
            </a:fld>
            <a:endParaRPr lang="en-US"/>
          </a:p>
        </p:txBody>
      </p:sp>
    </p:spTree>
    <p:extLst>
      <p:ext uri="{BB962C8B-B14F-4D97-AF65-F5344CB8AC3E}">
        <p14:creationId xmlns:p14="http://schemas.microsoft.com/office/powerpoint/2010/main" val="2661365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lideshare.net/Abushuraih/thalassemias-a-comprehensive-review#28"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504B90-27FD-422C-8CC6-2AADAD122D08}" type="slidenum">
              <a:rPr lang="ko-KR" altLang="en-US" smtClean="0"/>
              <a:pPr/>
              <a:t>90</a:t>
            </a:fld>
            <a:endParaRPr lang="ko-KR" altLang="en-US"/>
          </a:p>
        </p:txBody>
      </p:sp>
    </p:spTree>
    <p:extLst>
      <p:ext uri="{BB962C8B-B14F-4D97-AF65-F5344CB8AC3E}">
        <p14:creationId xmlns:p14="http://schemas.microsoft.com/office/powerpoint/2010/main" val="4081933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0" i="0" kern="1200" dirty="0">
                <a:solidFill>
                  <a:schemeClr val="tx1"/>
                </a:solidFill>
                <a:effectLst/>
                <a:latin typeface="+mn-lt"/>
                <a:ea typeface="+mn-ea"/>
                <a:cs typeface="+mn-cs"/>
              </a:rPr>
              <a:t> - </a:t>
            </a:r>
            <a:r>
              <a:rPr lang="en-US" b="1" dirty="0" err="1"/>
              <a:t>HbH</a:t>
            </a:r>
            <a:r>
              <a:rPr lang="en-US" b="1" dirty="0"/>
              <a:t> disease</a:t>
            </a:r>
            <a:r>
              <a:rPr lang="en-US" dirty="0"/>
              <a:t>: </a:t>
            </a:r>
          </a:p>
          <a:p>
            <a:r>
              <a:rPr lang="en-US" sz="1300" b="0" i="0" kern="1200" dirty="0">
                <a:solidFill>
                  <a:schemeClr val="tx1"/>
                </a:solidFill>
                <a:effectLst/>
                <a:latin typeface="+mn-lt"/>
                <a:ea typeface="+mn-ea"/>
                <a:cs typeface="+mn-cs"/>
              </a:rPr>
              <a:t>• Second most severe form alpha thalassemia. </a:t>
            </a:r>
          </a:p>
          <a:p>
            <a:r>
              <a:rPr lang="en-US" sz="1300" b="0" i="0" kern="1200" dirty="0">
                <a:solidFill>
                  <a:schemeClr val="tx1"/>
                </a:solidFill>
                <a:effectLst/>
                <a:latin typeface="+mn-lt"/>
                <a:ea typeface="+mn-ea"/>
                <a:cs typeface="+mn-cs"/>
              </a:rPr>
              <a:t>• Usually caused by presence of only one intact </a:t>
            </a:r>
            <a:r>
              <a:rPr lang="el-GR" sz="1300" b="0" i="0" kern="1200" dirty="0">
                <a:solidFill>
                  <a:schemeClr val="tx1"/>
                </a:solidFill>
                <a:effectLst/>
                <a:latin typeface="+mn-lt"/>
                <a:ea typeface="+mn-ea"/>
                <a:cs typeface="+mn-cs"/>
              </a:rPr>
              <a:t>α </a:t>
            </a:r>
            <a:r>
              <a:rPr lang="en-US" sz="1300" b="0" i="0" kern="1200" dirty="0">
                <a:solidFill>
                  <a:schemeClr val="tx1"/>
                </a:solidFill>
                <a:effectLst/>
                <a:latin typeface="+mn-lt"/>
                <a:ea typeface="+mn-ea"/>
                <a:cs typeface="+mn-cs"/>
              </a:rPr>
              <a:t>gene producing alpha chains (--/-</a:t>
            </a:r>
            <a:r>
              <a:rPr lang="el-GR" sz="1300" b="0" i="0" kern="1200" dirty="0">
                <a:solidFill>
                  <a:schemeClr val="tx1"/>
                </a:solidFill>
                <a:effectLst/>
                <a:latin typeface="+mn-lt"/>
                <a:ea typeface="+mn-ea"/>
                <a:cs typeface="+mn-cs"/>
              </a:rPr>
              <a:t>α). </a:t>
            </a:r>
            <a:endParaRPr lang="en-US" sz="1300" b="0" i="0" kern="1200" dirty="0">
              <a:solidFill>
                <a:schemeClr val="tx1"/>
              </a:solidFill>
              <a:effectLst/>
              <a:latin typeface="+mn-lt"/>
              <a:ea typeface="+mn-ea"/>
              <a:cs typeface="+mn-cs"/>
            </a:endParaRPr>
          </a:p>
          <a:p>
            <a:r>
              <a:rPr lang="el-GR" sz="1300" b="0" i="0" kern="1200" dirty="0">
                <a:solidFill>
                  <a:schemeClr val="tx1"/>
                </a:solidFill>
                <a:effectLst/>
                <a:latin typeface="+mn-lt"/>
                <a:ea typeface="+mn-ea"/>
                <a:cs typeface="+mn-cs"/>
              </a:rPr>
              <a:t>• </a:t>
            </a:r>
            <a:r>
              <a:rPr lang="en-US" sz="1300" b="0" i="0" kern="1200" dirty="0">
                <a:solidFill>
                  <a:schemeClr val="tx1"/>
                </a:solidFill>
                <a:effectLst/>
                <a:latin typeface="+mn-lt"/>
                <a:ea typeface="+mn-ea"/>
                <a:cs typeface="+mn-cs"/>
              </a:rPr>
              <a:t>Results in accumulation of excess unpaired gamma or beta chains. </a:t>
            </a:r>
          </a:p>
          <a:p>
            <a:endParaRPr lang="en-US" dirty="0"/>
          </a:p>
        </p:txBody>
      </p:sp>
      <p:sp>
        <p:nvSpPr>
          <p:cNvPr id="4" name="Slide Number Placeholder 3"/>
          <p:cNvSpPr>
            <a:spLocks noGrp="1"/>
          </p:cNvSpPr>
          <p:nvPr>
            <p:ph type="sldNum" sz="quarter" idx="10"/>
          </p:nvPr>
        </p:nvSpPr>
        <p:spPr/>
        <p:txBody>
          <a:bodyPr/>
          <a:lstStyle/>
          <a:p>
            <a:fld id="{A5504B90-27FD-422C-8CC6-2AADAD122D08}" type="slidenum">
              <a:rPr lang="ko-KR" altLang="en-US" smtClean="0"/>
              <a:pPr/>
              <a:t>107</a:t>
            </a:fld>
            <a:endParaRPr lang="ko-KR" altLang="en-US"/>
          </a:p>
        </p:txBody>
      </p:sp>
    </p:spTree>
    <p:extLst>
      <p:ext uri="{BB962C8B-B14F-4D97-AF65-F5344CB8AC3E}">
        <p14:creationId xmlns:p14="http://schemas.microsoft.com/office/powerpoint/2010/main" val="1178484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sz="1300" b="1" i="0" u="none" strike="noStrike" kern="1200" dirty="0">
                <a:solidFill>
                  <a:schemeClr val="tx1"/>
                </a:solidFill>
                <a:effectLst/>
                <a:latin typeface="+mn-lt"/>
                <a:ea typeface="+mn-ea"/>
                <a:cs typeface="+mn-cs"/>
              </a:rPr>
              <a:t> </a:t>
            </a:r>
            <a:r>
              <a:rPr lang="en-US" sz="1300" b="0" i="0" kern="1200" dirty="0">
                <a:solidFill>
                  <a:schemeClr val="tx1"/>
                </a:solidFill>
                <a:effectLst/>
                <a:latin typeface="+mn-lt"/>
                <a:ea typeface="+mn-ea"/>
                <a:cs typeface="+mn-cs"/>
              </a:rPr>
              <a:t> - </a:t>
            </a:r>
            <a:r>
              <a:rPr lang="en-US" b="1" dirty="0" err="1"/>
              <a:t>HbH</a:t>
            </a:r>
            <a:r>
              <a:rPr lang="en-US" b="1" dirty="0"/>
              <a:t> disease</a:t>
            </a:r>
            <a:r>
              <a:rPr lang="en-US" dirty="0"/>
              <a:t>: </a:t>
            </a:r>
          </a:p>
          <a:p>
            <a:r>
              <a:rPr lang="en-US" sz="1300" b="0" i="0" kern="1200" dirty="0">
                <a:solidFill>
                  <a:schemeClr val="tx1"/>
                </a:solidFill>
                <a:effectLst/>
                <a:latin typeface="+mn-lt"/>
                <a:ea typeface="+mn-ea"/>
                <a:cs typeface="+mn-cs"/>
              </a:rPr>
              <a:t>• Live normal life; however, infections, pregnancy, exposure to oxidative drugs may trigger hemolytic crisis. </a:t>
            </a:r>
          </a:p>
          <a:p>
            <a:r>
              <a:rPr lang="en-US" sz="1300" b="0" i="0" kern="1200" dirty="0">
                <a:solidFill>
                  <a:schemeClr val="tx1"/>
                </a:solidFill>
                <a:effectLst/>
                <a:latin typeface="+mn-lt"/>
                <a:ea typeface="+mn-ea"/>
                <a:cs typeface="+mn-cs"/>
              </a:rPr>
              <a:t>• RBCs are microcytic, hypochromic with marked </a:t>
            </a:r>
            <a:r>
              <a:rPr lang="en-US" sz="1300" b="0" i="0" kern="1200" dirty="0" err="1">
                <a:solidFill>
                  <a:schemeClr val="tx1"/>
                </a:solidFill>
                <a:effectLst/>
                <a:latin typeface="+mn-lt"/>
                <a:ea typeface="+mn-ea"/>
                <a:cs typeface="+mn-cs"/>
              </a:rPr>
              <a:t>poikilocytosis</a:t>
            </a:r>
            <a:r>
              <a:rPr lang="en-US" sz="1300" b="0" i="0" kern="1200" dirty="0">
                <a:solidFill>
                  <a:schemeClr val="tx1"/>
                </a:solidFill>
                <a:effectLst/>
                <a:latin typeface="+mn-lt"/>
                <a:ea typeface="+mn-ea"/>
                <a:cs typeface="+mn-cs"/>
              </a:rPr>
              <a:t>. Numerous target cells. • </a:t>
            </a:r>
            <a:r>
              <a:rPr lang="en-US" sz="1300" b="0" i="0" kern="1200" dirty="0" err="1">
                <a:solidFill>
                  <a:schemeClr val="tx1"/>
                </a:solidFill>
                <a:effectLst/>
                <a:latin typeface="+mn-lt"/>
                <a:ea typeface="+mn-ea"/>
                <a:cs typeface="+mn-cs"/>
              </a:rPr>
              <a:t>Hb</a:t>
            </a:r>
            <a:r>
              <a:rPr lang="en-US" sz="1300" b="0" i="0" kern="1200" dirty="0">
                <a:solidFill>
                  <a:schemeClr val="tx1"/>
                </a:solidFill>
                <a:effectLst/>
                <a:latin typeface="+mn-lt"/>
                <a:ea typeface="+mn-ea"/>
                <a:cs typeface="+mn-cs"/>
              </a:rPr>
              <a:t> 7-10 g/dl • </a:t>
            </a:r>
            <a:r>
              <a:rPr lang="en-US" sz="1300" b="0" i="0" kern="1200" dirty="0" err="1">
                <a:solidFill>
                  <a:schemeClr val="tx1"/>
                </a:solidFill>
                <a:effectLst/>
                <a:latin typeface="+mn-lt"/>
                <a:ea typeface="+mn-ea"/>
                <a:cs typeface="+mn-cs"/>
              </a:rPr>
              <a:t>Hb</a:t>
            </a:r>
            <a:r>
              <a:rPr lang="en-US" sz="1300" b="0" i="0" kern="1200" dirty="0">
                <a:solidFill>
                  <a:schemeClr val="tx1"/>
                </a:solidFill>
                <a:effectLst/>
                <a:latin typeface="+mn-lt"/>
                <a:ea typeface="+mn-ea"/>
                <a:cs typeface="+mn-cs"/>
              </a:rPr>
              <a:t> electrophoresis: Fast moving band correspondent to </a:t>
            </a:r>
            <a:r>
              <a:rPr lang="en-US" sz="1300" b="0" i="0" kern="1200" dirty="0" err="1">
                <a:solidFill>
                  <a:schemeClr val="tx1"/>
                </a:solidFill>
                <a:effectLst/>
                <a:latin typeface="+mn-lt"/>
                <a:ea typeface="+mn-ea"/>
                <a:cs typeface="+mn-cs"/>
              </a:rPr>
              <a:t>HbH</a:t>
            </a:r>
            <a:r>
              <a:rPr lang="en-US" sz="1300" b="0" i="0" kern="1200" dirty="0">
                <a:solidFill>
                  <a:schemeClr val="tx1"/>
                </a:solidFill>
                <a:effectLst/>
                <a:latin typeface="+mn-lt"/>
                <a:ea typeface="+mn-ea"/>
                <a:cs typeface="+mn-cs"/>
              </a:rPr>
              <a:t>. </a:t>
            </a:r>
          </a:p>
          <a:p>
            <a:r>
              <a:rPr lang="en-US" sz="1300" b="0" i="0" kern="1200" dirty="0">
                <a:solidFill>
                  <a:schemeClr val="tx1"/>
                </a:solidFill>
                <a:effectLst/>
                <a:latin typeface="+mn-lt"/>
                <a:ea typeface="+mn-ea"/>
                <a:cs typeface="+mn-cs"/>
              </a:rPr>
              <a:t>• </a:t>
            </a:r>
            <a:r>
              <a:rPr lang="en-US" sz="1300" b="0" i="0" kern="1200" dirty="0" err="1">
                <a:solidFill>
                  <a:schemeClr val="tx1"/>
                </a:solidFill>
                <a:effectLst/>
                <a:latin typeface="+mn-lt"/>
                <a:ea typeface="+mn-ea"/>
                <a:cs typeface="+mn-cs"/>
              </a:rPr>
              <a:t>HbH</a:t>
            </a:r>
            <a:r>
              <a:rPr lang="en-US" sz="1300" b="0" i="0" kern="1200" dirty="0">
                <a:solidFill>
                  <a:schemeClr val="tx1"/>
                </a:solidFill>
                <a:effectLst/>
                <a:latin typeface="+mn-lt"/>
                <a:ea typeface="+mn-ea"/>
                <a:cs typeface="+mn-cs"/>
              </a:rPr>
              <a:t> vulnerable to oxidation. Gradually precipitate in vivo to form Heinz-like bodies of denatured hemoglobin. Cells been described has having "golf ball" appearance, especially when stained with Brilliant </a:t>
            </a:r>
            <a:r>
              <a:rPr lang="en-US" sz="1300" b="0" i="0" kern="1200" dirty="0" err="1">
                <a:solidFill>
                  <a:schemeClr val="tx1"/>
                </a:solidFill>
                <a:effectLst/>
                <a:latin typeface="+mn-lt"/>
                <a:ea typeface="+mn-ea"/>
                <a:cs typeface="+mn-cs"/>
              </a:rPr>
              <a:t>Cresyl</a:t>
            </a:r>
            <a:r>
              <a:rPr lang="en-US" sz="1300" b="0" i="0" kern="1200" dirty="0">
                <a:solidFill>
                  <a:schemeClr val="tx1"/>
                </a:solidFill>
                <a:effectLst/>
                <a:latin typeface="+mn-lt"/>
                <a:ea typeface="+mn-ea"/>
                <a:cs typeface="+mn-cs"/>
              </a:rPr>
              <a:t> Blue</a:t>
            </a:r>
            <a:endParaRPr lang="en-US" dirty="0"/>
          </a:p>
        </p:txBody>
      </p:sp>
      <p:sp>
        <p:nvSpPr>
          <p:cNvPr id="4" name="Slide Number Placeholder 3"/>
          <p:cNvSpPr>
            <a:spLocks noGrp="1"/>
          </p:cNvSpPr>
          <p:nvPr>
            <p:ph type="sldNum" sz="quarter" idx="10"/>
          </p:nvPr>
        </p:nvSpPr>
        <p:spPr/>
        <p:txBody>
          <a:bodyPr/>
          <a:lstStyle/>
          <a:p>
            <a:fld id="{A5504B90-27FD-422C-8CC6-2AADAD122D08}" type="slidenum">
              <a:rPr lang="ko-KR" altLang="en-US" smtClean="0"/>
              <a:pPr/>
              <a:t>108</a:t>
            </a:fld>
            <a:endParaRPr lang="ko-KR" altLang="en-US"/>
          </a:p>
        </p:txBody>
      </p:sp>
    </p:spTree>
    <p:extLst>
      <p:ext uri="{BB962C8B-B14F-4D97-AF65-F5344CB8AC3E}">
        <p14:creationId xmlns:p14="http://schemas.microsoft.com/office/powerpoint/2010/main" val="299940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504B90-27FD-422C-8CC6-2AADAD122D08}" type="slidenum">
              <a:rPr lang="ko-KR" altLang="en-US" smtClean="0"/>
              <a:pPr/>
              <a:t>95</a:t>
            </a:fld>
            <a:endParaRPr lang="ko-KR" altLang="en-US"/>
          </a:p>
        </p:txBody>
      </p:sp>
    </p:spTree>
    <p:extLst>
      <p:ext uri="{BB962C8B-B14F-4D97-AF65-F5344CB8AC3E}">
        <p14:creationId xmlns:p14="http://schemas.microsoft.com/office/powerpoint/2010/main" val="1830567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504B90-27FD-422C-8CC6-2AADAD122D08}" type="slidenum">
              <a:rPr lang="ko-KR" altLang="en-US" smtClean="0"/>
              <a:pPr/>
              <a:t>96</a:t>
            </a:fld>
            <a:endParaRPr lang="ko-KR" altLang="en-US"/>
          </a:p>
        </p:txBody>
      </p:sp>
    </p:spTree>
    <p:extLst>
      <p:ext uri="{BB962C8B-B14F-4D97-AF65-F5344CB8AC3E}">
        <p14:creationId xmlns:p14="http://schemas.microsoft.com/office/powerpoint/2010/main" val="2540248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0" i="0" kern="1200" dirty="0">
                <a:solidFill>
                  <a:schemeClr val="tx1"/>
                </a:solidFill>
                <a:effectLst/>
                <a:latin typeface="+mn-lt"/>
                <a:ea typeface="+mn-ea"/>
                <a:cs typeface="+mn-cs"/>
              </a:rPr>
              <a:t>*</a:t>
            </a:r>
            <a:r>
              <a:rPr lang="en-US" b="1" dirty="0"/>
              <a:t>Ineffective</a:t>
            </a:r>
            <a:r>
              <a:rPr lang="en-US" dirty="0"/>
              <a:t> </a:t>
            </a:r>
            <a:r>
              <a:rPr lang="en-US" b="1" dirty="0"/>
              <a:t>erythropoiesis</a:t>
            </a:r>
            <a:r>
              <a:rPr lang="en-US" b="0" dirty="0"/>
              <a:t>:</a:t>
            </a:r>
            <a:r>
              <a:rPr lang="en-US" b="0" baseline="0" dirty="0"/>
              <a:t> </a:t>
            </a:r>
            <a:r>
              <a:rPr lang="en-US" sz="1300" b="0" i="0" kern="1200" dirty="0">
                <a:solidFill>
                  <a:schemeClr val="tx1"/>
                </a:solidFill>
                <a:effectLst/>
                <a:latin typeface="+mn-lt"/>
                <a:ea typeface="+mn-ea"/>
                <a:cs typeface="+mn-cs"/>
              </a:rPr>
              <a:t>increase in erythroblast proliferation that fails to differentiate and give rise to enucleate RBCs thereby resulting in anemia. (</a:t>
            </a:r>
            <a:r>
              <a:rPr lang="en-US" sz="1300" b="0" i="0" kern="1200" dirty="0" err="1">
                <a:solidFill>
                  <a:schemeClr val="tx1"/>
                </a:solidFill>
                <a:effectLst/>
                <a:latin typeface="+mn-lt"/>
                <a:ea typeface="+mn-ea"/>
                <a:cs typeface="+mn-cs"/>
              </a:rPr>
              <a:t>Hb</a:t>
            </a:r>
            <a:r>
              <a:rPr lang="en-US" sz="1300" b="0" i="0" kern="1200" dirty="0">
                <a:solidFill>
                  <a:schemeClr val="tx1"/>
                </a:solidFill>
                <a:effectLst/>
                <a:latin typeface="+mn-lt"/>
                <a:ea typeface="+mn-ea"/>
                <a:cs typeface="+mn-cs"/>
              </a:rPr>
              <a:t>&lt;7).</a:t>
            </a:r>
            <a:endParaRPr lang="en-US" b="1" dirty="0"/>
          </a:p>
          <a:p>
            <a:pPr marL="0" marR="0" indent="0" algn="l" defTabSz="995690" rtl="0" eaLnBrk="1" fontAlgn="auto" latinLnBrk="1" hangingPunct="1">
              <a:lnSpc>
                <a:spcPct val="100000"/>
              </a:lnSpc>
              <a:spcBef>
                <a:spcPts val="0"/>
              </a:spcBef>
              <a:spcAft>
                <a:spcPts val="0"/>
              </a:spcAft>
              <a:buClrTx/>
              <a:buSzTx/>
              <a:buFontTx/>
              <a:buNone/>
              <a:tabLst/>
              <a:defRPr/>
            </a:pPr>
            <a:r>
              <a:rPr lang="en-US" b="1" dirty="0"/>
              <a:t>*</a:t>
            </a:r>
            <a:r>
              <a:rPr lang="en-US" b="1" dirty="0" err="1"/>
              <a:t>Hemosiderosis</a:t>
            </a:r>
            <a:r>
              <a:rPr lang="en-US" b="1" dirty="0"/>
              <a:t> </a:t>
            </a:r>
            <a:r>
              <a:rPr lang="en-US" sz="1300" b="0" i="0" kern="1200" dirty="0">
                <a:solidFill>
                  <a:schemeClr val="tx1"/>
                </a:solidFill>
                <a:effectLst/>
                <a:latin typeface="+mn-lt"/>
                <a:ea typeface="+mn-ea"/>
                <a:cs typeface="+mn-cs"/>
              </a:rPr>
              <a:t>:excessive accumulation of iron deposits</a:t>
            </a:r>
            <a:r>
              <a:rPr lang="en-US" sz="1300" b="0" i="0" kern="1200" baseline="0" dirty="0">
                <a:solidFill>
                  <a:schemeClr val="tx1"/>
                </a:solidFill>
                <a:effectLst/>
                <a:latin typeface="+mn-lt"/>
                <a:ea typeface="+mn-ea"/>
                <a:cs typeface="+mn-cs"/>
              </a:rPr>
              <a:t> (</a:t>
            </a:r>
            <a:r>
              <a:rPr lang="en-US" dirty="0"/>
              <a:t>secondary to increased GI absorption of iron requiring chelation)</a:t>
            </a:r>
            <a:endParaRPr lang="en-US" sz="1300" b="0" i="0" kern="1200" dirty="0">
              <a:solidFill>
                <a:schemeClr val="tx1"/>
              </a:solidFill>
              <a:effectLst/>
              <a:latin typeface="+mn-lt"/>
              <a:ea typeface="+mn-ea"/>
              <a:cs typeface="+mn-cs"/>
            </a:endParaRPr>
          </a:p>
          <a:p>
            <a:r>
              <a:rPr lang="en-US" sz="1300" b="0" i="0" kern="1200" dirty="0">
                <a:solidFill>
                  <a:schemeClr val="tx1"/>
                </a:solidFill>
                <a:effectLst/>
                <a:latin typeface="+mn-lt"/>
                <a:ea typeface="+mn-ea"/>
                <a:cs typeface="+mn-cs"/>
              </a:rPr>
              <a:t>*</a:t>
            </a:r>
            <a:r>
              <a:rPr lang="en-US" b="1" dirty="0" err="1"/>
              <a:t>Extramedullary</a:t>
            </a:r>
            <a:r>
              <a:rPr lang="en-US" b="1" dirty="0"/>
              <a:t> hematopoiesis</a:t>
            </a:r>
            <a:r>
              <a:rPr lang="en-US" b="0" dirty="0"/>
              <a:t>:</a:t>
            </a:r>
            <a:r>
              <a:rPr lang="en-US" b="0" baseline="0" dirty="0"/>
              <a:t> </a:t>
            </a:r>
            <a:r>
              <a:rPr lang="en-US" sz="1300" b="0" i="0" kern="1200" dirty="0">
                <a:solidFill>
                  <a:schemeClr val="tx1"/>
                </a:solidFill>
                <a:effectLst/>
                <a:latin typeface="+mn-lt"/>
                <a:ea typeface="+mn-ea"/>
                <a:cs typeface="+mn-cs"/>
              </a:rPr>
              <a:t>production of blood cells outside the marrow as a compensatory response to longstanding hypoxia.</a:t>
            </a:r>
            <a:endParaRPr lang="en-US" dirty="0"/>
          </a:p>
        </p:txBody>
      </p:sp>
      <p:sp>
        <p:nvSpPr>
          <p:cNvPr id="4" name="Slide Number Placeholder 3"/>
          <p:cNvSpPr>
            <a:spLocks noGrp="1"/>
          </p:cNvSpPr>
          <p:nvPr>
            <p:ph type="sldNum" sz="quarter" idx="10"/>
          </p:nvPr>
        </p:nvSpPr>
        <p:spPr/>
        <p:txBody>
          <a:bodyPr/>
          <a:lstStyle/>
          <a:p>
            <a:fld id="{A5504B90-27FD-422C-8CC6-2AADAD122D08}" type="slidenum">
              <a:rPr lang="ko-KR" altLang="en-US" smtClean="0"/>
              <a:pPr/>
              <a:t>97</a:t>
            </a:fld>
            <a:endParaRPr lang="ko-KR" altLang="en-US"/>
          </a:p>
        </p:txBody>
      </p:sp>
    </p:spTree>
    <p:extLst>
      <p:ext uri="{BB962C8B-B14F-4D97-AF65-F5344CB8AC3E}">
        <p14:creationId xmlns:p14="http://schemas.microsoft.com/office/powerpoint/2010/main" val="3323668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0" i="0" kern="1200" dirty="0">
                <a:solidFill>
                  <a:schemeClr val="tx1"/>
                </a:solidFill>
                <a:effectLst/>
                <a:latin typeface="+mn-lt"/>
                <a:ea typeface="+mn-ea"/>
                <a:cs typeface="+mn-cs"/>
              </a:rPr>
              <a:t>A 24-year-old man, born out of </a:t>
            </a:r>
            <a:r>
              <a:rPr lang="en-US" sz="1300" b="0" i="0" kern="1200" dirty="0" err="1">
                <a:solidFill>
                  <a:schemeClr val="tx1"/>
                </a:solidFill>
                <a:effectLst/>
                <a:latin typeface="+mn-lt"/>
                <a:ea typeface="+mn-ea"/>
                <a:cs typeface="+mn-cs"/>
              </a:rPr>
              <a:t>consanguinous</a:t>
            </a:r>
            <a:r>
              <a:rPr lang="en-US" sz="1300" b="0" i="0" kern="1200" dirty="0">
                <a:solidFill>
                  <a:schemeClr val="tx1"/>
                </a:solidFill>
                <a:effectLst/>
                <a:latin typeface="+mn-lt"/>
                <a:ea typeface="+mn-ea"/>
                <a:cs typeface="+mn-cs"/>
              </a:rPr>
              <a:t> marriage with history of splenectomy done at the age of four and history of requiring frequent blood transfusions, that is, every 5–6 months, came with complaints of breathlessness on exertion, </a:t>
            </a:r>
            <a:r>
              <a:rPr lang="en-US" sz="1300" b="0" i="0" kern="1200" dirty="0" err="1">
                <a:solidFill>
                  <a:schemeClr val="tx1"/>
                </a:solidFill>
                <a:effectLst/>
                <a:latin typeface="+mn-lt"/>
                <a:ea typeface="+mn-ea"/>
                <a:cs typeface="+mn-cs"/>
              </a:rPr>
              <a:t>generalised</a:t>
            </a:r>
            <a:r>
              <a:rPr lang="en-US" sz="1300" b="0" i="0" kern="1200" dirty="0">
                <a:solidFill>
                  <a:schemeClr val="tx1"/>
                </a:solidFill>
                <a:effectLst/>
                <a:latin typeface="+mn-lt"/>
                <a:ea typeface="+mn-ea"/>
                <a:cs typeface="+mn-cs"/>
              </a:rPr>
              <a:t> </a:t>
            </a:r>
            <a:r>
              <a:rPr lang="en-US" sz="1300" b="0" i="0" kern="1200" dirty="0" err="1">
                <a:solidFill>
                  <a:schemeClr val="tx1"/>
                </a:solidFill>
                <a:effectLst/>
                <a:latin typeface="+mn-lt"/>
                <a:ea typeface="+mn-ea"/>
                <a:cs typeface="+mn-cs"/>
              </a:rPr>
              <a:t>fatiguability</a:t>
            </a:r>
            <a:r>
              <a:rPr lang="en-US" sz="1300" b="0" i="0" kern="1200" dirty="0">
                <a:solidFill>
                  <a:schemeClr val="tx1"/>
                </a:solidFill>
                <a:effectLst/>
                <a:latin typeface="+mn-lt"/>
                <a:ea typeface="+mn-ea"/>
                <a:cs typeface="+mn-cs"/>
              </a:rPr>
              <a:t> and weakness. On examination the patient had frontal bossing, </a:t>
            </a:r>
            <a:r>
              <a:rPr lang="en-US" sz="1300" b="0" i="0" kern="1200" dirty="0" err="1">
                <a:solidFill>
                  <a:schemeClr val="tx1"/>
                </a:solidFill>
                <a:effectLst/>
                <a:latin typeface="+mn-lt"/>
                <a:ea typeface="+mn-ea"/>
                <a:cs typeface="+mn-cs"/>
              </a:rPr>
              <a:t>haemolytic</a:t>
            </a:r>
            <a:r>
              <a:rPr lang="en-US" sz="1300" b="0" i="0" kern="1200" dirty="0">
                <a:solidFill>
                  <a:schemeClr val="tx1"/>
                </a:solidFill>
                <a:effectLst/>
                <a:latin typeface="+mn-lt"/>
                <a:ea typeface="+mn-ea"/>
                <a:cs typeface="+mn-cs"/>
              </a:rPr>
              <a:t> </a:t>
            </a:r>
            <a:r>
              <a:rPr lang="en-US" sz="1300" b="0" i="0" kern="1200" dirty="0" err="1">
                <a:solidFill>
                  <a:schemeClr val="tx1"/>
                </a:solidFill>
                <a:effectLst/>
                <a:latin typeface="+mn-lt"/>
                <a:ea typeface="+mn-ea"/>
                <a:cs typeface="+mn-cs"/>
              </a:rPr>
              <a:t>facies</a:t>
            </a:r>
            <a:r>
              <a:rPr lang="en-US" sz="1300" b="0" i="0" kern="1200" dirty="0">
                <a:solidFill>
                  <a:schemeClr val="tx1"/>
                </a:solidFill>
                <a:effectLst/>
                <a:latin typeface="+mn-lt"/>
                <a:ea typeface="+mn-ea"/>
                <a:cs typeface="+mn-cs"/>
              </a:rPr>
              <a:t> and hepatomegaly. His </a:t>
            </a:r>
            <a:r>
              <a:rPr lang="en-US" sz="1300" b="0" i="0" kern="1200" dirty="0" err="1">
                <a:solidFill>
                  <a:schemeClr val="tx1"/>
                </a:solidFill>
                <a:effectLst/>
                <a:latin typeface="+mn-lt"/>
                <a:ea typeface="+mn-ea"/>
                <a:cs typeface="+mn-cs"/>
              </a:rPr>
              <a:t>haemoglobin</a:t>
            </a:r>
            <a:r>
              <a:rPr lang="en-US" sz="1300" b="0" i="0" kern="1200" dirty="0">
                <a:solidFill>
                  <a:schemeClr val="tx1"/>
                </a:solidFill>
                <a:effectLst/>
                <a:latin typeface="+mn-lt"/>
                <a:ea typeface="+mn-ea"/>
                <a:cs typeface="+mn-cs"/>
              </a:rPr>
              <a:t> (</a:t>
            </a:r>
            <a:r>
              <a:rPr lang="en-US" sz="1300" b="0" i="0" kern="1200" dirty="0" err="1">
                <a:solidFill>
                  <a:schemeClr val="tx1"/>
                </a:solidFill>
                <a:effectLst/>
                <a:latin typeface="+mn-lt"/>
                <a:ea typeface="+mn-ea"/>
                <a:cs typeface="+mn-cs"/>
              </a:rPr>
              <a:t>Hb</a:t>
            </a:r>
            <a:r>
              <a:rPr lang="en-US" sz="1300" b="0" i="0" kern="1200" dirty="0">
                <a:solidFill>
                  <a:schemeClr val="tx1"/>
                </a:solidFill>
                <a:effectLst/>
                <a:latin typeface="+mn-lt"/>
                <a:ea typeface="+mn-ea"/>
                <a:cs typeface="+mn-cs"/>
              </a:rPr>
              <a:t>) was 5.6 g/dl and peripheral smear revealed hypochromic, microcytic red blood cells with target cells. Serum iron studies revealed serum iron of 300 mg/dl (200–400 mg/dl) and serum ferritin of 1500 </a:t>
            </a:r>
            <a:r>
              <a:rPr lang="en-US" sz="1300" b="0" i="0" kern="1200" dirty="0" err="1">
                <a:solidFill>
                  <a:schemeClr val="tx1"/>
                </a:solidFill>
                <a:effectLst/>
                <a:latin typeface="+mn-lt"/>
                <a:ea typeface="+mn-ea"/>
                <a:cs typeface="+mn-cs"/>
              </a:rPr>
              <a:t>ng</a:t>
            </a:r>
            <a:r>
              <a:rPr lang="en-US" sz="1300" b="0" i="0" kern="1200" dirty="0">
                <a:solidFill>
                  <a:schemeClr val="tx1"/>
                </a:solidFill>
                <a:effectLst/>
                <a:latin typeface="+mn-lt"/>
                <a:ea typeface="+mn-ea"/>
                <a:cs typeface="+mn-cs"/>
              </a:rPr>
              <a:t>/ml (20–300 </a:t>
            </a:r>
            <a:r>
              <a:rPr lang="en-US" sz="1300" b="0" i="0" kern="1200" dirty="0" err="1">
                <a:solidFill>
                  <a:schemeClr val="tx1"/>
                </a:solidFill>
                <a:effectLst/>
                <a:latin typeface="+mn-lt"/>
                <a:ea typeface="+mn-ea"/>
                <a:cs typeface="+mn-cs"/>
              </a:rPr>
              <a:t>ng</a:t>
            </a:r>
            <a:r>
              <a:rPr lang="en-US" sz="1300" b="0" i="0" kern="1200" dirty="0">
                <a:solidFill>
                  <a:schemeClr val="tx1"/>
                </a:solidFill>
                <a:effectLst/>
                <a:latin typeface="+mn-lt"/>
                <a:ea typeface="+mn-ea"/>
                <a:cs typeface="+mn-cs"/>
              </a:rPr>
              <a:t>/ml). </a:t>
            </a:r>
            <a:r>
              <a:rPr lang="en-US" sz="1300" b="0" i="0" kern="1200" dirty="0" err="1">
                <a:solidFill>
                  <a:schemeClr val="tx1"/>
                </a:solidFill>
                <a:effectLst/>
                <a:latin typeface="+mn-lt"/>
                <a:ea typeface="+mn-ea"/>
                <a:cs typeface="+mn-cs"/>
              </a:rPr>
              <a:t>Haemoglobin</a:t>
            </a:r>
            <a:r>
              <a:rPr lang="en-US" sz="1300" b="0" i="0" kern="1200" dirty="0">
                <a:solidFill>
                  <a:schemeClr val="tx1"/>
                </a:solidFill>
                <a:effectLst/>
                <a:latin typeface="+mn-lt"/>
                <a:ea typeface="+mn-ea"/>
                <a:cs typeface="+mn-cs"/>
              </a:rPr>
              <a:t> electrophoresis showed fetal </a:t>
            </a:r>
            <a:r>
              <a:rPr lang="en-US" sz="1300" b="0" i="0" kern="1200" dirty="0" err="1">
                <a:solidFill>
                  <a:schemeClr val="tx1"/>
                </a:solidFill>
                <a:effectLst/>
                <a:latin typeface="+mn-lt"/>
                <a:ea typeface="+mn-ea"/>
                <a:cs typeface="+mn-cs"/>
              </a:rPr>
              <a:t>haemoglobin</a:t>
            </a:r>
            <a:r>
              <a:rPr lang="en-US" sz="1300" b="0" i="0" kern="1200" dirty="0">
                <a:solidFill>
                  <a:schemeClr val="tx1"/>
                </a:solidFill>
                <a:effectLst/>
                <a:latin typeface="+mn-lt"/>
                <a:ea typeface="+mn-ea"/>
                <a:cs typeface="+mn-cs"/>
              </a:rPr>
              <a:t> F of 7 g/dl and adult </a:t>
            </a:r>
            <a:r>
              <a:rPr lang="en-US" sz="1300" b="0" i="0" kern="1200" dirty="0" err="1">
                <a:solidFill>
                  <a:schemeClr val="tx1"/>
                </a:solidFill>
                <a:effectLst/>
                <a:latin typeface="+mn-lt"/>
                <a:ea typeface="+mn-ea"/>
                <a:cs typeface="+mn-cs"/>
              </a:rPr>
              <a:t>haemoglobin</a:t>
            </a:r>
            <a:r>
              <a:rPr lang="en-US" sz="1300" b="0" i="0" kern="1200" dirty="0">
                <a:solidFill>
                  <a:schemeClr val="tx1"/>
                </a:solidFill>
                <a:effectLst/>
                <a:latin typeface="+mn-lt"/>
                <a:ea typeface="+mn-ea"/>
                <a:cs typeface="+mn-cs"/>
              </a:rPr>
              <a:t> A of 8.8 g/dl. A skeletal survey was done which revealed evidence of extra medullary </a:t>
            </a:r>
            <a:r>
              <a:rPr lang="en-US" sz="1300" b="0" i="0" kern="1200" dirty="0" err="1">
                <a:solidFill>
                  <a:schemeClr val="tx1"/>
                </a:solidFill>
                <a:effectLst/>
                <a:latin typeface="+mn-lt"/>
                <a:ea typeface="+mn-ea"/>
                <a:cs typeface="+mn-cs"/>
              </a:rPr>
              <a:t>haematopoiesis</a:t>
            </a:r>
            <a:r>
              <a:rPr lang="en-US" sz="1300" b="0" i="0" kern="1200" dirty="0">
                <a:solidFill>
                  <a:schemeClr val="tx1"/>
                </a:solidFill>
                <a:effectLst/>
                <a:latin typeface="+mn-lt"/>
                <a:ea typeface="+mn-ea"/>
                <a:cs typeface="+mn-cs"/>
              </a:rPr>
              <a:t> with a classical hair–on-end appearance seen on x-ray skull . The patient was given three packed cell transfusions. The patient was advised tablet folic acid daily and iron chelation therapy. The patient was discharged on a </a:t>
            </a:r>
            <a:r>
              <a:rPr lang="en-US" sz="1300" b="0" i="0" kern="1200" dirty="0" err="1">
                <a:solidFill>
                  <a:schemeClr val="tx1"/>
                </a:solidFill>
                <a:effectLst/>
                <a:latin typeface="+mn-lt"/>
                <a:ea typeface="+mn-ea"/>
                <a:cs typeface="+mn-cs"/>
              </a:rPr>
              <a:t>Hb</a:t>
            </a:r>
            <a:r>
              <a:rPr lang="en-US" sz="1300" b="0" i="0" kern="1200" dirty="0">
                <a:solidFill>
                  <a:schemeClr val="tx1"/>
                </a:solidFill>
                <a:effectLst/>
                <a:latin typeface="+mn-lt"/>
                <a:ea typeface="+mn-ea"/>
                <a:cs typeface="+mn-cs"/>
              </a:rPr>
              <a:t> of 9 g/dl.</a:t>
            </a:r>
            <a:endParaRPr lang="en-US" dirty="0"/>
          </a:p>
        </p:txBody>
      </p:sp>
      <p:sp>
        <p:nvSpPr>
          <p:cNvPr id="4" name="Slide Number Placeholder 3"/>
          <p:cNvSpPr>
            <a:spLocks noGrp="1"/>
          </p:cNvSpPr>
          <p:nvPr>
            <p:ph type="sldNum" sz="quarter" idx="10"/>
          </p:nvPr>
        </p:nvSpPr>
        <p:spPr/>
        <p:txBody>
          <a:bodyPr/>
          <a:lstStyle/>
          <a:p>
            <a:fld id="{A5504B90-27FD-422C-8CC6-2AADAD122D08}" type="slidenum">
              <a:rPr lang="ko-KR" altLang="en-US" smtClean="0"/>
              <a:pPr/>
              <a:t>99</a:t>
            </a:fld>
            <a:endParaRPr lang="ko-KR" altLang="en-US"/>
          </a:p>
        </p:txBody>
      </p:sp>
    </p:spTree>
    <p:extLst>
      <p:ext uri="{BB962C8B-B14F-4D97-AF65-F5344CB8AC3E}">
        <p14:creationId xmlns:p14="http://schemas.microsoft.com/office/powerpoint/2010/main" val="282862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Beta thalassemia trait are mostly misdiagnosed as iron deficiency anemia</a:t>
            </a:r>
            <a:r>
              <a:rPr lang="en-US" baseline="0" dirty="0"/>
              <a:t> </a:t>
            </a:r>
            <a:r>
              <a:rPr lang="en-US" baseline="0" dirty="0">
                <a:sym typeface="Wingdings" panose="05000000000000000000" pitchFamily="2" charset="2"/>
              </a:rPr>
              <a:t> because the most common cause for microcytic anemia is </a:t>
            </a:r>
            <a:r>
              <a:rPr lang="en-US" dirty="0"/>
              <a:t>iron deficiency </a:t>
            </a:r>
            <a:r>
              <a:rPr lang="en-US" dirty="0">
                <a:sym typeface="Wingdings" panose="05000000000000000000" pitchFamily="2" charset="2"/>
              </a:rPr>
              <a:t> so, they give a short</a:t>
            </a:r>
            <a:r>
              <a:rPr lang="en-US" baseline="0" dirty="0">
                <a:sym typeface="Wingdings" panose="05000000000000000000" pitchFamily="2" charset="2"/>
              </a:rPr>
              <a:t> course of iron and check if the symptoms improved or not  if they didn’t improve and iron labs were normal or even elevated  we must do </a:t>
            </a:r>
            <a:r>
              <a:rPr lang="en-US" baseline="0" dirty="0" err="1">
                <a:sym typeface="Wingdings" panose="05000000000000000000" pitchFamily="2" charset="2"/>
              </a:rPr>
              <a:t>Hb</a:t>
            </a:r>
            <a:r>
              <a:rPr lang="en-US" baseline="0" dirty="0">
                <a:sym typeface="Wingdings" panose="05000000000000000000" pitchFamily="2" charset="2"/>
              </a:rPr>
              <a:t> electrophoresis  if you found that the </a:t>
            </a:r>
            <a:r>
              <a:rPr lang="en-US" baseline="0" dirty="0" err="1">
                <a:sym typeface="Wingdings" panose="05000000000000000000" pitchFamily="2" charset="2"/>
              </a:rPr>
              <a:t>HbF</a:t>
            </a:r>
            <a:r>
              <a:rPr lang="en-US" baseline="0" dirty="0">
                <a:sym typeface="Wingdings" panose="05000000000000000000" pitchFamily="2" charset="2"/>
              </a:rPr>
              <a:t> and </a:t>
            </a:r>
            <a:r>
              <a:rPr lang="en-US" b="1" baseline="0" dirty="0">
                <a:sym typeface="Wingdings" panose="05000000000000000000" pitchFamily="2" charset="2"/>
              </a:rPr>
              <a:t>HbA2</a:t>
            </a:r>
            <a:r>
              <a:rPr lang="en-US" baseline="0" dirty="0">
                <a:sym typeface="Wingdings" panose="05000000000000000000" pitchFamily="2" charset="2"/>
              </a:rPr>
              <a:t> are high … although the patient is just 5 years old  </a:t>
            </a:r>
            <a:r>
              <a:rPr lang="en-US" baseline="0" dirty="0" err="1">
                <a:sym typeface="Wingdings" panose="05000000000000000000" pitchFamily="2" charset="2"/>
              </a:rPr>
              <a:t>Dx</a:t>
            </a:r>
            <a:r>
              <a:rPr lang="en-US" baseline="0" dirty="0">
                <a:sym typeface="Wingdings" panose="05000000000000000000" pitchFamily="2" charset="2"/>
              </a:rPr>
              <a:t>: </a:t>
            </a:r>
            <a:r>
              <a:rPr lang="en-US" dirty="0"/>
              <a:t>Beta thalassemia trait (Beta thalassemia minor).</a:t>
            </a:r>
          </a:p>
        </p:txBody>
      </p:sp>
      <p:sp>
        <p:nvSpPr>
          <p:cNvPr id="4" name="Slide Number Placeholder 3"/>
          <p:cNvSpPr>
            <a:spLocks noGrp="1"/>
          </p:cNvSpPr>
          <p:nvPr>
            <p:ph type="sldNum" sz="quarter" idx="10"/>
          </p:nvPr>
        </p:nvSpPr>
        <p:spPr/>
        <p:txBody>
          <a:bodyPr/>
          <a:lstStyle/>
          <a:p>
            <a:fld id="{A5504B90-27FD-422C-8CC6-2AADAD122D08}" type="slidenum">
              <a:rPr lang="ko-KR" altLang="en-US" smtClean="0"/>
              <a:pPr/>
              <a:t>100</a:t>
            </a:fld>
            <a:endParaRPr lang="ko-KR" altLang="en-US"/>
          </a:p>
        </p:txBody>
      </p:sp>
    </p:spTree>
    <p:extLst>
      <p:ext uri="{BB962C8B-B14F-4D97-AF65-F5344CB8AC3E}">
        <p14:creationId xmlns:p14="http://schemas.microsoft.com/office/powerpoint/2010/main" val="2339924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 </a:t>
            </a:r>
            <a:r>
              <a:rPr lang="en-US" u="none" dirty="0" err="1"/>
              <a:t>nondeletional</a:t>
            </a:r>
            <a:r>
              <a:rPr lang="en-US" u="none" dirty="0"/>
              <a:t> α-globin gene mutations such as </a:t>
            </a:r>
            <a:r>
              <a:rPr lang="en-US" b="1" u="none" dirty="0"/>
              <a:t>Constant</a:t>
            </a:r>
            <a:r>
              <a:rPr lang="en-US" u="none" dirty="0"/>
              <a:t> </a:t>
            </a:r>
            <a:r>
              <a:rPr lang="en-US" b="1" u="none" dirty="0"/>
              <a:t>Spring</a:t>
            </a:r>
            <a:r>
              <a:rPr lang="en-US" u="none" dirty="0"/>
              <a:t> (α CS α)</a:t>
            </a:r>
            <a:r>
              <a:rPr lang="en-US" u="none" dirty="0">
                <a:sym typeface="Wingdings" panose="05000000000000000000" pitchFamily="2" charset="2"/>
              </a:rPr>
              <a:t> lead to </a:t>
            </a:r>
            <a:r>
              <a:rPr lang="en-US" b="1" dirty="0"/>
              <a:t>severe</a:t>
            </a:r>
            <a:r>
              <a:rPr lang="en-US" dirty="0"/>
              <a:t> </a:t>
            </a:r>
            <a:r>
              <a:rPr lang="en-US" b="1" dirty="0"/>
              <a:t>anemia.</a:t>
            </a:r>
            <a:endParaRPr lang="en-US" u="none" dirty="0"/>
          </a:p>
        </p:txBody>
      </p:sp>
      <p:sp>
        <p:nvSpPr>
          <p:cNvPr id="4" name="Slide Number Placeholder 3"/>
          <p:cNvSpPr>
            <a:spLocks noGrp="1"/>
          </p:cNvSpPr>
          <p:nvPr>
            <p:ph type="sldNum" sz="quarter" idx="10"/>
          </p:nvPr>
        </p:nvSpPr>
        <p:spPr/>
        <p:txBody>
          <a:bodyPr/>
          <a:lstStyle/>
          <a:p>
            <a:fld id="{A5504B90-27FD-422C-8CC6-2AADAD122D08}" type="slidenum">
              <a:rPr lang="ko-KR" altLang="en-US" smtClean="0"/>
              <a:pPr/>
              <a:t>102</a:t>
            </a:fld>
            <a:endParaRPr lang="ko-KR" altLang="en-US"/>
          </a:p>
        </p:txBody>
      </p:sp>
    </p:spTree>
    <p:extLst>
      <p:ext uri="{BB962C8B-B14F-4D97-AF65-F5344CB8AC3E}">
        <p14:creationId xmlns:p14="http://schemas.microsoft.com/office/powerpoint/2010/main" val="481324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solidFill>
                  <a:srgbClr val="FF0000"/>
                </a:solidFill>
              </a:rPr>
              <a:t>Silent trait</a:t>
            </a:r>
            <a:r>
              <a:rPr lang="en-US" sz="1300" b="1" i="0" u="none" strike="noStrike" kern="1200" dirty="0">
                <a:solidFill>
                  <a:srgbClr val="C00000"/>
                </a:solidFill>
                <a:effectLst/>
                <a:latin typeface="+mn-lt"/>
                <a:ea typeface="+mn-ea"/>
                <a:cs typeface="+mn-cs"/>
                <a:hlinkClick r:id="rId3"/>
              </a:rPr>
              <a:t> </a:t>
            </a:r>
            <a:r>
              <a:rPr lang="en-US" sz="1300" b="1" i="0" kern="1200" dirty="0">
                <a:solidFill>
                  <a:srgbClr val="C00000"/>
                </a:solidFill>
                <a:effectLst/>
                <a:latin typeface="+mn-lt"/>
                <a:ea typeface="+mn-ea"/>
                <a:cs typeface="+mn-cs"/>
              </a:rPr>
              <a:t>Thalassemia </a:t>
            </a:r>
          </a:p>
          <a:p>
            <a:pPr marL="0" indent="0">
              <a:buFont typeface="Arial" panose="020B0604020202020204" pitchFamily="34" charset="0"/>
              <a:buNone/>
            </a:pPr>
            <a:r>
              <a:rPr lang="en-US" sz="1300" b="0" i="0" kern="1200" dirty="0">
                <a:solidFill>
                  <a:schemeClr val="tx1"/>
                </a:solidFill>
                <a:effectLst/>
                <a:latin typeface="+mn-lt"/>
                <a:ea typeface="+mn-ea"/>
                <a:cs typeface="+mn-cs"/>
              </a:rPr>
              <a:t>• -α/αα </a:t>
            </a:r>
          </a:p>
          <a:p>
            <a:pPr marL="0" indent="0">
              <a:buFont typeface="Arial" panose="020B0604020202020204" pitchFamily="34" charset="0"/>
              <a:buNone/>
            </a:pPr>
            <a:r>
              <a:rPr lang="en-US" sz="1300" b="0" i="0" kern="1200" dirty="0">
                <a:solidFill>
                  <a:schemeClr val="tx1"/>
                </a:solidFill>
                <a:effectLst/>
                <a:latin typeface="+mn-lt"/>
                <a:ea typeface="+mn-ea"/>
                <a:cs typeface="+mn-cs"/>
              </a:rPr>
              <a:t>• One alpha gene deletion, 3 intact alpha genes. </a:t>
            </a:r>
          </a:p>
          <a:p>
            <a:pPr marL="0" indent="0">
              <a:buFont typeface="Arial" panose="020B0604020202020204" pitchFamily="34" charset="0"/>
              <a:buNone/>
            </a:pPr>
            <a:r>
              <a:rPr lang="en-US" sz="1300" b="0" i="0" kern="1200" dirty="0">
                <a:solidFill>
                  <a:schemeClr val="tx1"/>
                </a:solidFill>
                <a:effectLst/>
                <a:latin typeface="+mn-lt"/>
                <a:ea typeface="+mn-ea"/>
                <a:cs typeface="+mn-cs"/>
              </a:rPr>
              <a:t>• Healthy persons. </a:t>
            </a:r>
          </a:p>
          <a:p>
            <a:pPr marL="0" indent="0">
              <a:buFont typeface="Arial" panose="020B0604020202020204" pitchFamily="34" charset="0"/>
              <a:buNone/>
            </a:pPr>
            <a:r>
              <a:rPr lang="en-US" sz="1300" b="0" i="0" kern="1200" dirty="0">
                <a:solidFill>
                  <a:schemeClr val="tx1"/>
                </a:solidFill>
                <a:effectLst/>
                <a:latin typeface="+mn-lt"/>
                <a:ea typeface="+mn-ea"/>
                <a:cs typeface="+mn-cs"/>
              </a:rPr>
              <a:t>• Normal </a:t>
            </a:r>
            <a:r>
              <a:rPr lang="en-US" sz="1300" b="0" i="0" kern="1200" dirty="0" err="1">
                <a:solidFill>
                  <a:schemeClr val="tx1"/>
                </a:solidFill>
                <a:effectLst/>
                <a:latin typeface="+mn-lt"/>
                <a:ea typeface="+mn-ea"/>
                <a:cs typeface="+mn-cs"/>
              </a:rPr>
              <a:t>Hb</a:t>
            </a:r>
            <a:r>
              <a:rPr lang="en-US" sz="1300" b="0" i="0" kern="1200" dirty="0">
                <a:solidFill>
                  <a:schemeClr val="tx1"/>
                </a:solidFill>
                <a:effectLst/>
                <a:latin typeface="+mn-lt"/>
                <a:ea typeface="+mn-ea"/>
                <a:cs typeface="+mn-cs"/>
              </a:rPr>
              <a:t> and </a:t>
            </a:r>
            <a:r>
              <a:rPr lang="en-US" sz="1300" b="0" i="0" kern="1200" dirty="0" err="1">
                <a:solidFill>
                  <a:schemeClr val="tx1"/>
                </a:solidFill>
                <a:effectLst/>
                <a:latin typeface="+mn-lt"/>
                <a:ea typeface="+mn-ea"/>
                <a:cs typeface="+mn-cs"/>
              </a:rPr>
              <a:t>Hct</a:t>
            </a:r>
            <a:r>
              <a:rPr lang="en-US" sz="1300" b="0" i="0" kern="1200" dirty="0">
                <a:solidFill>
                  <a:schemeClr val="tx1"/>
                </a:solidFill>
                <a:effectLst/>
                <a:latin typeface="+mn-lt"/>
                <a:ea typeface="+mn-ea"/>
                <a:cs typeface="+mn-cs"/>
              </a:rPr>
              <a:t> </a:t>
            </a:r>
          </a:p>
          <a:p>
            <a:pPr marL="0" indent="0">
              <a:buFont typeface="Arial" panose="020B0604020202020204" pitchFamily="34" charset="0"/>
              <a:buNone/>
            </a:pPr>
            <a:r>
              <a:rPr lang="en-US" sz="1300" b="0" i="0" kern="1200" dirty="0">
                <a:solidFill>
                  <a:schemeClr val="tx1"/>
                </a:solidFill>
                <a:effectLst/>
                <a:latin typeface="+mn-lt"/>
                <a:ea typeface="+mn-ea"/>
                <a:cs typeface="+mn-cs"/>
              </a:rPr>
              <a:t>• No treatment </a:t>
            </a:r>
          </a:p>
          <a:p>
            <a:pPr marL="0" indent="0">
              <a:buFont typeface="Arial" panose="020B0604020202020204" pitchFamily="34" charset="0"/>
              <a:buNone/>
            </a:pPr>
            <a:r>
              <a:rPr lang="en-US" sz="1300" b="0" i="0" kern="1200" dirty="0">
                <a:solidFill>
                  <a:schemeClr val="tx1"/>
                </a:solidFill>
                <a:effectLst/>
                <a:latin typeface="+mn-lt"/>
                <a:ea typeface="+mn-ea"/>
                <a:cs typeface="+mn-cs"/>
              </a:rPr>
              <a:t>• Can only be detected by DNA studies.</a:t>
            </a:r>
            <a:endParaRPr lang="en-US" dirty="0"/>
          </a:p>
        </p:txBody>
      </p:sp>
      <p:sp>
        <p:nvSpPr>
          <p:cNvPr id="4" name="Slide Number Placeholder 3"/>
          <p:cNvSpPr>
            <a:spLocks noGrp="1"/>
          </p:cNvSpPr>
          <p:nvPr>
            <p:ph type="sldNum" sz="quarter" idx="10"/>
          </p:nvPr>
        </p:nvSpPr>
        <p:spPr/>
        <p:txBody>
          <a:bodyPr/>
          <a:lstStyle/>
          <a:p>
            <a:fld id="{A5504B90-27FD-422C-8CC6-2AADAD122D08}" type="slidenum">
              <a:rPr lang="ko-KR" altLang="en-US" smtClean="0"/>
              <a:pPr/>
              <a:t>104</a:t>
            </a:fld>
            <a:endParaRPr lang="ko-KR" altLang="en-US"/>
          </a:p>
        </p:txBody>
      </p:sp>
    </p:spTree>
    <p:extLst>
      <p:ext uri="{BB962C8B-B14F-4D97-AF65-F5344CB8AC3E}">
        <p14:creationId xmlns:p14="http://schemas.microsoft.com/office/powerpoint/2010/main" val="2094763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α-thalassemia trait:</a:t>
            </a:r>
          </a:p>
          <a:p>
            <a:r>
              <a:rPr lang="en-US" sz="1300" b="0" i="0" kern="1200" dirty="0">
                <a:solidFill>
                  <a:schemeClr val="tx1"/>
                </a:solidFill>
                <a:effectLst/>
                <a:latin typeface="+mn-lt"/>
                <a:ea typeface="+mn-ea"/>
                <a:cs typeface="+mn-cs"/>
              </a:rPr>
              <a:t>• Also called Alpha Thalassemia Minor. </a:t>
            </a:r>
          </a:p>
          <a:p>
            <a:r>
              <a:rPr lang="en-US" sz="1300" b="0" i="0" kern="1200" dirty="0">
                <a:solidFill>
                  <a:schemeClr val="tx1"/>
                </a:solidFill>
                <a:effectLst/>
                <a:latin typeface="+mn-lt"/>
                <a:ea typeface="+mn-ea"/>
                <a:cs typeface="+mn-cs"/>
              </a:rPr>
              <a:t>• Caused by two missing alpha genes. May be homozygous (-</a:t>
            </a:r>
            <a:r>
              <a:rPr lang="el-GR" sz="1300" b="0" i="0" kern="1200" dirty="0">
                <a:solidFill>
                  <a:schemeClr val="tx1"/>
                </a:solidFill>
                <a:effectLst/>
                <a:latin typeface="+mn-lt"/>
                <a:ea typeface="+mn-ea"/>
                <a:cs typeface="+mn-cs"/>
              </a:rPr>
              <a:t>α/-α) </a:t>
            </a:r>
            <a:r>
              <a:rPr lang="en-US" sz="1300" b="0" i="0" kern="1200" dirty="0">
                <a:solidFill>
                  <a:schemeClr val="tx1"/>
                </a:solidFill>
                <a:effectLst/>
                <a:latin typeface="+mn-lt"/>
                <a:ea typeface="+mn-ea"/>
                <a:cs typeface="+mn-cs"/>
              </a:rPr>
              <a:t>or heterozygous (--/</a:t>
            </a:r>
            <a:r>
              <a:rPr lang="el-GR" sz="1300" b="0" i="0" kern="1200" dirty="0">
                <a:solidFill>
                  <a:schemeClr val="tx1"/>
                </a:solidFill>
                <a:effectLst/>
                <a:latin typeface="+mn-lt"/>
                <a:ea typeface="+mn-ea"/>
                <a:cs typeface="+mn-cs"/>
              </a:rPr>
              <a:t>αα). </a:t>
            </a:r>
            <a:endParaRPr lang="en-US" sz="1300" b="0" i="0" kern="1200" dirty="0">
              <a:solidFill>
                <a:schemeClr val="tx1"/>
              </a:solidFill>
              <a:effectLst/>
              <a:latin typeface="+mn-lt"/>
              <a:ea typeface="+mn-ea"/>
              <a:cs typeface="+mn-cs"/>
            </a:endParaRPr>
          </a:p>
          <a:p>
            <a:r>
              <a:rPr lang="el-GR" sz="1300" b="0" i="0" kern="1200" dirty="0">
                <a:solidFill>
                  <a:schemeClr val="tx1"/>
                </a:solidFill>
                <a:effectLst/>
                <a:latin typeface="+mn-lt"/>
                <a:ea typeface="+mn-ea"/>
                <a:cs typeface="+mn-cs"/>
              </a:rPr>
              <a:t>• </a:t>
            </a:r>
            <a:r>
              <a:rPr lang="en-US" sz="1300" b="0" i="0" kern="1200" dirty="0">
                <a:solidFill>
                  <a:schemeClr val="tx1"/>
                </a:solidFill>
                <a:effectLst/>
                <a:latin typeface="+mn-lt"/>
                <a:ea typeface="+mn-ea"/>
                <a:cs typeface="+mn-cs"/>
              </a:rPr>
              <a:t>Mild microcytic, hypochromic anemia. </a:t>
            </a:r>
          </a:p>
          <a:p>
            <a:r>
              <a:rPr lang="en-US" sz="1300" b="0" i="0" kern="1200" dirty="0">
                <a:solidFill>
                  <a:schemeClr val="tx1"/>
                </a:solidFill>
                <a:effectLst/>
                <a:latin typeface="+mn-lt"/>
                <a:ea typeface="+mn-ea"/>
                <a:cs typeface="+mn-cs"/>
              </a:rPr>
              <a:t>• MCV between 70-75 </a:t>
            </a:r>
            <a:r>
              <a:rPr lang="en-US" sz="1300" b="0" i="0" kern="1200" dirty="0" err="1">
                <a:solidFill>
                  <a:schemeClr val="tx1"/>
                </a:solidFill>
                <a:effectLst/>
                <a:latin typeface="+mn-lt"/>
                <a:ea typeface="+mn-ea"/>
                <a:cs typeface="+mn-cs"/>
              </a:rPr>
              <a:t>fL.</a:t>
            </a:r>
            <a:r>
              <a:rPr lang="en-US" sz="1300" b="0" i="0" kern="1200" dirty="0">
                <a:solidFill>
                  <a:schemeClr val="tx1"/>
                </a:solidFill>
                <a:effectLst/>
                <a:latin typeface="+mn-lt"/>
                <a:ea typeface="+mn-ea"/>
                <a:cs typeface="+mn-cs"/>
              </a:rPr>
              <a:t> </a:t>
            </a:r>
          </a:p>
          <a:p>
            <a:r>
              <a:rPr lang="en-US" sz="1300" b="0" i="0" kern="1200" dirty="0">
                <a:solidFill>
                  <a:schemeClr val="tx1"/>
                </a:solidFill>
                <a:effectLst/>
                <a:latin typeface="+mn-lt"/>
                <a:ea typeface="+mn-ea"/>
                <a:cs typeface="+mn-cs"/>
              </a:rPr>
              <a:t>• Normal </a:t>
            </a:r>
            <a:r>
              <a:rPr lang="en-US" sz="1300" b="0" i="0" kern="1200" dirty="0" err="1">
                <a:solidFill>
                  <a:schemeClr val="tx1"/>
                </a:solidFill>
                <a:effectLst/>
                <a:latin typeface="+mn-lt"/>
                <a:ea typeface="+mn-ea"/>
                <a:cs typeface="+mn-cs"/>
              </a:rPr>
              <a:t>Hb</a:t>
            </a:r>
            <a:r>
              <a:rPr lang="en-US" sz="1300" b="0" i="0" kern="1200" dirty="0">
                <a:solidFill>
                  <a:schemeClr val="tx1"/>
                </a:solidFill>
                <a:effectLst/>
                <a:latin typeface="+mn-lt"/>
                <a:ea typeface="+mn-ea"/>
                <a:cs typeface="+mn-cs"/>
              </a:rPr>
              <a:t> electrophoresis.</a:t>
            </a:r>
          </a:p>
          <a:p>
            <a:r>
              <a:rPr lang="en-US" sz="1300" b="0" i="0" kern="1200" dirty="0">
                <a:solidFill>
                  <a:schemeClr val="tx1"/>
                </a:solidFill>
                <a:effectLst/>
                <a:latin typeface="+mn-lt"/>
                <a:ea typeface="+mn-ea"/>
                <a:cs typeface="+mn-cs"/>
              </a:rPr>
              <a:t>• May be confused with iron deficiency anemia. </a:t>
            </a:r>
          </a:p>
          <a:p>
            <a:r>
              <a:rPr lang="en-US" sz="1300" b="0" i="0" kern="1200" dirty="0">
                <a:solidFill>
                  <a:schemeClr val="tx1"/>
                </a:solidFill>
                <a:effectLst/>
                <a:latin typeface="+mn-lt"/>
                <a:ea typeface="+mn-ea"/>
                <a:cs typeface="+mn-cs"/>
              </a:rPr>
              <a:t>• Although some Bart's hemoglobin (g4) present at birth, but no Bart's hemoglobin present in adults. Why? Because they either delivered stillborn at 30-40 weeks' gestation or die soon after birth.</a:t>
            </a:r>
            <a:endParaRPr lang="en-US" dirty="0"/>
          </a:p>
        </p:txBody>
      </p:sp>
      <p:sp>
        <p:nvSpPr>
          <p:cNvPr id="4" name="Slide Number Placeholder 3"/>
          <p:cNvSpPr>
            <a:spLocks noGrp="1"/>
          </p:cNvSpPr>
          <p:nvPr>
            <p:ph type="sldNum" sz="quarter" idx="10"/>
          </p:nvPr>
        </p:nvSpPr>
        <p:spPr/>
        <p:txBody>
          <a:bodyPr/>
          <a:lstStyle/>
          <a:p>
            <a:fld id="{A5504B90-27FD-422C-8CC6-2AADAD122D08}" type="slidenum">
              <a:rPr lang="ko-KR" altLang="en-US" smtClean="0"/>
              <a:pPr/>
              <a:t>105</a:t>
            </a:fld>
            <a:endParaRPr lang="ko-KR" altLang="en-US"/>
          </a:p>
        </p:txBody>
      </p:sp>
    </p:spTree>
    <p:extLst>
      <p:ext uri="{BB962C8B-B14F-4D97-AF65-F5344CB8AC3E}">
        <p14:creationId xmlns:p14="http://schemas.microsoft.com/office/powerpoint/2010/main" val="3407801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3447" y="2125980"/>
            <a:ext cx="10352405"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6895" y="3840480"/>
            <a:ext cx="852551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2/11/24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C0000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000" b="0" i="1">
                <a:solidFill>
                  <a:srgbClr val="3E3E3E"/>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2/11/24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C00000"/>
                </a:solidFill>
                <a:latin typeface="Calibri"/>
                <a:cs typeface="Calibri"/>
              </a:defRPr>
            </a:lvl1pPr>
          </a:lstStyle>
          <a:p>
            <a:endParaRPr/>
          </a:p>
        </p:txBody>
      </p:sp>
      <p:sp>
        <p:nvSpPr>
          <p:cNvPr id="3" name="Holder 3"/>
          <p:cNvSpPr>
            <a:spLocks noGrp="1"/>
          </p:cNvSpPr>
          <p:nvPr>
            <p:ph sz="half" idx="2"/>
          </p:nvPr>
        </p:nvSpPr>
        <p:spPr>
          <a:xfrm>
            <a:off x="608965" y="1577340"/>
            <a:ext cx="5297995"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2339" y="1577340"/>
            <a:ext cx="5297995"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2/11/24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C0000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2/11/24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2/11/24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제목 및 내용">
    <p:bg>
      <p:bgPr>
        <a:solidFill>
          <a:schemeClr val="bg1"/>
        </a:solidFill>
        <a:effectLst/>
      </p:bgPr>
    </p:bg>
    <p:spTree>
      <p:nvGrpSpPr>
        <p:cNvPr id="1" name=""/>
        <p:cNvGrpSpPr/>
        <p:nvPr/>
      </p:nvGrpSpPr>
      <p:grpSpPr>
        <a:xfrm>
          <a:off x="0" y="0"/>
          <a:ext cx="0" cy="0"/>
          <a:chOff x="0" y="0"/>
          <a:chExt cx="0" cy="0"/>
        </a:xfrm>
      </p:grpSpPr>
      <p:pic>
        <p:nvPicPr>
          <p:cNvPr id="8" name="그림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2"/>
            <a:ext cx="12192000" cy="6861867"/>
          </a:xfrm>
          <a:prstGeom prst="rect">
            <a:avLst/>
          </a:prstGeom>
        </p:spPr>
      </p:pic>
      <p:sp>
        <p:nvSpPr>
          <p:cNvPr id="4" name="날짜 개체 틀 3"/>
          <p:cNvSpPr>
            <a:spLocks noGrp="1"/>
          </p:cNvSpPr>
          <p:nvPr>
            <p:ph type="dt" sz="half" idx="10"/>
          </p:nvPr>
        </p:nvSpPr>
        <p:spPr>
          <a:xfrm>
            <a:off x="609601" y="6506856"/>
            <a:ext cx="2844800" cy="276999"/>
          </a:xfrm>
        </p:spPr>
        <p:txBody>
          <a:bodyPr/>
          <a:lstStyle>
            <a:lvl1pPr>
              <a:defRPr>
                <a:latin typeface="+mj-lt"/>
              </a:defRPr>
            </a:lvl1pPr>
          </a:lstStyle>
          <a:p>
            <a:fld id="{ED3D6733-6F27-4404-AB51-585418F146E5}" type="datetimeFigureOut">
              <a:rPr lang="ko-KR" altLang="en-US" smtClean="0"/>
              <a:pPr/>
              <a:t>2024. 2. 11.</a:t>
            </a:fld>
            <a:endParaRPr lang="ko-KR" altLang="en-US"/>
          </a:p>
        </p:txBody>
      </p:sp>
      <p:sp>
        <p:nvSpPr>
          <p:cNvPr id="5" name="바닥글 개체 틀 4"/>
          <p:cNvSpPr>
            <a:spLocks noGrp="1"/>
          </p:cNvSpPr>
          <p:nvPr>
            <p:ph type="ftr" sz="quarter" idx="11"/>
          </p:nvPr>
        </p:nvSpPr>
        <p:spPr>
          <a:xfrm>
            <a:off x="4165602" y="6506856"/>
            <a:ext cx="3860800" cy="276999"/>
          </a:xfrm>
        </p:spPr>
        <p:txBody>
          <a:bodyPr/>
          <a:lstStyle>
            <a:lvl1pPr>
              <a:defRPr>
                <a:latin typeface="+mj-lt"/>
              </a:defRPr>
            </a:lvl1pPr>
          </a:lstStyle>
          <a:p>
            <a:endParaRPr lang="ko-KR" altLang="en-US"/>
          </a:p>
        </p:txBody>
      </p:sp>
      <p:sp>
        <p:nvSpPr>
          <p:cNvPr id="6" name="슬라이드 번호 개체 틀 5"/>
          <p:cNvSpPr>
            <a:spLocks noGrp="1"/>
          </p:cNvSpPr>
          <p:nvPr>
            <p:ph type="sldNum" sz="quarter" idx="12"/>
          </p:nvPr>
        </p:nvSpPr>
        <p:spPr>
          <a:xfrm>
            <a:off x="8737601" y="6506856"/>
            <a:ext cx="2844800" cy="276999"/>
          </a:xfrm>
        </p:spPr>
        <p:txBody>
          <a:bodyPr/>
          <a:lstStyle>
            <a:lvl1pPr>
              <a:defRPr>
                <a:latin typeface="+mj-lt"/>
              </a:defRPr>
            </a:lvl1pPr>
          </a:lstStyle>
          <a:p>
            <a:fld id="{EE6BC638-39B7-4287-91A7-2A3DDA573295}" type="slidenum">
              <a:rPr lang="ko-KR" altLang="en-US" smtClean="0"/>
              <a:pPr/>
              <a:t>‹#›</a:t>
            </a:fld>
            <a:endParaRPr lang="ko-KR" altLang="en-US"/>
          </a:p>
        </p:txBody>
      </p:sp>
      <p:sp>
        <p:nvSpPr>
          <p:cNvPr id="15" name="제목 1"/>
          <p:cNvSpPr>
            <a:spLocks noGrp="1"/>
          </p:cNvSpPr>
          <p:nvPr>
            <p:ph type="title"/>
          </p:nvPr>
        </p:nvSpPr>
        <p:spPr>
          <a:xfrm>
            <a:off x="609601" y="261624"/>
            <a:ext cx="10972800" cy="799308"/>
          </a:xfrm>
        </p:spPr>
        <p:txBody>
          <a:bodyPr vert="horz" lIns="99569" tIns="49785" rIns="99569" bIns="49785" rtlCol="0" anchor="ctr">
            <a:normAutofit/>
          </a:bodyPr>
          <a:lstStyle>
            <a:lvl1pPr algn="l" defTabSz="995790" rtl="0" eaLnBrk="1" latinLnBrk="1" hangingPunct="1">
              <a:spcBef>
                <a:spcPct val="0"/>
              </a:spcBef>
              <a:buNone/>
              <a:defRPr lang="ko-KR" altLang="en-US" sz="4000" b="1" kern="1200" baseline="0" dirty="0">
                <a:solidFill>
                  <a:srgbClr val="C00000"/>
                </a:solidFill>
                <a:effectLst/>
                <a:latin typeface="+mj-lt"/>
                <a:ea typeface="맑은 고딕" pitchFamily="50" charset="-127"/>
                <a:cs typeface="+mj-cs"/>
              </a:defRPr>
            </a:lvl1pPr>
          </a:lstStyle>
          <a:p>
            <a:r>
              <a:rPr lang="ko-KR" altLang="en-US" dirty="0"/>
              <a:t>마스터 제목 스타일 편집</a:t>
            </a:r>
          </a:p>
        </p:txBody>
      </p:sp>
      <p:sp>
        <p:nvSpPr>
          <p:cNvPr id="16" name="내용 개체 틀 2"/>
          <p:cNvSpPr>
            <a:spLocks noGrp="1"/>
          </p:cNvSpPr>
          <p:nvPr>
            <p:ph idx="1" hasCustomPrompt="1"/>
          </p:nvPr>
        </p:nvSpPr>
        <p:spPr>
          <a:xfrm>
            <a:off x="609601" y="1486610"/>
            <a:ext cx="10972800" cy="4827884"/>
          </a:xfrm>
        </p:spPr>
        <p:txBody>
          <a:bodyPr>
            <a:normAutofit/>
          </a:bodyPr>
          <a:lstStyle>
            <a:lvl1pPr algn="l">
              <a:buNone/>
              <a:defRPr sz="2000" i="1" baseline="0">
                <a:solidFill>
                  <a:schemeClr val="tx1"/>
                </a:solidFill>
                <a:latin typeface="+mj-lt"/>
                <a:ea typeface="맑은 고딕" pitchFamily="50" charset="-127"/>
              </a:defRPr>
            </a:lvl1pPr>
            <a:lvl2pPr algn="l">
              <a:buNone/>
              <a:defRPr sz="2500" baseline="0">
                <a:solidFill>
                  <a:schemeClr val="tx1">
                    <a:lumMod val="75000"/>
                    <a:lumOff val="25000"/>
                  </a:schemeClr>
                </a:solidFill>
                <a:latin typeface="Noto Sans" pitchFamily="34" charset="0"/>
                <a:ea typeface="맑은 고딕" pitchFamily="50" charset="-127"/>
              </a:defRPr>
            </a:lvl2pPr>
            <a:lvl3pPr algn="l">
              <a:buNone/>
              <a:defRPr sz="2500" baseline="0">
                <a:solidFill>
                  <a:schemeClr val="tx1">
                    <a:lumMod val="75000"/>
                    <a:lumOff val="25000"/>
                  </a:schemeClr>
                </a:solidFill>
                <a:latin typeface="Noto Sans" pitchFamily="34" charset="0"/>
                <a:ea typeface="맑은 고딕" pitchFamily="50" charset="-127"/>
              </a:defRPr>
            </a:lvl3pPr>
            <a:lvl4pPr algn="l">
              <a:buNone/>
              <a:defRPr sz="2500" baseline="0">
                <a:solidFill>
                  <a:schemeClr val="tx1">
                    <a:lumMod val="75000"/>
                    <a:lumOff val="25000"/>
                  </a:schemeClr>
                </a:solidFill>
                <a:latin typeface="Noto Sans" pitchFamily="34" charset="0"/>
                <a:ea typeface="맑은 고딕" pitchFamily="50" charset="-127"/>
              </a:defRPr>
            </a:lvl4pPr>
            <a:lvl5pPr algn="l">
              <a:buNone/>
              <a:defRPr sz="2500" baseline="0">
                <a:solidFill>
                  <a:schemeClr val="tx1">
                    <a:lumMod val="75000"/>
                    <a:lumOff val="25000"/>
                  </a:schemeClr>
                </a:solidFill>
                <a:latin typeface="Noto Sans" pitchFamily="34" charset="0"/>
                <a:ea typeface="맑은 고딕" pitchFamily="50" charset="-127"/>
              </a:defRPr>
            </a:lvl5pPr>
          </a:lstStyle>
          <a:p>
            <a:pPr lvl="0"/>
            <a:r>
              <a:rPr lang="en-US" altLang="ko-KR" dirty="0"/>
              <a:t>Replace with your own text</a:t>
            </a:r>
            <a:endParaRPr lang="ko-KR" altLang="en-US" dirty="0"/>
          </a:p>
        </p:txBody>
      </p:sp>
    </p:spTree>
    <p:extLst>
      <p:ext uri="{BB962C8B-B14F-4D97-AF65-F5344CB8AC3E}">
        <p14:creationId xmlns:p14="http://schemas.microsoft.com/office/powerpoint/2010/main" val="2428915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구역 머리글">
    <p:bg>
      <p:bgPr>
        <a:solidFill>
          <a:schemeClr val="bg1"/>
        </a:solidFill>
        <a:effectLst/>
      </p:bgPr>
    </p:bg>
    <p:spTree>
      <p:nvGrpSpPr>
        <p:cNvPr id="1" name=""/>
        <p:cNvGrpSpPr/>
        <p:nvPr/>
      </p:nvGrpSpPr>
      <p:grpSpPr>
        <a:xfrm>
          <a:off x="0" y="0"/>
          <a:ext cx="0" cy="0"/>
          <a:chOff x="0" y="0"/>
          <a:chExt cx="0" cy="0"/>
        </a:xfrm>
      </p:grpSpPr>
      <p:pic>
        <p:nvPicPr>
          <p:cNvPr id="10" name="그림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2"/>
            <a:ext cx="12192000" cy="6861867"/>
          </a:xfrm>
          <a:prstGeom prst="rect">
            <a:avLst/>
          </a:prstGeom>
        </p:spPr>
      </p:pic>
      <p:sp>
        <p:nvSpPr>
          <p:cNvPr id="4" name="날짜 개체 틀 3"/>
          <p:cNvSpPr>
            <a:spLocks noGrp="1"/>
          </p:cNvSpPr>
          <p:nvPr>
            <p:ph type="dt" sz="half" idx="10"/>
          </p:nvPr>
        </p:nvSpPr>
        <p:spPr>
          <a:xfrm>
            <a:off x="608965" y="6377940"/>
            <a:ext cx="2801239" cy="276999"/>
          </a:xfrm>
        </p:spPr>
        <p:txBody>
          <a:bodyPr/>
          <a:lstStyle/>
          <a:p>
            <a:fld id="{ED3D6733-6F27-4404-AB51-585418F146E5}" type="datetimeFigureOut">
              <a:rPr lang="ko-KR" altLang="en-US" smtClean="0"/>
              <a:pPr/>
              <a:t>2024. 2. 11.</a:t>
            </a:fld>
            <a:endParaRPr lang="ko-KR" altLang="en-US"/>
          </a:p>
        </p:txBody>
      </p:sp>
      <p:sp>
        <p:nvSpPr>
          <p:cNvPr id="5" name="바닥글 개체 틀 4"/>
          <p:cNvSpPr>
            <a:spLocks noGrp="1"/>
          </p:cNvSpPr>
          <p:nvPr>
            <p:ph type="ftr" sz="quarter" idx="11"/>
          </p:nvPr>
        </p:nvSpPr>
        <p:spPr>
          <a:xfrm>
            <a:off x="4140962" y="6377940"/>
            <a:ext cx="3897376" cy="276999"/>
          </a:xfrm>
        </p:spPr>
        <p:txBody>
          <a:bodyPr/>
          <a:lstStyle/>
          <a:p>
            <a:endParaRPr lang="ko-KR" altLang="en-US"/>
          </a:p>
        </p:txBody>
      </p:sp>
      <p:sp>
        <p:nvSpPr>
          <p:cNvPr id="6" name="슬라이드 번호 개체 틀 5"/>
          <p:cNvSpPr>
            <a:spLocks noGrp="1"/>
          </p:cNvSpPr>
          <p:nvPr>
            <p:ph type="sldNum" sz="quarter" idx="12"/>
          </p:nvPr>
        </p:nvSpPr>
        <p:spPr>
          <a:xfrm>
            <a:off x="8769096" y="6377940"/>
            <a:ext cx="2801239" cy="276999"/>
          </a:xfrm>
        </p:spPr>
        <p:txBody>
          <a:bodyPr/>
          <a:lstStyle/>
          <a:p>
            <a:fld id="{EE6BC638-39B7-4287-91A7-2A3DDA573295}" type="slidenum">
              <a:rPr lang="ko-KR" altLang="en-US" smtClean="0"/>
              <a:pPr/>
              <a:t>‹#›</a:t>
            </a:fld>
            <a:endParaRPr lang="ko-KR" altLang="en-US"/>
          </a:p>
        </p:txBody>
      </p:sp>
    </p:spTree>
    <p:extLst>
      <p:ext uri="{BB962C8B-B14F-4D97-AF65-F5344CB8AC3E}">
        <p14:creationId xmlns:p14="http://schemas.microsoft.com/office/powerpoint/2010/main" val="1560911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사용자 지정 레이아웃">
    <p:bg>
      <p:bgPr>
        <a:solidFill>
          <a:schemeClr val="bg1"/>
        </a:solidFill>
        <a:effectLst/>
      </p:bgPr>
    </p:bg>
    <p:spTree>
      <p:nvGrpSpPr>
        <p:cNvPr id="1" name=""/>
        <p:cNvGrpSpPr/>
        <p:nvPr/>
      </p:nvGrpSpPr>
      <p:grpSpPr>
        <a:xfrm>
          <a:off x="0" y="0"/>
          <a:ext cx="0" cy="0"/>
          <a:chOff x="0" y="0"/>
          <a:chExt cx="0" cy="0"/>
        </a:xfrm>
      </p:grpSpPr>
      <p:pic>
        <p:nvPicPr>
          <p:cNvPr id="13" name="그림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 y="1242"/>
            <a:ext cx="12192000" cy="6861867"/>
          </a:xfrm>
          <a:prstGeom prst="rect">
            <a:avLst/>
          </a:prstGeom>
        </p:spPr>
      </p:pic>
      <p:sp>
        <p:nvSpPr>
          <p:cNvPr id="3" name="날짜 개체 틀 2"/>
          <p:cNvSpPr>
            <a:spLocks noGrp="1"/>
          </p:cNvSpPr>
          <p:nvPr>
            <p:ph type="dt" sz="half" idx="10"/>
          </p:nvPr>
        </p:nvSpPr>
        <p:spPr>
          <a:xfrm>
            <a:off x="608965" y="6377940"/>
            <a:ext cx="2801239" cy="276999"/>
          </a:xfrm>
        </p:spPr>
        <p:txBody>
          <a:bodyPr/>
          <a:lstStyle/>
          <a:p>
            <a:fld id="{ED3D6733-6F27-4404-AB51-585418F146E5}" type="datetimeFigureOut">
              <a:rPr lang="ko-KR" altLang="en-US" smtClean="0"/>
              <a:pPr/>
              <a:t>2024. 2. 11.</a:t>
            </a:fld>
            <a:endParaRPr lang="ko-KR" altLang="en-US"/>
          </a:p>
        </p:txBody>
      </p:sp>
      <p:sp>
        <p:nvSpPr>
          <p:cNvPr id="4" name="바닥글 개체 틀 3"/>
          <p:cNvSpPr>
            <a:spLocks noGrp="1"/>
          </p:cNvSpPr>
          <p:nvPr>
            <p:ph type="ftr" sz="quarter" idx="11"/>
          </p:nvPr>
        </p:nvSpPr>
        <p:spPr>
          <a:xfrm>
            <a:off x="4140962" y="6377940"/>
            <a:ext cx="3897376" cy="276999"/>
          </a:xfrm>
        </p:spPr>
        <p:txBody>
          <a:bodyPr/>
          <a:lstStyle/>
          <a:p>
            <a:endParaRPr lang="ko-KR" altLang="en-US"/>
          </a:p>
        </p:txBody>
      </p:sp>
      <p:sp>
        <p:nvSpPr>
          <p:cNvPr id="5" name="슬라이드 번호 개체 틀 4"/>
          <p:cNvSpPr>
            <a:spLocks noGrp="1"/>
          </p:cNvSpPr>
          <p:nvPr>
            <p:ph type="sldNum" sz="quarter" idx="12"/>
          </p:nvPr>
        </p:nvSpPr>
        <p:spPr>
          <a:xfrm>
            <a:off x="8769096" y="6377940"/>
            <a:ext cx="2801239" cy="276999"/>
          </a:xfrm>
        </p:spPr>
        <p:txBody>
          <a:bodyPr/>
          <a:lstStyle/>
          <a:p>
            <a:fld id="{EE6BC638-39B7-4287-91A7-2A3DDA573295}" type="slidenum">
              <a:rPr lang="ko-KR" altLang="en-US" smtClean="0"/>
              <a:pPr/>
              <a:t>‹#›</a:t>
            </a:fld>
            <a:endParaRPr lang="ko-KR" altLang="en-US"/>
          </a:p>
        </p:txBody>
      </p:sp>
      <p:sp>
        <p:nvSpPr>
          <p:cNvPr id="8" name="제목 1"/>
          <p:cNvSpPr>
            <a:spLocks noGrp="1"/>
          </p:cNvSpPr>
          <p:nvPr>
            <p:ph type="ctrTitle"/>
          </p:nvPr>
        </p:nvSpPr>
        <p:spPr>
          <a:xfrm>
            <a:off x="6384069" y="3568198"/>
            <a:ext cx="5473320" cy="1088963"/>
          </a:xfrm>
          <a:noFill/>
          <a:ln w="9525">
            <a:noFill/>
            <a:miter lim="800000"/>
            <a:headEnd/>
            <a:tailEnd/>
          </a:ln>
        </p:spPr>
        <p:txBody>
          <a:bodyPr vert="horz" wrap="square" lIns="99569" tIns="49785" rIns="99569" bIns="49785" numCol="1" rtlCol="0" anchor="t" anchorCtr="0" compatLnSpc="1">
            <a:prstTxWarp prst="textNoShape">
              <a:avLst/>
            </a:prstTxWarp>
            <a:noAutofit/>
          </a:bodyPr>
          <a:lstStyle>
            <a:lvl1pPr marL="0" indent="0" algn="ctr" defTabSz="995790" rtl="0" eaLnBrk="1" fontAlgn="base" latinLnBrk="1" hangingPunct="1">
              <a:lnSpc>
                <a:spcPct val="100000"/>
              </a:lnSpc>
              <a:spcBef>
                <a:spcPct val="0"/>
              </a:spcBef>
              <a:spcAft>
                <a:spcPct val="0"/>
              </a:spcAft>
              <a:buClr>
                <a:schemeClr val="hlink"/>
              </a:buClr>
              <a:buFont typeface="굴림체" pitchFamily="49" charset="-127"/>
              <a:buNone/>
              <a:defRPr lang="ko-KR" altLang="en-US" sz="7201" kern="1200" baseline="0" dirty="0">
                <a:solidFill>
                  <a:srgbClr val="C00000"/>
                </a:solidFill>
                <a:effectLst/>
                <a:latin typeface="+mj-lt"/>
                <a:ea typeface="맑은 고딕" pitchFamily="50" charset="-127"/>
                <a:cs typeface="+mj-cs"/>
              </a:defRPr>
            </a:lvl1pPr>
          </a:lstStyle>
          <a:p>
            <a:endParaRPr lang="ko-KR" altLang="en-US" dirty="0"/>
          </a:p>
        </p:txBody>
      </p:sp>
    </p:spTree>
    <p:extLst>
      <p:ext uri="{BB962C8B-B14F-4D97-AF65-F5344CB8AC3E}">
        <p14:creationId xmlns:p14="http://schemas.microsoft.com/office/powerpoint/2010/main" val="2205616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69665" y="599693"/>
            <a:ext cx="4839969" cy="635000"/>
          </a:xfrm>
          <a:prstGeom prst="rect">
            <a:avLst/>
          </a:prstGeom>
        </p:spPr>
        <p:txBody>
          <a:bodyPr wrap="square" lIns="0" tIns="0" rIns="0" bIns="0">
            <a:spAutoFit/>
          </a:bodyPr>
          <a:lstStyle>
            <a:lvl1pPr>
              <a:defRPr sz="4000" b="1" i="0">
                <a:solidFill>
                  <a:srgbClr val="C00000"/>
                </a:solidFill>
                <a:latin typeface="Calibri"/>
                <a:cs typeface="Calibri"/>
              </a:defRPr>
            </a:lvl1pPr>
          </a:lstStyle>
          <a:p>
            <a:endParaRPr/>
          </a:p>
        </p:txBody>
      </p:sp>
      <p:sp>
        <p:nvSpPr>
          <p:cNvPr id="3" name="Holder 3"/>
          <p:cNvSpPr>
            <a:spLocks noGrp="1"/>
          </p:cNvSpPr>
          <p:nvPr>
            <p:ph type="body" idx="1"/>
          </p:nvPr>
        </p:nvSpPr>
        <p:spPr>
          <a:xfrm>
            <a:off x="670325" y="2090941"/>
            <a:ext cx="10678160" cy="3670300"/>
          </a:xfrm>
          <a:prstGeom prst="rect">
            <a:avLst/>
          </a:prstGeom>
        </p:spPr>
        <p:txBody>
          <a:bodyPr wrap="square" lIns="0" tIns="0" rIns="0" bIns="0">
            <a:spAutoFit/>
          </a:bodyPr>
          <a:lstStyle>
            <a:lvl1pPr>
              <a:defRPr sz="2000" b="0" i="1">
                <a:solidFill>
                  <a:srgbClr val="3E3E3E"/>
                </a:solidFill>
                <a:latin typeface="Calibri"/>
                <a:cs typeface="Calibri"/>
              </a:defRPr>
            </a:lvl1pPr>
          </a:lstStyle>
          <a:p>
            <a:endParaRPr/>
          </a:p>
        </p:txBody>
      </p:sp>
      <p:sp>
        <p:nvSpPr>
          <p:cNvPr id="4" name="Holder 4"/>
          <p:cNvSpPr>
            <a:spLocks noGrp="1"/>
          </p:cNvSpPr>
          <p:nvPr>
            <p:ph type="ftr" sz="quarter" idx="5"/>
          </p:nvPr>
        </p:nvSpPr>
        <p:spPr>
          <a:xfrm>
            <a:off x="4140962" y="6377940"/>
            <a:ext cx="3897376"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8965" y="6377940"/>
            <a:ext cx="2801239"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2/11/24</a:t>
            </a:fld>
            <a:endParaRPr lang="en-US"/>
          </a:p>
        </p:txBody>
      </p:sp>
      <p:sp>
        <p:nvSpPr>
          <p:cNvPr id="6" name="Holder 6"/>
          <p:cNvSpPr>
            <a:spLocks noGrp="1"/>
          </p:cNvSpPr>
          <p:nvPr>
            <p:ph type="sldNum" sz="quarter" idx="7"/>
          </p:nvPr>
        </p:nvSpPr>
        <p:spPr>
          <a:xfrm>
            <a:off x="8769096" y="6377940"/>
            <a:ext cx="2801239"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10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97.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4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7.jp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27.jpg"/><Relationship Id="rId1" Type="http://schemas.openxmlformats.org/officeDocument/2006/relationships/slideLayout" Target="../slideLayouts/slideLayout5.xml"/><Relationship Id="rId4" Type="http://schemas.openxmlformats.org/officeDocument/2006/relationships/hyperlink" Target="http://www.medscape.com/answers"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27.jpg"/><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3.jpg"/><Relationship Id="rId1" Type="http://schemas.openxmlformats.org/officeDocument/2006/relationships/slideLayout" Target="../slideLayouts/slideLayout5.xml"/><Relationship Id="rId4" Type="http://schemas.openxmlformats.org/officeDocument/2006/relationships/image" Target="../media/image76.jpg"/></Relationships>
</file>

<file path=ppt/slides/_rels/slide7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3.jpg"/><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7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73.jpg"/><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9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6850862"/>
          </a:xfrm>
          <a:prstGeom prst="rect">
            <a:avLst/>
          </a:prstGeom>
        </p:spPr>
      </p:pic>
      <p:sp>
        <p:nvSpPr>
          <p:cNvPr id="3" name="object 3"/>
          <p:cNvSpPr txBox="1"/>
          <p:nvPr/>
        </p:nvSpPr>
        <p:spPr>
          <a:xfrm>
            <a:off x="444331" y="3838007"/>
            <a:ext cx="2736955" cy="2716128"/>
          </a:xfrm>
          <a:prstGeom prst="rect">
            <a:avLst/>
          </a:prstGeom>
        </p:spPr>
        <p:txBody>
          <a:bodyPr vert="horz" wrap="square" lIns="0" tIns="68580" rIns="0" bIns="0" rtlCol="0">
            <a:spAutoFit/>
          </a:bodyPr>
          <a:lstStyle/>
          <a:p>
            <a:pPr marL="12700">
              <a:lnSpc>
                <a:spcPct val="100000"/>
              </a:lnSpc>
              <a:spcBef>
                <a:spcPts val="540"/>
              </a:spcBef>
            </a:pPr>
            <a:r>
              <a:rPr sz="2400" b="1" u="heavy" spc="-5" dirty="0">
                <a:solidFill>
                  <a:srgbClr val="234060"/>
                </a:solidFill>
                <a:uFill>
                  <a:solidFill>
                    <a:srgbClr val="234060"/>
                  </a:solidFill>
                </a:uFill>
                <a:latin typeface="Calibri"/>
                <a:cs typeface="Calibri"/>
              </a:rPr>
              <a:t>Done</a:t>
            </a:r>
            <a:r>
              <a:rPr sz="2400" b="1" u="heavy" spc="-65" dirty="0">
                <a:solidFill>
                  <a:srgbClr val="234060"/>
                </a:solidFill>
                <a:uFill>
                  <a:solidFill>
                    <a:srgbClr val="234060"/>
                  </a:solidFill>
                </a:uFill>
                <a:latin typeface="Calibri"/>
                <a:cs typeface="Calibri"/>
              </a:rPr>
              <a:t> </a:t>
            </a:r>
            <a:r>
              <a:rPr sz="2400" b="1" u="heavy" spc="-5" dirty="0">
                <a:solidFill>
                  <a:srgbClr val="234060"/>
                </a:solidFill>
                <a:uFill>
                  <a:solidFill>
                    <a:srgbClr val="234060"/>
                  </a:solidFill>
                </a:uFill>
                <a:latin typeface="Calibri"/>
                <a:cs typeface="Calibri"/>
              </a:rPr>
              <a:t>by</a:t>
            </a:r>
            <a:r>
              <a:rPr sz="2400" b="1" u="heavy" spc="5" dirty="0">
                <a:solidFill>
                  <a:srgbClr val="234060"/>
                </a:solidFill>
                <a:uFill>
                  <a:solidFill>
                    <a:srgbClr val="234060"/>
                  </a:solidFill>
                </a:uFill>
                <a:latin typeface="Calibri"/>
                <a:cs typeface="Calibri"/>
              </a:rPr>
              <a:t> </a:t>
            </a:r>
            <a:r>
              <a:rPr sz="2400" b="1" u="heavy" spc="-5" dirty="0">
                <a:solidFill>
                  <a:srgbClr val="234060"/>
                </a:solidFill>
                <a:uFill>
                  <a:solidFill>
                    <a:srgbClr val="234060"/>
                  </a:solidFill>
                </a:uFill>
                <a:latin typeface="Calibri"/>
                <a:cs typeface="Calibri"/>
              </a:rPr>
              <a:t>:</a:t>
            </a:r>
            <a:endParaRPr sz="2400" dirty="0">
              <a:latin typeface="Calibri"/>
              <a:cs typeface="Calibri"/>
            </a:endParaRPr>
          </a:p>
          <a:p>
            <a:pPr marL="12700" marR="25400">
              <a:lnSpc>
                <a:spcPts val="2770"/>
              </a:lnSpc>
              <a:spcBef>
                <a:spcPts val="150"/>
              </a:spcBef>
            </a:pPr>
            <a:r>
              <a:rPr sz="2000" spc="-5" dirty="0">
                <a:latin typeface="Calibri"/>
                <a:cs typeface="Calibri"/>
              </a:rPr>
              <a:t>Jude</a:t>
            </a:r>
            <a:r>
              <a:rPr sz="2000" spc="-90" dirty="0">
                <a:latin typeface="Calibri"/>
                <a:cs typeface="Calibri"/>
              </a:rPr>
              <a:t> </a:t>
            </a:r>
            <a:r>
              <a:rPr sz="2000" spc="-5" dirty="0" err="1">
                <a:latin typeface="Calibri"/>
                <a:cs typeface="Calibri"/>
              </a:rPr>
              <a:t>Alshawabkeh</a:t>
            </a:r>
            <a:r>
              <a:rPr sz="2000" spc="-5" dirty="0">
                <a:latin typeface="Calibri"/>
                <a:cs typeface="Calibri"/>
              </a:rPr>
              <a:t>  </a:t>
            </a:r>
            <a:endParaRPr lang="en-US" sz="2000" spc="-5" dirty="0">
              <a:latin typeface="Calibri"/>
              <a:cs typeface="Calibri"/>
            </a:endParaRPr>
          </a:p>
          <a:p>
            <a:pPr marL="12700" marR="25400">
              <a:lnSpc>
                <a:spcPts val="2770"/>
              </a:lnSpc>
              <a:spcBef>
                <a:spcPts val="150"/>
              </a:spcBef>
            </a:pPr>
            <a:r>
              <a:rPr sz="2000" spc="-5" dirty="0">
                <a:latin typeface="Calibri"/>
                <a:cs typeface="Calibri"/>
              </a:rPr>
              <a:t>Areen</a:t>
            </a:r>
            <a:r>
              <a:rPr lang="en-US" sz="2000" spc="-5" dirty="0">
                <a:latin typeface="Calibri"/>
                <a:cs typeface="Calibri"/>
              </a:rPr>
              <a:t> </a:t>
            </a:r>
            <a:r>
              <a:rPr lang="en-US" sz="2000" spc="-5" dirty="0" err="1">
                <a:latin typeface="Calibri"/>
                <a:cs typeface="Calibri"/>
              </a:rPr>
              <a:t>Algharaibeh</a:t>
            </a:r>
            <a:endParaRPr sz="2000" dirty="0">
              <a:latin typeface="Calibri"/>
              <a:cs typeface="Calibri"/>
            </a:endParaRPr>
          </a:p>
          <a:p>
            <a:pPr marL="12700" marR="1045844">
              <a:lnSpc>
                <a:spcPts val="2770"/>
              </a:lnSpc>
              <a:spcBef>
                <a:spcPts val="5"/>
              </a:spcBef>
            </a:pPr>
            <a:r>
              <a:rPr sz="2000" spc="-5" dirty="0">
                <a:latin typeface="Calibri"/>
                <a:cs typeface="Calibri"/>
              </a:rPr>
              <a:t>Lana </a:t>
            </a:r>
            <a:r>
              <a:rPr lang="en-US" sz="2000" spc="-5" dirty="0" err="1">
                <a:latin typeface="Calibri"/>
                <a:cs typeface="Calibri"/>
              </a:rPr>
              <a:t>Alhusban</a:t>
            </a:r>
            <a:r>
              <a:rPr sz="2000" dirty="0">
                <a:latin typeface="Calibri"/>
                <a:cs typeface="Calibri"/>
              </a:rPr>
              <a:t> </a:t>
            </a:r>
            <a:r>
              <a:rPr sz="2000" spc="-5" dirty="0" err="1">
                <a:latin typeface="Calibri"/>
                <a:cs typeface="Calibri"/>
              </a:rPr>
              <a:t>Seeveen</a:t>
            </a:r>
            <a:r>
              <a:rPr lang="en-US" sz="2000" spc="-5" dirty="0">
                <a:latin typeface="Calibri"/>
                <a:cs typeface="Calibri"/>
              </a:rPr>
              <a:t> </a:t>
            </a:r>
            <a:r>
              <a:rPr lang="en-US" sz="2000" spc="-5" dirty="0" err="1">
                <a:latin typeface="Calibri"/>
                <a:cs typeface="Calibri"/>
              </a:rPr>
              <a:t>Hanieh</a:t>
            </a:r>
            <a:endParaRPr sz="2000" dirty="0">
              <a:latin typeface="Calibri"/>
              <a:cs typeface="Calibri"/>
            </a:endParaRPr>
          </a:p>
          <a:p>
            <a:pPr marL="12700">
              <a:lnSpc>
                <a:spcPct val="100000"/>
              </a:lnSpc>
              <a:spcBef>
                <a:spcPts val="195"/>
              </a:spcBef>
            </a:pPr>
            <a:r>
              <a:rPr sz="2400" b="1" u="heavy" spc="-5" dirty="0">
                <a:solidFill>
                  <a:srgbClr val="234060"/>
                </a:solidFill>
                <a:uFill>
                  <a:solidFill>
                    <a:srgbClr val="234060"/>
                  </a:solidFill>
                </a:uFill>
                <a:latin typeface="Calibri"/>
                <a:cs typeface="Calibri"/>
              </a:rPr>
              <a:t>Supervised</a:t>
            </a:r>
            <a:r>
              <a:rPr sz="2400" b="1" u="heavy" spc="-114" dirty="0">
                <a:solidFill>
                  <a:srgbClr val="234060"/>
                </a:solidFill>
                <a:uFill>
                  <a:solidFill>
                    <a:srgbClr val="234060"/>
                  </a:solidFill>
                </a:uFill>
                <a:latin typeface="Calibri"/>
                <a:cs typeface="Calibri"/>
              </a:rPr>
              <a:t> </a:t>
            </a:r>
            <a:r>
              <a:rPr sz="2400" b="1" u="heavy" spc="-5" dirty="0">
                <a:solidFill>
                  <a:srgbClr val="234060"/>
                </a:solidFill>
                <a:uFill>
                  <a:solidFill>
                    <a:srgbClr val="234060"/>
                  </a:solidFill>
                </a:uFill>
                <a:latin typeface="Calibri"/>
                <a:cs typeface="Calibri"/>
              </a:rPr>
              <a:t>by</a:t>
            </a:r>
            <a:r>
              <a:rPr sz="2400" b="1" u="heavy" spc="5" dirty="0">
                <a:solidFill>
                  <a:srgbClr val="234060"/>
                </a:solidFill>
                <a:uFill>
                  <a:solidFill>
                    <a:srgbClr val="234060"/>
                  </a:solidFill>
                </a:uFill>
                <a:latin typeface="Calibri"/>
                <a:cs typeface="Calibri"/>
              </a:rPr>
              <a:t> </a:t>
            </a:r>
            <a:r>
              <a:rPr sz="2400" b="1" u="heavy" spc="-5" dirty="0">
                <a:solidFill>
                  <a:srgbClr val="234060"/>
                </a:solidFill>
                <a:uFill>
                  <a:solidFill>
                    <a:srgbClr val="234060"/>
                  </a:solidFill>
                </a:uFill>
                <a:latin typeface="Calibri"/>
                <a:cs typeface="Calibri"/>
              </a:rPr>
              <a:t>:</a:t>
            </a:r>
            <a:endParaRPr lang="en-US" sz="2400" b="1" u="heavy" spc="-5" dirty="0">
              <a:solidFill>
                <a:srgbClr val="234060"/>
              </a:solidFill>
              <a:uFill>
                <a:solidFill>
                  <a:srgbClr val="234060"/>
                </a:solidFill>
              </a:uFill>
              <a:latin typeface="Calibri"/>
              <a:cs typeface="Calibri"/>
            </a:endParaRPr>
          </a:p>
          <a:p>
            <a:pPr marL="12700">
              <a:lnSpc>
                <a:spcPct val="100000"/>
              </a:lnSpc>
              <a:spcBef>
                <a:spcPts val="195"/>
              </a:spcBef>
            </a:pPr>
            <a:r>
              <a:rPr lang="en-US" sz="2400" b="1" u="heavy" spc="-5" dirty="0" err="1">
                <a:solidFill>
                  <a:srgbClr val="234060"/>
                </a:solidFill>
                <a:uFill>
                  <a:solidFill>
                    <a:srgbClr val="234060"/>
                  </a:solidFill>
                </a:uFill>
                <a:latin typeface="Calibri"/>
                <a:cs typeface="Calibri"/>
              </a:rPr>
              <a:t>Dr.abdalhadi</a:t>
            </a:r>
            <a:endParaRPr sz="2400" dirty="0">
              <a:latin typeface="Calibri"/>
              <a:cs typeface="Calibri"/>
            </a:endParaRPr>
          </a:p>
        </p:txBody>
      </p:sp>
      <p:sp>
        <p:nvSpPr>
          <p:cNvPr id="4" name="object 4"/>
          <p:cNvSpPr txBox="1">
            <a:spLocks noGrp="1"/>
          </p:cNvSpPr>
          <p:nvPr>
            <p:ph type="title"/>
          </p:nvPr>
        </p:nvSpPr>
        <p:spPr>
          <a:xfrm>
            <a:off x="86759" y="2280900"/>
            <a:ext cx="6238875" cy="766235"/>
          </a:xfrm>
          <a:prstGeom prst="rect">
            <a:avLst/>
          </a:prstGeom>
        </p:spPr>
        <p:txBody>
          <a:bodyPr vert="horz" wrap="square" lIns="0" tIns="12065" rIns="0" bIns="0" rtlCol="0">
            <a:spAutoFit/>
          </a:bodyPr>
          <a:lstStyle/>
          <a:p>
            <a:pPr marL="12700">
              <a:lnSpc>
                <a:spcPct val="100000"/>
              </a:lnSpc>
              <a:spcBef>
                <a:spcPts val="95"/>
              </a:spcBef>
            </a:pPr>
            <a:r>
              <a:rPr lang="en-US" sz="4900" dirty="0" err="1">
                <a:latin typeface="Roboto"/>
                <a:cs typeface="Roboto"/>
              </a:rPr>
              <a:t>Hemoglobinopathies</a:t>
            </a:r>
            <a:r>
              <a:rPr lang="en-US" sz="4900" dirty="0">
                <a:latin typeface="Roboto"/>
                <a:cs typeface="Roboto"/>
              </a:rPr>
              <a:t> </a:t>
            </a:r>
            <a:endParaRPr sz="4900" dirty="0">
              <a:latin typeface="Roboto"/>
              <a:cs typeface="Roboto"/>
            </a:endParaRPr>
          </a:p>
        </p:txBody>
      </p:sp>
      <p:pic>
        <p:nvPicPr>
          <p:cNvPr id="6" name="object 6"/>
          <p:cNvPicPr/>
          <p:nvPr/>
        </p:nvPicPr>
        <p:blipFill>
          <a:blip r:embed="rId3" cstate="print"/>
          <a:stretch>
            <a:fillRect/>
          </a:stretch>
        </p:blipFill>
        <p:spPr>
          <a:xfrm>
            <a:off x="5422720" y="6160768"/>
            <a:ext cx="1334384" cy="33654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695725" y="1987848"/>
            <a:ext cx="10647045" cy="3797300"/>
          </a:xfrm>
          <a:prstGeom prst="rect">
            <a:avLst/>
          </a:prstGeom>
        </p:spPr>
        <p:txBody>
          <a:bodyPr vert="horz" wrap="square" lIns="0" tIns="12065" rIns="0" bIns="0" rtlCol="0">
            <a:spAutoFit/>
          </a:bodyPr>
          <a:lstStyle/>
          <a:p>
            <a:pPr marL="12700" marR="14604">
              <a:lnSpc>
                <a:spcPct val="100000"/>
              </a:lnSpc>
              <a:spcBef>
                <a:spcPts val="95"/>
              </a:spcBef>
              <a:buSzPct val="79166"/>
              <a:buFont typeface="Calibri"/>
              <a:buChar char="•"/>
              <a:tabLst>
                <a:tab pos="144780" algn="l"/>
              </a:tabLst>
            </a:pPr>
            <a:r>
              <a:rPr sz="2400" b="1" i="1" spc="-5" dirty="0">
                <a:solidFill>
                  <a:srgbClr val="0B0B0B"/>
                </a:solidFill>
                <a:latin typeface="Calibri"/>
                <a:cs typeface="Calibri"/>
              </a:rPr>
              <a:t>Sickle cell anemia </a:t>
            </a:r>
            <a:r>
              <a:rPr sz="2400" b="1" i="1" spc="10" dirty="0">
                <a:solidFill>
                  <a:srgbClr val="0B0B0B"/>
                </a:solidFill>
                <a:latin typeface="Calibri"/>
                <a:cs typeface="Calibri"/>
              </a:rPr>
              <a:t>(HbSS)</a:t>
            </a:r>
            <a:r>
              <a:rPr sz="2000" i="1" spc="10" dirty="0">
                <a:solidFill>
                  <a:srgbClr val="0B0B0B"/>
                </a:solidFill>
                <a:latin typeface="Calibri"/>
                <a:cs typeface="Calibri"/>
              </a:rPr>
              <a:t>,</a:t>
            </a:r>
            <a:r>
              <a:rPr sz="2000" i="1" spc="10" dirty="0">
                <a:solidFill>
                  <a:srgbClr val="E26C08"/>
                </a:solidFill>
                <a:latin typeface="Calibri"/>
                <a:cs typeface="Calibri"/>
              </a:rPr>
              <a:t> </a:t>
            </a:r>
            <a:r>
              <a:rPr sz="2000" b="1" i="1" u="heavy" spc="-5" dirty="0">
                <a:solidFill>
                  <a:srgbClr val="E26C08"/>
                </a:solidFill>
                <a:uFill>
                  <a:solidFill>
                    <a:srgbClr val="E26C08"/>
                  </a:solidFill>
                </a:uFill>
                <a:latin typeface="Calibri"/>
                <a:cs typeface="Calibri"/>
              </a:rPr>
              <a:t>homozygous HbSS,</a:t>
            </a:r>
            <a:r>
              <a:rPr sz="2000" b="1" i="1" spc="-5" dirty="0">
                <a:solidFill>
                  <a:srgbClr val="E26C08"/>
                </a:solidFill>
                <a:latin typeface="Calibri"/>
                <a:cs typeface="Calibri"/>
              </a:rPr>
              <a:t> </a:t>
            </a:r>
            <a:r>
              <a:rPr sz="2000" i="1" spc="-5" dirty="0">
                <a:solidFill>
                  <a:srgbClr val="0B0B0B"/>
                </a:solidFill>
                <a:latin typeface="Calibri"/>
                <a:cs typeface="Calibri"/>
              </a:rPr>
              <a:t>occurs when</a:t>
            </a:r>
            <a:r>
              <a:rPr sz="2000" i="1" dirty="0">
                <a:solidFill>
                  <a:srgbClr val="0B0B0B"/>
                </a:solidFill>
                <a:latin typeface="Calibri"/>
                <a:cs typeface="Calibri"/>
              </a:rPr>
              <a:t> </a:t>
            </a:r>
            <a:r>
              <a:rPr sz="2000" b="1" i="1" spc="-5" dirty="0">
                <a:solidFill>
                  <a:srgbClr val="0B0B0B"/>
                </a:solidFill>
                <a:latin typeface="Calibri"/>
                <a:cs typeface="Calibri"/>
              </a:rPr>
              <a:t>both </a:t>
            </a:r>
            <a:r>
              <a:rPr sz="2000" i="1" spc="-55" dirty="0">
                <a:solidFill>
                  <a:srgbClr val="0B0B0B"/>
                </a:solidFill>
                <a:latin typeface="Roboto"/>
                <a:cs typeface="Roboto"/>
              </a:rPr>
              <a:t>β-</a:t>
            </a:r>
            <a:r>
              <a:rPr sz="2000" i="1" spc="-55" dirty="0">
                <a:solidFill>
                  <a:srgbClr val="0B0B0B"/>
                </a:solidFill>
                <a:latin typeface="Calibri"/>
                <a:cs typeface="Calibri"/>
              </a:rPr>
              <a:t>globin </a:t>
            </a:r>
            <a:r>
              <a:rPr sz="2000" i="1" spc="-5" dirty="0">
                <a:solidFill>
                  <a:srgbClr val="0B0B0B"/>
                </a:solidFill>
                <a:latin typeface="Calibri"/>
                <a:cs typeface="Calibri"/>
              </a:rPr>
              <a:t>alleles have the sickle </a:t>
            </a:r>
            <a:r>
              <a:rPr sz="2000" i="1" dirty="0">
                <a:solidFill>
                  <a:srgbClr val="0B0B0B"/>
                </a:solidFill>
                <a:latin typeface="Calibri"/>
                <a:cs typeface="Calibri"/>
              </a:rPr>
              <a:t> </a:t>
            </a:r>
            <a:r>
              <a:rPr sz="2000" i="1" spc="-5" dirty="0">
                <a:solidFill>
                  <a:srgbClr val="0B0B0B"/>
                </a:solidFill>
                <a:latin typeface="Calibri"/>
                <a:cs typeface="Calibri"/>
              </a:rPr>
              <a:t>cell</a:t>
            </a:r>
            <a:r>
              <a:rPr sz="2000" i="1" spc="-50" dirty="0">
                <a:solidFill>
                  <a:srgbClr val="0B0B0B"/>
                </a:solidFill>
                <a:latin typeface="Calibri"/>
                <a:cs typeface="Calibri"/>
              </a:rPr>
              <a:t> </a:t>
            </a:r>
            <a:r>
              <a:rPr sz="2000" i="1" spc="-5" dirty="0">
                <a:solidFill>
                  <a:srgbClr val="0B0B0B"/>
                </a:solidFill>
                <a:latin typeface="Calibri"/>
                <a:cs typeface="Calibri"/>
              </a:rPr>
              <a:t>mutation</a:t>
            </a:r>
            <a:r>
              <a:rPr sz="2000" i="1" spc="60" dirty="0">
                <a:solidFill>
                  <a:srgbClr val="0B0B0B"/>
                </a:solidFill>
                <a:latin typeface="Calibri"/>
                <a:cs typeface="Calibri"/>
              </a:rPr>
              <a:t> </a:t>
            </a:r>
            <a:r>
              <a:rPr sz="2000" i="1" spc="-10" dirty="0">
                <a:solidFill>
                  <a:srgbClr val="0B0B0B"/>
                </a:solidFill>
                <a:latin typeface="Calibri"/>
                <a:cs typeface="Calibri"/>
              </a:rPr>
              <a:t>(</a:t>
            </a:r>
            <a:r>
              <a:rPr sz="2000" i="1" spc="-10" dirty="0">
                <a:solidFill>
                  <a:srgbClr val="0B0B0B"/>
                </a:solidFill>
                <a:latin typeface="Roboto"/>
                <a:cs typeface="Roboto"/>
              </a:rPr>
              <a:t>β</a:t>
            </a:r>
            <a:r>
              <a:rPr sz="2000" i="1" spc="-10" dirty="0">
                <a:solidFill>
                  <a:srgbClr val="0B0B0B"/>
                </a:solidFill>
                <a:latin typeface="Calibri"/>
                <a:cs typeface="Calibri"/>
              </a:rPr>
              <a:t>s)</a:t>
            </a:r>
            <a:r>
              <a:rPr sz="2000" i="1" spc="-85" dirty="0">
                <a:solidFill>
                  <a:srgbClr val="0B0B0B"/>
                </a:solidFill>
                <a:latin typeface="Calibri"/>
                <a:cs typeface="Calibri"/>
              </a:rPr>
              <a:t> </a:t>
            </a:r>
            <a:r>
              <a:rPr sz="2000" i="1" spc="-5" dirty="0">
                <a:solidFill>
                  <a:srgbClr val="0B0B0B"/>
                </a:solidFill>
                <a:latin typeface="Calibri"/>
                <a:cs typeface="Calibri"/>
              </a:rPr>
              <a:t>,</a:t>
            </a:r>
            <a:r>
              <a:rPr sz="2000" i="1" spc="165" dirty="0">
                <a:solidFill>
                  <a:srgbClr val="0B0B0B"/>
                </a:solidFill>
                <a:latin typeface="Calibri"/>
                <a:cs typeface="Calibri"/>
              </a:rPr>
              <a:t> </a:t>
            </a:r>
            <a:r>
              <a:rPr sz="2000" i="1" spc="-5" dirty="0">
                <a:solidFill>
                  <a:srgbClr val="3E3E3E"/>
                </a:solidFill>
                <a:latin typeface="Calibri"/>
                <a:cs typeface="Calibri"/>
              </a:rPr>
              <a:t>In</a:t>
            </a:r>
            <a:r>
              <a:rPr sz="2000" i="1" spc="-75" dirty="0">
                <a:solidFill>
                  <a:srgbClr val="3E3E3E"/>
                </a:solidFill>
                <a:latin typeface="Calibri"/>
                <a:cs typeface="Calibri"/>
              </a:rPr>
              <a:t> </a:t>
            </a:r>
            <a:r>
              <a:rPr sz="2000" i="1" spc="-5" dirty="0">
                <a:solidFill>
                  <a:srgbClr val="3E3E3E"/>
                </a:solidFill>
                <a:latin typeface="Calibri"/>
                <a:cs typeface="Calibri"/>
              </a:rPr>
              <a:t>sickle</a:t>
            </a:r>
            <a:r>
              <a:rPr sz="2000" i="1" spc="60" dirty="0">
                <a:solidFill>
                  <a:srgbClr val="3E3E3E"/>
                </a:solidFill>
                <a:latin typeface="Calibri"/>
                <a:cs typeface="Calibri"/>
              </a:rPr>
              <a:t> </a:t>
            </a:r>
            <a:r>
              <a:rPr sz="2000" i="1" spc="-5" dirty="0">
                <a:solidFill>
                  <a:srgbClr val="3E3E3E"/>
                </a:solidFill>
                <a:latin typeface="Calibri"/>
                <a:cs typeface="Calibri"/>
              </a:rPr>
              <a:t>cell</a:t>
            </a:r>
            <a:r>
              <a:rPr sz="2000" i="1" spc="-50" dirty="0">
                <a:solidFill>
                  <a:srgbClr val="3E3E3E"/>
                </a:solidFill>
                <a:latin typeface="Calibri"/>
                <a:cs typeface="Calibri"/>
              </a:rPr>
              <a:t> </a:t>
            </a:r>
            <a:r>
              <a:rPr sz="2000" i="1" spc="-5" dirty="0">
                <a:solidFill>
                  <a:srgbClr val="3E3E3E"/>
                </a:solidFill>
                <a:latin typeface="Calibri"/>
                <a:cs typeface="Calibri"/>
              </a:rPr>
              <a:t>anemia,</a:t>
            </a:r>
            <a:r>
              <a:rPr sz="2000" i="1" spc="114" dirty="0">
                <a:solidFill>
                  <a:srgbClr val="3E3E3E"/>
                </a:solidFill>
                <a:latin typeface="Calibri"/>
                <a:cs typeface="Calibri"/>
              </a:rPr>
              <a:t> </a:t>
            </a:r>
            <a:r>
              <a:rPr sz="2000" i="1" u="heavy" spc="-5" dirty="0">
                <a:solidFill>
                  <a:srgbClr val="3E3E3E"/>
                </a:solidFill>
                <a:uFill>
                  <a:solidFill>
                    <a:srgbClr val="3E3E3E"/>
                  </a:solidFill>
                </a:uFill>
                <a:latin typeface="Calibri"/>
                <a:cs typeface="Calibri"/>
              </a:rPr>
              <a:t>HbS</a:t>
            </a:r>
            <a:r>
              <a:rPr sz="2000" i="1" u="heavy" spc="-25"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is</a:t>
            </a:r>
            <a:r>
              <a:rPr sz="2000" i="1" u="heavy" spc="25"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commonly</a:t>
            </a:r>
            <a:r>
              <a:rPr sz="2000" i="1" u="heavy" spc="25"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as</a:t>
            </a:r>
            <a:r>
              <a:rPr sz="2000" i="1" u="heavy" spc="-50"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high</a:t>
            </a:r>
            <a:r>
              <a:rPr sz="2000" i="1" u="heavy" spc="10"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as</a:t>
            </a:r>
            <a:r>
              <a:rPr sz="2000" i="1" u="heavy" spc="50" dirty="0">
                <a:solidFill>
                  <a:srgbClr val="3E3E3E"/>
                </a:solidFill>
                <a:uFill>
                  <a:solidFill>
                    <a:srgbClr val="3E3E3E"/>
                  </a:solidFill>
                </a:uFill>
                <a:latin typeface="Calibri"/>
                <a:cs typeface="Calibri"/>
              </a:rPr>
              <a:t> </a:t>
            </a:r>
            <a:r>
              <a:rPr sz="2000" b="1" i="1" u="heavy" spc="-5" dirty="0">
                <a:solidFill>
                  <a:srgbClr val="3E3E3E"/>
                </a:solidFill>
                <a:uFill>
                  <a:solidFill>
                    <a:srgbClr val="3E3E3E"/>
                  </a:solidFill>
                </a:uFill>
                <a:latin typeface="Calibri"/>
                <a:cs typeface="Calibri"/>
              </a:rPr>
              <a:t>90%</a:t>
            </a:r>
            <a:r>
              <a:rPr sz="2000" b="1" i="1" u="heavy" spc="120"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of</a:t>
            </a:r>
            <a:r>
              <a:rPr sz="2000" i="1" u="heavy" spc="-80"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the</a:t>
            </a:r>
            <a:r>
              <a:rPr sz="2000" i="1" u="heavy"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total</a:t>
            </a:r>
            <a:r>
              <a:rPr sz="2000" i="1" u="heavy" spc="105"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hemoglobin</a:t>
            </a:r>
            <a:r>
              <a:rPr sz="2000" i="1" spc="90" dirty="0">
                <a:solidFill>
                  <a:srgbClr val="3E3E3E"/>
                </a:solidFill>
                <a:latin typeface="Calibri"/>
                <a:cs typeface="Calibri"/>
              </a:rPr>
              <a:t> </a:t>
            </a:r>
            <a:r>
              <a:rPr sz="2000" i="1" spc="-5" dirty="0">
                <a:solidFill>
                  <a:srgbClr val="3E3E3E"/>
                </a:solidFill>
                <a:latin typeface="Calibri"/>
                <a:cs typeface="Calibri"/>
              </a:rPr>
              <a:t>(65%</a:t>
            </a:r>
            <a:endParaRPr sz="2000">
              <a:latin typeface="Calibri"/>
              <a:cs typeface="Calibri"/>
            </a:endParaRPr>
          </a:p>
          <a:p>
            <a:pPr marL="12700">
              <a:lnSpc>
                <a:spcPts val="2390"/>
              </a:lnSpc>
            </a:pPr>
            <a:r>
              <a:rPr sz="2000" i="1" spc="-5" dirty="0">
                <a:solidFill>
                  <a:srgbClr val="3E3E3E"/>
                </a:solidFill>
                <a:latin typeface="Calibri"/>
                <a:cs typeface="Calibri"/>
              </a:rPr>
              <a:t>)</a:t>
            </a:r>
            <a:endParaRPr sz="2000">
              <a:latin typeface="Calibri"/>
              <a:cs typeface="Calibri"/>
            </a:endParaRPr>
          </a:p>
          <a:p>
            <a:pPr>
              <a:lnSpc>
                <a:spcPct val="100000"/>
              </a:lnSpc>
            </a:pPr>
            <a:endParaRPr sz="2000">
              <a:latin typeface="Calibri"/>
              <a:cs typeface="Calibri"/>
            </a:endParaRPr>
          </a:p>
          <a:p>
            <a:pPr>
              <a:lnSpc>
                <a:spcPct val="100000"/>
              </a:lnSpc>
              <a:spcBef>
                <a:spcPts val="10"/>
              </a:spcBef>
            </a:pPr>
            <a:endParaRPr sz="1900">
              <a:latin typeface="Calibri"/>
              <a:cs typeface="Calibri"/>
            </a:endParaRPr>
          </a:p>
          <a:p>
            <a:pPr marL="12700" marR="156845">
              <a:lnSpc>
                <a:spcPct val="100000"/>
              </a:lnSpc>
              <a:buSzPct val="79166"/>
              <a:buFont typeface="Calibri"/>
              <a:buChar char="•"/>
              <a:tabLst>
                <a:tab pos="201295" algn="l"/>
                <a:tab pos="2548890" algn="l"/>
                <a:tab pos="4345305" algn="l"/>
              </a:tabLst>
            </a:pPr>
            <a:r>
              <a:rPr sz="2400" b="1" i="1" spc="-5" dirty="0">
                <a:solidFill>
                  <a:srgbClr val="0B0B0B"/>
                </a:solidFill>
                <a:latin typeface="Calibri"/>
                <a:cs typeface="Calibri"/>
              </a:rPr>
              <a:t>Sickle</a:t>
            </a:r>
            <a:r>
              <a:rPr sz="2400" b="1" i="1" spc="-30" dirty="0">
                <a:solidFill>
                  <a:srgbClr val="0B0B0B"/>
                </a:solidFill>
                <a:latin typeface="Calibri"/>
                <a:cs typeface="Calibri"/>
              </a:rPr>
              <a:t> </a:t>
            </a:r>
            <a:r>
              <a:rPr sz="2400" b="1" i="1" spc="-5" dirty="0">
                <a:solidFill>
                  <a:srgbClr val="0B0B0B"/>
                </a:solidFill>
                <a:latin typeface="Calibri"/>
                <a:cs typeface="Calibri"/>
              </a:rPr>
              <a:t>cell</a:t>
            </a:r>
            <a:r>
              <a:rPr sz="2400" b="1" i="1" spc="50" dirty="0">
                <a:solidFill>
                  <a:srgbClr val="0B0B0B"/>
                </a:solidFill>
                <a:latin typeface="Calibri"/>
                <a:cs typeface="Calibri"/>
              </a:rPr>
              <a:t> </a:t>
            </a:r>
            <a:r>
              <a:rPr sz="2400" b="1" i="1" spc="-5" dirty="0">
                <a:solidFill>
                  <a:srgbClr val="0B0B0B"/>
                </a:solidFill>
                <a:latin typeface="Calibri"/>
                <a:cs typeface="Calibri"/>
              </a:rPr>
              <a:t>disease	</a:t>
            </a:r>
            <a:r>
              <a:rPr sz="2000" b="1" i="1" u="heavy" spc="-5" dirty="0">
                <a:solidFill>
                  <a:srgbClr val="E26C08"/>
                </a:solidFill>
                <a:uFill>
                  <a:solidFill>
                    <a:srgbClr val="E26C08"/>
                  </a:solidFill>
                </a:uFill>
                <a:latin typeface="Calibri"/>
                <a:cs typeface="Calibri"/>
              </a:rPr>
              <a:t>heterozygotes</a:t>
            </a:r>
            <a:r>
              <a:rPr sz="2000" b="1" i="1" u="heavy" spc="-25" dirty="0">
                <a:solidFill>
                  <a:srgbClr val="E26C08"/>
                </a:solidFill>
                <a:uFill>
                  <a:solidFill>
                    <a:srgbClr val="E26C08"/>
                  </a:solidFill>
                </a:uFill>
                <a:latin typeface="Calibri"/>
                <a:cs typeface="Calibri"/>
              </a:rPr>
              <a:t> </a:t>
            </a:r>
            <a:r>
              <a:rPr sz="2000" b="1" i="1" u="heavy" spc="-5" dirty="0">
                <a:solidFill>
                  <a:srgbClr val="E26C08"/>
                </a:solidFill>
                <a:uFill>
                  <a:solidFill>
                    <a:srgbClr val="E26C08"/>
                  </a:solidFill>
                </a:uFill>
                <a:latin typeface="Calibri"/>
                <a:cs typeface="Calibri"/>
              </a:rPr>
              <a:t>Hb</a:t>
            </a:r>
            <a:r>
              <a:rPr sz="2000" b="1" i="1" spc="110" dirty="0">
                <a:solidFill>
                  <a:srgbClr val="E26C08"/>
                </a:solidFill>
                <a:latin typeface="Calibri"/>
                <a:cs typeface="Calibri"/>
              </a:rPr>
              <a:t> </a:t>
            </a:r>
            <a:r>
              <a:rPr sz="2000" i="1" spc="-5" dirty="0">
                <a:solidFill>
                  <a:srgbClr val="0B0B0B"/>
                </a:solidFill>
                <a:latin typeface="Calibri"/>
                <a:cs typeface="Calibri"/>
              </a:rPr>
              <a:t>where</a:t>
            </a:r>
            <a:r>
              <a:rPr sz="2000" i="1" spc="50" dirty="0">
                <a:solidFill>
                  <a:srgbClr val="0B0B0B"/>
                </a:solidFill>
                <a:latin typeface="Calibri"/>
                <a:cs typeface="Calibri"/>
              </a:rPr>
              <a:t> </a:t>
            </a:r>
            <a:r>
              <a:rPr sz="2000" b="1" i="1" spc="-5" dirty="0">
                <a:solidFill>
                  <a:srgbClr val="0B0B0B"/>
                </a:solidFill>
                <a:latin typeface="Calibri"/>
                <a:cs typeface="Calibri"/>
              </a:rPr>
              <a:t>one</a:t>
            </a:r>
            <a:r>
              <a:rPr sz="2000" b="1" i="1" spc="-30" dirty="0">
                <a:solidFill>
                  <a:srgbClr val="0B0B0B"/>
                </a:solidFill>
                <a:latin typeface="Calibri"/>
                <a:cs typeface="Calibri"/>
              </a:rPr>
              <a:t> </a:t>
            </a:r>
            <a:r>
              <a:rPr sz="2000" b="1" i="1" spc="10" dirty="0">
                <a:solidFill>
                  <a:srgbClr val="0B0B0B"/>
                </a:solidFill>
                <a:latin typeface="Roboto Cn"/>
                <a:cs typeface="Roboto Cn"/>
              </a:rPr>
              <a:t>β-</a:t>
            </a:r>
            <a:r>
              <a:rPr sz="2000" b="1" i="1" spc="10" dirty="0">
                <a:solidFill>
                  <a:srgbClr val="0B0B0B"/>
                </a:solidFill>
                <a:latin typeface="Calibri"/>
                <a:cs typeface="Calibri"/>
              </a:rPr>
              <a:t>globin</a:t>
            </a:r>
            <a:r>
              <a:rPr sz="2000" b="1" i="1" spc="125" dirty="0">
                <a:solidFill>
                  <a:srgbClr val="0B0B0B"/>
                </a:solidFill>
                <a:latin typeface="Calibri"/>
                <a:cs typeface="Calibri"/>
              </a:rPr>
              <a:t> </a:t>
            </a:r>
            <a:r>
              <a:rPr sz="2000" i="1" spc="-5" dirty="0">
                <a:solidFill>
                  <a:srgbClr val="0B0B0B"/>
                </a:solidFill>
                <a:latin typeface="Calibri"/>
                <a:cs typeface="Calibri"/>
              </a:rPr>
              <a:t>allele</a:t>
            </a:r>
            <a:r>
              <a:rPr sz="2000" i="1" spc="-60" dirty="0">
                <a:solidFill>
                  <a:srgbClr val="0B0B0B"/>
                </a:solidFill>
                <a:latin typeface="Calibri"/>
                <a:cs typeface="Calibri"/>
              </a:rPr>
              <a:t> </a:t>
            </a:r>
            <a:r>
              <a:rPr sz="2000" i="1" spc="-5" dirty="0">
                <a:solidFill>
                  <a:srgbClr val="0B0B0B"/>
                </a:solidFill>
                <a:latin typeface="Calibri"/>
                <a:cs typeface="Calibri"/>
              </a:rPr>
              <a:t>includes</a:t>
            </a:r>
            <a:r>
              <a:rPr sz="2000" i="1" spc="-10" dirty="0">
                <a:solidFill>
                  <a:srgbClr val="0B0B0B"/>
                </a:solidFill>
                <a:latin typeface="Calibri"/>
                <a:cs typeface="Calibri"/>
              </a:rPr>
              <a:t> </a:t>
            </a:r>
            <a:r>
              <a:rPr sz="2000" i="1" spc="-5" dirty="0">
                <a:solidFill>
                  <a:srgbClr val="0B0B0B"/>
                </a:solidFill>
                <a:latin typeface="Calibri"/>
                <a:cs typeface="Calibri"/>
              </a:rPr>
              <a:t>the</a:t>
            </a:r>
            <a:r>
              <a:rPr sz="2000" i="1" spc="5" dirty="0">
                <a:solidFill>
                  <a:srgbClr val="0B0B0B"/>
                </a:solidFill>
                <a:latin typeface="Calibri"/>
                <a:cs typeface="Calibri"/>
              </a:rPr>
              <a:t> </a:t>
            </a:r>
            <a:r>
              <a:rPr sz="2000" i="1" spc="-5" dirty="0">
                <a:solidFill>
                  <a:srgbClr val="0B0B0B"/>
                </a:solidFill>
                <a:latin typeface="Calibri"/>
                <a:cs typeface="Calibri"/>
              </a:rPr>
              <a:t>sickle</a:t>
            </a:r>
            <a:r>
              <a:rPr sz="2000" i="1" spc="65" dirty="0">
                <a:solidFill>
                  <a:srgbClr val="0B0B0B"/>
                </a:solidFill>
                <a:latin typeface="Calibri"/>
                <a:cs typeface="Calibri"/>
              </a:rPr>
              <a:t> </a:t>
            </a:r>
            <a:r>
              <a:rPr sz="2000" i="1" spc="-5" dirty="0">
                <a:solidFill>
                  <a:srgbClr val="0B0B0B"/>
                </a:solidFill>
                <a:latin typeface="Calibri"/>
                <a:cs typeface="Calibri"/>
              </a:rPr>
              <a:t>cell</a:t>
            </a:r>
            <a:r>
              <a:rPr sz="2000" i="1" spc="-45" dirty="0">
                <a:solidFill>
                  <a:srgbClr val="0B0B0B"/>
                </a:solidFill>
                <a:latin typeface="Calibri"/>
                <a:cs typeface="Calibri"/>
              </a:rPr>
              <a:t> </a:t>
            </a:r>
            <a:r>
              <a:rPr sz="2000" i="1" spc="-5" dirty="0">
                <a:solidFill>
                  <a:srgbClr val="0B0B0B"/>
                </a:solidFill>
                <a:latin typeface="Calibri"/>
                <a:cs typeface="Calibri"/>
              </a:rPr>
              <a:t>mutation </a:t>
            </a:r>
            <a:r>
              <a:rPr sz="2000" i="1" spc="-440" dirty="0">
                <a:solidFill>
                  <a:srgbClr val="0B0B0B"/>
                </a:solidFill>
                <a:latin typeface="Calibri"/>
                <a:cs typeface="Calibri"/>
              </a:rPr>
              <a:t> </a:t>
            </a:r>
            <a:r>
              <a:rPr sz="2000" i="1" spc="-5" dirty="0">
                <a:solidFill>
                  <a:srgbClr val="0B0B0B"/>
                </a:solidFill>
                <a:latin typeface="Calibri"/>
                <a:cs typeface="Calibri"/>
              </a:rPr>
              <a:t>and</a:t>
            </a:r>
            <a:r>
              <a:rPr sz="2000" i="1" spc="-30" dirty="0">
                <a:solidFill>
                  <a:srgbClr val="0B0B0B"/>
                </a:solidFill>
                <a:latin typeface="Calibri"/>
                <a:cs typeface="Calibri"/>
              </a:rPr>
              <a:t> </a:t>
            </a:r>
            <a:r>
              <a:rPr sz="2000" i="1" spc="-5" dirty="0">
                <a:solidFill>
                  <a:srgbClr val="0B0B0B"/>
                </a:solidFill>
                <a:latin typeface="Calibri"/>
                <a:cs typeface="Calibri"/>
              </a:rPr>
              <a:t>the</a:t>
            </a:r>
            <a:r>
              <a:rPr sz="2000" i="1" spc="70" dirty="0">
                <a:solidFill>
                  <a:srgbClr val="0B0B0B"/>
                </a:solidFill>
                <a:latin typeface="Calibri"/>
                <a:cs typeface="Calibri"/>
              </a:rPr>
              <a:t> </a:t>
            </a:r>
            <a:r>
              <a:rPr sz="2000" b="1" i="1" spc="-5" dirty="0">
                <a:solidFill>
                  <a:srgbClr val="0B0B0B"/>
                </a:solidFill>
                <a:latin typeface="Calibri"/>
                <a:cs typeface="Calibri"/>
              </a:rPr>
              <a:t>second</a:t>
            </a:r>
            <a:r>
              <a:rPr sz="2000" b="1" i="1" dirty="0">
                <a:solidFill>
                  <a:srgbClr val="0B0B0B"/>
                </a:solidFill>
                <a:latin typeface="Calibri"/>
                <a:cs typeface="Calibri"/>
              </a:rPr>
              <a:t> </a:t>
            </a:r>
            <a:r>
              <a:rPr sz="2000" b="1" i="1" spc="10" dirty="0">
                <a:solidFill>
                  <a:srgbClr val="0B0B0B"/>
                </a:solidFill>
                <a:latin typeface="Roboto Cn"/>
                <a:cs typeface="Roboto Cn"/>
              </a:rPr>
              <a:t>β-</a:t>
            </a:r>
            <a:r>
              <a:rPr sz="2000" b="1" i="1" spc="10" dirty="0">
                <a:solidFill>
                  <a:srgbClr val="0B0B0B"/>
                </a:solidFill>
                <a:latin typeface="Calibri"/>
                <a:cs typeface="Calibri"/>
              </a:rPr>
              <a:t>globin</a:t>
            </a:r>
            <a:r>
              <a:rPr sz="2000" b="1" i="1" spc="80" dirty="0">
                <a:solidFill>
                  <a:srgbClr val="0B0B0B"/>
                </a:solidFill>
                <a:latin typeface="Calibri"/>
                <a:cs typeface="Calibri"/>
              </a:rPr>
              <a:t> </a:t>
            </a:r>
            <a:r>
              <a:rPr sz="2000" i="1" spc="-5" dirty="0">
                <a:solidFill>
                  <a:srgbClr val="0B0B0B"/>
                </a:solidFill>
                <a:latin typeface="Calibri"/>
                <a:cs typeface="Calibri"/>
              </a:rPr>
              <a:t>allele</a:t>
            </a:r>
            <a:r>
              <a:rPr sz="2000" i="1" spc="45" dirty="0">
                <a:solidFill>
                  <a:srgbClr val="0B0B0B"/>
                </a:solidFill>
                <a:latin typeface="Calibri"/>
                <a:cs typeface="Calibri"/>
              </a:rPr>
              <a:t> </a:t>
            </a:r>
            <a:r>
              <a:rPr sz="2000" i="1" spc="-5" dirty="0">
                <a:solidFill>
                  <a:srgbClr val="0B0B0B"/>
                </a:solidFill>
                <a:latin typeface="Calibri"/>
                <a:cs typeface="Calibri"/>
              </a:rPr>
              <a:t>includes</a:t>
            </a:r>
            <a:r>
              <a:rPr sz="2000" i="1" spc="-15" dirty="0">
                <a:solidFill>
                  <a:srgbClr val="0B0B0B"/>
                </a:solidFill>
                <a:latin typeface="Calibri"/>
                <a:cs typeface="Calibri"/>
              </a:rPr>
              <a:t> </a:t>
            </a:r>
            <a:r>
              <a:rPr sz="2000" i="1" spc="-5" dirty="0">
                <a:solidFill>
                  <a:srgbClr val="0B0B0B"/>
                </a:solidFill>
                <a:latin typeface="Calibri"/>
                <a:cs typeface="Calibri"/>
              </a:rPr>
              <a:t>a</a:t>
            </a:r>
            <a:r>
              <a:rPr sz="2000" i="1" spc="25" dirty="0">
                <a:solidFill>
                  <a:srgbClr val="0B0B0B"/>
                </a:solidFill>
                <a:latin typeface="Calibri"/>
                <a:cs typeface="Calibri"/>
              </a:rPr>
              <a:t> </a:t>
            </a:r>
            <a:r>
              <a:rPr sz="2000" i="1" spc="-5" dirty="0">
                <a:solidFill>
                  <a:srgbClr val="0B0B0B"/>
                </a:solidFill>
                <a:latin typeface="Calibri"/>
                <a:cs typeface="Calibri"/>
              </a:rPr>
              <a:t>gene mutation</a:t>
            </a:r>
            <a:r>
              <a:rPr sz="2000" i="1" spc="-40" dirty="0">
                <a:solidFill>
                  <a:srgbClr val="0B0B0B"/>
                </a:solidFill>
                <a:latin typeface="Calibri"/>
                <a:cs typeface="Calibri"/>
              </a:rPr>
              <a:t> </a:t>
            </a:r>
            <a:r>
              <a:rPr sz="2000" i="1" spc="-5" dirty="0">
                <a:solidFill>
                  <a:srgbClr val="0B0B0B"/>
                </a:solidFill>
                <a:latin typeface="Calibri"/>
                <a:cs typeface="Calibri"/>
              </a:rPr>
              <a:t>other</a:t>
            </a:r>
            <a:r>
              <a:rPr sz="2000" i="1" spc="95" dirty="0">
                <a:solidFill>
                  <a:srgbClr val="0B0B0B"/>
                </a:solidFill>
                <a:latin typeface="Calibri"/>
                <a:cs typeface="Calibri"/>
              </a:rPr>
              <a:t> </a:t>
            </a:r>
            <a:r>
              <a:rPr sz="2000" i="1" spc="-5" dirty="0">
                <a:solidFill>
                  <a:srgbClr val="0B0B0B"/>
                </a:solidFill>
                <a:latin typeface="Calibri"/>
                <a:cs typeface="Calibri"/>
              </a:rPr>
              <a:t>than</a:t>
            </a:r>
            <a:r>
              <a:rPr sz="2000" i="1" dirty="0">
                <a:solidFill>
                  <a:srgbClr val="0B0B0B"/>
                </a:solidFill>
                <a:latin typeface="Calibri"/>
                <a:cs typeface="Calibri"/>
              </a:rPr>
              <a:t> </a:t>
            </a:r>
            <a:r>
              <a:rPr sz="2000" i="1" spc="-5" dirty="0">
                <a:solidFill>
                  <a:srgbClr val="0B0B0B"/>
                </a:solidFill>
                <a:latin typeface="Calibri"/>
                <a:cs typeface="Calibri"/>
              </a:rPr>
              <a:t>the</a:t>
            </a:r>
            <a:r>
              <a:rPr sz="2000" i="1" dirty="0">
                <a:solidFill>
                  <a:srgbClr val="0B0B0B"/>
                </a:solidFill>
                <a:latin typeface="Calibri"/>
                <a:cs typeface="Calibri"/>
              </a:rPr>
              <a:t> </a:t>
            </a:r>
            <a:r>
              <a:rPr sz="2000" i="1" spc="-5" dirty="0">
                <a:solidFill>
                  <a:srgbClr val="0B0B0B"/>
                </a:solidFill>
                <a:latin typeface="Calibri"/>
                <a:cs typeface="Calibri"/>
              </a:rPr>
              <a:t>sickle</a:t>
            </a:r>
            <a:r>
              <a:rPr sz="2000" i="1" spc="-40" dirty="0">
                <a:solidFill>
                  <a:srgbClr val="0B0B0B"/>
                </a:solidFill>
                <a:latin typeface="Calibri"/>
                <a:cs typeface="Calibri"/>
              </a:rPr>
              <a:t> </a:t>
            </a:r>
            <a:r>
              <a:rPr sz="2000" i="1" spc="-5" dirty="0">
                <a:solidFill>
                  <a:srgbClr val="0B0B0B"/>
                </a:solidFill>
                <a:latin typeface="Calibri"/>
                <a:cs typeface="Calibri"/>
              </a:rPr>
              <a:t>cell</a:t>
            </a:r>
            <a:r>
              <a:rPr sz="2000" i="1" spc="55" dirty="0">
                <a:solidFill>
                  <a:srgbClr val="0B0B0B"/>
                </a:solidFill>
                <a:latin typeface="Calibri"/>
                <a:cs typeface="Calibri"/>
              </a:rPr>
              <a:t> </a:t>
            </a:r>
            <a:r>
              <a:rPr sz="2000" i="1" spc="-5" dirty="0">
                <a:solidFill>
                  <a:srgbClr val="0B0B0B"/>
                </a:solidFill>
                <a:latin typeface="Calibri"/>
                <a:cs typeface="Calibri"/>
              </a:rPr>
              <a:t>mutation,</a:t>
            </a:r>
            <a:r>
              <a:rPr sz="2000" i="1" spc="-35" dirty="0">
                <a:solidFill>
                  <a:srgbClr val="0B0B0B"/>
                </a:solidFill>
                <a:latin typeface="Calibri"/>
                <a:cs typeface="Calibri"/>
              </a:rPr>
              <a:t> </a:t>
            </a:r>
            <a:r>
              <a:rPr sz="2000" i="1" spc="-5" dirty="0">
                <a:solidFill>
                  <a:srgbClr val="0B0B0B"/>
                </a:solidFill>
                <a:latin typeface="Calibri"/>
                <a:cs typeface="Calibri"/>
              </a:rPr>
              <a:t>such</a:t>
            </a:r>
            <a:r>
              <a:rPr sz="2000" i="1" spc="-10" dirty="0">
                <a:solidFill>
                  <a:srgbClr val="0B0B0B"/>
                </a:solidFill>
                <a:latin typeface="Calibri"/>
                <a:cs typeface="Calibri"/>
              </a:rPr>
              <a:t> </a:t>
            </a:r>
            <a:r>
              <a:rPr sz="2000" i="1" spc="-5" dirty="0">
                <a:solidFill>
                  <a:srgbClr val="0B0B0B"/>
                </a:solidFill>
                <a:latin typeface="Calibri"/>
                <a:cs typeface="Calibri"/>
              </a:rPr>
              <a:t>as </a:t>
            </a:r>
            <a:r>
              <a:rPr sz="2000" i="1" dirty="0">
                <a:solidFill>
                  <a:srgbClr val="0B0B0B"/>
                </a:solidFill>
                <a:latin typeface="Calibri"/>
                <a:cs typeface="Calibri"/>
              </a:rPr>
              <a:t> </a:t>
            </a:r>
            <a:r>
              <a:rPr sz="2000" i="1" spc="-5" dirty="0">
                <a:solidFill>
                  <a:srgbClr val="0B0B0B"/>
                </a:solidFill>
                <a:latin typeface="Calibri"/>
                <a:cs typeface="Calibri"/>
              </a:rPr>
              <a:t>HbC,</a:t>
            </a:r>
            <a:r>
              <a:rPr sz="2000" i="1" spc="-60" dirty="0">
                <a:solidFill>
                  <a:srgbClr val="0B0B0B"/>
                </a:solidFill>
                <a:latin typeface="Calibri"/>
                <a:cs typeface="Calibri"/>
              </a:rPr>
              <a:t> </a:t>
            </a:r>
            <a:r>
              <a:rPr sz="2000" i="1" spc="-30" dirty="0">
                <a:solidFill>
                  <a:srgbClr val="0B0B0B"/>
                </a:solidFill>
                <a:latin typeface="Roboto"/>
                <a:cs typeface="Roboto"/>
              </a:rPr>
              <a:t>β-</a:t>
            </a:r>
            <a:r>
              <a:rPr sz="2000" i="1" spc="-30" dirty="0">
                <a:solidFill>
                  <a:srgbClr val="0B0B0B"/>
                </a:solidFill>
                <a:latin typeface="Calibri"/>
                <a:cs typeface="Calibri"/>
              </a:rPr>
              <a:t>thalassemia,</a:t>
            </a:r>
            <a:r>
              <a:rPr sz="2000" i="1" spc="85" dirty="0">
                <a:solidFill>
                  <a:srgbClr val="0B0B0B"/>
                </a:solidFill>
                <a:latin typeface="Calibri"/>
                <a:cs typeface="Calibri"/>
              </a:rPr>
              <a:t> </a:t>
            </a:r>
            <a:r>
              <a:rPr sz="2000" i="1" spc="-5" dirty="0">
                <a:solidFill>
                  <a:srgbClr val="0B0B0B"/>
                </a:solidFill>
                <a:latin typeface="Calibri"/>
                <a:cs typeface="Calibri"/>
              </a:rPr>
              <a:t>HbD,</a:t>
            </a:r>
            <a:r>
              <a:rPr sz="2000" i="1" spc="-45" dirty="0">
                <a:solidFill>
                  <a:srgbClr val="0B0B0B"/>
                </a:solidFill>
                <a:latin typeface="Calibri"/>
                <a:cs typeface="Calibri"/>
              </a:rPr>
              <a:t> </a:t>
            </a:r>
            <a:r>
              <a:rPr sz="2000" i="1" spc="-5" dirty="0">
                <a:solidFill>
                  <a:srgbClr val="0B0B0B"/>
                </a:solidFill>
                <a:latin typeface="Calibri"/>
                <a:cs typeface="Calibri"/>
              </a:rPr>
              <a:t>and</a:t>
            </a:r>
            <a:r>
              <a:rPr sz="2000" i="1" spc="-20" dirty="0">
                <a:solidFill>
                  <a:srgbClr val="0B0B0B"/>
                </a:solidFill>
                <a:latin typeface="Calibri"/>
                <a:cs typeface="Calibri"/>
              </a:rPr>
              <a:t> </a:t>
            </a:r>
            <a:r>
              <a:rPr sz="2000" i="1" spc="-5" dirty="0">
                <a:solidFill>
                  <a:srgbClr val="0B0B0B"/>
                </a:solidFill>
                <a:latin typeface="Calibri"/>
                <a:cs typeface="Calibri"/>
              </a:rPr>
              <a:t>HbOArab</a:t>
            </a:r>
            <a:r>
              <a:rPr sz="2000" i="1" spc="80" dirty="0">
                <a:solidFill>
                  <a:srgbClr val="0B0B0B"/>
                </a:solidFill>
                <a:latin typeface="Calibri"/>
                <a:cs typeface="Calibri"/>
              </a:rPr>
              <a:t> </a:t>
            </a:r>
            <a:r>
              <a:rPr sz="2000" i="1" spc="-5" dirty="0">
                <a:solidFill>
                  <a:srgbClr val="0B0B0B"/>
                </a:solidFill>
                <a:latin typeface="Calibri"/>
                <a:cs typeface="Calibri"/>
              </a:rPr>
              <a:t>,	</a:t>
            </a:r>
            <a:r>
              <a:rPr sz="2000" i="1" u="heavy" spc="-5" dirty="0">
                <a:solidFill>
                  <a:srgbClr val="3E3E3E"/>
                </a:solidFill>
                <a:uFill>
                  <a:solidFill>
                    <a:srgbClr val="3E3E3E"/>
                  </a:solidFill>
                </a:uFill>
                <a:latin typeface="Calibri"/>
                <a:cs typeface="Calibri"/>
              </a:rPr>
              <a:t>HbS</a:t>
            </a:r>
            <a:r>
              <a:rPr sz="2000" i="1" u="heavy" spc="-35"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is</a:t>
            </a:r>
            <a:r>
              <a:rPr sz="2000" i="1" u="heavy" spc="10"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&gt;50%</a:t>
            </a:r>
            <a:r>
              <a:rPr sz="2000" i="1" u="heavy" spc="-10"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of</a:t>
            </a:r>
            <a:r>
              <a:rPr sz="2000" i="1" u="heavy" spc="10"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all</a:t>
            </a:r>
            <a:r>
              <a:rPr sz="2000" i="1" u="heavy"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hemoglobin.</a:t>
            </a:r>
            <a:endParaRPr sz="2000">
              <a:latin typeface="Calibri"/>
              <a:cs typeface="Calibri"/>
            </a:endParaRPr>
          </a:p>
          <a:p>
            <a:pPr>
              <a:lnSpc>
                <a:spcPct val="100000"/>
              </a:lnSpc>
              <a:spcBef>
                <a:spcPts val="5"/>
              </a:spcBef>
            </a:pPr>
            <a:endParaRPr sz="1950">
              <a:latin typeface="Calibri"/>
              <a:cs typeface="Calibri"/>
            </a:endParaRPr>
          </a:p>
          <a:p>
            <a:pPr marL="354965" indent="-323215">
              <a:lnSpc>
                <a:spcPts val="2400"/>
              </a:lnSpc>
              <a:buFont typeface="Arial"/>
              <a:buChar char="•"/>
              <a:tabLst>
                <a:tab pos="354965" algn="l"/>
                <a:tab pos="355600" algn="l"/>
              </a:tabLst>
            </a:pPr>
            <a:r>
              <a:rPr sz="2000" i="1" spc="-5" dirty="0">
                <a:solidFill>
                  <a:srgbClr val="0B0B0B"/>
                </a:solidFill>
                <a:latin typeface="Calibri"/>
                <a:cs typeface="Calibri"/>
              </a:rPr>
              <a:t>Hemoglobin</a:t>
            </a:r>
            <a:r>
              <a:rPr sz="2000" i="1" spc="-90" dirty="0">
                <a:solidFill>
                  <a:srgbClr val="0B0B0B"/>
                </a:solidFill>
                <a:latin typeface="Calibri"/>
                <a:cs typeface="Calibri"/>
              </a:rPr>
              <a:t> </a:t>
            </a:r>
            <a:r>
              <a:rPr sz="2000" i="1" spc="-5" dirty="0">
                <a:solidFill>
                  <a:srgbClr val="0B0B0B"/>
                </a:solidFill>
                <a:latin typeface="Calibri"/>
                <a:cs typeface="Calibri"/>
              </a:rPr>
              <a:t>C:</a:t>
            </a:r>
            <a:r>
              <a:rPr sz="2000" i="1" spc="80" dirty="0">
                <a:solidFill>
                  <a:srgbClr val="0B0B0B"/>
                </a:solidFill>
                <a:latin typeface="Calibri"/>
                <a:cs typeface="Calibri"/>
              </a:rPr>
              <a:t> </a:t>
            </a:r>
            <a:r>
              <a:rPr sz="2000" i="1" spc="-5" dirty="0">
                <a:solidFill>
                  <a:srgbClr val="0B0B0B"/>
                </a:solidFill>
                <a:latin typeface="Calibri"/>
                <a:cs typeface="Calibri"/>
              </a:rPr>
              <a:t>Glutamic</a:t>
            </a:r>
            <a:r>
              <a:rPr sz="2000" i="1" spc="-70" dirty="0">
                <a:solidFill>
                  <a:srgbClr val="0B0B0B"/>
                </a:solidFill>
                <a:latin typeface="Calibri"/>
                <a:cs typeface="Calibri"/>
              </a:rPr>
              <a:t> </a:t>
            </a:r>
            <a:r>
              <a:rPr sz="2000" i="1" spc="-5" dirty="0">
                <a:solidFill>
                  <a:srgbClr val="0B0B0B"/>
                </a:solidFill>
                <a:latin typeface="Calibri"/>
                <a:cs typeface="Calibri"/>
              </a:rPr>
              <a:t>acid</a:t>
            </a:r>
            <a:r>
              <a:rPr sz="2000" i="1" spc="5" dirty="0">
                <a:solidFill>
                  <a:srgbClr val="0B0B0B"/>
                </a:solidFill>
                <a:latin typeface="Calibri"/>
                <a:cs typeface="Calibri"/>
              </a:rPr>
              <a:t> </a:t>
            </a:r>
            <a:r>
              <a:rPr sz="2000" i="1" spc="-5" dirty="0">
                <a:solidFill>
                  <a:srgbClr val="0B0B0B"/>
                </a:solidFill>
                <a:latin typeface="Calibri"/>
                <a:cs typeface="Calibri"/>
              </a:rPr>
              <a:t>replaced</a:t>
            </a:r>
            <a:r>
              <a:rPr sz="2000" i="1" spc="90" dirty="0">
                <a:solidFill>
                  <a:srgbClr val="0B0B0B"/>
                </a:solidFill>
                <a:latin typeface="Calibri"/>
                <a:cs typeface="Calibri"/>
              </a:rPr>
              <a:t> </a:t>
            </a:r>
            <a:r>
              <a:rPr sz="2000" i="1" spc="-5" dirty="0">
                <a:solidFill>
                  <a:srgbClr val="0B0B0B"/>
                </a:solidFill>
                <a:latin typeface="Calibri"/>
                <a:cs typeface="Calibri"/>
              </a:rPr>
              <a:t>with</a:t>
            </a:r>
            <a:r>
              <a:rPr sz="2000" i="1" spc="-30" dirty="0">
                <a:solidFill>
                  <a:srgbClr val="0B0B0B"/>
                </a:solidFill>
                <a:latin typeface="Calibri"/>
                <a:cs typeface="Calibri"/>
              </a:rPr>
              <a:t> </a:t>
            </a:r>
            <a:r>
              <a:rPr sz="2000" i="1" spc="-5" dirty="0">
                <a:solidFill>
                  <a:srgbClr val="0B0B0B"/>
                </a:solidFill>
                <a:latin typeface="Calibri"/>
                <a:cs typeface="Calibri"/>
              </a:rPr>
              <a:t>lysine</a:t>
            </a:r>
            <a:endParaRPr sz="2000">
              <a:latin typeface="Calibri"/>
              <a:cs typeface="Calibri"/>
            </a:endParaRPr>
          </a:p>
          <a:p>
            <a:pPr marL="354965" marR="5080" indent="-322580">
              <a:lnSpc>
                <a:spcPts val="2400"/>
              </a:lnSpc>
              <a:spcBef>
                <a:spcPts val="80"/>
              </a:spcBef>
              <a:buFont typeface="Arial"/>
              <a:buChar char="•"/>
              <a:tabLst>
                <a:tab pos="354965" algn="l"/>
                <a:tab pos="355600" algn="l"/>
              </a:tabLst>
            </a:pPr>
            <a:r>
              <a:rPr sz="2000" i="1" spc="-5" dirty="0">
                <a:solidFill>
                  <a:srgbClr val="0B0B0B"/>
                </a:solidFill>
                <a:latin typeface="Calibri"/>
                <a:cs typeface="Calibri"/>
              </a:rPr>
              <a:t>HeteroZygosity</a:t>
            </a:r>
            <a:r>
              <a:rPr sz="2000" i="1" spc="-70" dirty="0">
                <a:solidFill>
                  <a:srgbClr val="0B0B0B"/>
                </a:solidFill>
                <a:latin typeface="Calibri"/>
                <a:cs typeface="Calibri"/>
              </a:rPr>
              <a:t> </a:t>
            </a:r>
            <a:r>
              <a:rPr sz="2000" i="1" spc="-5" dirty="0">
                <a:solidFill>
                  <a:srgbClr val="0B0B0B"/>
                </a:solidFill>
                <a:latin typeface="Calibri"/>
                <a:cs typeface="Calibri"/>
              </a:rPr>
              <a:t>for</a:t>
            </a:r>
            <a:r>
              <a:rPr sz="2000" i="1" spc="40" dirty="0">
                <a:solidFill>
                  <a:srgbClr val="0B0B0B"/>
                </a:solidFill>
                <a:latin typeface="Calibri"/>
                <a:cs typeface="Calibri"/>
              </a:rPr>
              <a:t> </a:t>
            </a:r>
            <a:r>
              <a:rPr sz="2000" i="1" spc="-5" dirty="0">
                <a:solidFill>
                  <a:srgbClr val="0B0B0B"/>
                </a:solidFill>
                <a:latin typeface="Calibri"/>
                <a:cs typeface="Calibri"/>
              </a:rPr>
              <a:t>hemoglobin</a:t>
            </a:r>
            <a:r>
              <a:rPr sz="2000" i="1" spc="45" dirty="0">
                <a:solidFill>
                  <a:srgbClr val="0B0B0B"/>
                </a:solidFill>
                <a:latin typeface="Calibri"/>
                <a:cs typeface="Calibri"/>
              </a:rPr>
              <a:t> </a:t>
            </a:r>
            <a:r>
              <a:rPr sz="2000" i="1" spc="-5" dirty="0">
                <a:solidFill>
                  <a:srgbClr val="0B0B0B"/>
                </a:solidFill>
                <a:latin typeface="Calibri"/>
                <a:cs typeface="Calibri"/>
              </a:rPr>
              <a:t>S</a:t>
            </a:r>
            <a:r>
              <a:rPr sz="2000" i="1" spc="-45" dirty="0">
                <a:solidFill>
                  <a:srgbClr val="0B0B0B"/>
                </a:solidFill>
                <a:latin typeface="Calibri"/>
                <a:cs typeface="Calibri"/>
              </a:rPr>
              <a:t> </a:t>
            </a:r>
            <a:r>
              <a:rPr sz="2000" i="1" spc="-5" dirty="0">
                <a:solidFill>
                  <a:srgbClr val="0B0B0B"/>
                </a:solidFill>
                <a:latin typeface="Calibri"/>
                <a:cs typeface="Calibri"/>
              </a:rPr>
              <a:t>and</a:t>
            </a:r>
            <a:r>
              <a:rPr sz="2000" i="1" spc="80" dirty="0">
                <a:solidFill>
                  <a:srgbClr val="0B0B0B"/>
                </a:solidFill>
                <a:latin typeface="Calibri"/>
                <a:cs typeface="Calibri"/>
              </a:rPr>
              <a:t> </a:t>
            </a:r>
            <a:r>
              <a:rPr sz="2000" i="1" spc="-5" dirty="0">
                <a:solidFill>
                  <a:srgbClr val="0B0B0B"/>
                </a:solidFill>
                <a:latin typeface="Calibri"/>
                <a:cs typeface="Calibri"/>
              </a:rPr>
              <a:t>hemoglobin</a:t>
            </a:r>
            <a:r>
              <a:rPr sz="2000" i="1" spc="-60" dirty="0">
                <a:solidFill>
                  <a:srgbClr val="0B0B0B"/>
                </a:solidFill>
                <a:latin typeface="Calibri"/>
                <a:cs typeface="Calibri"/>
              </a:rPr>
              <a:t> </a:t>
            </a:r>
            <a:r>
              <a:rPr sz="2000" i="1" spc="-5" dirty="0">
                <a:solidFill>
                  <a:srgbClr val="0B0B0B"/>
                </a:solidFill>
                <a:latin typeface="Calibri"/>
                <a:cs typeface="Calibri"/>
              </a:rPr>
              <a:t>C</a:t>
            </a:r>
            <a:r>
              <a:rPr sz="2000" i="1" spc="20" dirty="0">
                <a:solidFill>
                  <a:srgbClr val="0B0B0B"/>
                </a:solidFill>
                <a:latin typeface="Calibri"/>
                <a:cs typeface="Calibri"/>
              </a:rPr>
              <a:t> </a:t>
            </a:r>
            <a:r>
              <a:rPr sz="2000" i="1" spc="-5" dirty="0">
                <a:solidFill>
                  <a:srgbClr val="0B0B0B"/>
                </a:solidFill>
                <a:latin typeface="Calibri"/>
                <a:cs typeface="Calibri"/>
              </a:rPr>
              <a:t>cause</a:t>
            </a:r>
            <a:r>
              <a:rPr sz="2000" i="1" spc="125" dirty="0">
                <a:solidFill>
                  <a:srgbClr val="0B0B0B"/>
                </a:solidFill>
                <a:latin typeface="Calibri"/>
                <a:cs typeface="Calibri"/>
              </a:rPr>
              <a:t> </a:t>
            </a:r>
            <a:r>
              <a:rPr sz="2000" i="1" u="heavy" spc="-5" dirty="0">
                <a:solidFill>
                  <a:srgbClr val="0B0B0B"/>
                </a:solidFill>
                <a:uFill>
                  <a:solidFill>
                    <a:srgbClr val="0B0B0B"/>
                  </a:solidFill>
                </a:uFill>
                <a:latin typeface="Calibri"/>
                <a:cs typeface="Calibri"/>
              </a:rPr>
              <a:t>(hemoglobin</a:t>
            </a:r>
            <a:r>
              <a:rPr sz="2000" i="1" u="heavy" spc="35" dirty="0">
                <a:solidFill>
                  <a:srgbClr val="0B0B0B"/>
                </a:solidFill>
                <a:uFill>
                  <a:solidFill>
                    <a:srgbClr val="0B0B0B"/>
                  </a:solidFill>
                </a:uFill>
                <a:latin typeface="Calibri"/>
                <a:cs typeface="Calibri"/>
              </a:rPr>
              <a:t> </a:t>
            </a:r>
            <a:r>
              <a:rPr sz="2000" i="1" u="heavy" spc="-5" dirty="0">
                <a:solidFill>
                  <a:srgbClr val="0B0B0B"/>
                </a:solidFill>
                <a:uFill>
                  <a:solidFill>
                    <a:srgbClr val="0B0B0B"/>
                  </a:solidFill>
                </a:uFill>
                <a:latin typeface="Calibri"/>
                <a:cs typeface="Calibri"/>
              </a:rPr>
              <a:t>SC</a:t>
            </a:r>
            <a:r>
              <a:rPr sz="2000" i="1" u="heavy" spc="10" dirty="0">
                <a:solidFill>
                  <a:srgbClr val="0B0B0B"/>
                </a:solidFill>
                <a:uFill>
                  <a:solidFill>
                    <a:srgbClr val="0B0B0B"/>
                  </a:solidFill>
                </a:uFill>
                <a:latin typeface="Calibri"/>
                <a:cs typeface="Calibri"/>
              </a:rPr>
              <a:t> </a:t>
            </a:r>
            <a:r>
              <a:rPr sz="2000" i="1" u="heavy" spc="-5" dirty="0">
                <a:solidFill>
                  <a:srgbClr val="0B0B0B"/>
                </a:solidFill>
                <a:uFill>
                  <a:solidFill>
                    <a:srgbClr val="0B0B0B"/>
                  </a:solidFill>
                </a:uFill>
                <a:latin typeface="Calibri"/>
                <a:cs typeface="Calibri"/>
              </a:rPr>
              <a:t>disease)</a:t>
            </a:r>
            <a:r>
              <a:rPr sz="2000" i="1" spc="25" dirty="0">
                <a:solidFill>
                  <a:srgbClr val="0B0B0B"/>
                </a:solidFill>
                <a:latin typeface="Calibri"/>
                <a:cs typeface="Calibri"/>
              </a:rPr>
              <a:t> </a:t>
            </a:r>
            <a:r>
              <a:rPr sz="2000" i="1" spc="-5" dirty="0">
                <a:solidFill>
                  <a:srgbClr val="0B0B0B"/>
                </a:solidFill>
                <a:latin typeface="Calibri"/>
                <a:cs typeface="Calibri"/>
              </a:rPr>
              <a:t>phenotype</a:t>
            </a:r>
            <a:r>
              <a:rPr sz="2000" i="1" spc="50" dirty="0">
                <a:solidFill>
                  <a:srgbClr val="0B0B0B"/>
                </a:solidFill>
                <a:latin typeface="Calibri"/>
                <a:cs typeface="Calibri"/>
              </a:rPr>
              <a:t> </a:t>
            </a:r>
            <a:r>
              <a:rPr sz="2000" i="1" spc="-5" dirty="0">
                <a:solidFill>
                  <a:srgbClr val="0B0B0B"/>
                </a:solidFill>
                <a:latin typeface="Calibri"/>
                <a:cs typeface="Calibri"/>
              </a:rPr>
              <a:t>more </a:t>
            </a:r>
            <a:r>
              <a:rPr sz="2000" i="1" spc="-440" dirty="0">
                <a:solidFill>
                  <a:srgbClr val="0B0B0B"/>
                </a:solidFill>
                <a:latin typeface="Calibri"/>
                <a:cs typeface="Calibri"/>
              </a:rPr>
              <a:t> </a:t>
            </a:r>
            <a:r>
              <a:rPr sz="2000" i="1" spc="-5" dirty="0">
                <a:solidFill>
                  <a:srgbClr val="0B0B0B"/>
                </a:solidFill>
                <a:latin typeface="Calibri"/>
                <a:cs typeface="Calibri"/>
              </a:rPr>
              <a:t>severe</a:t>
            </a:r>
            <a:r>
              <a:rPr sz="2000" i="1" spc="-75" dirty="0">
                <a:solidFill>
                  <a:srgbClr val="0B0B0B"/>
                </a:solidFill>
                <a:latin typeface="Calibri"/>
                <a:cs typeface="Calibri"/>
              </a:rPr>
              <a:t> </a:t>
            </a:r>
            <a:r>
              <a:rPr sz="2000" i="1" spc="-5" dirty="0">
                <a:solidFill>
                  <a:srgbClr val="0B0B0B"/>
                </a:solidFill>
                <a:latin typeface="Calibri"/>
                <a:cs typeface="Calibri"/>
              </a:rPr>
              <a:t>than</a:t>
            </a:r>
            <a:r>
              <a:rPr sz="2000" i="1" spc="-10" dirty="0">
                <a:solidFill>
                  <a:srgbClr val="0B0B0B"/>
                </a:solidFill>
                <a:latin typeface="Calibri"/>
                <a:cs typeface="Calibri"/>
              </a:rPr>
              <a:t> </a:t>
            </a:r>
            <a:r>
              <a:rPr sz="2000" i="1" spc="-5" dirty="0">
                <a:solidFill>
                  <a:srgbClr val="0B0B0B"/>
                </a:solidFill>
                <a:latin typeface="Calibri"/>
                <a:cs typeface="Calibri"/>
              </a:rPr>
              <a:t>sickle</a:t>
            </a:r>
            <a:r>
              <a:rPr sz="2000" i="1" spc="55" dirty="0">
                <a:solidFill>
                  <a:srgbClr val="0B0B0B"/>
                </a:solidFill>
                <a:latin typeface="Calibri"/>
                <a:cs typeface="Calibri"/>
              </a:rPr>
              <a:t> </a:t>
            </a:r>
            <a:r>
              <a:rPr sz="2000" i="1" spc="-5" dirty="0">
                <a:solidFill>
                  <a:srgbClr val="0B0B0B"/>
                </a:solidFill>
                <a:latin typeface="Calibri"/>
                <a:cs typeface="Calibri"/>
              </a:rPr>
              <a:t>cell</a:t>
            </a:r>
            <a:r>
              <a:rPr sz="2000" i="1" spc="-60" dirty="0">
                <a:solidFill>
                  <a:srgbClr val="0B0B0B"/>
                </a:solidFill>
                <a:latin typeface="Calibri"/>
                <a:cs typeface="Calibri"/>
              </a:rPr>
              <a:t> </a:t>
            </a:r>
            <a:r>
              <a:rPr sz="2000" i="1" spc="-5" dirty="0">
                <a:solidFill>
                  <a:srgbClr val="0B0B0B"/>
                </a:solidFill>
                <a:latin typeface="Calibri"/>
                <a:cs typeface="Calibri"/>
              </a:rPr>
              <a:t>trait,</a:t>
            </a:r>
            <a:r>
              <a:rPr sz="2000" i="1" spc="40" dirty="0">
                <a:solidFill>
                  <a:srgbClr val="0B0B0B"/>
                </a:solidFill>
                <a:latin typeface="Calibri"/>
                <a:cs typeface="Calibri"/>
              </a:rPr>
              <a:t> </a:t>
            </a:r>
            <a:r>
              <a:rPr sz="2000" i="1" spc="-5" dirty="0">
                <a:solidFill>
                  <a:srgbClr val="0B0B0B"/>
                </a:solidFill>
                <a:latin typeface="Calibri"/>
                <a:cs typeface="Calibri"/>
              </a:rPr>
              <a:t>but</a:t>
            </a:r>
            <a:r>
              <a:rPr sz="2000" i="1" spc="20" dirty="0">
                <a:solidFill>
                  <a:srgbClr val="0B0B0B"/>
                </a:solidFill>
                <a:latin typeface="Calibri"/>
                <a:cs typeface="Calibri"/>
              </a:rPr>
              <a:t> </a:t>
            </a:r>
            <a:r>
              <a:rPr sz="2000" i="1" spc="-5" dirty="0">
                <a:solidFill>
                  <a:srgbClr val="0B0B0B"/>
                </a:solidFill>
                <a:latin typeface="Calibri"/>
                <a:cs typeface="Calibri"/>
              </a:rPr>
              <a:t>not</a:t>
            </a:r>
            <a:r>
              <a:rPr sz="2000" i="1" spc="20" dirty="0">
                <a:solidFill>
                  <a:srgbClr val="0B0B0B"/>
                </a:solidFill>
                <a:latin typeface="Calibri"/>
                <a:cs typeface="Calibri"/>
              </a:rPr>
              <a:t> </a:t>
            </a:r>
            <a:r>
              <a:rPr sz="2000" i="1" spc="-5" dirty="0">
                <a:solidFill>
                  <a:srgbClr val="0B0B0B"/>
                </a:solidFill>
                <a:latin typeface="Calibri"/>
                <a:cs typeface="Calibri"/>
              </a:rPr>
              <a:t>as</a:t>
            </a:r>
            <a:r>
              <a:rPr sz="2000" i="1" spc="-55" dirty="0">
                <a:solidFill>
                  <a:srgbClr val="0B0B0B"/>
                </a:solidFill>
                <a:latin typeface="Calibri"/>
                <a:cs typeface="Calibri"/>
              </a:rPr>
              <a:t> </a:t>
            </a:r>
            <a:r>
              <a:rPr sz="2000" i="1" spc="-5" dirty="0">
                <a:solidFill>
                  <a:srgbClr val="0B0B0B"/>
                </a:solidFill>
                <a:latin typeface="Calibri"/>
                <a:cs typeface="Calibri"/>
              </a:rPr>
              <a:t>severe</a:t>
            </a:r>
            <a:r>
              <a:rPr sz="2000" i="1" spc="25" dirty="0">
                <a:solidFill>
                  <a:srgbClr val="0B0B0B"/>
                </a:solidFill>
                <a:latin typeface="Calibri"/>
                <a:cs typeface="Calibri"/>
              </a:rPr>
              <a:t> </a:t>
            </a:r>
            <a:r>
              <a:rPr sz="2000" i="1" spc="-5" dirty="0">
                <a:solidFill>
                  <a:srgbClr val="0B0B0B"/>
                </a:solidFill>
                <a:latin typeface="Calibri"/>
                <a:cs typeface="Calibri"/>
              </a:rPr>
              <a:t>as</a:t>
            </a:r>
            <a:r>
              <a:rPr sz="2000" i="1" spc="-60" dirty="0">
                <a:solidFill>
                  <a:srgbClr val="0B0B0B"/>
                </a:solidFill>
                <a:latin typeface="Calibri"/>
                <a:cs typeface="Calibri"/>
              </a:rPr>
              <a:t> </a:t>
            </a:r>
            <a:r>
              <a:rPr sz="2000" i="1" spc="-5" dirty="0">
                <a:solidFill>
                  <a:srgbClr val="0B0B0B"/>
                </a:solidFill>
                <a:latin typeface="Calibri"/>
                <a:cs typeface="Calibri"/>
              </a:rPr>
              <a:t>sickle</a:t>
            </a:r>
            <a:r>
              <a:rPr sz="2000" i="1" spc="55" dirty="0">
                <a:solidFill>
                  <a:srgbClr val="0B0B0B"/>
                </a:solidFill>
                <a:latin typeface="Calibri"/>
                <a:cs typeface="Calibri"/>
              </a:rPr>
              <a:t> </a:t>
            </a:r>
            <a:r>
              <a:rPr sz="2000" i="1" spc="-5" dirty="0">
                <a:solidFill>
                  <a:srgbClr val="0B0B0B"/>
                </a:solidFill>
                <a:latin typeface="Calibri"/>
                <a:cs typeface="Calibri"/>
              </a:rPr>
              <a:t>cell</a:t>
            </a:r>
            <a:r>
              <a:rPr sz="2000" i="1" spc="40" dirty="0">
                <a:solidFill>
                  <a:srgbClr val="0B0B0B"/>
                </a:solidFill>
                <a:latin typeface="Calibri"/>
                <a:cs typeface="Calibri"/>
              </a:rPr>
              <a:t> </a:t>
            </a:r>
            <a:r>
              <a:rPr sz="2000" i="1" spc="-5" dirty="0">
                <a:solidFill>
                  <a:srgbClr val="0B0B0B"/>
                </a:solidFill>
                <a:latin typeface="Calibri"/>
                <a:cs typeface="Calibri"/>
              </a:rPr>
              <a:t>disease</a:t>
            </a:r>
            <a:endParaRPr sz="2000">
              <a:latin typeface="Calibri"/>
              <a:cs typeface="Calibri"/>
            </a:endParaRPr>
          </a:p>
        </p:txBody>
      </p:sp>
      <p:sp>
        <p:nvSpPr>
          <p:cNvPr id="4" name="object 4"/>
          <p:cNvSpPr txBox="1">
            <a:spLocks noGrp="1"/>
          </p:cNvSpPr>
          <p:nvPr>
            <p:ph type="title"/>
          </p:nvPr>
        </p:nvSpPr>
        <p:spPr>
          <a:xfrm>
            <a:off x="559795" y="209545"/>
            <a:ext cx="3032760"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FF"/>
                </a:solidFill>
              </a:rPr>
              <a:t>SCD</a:t>
            </a:r>
            <a:r>
              <a:rPr spc="-95" dirty="0">
                <a:solidFill>
                  <a:srgbClr val="FFFFFF"/>
                </a:solidFill>
              </a:rPr>
              <a:t> </a:t>
            </a:r>
            <a:r>
              <a:rPr spc="-5" dirty="0">
                <a:solidFill>
                  <a:srgbClr val="FFFFFF"/>
                </a:solidFill>
              </a:rPr>
              <a:t>Genotype</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5" y="1415689"/>
            <a:ext cx="7743825" cy="4825163"/>
          </a:xfrm>
        </p:spPr>
        <p:txBody>
          <a:bodyPr/>
          <a:lstStyle/>
          <a:p>
            <a:r>
              <a:rPr lang="en-US" dirty="0"/>
              <a:t>Thalassemia trait is often misdiagnosed as iron deficiency in children,      because the 2 diagnoses produce similar hematologic abnormalities on CBC. However, iron deficiency is much more prevalent. A short course of iron and reevaluation is all that is required to identify children who will need further evaluation. Children who have </a:t>
            </a:r>
            <a:r>
              <a:rPr lang="en-US" dirty="0">
                <a:solidFill>
                  <a:srgbClr val="FF0000"/>
                </a:solidFill>
              </a:rPr>
              <a:t>β-thalassemia</a:t>
            </a:r>
            <a:r>
              <a:rPr lang="en-US" dirty="0"/>
              <a:t> trait have a persistently </a:t>
            </a:r>
            <a:r>
              <a:rPr lang="en-US" b="1" u="sng" dirty="0">
                <a:solidFill>
                  <a:srgbClr val="FF0000"/>
                </a:solidFill>
              </a:rPr>
              <a:t>normal red cell distribution width </a:t>
            </a:r>
            <a:r>
              <a:rPr lang="en-US" altLang="en-US" b="1" u="sng" dirty="0">
                <a:solidFill>
                  <a:srgbClr val="FF0000"/>
                </a:solidFill>
              </a:rPr>
              <a:t>(RDW) </a:t>
            </a:r>
            <a:r>
              <a:rPr lang="en-US" u="sng" dirty="0">
                <a:solidFill>
                  <a:srgbClr val="FF0000"/>
                </a:solidFill>
              </a:rPr>
              <a:t>and </a:t>
            </a:r>
            <a:r>
              <a:rPr lang="en-US" b="1" u="sng" dirty="0">
                <a:solidFill>
                  <a:srgbClr val="FF0000"/>
                </a:solidFill>
              </a:rPr>
              <a:t>low</a:t>
            </a:r>
            <a:r>
              <a:rPr lang="en-US" u="sng" dirty="0">
                <a:solidFill>
                  <a:srgbClr val="FF0000"/>
                </a:solidFill>
              </a:rPr>
              <a:t> mean corpuscular volume (</a:t>
            </a:r>
            <a:r>
              <a:rPr lang="en-US" b="1" u="sng" dirty="0">
                <a:solidFill>
                  <a:srgbClr val="FF0000"/>
                </a:solidFill>
              </a:rPr>
              <a:t>MCV</a:t>
            </a:r>
            <a:r>
              <a:rPr lang="en-US" u="sng" dirty="0">
                <a:solidFill>
                  <a:srgbClr val="FF0000"/>
                </a:solidFill>
              </a:rPr>
              <a:t>), </a:t>
            </a:r>
            <a:r>
              <a:rPr lang="en-US" dirty="0"/>
              <a:t>whereas patients with </a:t>
            </a:r>
            <a:r>
              <a:rPr lang="en-US" b="1" dirty="0"/>
              <a:t>iron deficiency</a:t>
            </a:r>
            <a:r>
              <a:rPr lang="en-US" dirty="0"/>
              <a:t> develop an </a:t>
            </a:r>
            <a:r>
              <a:rPr lang="en-US" b="1" dirty="0"/>
              <a:t>elevated</a:t>
            </a:r>
            <a:r>
              <a:rPr lang="en-US" dirty="0"/>
              <a:t> red cell distribution width (</a:t>
            </a:r>
            <a:r>
              <a:rPr lang="en-US" b="1" dirty="0"/>
              <a:t>RDW</a:t>
            </a:r>
            <a:r>
              <a:rPr lang="en-US" dirty="0"/>
              <a:t>) with treatment. On </a:t>
            </a:r>
            <a:r>
              <a:rPr lang="en-US" dirty="0" err="1"/>
              <a:t>Hb</a:t>
            </a:r>
            <a:r>
              <a:rPr lang="en-US" dirty="0"/>
              <a:t> analysis, patients with β-thalassemia trait have </a:t>
            </a:r>
            <a:r>
              <a:rPr lang="en-US" b="1" u="sng" dirty="0">
                <a:solidFill>
                  <a:srgbClr val="FF0000"/>
                </a:solidFill>
              </a:rPr>
              <a:t>elevated</a:t>
            </a:r>
            <a:r>
              <a:rPr lang="en-US" u="sng" dirty="0">
                <a:solidFill>
                  <a:srgbClr val="FF0000"/>
                </a:solidFill>
              </a:rPr>
              <a:t> levels of </a:t>
            </a:r>
            <a:r>
              <a:rPr lang="en-US" b="1" u="sng" dirty="0">
                <a:solidFill>
                  <a:srgbClr val="FF0000"/>
                </a:solidFill>
              </a:rPr>
              <a:t>HbA2</a:t>
            </a:r>
            <a:r>
              <a:rPr lang="en-US" dirty="0"/>
              <a:t> and variably </a:t>
            </a:r>
            <a:r>
              <a:rPr lang="en-US" u="sng" dirty="0">
                <a:solidFill>
                  <a:srgbClr val="FF0000"/>
                </a:solidFill>
              </a:rPr>
              <a:t>increased </a:t>
            </a:r>
            <a:r>
              <a:rPr lang="en-US" b="1" u="sng" dirty="0" err="1">
                <a:solidFill>
                  <a:srgbClr val="FF0000"/>
                </a:solidFill>
              </a:rPr>
              <a:t>Hb</a:t>
            </a:r>
            <a:r>
              <a:rPr lang="en-US" u="sng" dirty="0">
                <a:solidFill>
                  <a:srgbClr val="FF0000"/>
                </a:solidFill>
              </a:rPr>
              <a:t> </a:t>
            </a:r>
            <a:r>
              <a:rPr lang="en-US" b="1" u="sng" dirty="0">
                <a:solidFill>
                  <a:srgbClr val="FF0000"/>
                </a:solidFill>
              </a:rPr>
              <a:t>F</a:t>
            </a:r>
            <a:r>
              <a:rPr lang="en-US" dirty="0"/>
              <a:t>. There are “silent” forms of β-thalassemia trait, and if the family history is suggestive, further studies may be indicated.</a:t>
            </a:r>
          </a:p>
        </p:txBody>
      </p:sp>
      <p:pic>
        <p:nvPicPr>
          <p:cNvPr id="5" name="Picture 2" descr="RBC disorders: thalassemia at University of Rochester School of Medicine  and Dentistry - Study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3479" y="983585"/>
            <a:ext cx="3810496" cy="24577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7825124" y="3828270"/>
            <a:ext cx="4367207" cy="2408443"/>
          </a:xfrm>
          <a:prstGeom prst="rect">
            <a:avLst/>
          </a:prstGeom>
        </p:spPr>
      </p:pic>
      <p:sp>
        <p:nvSpPr>
          <p:cNvPr id="4" name="Right Arrow 3"/>
          <p:cNvSpPr/>
          <p:nvPr/>
        </p:nvSpPr>
        <p:spPr>
          <a:xfrm>
            <a:off x="7825125" y="1127619"/>
            <a:ext cx="647449" cy="144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52" tIns="45726" rIns="91452" bIns="45726" numCol="1" spcCol="0" rtlCol="0" fromWordArt="0" anchor="ctr" anchorCtr="0" forceAA="0" compatLnSpc="1">
            <a:prstTxWarp prst="textNoShape">
              <a:avLst/>
            </a:prstTxWarp>
            <a:noAutofit/>
          </a:bodyPr>
          <a:lstStyle/>
          <a:p>
            <a:pPr algn="ctr"/>
            <a:endParaRPr lang="en-US"/>
          </a:p>
        </p:txBody>
      </p:sp>
      <p:sp>
        <p:nvSpPr>
          <p:cNvPr id="7" name="Left Arrow 6"/>
          <p:cNvSpPr/>
          <p:nvPr/>
        </p:nvSpPr>
        <p:spPr>
          <a:xfrm>
            <a:off x="9912921" y="2784018"/>
            <a:ext cx="648156" cy="1440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52" tIns="45726" rIns="91452" bIns="45726"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439083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a:t>
            </a:r>
            <a:r>
              <a:rPr lang="en-US" dirty="0"/>
              <a:t>Thalassemia Syndromes</a:t>
            </a:r>
          </a:p>
        </p:txBody>
      </p:sp>
      <p:pic>
        <p:nvPicPr>
          <p:cNvPr id="4" name="Picture 3"/>
          <p:cNvPicPr>
            <a:picLocks noChangeAspect="1"/>
          </p:cNvPicPr>
          <p:nvPr/>
        </p:nvPicPr>
        <p:blipFill rotWithShape="1">
          <a:blip r:embed="rId2"/>
          <a:srcRect l="28969" t="18500" r="30630" b="10625"/>
          <a:stretch/>
        </p:blipFill>
        <p:spPr>
          <a:xfrm>
            <a:off x="1991010" y="1127619"/>
            <a:ext cx="7489806" cy="5753497"/>
          </a:xfrm>
          <a:prstGeom prst="rect">
            <a:avLst/>
          </a:prstGeom>
        </p:spPr>
      </p:pic>
    </p:spTree>
    <p:extLst>
      <p:ext uri="{BB962C8B-B14F-4D97-AF65-F5344CB8AC3E}">
        <p14:creationId xmlns:p14="http://schemas.microsoft.com/office/powerpoint/2010/main" val="10715912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56" y="767532"/>
            <a:ext cx="11823930" cy="1440348"/>
          </a:xfrm>
        </p:spPr>
        <p:txBody>
          <a:bodyPr>
            <a:normAutofit/>
          </a:bodyPr>
          <a:lstStyle/>
          <a:p>
            <a:pPr algn="ctr"/>
            <a:r>
              <a:rPr lang="el-GR" sz="5401" dirty="0"/>
              <a:t>α-</a:t>
            </a:r>
            <a:r>
              <a:rPr lang="en-US" sz="6601" dirty="0"/>
              <a:t>Thalassemia</a:t>
            </a:r>
            <a:r>
              <a:rPr lang="en-US" sz="5401" dirty="0"/>
              <a:t> Syndromes</a:t>
            </a:r>
          </a:p>
        </p:txBody>
      </p:sp>
      <p:sp>
        <p:nvSpPr>
          <p:cNvPr id="3" name="Content Placeholder 2"/>
          <p:cNvSpPr>
            <a:spLocks noGrp="1"/>
          </p:cNvSpPr>
          <p:nvPr>
            <p:ph idx="1"/>
          </p:nvPr>
        </p:nvSpPr>
        <p:spPr>
          <a:xfrm>
            <a:off x="478644" y="1356090"/>
            <a:ext cx="11103757" cy="4825163"/>
          </a:xfrm>
        </p:spPr>
        <p:txBody>
          <a:bodyPr anchor="ctr"/>
          <a:lstStyle/>
          <a:p>
            <a:r>
              <a:rPr lang="en-US" dirty="0"/>
              <a:t>The same evolutionary pressures that produced β-thalassemia and sickle cell disease produced α-thalassemia. Infants are identified in the newborn period by the increased production of </a:t>
            </a:r>
            <a:r>
              <a:rPr lang="en-US" b="1" dirty="0"/>
              <a:t>Bart</a:t>
            </a:r>
            <a:r>
              <a:rPr lang="en-US" dirty="0"/>
              <a:t> </a:t>
            </a:r>
            <a:r>
              <a:rPr lang="en-US" b="1" dirty="0"/>
              <a:t>hemoglobin</a:t>
            </a:r>
            <a:r>
              <a:rPr lang="en-US" dirty="0"/>
              <a:t> (</a:t>
            </a:r>
            <a:r>
              <a:rPr lang="en-US" b="1" dirty="0"/>
              <a:t>γ4</a:t>
            </a:r>
            <a:r>
              <a:rPr lang="en-US" dirty="0"/>
              <a:t> ) during </a:t>
            </a:r>
            <a:r>
              <a:rPr lang="en-US" b="1" dirty="0"/>
              <a:t>fetal</a:t>
            </a:r>
            <a:r>
              <a:rPr lang="en-US" dirty="0"/>
              <a:t> life and its presence at birth. The </a:t>
            </a:r>
            <a:r>
              <a:rPr lang="en-US" b="1" dirty="0">
                <a:effectLst>
                  <a:outerShdw blurRad="38100" dist="38100" dir="2700000" algn="tl">
                    <a:srgbClr val="000000">
                      <a:alpha val="43137"/>
                    </a:srgbClr>
                  </a:outerShdw>
                </a:effectLst>
              </a:rPr>
              <a:t>α-thalassemia syndromes </a:t>
            </a:r>
            <a:r>
              <a:rPr lang="en-US" dirty="0"/>
              <a:t>occur most frequently in Southeast </a:t>
            </a:r>
            <a:r>
              <a:rPr lang="en-US" b="1" dirty="0"/>
              <a:t>Asia</a:t>
            </a:r>
            <a:r>
              <a:rPr lang="en-US" dirty="0"/>
              <a:t>. </a:t>
            </a:r>
            <a:r>
              <a:rPr lang="en-US" b="1" dirty="0">
                <a:solidFill>
                  <a:srgbClr val="FF0000"/>
                </a:solidFill>
              </a:rPr>
              <a:t>Deletion</a:t>
            </a:r>
            <a:r>
              <a:rPr lang="en-US" dirty="0">
                <a:solidFill>
                  <a:srgbClr val="FF0000"/>
                </a:solidFill>
              </a:rPr>
              <a:t> mutations </a:t>
            </a:r>
            <a:r>
              <a:rPr lang="en-US" dirty="0"/>
              <a:t>are </a:t>
            </a:r>
            <a:r>
              <a:rPr lang="en-US" dirty="0">
                <a:solidFill>
                  <a:srgbClr val="C00000"/>
                </a:solidFill>
              </a:rPr>
              <a:t>most common in α-thalassemia</a:t>
            </a:r>
            <a:r>
              <a:rPr lang="en-US" dirty="0"/>
              <a:t>. In addition to </a:t>
            </a:r>
            <a:r>
              <a:rPr lang="en-US" dirty="0" err="1"/>
              <a:t>deletional</a:t>
            </a:r>
            <a:r>
              <a:rPr lang="en-US" dirty="0"/>
              <a:t> mutations, there are </a:t>
            </a:r>
            <a:r>
              <a:rPr lang="en-US" b="1" u="sng" dirty="0" err="1">
                <a:solidFill>
                  <a:srgbClr val="FF0000"/>
                </a:solidFill>
              </a:rPr>
              <a:t>nondeletional</a:t>
            </a:r>
            <a:r>
              <a:rPr lang="en-US" b="1" u="sng" dirty="0">
                <a:solidFill>
                  <a:srgbClr val="FF0000"/>
                </a:solidFill>
              </a:rPr>
              <a:t> α-globin gene mutations</a:t>
            </a:r>
            <a:r>
              <a:rPr lang="en-US" u="sng" dirty="0"/>
              <a:t>, the most common being </a:t>
            </a:r>
            <a:r>
              <a:rPr lang="en-US" b="1" u="sng" dirty="0">
                <a:solidFill>
                  <a:srgbClr val="C00000"/>
                </a:solidFill>
              </a:rPr>
              <a:t>Constant</a:t>
            </a:r>
            <a:r>
              <a:rPr lang="en-US" u="sng" dirty="0">
                <a:solidFill>
                  <a:srgbClr val="C00000"/>
                </a:solidFill>
              </a:rPr>
              <a:t> </a:t>
            </a:r>
            <a:r>
              <a:rPr lang="en-US" b="1" u="sng" dirty="0">
                <a:solidFill>
                  <a:srgbClr val="C00000"/>
                </a:solidFill>
              </a:rPr>
              <a:t>Spring</a:t>
            </a:r>
            <a:r>
              <a:rPr lang="en-US" u="sng" dirty="0">
                <a:solidFill>
                  <a:srgbClr val="C00000"/>
                </a:solidFill>
              </a:rPr>
              <a:t> (α CS α</a:t>
            </a:r>
            <a:r>
              <a:rPr lang="en-US" dirty="0">
                <a:solidFill>
                  <a:srgbClr val="C00000"/>
                </a:solidFill>
              </a:rPr>
              <a:t>)   </a:t>
            </a:r>
            <a:r>
              <a:rPr lang="en-US" dirty="0"/>
              <a:t>these mutations cause a more </a:t>
            </a:r>
            <a:r>
              <a:rPr lang="en-US" b="1" dirty="0"/>
              <a:t>severe</a:t>
            </a:r>
            <a:r>
              <a:rPr lang="en-US" dirty="0"/>
              <a:t> </a:t>
            </a:r>
            <a:r>
              <a:rPr lang="en-US" b="1" dirty="0"/>
              <a:t>anemia</a:t>
            </a:r>
            <a:r>
              <a:rPr lang="en-US" dirty="0"/>
              <a:t> and clinical course than the </a:t>
            </a:r>
            <a:r>
              <a:rPr lang="en-US" dirty="0" err="1"/>
              <a:t>deletional</a:t>
            </a:r>
            <a:r>
              <a:rPr lang="en-US" dirty="0"/>
              <a:t> mutations.           Normally, there are 4 α-globin genes. The different phenotypes in α-thalassemia largely result from    whether 1 (α + -thalassemia) or both (α 0 -thalassemia) αglobin genes are deleted in each of the 2 loci. </a:t>
            </a:r>
          </a:p>
        </p:txBody>
      </p:sp>
    </p:spTree>
    <p:extLst>
      <p:ext uri="{BB962C8B-B14F-4D97-AF65-F5344CB8AC3E}">
        <p14:creationId xmlns:p14="http://schemas.microsoft.com/office/powerpoint/2010/main" val="36653149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627" y="551480"/>
            <a:ext cx="10972801" cy="798857"/>
          </a:xfrm>
        </p:spPr>
        <p:txBody>
          <a:bodyPr>
            <a:noAutofit/>
          </a:bodyPr>
          <a:lstStyle/>
          <a:p>
            <a:pPr algn="ctr"/>
            <a:r>
              <a:rPr lang="en-US" sz="4800" dirty="0"/>
              <a:t>Classification of alpha thalassemia</a:t>
            </a:r>
          </a:p>
        </p:txBody>
      </p:sp>
      <p:pic>
        <p:nvPicPr>
          <p:cNvPr id="4" name="Picture 3"/>
          <p:cNvPicPr>
            <a:picLocks noChangeAspect="1"/>
          </p:cNvPicPr>
          <p:nvPr/>
        </p:nvPicPr>
        <p:blipFill>
          <a:blip r:embed="rId2"/>
          <a:stretch>
            <a:fillRect/>
          </a:stretch>
        </p:blipFill>
        <p:spPr>
          <a:xfrm>
            <a:off x="118558" y="2100291"/>
            <a:ext cx="5844425" cy="3725019"/>
          </a:xfrm>
          <a:prstGeom prst="rect">
            <a:avLst/>
          </a:prstGeom>
        </p:spPr>
      </p:pic>
      <p:pic>
        <p:nvPicPr>
          <p:cNvPr id="5" name="Picture 4"/>
          <p:cNvPicPr>
            <a:picLocks noChangeAspect="1"/>
          </p:cNvPicPr>
          <p:nvPr/>
        </p:nvPicPr>
        <p:blipFill>
          <a:blip r:embed="rId3"/>
          <a:stretch>
            <a:fillRect/>
          </a:stretch>
        </p:blipFill>
        <p:spPr>
          <a:xfrm>
            <a:off x="6006606" y="1847792"/>
            <a:ext cx="6066836" cy="4230018"/>
          </a:xfrm>
          <a:prstGeom prst="rect">
            <a:avLst/>
          </a:prstGeom>
        </p:spPr>
      </p:pic>
    </p:spTree>
    <p:extLst>
      <p:ext uri="{BB962C8B-B14F-4D97-AF65-F5344CB8AC3E}">
        <p14:creationId xmlns:p14="http://schemas.microsoft.com/office/powerpoint/2010/main" val="20853758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679" y="1505632"/>
            <a:ext cx="10972801" cy="798857"/>
          </a:xfrm>
        </p:spPr>
        <p:txBody>
          <a:bodyPr>
            <a:normAutofit/>
          </a:bodyPr>
          <a:lstStyle/>
          <a:p>
            <a:r>
              <a:rPr lang="en-US" dirty="0"/>
              <a:t>silent trait</a:t>
            </a:r>
          </a:p>
        </p:txBody>
      </p:sp>
      <p:sp>
        <p:nvSpPr>
          <p:cNvPr id="3" name="Content Placeholder 2"/>
          <p:cNvSpPr>
            <a:spLocks noGrp="1"/>
          </p:cNvSpPr>
          <p:nvPr>
            <p:ph idx="1"/>
          </p:nvPr>
        </p:nvSpPr>
        <p:spPr>
          <a:xfrm>
            <a:off x="338627" y="2617425"/>
            <a:ext cx="10972801" cy="3672886"/>
          </a:xfrm>
        </p:spPr>
        <p:txBody>
          <a:bodyPr/>
          <a:lstStyle/>
          <a:p>
            <a:r>
              <a:rPr lang="en-US" dirty="0"/>
              <a:t>The </a:t>
            </a:r>
            <a:r>
              <a:rPr lang="en-US" dirty="0">
                <a:solidFill>
                  <a:srgbClr val="FF0000"/>
                </a:solidFill>
              </a:rPr>
              <a:t>deletion of </a:t>
            </a:r>
            <a:r>
              <a:rPr lang="en-US" b="1" dirty="0">
                <a:solidFill>
                  <a:srgbClr val="FF0000"/>
                </a:solidFill>
              </a:rPr>
              <a:t>1 α-globin gene </a:t>
            </a:r>
            <a:r>
              <a:rPr lang="en-US" dirty="0">
                <a:solidFill>
                  <a:srgbClr val="FF0000"/>
                </a:solidFill>
              </a:rPr>
              <a:t>(</a:t>
            </a:r>
            <a:r>
              <a:rPr lang="en-US" b="1" dirty="0">
                <a:solidFill>
                  <a:srgbClr val="FF0000"/>
                </a:solidFill>
              </a:rPr>
              <a:t>silent trait</a:t>
            </a:r>
            <a:r>
              <a:rPr lang="en-US" dirty="0">
                <a:solidFill>
                  <a:srgbClr val="FF0000"/>
                </a:solidFill>
              </a:rPr>
              <a:t>) </a:t>
            </a:r>
            <a:r>
              <a:rPr lang="en-US" dirty="0"/>
              <a:t>is not identifiable </a:t>
            </a:r>
            <a:r>
              <a:rPr lang="en-US" dirty="0" err="1"/>
              <a:t>hematologically</a:t>
            </a:r>
            <a:r>
              <a:rPr lang="en-US" dirty="0"/>
              <a:t>. Specifically, </a:t>
            </a:r>
            <a:r>
              <a:rPr lang="en-US" u="sng" dirty="0"/>
              <a:t>no alterations </a:t>
            </a:r>
            <a:r>
              <a:rPr lang="en-US" dirty="0"/>
              <a:t>are noted </a:t>
            </a:r>
            <a:r>
              <a:rPr lang="en-US" u="sng" dirty="0"/>
              <a:t>in</a:t>
            </a:r>
            <a:r>
              <a:rPr lang="en-US" dirty="0"/>
              <a:t> the </a:t>
            </a:r>
            <a:r>
              <a:rPr lang="en-US" u="sng" dirty="0"/>
              <a:t>MCV and mean corpuscular hemoglobin (MCH)</a:t>
            </a:r>
            <a:r>
              <a:rPr lang="en-US" dirty="0"/>
              <a:t>. Persons with this deletion are        usually </a:t>
            </a:r>
            <a:r>
              <a:rPr lang="en-US" u="sng" dirty="0"/>
              <a:t>diagnosed after the birth of a child with a 2-gene deletion or </a:t>
            </a:r>
            <a:r>
              <a:rPr lang="en-US" u="sng" dirty="0" err="1"/>
              <a:t>HbH</a:t>
            </a:r>
            <a:r>
              <a:rPr lang="en-US" u="sng" dirty="0"/>
              <a:t> (β4 )</a:t>
            </a:r>
            <a:r>
              <a:rPr lang="en-US" dirty="0"/>
              <a:t>, but some newborn     screening programs report even low concentrations of </a:t>
            </a:r>
            <a:r>
              <a:rPr lang="en-US" dirty="0" err="1"/>
              <a:t>Hb</a:t>
            </a:r>
            <a:r>
              <a:rPr lang="en-US" dirty="0"/>
              <a:t> Bart. </a:t>
            </a:r>
          </a:p>
        </p:txBody>
      </p:sp>
      <p:sp>
        <p:nvSpPr>
          <p:cNvPr id="4" name="Title 1"/>
          <p:cNvSpPr txBox="1">
            <a:spLocks/>
          </p:cNvSpPr>
          <p:nvPr/>
        </p:nvSpPr>
        <p:spPr>
          <a:xfrm>
            <a:off x="622679" y="393838"/>
            <a:ext cx="10972801" cy="798857"/>
          </a:xfrm>
          <a:prstGeom prst="rect">
            <a:avLst/>
          </a:prstGeom>
        </p:spPr>
        <p:txBody>
          <a:bodyPr vert="horz" lIns="99582" tIns="49791" rIns="99582" bIns="49791" rtlCol="0" anchor="ctr">
            <a:normAutofit/>
          </a:bodyPr>
          <a:lstStyle>
            <a:lvl1pPr algn="l" defTabSz="995690" rtl="0" eaLnBrk="1" latinLnBrk="1" hangingPunct="1">
              <a:spcBef>
                <a:spcPct val="0"/>
              </a:spcBef>
              <a:buNone/>
              <a:defRPr lang="ko-KR" altLang="en-US" sz="4000" b="1" kern="1200" baseline="0" dirty="0">
                <a:solidFill>
                  <a:srgbClr val="C00000"/>
                </a:solidFill>
                <a:effectLst/>
                <a:latin typeface="+mj-lt"/>
                <a:ea typeface="맑은 고딕" pitchFamily="50" charset="-127"/>
                <a:cs typeface="+mj-cs"/>
              </a:defRPr>
            </a:lvl1pPr>
          </a:lstStyle>
          <a:p>
            <a:r>
              <a:rPr lang="en-US" dirty="0"/>
              <a:t>Genetic phenotype</a:t>
            </a:r>
          </a:p>
        </p:txBody>
      </p:sp>
    </p:spTree>
    <p:extLst>
      <p:ext uri="{BB962C8B-B14F-4D97-AF65-F5344CB8AC3E}">
        <p14:creationId xmlns:p14="http://schemas.microsoft.com/office/powerpoint/2010/main" val="4631588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627" y="695515"/>
            <a:ext cx="10972801" cy="798857"/>
          </a:xfrm>
        </p:spPr>
        <p:txBody>
          <a:bodyPr/>
          <a:lstStyle/>
          <a:p>
            <a:r>
              <a:rPr lang="en-US" dirty="0"/>
              <a:t>α-thalassemia trait (alpha thalassemia minor)</a:t>
            </a:r>
          </a:p>
        </p:txBody>
      </p:sp>
      <p:sp>
        <p:nvSpPr>
          <p:cNvPr id="3" name="Content Placeholder 2"/>
          <p:cNvSpPr>
            <a:spLocks noGrp="1"/>
          </p:cNvSpPr>
          <p:nvPr>
            <p:ph idx="1"/>
          </p:nvPr>
        </p:nvSpPr>
        <p:spPr>
          <a:xfrm>
            <a:off x="190576" y="1914014"/>
            <a:ext cx="6306456" cy="4825163"/>
          </a:xfrm>
        </p:spPr>
        <p:txBody>
          <a:bodyPr/>
          <a:lstStyle/>
          <a:p>
            <a:r>
              <a:rPr lang="en-US" dirty="0"/>
              <a:t>The </a:t>
            </a:r>
            <a:r>
              <a:rPr lang="en-US" dirty="0">
                <a:solidFill>
                  <a:srgbClr val="FF0000"/>
                </a:solidFill>
              </a:rPr>
              <a:t>deletion of </a:t>
            </a:r>
            <a:r>
              <a:rPr lang="en-US" b="1" dirty="0">
                <a:solidFill>
                  <a:srgbClr val="FF0000"/>
                </a:solidFill>
              </a:rPr>
              <a:t>2 α-globin genes </a:t>
            </a:r>
            <a:r>
              <a:rPr lang="en-US" dirty="0"/>
              <a:t>results in </a:t>
            </a:r>
            <a:r>
              <a:rPr lang="en-US" b="1" dirty="0">
                <a:solidFill>
                  <a:srgbClr val="C00000"/>
                </a:solidFill>
              </a:rPr>
              <a:t>α-thalassemia   trait</a:t>
            </a:r>
            <a:r>
              <a:rPr lang="en-US" dirty="0"/>
              <a:t>. The α-globin alleles can be lost in a </a:t>
            </a:r>
            <a:r>
              <a:rPr lang="en-US" u="sng" dirty="0"/>
              <a:t>trans (−α/−α) or </a:t>
            </a:r>
            <a:r>
              <a:rPr lang="en-US" u="sng" dirty="0" err="1"/>
              <a:t>cis</a:t>
            </a:r>
            <a:r>
              <a:rPr lang="en-US" u="sng" dirty="0"/>
              <a:t> (α,α/ -SEA ) </a:t>
            </a:r>
            <a:r>
              <a:rPr lang="en-US" dirty="0"/>
              <a:t>configuration. The trans or cis            mutations can combine with other mutations or             deletions and lead to </a:t>
            </a:r>
            <a:r>
              <a:rPr lang="en-US" dirty="0" err="1"/>
              <a:t>HbH</a:t>
            </a:r>
            <a:r>
              <a:rPr lang="en-US" dirty="0"/>
              <a:t> or α-thalassemia major. </a:t>
            </a:r>
          </a:p>
          <a:p>
            <a:endParaRPr lang="en-US" dirty="0"/>
          </a:p>
          <a:p>
            <a:r>
              <a:rPr lang="en-US" dirty="0"/>
              <a:t>In persons from Africa or of </a:t>
            </a:r>
            <a:r>
              <a:rPr lang="en-US" b="1" dirty="0">
                <a:solidFill>
                  <a:srgbClr val="C00000"/>
                </a:solidFill>
                <a:effectLst>
                  <a:outerShdw blurRad="38100" dist="38100" dir="2700000" algn="tl">
                    <a:srgbClr val="000000">
                      <a:alpha val="43137"/>
                    </a:srgbClr>
                  </a:outerShdw>
                </a:effectLst>
              </a:rPr>
              <a:t>African</a:t>
            </a:r>
            <a:r>
              <a:rPr lang="en-US" dirty="0"/>
              <a:t> descent, the </a:t>
            </a:r>
            <a:r>
              <a:rPr lang="en-US" dirty="0">
                <a:solidFill>
                  <a:srgbClr val="C00000"/>
                </a:solidFill>
              </a:rPr>
              <a:t>most       common α-globin deletions are in the </a:t>
            </a:r>
            <a:r>
              <a:rPr lang="en-US" b="1" u="sng" dirty="0">
                <a:solidFill>
                  <a:srgbClr val="C00000"/>
                </a:solidFill>
              </a:rPr>
              <a:t>trans</a:t>
            </a:r>
            <a:r>
              <a:rPr lang="en-US" u="sng" dirty="0">
                <a:solidFill>
                  <a:srgbClr val="C00000"/>
                </a:solidFill>
              </a:rPr>
              <a:t> configuration</a:t>
            </a:r>
            <a:r>
              <a:rPr lang="en-US" dirty="0"/>
              <a:t>, whereas in persons from or descended from </a:t>
            </a:r>
            <a:r>
              <a:rPr lang="en-US" b="1" dirty="0">
                <a:solidFill>
                  <a:srgbClr val="C00000"/>
                </a:solidFill>
                <a:effectLst>
                  <a:outerShdw blurRad="38100" dist="38100" dir="2700000" algn="tl">
                    <a:srgbClr val="000000">
                      <a:alpha val="43137"/>
                    </a:srgbClr>
                  </a:outerShdw>
                </a:effectLst>
              </a:rPr>
              <a:t>Asia or Mediterranean</a:t>
            </a:r>
            <a:r>
              <a:rPr lang="en-US" dirty="0">
                <a:solidFill>
                  <a:srgbClr val="C00000"/>
                </a:solidFill>
                <a:effectLst>
                  <a:outerShdw blurRad="38100" dist="38100" dir="2700000" algn="tl">
                    <a:srgbClr val="000000">
                      <a:alpha val="43137"/>
                    </a:srgbClr>
                  </a:outerShdw>
                </a:effectLst>
              </a:rPr>
              <a:t> region</a:t>
            </a:r>
            <a:r>
              <a:rPr lang="en-US" dirty="0"/>
              <a:t>, </a:t>
            </a:r>
            <a:r>
              <a:rPr lang="en-US" b="1" u="sng" dirty="0">
                <a:solidFill>
                  <a:srgbClr val="C00000"/>
                </a:solidFill>
              </a:rPr>
              <a:t>cis</a:t>
            </a:r>
            <a:r>
              <a:rPr lang="en-US" u="sng" dirty="0">
                <a:solidFill>
                  <a:srgbClr val="C00000"/>
                </a:solidFill>
              </a:rPr>
              <a:t> deletions are most common. </a:t>
            </a:r>
          </a:p>
        </p:txBody>
      </p:sp>
      <p:pic>
        <p:nvPicPr>
          <p:cNvPr id="1028" name="Picture 4" descr="HPLC and Capillary Hb electrophoresis patterns of a neonate with α... |  Download Scientific Diagram"/>
          <p:cNvPicPr>
            <a:picLocks noChangeAspect="1" noChangeArrowheads="1"/>
          </p:cNvPicPr>
          <p:nvPr/>
        </p:nvPicPr>
        <p:blipFill rotWithShape="1">
          <a:blip r:embed="rId3">
            <a:extLst>
              <a:ext uri="{28A0092B-C50C-407E-A947-70E740481C1C}">
                <a14:useLocalDpi xmlns:a14="http://schemas.microsoft.com/office/drawing/2010/main" val="0"/>
              </a:ext>
            </a:extLst>
          </a:blip>
          <a:srcRect l="40863" b="-4419"/>
          <a:stretch/>
        </p:blipFill>
        <p:spPr bwMode="auto">
          <a:xfrm>
            <a:off x="7176261" y="1415689"/>
            <a:ext cx="3380115" cy="518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1076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34610" y="1559724"/>
            <a:ext cx="10972801" cy="4825163"/>
          </a:xfrm>
        </p:spPr>
        <p:txBody>
          <a:bodyPr/>
          <a:lstStyle/>
          <a:p>
            <a:r>
              <a:rPr lang="en-US" dirty="0"/>
              <a:t>α-Thalassemia trait (2 missing α-globin genes) manifest as a </a:t>
            </a:r>
            <a:r>
              <a:rPr lang="en-US" b="1" u="sng" dirty="0">
                <a:solidFill>
                  <a:srgbClr val="0070C0"/>
                </a:solidFill>
              </a:rPr>
              <a:t>microcytic</a:t>
            </a:r>
            <a:r>
              <a:rPr lang="en-US" u="sng" dirty="0">
                <a:solidFill>
                  <a:srgbClr val="0070C0"/>
                </a:solidFill>
              </a:rPr>
              <a:t> </a:t>
            </a:r>
            <a:r>
              <a:rPr lang="en-US" b="1" u="sng" dirty="0">
                <a:solidFill>
                  <a:srgbClr val="0070C0"/>
                </a:solidFill>
              </a:rPr>
              <a:t>anemia</a:t>
            </a:r>
            <a:r>
              <a:rPr lang="en-US" dirty="0"/>
              <a:t> that can be </a:t>
            </a:r>
            <a:r>
              <a:rPr lang="en-US" dirty="0">
                <a:solidFill>
                  <a:srgbClr val="0070C0"/>
                </a:solidFill>
              </a:rPr>
              <a:t>mistaken for iron-deficiency anemia</a:t>
            </a:r>
            <a:r>
              <a:rPr lang="en-US" dirty="0"/>
              <a:t>. The </a:t>
            </a:r>
            <a:r>
              <a:rPr lang="en-US" u="sng" dirty="0" err="1">
                <a:solidFill>
                  <a:srgbClr val="0070C0"/>
                </a:solidFill>
              </a:rPr>
              <a:t>Hb</a:t>
            </a:r>
            <a:r>
              <a:rPr lang="en-US" u="sng" dirty="0">
                <a:solidFill>
                  <a:srgbClr val="0070C0"/>
                </a:solidFill>
              </a:rPr>
              <a:t> analysis is </a:t>
            </a:r>
            <a:r>
              <a:rPr lang="en-US" b="1" u="sng" dirty="0">
                <a:solidFill>
                  <a:srgbClr val="0070C0"/>
                </a:solidFill>
              </a:rPr>
              <a:t>normal</a:t>
            </a:r>
            <a:r>
              <a:rPr lang="en-US" dirty="0"/>
              <a:t>, except during the newborn period, when </a:t>
            </a:r>
            <a:r>
              <a:rPr lang="en-US" dirty="0" err="1"/>
              <a:t>Hb</a:t>
            </a:r>
            <a:r>
              <a:rPr lang="en-US" dirty="0"/>
              <a:t> </a:t>
            </a:r>
            <a:r>
              <a:rPr lang="en-US" b="1" dirty="0"/>
              <a:t>Bart  </a:t>
            </a:r>
            <a:r>
              <a:rPr lang="en-US" dirty="0"/>
              <a:t> is typically </a:t>
            </a:r>
            <a:r>
              <a:rPr lang="en-US" b="1" dirty="0"/>
              <a:t>3%.</a:t>
            </a:r>
            <a:r>
              <a:rPr lang="en-US" dirty="0"/>
              <a:t> Children with a deletion of 2 α-globin genes are commonly mistaken to have iron        deficiency, given the presence of both </a:t>
            </a:r>
            <a:r>
              <a:rPr lang="en-US" u="sng" dirty="0">
                <a:solidFill>
                  <a:srgbClr val="0070C0"/>
                </a:solidFill>
              </a:rPr>
              <a:t>low MCV and MCH</a:t>
            </a:r>
            <a:r>
              <a:rPr lang="en-US" dirty="0"/>
              <a:t>. The simplest approach to </a:t>
            </a:r>
            <a:r>
              <a:rPr lang="en-US" b="1" dirty="0"/>
              <a:t>distinguish         </a:t>
            </a:r>
            <a:r>
              <a:rPr lang="en-US" dirty="0"/>
              <a:t> between iron deficiency and α-thalassemia trait is with a good dietary history. </a:t>
            </a:r>
          </a:p>
          <a:p>
            <a:endParaRPr lang="en-US" dirty="0"/>
          </a:p>
          <a:p>
            <a:r>
              <a:rPr lang="en-US" u="sng" dirty="0"/>
              <a:t>Children with </a:t>
            </a:r>
            <a:r>
              <a:rPr lang="en-US" b="1" u="sng" dirty="0">
                <a:solidFill>
                  <a:srgbClr val="C00000"/>
                </a:solidFill>
              </a:rPr>
              <a:t>iron deficiency anemia </a:t>
            </a:r>
            <a:r>
              <a:rPr lang="en-US" dirty="0"/>
              <a:t>often </a:t>
            </a:r>
            <a:r>
              <a:rPr lang="en-US" u="sng" dirty="0"/>
              <a:t>have a diet that is low in iron</a:t>
            </a:r>
            <a:r>
              <a:rPr lang="en-US" dirty="0"/>
              <a:t> </a:t>
            </a:r>
            <a:r>
              <a:rPr lang="en-US" u="sng" dirty="0"/>
              <a:t>and drink</a:t>
            </a:r>
            <a:r>
              <a:rPr lang="en-US" dirty="0"/>
              <a:t> significant amount of </a:t>
            </a:r>
            <a:r>
              <a:rPr lang="en-US" b="1" u="sng" dirty="0"/>
              <a:t>cow's</a:t>
            </a:r>
            <a:r>
              <a:rPr lang="en-US" u="sng" dirty="0"/>
              <a:t> </a:t>
            </a:r>
            <a:r>
              <a:rPr lang="en-US" b="1" u="sng" dirty="0"/>
              <a:t>milk</a:t>
            </a:r>
            <a:r>
              <a:rPr lang="en-US" dirty="0"/>
              <a:t>. Alternatively, a brief </a:t>
            </a:r>
            <a:r>
              <a:rPr lang="en-US" dirty="0">
                <a:solidFill>
                  <a:srgbClr val="0070C0"/>
                </a:solidFill>
              </a:rPr>
              <a:t>course of iron supplementation </a:t>
            </a:r>
            <a:r>
              <a:rPr lang="en-US" dirty="0"/>
              <a:t>along </a:t>
            </a:r>
            <a:r>
              <a:rPr lang="en-US" u="sng" dirty="0"/>
              <a:t>with monitoring of erythrocyte parameters</a:t>
            </a:r>
            <a:r>
              <a:rPr lang="en-US" dirty="0"/>
              <a:t> might confirm the diagnosis of iron deficiency. </a:t>
            </a:r>
          </a:p>
          <a:p>
            <a:endParaRPr lang="en-US" dirty="0"/>
          </a:p>
          <a:p>
            <a:r>
              <a:rPr lang="en-US" dirty="0">
                <a:solidFill>
                  <a:srgbClr val="C00000"/>
                </a:solidFill>
              </a:rPr>
              <a:t>If both </a:t>
            </a:r>
            <a:r>
              <a:rPr lang="en-US" b="1" dirty="0">
                <a:solidFill>
                  <a:srgbClr val="C00000"/>
                </a:solidFill>
              </a:rPr>
              <a:t>parents</a:t>
            </a:r>
            <a:r>
              <a:rPr lang="en-US" dirty="0"/>
              <a:t> of a child </a:t>
            </a:r>
            <a:r>
              <a:rPr lang="en-US" dirty="0">
                <a:solidFill>
                  <a:srgbClr val="C00000"/>
                </a:solidFill>
              </a:rPr>
              <a:t>diagnosed with </a:t>
            </a:r>
            <a:r>
              <a:rPr lang="en-US" b="1" dirty="0">
                <a:solidFill>
                  <a:srgbClr val="C00000"/>
                </a:solidFill>
              </a:rPr>
              <a:t>α-thalassemia</a:t>
            </a:r>
            <a:r>
              <a:rPr lang="en-US" dirty="0">
                <a:solidFill>
                  <a:srgbClr val="C00000"/>
                </a:solidFill>
              </a:rPr>
              <a:t> </a:t>
            </a:r>
            <a:r>
              <a:rPr lang="en-US" b="1" dirty="0">
                <a:solidFill>
                  <a:srgbClr val="C00000"/>
                </a:solidFill>
              </a:rPr>
              <a:t>trait</a:t>
            </a:r>
            <a:r>
              <a:rPr lang="en-US" dirty="0">
                <a:solidFill>
                  <a:srgbClr val="C00000"/>
                </a:solidFill>
              </a:rPr>
              <a:t> </a:t>
            </a:r>
            <a:r>
              <a:rPr lang="en-US" dirty="0"/>
              <a:t>are carriers in the </a:t>
            </a:r>
            <a:r>
              <a:rPr lang="en-US" b="1" dirty="0">
                <a:solidFill>
                  <a:srgbClr val="C00000"/>
                </a:solidFill>
              </a:rPr>
              <a:t>cis</a:t>
            </a:r>
            <a:r>
              <a:rPr lang="en-US" dirty="0">
                <a:solidFill>
                  <a:srgbClr val="C00000"/>
                </a:solidFill>
              </a:rPr>
              <a:t> conformation</a:t>
            </a:r>
            <a:r>
              <a:rPr lang="en-US" dirty="0"/>
              <a:t>, they are at </a:t>
            </a:r>
            <a:r>
              <a:rPr lang="en-US" u="sng" dirty="0"/>
              <a:t>risk for a future </a:t>
            </a:r>
            <a:r>
              <a:rPr lang="en-US" b="1" u="sng" dirty="0">
                <a:solidFill>
                  <a:srgbClr val="C00000"/>
                </a:solidFill>
              </a:rPr>
              <a:t>hydrops</a:t>
            </a:r>
            <a:r>
              <a:rPr lang="en-US" u="sng" dirty="0">
                <a:solidFill>
                  <a:srgbClr val="C00000"/>
                </a:solidFill>
              </a:rPr>
              <a:t> </a:t>
            </a:r>
            <a:r>
              <a:rPr lang="en-US" b="1" u="sng" dirty="0" err="1">
                <a:solidFill>
                  <a:srgbClr val="C00000"/>
                </a:solidFill>
              </a:rPr>
              <a:t>fetalis</a:t>
            </a:r>
            <a:r>
              <a:rPr lang="en-US" u="sng" dirty="0">
                <a:solidFill>
                  <a:srgbClr val="C00000"/>
                </a:solidFill>
              </a:rPr>
              <a:t> pregnancy</a:t>
            </a:r>
            <a:r>
              <a:rPr lang="en-US" dirty="0"/>
              <a:t>. Thus, </a:t>
            </a:r>
            <a:r>
              <a:rPr lang="en-US" u="sng" dirty="0"/>
              <a:t>family screening and </a:t>
            </a:r>
            <a:r>
              <a:rPr lang="en-US" b="1" u="sng" dirty="0"/>
              <a:t>genetic</a:t>
            </a:r>
            <a:r>
              <a:rPr lang="en-US" u="sng" dirty="0"/>
              <a:t> </a:t>
            </a:r>
            <a:r>
              <a:rPr lang="en-US" b="1" u="sng" dirty="0"/>
              <a:t>counseling</a:t>
            </a:r>
            <a:r>
              <a:rPr lang="en-US" u="sng" dirty="0"/>
              <a:t> are indicated. </a:t>
            </a:r>
          </a:p>
        </p:txBody>
      </p:sp>
    </p:spTree>
    <p:extLst>
      <p:ext uri="{BB962C8B-B14F-4D97-AF65-F5344CB8AC3E}">
        <p14:creationId xmlns:p14="http://schemas.microsoft.com/office/powerpoint/2010/main" val="32532990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662" y="1127619"/>
            <a:ext cx="10972801" cy="798857"/>
          </a:xfrm>
        </p:spPr>
        <p:txBody>
          <a:bodyPr/>
          <a:lstStyle/>
          <a:p>
            <a:r>
              <a:rPr lang="en-US" dirty="0" err="1"/>
              <a:t>HbH</a:t>
            </a:r>
            <a:r>
              <a:rPr lang="en-US" dirty="0"/>
              <a:t> disease</a:t>
            </a:r>
          </a:p>
        </p:txBody>
      </p:sp>
      <p:sp>
        <p:nvSpPr>
          <p:cNvPr id="3" name="Content Placeholder 2"/>
          <p:cNvSpPr>
            <a:spLocks noGrp="1"/>
          </p:cNvSpPr>
          <p:nvPr>
            <p:ph idx="1"/>
          </p:nvPr>
        </p:nvSpPr>
        <p:spPr>
          <a:xfrm>
            <a:off x="478644" y="2567966"/>
            <a:ext cx="10972801" cy="3024730"/>
          </a:xfrm>
        </p:spPr>
        <p:txBody>
          <a:bodyPr/>
          <a:lstStyle/>
          <a:p>
            <a:r>
              <a:rPr lang="en-US" dirty="0"/>
              <a:t>The </a:t>
            </a:r>
            <a:r>
              <a:rPr lang="en-US" dirty="0">
                <a:solidFill>
                  <a:srgbClr val="FF0000"/>
                </a:solidFill>
              </a:rPr>
              <a:t>deletion of </a:t>
            </a:r>
            <a:r>
              <a:rPr lang="en-US" b="1" dirty="0">
                <a:solidFill>
                  <a:srgbClr val="FF0000"/>
                </a:solidFill>
              </a:rPr>
              <a:t>3</a:t>
            </a:r>
            <a:r>
              <a:rPr lang="en-US" dirty="0">
                <a:solidFill>
                  <a:srgbClr val="FF0000"/>
                </a:solidFill>
              </a:rPr>
              <a:t> </a:t>
            </a:r>
            <a:r>
              <a:rPr lang="en-US" b="1" dirty="0">
                <a:solidFill>
                  <a:srgbClr val="FF0000"/>
                </a:solidFill>
              </a:rPr>
              <a:t>α-globin</a:t>
            </a:r>
            <a:r>
              <a:rPr lang="en-US" dirty="0">
                <a:solidFill>
                  <a:srgbClr val="FF0000"/>
                </a:solidFill>
              </a:rPr>
              <a:t> </a:t>
            </a:r>
            <a:r>
              <a:rPr lang="en-US" b="1" dirty="0">
                <a:solidFill>
                  <a:srgbClr val="FF0000"/>
                </a:solidFill>
              </a:rPr>
              <a:t>genes</a:t>
            </a:r>
            <a:r>
              <a:rPr lang="en-US" dirty="0">
                <a:solidFill>
                  <a:srgbClr val="FF0000"/>
                </a:solidFill>
              </a:rPr>
              <a:t> </a:t>
            </a:r>
            <a:r>
              <a:rPr lang="en-US" dirty="0"/>
              <a:t>leads to the diagnosis of </a:t>
            </a:r>
            <a:r>
              <a:rPr lang="en-US" b="1" dirty="0" err="1"/>
              <a:t>HbH</a:t>
            </a:r>
            <a:r>
              <a:rPr lang="en-US" dirty="0"/>
              <a:t> disease. A </a:t>
            </a:r>
            <a:r>
              <a:rPr lang="en-US" u="sng" dirty="0"/>
              <a:t>more severe form </a:t>
            </a:r>
            <a:r>
              <a:rPr lang="en-US" dirty="0"/>
              <a:t>of </a:t>
            </a:r>
            <a:r>
              <a:rPr lang="en-US" dirty="0" err="1"/>
              <a:t>HbH</a:t>
            </a:r>
            <a:r>
              <a:rPr lang="en-US" dirty="0"/>
              <a:t>          disease may be </a:t>
            </a:r>
            <a:r>
              <a:rPr lang="en-US" u="sng" dirty="0"/>
              <a:t>caused by a </a:t>
            </a:r>
            <a:r>
              <a:rPr lang="en-US" u="sng" dirty="0" err="1"/>
              <a:t>nondeletional</a:t>
            </a:r>
            <a:r>
              <a:rPr lang="en-US" u="sng" dirty="0"/>
              <a:t> α-globin mutation in combination with 2 gene deletions</a:t>
            </a:r>
            <a:r>
              <a:rPr lang="en-US" dirty="0"/>
              <a:t>.  </a:t>
            </a:r>
          </a:p>
          <a:p>
            <a:r>
              <a:rPr lang="en-US" dirty="0"/>
              <a:t> </a:t>
            </a:r>
            <a:r>
              <a:rPr lang="en-US" dirty="0" err="1">
                <a:solidFill>
                  <a:srgbClr val="C00000"/>
                </a:solidFill>
              </a:rPr>
              <a:t>HbH</a:t>
            </a:r>
            <a:r>
              <a:rPr lang="en-US" dirty="0">
                <a:solidFill>
                  <a:srgbClr val="C00000"/>
                </a:solidFill>
              </a:rPr>
              <a:t> </a:t>
            </a:r>
            <a:r>
              <a:rPr lang="en-US" b="1" dirty="0">
                <a:solidFill>
                  <a:srgbClr val="C00000"/>
                </a:solidFill>
              </a:rPr>
              <a:t>Constant</a:t>
            </a:r>
            <a:r>
              <a:rPr lang="en-US" dirty="0">
                <a:solidFill>
                  <a:srgbClr val="C00000"/>
                </a:solidFill>
              </a:rPr>
              <a:t> </a:t>
            </a:r>
            <a:r>
              <a:rPr lang="en-US" b="1" dirty="0">
                <a:solidFill>
                  <a:srgbClr val="C00000"/>
                </a:solidFill>
              </a:rPr>
              <a:t>Spring</a:t>
            </a:r>
            <a:r>
              <a:rPr lang="en-US" dirty="0">
                <a:solidFill>
                  <a:srgbClr val="C00000"/>
                </a:solidFill>
              </a:rPr>
              <a:t> (−α/α,α CS ) </a:t>
            </a:r>
            <a:r>
              <a:rPr lang="en-US" dirty="0"/>
              <a:t>is the </a:t>
            </a:r>
            <a:r>
              <a:rPr lang="en-US" dirty="0">
                <a:solidFill>
                  <a:srgbClr val="C00000"/>
                </a:solidFill>
              </a:rPr>
              <a:t>most common type of </a:t>
            </a:r>
            <a:r>
              <a:rPr lang="en-US" dirty="0" err="1">
                <a:solidFill>
                  <a:srgbClr val="C00000"/>
                </a:solidFill>
              </a:rPr>
              <a:t>nondeletional</a:t>
            </a:r>
            <a:r>
              <a:rPr lang="en-US" dirty="0">
                <a:solidFill>
                  <a:srgbClr val="C00000"/>
                </a:solidFill>
              </a:rPr>
              <a:t> </a:t>
            </a:r>
            <a:r>
              <a:rPr lang="en-US" dirty="0" err="1">
                <a:solidFill>
                  <a:srgbClr val="C00000"/>
                </a:solidFill>
              </a:rPr>
              <a:t>HbH</a:t>
            </a:r>
            <a:r>
              <a:rPr lang="en-US" dirty="0">
                <a:solidFill>
                  <a:srgbClr val="C00000"/>
                </a:solidFill>
              </a:rPr>
              <a:t> disease. </a:t>
            </a:r>
          </a:p>
        </p:txBody>
      </p:sp>
    </p:spTree>
    <p:extLst>
      <p:ext uri="{BB962C8B-B14F-4D97-AF65-F5344CB8AC3E}">
        <p14:creationId xmlns:p14="http://schemas.microsoft.com/office/powerpoint/2010/main" val="7552451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1210" y="923571"/>
            <a:ext cx="11990791" cy="4825163"/>
          </a:xfrm>
        </p:spPr>
        <p:txBody>
          <a:bodyPr anchor="ctr">
            <a:normAutofit/>
          </a:bodyPr>
          <a:lstStyle/>
          <a:p>
            <a:r>
              <a:rPr lang="en-US" dirty="0"/>
              <a:t>The simplest manner of </a:t>
            </a:r>
            <a:r>
              <a:rPr lang="en-US" b="1" dirty="0">
                <a:solidFill>
                  <a:schemeClr val="accent5">
                    <a:lumMod val="75000"/>
                  </a:schemeClr>
                </a:solidFill>
              </a:rPr>
              <a:t>diagnosing</a:t>
            </a:r>
            <a:r>
              <a:rPr lang="en-US" dirty="0">
                <a:solidFill>
                  <a:schemeClr val="accent5">
                    <a:lumMod val="75000"/>
                  </a:schemeClr>
                </a:solidFill>
              </a:rPr>
              <a:t> </a:t>
            </a:r>
            <a:r>
              <a:rPr lang="en-US" dirty="0" err="1">
                <a:solidFill>
                  <a:schemeClr val="accent5">
                    <a:lumMod val="75000"/>
                  </a:schemeClr>
                </a:solidFill>
              </a:rPr>
              <a:t>HbH</a:t>
            </a:r>
            <a:r>
              <a:rPr lang="en-US" dirty="0">
                <a:solidFill>
                  <a:schemeClr val="accent5">
                    <a:lumMod val="75000"/>
                  </a:schemeClr>
                </a:solidFill>
              </a:rPr>
              <a:t> disease is </a:t>
            </a:r>
            <a:r>
              <a:rPr lang="en-US" u="sng" dirty="0">
                <a:solidFill>
                  <a:schemeClr val="accent5">
                    <a:lumMod val="75000"/>
                  </a:schemeClr>
                </a:solidFill>
              </a:rPr>
              <a:t>during the </a:t>
            </a:r>
            <a:r>
              <a:rPr lang="en-US" b="1" u="sng" dirty="0">
                <a:solidFill>
                  <a:schemeClr val="accent5">
                    <a:lumMod val="75000"/>
                  </a:schemeClr>
                </a:solidFill>
              </a:rPr>
              <a:t>newborn</a:t>
            </a:r>
            <a:r>
              <a:rPr lang="en-US" u="sng" dirty="0">
                <a:solidFill>
                  <a:schemeClr val="accent5">
                    <a:lumMod val="75000"/>
                  </a:schemeClr>
                </a:solidFill>
              </a:rPr>
              <a:t> period</a:t>
            </a:r>
            <a:r>
              <a:rPr lang="en-US" dirty="0"/>
              <a:t>, when </a:t>
            </a:r>
            <a:r>
              <a:rPr lang="en-US" dirty="0">
                <a:solidFill>
                  <a:srgbClr val="0070C0"/>
                </a:solidFill>
              </a:rPr>
              <a:t>excess in </a:t>
            </a:r>
            <a:r>
              <a:rPr lang="en-US" b="1" dirty="0">
                <a:solidFill>
                  <a:srgbClr val="0070C0"/>
                </a:solidFill>
              </a:rPr>
              <a:t>γ-tetramers</a:t>
            </a:r>
            <a:r>
              <a:rPr lang="en-US" dirty="0">
                <a:solidFill>
                  <a:srgbClr val="0070C0"/>
                </a:solidFill>
              </a:rPr>
              <a:t> are present and </a:t>
            </a:r>
            <a:r>
              <a:rPr lang="en-US" dirty="0" err="1">
                <a:solidFill>
                  <a:srgbClr val="0070C0"/>
                </a:solidFill>
              </a:rPr>
              <a:t>Hb</a:t>
            </a:r>
            <a:r>
              <a:rPr lang="en-US" dirty="0">
                <a:solidFill>
                  <a:srgbClr val="0070C0"/>
                </a:solidFill>
              </a:rPr>
              <a:t> </a:t>
            </a:r>
            <a:r>
              <a:rPr lang="en-US" b="1" dirty="0">
                <a:solidFill>
                  <a:srgbClr val="0070C0"/>
                </a:solidFill>
              </a:rPr>
              <a:t>Bart</a:t>
            </a:r>
            <a:r>
              <a:rPr lang="en-US" dirty="0">
                <a:solidFill>
                  <a:srgbClr val="0070C0"/>
                </a:solidFill>
              </a:rPr>
              <a:t> is commonly &gt;</a:t>
            </a:r>
            <a:r>
              <a:rPr lang="en-US" b="1" dirty="0">
                <a:solidFill>
                  <a:srgbClr val="0070C0"/>
                </a:solidFill>
              </a:rPr>
              <a:t>25</a:t>
            </a:r>
            <a:r>
              <a:rPr lang="en-US" dirty="0">
                <a:solidFill>
                  <a:srgbClr val="0070C0"/>
                </a:solidFill>
              </a:rPr>
              <a:t>%. </a:t>
            </a:r>
            <a:r>
              <a:rPr lang="en-US" dirty="0"/>
              <a:t>Obtaining supporting evidence from the parents is helpful. Later in childhood, there is an excess of βglobin chain tetramers that results in </a:t>
            </a:r>
            <a:r>
              <a:rPr lang="en-US" dirty="0" err="1"/>
              <a:t>HbH</a:t>
            </a:r>
            <a:r>
              <a:rPr lang="en-US" dirty="0"/>
              <a:t>. A </a:t>
            </a:r>
            <a:r>
              <a:rPr lang="en-US" dirty="0">
                <a:solidFill>
                  <a:srgbClr val="FF0000"/>
                </a:solidFill>
              </a:rPr>
              <a:t>definitive diagnosis of </a:t>
            </a:r>
            <a:r>
              <a:rPr lang="en-US" dirty="0" err="1">
                <a:solidFill>
                  <a:srgbClr val="FF0000"/>
                </a:solidFill>
              </a:rPr>
              <a:t>HbH</a:t>
            </a:r>
            <a:r>
              <a:rPr lang="en-US" dirty="0">
                <a:solidFill>
                  <a:srgbClr val="FF0000"/>
                </a:solidFill>
              </a:rPr>
              <a:t> disease</a:t>
            </a:r>
            <a:r>
              <a:rPr lang="en-US" dirty="0"/>
              <a:t> requires </a:t>
            </a:r>
            <a:r>
              <a:rPr lang="en-US" b="1" dirty="0">
                <a:solidFill>
                  <a:srgbClr val="FF0000"/>
                </a:solidFill>
              </a:rPr>
              <a:t>DNA</a:t>
            </a:r>
            <a:r>
              <a:rPr lang="en-US" dirty="0">
                <a:solidFill>
                  <a:srgbClr val="FF0000"/>
                </a:solidFill>
              </a:rPr>
              <a:t> </a:t>
            </a:r>
            <a:r>
              <a:rPr lang="en-US" b="1" dirty="0">
                <a:solidFill>
                  <a:srgbClr val="FF0000"/>
                </a:solidFill>
              </a:rPr>
              <a:t>analysis</a:t>
            </a:r>
            <a:r>
              <a:rPr lang="en-US" dirty="0"/>
              <a:t>. Brilliant </a:t>
            </a:r>
            <a:r>
              <a:rPr lang="en-US" dirty="0" err="1"/>
              <a:t>cresyl</a:t>
            </a:r>
            <a:r>
              <a:rPr lang="en-US" dirty="0"/>
              <a:t> blue can stain </a:t>
            </a:r>
            <a:r>
              <a:rPr lang="en-US" dirty="0" err="1"/>
              <a:t>HbH</a:t>
            </a:r>
            <a:r>
              <a:rPr lang="en-US" dirty="0"/>
              <a:t>, but it is rarely used for diagnosis. </a:t>
            </a:r>
          </a:p>
          <a:p>
            <a:endParaRPr lang="en-US" dirty="0"/>
          </a:p>
          <a:p>
            <a:r>
              <a:rPr lang="en-US" dirty="0">
                <a:solidFill>
                  <a:schemeClr val="accent5">
                    <a:lumMod val="75000"/>
                  </a:schemeClr>
                </a:solidFill>
              </a:rPr>
              <a:t>Patients with </a:t>
            </a:r>
            <a:r>
              <a:rPr lang="en-US" dirty="0" err="1">
                <a:solidFill>
                  <a:schemeClr val="accent5">
                    <a:lumMod val="75000"/>
                  </a:schemeClr>
                </a:solidFill>
              </a:rPr>
              <a:t>HbH</a:t>
            </a:r>
            <a:r>
              <a:rPr lang="en-US" dirty="0">
                <a:solidFill>
                  <a:schemeClr val="accent5">
                    <a:lumMod val="75000"/>
                  </a:schemeClr>
                </a:solidFill>
              </a:rPr>
              <a:t> disease </a:t>
            </a:r>
            <a:r>
              <a:rPr lang="en-US" dirty="0"/>
              <a:t>have a </a:t>
            </a:r>
            <a:r>
              <a:rPr lang="en-US" b="1" dirty="0"/>
              <a:t>marked</a:t>
            </a:r>
            <a:r>
              <a:rPr lang="en-US" dirty="0"/>
              <a:t> </a:t>
            </a:r>
            <a:r>
              <a:rPr lang="en-US" b="1" u="sng" dirty="0" err="1"/>
              <a:t>microcytosis</a:t>
            </a:r>
            <a:r>
              <a:rPr lang="en-US" u="sng" dirty="0"/>
              <a:t> </a:t>
            </a:r>
            <a:r>
              <a:rPr lang="en-US" b="1" u="sng" dirty="0"/>
              <a:t>anemia</a:t>
            </a:r>
            <a:r>
              <a:rPr lang="en-US" dirty="0"/>
              <a:t>, </a:t>
            </a:r>
            <a:r>
              <a:rPr lang="en-US" b="1" u="sng" dirty="0"/>
              <a:t>mild</a:t>
            </a:r>
            <a:r>
              <a:rPr lang="en-US" u="sng" dirty="0"/>
              <a:t> </a:t>
            </a:r>
            <a:r>
              <a:rPr lang="en-US" b="1" u="sng" dirty="0"/>
              <a:t>splenomegaly</a:t>
            </a:r>
            <a:r>
              <a:rPr lang="en-US" dirty="0"/>
              <a:t>, and, occasionally, </a:t>
            </a:r>
            <a:r>
              <a:rPr lang="en-US" b="1" u="sng" dirty="0"/>
              <a:t>scleral</a:t>
            </a:r>
            <a:r>
              <a:rPr lang="en-US" u="sng" dirty="0"/>
              <a:t> </a:t>
            </a:r>
            <a:r>
              <a:rPr lang="en-US" b="1" u="sng" dirty="0"/>
              <a:t>icterus</a:t>
            </a:r>
            <a:r>
              <a:rPr lang="en-US" dirty="0"/>
              <a:t> or </a:t>
            </a:r>
            <a:r>
              <a:rPr lang="en-US" b="1" u="sng" dirty="0" err="1"/>
              <a:t>cholelithiasis</a:t>
            </a:r>
            <a:r>
              <a:rPr lang="en-US" dirty="0"/>
              <a:t>. Chronic transfusion is </a:t>
            </a:r>
            <a:r>
              <a:rPr lang="en-US" b="1" dirty="0"/>
              <a:t>not</a:t>
            </a:r>
            <a:r>
              <a:rPr lang="en-US" dirty="0"/>
              <a:t> usually required for therapy because the </a:t>
            </a:r>
            <a:r>
              <a:rPr lang="en-US" dirty="0" err="1"/>
              <a:t>Hb</a:t>
            </a:r>
            <a:r>
              <a:rPr lang="en-US" dirty="0"/>
              <a:t> range is </a:t>
            </a:r>
            <a:r>
              <a:rPr lang="en-US" b="1" dirty="0"/>
              <a:t>7-11</a:t>
            </a:r>
            <a:r>
              <a:rPr lang="en-US" dirty="0"/>
              <a:t> g/</a:t>
            </a:r>
            <a:r>
              <a:rPr lang="en-US" dirty="0" err="1"/>
              <a:t>dL</a:t>
            </a:r>
            <a:r>
              <a:rPr lang="en-US" dirty="0"/>
              <a:t>, with MCV 51-73 </a:t>
            </a:r>
            <a:r>
              <a:rPr lang="en-US" dirty="0" err="1"/>
              <a:t>fL</a:t>
            </a:r>
            <a:r>
              <a:rPr lang="en-US" dirty="0"/>
              <a:t>, but </a:t>
            </a:r>
            <a:r>
              <a:rPr lang="en-US" b="1" dirty="0">
                <a:solidFill>
                  <a:srgbClr val="0070C0"/>
                </a:solidFill>
              </a:rPr>
              <a:t>intermittent </a:t>
            </a:r>
            <a:r>
              <a:rPr lang="en-US" dirty="0">
                <a:solidFill>
                  <a:srgbClr val="0070C0"/>
                </a:solidFill>
              </a:rPr>
              <a:t>transfusions </a:t>
            </a:r>
            <a:r>
              <a:rPr lang="en-US" dirty="0">
                <a:solidFill>
                  <a:schemeClr val="accent5">
                    <a:lumMod val="75000"/>
                  </a:schemeClr>
                </a:solidFill>
              </a:rPr>
              <a:t>for worsening anemia </a:t>
            </a:r>
            <a:r>
              <a:rPr lang="en-US" dirty="0">
                <a:solidFill>
                  <a:srgbClr val="0070C0"/>
                </a:solidFill>
              </a:rPr>
              <a:t>may be needed</a:t>
            </a:r>
            <a:r>
              <a:rPr lang="en-US" dirty="0"/>
              <a:t>. </a:t>
            </a:r>
          </a:p>
          <a:p>
            <a:endParaRPr lang="en-US" dirty="0"/>
          </a:p>
        </p:txBody>
      </p:sp>
      <p:pic>
        <p:nvPicPr>
          <p:cNvPr id="4" name="Picture 3"/>
          <p:cNvPicPr>
            <a:picLocks noChangeAspect="1"/>
          </p:cNvPicPr>
          <p:nvPr/>
        </p:nvPicPr>
        <p:blipFill rotWithShape="1">
          <a:blip r:embed="rId3"/>
          <a:srcRect l="46679" t="22438" r="26203" b="36219"/>
          <a:stretch/>
        </p:blipFill>
        <p:spPr>
          <a:xfrm>
            <a:off x="8902747" y="4440418"/>
            <a:ext cx="2980982" cy="2555127"/>
          </a:xfrm>
          <a:prstGeom prst="rect">
            <a:avLst/>
          </a:prstGeom>
        </p:spPr>
      </p:pic>
      <p:pic>
        <p:nvPicPr>
          <p:cNvPr id="2052" name="Picture 4" descr="Alpha-thalassemia | Genetics in Medic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1699" y="4453201"/>
            <a:ext cx="3339121" cy="2440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4610" y="4740712"/>
            <a:ext cx="4825164" cy="1200485"/>
          </a:xfrm>
          <a:prstGeom prst="rect">
            <a:avLst/>
          </a:prstGeom>
          <a:noFill/>
        </p:spPr>
        <p:txBody>
          <a:bodyPr wrap="square" rtlCol="0">
            <a:spAutoFit/>
          </a:bodyPr>
          <a:lstStyle/>
          <a:p>
            <a:r>
              <a:rPr lang="en-US" dirty="0"/>
              <a:t>Individuals with </a:t>
            </a:r>
            <a:r>
              <a:rPr lang="en-US" b="1" dirty="0">
                <a:solidFill>
                  <a:srgbClr val="0070C0"/>
                </a:solidFill>
              </a:rPr>
              <a:t>non-</a:t>
            </a:r>
            <a:r>
              <a:rPr lang="en-US" b="1" dirty="0" err="1">
                <a:solidFill>
                  <a:srgbClr val="0070C0"/>
                </a:solidFill>
              </a:rPr>
              <a:t>deletional</a:t>
            </a:r>
            <a:r>
              <a:rPr lang="en-US" dirty="0">
                <a:solidFill>
                  <a:srgbClr val="0070C0"/>
                </a:solidFill>
              </a:rPr>
              <a:t> </a:t>
            </a:r>
            <a:r>
              <a:rPr lang="en-US" dirty="0" err="1">
                <a:solidFill>
                  <a:srgbClr val="0070C0"/>
                </a:solidFill>
              </a:rPr>
              <a:t>Hb</a:t>
            </a:r>
            <a:r>
              <a:rPr lang="en-US" dirty="0">
                <a:solidFill>
                  <a:srgbClr val="0070C0"/>
                </a:solidFill>
              </a:rPr>
              <a:t> H disease are </a:t>
            </a:r>
            <a:r>
              <a:rPr lang="en-US" b="1" dirty="0">
                <a:solidFill>
                  <a:srgbClr val="0070C0"/>
                </a:solidFill>
              </a:rPr>
              <a:t>more</a:t>
            </a:r>
            <a:r>
              <a:rPr lang="en-US" dirty="0">
                <a:solidFill>
                  <a:srgbClr val="0070C0"/>
                </a:solidFill>
              </a:rPr>
              <a:t> likely to require </a:t>
            </a:r>
            <a:r>
              <a:rPr lang="en-US" b="1" dirty="0">
                <a:solidFill>
                  <a:srgbClr val="0070C0"/>
                </a:solidFill>
              </a:rPr>
              <a:t>transfusions</a:t>
            </a:r>
            <a:r>
              <a:rPr lang="en-US" dirty="0"/>
              <a:t> than individuals with </a:t>
            </a:r>
            <a:r>
              <a:rPr lang="en-US" dirty="0" err="1"/>
              <a:t>deletional</a:t>
            </a:r>
            <a:r>
              <a:rPr lang="en-US" dirty="0"/>
              <a:t> </a:t>
            </a:r>
            <a:r>
              <a:rPr lang="en-US" dirty="0" err="1"/>
              <a:t>Hb</a:t>
            </a:r>
            <a:r>
              <a:rPr lang="en-US" dirty="0"/>
              <a:t> H disease. </a:t>
            </a:r>
          </a:p>
          <a:p>
            <a:endParaRPr lang="en-US" dirty="0"/>
          </a:p>
        </p:txBody>
      </p:sp>
    </p:spTree>
    <p:extLst>
      <p:ext uri="{BB962C8B-B14F-4D97-AF65-F5344CB8AC3E}">
        <p14:creationId xmlns:p14="http://schemas.microsoft.com/office/powerpoint/2010/main" val="39945775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chor="ctr"/>
          <a:lstStyle/>
          <a:p>
            <a:r>
              <a:rPr lang="en-US" dirty="0"/>
              <a:t>- Treatment of </a:t>
            </a:r>
            <a:r>
              <a:rPr lang="en-US" dirty="0" err="1"/>
              <a:t>HbH</a:t>
            </a:r>
            <a:r>
              <a:rPr lang="en-US" dirty="0"/>
              <a:t> disease requires:</a:t>
            </a:r>
          </a:p>
          <a:p>
            <a:r>
              <a:rPr lang="en-US" dirty="0"/>
              <a:t> 1) Ongoing </a:t>
            </a:r>
            <a:r>
              <a:rPr lang="en-US" b="1" dirty="0">
                <a:solidFill>
                  <a:srgbClr val="0070C0"/>
                </a:solidFill>
              </a:rPr>
              <a:t>monitoring</a:t>
            </a:r>
            <a:r>
              <a:rPr lang="en-US" dirty="0">
                <a:solidFill>
                  <a:srgbClr val="0070C0"/>
                </a:solidFill>
              </a:rPr>
              <a:t> of </a:t>
            </a:r>
            <a:r>
              <a:rPr lang="en-US" b="1" dirty="0">
                <a:solidFill>
                  <a:srgbClr val="0070C0"/>
                </a:solidFill>
              </a:rPr>
              <a:t>growth</a:t>
            </a:r>
            <a:r>
              <a:rPr lang="en-US" dirty="0">
                <a:solidFill>
                  <a:srgbClr val="0070C0"/>
                </a:solidFill>
              </a:rPr>
              <a:t> and </a:t>
            </a:r>
            <a:r>
              <a:rPr lang="en-US" b="1" dirty="0">
                <a:solidFill>
                  <a:srgbClr val="0070C0"/>
                </a:solidFill>
              </a:rPr>
              <a:t>organ</a:t>
            </a:r>
            <a:r>
              <a:rPr lang="en-US" dirty="0">
                <a:solidFill>
                  <a:srgbClr val="0070C0"/>
                </a:solidFill>
              </a:rPr>
              <a:t> </a:t>
            </a:r>
            <a:r>
              <a:rPr lang="en-US" b="1" dirty="0">
                <a:solidFill>
                  <a:srgbClr val="0070C0"/>
                </a:solidFill>
              </a:rPr>
              <a:t>dysfunction</a:t>
            </a:r>
            <a:r>
              <a:rPr lang="en-US" dirty="0"/>
              <a:t>. </a:t>
            </a:r>
          </a:p>
          <a:p>
            <a:r>
              <a:rPr lang="en-US" dirty="0"/>
              <a:t>2) </a:t>
            </a:r>
            <a:r>
              <a:rPr lang="en-US" dirty="0">
                <a:solidFill>
                  <a:srgbClr val="0070C0"/>
                </a:solidFill>
              </a:rPr>
              <a:t>Dietary supplement with </a:t>
            </a:r>
            <a:r>
              <a:rPr lang="en-US" b="1" dirty="0">
                <a:solidFill>
                  <a:srgbClr val="0070C0"/>
                </a:solidFill>
              </a:rPr>
              <a:t>folate</a:t>
            </a:r>
            <a:r>
              <a:rPr lang="en-US" dirty="0">
                <a:solidFill>
                  <a:srgbClr val="0070C0"/>
                </a:solidFill>
              </a:rPr>
              <a:t> and </a:t>
            </a:r>
            <a:r>
              <a:rPr lang="en-US" b="1" dirty="0">
                <a:solidFill>
                  <a:srgbClr val="0070C0"/>
                </a:solidFill>
              </a:rPr>
              <a:t>multivitamins</a:t>
            </a:r>
            <a:r>
              <a:rPr lang="en-US" dirty="0">
                <a:solidFill>
                  <a:srgbClr val="0070C0"/>
                </a:solidFill>
              </a:rPr>
              <a:t> </a:t>
            </a:r>
            <a:r>
              <a:rPr lang="en-US" b="1" u="sng" dirty="0">
                <a:solidFill>
                  <a:srgbClr val="0070C0"/>
                </a:solidFill>
              </a:rPr>
              <a:t>without</a:t>
            </a:r>
            <a:r>
              <a:rPr lang="en-US" u="sng" dirty="0">
                <a:solidFill>
                  <a:srgbClr val="0070C0"/>
                </a:solidFill>
              </a:rPr>
              <a:t> </a:t>
            </a:r>
            <a:r>
              <a:rPr lang="en-US" b="1" u="sng" dirty="0">
                <a:solidFill>
                  <a:srgbClr val="0070C0"/>
                </a:solidFill>
              </a:rPr>
              <a:t>iron</a:t>
            </a:r>
            <a:r>
              <a:rPr lang="en-US" u="sng" dirty="0">
                <a:solidFill>
                  <a:srgbClr val="0070C0"/>
                </a:solidFill>
              </a:rPr>
              <a:t> </a:t>
            </a:r>
            <a:r>
              <a:rPr lang="en-US" dirty="0"/>
              <a:t>is indicated. Older patients may develop </a:t>
            </a:r>
            <a:r>
              <a:rPr lang="en-US" b="1" dirty="0"/>
              <a:t>decreased</a:t>
            </a:r>
            <a:r>
              <a:rPr lang="en-US" dirty="0"/>
              <a:t> </a:t>
            </a:r>
            <a:r>
              <a:rPr lang="en-US" b="1" dirty="0"/>
              <a:t>bone</a:t>
            </a:r>
            <a:r>
              <a:rPr lang="en-US" dirty="0"/>
              <a:t> </a:t>
            </a:r>
            <a:r>
              <a:rPr lang="en-US" b="1" dirty="0"/>
              <a:t>density</a:t>
            </a:r>
            <a:r>
              <a:rPr lang="en-US" dirty="0"/>
              <a:t> with </a:t>
            </a:r>
            <a:r>
              <a:rPr lang="en-US" b="1" dirty="0"/>
              <a:t>calcium</a:t>
            </a:r>
            <a:r>
              <a:rPr lang="en-US" dirty="0"/>
              <a:t> and </a:t>
            </a:r>
            <a:r>
              <a:rPr lang="en-US" b="1" dirty="0"/>
              <a:t>vitamin</a:t>
            </a:r>
            <a:r>
              <a:rPr lang="en-US" dirty="0"/>
              <a:t> </a:t>
            </a:r>
            <a:r>
              <a:rPr lang="en-US" b="1" dirty="0"/>
              <a:t>D</a:t>
            </a:r>
            <a:r>
              <a:rPr lang="en-US" dirty="0"/>
              <a:t> </a:t>
            </a:r>
            <a:r>
              <a:rPr lang="en-US" b="1" dirty="0"/>
              <a:t>deficiency</a:t>
            </a:r>
            <a:r>
              <a:rPr lang="en-US" dirty="0"/>
              <a:t>. </a:t>
            </a:r>
          </a:p>
          <a:p>
            <a:r>
              <a:rPr lang="en-US" dirty="0"/>
              <a:t>3) </a:t>
            </a:r>
            <a:r>
              <a:rPr lang="en-US" dirty="0">
                <a:solidFill>
                  <a:srgbClr val="0070C0"/>
                </a:solidFill>
              </a:rPr>
              <a:t>Vitamin D supplementation </a:t>
            </a:r>
            <a:r>
              <a:rPr lang="en-US" dirty="0"/>
              <a:t>is indicated </a:t>
            </a:r>
            <a:r>
              <a:rPr lang="en-US" b="1" dirty="0"/>
              <a:t>if the level is low</a:t>
            </a:r>
            <a:r>
              <a:rPr lang="en-US" dirty="0"/>
              <a:t>, and adequate dietary calcium intake should be encouraged to promote bone health. </a:t>
            </a:r>
            <a:r>
              <a:rPr lang="en-US" u="sng" dirty="0">
                <a:solidFill>
                  <a:srgbClr val="FF0000"/>
                </a:solidFill>
              </a:rPr>
              <a:t>Iron supplementation should be avoided </a:t>
            </a:r>
            <a:r>
              <a:rPr lang="en-US" dirty="0"/>
              <a:t>as patients are at risk of developing iron overload. </a:t>
            </a:r>
          </a:p>
          <a:p>
            <a:r>
              <a:rPr lang="en-US" dirty="0"/>
              <a:t>4) </a:t>
            </a:r>
            <a:r>
              <a:rPr lang="en-US" dirty="0">
                <a:solidFill>
                  <a:srgbClr val="0070C0"/>
                </a:solidFill>
              </a:rPr>
              <a:t>Intermittent </a:t>
            </a:r>
            <a:r>
              <a:rPr lang="en-US" b="1" dirty="0">
                <a:solidFill>
                  <a:srgbClr val="0070C0"/>
                </a:solidFill>
              </a:rPr>
              <a:t>transfusion</a:t>
            </a:r>
            <a:r>
              <a:rPr lang="en-US" dirty="0">
                <a:solidFill>
                  <a:srgbClr val="0070C0"/>
                </a:solidFill>
              </a:rPr>
              <a:t> </a:t>
            </a:r>
            <a:r>
              <a:rPr lang="en-US" dirty="0"/>
              <a:t>requirements during </a:t>
            </a:r>
            <a:r>
              <a:rPr lang="en-US" dirty="0" err="1"/>
              <a:t>intercurrent</a:t>
            </a:r>
            <a:r>
              <a:rPr lang="en-US" dirty="0"/>
              <a:t> </a:t>
            </a:r>
            <a:r>
              <a:rPr lang="en-US" b="1" dirty="0"/>
              <a:t>infection</a:t>
            </a:r>
            <a:r>
              <a:rPr lang="en-US" dirty="0"/>
              <a:t> may occur, particularly </a:t>
            </a:r>
            <a:r>
              <a:rPr lang="en-US" b="1" dirty="0"/>
              <a:t>in </a:t>
            </a:r>
            <a:r>
              <a:rPr lang="en-US" b="1" dirty="0" err="1"/>
              <a:t>nondeletional</a:t>
            </a:r>
            <a:r>
              <a:rPr lang="en-US" b="1" dirty="0"/>
              <a:t> </a:t>
            </a:r>
            <a:r>
              <a:rPr lang="en-US" b="1" dirty="0" err="1"/>
              <a:t>HbH</a:t>
            </a:r>
            <a:r>
              <a:rPr lang="en-US" b="1" dirty="0"/>
              <a:t>.</a:t>
            </a:r>
          </a:p>
        </p:txBody>
      </p:sp>
    </p:spTree>
    <p:extLst>
      <p:ext uri="{BB962C8B-B14F-4D97-AF65-F5344CB8AC3E}">
        <p14:creationId xmlns:p14="http://schemas.microsoft.com/office/powerpoint/2010/main" val="1428751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744481" y="2866522"/>
            <a:ext cx="10587355" cy="1691005"/>
          </a:xfrm>
          <a:prstGeom prst="rect">
            <a:avLst/>
          </a:prstGeom>
        </p:spPr>
        <p:txBody>
          <a:bodyPr vert="horz" wrap="square" lIns="0" tIns="12065" rIns="0" bIns="0" rtlCol="0">
            <a:spAutoFit/>
          </a:bodyPr>
          <a:lstStyle/>
          <a:p>
            <a:pPr marL="334645" indent="-322580">
              <a:lnSpc>
                <a:spcPts val="2400"/>
              </a:lnSpc>
              <a:spcBef>
                <a:spcPts val="95"/>
              </a:spcBef>
              <a:buFont typeface="Arial"/>
              <a:buChar char="•"/>
              <a:tabLst>
                <a:tab pos="334645" algn="l"/>
                <a:tab pos="335280" algn="l"/>
              </a:tabLst>
            </a:pPr>
            <a:r>
              <a:rPr sz="2000" i="1" spc="-5" dirty="0">
                <a:latin typeface="Calibri"/>
                <a:cs typeface="Calibri"/>
              </a:rPr>
              <a:t>WHO</a:t>
            </a:r>
            <a:r>
              <a:rPr sz="2000" i="1" spc="430" dirty="0">
                <a:latin typeface="Calibri"/>
                <a:cs typeface="Calibri"/>
              </a:rPr>
              <a:t> </a:t>
            </a:r>
            <a:r>
              <a:rPr sz="2000" i="1" spc="-5" dirty="0">
                <a:latin typeface="Calibri"/>
                <a:cs typeface="Calibri"/>
              </a:rPr>
              <a:t>estimate</a:t>
            </a:r>
            <a:r>
              <a:rPr sz="2000" i="1" spc="-40" dirty="0">
                <a:latin typeface="Calibri"/>
                <a:cs typeface="Calibri"/>
              </a:rPr>
              <a:t> </a:t>
            </a:r>
            <a:r>
              <a:rPr sz="2000" i="1" spc="-5" dirty="0">
                <a:latin typeface="Calibri"/>
                <a:cs typeface="Calibri"/>
              </a:rPr>
              <a:t>that</a:t>
            </a:r>
            <a:r>
              <a:rPr sz="2000" i="1" spc="65" dirty="0">
                <a:latin typeface="Calibri"/>
                <a:cs typeface="Calibri"/>
              </a:rPr>
              <a:t> </a:t>
            </a:r>
            <a:r>
              <a:rPr sz="2000" i="1" spc="-5" dirty="0">
                <a:latin typeface="Calibri"/>
                <a:cs typeface="Calibri"/>
              </a:rPr>
              <a:t>at</a:t>
            </a:r>
            <a:r>
              <a:rPr sz="2000" i="1" spc="-40" dirty="0">
                <a:latin typeface="Calibri"/>
                <a:cs typeface="Calibri"/>
              </a:rPr>
              <a:t> </a:t>
            </a:r>
            <a:r>
              <a:rPr sz="2000" i="1" spc="-5" dirty="0">
                <a:latin typeface="Calibri"/>
                <a:cs typeface="Calibri"/>
              </a:rPr>
              <a:t>least</a:t>
            </a:r>
            <a:r>
              <a:rPr sz="2000" i="1" spc="70" dirty="0">
                <a:latin typeface="Calibri"/>
                <a:cs typeface="Calibri"/>
              </a:rPr>
              <a:t> </a:t>
            </a:r>
            <a:r>
              <a:rPr sz="2000" i="1" spc="-5" dirty="0">
                <a:latin typeface="Calibri"/>
                <a:cs typeface="Calibri"/>
              </a:rPr>
              <a:t>5%</a:t>
            </a:r>
            <a:r>
              <a:rPr sz="2000" i="1" spc="15" dirty="0">
                <a:latin typeface="Calibri"/>
                <a:cs typeface="Calibri"/>
              </a:rPr>
              <a:t> </a:t>
            </a:r>
            <a:r>
              <a:rPr sz="2000" i="1" spc="-5" dirty="0">
                <a:latin typeface="Calibri"/>
                <a:cs typeface="Calibri"/>
              </a:rPr>
              <a:t>of</a:t>
            </a:r>
            <a:r>
              <a:rPr sz="2000" i="1" spc="25" dirty="0">
                <a:latin typeface="Calibri"/>
                <a:cs typeface="Calibri"/>
              </a:rPr>
              <a:t> </a:t>
            </a:r>
            <a:r>
              <a:rPr sz="2000" i="1" spc="-5" dirty="0">
                <a:latin typeface="Calibri"/>
                <a:cs typeface="Calibri"/>
              </a:rPr>
              <a:t>adult</a:t>
            </a:r>
            <a:r>
              <a:rPr sz="2000" i="1" spc="-60" dirty="0">
                <a:latin typeface="Calibri"/>
                <a:cs typeface="Calibri"/>
              </a:rPr>
              <a:t> </a:t>
            </a:r>
            <a:r>
              <a:rPr sz="2000" i="1" spc="-5" dirty="0">
                <a:latin typeface="Calibri"/>
                <a:cs typeface="Calibri"/>
              </a:rPr>
              <a:t>are</a:t>
            </a:r>
            <a:r>
              <a:rPr sz="2000" i="1" spc="90" dirty="0">
                <a:latin typeface="Calibri"/>
                <a:cs typeface="Calibri"/>
              </a:rPr>
              <a:t> </a:t>
            </a:r>
            <a:r>
              <a:rPr sz="2000" i="1" spc="-5" dirty="0">
                <a:latin typeface="Calibri"/>
                <a:cs typeface="Calibri"/>
              </a:rPr>
              <a:t>carriers</a:t>
            </a:r>
            <a:r>
              <a:rPr sz="2000" i="1" spc="-50" dirty="0">
                <a:latin typeface="Calibri"/>
                <a:cs typeface="Calibri"/>
              </a:rPr>
              <a:t> </a:t>
            </a:r>
            <a:r>
              <a:rPr sz="2000" i="1" spc="-5" dirty="0">
                <a:latin typeface="Calibri"/>
                <a:cs typeface="Calibri"/>
              </a:rPr>
              <a:t>for</a:t>
            </a:r>
            <a:r>
              <a:rPr sz="2000" i="1" spc="35" dirty="0">
                <a:latin typeface="Calibri"/>
                <a:cs typeface="Calibri"/>
              </a:rPr>
              <a:t> </a:t>
            </a:r>
            <a:r>
              <a:rPr sz="2000" i="1" spc="-5" dirty="0">
                <a:latin typeface="Calibri"/>
                <a:cs typeface="Calibri"/>
              </a:rPr>
              <a:t>hemoglobinopathies</a:t>
            </a:r>
            <a:r>
              <a:rPr sz="2000" i="1" spc="-40" dirty="0">
                <a:latin typeface="Calibri"/>
                <a:cs typeface="Calibri"/>
              </a:rPr>
              <a:t> </a:t>
            </a:r>
            <a:r>
              <a:rPr sz="2000" i="1" spc="-5" dirty="0">
                <a:latin typeface="Calibri"/>
                <a:cs typeface="Calibri"/>
              </a:rPr>
              <a:t>(</a:t>
            </a:r>
            <a:r>
              <a:rPr sz="2000" i="1" spc="55" dirty="0">
                <a:latin typeface="Calibri"/>
                <a:cs typeface="Calibri"/>
              </a:rPr>
              <a:t> </a:t>
            </a:r>
            <a:r>
              <a:rPr sz="2000" i="1" spc="-5" dirty="0">
                <a:latin typeface="Calibri"/>
                <a:cs typeface="Calibri"/>
              </a:rPr>
              <a:t>2.9</a:t>
            </a:r>
            <a:r>
              <a:rPr sz="2000" i="1" spc="30" dirty="0">
                <a:latin typeface="Calibri"/>
                <a:cs typeface="Calibri"/>
              </a:rPr>
              <a:t> </a:t>
            </a:r>
            <a:r>
              <a:rPr sz="2000" i="1" spc="-5" dirty="0">
                <a:latin typeface="Calibri"/>
                <a:cs typeface="Calibri"/>
              </a:rPr>
              <a:t>%</a:t>
            </a:r>
            <a:r>
              <a:rPr sz="2000" i="1" spc="30" dirty="0">
                <a:latin typeface="Calibri"/>
                <a:cs typeface="Calibri"/>
              </a:rPr>
              <a:t> </a:t>
            </a:r>
            <a:r>
              <a:rPr sz="2000" i="1" spc="-5" dirty="0">
                <a:latin typeface="Calibri"/>
                <a:cs typeface="Calibri"/>
              </a:rPr>
              <a:t>for</a:t>
            </a:r>
            <a:r>
              <a:rPr sz="2000" i="1" spc="-65" dirty="0">
                <a:latin typeface="Calibri"/>
                <a:cs typeface="Calibri"/>
              </a:rPr>
              <a:t> </a:t>
            </a:r>
            <a:r>
              <a:rPr sz="2000" i="1" spc="-5" dirty="0">
                <a:latin typeface="Calibri"/>
                <a:cs typeface="Calibri"/>
              </a:rPr>
              <a:t>thalassemia</a:t>
            </a:r>
            <a:endParaRPr sz="2000">
              <a:latin typeface="Calibri"/>
              <a:cs typeface="Calibri"/>
            </a:endParaRPr>
          </a:p>
          <a:p>
            <a:pPr marL="334645">
              <a:lnSpc>
                <a:spcPts val="2400"/>
              </a:lnSpc>
            </a:pPr>
            <a:r>
              <a:rPr sz="2000" i="1" spc="-5" dirty="0">
                <a:latin typeface="Calibri"/>
                <a:cs typeface="Calibri"/>
              </a:rPr>
              <a:t>/</a:t>
            </a:r>
            <a:r>
              <a:rPr sz="2000" i="1" spc="-40" dirty="0">
                <a:latin typeface="Calibri"/>
                <a:cs typeface="Calibri"/>
              </a:rPr>
              <a:t> </a:t>
            </a:r>
            <a:r>
              <a:rPr sz="2000" i="1" spc="-5" dirty="0">
                <a:latin typeface="Calibri"/>
                <a:cs typeface="Calibri"/>
              </a:rPr>
              <a:t>2.3</a:t>
            </a:r>
            <a:r>
              <a:rPr sz="2000" i="1" spc="5" dirty="0">
                <a:latin typeface="Calibri"/>
                <a:cs typeface="Calibri"/>
              </a:rPr>
              <a:t> </a:t>
            </a:r>
            <a:r>
              <a:rPr sz="2000" i="1" spc="-5" dirty="0">
                <a:latin typeface="Calibri"/>
                <a:cs typeface="Calibri"/>
              </a:rPr>
              <a:t>%</a:t>
            </a:r>
            <a:r>
              <a:rPr sz="2000" i="1" spc="-90" dirty="0">
                <a:latin typeface="Calibri"/>
                <a:cs typeface="Calibri"/>
              </a:rPr>
              <a:t> </a:t>
            </a:r>
            <a:r>
              <a:rPr sz="2000" i="1" spc="-5" dirty="0">
                <a:latin typeface="Calibri"/>
                <a:cs typeface="Calibri"/>
              </a:rPr>
              <a:t>for</a:t>
            </a:r>
            <a:r>
              <a:rPr sz="2000" i="1" spc="15" dirty="0">
                <a:latin typeface="Calibri"/>
                <a:cs typeface="Calibri"/>
              </a:rPr>
              <a:t> </a:t>
            </a:r>
            <a:r>
              <a:rPr sz="2000" i="1" spc="-5" dirty="0">
                <a:latin typeface="Calibri"/>
                <a:cs typeface="Calibri"/>
              </a:rPr>
              <a:t>SCD</a:t>
            </a:r>
            <a:r>
              <a:rPr sz="2000" i="1" spc="55" dirty="0">
                <a:latin typeface="Calibri"/>
                <a:cs typeface="Calibri"/>
              </a:rPr>
              <a:t> </a:t>
            </a:r>
            <a:r>
              <a:rPr sz="2000" i="1" spc="-5" dirty="0">
                <a:latin typeface="Calibri"/>
                <a:cs typeface="Calibri"/>
              </a:rPr>
              <a:t>)</a:t>
            </a:r>
            <a:endParaRPr sz="2000">
              <a:latin typeface="Calibri"/>
              <a:cs typeface="Calibri"/>
            </a:endParaRPr>
          </a:p>
          <a:p>
            <a:pPr marL="334645" indent="-322580">
              <a:lnSpc>
                <a:spcPct val="100000"/>
              </a:lnSpc>
              <a:spcBef>
                <a:spcPts val="375"/>
              </a:spcBef>
              <a:buFont typeface="Arial"/>
              <a:buChar char="•"/>
              <a:tabLst>
                <a:tab pos="334645" algn="l"/>
                <a:tab pos="335280" algn="l"/>
              </a:tabLst>
            </a:pPr>
            <a:r>
              <a:rPr sz="2000" i="1" spc="-5" dirty="0">
                <a:latin typeface="Calibri"/>
                <a:cs typeface="Calibri"/>
              </a:rPr>
              <a:t>Sickle</a:t>
            </a:r>
            <a:r>
              <a:rPr sz="2000" i="1" spc="-65" dirty="0">
                <a:latin typeface="Calibri"/>
                <a:cs typeface="Calibri"/>
              </a:rPr>
              <a:t> </a:t>
            </a:r>
            <a:r>
              <a:rPr sz="2000" i="1" spc="-5" dirty="0">
                <a:latin typeface="Calibri"/>
                <a:cs typeface="Calibri"/>
              </a:rPr>
              <a:t>cell</a:t>
            </a:r>
            <a:r>
              <a:rPr sz="2000" i="1" spc="60" dirty="0">
                <a:latin typeface="Calibri"/>
                <a:cs typeface="Calibri"/>
              </a:rPr>
              <a:t> </a:t>
            </a:r>
            <a:r>
              <a:rPr sz="2000" i="1" spc="-5" dirty="0">
                <a:latin typeface="Calibri"/>
                <a:cs typeface="Calibri"/>
              </a:rPr>
              <a:t>disease</a:t>
            </a:r>
            <a:r>
              <a:rPr sz="2000" i="1" spc="50" dirty="0">
                <a:latin typeface="Calibri"/>
                <a:cs typeface="Calibri"/>
              </a:rPr>
              <a:t> </a:t>
            </a:r>
            <a:r>
              <a:rPr sz="2000" i="1" spc="-5" dirty="0">
                <a:latin typeface="Calibri"/>
                <a:cs typeface="Calibri"/>
              </a:rPr>
              <a:t>more</a:t>
            </a:r>
            <a:r>
              <a:rPr sz="2000" i="1" spc="10" dirty="0">
                <a:latin typeface="Calibri"/>
                <a:cs typeface="Calibri"/>
              </a:rPr>
              <a:t> </a:t>
            </a:r>
            <a:r>
              <a:rPr sz="2000" i="1" spc="-5" dirty="0">
                <a:latin typeface="Calibri"/>
                <a:cs typeface="Calibri"/>
              </a:rPr>
              <a:t>in</a:t>
            </a:r>
            <a:r>
              <a:rPr sz="2000" i="1" spc="75" dirty="0">
                <a:solidFill>
                  <a:srgbClr val="964706"/>
                </a:solidFill>
                <a:latin typeface="Calibri"/>
                <a:cs typeface="Calibri"/>
              </a:rPr>
              <a:t> </a:t>
            </a:r>
            <a:r>
              <a:rPr sz="2000" b="1" i="1" u="heavy" spc="-5" dirty="0">
                <a:solidFill>
                  <a:srgbClr val="964706"/>
                </a:solidFill>
                <a:uFill>
                  <a:solidFill>
                    <a:srgbClr val="964706"/>
                  </a:solidFill>
                </a:uFill>
                <a:latin typeface="Calibri"/>
                <a:cs typeface="Calibri"/>
              </a:rPr>
              <a:t>African-</a:t>
            </a:r>
            <a:r>
              <a:rPr sz="2000" b="1" i="1" u="heavy" spc="-25" dirty="0">
                <a:solidFill>
                  <a:srgbClr val="964706"/>
                </a:solidFill>
                <a:uFill>
                  <a:solidFill>
                    <a:srgbClr val="964706"/>
                  </a:solidFill>
                </a:uFill>
                <a:latin typeface="Calibri"/>
                <a:cs typeface="Calibri"/>
              </a:rPr>
              <a:t> </a:t>
            </a:r>
            <a:r>
              <a:rPr sz="2000" b="1" i="1" u="heavy" spc="-5" dirty="0">
                <a:solidFill>
                  <a:srgbClr val="964706"/>
                </a:solidFill>
                <a:uFill>
                  <a:solidFill>
                    <a:srgbClr val="964706"/>
                  </a:solidFill>
                </a:uFill>
                <a:latin typeface="Calibri"/>
                <a:cs typeface="Calibri"/>
              </a:rPr>
              <a:t>American</a:t>
            </a:r>
            <a:r>
              <a:rPr sz="2000" b="1" i="1" spc="114" dirty="0">
                <a:solidFill>
                  <a:srgbClr val="964706"/>
                </a:solidFill>
                <a:latin typeface="Calibri"/>
                <a:cs typeface="Calibri"/>
              </a:rPr>
              <a:t> </a:t>
            </a:r>
            <a:r>
              <a:rPr sz="2000" i="1" spc="-5" dirty="0">
                <a:latin typeface="Calibri"/>
                <a:cs typeface="Calibri"/>
              </a:rPr>
              <a:t>population</a:t>
            </a:r>
            <a:r>
              <a:rPr sz="2000" i="1" spc="-25" dirty="0">
                <a:latin typeface="Calibri"/>
                <a:cs typeface="Calibri"/>
              </a:rPr>
              <a:t> </a:t>
            </a:r>
            <a:r>
              <a:rPr sz="2000" i="1" spc="-5" dirty="0">
                <a:latin typeface="Calibri"/>
                <a:cs typeface="Calibri"/>
              </a:rPr>
              <a:t>and</a:t>
            </a:r>
            <a:r>
              <a:rPr sz="2000" i="1" spc="-25" dirty="0">
                <a:latin typeface="Calibri"/>
                <a:cs typeface="Calibri"/>
              </a:rPr>
              <a:t> </a:t>
            </a:r>
            <a:r>
              <a:rPr sz="2000" i="1" spc="-5" dirty="0">
                <a:latin typeface="Calibri"/>
                <a:cs typeface="Calibri"/>
              </a:rPr>
              <a:t>eastern</a:t>
            </a:r>
            <a:r>
              <a:rPr sz="2000" i="1" spc="65" dirty="0">
                <a:latin typeface="Calibri"/>
                <a:cs typeface="Calibri"/>
              </a:rPr>
              <a:t> </a:t>
            </a:r>
            <a:r>
              <a:rPr sz="2000" i="1" spc="-5" dirty="0">
                <a:latin typeface="Calibri"/>
                <a:cs typeface="Calibri"/>
              </a:rPr>
              <a:t>Mediterranean</a:t>
            </a:r>
            <a:endParaRPr sz="2000">
              <a:latin typeface="Calibri"/>
              <a:cs typeface="Calibri"/>
            </a:endParaRPr>
          </a:p>
          <a:p>
            <a:pPr>
              <a:lnSpc>
                <a:spcPct val="100000"/>
              </a:lnSpc>
              <a:spcBef>
                <a:spcPts val="30"/>
              </a:spcBef>
              <a:buFont typeface="Arial"/>
              <a:buChar char="•"/>
            </a:pPr>
            <a:endParaRPr sz="2550">
              <a:latin typeface="Calibri"/>
              <a:cs typeface="Calibri"/>
            </a:endParaRPr>
          </a:p>
          <a:p>
            <a:pPr marL="334645" indent="-322580">
              <a:lnSpc>
                <a:spcPct val="100000"/>
              </a:lnSpc>
              <a:buFont typeface="Arial"/>
              <a:buChar char="•"/>
              <a:tabLst>
                <a:tab pos="334645" algn="l"/>
                <a:tab pos="335280" algn="l"/>
              </a:tabLst>
            </a:pPr>
            <a:r>
              <a:rPr sz="2000" i="1" spc="-5" dirty="0">
                <a:latin typeface="Calibri"/>
                <a:cs typeface="Calibri"/>
              </a:rPr>
              <a:t>Sickle</a:t>
            </a:r>
            <a:r>
              <a:rPr sz="2000" i="1" spc="-65" dirty="0">
                <a:latin typeface="Calibri"/>
                <a:cs typeface="Calibri"/>
              </a:rPr>
              <a:t> </a:t>
            </a:r>
            <a:r>
              <a:rPr sz="2000" i="1" spc="-5" dirty="0">
                <a:latin typeface="Calibri"/>
                <a:cs typeface="Calibri"/>
              </a:rPr>
              <a:t>cell</a:t>
            </a:r>
            <a:r>
              <a:rPr sz="2000" i="1" spc="55" dirty="0">
                <a:latin typeface="Calibri"/>
                <a:cs typeface="Calibri"/>
              </a:rPr>
              <a:t> </a:t>
            </a:r>
            <a:r>
              <a:rPr sz="2000" i="1" spc="-5" dirty="0">
                <a:latin typeface="Calibri"/>
                <a:cs typeface="Calibri"/>
              </a:rPr>
              <a:t>anemia</a:t>
            </a:r>
            <a:r>
              <a:rPr sz="2000" i="1" spc="-25" dirty="0">
                <a:latin typeface="Calibri"/>
                <a:cs typeface="Calibri"/>
              </a:rPr>
              <a:t> </a:t>
            </a:r>
            <a:r>
              <a:rPr sz="2000" i="1" spc="-5" dirty="0">
                <a:latin typeface="Calibri"/>
                <a:cs typeface="Calibri"/>
              </a:rPr>
              <a:t>is</a:t>
            </a:r>
            <a:r>
              <a:rPr sz="2000" i="1" spc="25" dirty="0">
                <a:latin typeface="Calibri"/>
                <a:cs typeface="Calibri"/>
              </a:rPr>
              <a:t> </a:t>
            </a:r>
            <a:r>
              <a:rPr sz="2000" i="1" spc="-5" dirty="0">
                <a:latin typeface="Calibri"/>
                <a:cs typeface="Calibri"/>
              </a:rPr>
              <a:t>the</a:t>
            </a:r>
            <a:r>
              <a:rPr sz="2000" i="1" spc="5" dirty="0">
                <a:latin typeface="Calibri"/>
                <a:cs typeface="Calibri"/>
              </a:rPr>
              <a:t> </a:t>
            </a:r>
            <a:r>
              <a:rPr sz="2000" i="1" spc="-5" dirty="0">
                <a:latin typeface="Calibri"/>
                <a:cs typeface="Calibri"/>
              </a:rPr>
              <a:t>most</a:t>
            </a:r>
            <a:r>
              <a:rPr sz="2000" i="1" spc="5" dirty="0">
                <a:latin typeface="Calibri"/>
                <a:cs typeface="Calibri"/>
              </a:rPr>
              <a:t> </a:t>
            </a:r>
            <a:r>
              <a:rPr sz="2000" i="1" spc="-5" dirty="0">
                <a:latin typeface="Calibri"/>
                <a:cs typeface="Calibri"/>
              </a:rPr>
              <a:t>common</a:t>
            </a:r>
            <a:r>
              <a:rPr sz="2000" i="1" spc="-25" dirty="0">
                <a:latin typeface="Calibri"/>
                <a:cs typeface="Calibri"/>
              </a:rPr>
              <a:t> </a:t>
            </a:r>
            <a:r>
              <a:rPr sz="2000" i="1" spc="-5" dirty="0">
                <a:latin typeface="Calibri"/>
                <a:cs typeface="Calibri"/>
              </a:rPr>
              <a:t>form</a:t>
            </a:r>
            <a:r>
              <a:rPr sz="2000" i="1" spc="55" dirty="0">
                <a:latin typeface="Calibri"/>
                <a:cs typeface="Calibri"/>
              </a:rPr>
              <a:t> </a:t>
            </a:r>
            <a:r>
              <a:rPr sz="2000" i="1" spc="-5" dirty="0">
                <a:latin typeface="Calibri"/>
                <a:cs typeface="Calibri"/>
              </a:rPr>
              <a:t>of</a:t>
            </a:r>
            <a:r>
              <a:rPr sz="2000" i="1" spc="25" dirty="0">
                <a:latin typeface="Calibri"/>
                <a:cs typeface="Calibri"/>
              </a:rPr>
              <a:t> </a:t>
            </a:r>
            <a:r>
              <a:rPr sz="2000" i="1" spc="-5" dirty="0">
                <a:latin typeface="Calibri"/>
                <a:cs typeface="Calibri"/>
              </a:rPr>
              <a:t>intrinsic</a:t>
            </a:r>
            <a:r>
              <a:rPr sz="2000" i="1" spc="-45" dirty="0">
                <a:latin typeface="Calibri"/>
                <a:cs typeface="Calibri"/>
              </a:rPr>
              <a:t> </a:t>
            </a:r>
            <a:r>
              <a:rPr sz="2000" i="1" spc="-5" dirty="0">
                <a:latin typeface="Calibri"/>
                <a:cs typeface="Calibri"/>
              </a:rPr>
              <a:t>hemolytic</a:t>
            </a:r>
            <a:r>
              <a:rPr sz="2000" i="1" spc="55" dirty="0">
                <a:latin typeface="Calibri"/>
                <a:cs typeface="Calibri"/>
              </a:rPr>
              <a:t> </a:t>
            </a:r>
            <a:r>
              <a:rPr sz="2000" i="1" spc="-5" dirty="0">
                <a:latin typeface="Calibri"/>
                <a:cs typeface="Calibri"/>
              </a:rPr>
              <a:t>anemia</a:t>
            </a:r>
            <a:r>
              <a:rPr sz="2000" i="1" spc="-20" dirty="0">
                <a:latin typeface="Calibri"/>
                <a:cs typeface="Calibri"/>
              </a:rPr>
              <a:t> </a:t>
            </a:r>
            <a:r>
              <a:rPr sz="2000" i="1" spc="-5" dirty="0">
                <a:latin typeface="Calibri"/>
                <a:cs typeface="Calibri"/>
              </a:rPr>
              <a:t>worldwide</a:t>
            </a:r>
            <a:r>
              <a:rPr sz="2000" i="1" spc="60" dirty="0">
                <a:latin typeface="Calibri"/>
                <a:cs typeface="Calibri"/>
              </a:rPr>
              <a:t> </a:t>
            </a:r>
            <a:r>
              <a:rPr sz="2000" i="1" spc="-5" dirty="0">
                <a:latin typeface="Calibri"/>
                <a:cs typeface="Calibri"/>
              </a:rPr>
              <a:t>.</a:t>
            </a:r>
            <a:endParaRPr sz="2000">
              <a:latin typeface="Calibri"/>
              <a:cs typeface="Calibri"/>
            </a:endParaRPr>
          </a:p>
        </p:txBody>
      </p:sp>
      <p:sp>
        <p:nvSpPr>
          <p:cNvPr id="4" name="object 4"/>
          <p:cNvSpPr txBox="1">
            <a:spLocks noGrp="1"/>
          </p:cNvSpPr>
          <p:nvPr>
            <p:ph type="title"/>
          </p:nvPr>
        </p:nvSpPr>
        <p:spPr>
          <a:xfrm>
            <a:off x="695724" y="320789"/>
            <a:ext cx="2887345"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FF"/>
                </a:solidFill>
              </a:rPr>
              <a:t>Epidemiology</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9601" y="1415689"/>
            <a:ext cx="10972801" cy="4825163"/>
          </a:xfrm>
        </p:spPr>
        <p:txBody>
          <a:bodyPr anchor="ctr"/>
          <a:lstStyle/>
          <a:p>
            <a:r>
              <a:rPr lang="en-US" dirty="0"/>
              <a:t>5) </a:t>
            </a:r>
            <a:r>
              <a:rPr lang="en-US" b="1" u="sng" dirty="0">
                <a:solidFill>
                  <a:srgbClr val="0070C0"/>
                </a:solidFill>
              </a:rPr>
              <a:t>Splenectomy</a:t>
            </a:r>
            <a:r>
              <a:rPr lang="en-US" dirty="0"/>
              <a:t> is occasionally indicated, and because of the high risk of </a:t>
            </a:r>
            <a:r>
              <a:rPr lang="en-US" b="1" dirty="0" err="1">
                <a:solidFill>
                  <a:schemeClr val="accent5">
                    <a:lumMod val="75000"/>
                  </a:schemeClr>
                </a:solidFill>
              </a:rPr>
              <a:t>postsplenectomy</a:t>
            </a:r>
            <a:r>
              <a:rPr lang="en-US" dirty="0">
                <a:solidFill>
                  <a:schemeClr val="accent5">
                    <a:lumMod val="75000"/>
                  </a:schemeClr>
                </a:solidFill>
              </a:rPr>
              <a:t> </a:t>
            </a:r>
            <a:r>
              <a:rPr lang="en-US" b="1" dirty="0">
                <a:solidFill>
                  <a:schemeClr val="accent5">
                    <a:lumMod val="75000"/>
                  </a:schemeClr>
                </a:solidFill>
              </a:rPr>
              <a:t>thrombosis</a:t>
            </a:r>
            <a:r>
              <a:rPr lang="en-US" dirty="0"/>
              <a:t>,       </a:t>
            </a:r>
            <a:r>
              <a:rPr lang="en-US" b="1" u="sng" dirty="0">
                <a:solidFill>
                  <a:srgbClr val="0070C0"/>
                </a:solidFill>
              </a:rPr>
              <a:t>aspirin</a:t>
            </a:r>
            <a:r>
              <a:rPr lang="en-US" dirty="0">
                <a:solidFill>
                  <a:srgbClr val="0070C0"/>
                </a:solidFill>
              </a:rPr>
              <a:t> or other </a:t>
            </a:r>
            <a:r>
              <a:rPr lang="en-US" u="sng" dirty="0">
                <a:solidFill>
                  <a:srgbClr val="0070C0"/>
                </a:solidFill>
              </a:rPr>
              <a:t>anticoagulant therapy</a:t>
            </a:r>
            <a:r>
              <a:rPr lang="en-US" dirty="0">
                <a:solidFill>
                  <a:srgbClr val="0070C0"/>
                </a:solidFill>
              </a:rPr>
              <a:t> following splenectomy </a:t>
            </a:r>
            <a:r>
              <a:rPr lang="en-US" dirty="0"/>
              <a:t>should be considered. </a:t>
            </a:r>
          </a:p>
          <a:p>
            <a:endParaRPr lang="en-US" b="1" dirty="0">
              <a:solidFill>
                <a:schemeClr val="accent5">
                  <a:lumMod val="75000"/>
                </a:schemeClr>
              </a:solidFill>
            </a:endParaRPr>
          </a:p>
          <a:p>
            <a:r>
              <a:rPr lang="en-US" dirty="0"/>
              <a:t>6) </a:t>
            </a:r>
            <a:r>
              <a:rPr lang="en-US" b="1" dirty="0" err="1">
                <a:solidFill>
                  <a:schemeClr val="accent5">
                    <a:lumMod val="75000"/>
                  </a:schemeClr>
                </a:solidFill>
              </a:rPr>
              <a:t>Hemosiderosis</a:t>
            </a:r>
            <a:r>
              <a:rPr lang="en-US" dirty="0"/>
              <a:t>, secondary to GI iron absorption or transfusion exposure, may develop in older patients and require </a:t>
            </a:r>
            <a:r>
              <a:rPr lang="en-US" b="1" dirty="0">
                <a:solidFill>
                  <a:srgbClr val="0070C0"/>
                </a:solidFill>
              </a:rPr>
              <a:t>chelation</a:t>
            </a:r>
            <a:r>
              <a:rPr lang="en-US" dirty="0">
                <a:solidFill>
                  <a:srgbClr val="0070C0"/>
                </a:solidFill>
              </a:rPr>
              <a:t> therapy</a:t>
            </a:r>
            <a:r>
              <a:rPr lang="en-US" dirty="0"/>
              <a:t>. Because </a:t>
            </a:r>
            <a:r>
              <a:rPr lang="en-US" dirty="0" err="1"/>
              <a:t>HbH</a:t>
            </a:r>
            <a:r>
              <a:rPr lang="en-US" dirty="0"/>
              <a:t> is an unstable hemoglobin sensitive to </a:t>
            </a:r>
            <a:r>
              <a:rPr lang="en-US" b="1" dirty="0"/>
              <a:t>oxidative</a:t>
            </a:r>
            <a:r>
              <a:rPr lang="en-US" dirty="0"/>
              <a:t> </a:t>
            </a:r>
            <a:r>
              <a:rPr lang="en-US" b="1" dirty="0"/>
              <a:t>injury</a:t>
            </a:r>
            <a:r>
              <a:rPr lang="en-US" dirty="0"/>
              <a:t>, </a:t>
            </a:r>
            <a:r>
              <a:rPr lang="en-US" u="sng" dirty="0">
                <a:solidFill>
                  <a:srgbClr val="FF0000"/>
                </a:solidFill>
              </a:rPr>
              <a:t>oxidative medications should be </a:t>
            </a:r>
            <a:r>
              <a:rPr lang="en-US" b="1" u="sng" dirty="0">
                <a:solidFill>
                  <a:srgbClr val="FF0000"/>
                </a:solidFill>
                <a:effectLst>
                  <a:outerShdw blurRad="38100" dist="38100" dir="2700000" algn="tl">
                    <a:srgbClr val="000000">
                      <a:alpha val="43137"/>
                    </a:srgbClr>
                  </a:outerShdw>
                </a:effectLst>
              </a:rPr>
              <a:t>avoided</a:t>
            </a:r>
            <a:r>
              <a:rPr lang="en-US" dirty="0"/>
              <a:t>. </a:t>
            </a:r>
          </a:p>
          <a:p>
            <a:endParaRPr lang="en-US" dirty="0"/>
          </a:p>
          <a:p>
            <a:r>
              <a:rPr lang="en-US" dirty="0"/>
              <a:t>7) At-risk couples for </a:t>
            </a:r>
            <a:r>
              <a:rPr lang="en-US" b="1" dirty="0">
                <a:solidFill>
                  <a:schemeClr val="accent5">
                    <a:lumMod val="75000"/>
                  </a:schemeClr>
                </a:solidFill>
              </a:rPr>
              <a:t>hydrops </a:t>
            </a:r>
            <a:r>
              <a:rPr lang="en-US" b="1" dirty="0" err="1">
                <a:solidFill>
                  <a:schemeClr val="accent5">
                    <a:lumMod val="75000"/>
                  </a:schemeClr>
                </a:solidFill>
              </a:rPr>
              <a:t>fetalis</a:t>
            </a:r>
            <a:r>
              <a:rPr lang="en-US" b="1" dirty="0">
                <a:solidFill>
                  <a:schemeClr val="accent5">
                    <a:lumMod val="75000"/>
                  </a:schemeClr>
                </a:solidFill>
              </a:rPr>
              <a:t> </a:t>
            </a:r>
            <a:r>
              <a:rPr lang="en-US" dirty="0"/>
              <a:t>should be identified and offered </a:t>
            </a:r>
            <a:r>
              <a:rPr lang="en-US" u="sng" dirty="0">
                <a:solidFill>
                  <a:srgbClr val="0070C0"/>
                </a:solidFill>
              </a:rPr>
              <a:t>molecular diagnosis on fetal tissue </a:t>
            </a:r>
            <a:r>
              <a:rPr lang="en-US" dirty="0"/>
              <a:t>obtained </a:t>
            </a:r>
            <a:r>
              <a:rPr lang="en-US" b="1" dirty="0"/>
              <a:t>early in pregnancy</a:t>
            </a:r>
            <a:r>
              <a:rPr lang="en-US" dirty="0"/>
              <a:t>. </a:t>
            </a:r>
            <a:r>
              <a:rPr lang="en-US" b="1" dirty="0"/>
              <a:t>Later in pregnancy</a:t>
            </a:r>
            <a:r>
              <a:rPr lang="en-US" dirty="0"/>
              <a:t>, </a:t>
            </a:r>
            <a:r>
              <a:rPr lang="en-US" u="sng" dirty="0">
                <a:solidFill>
                  <a:srgbClr val="0070C0"/>
                </a:solidFill>
              </a:rPr>
              <a:t>intrauterine transfusion</a:t>
            </a:r>
            <a:r>
              <a:rPr lang="en-US" u="sng" dirty="0"/>
              <a:t> </a:t>
            </a:r>
            <a:r>
              <a:rPr lang="en-US" dirty="0"/>
              <a:t>can improve fetal survival, but </a:t>
            </a:r>
            <a:r>
              <a:rPr lang="en-US" u="sng" dirty="0">
                <a:solidFill>
                  <a:srgbClr val="0070C0"/>
                </a:solidFill>
              </a:rPr>
              <a:t>chronic transfusion therapy or bone marrow transplantation</a:t>
            </a:r>
            <a:r>
              <a:rPr lang="en-US" dirty="0"/>
              <a:t> for survivors will be required. </a:t>
            </a:r>
          </a:p>
        </p:txBody>
      </p:sp>
    </p:spTree>
    <p:extLst>
      <p:ext uri="{BB962C8B-B14F-4D97-AF65-F5344CB8AC3E}">
        <p14:creationId xmlns:p14="http://schemas.microsoft.com/office/powerpoint/2010/main" val="34204279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551480"/>
            <a:ext cx="10972801" cy="798857"/>
          </a:xfrm>
        </p:spPr>
        <p:txBody>
          <a:bodyPr/>
          <a:lstStyle/>
          <a:p>
            <a:pPr algn="ctr"/>
            <a:r>
              <a:rPr lang="en-US" dirty="0" err="1"/>
              <a:t>Hb</a:t>
            </a:r>
            <a:r>
              <a:rPr lang="en-US" dirty="0"/>
              <a:t> Bart </a:t>
            </a:r>
            <a:r>
              <a:rPr lang="en-US" dirty="0" err="1"/>
              <a:t>hydrops</a:t>
            </a:r>
            <a:r>
              <a:rPr lang="en-US" dirty="0"/>
              <a:t> </a:t>
            </a:r>
            <a:r>
              <a:rPr lang="en-US" dirty="0" err="1"/>
              <a:t>fetalis</a:t>
            </a:r>
            <a:endParaRPr lang="en-US" dirty="0"/>
          </a:p>
        </p:txBody>
      </p:sp>
      <p:sp>
        <p:nvSpPr>
          <p:cNvPr id="3" name="Content Placeholder 2"/>
          <p:cNvSpPr>
            <a:spLocks noGrp="1"/>
          </p:cNvSpPr>
          <p:nvPr>
            <p:ph idx="1"/>
          </p:nvPr>
        </p:nvSpPr>
        <p:spPr>
          <a:xfrm>
            <a:off x="334610" y="1276957"/>
            <a:ext cx="6265512" cy="4825163"/>
          </a:xfrm>
        </p:spPr>
        <p:txBody>
          <a:bodyPr anchor="ctr"/>
          <a:lstStyle/>
          <a:p>
            <a:r>
              <a:rPr lang="en-US" dirty="0"/>
              <a:t>The </a:t>
            </a:r>
            <a:r>
              <a:rPr lang="en-US" dirty="0">
                <a:solidFill>
                  <a:srgbClr val="FF0000"/>
                </a:solidFill>
              </a:rPr>
              <a:t>deletion of all </a:t>
            </a:r>
            <a:r>
              <a:rPr lang="en-US" b="1" dirty="0">
                <a:solidFill>
                  <a:srgbClr val="FF0000"/>
                </a:solidFill>
              </a:rPr>
              <a:t>4 </a:t>
            </a:r>
            <a:r>
              <a:rPr lang="el-GR" b="1" dirty="0">
                <a:solidFill>
                  <a:srgbClr val="FF0000"/>
                </a:solidFill>
              </a:rPr>
              <a:t>α-</a:t>
            </a:r>
            <a:r>
              <a:rPr lang="en-US" b="1" dirty="0">
                <a:solidFill>
                  <a:srgbClr val="FF0000"/>
                </a:solidFill>
              </a:rPr>
              <a:t>globin gene </a:t>
            </a:r>
            <a:r>
              <a:rPr lang="en-US" dirty="0">
                <a:solidFill>
                  <a:srgbClr val="FF0000"/>
                </a:solidFill>
              </a:rPr>
              <a:t>alleles</a:t>
            </a:r>
            <a:r>
              <a:rPr lang="en-US" dirty="0"/>
              <a:t> causes </a:t>
            </a:r>
            <a:r>
              <a:rPr lang="en-US" b="1" dirty="0">
                <a:solidFill>
                  <a:srgbClr val="C00000"/>
                </a:solidFill>
              </a:rPr>
              <a:t>profound</a:t>
            </a:r>
            <a:r>
              <a:rPr lang="en-US" dirty="0">
                <a:solidFill>
                  <a:srgbClr val="C00000"/>
                </a:solidFill>
              </a:rPr>
              <a:t> </a:t>
            </a:r>
            <a:r>
              <a:rPr lang="en-US" b="1" dirty="0">
                <a:solidFill>
                  <a:srgbClr val="C00000"/>
                </a:solidFill>
              </a:rPr>
              <a:t>anemia</a:t>
            </a:r>
            <a:r>
              <a:rPr lang="en-US" dirty="0"/>
              <a:t> during </a:t>
            </a:r>
            <a:r>
              <a:rPr lang="en-US" b="1" dirty="0"/>
              <a:t>fetal</a:t>
            </a:r>
            <a:r>
              <a:rPr lang="en-US" dirty="0"/>
              <a:t> life, resulting in </a:t>
            </a:r>
            <a:r>
              <a:rPr lang="en-US" b="1" dirty="0">
                <a:solidFill>
                  <a:srgbClr val="C00000"/>
                </a:solidFill>
              </a:rPr>
              <a:t>hydrops</a:t>
            </a:r>
            <a:r>
              <a:rPr lang="en-US" dirty="0">
                <a:solidFill>
                  <a:srgbClr val="C00000"/>
                </a:solidFill>
              </a:rPr>
              <a:t> </a:t>
            </a:r>
            <a:r>
              <a:rPr lang="en-US" b="1" dirty="0" err="1">
                <a:solidFill>
                  <a:srgbClr val="C00000"/>
                </a:solidFill>
              </a:rPr>
              <a:t>fetalis</a:t>
            </a:r>
            <a:r>
              <a:rPr lang="en-US" dirty="0"/>
              <a:t> ; the </a:t>
            </a:r>
            <a:r>
              <a:rPr lang="el-GR" dirty="0"/>
              <a:t>ζ-</a:t>
            </a:r>
            <a:r>
              <a:rPr lang="en-US" dirty="0"/>
              <a:t>globin gene must be present for fetal survival. There are </a:t>
            </a:r>
            <a:r>
              <a:rPr lang="en-US" b="1" u="sng" dirty="0">
                <a:solidFill>
                  <a:srgbClr val="C00000"/>
                </a:solidFill>
              </a:rPr>
              <a:t>no</a:t>
            </a:r>
            <a:r>
              <a:rPr lang="en-US" u="sng" dirty="0"/>
              <a:t> </a:t>
            </a:r>
            <a:r>
              <a:rPr lang="en-US" b="1" u="sng" dirty="0"/>
              <a:t>normal</a:t>
            </a:r>
            <a:r>
              <a:rPr lang="en-US" u="sng" dirty="0"/>
              <a:t> </a:t>
            </a:r>
            <a:r>
              <a:rPr lang="en-US" b="1" u="sng" dirty="0" err="1"/>
              <a:t>hemoglobins</a:t>
            </a:r>
            <a:r>
              <a:rPr lang="en-US" u="sng" dirty="0"/>
              <a:t> present at birth</a:t>
            </a:r>
            <a:r>
              <a:rPr lang="en-US" dirty="0"/>
              <a:t> (primarily </a:t>
            </a:r>
            <a:r>
              <a:rPr lang="en-US" dirty="0" err="1"/>
              <a:t>Hb</a:t>
            </a:r>
            <a:r>
              <a:rPr lang="en-US" dirty="0"/>
              <a:t> </a:t>
            </a:r>
            <a:r>
              <a:rPr lang="en-US" b="1" dirty="0"/>
              <a:t>Bart</a:t>
            </a:r>
            <a:r>
              <a:rPr lang="en-US" dirty="0"/>
              <a:t>, with </a:t>
            </a:r>
            <a:r>
              <a:rPr lang="en-US" dirty="0" err="1"/>
              <a:t>Hb</a:t>
            </a:r>
            <a:r>
              <a:rPr lang="en-US" dirty="0"/>
              <a:t> Gower-1, Gower-2, and Portland).                 </a:t>
            </a:r>
          </a:p>
          <a:p>
            <a:r>
              <a:rPr lang="en-US" b="1" u="sng" dirty="0">
                <a:solidFill>
                  <a:srgbClr val="0070C0"/>
                </a:solidFill>
              </a:rPr>
              <a:t>Intrauterine</a:t>
            </a:r>
            <a:r>
              <a:rPr lang="en-US" u="sng" dirty="0">
                <a:solidFill>
                  <a:srgbClr val="0070C0"/>
                </a:solidFill>
              </a:rPr>
              <a:t> </a:t>
            </a:r>
            <a:r>
              <a:rPr lang="en-US" b="1" u="sng" dirty="0">
                <a:solidFill>
                  <a:srgbClr val="0070C0"/>
                </a:solidFill>
              </a:rPr>
              <a:t>transfusions</a:t>
            </a:r>
            <a:r>
              <a:rPr lang="en-US" u="sng" dirty="0">
                <a:solidFill>
                  <a:srgbClr val="0070C0"/>
                </a:solidFill>
              </a:rPr>
              <a:t> </a:t>
            </a:r>
            <a:r>
              <a:rPr lang="en-US" dirty="0"/>
              <a:t>may rescue the fetus, but congenital abnormalities and neurodevelopmental delay often result. </a:t>
            </a:r>
          </a:p>
          <a:p>
            <a:r>
              <a:rPr lang="en-US" dirty="0"/>
              <a:t>Infants with severe </a:t>
            </a:r>
            <a:r>
              <a:rPr lang="el-GR" dirty="0"/>
              <a:t>α-</a:t>
            </a:r>
            <a:r>
              <a:rPr lang="en-US" dirty="0"/>
              <a:t>thalassemia will have </a:t>
            </a:r>
            <a:r>
              <a:rPr lang="en-US" b="1" dirty="0"/>
              <a:t>lifelong</a:t>
            </a:r>
            <a:r>
              <a:rPr lang="en-US" dirty="0"/>
              <a:t> </a:t>
            </a:r>
            <a:r>
              <a:rPr lang="en-US" b="1" dirty="0"/>
              <a:t>transfusion</a:t>
            </a:r>
            <a:r>
              <a:rPr lang="en-US" dirty="0"/>
              <a:t> dependence, and </a:t>
            </a:r>
            <a:r>
              <a:rPr lang="en-US" b="1" u="sng" dirty="0">
                <a:solidFill>
                  <a:srgbClr val="0070C0"/>
                </a:solidFill>
              </a:rPr>
              <a:t>hematopoietic stem cell transplantation</a:t>
            </a:r>
            <a:r>
              <a:rPr lang="en-US" u="sng" dirty="0">
                <a:solidFill>
                  <a:srgbClr val="0070C0"/>
                </a:solidFill>
              </a:rPr>
              <a:t> </a:t>
            </a:r>
            <a:r>
              <a:rPr lang="en-US" dirty="0">
                <a:solidFill>
                  <a:srgbClr val="0070C0"/>
                </a:solidFill>
              </a:rPr>
              <a:t>is the only cure.</a:t>
            </a:r>
          </a:p>
        </p:txBody>
      </p:sp>
      <p:pic>
        <p:nvPicPr>
          <p:cNvPr id="4" name="Picture 3"/>
          <p:cNvPicPr>
            <a:picLocks noChangeAspect="1"/>
          </p:cNvPicPr>
          <p:nvPr/>
        </p:nvPicPr>
        <p:blipFill>
          <a:blip r:embed="rId2"/>
          <a:stretch>
            <a:fillRect/>
          </a:stretch>
        </p:blipFill>
        <p:spPr>
          <a:xfrm>
            <a:off x="6600122" y="2058506"/>
            <a:ext cx="5303810" cy="3262068"/>
          </a:xfrm>
          <a:prstGeom prst="rect">
            <a:avLst/>
          </a:prstGeom>
        </p:spPr>
      </p:pic>
    </p:spTree>
    <p:extLst>
      <p:ext uri="{BB962C8B-B14F-4D97-AF65-F5344CB8AC3E}">
        <p14:creationId xmlns:p14="http://schemas.microsoft.com/office/powerpoint/2010/main" val="29235364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066" y="623498"/>
            <a:ext cx="10972801" cy="798857"/>
          </a:xfrm>
        </p:spPr>
        <p:txBody>
          <a:bodyPr/>
          <a:lstStyle/>
          <a:p>
            <a:r>
              <a:rPr lang="en-US" dirty="0"/>
              <a:t>Summary for Laboratory Testing</a:t>
            </a:r>
          </a:p>
        </p:txBody>
      </p:sp>
      <p:sp>
        <p:nvSpPr>
          <p:cNvPr id="3" name="Content Placeholder 2"/>
          <p:cNvSpPr>
            <a:spLocks noGrp="1"/>
          </p:cNvSpPr>
          <p:nvPr>
            <p:ph idx="1"/>
          </p:nvPr>
        </p:nvSpPr>
        <p:spPr>
          <a:xfrm>
            <a:off x="641265" y="1559724"/>
            <a:ext cx="10972801" cy="4825163"/>
          </a:xfrm>
        </p:spPr>
        <p:txBody>
          <a:bodyPr/>
          <a:lstStyle/>
          <a:p>
            <a:r>
              <a:rPr lang="en-US" dirty="0"/>
              <a:t>The </a:t>
            </a:r>
            <a:r>
              <a:rPr lang="en-US" b="1" dirty="0"/>
              <a:t>thalassemia minor syndromes </a:t>
            </a:r>
            <a:r>
              <a:rPr lang="en-US" dirty="0"/>
              <a:t>(i.e., α-thalassemia trait, β-thalassemia trait) are characterized by a </a:t>
            </a:r>
            <a:r>
              <a:rPr lang="en-US" b="1" u="sng" dirty="0"/>
              <a:t>mild hypochromic, microcytic anemia </a:t>
            </a:r>
            <a:r>
              <a:rPr lang="en-US" dirty="0"/>
              <a:t>with a </a:t>
            </a:r>
            <a:r>
              <a:rPr lang="en-US" b="1" u="sng" dirty="0"/>
              <a:t>low</a:t>
            </a:r>
            <a:r>
              <a:rPr lang="en-US" u="sng" dirty="0"/>
              <a:t> absolute </a:t>
            </a:r>
            <a:r>
              <a:rPr lang="en-US" b="1" u="sng" dirty="0"/>
              <a:t>reticulocyte</a:t>
            </a:r>
            <a:r>
              <a:rPr lang="en-US" u="sng" dirty="0"/>
              <a:t> </a:t>
            </a:r>
            <a:r>
              <a:rPr lang="en-US" b="1" u="sng" dirty="0"/>
              <a:t>count</a:t>
            </a:r>
            <a:r>
              <a:rPr lang="en-US" u="sng" dirty="0"/>
              <a:t> </a:t>
            </a:r>
            <a:r>
              <a:rPr lang="en-US" dirty="0"/>
              <a:t>.</a:t>
            </a:r>
          </a:p>
          <a:p>
            <a:endParaRPr lang="en-US" dirty="0"/>
          </a:p>
          <a:p>
            <a:r>
              <a:rPr lang="en-US" dirty="0"/>
              <a:t>The </a:t>
            </a:r>
            <a:r>
              <a:rPr lang="en-US" b="1" u="sng" dirty="0"/>
              <a:t>RBC</a:t>
            </a:r>
            <a:r>
              <a:rPr lang="en-US" u="sng" dirty="0"/>
              <a:t> </a:t>
            </a:r>
            <a:r>
              <a:rPr lang="en-US" b="1" u="sng" dirty="0"/>
              <a:t>count</a:t>
            </a:r>
            <a:r>
              <a:rPr lang="en-US" u="sng" dirty="0"/>
              <a:t> is usually </a:t>
            </a:r>
            <a:r>
              <a:rPr lang="en-US" b="1" u="sng" dirty="0"/>
              <a:t>elevated</a:t>
            </a:r>
            <a:r>
              <a:rPr lang="en-US" dirty="0"/>
              <a:t>. As a result, if the mean corpuscular volume (</a:t>
            </a:r>
            <a:r>
              <a:rPr lang="en-US" b="1" dirty="0"/>
              <a:t>MCV</a:t>
            </a:r>
            <a:r>
              <a:rPr lang="en-US" dirty="0"/>
              <a:t>) divided by the RBC </a:t>
            </a:r>
            <a:r>
              <a:rPr lang="en-US" b="1" dirty="0"/>
              <a:t>count</a:t>
            </a:r>
            <a:r>
              <a:rPr lang="en-US" dirty="0"/>
              <a:t> is less than </a:t>
            </a:r>
            <a:r>
              <a:rPr lang="en-US" b="1" dirty="0"/>
              <a:t>12.5</a:t>
            </a:r>
            <a:r>
              <a:rPr lang="en-US" dirty="0"/>
              <a:t> (</a:t>
            </a:r>
            <a:r>
              <a:rPr lang="en-US" b="1" dirty="0" err="1"/>
              <a:t>Mentzer</a:t>
            </a:r>
            <a:r>
              <a:rPr lang="en-US" dirty="0"/>
              <a:t> </a:t>
            </a:r>
            <a:r>
              <a:rPr lang="en-US" b="1" dirty="0"/>
              <a:t>index</a:t>
            </a:r>
            <a:r>
              <a:rPr lang="en-US" dirty="0"/>
              <a:t>), the diagnosis is suggestive of </a:t>
            </a:r>
            <a:r>
              <a:rPr lang="en-US" b="1" dirty="0">
                <a:solidFill>
                  <a:srgbClr val="C00000"/>
                </a:solidFill>
              </a:rPr>
              <a:t>thalassemia</a:t>
            </a:r>
            <a:r>
              <a:rPr lang="en-US" dirty="0">
                <a:solidFill>
                  <a:srgbClr val="C00000"/>
                </a:solidFill>
              </a:rPr>
              <a:t> </a:t>
            </a:r>
            <a:r>
              <a:rPr lang="en-US" b="1" dirty="0">
                <a:solidFill>
                  <a:srgbClr val="C00000"/>
                </a:solidFill>
              </a:rPr>
              <a:t>trait</a:t>
            </a:r>
            <a:r>
              <a:rPr lang="en-US" dirty="0"/>
              <a:t>. The </a:t>
            </a:r>
            <a:r>
              <a:rPr lang="en-US" b="1" dirty="0"/>
              <a:t>blood</a:t>
            </a:r>
            <a:r>
              <a:rPr lang="en-US" dirty="0"/>
              <a:t>    </a:t>
            </a:r>
            <a:r>
              <a:rPr lang="en-US" b="1" dirty="0"/>
              <a:t>smear</a:t>
            </a:r>
            <a:r>
              <a:rPr lang="en-US" dirty="0"/>
              <a:t> reveals only </a:t>
            </a:r>
            <a:r>
              <a:rPr lang="en-US" b="1" u="sng" dirty="0" err="1"/>
              <a:t>microcytosis</a:t>
            </a:r>
            <a:r>
              <a:rPr lang="en-US" dirty="0"/>
              <a:t> with </a:t>
            </a:r>
            <a:r>
              <a:rPr lang="en-US" dirty="0">
                <a:solidFill>
                  <a:srgbClr val="C00000"/>
                </a:solidFill>
              </a:rPr>
              <a:t>α-thalassemia minor</a:t>
            </a:r>
            <a:r>
              <a:rPr lang="en-US" dirty="0"/>
              <a:t>. Outside the neonatal period, when Bart   hemoglobin is no longer detectable, the </a:t>
            </a:r>
            <a:r>
              <a:rPr lang="en-US" b="1" u="sng" dirty="0"/>
              <a:t>hemoglobin</a:t>
            </a:r>
            <a:r>
              <a:rPr lang="en-US" u="sng" dirty="0"/>
              <a:t> </a:t>
            </a:r>
            <a:r>
              <a:rPr lang="en-US" b="1" u="sng" dirty="0"/>
              <a:t>electrophoresis</a:t>
            </a:r>
            <a:r>
              <a:rPr lang="en-US" u="sng" dirty="0"/>
              <a:t> is usually </a:t>
            </a:r>
            <a:r>
              <a:rPr lang="en-US" b="1" u="sng" dirty="0"/>
              <a:t>normal</a:t>
            </a:r>
            <a:r>
              <a:rPr lang="en-US" u="sng" dirty="0"/>
              <a:t> </a:t>
            </a:r>
            <a:r>
              <a:rPr lang="en-US" dirty="0"/>
              <a:t>in                     </a:t>
            </a:r>
            <a:r>
              <a:rPr lang="en-US" b="1" dirty="0">
                <a:solidFill>
                  <a:srgbClr val="C00000"/>
                </a:solidFill>
              </a:rPr>
              <a:t>α-thalassemia</a:t>
            </a:r>
            <a:r>
              <a:rPr lang="en-US" dirty="0">
                <a:solidFill>
                  <a:srgbClr val="C00000"/>
                </a:solidFill>
              </a:rPr>
              <a:t> </a:t>
            </a:r>
            <a:r>
              <a:rPr lang="en-US" b="1" dirty="0">
                <a:solidFill>
                  <a:srgbClr val="C00000"/>
                </a:solidFill>
              </a:rPr>
              <a:t>minor</a:t>
            </a:r>
            <a:r>
              <a:rPr lang="en-US" dirty="0">
                <a:solidFill>
                  <a:srgbClr val="C00000"/>
                </a:solidFill>
              </a:rPr>
              <a:t> </a:t>
            </a:r>
            <a:r>
              <a:rPr lang="en-US" dirty="0"/>
              <a:t>.</a:t>
            </a:r>
          </a:p>
          <a:p>
            <a:endParaRPr lang="en-US" dirty="0"/>
          </a:p>
          <a:p>
            <a:r>
              <a:rPr lang="en-US" dirty="0"/>
              <a:t> </a:t>
            </a:r>
            <a:r>
              <a:rPr lang="en-US" b="1" dirty="0"/>
              <a:t>Blood</a:t>
            </a:r>
            <a:r>
              <a:rPr lang="en-US" dirty="0"/>
              <a:t> </a:t>
            </a:r>
            <a:r>
              <a:rPr lang="en-US" b="1" dirty="0"/>
              <a:t>smears</a:t>
            </a:r>
            <a:r>
              <a:rPr lang="en-US" dirty="0"/>
              <a:t> of patients with </a:t>
            </a:r>
            <a:r>
              <a:rPr lang="en-US" b="1" dirty="0">
                <a:solidFill>
                  <a:srgbClr val="0070C0"/>
                </a:solidFill>
              </a:rPr>
              <a:t>β-thalassemia</a:t>
            </a:r>
            <a:r>
              <a:rPr lang="en-US" dirty="0">
                <a:solidFill>
                  <a:srgbClr val="0070C0"/>
                </a:solidFill>
              </a:rPr>
              <a:t> </a:t>
            </a:r>
            <a:r>
              <a:rPr lang="en-US" b="1" dirty="0">
                <a:solidFill>
                  <a:srgbClr val="0070C0"/>
                </a:solidFill>
              </a:rPr>
              <a:t>minor</a:t>
            </a:r>
            <a:r>
              <a:rPr lang="en-US" dirty="0">
                <a:solidFill>
                  <a:srgbClr val="0070C0"/>
                </a:solidFill>
              </a:rPr>
              <a:t> </a:t>
            </a:r>
            <a:r>
              <a:rPr lang="en-US" dirty="0"/>
              <a:t>also reveal </a:t>
            </a:r>
            <a:r>
              <a:rPr lang="en-US" b="1" u="sng" dirty="0"/>
              <a:t>microcytic</a:t>
            </a:r>
            <a:r>
              <a:rPr lang="en-US" u="sng" dirty="0"/>
              <a:t> RBCs</a:t>
            </a:r>
            <a:r>
              <a:rPr lang="en-US" dirty="0"/>
              <a:t>. In addition, </a:t>
            </a:r>
            <a:r>
              <a:rPr lang="en-US" b="1" u="sng" dirty="0"/>
              <a:t>target</a:t>
            </a:r>
            <a:r>
              <a:rPr lang="en-US" u="sng" dirty="0"/>
              <a:t> </a:t>
            </a:r>
            <a:r>
              <a:rPr lang="en-US" b="1" u="sng" dirty="0"/>
              <a:t>cells</a:t>
            </a:r>
            <a:r>
              <a:rPr lang="en-US" u="sng" dirty="0"/>
              <a:t> and </a:t>
            </a:r>
            <a:r>
              <a:rPr lang="en-US" b="1" u="sng" dirty="0"/>
              <a:t>basophilic</a:t>
            </a:r>
            <a:r>
              <a:rPr lang="en-US" u="sng" dirty="0"/>
              <a:t> </a:t>
            </a:r>
            <a:r>
              <a:rPr lang="en-US" b="1" u="sng" dirty="0"/>
              <a:t>stippled</a:t>
            </a:r>
            <a:r>
              <a:rPr lang="en-US" u="sng" dirty="0"/>
              <a:t> RBCs</a:t>
            </a:r>
            <a:r>
              <a:rPr lang="en-US" dirty="0"/>
              <a:t>, caused by precipitation of alpha-chain tetramers, may also be present. The diagnosis of </a:t>
            </a:r>
            <a:r>
              <a:rPr lang="en-US" b="1" dirty="0"/>
              <a:t>β-thalassemia</a:t>
            </a:r>
            <a:r>
              <a:rPr lang="en-US" dirty="0"/>
              <a:t> </a:t>
            </a:r>
            <a:r>
              <a:rPr lang="en-US" b="1" dirty="0"/>
              <a:t>minor</a:t>
            </a:r>
            <a:r>
              <a:rPr lang="en-US" dirty="0"/>
              <a:t> is based on an </a:t>
            </a:r>
            <a:r>
              <a:rPr lang="en-US" b="1" u="sng" dirty="0"/>
              <a:t>elevation</a:t>
            </a:r>
            <a:r>
              <a:rPr lang="en-US" u="sng" dirty="0"/>
              <a:t> of </a:t>
            </a:r>
            <a:r>
              <a:rPr lang="en-US" b="1" u="sng" dirty="0"/>
              <a:t>hemoglobin</a:t>
            </a:r>
            <a:r>
              <a:rPr lang="en-US" u="sng" dirty="0"/>
              <a:t> </a:t>
            </a:r>
            <a:r>
              <a:rPr lang="en-US" b="1" u="sng" dirty="0"/>
              <a:t>A2</a:t>
            </a:r>
            <a:r>
              <a:rPr lang="en-US" u="sng" dirty="0"/>
              <a:t> and </a:t>
            </a:r>
            <a:r>
              <a:rPr lang="en-US" b="1" u="sng" dirty="0"/>
              <a:t>F levels</a:t>
            </a:r>
            <a:r>
              <a:rPr lang="en-US" dirty="0"/>
              <a:t>.      </a:t>
            </a:r>
          </a:p>
          <a:p>
            <a:r>
              <a:rPr lang="en-US" dirty="0"/>
              <a:t>     </a:t>
            </a:r>
          </a:p>
          <a:p>
            <a:r>
              <a:rPr lang="en-US" u="sng" dirty="0"/>
              <a:t>Molecular testing</a:t>
            </a:r>
            <a:r>
              <a:rPr lang="en-US" dirty="0"/>
              <a:t> is indicated </a:t>
            </a:r>
            <a:r>
              <a:rPr lang="en-US" dirty="0">
                <a:effectLst>
                  <a:outerShdw blurRad="38100" dist="38100" dir="2700000" algn="tl">
                    <a:srgbClr val="000000">
                      <a:alpha val="43137"/>
                    </a:srgbClr>
                  </a:outerShdw>
                </a:effectLst>
              </a:rPr>
              <a:t>for identification of more severe or unusual variants</a:t>
            </a:r>
            <a:r>
              <a:rPr lang="en-US" dirty="0"/>
              <a:t>. </a:t>
            </a:r>
          </a:p>
        </p:txBody>
      </p:sp>
    </p:spTree>
    <p:extLst>
      <p:ext uri="{BB962C8B-B14F-4D97-AF65-F5344CB8AC3E}">
        <p14:creationId xmlns:p14="http://schemas.microsoft.com/office/powerpoint/2010/main" val="5417049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75" y="535509"/>
            <a:ext cx="10972801" cy="798857"/>
          </a:xfrm>
        </p:spPr>
        <p:txBody>
          <a:bodyPr>
            <a:normAutofit fontScale="90000"/>
          </a:bodyPr>
          <a:lstStyle/>
          <a:p>
            <a:r>
              <a:rPr lang="ar-JO" altLang="en-US" dirty="0"/>
              <a:t>البرنامج الالزامي لفحص ما قبل الزواج للكشف عن مرض الثلاسيميا</a:t>
            </a:r>
            <a:endParaRPr lang="en-US" dirty="0"/>
          </a:p>
        </p:txBody>
      </p:sp>
      <p:sp>
        <p:nvSpPr>
          <p:cNvPr id="3" name="Content Placeholder 2"/>
          <p:cNvSpPr>
            <a:spLocks noGrp="1"/>
          </p:cNvSpPr>
          <p:nvPr>
            <p:ph idx="1"/>
          </p:nvPr>
        </p:nvSpPr>
        <p:spPr/>
        <p:txBody>
          <a:bodyPr>
            <a:noAutofit/>
          </a:bodyPr>
          <a:lstStyle/>
          <a:p>
            <a:pPr algn="r" rtl="1"/>
            <a:r>
              <a:rPr lang="ar-JO" altLang="en-US" i="0" dirty="0"/>
              <a:t>تصل نسبة حاملي المرض في الأردن حسب الإحصاءات الرسمية من3 – 3,5 بالمئة من السكان ، أي أن حوالي150 – 200 ألف     مواطن يحملون الجين الوراثي.</a:t>
            </a:r>
          </a:p>
          <a:p>
            <a:pPr algn="r" rtl="1"/>
            <a:r>
              <a:rPr lang="ar-JO" altLang="en-US" i="0" dirty="0"/>
              <a:t>أصبح برنامج الكشف عن الثلاسيميا قبل الزواج إلزاميا لكل المقبلين على الزواج إعتبارا من عام 2004 وقد اعطى هذا البرنامج اكله  بشكل جيد بحيث تم خفض اعداد المواليد المصابون سنوياُ 80 – 90 الى النصف اي 40-45 مصاب.</a:t>
            </a:r>
          </a:p>
          <a:p>
            <a:pPr algn="r" rtl="1"/>
            <a:r>
              <a:rPr lang="ar-JO" altLang="en-US" i="0" u="sng" dirty="0"/>
              <a:t>يهدف البرنامج الى : </a:t>
            </a:r>
            <a:r>
              <a:rPr lang="ar-JO" altLang="en-US" i="0" dirty="0"/>
              <a:t>الوقاية من مرض الثلاسيميا ,خفض نسبة المواليد المصابين سنويا</a:t>
            </a:r>
          </a:p>
          <a:p>
            <a:pPr algn="r" rtl="1"/>
            <a:r>
              <a:rPr lang="ar-JO" altLang="en-US" i="0" u="sng" dirty="0"/>
              <a:t>خطوات الفحص</a:t>
            </a:r>
            <a:br>
              <a:rPr lang="ar-JO" altLang="en-US" i="0" dirty="0"/>
            </a:br>
            <a:r>
              <a:rPr lang="ar-JO" altLang="en-US" i="0" dirty="0"/>
              <a:t>فحص الدم:  الفحص المبدئي    تعداد الدم  </a:t>
            </a:r>
            <a:r>
              <a:rPr lang="en-US" altLang="en-US" i="0" dirty="0"/>
              <a:t>CBC</a:t>
            </a:r>
          </a:p>
          <a:p>
            <a:pPr algn="r" rtl="1"/>
            <a:r>
              <a:rPr lang="ar-JO" altLang="en-US" i="0" dirty="0"/>
              <a:t>نسبة الهيموجلوبين </a:t>
            </a:r>
            <a:r>
              <a:rPr lang="en-US" altLang="en-US" i="0" dirty="0"/>
              <a:t>HB </a:t>
            </a:r>
          </a:p>
          <a:p>
            <a:pPr algn="r" rtl="1"/>
            <a:r>
              <a:rPr lang="ar-JO" altLang="en-US" i="0" dirty="0"/>
              <a:t>متوسط حجم الكرية الحمراء</a:t>
            </a:r>
            <a:r>
              <a:rPr lang="en-US" altLang="en-US" i="0" dirty="0"/>
              <a:t>MCV</a:t>
            </a:r>
            <a:r>
              <a:rPr lang="ar-JO" altLang="en-US" i="0" dirty="0"/>
              <a:t> ,الحد الفاصل =80 ,كلاهما أقل من 80</a:t>
            </a:r>
          </a:p>
          <a:p>
            <a:pPr algn="r" rtl="1"/>
            <a:r>
              <a:rPr lang="ar-JO" altLang="en-US" i="0" dirty="0"/>
              <a:t>الفحص التأكيدي  -فحص رحلان خضاب الدم  </a:t>
            </a:r>
            <a:r>
              <a:rPr lang="en-US" altLang="en-US" i="0" dirty="0"/>
              <a:t>  HB Electrophoresis </a:t>
            </a:r>
            <a:r>
              <a:rPr lang="ar-JO" altLang="en-US" i="0" dirty="0"/>
              <a:t>الحد الفاصل 3.5 % أو أكثر</a:t>
            </a:r>
          </a:p>
          <a:p>
            <a:pPr algn="r" rtl="1"/>
            <a:r>
              <a:rPr lang="ar-JO" altLang="en-US" i="0" dirty="0"/>
              <a:t>حامل للثلاسيميا</a:t>
            </a:r>
          </a:p>
          <a:p>
            <a:pPr algn="r" rtl="1"/>
            <a:r>
              <a:rPr lang="ar-JO" altLang="en-US" i="0" dirty="0"/>
              <a:t>إذا كان كلاهما حاملين للثلاسيميا :</a:t>
            </a:r>
          </a:p>
          <a:p>
            <a:pPr algn="r" rtl="1"/>
            <a:r>
              <a:rPr lang="ar-JO" altLang="en-US" i="0" dirty="0"/>
              <a:t>استشارة وراثية قبل الزواج ,توضيح خطورة الإنجاب ,لا يمنع الزواج</a:t>
            </a:r>
          </a:p>
          <a:p>
            <a:pPr algn="r" rtl="1"/>
            <a:r>
              <a:rPr lang="ar-JO" altLang="en-US" i="0" dirty="0"/>
              <a:t>إذا أصرا على الزواج  -  ضرورة المتابعة للإرشاد ,ومتابعة المواليد ,الالتزام بسرية الفحص والنتائج ,السلوك الاجتماعي بين الاسرتين للخاطبين</a:t>
            </a:r>
          </a:p>
        </p:txBody>
      </p:sp>
      <p:sp>
        <p:nvSpPr>
          <p:cNvPr id="4" name="TextBox 3"/>
          <p:cNvSpPr txBox="1"/>
          <p:nvPr/>
        </p:nvSpPr>
        <p:spPr>
          <a:xfrm>
            <a:off x="334610" y="6466209"/>
            <a:ext cx="2088504" cy="369380"/>
          </a:xfrm>
          <a:prstGeom prst="rect">
            <a:avLst/>
          </a:prstGeom>
          <a:noFill/>
        </p:spPr>
        <p:txBody>
          <a:bodyPr wrap="square" rtlCol="0">
            <a:spAutoFit/>
          </a:bodyPr>
          <a:lstStyle/>
          <a:p>
            <a:r>
              <a:rPr lang="en-US" b="1" u="sng" dirty="0"/>
              <a:t>Moh.gov.jo</a:t>
            </a:r>
          </a:p>
        </p:txBody>
      </p:sp>
    </p:spTree>
    <p:extLst>
      <p:ext uri="{BB962C8B-B14F-4D97-AF65-F5344CB8AC3E}">
        <p14:creationId xmlns:p14="http://schemas.microsoft.com/office/powerpoint/2010/main" val="20080953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ctrTitle"/>
          </p:nvPr>
        </p:nvSpPr>
        <p:spPr>
          <a:xfrm>
            <a:off x="6456087" y="3576210"/>
            <a:ext cx="5473321" cy="1046074"/>
          </a:xfrm>
        </p:spPr>
        <p:txBody>
          <a:bodyPr/>
          <a:lstStyle/>
          <a:p>
            <a:r>
              <a:rPr lang="en-US" altLang="ko-KR" dirty="0">
                <a:solidFill>
                  <a:srgbClr val="C00000"/>
                </a:solidFill>
              </a:rPr>
              <a:t>THANK YOU</a:t>
            </a:r>
            <a:endParaRPr lang="ko-KR" altLang="en-US" dirty="0">
              <a:solidFill>
                <a:srgbClr val="C00000"/>
              </a:solidFill>
            </a:endParaRPr>
          </a:p>
        </p:txBody>
      </p:sp>
    </p:spTree>
    <p:extLst>
      <p:ext uri="{BB962C8B-B14F-4D97-AF65-F5344CB8AC3E}">
        <p14:creationId xmlns:p14="http://schemas.microsoft.com/office/powerpoint/2010/main" val="1652716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a:spLocks noGrp="1"/>
          </p:cNvSpPr>
          <p:nvPr>
            <p:ph type="title"/>
          </p:nvPr>
        </p:nvSpPr>
        <p:spPr>
          <a:xfrm>
            <a:off x="695725" y="1819434"/>
            <a:ext cx="8987790" cy="729615"/>
          </a:xfrm>
          <a:prstGeom prst="rect">
            <a:avLst/>
          </a:prstGeom>
        </p:spPr>
        <p:txBody>
          <a:bodyPr vert="horz" wrap="square" lIns="0" tIns="12700" rIns="0" bIns="0" rtlCol="0">
            <a:spAutoFit/>
          </a:bodyPr>
          <a:lstStyle/>
          <a:p>
            <a:pPr marL="12700" marR="5080">
              <a:lnSpc>
                <a:spcPct val="115500"/>
              </a:lnSpc>
              <a:spcBef>
                <a:spcPts val="100"/>
              </a:spcBef>
            </a:pPr>
            <a:r>
              <a:rPr sz="2000" b="0" i="1" spc="-5" dirty="0">
                <a:solidFill>
                  <a:srgbClr val="3E3E3E"/>
                </a:solidFill>
                <a:latin typeface="Calibri"/>
                <a:cs typeface="Calibri"/>
              </a:rPr>
              <a:t>Extravascular</a:t>
            </a:r>
            <a:r>
              <a:rPr sz="2000" b="0" i="1" dirty="0">
                <a:solidFill>
                  <a:srgbClr val="3E3E3E"/>
                </a:solidFill>
                <a:latin typeface="Calibri"/>
                <a:cs typeface="Calibri"/>
              </a:rPr>
              <a:t> </a:t>
            </a:r>
            <a:r>
              <a:rPr sz="2000" b="0" i="1" spc="-5" dirty="0">
                <a:solidFill>
                  <a:srgbClr val="3E3E3E"/>
                </a:solidFill>
                <a:latin typeface="Calibri"/>
                <a:cs typeface="Calibri"/>
              </a:rPr>
              <a:t>hemolysis</a:t>
            </a:r>
            <a:r>
              <a:rPr sz="2000" b="0" i="1" spc="5" dirty="0">
                <a:solidFill>
                  <a:srgbClr val="3E3E3E"/>
                </a:solidFill>
                <a:latin typeface="Calibri"/>
                <a:cs typeface="Calibri"/>
              </a:rPr>
              <a:t> </a:t>
            </a:r>
            <a:r>
              <a:rPr sz="2000" b="0" i="1" spc="-5" dirty="0">
                <a:solidFill>
                  <a:srgbClr val="3E3E3E"/>
                </a:solidFill>
                <a:latin typeface="Calibri"/>
                <a:cs typeface="Calibri"/>
              </a:rPr>
              <a:t>and</a:t>
            </a:r>
            <a:r>
              <a:rPr sz="2000" b="0" i="1" spc="-25" dirty="0">
                <a:solidFill>
                  <a:srgbClr val="3E3E3E"/>
                </a:solidFill>
                <a:latin typeface="Calibri"/>
                <a:cs typeface="Calibri"/>
              </a:rPr>
              <a:t> </a:t>
            </a:r>
            <a:r>
              <a:rPr sz="2000" b="0" i="1" spc="-5" dirty="0">
                <a:solidFill>
                  <a:srgbClr val="3E3E3E"/>
                </a:solidFill>
                <a:latin typeface="Calibri"/>
                <a:cs typeface="Calibri"/>
              </a:rPr>
              <a:t>intravascular</a:t>
            </a:r>
            <a:r>
              <a:rPr sz="2000" b="0" i="1" spc="60" dirty="0">
                <a:solidFill>
                  <a:srgbClr val="3E3E3E"/>
                </a:solidFill>
                <a:latin typeface="Calibri"/>
                <a:cs typeface="Calibri"/>
              </a:rPr>
              <a:t> </a:t>
            </a:r>
            <a:r>
              <a:rPr sz="2000" b="0" i="1" spc="-5" dirty="0">
                <a:solidFill>
                  <a:srgbClr val="3E3E3E"/>
                </a:solidFill>
                <a:latin typeface="Calibri"/>
                <a:cs typeface="Calibri"/>
              </a:rPr>
              <a:t>hemolysis</a:t>
            </a:r>
            <a:r>
              <a:rPr sz="2000" b="0" i="1" dirty="0">
                <a:solidFill>
                  <a:srgbClr val="3E3E3E"/>
                </a:solidFill>
                <a:latin typeface="Calibri"/>
                <a:cs typeface="Calibri"/>
              </a:rPr>
              <a:t> </a:t>
            </a:r>
            <a:r>
              <a:rPr sz="2000" b="0" i="1" spc="-5" dirty="0">
                <a:solidFill>
                  <a:srgbClr val="3E3E3E"/>
                </a:solidFill>
                <a:latin typeface="Calibri"/>
                <a:cs typeface="Calibri"/>
              </a:rPr>
              <a:t>are common</a:t>
            </a:r>
            <a:r>
              <a:rPr sz="2000" b="0" i="1" spc="-20" dirty="0">
                <a:solidFill>
                  <a:srgbClr val="3E3E3E"/>
                </a:solidFill>
                <a:latin typeface="Calibri"/>
                <a:cs typeface="Calibri"/>
              </a:rPr>
              <a:t> </a:t>
            </a:r>
            <a:r>
              <a:rPr sz="2000" b="0" i="1" spc="-5" dirty="0">
                <a:solidFill>
                  <a:srgbClr val="3E3E3E"/>
                </a:solidFill>
                <a:latin typeface="Calibri"/>
                <a:cs typeface="Calibri"/>
              </a:rPr>
              <a:t>and</a:t>
            </a:r>
            <a:r>
              <a:rPr sz="2000" b="0" i="1" spc="80" dirty="0">
                <a:solidFill>
                  <a:srgbClr val="3E3E3E"/>
                </a:solidFill>
                <a:latin typeface="Calibri"/>
                <a:cs typeface="Calibri"/>
              </a:rPr>
              <a:t> </a:t>
            </a:r>
            <a:r>
              <a:rPr sz="2000" b="0" i="1" spc="-5" dirty="0">
                <a:solidFill>
                  <a:srgbClr val="3E3E3E"/>
                </a:solidFill>
                <a:latin typeface="Calibri"/>
                <a:cs typeface="Calibri"/>
              </a:rPr>
              <a:t>result</a:t>
            </a:r>
            <a:r>
              <a:rPr sz="2000" b="0" i="1" spc="-10" dirty="0">
                <a:solidFill>
                  <a:srgbClr val="3E3E3E"/>
                </a:solidFill>
                <a:latin typeface="Calibri"/>
                <a:cs typeface="Calibri"/>
              </a:rPr>
              <a:t> </a:t>
            </a:r>
            <a:r>
              <a:rPr sz="2000" b="0" i="1" spc="-5" dirty="0">
                <a:solidFill>
                  <a:srgbClr val="3E3E3E"/>
                </a:solidFill>
                <a:latin typeface="Calibri"/>
                <a:cs typeface="Calibri"/>
              </a:rPr>
              <a:t>in</a:t>
            </a:r>
            <a:r>
              <a:rPr sz="2000" b="0" i="1" spc="-25" dirty="0">
                <a:solidFill>
                  <a:srgbClr val="3E3E3E"/>
                </a:solidFill>
                <a:latin typeface="Calibri"/>
                <a:cs typeface="Calibri"/>
              </a:rPr>
              <a:t> </a:t>
            </a:r>
            <a:r>
              <a:rPr sz="2000" b="0" i="1" spc="-5" dirty="0">
                <a:solidFill>
                  <a:srgbClr val="3E3E3E"/>
                </a:solidFill>
                <a:latin typeface="Calibri"/>
                <a:cs typeface="Calibri"/>
              </a:rPr>
              <a:t>anemia </a:t>
            </a:r>
            <a:r>
              <a:rPr sz="2000" b="0" i="1" dirty="0">
                <a:solidFill>
                  <a:srgbClr val="3E3E3E"/>
                </a:solidFill>
                <a:latin typeface="Calibri"/>
                <a:cs typeface="Calibri"/>
              </a:rPr>
              <a:t> </a:t>
            </a:r>
            <a:r>
              <a:rPr sz="2000" b="0" i="1" spc="-5" dirty="0">
                <a:solidFill>
                  <a:srgbClr val="3E3E3E"/>
                </a:solidFill>
                <a:latin typeface="Calibri"/>
                <a:cs typeface="Calibri"/>
              </a:rPr>
              <a:t>The body</a:t>
            </a:r>
            <a:r>
              <a:rPr sz="2000" b="0" i="1" spc="-20" dirty="0">
                <a:solidFill>
                  <a:srgbClr val="3E3E3E"/>
                </a:solidFill>
                <a:latin typeface="Calibri"/>
                <a:cs typeface="Calibri"/>
              </a:rPr>
              <a:t> </a:t>
            </a:r>
            <a:r>
              <a:rPr sz="2000" b="0" i="1" spc="-5" dirty="0">
                <a:solidFill>
                  <a:srgbClr val="3E3E3E"/>
                </a:solidFill>
                <a:latin typeface="Calibri"/>
                <a:cs typeface="Calibri"/>
              </a:rPr>
              <a:t>increase</a:t>
            </a:r>
            <a:r>
              <a:rPr sz="2000" b="0" i="1" spc="40" dirty="0">
                <a:solidFill>
                  <a:srgbClr val="3E3E3E"/>
                </a:solidFill>
                <a:latin typeface="Calibri"/>
                <a:cs typeface="Calibri"/>
              </a:rPr>
              <a:t> </a:t>
            </a:r>
            <a:r>
              <a:rPr sz="2000" b="0" i="1" spc="-5" dirty="0">
                <a:solidFill>
                  <a:srgbClr val="3E3E3E"/>
                </a:solidFill>
                <a:latin typeface="Calibri"/>
                <a:cs typeface="Calibri"/>
              </a:rPr>
              <a:t>the</a:t>
            </a:r>
            <a:r>
              <a:rPr sz="2000" b="0" i="1" spc="5" dirty="0">
                <a:solidFill>
                  <a:srgbClr val="3E3E3E"/>
                </a:solidFill>
                <a:latin typeface="Calibri"/>
                <a:cs typeface="Calibri"/>
              </a:rPr>
              <a:t> </a:t>
            </a:r>
            <a:r>
              <a:rPr sz="2000" b="0" i="1" spc="-5" dirty="0">
                <a:solidFill>
                  <a:srgbClr val="3E3E3E"/>
                </a:solidFill>
                <a:latin typeface="Calibri"/>
                <a:cs typeface="Calibri"/>
              </a:rPr>
              <a:t>production</a:t>
            </a:r>
            <a:r>
              <a:rPr sz="2000" b="0" i="1" spc="-55" dirty="0">
                <a:solidFill>
                  <a:srgbClr val="3E3E3E"/>
                </a:solidFill>
                <a:latin typeface="Calibri"/>
                <a:cs typeface="Calibri"/>
              </a:rPr>
              <a:t> </a:t>
            </a:r>
            <a:r>
              <a:rPr sz="2000" b="0" i="1" spc="-5" dirty="0">
                <a:solidFill>
                  <a:srgbClr val="3E3E3E"/>
                </a:solidFill>
                <a:latin typeface="Calibri"/>
                <a:cs typeface="Calibri"/>
              </a:rPr>
              <a:t>of</a:t>
            </a:r>
            <a:r>
              <a:rPr sz="2000" b="0" i="1" spc="25" dirty="0">
                <a:solidFill>
                  <a:srgbClr val="3E3E3E"/>
                </a:solidFill>
                <a:latin typeface="Calibri"/>
                <a:cs typeface="Calibri"/>
              </a:rPr>
              <a:t> </a:t>
            </a:r>
            <a:r>
              <a:rPr sz="2000" b="0" i="1" spc="-5" dirty="0">
                <a:solidFill>
                  <a:srgbClr val="3E3E3E"/>
                </a:solidFill>
                <a:latin typeface="Calibri"/>
                <a:cs typeface="Calibri"/>
              </a:rPr>
              <a:t>fetal</a:t>
            </a:r>
            <a:r>
              <a:rPr sz="2000" b="0" i="1" spc="35" dirty="0">
                <a:solidFill>
                  <a:srgbClr val="3E3E3E"/>
                </a:solidFill>
                <a:latin typeface="Calibri"/>
                <a:cs typeface="Calibri"/>
              </a:rPr>
              <a:t> </a:t>
            </a:r>
            <a:r>
              <a:rPr sz="2000" b="0" i="1" spc="-5" dirty="0">
                <a:solidFill>
                  <a:srgbClr val="3E3E3E"/>
                </a:solidFill>
                <a:latin typeface="Calibri"/>
                <a:cs typeface="Calibri"/>
              </a:rPr>
              <a:t>hemoglobin</a:t>
            </a:r>
            <a:r>
              <a:rPr sz="2000" b="0" i="1" spc="40" dirty="0">
                <a:solidFill>
                  <a:srgbClr val="3E3E3E"/>
                </a:solidFill>
                <a:latin typeface="Calibri"/>
                <a:cs typeface="Calibri"/>
              </a:rPr>
              <a:t> </a:t>
            </a:r>
            <a:r>
              <a:rPr sz="2000" b="0" i="1" spc="-5" dirty="0">
                <a:solidFill>
                  <a:srgbClr val="3E3E3E"/>
                </a:solidFill>
                <a:latin typeface="Calibri"/>
                <a:cs typeface="Calibri"/>
              </a:rPr>
              <a:t>(HbF)</a:t>
            </a:r>
            <a:r>
              <a:rPr sz="2000" b="0" i="1" spc="-45" dirty="0">
                <a:solidFill>
                  <a:srgbClr val="3E3E3E"/>
                </a:solidFill>
                <a:latin typeface="Calibri"/>
                <a:cs typeface="Calibri"/>
              </a:rPr>
              <a:t> </a:t>
            </a:r>
            <a:r>
              <a:rPr sz="2000" b="0" i="1" spc="-5" dirty="0">
                <a:solidFill>
                  <a:srgbClr val="3E3E3E"/>
                </a:solidFill>
                <a:latin typeface="Calibri"/>
                <a:cs typeface="Calibri"/>
              </a:rPr>
              <a:t>to</a:t>
            </a:r>
            <a:r>
              <a:rPr sz="2000" b="0" i="1" spc="65" dirty="0">
                <a:solidFill>
                  <a:srgbClr val="3E3E3E"/>
                </a:solidFill>
                <a:latin typeface="Calibri"/>
                <a:cs typeface="Calibri"/>
              </a:rPr>
              <a:t> </a:t>
            </a:r>
            <a:r>
              <a:rPr sz="2000" b="0" i="1" spc="-5" dirty="0">
                <a:solidFill>
                  <a:srgbClr val="3E3E3E"/>
                </a:solidFill>
                <a:latin typeface="Calibri"/>
                <a:cs typeface="Calibri"/>
              </a:rPr>
              <a:t>compensate</a:t>
            </a:r>
            <a:r>
              <a:rPr sz="2000" b="0" i="1" spc="-25" dirty="0">
                <a:solidFill>
                  <a:srgbClr val="3E3E3E"/>
                </a:solidFill>
                <a:latin typeface="Calibri"/>
                <a:cs typeface="Calibri"/>
              </a:rPr>
              <a:t> </a:t>
            </a:r>
            <a:r>
              <a:rPr sz="2000" b="0" i="1" spc="-5" dirty="0">
                <a:solidFill>
                  <a:srgbClr val="3E3E3E"/>
                </a:solidFill>
                <a:latin typeface="Calibri"/>
                <a:cs typeface="Calibri"/>
              </a:rPr>
              <a:t>for</a:t>
            </a:r>
            <a:r>
              <a:rPr sz="2000" b="0" i="1" spc="35" dirty="0">
                <a:solidFill>
                  <a:srgbClr val="3E3E3E"/>
                </a:solidFill>
                <a:latin typeface="Calibri"/>
                <a:cs typeface="Calibri"/>
              </a:rPr>
              <a:t> </a:t>
            </a:r>
            <a:r>
              <a:rPr sz="2000" b="0" i="1" spc="-5" dirty="0">
                <a:solidFill>
                  <a:srgbClr val="3E3E3E"/>
                </a:solidFill>
                <a:latin typeface="Calibri"/>
                <a:cs typeface="Calibri"/>
              </a:rPr>
              <a:t>low</a:t>
            </a:r>
            <a:r>
              <a:rPr sz="2000" b="0" i="1" spc="45" dirty="0">
                <a:solidFill>
                  <a:srgbClr val="3E3E3E"/>
                </a:solidFill>
                <a:latin typeface="Calibri"/>
                <a:cs typeface="Calibri"/>
              </a:rPr>
              <a:t> </a:t>
            </a:r>
            <a:r>
              <a:rPr sz="2000" b="0" i="1" spc="-5" dirty="0">
                <a:solidFill>
                  <a:srgbClr val="3E3E3E"/>
                </a:solidFill>
                <a:latin typeface="Calibri"/>
                <a:cs typeface="Calibri"/>
              </a:rPr>
              <a:t>HbA</a:t>
            </a:r>
            <a:endParaRPr sz="2000">
              <a:latin typeface="Calibri"/>
              <a:cs typeface="Calibri"/>
            </a:endParaRPr>
          </a:p>
        </p:txBody>
      </p:sp>
      <p:pic>
        <p:nvPicPr>
          <p:cNvPr id="4" name="object 4"/>
          <p:cNvPicPr/>
          <p:nvPr/>
        </p:nvPicPr>
        <p:blipFill>
          <a:blip r:embed="rId3" cstate="print"/>
          <a:stretch>
            <a:fillRect/>
          </a:stretch>
        </p:blipFill>
        <p:spPr>
          <a:xfrm>
            <a:off x="305596" y="2870296"/>
            <a:ext cx="11568117" cy="321210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574459" y="1603198"/>
            <a:ext cx="10883900" cy="3834765"/>
          </a:xfrm>
          <a:prstGeom prst="rect">
            <a:avLst/>
          </a:prstGeom>
        </p:spPr>
        <p:txBody>
          <a:bodyPr vert="horz" wrap="square" lIns="0" tIns="62230" rIns="0" bIns="0" rtlCol="0">
            <a:spAutoFit/>
          </a:bodyPr>
          <a:lstStyle/>
          <a:p>
            <a:pPr marL="504825" indent="-492759">
              <a:lnSpc>
                <a:spcPct val="100000"/>
              </a:lnSpc>
              <a:spcBef>
                <a:spcPts val="490"/>
              </a:spcBef>
              <a:buSzPct val="102083"/>
              <a:buFont typeface="Segoe UI Symbol"/>
              <a:buChar char="□"/>
              <a:tabLst>
                <a:tab pos="504825" algn="l"/>
                <a:tab pos="505459" algn="l"/>
              </a:tabLst>
            </a:pPr>
            <a:r>
              <a:rPr sz="2400" b="1" i="1" spc="-5" dirty="0">
                <a:solidFill>
                  <a:srgbClr val="1F487C"/>
                </a:solidFill>
                <a:latin typeface="Calibri"/>
                <a:cs typeface="Calibri"/>
              </a:rPr>
              <a:t>newborn</a:t>
            </a:r>
            <a:r>
              <a:rPr sz="2400" b="1" i="1" spc="-15" dirty="0">
                <a:solidFill>
                  <a:srgbClr val="1F487C"/>
                </a:solidFill>
                <a:latin typeface="Calibri"/>
                <a:cs typeface="Calibri"/>
              </a:rPr>
              <a:t> </a:t>
            </a:r>
            <a:r>
              <a:rPr sz="2400" b="1" i="1" spc="-5" dirty="0">
                <a:solidFill>
                  <a:srgbClr val="1F487C"/>
                </a:solidFill>
                <a:latin typeface="Calibri"/>
                <a:cs typeface="Calibri"/>
              </a:rPr>
              <a:t>screening</a:t>
            </a:r>
            <a:r>
              <a:rPr sz="2400" b="1" i="1" spc="-60" dirty="0">
                <a:solidFill>
                  <a:srgbClr val="1F487C"/>
                </a:solidFill>
                <a:latin typeface="Calibri"/>
                <a:cs typeface="Calibri"/>
              </a:rPr>
              <a:t> </a:t>
            </a:r>
            <a:r>
              <a:rPr sz="2400" b="1" i="1" spc="-5" dirty="0">
                <a:solidFill>
                  <a:srgbClr val="1F487C"/>
                </a:solidFill>
                <a:latin typeface="Calibri"/>
                <a:cs typeface="Calibri"/>
              </a:rPr>
              <a:t>program</a:t>
            </a:r>
            <a:r>
              <a:rPr sz="2400" b="1" i="1" spc="80" dirty="0">
                <a:solidFill>
                  <a:srgbClr val="1F487C"/>
                </a:solidFill>
                <a:latin typeface="Calibri"/>
                <a:cs typeface="Calibri"/>
              </a:rPr>
              <a:t> </a:t>
            </a:r>
            <a:r>
              <a:rPr sz="2400" b="1" i="1" spc="-5" dirty="0">
                <a:solidFill>
                  <a:srgbClr val="1F487C"/>
                </a:solidFill>
                <a:latin typeface="Calibri"/>
                <a:cs typeface="Calibri"/>
              </a:rPr>
              <a:t>for sickle</a:t>
            </a:r>
            <a:r>
              <a:rPr sz="2400" b="1" i="1" spc="20" dirty="0">
                <a:solidFill>
                  <a:srgbClr val="1F487C"/>
                </a:solidFill>
                <a:latin typeface="Calibri"/>
                <a:cs typeface="Calibri"/>
              </a:rPr>
              <a:t> </a:t>
            </a:r>
            <a:r>
              <a:rPr sz="2400" b="1" i="1" spc="-5" dirty="0">
                <a:solidFill>
                  <a:srgbClr val="1F487C"/>
                </a:solidFill>
                <a:latin typeface="Calibri"/>
                <a:cs typeface="Calibri"/>
              </a:rPr>
              <a:t>cell</a:t>
            </a:r>
            <a:r>
              <a:rPr sz="2400" b="1" i="1" spc="-85" dirty="0">
                <a:solidFill>
                  <a:srgbClr val="1F487C"/>
                </a:solidFill>
                <a:latin typeface="Calibri"/>
                <a:cs typeface="Calibri"/>
              </a:rPr>
              <a:t> </a:t>
            </a:r>
            <a:r>
              <a:rPr sz="2400" b="1" i="1" spc="-5" dirty="0">
                <a:solidFill>
                  <a:srgbClr val="1F487C"/>
                </a:solidFill>
                <a:latin typeface="Calibri"/>
                <a:cs typeface="Calibri"/>
              </a:rPr>
              <a:t>disease</a:t>
            </a:r>
            <a:r>
              <a:rPr sz="2400" b="1" i="1" spc="90" dirty="0">
                <a:solidFill>
                  <a:srgbClr val="1F487C"/>
                </a:solidFill>
                <a:latin typeface="Calibri"/>
                <a:cs typeface="Calibri"/>
              </a:rPr>
              <a:t> </a:t>
            </a:r>
            <a:r>
              <a:rPr sz="2400" b="1" i="1" spc="-5" dirty="0">
                <a:solidFill>
                  <a:srgbClr val="1F487C"/>
                </a:solidFill>
                <a:latin typeface="Calibri"/>
                <a:cs typeface="Calibri"/>
              </a:rPr>
              <a:t>:</a:t>
            </a:r>
            <a:endParaRPr sz="2400">
              <a:latin typeface="Calibri"/>
              <a:cs typeface="Calibri"/>
            </a:endParaRPr>
          </a:p>
          <a:p>
            <a:pPr marL="133350" marR="340360" lvl="1">
              <a:lnSpc>
                <a:spcPts val="2770"/>
              </a:lnSpc>
              <a:spcBef>
                <a:spcPts val="140"/>
              </a:spcBef>
              <a:buClr>
                <a:srgbClr val="1F487C"/>
              </a:buClr>
              <a:buSzPct val="85000"/>
              <a:buFont typeface="Arial"/>
              <a:buChar char="•"/>
              <a:tabLst>
                <a:tab pos="219710" algn="l"/>
              </a:tabLst>
            </a:pPr>
            <a:r>
              <a:rPr sz="2000" i="1" spc="-5" dirty="0">
                <a:solidFill>
                  <a:srgbClr val="0B0B0B"/>
                </a:solidFill>
                <a:latin typeface="Calibri"/>
                <a:cs typeface="Calibri"/>
              </a:rPr>
              <a:t>programs</a:t>
            </a:r>
            <a:r>
              <a:rPr sz="2000" i="1" spc="-85" dirty="0">
                <a:solidFill>
                  <a:srgbClr val="0B0B0B"/>
                </a:solidFill>
                <a:latin typeface="Calibri"/>
                <a:cs typeface="Calibri"/>
              </a:rPr>
              <a:t> </a:t>
            </a:r>
            <a:r>
              <a:rPr sz="2000" i="1" spc="15" dirty="0">
                <a:solidFill>
                  <a:srgbClr val="0B0B0B"/>
                </a:solidFill>
                <a:latin typeface="Calibri"/>
                <a:cs typeface="Calibri"/>
              </a:rPr>
              <a:t>i</a:t>
            </a:r>
            <a:r>
              <a:rPr sz="2000" i="1" u="heavy" spc="15" dirty="0">
                <a:solidFill>
                  <a:srgbClr val="0B0B0B"/>
                </a:solidFill>
                <a:uFill>
                  <a:solidFill>
                    <a:srgbClr val="0B0B0B"/>
                  </a:solidFill>
                </a:uFill>
                <a:latin typeface="Calibri"/>
                <a:cs typeface="Calibri"/>
              </a:rPr>
              <a:t>dentify</a:t>
            </a:r>
            <a:r>
              <a:rPr sz="2000" i="1" u="heavy" spc="-85" dirty="0">
                <a:solidFill>
                  <a:srgbClr val="0B0B0B"/>
                </a:solidFill>
                <a:uFill>
                  <a:solidFill>
                    <a:srgbClr val="0B0B0B"/>
                  </a:solidFill>
                </a:uFill>
                <a:latin typeface="Calibri"/>
                <a:cs typeface="Calibri"/>
              </a:rPr>
              <a:t> </a:t>
            </a:r>
            <a:r>
              <a:rPr sz="2000" i="1" u="heavy" spc="-5" dirty="0">
                <a:solidFill>
                  <a:srgbClr val="0B0B0B"/>
                </a:solidFill>
                <a:uFill>
                  <a:solidFill>
                    <a:srgbClr val="0B0B0B"/>
                  </a:solidFill>
                </a:uFill>
                <a:latin typeface="Calibri"/>
                <a:cs typeface="Calibri"/>
              </a:rPr>
              <a:t>newborns</a:t>
            </a:r>
            <a:r>
              <a:rPr sz="2000" i="1" u="heavy" spc="105" dirty="0">
                <a:solidFill>
                  <a:srgbClr val="0B0B0B"/>
                </a:solidFill>
                <a:uFill>
                  <a:solidFill>
                    <a:srgbClr val="0B0B0B"/>
                  </a:solidFill>
                </a:uFill>
                <a:latin typeface="Calibri"/>
                <a:cs typeface="Calibri"/>
              </a:rPr>
              <a:t> </a:t>
            </a:r>
            <a:r>
              <a:rPr sz="2000" i="1" u="heavy" spc="-5" dirty="0">
                <a:solidFill>
                  <a:srgbClr val="0B0B0B"/>
                </a:solidFill>
                <a:uFill>
                  <a:solidFill>
                    <a:srgbClr val="0B0B0B"/>
                  </a:solidFill>
                </a:uFill>
                <a:latin typeface="Calibri"/>
                <a:cs typeface="Calibri"/>
              </a:rPr>
              <a:t>with</a:t>
            </a:r>
            <a:r>
              <a:rPr sz="2000" i="1" u="heavy" spc="-20" dirty="0">
                <a:solidFill>
                  <a:srgbClr val="0B0B0B"/>
                </a:solidFill>
                <a:uFill>
                  <a:solidFill>
                    <a:srgbClr val="0B0B0B"/>
                  </a:solidFill>
                </a:uFill>
                <a:latin typeface="Calibri"/>
                <a:cs typeface="Calibri"/>
              </a:rPr>
              <a:t> </a:t>
            </a:r>
            <a:r>
              <a:rPr sz="2000" i="1" u="heavy" spc="-5" dirty="0">
                <a:solidFill>
                  <a:srgbClr val="0B0B0B"/>
                </a:solidFill>
                <a:uFill>
                  <a:solidFill>
                    <a:srgbClr val="0B0B0B"/>
                  </a:solidFill>
                </a:uFill>
                <a:latin typeface="Calibri"/>
                <a:cs typeface="Calibri"/>
              </a:rPr>
              <a:t>the</a:t>
            </a:r>
            <a:r>
              <a:rPr sz="2000" i="1" u="heavy" spc="10" dirty="0">
                <a:solidFill>
                  <a:srgbClr val="0B0B0B"/>
                </a:solidFill>
                <a:uFill>
                  <a:solidFill>
                    <a:srgbClr val="0B0B0B"/>
                  </a:solidFill>
                </a:uFill>
                <a:latin typeface="Calibri"/>
                <a:cs typeface="Calibri"/>
              </a:rPr>
              <a:t> </a:t>
            </a:r>
            <a:r>
              <a:rPr sz="2000" i="1" u="heavy" spc="-5" dirty="0">
                <a:solidFill>
                  <a:srgbClr val="0B0B0B"/>
                </a:solidFill>
                <a:uFill>
                  <a:solidFill>
                    <a:srgbClr val="0B0B0B"/>
                  </a:solidFill>
                </a:uFill>
                <a:latin typeface="Calibri"/>
                <a:cs typeface="Calibri"/>
              </a:rPr>
              <a:t>disease</a:t>
            </a:r>
            <a:r>
              <a:rPr sz="2000" i="1" spc="130" dirty="0">
                <a:solidFill>
                  <a:srgbClr val="0B0B0B"/>
                </a:solidFill>
                <a:latin typeface="Calibri"/>
                <a:cs typeface="Calibri"/>
              </a:rPr>
              <a:t> </a:t>
            </a:r>
            <a:r>
              <a:rPr sz="2000" i="1" spc="-5" dirty="0">
                <a:solidFill>
                  <a:srgbClr val="0B0B0B"/>
                </a:solidFill>
                <a:latin typeface="Calibri"/>
                <a:cs typeface="Calibri"/>
              </a:rPr>
              <a:t>and</a:t>
            </a:r>
            <a:r>
              <a:rPr sz="2000" i="1" spc="-20" dirty="0">
                <a:solidFill>
                  <a:srgbClr val="0B0B0B"/>
                </a:solidFill>
                <a:latin typeface="Calibri"/>
                <a:cs typeface="Calibri"/>
              </a:rPr>
              <a:t> </a:t>
            </a:r>
            <a:r>
              <a:rPr sz="2000" i="1" spc="-5" dirty="0">
                <a:solidFill>
                  <a:srgbClr val="0B0B0B"/>
                </a:solidFill>
                <a:latin typeface="Calibri"/>
                <a:cs typeface="Calibri"/>
              </a:rPr>
              <a:t>provide</a:t>
            </a:r>
            <a:r>
              <a:rPr sz="2000" i="1" spc="-10" dirty="0">
                <a:solidFill>
                  <a:srgbClr val="0B0B0B"/>
                </a:solidFill>
                <a:latin typeface="Calibri"/>
                <a:cs typeface="Calibri"/>
              </a:rPr>
              <a:t> </a:t>
            </a:r>
            <a:r>
              <a:rPr sz="2000" i="1" spc="-5" dirty="0">
                <a:solidFill>
                  <a:srgbClr val="0B0B0B"/>
                </a:solidFill>
                <a:latin typeface="Calibri"/>
                <a:cs typeface="Calibri"/>
              </a:rPr>
              <a:t>prompt</a:t>
            </a:r>
            <a:r>
              <a:rPr sz="2000" i="1" spc="45" dirty="0">
                <a:solidFill>
                  <a:srgbClr val="0B0B0B"/>
                </a:solidFill>
                <a:latin typeface="Calibri"/>
                <a:cs typeface="Calibri"/>
              </a:rPr>
              <a:t> </a:t>
            </a:r>
            <a:r>
              <a:rPr sz="2000" i="1" spc="-5" dirty="0">
                <a:solidFill>
                  <a:srgbClr val="0B0B0B"/>
                </a:solidFill>
                <a:latin typeface="Calibri"/>
                <a:cs typeface="Calibri"/>
              </a:rPr>
              <a:t>diagnosis</a:t>
            </a:r>
            <a:r>
              <a:rPr sz="2000" i="1" spc="50" dirty="0">
                <a:solidFill>
                  <a:srgbClr val="0B0B0B"/>
                </a:solidFill>
                <a:latin typeface="Calibri"/>
                <a:cs typeface="Calibri"/>
              </a:rPr>
              <a:t> </a:t>
            </a:r>
            <a:r>
              <a:rPr sz="2000" i="1" spc="-5" dirty="0">
                <a:solidFill>
                  <a:srgbClr val="0B0B0B"/>
                </a:solidFill>
                <a:latin typeface="Calibri"/>
                <a:cs typeface="Calibri"/>
              </a:rPr>
              <a:t>and</a:t>
            </a:r>
            <a:r>
              <a:rPr sz="2000" i="1" spc="-25" dirty="0">
                <a:solidFill>
                  <a:srgbClr val="0B0B0B"/>
                </a:solidFill>
                <a:latin typeface="Calibri"/>
                <a:cs typeface="Calibri"/>
              </a:rPr>
              <a:t> </a:t>
            </a:r>
            <a:r>
              <a:rPr sz="2000" i="1" spc="-5" dirty="0">
                <a:solidFill>
                  <a:srgbClr val="0B0B0B"/>
                </a:solidFill>
                <a:latin typeface="Calibri"/>
                <a:cs typeface="Calibri"/>
              </a:rPr>
              <a:t>referral</a:t>
            </a:r>
            <a:r>
              <a:rPr sz="2000" i="1" dirty="0">
                <a:solidFill>
                  <a:srgbClr val="0B0B0B"/>
                </a:solidFill>
                <a:latin typeface="Calibri"/>
                <a:cs typeface="Calibri"/>
              </a:rPr>
              <a:t> </a:t>
            </a:r>
            <a:r>
              <a:rPr sz="2000" i="1" spc="-5" dirty="0">
                <a:solidFill>
                  <a:srgbClr val="0B0B0B"/>
                </a:solidFill>
                <a:latin typeface="Calibri"/>
                <a:cs typeface="Calibri"/>
              </a:rPr>
              <a:t>to</a:t>
            </a:r>
            <a:r>
              <a:rPr sz="2000" i="1" spc="70" dirty="0">
                <a:solidFill>
                  <a:srgbClr val="0B0B0B"/>
                </a:solidFill>
                <a:latin typeface="Calibri"/>
                <a:cs typeface="Calibri"/>
              </a:rPr>
              <a:t> </a:t>
            </a:r>
            <a:r>
              <a:rPr sz="2000" i="1" spc="-5" dirty="0">
                <a:solidFill>
                  <a:srgbClr val="0B0B0B"/>
                </a:solidFill>
                <a:latin typeface="Calibri"/>
                <a:cs typeface="Calibri"/>
              </a:rPr>
              <a:t>providers </a:t>
            </a:r>
            <a:r>
              <a:rPr sz="2000" i="1" spc="-434" dirty="0">
                <a:solidFill>
                  <a:srgbClr val="0B0B0B"/>
                </a:solidFill>
                <a:latin typeface="Calibri"/>
                <a:cs typeface="Calibri"/>
              </a:rPr>
              <a:t> </a:t>
            </a:r>
            <a:r>
              <a:rPr sz="2000" i="1" spc="-5" dirty="0">
                <a:solidFill>
                  <a:srgbClr val="0B0B0B"/>
                </a:solidFill>
                <a:latin typeface="Calibri"/>
                <a:cs typeface="Calibri"/>
              </a:rPr>
              <a:t>with</a:t>
            </a:r>
            <a:r>
              <a:rPr sz="2000" i="1" spc="-30" dirty="0">
                <a:solidFill>
                  <a:srgbClr val="0B0B0B"/>
                </a:solidFill>
                <a:latin typeface="Calibri"/>
                <a:cs typeface="Calibri"/>
              </a:rPr>
              <a:t> </a:t>
            </a:r>
            <a:r>
              <a:rPr sz="2000" i="1" spc="-5" dirty="0">
                <a:solidFill>
                  <a:srgbClr val="0B0B0B"/>
                </a:solidFill>
                <a:latin typeface="Calibri"/>
                <a:cs typeface="Calibri"/>
              </a:rPr>
              <a:t>expertise</a:t>
            </a:r>
            <a:r>
              <a:rPr sz="2000" i="1" spc="5" dirty="0">
                <a:solidFill>
                  <a:srgbClr val="0B0B0B"/>
                </a:solidFill>
                <a:latin typeface="Calibri"/>
                <a:cs typeface="Calibri"/>
              </a:rPr>
              <a:t> </a:t>
            </a:r>
            <a:r>
              <a:rPr sz="2000" i="1" spc="-5" dirty="0">
                <a:solidFill>
                  <a:srgbClr val="0B0B0B"/>
                </a:solidFill>
                <a:latin typeface="Calibri"/>
                <a:cs typeface="Calibri"/>
              </a:rPr>
              <a:t>in</a:t>
            </a:r>
            <a:r>
              <a:rPr sz="2000" i="1" spc="-25" dirty="0">
                <a:solidFill>
                  <a:srgbClr val="0B0B0B"/>
                </a:solidFill>
                <a:latin typeface="Calibri"/>
                <a:cs typeface="Calibri"/>
              </a:rPr>
              <a:t> </a:t>
            </a:r>
            <a:r>
              <a:rPr sz="2000" i="1" spc="-5" dirty="0">
                <a:solidFill>
                  <a:srgbClr val="0B0B0B"/>
                </a:solidFill>
                <a:latin typeface="Calibri"/>
                <a:cs typeface="Calibri"/>
              </a:rPr>
              <a:t>sickle</a:t>
            </a:r>
            <a:r>
              <a:rPr sz="2000" i="1" spc="65" dirty="0">
                <a:solidFill>
                  <a:srgbClr val="0B0B0B"/>
                </a:solidFill>
                <a:latin typeface="Calibri"/>
                <a:cs typeface="Calibri"/>
              </a:rPr>
              <a:t> </a:t>
            </a:r>
            <a:r>
              <a:rPr sz="2000" i="1" spc="-5" dirty="0">
                <a:solidFill>
                  <a:srgbClr val="0B0B0B"/>
                </a:solidFill>
                <a:latin typeface="Calibri"/>
                <a:cs typeface="Calibri"/>
              </a:rPr>
              <a:t>cell</a:t>
            </a:r>
            <a:r>
              <a:rPr sz="2000" i="1" spc="-50" dirty="0">
                <a:solidFill>
                  <a:srgbClr val="0B0B0B"/>
                </a:solidFill>
                <a:latin typeface="Calibri"/>
                <a:cs typeface="Calibri"/>
              </a:rPr>
              <a:t> </a:t>
            </a:r>
            <a:r>
              <a:rPr sz="2000" i="1" spc="-5" dirty="0">
                <a:solidFill>
                  <a:srgbClr val="0B0B0B"/>
                </a:solidFill>
                <a:latin typeface="Calibri"/>
                <a:cs typeface="Calibri"/>
              </a:rPr>
              <a:t>disease</a:t>
            </a:r>
            <a:r>
              <a:rPr sz="2000" i="1" spc="80" dirty="0">
                <a:solidFill>
                  <a:srgbClr val="0B0B0B"/>
                </a:solidFill>
                <a:latin typeface="Calibri"/>
                <a:cs typeface="Calibri"/>
              </a:rPr>
              <a:t> </a:t>
            </a:r>
            <a:r>
              <a:rPr sz="2000" i="1" spc="-5" dirty="0">
                <a:solidFill>
                  <a:srgbClr val="0B0B0B"/>
                </a:solidFill>
                <a:latin typeface="Calibri"/>
                <a:cs typeface="Calibri"/>
              </a:rPr>
              <a:t>for</a:t>
            </a:r>
            <a:r>
              <a:rPr sz="2000" i="1" spc="-70" dirty="0">
                <a:solidFill>
                  <a:srgbClr val="0B0B0B"/>
                </a:solidFill>
                <a:latin typeface="Calibri"/>
                <a:cs typeface="Calibri"/>
              </a:rPr>
              <a:t> </a:t>
            </a:r>
            <a:r>
              <a:rPr sz="2000" i="1" spc="-5" dirty="0">
                <a:solidFill>
                  <a:srgbClr val="0B0B0B"/>
                </a:solidFill>
                <a:latin typeface="Calibri"/>
                <a:cs typeface="Calibri"/>
              </a:rPr>
              <a:t>anticipatory</a:t>
            </a:r>
            <a:r>
              <a:rPr sz="2000" i="1" spc="50" dirty="0">
                <a:solidFill>
                  <a:srgbClr val="0B0B0B"/>
                </a:solidFill>
                <a:latin typeface="Calibri"/>
                <a:cs typeface="Calibri"/>
              </a:rPr>
              <a:t> </a:t>
            </a:r>
            <a:r>
              <a:rPr sz="2000" i="1" spc="-5" dirty="0">
                <a:solidFill>
                  <a:srgbClr val="0B0B0B"/>
                </a:solidFill>
                <a:latin typeface="Calibri"/>
                <a:cs typeface="Calibri"/>
              </a:rPr>
              <a:t>guidance</a:t>
            </a:r>
            <a:r>
              <a:rPr sz="2000" i="1" spc="70" dirty="0">
                <a:solidFill>
                  <a:srgbClr val="0B0B0B"/>
                </a:solidFill>
                <a:latin typeface="Calibri"/>
                <a:cs typeface="Calibri"/>
              </a:rPr>
              <a:t> </a:t>
            </a:r>
            <a:r>
              <a:rPr sz="2000" i="1" spc="-5" dirty="0">
                <a:solidFill>
                  <a:srgbClr val="0B0B0B"/>
                </a:solidFill>
                <a:latin typeface="Calibri"/>
                <a:cs typeface="Calibri"/>
              </a:rPr>
              <a:t>and</a:t>
            </a:r>
            <a:r>
              <a:rPr sz="2000" i="1" spc="-25" dirty="0">
                <a:solidFill>
                  <a:srgbClr val="0B0B0B"/>
                </a:solidFill>
                <a:latin typeface="Calibri"/>
                <a:cs typeface="Calibri"/>
              </a:rPr>
              <a:t> </a:t>
            </a:r>
            <a:r>
              <a:rPr sz="2000" i="1" spc="-5" dirty="0">
                <a:solidFill>
                  <a:srgbClr val="0B0B0B"/>
                </a:solidFill>
                <a:latin typeface="Calibri"/>
                <a:cs typeface="Calibri"/>
              </a:rPr>
              <a:t>the</a:t>
            </a:r>
            <a:r>
              <a:rPr sz="2000" i="1" spc="40" dirty="0">
                <a:solidFill>
                  <a:srgbClr val="0B0B0B"/>
                </a:solidFill>
                <a:latin typeface="Calibri"/>
                <a:cs typeface="Calibri"/>
              </a:rPr>
              <a:t> </a:t>
            </a:r>
            <a:r>
              <a:rPr sz="2000" i="1" u="heavy" spc="-5" dirty="0">
                <a:solidFill>
                  <a:srgbClr val="0B0B0B"/>
                </a:solidFill>
                <a:uFill>
                  <a:solidFill>
                    <a:srgbClr val="0B0B0B"/>
                  </a:solidFill>
                </a:uFill>
                <a:latin typeface="Calibri"/>
                <a:cs typeface="Calibri"/>
              </a:rPr>
              <a:t>initiation</a:t>
            </a:r>
            <a:r>
              <a:rPr sz="2000" i="1" u="heavy" spc="-30" dirty="0">
                <a:solidFill>
                  <a:srgbClr val="0B0B0B"/>
                </a:solidFill>
                <a:uFill>
                  <a:solidFill>
                    <a:srgbClr val="0B0B0B"/>
                  </a:solidFill>
                </a:uFill>
                <a:latin typeface="Calibri"/>
                <a:cs typeface="Calibri"/>
              </a:rPr>
              <a:t> </a:t>
            </a:r>
            <a:r>
              <a:rPr sz="2000" i="1" u="heavy" spc="-5" dirty="0">
                <a:solidFill>
                  <a:srgbClr val="0B0B0B"/>
                </a:solidFill>
                <a:uFill>
                  <a:solidFill>
                    <a:srgbClr val="0B0B0B"/>
                  </a:solidFill>
                </a:uFill>
                <a:latin typeface="Calibri"/>
                <a:cs typeface="Calibri"/>
              </a:rPr>
              <a:t>of</a:t>
            </a:r>
            <a:r>
              <a:rPr sz="2000" i="1" u="heavy" spc="25" dirty="0">
                <a:solidFill>
                  <a:srgbClr val="0B0B0B"/>
                </a:solidFill>
                <a:uFill>
                  <a:solidFill>
                    <a:srgbClr val="0B0B0B"/>
                  </a:solidFill>
                </a:uFill>
                <a:latin typeface="Calibri"/>
                <a:cs typeface="Calibri"/>
              </a:rPr>
              <a:t> </a:t>
            </a:r>
            <a:r>
              <a:rPr sz="2000" i="1" u="heavy" spc="-5" dirty="0">
                <a:solidFill>
                  <a:srgbClr val="0B0B0B"/>
                </a:solidFill>
                <a:uFill>
                  <a:solidFill>
                    <a:srgbClr val="0B0B0B"/>
                  </a:solidFill>
                </a:uFill>
                <a:latin typeface="Calibri"/>
                <a:cs typeface="Calibri"/>
              </a:rPr>
              <a:t>penicillin</a:t>
            </a:r>
            <a:r>
              <a:rPr sz="2000" i="1" u="heavy" spc="95" dirty="0">
                <a:solidFill>
                  <a:srgbClr val="0B0B0B"/>
                </a:solidFill>
                <a:uFill>
                  <a:solidFill>
                    <a:srgbClr val="0B0B0B"/>
                  </a:solidFill>
                </a:uFill>
                <a:latin typeface="Calibri"/>
                <a:cs typeface="Calibri"/>
              </a:rPr>
              <a:t> </a:t>
            </a:r>
            <a:r>
              <a:rPr sz="2000" i="1" u="heavy" spc="-5" dirty="0">
                <a:solidFill>
                  <a:srgbClr val="0B0B0B"/>
                </a:solidFill>
                <a:uFill>
                  <a:solidFill>
                    <a:srgbClr val="0B0B0B"/>
                  </a:solidFill>
                </a:uFill>
                <a:latin typeface="Calibri"/>
                <a:cs typeface="Calibri"/>
              </a:rPr>
              <a:t>before</a:t>
            </a:r>
            <a:r>
              <a:rPr sz="2000" i="1" u="heavy" dirty="0">
                <a:solidFill>
                  <a:srgbClr val="0B0B0B"/>
                </a:solidFill>
                <a:uFill>
                  <a:solidFill>
                    <a:srgbClr val="0B0B0B"/>
                  </a:solidFill>
                </a:uFill>
                <a:latin typeface="Calibri"/>
                <a:cs typeface="Calibri"/>
              </a:rPr>
              <a:t> </a:t>
            </a:r>
            <a:r>
              <a:rPr sz="2000" i="1" u="heavy" spc="-5" dirty="0">
                <a:solidFill>
                  <a:srgbClr val="0B0B0B"/>
                </a:solidFill>
                <a:uFill>
                  <a:solidFill>
                    <a:srgbClr val="0B0B0B"/>
                  </a:solidFill>
                </a:uFill>
                <a:latin typeface="Calibri"/>
                <a:cs typeface="Calibri"/>
              </a:rPr>
              <a:t>4 </a:t>
            </a:r>
            <a:r>
              <a:rPr sz="2000" i="1" dirty="0">
                <a:solidFill>
                  <a:srgbClr val="0B0B0B"/>
                </a:solidFill>
                <a:latin typeface="Calibri"/>
                <a:cs typeface="Calibri"/>
              </a:rPr>
              <a:t> </a:t>
            </a:r>
            <a:r>
              <a:rPr sz="2000" i="1" u="heavy" spc="-5" dirty="0">
                <a:solidFill>
                  <a:srgbClr val="0B0B0B"/>
                </a:solidFill>
                <a:uFill>
                  <a:solidFill>
                    <a:srgbClr val="0B0B0B"/>
                  </a:solidFill>
                </a:uFill>
                <a:latin typeface="Calibri"/>
                <a:cs typeface="Calibri"/>
              </a:rPr>
              <a:t>mo</a:t>
            </a:r>
            <a:r>
              <a:rPr sz="2000" i="1" u="heavy" spc="30" dirty="0">
                <a:solidFill>
                  <a:srgbClr val="0B0B0B"/>
                </a:solidFill>
                <a:uFill>
                  <a:solidFill>
                    <a:srgbClr val="0B0B0B"/>
                  </a:solidFill>
                </a:uFill>
                <a:latin typeface="Calibri"/>
                <a:cs typeface="Calibri"/>
              </a:rPr>
              <a:t> </a:t>
            </a:r>
            <a:r>
              <a:rPr sz="2000" i="1" u="heavy" spc="-5" dirty="0">
                <a:solidFill>
                  <a:srgbClr val="0B0B0B"/>
                </a:solidFill>
                <a:uFill>
                  <a:solidFill>
                    <a:srgbClr val="0B0B0B"/>
                  </a:solidFill>
                </a:uFill>
                <a:latin typeface="Calibri"/>
                <a:cs typeface="Calibri"/>
              </a:rPr>
              <a:t>of</a:t>
            </a:r>
            <a:r>
              <a:rPr sz="2000" i="1" u="heavy" spc="10" dirty="0">
                <a:solidFill>
                  <a:srgbClr val="0B0B0B"/>
                </a:solidFill>
                <a:uFill>
                  <a:solidFill>
                    <a:srgbClr val="0B0B0B"/>
                  </a:solidFill>
                </a:uFill>
                <a:latin typeface="Calibri"/>
                <a:cs typeface="Calibri"/>
              </a:rPr>
              <a:t> </a:t>
            </a:r>
            <a:r>
              <a:rPr sz="2000" i="1" u="heavy" spc="-5" dirty="0">
                <a:solidFill>
                  <a:srgbClr val="0B0B0B"/>
                </a:solidFill>
                <a:uFill>
                  <a:solidFill>
                    <a:srgbClr val="0B0B0B"/>
                  </a:solidFill>
                </a:uFill>
                <a:latin typeface="Calibri"/>
                <a:cs typeface="Calibri"/>
              </a:rPr>
              <a:t>age</a:t>
            </a:r>
            <a:endParaRPr sz="2000">
              <a:latin typeface="Calibri"/>
              <a:cs typeface="Calibri"/>
            </a:endParaRPr>
          </a:p>
          <a:p>
            <a:pPr marL="133350">
              <a:lnSpc>
                <a:spcPct val="100000"/>
              </a:lnSpc>
              <a:spcBef>
                <a:spcPts val="1350"/>
              </a:spcBef>
            </a:pPr>
            <a:r>
              <a:rPr sz="2000" i="1" spc="-5" dirty="0">
                <a:solidFill>
                  <a:srgbClr val="C00000"/>
                </a:solidFill>
                <a:latin typeface="Calibri"/>
                <a:cs typeface="Calibri"/>
              </a:rPr>
              <a:t>The most</a:t>
            </a:r>
            <a:r>
              <a:rPr sz="2000" i="1" spc="5" dirty="0">
                <a:solidFill>
                  <a:srgbClr val="C00000"/>
                </a:solidFill>
                <a:latin typeface="Calibri"/>
                <a:cs typeface="Calibri"/>
              </a:rPr>
              <a:t> </a:t>
            </a:r>
            <a:r>
              <a:rPr sz="2000" i="1" spc="-5" dirty="0">
                <a:solidFill>
                  <a:srgbClr val="C00000"/>
                </a:solidFill>
                <a:latin typeface="Calibri"/>
                <a:cs typeface="Calibri"/>
              </a:rPr>
              <a:t>commonly</a:t>
            </a:r>
            <a:r>
              <a:rPr sz="2000" i="1" spc="30" dirty="0">
                <a:solidFill>
                  <a:srgbClr val="C00000"/>
                </a:solidFill>
                <a:latin typeface="Calibri"/>
                <a:cs typeface="Calibri"/>
              </a:rPr>
              <a:t> </a:t>
            </a:r>
            <a:r>
              <a:rPr sz="2000" i="1" spc="-5" dirty="0">
                <a:solidFill>
                  <a:srgbClr val="C00000"/>
                </a:solidFill>
                <a:latin typeface="Calibri"/>
                <a:cs typeface="Calibri"/>
              </a:rPr>
              <a:t>used</a:t>
            </a:r>
            <a:r>
              <a:rPr sz="2000" i="1" spc="-30" dirty="0">
                <a:solidFill>
                  <a:srgbClr val="C00000"/>
                </a:solidFill>
                <a:latin typeface="Calibri"/>
                <a:cs typeface="Calibri"/>
              </a:rPr>
              <a:t> </a:t>
            </a:r>
            <a:r>
              <a:rPr sz="2000" i="1" spc="-5" dirty="0">
                <a:solidFill>
                  <a:srgbClr val="C00000"/>
                </a:solidFill>
                <a:latin typeface="Calibri"/>
                <a:cs typeface="Calibri"/>
              </a:rPr>
              <a:t>procedures</a:t>
            </a:r>
            <a:r>
              <a:rPr sz="2000" i="1" spc="55" dirty="0">
                <a:solidFill>
                  <a:srgbClr val="C00000"/>
                </a:solidFill>
                <a:latin typeface="Calibri"/>
                <a:cs typeface="Calibri"/>
              </a:rPr>
              <a:t> </a:t>
            </a:r>
            <a:r>
              <a:rPr sz="2000" i="1" spc="-5" dirty="0">
                <a:solidFill>
                  <a:srgbClr val="C00000"/>
                </a:solidFill>
                <a:latin typeface="Calibri"/>
                <a:cs typeface="Calibri"/>
              </a:rPr>
              <a:t>for</a:t>
            </a:r>
            <a:r>
              <a:rPr sz="2000" i="1" spc="-70" dirty="0">
                <a:solidFill>
                  <a:srgbClr val="C00000"/>
                </a:solidFill>
                <a:latin typeface="Calibri"/>
                <a:cs typeface="Calibri"/>
              </a:rPr>
              <a:t> </a:t>
            </a:r>
            <a:r>
              <a:rPr sz="2000" i="1" spc="-5" dirty="0">
                <a:solidFill>
                  <a:srgbClr val="C00000"/>
                </a:solidFill>
                <a:latin typeface="Calibri"/>
                <a:cs typeface="Calibri"/>
              </a:rPr>
              <a:t>newborn</a:t>
            </a:r>
            <a:r>
              <a:rPr sz="2000" i="1" spc="80" dirty="0">
                <a:solidFill>
                  <a:srgbClr val="C00000"/>
                </a:solidFill>
                <a:latin typeface="Calibri"/>
                <a:cs typeface="Calibri"/>
              </a:rPr>
              <a:t> </a:t>
            </a:r>
            <a:r>
              <a:rPr sz="2000" i="1" spc="-5" dirty="0">
                <a:solidFill>
                  <a:srgbClr val="C00000"/>
                </a:solidFill>
                <a:latin typeface="Calibri"/>
                <a:cs typeface="Calibri"/>
              </a:rPr>
              <a:t>diagnosis</a:t>
            </a:r>
            <a:r>
              <a:rPr sz="2000" i="1" spc="-55" dirty="0">
                <a:solidFill>
                  <a:srgbClr val="C00000"/>
                </a:solidFill>
                <a:latin typeface="Calibri"/>
                <a:cs typeface="Calibri"/>
              </a:rPr>
              <a:t> </a:t>
            </a:r>
            <a:r>
              <a:rPr sz="2000" i="1" spc="-5" dirty="0">
                <a:solidFill>
                  <a:srgbClr val="C00000"/>
                </a:solidFill>
                <a:latin typeface="Calibri"/>
                <a:cs typeface="Calibri"/>
              </a:rPr>
              <a:t>include:</a:t>
            </a:r>
            <a:endParaRPr sz="2000">
              <a:latin typeface="Calibri"/>
              <a:cs typeface="Calibri"/>
            </a:endParaRPr>
          </a:p>
          <a:p>
            <a:pPr marL="655955" indent="-492125">
              <a:lnSpc>
                <a:spcPct val="100000"/>
              </a:lnSpc>
              <a:spcBef>
                <a:spcPts val="370"/>
              </a:spcBef>
              <a:buFont typeface="Calibri"/>
              <a:buAutoNum type="arabicPeriod"/>
              <a:tabLst>
                <a:tab pos="655955" algn="l"/>
                <a:tab pos="656590" algn="l"/>
              </a:tabLst>
            </a:pPr>
            <a:r>
              <a:rPr sz="2000" b="1" i="1" spc="10" dirty="0">
                <a:solidFill>
                  <a:srgbClr val="C00000"/>
                </a:solidFill>
                <a:latin typeface="Calibri"/>
                <a:cs typeface="Calibri"/>
              </a:rPr>
              <a:t>t</a:t>
            </a:r>
            <a:r>
              <a:rPr sz="2000" b="1" i="1" u="heavy" spc="10" dirty="0">
                <a:solidFill>
                  <a:srgbClr val="C00000"/>
                </a:solidFill>
                <a:uFill>
                  <a:solidFill>
                    <a:srgbClr val="C00000"/>
                  </a:solidFill>
                </a:uFill>
                <a:latin typeface="Calibri"/>
                <a:cs typeface="Calibri"/>
              </a:rPr>
              <a:t>hin</a:t>
            </a:r>
            <a:r>
              <a:rPr sz="2000" b="1" i="1" u="heavy" spc="-55" dirty="0">
                <a:solidFill>
                  <a:srgbClr val="C00000"/>
                </a:solidFill>
                <a:uFill>
                  <a:solidFill>
                    <a:srgbClr val="C00000"/>
                  </a:solidFill>
                </a:uFill>
                <a:latin typeface="Calibri"/>
                <a:cs typeface="Calibri"/>
              </a:rPr>
              <a:t> </a:t>
            </a:r>
            <a:r>
              <a:rPr sz="2000" b="1" i="1" u="heavy" spc="-5" dirty="0">
                <a:solidFill>
                  <a:srgbClr val="C00000"/>
                </a:solidFill>
                <a:uFill>
                  <a:solidFill>
                    <a:srgbClr val="C00000"/>
                  </a:solidFill>
                </a:uFill>
                <a:latin typeface="Calibri"/>
                <a:cs typeface="Calibri"/>
              </a:rPr>
              <a:t>layer/isoelectric</a:t>
            </a:r>
            <a:r>
              <a:rPr sz="2000" b="1" i="1" u="heavy" spc="-25" dirty="0">
                <a:solidFill>
                  <a:srgbClr val="C00000"/>
                </a:solidFill>
                <a:uFill>
                  <a:solidFill>
                    <a:srgbClr val="C00000"/>
                  </a:solidFill>
                </a:uFill>
                <a:latin typeface="Calibri"/>
                <a:cs typeface="Calibri"/>
              </a:rPr>
              <a:t> </a:t>
            </a:r>
            <a:r>
              <a:rPr sz="2000" b="1" i="1" u="heavy" spc="-5" dirty="0">
                <a:solidFill>
                  <a:srgbClr val="C00000"/>
                </a:solidFill>
                <a:uFill>
                  <a:solidFill>
                    <a:srgbClr val="C00000"/>
                  </a:solidFill>
                </a:uFill>
                <a:latin typeface="Calibri"/>
                <a:cs typeface="Calibri"/>
              </a:rPr>
              <a:t>focusing</a:t>
            </a:r>
            <a:endParaRPr sz="2000">
              <a:latin typeface="Calibri"/>
              <a:cs typeface="Calibri"/>
            </a:endParaRPr>
          </a:p>
          <a:p>
            <a:pPr marL="641350" indent="-477520">
              <a:lnSpc>
                <a:spcPct val="100000"/>
              </a:lnSpc>
              <a:spcBef>
                <a:spcPts val="375"/>
              </a:spcBef>
              <a:buAutoNum type="arabicPeriod"/>
              <a:tabLst>
                <a:tab pos="641350" algn="l"/>
                <a:tab pos="641985" algn="l"/>
              </a:tabLst>
            </a:pPr>
            <a:r>
              <a:rPr sz="2000" b="1" i="1" u="heavy" spc="-5" dirty="0">
                <a:solidFill>
                  <a:srgbClr val="C00000"/>
                </a:solidFill>
                <a:uFill>
                  <a:solidFill>
                    <a:srgbClr val="C00000"/>
                  </a:solidFill>
                </a:uFill>
                <a:latin typeface="Calibri"/>
                <a:cs typeface="Calibri"/>
              </a:rPr>
              <a:t>high-performance</a:t>
            </a:r>
            <a:r>
              <a:rPr sz="2000" b="1" i="1" u="heavy" spc="35" dirty="0">
                <a:solidFill>
                  <a:srgbClr val="C00000"/>
                </a:solidFill>
                <a:uFill>
                  <a:solidFill>
                    <a:srgbClr val="C00000"/>
                  </a:solidFill>
                </a:uFill>
                <a:latin typeface="Calibri"/>
                <a:cs typeface="Calibri"/>
              </a:rPr>
              <a:t> </a:t>
            </a:r>
            <a:r>
              <a:rPr sz="2000" b="1" i="1" u="heavy" spc="-5" dirty="0">
                <a:solidFill>
                  <a:srgbClr val="C00000"/>
                </a:solidFill>
                <a:uFill>
                  <a:solidFill>
                    <a:srgbClr val="C00000"/>
                  </a:solidFill>
                </a:uFill>
                <a:latin typeface="Calibri"/>
                <a:cs typeface="Calibri"/>
              </a:rPr>
              <a:t>liquid</a:t>
            </a:r>
            <a:r>
              <a:rPr sz="2000" b="1" i="1" u="heavy" spc="25" dirty="0">
                <a:solidFill>
                  <a:srgbClr val="C00000"/>
                </a:solidFill>
                <a:uFill>
                  <a:solidFill>
                    <a:srgbClr val="C00000"/>
                  </a:solidFill>
                </a:uFill>
                <a:latin typeface="Calibri"/>
                <a:cs typeface="Calibri"/>
              </a:rPr>
              <a:t> </a:t>
            </a:r>
            <a:r>
              <a:rPr sz="2000" b="1" i="1" u="heavy" spc="-5" dirty="0">
                <a:solidFill>
                  <a:srgbClr val="C00000"/>
                </a:solidFill>
                <a:uFill>
                  <a:solidFill>
                    <a:srgbClr val="C00000"/>
                  </a:solidFill>
                </a:uFill>
                <a:latin typeface="Calibri"/>
                <a:cs typeface="Calibri"/>
              </a:rPr>
              <a:t>chromatography</a:t>
            </a:r>
            <a:r>
              <a:rPr sz="2000" b="1" i="1" u="heavy" spc="-60" dirty="0">
                <a:solidFill>
                  <a:srgbClr val="C00000"/>
                </a:solidFill>
                <a:uFill>
                  <a:solidFill>
                    <a:srgbClr val="C00000"/>
                  </a:solidFill>
                </a:uFill>
                <a:latin typeface="Calibri"/>
                <a:cs typeface="Calibri"/>
              </a:rPr>
              <a:t> </a:t>
            </a:r>
            <a:r>
              <a:rPr sz="2000" b="1" i="1" u="heavy" spc="-5" dirty="0">
                <a:solidFill>
                  <a:srgbClr val="C00000"/>
                </a:solidFill>
                <a:uFill>
                  <a:solidFill>
                    <a:srgbClr val="C00000"/>
                  </a:solidFill>
                </a:uFill>
                <a:latin typeface="Calibri"/>
                <a:cs typeface="Calibri"/>
              </a:rPr>
              <a:t>(HPLC)</a:t>
            </a:r>
            <a:endParaRPr sz="2000">
              <a:latin typeface="Calibri"/>
              <a:cs typeface="Calibri"/>
            </a:endParaRPr>
          </a:p>
          <a:p>
            <a:pPr marL="590550" indent="-426720">
              <a:lnSpc>
                <a:spcPct val="100000"/>
              </a:lnSpc>
              <a:spcBef>
                <a:spcPts val="370"/>
              </a:spcBef>
              <a:buAutoNum type="arabicPeriod"/>
              <a:tabLst>
                <a:tab pos="590550" algn="l"/>
                <a:tab pos="591185" algn="l"/>
              </a:tabLst>
            </a:pPr>
            <a:r>
              <a:rPr sz="2000" b="1" i="1" u="heavy" spc="-5" dirty="0">
                <a:solidFill>
                  <a:srgbClr val="C00000"/>
                </a:solidFill>
                <a:uFill>
                  <a:solidFill>
                    <a:srgbClr val="C00000"/>
                  </a:solidFill>
                </a:uFill>
                <a:latin typeface="Calibri"/>
                <a:cs typeface="Calibri"/>
              </a:rPr>
              <a:t>Gel</a:t>
            </a:r>
            <a:r>
              <a:rPr sz="2000" b="1" i="1" u="heavy" spc="-15" dirty="0">
                <a:solidFill>
                  <a:srgbClr val="C00000"/>
                </a:solidFill>
                <a:uFill>
                  <a:solidFill>
                    <a:srgbClr val="C00000"/>
                  </a:solidFill>
                </a:uFill>
                <a:latin typeface="Calibri"/>
                <a:cs typeface="Calibri"/>
              </a:rPr>
              <a:t> </a:t>
            </a:r>
            <a:r>
              <a:rPr sz="2000" b="1" i="1" u="heavy" spc="-5" dirty="0">
                <a:solidFill>
                  <a:srgbClr val="C00000"/>
                </a:solidFill>
                <a:uFill>
                  <a:solidFill>
                    <a:srgbClr val="C00000"/>
                  </a:solidFill>
                </a:uFill>
                <a:latin typeface="Calibri"/>
                <a:cs typeface="Calibri"/>
              </a:rPr>
              <a:t>electrophoresis</a:t>
            </a:r>
            <a:endParaRPr sz="2000">
              <a:latin typeface="Calibri"/>
              <a:cs typeface="Calibri"/>
            </a:endParaRPr>
          </a:p>
          <a:p>
            <a:pPr marL="133350" marR="5080">
              <a:lnSpc>
                <a:spcPts val="2920"/>
              </a:lnSpc>
              <a:spcBef>
                <a:spcPts val="405"/>
              </a:spcBef>
              <a:buSzPct val="95833"/>
              <a:buChar char="•"/>
              <a:tabLst>
                <a:tab pos="286385" algn="l"/>
              </a:tabLst>
            </a:pPr>
            <a:r>
              <a:rPr sz="2400" b="1" i="1" u="heavy" spc="-5" dirty="0">
                <a:solidFill>
                  <a:srgbClr val="0B0B0B"/>
                </a:solidFill>
                <a:uFill>
                  <a:solidFill>
                    <a:srgbClr val="0B0B0B"/>
                  </a:solidFill>
                </a:uFill>
                <a:latin typeface="Calibri"/>
                <a:cs typeface="Calibri"/>
              </a:rPr>
              <a:t>A</a:t>
            </a:r>
            <a:r>
              <a:rPr sz="2400" b="1" i="1" u="heavy" spc="-85" dirty="0">
                <a:solidFill>
                  <a:srgbClr val="0B0B0B"/>
                </a:solidFill>
                <a:uFill>
                  <a:solidFill>
                    <a:srgbClr val="0B0B0B"/>
                  </a:solidFill>
                </a:uFill>
                <a:latin typeface="Calibri"/>
                <a:cs typeface="Calibri"/>
              </a:rPr>
              <a:t> </a:t>
            </a:r>
            <a:r>
              <a:rPr sz="2400" b="1" i="1" u="heavy" spc="-5" dirty="0">
                <a:solidFill>
                  <a:srgbClr val="0B0B0B"/>
                </a:solidFill>
                <a:uFill>
                  <a:solidFill>
                    <a:srgbClr val="0B0B0B"/>
                  </a:solidFill>
                </a:uFill>
                <a:latin typeface="Calibri"/>
                <a:cs typeface="Calibri"/>
              </a:rPr>
              <a:t>confirmatory</a:t>
            </a:r>
            <a:r>
              <a:rPr sz="2400" b="1" i="1" u="heavy" spc="90" dirty="0">
                <a:solidFill>
                  <a:srgbClr val="0B0B0B"/>
                </a:solidFill>
                <a:uFill>
                  <a:solidFill>
                    <a:srgbClr val="0B0B0B"/>
                  </a:solidFill>
                </a:uFill>
                <a:latin typeface="Calibri"/>
                <a:cs typeface="Calibri"/>
              </a:rPr>
              <a:t> </a:t>
            </a:r>
            <a:r>
              <a:rPr sz="2400" b="1" i="1" u="heavy" spc="-5" dirty="0">
                <a:solidFill>
                  <a:srgbClr val="0B0B0B"/>
                </a:solidFill>
                <a:uFill>
                  <a:solidFill>
                    <a:srgbClr val="0B0B0B"/>
                  </a:solidFill>
                </a:uFill>
                <a:latin typeface="Calibri"/>
                <a:cs typeface="Calibri"/>
              </a:rPr>
              <a:t>step</a:t>
            </a:r>
            <a:r>
              <a:rPr sz="2400" b="1" i="1" spc="70" dirty="0">
                <a:solidFill>
                  <a:srgbClr val="0B0B0B"/>
                </a:solidFill>
                <a:latin typeface="Calibri"/>
                <a:cs typeface="Calibri"/>
              </a:rPr>
              <a:t> </a:t>
            </a:r>
            <a:r>
              <a:rPr sz="2000" i="1" spc="-5" dirty="0">
                <a:solidFill>
                  <a:srgbClr val="0B0B0B"/>
                </a:solidFill>
                <a:latin typeface="Calibri"/>
                <a:cs typeface="Calibri"/>
              </a:rPr>
              <a:t>is</a:t>
            </a:r>
            <a:r>
              <a:rPr sz="2000" i="1" spc="-80" dirty="0">
                <a:solidFill>
                  <a:srgbClr val="0B0B0B"/>
                </a:solidFill>
                <a:latin typeface="Calibri"/>
                <a:cs typeface="Calibri"/>
              </a:rPr>
              <a:t> </a:t>
            </a:r>
            <a:r>
              <a:rPr sz="2000" i="1" spc="-5" dirty="0">
                <a:solidFill>
                  <a:srgbClr val="0B0B0B"/>
                </a:solidFill>
                <a:latin typeface="Calibri"/>
                <a:cs typeface="Calibri"/>
              </a:rPr>
              <a:t>recommended,</a:t>
            </a:r>
            <a:r>
              <a:rPr sz="2000" i="1" spc="100" dirty="0">
                <a:solidFill>
                  <a:srgbClr val="0B0B0B"/>
                </a:solidFill>
                <a:latin typeface="Calibri"/>
                <a:cs typeface="Calibri"/>
              </a:rPr>
              <a:t> </a:t>
            </a:r>
            <a:r>
              <a:rPr sz="2000" i="1" spc="-5" dirty="0">
                <a:solidFill>
                  <a:srgbClr val="0B0B0B"/>
                </a:solidFill>
                <a:latin typeface="Calibri"/>
                <a:cs typeface="Calibri"/>
              </a:rPr>
              <a:t>with</a:t>
            </a:r>
            <a:r>
              <a:rPr sz="2000" i="1" spc="-30" dirty="0">
                <a:solidFill>
                  <a:srgbClr val="0B0B0B"/>
                </a:solidFill>
                <a:latin typeface="Calibri"/>
                <a:cs typeface="Calibri"/>
              </a:rPr>
              <a:t> </a:t>
            </a:r>
            <a:r>
              <a:rPr sz="2000" i="1" spc="-5" dirty="0">
                <a:solidFill>
                  <a:srgbClr val="0B0B0B"/>
                </a:solidFill>
                <a:latin typeface="Calibri"/>
                <a:cs typeface="Calibri"/>
              </a:rPr>
              <a:t>all</a:t>
            </a:r>
            <a:r>
              <a:rPr sz="2000" i="1" spc="10" dirty="0">
                <a:solidFill>
                  <a:srgbClr val="0B0B0B"/>
                </a:solidFill>
                <a:latin typeface="Calibri"/>
                <a:cs typeface="Calibri"/>
              </a:rPr>
              <a:t> </a:t>
            </a:r>
            <a:r>
              <a:rPr sz="2000" i="1" spc="-5" dirty="0">
                <a:solidFill>
                  <a:srgbClr val="0B0B0B"/>
                </a:solidFill>
                <a:latin typeface="Calibri"/>
                <a:cs typeface="Calibri"/>
              </a:rPr>
              <a:t>patients</a:t>
            </a:r>
            <a:r>
              <a:rPr sz="2000" i="1" spc="40" dirty="0">
                <a:solidFill>
                  <a:srgbClr val="0B0B0B"/>
                </a:solidFill>
                <a:latin typeface="Calibri"/>
                <a:cs typeface="Calibri"/>
              </a:rPr>
              <a:t> </a:t>
            </a:r>
            <a:r>
              <a:rPr sz="2000" i="1" spc="-5" dirty="0">
                <a:solidFill>
                  <a:srgbClr val="0B0B0B"/>
                </a:solidFill>
                <a:latin typeface="Calibri"/>
                <a:cs typeface="Calibri"/>
              </a:rPr>
              <a:t>who</a:t>
            </a:r>
            <a:r>
              <a:rPr sz="2000" i="1" spc="-30" dirty="0">
                <a:solidFill>
                  <a:srgbClr val="0B0B0B"/>
                </a:solidFill>
                <a:latin typeface="Calibri"/>
                <a:cs typeface="Calibri"/>
              </a:rPr>
              <a:t> </a:t>
            </a:r>
            <a:r>
              <a:rPr sz="2000" i="1" spc="-5" dirty="0">
                <a:solidFill>
                  <a:srgbClr val="0B0B0B"/>
                </a:solidFill>
                <a:latin typeface="Calibri"/>
                <a:cs typeface="Calibri"/>
              </a:rPr>
              <a:t>have</a:t>
            </a:r>
            <a:r>
              <a:rPr sz="2000" i="1" spc="55" dirty="0">
                <a:solidFill>
                  <a:srgbClr val="0B0B0B"/>
                </a:solidFill>
                <a:latin typeface="Calibri"/>
                <a:cs typeface="Calibri"/>
              </a:rPr>
              <a:t> </a:t>
            </a:r>
            <a:r>
              <a:rPr sz="2000" i="1" spc="-5" dirty="0">
                <a:solidFill>
                  <a:srgbClr val="0B0B0B"/>
                </a:solidFill>
                <a:latin typeface="Calibri"/>
                <a:cs typeface="Calibri"/>
              </a:rPr>
              <a:t>initial</a:t>
            </a:r>
            <a:r>
              <a:rPr sz="2000" i="1" spc="75" dirty="0">
                <a:solidFill>
                  <a:srgbClr val="0B0B0B"/>
                </a:solidFill>
                <a:latin typeface="Calibri"/>
                <a:cs typeface="Calibri"/>
              </a:rPr>
              <a:t> </a:t>
            </a:r>
            <a:r>
              <a:rPr sz="2000" i="1" u="heavy" spc="-5" dirty="0">
                <a:solidFill>
                  <a:srgbClr val="0B0B0B"/>
                </a:solidFill>
                <a:uFill>
                  <a:solidFill>
                    <a:srgbClr val="0B0B0B"/>
                  </a:solidFill>
                </a:uFill>
                <a:latin typeface="Calibri"/>
                <a:cs typeface="Calibri"/>
              </a:rPr>
              <a:t>abnormal screens</a:t>
            </a:r>
            <a:r>
              <a:rPr sz="2000" i="1" spc="10" dirty="0">
                <a:solidFill>
                  <a:srgbClr val="0B0B0B"/>
                </a:solidFill>
                <a:latin typeface="Calibri"/>
                <a:cs typeface="Calibri"/>
              </a:rPr>
              <a:t> </a:t>
            </a:r>
            <a:r>
              <a:rPr sz="2000" i="1" spc="-5" dirty="0">
                <a:solidFill>
                  <a:srgbClr val="0B0B0B"/>
                </a:solidFill>
                <a:latin typeface="Calibri"/>
                <a:cs typeface="Calibri"/>
              </a:rPr>
              <a:t>being </a:t>
            </a:r>
            <a:r>
              <a:rPr sz="2000" i="1" dirty="0">
                <a:solidFill>
                  <a:srgbClr val="1D2B55"/>
                </a:solidFill>
                <a:latin typeface="Calibri"/>
                <a:cs typeface="Calibri"/>
              </a:rPr>
              <a:t> </a:t>
            </a:r>
            <a:r>
              <a:rPr sz="2000" i="1" u="heavy" spc="-5" dirty="0">
                <a:solidFill>
                  <a:srgbClr val="1D2B55"/>
                </a:solidFill>
                <a:uFill>
                  <a:solidFill>
                    <a:srgbClr val="1D2B55"/>
                  </a:solidFill>
                </a:uFill>
                <a:latin typeface="Calibri"/>
                <a:cs typeface="Calibri"/>
              </a:rPr>
              <a:t>retested</a:t>
            </a:r>
            <a:r>
              <a:rPr sz="2000" i="1" u="heavy" spc="-40"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during</a:t>
            </a:r>
            <a:r>
              <a:rPr sz="2000" i="1" u="heavy" spc="5"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the</a:t>
            </a:r>
            <a:r>
              <a:rPr sz="2000" i="1" u="heavy" spc="5"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first</a:t>
            </a:r>
            <a:r>
              <a:rPr sz="2000" i="1" u="heavy" spc="55"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clinical</a:t>
            </a:r>
            <a:r>
              <a:rPr sz="2000" i="1" u="heavy" spc="10"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visit</a:t>
            </a:r>
            <a:r>
              <a:rPr sz="2000" i="1" u="heavy"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and</a:t>
            </a:r>
            <a:r>
              <a:rPr sz="2000" i="1" u="heavy" spc="-25"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after</a:t>
            </a:r>
            <a:r>
              <a:rPr sz="2000" i="1" u="heavy" spc="10"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6</a:t>
            </a:r>
            <a:r>
              <a:rPr sz="2000" i="1" u="heavy" spc="50"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mo</a:t>
            </a:r>
            <a:r>
              <a:rPr sz="2000" i="1" u="heavy" spc="50"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of</a:t>
            </a:r>
            <a:r>
              <a:rPr sz="2000" i="1" u="heavy" spc="-75"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age</a:t>
            </a:r>
            <a:r>
              <a:rPr sz="2000" i="1" u="heavy" spc="50"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to</a:t>
            </a:r>
            <a:r>
              <a:rPr sz="2000" i="1" u="heavy" spc="70"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determine</a:t>
            </a:r>
            <a:r>
              <a:rPr sz="2000" i="1" u="heavy" spc="-60"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the</a:t>
            </a:r>
            <a:r>
              <a:rPr sz="2000" i="1" u="heavy" spc="5"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final</a:t>
            </a:r>
            <a:r>
              <a:rPr sz="2000" i="1" u="heavy" spc="80"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hemoglobin</a:t>
            </a:r>
            <a:r>
              <a:rPr sz="2000" i="1" u="heavy" spc="40" dirty="0">
                <a:solidFill>
                  <a:srgbClr val="1D2B55"/>
                </a:solidFill>
                <a:uFill>
                  <a:solidFill>
                    <a:srgbClr val="1D2B55"/>
                  </a:solidFill>
                </a:uFill>
                <a:latin typeface="Calibri"/>
                <a:cs typeface="Calibri"/>
              </a:rPr>
              <a:t> </a:t>
            </a:r>
            <a:r>
              <a:rPr sz="2000" i="1" u="heavy" spc="-5" dirty="0">
                <a:solidFill>
                  <a:srgbClr val="1D2B55"/>
                </a:solidFill>
                <a:uFill>
                  <a:solidFill>
                    <a:srgbClr val="1D2B55"/>
                  </a:solidFill>
                </a:uFill>
                <a:latin typeface="Calibri"/>
                <a:cs typeface="Calibri"/>
              </a:rPr>
              <a:t>phenotype.</a:t>
            </a:r>
            <a:endParaRPr sz="2000">
              <a:latin typeface="Calibri"/>
              <a:cs typeface="Calibri"/>
            </a:endParaRPr>
          </a:p>
        </p:txBody>
      </p:sp>
      <p:sp>
        <p:nvSpPr>
          <p:cNvPr id="4" name="object 4"/>
          <p:cNvSpPr txBox="1">
            <a:spLocks noGrp="1"/>
          </p:cNvSpPr>
          <p:nvPr>
            <p:ph type="title"/>
          </p:nvPr>
        </p:nvSpPr>
        <p:spPr>
          <a:xfrm>
            <a:off x="695724" y="320789"/>
            <a:ext cx="2079625"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FF"/>
                </a:solidFill>
              </a:rPr>
              <a:t>Screening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564660" y="1420518"/>
            <a:ext cx="10831195" cy="4401185"/>
          </a:xfrm>
          <a:prstGeom prst="rect">
            <a:avLst/>
          </a:prstGeom>
        </p:spPr>
        <p:txBody>
          <a:bodyPr vert="horz" wrap="square" lIns="0" tIns="12065" rIns="0" bIns="0" rtlCol="0">
            <a:spAutoFit/>
          </a:bodyPr>
          <a:lstStyle/>
          <a:p>
            <a:pPr marL="36830">
              <a:lnSpc>
                <a:spcPts val="2020"/>
              </a:lnSpc>
              <a:spcBef>
                <a:spcPts val="95"/>
              </a:spcBef>
            </a:pPr>
            <a:r>
              <a:rPr sz="1700" b="1" spc="-5" dirty="0">
                <a:solidFill>
                  <a:srgbClr val="1A1C1C"/>
                </a:solidFill>
                <a:latin typeface="Calibri"/>
                <a:cs typeface="Calibri"/>
              </a:rPr>
              <a:t>Qualitative</a:t>
            </a:r>
            <a:r>
              <a:rPr sz="1700" b="1" spc="-55" dirty="0">
                <a:solidFill>
                  <a:srgbClr val="1A1C1C"/>
                </a:solidFill>
                <a:latin typeface="Calibri"/>
                <a:cs typeface="Calibri"/>
              </a:rPr>
              <a:t> </a:t>
            </a:r>
            <a:r>
              <a:rPr sz="1700" b="1" spc="-5" dirty="0">
                <a:solidFill>
                  <a:srgbClr val="1A1C1C"/>
                </a:solidFill>
                <a:latin typeface="Calibri"/>
                <a:cs typeface="Calibri"/>
              </a:rPr>
              <a:t>analysis</a:t>
            </a:r>
            <a:endParaRPr sz="1700">
              <a:latin typeface="Calibri"/>
              <a:cs typeface="Calibri"/>
            </a:endParaRPr>
          </a:p>
          <a:p>
            <a:pPr marL="408305" indent="-396240">
              <a:lnSpc>
                <a:spcPts val="2475"/>
              </a:lnSpc>
              <a:buFont typeface="Tahoma"/>
              <a:buChar char="□"/>
              <a:tabLst>
                <a:tab pos="408305" algn="l"/>
                <a:tab pos="408940" algn="l"/>
              </a:tabLst>
            </a:pPr>
            <a:r>
              <a:rPr sz="2100" b="1" spc="5" dirty="0">
                <a:solidFill>
                  <a:srgbClr val="1A1C1C"/>
                </a:solidFill>
                <a:latin typeface="Calibri"/>
                <a:cs typeface="Calibri"/>
              </a:rPr>
              <a:t>Modalities</a:t>
            </a:r>
            <a:endParaRPr sz="2100">
              <a:latin typeface="Calibri"/>
              <a:cs typeface="Calibri"/>
            </a:endParaRPr>
          </a:p>
          <a:p>
            <a:pPr marL="988694" lvl="1" indent="-443230">
              <a:lnSpc>
                <a:spcPts val="2475"/>
              </a:lnSpc>
              <a:buAutoNum type="arabicPeriod"/>
              <a:tabLst>
                <a:tab pos="988694" algn="l"/>
                <a:tab pos="989330" algn="l"/>
              </a:tabLst>
            </a:pPr>
            <a:r>
              <a:rPr sz="2100" b="1" spc="5" dirty="0">
                <a:solidFill>
                  <a:srgbClr val="1A1C1C"/>
                </a:solidFill>
                <a:latin typeface="Calibri"/>
                <a:cs typeface="Calibri"/>
              </a:rPr>
              <a:t>Hemoglobin</a:t>
            </a:r>
            <a:r>
              <a:rPr sz="2100" b="1" spc="-40" dirty="0">
                <a:solidFill>
                  <a:srgbClr val="1A1C1C"/>
                </a:solidFill>
                <a:latin typeface="Calibri"/>
                <a:cs typeface="Calibri"/>
              </a:rPr>
              <a:t> </a:t>
            </a:r>
            <a:r>
              <a:rPr sz="2100" b="1" spc="5" dirty="0">
                <a:solidFill>
                  <a:srgbClr val="1A1C1C"/>
                </a:solidFill>
                <a:latin typeface="Calibri"/>
                <a:cs typeface="Calibri"/>
              </a:rPr>
              <a:t>electrophoresis</a:t>
            </a:r>
            <a:endParaRPr sz="2100">
              <a:latin typeface="Calibri"/>
              <a:cs typeface="Calibri"/>
            </a:endParaRPr>
          </a:p>
          <a:p>
            <a:pPr marL="988694" lvl="1" indent="-443230">
              <a:lnSpc>
                <a:spcPts val="2495"/>
              </a:lnSpc>
              <a:buAutoNum type="arabicPeriod"/>
              <a:tabLst>
                <a:tab pos="988694" algn="l"/>
                <a:tab pos="989330" algn="l"/>
              </a:tabLst>
            </a:pPr>
            <a:r>
              <a:rPr sz="2100" spc="5" dirty="0">
                <a:solidFill>
                  <a:srgbClr val="1A1C1C"/>
                </a:solidFill>
                <a:latin typeface="Calibri"/>
                <a:cs typeface="Calibri"/>
              </a:rPr>
              <a:t>Isoelectric</a:t>
            </a:r>
            <a:r>
              <a:rPr sz="2100" spc="-50" dirty="0">
                <a:solidFill>
                  <a:srgbClr val="1A1C1C"/>
                </a:solidFill>
                <a:latin typeface="Calibri"/>
                <a:cs typeface="Calibri"/>
              </a:rPr>
              <a:t> </a:t>
            </a:r>
            <a:r>
              <a:rPr sz="2100" spc="5" dirty="0">
                <a:solidFill>
                  <a:srgbClr val="1A1C1C"/>
                </a:solidFill>
                <a:latin typeface="Calibri"/>
                <a:cs typeface="Calibri"/>
              </a:rPr>
              <a:t>focusing</a:t>
            </a:r>
            <a:endParaRPr sz="2100">
              <a:latin typeface="Calibri"/>
              <a:cs typeface="Calibri"/>
            </a:endParaRPr>
          </a:p>
          <a:p>
            <a:pPr marL="494030" indent="-417830">
              <a:lnSpc>
                <a:spcPts val="2770"/>
              </a:lnSpc>
              <a:spcBef>
                <a:spcPts val="5"/>
              </a:spcBef>
              <a:buFont typeface="Tahoma"/>
              <a:buChar char="□"/>
              <a:tabLst>
                <a:tab pos="494030" algn="l"/>
                <a:tab pos="494665" algn="l"/>
              </a:tabLst>
            </a:pPr>
            <a:r>
              <a:rPr sz="2350" b="1" spc="10" dirty="0">
                <a:solidFill>
                  <a:srgbClr val="1A1C1C"/>
                </a:solidFill>
                <a:latin typeface="Calibri"/>
                <a:cs typeface="Calibri"/>
              </a:rPr>
              <a:t>Findings</a:t>
            </a:r>
            <a:endParaRPr sz="2350">
              <a:latin typeface="Calibri"/>
              <a:cs typeface="Calibri"/>
            </a:endParaRPr>
          </a:p>
          <a:p>
            <a:pPr marL="874394" lvl="1" indent="-331470">
              <a:lnSpc>
                <a:spcPts val="2450"/>
              </a:lnSpc>
              <a:buFont typeface="Arial MT"/>
              <a:buChar char="•"/>
              <a:tabLst>
                <a:tab pos="874394" algn="l"/>
                <a:tab pos="875030" algn="l"/>
              </a:tabLst>
            </a:pPr>
            <a:r>
              <a:rPr sz="2100" spc="10" dirty="0">
                <a:solidFill>
                  <a:srgbClr val="1A1C1C"/>
                </a:solidFill>
                <a:latin typeface="Calibri"/>
                <a:cs typeface="Calibri"/>
              </a:rPr>
              <a:t>No</a:t>
            </a:r>
            <a:r>
              <a:rPr sz="2100" spc="-75" dirty="0">
                <a:solidFill>
                  <a:srgbClr val="1A1C1C"/>
                </a:solidFill>
                <a:latin typeface="Calibri"/>
                <a:cs typeface="Calibri"/>
              </a:rPr>
              <a:t> </a:t>
            </a:r>
            <a:r>
              <a:rPr sz="2100" spc="5" dirty="0">
                <a:solidFill>
                  <a:srgbClr val="1A1C1C"/>
                </a:solidFill>
                <a:latin typeface="Calibri"/>
                <a:cs typeface="Calibri"/>
              </a:rPr>
              <a:t>sickle</a:t>
            </a:r>
            <a:r>
              <a:rPr sz="2100" spc="10" dirty="0">
                <a:solidFill>
                  <a:srgbClr val="1A1C1C"/>
                </a:solidFill>
                <a:latin typeface="Calibri"/>
                <a:cs typeface="Calibri"/>
              </a:rPr>
              <a:t> </a:t>
            </a:r>
            <a:r>
              <a:rPr sz="2100" spc="5" dirty="0">
                <a:solidFill>
                  <a:srgbClr val="1A1C1C"/>
                </a:solidFill>
                <a:latin typeface="Calibri"/>
                <a:cs typeface="Calibri"/>
              </a:rPr>
              <a:t>cell</a:t>
            </a:r>
            <a:r>
              <a:rPr sz="2100" spc="70" dirty="0">
                <a:solidFill>
                  <a:srgbClr val="1A1C1C"/>
                </a:solidFill>
                <a:latin typeface="Calibri"/>
                <a:cs typeface="Calibri"/>
              </a:rPr>
              <a:t> </a:t>
            </a:r>
            <a:r>
              <a:rPr sz="2100" spc="5" dirty="0">
                <a:solidFill>
                  <a:srgbClr val="1A1C1C"/>
                </a:solidFill>
                <a:latin typeface="Calibri"/>
                <a:cs typeface="Calibri"/>
              </a:rPr>
              <a:t>trait/disease:</a:t>
            </a:r>
            <a:r>
              <a:rPr sz="2100" spc="-60" dirty="0">
                <a:solidFill>
                  <a:srgbClr val="1A1C1C"/>
                </a:solidFill>
                <a:latin typeface="Calibri"/>
                <a:cs typeface="Calibri"/>
              </a:rPr>
              <a:t> </a:t>
            </a:r>
            <a:r>
              <a:rPr sz="2100" spc="10" dirty="0">
                <a:solidFill>
                  <a:srgbClr val="1A1C1C"/>
                </a:solidFill>
                <a:latin typeface="Calibri"/>
                <a:cs typeface="Calibri"/>
              </a:rPr>
              <a:t>hemoglobin</a:t>
            </a:r>
            <a:r>
              <a:rPr sz="2100" spc="20" dirty="0">
                <a:solidFill>
                  <a:srgbClr val="1A1C1C"/>
                </a:solidFill>
                <a:latin typeface="Calibri"/>
                <a:cs typeface="Calibri"/>
              </a:rPr>
              <a:t> </a:t>
            </a:r>
            <a:r>
              <a:rPr sz="2100" spc="10" dirty="0">
                <a:solidFill>
                  <a:srgbClr val="1A1C1C"/>
                </a:solidFill>
                <a:latin typeface="Calibri"/>
                <a:cs typeface="Calibri"/>
              </a:rPr>
              <a:t>A</a:t>
            </a:r>
            <a:r>
              <a:rPr sz="2100" spc="30" dirty="0">
                <a:solidFill>
                  <a:srgbClr val="1A1C1C"/>
                </a:solidFill>
                <a:latin typeface="Calibri"/>
                <a:cs typeface="Calibri"/>
              </a:rPr>
              <a:t> </a:t>
            </a:r>
            <a:r>
              <a:rPr sz="2100" spc="10" dirty="0">
                <a:solidFill>
                  <a:srgbClr val="1A1C1C"/>
                </a:solidFill>
                <a:latin typeface="Calibri"/>
                <a:cs typeface="Calibri"/>
              </a:rPr>
              <a:t>and</a:t>
            </a:r>
            <a:r>
              <a:rPr sz="2100" spc="-65" dirty="0">
                <a:solidFill>
                  <a:srgbClr val="1A1C1C"/>
                </a:solidFill>
                <a:latin typeface="Calibri"/>
                <a:cs typeface="Calibri"/>
              </a:rPr>
              <a:t> </a:t>
            </a:r>
            <a:r>
              <a:rPr sz="2100" spc="10" dirty="0">
                <a:solidFill>
                  <a:srgbClr val="1A1C1C"/>
                </a:solidFill>
                <a:latin typeface="Calibri"/>
                <a:cs typeface="Calibri"/>
              </a:rPr>
              <a:t>F</a:t>
            </a:r>
            <a:r>
              <a:rPr sz="2100" spc="-5" dirty="0">
                <a:solidFill>
                  <a:srgbClr val="1A1C1C"/>
                </a:solidFill>
                <a:latin typeface="Calibri"/>
                <a:cs typeface="Calibri"/>
              </a:rPr>
              <a:t> </a:t>
            </a:r>
            <a:r>
              <a:rPr sz="2100" spc="10" dirty="0">
                <a:solidFill>
                  <a:srgbClr val="1A1C1C"/>
                </a:solidFill>
                <a:latin typeface="Calibri"/>
                <a:cs typeface="Calibri"/>
              </a:rPr>
              <a:t>only</a:t>
            </a:r>
            <a:endParaRPr sz="2100">
              <a:latin typeface="Calibri"/>
              <a:cs typeface="Calibri"/>
            </a:endParaRPr>
          </a:p>
          <a:p>
            <a:pPr marL="1026794" marR="6582409" lvl="1" indent="-483234">
              <a:lnSpc>
                <a:spcPts val="2470"/>
              </a:lnSpc>
              <a:spcBef>
                <a:spcPts val="100"/>
              </a:spcBef>
              <a:buFont typeface="Arial MT"/>
              <a:buChar char="•"/>
              <a:tabLst>
                <a:tab pos="874394" algn="l"/>
                <a:tab pos="875030" algn="l"/>
              </a:tabLst>
            </a:pPr>
            <a:r>
              <a:rPr sz="2100" spc="5" dirty="0">
                <a:solidFill>
                  <a:srgbClr val="1A1C1C"/>
                </a:solidFill>
                <a:latin typeface="Calibri"/>
                <a:cs typeface="Calibri"/>
              </a:rPr>
              <a:t>Sickle cell trait/disease: </a:t>
            </a:r>
            <a:r>
              <a:rPr sz="2100" spc="10" dirty="0">
                <a:solidFill>
                  <a:srgbClr val="1A1C1C"/>
                </a:solidFill>
                <a:latin typeface="Calibri"/>
                <a:cs typeface="Calibri"/>
              </a:rPr>
              <a:t> Hemoglobin</a:t>
            </a:r>
            <a:r>
              <a:rPr sz="2100" spc="-100" dirty="0">
                <a:solidFill>
                  <a:srgbClr val="1A1C1C"/>
                </a:solidFill>
                <a:latin typeface="Calibri"/>
                <a:cs typeface="Calibri"/>
              </a:rPr>
              <a:t> </a:t>
            </a:r>
            <a:r>
              <a:rPr sz="2100" spc="10" dirty="0">
                <a:solidFill>
                  <a:srgbClr val="1A1C1C"/>
                </a:solidFill>
                <a:latin typeface="Calibri"/>
                <a:cs typeface="Calibri"/>
              </a:rPr>
              <a:t>S</a:t>
            </a:r>
            <a:r>
              <a:rPr sz="2100" spc="75" dirty="0">
                <a:solidFill>
                  <a:srgbClr val="1A1C1C"/>
                </a:solidFill>
                <a:latin typeface="Calibri"/>
                <a:cs typeface="Calibri"/>
              </a:rPr>
              <a:t> </a:t>
            </a:r>
            <a:r>
              <a:rPr sz="2100" spc="5" dirty="0">
                <a:solidFill>
                  <a:srgbClr val="1A1C1C"/>
                </a:solidFill>
                <a:latin typeface="Calibri"/>
                <a:cs typeface="Calibri"/>
              </a:rPr>
              <a:t>is</a:t>
            </a:r>
            <a:r>
              <a:rPr sz="2100" spc="-65" dirty="0">
                <a:solidFill>
                  <a:srgbClr val="1A1C1C"/>
                </a:solidFill>
                <a:latin typeface="Calibri"/>
                <a:cs typeface="Calibri"/>
              </a:rPr>
              <a:t> </a:t>
            </a:r>
            <a:r>
              <a:rPr sz="2100" spc="5" dirty="0">
                <a:solidFill>
                  <a:srgbClr val="1A1C1C"/>
                </a:solidFill>
                <a:latin typeface="Calibri"/>
                <a:cs typeface="Calibri"/>
              </a:rPr>
              <a:t>also</a:t>
            </a:r>
            <a:r>
              <a:rPr sz="2100" spc="15" dirty="0">
                <a:solidFill>
                  <a:srgbClr val="1A1C1C"/>
                </a:solidFill>
                <a:latin typeface="Calibri"/>
                <a:cs typeface="Calibri"/>
              </a:rPr>
              <a:t> </a:t>
            </a:r>
            <a:r>
              <a:rPr sz="2100" spc="5" dirty="0">
                <a:solidFill>
                  <a:srgbClr val="1A1C1C"/>
                </a:solidFill>
                <a:latin typeface="Calibri"/>
                <a:cs typeface="Calibri"/>
              </a:rPr>
              <a:t>present.</a:t>
            </a:r>
            <a:endParaRPr sz="2100">
              <a:latin typeface="Calibri"/>
              <a:cs typeface="Calibri"/>
            </a:endParaRPr>
          </a:p>
          <a:p>
            <a:pPr marL="1521460" marR="208279" indent="-495300">
              <a:lnSpc>
                <a:spcPts val="2470"/>
              </a:lnSpc>
              <a:spcBef>
                <a:spcPts val="5"/>
              </a:spcBef>
            </a:pPr>
            <a:r>
              <a:rPr sz="2100" spc="5" dirty="0">
                <a:solidFill>
                  <a:srgbClr val="1A1C1C"/>
                </a:solidFill>
                <a:latin typeface="Calibri"/>
                <a:cs typeface="Calibri"/>
              </a:rPr>
              <a:t>Additional </a:t>
            </a:r>
            <a:r>
              <a:rPr sz="2100" spc="10" dirty="0">
                <a:solidFill>
                  <a:srgbClr val="1A1C1C"/>
                </a:solidFill>
                <a:latin typeface="Calibri"/>
                <a:cs typeface="Calibri"/>
              </a:rPr>
              <a:t>hemoglobin </a:t>
            </a:r>
            <a:r>
              <a:rPr sz="2100" spc="5" dirty="0">
                <a:solidFill>
                  <a:srgbClr val="1A1C1C"/>
                </a:solidFill>
                <a:latin typeface="Calibri"/>
                <a:cs typeface="Calibri"/>
              </a:rPr>
              <a:t>types </a:t>
            </a:r>
            <a:r>
              <a:rPr sz="2100" spc="10" dirty="0">
                <a:solidFill>
                  <a:srgbClr val="1A1C1C"/>
                </a:solidFill>
                <a:latin typeface="Calibri"/>
                <a:cs typeface="Calibri"/>
              </a:rPr>
              <a:t>may </a:t>
            </a:r>
            <a:r>
              <a:rPr sz="2100" spc="5" dirty="0">
                <a:solidFill>
                  <a:srgbClr val="1A1C1C"/>
                </a:solidFill>
                <a:latin typeface="Calibri"/>
                <a:cs typeface="Calibri"/>
              </a:rPr>
              <a:t>also </a:t>
            </a:r>
            <a:r>
              <a:rPr sz="2100" spc="10" dirty="0">
                <a:solidFill>
                  <a:srgbClr val="1A1C1C"/>
                </a:solidFill>
                <a:latin typeface="Calibri"/>
                <a:cs typeface="Calibri"/>
              </a:rPr>
              <a:t>be found </a:t>
            </a:r>
            <a:r>
              <a:rPr sz="2100" spc="5" dirty="0">
                <a:solidFill>
                  <a:srgbClr val="1A1C1C"/>
                </a:solidFill>
                <a:latin typeface="Calibri"/>
                <a:cs typeface="Calibri"/>
              </a:rPr>
              <a:t>in heterozygous sickle cell disease, e.g.: </a:t>
            </a:r>
            <a:r>
              <a:rPr sz="2100" spc="-459" dirty="0">
                <a:solidFill>
                  <a:srgbClr val="1A1C1C"/>
                </a:solidFill>
                <a:latin typeface="Calibri"/>
                <a:cs typeface="Calibri"/>
              </a:rPr>
              <a:t> </a:t>
            </a:r>
            <a:r>
              <a:rPr sz="2100" spc="10" dirty="0">
                <a:solidFill>
                  <a:srgbClr val="1A1C1C"/>
                </a:solidFill>
                <a:latin typeface="Calibri"/>
                <a:cs typeface="Calibri"/>
              </a:rPr>
              <a:t>Hemoglobin</a:t>
            </a:r>
            <a:r>
              <a:rPr sz="2100" spc="-95" dirty="0">
                <a:solidFill>
                  <a:srgbClr val="1A1C1C"/>
                </a:solidFill>
                <a:latin typeface="Calibri"/>
                <a:cs typeface="Calibri"/>
              </a:rPr>
              <a:t> </a:t>
            </a:r>
            <a:r>
              <a:rPr sz="2100" spc="10" dirty="0">
                <a:solidFill>
                  <a:srgbClr val="1A1C1C"/>
                </a:solidFill>
                <a:latin typeface="Calibri"/>
                <a:cs typeface="Calibri"/>
              </a:rPr>
              <a:t>C</a:t>
            </a:r>
            <a:r>
              <a:rPr sz="2100" spc="30" dirty="0">
                <a:solidFill>
                  <a:srgbClr val="1A1C1C"/>
                </a:solidFill>
                <a:latin typeface="Calibri"/>
                <a:cs typeface="Calibri"/>
              </a:rPr>
              <a:t> </a:t>
            </a:r>
            <a:r>
              <a:rPr sz="2100" spc="5" dirty="0">
                <a:solidFill>
                  <a:srgbClr val="1A1C1C"/>
                </a:solidFill>
                <a:latin typeface="Calibri"/>
                <a:cs typeface="Calibri"/>
              </a:rPr>
              <a:t>in</a:t>
            </a:r>
            <a:r>
              <a:rPr sz="2100" spc="45" dirty="0">
                <a:solidFill>
                  <a:srgbClr val="1A1C1C"/>
                </a:solidFill>
                <a:latin typeface="Calibri"/>
                <a:cs typeface="Calibri"/>
              </a:rPr>
              <a:t> </a:t>
            </a:r>
            <a:r>
              <a:rPr sz="2100" spc="10" dirty="0">
                <a:solidFill>
                  <a:srgbClr val="1A1C1C"/>
                </a:solidFill>
                <a:latin typeface="Calibri"/>
                <a:cs typeface="Calibri"/>
              </a:rPr>
              <a:t>hemoglobin</a:t>
            </a:r>
            <a:r>
              <a:rPr sz="2100" spc="20" dirty="0">
                <a:solidFill>
                  <a:srgbClr val="1A1C1C"/>
                </a:solidFill>
                <a:latin typeface="Calibri"/>
                <a:cs typeface="Calibri"/>
              </a:rPr>
              <a:t> </a:t>
            </a:r>
            <a:r>
              <a:rPr sz="2100" spc="10" dirty="0">
                <a:solidFill>
                  <a:srgbClr val="1A1C1C"/>
                </a:solidFill>
                <a:latin typeface="Calibri"/>
                <a:cs typeface="Calibri"/>
              </a:rPr>
              <a:t>SC</a:t>
            </a:r>
            <a:r>
              <a:rPr sz="2100" spc="-75" dirty="0">
                <a:solidFill>
                  <a:srgbClr val="1A1C1C"/>
                </a:solidFill>
                <a:latin typeface="Calibri"/>
                <a:cs typeface="Calibri"/>
              </a:rPr>
              <a:t> </a:t>
            </a:r>
            <a:r>
              <a:rPr sz="2100" spc="5" dirty="0">
                <a:solidFill>
                  <a:srgbClr val="1A1C1C"/>
                </a:solidFill>
                <a:latin typeface="Calibri"/>
                <a:cs typeface="Calibri"/>
              </a:rPr>
              <a:t>disease</a:t>
            </a:r>
            <a:endParaRPr sz="2100">
              <a:latin typeface="Calibri"/>
              <a:cs typeface="Calibri"/>
            </a:endParaRPr>
          </a:p>
          <a:p>
            <a:pPr marL="1521460" marR="5763895">
              <a:lnSpc>
                <a:spcPts val="2470"/>
              </a:lnSpc>
              <a:spcBef>
                <a:spcPts val="5"/>
              </a:spcBef>
            </a:pPr>
            <a:r>
              <a:rPr sz="2100" spc="10" dirty="0">
                <a:solidFill>
                  <a:srgbClr val="1A1C1C"/>
                </a:solidFill>
                <a:latin typeface="Calibri"/>
                <a:cs typeface="Calibri"/>
              </a:rPr>
              <a:t>Hemoglobin</a:t>
            </a:r>
            <a:r>
              <a:rPr sz="2100" spc="-105" dirty="0">
                <a:solidFill>
                  <a:srgbClr val="1A1C1C"/>
                </a:solidFill>
                <a:latin typeface="Calibri"/>
                <a:cs typeface="Calibri"/>
              </a:rPr>
              <a:t> </a:t>
            </a:r>
            <a:r>
              <a:rPr sz="2100" spc="10" dirty="0">
                <a:solidFill>
                  <a:srgbClr val="1A1C1C"/>
                </a:solidFill>
                <a:latin typeface="Calibri"/>
                <a:cs typeface="Calibri"/>
              </a:rPr>
              <a:t>D</a:t>
            </a:r>
            <a:r>
              <a:rPr sz="2100" spc="30" dirty="0">
                <a:solidFill>
                  <a:srgbClr val="1A1C1C"/>
                </a:solidFill>
                <a:latin typeface="Calibri"/>
                <a:cs typeface="Calibri"/>
              </a:rPr>
              <a:t> </a:t>
            </a:r>
            <a:r>
              <a:rPr sz="2100" spc="5" dirty="0">
                <a:solidFill>
                  <a:srgbClr val="1A1C1C"/>
                </a:solidFill>
                <a:latin typeface="Calibri"/>
                <a:cs typeface="Calibri"/>
              </a:rPr>
              <a:t>in</a:t>
            </a:r>
            <a:r>
              <a:rPr sz="2100" spc="25" dirty="0">
                <a:solidFill>
                  <a:srgbClr val="1A1C1C"/>
                </a:solidFill>
                <a:latin typeface="Calibri"/>
                <a:cs typeface="Calibri"/>
              </a:rPr>
              <a:t> </a:t>
            </a:r>
            <a:r>
              <a:rPr sz="2100" spc="10" dirty="0">
                <a:solidFill>
                  <a:srgbClr val="1A1C1C"/>
                </a:solidFill>
                <a:latin typeface="Calibri"/>
                <a:cs typeface="Calibri"/>
              </a:rPr>
              <a:t>hemoglobin</a:t>
            </a:r>
            <a:r>
              <a:rPr sz="2100" spc="-90" dirty="0">
                <a:solidFill>
                  <a:srgbClr val="1A1C1C"/>
                </a:solidFill>
                <a:latin typeface="Calibri"/>
                <a:cs typeface="Calibri"/>
              </a:rPr>
              <a:t> </a:t>
            </a:r>
            <a:r>
              <a:rPr sz="2100" spc="10" dirty="0">
                <a:solidFill>
                  <a:srgbClr val="1A1C1C"/>
                </a:solidFill>
                <a:latin typeface="Calibri"/>
                <a:cs typeface="Calibri"/>
              </a:rPr>
              <a:t>SD </a:t>
            </a:r>
            <a:r>
              <a:rPr sz="2100" spc="-459" dirty="0">
                <a:solidFill>
                  <a:srgbClr val="1A1C1C"/>
                </a:solidFill>
                <a:latin typeface="Calibri"/>
                <a:cs typeface="Calibri"/>
              </a:rPr>
              <a:t> </a:t>
            </a:r>
            <a:r>
              <a:rPr sz="2100" spc="10" dirty="0">
                <a:solidFill>
                  <a:srgbClr val="1A1C1C"/>
                </a:solidFill>
                <a:latin typeface="Calibri"/>
                <a:cs typeface="Calibri"/>
              </a:rPr>
              <a:t>Hemoglobin</a:t>
            </a:r>
            <a:r>
              <a:rPr sz="2100" spc="-105" dirty="0">
                <a:solidFill>
                  <a:srgbClr val="1A1C1C"/>
                </a:solidFill>
                <a:latin typeface="Calibri"/>
                <a:cs typeface="Calibri"/>
              </a:rPr>
              <a:t> </a:t>
            </a:r>
            <a:r>
              <a:rPr sz="2100" spc="10" dirty="0">
                <a:solidFill>
                  <a:srgbClr val="1A1C1C"/>
                </a:solidFill>
                <a:latin typeface="Calibri"/>
                <a:cs typeface="Calibri"/>
              </a:rPr>
              <a:t>E</a:t>
            </a:r>
            <a:r>
              <a:rPr sz="2100" spc="15" dirty="0">
                <a:solidFill>
                  <a:srgbClr val="1A1C1C"/>
                </a:solidFill>
                <a:latin typeface="Calibri"/>
                <a:cs typeface="Calibri"/>
              </a:rPr>
              <a:t> </a:t>
            </a:r>
            <a:r>
              <a:rPr sz="2100" spc="5" dirty="0">
                <a:solidFill>
                  <a:srgbClr val="1A1C1C"/>
                </a:solidFill>
                <a:latin typeface="Calibri"/>
                <a:cs typeface="Calibri"/>
              </a:rPr>
              <a:t>in</a:t>
            </a:r>
            <a:r>
              <a:rPr sz="2100" spc="30" dirty="0">
                <a:solidFill>
                  <a:srgbClr val="1A1C1C"/>
                </a:solidFill>
                <a:latin typeface="Calibri"/>
                <a:cs typeface="Calibri"/>
              </a:rPr>
              <a:t> </a:t>
            </a:r>
            <a:r>
              <a:rPr sz="2100" spc="10" dirty="0">
                <a:solidFill>
                  <a:srgbClr val="1A1C1C"/>
                </a:solidFill>
                <a:latin typeface="Calibri"/>
                <a:cs typeface="Calibri"/>
              </a:rPr>
              <a:t>hemoglobin</a:t>
            </a:r>
            <a:r>
              <a:rPr sz="2100" spc="5" dirty="0">
                <a:solidFill>
                  <a:srgbClr val="1A1C1C"/>
                </a:solidFill>
                <a:latin typeface="Calibri"/>
                <a:cs typeface="Calibri"/>
              </a:rPr>
              <a:t> </a:t>
            </a:r>
            <a:r>
              <a:rPr sz="2100" spc="10" dirty="0">
                <a:solidFill>
                  <a:srgbClr val="1A1C1C"/>
                </a:solidFill>
                <a:latin typeface="Calibri"/>
                <a:cs typeface="Calibri"/>
              </a:rPr>
              <a:t>SE</a:t>
            </a:r>
            <a:endParaRPr sz="2100">
              <a:latin typeface="Calibri"/>
              <a:cs typeface="Calibri"/>
            </a:endParaRPr>
          </a:p>
          <a:p>
            <a:pPr marL="408305" marR="5080" indent="-371475">
              <a:lnSpc>
                <a:spcPct val="78700"/>
              </a:lnSpc>
              <a:spcBef>
                <a:spcPts val="495"/>
              </a:spcBef>
            </a:pPr>
            <a:r>
              <a:rPr sz="2300" b="1" spc="-5" dirty="0">
                <a:solidFill>
                  <a:srgbClr val="1A1C1C"/>
                </a:solidFill>
                <a:latin typeface="Calibri"/>
                <a:cs typeface="Calibri"/>
              </a:rPr>
              <a:t>On hemoglobin electrophoresis, HbA migrates the fastest </a:t>
            </a:r>
            <a:r>
              <a:rPr sz="2300" b="1" spc="-10" dirty="0">
                <a:solidFill>
                  <a:srgbClr val="1A1C1C"/>
                </a:solidFill>
                <a:latin typeface="Calibri"/>
                <a:cs typeface="Calibri"/>
              </a:rPr>
              <a:t>(the </a:t>
            </a:r>
            <a:r>
              <a:rPr sz="2300" b="1" spc="-5" dirty="0">
                <a:solidFill>
                  <a:srgbClr val="1A1C1C"/>
                </a:solidFill>
                <a:latin typeface="Calibri"/>
                <a:cs typeface="Calibri"/>
              </a:rPr>
              <a:t>greatest distance) </a:t>
            </a:r>
            <a:r>
              <a:rPr sz="2300" b="1" spc="-10" dirty="0">
                <a:solidFill>
                  <a:srgbClr val="1A1C1C"/>
                </a:solidFill>
                <a:latin typeface="Calibri"/>
                <a:cs typeface="Calibri"/>
              </a:rPr>
              <a:t>towards </a:t>
            </a:r>
            <a:r>
              <a:rPr sz="2300" b="1" spc="-505" dirty="0">
                <a:solidFill>
                  <a:srgbClr val="1A1C1C"/>
                </a:solidFill>
                <a:latin typeface="Calibri"/>
                <a:cs typeface="Calibri"/>
              </a:rPr>
              <a:t> </a:t>
            </a:r>
            <a:r>
              <a:rPr sz="2300" b="1" spc="-5" dirty="0">
                <a:solidFill>
                  <a:srgbClr val="1A1C1C"/>
                </a:solidFill>
                <a:latin typeface="Calibri"/>
                <a:cs typeface="Calibri"/>
              </a:rPr>
              <a:t>the</a:t>
            </a:r>
            <a:r>
              <a:rPr sz="2300" b="1" spc="-20" dirty="0">
                <a:solidFill>
                  <a:srgbClr val="1A1C1C"/>
                </a:solidFill>
                <a:latin typeface="Calibri"/>
                <a:cs typeface="Calibri"/>
              </a:rPr>
              <a:t> </a:t>
            </a:r>
            <a:r>
              <a:rPr sz="2300" b="1" spc="-5" dirty="0">
                <a:solidFill>
                  <a:srgbClr val="1A1C1C"/>
                </a:solidFill>
                <a:latin typeface="Calibri"/>
                <a:cs typeface="Calibri"/>
              </a:rPr>
              <a:t>anode,</a:t>
            </a:r>
            <a:r>
              <a:rPr sz="2300" b="1" spc="-15" dirty="0">
                <a:solidFill>
                  <a:srgbClr val="1A1C1C"/>
                </a:solidFill>
                <a:latin typeface="Calibri"/>
                <a:cs typeface="Calibri"/>
              </a:rPr>
              <a:t> </a:t>
            </a:r>
            <a:r>
              <a:rPr sz="2300" b="1" spc="-10" dirty="0">
                <a:solidFill>
                  <a:srgbClr val="1A1C1C"/>
                </a:solidFill>
                <a:latin typeface="Calibri"/>
                <a:cs typeface="Calibri"/>
              </a:rPr>
              <a:t>followed</a:t>
            </a:r>
            <a:r>
              <a:rPr sz="2300" b="1" spc="-60" dirty="0">
                <a:solidFill>
                  <a:srgbClr val="1A1C1C"/>
                </a:solidFill>
                <a:latin typeface="Calibri"/>
                <a:cs typeface="Calibri"/>
              </a:rPr>
              <a:t> </a:t>
            </a:r>
            <a:r>
              <a:rPr sz="2300" b="1" spc="-5" dirty="0">
                <a:solidFill>
                  <a:srgbClr val="1A1C1C"/>
                </a:solidFill>
                <a:latin typeface="Calibri"/>
                <a:cs typeface="Calibri"/>
              </a:rPr>
              <a:t>by</a:t>
            </a:r>
            <a:r>
              <a:rPr sz="2300" b="1" spc="50" dirty="0">
                <a:solidFill>
                  <a:srgbClr val="1A1C1C"/>
                </a:solidFill>
                <a:latin typeface="Calibri"/>
                <a:cs typeface="Calibri"/>
              </a:rPr>
              <a:t> </a:t>
            </a:r>
            <a:r>
              <a:rPr sz="2300" b="1" spc="-5" dirty="0">
                <a:solidFill>
                  <a:srgbClr val="1A1C1C"/>
                </a:solidFill>
                <a:latin typeface="Calibri"/>
                <a:cs typeface="Calibri"/>
              </a:rPr>
              <a:t>HbF,</a:t>
            </a:r>
            <a:r>
              <a:rPr sz="2300" b="1" spc="-60" dirty="0">
                <a:solidFill>
                  <a:srgbClr val="1A1C1C"/>
                </a:solidFill>
                <a:latin typeface="Calibri"/>
                <a:cs typeface="Calibri"/>
              </a:rPr>
              <a:t> </a:t>
            </a:r>
            <a:r>
              <a:rPr sz="2300" b="1" spc="-5" dirty="0">
                <a:solidFill>
                  <a:srgbClr val="1A1C1C"/>
                </a:solidFill>
                <a:latin typeface="Calibri"/>
                <a:cs typeface="Calibri"/>
              </a:rPr>
              <a:t>HbS,</a:t>
            </a:r>
            <a:r>
              <a:rPr sz="2300" b="1" spc="10" dirty="0">
                <a:solidFill>
                  <a:srgbClr val="1A1C1C"/>
                </a:solidFill>
                <a:latin typeface="Calibri"/>
                <a:cs typeface="Calibri"/>
              </a:rPr>
              <a:t> </a:t>
            </a:r>
            <a:r>
              <a:rPr sz="2300" b="1" spc="-5" dirty="0">
                <a:solidFill>
                  <a:srgbClr val="1A1C1C"/>
                </a:solidFill>
                <a:latin typeface="Calibri"/>
                <a:cs typeface="Calibri"/>
              </a:rPr>
              <a:t>and</a:t>
            </a:r>
            <a:r>
              <a:rPr sz="2300" b="1" spc="-30" dirty="0">
                <a:solidFill>
                  <a:srgbClr val="1A1C1C"/>
                </a:solidFill>
                <a:latin typeface="Calibri"/>
                <a:cs typeface="Calibri"/>
              </a:rPr>
              <a:t> </a:t>
            </a:r>
            <a:r>
              <a:rPr sz="2300" b="1" spc="-5" dirty="0">
                <a:solidFill>
                  <a:srgbClr val="1A1C1C"/>
                </a:solidFill>
                <a:latin typeface="Calibri"/>
                <a:cs typeface="Calibri"/>
              </a:rPr>
              <a:t>HbC</a:t>
            </a:r>
            <a:r>
              <a:rPr sz="2300" b="1" spc="75" dirty="0">
                <a:solidFill>
                  <a:srgbClr val="1A1C1C"/>
                </a:solidFill>
                <a:latin typeface="Calibri"/>
                <a:cs typeface="Calibri"/>
              </a:rPr>
              <a:t> </a:t>
            </a:r>
            <a:r>
              <a:rPr sz="2300" b="1" spc="-5" dirty="0">
                <a:solidFill>
                  <a:srgbClr val="1A1C1C"/>
                </a:solidFill>
                <a:latin typeface="Calibri"/>
                <a:cs typeface="Calibri"/>
              </a:rPr>
              <a:t>(i.e.,</a:t>
            </a:r>
            <a:r>
              <a:rPr sz="2300" b="1" spc="-85" dirty="0">
                <a:solidFill>
                  <a:srgbClr val="1A1C1C"/>
                </a:solidFill>
                <a:latin typeface="Calibri"/>
                <a:cs typeface="Calibri"/>
              </a:rPr>
              <a:t> </a:t>
            </a:r>
            <a:r>
              <a:rPr sz="2300" b="1" spc="-5" dirty="0">
                <a:solidFill>
                  <a:srgbClr val="1A1C1C"/>
                </a:solidFill>
                <a:latin typeface="Calibri"/>
                <a:cs typeface="Calibri"/>
              </a:rPr>
              <a:t>HbA &gt;</a:t>
            </a:r>
            <a:r>
              <a:rPr sz="2300" b="1" spc="30" dirty="0">
                <a:solidFill>
                  <a:srgbClr val="1A1C1C"/>
                </a:solidFill>
                <a:latin typeface="Calibri"/>
                <a:cs typeface="Calibri"/>
              </a:rPr>
              <a:t> </a:t>
            </a:r>
            <a:r>
              <a:rPr sz="2300" b="1" spc="-5" dirty="0">
                <a:solidFill>
                  <a:srgbClr val="1A1C1C"/>
                </a:solidFill>
                <a:latin typeface="Calibri"/>
                <a:cs typeface="Calibri"/>
              </a:rPr>
              <a:t>HbF</a:t>
            </a:r>
            <a:r>
              <a:rPr sz="2300" b="1" spc="35" dirty="0">
                <a:solidFill>
                  <a:srgbClr val="1A1C1C"/>
                </a:solidFill>
                <a:latin typeface="Calibri"/>
                <a:cs typeface="Calibri"/>
              </a:rPr>
              <a:t> </a:t>
            </a:r>
            <a:r>
              <a:rPr sz="2300" b="1" spc="-5" dirty="0">
                <a:solidFill>
                  <a:srgbClr val="1A1C1C"/>
                </a:solidFill>
                <a:latin typeface="Calibri"/>
                <a:cs typeface="Calibri"/>
              </a:rPr>
              <a:t>&gt;</a:t>
            </a:r>
            <a:r>
              <a:rPr sz="2300" b="1" spc="-70" dirty="0">
                <a:solidFill>
                  <a:srgbClr val="1A1C1C"/>
                </a:solidFill>
                <a:latin typeface="Calibri"/>
                <a:cs typeface="Calibri"/>
              </a:rPr>
              <a:t> </a:t>
            </a:r>
            <a:r>
              <a:rPr sz="2300" b="1" spc="-5" dirty="0">
                <a:solidFill>
                  <a:srgbClr val="1A1C1C"/>
                </a:solidFill>
                <a:latin typeface="Calibri"/>
                <a:cs typeface="Calibri"/>
              </a:rPr>
              <a:t>HbS</a:t>
            </a:r>
            <a:r>
              <a:rPr sz="2300" b="1" spc="5" dirty="0">
                <a:solidFill>
                  <a:srgbClr val="1A1C1C"/>
                </a:solidFill>
                <a:latin typeface="Calibri"/>
                <a:cs typeface="Calibri"/>
              </a:rPr>
              <a:t> </a:t>
            </a:r>
            <a:r>
              <a:rPr sz="2300" b="1" spc="-5" dirty="0">
                <a:solidFill>
                  <a:srgbClr val="1A1C1C"/>
                </a:solidFill>
                <a:latin typeface="Calibri"/>
                <a:cs typeface="Calibri"/>
              </a:rPr>
              <a:t>&gt;</a:t>
            </a:r>
            <a:r>
              <a:rPr sz="2300" b="1" spc="30" dirty="0">
                <a:solidFill>
                  <a:srgbClr val="1A1C1C"/>
                </a:solidFill>
                <a:latin typeface="Calibri"/>
                <a:cs typeface="Calibri"/>
              </a:rPr>
              <a:t> </a:t>
            </a:r>
            <a:r>
              <a:rPr sz="2300" b="1" spc="-5" dirty="0">
                <a:solidFill>
                  <a:srgbClr val="1A1C1C"/>
                </a:solidFill>
                <a:latin typeface="Calibri"/>
                <a:cs typeface="Calibri"/>
              </a:rPr>
              <a:t>HbC).</a:t>
            </a:r>
            <a:endParaRPr sz="2300">
              <a:latin typeface="Calibri"/>
              <a:cs typeface="Calibri"/>
            </a:endParaRPr>
          </a:p>
        </p:txBody>
      </p:sp>
      <p:sp>
        <p:nvSpPr>
          <p:cNvPr id="4" name="object 4"/>
          <p:cNvSpPr txBox="1">
            <a:spLocks noGrp="1"/>
          </p:cNvSpPr>
          <p:nvPr>
            <p:ph type="title"/>
          </p:nvPr>
        </p:nvSpPr>
        <p:spPr>
          <a:xfrm>
            <a:off x="695724" y="320789"/>
            <a:ext cx="2036445"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FF"/>
                </a:solidFill>
              </a:rPr>
              <a:t>Diagnosis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43532" y="865326"/>
            <a:ext cx="4514212" cy="5976944"/>
          </a:xfrm>
          <a:prstGeom prst="rect">
            <a:avLst/>
          </a:prstGeom>
        </p:spPr>
      </p:pic>
      <p:pic>
        <p:nvPicPr>
          <p:cNvPr id="3" name="object 3"/>
          <p:cNvPicPr/>
          <p:nvPr/>
        </p:nvPicPr>
        <p:blipFill>
          <a:blip r:embed="rId3" cstate="print"/>
          <a:stretch>
            <a:fillRect/>
          </a:stretch>
        </p:blipFill>
        <p:spPr>
          <a:xfrm>
            <a:off x="5552321" y="879145"/>
            <a:ext cx="6422057" cy="584143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28231" y="330163"/>
            <a:ext cx="9855292" cy="611705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130" y="100104"/>
            <a:ext cx="6958236" cy="6639493"/>
          </a:xfrm>
          <a:prstGeom prst="rect">
            <a:avLst/>
          </a:prstGeom>
        </p:spPr>
      </p:pic>
      <p:pic>
        <p:nvPicPr>
          <p:cNvPr id="3" name="object 3"/>
          <p:cNvPicPr/>
          <p:nvPr/>
        </p:nvPicPr>
        <p:blipFill>
          <a:blip r:embed="rId3" cstate="print"/>
          <a:stretch>
            <a:fillRect/>
          </a:stretch>
        </p:blipFill>
        <p:spPr>
          <a:xfrm>
            <a:off x="7514033" y="78797"/>
            <a:ext cx="4653180" cy="6622328"/>
          </a:xfrm>
          <a:prstGeom prst="rect">
            <a:avLst/>
          </a:prstGeom>
        </p:spPr>
      </p:pic>
      <p:sp>
        <p:nvSpPr>
          <p:cNvPr id="4" name="object 4"/>
          <p:cNvSpPr/>
          <p:nvPr/>
        </p:nvSpPr>
        <p:spPr>
          <a:xfrm>
            <a:off x="7126620" y="284178"/>
            <a:ext cx="0" cy="6118860"/>
          </a:xfrm>
          <a:custGeom>
            <a:avLst/>
            <a:gdLst/>
            <a:ahLst/>
            <a:cxnLst/>
            <a:rect l="l" t="t" r="r" b="b"/>
            <a:pathLst>
              <a:path h="6118860">
                <a:moveTo>
                  <a:pt x="0" y="0"/>
                </a:moveTo>
                <a:lnTo>
                  <a:pt x="0" y="6118380"/>
                </a:lnTo>
              </a:path>
            </a:pathLst>
          </a:custGeom>
          <a:ln w="28548">
            <a:solidFill>
              <a:srgbClr val="C00000"/>
            </a:solidFill>
          </a:ln>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a:spLocks noGrp="1"/>
          </p:cNvSpPr>
          <p:nvPr>
            <p:ph type="title"/>
          </p:nvPr>
        </p:nvSpPr>
        <p:spPr>
          <a:xfrm>
            <a:off x="456099" y="1184486"/>
            <a:ext cx="6219190" cy="1617980"/>
          </a:xfrm>
          <a:prstGeom prst="rect">
            <a:avLst/>
          </a:prstGeom>
        </p:spPr>
        <p:txBody>
          <a:bodyPr vert="horz" wrap="square" lIns="0" tIns="12700" rIns="0" bIns="0" rtlCol="0">
            <a:spAutoFit/>
          </a:bodyPr>
          <a:lstStyle/>
          <a:p>
            <a:pPr marL="12700" marR="3796029">
              <a:lnSpc>
                <a:spcPct val="115500"/>
              </a:lnSpc>
              <a:spcBef>
                <a:spcPts val="100"/>
              </a:spcBef>
            </a:pPr>
            <a:r>
              <a:rPr sz="2000" spc="50" dirty="0">
                <a:solidFill>
                  <a:srgbClr val="1A1C1C"/>
                </a:solidFill>
                <a:latin typeface="Tahoma"/>
                <a:cs typeface="Tahoma"/>
              </a:rPr>
              <a:t>Q</a:t>
            </a:r>
            <a:r>
              <a:rPr sz="2000" spc="-145" dirty="0">
                <a:solidFill>
                  <a:srgbClr val="1A1C1C"/>
                </a:solidFill>
                <a:latin typeface="Tahoma"/>
                <a:cs typeface="Tahoma"/>
              </a:rPr>
              <a:t>u</a:t>
            </a:r>
            <a:r>
              <a:rPr sz="2000" spc="-160" dirty="0">
                <a:solidFill>
                  <a:srgbClr val="1A1C1C"/>
                </a:solidFill>
                <a:latin typeface="Tahoma"/>
                <a:cs typeface="Tahoma"/>
              </a:rPr>
              <a:t>a</a:t>
            </a:r>
            <a:r>
              <a:rPr sz="2000" spc="-145" dirty="0">
                <a:solidFill>
                  <a:srgbClr val="1A1C1C"/>
                </a:solidFill>
                <a:latin typeface="Tahoma"/>
                <a:cs typeface="Tahoma"/>
              </a:rPr>
              <a:t>n</a:t>
            </a:r>
            <a:r>
              <a:rPr sz="2000" spc="-65" dirty="0">
                <a:solidFill>
                  <a:srgbClr val="1A1C1C"/>
                </a:solidFill>
                <a:latin typeface="Tahoma"/>
                <a:cs typeface="Tahoma"/>
              </a:rPr>
              <a:t>tit</a:t>
            </a:r>
            <a:r>
              <a:rPr sz="2000" spc="-160" dirty="0">
                <a:solidFill>
                  <a:srgbClr val="1A1C1C"/>
                </a:solidFill>
                <a:latin typeface="Tahoma"/>
                <a:cs typeface="Tahoma"/>
              </a:rPr>
              <a:t>a</a:t>
            </a:r>
            <a:r>
              <a:rPr sz="2000" spc="-65" dirty="0">
                <a:solidFill>
                  <a:srgbClr val="1A1C1C"/>
                </a:solidFill>
                <a:latin typeface="Tahoma"/>
                <a:cs typeface="Tahoma"/>
              </a:rPr>
              <a:t>ti</a:t>
            </a:r>
            <a:r>
              <a:rPr sz="2000" spc="-130" dirty="0">
                <a:solidFill>
                  <a:srgbClr val="1A1C1C"/>
                </a:solidFill>
                <a:latin typeface="Tahoma"/>
                <a:cs typeface="Tahoma"/>
              </a:rPr>
              <a:t>v</a:t>
            </a:r>
            <a:r>
              <a:rPr sz="2000" spc="-120" dirty="0">
                <a:solidFill>
                  <a:srgbClr val="1A1C1C"/>
                </a:solidFill>
                <a:latin typeface="Tahoma"/>
                <a:cs typeface="Tahoma"/>
              </a:rPr>
              <a:t>e</a:t>
            </a:r>
            <a:r>
              <a:rPr sz="2000" spc="-265" dirty="0">
                <a:solidFill>
                  <a:srgbClr val="1A1C1C"/>
                </a:solidFill>
                <a:latin typeface="Tahoma"/>
                <a:cs typeface="Tahoma"/>
              </a:rPr>
              <a:t> </a:t>
            </a:r>
            <a:r>
              <a:rPr sz="2000" spc="-160" dirty="0">
                <a:solidFill>
                  <a:srgbClr val="1A1C1C"/>
                </a:solidFill>
                <a:latin typeface="Tahoma"/>
                <a:cs typeface="Tahoma"/>
              </a:rPr>
              <a:t>a</a:t>
            </a:r>
            <a:r>
              <a:rPr sz="2000" spc="-145" dirty="0">
                <a:solidFill>
                  <a:srgbClr val="1A1C1C"/>
                </a:solidFill>
                <a:latin typeface="Tahoma"/>
                <a:cs typeface="Tahoma"/>
              </a:rPr>
              <a:t>n</a:t>
            </a:r>
            <a:r>
              <a:rPr sz="2000" spc="-160" dirty="0">
                <a:solidFill>
                  <a:srgbClr val="1A1C1C"/>
                </a:solidFill>
                <a:latin typeface="Tahoma"/>
                <a:cs typeface="Tahoma"/>
              </a:rPr>
              <a:t>a</a:t>
            </a:r>
            <a:r>
              <a:rPr sz="2000" spc="-65" dirty="0">
                <a:solidFill>
                  <a:srgbClr val="1A1C1C"/>
                </a:solidFill>
                <a:latin typeface="Tahoma"/>
                <a:cs typeface="Tahoma"/>
              </a:rPr>
              <a:t>l</a:t>
            </a:r>
            <a:r>
              <a:rPr sz="2000" spc="-90" dirty="0">
                <a:solidFill>
                  <a:srgbClr val="1A1C1C"/>
                </a:solidFill>
                <a:latin typeface="Tahoma"/>
                <a:cs typeface="Tahoma"/>
              </a:rPr>
              <a:t>y</a:t>
            </a:r>
            <a:r>
              <a:rPr sz="2000" spc="-165" dirty="0">
                <a:solidFill>
                  <a:srgbClr val="1A1C1C"/>
                </a:solidFill>
                <a:latin typeface="Tahoma"/>
                <a:cs typeface="Tahoma"/>
              </a:rPr>
              <a:t>s</a:t>
            </a:r>
            <a:r>
              <a:rPr sz="2000" spc="-65" dirty="0">
                <a:solidFill>
                  <a:srgbClr val="1A1C1C"/>
                </a:solidFill>
                <a:latin typeface="Tahoma"/>
                <a:cs typeface="Tahoma"/>
              </a:rPr>
              <a:t>i</a:t>
            </a:r>
            <a:r>
              <a:rPr sz="2000" spc="-114" dirty="0">
                <a:solidFill>
                  <a:srgbClr val="1A1C1C"/>
                </a:solidFill>
                <a:latin typeface="Tahoma"/>
                <a:cs typeface="Tahoma"/>
              </a:rPr>
              <a:t>s  </a:t>
            </a:r>
            <a:r>
              <a:rPr sz="2000" spc="-85" dirty="0">
                <a:solidFill>
                  <a:srgbClr val="1A1C1C"/>
                </a:solidFill>
                <a:latin typeface="Tahoma"/>
                <a:cs typeface="Tahoma"/>
              </a:rPr>
              <a:t>Modalities</a:t>
            </a:r>
            <a:endParaRPr sz="2000">
              <a:latin typeface="Tahoma"/>
              <a:cs typeface="Tahoma"/>
            </a:endParaRPr>
          </a:p>
          <a:p>
            <a:pPr marL="507365" marR="5080">
              <a:lnSpc>
                <a:spcPts val="3520"/>
              </a:lnSpc>
              <a:spcBef>
                <a:spcPts val="55"/>
              </a:spcBef>
            </a:pPr>
            <a:r>
              <a:rPr sz="2500" b="0" spc="35" dirty="0">
                <a:solidFill>
                  <a:srgbClr val="1A1C1C"/>
                </a:solidFill>
                <a:latin typeface="Tahoma"/>
                <a:cs typeface="Tahoma"/>
              </a:rPr>
              <a:t>High</a:t>
            </a:r>
            <a:r>
              <a:rPr sz="2500" b="0" spc="-380" dirty="0">
                <a:solidFill>
                  <a:srgbClr val="1A1C1C"/>
                </a:solidFill>
                <a:latin typeface="Tahoma"/>
                <a:cs typeface="Tahoma"/>
              </a:rPr>
              <a:t> </a:t>
            </a:r>
            <a:r>
              <a:rPr sz="2500" b="0" spc="10" dirty="0">
                <a:solidFill>
                  <a:srgbClr val="1A1C1C"/>
                </a:solidFill>
                <a:latin typeface="Tahoma"/>
                <a:cs typeface="Tahoma"/>
              </a:rPr>
              <a:t>performance</a:t>
            </a:r>
            <a:r>
              <a:rPr sz="2500" b="0" spc="-305" dirty="0">
                <a:solidFill>
                  <a:srgbClr val="1A1C1C"/>
                </a:solidFill>
                <a:latin typeface="Tahoma"/>
                <a:cs typeface="Tahoma"/>
              </a:rPr>
              <a:t> </a:t>
            </a:r>
            <a:r>
              <a:rPr sz="2500" b="0" spc="30" dirty="0">
                <a:solidFill>
                  <a:srgbClr val="1A1C1C"/>
                </a:solidFill>
                <a:latin typeface="Tahoma"/>
                <a:cs typeface="Tahoma"/>
              </a:rPr>
              <a:t>liquid</a:t>
            </a:r>
            <a:r>
              <a:rPr sz="2500" b="0" spc="-290" dirty="0">
                <a:solidFill>
                  <a:srgbClr val="1A1C1C"/>
                </a:solidFill>
                <a:latin typeface="Tahoma"/>
                <a:cs typeface="Tahoma"/>
              </a:rPr>
              <a:t> </a:t>
            </a:r>
            <a:r>
              <a:rPr sz="2500" b="0" dirty="0">
                <a:solidFill>
                  <a:srgbClr val="1A1C1C"/>
                </a:solidFill>
                <a:latin typeface="Tahoma"/>
                <a:cs typeface="Tahoma"/>
              </a:rPr>
              <a:t>chromatography </a:t>
            </a:r>
            <a:r>
              <a:rPr sz="2500" b="0" spc="-765" dirty="0">
                <a:solidFill>
                  <a:srgbClr val="1A1C1C"/>
                </a:solidFill>
                <a:latin typeface="Tahoma"/>
                <a:cs typeface="Tahoma"/>
              </a:rPr>
              <a:t> </a:t>
            </a:r>
            <a:r>
              <a:rPr sz="2500" b="0" spc="80" dirty="0">
                <a:solidFill>
                  <a:srgbClr val="1A1C1C"/>
                </a:solidFill>
                <a:latin typeface="Tahoma"/>
                <a:cs typeface="Tahoma"/>
              </a:rPr>
              <a:t>Ca</a:t>
            </a:r>
            <a:r>
              <a:rPr sz="2500" b="0" spc="-5" dirty="0">
                <a:solidFill>
                  <a:srgbClr val="1A1C1C"/>
                </a:solidFill>
                <a:latin typeface="Tahoma"/>
                <a:cs typeface="Tahoma"/>
              </a:rPr>
              <a:t>p</a:t>
            </a:r>
            <a:r>
              <a:rPr sz="2500" b="0" spc="60" dirty="0">
                <a:solidFill>
                  <a:srgbClr val="1A1C1C"/>
                </a:solidFill>
                <a:latin typeface="Tahoma"/>
                <a:cs typeface="Tahoma"/>
              </a:rPr>
              <a:t>ill</a:t>
            </a:r>
            <a:r>
              <a:rPr sz="2500" b="0" spc="-50" dirty="0">
                <a:solidFill>
                  <a:srgbClr val="1A1C1C"/>
                </a:solidFill>
                <a:latin typeface="Tahoma"/>
                <a:cs typeface="Tahoma"/>
              </a:rPr>
              <a:t>a</a:t>
            </a:r>
            <a:r>
              <a:rPr sz="2500" b="0" spc="100" dirty="0">
                <a:solidFill>
                  <a:srgbClr val="1A1C1C"/>
                </a:solidFill>
                <a:latin typeface="Tahoma"/>
                <a:cs typeface="Tahoma"/>
              </a:rPr>
              <a:t>r</a:t>
            </a:r>
            <a:r>
              <a:rPr sz="2500" b="0" spc="30" dirty="0">
                <a:solidFill>
                  <a:srgbClr val="1A1C1C"/>
                </a:solidFill>
                <a:latin typeface="Tahoma"/>
                <a:cs typeface="Tahoma"/>
              </a:rPr>
              <a:t>y</a:t>
            </a:r>
            <a:r>
              <a:rPr sz="2500" b="0" spc="-320" dirty="0">
                <a:solidFill>
                  <a:srgbClr val="1A1C1C"/>
                </a:solidFill>
                <a:latin typeface="Tahoma"/>
                <a:cs typeface="Tahoma"/>
              </a:rPr>
              <a:t> </a:t>
            </a:r>
            <a:r>
              <a:rPr sz="2500" b="0" spc="-10" dirty="0">
                <a:solidFill>
                  <a:srgbClr val="1A1C1C"/>
                </a:solidFill>
                <a:latin typeface="Tahoma"/>
                <a:cs typeface="Tahoma"/>
              </a:rPr>
              <a:t>e</a:t>
            </a:r>
            <a:r>
              <a:rPr sz="2500" b="0" spc="60" dirty="0">
                <a:solidFill>
                  <a:srgbClr val="1A1C1C"/>
                </a:solidFill>
                <a:latin typeface="Tahoma"/>
                <a:cs typeface="Tahoma"/>
              </a:rPr>
              <a:t>l</a:t>
            </a:r>
            <a:r>
              <a:rPr sz="2500" b="0" spc="-10" dirty="0">
                <a:solidFill>
                  <a:srgbClr val="1A1C1C"/>
                </a:solidFill>
                <a:latin typeface="Tahoma"/>
                <a:cs typeface="Tahoma"/>
              </a:rPr>
              <a:t>e</a:t>
            </a:r>
            <a:r>
              <a:rPr sz="2500" b="0" spc="10" dirty="0">
                <a:solidFill>
                  <a:srgbClr val="1A1C1C"/>
                </a:solidFill>
                <a:latin typeface="Tahoma"/>
                <a:cs typeface="Tahoma"/>
              </a:rPr>
              <a:t>c</a:t>
            </a:r>
            <a:r>
              <a:rPr sz="2500" b="0" spc="90" dirty="0">
                <a:solidFill>
                  <a:srgbClr val="1A1C1C"/>
                </a:solidFill>
                <a:latin typeface="Tahoma"/>
                <a:cs typeface="Tahoma"/>
              </a:rPr>
              <a:t>t</a:t>
            </a:r>
            <a:r>
              <a:rPr sz="2500" b="0" spc="100" dirty="0">
                <a:solidFill>
                  <a:srgbClr val="1A1C1C"/>
                </a:solidFill>
                <a:latin typeface="Tahoma"/>
                <a:cs typeface="Tahoma"/>
              </a:rPr>
              <a:t>r</a:t>
            </a:r>
            <a:r>
              <a:rPr sz="2500" b="0" spc="25" dirty="0">
                <a:solidFill>
                  <a:srgbClr val="1A1C1C"/>
                </a:solidFill>
                <a:latin typeface="Tahoma"/>
                <a:cs typeface="Tahoma"/>
              </a:rPr>
              <a:t>o</a:t>
            </a:r>
            <a:r>
              <a:rPr sz="2500" b="0" spc="-5" dirty="0">
                <a:solidFill>
                  <a:srgbClr val="1A1C1C"/>
                </a:solidFill>
                <a:latin typeface="Tahoma"/>
                <a:cs typeface="Tahoma"/>
              </a:rPr>
              <a:t>p</a:t>
            </a:r>
            <a:r>
              <a:rPr sz="2500" b="0" spc="-15" dirty="0">
                <a:solidFill>
                  <a:srgbClr val="1A1C1C"/>
                </a:solidFill>
                <a:latin typeface="Tahoma"/>
                <a:cs typeface="Tahoma"/>
              </a:rPr>
              <a:t>h</a:t>
            </a:r>
            <a:r>
              <a:rPr sz="2500" b="0" spc="25" dirty="0">
                <a:solidFill>
                  <a:srgbClr val="1A1C1C"/>
                </a:solidFill>
                <a:latin typeface="Tahoma"/>
                <a:cs typeface="Tahoma"/>
              </a:rPr>
              <a:t>o</a:t>
            </a:r>
            <a:r>
              <a:rPr sz="2500" b="0" spc="100" dirty="0">
                <a:solidFill>
                  <a:srgbClr val="1A1C1C"/>
                </a:solidFill>
                <a:latin typeface="Tahoma"/>
                <a:cs typeface="Tahoma"/>
              </a:rPr>
              <a:t>r</a:t>
            </a:r>
            <a:r>
              <a:rPr sz="2500" b="0" spc="-10" dirty="0">
                <a:solidFill>
                  <a:srgbClr val="1A1C1C"/>
                </a:solidFill>
                <a:latin typeface="Tahoma"/>
                <a:cs typeface="Tahoma"/>
              </a:rPr>
              <a:t>e</a:t>
            </a:r>
            <a:r>
              <a:rPr sz="2500" b="0" spc="-35" dirty="0">
                <a:solidFill>
                  <a:srgbClr val="1A1C1C"/>
                </a:solidFill>
                <a:latin typeface="Tahoma"/>
                <a:cs typeface="Tahoma"/>
              </a:rPr>
              <a:t>s</a:t>
            </a:r>
            <a:r>
              <a:rPr sz="2500" b="0" spc="60" dirty="0">
                <a:solidFill>
                  <a:srgbClr val="1A1C1C"/>
                </a:solidFill>
                <a:latin typeface="Tahoma"/>
                <a:cs typeface="Tahoma"/>
              </a:rPr>
              <a:t>i</a:t>
            </a:r>
            <a:r>
              <a:rPr sz="2500" b="0" spc="-35" dirty="0">
                <a:solidFill>
                  <a:srgbClr val="1A1C1C"/>
                </a:solidFill>
                <a:latin typeface="Tahoma"/>
                <a:cs typeface="Tahoma"/>
              </a:rPr>
              <a:t>s</a:t>
            </a:r>
            <a:endParaRPr sz="2500">
              <a:latin typeface="Tahoma"/>
              <a:cs typeface="Tahoma"/>
            </a:endParaRPr>
          </a:p>
        </p:txBody>
      </p:sp>
      <p:pic>
        <p:nvPicPr>
          <p:cNvPr id="4" name="object 4"/>
          <p:cNvPicPr/>
          <p:nvPr/>
        </p:nvPicPr>
        <p:blipFill>
          <a:blip r:embed="rId3" cstate="print"/>
          <a:stretch>
            <a:fillRect/>
          </a:stretch>
        </p:blipFill>
        <p:spPr>
          <a:xfrm>
            <a:off x="221514" y="2867175"/>
            <a:ext cx="11440630" cy="1430410"/>
          </a:xfrm>
          <a:prstGeom prst="rect">
            <a:avLst/>
          </a:prstGeom>
        </p:spPr>
      </p:pic>
      <p:sp>
        <p:nvSpPr>
          <p:cNvPr id="5" name="object 5"/>
          <p:cNvSpPr txBox="1"/>
          <p:nvPr/>
        </p:nvSpPr>
        <p:spPr>
          <a:xfrm>
            <a:off x="-2059" y="4376001"/>
            <a:ext cx="5329555" cy="2001520"/>
          </a:xfrm>
          <a:prstGeom prst="rect">
            <a:avLst/>
          </a:prstGeom>
        </p:spPr>
        <p:txBody>
          <a:bodyPr vert="horz" wrap="square" lIns="0" tIns="12065" rIns="0" bIns="0" rtlCol="0">
            <a:spAutoFit/>
          </a:bodyPr>
          <a:lstStyle/>
          <a:p>
            <a:pPr marL="314325">
              <a:lnSpc>
                <a:spcPct val="100000"/>
              </a:lnSpc>
              <a:spcBef>
                <a:spcPts val="95"/>
              </a:spcBef>
            </a:pPr>
            <a:r>
              <a:rPr sz="1600" b="1" spc="-5" dirty="0">
                <a:solidFill>
                  <a:srgbClr val="1A1C1C"/>
                </a:solidFill>
                <a:latin typeface="Calibri"/>
                <a:cs typeface="Calibri"/>
              </a:rPr>
              <a:t>Laboratory</a:t>
            </a:r>
            <a:r>
              <a:rPr sz="1600" b="1" spc="-60" dirty="0">
                <a:solidFill>
                  <a:srgbClr val="1A1C1C"/>
                </a:solidFill>
                <a:latin typeface="Calibri"/>
                <a:cs typeface="Calibri"/>
              </a:rPr>
              <a:t> </a:t>
            </a:r>
            <a:r>
              <a:rPr sz="1600" b="1" spc="-5" dirty="0">
                <a:solidFill>
                  <a:srgbClr val="1A1C1C"/>
                </a:solidFill>
                <a:latin typeface="Calibri"/>
                <a:cs typeface="Calibri"/>
              </a:rPr>
              <a:t>studies</a:t>
            </a:r>
            <a:endParaRPr sz="1600">
              <a:latin typeface="Calibri"/>
              <a:cs typeface="Calibri"/>
            </a:endParaRPr>
          </a:p>
          <a:p>
            <a:pPr marL="314325" indent="-302260">
              <a:lnSpc>
                <a:spcPct val="100000"/>
              </a:lnSpc>
              <a:spcBef>
                <a:spcPts val="30"/>
              </a:spcBef>
              <a:buFont typeface="Arial"/>
              <a:buChar char="•"/>
              <a:tabLst>
                <a:tab pos="314325" algn="l"/>
                <a:tab pos="314960" algn="l"/>
              </a:tabLst>
            </a:pPr>
            <a:r>
              <a:rPr sz="1600" b="1" spc="-5" dirty="0">
                <a:solidFill>
                  <a:srgbClr val="1A1C1C"/>
                </a:solidFill>
                <a:latin typeface="Calibri"/>
                <a:cs typeface="Calibri"/>
              </a:rPr>
              <a:t>CBC</a:t>
            </a:r>
            <a:endParaRPr sz="1600">
              <a:latin typeface="Calibri"/>
              <a:cs typeface="Calibri"/>
            </a:endParaRPr>
          </a:p>
          <a:p>
            <a:pPr marL="1056640" lvl="1" indent="-302895">
              <a:lnSpc>
                <a:spcPct val="100000"/>
              </a:lnSpc>
              <a:spcBef>
                <a:spcPts val="30"/>
              </a:spcBef>
              <a:buFont typeface="Arial MT"/>
              <a:buChar char="•"/>
              <a:tabLst>
                <a:tab pos="1056640" algn="l"/>
                <a:tab pos="1057275" algn="l"/>
              </a:tabLst>
            </a:pPr>
            <a:r>
              <a:rPr sz="1600" spc="-5" dirty="0">
                <a:solidFill>
                  <a:srgbClr val="1A1C1C"/>
                </a:solidFill>
                <a:latin typeface="Calibri"/>
                <a:cs typeface="Calibri"/>
              </a:rPr>
              <a:t>Mild-to-severe</a:t>
            </a:r>
            <a:r>
              <a:rPr sz="1600" spc="-50" dirty="0">
                <a:solidFill>
                  <a:srgbClr val="1A1C1C"/>
                </a:solidFill>
                <a:latin typeface="Calibri"/>
                <a:cs typeface="Calibri"/>
              </a:rPr>
              <a:t> </a:t>
            </a:r>
            <a:r>
              <a:rPr sz="1600" spc="-5" dirty="0">
                <a:solidFill>
                  <a:srgbClr val="1A1C1C"/>
                </a:solidFill>
                <a:latin typeface="Calibri"/>
                <a:cs typeface="Calibri"/>
              </a:rPr>
              <a:t>anemia</a:t>
            </a:r>
            <a:r>
              <a:rPr sz="1600" spc="40" dirty="0">
                <a:solidFill>
                  <a:srgbClr val="1A1C1C"/>
                </a:solidFill>
                <a:latin typeface="Calibri"/>
                <a:cs typeface="Calibri"/>
              </a:rPr>
              <a:t> </a:t>
            </a:r>
            <a:r>
              <a:rPr sz="1600" spc="-5" dirty="0">
                <a:solidFill>
                  <a:srgbClr val="1A1C1C"/>
                </a:solidFill>
                <a:latin typeface="Calibri"/>
                <a:cs typeface="Calibri"/>
              </a:rPr>
              <a:t>with</a:t>
            </a:r>
            <a:r>
              <a:rPr sz="1600" spc="-35" dirty="0">
                <a:solidFill>
                  <a:srgbClr val="1A1C1C"/>
                </a:solidFill>
                <a:latin typeface="Calibri"/>
                <a:cs typeface="Calibri"/>
              </a:rPr>
              <a:t> </a:t>
            </a:r>
            <a:r>
              <a:rPr sz="1600" spc="-5" dirty="0">
                <a:solidFill>
                  <a:srgbClr val="1A1C1C"/>
                </a:solidFill>
                <a:latin typeface="Calibri"/>
                <a:cs typeface="Calibri"/>
              </a:rPr>
              <a:t>reticulocytosis</a:t>
            </a:r>
            <a:endParaRPr sz="1600">
              <a:latin typeface="Calibri"/>
              <a:cs typeface="Calibri"/>
            </a:endParaRPr>
          </a:p>
          <a:p>
            <a:pPr marL="314325" indent="-302260">
              <a:lnSpc>
                <a:spcPct val="100000"/>
              </a:lnSpc>
              <a:spcBef>
                <a:spcPts val="25"/>
              </a:spcBef>
              <a:buFont typeface="Arial"/>
              <a:buChar char="•"/>
              <a:tabLst>
                <a:tab pos="314325" algn="l"/>
                <a:tab pos="314960" algn="l"/>
              </a:tabLst>
            </a:pPr>
            <a:r>
              <a:rPr sz="1600" b="1" spc="-5" dirty="0">
                <a:solidFill>
                  <a:srgbClr val="1A1C1C"/>
                </a:solidFill>
                <a:latin typeface="Calibri"/>
                <a:cs typeface="Calibri"/>
              </a:rPr>
              <a:t>Peripheral</a:t>
            </a:r>
            <a:r>
              <a:rPr sz="1600" b="1" spc="-50" dirty="0">
                <a:solidFill>
                  <a:srgbClr val="1A1C1C"/>
                </a:solidFill>
                <a:latin typeface="Calibri"/>
                <a:cs typeface="Calibri"/>
              </a:rPr>
              <a:t> </a:t>
            </a:r>
            <a:r>
              <a:rPr sz="1600" b="1" spc="-5" dirty="0">
                <a:solidFill>
                  <a:srgbClr val="1A1C1C"/>
                </a:solidFill>
                <a:latin typeface="Calibri"/>
                <a:cs typeface="Calibri"/>
              </a:rPr>
              <a:t>blood</a:t>
            </a:r>
            <a:r>
              <a:rPr sz="1600" b="1" spc="20" dirty="0">
                <a:solidFill>
                  <a:srgbClr val="1A1C1C"/>
                </a:solidFill>
                <a:latin typeface="Calibri"/>
                <a:cs typeface="Calibri"/>
              </a:rPr>
              <a:t> </a:t>
            </a:r>
            <a:r>
              <a:rPr sz="1600" b="1" spc="-5" dirty="0">
                <a:solidFill>
                  <a:srgbClr val="1A1C1C"/>
                </a:solidFill>
                <a:latin typeface="Calibri"/>
                <a:cs typeface="Calibri"/>
              </a:rPr>
              <a:t>smear</a:t>
            </a:r>
            <a:r>
              <a:rPr sz="1600" b="1" spc="70" dirty="0">
                <a:solidFill>
                  <a:srgbClr val="1A1C1C"/>
                </a:solidFill>
                <a:latin typeface="Calibri"/>
                <a:cs typeface="Calibri"/>
              </a:rPr>
              <a:t> </a:t>
            </a:r>
            <a:r>
              <a:rPr sz="1600" spc="-5" dirty="0">
                <a:solidFill>
                  <a:srgbClr val="1A1C1C"/>
                </a:solidFill>
                <a:latin typeface="Calibri"/>
                <a:cs typeface="Calibri"/>
              </a:rPr>
              <a:t>findings</a:t>
            </a:r>
            <a:r>
              <a:rPr sz="1600" spc="-80" dirty="0">
                <a:solidFill>
                  <a:srgbClr val="1A1C1C"/>
                </a:solidFill>
                <a:latin typeface="Calibri"/>
                <a:cs typeface="Calibri"/>
              </a:rPr>
              <a:t> </a:t>
            </a:r>
            <a:r>
              <a:rPr sz="1600" spc="-5" dirty="0">
                <a:solidFill>
                  <a:srgbClr val="1A1C1C"/>
                </a:solidFill>
                <a:latin typeface="Calibri"/>
                <a:cs typeface="Calibri"/>
              </a:rPr>
              <a:t>may</a:t>
            </a:r>
            <a:r>
              <a:rPr sz="1600" spc="75" dirty="0">
                <a:solidFill>
                  <a:srgbClr val="1A1C1C"/>
                </a:solidFill>
                <a:latin typeface="Calibri"/>
                <a:cs typeface="Calibri"/>
              </a:rPr>
              <a:t> </a:t>
            </a:r>
            <a:r>
              <a:rPr sz="1600" spc="-5" dirty="0">
                <a:solidFill>
                  <a:srgbClr val="1A1C1C"/>
                </a:solidFill>
                <a:latin typeface="Calibri"/>
                <a:cs typeface="Calibri"/>
              </a:rPr>
              <a:t>include:</a:t>
            </a:r>
            <a:endParaRPr sz="1600">
              <a:latin typeface="Calibri"/>
              <a:cs typeface="Calibri"/>
            </a:endParaRPr>
          </a:p>
          <a:p>
            <a:pPr marL="1056640" lvl="1" indent="-302895">
              <a:lnSpc>
                <a:spcPct val="100000"/>
              </a:lnSpc>
              <a:spcBef>
                <a:spcPts val="30"/>
              </a:spcBef>
              <a:buFont typeface="Arial MT"/>
              <a:buChar char="•"/>
              <a:tabLst>
                <a:tab pos="1056640" algn="l"/>
                <a:tab pos="1057275" algn="l"/>
              </a:tabLst>
            </a:pPr>
            <a:r>
              <a:rPr sz="1600" spc="-5" dirty="0">
                <a:solidFill>
                  <a:srgbClr val="1A1C1C"/>
                </a:solidFill>
                <a:latin typeface="Calibri"/>
                <a:cs typeface="Calibri"/>
              </a:rPr>
              <a:t>Crescent-shaped</a:t>
            </a:r>
            <a:r>
              <a:rPr sz="1600" spc="-45" dirty="0">
                <a:solidFill>
                  <a:srgbClr val="1A1C1C"/>
                </a:solidFill>
                <a:latin typeface="Calibri"/>
                <a:cs typeface="Calibri"/>
              </a:rPr>
              <a:t> </a:t>
            </a:r>
            <a:r>
              <a:rPr sz="1600" spc="-5" dirty="0">
                <a:solidFill>
                  <a:srgbClr val="1A1C1C"/>
                </a:solidFill>
                <a:latin typeface="Calibri"/>
                <a:cs typeface="Calibri"/>
              </a:rPr>
              <a:t>sickled</a:t>
            </a:r>
            <a:r>
              <a:rPr sz="1600" spc="40" dirty="0">
                <a:solidFill>
                  <a:srgbClr val="1A1C1C"/>
                </a:solidFill>
                <a:latin typeface="Calibri"/>
                <a:cs typeface="Calibri"/>
              </a:rPr>
              <a:t> </a:t>
            </a:r>
            <a:r>
              <a:rPr sz="1600" spc="-5" dirty="0">
                <a:solidFill>
                  <a:srgbClr val="1A1C1C"/>
                </a:solidFill>
                <a:latin typeface="Calibri"/>
                <a:cs typeface="Calibri"/>
              </a:rPr>
              <a:t>RBCs</a:t>
            </a:r>
            <a:endParaRPr sz="1600">
              <a:latin typeface="Calibri"/>
              <a:cs typeface="Calibri"/>
            </a:endParaRPr>
          </a:p>
          <a:p>
            <a:pPr marL="1056640" lvl="1" indent="-302895">
              <a:lnSpc>
                <a:spcPct val="100000"/>
              </a:lnSpc>
              <a:spcBef>
                <a:spcPts val="30"/>
              </a:spcBef>
              <a:buFont typeface="Arial MT"/>
              <a:buChar char="•"/>
              <a:tabLst>
                <a:tab pos="1056640" algn="l"/>
                <a:tab pos="1057275" algn="l"/>
              </a:tabLst>
            </a:pPr>
            <a:r>
              <a:rPr sz="1600" spc="-5" dirty="0">
                <a:solidFill>
                  <a:srgbClr val="1A1C1C"/>
                </a:solidFill>
                <a:latin typeface="Calibri"/>
                <a:cs typeface="Calibri"/>
              </a:rPr>
              <a:t>Target</a:t>
            </a:r>
            <a:r>
              <a:rPr sz="1600" spc="-75" dirty="0">
                <a:solidFill>
                  <a:srgbClr val="1A1C1C"/>
                </a:solidFill>
                <a:latin typeface="Calibri"/>
                <a:cs typeface="Calibri"/>
              </a:rPr>
              <a:t> </a:t>
            </a:r>
            <a:r>
              <a:rPr sz="1600" spc="-5" dirty="0">
                <a:solidFill>
                  <a:srgbClr val="1A1C1C"/>
                </a:solidFill>
                <a:latin typeface="Calibri"/>
                <a:cs typeface="Calibri"/>
              </a:rPr>
              <a:t>cells</a:t>
            </a:r>
            <a:endParaRPr sz="1600">
              <a:latin typeface="Calibri"/>
              <a:cs typeface="Calibri"/>
            </a:endParaRPr>
          </a:p>
          <a:p>
            <a:pPr marL="1056640" indent="-302895">
              <a:lnSpc>
                <a:spcPct val="100000"/>
              </a:lnSpc>
              <a:spcBef>
                <a:spcPts val="25"/>
              </a:spcBef>
              <a:buFont typeface="Arial"/>
              <a:buChar char="•"/>
              <a:tabLst>
                <a:tab pos="1056640" algn="l"/>
                <a:tab pos="1057275" algn="l"/>
              </a:tabLst>
            </a:pPr>
            <a:r>
              <a:rPr sz="1600" b="1" spc="-5" dirty="0">
                <a:solidFill>
                  <a:srgbClr val="1A1C1C"/>
                </a:solidFill>
                <a:latin typeface="Calibri"/>
                <a:cs typeface="Calibri"/>
              </a:rPr>
              <a:t>Howell-Jolly</a:t>
            </a:r>
            <a:r>
              <a:rPr sz="1600" b="1" spc="-30" dirty="0">
                <a:solidFill>
                  <a:srgbClr val="1A1C1C"/>
                </a:solidFill>
                <a:latin typeface="Calibri"/>
                <a:cs typeface="Calibri"/>
              </a:rPr>
              <a:t> </a:t>
            </a:r>
            <a:r>
              <a:rPr sz="1600" b="1" spc="5" dirty="0">
                <a:solidFill>
                  <a:srgbClr val="1A1C1C"/>
                </a:solidFill>
                <a:latin typeface="Calibri"/>
                <a:cs typeface="Calibri"/>
              </a:rPr>
              <a:t>bodies</a:t>
            </a:r>
            <a:r>
              <a:rPr sz="1600" spc="5" dirty="0">
                <a:solidFill>
                  <a:srgbClr val="1A1C1C"/>
                </a:solidFill>
                <a:latin typeface="Calibri"/>
                <a:cs typeface="Calibri"/>
              </a:rPr>
              <a:t>:</a:t>
            </a:r>
            <a:r>
              <a:rPr sz="1600" spc="-85" dirty="0">
                <a:solidFill>
                  <a:srgbClr val="1A1C1C"/>
                </a:solidFill>
                <a:latin typeface="Calibri"/>
                <a:cs typeface="Calibri"/>
              </a:rPr>
              <a:t> </a:t>
            </a:r>
            <a:r>
              <a:rPr sz="1600" spc="-5" dirty="0">
                <a:solidFill>
                  <a:srgbClr val="1A1C1C"/>
                </a:solidFill>
                <a:latin typeface="Calibri"/>
                <a:cs typeface="Calibri"/>
              </a:rPr>
              <a:t>occur</a:t>
            </a:r>
            <a:r>
              <a:rPr sz="1600" spc="60" dirty="0">
                <a:solidFill>
                  <a:srgbClr val="1A1C1C"/>
                </a:solidFill>
                <a:latin typeface="Calibri"/>
                <a:cs typeface="Calibri"/>
              </a:rPr>
              <a:t> </a:t>
            </a:r>
            <a:r>
              <a:rPr sz="1600" spc="-5" dirty="0">
                <a:solidFill>
                  <a:srgbClr val="1A1C1C"/>
                </a:solidFill>
                <a:latin typeface="Calibri"/>
                <a:cs typeface="Calibri"/>
              </a:rPr>
              <a:t>with</a:t>
            </a:r>
            <a:r>
              <a:rPr sz="1600" spc="-40" dirty="0">
                <a:solidFill>
                  <a:srgbClr val="1A1C1C"/>
                </a:solidFill>
                <a:latin typeface="Calibri"/>
                <a:cs typeface="Calibri"/>
              </a:rPr>
              <a:t> </a:t>
            </a:r>
            <a:r>
              <a:rPr sz="1600" spc="-5" dirty="0">
                <a:solidFill>
                  <a:srgbClr val="1A1C1C"/>
                </a:solidFill>
                <a:latin typeface="Calibri"/>
                <a:cs typeface="Calibri"/>
              </a:rPr>
              <a:t>splenic</a:t>
            </a:r>
            <a:r>
              <a:rPr sz="1600" spc="35" dirty="0">
                <a:solidFill>
                  <a:srgbClr val="1A1C1C"/>
                </a:solidFill>
                <a:latin typeface="Calibri"/>
                <a:cs typeface="Calibri"/>
              </a:rPr>
              <a:t> </a:t>
            </a:r>
            <a:r>
              <a:rPr sz="1600" spc="-5" dirty="0">
                <a:solidFill>
                  <a:srgbClr val="1A1C1C"/>
                </a:solidFill>
                <a:latin typeface="Calibri"/>
                <a:cs typeface="Calibri"/>
              </a:rPr>
              <a:t>dysfunction</a:t>
            </a:r>
            <a:endParaRPr sz="1600">
              <a:latin typeface="Calibri"/>
              <a:cs typeface="Calibri"/>
            </a:endParaRPr>
          </a:p>
          <a:p>
            <a:pPr marL="1056640" indent="-302895">
              <a:lnSpc>
                <a:spcPct val="100000"/>
              </a:lnSpc>
              <a:spcBef>
                <a:spcPts val="30"/>
              </a:spcBef>
              <a:buFont typeface="Arial MT"/>
              <a:buChar char="•"/>
              <a:tabLst>
                <a:tab pos="1056640" algn="l"/>
                <a:tab pos="1057275" algn="l"/>
              </a:tabLst>
            </a:pPr>
            <a:r>
              <a:rPr sz="1600" spc="-5" dirty="0">
                <a:solidFill>
                  <a:srgbClr val="1A1C1C"/>
                </a:solidFill>
                <a:latin typeface="Calibri"/>
                <a:cs typeface="Calibri"/>
              </a:rPr>
              <a:t>Reticulocytosis:</a:t>
            </a:r>
            <a:r>
              <a:rPr sz="1600" spc="-75" dirty="0">
                <a:solidFill>
                  <a:srgbClr val="1A1C1C"/>
                </a:solidFill>
                <a:latin typeface="Calibri"/>
                <a:cs typeface="Calibri"/>
              </a:rPr>
              <a:t> </a:t>
            </a:r>
            <a:r>
              <a:rPr sz="1600" spc="-5" dirty="0">
                <a:solidFill>
                  <a:srgbClr val="1A1C1C"/>
                </a:solidFill>
                <a:latin typeface="Calibri"/>
                <a:cs typeface="Calibri"/>
              </a:rPr>
              <a:t>indicates</a:t>
            </a:r>
            <a:r>
              <a:rPr sz="1600" spc="40" dirty="0">
                <a:solidFill>
                  <a:srgbClr val="1A1C1C"/>
                </a:solidFill>
                <a:latin typeface="Calibri"/>
                <a:cs typeface="Calibri"/>
              </a:rPr>
              <a:t> </a:t>
            </a:r>
            <a:r>
              <a:rPr sz="1600" spc="-5" dirty="0">
                <a:solidFill>
                  <a:srgbClr val="1A1C1C"/>
                </a:solidFill>
                <a:latin typeface="Calibri"/>
                <a:cs typeface="Calibri"/>
              </a:rPr>
              <a:t>the</a:t>
            </a:r>
            <a:r>
              <a:rPr sz="1600" spc="-15" dirty="0">
                <a:solidFill>
                  <a:srgbClr val="1A1C1C"/>
                </a:solidFill>
                <a:latin typeface="Calibri"/>
                <a:cs typeface="Calibri"/>
              </a:rPr>
              <a:t> </a:t>
            </a:r>
            <a:r>
              <a:rPr sz="1600" spc="-5" dirty="0">
                <a:solidFill>
                  <a:srgbClr val="1A1C1C"/>
                </a:solidFill>
                <a:latin typeface="Calibri"/>
                <a:cs typeface="Calibri"/>
              </a:rPr>
              <a:t>presence</a:t>
            </a:r>
            <a:r>
              <a:rPr sz="1600" spc="25" dirty="0">
                <a:solidFill>
                  <a:srgbClr val="1A1C1C"/>
                </a:solidFill>
                <a:latin typeface="Calibri"/>
                <a:cs typeface="Calibri"/>
              </a:rPr>
              <a:t> </a:t>
            </a:r>
            <a:r>
              <a:rPr sz="1600" spc="-5" dirty="0">
                <a:solidFill>
                  <a:srgbClr val="1A1C1C"/>
                </a:solidFill>
                <a:latin typeface="Calibri"/>
                <a:cs typeface="Calibri"/>
              </a:rPr>
              <a:t>of</a:t>
            </a:r>
            <a:r>
              <a:rPr sz="1600" spc="25" dirty="0">
                <a:solidFill>
                  <a:srgbClr val="1A1C1C"/>
                </a:solidFill>
                <a:latin typeface="Calibri"/>
                <a:cs typeface="Calibri"/>
              </a:rPr>
              <a:t> </a:t>
            </a:r>
            <a:r>
              <a:rPr sz="1600" spc="-5" dirty="0">
                <a:solidFill>
                  <a:srgbClr val="1A1C1C"/>
                </a:solidFill>
                <a:latin typeface="Calibri"/>
                <a:cs typeface="Calibri"/>
              </a:rPr>
              <a:t>hemolysis</a:t>
            </a:r>
            <a:endParaRPr sz="1600">
              <a:latin typeface="Calibri"/>
              <a:cs typeface="Calibri"/>
            </a:endParaRPr>
          </a:p>
        </p:txBody>
      </p:sp>
      <p:pic>
        <p:nvPicPr>
          <p:cNvPr id="6" name="object 6"/>
          <p:cNvPicPr/>
          <p:nvPr/>
        </p:nvPicPr>
        <p:blipFill>
          <a:blip r:embed="rId4" cstate="print"/>
          <a:stretch>
            <a:fillRect/>
          </a:stretch>
        </p:blipFill>
        <p:spPr>
          <a:xfrm>
            <a:off x="6570347" y="4355732"/>
            <a:ext cx="3619305" cy="233686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695725" y="1430407"/>
            <a:ext cx="4312285" cy="3707129"/>
          </a:xfrm>
          <a:prstGeom prst="rect">
            <a:avLst/>
          </a:prstGeom>
        </p:spPr>
        <p:txBody>
          <a:bodyPr vert="horz" wrap="square" lIns="0" tIns="90170" rIns="0" bIns="0" rtlCol="0">
            <a:spAutoFit/>
          </a:bodyPr>
          <a:lstStyle/>
          <a:p>
            <a:pPr marL="12700">
              <a:lnSpc>
                <a:spcPct val="100000"/>
              </a:lnSpc>
              <a:spcBef>
                <a:spcPts val="710"/>
              </a:spcBef>
            </a:pPr>
            <a:r>
              <a:rPr sz="2800" b="1" i="1" spc="-5" dirty="0">
                <a:solidFill>
                  <a:srgbClr val="365F92"/>
                </a:solidFill>
                <a:latin typeface="Calibri"/>
                <a:cs typeface="Calibri"/>
              </a:rPr>
              <a:t>Acute</a:t>
            </a:r>
            <a:r>
              <a:rPr sz="2800" b="1" i="1" spc="-35" dirty="0">
                <a:solidFill>
                  <a:srgbClr val="365F92"/>
                </a:solidFill>
                <a:latin typeface="Calibri"/>
                <a:cs typeface="Calibri"/>
              </a:rPr>
              <a:t> </a:t>
            </a:r>
            <a:r>
              <a:rPr sz="2800" b="1" i="1" spc="-5" dirty="0">
                <a:solidFill>
                  <a:srgbClr val="365F92"/>
                </a:solidFill>
                <a:latin typeface="Calibri"/>
                <a:cs typeface="Calibri"/>
              </a:rPr>
              <a:t>Manifestations:</a:t>
            </a:r>
            <a:endParaRPr sz="2800">
              <a:latin typeface="Calibri"/>
              <a:cs typeface="Calibri"/>
            </a:endParaRPr>
          </a:p>
          <a:p>
            <a:pPr marL="12700">
              <a:lnSpc>
                <a:spcPct val="100000"/>
              </a:lnSpc>
              <a:spcBef>
                <a:spcPts val="440"/>
              </a:spcBef>
            </a:pPr>
            <a:r>
              <a:rPr sz="2000" i="1" spc="-5" dirty="0">
                <a:solidFill>
                  <a:srgbClr val="3E3E3E"/>
                </a:solidFill>
                <a:latin typeface="Calibri"/>
                <a:cs typeface="Calibri"/>
              </a:rPr>
              <a:t>•Bacterial</a:t>
            </a:r>
            <a:r>
              <a:rPr sz="2000" i="1" spc="-50" dirty="0">
                <a:solidFill>
                  <a:srgbClr val="3E3E3E"/>
                </a:solidFill>
                <a:latin typeface="Calibri"/>
                <a:cs typeface="Calibri"/>
              </a:rPr>
              <a:t> </a:t>
            </a:r>
            <a:r>
              <a:rPr sz="2000" i="1" spc="-5" dirty="0">
                <a:solidFill>
                  <a:srgbClr val="3E3E3E"/>
                </a:solidFill>
                <a:latin typeface="Calibri"/>
                <a:cs typeface="Calibri"/>
              </a:rPr>
              <a:t>Sepsis</a:t>
            </a:r>
            <a:r>
              <a:rPr sz="2000" i="1" spc="50" dirty="0">
                <a:solidFill>
                  <a:srgbClr val="3E3E3E"/>
                </a:solidFill>
                <a:latin typeface="Calibri"/>
                <a:cs typeface="Calibri"/>
              </a:rPr>
              <a:t> </a:t>
            </a:r>
            <a:r>
              <a:rPr sz="2000" i="1" spc="-5" dirty="0">
                <a:solidFill>
                  <a:srgbClr val="3E3E3E"/>
                </a:solidFill>
                <a:latin typeface="Calibri"/>
                <a:cs typeface="Calibri"/>
              </a:rPr>
              <a:t>or</a:t>
            </a:r>
            <a:r>
              <a:rPr sz="2000" i="1" spc="-60" dirty="0">
                <a:solidFill>
                  <a:srgbClr val="3E3E3E"/>
                </a:solidFill>
                <a:latin typeface="Calibri"/>
                <a:cs typeface="Calibri"/>
              </a:rPr>
              <a:t> </a:t>
            </a:r>
            <a:r>
              <a:rPr sz="2000" i="1" spc="-5" dirty="0">
                <a:solidFill>
                  <a:srgbClr val="3E3E3E"/>
                </a:solidFill>
                <a:latin typeface="Calibri"/>
                <a:cs typeface="Calibri"/>
              </a:rPr>
              <a:t>meningitis*</a:t>
            </a:r>
            <a:endParaRPr sz="2000">
              <a:latin typeface="Calibri"/>
              <a:cs typeface="Calibri"/>
            </a:endParaRPr>
          </a:p>
          <a:p>
            <a:pPr marL="12700" marR="5080">
              <a:lnSpc>
                <a:spcPct val="115500"/>
              </a:lnSpc>
            </a:pPr>
            <a:r>
              <a:rPr sz="2000" i="1" spc="-5" dirty="0">
                <a:solidFill>
                  <a:srgbClr val="3E3E3E"/>
                </a:solidFill>
                <a:latin typeface="Calibri"/>
                <a:cs typeface="Calibri"/>
              </a:rPr>
              <a:t>•Recurrent</a:t>
            </a:r>
            <a:r>
              <a:rPr sz="2000" i="1" spc="-60" dirty="0">
                <a:solidFill>
                  <a:srgbClr val="3E3E3E"/>
                </a:solidFill>
                <a:latin typeface="Calibri"/>
                <a:cs typeface="Calibri"/>
              </a:rPr>
              <a:t> </a:t>
            </a:r>
            <a:r>
              <a:rPr sz="2000" i="1" spc="-5" dirty="0">
                <a:solidFill>
                  <a:srgbClr val="3E3E3E"/>
                </a:solidFill>
                <a:latin typeface="Calibri"/>
                <a:cs typeface="Calibri"/>
              </a:rPr>
              <a:t>vaso-occlusive</a:t>
            </a:r>
            <a:r>
              <a:rPr sz="2000" i="1" spc="75" dirty="0">
                <a:solidFill>
                  <a:srgbClr val="3E3E3E"/>
                </a:solidFill>
                <a:latin typeface="Calibri"/>
                <a:cs typeface="Calibri"/>
              </a:rPr>
              <a:t> </a:t>
            </a:r>
            <a:r>
              <a:rPr sz="2000" i="1" spc="-5" dirty="0">
                <a:solidFill>
                  <a:srgbClr val="3E3E3E"/>
                </a:solidFill>
                <a:latin typeface="Calibri"/>
                <a:cs typeface="Calibri"/>
              </a:rPr>
              <a:t>pain</a:t>
            </a:r>
            <a:r>
              <a:rPr sz="2000" i="1" spc="20" dirty="0">
                <a:solidFill>
                  <a:srgbClr val="3E3E3E"/>
                </a:solidFill>
                <a:latin typeface="Calibri"/>
                <a:cs typeface="Calibri"/>
              </a:rPr>
              <a:t> </a:t>
            </a:r>
            <a:r>
              <a:rPr sz="2000" i="1" spc="-5" dirty="0">
                <a:solidFill>
                  <a:srgbClr val="3E3E3E"/>
                </a:solidFill>
                <a:latin typeface="Calibri"/>
                <a:cs typeface="Calibri"/>
              </a:rPr>
              <a:t>(dactylitis, </a:t>
            </a:r>
            <a:r>
              <a:rPr sz="2000" i="1" spc="-434" dirty="0">
                <a:solidFill>
                  <a:srgbClr val="3E3E3E"/>
                </a:solidFill>
                <a:latin typeface="Calibri"/>
                <a:cs typeface="Calibri"/>
              </a:rPr>
              <a:t> </a:t>
            </a:r>
            <a:r>
              <a:rPr sz="2000" i="1" spc="-5" dirty="0">
                <a:solidFill>
                  <a:srgbClr val="3E3E3E"/>
                </a:solidFill>
                <a:latin typeface="Calibri"/>
                <a:cs typeface="Calibri"/>
              </a:rPr>
              <a:t>muscoskeletal</a:t>
            </a:r>
            <a:r>
              <a:rPr sz="2000" i="1" spc="-15" dirty="0">
                <a:solidFill>
                  <a:srgbClr val="3E3E3E"/>
                </a:solidFill>
                <a:latin typeface="Calibri"/>
                <a:cs typeface="Calibri"/>
              </a:rPr>
              <a:t> </a:t>
            </a:r>
            <a:r>
              <a:rPr sz="2000" i="1" spc="-5" dirty="0">
                <a:solidFill>
                  <a:srgbClr val="3E3E3E"/>
                </a:solidFill>
                <a:latin typeface="Calibri"/>
                <a:cs typeface="Calibri"/>
              </a:rPr>
              <a:t>or</a:t>
            </a:r>
            <a:r>
              <a:rPr sz="2000" i="1" spc="-65" dirty="0">
                <a:solidFill>
                  <a:srgbClr val="3E3E3E"/>
                </a:solidFill>
                <a:latin typeface="Calibri"/>
                <a:cs typeface="Calibri"/>
              </a:rPr>
              <a:t> </a:t>
            </a:r>
            <a:r>
              <a:rPr sz="2000" i="1" spc="-5" dirty="0">
                <a:solidFill>
                  <a:srgbClr val="3E3E3E"/>
                </a:solidFill>
                <a:latin typeface="Calibri"/>
                <a:cs typeface="Calibri"/>
              </a:rPr>
              <a:t>abdominal</a:t>
            </a:r>
            <a:r>
              <a:rPr sz="2000" i="1" spc="75" dirty="0">
                <a:solidFill>
                  <a:srgbClr val="3E3E3E"/>
                </a:solidFill>
                <a:latin typeface="Calibri"/>
                <a:cs typeface="Calibri"/>
              </a:rPr>
              <a:t> </a:t>
            </a:r>
            <a:r>
              <a:rPr sz="2000" i="1" spc="-5" dirty="0">
                <a:solidFill>
                  <a:srgbClr val="3E3E3E"/>
                </a:solidFill>
                <a:latin typeface="Calibri"/>
                <a:cs typeface="Calibri"/>
              </a:rPr>
              <a:t>pain)</a:t>
            </a:r>
            <a:endParaRPr sz="2000">
              <a:latin typeface="Calibri"/>
              <a:cs typeface="Calibri"/>
            </a:endParaRPr>
          </a:p>
          <a:p>
            <a:pPr marL="12700">
              <a:lnSpc>
                <a:spcPct val="100000"/>
              </a:lnSpc>
              <a:spcBef>
                <a:spcPts val="370"/>
              </a:spcBef>
            </a:pPr>
            <a:r>
              <a:rPr sz="2000" i="1" spc="-5" dirty="0">
                <a:solidFill>
                  <a:srgbClr val="3E3E3E"/>
                </a:solidFill>
                <a:latin typeface="Calibri"/>
                <a:cs typeface="Calibri"/>
              </a:rPr>
              <a:t>•Splenic</a:t>
            </a:r>
            <a:r>
              <a:rPr sz="2000" i="1" spc="-20" dirty="0">
                <a:solidFill>
                  <a:srgbClr val="3E3E3E"/>
                </a:solidFill>
                <a:latin typeface="Calibri"/>
                <a:cs typeface="Calibri"/>
              </a:rPr>
              <a:t> </a:t>
            </a:r>
            <a:r>
              <a:rPr sz="2000" i="1" spc="-5" dirty="0">
                <a:solidFill>
                  <a:srgbClr val="3E3E3E"/>
                </a:solidFill>
                <a:latin typeface="Calibri"/>
                <a:cs typeface="Calibri"/>
              </a:rPr>
              <a:t>Sequestration*</a:t>
            </a:r>
            <a:endParaRPr sz="2000">
              <a:latin typeface="Calibri"/>
              <a:cs typeface="Calibri"/>
            </a:endParaRPr>
          </a:p>
          <a:p>
            <a:pPr marL="12700">
              <a:lnSpc>
                <a:spcPct val="100000"/>
              </a:lnSpc>
              <a:spcBef>
                <a:spcPts val="375"/>
              </a:spcBef>
            </a:pPr>
            <a:r>
              <a:rPr sz="2000" i="1" spc="-5" dirty="0">
                <a:solidFill>
                  <a:srgbClr val="3E3E3E"/>
                </a:solidFill>
                <a:latin typeface="Calibri"/>
                <a:cs typeface="Calibri"/>
              </a:rPr>
              <a:t>•Aplastic</a:t>
            </a:r>
            <a:r>
              <a:rPr sz="2000" i="1" spc="-80" dirty="0">
                <a:solidFill>
                  <a:srgbClr val="3E3E3E"/>
                </a:solidFill>
                <a:latin typeface="Calibri"/>
                <a:cs typeface="Calibri"/>
              </a:rPr>
              <a:t> </a:t>
            </a:r>
            <a:r>
              <a:rPr sz="2000" i="1" spc="-5" dirty="0">
                <a:solidFill>
                  <a:srgbClr val="3E3E3E"/>
                </a:solidFill>
                <a:latin typeface="Calibri"/>
                <a:cs typeface="Calibri"/>
              </a:rPr>
              <a:t>Crisis*</a:t>
            </a:r>
            <a:endParaRPr sz="2000">
              <a:latin typeface="Calibri"/>
              <a:cs typeface="Calibri"/>
            </a:endParaRPr>
          </a:p>
          <a:p>
            <a:pPr marL="12700">
              <a:lnSpc>
                <a:spcPct val="100000"/>
              </a:lnSpc>
              <a:spcBef>
                <a:spcPts val="370"/>
              </a:spcBef>
            </a:pPr>
            <a:r>
              <a:rPr sz="2000" i="1" spc="-5" dirty="0">
                <a:solidFill>
                  <a:srgbClr val="3E3E3E"/>
                </a:solidFill>
                <a:latin typeface="Calibri"/>
                <a:cs typeface="Calibri"/>
              </a:rPr>
              <a:t>•Acute</a:t>
            </a:r>
            <a:r>
              <a:rPr sz="2000" i="1" spc="-100" dirty="0">
                <a:solidFill>
                  <a:srgbClr val="3E3E3E"/>
                </a:solidFill>
                <a:latin typeface="Calibri"/>
                <a:cs typeface="Calibri"/>
              </a:rPr>
              <a:t> </a:t>
            </a:r>
            <a:r>
              <a:rPr sz="2000" i="1" spc="-5" dirty="0">
                <a:solidFill>
                  <a:srgbClr val="3E3E3E"/>
                </a:solidFill>
                <a:latin typeface="Calibri"/>
                <a:cs typeface="Calibri"/>
              </a:rPr>
              <a:t>Chest</a:t>
            </a:r>
            <a:r>
              <a:rPr sz="2000" i="1" spc="65" dirty="0">
                <a:solidFill>
                  <a:srgbClr val="3E3E3E"/>
                </a:solidFill>
                <a:latin typeface="Calibri"/>
                <a:cs typeface="Calibri"/>
              </a:rPr>
              <a:t> </a:t>
            </a:r>
            <a:r>
              <a:rPr sz="2000" i="1" spc="-5" dirty="0">
                <a:solidFill>
                  <a:srgbClr val="3E3E3E"/>
                </a:solidFill>
                <a:latin typeface="Calibri"/>
                <a:cs typeface="Calibri"/>
              </a:rPr>
              <a:t>Syndrome*</a:t>
            </a:r>
            <a:endParaRPr sz="2000">
              <a:latin typeface="Calibri"/>
              <a:cs typeface="Calibri"/>
            </a:endParaRPr>
          </a:p>
          <a:p>
            <a:pPr marL="12700">
              <a:lnSpc>
                <a:spcPct val="100000"/>
              </a:lnSpc>
              <a:spcBef>
                <a:spcPts val="375"/>
              </a:spcBef>
            </a:pPr>
            <a:r>
              <a:rPr sz="2000" i="1" spc="-5" dirty="0">
                <a:solidFill>
                  <a:srgbClr val="3E3E3E"/>
                </a:solidFill>
                <a:latin typeface="Calibri"/>
                <a:cs typeface="Calibri"/>
              </a:rPr>
              <a:t>•Stroke*</a:t>
            </a:r>
            <a:endParaRPr sz="2000">
              <a:latin typeface="Calibri"/>
              <a:cs typeface="Calibri"/>
            </a:endParaRPr>
          </a:p>
          <a:p>
            <a:pPr marL="12700">
              <a:lnSpc>
                <a:spcPct val="100000"/>
              </a:lnSpc>
              <a:spcBef>
                <a:spcPts val="370"/>
              </a:spcBef>
            </a:pPr>
            <a:r>
              <a:rPr sz="2000" i="1" spc="-5" dirty="0">
                <a:solidFill>
                  <a:srgbClr val="3E3E3E"/>
                </a:solidFill>
                <a:latin typeface="Calibri"/>
                <a:cs typeface="Calibri"/>
              </a:rPr>
              <a:t>•Priapism</a:t>
            </a:r>
            <a:endParaRPr sz="2000">
              <a:latin typeface="Calibri"/>
              <a:cs typeface="Calibri"/>
            </a:endParaRPr>
          </a:p>
          <a:p>
            <a:pPr marL="12700">
              <a:lnSpc>
                <a:spcPct val="100000"/>
              </a:lnSpc>
              <a:spcBef>
                <a:spcPts val="375"/>
              </a:spcBef>
            </a:pPr>
            <a:r>
              <a:rPr sz="2000" i="1" spc="-5" dirty="0">
                <a:solidFill>
                  <a:srgbClr val="3E3E3E"/>
                </a:solidFill>
                <a:latin typeface="Calibri"/>
                <a:cs typeface="Calibri"/>
              </a:rPr>
              <a:t>•Hematuria,</a:t>
            </a:r>
            <a:r>
              <a:rPr sz="2000" i="1" spc="-25" dirty="0">
                <a:solidFill>
                  <a:srgbClr val="3E3E3E"/>
                </a:solidFill>
                <a:latin typeface="Calibri"/>
                <a:cs typeface="Calibri"/>
              </a:rPr>
              <a:t> </a:t>
            </a:r>
            <a:r>
              <a:rPr sz="2000" i="1" spc="-5" dirty="0">
                <a:solidFill>
                  <a:srgbClr val="3E3E3E"/>
                </a:solidFill>
                <a:latin typeface="Calibri"/>
                <a:cs typeface="Calibri"/>
              </a:rPr>
              <a:t>including</a:t>
            </a:r>
            <a:r>
              <a:rPr sz="2000" i="1" spc="10" dirty="0">
                <a:solidFill>
                  <a:srgbClr val="3E3E3E"/>
                </a:solidFill>
                <a:latin typeface="Calibri"/>
                <a:cs typeface="Calibri"/>
              </a:rPr>
              <a:t> </a:t>
            </a:r>
            <a:r>
              <a:rPr sz="2000" i="1" spc="-5" dirty="0">
                <a:solidFill>
                  <a:srgbClr val="3E3E3E"/>
                </a:solidFill>
                <a:latin typeface="Calibri"/>
                <a:cs typeface="Calibri"/>
              </a:rPr>
              <a:t>papillary</a:t>
            </a:r>
            <a:r>
              <a:rPr sz="2000" i="1" spc="-15" dirty="0">
                <a:solidFill>
                  <a:srgbClr val="3E3E3E"/>
                </a:solidFill>
                <a:latin typeface="Calibri"/>
                <a:cs typeface="Calibri"/>
              </a:rPr>
              <a:t> </a:t>
            </a:r>
            <a:r>
              <a:rPr sz="2000" i="1" spc="-5" dirty="0">
                <a:solidFill>
                  <a:srgbClr val="3E3E3E"/>
                </a:solidFill>
                <a:latin typeface="Calibri"/>
                <a:cs typeface="Calibri"/>
              </a:rPr>
              <a:t>necrosis</a:t>
            </a:r>
            <a:endParaRPr sz="2000">
              <a:latin typeface="Calibri"/>
              <a:cs typeface="Calibri"/>
            </a:endParaRPr>
          </a:p>
        </p:txBody>
      </p:sp>
      <p:sp>
        <p:nvSpPr>
          <p:cNvPr id="4" name="object 4"/>
          <p:cNvSpPr txBox="1">
            <a:spLocks noGrp="1"/>
          </p:cNvSpPr>
          <p:nvPr>
            <p:ph type="title"/>
          </p:nvPr>
        </p:nvSpPr>
        <p:spPr>
          <a:xfrm>
            <a:off x="695724" y="19439"/>
            <a:ext cx="4156075" cy="574040"/>
          </a:xfrm>
          <a:prstGeom prst="rect">
            <a:avLst/>
          </a:prstGeom>
        </p:spPr>
        <p:txBody>
          <a:bodyPr vert="horz" wrap="square" lIns="0" tIns="12065" rIns="0" bIns="0" rtlCol="0">
            <a:spAutoFit/>
          </a:bodyPr>
          <a:lstStyle/>
          <a:p>
            <a:pPr marL="12700">
              <a:lnSpc>
                <a:spcPct val="100000"/>
              </a:lnSpc>
              <a:spcBef>
                <a:spcPts val="95"/>
              </a:spcBef>
            </a:pPr>
            <a:r>
              <a:rPr sz="3600" spc="-5" dirty="0">
                <a:solidFill>
                  <a:srgbClr val="FFFFFF"/>
                </a:solidFill>
              </a:rPr>
              <a:t>Clinical</a:t>
            </a:r>
            <a:r>
              <a:rPr sz="3600" spc="-100" dirty="0">
                <a:solidFill>
                  <a:srgbClr val="FFFFFF"/>
                </a:solidFill>
              </a:rPr>
              <a:t> </a:t>
            </a:r>
            <a:r>
              <a:rPr sz="3600" spc="-5" dirty="0">
                <a:solidFill>
                  <a:srgbClr val="FFFFFF"/>
                </a:solidFill>
              </a:rPr>
              <a:t>Manifestation</a:t>
            </a:r>
            <a:endParaRPr sz="3600"/>
          </a:p>
        </p:txBody>
      </p:sp>
      <p:sp>
        <p:nvSpPr>
          <p:cNvPr id="5" name="object 5"/>
          <p:cNvSpPr txBox="1"/>
          <p:nvPr/>
        </p:nvSpPr>
        <p:spPr>
          <a:xfrm>
            <a:off x="695724" y="584708"/>
            <a:ext cx="50165" cy="135255"/>
          </a:xfrm>
          <a:prstGeom prst="rect">
            <a:avLst/>
          </a:prstGeom>
        </p:spPr>
        <p:txBody>
          <a:bodyPr vert="horz" wrap="square" lIns="0" tIns="15240" rIns="0" bIns="0" rtlCol="0">
            <a:spAutoFit/>
          </a:bodyPr>
          <a:lstStyle/>
          <a:p>
            <a:pPr marL="12700">
              <a:lnSpc>
                <a:spcPct val="100000"/>
              </a:lnSpc>
              <a:spcBef>
                <a:spcPts val="120"/>
              </a:spcBef>
            </a:pPr>
            <a:r>
              <a:rPr sz="700" b="1" spc="5" dirty="0">
                <a:solidFill>
                  <a:srgbClr val="FFFFFF"/>
                </a:solidFill>
                <a:latin typeface="Calibri"/>
                <a:cs typeface="Calibri"/>
              </a:rPr>
              <a:t>.</a:t>
            </a:r>
            <a:endParaRPr sz="700">
              <a:latin typeface="Calibri"/>
              <a:cs typeface="Calibri"/>
            </a:endParaRPr>
          </a:p>
        </p:txBody>
      </p:sp>
      <p:sp>
        <p:nvSpPr>
          <p:cNvPr id="6" name="object 6"/>
          <p:cNvSpPr txBox="1"/>
          <p:nvPr/>
        </p:nvSpPr>
        <p:spPr>
          <a:xfrm>
            <a:off x="695724" y="685581"/>
            <a:ext cx="9959975" cy="930910"/>
          </a:xfrm>
          <a:prstGeom prst="rect">
            <a:avLst/>
          </a:prstGeom>
        </p:spPr>
        <p:txBody>
          <a:bodyPr vert="horz" wrap="square" lIns="0" tIns="12065" rIns="0" bIns="0" rtlCol="0">
            <a:spAutoFit/>
          </a:bodyPr>
          <a:lstStyle/>
          <a:p>
            <a:pPr marL="12700">
              <a:lnSpc>
                <a:spcPts val="3804"/>
              </a:lnSpc>
              <a:spcBef>
                <a:spcPts val="95"/>
              </a:spcBef>
            </a:pPr>
            <a:r>
              <a:rPr sz="3600" b="1" spc="-5" dirty="0">
                <a:solidFill>
                  <a:srgbClr val="FFFFFF"/>
                </a:solidFill>
                <a:latin typeface="Calibri"/>
                <a:cs typeface="Calibri"/>
              </a:rPr>
              <a:t>''Hemolysis</a:t>
            </a:r>
            <a:r>
              <a:rPr sz="3600" b="1" spc="-90" dirty="0">
                <a:solidFill>
                  <a:srgbClr val="FFFFFF"/>
                </a:solidFill>
                <a:latin typeface="Calibri"/>
                <a:cs typeface="Calibri"/>
              </a:rPr>
              <a:t> </a:t>
            </a:r>
            <a:r>
              <a:rPr sz="3600" b="1" spc="-5" dirty="0">
                <a:solidFill>
                  <a:srgbClr val="FFFFFF"/>
                </a:solidFill>
                <a:latin typeface="Calibri"/>
                <a:cs typeface="Calibri"/>
              </a:rPr>
              <a:t>and</a:t>
            </a:r>
            <a:r>
              <a:rPr sz="3600" b="1" spc="40" dirty="0">
                <a:solidFill>
                  <a:srgbClr val="FFFFFF"/>
                </a:solidFill>
                <a:latin typeface="Calibri"/>
                <a:cs typeface="Calibri"/>
              </a:rPr>
              <a:t> </a:t>
            </a:r>
            <a:r>
              <a:rPr sz="3600" b="1" spc="-5" dirty="0">
                <a:solidFill>
                  <a:srgbClr val="FFFFFF"/>
                </a:solidFill>
                <a:latin typeface="Calibri"/>
                <a:cs typeface="Calibri"/>
              </a:rPr>
              <a:t>Vaso-occlusion</a:t>
            </a:r>
            <a:r>
              <a:rPr sz="3600" b="1" spc="-45" dirty="0">
                <a:solidFill>
                  <a:srgbClr val="FFFFFF"/>
                </a:solidFill>
                <a:latin typeface="Calibri"/>
                <a:cs typeface="Calibri"/>
              </a:rPr>
              <a:t> </a:t>
            </a:r>
            <a:r>
              <a:rPr sz="3600" b="1" spc="-5" dirty="0">
                <a:solidFill>
                  <a:srgbClr val="FFFFFF"/>
                </a:solidFill>
                <a:latin typeface="Calibri"/>
                <a:cs typeface="Calibri"/>
              </a:rPr>
              <a:t>''</a:t>
            </a:r>
            <a:endParaRPr sz="3600">
              <a:latin typeface="Calibri"/>
              <a:cs typeface="Calibri"/>
            </a:endParaRPr>
          </a:p>
          <a:p>
            <a:pPr marL="5916295">
              <a:lnSpc>
                <a:spcPts val="3325"/>
              </a:lnSpc>
            </a:pPr>
            <a:r>
              <a:rPr sz="3200" b="1" spc="-5" dirty="0">
                <a:solidFill>
                  <a:srgbClr val="365F92"/>
                </a:solidFill>
                <a:latin typeface="Calibri"/>
                <a:cs typeface="Calibri"/>
              </a:rPr>
              <a:t>Chronic</a:t>
            </a:r>
            <a:r>
              <a:rPr sz="3200" b="1" spc="-55" dirty="0">
                <a:solidFill>
                  <a:srgbClr val="365F92"/>
                </a:solidFill>
                <a:latin typeface="Calibri"/>
                <a:cs typeface="Calibri"/>
              </a:rPr>
              <a:t> </a:t>
            </a:r>
            <a:r>
              <a:rPr sz="3200" b="1" spc="-5" dirty="0">
                <a:solidFill>
                  <a:srgbClr val="365F92"/>
                </a:solidFill>
                <a:latin typeface="Calibri"/>
                <a:cs typeface="Calibri"/>
              </a:rPr>
              <a:t>Manifestations:</a:t>
            </a:r>
            <a:endParaRPr sz="3200">
              <a:latin typeface="Calibri"/>
              <a:cs typeface="Calibri"/>
            </a:endParaRPr>
          </a:p>
        </p:txBody>
      </p:sp>
      <p:sp>
        <p:nvSpPr>
          <p:cNvPr id="7" name="object 7"/>
          <p:cNvSpPr txBox="1"/>
          <p:nvPr/>
        </p:nvSpPr>
        <p:spPr>
          <a:xfrm>
            <a:off x="6599952" y="1588878"/>
            <a:ext cx="4157979" cy="5307330"/>
          </a:xfrm>
          <a:prstGeom prst="rect">
            <a:avLst/>
          </a:prstGeom>
        </p:spPr>
        <p:txBody>
          <a:bodyPr vert="horz" wrap="square" lIns="0" tIns="59690" rIns="0" bIns="0" rtlCol="0">
            <a:spAutoFit/>
          </a:bodyPr>
          <a:lstStyle/>
          <a:p>
            <a:pPr marL="12700">
              <a:lnSpc>
                <a:spcPct val="100000"/>
              </a:lnSpc>
              <a:spcBef>
                <a:spcPts val="470"/>
              </a:spcBef>
            </a:pPr>
            <a:r>
              <a:rPr sz="2000" spc="-5" dirty="0">
                <a:latin typeface="Calibri"/>
                <a:cs typeface="Calibri"/>
              </a:rPr>
              <a:t>•Anemia</a:t>
            </a:r>
            <a:endParaRPr sz="2000">
              <a:latin typeface="Calibri"/>
              <a:cs typeface="Calibri"/>
            </a:endParaRPr>
          </a:p>
          <a:p>
            <a:pPr marL="12700">
              <a:lnSpc>
                <a:spcPct val="100000"/>
              </a:lnSpc>
              <a:spcBef>
                <a:spcPts val="375"/>
              </a:spcBef>
            </a:pPr>
            <a:r>
              <a:rPr sz="2000" spc="-5" dirty="0">
                <a:latin typeface="Calibri"/>
                <a:cs typeface="Calibri"/>
              </a:rPr>
              <a:t>•Jaundice</a:t>
            </a:r>
            <a:endParaRPr sz="2000">
              <a:latin typeface="Calibri"/>
              <a:cs typeface="Calibri"/>
            </a:endParaRPr>
          </a:p>
          <a:p>
            <a:pPr marL="12700">
              <a:lnSpc>
                <a:spcPct val="100000"/>
              </a:lnSpc>
              <a:spcBef>
                <a:spcPts val="370"/>
              </a:spcBef>
            </a:pPr>
            <a:r>
              <a:rPr sz="2000" spc="-5" dirty="0">
                <a:latin typeface="Calibri"/>
                <a:cs typeface="Calibri"/>
              </a:rPr>
              <a:t>•Splenomegaly</a:t>
            </a:r>
            <a:endParaRPr sz="2000">
              <a:latin typeface="Calibri"/>
              <a:cs typeface="Calibri"/>
            </a:endParaRPr>
          </a:p>
          <a:p>
            <a:pPr marL="12700">
              <a:lnSpc>
                <a:spcPct val="100000"/>
              </a:lnSpc>
              <a:spcBef>
                <a:spcPts val="375"/>
              </a:spcBef>
            </a:pPr>
            <a:r>
              <a:rPr sz="2000" spc="-5" dirty="0">
                <a:latin typeface="Calibri"/>
                <a:cs typeface="Calibri"/>
              </a:rPr>
              <a:t>•Functional</a:t>
            </a:r>
            <a:r>
              <a:rPr sz="2000" spc="-80" dirty="0">
                <a:latin typeface="Calibri"/>
                <a:cs typeface="Calibri"/>
              </a:rPr>
              <a:t> </a:t>
            </a:r>
            <a:r>
              <a:rPr sz="2000" spc="-5" dirty="0">
                <a:latin typeface="Calibri"/>
                <a:cs typeface="Calibri"/>
              </a:rPr>
              <a:t>asplenia</a:t>
            </a:r>
            <a:endParaRPr sz="2000">
              <a:latin typeface="Calibri"/>
              <a:cs typeface="Calibri"/>
            </a:endParaRPr>
          </a:p>
          <a:p>
            <a:pPr marL="12700">
              <a:lnSpc>
                <a:spcPct val="100000"/>
              </a:lnSpc>
              <a:spcBef>
                <a:spcPts val="370"/>
              </a:spcBef>
            </a:pPr>
            <a:r>
              <a:rPr sz="2000" spc="-5" dirty="0">
                <a:latin typeface="Calibri"/>
                <a:cs typeface="Calibri"/>
              </a:rPr>
              <a:t>•Cardiomegaly</a:t>
            </a:r>
            <a:r>
              <a:rPr sz="2000" spc="-90" dirty="0">
                <a:latin typeface="Calibri"/>
                <a:cs typeface="Calibri"/>
              </a:rPr>
              <a:t> </a:t>
            </a:r>
            <a:r>
              <a:rPr sz="2000" spc="-5" dirty="0">
                <a:latin typeface="Calibri"/>
                <a:cs typeface="Calibri"/>
              </a:rPr>
              <a:t>and</a:t>
            </a:r>
            <a:r>
              <a:rPr sz="2000" spc="95" dirty="0">
                <a:latin typeface="Calibri"/>
                <a:cs typeface="Calibri"/>
              </a:rPr>
              <a:t> </a:t>
            </a:r>
            <a:r>
              <a:rPr sz="2000" spc="-5" dirty="0">
                <a:latin typeface="Calibri"/>
                <a:cs typeface="Calibri"/>
              </a:rPr>
              <a:t>functional</a:t>
            </a:r>
            <a:r>
              <a:rPr sz="2000" spc="-55" dirty="0">
                <a:latin typeface="Calibri"/>
                <a:cs typeface="Calibri"/>
              </a:rPr>
              <a:t> </a:t>
            </a:r>
            <a:r>
              <a:rPr sz="2000" spc="-5" dirty="0">
                <a:latin typeface="Calibri"/>
                <a:cs typeface="Calibri"/>
              </a:rPr>
              <a:t>murmurs</a:t>
            </a:r>
            <a:endParaRPr sz="2000">
              <a:latin typeface="Calibri"/>
              <a:cs typeface="Calibri"/>
            </a:endParaRPr>
          </a:p>
          <a:p>
            <a:pPr marL="12700">
              <a:lnSpc>
                <a:spcPct val="100000"/>
              </a:lnSpc>
              <a:spcBef>
                <a:spcPts val="375"/>
              </a:spcBef>
            </a:pPr>
            <a:r>
              <a:rPr sz="2000" spc="-5" dirty="0">
                <a:latin typeface="Calibri"/>
                <a:cs typeface="Calibri"/>
              </a:rPr>
              <a:t>•Hyposthenuria</a:t>
            </a:r>
            <a:r>
              <a:rPr sz="2000" spc="-20" dirty="0">
                <a:latin typeface="Calibri"/>
                <a:cs typeface="Calibri"/>
              </a:rPr>
              <a:t> </a:t>
            </a:r>
            <a:r>
              <a:rPr sz="2000" spc="-5" dirty="0">
                <a:latin typeface="Calibri"/>
                <a:cs typeface="Calibri"/>
              </a:rPr>
              <a:t>and</a:t>
            </a:r>
            <a:r>
              <a:rPr sz="2000" spc="-15" dirty="0">
                <a:latin typeface="Calibri"/>
                <a:cs typeface="Calibri"/>
              </a:rPr>
              <a:t> </a:t>
            </a:r>
            <a:r>
              <a:rPr sz="2000" spc="-5" dirty="0">
                <a:latin typeface="Calibri"/>
                <a:cs typeface="Calibri"/>
              </a:rPr>
              <a:t>enuresis</a:t>
            </a:r>
            <a:endParaRPr sz="2000">
              <a:latin typeface="Calibri"/>
              <a:cs typeface="Calibri"/>
            </a:endParaRPr>
          </a:p>
          <a:p>
            <a:pPr marL="12700">
              <a:lnSpc>
                <a:spcPct val="100000"/>
              </a:lnSpc>
              <a:spcBef>
                <a:spcPts val="370"/>
              </a:spcBef>
            </a:pPr>
            <a:r>
              <a:rPr sz="2000" spc="-5" dirty="0">
                <a:latin typeface="Calibri"/>
                <a:cs typeface="Calibri"/>
              </a:rPr>
              <a:t>•Proteinemia</a:t>
            </a:r>
            <a:endParaRPr sz="2000">
              <a:latin typeface="Calibri"/>
              <a:cs typeface="Calibri"/>
            </a:endParaRPr>
          </a:p>
          <a:p>
            <a:pPr marL="12700">
              <a:lnSpc>
                <a:spcPct val="100000"/>
              </a:lnSpc>
              <a:spcBef>
                <a:spcPts val="375"/>
              </a:spcBef>
            </a:pPr>
            <a:r>
              <a:rPr sz="2000" spc="-5" dirty="0">
                <a:latin typeface="Calibri"/>
                <a:cs typeface="Calibri"/>
              </a:rPr>
              <a:t>•Cholelithiasis</a:t>
            </a:r>
            <a:endParaRPr sz="2000">
              <a:latin typeface="Calibri"/>
              <a:cs typeface="Calibri"/>
            </a:endParaRPr>
          </a:p>
          <a:p>
            <a:pPr marL="12700">
              <a:lnSpc>
                <a:spcPct val="100000"/>
              </a:lnSpc>
              <a:spcBef>
                <a:spcPts val="370"/>
              </a:spcBef>
            </a:pPr>
            <a:r>
              <a:rPr sz="2000" spc="-5" dirty="0">
                <a:latin typeface="Calibri"/>
                <a:cs typeface="Calibri"/>
              </a:rPr>
              <a:t>•Delayed</a:t>
            </a:r>
            <a:r>
              <a:rPr sz="2000" spc="-40" dirty="0">
                <a:latin typeface="Calibri"/>
                <a:cs typeface="Calibri"/>
              </a:rPr>
              <a:t> </a:t>
            </a:r>
            <a:r>
              <a:rPr sz="2000" spc="-5" dirty="0">
                <a:latin typeface="Calibri"/>
                <a:cs typeface="Calibri"/>
              </a:rPr>
              <a:t>growth</a:t>
            </a:r>
            <a:r>
              <a:rPr sz="2000" spc="10" dirty="0">
                <a:latin typeface="Calibri"/>
                <a:cs typeface="Calibri"/>
              </a:rPr>
              <a:t> </a:t>
            </a:r>
            <a:r>
              <a:rPr sz="2000" spc="-5" dirty="0">
                <a:latin typeface="Calibri"/>
                <a:cs typeface="Calibri"/>
              </a:rPr>
              <a:t>and sexual</a:t>
            </a:r>
            <a:r>
              <a:rPr sz="2000" spc="40" dirty="0">
                <a:latin typeface="Calibri"/>
                <a:cs typeface="Calibri"/>
              </a:rPr>
              <a:t> </a:t>
            </a:r>
            <a:r>
              <a:rPr sz="2000" spc="-5" dirty="0">
                <a:latin typeface="Calibri"/>
                <a:cs typeface="Calibri"/>
              </a:rPr>
              <a:t>maturation</a:t>
            </a:r>
            <a:endParaRPr sz="2000">
              <a:latin typeface="Calibri"/>
              <a:cs typeface="Calibri"/>
            </a:endParaRPr>
          </a:p>
          <a:p>
            <a:pPr marL="12700">
              <a:lnSpc>
                <a:spcPct val="100000"/>
              </a:lnSpc>
              <a:spcBef>
                <a:spcPts val="375"/>
              </a:spcBef>
            </a:pPr>
            <a:r>
              <a:rPr sz="2000" spc="-5" dirty="0">
                <a:latin typeface="Calibri"/>
                <a:cs typeface="Calibri"/>
              </a:rPr>
              <a:t>•Restrictive</a:t>
            </a:r>
            <a:r>
              <a:rPr sz="2000" spc="-15" dirty="0">
                <a:latin typeface="Calibri"/>
                <a:cs typeface="Calibri"/>
              </a:rPr>
              <a:t> </a:t>
            </a:r>
            <a:r>
              <a:rPr sz="2000" spc="-5" dirty="0">
                <a:latin typeface="Calibri"/>
                <a:cs typeface="Calibri"/>
              </a:rPr>
              <a:t>lung</a:t>
            </a:r>
            <a:r>
              <a:rPr sz="2000" spc="-55" dirty="0">
                <a:latin typeface="Calibri"/>
                <a:cs typeface="Calibri"/>
              </a:rPr>
              <a:t> </a:t>
            </a:r>
            <a:r>
              <a:rPr sz="2000" spc="-5" dirty="0">
                <a:latin typeface="Calibri"/>
                <a:cs typeface="Calibri"/>
              </a:rPr>
              <a:t>disease*</a:t>
            </a:r>
            <a:endParaRPr sz="2000">
              <a:latin typeface="Calibri"/>
              <a:cs typeface="Calibri"/>
            </a:endParaRPr>
          </a:p>
          <a:p>
            <a:pPr marL="12700">
              <a:lnSpc>
                <a:spcPct val="100000"/>
              </a:lnSpc>
              <a:spcBef>
                <a:spcPts val="370"/>
              </a:spcBef>
            </a:pPr>
            <a:r>
              <a:rPr sz="2000" spc="-5" dirty="0">
                <a:latin typeface="Calibri"/>
                <a:cs typeface="Calibri"/>
              </a:rPr>
              <a:t>•Pulmonary</a:t>
            </a:r>
            <a:r>
              <a:rPr sz="2000" spc="-65" dirty="0">
                <a:latin typeface="Calibri"/>
                <a:cs typeface="Calibri"/>
              </a:rPr>
              <a:t> </a:t>
            </a:r>
            <a:r>
              <a:rPr sz="2000" spc="-5" dirty="0">
                <a:latin typeface="Calibri"/>
                <a:cs typeface="Calibri"/>
              </a:rPr>
              <a:t>Hypertension*</a:t>
            </a:r>
            <a:endParaRPr sz="2000">
              <a:latin typeface="Calibri"/>
              <a:cs typeface="Calibri"/>
            </a:endParaRPr>
          </a:p>
          <a:p>
            <a:pPr marL="12700">
              <a:lnSpc>
                <a:spcPct val="100000"/>
              </a:lnSpc>
              <a:spcBef>
                <a:spcPts val="375"/>
              </a:spcBef>
            </a:pPr>
            <a:r>
              <a:rPr sz="2000" spc="-5" dirty="0">
                <a:latin typeface="Calibri"/>
                <a:cs typeface="Calibri"/>
              </a:rPr>
              <a:t>•Avascular</a:t>
            </a:r>
            <a:r>
              <a:rPr sz="2000" spc="-75" dirty="0">
                <a:latin typeface="Calibri"/>
                <a:cs typeface="Calibri"/>
              </a:rPr>
              <a:t> </a:t>
            </a:r>
            <a:r>
              <a:rPr sz="2000" spc="-5" dirty="0">
                <a:latin typeface="Calibri"/>
                <a:cs typeface="Calibri"/>
              </a:rPr>
              <a:t>necrosis</a:t>
            </a:r>
            <a:endParaRPr sz="2000">
              <a:latin typeface="Calibri"/>
              <a:cs typeface="Calibri"/>
            </a:endParaRPr>
          </a:p>
          <a:p>
            <a:pPr marL="12700">
              <a:lnSpc>
                <a:spcPct val="100000"/>
              </a:lnSpc>
              <a:spcBef>
                <a:spcPts val="370"/>
              </a:spcBef>
            </a:pPr>
            <a:r>
              <a:rPr sz="2000" spc="-5" dirty="0">
                <a:latin typeface="Calibri"/>
                <a:cs typeface="Calibri"/>
              </a:rPr>
              <a:t>•Proliferative</a:t>
            </a:r>
            <a:r>
              <a:rPr sz="2000" spc="-45" dirty="0">
                <a:latin typeface="Calibri"/>
                <a:cs typeface="Calibri"/>
              </a:rPr>
              <a:t> </a:t>
            </a:r>
            <a:r>
              <a:rPr sz="2000" spc="-5" dirty="0">
                <a:latin typeface="Calibri"/>
                <a:cs typeface="Calibri"/>
              </a:rPr>
              <a:t>retinopathy</a:t>
            </a:r>
            <a:endParaRPr sz="2000">
              <a:latin typeface="Calibri"/>
              <a:cs typeface="Calibri"/>
            </a:endParaRPr>
          </a:p>
          <a:p>
            <a:pPr marL="12700">
              <a:lnSpc>
                <a:spcPct val="100000"/>
              </a:lnSpc>
              <a:spcBef>
                <a:spcPts val="375"/>
              </a:spcBef>
            </a:pPr>
            <a:r>
              <a:rPr sz="2000" spc="-5" dirty="0">
                <a:latin typeface="Calibri"/>
                <a:cs typeface="Calibri"/>
              </a:rPr>
              <a:t>•Leg</a:t>
            </a:r>
            <a:r>
              <a:rPr sz="2000" spc="-55" dirty="0">
                <a:latin typeface="Calibri"/>
                <a:cs typeface="Calibri"/>
              </a:rPr>
              <a:t> </a:t>
            </a:r>
            <a:r>
              <a:rPr sz="2000" spc="-5" dirty="0">
                <a:latin typeface="Calibri"/>
                <a:cs typeface="Calibri"/>
              </a:rPr>
              <a:t>ulcers</a:t>
            </a:r>
            <a:endParaRPr sz="2000">
              <a:latin typeface="Calibri"/>
              <a:cs typeface="Calibri"/>
            </a:endParaRPr>
          </a:p>
          <a:p>
            <a:pPr marL="12700">
              <a:lnSpc>
                <a:spcPct val="100000"/>
              </a:lnSpc>
              <a:spcBef>
                <a:spcPts val="370"/>
              </a:spcBef>
            </a:pPr>
            <a:r>
              <a:rPr sz="2000" spc="-5" dirty="0">
                <a:latin typeface="Calibri"/>
                <a:cs typeface="Calibri"/>
              </a:rPr>
              <a:t>•Transfusional</a:t>
            </a:r>
            <a:r>
              <a:rPr sz="2000" spc="-35" dirty="0">
                <a:latin typeface="Calibri"/>
                <a:cs typeface="Calibri"/>
              </a:rPr>
              <a:t> </a:t>
            </a:r>
            <a:r>
              <a:rPr sz="2000" spc="-5" dirty="0">
                <a:latin typeface="Calibri"/>
                <a:cs typeface="Calibri"/>
              </a:rPr>
              <a:t>hemosiderosis*</a:t>
            </a:r>
            <a:endParaRPr sz="2000">
              <a:latin typeface="Calibri"/>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6850862"/>
          </a:xfrm>
          <a:prstGeom prst="rect">
            <a:avLst/>
          </a:prstGeom>
        </p:spPr>
      </p:pic>
      <p:sp>
        <p:nvSpPr>
          <p:cNvPr id="3" name="object 3"/>
          <p:cNvSpPr txBox="1">
            <a:spLocks noGrp="1"/>
          </p:cNvSpPr>
          <p:nvPr>
            <p:ph type="title"/>
          </p:nvPr>
        </p:nvSpPr>
        <p:spPr>
          <a:xfrm>
            <a:off x="2067579" y="772382"/>
            <a:ext cx="2523490" cy="695960"/>
          </a:xfrm>
          <a:prstGeom prst="rect">
            <a:avLst/>
          </a:prstGeom>
        </p:spPr>
        <p:txBody>
          <a:bodyPr vert="horz" wrap="square" lIns="0" tIns="12065" rIns="0" bIns="0" rtlCol="0">
            <a:spAutoFit/>
          </a:bodyPr>
          <a:lstStyle/>
          <a:p>
            <a:pPr marL="12700">
              <a:lnSpc>
                <a:spcPct val="100000"/>
              </a:lnSpc>
              <a:spcBef>
                <a:spcPts val="95"/>
              </a:spcBef>
            </a:pPr>
            <a:r>
              <a:rPr sz="4400" spc="-5" dirty="0"/>
              <a:t>CONTENTS</a:t>
            </a:r>
            <a:endParaRPr sz="4400"/>
          </a:p>
        </p:txBody>
      </p:sp>
      <p:sp>
        <p:nvSpPr>
          <p:cNvPr id="4" name="object 4"/>
          <p:cNvSpPr txBox="1"/>
          <p:nvPr/>
        </p:nvSpPr>
        <p:spPr>
          <a:xfrm>
            <a:off x="2248389" y="2145632"/>
            <a:ext cx="4918075" cy="2762885"/>
          </a:xfrm>
          <a:prstGeom prst="rect">
            <a:avLst/>
          </a:prstGeom>
        </p:spPr>
        <p:txBody>
          <a:bodyPr vert="horz" wrap="square" lIns="0" tIns="12065" rIns="0" bIns="0" rtlCol="0">
            <a:spAutoFit/>
          </a:bodyPr>
          <a:lstStyle/>
          <a:p>
            <a:pPr marL="402590" indent="-390525">
              <a:lnSpc>
                <a:spcPct val="100000"/>
              </a:lnSpc>
              <a:spcBef>
                <a:spcPts val="95"/>
              </a:spcBef>
              <a:buFont typeface="Arial"/>
              <a:buChar char="•"/>
              <a:tabLst>
                <a:tab pos="402590" algn="l"/>
                <a:tab pos="403225" algn="l"/>
              </a:tabLst>
            </a:pPr>
            <a:r>
              <a:rPr sz="3600" b="1" spc="-5" dirty="0">
                <a:latin typeface="Calibri"/>
                <a:cs typeface="Calibri"/>
              </a:rPr>
              <a:t>Genetics</a:t>
            </a:r>
            <a:r>
              <a:rPr sz="3600" b="1" spc="-60" dirty="0">
                <a:latin typeface="Calibri"/>
                <a:cs typeface="Calibri"/>
              </a:rPr>
              <a:t> </a:t>
            </a:r>
            <a:r>
              <a:rPr sz="3600" b="1" spc="-5" dirty="0">
                <a:latin typeface="Calibri"/>
                <a:cs typeface="Calibri"/>
              </a:rPr>
              <a:t>of hemoglobin</a:t>
            </a:r>
            <a:endParaRPr sz="3600">
              <a:latin typeface="Calibri"/>
              <a:cs typeface="Calibri"/>
            </a:endParaRPr>
          </a:p>
          <a:p>
            <a:pPr>
              <a:lnSpc>
                <a:spcPct val="100000"/>
              </a:lnSpc>
              <a:spcBef>
                <a:spcPts val="25"/>
              </a:spcBef>
              <a:buFont typeface="Arial"/>
              <a:buChar char="•"/>
            </a:pPr>
            <a:endParaRPr sz="3500">
              <a:latin typeface="Calibri"/>
              <a:cs typeface="Calibri"/>
            </a:endParaRPr>
          </a:p>
          <a:p>
            <a:pPr marL="402590" indent="-390525">
              <a:lnSpc>
                <a:spcPct val="100000"/>
              </a:lnSpc>
              <a:buFont typeface="Arial"/>
              <a:buChar char="•"/>
              <a:tabLst>
                <a:tab pos="402590" algn="l"/>
                <a:tab pos="403225" algn="l"/>
              </a:tabLst>
            </a:pPr>
            <a:r>
              <a:rPr sz="3600" b="1" spc="-5" dirty="0">
                <a:latin typeface="Calibri"/>
                <a:cs typeface="Calibri"/>
              </a:rPr>
              <a:t>Sickle</a:t>
            </a:r>
            <a:r>
              <a:rPr sz="3600" b="1" spc="-50" dirty="0">
                <a:latin typeface="Calibri"/>
                <a:cs typeface="Calibri"/>
              </a:rPr>
              <a:t> </a:t>
            </a:r>
            <a:r>
              <a:rPr sz="3600" b="1" spc="-5" dirty="0">
                <a:latin typeface="Calibri"/>
                <a:cs typeface="Calibri"/>
              </a:rPr>
              <a:t>cell</a:t>
            </a:r>
            <a:r>
              <a:rPr sz="3600" b="1" spc="-15" dirty="0">
                <a:latin typeface="Calibri"/>
                <a:cs typeface="Calibri"/>
              </a:rPr>
              <a:t> </a:t>
            </a:r>
            <a:r>
              <a:rPr sz="3600" b="1" spc="-5" dirty="0">
                <a:latin typeface="Calibri"/>
                <a:cs typeface="Calibri"/>
              </a:rPr>
              <a:t>disease</a:t>
            </a:r>
            <a:endParaRPr sz="3600">
              <a:latin typeface="Calibri"/>
              <a:cs typeface="Calibri"/>
            </a:endParaRPr>
          </a:p>
          <a:p>
            <a:pPr>
              <a:lnSpc>
                <a:spcPct val="100000"/>
              </a:lnSpc>
              <a:spcBef>
                <a:spcPts val="25"/>
              </a:spcBef>
              <a:buFont typeface="Arial"/>
              <a:buChar char="•"/>
            </a:pPr>
            <a:endParaRPr sz="3500">
              <a:latin typeface="Calibri"/>
              <a:cs typeface="Calibri"/>
            </a:endParaRPr>
          </a:p>
          <a:p>
            <a:pPr marL="402590" indent="-390525">
              <a:lnSpc>
                <a:spcPct val="100000"/>
              </a:lnSpc>
              <a:buFont typeface="Arial"/>
              <a:buChar char="•"/>
              <a:tabLst>
                <a:tab pos="402590" algn="l"/>
                <a:tab pos="403225" algn="l"/>
              </a:tabLst>
            </a:pPr>
            <a:r>
              <a:rPr sz="3600" b="1" spc="-5" dirty="0">
                <a:latin typeface="Calibri"/>
                <a:cs typeface="Calibri"/>
              </a:rPr>
              <a:t>Thalassemia</a:t>
            </a:r>
            <a:endParaRPr sz="3600">
              <a:latin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605736" y="2252200"/>
            <a:ext cx="10360025" cy="3233420"/>
          </a:xfrm>
          <a:prstGeom prst="rect">
            <a:avLst/>
          </a:prstGeom>
        </p:spPr>
        <p:txBody>
          <a:bodyPr vert="horz" wrap="square" lIns="0" tIns="50800" rIns="0" bIns="0" rtlCol="0">
            <a:spAutoFit/>
          </a:bodyPr>
          <a:lstStyle/>
          <a:p>
            <a:pPr marL="102235">
              <a:lnSpc>
                <a:spcPct val="100000"/>
              </a:lnSpc>
              <a:spcBef>
                <a:spcPts val="400"/>
              </a:spcBef>
            </a:pPr>
            <a:r>
              <a:rPr sz="2000" i="1" spc="-5" dirty="0">
                <a:solidFill>
                  <a:srgbClr val="3E3E3E"/>
                </a:solidFill>
                <a:latin typeface="Calibri"/>
                <a:cs typeface="Calibri"/>
              </a:rPr>
              <a:t>A</a:t>
            </a:r>
            <a:r>
              <a:rPr sz="2000" i="1" dirty="0">
                <a:solidFill>
                  <a:srgbClr val="3E3E3E"/>
                </a:solidFill>
                <a:latin typeface="Calibri"/>
                <a:cs typeface="Calibri"/>
              </a:rPr>
              <a:t> </a:t>
            </a:r>
            <a:r>
              <a:rPr sz="2000" i="1" spc="-5" dirty="0">
                <a:solidFill>
                  <a:srgbClr val="3E3E3E"/>
                </a:solidFill>
                <a:latin typeface="Calibri"/>
                <a:cs typeface="Calibri"/>
              </a:rPr>
              <a:t>child</a:t>
            </a:r>
            <a:r>
              <a:rPr sz="2000" i="1" spc="-45" dirty="0">
                <a:solidFill>
                  <a:srgbClr val="3E3E3E"/>
                </a:solidFill>
                <a:latin typeface="Calibri"/>
                <a:cs typeface="Calibri"/>
              </a:rPr>
              <a:t> </a:t>
            </a:r>
            <a:r>
              <a:rPr sz="2000" i="1" spc="-5" dirty="0">
                <a:solidFill>
                  <a:srgbClr val="3E3E3E"/>
                </a:solidFill>
                <a:latin typeface="Calibri"/>
                <a:cs typeface="Calibri"/>
              </a:rPr>
              <a:t>with</a:t>
            </a:r>
            <a:r>
              <a:rPr sz="2000" i="1" spc="100" dirty="0">
                <a:solidFill>
                  <a:srgbClr val="3E3E3E"/>
                </a:solidFill>
                <a:latin typeface="Calibri"/>
                <a:cs typeface="Calibri"/>
              </a:rPr>
              <a:t> </a:t>
            </a:r>
            <a:r>
              <a:rPr sz="2000" b="1" i="1" spc="-5" dirty="0">
                <a:solidFill>
                  <a:srgbClr val="3E3E3E"/>
                </a:solidFill>
                <a:latin typeface="Calibri"/>
                <a:cs typeface="Calibri"/>
              </a:rPr>
              <a:t>Sickle</a:t>
            </a:r>
            <a:r>
              <a:rPr sz="2000" b="1" i="1" spc="-20" dirty="0">
                <a:solidFill>
                  <a:srgbClr val="3E3E3E"/>
                </a:solidFill>
                <a:latin typeface="Calibri"/>
                <a:cs typeface="Calibri"/>
              </a:rPr>
              <a:t> </a:t>
            </a:r>
            <a:r>
              <a:rPr sz="2000" b="1" i="1" spc="-5" dirty="0">
                <a:solidFill>
                  <a:srgbClr val="3E3E3E"/>
                </a:solidFill>
                <a:latin typeface="Calibri"/>
                <a:cs typeface="Calibri"/>
              </a:rPr>
              <a:t>cell</a:t>
            </a:r>
            <a:r>
              <a:rPr sz="2000" b="1" i="1" spc="-35" dirty="0">
                <a:solidFill>
                  <a:srgbClr val="3E3E3E"/>
                </a:solidFill>
                <a:latin typeface="Calibri"/>
                <a:cs typeface="Calibri"/>
              </a:rPr>
              <a:t> </a:t>
            </a:r>
            <a:r>
              <a:rPr sz="2000" b="1" i="1" spc="-5" dirty="0">
                <a:solidFill>
                  <a:srgbClr val="3E3E3E"/>
                </a:solidFill>
                <a:latin typeface="Calibri"/>
                <a:cs typeface="Calibri"/>
              </a:rPr>
              <a:t>anemia</a:t>
            </a:r>
            <a:r>
              <a:rPr sz="2000" b="1" i="1" spc="130" dirty="0">
                <a:solidFill>
                  <a:srgbClr val="3E3E3E"/>
                </a:solidFill>
                <a:latin typeface="Calibri"/>
                <a:cs typeface="Calibri"/>
              </a:rPr>
              <a:t> </a:t>
            </a:r>
            <a:r>
              <a:rPr sz="2000" i="1" spc="-5" dirty="0">
                <a:solidFill>
                  <a:srgbClr val="3E3E3E"/>
                </a:solidFill>
                <a:latin typeface="Calibri"/>
                <a:cs typeface="Calibri"/>
              </a:rPr>
              <a:t>is</a:t>
            </a:r>
            <a:r>
              <a:rPr sz="2000" i="1" spc="-80" dirty="0">
                <a:solidFill>
                  <a:srgbClr val="3E3E3E"/>
                </a:solidFill>
                <a:latin typeface="Calibri"/>
                <a:cs typeface="Calibri"/>
              </a:rPr>
              <a:t> </a:t>
            </a:r>
            <a:r>
              <a:rPr sz="2000" i="1" spc="-5" dirty="0">
                <a:solidFill>
                  <a:srgbClr val="3E3E3E"/>
                </a:solidFill>
                <a:latin typeface="Calibri"/>
                <a:cs typeface="Calibri"/>
              </a:rPr>
              <a:t>vulnerable</a:t>
            </a:r>
            <a:r>
              <a:rPr sz="2000" i="1" spc="40" dirty="0">
                <a:solidFill>
                  <a:srgbClr val="3E3E3E"/>
                </a:solidFill>
                <a:latin typeface="Calibri"/>
                <a:cs typeface="Calibri"/>
              </a:rPr>
              <a:t> </a:t>
            </a:r>
            <a:r>
              <a:rPr sz="2000" i="1" spc="-5" dirty="0">
                <a:solidFill>
                  <a:srgbClr val="3E3E3E"/>
                </a:solidFill>
                <a:latin typeface="Calibri"/>
                <a:cs typeface="Calibri"/>
              </a:rPr>
              <a:t>to</a:t>
            </a:r>
            <a:r>
              <a:rPr sz="2000" i="1" spc="35" dirty="0">
                <a:solidFill>
                  <a:srgbClr val="3E3E3E"/>
                </a:solidFill>
                <a:latin typeface="Calibri"/>
                <a:cs typeface="Calibri"/>
              </a:rPr>
              <a:t> </a:t>
            </a:r>
            <a:r>
              <a:rPr sz="2000" b="1" i="1" spc="-5" dirty="0">
                <a:solidFill>
                  <a:srgbClr val="C00000"/>
                </a:solidFill>
                <a:latin typeface="Calibri"/>
                <a:cs typeface="Calibri"/>
              </a:rPr>
              <a:t>life-threatening</a:t>
            </a:r>
            <a:r>
              <a:rPr sz="2000" b="1" i="1" spc="25" dirty="0">
                <a:solidFill>
                  <a:srgbClr val="C00000"/>
                </a:solidFill>
                <a:latin typeface="Calibri"/>
                <a:cs typeface="Calibri"/>
              </a:rPr>
              <a:t> </a:t>
            </a:r>
            <a:r>
              <a:rPr sz="2000" b="1" i="1" spc="-5" dirty="0">
                <a:solidFill>
                  <a:srgbClr val="C00000"/>
                </a:solidFill>
                <a:latin typeface="Calibri"/>
                <a:cs typeface="Calibri"/>
              </a:rPr>
              <a:t>infection</a:t>
            </a:r>
            <a:r>
              <a:rPr sz="2000" b="1" i="1" spc="40" dirty="0">
                <a:solidFill>
                  <a:srgbClr val="C00000"/>
                </a:solidFill>
                <a:latin typeface="Calibri"/>
                <a:cs typeface="Calibri"/>
              </a:rPr>
              <a:t> </a:t>
            </a:r>
            <a:r>
              <a:rPr sz="2000" i="1" spc="-5" dirty="0">
                <a:solidFill>
                  <a:srgbClr val="3E3E3E"/>
                </a:solidFill>
                <a:latin typeface="Calibri"/>
                <a:cs typeface="Calibri"/>
              </a:rPr>
              <a:t>by</a:t>
            </a:r>
            <a:r>
              <a:rPr sz="2000" i="1" spc="125" dirty="0">
                <a:solidFill>
                  <a:srgbClr val="3E3E3E"/>
                </a:solidFill>
                <a:latin typeface="Calibri"/>
                <a:cs typeface="Calibri"/>
              </a:rPr>
              <a:t> </a:t>
            </a:r>
            <a:r>
              <a:rPr sz="2000" i="1" spc="-5" dirty="0">
                <a:solidFill>
                  <a:srgbClr val="6F2F9F"/>
                </a:solidFill>
                <a:latin typeface="Calibri"/>
                <a:cs typeface="Calibri"/>
              </a:rPr>
              <a:t>4</a:t>
            </a:r>
            <a:r>
              <a:rPr sz="2000" i="1" spc="-55" dirty="0">
                <a:solidFill>
                  <a:srgbClr val="6F2F9F"/>
                </a:solidFill>
                <a:latin typeface="Calibri"/>
                <a:cs typeface="Calibri"/>
              </a:rPr>
              <a:t> </a:t>
            </a:r>
            <a:r>
              <a:rPr sz="2000" i="1" spc="-5" dirty="0">
                <a:solidFill>
                  <a:srgbClr val="6F2F9F"/>
                </a:solidFill>
                <a:latin typeface="Calibri"/>
                <a:cs typeface="Calibri"/>
              </a:rPr>
              <a:t>months</a:t>
            </a:r>
            <a:r>
              <a:rPr sz="2000" i="1" spc="75" dirty="0">
                <a:solidFill>
                  <a:srgbClr val="6F2F9F"/>
                </a:solidFill>
                <a:latin typeface="Calibri"/>
                <a:cs typeface="Calibri"/>
              </a:rPr>
              <a:t> </a:t>
            </a:r>
            <a:r>
              <a:rPr sz="2000" i="1" spc="-5" dirty="0">
                <a:solidFill>
                  <a:srgbClr val="3E3E3E"/>
                </a:solidFill>
                <a:latin typeface="Calibri"/>
                <a:cs typeface="Calibri"/>
              </a:rPr>
              <a:t>of</a:t>
            </a:r>
            <a:r>
              <a:rPr sz="2000" i="1" spc="25" dirty="0">
                <a:solidFill>
                  <a:srgbClr val="3E3E3E"/>
                </a:solidFill>
                <a:latin typeface="Calibri"/>
                <a:cs typeface="Calibri"/>
              </a:rPr>
              <a:t> </a:t>
            </a:r>
            <a:r>
              <a:rPr sz="2000" i="1" spc="-5" dirty="0">
                <a:solidFill>
                  <a:srgbClr val="3E3E3E"/>
                </a:solidFill>
                <a:latin typeface="Calibri"/>
                <a:cs typeface="Calibri"/>
              </a:rPr>
              <a:t>age.</a:t>
            </a:r>
            <a:endParaRPr sz="2000">
              <a:latin typeface="Calibri"/>
              <a:cs typeface="Calibri"/>
            </a:endParaRPr>
          </a:p>
          <a:p>
            <a:pPr marL="102235" marR="1264920" indent="-61594">
              <a:lnSpc>
                <a:spcPct val="115500"/>
              </a:lnSpc>
              <a:buSzPct val="102500"/>
              <a:buFont typeface="Segoe UI Symbol"/>
              <a:buChar char="❑"/>
              <a:tabLst>
                <a:tab pos="609600" algn="l"/>
                <a:tab pos="610235" algn="l"/>
              </a:tabLst>
            </a:pPr>
            <a:r>
              <a:rPr sz="2000" i="1" spc="-5" dirty="0">
                <a:solidFill>
                  <a:srgbClr val="3E3E3E"/>
                </a:solidFill>
                <a:latin typeface="Calibri"/>
                <a:cs typeface="Calibri"/>
              </a:rPr>
              <a:t>By</a:t>
            </a:r>
            <a:r>
              <a:rPr sz="2000" i="1" spc="-25" dirty="0">
                <a:solidFill>
                  <a:srgbClr val="3E3E3E"/>
                </a:solidFill>
                <a:latin typeface="Calibri"/>
                <a:cs typeface="Calibri"/>
              </a:rPr>
              <a:t> </a:t>
            </a:r>
            <a:r>
              <a:rPr sz="2000" i="1" spc="-5" dirty="0">
                <a:solidFill>
                  <a:srgbClr val="3E3E3E"/>
                </a:solidFill>
                <a:latin typeface="Calibri"/>
                <a:cs typeface="Calibri"/>
              </a:rPr>
              <a:t>that</a:t>
            </a:r>
            <a:r>
              <a:rPr sz="2000" i="1" spc="65" dirty="0">
                <a:solidFill>
                  <a:srgbClr val="3E3E3E"/>
                </a:solidFill>
                <a:latin typeface="Calibri"/>
                <a:cs typeface="Calibri"/>
              </a:rPr>
              <a:t> </a:t>
            </a:r>
            <a:r>
              <a:rPr sz="2000" i="1" spc="-5" dirty="0">
                <a:solidFill>
                  <a:srgbClr val="3E3E3E"/>
                </a:solidFill>
                <a:latin typeface="Calibri"/>
                <a:cs typeface="Calibri"/>
              </a:rPr>
              <a:t>time, splenic</a:t>
            </a:r>
            <a:r>
              <a:rPr sz="2000" i="1" spc="20" dirty="0">
                <a:solidFill>
                  <a:srgbClr val="3E3E3E"/>
                </a:solidFill>
                <a:latin typeface="Calibri"/>
                <a:cs typeface="Calibri"/>
              </a:rPr>
              <a:t> </a:t>
            </a:r>
            <a:r>
              <a:rPr sz="2000" i="1" spc="-5" dirty="0">
                <a:solidFill>
                  <a:srgbClr val="3E3E3E"/>
                </a:solidFill>
                <a:latin typeface="Calibri"/>
                <a:cs typeface="Calibri"/>
              </a:rPr>
              <a:t>dysfunction</a:t>
            </a:r>
            <a:r>
              <a:rPr sz="2000" i="1" spc="-30" dirty="0">
                <a:solidFill>
                  <a:srgbClr val="3E3E3E"/>
                </a:solidFill>
                <a:latin typeface="Calibri"/>
                <a:cs typeface="Calibri"/>
              </a:rPr>
              <a:t> </a:t>
            </a:r>
            <a:r>
              <a:rPr sz="2000" i="1" spc="-5" dirty="0">
                <a:solidFill>
                  <a:srgbClr val="3E3E3E"/>
                </a:solidFill>
                <a:latin typeface="Calibri"/>
                <a:cs typeface="Calibri"/>
              </a:rPr>
              <a:t>is</a:t>
            </a:r>
            <a:r>
              <a:rPr sz="2000" i="1" spc="25" dirty="0">
                <a:solidFill>
                  <a:srgbClr val="3E3E3E"/>
                </a:solidFill>
                <a:latin typeface="Calibri"/>
                <a:cs typeface="Calibri"/>
              </a:rPr>
              <a:t> </a:t>
            </a:r>
            <a:r>
              <a:rPr sz="2000" i="1" spc="-5" dirty="0">
                <a:solidFill>
                  <a:srgbClr val="3E3E3E"/>
                </a:solidFill>
                <a:latin typeface="Calibri"/>
                <a:cs typeface="Calibri"/>
              </a:rPr>
              <a:t>caused</a:t>
            </a:r>
            <a:r>
              <a:rPr sz="2000" i="1" spc="10" dirty="0">
                <a:solidFill>
                  <a:srgbClr val="3E3E3E"/>
                </a:solidFill>
                <a:latin typeface="Calibri"/>
                <a:cs typeface="Calibri"/>
              </a:rPr>
              <a:t> </a:t>
            </a:r>
            <a:r>
              <a:rPr sz="2000" i="1" spc="-5" dirty="0">
                <a:solidFill>
                  <a:srgbClr val="3E3E3E"/>
                </a:solidFill>
                <a:latin typeface="Calibri"/>
                <a:cs typeface="Calibri"/>
              </a:rPr>
              <a:t>by</a:t>
            </a:r>
            <a:r>
              <a:rPr sz="2000" i="1" spc="35" dirty="0">
                <a:solidFill>
                  <a:srgbClr val="3E3E3E"/>
                </a:solidFill>
                <a:latin typeface="Calibri"/>
                <a:cs typeface="Calibri"/>
              </a:rPr>
              <a:t> </a:t>
            </a:r>
            <a:r>
              <a:rPr sz="2000" i="1" spc="-5" dirty="0">
                <a:solidFill>
                  <a:srgbClr val="3E3E3E"/>
                </a:solidFill>
                <a:latin typeface="Calibri"/>
                <a:cs typeface="Calibri"/>
              </a:rPr>
              <a:t>sickling</a:t>
            </a:r>
            <a:r>
              <a:rPr sz="2000" i="1" spc="5" dirty="0">
                <a:solidFill>
                  <a:srgbClr val="3E3E3E"/>
                </a:solidFill>
                <a:latin typeface="Calibri"/>
                <a:cs typeface="Calibri"/>
              </a:rPr>
              <a:t> </a:t>
            </a:r>
            <a:r>
              <a:rPr sz="2000" i="1" spc="-5" dirty="0">
                <a:solidFill>
                  <a:srgbClr val="3E3E3E"/>
                </a:solidFill>
                <a:latin typeface="Calibri"/>
                <a:cs typeface="Calibri"/>
              </a:rPr>
              <a:t>of</a:t>
            </a:r>
            <a:r>
              <a:rPr sz="2000" i="1" spc="25" dirty="0">
                <a:solidFill>
                  <a:srgbClr val="3E3E3E"/>
                </a:solidFill>
                <a:latin typeface="Calibri"/>
                <a:cs typeface="Calibri"/>
              </a:rPr>
              <a:t> </a:t>
            </a:r>
            <a:r>
              <a:rPr sz="2000" i="1" spc="-5" dirty="0">
                <a:solidFill>
                  <a:srgbClr val="3E3E3E"/>
                </a:solidFill>
                <a:latin typeface="Calibri"/>
                <a:cs typeface="Calibri"/>
              </a:rPr>
              <a:t>the</a:t>
            </a:r>
            <a:r>
              <a:rPr sz="2000" i="1" spc="5" dirty="0">
                <a:solidFill>
                  <a:srgbClr val="3E3E3E"/>
                </a:solidFill>
                <a:latin typeface="Calibri"/>
                <a:cs typeface="Calibri"/>
              </a:rPr>
              <a:t> </a:t>
            </a:r>
            <a:r>
              <a:rPr sz="2000" i="1" spc="-5" dirty="0">
                <a:solidFill>
                  <a:srgbClr val="3E3E3E"/>
                </a:solidFill>
                <a:latin typeface="Calibri"/>
                <a:cs typeface="Calibri"/>
              </a:rPr>
              <a:t>RBCs</a:t>
            </a:r>
            <a:r>
              <a:rPr sz="2000" i="1" spc="65" dirty="0">
                <a:solidFill>
                  <a:srgbClr val="3E3E3E"/>
                </a:solidFill>
                <a:latin typeface="Calibri"/>
                <a:cs typeface="Calibri"/>
              </a:rPr>
              <a:t> </a:t>
            </a:r>
            <a:r>
              <a:rPr sz="2000" i="1" spc="-5" dirty="0">
                <a:solidFill>
                  <a:srgbClr val="3E3E3E"/>
                </a:solidFill>
                <a:latin typeface="Calibri"/>
                <a:cs typeface="Calibri"/>
              </a:rPr>
              <a:t>within</a:t>
            </a:r>
            <a:r>
              <a:rPr sz="2000" i="1" spc="-20" dirty="0">
                <a:solidFill>
                  <a:srgbClr val="3E3E3E"/>
                </a:solidFill>
                <a:latin typeface="Calibri"/>
                <a:cs typeface="Calibri"/>
              </a:rPr>
              <a:t> </a:t>
            </a:r>
            <a:r>
              <a:rPr sz="2000" i="1" spc="-5" dirty="0">
                <a:solidFill>
                  <a:srgbClr val="3E3E3E"/>
                </a:solidFill>
                <a:latin typeface="Calibri"/>
                <a:cs typeface="Calibri"/>
              </a:rPr>
              <a:t>the</a:t>
            </a:r>
            <a:r>
              <a:rPr sz="2000" i="1" spc="5" dirty="0">
                <a:solidFill>
                  <a:srgbClr val="3E3E3E"/>
                </a:solidFill>
                <a:latin typeface="Calibri"/>
                <a:cs typeface="Calibri"/>
              </a:rPr>
              <a:t> </a:t>
            </a:r>
            <a:r>
              <a:rPr sz="2000" i="1" spc="-5" dirty="0">
                <a:solidFill>
                  <a:srgbClr val="3E3E3E"/>
                </a:solidFill>
                <a:latin typeface="Calibri"/>
                <a:cs typeface="Calibri"/>
              </a:rPr>
              <a:t>spleen </a:t>
            </a:r>
            <a:r>
              <a:rPr sz="2000" i="1" spc="-434" dirty="0">
                <a:solidFill>
                  <a:srgbClr val="3E3E3E"/>
                </a:solidFill>
                <a:latin typeface="Calibri"/>
                <a:cs typeface="Calibri"/>
              </a:rPr>
              <a:t> </a:t>
            </a:r>
            <a:r>
              <a:rPr sz="2000" i="1" spc="-5" dirty="0">
                <a:solidFill>
                  <a:srgbClr val="3E3E3E"/>
                </a:solidFill>
                <a:latin typeface="Calibri"/>
                <a:cs typeface="Calibri"/>
              </a:rPr>
              <a:t>(autosplenicetomy</a:t>
            </a:r>
            <a:r>
              <a:rPr sz="2000" i="1" spc="-85" dirty="0">
                <a:solidFill>
                  <a:srgbClr val="3E3E3E"/>
                </a:solidFill>
                <a:latin typeface="Calibri"/>
                <a:cs typeface="Calibri"/>
              </a:rPr>
              <a:t> </a:t>
            </a:r>
            <a:r>
              <a:rPr sz="2000" i="1" spc="-5" dirty="0">
                <a:solidFill>
                  <a:srgbClr val="3E3E3E"/>
                </a:solidFill>
                <a:latin typeface="Calibri"/>
                <a:cs typeface="Calibri"/>
              </a:rPr>
              <a:t>of</a:t>
            </a:r>
            <a:r>
              <a:rPr sz="2000" i="1" spc="10" dirty="0">
                <a:solidFill>
                  <a:srgbClr val="3E3E3E"/>
                </a:solidFill>
                <a:latin typeface="Calibri"/>
                <a:cs typeface="Calibri"/>
              </a:rPr>
              <a:t> </a:t>
            </a:r>
            <a:r>
              <a:rPr sz="2000" i="1" spc="-5" dirty="0">
                <a:solidFill>
                  <a:srgbClr val="3E3E3E"/>
                </a:solidFill>
                <a:latin typeface="Calibri"/>
                <a:cs typeface="Calibri"/>
              </a:rPr>
              <a:t>functional</a:t>
            </a:r>
            <a:r>
              <a:rPr sz="2000" i="1" spc="-25" dirty="0">
                <a:solidFill>
                  <a:srgbClr val="3E3E3E"/>
                </a:solidFill>
                <a:latin typeface="Calibri"/>
                <a:cs typeface="Calibri"/>
              </a:rPr>
              <a:t> </a:t>
            </a:r>
            <a:r>
              <a:rPr sz="2000" i="1" spc="-5" dirty="0">
                <a:solidFill>
                  <a:srgbClr val="3E3E3E"/>
                </a:solidFill>
                <a:latin typeface="Calibri"/>
                <a:cs typeface="Calibri"/>
              </a:rPr>
              <a:t>asplenia)</a:t>
            </a:r>
            <a:endParaRPr sz="2000">
              <a:latin typeface="Calibri"/>
              <a:cs typeface="Calibri"/>
            </a:endParaRPr>
          </a:p>
          <a:p>
            <a:pPr marL="559435" marR="64769" indent="-462280">
              <a:lnSpc>
                <a:spcPts val="2400"/>
              </a:lnSpc>
              <a:spcBef>
                <a:spcPts val="455"/>
              </a:spcBef>
              <a:tabLst>
                <a:tab pos="558800" algn="l"/>
              </a:tabLst>
            </a:pPr>
            <a:r>
              <a:rPr sz="2050" i="1" spc="-40" dirty="0">
                <a:solidFill>
                  <a:srgbClr val="3E3E3E"/>
                </a:solidFill>
                <a:latin typeface="Arial"/>
                <a:cs typeface="Arial"/>
              </a:rPr>
              <a:t>□	</a:t>
            </a:r>
            <a:r>
              <a:rPr sz="2000" i="1" spc="-5" dirty="0">
                <a:solidFill>
                  <a:srgbClr val="3E3E3E"/>
                </a:solidFill>
                <a:latin typeface="Calibri"/>
                <a:cs typeface="Calibri"/>
              </a:rPr>
              <a:t>resulting</a:t>
            </a:r>
            <a:r>
              <a:rPr sz="2000" i="1" spc="-30" dirty="0">
                <a:solidFill>
                  <a:srgbClr val="3E3E3E"/>
                </a:solidFill>
                <a:latin typeface="Calibri"/>
                <a:cs typeface="Calibri"/>
              </a:rPr>
              <a:t> </a:t>
            </a:r>
            <a:r>
              <a:rPr sz="2000" i="1" spc="-5" dirty="0">
                <a:solidFill>
                  <a:srgbClr val="3E3E3E"/>
                </a:solidFill>
                <a:latin typeface="Calibri"/>
                <a:cs typeface="Calibri"/>
              </a:rPr>
              <a:t>in</a:t>
            </a:r>
            <a:r>
              <a:rPr sz="2000" i="1" spc="-20" dirty="0">
                <a:solidFill>
                  <a:srgbClr val="3E3E3E"/>
                </a:solidFill>
                <a:latin typeface="Calibri"/>
                <a:cs typeface="Calibri"/>
              </a:rPr>
              <a:t> </a:t>
            </a:r>
            <a:r>
              <a:rPr sz="2000" i="1" spc="-5" dirty="0">
                <a:solidFill>
                  <a:srgbClr val="3E3E3E"/>
                </a:solidFill>
                <a:latin typeface="Calibri"/>
                <a:cs typeface="Calibri"/>
              </a:rPr>
              <a:t>an</a:t>
            </a:r>
            <a:r>
              <a:rPr sz="2000" i="1" spc="5" dirty="0">
                <a:solidFill>
                  <a:srgbClr val="3E3E3E"/>
                </a:solidFill>
                <a:latin typeface="Calibri"/>
                <a:cs typeface="Calibri"/>
              </a:rPr>
              <a:t> </a:t>
            </a:r>
            <a:r>
              <a:rPr sz="2000" i="1" spc="-5" dirty="0">
                <a:solidFill>
                  <a:srgbClr val="3E3E3E"/>
                </a:solidFill>
                <a:latin typeface="Calibri"/>
                <a:cs typeface="Calibri"/>
              </a:rPr>
              <a:t>inability</a:t>
            </a:r>
            <a:r>
              <a:rPr sz="2000" i="1" spc="85" dirty="0">
                <a:solidFill>
                  <a:srgbClr val="3E3E3E"/>
                </a:solidFill>
                <a:latin typeface="Calibri"/>
                <a:cs typeface="Calibri"/>
              </a:rPr>
              <a:t> </a:t>
            </a:r>
            <a:r>
              <a:rPr sz="2000" i="1" spc="-5" dirty="0">
                <a:solidFill>
                  <a:srgbClr val="3E3E3E"/>
                </a:solidFill>
                <a:latin typeface="Calibri"/>
                <a:cs typeface="Calibri"/>
              </a:rPr>
              <a:t>to</a:t>
            </a:r>
            <a:r>
              <a:rPr sz="2000" i="1" spc="-35" dirty="0">
                <a:solidFill>
                  <a:srgbClr val="3E3E3E"/>
                </a:solidFill>
                <a:latin typeface="Calibri"/>
                <a:cs typeface="Calibri"/>
              </a:rPr>
              <a:t> </a:t>
            </a:r>
            <a:r>
              <a:rPr sz="2000" i="1" spc="-5" dirty="0">
                <a:solidFill>
                  <a:srgbClr val="3E3E3E"/>
                </a:solidFill>
                <a:latin typeface="Calibri"/>
                <a:cs typeface="Calibri"/>
              </a:rPr>
              <a:t>filter</a:t>
            </a:r>
            <a:r>
              <a:rPr sz="2000" i="1" spc="25" dirty="0">
                <a:solidFill>
                  <a:srgbClr val="3E3E3E"/>
                </a:solidFill>
                <a:latin typeface="Calibri"/>
                <a:cs typeface="Calibri"/>
              </a:rPr>
              <a:t> </a:t>
            </a:r>
            <a:r>
              <a:rPr sz="2000" i="1" spc="-5" dirty="0">
                <a:solidFill>
                  <a:srgbClr val="3E3E3E"/>
                </a:solidFill>
                <a:latin typeface="Calibri"/>
                <a:cs typeface="Calibri"/>
              </a:rPr>
              <a:t>microorganisms</a:t>
            </a:r>
            <a:r>
              <a:rPr sz="2000" i="1" spc="90" dirty="0">
                <a:solidFill>
                  <a:srgbClr val="3E3E3E"/>
                </a:solidFill>
                <a:latin typeface="Calibri"/>
                <a:cs typeface="Calibri"/>
              </a:rPr>
              <a:t> </a:t>
            </a:r>
            <a:r>
              <a:rPr sz="2000" i="1" spc="-5" dirty="0">
                <a:solidFill>
                  <a:srgbClr val="3E3E3E"/>
                </a:solidFill>
                <a:latin typeface="Calibri"/>
                <a:cs typeface="Calibri"/>
              </a:rPr>
              <a:t>from</a:t>
            </a:r>
            <a:r>
              <a:rPr sz="2000" i="1" spc="-45" dirty="0">
                <a:solidFill>
                  <a:srgbClr val="3E3E3E"/>
                </a:solidFill>
                <a:latin typeface="Calibri"/>
                <a:cs typeface="Calibri"/>
              </a:rPr>
              <a:t> </a:t>
            </a:r>
            <a:r>
              <a:rPr sz="2000" i="1" spc="-5" dirty="0">
                <a:solidFill>
                  <a:srgbClr val="3E3E3E"/>
                </a:solidFill>
                <a:latin typeface="Calibri"/>
                <a:cs typeface="Calibri"/>
              </a:rPr>
              <a:t>the</a:t>
            </a:r>
            <a:r>
              <a:rPr sz="2000" i="1" spc="10" dirty="0">
                <a:solidFill>
                  <a:srgbClr val="3E3E3E"/>
                </a:solidFill>
                <a:latin typeface="Calibri"/>
                <a:cs typeface="Calibri"/>
              </a:rPr>
              <a:t> </a:t>
            </a:r>
            <a:r>
              <a:rPr sz="2000" i="1" spc="-5" dirty="0">
                <a:solidFill>
                  <a:srgbClr val="3E3E3E"/>
                </a:solidFill>
                <a:latin typeface="Calibri"/>
                <a:cs typeface="Calibri"/>
              </a:rPr>
              <a:t>bloodstream in</a:t>
            </a:r>
            <a:r>
              <a:rPr sz="2000" i="1" spc="80" dirty="0">
                <a:solidFill>
                  <a:srgbClr val="3E3E3E"/>
                </a:solidFill>
                <a:latin typeface="Calibri"/>
                <a:cs typeface="Calibri"/>
              </a:rPr>
              <a:t> </a:t>
            </a:r>
            <a:r>
              <a:rPr sz="2000" i="1" spc="-5" dirty="0">
                <a:solidFill>
                  <a:srgbClr val="3E3E3E"/>
                </a:solidFill>
                <a:latin typeface="Calibri"/>
                <a:cs typeface="Calibri"/>
              </a:rPr>
              <a:t>most</a:t>
            </a:r>
            <a:r>
              <a:rPr sz="2000" i="1" spc="10" dirty="0">
                <a:solidFill>
                  <a:srgbClr val="3E3E3E"/>
                </a:solidFill>
                <a:latin typeface="Calibri"/>
                <a:cs typeface="Calibri"/>
              </a:rPr>
              <a:t> </a:t>
            </a:r>
            <a:r>
              <a:rPr sz="2000" i="1" spc="-5" dirty="0">
                <a:solidFill>
                  <a:srgbClr val="3E3E3E"/>
                </a:solidFill>
                <a:latin typeface="Calibri"/>
                <a:cs typeface="Calibri"/>
              </a:rPr>
              <a:t>patients</a:t>
            </a:r>
            <a:r>
              <a:rPr sz="2000" i="1" spc="45" dirty="0">
                <a:solidFill>
                  <a:srgbClr val="3E3E3E"/>
                </a:solidFill>
                <a:latin typeface="Calibri"/>
                <a:cs typeface="Calibri"/>
              </a:rPr>
              <a:t> </a:t>
            </a:r>
            <a:r>
              <a:rPr sz="2000" i="1" spc="-5" dirty="0">
                <a:solidFill>
                  <a:srgbClr val="3E3E3E"/>
                </a:solidFill>
                <a:latin typeface="Calibri"/>
                <a:cs typeface="Calibri"/>
              </a:rPr>
              <a:t>,Splenic </a:t>
            </a:r>
            <a:r>
              <a:rPr sz="2000" i="1" spc="-434" dirty="0">
                <a:solidFill>
                  <a:srgbClr val="3E3E3E"/>
                </a:solidFill>
                <a:latin typeface="Calibri"/>
                <a:cs typeface="Calibri"/>
              </a:rPr>
              <a:t> </a:t>
            </a:r>
            <a:r>
              <a:rPr sz="2000" i="1" spc="-5" dirty="0">
                <a:solidFill>
                  <a:srgbClr val="3E3E3E"/>
                </a:solidFill>
                <a:latin typeface="Calibri"/>
                <a:cs typeface="Calibri"/>
              </a:rPr>
              <a:t>dysfunction</a:t>
            </a:r>
            <a:r>
              <a:rPr sz="2000" i="1" spc="-35" dirty="0">
                <a:solidFill>
                  <a:srgbClr val="3E3E3E"/>
                </a:solidFill>
                <a:latin typeface="Calibri"/>
                <a:cs typeface="Calibri"/>
              </a:rPr>
              <a:t> </a:t>
            </a:r>
            <a:r>
              <a:rPr sz="2000" i="1" spc="-5" dirty="0">
                <a:solidFill>
                  <a:srgbClr val="3E3E3E"/>
                </a:solidFill>
                <a:latin typeface="Calibri"/>
                <a:cs typeface="Calibri"/>
              </a:rPr>
              <a:t>is</a:t>
            </a:r>
            <a:r>
              <a:rPr sz="2000" i="1" spc="15" dirty="0">
                <a:solidFill>
                  <a:srgbClr val="3E3E3E"/>
                </a:solidFill>
                <a:latin typeface="Calibri"/>
                <a:cs typeface="Calibri"/>
              </a:rPr>
              <a:t> </a:t>
            </a:r>
            <a:r>
              <a:rPr sz="2000" i="1" spc="-5" dirty="0">
                <a:solidFill>
                  <a:srgbClr val="3E3E3E"/>
                </a:solidFill>
                <a:latin typeface="Calibri"/>
                <a:cs typeface="Calibri"/>
              </a:rPr>
              <a:t>followed,</a:t>
            </a:r>
            <a:r>
              <a:rPr sz="2000" i="1" spc="-45" dirty="0">
                <a:solidFill>
                  <a:srgbClr val="3E3E3E"/>
                </a:solidFill>
                <a:latin typeface="Calibri"/>
                <a:cs typeface="Calibri"/>
              </a:rPr>
              <a:t> </a:t>
            </a:r>
            <a:r>
              <a:rPr sz="2000" i="1" spc="-5" dirty="0">
                <a:solidFill>
                  <a:srgbClr val="3E3E3E"/>
                </a:solidFill>
                <a:latin typeface="Calibri"/>
                <a:cs typeface="Calibri"/>
              </a:rPr>
              <a:t>eventually,</a:t>
            </a:r>
            <a:r>
              <a:rPr sz="2000" i="1" spc="-20" dirty="0">
                <a:solidFill>
                  <a:srgbClr val="3E3E3E"/>
                </a:solidFill>
                <a:latin typeface="Calibri"/>
                <a:cs typeface="Calibri"/>
              </a:rPr>
              <a:t> </a:t>
            </a:r>
            <a:r>
              <a:rPr sz="2000" i="1" spc="-5" dirty="0">
                <a:solidFill>
                  <a:srgbClr val="3E3E3E"/>
                </a:solidFill>
                <a:latin typeface="Calibri"/>
                <a:cs typeface="Calibri"/>
              </a:rPr>
              <a:t>by</a:t>
            </a:r>
            <a:r>
              <a:rPr sz="2000" i="1" spc="114" dirty="0">
                <a:solidFill>
                  <a:srgbClr val="3E3E3E"/>
                </a:solidFill>
                <a:latin typeface="Calibri"/>
                <a:cs typeface="Calibri"/>
              </a:rPr>
              <a:t> </a:t>
            </a:r>
            <a:r>
              <a:rPr sz="2000" i="1" u="heavy" spc="-5" dirty="0">
                <a:solidFill>
                  <a:srgbClr val="3E3E3E"/>
                </a:solidFill>
                <a:uFill>
                  <a:solidFill>
                    <a:srgbClr val="3E3E3E"/>
                  </a:solidFill>
                </a:uFill>
                <a:latin typeface="Calibri"/>
                <a:cs typeface="Calibri"/>
              </a:rPr>
              <a:t>splenic</a:t>
            </a:r>
            <a:r>
              <a:rPr sz="2000" i="1" u="heavy" spc="-90" dirty="0">
                <a:solidFill>
                  <a:srgbClr val="3E3E3E"/>
                </a:solidFill>
                <a:uFill>
                  <a:solidFill>
                    <a:srgbClr val="3E3E3E"/>
                  </a:solidFill>
                </a:uFill>
                <a:latin typeface="Calibri"/>
                <a:cs typeface="Calibri"/>
              </a:rPr>
              <a:t> </a:t>
            </a:r>
            <a:r>
              <a:rPr sz="2000" i="1" u="heavy" spc="10" dirty="0">
                <a:solidFill>
                  <a:srgbClr val="3E3E3E"/>
                </a:solidFill>
                <a:uFill>
                  <a:solidFill>
                    <a:srgbClr val="3E3E3E"/>
                  </a:solidFill>
                </a:uFill>
                <a:latin typeface="Calibri"/>
                <a:cs typeface="Calibri"/>
              </a:rPr>
              <a:t>infarction</a:t>
            </a:r>
            <a:r>
              <a:rPr sz="2000" i="1" spc="10" dirty="0">
                <a:solidFill>
                  <a:srgbClr val="3E3E3E"/>
                </a:solidFill>
                <a:latin typeface="Calibri"/>
                <a:cs typeface="Calibri"/>
              </a:rPr>
              <a:t>,</a:t>
            </a:r>
            <a:r>
              <a:rPr sz="2000" i="1" spc="-50" dirty="0">
                <a:solidFill>
                  <a:srgbClr val="3E3E3E"/>
                </a:solidFill>
                <a:latin typeface="Calibri"/>
                <a:cs typeface="Calibri"/>
              </a:rPr>
              <a:t> </a:t>
            </a:r>
            <a:r>
              <a:rPr sz="2000" i="1" spc="-5" dirty="0">
                <a:solidFill>
                  <a:srgbClr val="3E3E3E"/>
                </a:solidFill>
                <a:latin typeface="Calibri"/>
                <a:cs typeface="Calibri"/>
              </a:rPr>
              <a:t>usually</a:t>
            </a:r>
            <a:r>
              <a:rPr sz="2000" i="1" spc="-25" dirty="0">
                <a:solidFill>
                  <a:srgbClr val="3E3E3E"/>
                </a:solidFill>
                <a:latin typeface="Calibri"/>
                <a:cs typeface="Calibri"/>
              </a:rPr>
              <a:t> </a:t>
            </a:r>
            <a:r>
              <a:rPr sz="2000" i="1" spc="-5" dirty="0">
                <a:solidFill>
                  <a:srgbClr val="3E3E3E"/>
                </a:solidFill>
                <a:latin typeface="Calibri"/>
                <a:cs typeface="Calibri"/>
              </a:rPr>
              <a:t>by</a:t>
            </a:r>
            <a:r>
              <a:rPr sz="2000" i="1" spc="114" dirty="0">
                <a:solidFill>
                  <a:srgbClr val="3E3E3E"/>
                </a:solidFill>
                <a:latin typeface="Calibri"/>
                <a:cs typeface="Calibri"/>
              </a:rPr>
              <a:t> </a:t>
            </a:r>
            <a:r>
              <a:rPr sz="2000" b="1" i="1" spc="-5" dirty="0">
                <a:solidFill>
                  <a:srgbClr val="6F2F9F"/>
                </a:solidFill>
                <a:latin typeface="Calibri"/>
                <a:cs typeface="Calibri"/>
              </a:rPr>
              <a:t>2</a:t>
            </a:r>
            <a:r>
              <a:rPr sz="2000" b="1" i="1" spc="-65" dirty="0">
                <a:solidFill>
                  <a:srgbClr val="6F2F9F"/>
                </a:solidFill>
                <a:latin typeface="Calibri"/>
                <a:cs typeface="Calibri"/>
              </a:rPr>
              <a:t> </a:t>
            </a:r>
            <a:r>
              <a:rPr sz="2000" b="1" i="1" spc="-5" dirty="0">
                <a:solidFill>
                  <a:srgbClr val="6F2F9F"/>
                </a:solidFill>
                <a:latin typeface="Calibri"/>
                <a:cs typeface="Calibri"/>
              </a:rPr>
              <a:t>to</a:t>
            </a:r>
            <a:r>
              <a:rPr sz="2000" b="1" i="1" dirty="0">
                <a:solidFill>
                  <a:srgbClr val="6F2F9F"/>
                </a:solidFill>
                <a:latin typeface="Calibri"/>
                <a:cs typeface="Calibri"/>
              </a:rPr>
              <a:t> </a:t>
            </a:r>
            <a:r>
              <a:rPr sz="2000" b="1" i="1" spc="-5" dirty="0">
                <a:solidFill>
                  <a:srgbClr val="6F2F9F"/>
                </a:solidFill>
                <a:latin typeface="Calibri"/>
                <a:cs typeface="Calibri"/>
              </a:rPr>
              <a:t>4</a:t>
            </a:r>
            <a:r>
              <a:rPr sz="2000" b="1" i="1" spc="40" dirty="0">
                <a:solidFill>
                  <a:srgbClr val="6F2F9F"/>
                </a:solidFill>
                <a:latin typeface="Calibri"/>
                <a:cs typeface="Calibri"/>
              </a:rPr>
              <a:t> </a:t>
            </a:r>
            <a:r>
              <a:rPr sz="2000" b="1" i="1" spc="-5" dirty="0">
                <a:solidFill>
                  <a:srgbClr val="6F2F9F"/>
                </a:solidFill>
                <a:latin typeface="Calibri"/>
                <a:cs typeface="Calibri"/>
              </a:rPr>
              <a:t>years</a:t>
            </a:r>
            <a:r>
              <a:rPr sz="2000" b="1" i="1" spc="10" dirty="0">
                <a:solidFill>
                  <a:srgbClr val="6F2F9F"/>
                </a:solidFill>
                <a:latin typeface="Calibri"/>
                <a:cs typeface="Calibri"/>
              </a:rPr>
              <a:t> </a:t>
            </a:r>
            <a:r>
              <a:rPr sz="2000" i="1" spc="-5" dirty="0">
                <a:solidFill>
                  <a:srgbClr val="3E3E3E"/>
                </a:solidFill>
                <a:latin typeface="Calibri"/>
                <a:cs typeface="Calibri"/>
              </a:rPr>
              <a:t>of</a:t>
            </a:r>
            <a:r>
              <a:rPr sz="2000" i="1" spc="15" dirty="0">
                <a:solidFill>
                  <a:srgbClr val="3E3E3E"/>
                </a:solidFill>
                <a:latin typeface="Calibri"/>
                <a:cs typeface="Calibri"/>
              </a:rPr>
              <a:t> </a:t>
            </a:r>
            <a:r>
              <a:rPr sz="2000" i="1" spc="-5" dirty="0">
                <a:solidFill>
                  <a:srgbClr val="3E3E3E"/>
                </a:solidFill>
                <a:latin typeface="Calibri"/>
                <a:cs typeface="Calibri"/>
              </a:rPr>
              <a:t>age.</a:t>
            </a:r>
            <a:endParaRPr sz="2000">
              <a:latin typeface="Calibri"/>
              <a:cs typeface="Calibri"/>
            </a:endParaRPr>
          </a:p>
          <a:p>
            <a:pPr marL="559435" indent="-519430">
              <a:lnSpc>
                <a:spcPct val="100000"/>
              </a:lnSpc>
              <a:spcBef>
                <a:spcPts val="290"/>
              </a:spcBef>
              <a:buSzPct val="102500"/>
              <a:buFont typeface="Segoe UI Symbol"/>
              <a:buChar char="❑"/>
              <a:tabLst>
                <a:tab pos="558800" algn="l"/>
                <a:tab pos="560070" algn="l"/>
              </a:tabLst>
            </a:pPr>
            <a:r>
              <a:rPr sz="2000" i="1" spc="-5" dirty="0">
                <a:solidFill>
                  <a:srgbClr val="3E3E3E"/>
                </a:solidFill>
                <a:latin typeface="Calibri"/>
                <a:cs typeface="Calibri"/>
              </a:rPr>
              <a:t>The</a:t>
            </a:r>
            <a:r>
              <a:rPr sz="2000" i="1" dirty="0">
                <a:solidFill>
                  <a:srgbClr val="3E3E3E"/>
                </a:solidFill>
                <a:latin typeface="Calibri"/>
                <a:cs typeface="Calibri"/>
              </a:rPr>
              <a:t> </a:t>
            </a:r>
            <a:r>
              <a:rPr sz="2000" i="1" spc="-5" dirty="0">
                <a:solidFill>
                  <a:srgbClr val="3E3E3E"/>
                </a:solidFill>
                <a:latin typeface="Calibri"/>
                <a:cs typeface="Calibri"/>
              </a:rPr>
              <a:t>loss</a:t>
            </a:r>
            <a:r>
              <a:rPr sz="2000" i="1" spc="25" dirty="0">
                <a:solidFill>
                  <a:srgbClr val="3E3E3E"/>
                </a:solidFill>
                <a:latin typeface="Calibri"/>
                <a:cs typeface="Calibri"/>
              </a:rPr>
              <a:t> </a:t>
            </a:r>
            <a:r>
              <a:rPr sz="2000" i="1" spc="-5" dirty="0">
                <a:solidFill>
                  <a:srgbClr val="3E3E3E"/>
                </a:solidFill>
                <a:latin typeface="Calibri"/>
                <a:cs typeface="Calibri"/>
              </a:rPr>
              <a:t>of</a:t>
            </a:r>
            <a:r>
              <a:rPr sz="2000" i="1" spc="-80" dirty="0">
                <a:solidFill>
                  <a:srgbClr val="3E3E3E"/>
                </a:solidFill>
                <a:latin typeface="Calibri"/>
                <a:cs typeface="Calibri"/>
              </a:rPr>
              <a:t> </a:t>
            </a:r>
            <a:r>
              <a:rPr sz="2000" i="1" spc="-5" dirty="0">
                <a:solidFill>
                  <a:srgbClr val="3E3E3E"/>
                </a:solidFill>
                <a:latin typeface="Calibri"/>
                <a:cs typeface="Calibri"/>
              </a:rPr>
              <a:t>normal</a:t>
            </a:r>
            <a:r>
              <a:rPr sz="2000" i="1" spc="55" dirty="0">
                <a:solidFill>
                  <a:srgbClr val="3E3E3E"/>
                </a:solidFill>
                <a:latin typeface="Calibri"/>
                <a:cs typeface="Calibri"/>
              </a:rPr>
              <a:t> </a:t>
            </a:r>
            <a:r>
              <a:rPr sz="2000" i="1" spc="-5" dirty="0">
                <a:solidFill>
                  <a:srgbClr val="3E3E3E"/>
                </a:solidFill>
                <a:latin typeface="Calibri"/>
                <a:cs typeface="Calibri"/>
              </a:rPr>
              <a:t>splenic</a:t>
            </a:r>
            <a:r>
              <a:rPr sz="2000" i="1" spc="25" dirty="0">
                <a:solidFill>
                  <a:srgbClr val="3E3E3E"/>
                </a:solidFill>
                <a:latin typeface="Calibri"/>
                <a:cs typeface="Calibri"/>
              </a:rPr>
              <a:t> </a:t>
            </a:r>
            <a:r>
              <a:rPr sz="2000" i="1" spc="-5" dirty="0">
                <a:solidFill>
                  <a:srgbClr val="3E3E3E"/>
                </a:solidFill>
                <a:latin typeface="Calibri"/>
                <a:cs typeface="Calibri"/>
              </a:rPr>
              <a:t>function</a:t>
            </a:r>
            <a:r>
              <a:rPr sz="2000" i="1" spc="-25" dirty="0">
                <a:solidFill>
                  <a:srgbClr val="3E3E3E"/>
                </a:solidFill>
                <a:latin typeface="Calibri"/>
                <a:cs typeface="Calibri"/>
              </a:rPr>
              <a:t> </a:t>
            </a:r>
            <a:r>
              <a:rPr sz="2000" i="1" spc="-5" dirty="0">
                <a:solidFill>
                  <a:srgbClr val="3E3E3E"/>
                </a:solidFill>
                <a:latin typeface="Calibri"/>
                <a:cs typeface="Calibri"/>
              </a:rPr>
              <a:t>makes</a:t>
            </a:r>
            <a:r>
              <a:rPr sz="2000" i="1" spc="10" dirty="0">
                <a:solidFill>
                  <a:srgbClr val="3E3E3E"/>
                </a:solidFill>
                <a:latin typeface="Calibri"/>
                <a:cs typeface="Calibri"/>
              </a:rPr>
              <a:t> </a:t>
            </a:r>
            <a:r>
              <a:rPr sz="2000" i="1" spc="-5" dirty="0">
                <a:solidFill>
                  <a:srgbClr val="3E3E3E"/>
                </a:solidFill>
                <a:latin typeface="Calibri"/>
                <a:cs typeface="Calibri"/>
              </a:rPr>
              <a:t>the</a:t>
            </a:r>
            <a:r>
              <a:rPr sz="2000" i="1" spc="5" dirty="0">
                <a:solidFill>
                  <a:srgbClr val="3E3E3E"/>
                </a:solidFill>
                <a:latin typeface="Calibri"/>
                <a:cs typeface="Calibri"/>
              </a:rPr>
              <a:t> </a:t>
            </a:r>
            <a:r>
              <a:rPr sz="2000" i="1" spc="-5" dirty="0">
                <a:solidFill>
                  <a:srgbClr val="3E3E3E"/>
                </a:solidFill>
                <a:latin typeface="Calibri"/>
                <a:cs typeface="Calibri"/>
              </a:rPr>
              <a:t>patient</a:t>
            </a:r>
            <a:r>
              <a:rPr sz="2000" i="1" spc="25" dirty="0">
                <a:solidFill>
                  <a:srgbClr val="3E3E3E"/>
                </a:solidFill>
                <a:latin typeface="Calibri"/>
                <a:cs typeface="Calibri"/>
              </a:rPr>
              <a:t> </a:t>
            </a:r>
            <a:r>
              <a:rPr sz="2000" i="1" spc="-5" dirty="0">
                <a:solidFill>
                  <a:srgbClr val="3E3E3E"/>
                </a:solidFill>
                <a:latin typeface="Calibri"/>
                <a:cs typeface="Calibri"/>
              </a:rPr>
              <a:t>susceptible</a:t>
            </a:r>
            <a:r>
              <a:rPr sz="2000" i="1" spc="90" dirty="0">
                <a:solidFill>
                  <a:srgbClr val="3E3E3E"/>
                </a:solidFill>
                <a:latin typeface="Calibri"/>
                <a:cs typeface="Calibri"/>
              </a:rPr>
              <a:t> </a:t>
            </a:r>
            <a:r>
              <a:rPr sz="2000" i="1" spc="-5" dirty="0">
                <a:solidFill>
                  <a:srgbClr val="3E3E3E"/>
                </a:solidFill>
                <a:latin typeface="Calibri"/>
                <a:cs typeface="Calibri"/>
              </a:rPr>
              <a:t>to</a:t>
            </a:r>
            <a:r>
              <a:rPr sz="2000" i="1" spc="80" dirty="0">
                <a:solidFill>
                  <a:srgbClr val="3E3E3E"/>
                </a:solidFill>
                <a:latin typeface="Calibri"/>
                <a:cs typeface="Calibri"/>
              </a:rPr>
              <a:t> </a:t>
            </a:r>
            <a:r>
              <a:rPr sz="2000" b="1" i="1" spc="-5" dirty="0">
                <a:solidFill>
                  <a:srgbClr val="3E3E3E"/>
                </a:solidFill>
                <a:latin typeface="Calibri"/>
                <a:cs typeface="Calibri"/>
              </a:rPr>
              <a:t>overwhelming</a:t>
            </a:r>
            <a:r>
              <a:rPr sz="2000" b="1" i="1" spc="-50" dirty="0">
                <a:solidFill>
                  <a:srgbClr val="3E3E3E"/>
                </a:solidFill>
                <a:latin typeface="Calibri"/>
                <a:cs typeface="Calibri"/>
              </a:rPr>
              <a:t> </a:t>
            </a:r>
            <a:r>
              <a:rPr sz="2000" b="1" i="1" spc="-5" dirty="0">
                <a:solidFill>
                  <a:srgbClr val="3E3E3E"/>
                </a:solidFill>
                <a:latin typeface="Calibri"/>
                <a:cs typeface="Calibri"/>
              </a:rPr>
              <a:t>infection</a:t>
            </a:r>
            <a:r>
              <a:rPr sz="2000" b="1" i="1" spc="90" dirty="0">
                <a:solidFill>
                  <a:srgbClr val="3E3E3E"/>
                </a:solidFill>
                <a:latin typeface="Calibri"/>
                <a:cs typeface="Calibri"/>
              </a:rPr>
              <a:t> </a:t>
            </a:r>
            <a:r>
              <a:rPr sz="2000" i="1" spc="-5" dirty="0">
                <a:solidFill>
                  <a:srgbClr val="3E3E3E"/>
                </a:solidFill>
                <a:latin typeface="Calibri"/>
                <a:cs typeface="Calibri"/>
              </a:rPr>
              <a:t>by</a:t>
            </a:r>
            <a:endParaRPr sz="2000">
              <a:latin typeface="Calibri"/>
              <a:cs typeface="Calibri"/>
            </a:endParaRPr>
          </a:p>
          <a:p>
            <a:pPr marL="102235">
              <a:lnSpc>
                <a:spcPct val="100000"/>
              </a:lnSpc>
              <a:spcBef>
                <a:spcPts val="370"/>
              </a:spcBef>
            </a:pPr>
            <a:r>
              <a:rPr sz="2000" b="1" i="1" spc="-5" dirty="0">
                <a:solidFill>
                  <a:srgbClr val="964706"/>
                </a:solidFill>
                <a:latin typeface="Calibri"/>
                <a:cs typeface="Calibri"/>
              </a:rPr>
              <a:t>encapsulated</a:t>
            </a:r>
            <a:r>
              <a:rPr sz="2000" b="1" i="1" spc="-35" dirty="0">
                <a:solidFill>
                  <a:srgbClr val="964706"/>
                </a:solidFill>
                <a:latin typeface="Calibri"/>
                <a:cs typeface="Calibri"/>
              </a:rPr>
              <a:t> </a:t>
            </a:r>
            <a:r>
              <a:rPr sz="2000" b="1" i="1" spc="-5" dirty="0">
                <a:solidFill>
                  <a:srgbClr val="964706"/>
                </a:solidFill>
                <a:latin typeface="Calibri"/>
                <a:cs typeface="Calibri"/>
              </a:rPr>
              <a:t>organisms,</a:t>
            </a:r>
            <a:r>
              <a:rPr sz="2000" b="1" i="1" spc="145" dirty="0">
                <a:solidFill>
                  <a:srgbClr val="964706"/>
                </a:solidFill>
                <a:latin typeface="Calibri"/>
                <a:cs typeface="Calibri"/>
              </a:rPr>
              <a:t> </a:t>
            </a:r>
            <a:r>
              <a:rPr sz="2000" i="1" spc="-5" dirty="0">
                <a:solidFill>
                  <a:srgbClr val="3E3E3E"/>
                </a:solidFill>
                <a:latin typeface="Calibri"/>
                <a:cs typeface="Calibri"/>
              </a:rPr>
              <a:t>especially</a:t>
            </a:r>
            <a:r>
              <a:rPr sz="2000" i="1" spc="90" dirty="0">
                <a:solidFill>
                  <a:srgbClr val="3E3E3E"/>
                </a:solidFill>
                <a:latin typeface="Calibri"/>
                <a:cs typeface="Calibri"/>
              </a:rPr>
              <a:t> </a:t>
            </a:r>
            <a:r>
              <a:rPr sz="2000" i="1" spc="-5" dirty="0">
                <a:solidFill>
                  <a:srgbClr val="964706"/>
                </a:solidFill>
                <a:latin typeface="Calibri"/>
                <a:cs typeface="Calibri"/>
              </a:rPr>
              <a:t>S.</a:t>
            </a:r>
            <a:r>
              <a:rPr sz="2000" i="1" spc="-45" dirty="0">
                <a:solidFill>
                  <a:srgbClr val="964706"/>
                </a:solidFill>
                <a:latin typeface="Calibri"/>
                <a:cs typeface="Calibri"/>
              </a:rPr>
              <a:t> </a:t>
            </a:r>
            <a:r>
              <a:rPr sz="2000" i="1" spc="-5" dirty="0">
                <a:solidFill>
                  <a:srgbClr val="964706"/>
                </a:solidFill>
                <a:latin typeface="Calibri"/>
                <a:cs typeface="Calibri"/>
              </a:rPr>
              <a:t>Pneumoniae,</a:t>
            </a:r>
            <a:r>
              <a:rPr sz="2000" i="1" spc="40" dirty="0">
                <a:solidFill>
                  <a:srgbClr val="964706"/>
                </a:solidFill>
                <a:latin typeface="Calibri"/>
                <a:cs typeface="Calibri"/>
              </a:rPr>
              <a:t> </a:t>
            </a:r>
            <a:r>
              <a:rPr sz="2000" i="1" spc="-5" dirty="0">
                <a:solidFill>
                  <a:srgbClr val="964706"/>
                </a:solidFill>
                <a:latin typeface="Calibri"/>
                <a:cs typeface="Calibri"/>
              </a:rPr>
              <a:t>H.influenzae</a:t>
            </a:r>
            <a:r>
              <a:rPr sz="2000" i="1" spc="-30" dirty="0">
                <a:solidFill>
                  <a:srgbClr val="964706"/>
                </a:solidFill>
                <a:latin typeface="Calibri"/>
                <a:cs typeface="Calibri"/>
              </a:rPr>
              <a:t> </a:t>
            </a:r>
            <a:r>
              <a:rPr sz="2000" i="1" spc="-5" dirty="0">
                <a:solidFill>
                  <a:srgbClr val="964706"/>
                </a:solidFill>
                <a:latin typeface="Calibri"/>
                <a:cs typeface="Calibri"/>
              </a:rPr>
              <a:t>type</a:t>
            </a:r>
            <a:r>
              <a:rPr sz="2000" i="1" spc="20" dirty="0">
                <a:solidFill>
                  <a:srgbClr val="964706"/>
                </a:solidFill>
                <a:latin typeface="Calibri"/>
                <a:cs typeface="Calibri"/>
              </a:rPr>
              <a:t> </a:t>
            </a:r>
            <a:r>
              <a:rPr sz="2000" i="1" spc="-5" dirty="0">
                <a:solidFill>
                  <a:srgbClr val="964706"/>
                </a:solidFill>
                <a:latin typeface="Calibri"/>
                <a:cs typeface="Calibri"/>
              </a:rPr>
              <a:t>b,</a:t>
            </a:r>
            <a:r>
              <a:rPr sz="2000" i="1" spc="35" dirty="0">
                <a:solidFill>
                  <a:srgbClr val="964706"/>
                </a:solidFill>
                <a:latin typeface="Calibri"/>
                <a:cs typeface="Calibri"/>
              </a:rPr>
              <a:t> </a:t>
            </a:r>
            <a:r>
              <a:rPr sz="2000" i="1" spc="-5" dirty="0">
                <a:solidFill>
                  <a:srgbClr val="964706"/>
                </a:solidFill>
                <a:latin typeface="Calibri"/>
                <a:cs typeface="Calibri"/>
              </a:rPr>
              <a:t>and</a:t>
            </a:r>
            <a:r>
              <a:rPr sz="2000" i="1" spc="85" dirty="0">
                <a:solidFill>
                  <a:srgbClr val="964706"/>
                </a:solidFill>
                <a:latin typeface="Calibri"/>
                <a:cs typeface="Calibri"/>
              </a:rPr>
              <a:t> </a:t>
            </a:r>
            <a:r>
              <a:rPr sz="2000" i="1" spc="-5" dirty="0">
                <a:solidFill>
                  <a:srgbClr val="964706"/>
                </a:solidFill>
                <a:latin typeface="Calibri"/>
                <a:cs typeface="Calibri"/>
              </a:rPr>
              <a:t>N.meningitidis</a:t>
            </a:r>
            <a:endParaRPr sz="2000">
              <a:latin typeface="Calibri"/>
              <a:cs typeface="Calibri"/>
            </a:endParaRPr>
          </a:p>
          <a:p>
            <a:pPr marL="559435" indent="-547370">
              <a:lnSpc>
                <a:spcPct val="100000"/>
              </a:lnSpc>
              <a:spcBef>
                <a:spcPts val="475"/>
              </a:spcBef>
              <a:buSzPct val="102500"/>
              <a:buFont typeface="Segoe UI Symbol"/>
              <a:buChar char="❑"/>
              <a:tabLst>
                <a:tab pos="558800" algn="l"/>
                <a:tab pos="560070" algn="l"/>
              </a:tabLst>
            </a:pPr>
            <a:r>
              <a:rPr sz="2000" i="1" spc="-5" dirty="0">
                <a:solidFill>
                  <a:srgbClr val="3E3E3E"/>
                </a:solidFill>
                <a:latin typeface="Calibri"/>
                <a:cs typeface="Calibri"/>
              </a:rPr>
              <a:t>The hallmark</a:t>
            </a:r>
            <a:r>
              <a:rPr sz="2000" i="1" spc="-20" dirty="0">
                <a:solidFill>
                  <a:srgbClr val="3E3E3E"/>
                </a:solidFill>
                <a:latin typeface="Calibri"/>
                <a:cs typeface="Calibri"/>
              </a:rPr>
              <a:t> </a:t>
            </a:r>
            <a:r>
              <a:rPr sz="2000" i="1" spc="-5" dirty="0">
                <a:solidFill>
                  <a:srgbClr val="3E3E3E"/>
                </a:solidFill>
                <a:latin typeface="Calibri"/>
                <a:cs typeface="Calibri"/>
              </a:rPr>
              <a:t>of</a:t>
            </a:r>
            <a:r>
              <a:rPr sz="2000" i="1" spc="25" dirty="0">
                <a:solidFill>
                  <a:srgbClr val="3E3E3E"/>
                </a:solidFill>
                <a:latin typeface="Calibri"/>
                <a:cs typeface="Calibri"/>
              </a:rPr>
              <a:t> </a:t>
            </a:r>
            <a:r>
              <a:rPr sz="2000" i="1" spc="-5" dirty="0">
                <a:solidFill>
                  <a:srgbClr val="3E3E3E"/>
                </a:solidFill>
                <a:latin typeface="Calibri"/>
                <a:cs typeface="Calibri"/>
              </a:rPr>
              <a:t>infection</a:t>
            </a:r>
            <a:r>
              <a:rPr sz="2000" i="1" spc="-10" dirty="0">
                <a:solidFill>
                  <a:srgbClr val="3E3E3E"/>
                </a:solidFill>
                <a:latin typeface="Calibri"/>
                <a:cs typeface="Calibri"/>
              </a:rPr>
              <a:t> </a:t>
            </a:r>
            <a:r>
              <a:rPr sz="2000" i="1" spc="-5" dirty="0">
                <a:solidFill>
                  <a:srgbClr val="3E3E3E"/>
                </a:solidFill>
                <a:latin typeface="Calibri"/>
                <a:cs typeface="Calibri"/>
              </a:rPr>
              <a:t>is</a:t>
            </a:r>
            <a:r>
              <a:rPr sz="2000" i="1" spc="100" dirty="0">
                <a:solidFill>
                  <a:srgbClr val="3E3E3E"/>
                </a:solidFill>
                <a:latin typeface="Calibri"/>
                <a:cs typeface="Calibri"/>
              </a:rPr>
              <a:t> </a:t>
            </a:r>
            <a:r>
              <a:rPr sz="2800" b="1" i="1" dirty="0">
                <a:solidFill>
                  <a:srgbClr val="FF0000"/>
                </a:solidFill>
                <a:latin typeface="Calibri"/>
                <a:cs typeface="Calibri"/>
              </a:rPr>
              <a:t>fever</a:t>
            </a:r>
            <a:r>
              <a:rPr sz="2000" i="1" dirty="0">
                <a:solidFill>
                  <a:srgbClr val="3E3E3E"/>
                </a:solidFill>
                <a:latin typeface="Calibri"/>
                <a:cs typeface="Calibri"/>
              </a:rPr>
              <a:t>,</a:t>
            </a:r>
            <a:r>
              <a:rPr sz="2000" i="1" spc="-20" dirty="0">
                <a:solidFill>
                  <a:srgbClr val="3E3E3E"/>
                </a:solidFill>
                <a:latin typeface="Calibri"/>
                <a:cs typeface="Calibri"/>
              </a:rPr>
              <a:t> </a:t>
            </a:r>
            <a:r>
              <a:rPr sz="2000" i="1" u="heavy" spc="-5" dirty="0">
                <a:solidFill>
                  <a:srgbClr val="3E3E3E"/>
                </a:solidFill>
                <a:uFill>
                  <a:solidFill>
                    <a:srgbClr val="3E3E3E"/>
                  </a:solidFill>
                </a:uFill>
                <a:latin typeface="Calibri"/>
                <a:cs typeface="Calibri"/>
              </a:rPr>
              <a:t>A</a:t>
            </a:r>
            <a:r>
              <a:rPr sz="2000" i="1" u="heavy" spc="5"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febrile</a:t>
            </a:r>
            <a:r>
              <a:rPr sz="2000" i="1" u="heavy" spc="5"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patient</a:t>
            </a:r>
            <a:r>
              <a:rPr sz="2000" i="1" u="heavy" spc="20"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with</a:t>
            </a:r>
            <a:r>
              <a:rPr sz="2000" i="1" u="heavy" spc="-25"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a</a:t>
            </a:r>
            <a:r>
              <a:rPr sz="2000" i="1" u="heavy" spc="30"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sickle</a:t>
            </a:r>
            <a:r>
              <a:rPr sz="2000" i="1" u="heavy" spc="65"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cell</a:t>
            </a:r>
            <a:r>
              <a:rPr sz="2000" i="1" u="heavy" spc="-45"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syndrome</a:t>
            </a:r>
            <a:r>
              <a:rPr sz="2000" i="1" u="heavy" spc="80"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(temperature</a:t>
            </a:r>
            <a:endParaRPr sz="2000">
              <a:latin typeface="Calibri"/>
              <a:cs typeface="Calibri"/>
            </a:endParaRPr>
          </a:p>
          <a:p>
            <a:pPr marL="559435">
              <a:lnSpc>
                <a:spcPct val="100000"/>
              </a:lnSpc>
              <a:spcBef>
                <a:spcPts val="60"/>
              </a:spcBef>
            </a:pPr>
            <a:r>
              <a:rPr sz="2000" i="1" u="heavy" spc="-5" dirty="0">
                <a:solidFill>
                  <a:srgbClr val="3E3E3E"/>
                </a:solidFill>
                <a:uFill>
                  <a:solidFill>
                    <a:srgbClr val="3E3E3E"/>
                  </a:solidFill>
                </a:uFill>
                <a:latin typeface="Calibri"/>
                <a:cs typeface="Calibri"/>
              </a:rPr>
              <a:t>&gt;38.5°C)</a:t>
            </a:r>
            <a:r>
              <a:rPr sz="2000" i="1" u="heavy" spc="-20"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must be</a:t>
            </a:r>
            <a:r>
              <a:rPr sz="2000" i="1" u="heavy" spc="-35"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evaluated</a:t>
            </a:r>
            <a:r>
              <a:rPr sz="2000" i="1" u="heavy" spc="10" dirty="0">
                <a:solidFill>
                  <a:srgbClr val="3E3E3E"/>
                </a:solidFill>
                <a:uFill>
                  <a:solidFill>
                    <a:srgbClr val="3E3E3E"/>
                  </a:solidFill>
                </a:uFill>
                <a:latin typeface="Calibri"/>
                <a:cs typeface="Calibri"/>
              </a:rPr>
              <a:t> </a:t>
            </a:r>
            <a:r>
              <a:rPr sz="2000" i="1" u="heavy" spc="-5" dirty="0">
                <a:solidFill>
                  <a:srgbClr val="3E3E3E"/>
                </a:solidFill>
                <a:uFill>
                  <a:solidFill>
                    <a:srgbClr val="3E3E3E"/>
                  </a:solidFill>
                </a:uFill>
                <a:latin typeface="Calibri"/>
                <a:cs typeface="Calibri"/>
              </a:rPr>
              <a:t>immediately</a:t>
            </a:r>
            <a:endParaRPr sz="2000">
              <a:latin typeface="Calibri"/>
              <a:cs typeface="Calibri"/>
            </a:endParaRPr>
          </a:p>
        </p:txBody>
      </p:sp>
      <p:sp>
        <p:nvSpPr>
          <p:cNvPr id="4" name="object 4"/>
          <p:cNvSpPr txBox="1">
            <a:spLocks noGrp="1"/>
          </p:cNvSpPr>
          <p:nvPr>
            <p:ph type="title"/>
          </p:nvPr>
        </p:nvSpPr>
        <p:spPr>
          <a:xfrm>
            <a:off x="695724" y="320789"/>
            <a:ext cx="9660890"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FF"/>
                </a:solidFill>
              </a:rPr>
              <a:t>Clinical</a:t>
            </a:r>
            <a:r>
              <a:rPr spc="-45" dirty="0">
                <a:solidFill>
                  <a:srgbClr val="FFFFFF"/>
                </a:solidFill>
              </a:rPr>
              <a:t> </a:t>
            </a:r>
            <a:r>
              <a:rPr spc="-5" dirty="0">
                <a:solidFill>
                  <a:srgbClr val="FFFFFF"/>
                </a:solidFill>
              </a:rPr>
              <a:t>Manifestation /</a:t>
            </a:r>
            <a:r>
              <a:rPr spc="-15" dirty="0">
                <a:solidFill>
                  <a:srgbClr val="FFFFFF"/>
                </a:solidFill>
              </a:rPr>
              <a:t> </a:t>
            </a:r>
            <a:r>
              <a:rPr spc="-5" dirty="0">
                <a:solidFill>
                  <a:srgbClr val="FFFFFF"/>
                </a:solidFill>
              </a:rPr>
              <a:t>Fever</a:t>
            </a:r>
            <a:r>
              <a:rPr spc="20" dirty="0">
                <a:solidFill>
                  <a:srgbClr val="FFFFFF"/>
                </a:solidFill>
              </a:rPr>
              <a:t> </a:t>
            </a:r>
            <a:r>
              <a:rPr spc="-5" dirty="0">
                <a:solidFill>
                  <a:srgbClr val="FFFFFF"/>
                </a:solidFill>
              </a:rPr>
              <a:t>and</a:t>
            </a:r>
            <a:r>
              <a:rPr spc="30" dirty="0">
                <a:solidFill>
                  <a:srgbClr val="FFFFFF"/>
                </a:solidFill>
              </a:rPr>
              <a:t> </a:t>
            </a:r>
            <a:r>
              <a:rPr spc="-5" dirty="0">
                <a:solidFill>
                  <a:srgbClr val="FFFFFF"/>
                </a:solidFill>
              </a:rPr>
              <a:t>Bacteremia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318323" y="1419766"/>
            <a:ext cx="11383645" cy="2167255"/>
          </a:xfrm>
          <a:prstGeom prst="rect">
            <a:avLst/>
          </a:prstGeom>
        </p:spPr>
        <p:txBody>
          <a:bodyPr vert="horz" wrap="square" lIns="0" tIns="71755" rIns="0" bIns="0" rtlCol="0">
            <a:spAutoFit/>
          </a:bodyPr>
          <a:lstStyle/>
          <a:p>
            <a:pPr marL="711200" indent="-699135">
              <a:lnSpc>
                <a:spcPct val="100000"/>
              </a:lnSpc>
              <a:spcBef>
                <a:spcPts val="565"/>
              </a:spcBef>
              <a:buSzPct val="101785"/>
              <a:buFont typeface="Segoe UI Symbol"/>
              <a:buChar char="❖"/>
              <a:tabLst>
                <a:tab pos="711200" algn="l"/>
                <a:tab pos="711835" algn="l"/>
              </a:tabLst>
            </a:pPr>
            <a:r>
              <a:rPr sz="2800" i="1" spc="-5" dirty="0">
                <a:solidFill>
                  <a:srgbClr val="0B0B0B"/>
                </a:solidFill>
                <a:latin typeface="Calibri"/>
                <a:cs typeface="Calibri"/>
              </a:rPr>
              <a:t>Current</a:t>
            </a:r>
            <a:r>
              <a:rPr sz="2800" i="1" spc="35" dirty="0">
                <a:solidFill>
                  <a:srgbClr val="0B0B0B"/>
                </a:solidFill>
                <a:latin typeface="Calibri"/>
                <a:cs typeface="Calibri"/>
              </a:rPr>
              <a:t> </a:t>
            </a:r>
            <a:r>
              <a:rPr sz="2800" i="1" spc="-5" dirty="0">
                <a:solidFill>
                  <a:srgbClr val="0B0B0B"/>
                </a:solidFill>
                <a:latin typeface="Calibri"/>
                <a:cs typeface="Calibri"/>
              </a:rPr>
              <a:t>precautions</a:t>
            </a:r>
            <a:r>
              <a:rPr sz="2800" i="1" spc="-55" dirty="0">
                <a:solidFill>
                  <a:srgbClr val="0B0B0B"/>
                </a:solidFill>
                <a:latin typeface="Calibri"/>
                <a:cs typeface="Calibri"/>
              </a:rPr>
              <a:t> </a:t>
            </a:r>
            <a:r>
              <a:rPr sz="2800" i="1" spc="-5" dirty="0">
                <a:solidFill>
                  <a:srgbClr val="0B0B0B"/>
                </a:solidFill>
                <a:latin typeface="Calibri"/>
                <a:cs typeface="Calibri"/>
              </a:rPr>
              <a:t>to</a:t>
            </a:r>
            <a:r>
              <a:rPr sz="2800" i="1" spc="120" dirty="0">
                <a:solidFill>
                  <a:srgbClr val="0B0B0B"/>
                </a:solidFill>
                <a:latin typeface="Calibri"/>
                <a:cs typeface="Calibri"/>
              </a:rPr>
              <a:t> </a:t>
            </a:r>
            <a:r>
              <a:rPr sz="2800" b="1" i="1" u="heavy" spc="-5" dirty="0">
                <a:solidFill>
                  <a:srgbClr val="0B0B0B"/>
                </a:solidFill>
                <a:uFill>
                  <a:solidFill>
                    <a:srgbClr val="0B0B0B"/>
                  </a:solidFill>
                </a:uFill>
                <a:latin typeface="Calibri"/>
                <a:cs typeface="Calibri"/>
              </a:rPr>
              <a:t>prevent</a:t>
            </a:r>
            <a:r>
              <a:rPr sz="2800" b="1" i="1" u="heavy" spc="5" dirty="0">
                <a:solidFill>
                  <a:srgbClr val="0B0B0B"/>
                </a:solidFill>
                <a:uFill>
                  <a:solidFill>
                    <a:srgbClr val="0B0B0B"/>
                  </a:solidFill>
                </a:uFill>
                <a:latin typeface="Calibri"/>
                <a:cs typeface="Calibri"/>
              </a:rPr>
              <a:t> </a:t>
            </a:r>
            <a:r>
              <a:rPr sz="2800" b="1" i="1" u="heavy" spc="-5" dirty="0">
                <a:solidFill>
                  <a:srgbClr val="0B0B0B"/>
                </a:solidFill>
                <a:uFill>
                  <a:solidFill>
                    <a:srgbClr val="0B0B0B"/>
                  </a:solidFill>
                </a:uFill>
                <a:latin typeface="Calibri"/>
                <a:cs typeface="Calibri"/>
              </a:rPr>
              <a:t>infections</a:t>
            </a:r>
            <a:r>
              <a:rPr sz="2800" b="1" i="1" spc="5" dirty="0">
                <a:solidFill>
                  <a:srgbClr val="0B0B0B"/>
                </a:solidFill>
                <a:latin typeface="Calibri"/>
                <a:cs typeface="Calibri"/>
              </a:rPr>
              <a:t> </a:t>
            </a:r>
            <a:r>
              <a:rPr sz="2800" i="1" spc="-5" dirty="0">
                <a:solidFill>
                  <a:srgbClr val="0B0B0B"/>
                </a:solidFill>
                <a:latin typeface="Calibri"/>
                <a:cs typeface="Calibri"/>
              </a:rPr>
              <a:t>include</a:t>
            </a:r>
            <a:endParaRPr sz="2800">
              <a:latin typeface="Calibri"/>
              <a:cs typeface="Calibri"/>
            </a:endParaRPr>
          </a:p>
          <a:p>
            <a:pPr marL="355600" marR="386715" indent="-199390">
              <a:lnSpc>
                <a:spcPts val="3370"/>
              </a:lnSpc>
              <a:spcBef>
                <a:spcPts val="190"/>
              </a:spcBef>
              <a:buSzPct val="102083"/>
              <a:buFont typeface="Roboto"/>
              <a:buChar char="o"/>
              <a:tabLst>
                <a:tab pos="727075" algn="l"/>
                <a:tab pos="727710" algn="l"/>
              </a:tabLst>
            </a:pPr>
            <a:r>
              <a:rPr sz="2400" i="1" dirty="0">
                <a:solidFill>
                  <a:srgbClr val="0B0B0B"/>
                </a:solidFill>
                <a:latin typeface="Calibri"/>
                <a:cs typeface="Calibri"/>
              </a:rPr>
              <a:t>Prophylactic</a:t>
            </a:r>
            <a:r>
              <a:rPr sz="2400" i="1" u="heavy" spc="-30" dirty="0">
                <a:solidFill>
                  <a:srgbClr val="0B0B0B"/>
                </a:solidFill>
                <a:uFill>
                  <a:solidFill>
                    <a:srgbClr val="0B0B0B"/>
                  </a:solidFill>
                </a:uFill>
                <a:latin typeface="Calibri"/>
                <a:cs typeface="Calibri"/>
              </a:rPr>
              <a:t> </a:t>
            </a:r>
            <a:r>
              <a:rPr sz="2400" i="1" u="heavy" spc="-5" dirty="0">
                <a:solidFill>
                  <a:srgbClr val="0B0B0B"/>
                </a:solidFill>
                <a:uFill>
                  <a:solidFill>
                    <a:srgbClr val="0B0B0B"/>
                  </a:solidFill>
                </a:uFill>
                <a:latin typeface="Calibri"/>
                <a:cs typeface="Calibri"/>
              </a:rPr>
              <a:t>daily</a:t>
            </a:r>
            <a:r>
              <a:rPr sz="2400" i="1" u="heavy" spc="30" dirty="0">
                <a:solidFill>
                  <a:srgbClr val="0B0B0B"/>
                </a:solidFill>
                <a:uFill>
                  <a:solidFill>
                    <a:srgbClr val="0B0B0B"/>
                  </a:solidFill>
                </a:uFill>
                <a:latin typeface="Calibri"/>
                <a:cs typeface="Calibri"/>
              </a:rPr>
              <a:t> </a:t>
            </a:r>
            <a:r>
              <a:rPr sz="2400" i="1" u="heavy" spc="-5" dirty="0">
                <a:solidFill>
                  <a:srgbClr val="0B0B0B"/>
                </a:solidFill>
                <a:uFill>
                  <a:solidFill>
                    <a:srgbClr val="0B0B0B"/>
                  </a:solidFill>
                </a:uFill>
                <a:latin typeface="Calibri"/>
                <a:cs typeface="Calibri"/>
              </a:rPr>
              <a:t>oral</a:t>
            </a:r>
            <a:r>
              <a:rPr sz="2400" i="1" u="heavy" spc="30" dirty="0">
                <a:solidFill>
                  <a:srgbClr val="0B0B0B"/>
                </a:solidFill>
                <a:uFill>
                  <a:solidFill>
                    <a:srgbClr val="0B0B0B"/>
                  </a:solidFill>
                </a:uFill>
                <a:latin typeface="Calibri"/>
                <a:cs typeface="Calibri"/>
              </a:rPr>
              <a:t> </a:t>
            </a:r>
            <a:r>
              <a:rPr sz="2400" i="1" u="heavy" spc="-5" dirty="0">
                <a:solidFill>
                  <a:srgbClr val="0B0B0B"/>
                </a:solidFill>
                <a:uFill>
                  <a:solidFill>
                    <a:srgbClr val="0B0B0B"/>
                  </a:solidFill>
                </a:uFill>
                <a:latin typeface="Calibri"/>
                <a:cs typeface="Calibri"/>
              </a:rPr>
              <a:t>penicillin</a:t>
            </a:r>
            <a:r>
              <a:rPr sz="2400" i="1" spc="25" dirty="0">
                <a:solidFill>
                  <a:srgbClr val="0B0B0B"/>
                </a:solidFill>
                <a:latin typeface="Calibri"/>
                <a:cs typeface="Calibri"/>
              </a:rPr>
              <a:t> </a:t>
            </a:r>
            <a:r>
              <a:rPr sz="2400" i="1" spc="-5" dirty="0">
                <a:solidFill>
                  <a:srgbClr val="0B0B0B"/>
                </a:solidFill>
                <a:latin typeface="Calibri"/>
                <a:cs typeface="Calibri"/>
              </a:rPr>
              <a:t>begun</a:t>
            </a:r>
            <a:r>
              <a:rPr sz="2400" i="1" spc="-15" dirty="0">
                <a:solidFill>
                  <a:srgbClr val="0B0B0B"/>
                </a:solidFill>
                <a:latin typeface="Calibri"/>
                <a:cs typeface="Calibri"/>
              </a:rPr>
              <a:t> </a:t>
            </a:r>
            <a:r>
              <a:rPr sz="2400" i="1" spc="-5" dirty="0">
                <a:solidFill>
                  <a:srgbClr val="0B0B0B"/>
                </a:solidFill>
                <a:latin typeface="Calibri"/>
                <a:cs typeface="Calibri"/>
              </a:rPr>
              <a:t>at</a:t>
            </a:r>
            <a:r>
              <a:rPr sz="2400" i="1" spc="35" dirty="0">
                <a:solidFill>
                  <a:srgbClr val="0B0B0B"/>
                </a:solidFill>
                <a:latin typeface="Calibri"/>
                <a:cs typeface="Calibri"/>
              </a:rPr>
              <a:t> </a:t>
            </a:r>
            <a:r>
              <a:rPr sz="2400" i="1" spc="-5" dirty="0">
                <a:solidFill>
                  <a:srgbClr val="0B0B0B"/>
                </a:solidFill>
                <a:latin typeface="Calibri"/>
                <a:cs typeface="Calibri"/>
              </a:rPr>
              <a:t>diagnosis</a:t>
            </a:r>
            <a:r>
              <a:rPr sz="2400" i="1" spc="30" dirty="0">
                <a:solidFill>
                  <a:srgbClr val="0B0B0B"/>
                </a:solidFill>
                <a:latin typeface="Calibri"/>
                <a:cs typeface="Calibri"/>
              </a:rPr>
              <a:t> </a:t>
            </a:r>
            <a:r>
              <a:rPr sz="2400" i="1" spc="-5" dirty="0">
                <a:solidFill>
                  <a:srgbClr val="0B0B0B"/>
                </a:solidFill>
                <a:latin typeface="Calibri"/>
                <a:cs typeface="Calibri"/>
              </a:rPr>
              <a:t>until age</a:t>
            </a:r>
            <a:r>
              <a:rPr sz="2400" i="1" spc="60" dirty="0">
                <a:solidFill>
                  <a:srgbClr val="0B0B0B"/>
                </a:solidFill>
                <a:latin typeface="Calibri"/>
                <a:cs typeface="Calibri"/>
              </a:rPr>
              <a:t> </a:t>
            </a:r>
            <a:r>
              <a:rPr sz="2400" i="1" spc="-5" dirty="0">
                <a:solidFill>
                  <a:srgbClr val="0B0B0B"/>
                </a:solidFill>
                <a:latin typeface="Calibri"/>
                <a:cs typeface="Calibri"/>
              </a:rPr>
              <a:t>5years</a:t>
            </a:r>
            <a:r>
              <a:rPr sz="2400" i="1" spc="-55" dirty="0">
                <a:solidFill>
                  <a:srgbClr val="0B0B0B"/>
                </a:solidFill>
                <a:latin typeface="Calibri"/>
                <a:cs typeface="Calibri"/>
              </a:rPr>
              <a:t> </a:t>
            </a:r>
            <a:r>
              <a:rPr sz="2400" i="1" spc="-5" dirty="0">
                <a:solidFill>
                  <a:srgbClr val="0B0B0B"/>
                </a:solidFill>
                <a:latin typeface="Calibri"/>
                <a:cs typeface="Calibri"/>
              </a:rPr>
              <a:t>old</a:t>
            </a:r>
            <a:r>
              <a:rPr sz="2400" i="1" spc="60" dirty="0">
                <a:solidFill>
                  <a:srgbClr val="0B0B0B"/>
                </a:solidFill>
                <a:latin typeface="Calibri"/>
                <a:cs typeface="Calibri"/>
              </a:rPr>
              <a:t> </a:t>
            </a:r>
            <a:r>
              <a:rPr sz="2400" i="1" spc="-5" dirty="0">
                <a:solidFill>
                  <a:srgbClr val="0B0B0B"/>
                </a:solidFill>
                <a:latin typeface="Calibri"/>
                <a:cs typeface="Calibri"/>
              </a:rPr>
              <a:t>(if</a:t>
            </a:r>
            <a:r>
              <a:rPr sz="2400" i="1" spc="-40" dirty="0">
                <a:solidFill>
                  <a:srgbClr val="0B0B0B"/>
                </a:solidFill>
                <a:latin typeface="Calibri"/>
                <a:cs typeface="Calibri"/>
              </a:rPr>
              <a:t> </a:t>
            </a:r>
            <a:r>
              <a:rPr sz="2400" i="1" spc="-5" dirty="0">
                <a:solidFill>
                  <a:srgbClr val="0B0B0B"/>
                </a:solidFill>
                <a:latin typeface="Calibri"/>
                <a:cs typeface="Calibri"/>
              </a:rPr>
              <a:t>penicillin </a:t>
            </a:r>
            <a:r>
              <a:rPr sz="2400" i="1" spc="-525" dirty="0">
                <a:solidFill>
                  <a:srgbClr val="0B0B0B"/>
                </a:solidFill>
                <a:latin typeface="Calibri"/>
                <a:cs typeface="Calibri"/>
              </a:rPr>
              <a:t> </a:t>
            </a:r>
            <a:r>
              <a:rPr sz="2400" i="1" spc="-5" dirty="0">
                <a:solidFill>
                  <a:srgbClr val="0B0B0B"/>
                </a:solidFill>
                <a:latin typeface="Calibri"/>
                <a:cs typeface="Calibri"/>
              </a:rPr>
              <a:t>allergy</a:t>
            </a:r>
            <a:r>
              <a:rPr sz="2400" i="1" spc="-55" dirty="0">
                <a:solidFill>
                  <a:srgbClr val="0B0B0B"/>
                </a:solidFill>
                <a:latin typeface="Calibri"/>
                <a:cs typeface="Calibri"/>
              </a:rPr>
              <a:t> </a:t>
            </a:r>
            <a:r>
              <a:rPr sz="2400" i="1" spc="-5" dirty="0">
                <a:solidFill>
                  <a:srgbClr val="0B0B0B"/>
                </a:solidFill>
                <a:latin typeface="Calibri"/>
                <a:cs typeface="Calibri"/>
              </a:rPr>
              <a:t>we</a:t>
            </a:r>
            <a:r>
              <a:rPr sz="2400" i="1" spc="95" dirty="0">
                <a:solidFill>
                  <a:srgbClr val="0B0B0B"/>
                </a:solidFill>
                <a:latin typeface="Calibri"/>
                <a:cs typeface="Calibri"/>
              </a:rPr>
              <a:t> </a:t>
            </a:r>
            <a:r>
              <a:rPr sz="2400" i="1" spc="-5" dirty="0">
                <a:solidFill>
                  <a:srgbClr val="0B0B0B"/>
                </a:solidFill>
                <a:latin typeface="Calibri"/>
                <a:cs typeface="Calibri"/>
              </a:rPr>
              <a:t>give</a:t>
            </a:r>
            <a:r>
              <a:rPr sz="2400" i="1" spc="-45" dirty="0">
                <a:solidFill>
                  <a:srgbClr val="0B0B0B"/>
                </a:solidFill>
                <a:latin typeface="Calibri"/>
                <a:cs typeface="Calibri"/>
              </a:rPr>
              <a:t> </a:t>
            </a:r>
            <a:r>
              <a:rPr sz="2400" i="1" spc="-5" dirty="0">
                <a:solidFill>
                  <a:srgbClr val="0B0B0B"/>
                </a:solidFill>
                <a:latin typeface="Calibri"/>
                <a:cs typeface="Calibri"/>
              </a:rPr>
              <a:t>erythromycin)</a:t>
            </a:r>
            <a:endParaRPr sz="2400">
              <a:latin typeface="Calibri"/>
              <a:cs typeface="Calibri"/>
            </a:endParaRPr>
          </a:p>
          <a:p>
            <a:pPr marL="663575" marR="5080" indent="-506730">
              <a:lnSpc>
                <a:spcPct val="101099"/>
              </a:lnSpc>
              <a:spcBef>
                <a:spcPts val="220"/>
              </a:spcBef>
              <a:buClr>
                <a:srgbClr val="0B0B0B"/>
              </a:buClr>
              <a:buSzPct val="102083"/>
              <a:buFont typeface="Roboto"/>
              <a:buChar char="o"/>
              <a:tabLst>
                <a:tab pos="739775" algn="l"/>
                <a:tab pos="740410" algn="l"/>
                <a:tab pos="10709275" algn="l"/>
              </a:tabLst>
            </a:pPr>
            <a:r>
              <a:rPr dirty="0"/>
              <a:t>	</a:t>
            </a:r>
            <a:r>
              <a:rPr sz="2400" i="1" u="heavy" spc="-5" dirty="0">
                <a:solidFill>
                  <a:srgbClr val="0B0B0B"/>
                </a:solidFill>
                <a:uFill>
                  <a:solidFill>
                    <a:srgbClr val="0B0B0B"/>
                  </a:solidFill>
                </a:uFill>
                <a:latin typeface="Calibri"/>
                <a:cs typeface="Calibri"/>
              </a:rPr>
              <a:t>Vaccinations</a:t>
            </a:r>
            <a:r>
              <a:rPr sz="2400" i="1" spc="-35" dirty="0">
                <a:solidFill>
                  <a:srgbClr val="0B0B0B"/>
                </a:solidFill>
                <a:latin typeface="Calibri"/>
                <a:cs typeface="Calibri"/>
              </a:rPr>
              <a:t> </a:t>
            </a:r>
            <a:r>
              <a:rPr sz="2400" i="1" spc="-5" dirty="0">
                <a:solidFill>
                  <a:srgbClr val="0B0B0B"/>
                </a:solidFill>
                <a:latin typeface="Calibri"/>
                <a:cs typeface="Calibri"/>
              </a:rPr>
              <a:t>against</a:t>
            </a:r>
            <a:r>
              <a:rPr sz="2400" i="1" spc="30" dirty="0">
                <a:solidFill>
                  <a:srgbClr val="0B0B0B"/>
                </a:solidFill>
                <a:latin typeface="Calibri"/>
                <a:cs typeface="Calibri"/>
              </a:rPr>
              <a:t> </a:t>
            </a:r>
            <a:r>
              <a:rPr sz="2400" i="1" spc="-5" dirty="0">
                <a:solidFill>
                  <a:srgbClr val="0B0B0B"/>
                </a:solidFill>
                <a:latin typeface="Calibri"/>
                <a:cs typeface="Calibri"/>
              </a:rPr>
              <a:t>pneumococcus,</a:t>
            </a:r>
            <a:r>
              <a:rPr sz="2400" i="1" spc="-15" dirty="0">
                <a:solidFill>
                  <a:srgbClr val="0B0B0B"/>
                </a:solidFill>
                <a:latin typeface="Calibri"/>
                <a:cs typeface="Calibri"/>
              </a:rPr>
              <a:t> </a:t>
            </a:r>
            <a:r>
              <a:rPr sz="2400" i="1" spc="-5" dirty="0">
                <a:solidFill>
                  <a:srgbClr val="0B0B0B"/>
                </a:solidFill>
                <a:latin typeface="Calibri"/>
                <a:cs typeface="Calibri"/>
              </a:rPr>
              <a:t>Haemophilus</a:t>
            </a:r>
            <a:r>
              <a:rPr sz="2400" i="1" spc="10" dirty="0">
                <a:solidFill>
                  <a:srgbClr val="0B0B0B"/>
                </a:solidFill>
                <a:latin typeface="Calibri"/>
                <a:cs typeface="Calibri"/>
              </a:rPr>
              <a:t> </a:t>
            </a:r>
            <a:r>
              <a:rPr sz="2400" i="1" spc="-5" dirty="0">
                <a:solidFill>
                  <a:srgbClr val="0B0B0B"/>
                </a:solidFill>
                <a:latin typeface="Calibri"/>
                <a:cs typeface="Calibri"/>
              </a:rPr>
              <a:t>influenzae</a:t>
            </a:r>
            <a:r>
              <a:rPr sz="2400" i="1" spc="-55" dirty="0">
                <a:solidFill>
                  <a:srgbClr val="0B0B0B"/>
                </a:solidFill>
                <a:latin typeface="Calibri"/>
                <a:cs typeface="Calibri"/>
              </a:rPr>
              <a:t> </a:t>
            </a:r>
            <a:r>
              <a:rPr sz="2400" i="1" spc="-5" dirty="0">
                <a:solidFill>
                  <a:srgbClr val="0B0B0B"/>
                </a:solidFill>
                <a:latin typeface="Calibri"/>
                <a:cs typeface="Calibri"/>
              </a:rPr>
              <a:t>type b,</a:t>
            </a:r>
            <a:r>
              <a:rPr sz="2400" i="1" spc="20" dirty="0">
                <a:solidFill>
                  <a:srgbClr val="0B0B0B"/>
                </a:solidFill>
                <a:latin typeface="Calibri"/>
                <a:cs typeface="Calibri"/>
              </a:rPr>
              <a:t> </a:t>
            </a:r>
            <a:r>
              <a:rPr sz="2400" i="1" spc="-5" dirty="0">
                <a:solidFill>
                  <a:srgbClr val="0B0B0B"/>
                </a:solidFill>
                <a:latin typeface="Calibri"/>
                <a:cs typeface="Calibri"/>
              </a:rPr>
              <a:t>hepatitis</a:t>
            </a:r>
            <a:r>
              <a:rPr sz="2400" i="1" spc="-35" dirty="0">
                <a:solidFill>
                  <a:srgbClr val="0B0B0B"/>
                </a:solidFill>
                <a:latin typeface="Calibri"/>
                <a:cs typeface="Calibri"/>
              </a:rPr>
              <a:t> </a:t>
            </a:r>
            <a:r>
              <a:rPr sz="2400" i="1" spc="-5" dirty="0">
                <a:solidFill>
                  <a:srgbClr val="0B0B0B"/>
                </a:solidFill>
                <a:latin typeface="Calibri"/>
                <a:cs typeface="Calibri"/>
              </a:rPr>
              <a:t>B</a:t>
            </a:r>
            <a:r>
              <a:rPr sz="2400" i="1" dirty="0">
                <a:solidFill>
                  <a:srgbClr val="0B0B0B"/>
                </a:solidFill>
                <a:latin typeface="Calibri"/>
                <a:cs typeface="Calibri"/>
              </a:rPr>
              <a:t>	</a:t>
            </a:r>
            <a:r>
              <a:rPr sz="2400" i="1" spc="-5" dirty="0">
                <a:solidFill>
                  <a:srgbClr val="0B0B0B"/>
                </a:solidFill>
                <a:latin typeface="Calibri"/>
                <a:cs typeface="Calibri"/>
              </a:rPr>
              <a:t>virus,  and</a:t>
            </a:r>
            <a:r>
              <a:rPr sz="2400" i="1" spc="-50" dirty="0">
                <a:solidFill>
                  <a:srgbClr val="0B0B0B"/>
                </a:solidFill>
                <a:latin typeface="Calibri"/>
                <a:cs typeface="Calibri"/>
              </a:rPr>
              <a:t> </a:t>
            </a:r>
            <a:r>
              <a:rPr sz="2400" i="1" spc="-5" dirty="0">
                <a:solidFill>
                  <a:srgbClr val="0B0B0B"/>
                </a:solidFill>
                <a:latin typeface="Calibri"/>
                <a:cs typeface="Calibri"/>
              </a:rPr>
              <a:t>influenza</a:t>
            </a:r>
            <a:r>
              <a:rPr sz="2400" i="1" spc="-10" dirty="0">
                <a:solidFill>
                  <a:srgbClr val="0B0B0B"/>
                </a:solidFill>
                <a:latin typeface="Calibri"/>
                <a:cs typeface="Calibri"/>
              </a:rPr>
              <a:t> </a:t>
            </a:r>
            <a:r>
              <a:rPr sz="2400" i="1" spc="-5" dirty="0">
                <a:solidFill>
                  <a:srgbClr val="0B0B0B"/>
                </a:solidFill>
                <a:latin typeface="Calibri"/>
                <a:cs typeface="Calibri"/>
              </a:rPr>
              <a:t>virus.</a:t>
            </a:r>
            <a:endParaRPr sz="2400">
              <a:latin typeface="Calibri"/>
              <a:cs typeface="Calibri"/>
            </a:endParaRPr>
          </a:p>
        </p:txBody>
      </p:sp>
      <p:sp>
        <p:nvSpPr>
          <p:cNvPr id="4" name="object 4"/>
          <p:cNvSpPr txBox="1">
            <a:spLocks noGrp="1"/>
          </p:cNvSpPr>
          <p:nvPr>
            <p:ph type="title"/>
          </p:nvPr>
        </p:nvSpPr>
        <p:spPr>
          <a:xfrm>
            <a:off x="695724" y="320789"/>
            <a:ext cx="2855595"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FF"/>
                </a:solidFill>
              </a:rPr>
              <a:t>Management</a:t>
            </a:r>
          </a:p>
        </p:txBody>
      </p:sp>
      <p:pic>
        <p:nvPicPr>
          <p:cNvPr id="5" name="object 5"/>
          <p:cNvPicPr/>
          <p:nvPr/>
        </p:nvPicPr>
        <p:blipFill>
          <a:blip r:embed="rId3" cstate="print"/>
          <a:stretch>
            <a:fillRect/>
          </a:stretch>
        </p:blipFill>
        <p:spPr>
          <a:xfrm>
            <a:off x="2022875" y="3569081"/>
            <a:ext cx="7798894" cy="302305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441285" y="1474738"/>
            <a:ext cx="11242675" cy="4476750"/>
          </a:xfrm>
          <a:prstGeom prst="rect">
            <a:avLst/>
          </a:prstGeom>
        </p:spPr>
        <p:txBody>
          <a:bodyPr vert="horz" wrap="square" lIns="0" tIns="12065" rIns="0" bIns="0" rtlCol="0">
            <a:spAutoFit/>
          </a:bodyPr>
          <a:lstStyle/>
          <a:p>
            <a:pPr marL="461645">
              <a:lnSpc>
                <a:spcPts val="2400"/>
              </a:lnSpc>
              <a:spcBef>
                <a:spcPts val="95"/>
              </a:spcBef>
            </a:pPr>
            <a:r>
              <a:rPr sz="2000" spc="10" dirty="0">
                <a:solidFill>
                  <a:srgbClr val="C02724"/>
                </a:solidFill>
                <a:latin typeface="Tahoma"/>
                <a:cs typeface="Tahoma"/>
              </a:rPr>
              <a:t>Fever</a:t>
            </a:r>
            <a:r>
              <a:rPr sz="2000" spc="-265" dirty="0">
                <a:solidFill>
                  <a:srgbClr val="C02724"/>
                </a:solidFill>
                <a:latin typeface="Tahoma"/>
                <a:cs typeface="Tahoma"/>
              </a:rPr>
              <a:t> </a:t>
            </a:r>
            <a:r>
              <a:rPr sz="2000" spc="-235" dirty="0">
                <a:solidFill>
                  <a:srgbClr val="C02724"/>
                </a:solidFill>
                <a:latin typeface="Tahoma"/>
                <a:cs typeface="Tahoma"/>
              </a:rPr>
              <a:t>(≥</a:t>
            </a:r>
            <a:r>
              <a:rPr sz="2000" spc="-290" dirty="0">
                <a:solidFill>
                  <a:srgbClr val="C02724"/>
                </a:solidFill>
                <a:latin typeface="Tahoma"/>
                <a:cs typeface="Tahoma"/>
              </a:rPr>
              <a:t> </a:t>
            </a:r>
            <a:r>
              <a:rPr sz="2000" spc="-30" dirty="0">
                <a:solidFill>
                  <a:srgbClr val="C02724"/>
                </a:solidFill>
                <a:latin typeface="Tahoma"/>
                <a:cs typeface="Tahoma"/>
              </a:rPr>
              <a:t>38.5°C,</a:t>
            </a:r>
            <a:r>
              <a:rPr sz="2000" spc="-270" dirty="0">
                <a:solidFill>
                  <a:srgbClr val="C02724"/>
                </a:solidFill>
                <a:latin typeface="Tahoma"/>
                <a:cs typeface="Tahoma"/>
              </a:rPr>
              <a:t> </a:t>
            </a:r>
            <a:r>
              <a:rPr sz="2000" spc="-300" dirty="0">
                <a:solidFill>
                  <a:srgbClr val="C02724"/>
                </a:solidFill>
                <a:latin typeface="Tahoma"/>
                <a:cs typeface="Tahoma"/>
              </a:rPr>
              <a:t>≥</a:t>
            </a:r>
            <a:r>
              <a:rPr sz="2000" spc="-190" dirty="0">
                <a:solidFill>
                  <a:srgbClr val="C02724"/>
                </a:solidFill>
                <a:latin typeface="Tahoma"/>
                <a:cs typeface="Tahoma"/>
              </a:rPr>
              <a:t> </a:t>
            </a:r>
            <a:r>
              <a:rPr sz="2000" spc="-20" dirty="0">
                <a:solidFill>
                  <a:srgbClr val="C02724"/>
                </a:solidFill>
                <a:latin typeface="Tahoma"/>
                <a:cs typeface="Tahoma"/>
              </a:rPr>
              <a:t>101.3°F)</a:t>
            </a:r>
            <a:r>
              <a:rPr sz="2000" spc="-220" dirty="0">
                <a:solidFill>
                  <a:srgbClr val="C02724"/>
                </a:solidFill>
                <a:latin typeface="Tahoma"/>
                <a:cs typeface="Tahoma"/>
              </a:rPr>
              <a:t> </a:t>
            </a:r>
            <a:r>
              <a:rPr sz="2000" spc="25" dirty="0">
                <a:solidFill>
                  <a:srgbClr val="C02724"/>
                </a:solidFill>
                <a:latin typeface="Tahoma"/>
                <a:cs typeface="Tahoma"/>
              </a:rPr>
              <a:t>in</a:t>
            </a:r>
            <a:r>
              <a:rPr sz="2000" spc="-245" dirty="0">
                <a:solidFill>
                  <a:srgbClr val="C02724"/>
                </a:solidFill>
                <a:latin typeface="Tahoma"/>
                <a:cs typeface="Tahoma"/>
              </a:rPr>
              <a:t> </a:t>
            </a:r>
            <a:r>
              <a:rPr sz="2000" spc="20" dirty="0">
                <a:solidFill>
                  <a:srgbClr val="C02724"/>
                </a:solidFill>
                <a:latin typeface="Tahoma"/>
                <a:cs typeface="Tahoma"/>
              </a:rPr>
              <a:t>sickle</a:t>
            </a:r>
            <a:r>
              <a:rPr sz="2000" spc="-250" dirty="0">
                <a:solidFill>
                  <a:srgbClr val="C02724"/>
                </a:solidFill>
                <a:latin typeface="Tahoma"/>
                <a:cs typeface="Tahoma"/>
              </a:rPr>
              <a:t> </a:t>
            </a:r>
            <a:r>
              <a:rPr sz="2000" spc="25" dirty="0">
                <a:solidFill>
                  <a:srgbClr val="C02724"/>
                </a:solidFill>
                <a:latin typeface="Tahoma"/>
                <a:cs typeface="Tahoma"/>
              </a:rPr>
              <a:t>cell</a:t>
            </a:r>
            <a:r>
              <a:rPr sz="2000" spc="-229" dirty="0">
                <a:solidFill>
                  <a:srgbClr val="C02724"/>
                </a:solidFill>
                <a:latin typeface="Tahoma"/>
                <a:cs typeface="Tahoma"/>
              </a:rPr>
              <a:t> </a:t>
            </a:r>
            <a:r>
              <a:rPr sz="2000" spc="-5" dirty="0">
                <a:solidFill>
                  <a:srgbClr val="C02724"/>
                </a:solidFill>
                <a:latin typeface="Tahoma"/>
                <a:cs typeface="Tahoma"/>
              </a:rPr>
              <a:t>disease</a:t>
            </a:r>
            <a:r>
              <a:rPr sz="2000" spc="-305" dirty="0">
                <a:solidFill>
                  <a:srgbClr val="C02724"/>
                </a:solidFill>
                <a:latin typeface="Tahoma"/>
                <a:cs typeface="Tahoma"/>
              </a:rPr>
              <a:t> </a:t>
            </a:r>
            <a:r>
              <a:rPr sz="2000" spc="-30" dirty="0">
                <a:solidFill>
                  <a:srgbClr val="C02724"/>
                </a:solidFill>
                <a:latin typeface="Tahoma"/>
                <a:cs typeface="Tahoma"/>
              </a:rPr>
              <a:t>may</a:t>
            </a:r>
            <a:r>
              <a:rPr sz="2000" spc="-175" dirty="0">
                <a:solidFill>
                  <a:srgbClr val="C02724"/>
                </a:solidFill>
                <a:latin typeface="Tahoma"/>
                <a:cs typeface="Tahoma"/>
              </a:rPr>
              <a:t> </a:t>
            </a:r>
            <a:r>
              <a:rPr sz="2000" dirty="0">
                <a:solidFill>
                  <a:srgbClr val="C02724"/>
                </a:solidFill>
                <a:latin typeface="Tahoma"/>
                <a:cs typeface="Tahoma"/>
              </a:rPr>
              <a:t>be</a:t>
            </a:r>
            <a:r>
              <a:rPr sz="2000" spc="-290" dirty="0">
                <a:solidFill>
                  <a:srgbClr val="C02724"/>
                </a:solidFill>
                <a:latin typeface="Tahoma"/>
                <a:cs typeface="Tahoma"/>
              </a:rPr>
              <a:t> </a:t>
            </a:r>
            <a:r>
              <a:rPr sz="2000" dirty="0">
                <a:solidFill>
                  <a:srgbClr val="C02724"/>
                </a:solidFill>
                <a:latin typeface="Tahoma"/>
                <a:cs typeface="Tahoma"/>
              </a:rPr>
              <a:t>due</a:t>
            </a:r>
            <a:r>
              <a:rPr sz="2000" spc="-204" dirty="0">
                <a:solidFill>
                  <a:srgbClr val="C02724"/>
                </a:solidFill>
                <a:latin typeface="Tahoma"/>
                <a:cs typeface="Tahoma"/>
              </a:rPr>
              <a:t> </a:t>
            </a:r>
            <a:r>
              <a:rPr sz="2000" spc="50" dirty="0">
                <a:solidFill>
                  <a:srgbClr val="C02724"/>
                </a:solidFill>
                <a:latin typeface="Tahoma"/>
                <a:cs typeface="Tahoma"/>
              </a:rPr>
              <a:t>to</a:t>
            </a:r>
            <a:r>
              <a:rPr sz="2000" spc="-285" dirty="0">
                <a:solidFill>
                  <a:srgbClr val="C02724"/>
                </a:solidFill>
                <a:latin typeface="Tahoma"/>
                <a:cs typeface="Tahoma"/>
              </a:rPr>
              <a:t> </a:t>
            </a:r>
            <a:r>
              <a:rPr sz="2000" spc="5" dirty="0">
                <a:solidFill>
                  <a:srgbClr val="C02724"/>
                </a:solidFill>
                <a:latin typeface="Tahoma"/>
                <a:cs typeface="Tahoma"/>
              </a:rPr>
              <a:t>vasoocclusive</a:t>
            </a:r>
            <a:r>
              <a:rPr sz="2000" spc="-170" dirty="0">
                <a:solidFill>
                  <a:srgbClr val="C02724"/>
                </a:solidFill>
                <a:latin typeface="Tahoma"/>
                <a:cs typeface="Tahoma"/>
              </a:rPr>
              <a:t> </a:t>
            </a:r>
            <a:r>
              <a:rPr sz="2000" spc="-5" dirty="0">
                <a:solidFill>
                  <a:srgbClr val="C02724"/>
                </a:solidFill>
                <a:latin typeface="Tahoma"/>
                <a:cs typeface="Tahoma"/>
              </a:rPr>
              <a:t>crisis,</a:t>
            </a:r>
            <a:endParaRPr sz="2000">
              <a:latin typeface="Tahoma"/>
              <a:cs typeface="Tahoma"/>
            </a:endParaRPr>
          </a:p>
          <a:p>
            <a:pPr marL="461645" marR="894080" indent="37465">
              <a:lnSpc>
                <a:spcPts val="2400"/>
              </a:lnSpc>
              <a:spcBef>
                <a:spcPts val="80"/>
              </a:spcBef>
            </a:pPr>
            <a:r>
              <a:rPr sz="2000" spc="15" dirty="0">
                <a:solidFill>
                  <a:srgbClr val="C02724"/>
                </a:solidFill>
                <a:latin typeface="Tahoma"/>
                <a:cs typeface="Tahoma"/>
              </a:rPr>
              <a:t>life-threatening</a:t>
            </a:r>
            <a:r>
              <a:rPr sz="2000" spc="-245" dirty="0">
                <a:solidFill>
                  <a:srgbClr val="C02724"/>
                </a:solidFill>
                <a:latin typeface="Tahoma"/>
                <a:cs typeface="Tahoma"/>
              </a:rPr>
              <a:t> </a:t>
            </a:r>
            <a:r>
              <a:rPr sz="2000" spc="15" dirty="0">
                <a:solidFill>
                  <a:srgbClr val="C02724"/>
                </a:solidFill>
                <a:latin typeface="Tahoma"/>
                <a:cs typeface="Tahoma"/>
              </a:rPr>
              <a:t>complications</a:t>
            </a:r>
            <a:r>
              <a:rPr sz="2000" spc="-240" dirty="0">
                <a:solidFill>
                  <a:srgbClr val="C02724"/>
                </a:solidFill>
                <a:latin typeface="Tahoma"/>
                <a:cs typeface="Tahoma"/>
              </a:rPr>
              <a:t> </a:t>
            </a:r>
            <a:r>
              <a:rPr sz="2000" spc="-145" dirty="0">
                <a:solidFill>
                  <a:srgbClr val="C02724"/>
                </a:solidFill>
                <a:latin typeface="Tahoma"/>
                <a:cs typeface="Tahoma"/>
              </a:rPr>
              <a:t>(e.g.,</a:t>
            </a:r>
            <a:r>
              <a:rPr sz="2000" spc="-229" dirty="0">
                <a:solidFill>
                  <a:srgbClr val="C02724"/>
                </a:solidFill>
                <a:latin typeface="Tahoma"/>
                <a:cs typeface="Tahoma"/>
              </a:rPr>
              <a:t> </a:t>
            </a:r>
            <a:r>
              <a:rPr sz="2000" spc="5" dirty="0">
                <a:solidFill>
                  <a:srgbClr val="C02724"/>
                </a:solidFill>
                <a:latin typeface="Tahoma"/>
                <a:cs typeface="Tahoma"/>
              </a:rPr>
              <a:t>acute</a:t>
            </a:r>
            <a:r>
              <a:rPr sz="2000" spc="-175" dirty="0">
                <a:solidFill>
                  <a:srgbClr val="C02724"/>
                </a:solidFill>
                <a:latin typeface="Tahoma"/>
                <a:cs typeface="Tahoma"/>
              </a:rPr>
              <a:t> </a:t>
            </a:r>
            <a:r>
              <a:rPr sz="2000" spc="10" dirty="0">
                <a:solidFill>
                  <a:srgbClr val="C02724"/>
                </a:solidFill>
                <a:latin typeface="Tahoma"/>
                <a:cs typeface="Tahoma"/>
              </a:rPr>
              <a:t>chest</a:t>
            </a:r>
            <a:r>
              <a:rPr sz="2000" spc="-229" dirty="0">
                <a:solidFill>
                  <a:srgbClr val="C02724"/>
                </a:solidFill>
                <a:latin typeface="Tahoma"/>
                <a:cs typeface="Tahoma"/>
              </a:rPr>
              <a:t> </a:t>
            </a:r>
            <a:r>
              <a:rPr sz="2000" spc="-35" dirty="0">
                <a:solidFill>
                  <a:srgbClr val="C02724"/>
                </a:solidFill>
                <a:latin typeface="Tahoma"/>
                <a:cs typeface="Tahoma"/>
              </a:rPr>
              <a:t>syndrome),</a:t>
            </a:r>
            <a:r>
              <a:rPr sz="2000" spc="-250" dirty="0">
                <a:solidFill>
                  <a:srgbClr val="C02724"/>
                </a:solidFill>
                <a:latin typeface="Tahoma"/>
                <a:cs typeface="Tahoma"/>
              </a:rPr>
              <a:t> </a:t>
            </a:r>
            <a:r>
              <a:rPr sz="2000" spc="50" dirty="0">
                <a:solidFill>
                  <a:srgbClr val="C02724"/>
                </a:solidFill>
                <a:latin typeface="Tahoma"/>
                <a:cs typeface="Tahoma"/>
              </a:rPr>
              <a:t>or</a:t>
            </a:r>
            <a:r>
              <a:rPr sz="2000" spc="-240" dirty="0">
                <a:solidFill>
                  <a:srgbClr val="C02724"/>
                </a:solidFill>
                <a:latin typeface="Tahoma"/>
                <a:cs typeface="Tahoma"/>
              </a:rPr>
              <a:t> </a:t>
            </a:r>
            <a:r>
              <a:rPr sz="2000" spc="25" dirty="0">
                <a:solidFill>
                  <a:srgbClr val="C02724"/>
                </a:solidFill>
                <a:latin typeface="Tahoma"/>
                <a:cs typeface="Tahoma"/>
              </a:rPr>
              <a:t>infection</a:t>
            </a:r>
            <a:r>
              <a:rPr sz="2000" spc="-285" dirty="0">
                <a:solidFill>
                  <a:srgbClr val="C02724"/>
                </a:solidFill>
                <a:latin typeface="Tahoma"/>
                <a:cs typeface="Tahoma"/>
              </a:rPr>
              <a:t> </a:t>
            </a:r>
            <a:r>
              <a:rPr sz="2000" spc="-15" dirty="0">
                <a:solidFill>
                  <a:srgbClr val="C02724"/>
                </a:solidFill>
                <a:latin typeface="Tahoma"/>
                <a:cs typeface="Tahoma"/>
              </a:rPr>
              <a:t>(which</a:t>
            </a:r>
            <a:r>
              <a:rPr sz="2000" spc="-225" dirty="0">
                <a:solidFill>
                  <a:srgbClr val="C02724"/>
                </a:solidFill>
                <a:latin typeface="Tahoma"/>
                <a:cs typeface="Tahoma"/>
              </a:rPr>
              <a:t> </a:t>
            </a:r>
            <a:r>
              <a:rPr sz="2000" spc="-15" dirty="0">
                <a:solidFill>
                  <a:srgbClr val="C02724"/>
                </a:solidFill>
                <a:latin typeface="Tahoma"/>
                <a:cs typeface="Tahoma"/>
              </a:rPr>
              <a:t>can</a:t>
            </a:r>
            <a:r>
              <a:rPr sz="2000" spc="-185" dirty="0">
                <a:solidFill>
                  <a:srgbClr val="C02724"/>
                </a:solidFill>
                <a:latin typeface="Tahoma"/>
                <a:cs typeface="Tahoma"/>
              </a:rPr>
              <a:t> </a:t>
            </a:r>
            <a:r>
              <a:rPr sz="2000" spc="20" dirty="0">
                <a:solidFill>
                  <a:srgbClr val="C02724"/>
                </a:solidFill>
                <a:latin typeface="Tahoma"/>
                <a:cs typeface="Tahoma"/>
              </a:rPr>
              <a:t>rapidly </a:t>
            </a:r>
            <a:r>
              <a:rPr sz="2000" spc="-610" dirty="0">
                <a:solidFill>
                  <a:srgbClr val="C02724"/>
                </a:solidFill>
                <a:latin typeface="Tahoma"/>
                <a:cs typeface="Tahoma"/>
              </a:rPr>
              <a:t> </a:t>
            </a:r>
            <a:r>
              <a:rPr sz="2000" dirty="0">
                <a:solidFill>
                  <a:srgbClr val="C02724"/>
                </a:solidFill>
                <a:latin typeface="Tahoma"/>
                <a:cs typeface="Tahoma"/>
              </a:rPr>
              <a:t>progress</a:t>
            </a:r>
            <a:r>
              <a:rPr sz="2000" spc="-260" dirty="0">
                <a:solidFill>
                  <a:srgbClr val="C02724"/>
                </a:solidFill>
                <a:latin typeface="Tahoma"/>
                <a:cs typeface="Tahoma"/>
              </a:rPr>
              <a:t> </a:t>
            </a:r>
            <a:r>
              <a:rPr sz="2000" spc="50" dirty="0">
                <a:solidFill>
                  <a:srgbClr val="C02724"/>
                </a:solidFill>
                <a:latin typeface="Tahoma"/>
                <a:cs typeface="Tahoma"/>
              </a:rPr>
              <a:t>to</a:t>
            </a:r>
            <a:r>
              <a:rPr sz="2000" spc="114" dirty="0">
                <a:solidFill>
                  <a:srgbClr val="C02724"/>
                </a:solidFill>
                <a:latin typeface="Tahoma"/>
                <a:cs typeface="Tahoma"/>
              </a:rPr>
              <a:t> </a:t>
            </a:r>
            <a:r>
              <a:rPr sz="2000" spc="-10" dirty="0">
                <a:solidFill>
                  <a:srgbClr val="C02724"/>
                </a:solidFill>
                <a:latin typeface="Tahoma"/>
                <a:cs typeface="Tahoma"/>
              </a:rPr>
              <a:t>septicemia)</a:t>
            </a:r>
            <a:r>
              <a:rPr sz="2000" spc="-254" dirty="0">
                <a:solidFill>
                  <a:srgbClr val="C02724"/>
                </a:solidFill>
                <a:latin typeface="Tahoma"/>
                <a:cs typeface="Tahoma"/>
              </a:rPr>
              <a:t> </a:t>
            </a:r>
            <a:r>
              <a:rPr sz="2000" spc="-10" dirty="0">
                <a:solidFill>
                  <a:srgbClr val="C02724"/>
                </a:solidFill>
                <a:latin typeface="Tahoma"/>
                <a:cs typeface="Tahoma"/>
              </a:rPr>
              <a:t>and</a:t>
            </a:r>
            <a:r>
              <a:rPr sz="2000" spc="-270" dirty="0">
                <a:solidFill>
                  <a:srgbClr val="C02724"/>
                </a:solidFill>
                <a:latin typeface="Tahoma"/>
                <a:cs typeface="Tahoma"/>
              </a:rPr>
              <a:t> </a:t>
            </a:r>
            <a:r>
              <a:rPr sz="2000" spc="20" dirty="0">
                <a:solidFill>
                  <a:srgbClr val="C02724"/>
                </a:solidFill>
                <a:latin typeface="Tahoma"/>
                <a:cs typeface="Tahoma"/>
              </a:rPr>
              <a:t>requires</a:t>
            </a:r>
            <a:r>
              <a:rPr sz="2000" spc="-245" dirty="0">
                <a:solidFill>
                  <a:srgbClr val="C02724"/>
                </a:solidFill>
                <a:latin typeface="Tahoma"/>
                <a:cs typeface="Tahoma"/>
              </a:rPr>
              <a:t> </a:t>
            </a:r>
            <a:r>
              <a:rPr sz="2000" spc="5" dirty="0">
                <a:solidFill>
                  <a:srgbClr val="C02724"/>
                </a:solidFill>
                <a:latin typeface="Tahoma"/>
                <a:cs typeface="Tahoma"/>
              </a:rPr>
              <a:t>urgent</a:t>
            </a:r>
            <a:r>
              <a:rPr sz="2000" spc="-175" dirty="0">
                <a:solidFill>
                  <a:srgbClr val="C02724"/>
                </a:solidFill>
                <a:latin typeface="Tahoma"/>
                <a:cs typeface="Tahoma"/>
              </a:rPr>
              <a:t> </a:t>
            </a:r>
            <a:r>
              <a:rPr sz="2000" spc="-35" dirty="0">
                <a:solidFill>
                  <a:srgbClr val="C02724"/>
                </a:solidFill>
                <a:latin typeface="Tahoma"/>
                <a:cs typeface="Tahoma"/>
              </a:rPr>
              <a:t>management.</a:t>
            </a:r>
            <a:endParaRPr sz="2000">
              <a:latin typeface="Tahoma"/>
              <a:cs typeface="Tahoma"/>
            </a:endParaRPr>
          </a:p>
          <a:p>
            <a:pPr marL="135255" marR="356870" indent="3175" algn="just">
              <a:lnSpc>
                <a:spcPct val="114500"/>
              </a:lnSpc>
              <a:spcBef>
                <a:spcPts val="1920"/>
              </a:spcBef>
            </a:pPr>
            <a:r>
              <a:rPr sz="2400" spc="-25" dirty="0">
                <a:solidFill>
                  <a:srgbClr val="0B0B0B"/>
                </a:solidFill>
                <a:latin typeface="Lucida Sans Unicode"/>
                <a:cs typeface="Lucida Sans Unicode"/>
              </a:rPr>
              <a:t>v</a:t>
            </a:r>
            <a:r>
              <a:rPr sz="2400" spc="-20" dirty="0">
                <a:solidFill>
                  <a:srgbClr val="0B0B0B"/>
                </a:solidFill>
                <a:latin typeface="Lucida Sans Unicode"/>
                <a:cs typeface="Lucida Sans Unicode"/>
              </a:rPr>
              <a:t> </a:t>
            </a:r>
            <a:r>
              <a:rPr sz="2400" spc="-5" dirty="0">
                <a:solidFill>
                  <a:srgbClr val="0B0B0B"/>
                </a:solidFill>
                <a:latin typeface="Calibri"/>
                <a:cs typeface="Calibri"/>
              </a:rPr>
              <a:t>These strategies range from </a:t>
            </a:r>
            <a:r>
              <a:rPr sz="2400" b="1" u="heavy" spc="-5" dirty="0">
                <a:solidFill>
                  <a:srgbClr val="0B0B0B"/>
                </a:solidFill>
                <a:uFill>
                  <a:solidFill>
                    <a:srgbClr val="0B0B0B"/>
                  </a:solidFill>
                </a:uFill>
                <a:latin typeface="Calibri"/>
                <a:cs typeface="Calibri"/>
              </a:rPr>
              <a:t>hospital admission for intravenous</a:t>
            </a:r>
            <a:r>
              <a:rPr sz="2400" b="1" u="heavy" dirty="0">
                <a:solidFill>
                  <a:srgbClr val="0B0B0B"/>
                </a:solidFill>
                <a:uFill>
                  <a:solidFill>
                    <a:srgbClr val="0B0B0B"/>
                  </a:solidFill>
                </a:uFill>
                <a:latin typeface="Calibri"/>
                <a:cs typeface="Calibri"/>
              </a:rPr>
              <a:t> </a:t>
            </a:r>
            <a:r>
              <a:rPr sz="2400" b="1" u="heavy" spc="-5" dirty="0">
                <a:solidFill>
                  <a:srgbClr val="0B0B0B"/>
                </a:solidFill>
                <a:uFill>
                  <a:solidFill>
                    <a:srgbClr val="0B0B0B"/>
                  </a:solidFill>
                </a:uFill>
                <a:latin typeface="Calibri"/>
                <a:cs typeface="Calibri"/>
              </a:rPr>
              <a:t>(IV)</a:t>
            </a:r>
            <a:r>
              <a:rPr sz="2400" b="1" u="heavy" dirty="0">
                <a:solidFill>
                  <a:srgbClr val="0B0B0B"/>
                </a:solidFill>
                <a:uFill>
                  <a:solidFill>
                    <a:srgbClr val="0B0B0B"/>
                  </a:solidFill>
                </a:uFill>
                <a:latin typeface="Calibri"/>
                <a:cs typeface="Calibri"/>
              </a:rPr>
              <a:t> </a:t>
            </a:r>
            <a:r>
              <a:rPr sz="2400" spc="-5" dirty="0">
                <a:solidFill>
                  <a:srgbClr val="0B0B0B"/>
                </a:solidFill>
                <a:latin typeface="Calibri"/>
                <a:cs typeface="Calibri"/>
              </a:rPr>
              <a:t>antimicrobial </a:t>
            </a:r>
            <a:r>
              <a:rPr sz="2400" dirty="0">
                <a:solidFill>
                  <a:srgbClr val="0B0B0B"/>
                </a:solidFill>
                <a:latin typeface="Calibri"/>
                <a:cs typeface="Calibri"/>
              </a:rPr>
              <a:t> </a:t>
            </a:r>
            <a:r>
              <a:rPr sz="2400" spc="-5" dirty="0">
                <a:solidFill>
                  <a:srgbClr val="0B0B0B"/>
                </a:solidFill>
                <a:latin typeface="Calibri"/>
                <a:cs typeface="Calibri"/>
              </a:rPr>
              <a:t>therapy</a:t>
            </a:r>
            <a:r>
              <a:rPr sz="2400" spc="40" dirty="0">
                <a:solidFill>
                  <a:srgbClr val="0B0B0B"/>
                </a:solidFill>
                <a:latin typeface="Calibri"/>
                <a:cs typeface="Calibri"/>
              </a:rPr>
              <a:t> </a:t>
            </a:r>
            <a:r>
              <a:rPr sz="2400" spc="-5" dirty="0">
                <a:solidFill>
                  <a:srgbClr val="0B0B0B"/>
                </a:solidFill>
                <a:latin typeface="Calibri"/>
                <a:cs typeface="Calibri"/>
              </a:rPr>
              <a:t>to</a:t>
            </a:r>
            <a:r>
              <a:rPr sz="2400" spc="484" dirty="0">
                <a:solidFill>
                  <a:srgbClr val="0B0B0B"/>
                </a:solidFill>
                <a:latin typeface="Calibri"/>
                <a:cs typeface="Calibri"/>
              </a:rPr>
              <a:t> </a:t>
            </a:r>
            <a:r>
              <a:rPr sz="2400" spc="-5" dirty="0">
                <a:solidFill>
                  <a:srgbClr val="0B0B0B"/>
                </a:solidFill>
                <a:latin typeface="Calibri"/>
                <a:cs typeface="Calibri"/>
              </a:rPr>
              <a:t>administering</a:t>
            </a:r>
            <a:r>
              <a:rPr sz="2400" spc="20" dirty="0">
                <a:solidFill>
                  <a:srgbClr val="0B0B0B"/>
                </a:solidFill>
                <a:latin typeface="Calibri"/>
                <a:cs typeface="Calibri"/>
              </a:rPr>
              <a:t> </a:t>
            </a:r>
            <a:r>
              <a:rPr sz="2400" spc="-5" dirty="0">
                <a:solidFill>
                  <a:srgbClr val="0B0B0B"/>
                </a:solidFill>
                <a:latin typeface="Calibri"/>
                <a:cs typeface="Calibri"/>
              </a:rPr>
              <a:t>a</a:t>
            </a:r>
            <a:r>
              <a:rPr sz="2400" spc="10" dirty="0">
                <a:solidFill>
                  <a:srgbClr val="0B0B0B"/>
                </a:solidFill>
                <a:latin typeface="Calibri"/>
                <a:cs typeface="Calibri"/>
              </a:rPr>
              <a:t> </a:t>
            </a:r>
            <a:r>
              <a:rPr sz="2400" spc="-5" dirty="0">
                <a:solidFill>
                  <a:srgbClr val="0B0B0B"/>
                </a:solidFill>
                <a:latin typeface="Calibri"/>
                <a:cs typeface="Calibri"/>
              </a:rPr>
              <a:t>third-generation</a:t>
            </a:r>
            <a:r>
              <a:rPr sz="2400" spc="-40" dirty="0">
                <a:solidFill>
                  <a:srgbClr val="0B0B0B"/>
                </a:solidFill>
                <a:latin typeface="Calibri"/>
                <a:cs typeface="Calibri"/>
              </a:rPr>
              <a:t> </a:t>
            </a:r>
            <a:r>
              <a:rPr sz="2400" spc="-5" dirty="0">
                <a:solidFill>
                  <a:srgbClr val="0B0B0B"/>
                </a:solidFill>
                <a:latin typeface="Calibri"/>
                <a:cs typeface="Calibri"/>
              </a:rPr>
              <a:t>cephalosporin</a:t>
            </a:r>
            <a:r>
              <a:rPr sz="2400" spc="50" dirty="0">
                <a:solidFill>
                  <a:srgbClr val="0B0B0B"/>
                </a:solidFill>
                <a:latin typeface="Calibri"/>
                <a:cs typeface="Calibri"/>
              </a:rPr>
              <a:t> </a:t>
            </a:r>
            <a:r>
              <a:rPr sz="2400" spc="-5" dirty="0">
                <a:solidFill>
                  <a:srgbClr val="0B0B0B"/>
                </a:solidFill>
                <a:latin typeface="Calibri"/>
                <a:cs typeface="Calibri"/>
              </a:rPr>
              <a:t>in</a:t>
            </a:r>
            <a:r>
              <a:rPr sz="2400" spc="50" dirty="0">
                <a:solidFill>
                  <a:srgbClr val="0B0B0B"/>
                </a:solidFill>
                <a:latin typeface="Calibri"/>
                <a:cs typeface="Calibri"/>
              </a:rPr>
              <a:t> </a:t>
            </a:r>
            <a:r>
              <a:rPr sz="2400" spc="-5" dirty="0">
                <a:solidFill>
                  <a:srgbClr val="0B0B0B"/>
                </a:solidFill>
                <a:latin typeface="Calibri"/>
                <a:cs typeface="Calibri"/>
              </a:rPr>
              <a:t>an</a:t>
            </a:r>
            <a:r>
              <a:rPr sz="2400" spc="445" dirty="0">
                <a:solidFill>
                  <a:srgbClr val="0B0B0B"/>
                </a:solidFill>
                <a:latin typeface="Calibri"/>
                <a:cs typeface="Calibri"/>
              </a:rPr>
              <a:t> </a:t>
            </a:r>
            <a:r>
              <a:rPr sz="2400" spc="-5" dirty="0">
                <a:solidFill>
                  <a:srgbClr val="0B0B0B"/>
                </a:solidFill>
                <a:latin typeface="Calibri"/>
                <a:cs typeface="Calibri"/>
              </a:rPr>
              <a:t>ED</a:t>
            </a:r>
            <a:endParaRPr sz="2400">
              <a:latin typeface="Calibri"/>
              <a:cs typeface="Calibri"/>
            </a:endParaRPr>
          </a:p>
          <a:p>
            <a:pPr marL="147955" algn="just">
              <a:lnSpc>
                <a:spcPct val="100000"/>
              </a:lnSpc>
              <a:spcBef>
                <a:spcPts val="495"/>
              </a:spcBef>
            </a:pPr>
            <a:r>
              <a:rPr sz="2400" b="1" u="heavy" spc="-5" dirty="0">
                <a:solidFill>
                  <a:srgbClr val="0B0B0B"/>
                </a:solidFill>
                <a:uFill>
                  <a:solidFill>
                    <a:srgbClr val="0B0B0B"/>
                  </a:solidFill>
                </a:uFill>
                <a:latin typeface="Calibri"/>
                <a:cs typeface="Calibri"/>
              </a:rPr>
              <a:t>or</a:t>
            </a:r>
            <a:r>
              <a:rPr sz="2400" b="1" u="heavy" spc="-80" dirty="0">
                <a:solidFill>
                  <a:srgbClr val="0B0B0B"/>
                </a:solidFill>
                <a:uFill>
                  <a:solidFill>
                    <a:srgbClr val="0B0B0B"/>
                  </a:solidFill>
                </a:uFill>
                <a:latin typeface="Calibri"/>
                <a:cs typeface="Calibri"/>
              </a:rPr>
              <a:t> </a:t>
            </a:r>
            <a:r>
              <a:rPr sz="2400" b="1" u="heavy" spc="-5" dirty="0">
                <a:solidFill>
                  <a:srgbClr val="0B0B0B"/>
                </a:solidFill>
                <a:uFill>
                  <a:solidFill>
                    <a:srgbClr val="0B0B0B"/>
                  </a:solidFill>
                </a:uFill>
                <a:latin typeface="Calibri"/>
                <a:cs typeface="Calibri"/>
              </a:rPr>
              <a:t>outpatient</a:t>
            </a:r>
            <a:r>
              <a:rPr sz="2400" b="1" u="heavy" spc="35" dirty="0">
                <a:solidFill>
                  <a:srgbClr val="0B0B0B"/>
                </a:solidFill>
                <a:uFill>
                  <a:solidFill>
                    <a:srgbClr val="0B0B0B"/>
                  </a:solidFill>
                </a:uFill>
                <a:latin typeface="Calibri"/>
                <a:cs typeface="Calibri"/>
              </a:rPr>
              <a:t> </a:t>
            </a:r>
            <a:r>
              <a:rPr sz="2400" b="1" u="heavy" spc="-5" dirty="0">
                <a:solidFill>
                  <a:srgbClr val="0B0B0B"/>
                </a:solidFill>
                <a:uFill>
                  <a:solidFill>
                    <a:srgbClr val="0B0B0B"/>
                  </a:solidFill>
                </a:uFill>
                <a:latin typeface="Calibri"/>
                <a:cs typeface="Calibri"/>
              </a:rPr>
              <a:t>setting</a:t>
            </a:r>
            <a:r>
              <a:rPr sz="2400" b="1" spc="85" dirty="0">
                <a:solidFill>
                  <a:srgbClr val="0B0B0B"/>
                </a:solidFill>
                <a:latin typeface="Calibri"/>
                <a:cs typeface="Calibri"/>
              </a:rPr>
              <a:t> </a:t>
            </a:r>
            <a:r>
              <a:rPr sz="2400" spc="-5" dirty="0">
                <a:solidFill>
                  <a:srgbClr val="0B0B0B"/>
                </a:solidFill>
                <a:latin typeface="Calibri"/>
                <a:cs typeface="Calibri"/>
              </a:rPr>
              <a:t>to</a:t>
            </a:r>
            <a:r>
              <a:rPr sz="2400" spc="5" dirty="0">
                <a:solidFill>
                  <a:srgbClr val="0B0B0B"/>
                </a:solidFill>
                <a:latin typeface="Calibri"/>
                <a:cs typeface="Calibri"/>
              </a:rPr>
              <a:t> </a:t>
            </a:r>
            <a:r>
              <a:rPr sz="2400" spc="-5" dirty="0">
                <a:solidFill>
                  <a:srgbClr val="0B0B0B"/>
                </a:solidFill>
                <a:latin typeface="Calibri"/>
                <a:cs typeface="Calibri"/>
              </a:rPr>
              <a:t>patients</a:t>
            </a:r>
            <a:r>
              <a:rPr sz="2400" spc="105" dirty="0">
                <a:solidFill>
                  <a:srgbClr val="0B0B0B"/>
                </a:solidFill>
                <a:latin typeface="Calibri"/>
                <a:cs typeface="Calibri"/>
              </a:rPr>
              <a:t> </a:t>
            </a:r>
            <a:r>
              <a:rPr sz="2400" spc="-5" dirty="0">
                <a:solidFill>
                  <a:srgbClr val="0B0B0B"/>
                </a:solidFill>
                <a:latin typeface="Calibri"/>
                <a:cs typeface="Calibri"/>
              </a:rPr>
              <a:t>without</a:t>
            </a:r>
            <a:r>
              <a:rPr sz="2400" spc="10" dirty="0">
                <a:solidFill>
                  <a:srgbClr val="0B0B0B"/>
                </a:solidFill>
                <a:latin typeface="Calibri"/>
                <a:cs typeface="Calibri"/>
              </a:rPr>
              <a:t> </a:t>
            </a:r>
            <a:r>
              <a:rPr sz="2400" spc="-5" dirty="0">
                <a:solidFill>
                  <a:srgbClr val="0B0B0B"/>
                </a:solidFill>
                <a:latin typeface="Calibri"/>
                <a:cs typeface="Calibri"/>
              </a:rPr>
              <a:t>established</a:t>
            </a:r>
            <a:r>
              <a:rPr sz="2400" spc="-35" dirty="0">
                <a:solidFill>
                  <a:srgbClr val="0B0B0B"/>
                </a:solidFill>
                <a:latin typeface="Calibri"/>
                <a:cs typeface="Calibri"/>
              </a:rPr>
              <a:t> </a:t>
            </a:r>
            <a:r>
              <a:rPr sz="2400" spc="-5" dirty="0">
                <a:solidFill>
                  <a:srgbClr val="0B0B0B"/>
                </a:solidFill>
                <a:latin typeface="Calibri"/>
                <a:cs typeface="Calibri"/>
              </a:rPr>
              <a:t>risk</a:t>
            </a:r>
            <a:r>
              <a:rPr sz="2400" spc="55" dirty="0">
                <a:solidFill>
                  <a:srgbClr val="0B0B0B"/>
                </a:solidFill>
                <a:latin typeface="Calibri"/>
                <a:cs typeface="Calibri"/>
              </a:rPr>
              <a:t> </a:t>
            </a:r>
            <a:r>
              <a:rPr sz="2400" spc="-5" dirty="0">
                <a:solidFill>
                  <a:srgbClr val="0B0B0B"/>
                </a:solidFill>
                <a:latin typeface="Calibri"/>
                <a:cs typeface="Calibri"/>
              </a:rPr>
              <a:t>factors</a:t>
            </a:r>
            <a:r>
              <a:rPr sz="2400" spc="-75" dirty="0">
                <a:solidFill>
                  <a:srgbClr val="0B0B0B"/>
                </a:solidFill>
                <a:latin typeface="Calibri"/>
                <a:cs typeface="Calibri"/>
              </a:rPr>
              <a:t> </a:t>
            </a:r>
            <a:r>
              <a:rPr sz="2400" spc="-5" dirty="0">
                <a:solidFill>
                  <a:srgbClr val="0B0B0B"/>
                </a:solidFill>
                <a:latin typeface="Calibri"/>
                <a:cs typeface="Calibri"/>
              </a:rPr>
              <a:t>for</a:t>
            </a:r>
            <a:r>
              <a:rPr sz="2400" spc="40" dirty="0">
                <a:solidFill>
                  <a:srgbClr val="0B0B0B"/>
                </a:solidFill>
                <a:latin typeface="Calibri"/>
                <a:cs typeface="Calibri"/>
              </a:rPr>
              <a:t> </a:t>
            </a:r>
            <a:r>
              <a:rPr sz="2400" spc="-5" dirty="0">
                <a:solidFill>
                  <a:srgbClr val="0B0B0B"/>
                </a:solidFill>
                <a:latin typeface="Calibri"/>
                <a:cs typeface="Calibri"/>
              </a:rPr>
              <a:t>occult</a:t>
            </a:r>
            <a:r>
              <a:rPr sz="2400" spc="60" dirty="0">
                <a:solidFill>
                  <a:srgbClr val="0B0B0B"/>
                </a:solidFill>
                <a:latin typeface="Calibri"/>
                <a:cs typeface="Calibri"/>
              </a:rPr>
              <a:t> </a:t>
            </a:r>
            <a:r>
              <a:rPr sz="2400" spc="-5" dirty="0">
                <a:solidFill>
                  <a:srgbClr val="0B0B0B"/>
                </a:solidFill>
                <a:latin typeface="Calibri"/>
                <a:cs typeface="Calibri"/>
              </a:rPr>
              <a:t>bacteremia</a:t>
            </a:r>
            <a:endParaRPr sz="2400">
              <a:latin typeface="Calibri"/>
              <a:cs typeface="Calibri"/>
            </a:endParaRPr>
          </a:p>
          <a:p>
            <a:pPr>
              <a:lnSpc>
                <a:spcPct val="100000"/>
              </a:lnSpc>
              <a:spcBef>
                <a:spcPts val="25"/>
              </a:spcBef>
            </a:pPr>
            <a:endParaRPr sz="3100">
              <a:latin typeface="Calibri"/>
              <a:cs typeface="Calibri"/>
            </a:endParaRPr>
          </a:p>
          <a:p>
            <a:pPr marL="12700" algn="just">
              <a:lnSpc>
                <a:spcPct val="100000"/>
              </a:lnSpc>
            </a:pPr>
            <a:r>
              <a:rPr sz="2450" spc="70" dirty="0">
                <a:solidFill>
                  <a:srgbClr val="0B0B0B"/>
                </a:solidFill>
                <a:latin typeface="Segoe UI Symbol"/>
                <a:cs typeface="Segoe UI Symbol"/>
              </a:rPr>
              <a:t>q  </a:t>
            </a:r>
            <a:r>
              <a:rPr sz="2450" spc="325" dirty="0">
                <a:solidFill>
                  <a:srgbClr val="0B0B0B"/>
                </a:solidFill>
                <a:latin typeface="Segoe UI Symbol"/>
                <a:cs typeface="Segoe UI Symbol"/>
              </a:rPr>
              <a:t> </a:t>
            </a:r>
            <a:r>
              <a:rPr sz="2400" b="1" i="1" u="heavy" spc="-5" dirty="0">
                <a:solidFill>
                  <a:srgbClr val="0B0B0B"/>
                </a:solidFill>
                <a:uFill>
                  <a:solidFill>
                    <a:srgbClr val="0B0B0B"/>
                  </a:solidFill>
                </a:uFill>
                <a:latin typeface="Calibri"/>
                <a:cs typeface="Calibri"/>
              </a:rPr>
              <a:t>NOTE</a:t>
            </a:r>
            <a:r>
              <a:rPr sz="2400" b="1" i="1" u="heavy" spc="-100" dirty="0">
                <a:solidFill>
                  <a:srgbClr val="0B0B0B"/>
                </a:solidFill>
                <a:uFill>
                  <a:solidFill>
                    <a:srgbClr val="0B0B0B"/>
                  </a:solidFill>
                </a:uFill>
                <a:latin typeface="Calibri"/>
                <a:cs typeface="Calibri"/>
              </a:rPr>
              <a:t> </a:t>
            </a:r>
            <a:r>
              <a:rPr sz="2400" b="1" i="1" u="heavy" spc="-5" dirty="0">
                <a:solidFill>
                  <a:srgbClr val="0B0B0B"/>
                </a:solidFill>
                <a:uFill>
                  <a:solidFill>
                    <a:srgbClr val="0B0B0B"/>
                  </a:solidFill>
                </a:uFill>
                <a:latin typeface="Calibri"/>
                <a:cs typeface="Calibri"/>
              </a:rPr>
              <a:t>:</a:t>
            </a:r>
            <a:endParaRPr sz="2400">
              <a:latin typeface="Calibri"/>
              <a:cs typeface="Calibri"/>
            </a:endParaRPr>
          </a:p>
          <a:p>
            <a:pPr marL="71755" marR="5080" indent="220345" algn="just">
              <a:lnSpc>
                <a:spcPct val="100200"/>
              </a:lnSpc>
              <a:spcBef>
                <a:spcPts val="480"/>
              </a:spcBef>
            </a:pPr>
            <a:r>
              <a:rPr sz="2400" i="1" spc="-5" dirty="0">
                <a:solidFill>
                  <a:srgbClr val="0B0B0B"/>
                </a:solidFill>
                <a:latin typeface="Calibri"/>
                <a:cs typeface="Calibri"/>
              </a:rPr>
              <a:t>Observation after antibiotic administration is important as children who have </a:t>
            </a:r>
            <a:r>
              <a:rPr sz="2400" b="1" i="1" dirty="0">
                <a:solidFill>
                  <a:srgbClr val="3E3E3E"/>
                </a:solidFill>
                <a:latin typeface="Calibri"/>
                <a:cs typeface="Calibri"/>
              </a:rPr>
              <a:t>s</a:t>
            </a:r>
            <a:r>
              <a:rPr sz="2400" b="1" i="1" dirty="0">
                <a:solidFill>
                  <a:srgbClr val="6F2F9F"/>
                </a:solidFill>
                <a:latin typeface="Calibri"/>
                <a:cs typeface="Calibri"/>
              </a:rPr>
              <a:t>ickle </a:t>
            </a:r>
            <a:r>
              <a:rPr sz="2400" b="1" i="1" spc="-5" dirty="0">
                <a:solidFill>
                  <a:srgbClr val="6F2F9F"/>
                </a:solidFill>
                <a:latin typeface="Calibri"/>
                <a:cs typeface="Calibri"/>
              </a:rPr>
              <a:t>cell </a:t>
            </a:r>
            <a:r>
              <a:rPr sz="2400" b="1" i="1" dirty="0">
                <a:solidFill>
                  <a:srgbClr val="6F2F9F"/>
                </a:solidFill>
                <a:latin typeface="Calibri"/>
                <a:cs typeface="Calibri"/>
              </a:rPr>
              <a:t> </a:t>
            </a:r>
            <a:r>
              <a:rPr sz="2400" b="1" i="1" spc="-5" dirty="0">
                <a:solidFill>
                  <a:srgbClr val="6F2F9F"/>
                </a:solidFill>
                <a:latin typeface="Calibri"/>
                <a:cs typeface="Calibri"/>
              </a:rPr>
              <a:t>anemia treated with ceftriaxone </a:t>
            </a:r>
            <a:r>
              <a:rPr sz="2400" i="1" spc="-5" dirty="0">
                <a:solidFill>
                  <a:srgbClr val="0B0B0B"/>
                </a:solidFill>
                <a:latin typeface="Calibri"/>
                <a:cs typeface="Calibri"/>
              </a:rPr>
              <a:t>can develop </a:t>
            </a:r>
            <a:r>
              <a:rPr sz="2400" i="1" u="heavy" spc="-5" dirty="0">
                <a:solidFill>
                  <a:srgbClr val="0B0B0B"/>
                </a:solidFill>
                <a:uFill>
                  <a:solidFill>
                    <a:srgbClr val="0B0B0B"/>
                  </a:solidFill>
                </a:uFill>
                <a:latin typeface="Calibri"/>
                <a:cs typeface="Calibri"/>
              </a:rPr>
              <a:t>severe,</a:t>
            </a:r>
            <a:r>
              <a:rPr sz="2400" i="1" spc="-5" dirty="0">
                <a:solidFill>
                  <a:srgbClr val="0B0B0B"/>
                </a:solidFill>
                <a:latin typeface="Calibri"/>
                <a:cs typeface="Calibri"/>
              </a:rPr>
              <a:t> </a:t>
            </a:r>
            <a:r>
              <a:rPr sz="2400" i="1" u="heavy" spc="-5" dirty="0">
                <a:solidFill>
                  <a:srgbClr val="0B0B0B"/>
                </a:solidFill>
                <a:uFill>
                  <a:solidFill>
                    <a:srgbClr val="0B0B0B"/>
                  </a:solidFill>
                </a:uFill>
                <a:latin typeface="Calibri"/>
                <a:cs typeface="Calibri"/>
              </a:rPr>
              <a:t>rapid,</a:t>
            </a:r>
            <a:r>
              <a:rPr sz="2400" i="1" spc="-5" dirty="0">
                <a:solidFill>
                  <a:srgbClr val="0B0B0B"/>
                </a:solidFill>
                <a:latin typeface="Calibri"/>
                <a:cs typeface="Calibri"/>
              </a:rPr>
              <a:t> </a:t>
            </a:r>
            <a:r>
              <a:rPr sz="2400" i="1" u="heavy" spc="-5" dirty="0">
                <a:solidFill>
                  <a:srgbClr val="0B0B0B"/>
                </a:solidFill>
                <a:uFill>
                  <a:solidFill>
                    <a:srgbClr val="0B0B0B"/>
                  </a:solidFill>
                </a:uFill>
                <a:latin typeface="Calibri"/>
                <a:cs typeface="Calibri"/>
              </a:rPr>
              <a:t>and life-threatening immune </a:t>
            </a:r>
            <a:r>
              <a:rPr sz="2400" i="1" dirty="0">
                <a:solidFill>
                  <a:srgbClr val="0B0B0B"/>
                </a:solidFill>
                <a:latin typeface="Calibri"/>
                <a:cs typeface="Calibri"/>
              </a:rPr>
              <a:t> </a:t>
            </a:r>
            <a:r>
              <a:rPr sz="2400" i="1" u="heavy" spc="-5" dirty="0">
                <a:solidFill>
                  <a:srgbClr val="0B0B0B"/>
                </a:solidFill>
                <a:uFill>
                  <a:solidFill>
                    <a:srgbClr val="0B0B0B"/>
                  </a:solidFill>
                </a:uFill>
                <a:latin typeface="Calibri"/>
                <a:cs typeface="Calibri"/>
              </a:rPr>
              <a:t>hemolysis.</a:t>
            </a:r>
            <a:endParaRPr sz="2400">
              <a:latin typeface="Calibri"/>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695725" y="1470502"/>
            <a:ext cx="10447655" cy="4486910"/>
          </a:xfrm>
          <a:prstGeom prst="rect">
            <a:avLst/>
          </a:prstGeom>
        </p:spPr>
        <p:txBody>
          <a:bodyPr vert="horz" wrap="square" lIns="0" tIns="12065" rIns="0" bIns="0" rtlCol="0">
            <a:spAutoFit/>
          </a:bodyPr>
          <a:lstStyle/>
          <a:p>
            <a:pPr marL="126364" indent="-114300">
              <a:lnSpc>
                <a:spcPts val="3229"/>
              </a:lnSpc>
              <a:spcBef>
                <a:spcPts val="95"/>
              </a:spcBef>
              <a:buSzPct val="82142"/>
              <a:buFont typeface="Arial MT"/>
              <a:buChar char="•"/>
              <a:tabLst>
                <a:tab pos="127000" algn="l"/>
              </a:tabLst>
            </a:pPr>
            <a:r>
              <a:rPr sz="2800" b="1" spc="-5" dirty="0">
                <a:solidFill>
                  <a:srgbClr val="0B0B0B"/>
                </a:solidFill>
                <a:latin typeface="Calibri"/>
                <a:cs typeface="Calibri"/>
              </a:rPr>
              <a:t>Hypotension:</a:t>
            </a:r>
            <a:r>
              <a:rPr sz="2800" b="1" spc="-80" dirty="0">
                <a:solidFill>
                  <a:srgbClr val="0B0B0B"/>
                </a:solidFill>
                <a:latin typeface="Calibri"/>
                <a:cs typeface="Calibri"/>
              </a:rPr>
              <a:t> </a:t>
            </a:r>
            <a:r>
              <a:rPr sz="2400" spc="-5" dirty="0">
                <a:solidFill>
                  <a:srgbClr val="0B0B0B"/>
                </a:solidFill>
                <a:latin typeface="Calibri"/>
                <a:cs typeface="Calibri"/>
              </a:rPr>
              <a:t>systolic</a:t>
            </a:r>
            <a:r>
              <a:rPr sz="2400" spc="15" dirty="0">
                <a:solidFill>
                  <a:srgbClr val="0B0B0B"/>
                </a:solidFill>
                <a:latin typeface="Calibri"/>
                <a:cs typeface="Calibri"/>
              </a:rPr>
              <a:t> </a:t>
            </a:r>
            <a:r>
              <a:rPr sz="2400" spc="-5" dirty="0">
                <a:solidFill>
                  <a:srgbClr val="0B0B0B"/>
                </a:solidFill>
                <a:latin typeface="Calibri"/>
                <a:cs typeface="Calibri"/>
              </a:rPr>
              <a:t>blood</a:t>
            </a:r>
            <a:r>
              <a:rPr sz="2400" spc="-45" dirty="0">
                <a:solidFill>
                  <a:srgbClr val="0B0B0B"/>
                </a:solidFill>
                <a:latin typeface="Calibri"/>
                <a:cs typeface="Calibri"/>
              </a:rPr>
              <a:t> </a:t>
            </a:r>
            <a:r>
              <a:rPr sz="2400" spc="-5" dirty="0">
                <a:solidFill>
                  <a:srgbClr val="0B0B0B"/>
                </a:solidFill>
                <a:latin typeface="Calibri"/>
                <a:cs typeface="Calibri"/>
              </a:rPr>
              <a:t>pressure</a:t>
            </a:r>
            <a:r>
              <a:rPr sz="2400" spc="5" dirty="0">
                <a:solidFill>
                  <a:srgbClr val="0B0B0B"/>
                </a:solidFill>
                <a:latin typeface="Calibri"/>
                <a:cs typeface="Calibri"/>
              </a:rPr>
              <a:t> </a:t>
            </a:r>
            <a:r>
              <a:rPr sz="2400" spc="-5" dirty="0">
                <a:solidFill>
                  <a:srgbClr val="0B0B0B"/>
                </a:solidFill>
                <a:latin typeface="Calibri"/>
                <a:cs typeface="Calibri"/>
              </a:rPr>
              <a:t>&lt;70</a:t>
            </a:r>
            <a:r>
              <a:rPr sz="2400" spc="35" dirty="0">
                <a:solidFill>
                  <a:srgbClr val="0B0B0B"/>
                </a:solidFill>
                <a:latin typeface="Calibri"/>
                <a:cs typeface="Calibri"/>
              </a:rPr>
              <a:t> </a:t>
            </a:r>
            <a:r>
              <a:rPr sz="2400" spc="-5" dirty="0">
                <a:solidFill>
                  <a:srgbClr val="0B0B0B"/>
                </a:solidFill>
                <a:latin typeface="Calibri"/>
                <a:cs typeface="Calibri"/>
              </a:rPr>
              <a:t>mm</a:t>
            </a:r>
            <a:r>
              <a:rPr sz="2400" spc="25" dirty="0">
                <a:solidFill>
                  <a:srgbClr val="0B0B0B"/>
                </a:solidFill>
                <a:latin typeface="Calibri"/>
                <a:cs typeface="Calibri"/>
              </a:rPr>
              <a:t> </a:t>
            </a:r>
            <a:r>
              <a:rPr sz="2400" spc="-5" dirty="0">
                <a:solidFill>
                  <a:srgbClr val="0B0B0B"/>
                </a:solidFill>
                <a:latin typeface="Calibri"/>
                <a:cs typeface="Calibri"/>
              </a:rPr>
              <a:t>Hg</a:t>
            </a:r>
            <a:r>
              <a:rPr sz="2400" spc="40" dirty="0">
                <a:solidFill>
                  <a:srgbClr val="0B0B0B"/>
                </a:solidFill>
                <a:latin typeface="Calibri"/>
                <a:cs typeface="Calibri"/>
              </a:rPr>
              <a:t> </a:t>
            </a:r>
            <a:r>
              <a:rPr sz="2400" spc="-5" dirty="0">
                <a:solidFill>
                  <a:srgbClr val="0B0B0B"/>
                </a:solidFill>
                <a:latin typeface="Calibri"/>
                <a:cs typeface="Calibri"/>
              </a:rPr>
              <a:t>at</a:t>
            </a:r>
            <a:r>
              <a:rPr sz="2400" spc="-95" dirty="0">
                <a:solidFill>
                  <a:srgbClr val="0B0B0B"/>
                </a:solidFill>
                <a:latin typeface="Calibri"/>
                <a:cs typeface="Calibri"/>
              </a:rPr>
              <a:t> </a:t>
            </a:r>
            <a:r>
              <a:rPr sz="2400" spc="-5" dirty="0">
                <a:solidFill>
                  <a:srgbClr val="0B0B0B"/>
                </a:solidFill>
                <a:latin typeface="Calibri"/>
                <a:cs typeface="Calibri"/>
              </a:rPr>
              <a:t>1</a:t>
            </a:r>
            <a:r>
              <a:rPr sz="2400" spc="50" dirty="0">
                <a:solidFill>
                  <a:srgbClr val="0B0B0B"/>
                </a:solidFill>
                <a:latin typeface="Calibri"/>
                <a:cs typeface="Calibri"/>
              </a:rPr>
              <a:t> </a:t>
            </a:r>
            <a:r>
              <a:rPr sz="2400" spc="-5" dirty="0">
                <a:solidFill>
                  <a:srgbClr val="0B0B0B"/>
                </a:solidFill>
                <a:latin typeface="Calibri"/>
                <a:cs typeface="Calibri"/>
              </a:rPr>
              <a:t>yr</a:t>
            </a:r>
            <a:r>
              <a:rPr sz="2400" spc="40" dirty="0">
                <a:solidFill>
                  <a:srgbClr val="0B0B0B"/>
                </a:solidFill>
                <a:latin typeface="Calibri"/>
                <a:cs typeface="Calibri"/>
              </a:rPr>
              <a:t> </a:t>
            </a:r>
            <a:r>
              <a:rPr sz="2400" spc="-5" dirty="0">
                <a:solidFill>
                  <a:srgbClr val="0B0B0B"/>
                </a:solidFill>
                <a:latin typeface="Calibri"/>
                <a:cs typeface="Calibri"/>
              </a:rPr>
              <a:t>of</a:t>
            </a:r>
            <a:r>
              <a:rPr sz="2400" spc="-40" dirty="0">
                <a:solidFill>
                  <a:srgbClr val="0B0B0B"/>
                </a:solidFill>
                <a:latin typeface="Calibri"/>
                <a:cs typeface="Calibri"/>
              </a:rPr>
              <a:t> </a:t>
            </a:r>
            <a:r>
              <a:rPr sz="2400" spc="-5" dirty="0">
                <a:solidFill>
                  <a:srgbClr val="0B0B0B"/>
                </a:solidFill>
                <a:latin typeface="Calibri"/>
                <a:cs typeface="Calibri"/>
              </a:rPr>
              <a:t>age</a:t>
            </a:r>
            <a:r>
              <a:rPr sz="2400" spc="-10" dirty="0">
                <a:solidFill>
                  <a:srgbClr val="0B0B0B"/>
                </a:solidFill>
                <a:latin typeface="Calibri"/>
                <a:cs typeface="Calibri"/>
              </a:rPr>
              <a:t> </a:t>
            </a:r>
            <a:r>
              <a:rPr sz="2400" spc="-5" dirty="0">
                <a:solidFill>
                  <a:srgbClr val="0B0B0B"/>
                </a:solidFill>
                <a:latin typeface="Calibri"/>
                <a:cs typeface="Calibri"/>
              </a:rPr>
              <a:t>or</a:t>
            </a:r>
            <a:r>
              <a:rPr sz="2400" spc="60" dirty="0">
                <a:solidFill>
                  <a:srgbClr val="0B0B0B"/>
                </a:solidFill>
                <a:latin typeface="Calibri"/>
                <a:cs typeface="Calibri"/>
              </a:rPr>
              <a:t> </a:t>
            </a:r>
            <a:r>
              <a:rPr sz="2400" spc="-5" dirty="0">
                <a:solidFill>
                  <a:srgbClr val="0B0B0B"/>
                </a:solidFill>
                <a:latin typeface="Calibri"/>
                <a:cs typeface="Calibri"/>
              </a:rPr>
              <a:t>&lt;70</a:t>
            </a:r>
            <a:r>
              <a:rPr sz="2400" spc="-70" dirty="0">
                <a:solidFill>
                  <a:srgbClr val="0B0B0B"/>
                </a:solidFill>
                <a:latin typeface="Calibri"/>
                <a:cs typeface="Calibri"/>
              </a:rPr>
              <a:t> </a:t>
            </a:r>
            <a:r>
              <a:rPr sz="2400" spc="-5" dirty="0">
                <a:solidFill>
                  <a:srgbClr val="0B0B0B"/>
                </a:solidFill>
                <a:latin typeface="Calibri"/>
                <a:cs typeface="Calibri"/>
              </a:rPr>
              <a:t>mm</a:t>
            </a:r>
            <a:r>
              <a:rPr sz="2400" spc="30" dirty="0">
                <a:solidFill>
                  <a:srgbClr val="0B0B0B"/>
                </a:solidFill>
                <a:latin typeface="Calibri"/>
                <a:cs typeface="Calibri"/>
              </a:rPr>
              <a:t> </a:t>
            </a:r>
            <a:r>
              <a:rPr sz="2400" spc="-5" dirty="0">
                <a:solidFill>
                  <a:srgbClr val="0B0B0B"/>
                </a:solidFill>
                <a:latin typeface="Calibri"/>
                <a:cs typeface="Calibri"/>
              </a:rPr>
              <a:t>Hg</a:t>
            </a:r>
            <a:r>
              <a:rPr sz="2400" spc="35" dirty="0">
                <a:solidFill>
                  <a:srgbClr val="0B0B0B"/>
                </a:solidFill>
                <a:latin typeface="Calibri"/>
                <a:cs typeface="Calibri"/>
              </a:rPr>
              <a:t> </a:t>
            </a:r>
            <a:r>
              <a:rPr sz="2400" spc="-5" dirty="0">
                <a:solidFill>
                  <a:srgbClr val="0B0B0B"/>
                </a:solidFill>
                <a:latin typeface="Calibri"/>
                <a:cs typeface="Calibri"/>
              </a:rPr>
              <a:t>+</a:t>
            </a:r>
            <a:r>
              <a:rPr sz="2400" spc="-30" dirty="0">
                <a:solidFill>
                  <a:srgbClr val="0B0B0B"/>
                </a:solidFill>
                <a:latin typeface="Calibri"/>
                <a:cs typeface="Calibri"/>
              </a:rPr>
              <a:t> </a:t>
            </a:r>
            <a:r>
              <a:rPr sz="2400" spc="-5" dirty="0">
                <a:solidFill>
                  <a:srgbClr val="0B0B0B"/>
                </a:solidFill>
                <a:latin typeface="Calibri"/>
                <a:cs typeface="Calibri"/>
              </a:rPr>
              <a:t>2</a:t>
            </a:r>
            <a:endParaRPr sz="2400">
              <a:latin typeface="Calibri"/>
              <a:cs typeface="Calibri"/>
            </a:endParaRPr>
          </a:p>
          <a:p>
            <a:pPr marL="383540">
              <a:lnSpc>
                <a:spcPts val="2750"/>
              </a:lnSpc>
            </a:pPr>
            <a:r>
              <a:rPr sz="2400" spc="-5" dirty="0">
                <a:solidFill>
                  <a:srgbClr val="0B0B0B"/>
                </a:solidFill>
                <a:latin typeface="Calibri"/>
                <a:cs typeface="Calibri"/>
              </a:rPr>
              <a:t>×</a:t>
            </a:r>
            <a:r>
              <a:rPr sz="2400" spc="-40" dirty="0">
                <a:solidFill>
                  <a:srgbClr val="0B0B0B"/>
                </a:solidFill>
                <a:latin typeface="Calibri"/>
                <a:cs typeface="Calibri"/>
              </a:rPr>
              <a:t> </a:t>
            </a:r>
            <a:r>
              <a:rPr sz="2400" spc="-5" dirty="0">
                <a:solidFill>
                  <a:srgbClr val="0B0B0B"/>
                </a:solidFill>
                <a:latin typeface="Calibri"/>
                <a:cs typeface="Calibri"/>
              </a:rPr>
              <a:t>the age</a:t>
            </a:r>
            <a:r>
              <a:rPr sz="2400" spc="-20" dirty="0">
                <a:solidFill>
                  <a:srgbClr val="0B0B0B"/>
                </a:solidFill>
                <a:latin typeface="Calibri"/>
                <a:cs typeface="Calibri"/>
              </a:rPr>
              <a:t> </a:t>
            </a:r>
            <a:r>
              <a:rPr sz="2400" spc="-5" dirty="0">
                <a:solidFill>
                  <a:srgbClr val="0B0B0B"/>
                </a:solidFill>
                <a:latin typeface="Calibri"/>
                <a:cs typeface="Calibri"/>
              </a:rPr>
              <a:t>in</a:t>
            </a:r>
            <a:r>
              <a:rPr sz="2400" spc="45" dirty="0">
                <a:solidFill>
                  <a:srgbClr val="0B0B0B"/>
                </a:solidFill>
                <a:latin typeface="Calibri"/>
                <a:cs typeface="Calibri"/>
              </a:rPr>
              <a:t> </a:t>
            </a:r>
            <a:r>
              <a:rPr sz="2400" spc="-5" dirty="0">
                <a:solidFill>
                  <a:srgbClr val="0B0B0B"/>
                </a:solidFill>
                <a:latin typeface="Calibri"/>
                <a:cs typeface="Calibri"/>
              </a:rPr>
              <a:t>yr</a:t>
            </a:r>
            <a:r>
              <a:rPr sz="2400" spc="-65" dirty="0">
                <a:solidFill>
                  <a:srgbClr val="0B0B0B"/>
                </a:solidFill>
                <a:latin typeface="Calibri"/>
                <a:cs typeface="Calibri"/>
              </a:rPr>
              <a:t> </a:t>
            </a:r>
            <a:r>
              <a:rPr sz="2400" spc="-5" dirty="0">
                <a:solidFill>
                  <a:srgbClr val="0B0B0B"/>
                </a:solidFill>
                <a:latin typeface="Calibri"/>
                <a:cs typeface="Calibri"/>
              </a:rPr>
              <a:t>for</a:t>
            </a:r>
            <a:r>
              <a:rPr sz="2400" spc="20" dirty="0">
                <a:solidFill>
                  <a:srgbClr val="0B0B0B"/>
                </a:solidFill>
                <a:latin typeface="Calibri"/>
                <a:cs typeface="Calibri"/>
              </a:rPr>
              <a:t> </a:t>
            </a:r>
            <a:r>
              <a:rPr sz="2400" spc="-5" dirty="0">
                <a:solidFill>
                  <a:srgbClr val="0B0B0B"/>
                </a:solidFill>
                <a:latin typeface="Calibri"/>
                <a:cs typeface="Calibri"/>
              </a:rPr>
              <a:t>older</a:t>
            </a:r>
            <a:r>
              <a:rPr sz="2400" spc="45" dirty="0">
                <a:solidFill>
                  <a:srgbClr val="0B0B0B"/>
                </a:solidFill>
                <a:latin typeface="Calibri"/>
                <a:cs typeface="Calibri"/>
              </a:rPr>
              <a:t> </a:t>
            </a:r>
            <a:r>
              <a:rPr sz="2400" spc="-5" dirty="0">
                <a:solidFill>
                  <a:srgbClr val="0B0B0B"/>
                </a:solidFill>
                <a:latin typeface="Calibri"/>
                <a:cs typeface="Calibri"/>
              </a:rPr>
              <a:t>children</a:t>
            </a:r>
            <a:endParaRPr sz="2400">
              <a:latin typeface="Calibri"/>
              <a:cs typeface="Calibri"/>
            </a:endParaRPr>
          </a:p>
          <a:p>
            <a:pPr marL="126364" indent="-114300">
              <a:lnSpc>
                <a:spcPct val="100000"/>
              </a:lnSpc>
              <a:spcBef>
                <a:spcPts val="244"/>
              </a:spcBef>
              <a:buSzPct val="82142"/>
              <a:buFont typeface="Arial MT"/>
              <a:buChar char="•"/>
              <a:tabLst>
                <a:tab pos="127000" algn="l"/>
              </a:tabLst>
            </a:pPr>
            <a:r>
              <a:rPr sz="2800" b="1" spc="-5" dirty="0">
                <a:solidFill>
                  <a:srgbClr val="0B0B0B"/>
                </a:solidFill>
                <a:latin typeface="Calibri"/>
                <a:cs typeface="Calibri"/>
              </a:rPr>
              <a:t>Poor</a:t>
            </a:r>
            <a:r>
              <a:rPr sz="2800" b="1" spc="-25" dirty="0">
                <a:solidFill>
                  <a:srgbClr val="0B0B0B"/>
                </a:solidFill>
                <a:latin typeface="Calibri"/>
                <a:cs typeface="Calibri"/>
              </a:rPr>
              <a:t> </a:t>
            </a:r>
            <a:r>
              <a:rPr sz="2800" b="1" dirty="0">
                <a:solidFill>
                  <a:srgbClr val="0B0B0B"/>
                </a:solidFill>
                <a:latin typeface="Calibri"/>
                <a:cs typeface="Calibri"/>
              </a:rPr>
              <a:t>perfusion</a:t>
            </a:r>
            <a:r>
              <a:rPr sz="2400" dirty="0">
                <a:solidFill>
                  <a:srgbClr val="0B0B0B"/>
                </a:solidFill>
                <a:latin typeface="Calibri"/>
                <a:cs typeface="Calibri"/>
              </a:rPr>
              <a:t>:</a:t>
            </a:r>
            <a:r>
              <a:rPr sz="2400" spc="-85" dirty="0">
                <a:solidFill>
                  <a:srgbClr val="0B0B0B"/>
                </a:solidFill>
                <a:latin typeface="Calibri"/>
                <a:cs typeface="Calibri"/>
              </a:rPr>
              <a:t> </a:t>
            </a:r>
            <a:r>
              <a:rPr sz="2400" spc="-5" dirty="0">
                <a:solidFill>
                  <a:srgbClr val="0B0B0B"/>
                </a:solidFill>
                <a:latin typeface="Calibri"/>
                <a:cs typeface="Calibri"/>
              </a:rPr>
              <a:t>capillary-refill</a:t>
            </a:r>
            <a:r>
              <a:rPr sz="2400" spc="60" dirty="0">
                <a:solidFill>
                  <a:srgbClr val="0B0B0B"/>
                </a:solidFill>
                <a:latin typeface="Calibri"/>
                <a:cs typeface="Calibri"/>
              </a:rPr>
              <a:t> </a:t>
            </a:r>
            <a:r>
              <a:rPr sz="2400" spc="-5" dirty="0">
                <a:solidFill>
                  <a:srgbClr val="0B0B0B"/>
                </a:solidFill>
                <a:latin typeface="Calibri"/>
                <a:cs typeface="Calibri"/>
              </a:rPr>
              <a:t>time &gt;4</a:t>
            </a:r>
            <a:r>
              <a:rPr sz="2400" spc="-50" dirty="0">
                <a:solidFill>
                  <a:srgbClr val="0B0B0B"/>
                </a:solidFill>
                <a:latin typeface="Calibri"/>
                <a:cs typeface="Calibri"/>
              </a:rPr>
              <a:t> </a:t>
            </a:r>
            <a:r>
              <a:rPr sz="2400" spc="-5" dirty="0">
                <a:solidFill>
                  <a:srgbClr val="0B0B0B"/>
                </a:solidFill>
                <a:latin typeface="Calibri"/>
                <a:cs typeface="Calibri"/>
              </a:rPr>
              <a:t>sec</a:t>
            </a:r>
            <a:endParaRPr sz="2400">
              <a:latin typeface="Calibri"/>
              <a:cs typeface="Calibri"/>
            </a:endParaRPr>
          </a:p>
          <a:p>
            <a:pPr marL="12700">
              <a:lnSpc>
                <a:spcPct val="100000"/>
              </a:lnSpc>
              <a:spcBef>
                <a:spcPts val="235"/>
              </a:spcBef>
            </a:pPr>
            <a:r>
              <a:rPr sz="2800" b="1" spc="-5" dirty="0">
                <a:solidFill>
                  <a:srgbClr val="0B0B0B"/>
                </a:solidFill>
                <a:latin typeface="Calibri"/>
                <a:cs typeface="Calibri"/>
              </a:rPr>
              <a:t>•Temperature</a:t>
            </a:r>
            <a:r>
              <a:rPr sz="2800" b="1" spc="-120" dirty="0">
                <a:solidFill>
                  <a:srgbClr val="0B0B0B"/>
                </a:solidFill>
                <a:latin typeface="Calibri"/>
                <a:cs typeface="Calibri"/>
              </a:rPr>
              <a:t> </a:t>
            </a:r>
            <a:r>
              <a:rPr sz="2400" spc="-5" dirty="0">
                <a:solidFill>
                  <a:srgbClr val="0B0B0B"/>
                </a:solidFill>
                <a:latin typeface="Calibri"/>
                <a:cs typeface="Calibri"/>
              </a:rPr>
              <a:t>&gt;40.0°C</a:t>
            </a:r>
            <a:r>
              <a:rPr sz="2400" spc="10" dirty="0">
                <a:solidFill>
                  <a:srgbClr val="0B0B0B"/>
                </a:solidFill>
                <a:latin typeface="Calibri"/>
                <a:cs typeface="Calibri"/>
              </a:rPr>
              <a:t> </a:t>
            </a:r>
            <a:r>
              <a:rPr sz="2400" spc="-5" dirty="0">
                <a:solidFill>
                  <a:srgbClr val="0B0B0B"/>
                </a:solidFill>
                <a:latin typeface="Calibri"/>
                <a:cs typeface="Calibri"/>
              </a:rPr>
              <a:t>(104°F)</a:t>
            </a:r>
            <a:endParaRPr sz="2400">
              <a:latin typeface="Calibri"/>
              <a:cs typeface="Calibri"/>
            </a:endParaRPr>
          </a:p>
          <a:p>
            <a:pPr marL="126364" indent="-114300">
              <a:lnSpc>
                <a:spcPct val="100000"/>
              </a:lnSpc>
              <a:spcBef>
                <a:spcPts val="235"/>
              </a:spcBef>
              <a:buSzPct val="82142"/>
              <a:buFont typeface="Arial MT"/>
              <a:buChar char="•"/>
              <a:tabLst>
                <a:tab pos="127000" algn="l"/>
              </a:tabLst>
            </a:pPr>
            <a:r>
              <a:rPr sz="2800" b="1" spc="-5" dirty="0">
                <a:solidFill>
                  <a:srgbClr val="0B0B0B"/>
                </a:solidFill>
                <a:latin typeface="Calibri"/>
                <a:cs typeface="Calibri"/>
              </a:rPr>
              <a:t>A</a:t>
            </a:r>
            <a:r>
              <a:rPr sz="2800" b="1" spc="-25" dirty="0">
                <a:solidFill>
                  <a:srgbClr val="0B0B0B"/>
                </a:solidFill>
                <a:latin typeface="Calibri"/>
                <a:cs typeface="Calibri"/>
              </a:rPr>
              <a:t> </a:t>
            </a:r>
            <a:r>
              <a:rPr sz="2800" b="1" spc="-5" dirty="0">
                <a:solidFill>
                  <a:srgbClr val="0B0B0B"/>
                </a:solidFill>
                <a:latin typeface="Calibri"/>
                <a:cs typeface="Calibri"/>
              </a:rPr>
              <a:t>corrected</a:t>
            </a:r>
            <a:r>
              <a:rPr sz="2800" b="1" spc="-60" dirty="0">
                <a:solidFill>
                  <a:srgbClr val="0B0B0B"/>
                </a:solidFill>
                <a:latin typeface="Calibri"/>
                <a:cs typeface="Calibri"/>
              </a:rPr>
              <a:t> </a:t>
            </a:r>
            <a:r>
              <a:rPr sz="2800" b="1" spc="-5" dirty="0">
                <a:solidFill>
                  <a:srgbClr val="0B0B0B"/>
                </a:solidFill>
                <a:latin typeface="Calibri"/>
                <a:cs typeface="Calibri"/>
              </a:rPr>
              <a:t>white-cell</a:t>
            </a:r>
            <a:r>
              <a:rPr sz="2800" b="1" spc="105" dirty="0">
                <a:solidFill>
                  <a:srgbClr val="0B0B0B"/>
                </a:solidFill>
                <a:latin typeface="Calibri"/>
                <a:cs typeface="Calibri"/>
              </a:rPr>
              <a:t> </a:t>
            </a:r>
            <a:r>
              <a:rPr sz="2800" b="1" spc="-5" dirty="0">
                <a:solidFill>
                  <a:srgbClr val="0B0B0B"/>
                </a:solidFill>
                <a:latin typeface="Calibri"/>
                <a:cs typeface="Calibri"/>
              </a:rPr>
              <a:t>count</a:t>
            </a:r>
            <a:r>
              <a:rPr sz="2800" b="1" spc="-114" dirty="0">
                <a:solidFill>
                  <a:srgbClr val="0B0B0B"/>
                </a:solidFill>
                <a:latin typeface="Calibri"/>
                <a:cs typeface="Calibri"/>
              </a:rPr>
              <a:t> </a:t>
            </a:r>
            <a:r>
              <a:rPr sz="2400" spc="-5" dirty="0">
                <a:solidFill>
                  <a:srgbClr val="0B0B0B"/>
                </a:solidFill>
                <a:latin typeface="Calibri"/>
                <a:cs typeface="Calibri"/>
              </a:rPr>
              <a:t>&gt;30,000/mm3</a:t>
            </a:r>
            <a:r>
              <a:rPr sz="2400" spc="15" dirty="0">
                <a:solidFill>
                  <a:srgbClr val="0B0B0B"/>
                </a:solidFill>
                <a:latin typeface="Calibri"/>
                <a:cs typeface="Calibri"/>
              </a:rPr>
              <a:t> </a:t>
            </a:r>
            <a:r>
              <a:rPr sz="2400" spc="-5" dirty="0">
                <a:solidFill>
                  <a:srgbClr val="0B0B0B"/>
                </a:solidFill>
                <a:latin typeface="Calibri"/>
                <a:cs typeface="Calibri"/>
              </a:rPr>
              <a:t>or</a:t>
            </a:r>
            <a:r>
              <a:rPr sz="2400" spc="-40" dirty="0">
                <a:solidFill>
                  <a:srgbClr val="0B0B0B"/>
                </a:solidFill>
                <a:latin typeface="Calibri"/>
                <a:cs typeface="Calibri"/>
              </a:rPr>
              <a:t> </a:t>
            </a:r>
            <a:r>
              <a:rPr sz="2400" spc="-5" dirty="0">
                <a:solidFill>
                  <a:srgbClr val="0B0B0B"/>
                </a:solidFill>
                <a:latin typeface="Calibri"/>
                <a:cs typeface="Calibri"/>
              </a:rPr>
              <a:t>&lt;5000/mm3**</a:t>
            </a:r>
            <a:endParaRPr sz="2400">
              <a:latin typeface="Calibri"/>
              <a:cs typeface="Calibri"/>
            </a:endParaRPr>
          </a:p>
          <a:p>
            <a:pPr marL="126364" indent="-114300">
              <a:lnSpc>
                <a:spcPct val="100000"/>
              </a:lnSpc>
              <a:spcBef>
                <a:spcPts val="240"/>
              </a:spcBef>
              <a:buSzPct val="82142"/>
              <a:buFont typeface="Arial MT"/>
              <a:buChar char="•"/>
              <a:tabLst>
                <a:tab pos="127000" algn="l"/>
              </a:tabLst>
            </a:pPr>
            <a:r>
              <a:rPr sz="2800" b="1" spc="-5" dirty="0">
                <a:solidFill>
                  <a:srgbClr val="0B0B0B"/>
                </a:solidFill>
                <a:latin typeface="Calibri"/>
                <a:cs typeface="Calibri"/>
              </a:rPr>
              <a:t>Platelet</a:t>
            </a:r>
            <a:r>
              <a:rPr sz="2800" b="1" spc="-50" dirty="0">
                <a:solidFill>
                  <a:srgbClr val="0B0B0B"/>
                </a:solidFill>
                <a:latin typeface="Calibri"/>
                <a:cs typeface="Calibri"/>
              </a:rPr>
              <a:t> </a:t>
            </a:r>
            <a:r>
              <a:rPr sz="2800" b="1" spc="-5" dirty="0">
                <a:solidFill>
                  <a:srgbClr val="0B0B0B"/>
                </a:solidFill>
                <a:latin typeface="Calibri"/>
                <a:cs typeface="Calibri"/>
              </a:rPr>
              <a:t>count</a:t>
            </a:r>
            <a:r>
              <a:rPr sz="2800" b="1" spc="60" dirty="0">
                <a:solidFill>
                  <a:srgbClr val="0B0B0B"/>
                </a:solidFill>
                <a:latin typeface="Calibri"/>
                <a:cs typeface="Calibri"/>
              </a:rPr>
              <a:t> </a:t>
            </a:r>
            <a:r>
              <a:rPr sz="2400" spc="-5" dirty="0">
                <a:solidFill>
                  <a:srgbClr val="0B0B0B"/>
                </a:solidFill>
                <a:latin typeface="Calibri"/>
                <a:cs typeface="Calibri"/>
              </a:rPr>
              <a:t>&lt;100,000/mm3</a:t>
            </a:r>
            <a:endParaRPr sz="2400">
              <a:latin typeface="Calibri"/>
              <a:cs typeface="Calibri"/>
            </a:endParaRPr>
          </a:p>
          <a:p>
            <a:pPr marL="126364" indent="-114300">
              <a:lnSpc>
                <a:spcPct val="100000"/>
              </a:lnSpc>
              <a:spcBef>
                <a:spcPts val="235"/>
              </a:spcBef>
              <a:buSzPct val="82142"/>
              <a:buFont typeface="Arial MT"/>
              <a:buChar char="•"/>
              <a:tabLst>
                <a:tab pos="127000" algn="l"/>
              </a:tabLst>
            </a:pPr>
            <a:r>
              <a:rPr sz="2800" b="1" spc="-5" dirty="0">
                <a:solidFill>
                  <a:srgbClr val="0B0B0B"/>
                </a:solidFill>
                <a:latin typeface="Calibri"/>
                <a:cs typeface="Calibri"/>
              </a:rPr>
              <a:t>History of</a:t>
            </a:r>
            <a:r>
              <a:rPr sz="2800" b="1" spc="-25" dirty="0">
                <a:solidFill>
                  <a:srgbClr val="0B0B0B"/>
                </a:solidFill>
                <a:latin typeface="Calibri"/>
                <a:cs typeface="Calibri"/>
              </a:rPr>
              <a:t> </a:t>
            </a:r>
            <a:r>
              <a:rPr sz="2800" b="1" spc="-5" dirty="0">
                <a:solidFill>
                  <a:srgbClr val="0B0B0B"/>
                </a:solidFill>
                <a:latin typeface="Calibri"/>
                <a:cs typeface="Calibri"/>
              </a:rPr>
              <a:t>pneumococcal</a:t>
            </a:r>
            <a:r>
              <a:rPr sz="2800" b="1" spc="-30" dirty="0">
                <a:solidFill>
                  <a:srgbClr val="0B0B0B"/>
                </a:solidFill>
                <a:latin typeface="Calibri"/>
                <a:cs typeface="Calibri"/>
              </a:rPr>
              <a:t> </a:t>
            </a:r>
            <a:r>
              <a:rPr sz="2800" b="1" spc="-5" dirty="0">
                <a:solidFill>
                  <a:srgbClr val="0B0B0B"/>
                </a:solidFill>
                <a:latin typeface="Calibri"/>
                <a:cs typeface="Calibri"/>
              </a:rPr>
              <a:t>sepsis</a:t>
            </a:r>
            <a:endParaRPr sz="2800">
              <a:latin typeface="Calibri"/>
              <a:cs typeface="Calibri"/>
            </a:endParaRPr>
          </a:p>
          <a:p>
            <a:pPr marL="126364" indent="-114300">
              <a:lnSpc>
                <a:spcPct val="100000"/>
              </a:lnSpc>
              <a:spcBef>
                <a:spcPts val="235"/>
              </a:spcBef>
              <a:buSzPct val="82142"/>
              <a:buFont typeface="Arial"/>
              <a:buChar char="•"/>
              <a:tabLst>
                <a:tab pos="127000" algn="l"/>
              </a:tabLst>
            </a:pPr>
            <a:r>
              <a:rPr sz="2800" b="1" spc="-5" dirty="0">
                <a:solidFill>
                  <a:srgbClr val="0B0B0B"/>
                </a:solidFill>
                <a:latin typeface="Calibri"/>
                <a:cs typeface="Calibri"/>
              </a:rPr>
              <a:t>Severe</a:t>
            </a:r>
            <a:r>
              <a:rPr sz="2800" b="1" spc="-35" dirty="0">
                <a:solidFill>
                  <a:srgbClr val="0B0B0B"/>
                </a:solidFill>
                <a:latin typeface="Calibri"/>
                <a:cs typeface="Calibri"/>
              </a:rPr>
              <a:t> </a:t>
            </a:r>
            <a:r>
              <a:rPr sz="2800" b="1" spc="-5" dirty="0">
                <a:solidFill>
                  <a:srgbClr val="0B0B0B"/>
                </a:solidFill>
                <a:latin typeface="Calibri"/>
                <a:cs typeface="Calibri"/>
              </a:rPr>
              <a:t>pain</a:t>
            </a:r>
            <a:endParaRPr sz="2800">
              <a:latin typeface="Calibri"/>
              <a:cs typeface="Calibri"/>
            </a:endParaRPr>
          </a:p>
          <a:p>
            <a:pPr marL="126364" indent="-114300">
              <a:lnSpc>
                <a:spcPct val="100000"/>
              </a:lnSpc>
              <a:spcBef>
                <a:spcPts val="240"/>
              </a:spcBef>
              <a:buSzPct val="82142"/>
              <a:buFont typeface="Arial"/>
              <a:buChar char="•"/>
              <a:tabLst>
                <a:tab pos="127000" algn="l"/>
              </a:tabLst>
            </a:pPr>
            <a:r>
              <a:rPr sz="2800" b="1" spc="-5" dirty="0">
                <a:solidFill>
                  <a:srgbClr val="0B0B0B"/>
                </a:solidFill>
                <a:latin typeface="Calibri"/>
                <a:cs typeface="Calibri"/>
              </a:rPr>
              <a:t>Dehydration</a:t>
            </a:r>
            <a:r>
              <a:rPr sz="2800" b="1" spc="-110" dirty="0">
                <a:solidFill>
                  <a:srgbClr val="0B0B0B"/>
                </a:solidFill>
                <a:latin typeface="Calibri"/>
                <a:cs typeface="Calibri"/>
              </a:rPr>
              <a:t> </a:t>
            </a:r>
            <a:r>
              <a:rPr sz="2800" b="1" spc="-5" dirty="0">
                <a:solidFill>
                  <a:srgbClr val="0B0B0B"/>
                </a:solidFill>
                <a:latin typeface="Calibri"/>
                <a:cs typeface="Calibri"/>
              </a:rPr>
              <a:t>*</a:t>
            </a:r>
            <a:endParaRPr sz="2800">
              <a:latin typeface="Calibri"/>
              <a:cs typeface="Calibri"/>
            </a:endParaRPr>
          </a:p>
          <a:p>
            <a:pPr marL="126364" indent="-114300">
              <a:lnSpc>
                <a:spcPct val="100000"/>
              </a:lnSpc>
              <a:spcBef>
                <a:spcPts val="610"/>
              </a:spcBef>
              <a:buSzPct val="82142"/>
              <a:buFont typeface="Arial"/>
              <a:buChar char="•"/>
              <a:tabLst>
                <a:tab pos="127000" algn="l"/>
              </a:tabLst>
            </a:pPr>
            <a:r>
              <a:rPr sz="2800" b="1" spc="-5" dirty="0">
                <a:solidFill>
                  <a:srgbClr val="0B0B0B"/>
                </a:solidFill>
                <a:latin typeface="Calibri"/>
                <a:cs typeface="Calibri"/>
              </a:rPr>
              <a:t>Hemoglobin</a:t>
            </a:r>
            <a:r>
              <a:rPr sz="2800" b="1" spc="-15" dirty="0">
                <a:solidFill>
                  <a:srgbClr val="0B0B0B"/>
                </a:solidFill>
                <a:latin typeface="Calibri"/>
                <a:cs typeface="Calibri"/>
              </a:rPr>
              <a:t> </a:t>
            </a:r>
            <a:r>
              <a:rPr sz="2800" b="1" spc="-5" dirty="0">
                <a:solidFill>
                  <a:srgbClr val="0B0B0B"/>
                </a:solidFill>
                <a:latin typeface="Calibri"/>
                <a:cs typeface="Calibri"/>
              </a:rPr>
              <a:t>level</a:t>
            </a:r>
            <a:r>
              <a:rPr sz="2800" b="1" spc="120" dirty="0">
                <a:solidFill>
                  <a:srgbClr val="0B0B0B"/>
                </a:solidFill>
                <a:latin typeface="Calibri"/>
                <a:cs typeface="Calibri"/>
              </a:rPr>
              <a:t> </a:t>
            </a:r>
            <a:r>
              <a:rPr sz="2400" spc="-5" dirty="0">
                <a:solidFill>
                  <a:srgbClr val="0B0B0B"/>
                </a:solidFill>
                <a:latin typeface="Calibri"/>
                <a:cs typeface="Calibri"/>
              </a:rPr>
              <a:t>&lt;5.0</a:t>
            </a:r>
            <a:r>
              <a:rPr sz="2400" spc="-80" dirty="0">
                <a:solidFill>
                  <a:srgbClr val="0B0B0B"/>
                </a:solidFill>
                <a:latin typeface="Calibri"/>
                <a:cs typeface="Calibri"/>
              </a:rPr>
              <a:t> </a:t>
            </a:r>
            <a:r>
              <a:rPr sz="2400" spc="-5" dirty="0">
                <a:solidFill>
                  <a:srgbClr val="0B0B0B"/>
                </a:solidFill>
                <a:latin typeface="Calibri"/>
                <a:cs typeface="Calibri"/>
              </a:rPr>
              <a:t>g/dL</a:t>
            </a:r>
            <a:endParaRPr sz="2400">
              <a:latin typeface="Calibri"/>
              <a:cs typeface="Calibri"/>
            </a:endParaRPr>
          </a:p>
        </p:txBody>
      </p:sp>
      <p:sp>
        <p:nvSpPr>
          <p:cNvPr id="4" name="object 4"/>
          <p:cNvSpPr txBox="1">
            <a:spLocks noGrp="1"/>
          </p:cNvSpPr>
          <p:nvPr>
            <p:ph type="title"/>
          </p:nvPr>
        </p:nvSpPr>
        <p:spPr>
          <a:xfrm>
            <a:off x="695724" y="320789"/>
            <a:ext cx="6174105"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FF"/>
                </a:solidFill>
              </a:rPr>
              <a:t>Admission</a:t>
            </a:r>
            <a:r>
              <a:rPr spc="-90" dirty="0">
                <a:solidFill>
                  <a:srgbClr val="FFFFFF"/>
                </a:solidFill>
              </a:rPr>
              <a:t> </a:t>
            </a:r>
            <a:r>
              <a:rPr spc="-5" dirty="0">
                <a:solidFill>
                  <a:srgbClr val="FFFFFF"/>
                </a:solidFill>
              </a:rPr>
              <a:t>in</a:t>
            </a:r>
            <a:r>
              <a:rPr spc="60" dirty="0">
                <a:solidFill>
                  <a:srgbClr val="FFFFFF"/>
                </a:solidFill>
              </a:rPr>
              <a:t> </a:t>
            </a:r>
            <a:r>
              <a:rPr spc="-5" dirty="0">
                <a:solidFill>
                  <a:srgbClr val="FFFFFF"/>
                </a:solidFill>
              </a:rPr>
              <a:t>Febrile</a:t>
            </a:r>
            <a:r>
              <a:rPr spc="-10" dirty="0">
                <a:solidFill>
                  <a:srgbClr val="FFFFFF"/>
                </a:solidFill>
              </a:rPr>
              <a:t> </a:t>
            </a:r>
            <a:r>
              <a:rPr spc="-5" dirty="0">
                <a:solidFill>
                  <a:srgbClr val="FFFFFF"/>
                </a:solidFill>
              </a:rPr>
              <a:t>Children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271675" y="1889620"/>
            <a:ext cx="11083290" cy="452120"/>
          </a:xfrm>
          <a:prstGeom prst="rect">
            <a:avLst/>
          </a:prstGeom>
        </p:spPr>
        <p:txBody>
          <a:bodyPr vert="horz" wrap="square" lIns="0" tIns="12065" rIns="0" bIns="0" rtlCol="0">
            <a:spAutoFit/>
          </a:bodyPr>
          <a:lstStyle/>
          <a:p>
            <a:pPr marL="12700">
              <a:lnSpc>
                <a:spcPct val="100000"/>
              </a:lnSpc>
              <a:spcBef>
                <a:spcPts val="95"/>
              </a:spcBef>
              <a:tabLst>
                <a:tab pos="455930" algn="l"/>
                <a:tab pos="3035935" algn="l"/>
                <a:tab pos="4825365" algn="l"/>
                <a:tab pos="8340090" algn="l"/>
              </a:tabLst>
            </a:pPr>
            <a:r>
              <a:rPr sz="2800" spc="-550" dirty="0">
                <a:solidFill>
                  <a:srgbClr val="0B0B0B"/>
                </a:solidFill>
                <a:latin typeface="Lucida Sans Unicode"/>
                <a:cs typeface="Lucida Sans Unicode"/>
              </a:rPr>
              <a:t>□	</a:t>
            </a:r>
            <a:r>
              <a:rPr sz="2800" spc="-5" dirty="0">
                <a:solidFill>
                  <a:srgbClr val="0B0B0B"/>
                </a:solidFill>
                <a:latin typeface="Calibri"/>
                <a:cs typeface="Calibri"/>
              </a:rPr>
              <a:t>In the</a:t>
            </a:r>
            <a:r>
              <a:rPr sz="2800" spc="-30" dirty="0">
                <a:solidFill>
                  <a:srgbClr val="0B0B0B"/>
                </a:solidFill>
                <a:latin typeface="Calibri"/>
                <a:cs typeface="Calibri"/>
              </a:rPr>
              <a:t> </a:t>
            </a:r>
            <a:r>
              <a:rPr sz="2800" spc="-5" dirty="0">
                <a:solidFill>
                  <a:srgbClr val="0B0B0B"/>
                </a:solidFill>
                <a:latin typeface="Calibri"/>
                <a:cs typeface="Calibri"/>
              </a:rPr>
              <a:t>event</a:t>
            </a:r>
            <a:r>
              <a:rPr sz="2800" spc="15" dirty="0">
                <a:solidFill>
                  <a:srgbClr val="0B0B0B"/>
                </a:solidFill>
                <a:latin typeface="Calibri"/>
                <a:cs typeface="Calibri"/>
              </a:rPr>
              <a:t> </a:t>
            </a:r>
            <a:r>
              <a:rPr sz="2800" spc="-5" dirty="0">
                <a:solidFill>
                  <a:srgbClr val="0B0B0B"/>
                </a:solidFill>
                <a:latin typeface="Calibri"/>
                <a:cs typeface="Calibri"/>
              </a:rPr>
              <a:t>that	</a:t>
            </a:r>
            <a:r>
              <a:rPr sz="2800" b="1" spc="-5" dirty="0">
                <a:solidFill>
                  <a:srgbClr val="0B0B0B"/>
                </a:solidFill>
                <a:latin typeface="Calibri"/>
                <a:cs typeface="Calibri"/>
              </a:rPr>
              <a:t>Salmonella	spp.</a:t>
            </a:r>
            <a:r>
              <a:rPr sz="2800" b="1" spc="15" dirty="0">
                <a:solidFill>
                  <a:srgbClr val="0B0B0B"/>
                </a:solidFill>
                <a:latin typeface="Calibri"/>
                <a:cs typeface="Calibri"/>
              </a:rPr>
              <a:t> </a:t>
            </a:r>
            <a:r>
              <a:rPr sz="2800" b="1" spc="-5" dirty="0">
                <a:solidFill>
                  <a:srgbClr val="0B0B0B"/>
                </a:solidFill>
                <a:latin typeface="Calibri"/>
                <a:cs typeface="Calibri"/>
              </a:rPr>
              <a:t>or</a:t>
            </a:r>
            <a:r>
              <a:rPr sz="2800" b="1" spc="-20" dirty="0">
                <a:solidFill>
                  <a:srgbClr val="0B0B0B"/>
                </a:solidFill>
                <a:latin typeface="Calibri"/>
                <a:cs typeface="Calibri"/>
              </a:rPr>
              <a:t> </a:t>
            </a:r>
            <a:r>
              <a:rPr sz="2800" b="1" spc="-5" dirty="0">
                <a:solidFill>
                  <a:srgbClr val="0B0B0B"/>
                </a:solidFill>
                <a:latin typeface="Calibri"/>
                <a:cs typeface="Calibri"/>
              </a:rPr>
              <a:t>Staphylococcus	aureus</a:t>
            </a:r>
            <a:r>
              <a:rPr sz="2800" b="1" spc="25" dirty="0">
                <a:solidFill>
                  <a:srgbClr val="0B0B0B"/>
                </a:solidFill>
                <a:latin typeface="Calibri"/>
                <a:cs typeface="Calibri"/>
              </a:rPr>
              <a:t> </a:t>
            </a:r>
            <a:r>
              <a:rPr sz="2800" spc="-5" dirty="0">
                <a:solidFill>
                  <a:srgbClr val="0B0B0B"/>
                </a:solidFill>
                <a:latin typeface="Calibri"/>
                <a:cs typeface="Calibri"/>
              </a:rPr>
              <a:t>bacteremia</a:t>
            </a:r>
            <a:endParaRPr sz="2800">
              <a:latin typeface="Calibri"/>
              <a:cs typeface="Calibri"/>
            </a:endParaRPr>
          </a:p>
        </p:txBody>
      </p:sp>
      <p:sp>
        <p:nvSpPr>
          <p:cNvPr id="4" name="object 4"/>
          <p:cNvSpPr txBox="1"/>
          <p:nvPr/>
        </p:nvSpPr>
        <p:spPr>
          <a:xfrm>
            <a:off x="343965" y="2315951"/>
            <a:ext cx="9453880" cy="1015365"/>
          </a:xfrm>
          <a:prstGeom prst="rect">
            <a:avLst/>
          </a:prstGeom>
        </p:spPr>
        <p:txBody>
          <a:bodyPr vert="horz" wrap="square" lIns="0" tIns="80645" rIns="0" bIns="0" rtlCol="0">
            <a:spAutoFit/>
          </a:bodyPr>
          <a:lstStyle/>
          <a:p>
            <a:pPr marL="12700">
              <a:lnSpc>
                <a:spcPct val="100000"/>
              </a:lnSpc>
              <a:spcBef>
                <a:spcPts val="635"/>
              </a:spcBef>
              <a:tabLst>
                <a:tab pos="1192530" algn="l"/>
              </a:tabLst>
            </a:pPr>
            <a:r>
              <a:rPr sz="2800" spc="-5" dirty="0">
                <a:solidFill>
                  <a:srgbClr val="0B0B0B"/>
                </a:solidFill>
                <a:latin typeface="Calibri"/>
                <a:cs typeface="Calibri"/>
              </a:rPr>
              <a:t>occurs,	strong</a:t>
            </a:r>
            <a:r>
              <a:rPr sz="2800" dirty="0">
                <a:solidFill>
                  <a:srgbClr val="0B0B0B"/>
                </a:solidFill>
                <a:latin typeface="Calibri"/>
                <a:cs typeface="Calibri"/>
              </a:rPr>
              <a:t> </a:t>
            </a:r>
            <a:r>
              <a:rPr sz="2800" spc="-5" dirty="0">
                <a:solidFill>
                  <a:srgbClr val="0B0B0B"/>
                </a:solidFill>
                <a:latin typeface="Calibri"/>
                <a:cs typeface="Calibri"/>
              </a:rPr>
              <a:t>consideration should</a:t>
            </a:r>
            <a:r>
              <a:rPr sz="2800" spc="45" dirty="0">
                <a:solidFill>
                  <a:srgbClr val="0B0B0B"/>
                </a:solidFill>
                <a:latin typeface="Calibri"/>
                <a:cs typeface="Calibri"/>
              </a:rPr>
              <a:t> </a:t>
            </a:r>
            <a:r>
              <a:rPr sz="2800" spc="-5" dirty="0">
                <a:solidFill>
                  <a:srgbClr val="0B0B0B"/>
                </a:solidFill>
                <a:latin typeface="Calibri"/>
                <a:cs typeface="Calibri"/>
              </a:rPr>
              <a:t>be</a:t>
            </a:r>
            <a:r>
              <a:rPr sz="2800" spc="10" dirty="0">
                <a:solidFill>
                  <a:srgbClr val="0B0B0B"/>
                </a:solidFill>
                <a:latin typeface="Calibri"/>
                <a:cs typeface="Calibri"/>
              </a:rPr>
              <a:t> </a:t>
            </a:r>
            <a:r>
              <a:rPr sz="2800" spc="-5" dirty="0">
                <a:solidFill>
                  <a:srgbClr val="0B0B0B"/>
                </a:solidFill>
                <a:latin typeface="Calibri"/>
                <a:cs typeface="Calibri"/>
              </a:rPr>
              <a:t>given</a:t>
            </a:r>
            <a:r>
              <a:rPr sz="2800" spc="-10" dirty="0">
                <a:solidFill>
                  <a:srgbClr val="0B0B0B"/>
                </a:solidFill>
                <a:latin typeface="Calibri"/>
                <a:cs typeface="Calibri"/>
              </a:rPr>
              <a:t> </a:t>
            </a:r>
            <a:r>
              <a:rPr sz="2800" spc="-5" dirty="0">
                <a:solidFill>
                  <a:srgbClr val="0B0B0B"/>
                </a:solidFill>
                <a:latin typeface="Calibri"/>
                <a:cs typeface="Calibri"/>
              </a:rPr>
              <a:t>to</a:t>
            </a:r>
            <a:r>
              <a:rPr sz="2800" spc="60" dirty="0">
                <a:solidFill>
                  <a:srgbClr val="0B0B0B"/>
                </a:solidFill>
                <a:latin typeface="Calibri"/>
                <a:cs typeface="Calibri"/>
              </a:rPr>
              <a:t> </a:t>
            </a:r>
            <a:r>
              <a:rPr sz="2800" spc="-5" dirty="0">
                <a:solidFill>
                  <a:srgbClr val="0B0B0B"/>
                </a:solidFill>
                <a:latin typeface="Calibri"/>
                <a:cs typeface="Calibri"/>
              </a:rPr>
              <a:t>an</a:t>
            </a:r>
            <a:r>
              <a:rPr sz="2800" spc="-40" dirty="0">
                <a:solidFill>
                  <a:srgbClr val="0B0B0B"/>
                </a:solidFill>
                <a:latin typeface="Calibri"/>
                <a:cs typeface="Calibri"/>
              </a:rPr>
              <a:t> </a:t>
            </a:r>
            <a:r>
              <a:rPr sz="2800" spc="-5" dirty="0">
                <a:solidFill>
                  <a:srgbClr val="0B0B0B"/>
                </a:solidFill>
                <a:latin typeface="Calibri"/>
                <a:cs typeface="Calibri"/>
              </a:rPr>
              <a:t>evaluation</a:t>
            </a:r>
            <a:r>
              <a:rPr sz="2800" spc="-10" dirty="0">
                <a:solidFill>
                  <a:srgbClr val="0B0B0B"/>
                </a:solidFill>
                <a:latin typeface="Calibri"/>
                <a:cs typeface="Calibri"/>
              </a:rPr>
              <a:t> </a:t>
            </a:r>
            <a:r>
              <a:rPr sz="2800" spc="-5" dirty="0">
                <a:solidFill>
                  <a:srgbClr val="0B0B0B"/>
                </a:solidFill>
                <a:latin typeface="Calibri"/>
                <a:cs typeface="Calibri"/>
              </a:rPr>
              <a:t>for</a:t>
            </a:r>
            <a:endParaRPr sz="2800">
              <a:latin typeface="Calibri"/>
              <a:cs typeface="Calibri"/>
            </a:endParaRPr>
          </a:p>
          <a:p>
            <a:pPr marL="12700">
              <a:lnSpc>
                <a:spcPct val="100000"/>
              </a:lnSpc>
              <a:spcBef>
                <a:spcPts val="535"/>
              </a:spcBef>
              <a:tabLst>
                <a:tab pos="2369820" algn="l"/>
                <a:tab pos="3422650" algn="l"/>
              </a:tabLst>
            </a:pPr>
            <a:r>
              <a:rPr sz="2800" u="heavy" spc="-5" dirty="0">
                <a:solidFill>
                  <a:srgbClr val="0B0B0B"/>
                </a:solidFill>
                <a:uFill>
                  <a:solidFill>
                    <a:srgbClr val="0B0B0B"/>
                  </a:solidFill>
                </a:uFill>
                <a:latin typeface="Times New Roman"/>
                <a:cs typeface="Times New Roman"/>
              </a:rPr>
              <a:t> </a:t>
            </a:r>
            <a:r>
              <a:rPr sz="2800" u="heavy" spc="-204" dirty="0">
                <a:solidFill>
                  <a:srgbClr val="0B0B0B"/>
                </a:solidFill>
                <a:uFill>
                  <a:solidFill>
                    <a:srgbClr val="0B0B0B"/>
                  </a:solidFill>
                </a:uFill>
                <a:latin typeface="Times New Roman"/>
                <a:cs typeface="Times New Roman"/>
              </a:rPr>
              <a:t> </a:t>
            </a:r>
            <a:r>
              <a:rPr sz="2800" b="1" u="heavy" spc="-5" dirty="0">
                <a:solidFill>
                  <a:srgbClr val="0B0B0B"/>
                </a:solidFill>
                <a:uFill>
                  <a:solidFill>
                    <a:srgbClr val="0B0B0B"/>
                  </a:solidFill>
                </a:uFill>
                <a:latin typeface="Calibri"/>
                <a:cs typeface="Calibri"/>
              </a:rPr>
              <a:t>Osteomyelitis</a:t>
            </a:r>
            <a:r>
              <a:rPr sz="2800" b="1" spc="-5" dirty="0">
                <a:solidFill>
                  <a:srgbClr val="0B0B0B"/>
                </a:solidFill>
                <a:latin typeface="Calibri"/>
                <a:cs typeface="Calibri"/>
              </a:rPr>
              <a:t>	</a:t>
            </a:r>
            <a:r>
              <a:rPr sz="2800" spc="-5" dirty="0">
                <a:solidFill>
                  <a:srgbClr val="0B0B0B"/>
                </a:solidFill>
                <a:latin typeface="Calibri"/>
                <a:cs typeface="Calibri"/>
              </a:rPr>
              <a:t>with</a:t>
            </a:r>
            <a:r>
              <a:rPr sz="2800" spc="15" dirty="0">
                <a:solidFill>
                  <a:srgbClr val="0B0B0B"/>
                </a:solidFill>
                <a:latin typeface="Calibri"/>
                <a:cs typeface="Calibri"/>
              </a:rPr>
              <a:t> </a:t>
            </a:r>
            <a:r>
              <a:rPr sz="2800" spc="-5" dirty="0">
                <a:solidFill>
                  <a:srgbClr val="0B0B0B"/>
                </a:solidFill>
                <a:latin typeface="Calibri"/>
                <a:cs typeface="Calibri"/>
              </a:rPr>
              <a:t>a	bone</a:t>
            </a:r>
            <a:r>
              <a:rPr sz="2800" spc="-80" dirty="0">
                <a:solidFill>
                  <a:srgbClr val="0B0B0B"/>
                </a:solidFill>
                <a:latin typeface="Calibri"/>
                <a:cs typeface="Calibri"/>
              </a:rPr>
              <a:t> </a:t>
            </a:r>
            <a:r>
              <a:rPr sz="2800" spc="-5" dirty="0">
                <a:solidFill>
                  <a:srgbClr val="0B0B0B"/>
                </a:solidFill>
                <a:latin typeface="Calibri"/>
                <a:cs typeface="Calibri"/>
              </a:rPr>
              <a:t>scan</a:t>
            </a:r>
            <a:endParaRPr sz="2800">
              <a:latin typeface="Calibri"/>
              <a:cs typeface="Calibri"/>
            </a:endParaRPr>
          </a:p>
        </p:txBody>
      </p:sp>
      <p:sp>
        <p:nvSpPr>
          <p:cNvPr id="5" name="object 5"/>
          <p:cNvSpPr txBox="1"/>
          <p:nvPr/>
        </p:nvSpPr>
        <p:spPr>
          <a:xfrm>
            <a:off x="246275" y="3098193"/>
            <a:ext cx="177800" cy="452120"/>
          </a:xfrm>
          <a:prstGeom prst="rect">
            <a:avLst/>
          </a:prstGeom>
        </p:spPr>
        <p:txBody>
          <a:bodyPr vert="horz" wrap="square" lIns="0" tIns="12065" rIns="0" bIns="0" rtlCol="0">
            <a:spAutoFit/>
          </a:bodyPr>
          <a:lstStyle/>
          <a:p>
            <a:pPr marL="38100">
              <a:lnSpc>
                <a:spcPct val="100000"/>
              </a:lnSpc>
              <a:spcBef>
                <a:spcPts val="95"/>
              </a:spcBef>
            </a:pPr>
            <a:r>
              <a:rPr sz="4200" spc="-2490" baseline="-68452" dirty="0">
                <a:solidFill>
                  <a:srgbClr val="0B0B0B"/>
                </a:solidFill>
                <a:latin typeface="Lucida Sans Unicode"/>
                <a:cs typeface="Lucida Sans Unicode"/>
              </a:rPr>
              <a:t>□</a:t>
            </a:r>
            <a:r>
              <a:rPr sz="900" dirty="0">
                <a:solidFill>
                  <a:srgbClr val="0B0B0B"/>
                </a:solidFill>
                <a:latin typeface="Calibri"/>
                <a:cs typeface="Calibri"/>
              </a:rPr>
              <a:t>.</a:t>
            </a:r>
            <a:endParaRPr sz="900">
              <a:latin typeface="Calibri"/>
              <a:cs typeface="Calibri"/>
            </a:endParaRPr>
          </a:p>
        </p:txBody>
      </p:sp>
      <p:sp>
        <p:nvSpPr>
          <p:cNvPr id="6" name="object 6"/>
          <p:cNvSpPr txBox="1"/>
          <p:nvPr/>
        </p:nvSpPr>
        <p:spPr>
          <a:xfrm>
            <a:off x="343965" y="3467427"/>
            <a:ext cx="11247120" cy="2499995"/>
          </a:xfrm>
          <a:prstGeom prst="rect">
            <a:avLst/>
          </a:prstGeom>
        </p:spPr>
        <p:txBody>
          <a:bodyPr vert="horz" wrap="square" lIns="0" tIns="12700" rIns="0" bIns="0" rtlCol="0">
            <a:spAutoFit/>
          </a:bodyPr>
          <a:lstStyle/>
          <a:p>
            <a:pPr marL="88265" marR="5080" indent="447040">
              <a:lnSpc>
                <a:spcPct val="115999"/>
              </a:lnSpc>
              <a:spcBef>
                <a:spcPts val="100"/>
              </a:spcBef>
              <a:tabLst>
                <a:tab pos="3707765" algn="l"/>
                <a:tab pos="5232400" algn="l"/>
                <a:tab pos="6044565" algn="l"/>
                <a:tab pos="6856730" algn="l"/>
              </a:tabLst>
            </a:pPr>
            <a:r>
              <a:rPr sz="2800" spc="-5" dirty="0">
                <a:solidFill>
                  <a:srgbClr val="0B0B0B"/>
                </a:solidFill>
                <a:latin typeface="Calibri"/>
                <a:cs typeface="Calibri"/>
              </a:rPr>
              <a:t>Screening</a:t>
            </a:r>
            <a:r>
              <a:rPr sz="2800" spc="55" dirty="0">
                <a:solidFill>
                  <a:srgbClr val="0B0B0B"/>
                </a:solidFill>
                <a:latin typeface="Calibri"/>
                <a:cs typeface="Calibri"/>
              </a:rPr>
              <a:t> </a:t>
            </a:r>
            <a:r>
              <a:rPr sz="2800" spc="-5" dirty="0">
                <a:solidFill>
                  <a:srgbClr val="0B0B0B"/>
                </a:solidFill>
                <a:latin typeface="Calibri"/>
                <a:cs typeface="Calibri"/>
              </a:rPr>
              <a:t>laboratory	and</a:t>
            </a:r>
            <a:r>
              <a:rPr sz="2800" spc="-10" dirty="0">
                <a:solidFill>
                  <a:srgbClr val="0B0B0B"/>
                </a:solidFill>
                <a:latin typeface="Calibri"/>
                <a:cs typeface="Calibri"/>
              </a:rPr>
              <a:t> </a:t>
            </a:r>
            <a:r>
              <a:rPr sz="2800" spc="-5" dirty="0">
                <a:solidFill>
                  <a:srgbClr val="0B0B0B"/>
                </a:solidFill>
                <a:latin typeface="Calibri"/>
                <a:cs typeface="Calibri"/>
              </a:rPr>
              <a:t>radiologic</a:t>
            </a:r>
            <a:r>
              <a:rPr sz="2800" dirty="0">
                <a:solidFill>
                  <a:srgbClr val="0B0B0B"/>
                </a:solidFill>
                <a:latin typeface="Calibri"/>
                <a:cs typeface="Calibri"/>
              </a:rPr>
              <a:t> </a:t>
            </a:r>
            <a:r>
              <a:rPr sz="2800" spc="-5" dirty="0">
                <a:solidFill>
                  <a:srgbClr val="0B0B0B"/>
                </a:solidFill>
                <a:latin typeface="Calibri"/>
                <a:cs typeface="Calibri"/>
              </a:rPr>
              <a:t>studies</a:t>
            </a:r>
            <a:r>
              <a:rPr sz="2800" spc="-30" dirty="0">
                <a:solidFill>
                  <a:srgbClr val="0B0B0B"/>
                </a:solidFill>
                <a:latin typeface="Calibri"/>
                <a:cs typeface="Calibri"/>
              </a:rPr>
              <a:t> </a:t>
            </a:r>
            <a:r>
              <a:rPr sz="2800" spc="-5" dirty="0">
                <a:solidFill>
                  <a:srgbClr val="0B0B0B"/>
                </a:solidFill>
                <a:latin typeface="Calibri"/>
                <a:cs typeface="Calibri"/>
              </a:rPr>
              <a:t>are</a:t>
            </a:r>
            <a:r>
              <a:rPr sz="2800" spc="70" dirty="0">
                <a:solidFill>
                  <a:srgbClr val="0B0B0B"/>
                </a:solidFill>
                <a:latin typeface="Calibri"/>
                <a:cs typeface="Calibri"/>
              </a:rPr>
              <a:t> </a:t>
            </a:r>
            <a:r>
              <a:rPr sz="2800" spc="-5" dirty="0">
                <a:solidFill>
                  <a:srgbClr val="0B0B0B"/>
                </a:solidFill>
                <a:latin typeface="Calibri"/>
                <a:cs typeface="Calibri"/>
              </a:rPr>
              <a:t>strongly</a:t>
            </a:r>
            <a:r>
              <a:rPr sz="2800" spc="-10" dirty="0">
                <a:solidFill>
                  <a:srgbClr val="0B0B0B"/>
                </a:solidFill>
                <a:latin typeface="Calibri"/>
                <a:cs typeface="Calibri"/>
              </a:rPr>
              <a:t> </a:t>
            </a:r>
            <a:r>
              <a:rPr sz="2800" spc="-5" dirty="0">
                <a:solidFill>
                  <a:srgbClr val="0B0B0B"/>
                </a:solidFill>
                <a:latin typeface="Calibri"/>
                <a:cs typeface="Calibri"/>
              </a:rPr>
              <a:t>recommended</a:t>
            </a:r>
            <a:r>
              <a:rPr sz="2800" spc="-30" dirty="0">
                <a:solidFill>
                  <a:srgbClr val="0B0B0B"/>
                </a:solidFill>
                <a:latin typeface="Calibri"/>
                <a:cs typeface="Calibri"/>
              </a:rPr>
              <a:t> </a:t>
            </a:r>
            <a:r>
              <a:rPr sz="2800" spc="-5" dirty="0">
                <a:solidFill>
                  <a:srgbClr val="0B0B0B"/>
                </a:solidFill>
                <a:latin typeface="Calibri"/>
                <a:cs typeface="Calibri"/>
              </a:rPr>
              <a:t>to </a:t>
            </a:r>
            <a:r>
              <a:rPr sz="2800" spc="-615" dirty="0">
                <a:solidFill>
                  <a:srgbClr val="0B0B0B"/>
                </a:solidFill>
                <a:latin typeface="Calibri"/>
                <a:cs typeface="Calibri"/>
              </a:rPr>
              <a:t> </a:t>
            </a:r>
            <a:r>
              <a:rPr sz="2800" spc="-5" dirty="0">
                <a:solidFill>
                  <a:srgbClr val="0B0B0B"/>
                </a:solidFill>
                <a:latin typeface="Calibri"/>
                <a:cs typeface="Calibri"/>
              </a:rPr>
              <a:t>identify</a:t>
            </a:r>
            <a:r>
              <a:rPr sz="2800" spc="5" dirty="0">
                <a:solidFill>
                  <a:srgbClr val="0B0B0B"/>
                </a:solidFill>
                <a:latin typeface="Calibri"/>
                <a:cs typeface="Calibri"/>
              </a:rPr>
              <a:t> </a:t>
            </a:r>
            <a:r>
              <a:rPr sz="2800" spc="-5" dirty="0">
                <a:solidFill>
                  <a:srgbClr val="0B0B0B"/>
                </a:solidFill>
                <a:latin typeface="Calibri"/>
                <a:cs typeface="Calibri"/>
              </a:rPr>
              <a:t>those</a:t>
            </a:r>
            <a:r>
              <a:rPr sz="2800" spc="15" dirty="0">
                <a:solidFill>
                  <a:srgbClr val="0B0B0B"/>
                </a:solidFill>
                <a:latin typeface="Calibri"/>
                <a:cs typeface="Calibri"/>
              </a:rPr>
              <a:t> </a:t>
            </a:r>
            <a:r>
              <a:rPr sz="2800" spc="-5" dirty="0">
                <a:solidFill>
                  <a:srgbClr val="0B0B0B"/>
                </a:solidFill>
                <a:latin typeface="Calibri"/>
                <a:cs typeface="Calibri"/>
              </a:rPr>
              <a:t>at</a:t>
            </a:r>
            <a:r>
              <a:rPr sz="2800" spc="10" dirty="0">
                <a:solidFill>
                  <a:srgbClr val="0B0B0B"/>
                </a:solidFill>
                <a:latin typeface="Calibri"/>
                <a:cs typeface="Calibri"/>
              </a:rPr>
              <a:t> </a:t>
            </a:r>
            <a:r>
              <a:rPr sz="2800" spc="-5" dirty="0">
                <a:solidFill>
                  <a:srgbClr val="0B0B0B"/>
                </a:solidFill>
                <a:latin typeface="Calibri"/>
                <a:cs typeface="Calibri"/>
              </a:rPr>
              <a:t>risk</a:t>
            </a:r>
            <a:r>
              <a:rPr sz="2800" dirty="0">
                <a:solidFill>
                  <a:srgbClr val="0B0B0B"/>
                </a:solidFill>
                <a:latin typeface="Calibri"/>
                <a:cs typeface="Calibri"/>
              </a:rPr>
              <a:t> </a:t>
            </a:r>
            <a:r>
              <a:rPr sz="2800" spc="-5" dirty="0">
                <a:solidFill>
                  <a:srgbClr val="0B0B0B"/>
                </a:solidFill>
                <a:latin typeface="Calibri"/>
                <a:cs typeface="Calibri"/>
              </a:rPr>
              <a:t>for</a:t>
            </a:r>
            <a:r>
              <a:rPr sz="2800" spc="125" dirty="0">
                <a:solidFill>
                  <a:srgbClr val="0B0B0B"/>
                </a:solidFill>
                <a:latin typeface="Calibri"/>
                <a:cs typeface="Calibri"/>
              </a:rPr>
              <a:t> </a:t>
            </a:r>
            <a:r>
              <a:rPr sz="2800" u="heavy" spc="-5" dirty="0">
                <a:solidFill>
                  <a:srgbClr val="0B0B0B"/>
                </a:solidFill>
                <a:uFill>
                  <a:solidFill>
                    <a:srgbClr val="0B0B0B"/>
                  </a:solidFill>
                </a:uFill>
                <a:latin typeface="Calibri"/>
                <a:cs typeface="Calibri"/>
              </a:rPr>
              <a:t>transient	red	cell	</a:t>
            </a:r>
            <a:r>
              <a:rPr sz="2800" u="heavy" spc="5" dirty="0">
                <a:solidFill>
                  <a:srgbClr val="0B0B0B"/>
                </a:solidFill>
                <a:uFill>
                  <a:solidFill>
                    <a:srgbClr val="0B0B0B"/>
                  </a:solidFill>
                </a:uFill>
                <a:latin typeface="Calibri"/>
                <a:cs typeface="Calibri"/>
              </a:rPr>
              <a:t>aplasia</a:t>
            </a:r>
            <a:r>
              <a:rPr sz="2800" spc="5" dirty="0">
                <a:solidFill>
                  <a:srgbClr val="0B0B0B"/>
                </a:solidFill>
                <a:latin typeface="Calibri"/>
                <a:cs typeface="Calibri"/>
              </a:rPr>
              <a:t>,</a:t>
            </a:r>
            <a:endParaRPr sz="2800">
              <a:latin typeface="Calibri"/>
              <a:cs typeface="Calibri"/>
            </a:endParaRPr>
          </a:p>
          <a:p>
            <a:pPr marL="96520">
              <a:lnSpc>
                <a:spcPct val="100000"/>
              </a:lnSpc>
              <a:spcBef>
                <a:spcPts val="535"/>
              </a:spcBef>
            </a:pPr>
            <a:r>
              <a:rPr sz="2800" u="heavy" spc="-5" dirty="0">
                <a:solidFill>
                  <a:srgbClr val="0B0B0B"/>
                </a:solidFill>
                <a:uFill>
                  <a:solidFill>
                    <a:srgbClr val="0B0B0B"/>
                  </a:solidFill>
                </a:uFill>
                <a:latin typeface="Calibri"/>
                <a:cs typeface="Calibri"/>
              </a:rPr>
              <a:t>acute</a:t>
            </a:r>
            <a:r>
              <a:rPr sz="2800" u="heavy" spc="-60" dirty="0">
                <a:solidFill>
                  <a:srgbClr val="0B0B0B"/>
                </a:solidFill>
                <a:uFill>
                  <a:solidFill>
                    <a:srgbClr val="0B0B0B"/>
                  </a:solidFill>
                </a:uFill>
                <a:latin typeface="Calibri"/>
                <a:cs typeface="Calibri"/>
              </a:rPr>
              <a:t> </a:t>
            </a:r>
            <a:r>
              <a:rPr sz="2800" u="heavy" spc="-5" dirty="0">
                <a:solidFill>
                  <a:srgbClr val="0B0B0B"/>
                </a:solidFill>
                <a:uFill>
                  <a:solidFill>
                    <a:srgbClr val="0B0B0B"/>
                  </a:solidFill>
                </a:uFill>
                <a:latin typeface="Calibri"/>
                <a:cs typeface="Calibri"/>
              </a:rPr>
              <a:t>splenic</a:t>
            </a:r>
            <a:r>
              <a:rPr sz="2800" u="heavy" spc="-25" dirty="0">
                <a:solidFill>
                  <a:srgbClr val="0B0B0B"/>
                </a:solidFill>
                <a:uFill>
                  <a:solidFill>
                    <a:srgbClr val="0B0B0B"/>
                  </a:solidFill>
                </a:uFill>
                <a:latin typeface="Calibri"/>
                <a:cs typeface="Calibri"/>
              </a:rPr>
              <a:t> </a:t>
            </a:r>
            <a:r>
              <a:rPr sz="2800" u="heavy" spc="5" dirty="0">
                <a:solidFill>
                  <a:srgbClr val="0B0B0B"/>
                </a:solidFill>
                <a:uFill>
                  <a:solidFill>
                    <a:srgbClr val="0B0B0B"/>
                  </a:solidFill>
                </a:uFill>
                <a:latin typeface="Calibri"/>
                <a:cs typeface="Calibri"/>
              </a:rPr>
              <a:t>sequestration</a:t>
            </a:r>
            <a:r>
              <a:rPr sz="2800" spc="5" dirty="0">
                <a:solidFill>
                  <a:srgbClr val="0B0B0B"/>
                </a:solidFill>
                <a:latin typeface="Calibri"/>
                <a:cs typeface="Calibri"/>
              </a:rPr>
              <a:t>,and</a:t>
            </a:r>
            <a:r>
              <a:rPr sz="2800" spc="65" dirty="0">
                <a:solidFill>
                  <a:srgbClr val="0B0B0B"/>
                </a:solidFill>
                <a:latin typeface="Calibri"/>
                <a:cs typeface="Calibri"/>
              </a:rPr>
              <a:t> </a:t>
            </a:r>
            <a:r>
              <a:rPr sz="2800" u="heavy" spc="-5" dirty="0">
                <a:solidFill>
                  <a:srgbClr val="0B0B0B"/>
                </a:solidFill>
                <a:uFill>
                  <a:solidFill>
                    <a:srgbClr val="0B0B0B"/>
                  </a:solidFill>
                </a:uFill>
                <a:latin typeface="Calibri"/>
                <a:cs typeface="Calibri"/>
              </a:rPr>
              <a:t>acute</a:t>
            </a:r>
            <a:r>
              <a:rPr sz="2800" u="heavy" spc="-55" dirty="0">
                <a:solidFill>
                  <a:srgbClr val="0B0B0B"/>
                </a:solidFill>
                <a:uFill>
                  <a:solidFill>
                    <a:srgbClr val="0B0B0B"/>
                  </a:solidFill>
                </a:uFill>
                <a:latin typeface="Calibri"/>
                <a:cs typeface="Calibri"/>
              </a:rPr>
              <a:t> </a:t>
            </a:r>
            <a:r>
              <a:rPr sz="2800" u="heavy" spc="-5" dirty="0">
                <a:solidFill>
                  <a:srgbClr val="0B0B0B"/>
                </a:solidFill>
                <a:uFill>
                  <a:solidFill>
                    <a:srgbClr val="0B0B0B"/>
                  </a:solidFill>
                </a:uFill>
                <a:latin typeface="Calibri"/>
                <a:cs typeface="Calibri"/>
              </a:rPr>
              <a:t>chest</a:t>
            </a:r>
            <a:r>
              <a:rPr sz="2800" u="heavy" spc="-10" dirty="0">
                <a:solidFill>
                  <a:srgbClr val="0B0B0B"/>
                </a:solidFill>
                <a:uFill>
                  <a:solidFill>
                    <a:srgbClr val="0B0B0B"/>
                  </a:solidFill>
                </a:uFill>
                <a:latin typeface="Calibri"/>
                <a:cs typeface="Calibri"/>
              </a:rPr>
              <a:t> </a:t>
            </a:r>
            <a:r>
              <a:rPr sz="2800" u="heavy" spc="-5" dirty="0">
                <a:solidFill>
                  <a:srgbClr val="0B0B0B"/>
                </a:solidFill>
                <a:uFill>
                  <a:solidFill>
                    <a:srgbClr val="0B0B0B"/>
                  </a:solidFill>
                </a:uFill>
                <a:latin typeface="Calibri"/>
                <a:cs typeface="Calibri"/>
              </a:rPr>
              <a:t>syndrome</a:t>
            </a:r>
            <a:r>
              <a:rPr sz="2800" u="heavy" spc="-15" dirty="0">
                <a:solidFill>
                  <a:srgbClr val="0B0B0B"/>
                </a:solidFill>
                <a:uFill>
                  <a:solidFill>
                    <a:srgbClr val="0B0B0B"/>
                  </a:solidFill>
                </a:uFill>
                <a:latin typeface="Calibri"/>
                <a:cs typeface="Calibri"/>
              </a:rPr>
              <a:t> </a:t>
            </a:r>
            <a:r>
              <a:rPr sz="2800" u="heavy" spc="-5" dirty="0">
                <a:solidFill>
                  <a:srgbClr val="0B0B0B"/>
                </a:solidFill>
                <a:uFill>
                  <a:solidFill>
                    <a:srgbClr val="0B0B0B"/>
                  </a:solidFill>
                </a:uFill>
                <a:latin typeface="Calibri"/>
                <a:cs typeface="Calibri"/>
              </a:rPr>
              <a:t>(ACS),</a:t>
            </a:r>
            <a:endParaRPr sz="2800">
              <a:latin typeface="Calibri"/>
              <a:cs typeface="Calibri"/>
            </a:endParaRPr>
          </a:p>
          <a:p>
            <a:pPr marL="12700" marR="340995" indent="75565">
              <a:lnSpc>
                <a:spcPts val="3900"/>
              </a:lnSpc>
              <a:spcBef>
                <a:spcPts val="90"/>
              </a:spcBef>
            </a:pPr>
            <a:r>
              <a:rPr sz="2800" spc="-5" dirty="0">
                <a:solidFill>
                  <a:srgbClr val="0B0B0B"/>
                </a:solidFill>
                <a:latin typeface="Calibri"/>
                <a:cs typeface="Calibri"/>
              </a:rPr>
              <a:t>because</a:t>
            </a:r>
            <a:r>
              <a:rPr sz="2800" spc="25" dirty="0">
                <a:solidFill>
                  <a:srgbClr val="0B0B0B"/>
                </a:solidFill>
                <a:latin typeface="Calibri"/>
                <a:cs typeface="Calibri"/>
              </a:rPr>
              <a:t> </a:t>
            </a:r>
            <a:r>
              <a:rPr sz="2800" spc="-5" dirty="0">
                <a:solidFill>
                  <a:srgbClr val="0B0B0B"/>
                </a:solidFill>
                <a:latin typeface="Calibri"/>
                <a:cs typeface="Calibri"/>
              </a:rPr>
              <a:t>many</a:t>
            </a:r>
            <a:r>
              <a:rPr sz="2800" spc="-40" dirty="0">
                <a:solidFill>
                  <a:srgbClr val="0B0B0B"/>
                </a:solidFill>
                <a:latin typeface="Calibri"/>
                <a:cs typeface="Calibri"/>
              </a:rPr>
              <a:t> </a:t>
            </a:r>
            <a:r>
              <a:rPr sz="2800" spc="-5" dirty="0">
                <a:solidFill>
                  <a:srgbClr val="0B0B0B"/>
                </a:solidFill>
                <a:latin typeface="Calibri"/>
                <a:cs typeface="Calibri"/>
              </a:rPr>
              <a:t>children</a:t>
            </a:r>
            <a:r>
              <a:rPr sz="2800" spc="25" dirty="0">
                <a:solidFill>
                  <a:srgbClr val="0B0B0B"/>
                </a:solidFill>
                <a:latin typeface="Calibri"/>
                <a:cs typeface="Calibri"/>
              </a:rPr>
              <a:t> </a:t>
            </a:r>
            <a:r>
              <a:rPr sz="2800" spc="-5" dirty="0">
                <a:solidFill>
                  <a:srgbClr val="0B0B0B"/>
                </a:solidFill>
                <a:latin typeface="Calibri"/>
                <a:cs typeface="Calibri"/>
              </a:rPr>
              <a:t>with</a:t>
            </a:r>
            <a:r>
              <a:rPr sz="2800" spc="25" dirty="0">
                <a:solidFill>
                  <a:srgbClr val="0B0B0B"/>
                </a:solidFill>
                <a:latin typeface="Calibri"/>
                <a:cs typeface="Calibri"/>
              </a:rPr>
              <a:t> </a:t>
            </a:r>
            <a:r>
              <a:rPr sz="2800" spc="-5" dirty="0">
                <a:solidFill>
                  <a:srgbClr val="0B0B0B"/>
                </a:solidFill>
                <a:latin typeface="Calibri"/>
                <a:cs typeface="Calibri"/>
              </a:rPr>
              <a:t>these</a:t>
            </a:r>
            <a:r>
              <a:rPr sz="2800" spc="-10" dirty="0">
                <a:solidFill>
                  <a:srgbClr val="0B0B0B"/>
                </a:solidFill>
                <a:latin typeface="Calibri"/>
                <a:cs typeface="Calibri"/>
              </a:rPr>
              <a:t> </a:t>
            </a:r>
            <a:r>
              <a:rPr sz="2800" spc="-5" dirty="0">
                <a:solidFill>
                  <a:srgbClr val="0B0B0B"/>
                </a:solidFill>
                <a:latin typeface="Calibri"/>
                <a:cs typeface="Calibri"/>
              </a:rPr>
              <a:t>diagnoses</a:t>
            </a:r>
            <a:r>
              <a:rPr sz="2800" spc="-30" dirty="0">
                <a:solidFill>
                  <a:srgbClr val="0B0B0B"/>
                </a:solidFill>
                <a:latin typeface="Calibri"/>
                <a:cs typeface="Calibri"/>
              </a:rPr>
              <a:t> </a:t>
            </a:r>
            <a:r>
              <a:rPr sz="2800" spc="-5" dirty="0">
                <a:solidFill>
                  <a:srgbClr val="0B0B0B"/>
                </a:solidFill>
                <a:latin typeface="Calibri"/>
                <a:cs typeface="Calibri"/>
              </a:rPr>
              <a:t>present</a:t>
            </a:r>
            <a:r>
              <a:rPr sz="2800" spc="40" dirty="0">
                <a:solidFill>
                  <a:srgbClr val="0B0B0B"/>
                </a:solidFill>
                <a:latin typeface="Calibri"/>
                <a:cs typeface="Calibri"/>
              </a:rPr>
              <a:t> </a:t>
            </a:r>
            <a:r>
              <a:rPr sz="2800" spc="-5" dirty="0">
                <a:solidFill>
                  <a:srgbClr val="0B0B0B"/>
                </a:solidFill>
                <a:latin typeface="Calibri"/>
                <a:cs typeface="Calibri"/>
              </a:rPr>
              <a:t>to</a:t>
            </a:r>
            <a:r>
              <a:rPr sz="2800" spc="65" dirty="0">
                <a:solidFill>
                  <a:srgbClr val="0B0B0B"/>
                </a:solidFill>
                <a:latin typeface="Calibri"/>
                <a:cs typeface="Calibri"/>
              </a:rPr>
              <a:t> </a:t>
            </a:r>
            <a:r>
              <a:rPr sz="2800" spc="-5" dirty="0">
                <a:solidFill>
                  <a:srgbClr val="0B0B0B"/>
                </a:solidFill>
                <a:latin typeface="Calibri"/>
                <a:cs typeface="Calibri"/>
              </a:rPr>
              <a:t>acute</a:t>
            </a:r>
            <a:r>
              <a:rPr sz="2800" spc="-50" dirty="0">
                <a:solidFill>
                  <a:srgbClr val="0B0B0B"/>
                </a:solidFill>
                <a:latin typeface="Calibri"/>
                <a:cs typeface="Calibri"/>
              </a:rPr>
              <a:t> </a:t>
            </a:r>
            <a:r>
              <a:rPr sz="2800" spc="-5" dirty="0">
                <a:solidFill>
                  <a:srgbClr val="0B0B0B"/>
                </a:solidFill>
                <a:latin typeface="Calibri"/>
                <a:cs typeface="Calibri"/>
              </a:rPr>
              <a:t>care</a:t>
            </a:r>
            <a:r>
              <a:rPr sz="2800" spc="85" dirty="0">
                <a:solidFill>
                  <a:srgbClr val="0B0B0B"/>
                </a:solidFill>
                <a:latin typeface="Calibri"/>
                <a:cs typeface="Calibri"/>
              </a:rPr>
              <a:t> </a:t>
            </a:r>
            <a:r>
              <a:rPr sz="2800" spc="-5" dirty="0">
                <a:solidFill>
                  <a:srgbClr val="0B0B0B"/>
                </a:solidFill>
                <a:latin typeface="Calibri"/>
                <a:cs typeface="Calibri"/>
              </a:rPr>
              <a:t>settings </a:t>
            </a:r>
            <a:r>
              <a:rPr sz="2800" spc="-620" dirty="0">
                <a:solidFill>
                  <a:srgbClr val="0B0B0B"/>
                </a:solidFill>
                <a:latin typeface="Calibri"/>
                <a:cs typeface="Calibri"/>
              </a:rPr>
              <a:t> </a:t>
            </a:r>
            <a:r>
              <a:rPr sz="2800" spc="-5" dirty="0">
                <a:solidFill>
                  <a:srgbClr val="0B0B0B"/>
                </a:solidFill>
                <a:latin typeface="Calibri"/>
                <a:cs typeface="Calibri"/>
              </a:rPr>
              <a:t>with</a:t>
            </a:r>
            <a:r>
              <a:rPr sz="2800" spc="55" dirty="0">
                <a:solidFill>
                  <a:srgbClr val="0B0B0B"/>
                </a:solidFill>
                <a:latin typeface="Calibri"/>
                <a:cs typeface="Calibri"/>
              </a:rPr>
              <a:t> </a:t>
            </a:r>
            <a:r>
              <a:rPr sz="2800" b="1" u="heavy" spc="-5" dirty="0">
                <a:solidFill>
                  <a:srgbClr val="0B0B0B"/>
                </a:solidFill>
                <a:uFill>
                  <a:solidFill>
                    <a:srgbClr val="0B0B0B"/>
                  </a:solidFill>
                </a:uFill>
                <a:latin typeface="Calibri"/>
                <a:cs typeface="Calibri"/>
              </a:rPr>
              <a:t>isolated</a:t>
            </a:r>
            <a:r>
              <a:rPr sz="2800" b="1" u="heavy" spc="-100" dirty="0">
                <a:solidFill>
                  <a:srgbClr val="0B0B0B"/>
                </a:solidFill>
                <a:uFill>
                  <a:solidFill>
                    <a:srgbClr val="0B0B0B"/>
                  </a:solidFill>
                </a:uFill>
                <a:latin typeface="Calibri"/>
                <a:cs typeface="Calibri"/>
              </a:rPr>
              <a:t> </a:t>
            </a:r>
            <a:r>
              <a:rPr sz="2800" b="1" u="heavy" spc="-5" dirty="0">
                <a:solidFill>
                  <a:srgbClr val="0B0B0B"/>
                </a:solidFill>
                <a:uFill>
                  <a:solidFill>
                    <a:srgbClr val="0B0B0B"/>
                  </a:solidFill>
                </a:uFill>
                <a:latin typeface="Calibri"/>
                <a:cs typeface="Calibri"/>
              </a:rPr>
              <a:t>fever.</a:t>
            </a:r>
            <a:endParaRPr sz="2800">
              <a:latin typeface="Calibri"/>
              <a:cs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667176" y="1339151"/>
            <a:ext cx="10551160" cy="3689350"/>
          </a:xfrm>
          <a:prstGeom prst="rect">
            <a:avLst/>
          </a:prstGeom>
        </p:spPr>
        <p:txBody>
          <a:bodyPr vert="horz" wrap="square" lIns="0" tIns="12065" rIns="0" bIns="0" rtlCol="0">
            <a:spAutoFit/>
          </a:bodyPr>
          <a:lstStyle/>
          <a:p>
            <a:pPr marL="497840" indent="-445134">
              <a:lnSpc>
                <a:spcPts val="2400"/>
              </a:lnSpc>
              <a:spcBef>
                <a:spcPts val="95"/>
              </a:spcBef>
              <a:buFont typeface="Segoe UI Symbol"/>
              <a:buChar char="❑"/>
              <a:tabLst>
                <a:tab pos="497840" algn="l"/>
                <a:tab pos="498475" algn="l"/>
              </a:tabLst>
            </a:pPr>
            <a:r>
              <a:rPr sz="2000" spc="-5" dirty="0">
                <a:solidFill>
                  <a:srgbClr val="0B0B0B"/>
                </a:solidFill>
                <a:latin typeface="Calibri"/>
                <a:cs typeface="Calibri"/>
              </a:rPr>
              <a:t>The</a:t>
            </a:r>
            <a:r>
              <a:rPr sz="2000" spc="-65" dirty="0">
                <a:solidFill>
                  <a:srgbClr val="0B0B0B"/>
                </a:solidFill>
                <a:latin typeface="Calibri"/>
                <a:cs typeface="Calibri"/>
              </a:rPr>
              <a:t> </a:t>
            </a:r>
            <a:r>
              <a:rPr sz="2000" spc="-5" dirty="0">
                <a:solidFill>
                  <a:srgbClr val="0B0B0B"/>
                </a:solidFill>
                <a:latin typeface="Calibri"/>
                <a:cs typeface="Calibri"/>
              </a:rPr>
              <a:t>anemia</a:t>
            </a:r>
            <a:r>
              <a:rPr sz="2000" spc="45" dirty="0">
                <a:solidFill>
                  <a:srgbClr val="0B0B0B"/>
                </a:solidFill>
                <a:latin typeface="Calibri"/>
                <a:cs typeface="Calibri"/>
              </a:rPr>
              <a:t> </a:t>
            </a:r>
            <a:r>
              <a:rPr sz="2000" spc="-5" dirty="0">
                <a:solidFill>
                  <a:srgbClr val="0B0B0B"/>
                </a:solidFill>
                <a:latin typeface="Calibri"/>
                <a:cs typeface="Calibri"/>
              </a:rPr>
              <a:t>of</a:t>
            </a:r>
            <a:r>
              <a:rPr sz="2000" dirty="0">
                <a:solidFill>
                  <a:srgbClr val="0B0B0B"/>
                </a:solidFill>
                <a:latin typeface="Calibri"/>
                <a:cs typeface="Calibri"/>
              </a:rPr>
              <a:t> </a:t>
            </a:r>
            <a:r>
              <a:rPr sz="2000" spc="-5" dirty="0">
                <a:solidFill>
                  <a:srgbClr val="0B0B0B"/>
                </a:solidFill>
                <a:latin typeface="Calibri"/>
                <a:cs typeface="Calibri"/>
              </a:rPr>
              <a:t>hemoglobin</a:t>
            </a:r>
            <a:r>
              <a:rPr sz="2000" spc="45" dirty="0">
                <a:solidFill>
                  <a:srgbClr val="0B0B0B"/>
                </a:solidFill>
                <a:latin typeface="Calibri"/>
                <a:cs typeface="Calibri"/>
              </a:rPr>
              <a:t> </a:t>
            </a:r>
            <a:r>
              <a:rPr sz="2000" spc="-5" dirty="0">
                <a:solidFill>
                  <a:srgbClr val="0B0B0B"/>
                </a:solidFill>
                <a:latin typeface="Calibri"/>
                <a:cs typeface="Calibri"/>
              </a:rPr>
              <a:t>SS</a:t>
            </a:r>
            <a:r>
              <a:rPr sz="2000" spc="25" dirty="0">
                <a:solidFill>
                  <a:srgbClr val="0B0B0B"/>
                </a:solidFill>
                <a:latin typeface="Calibri"/>
                <a:cs typeface="Calibri"/>
              </a:rPr>
              <a:t> </a:t>
            </a:r>
            <a:r>
              <a:rPr sz="2000" spc="-5" dirty="0">
                <a:solidFill>
                  <a:srgbClr val="0B0B0B"/>
                </a:solidFill>
                <a:latin typeface="Calibri"/>
                <a:cs typeface="Calibri"/>
              </a:rPr>
              <a:t>disease</a:t>
            </a:r>
            <a:r>
              <a:rPr sz="2000" spc="-65" dirty="0">
                <a:solidFill>
                  <a:srgbClr val="0B0B0B"/>
                </a:solidFill>
                <a:latin typeface="Calibri"/>
                <a:cs typeface="Calibri"/>
              </a:rPr>
              <a:t> </a:t>
            </a:r>
            <a:r>
              <a:rPr sz="2000" spc="-5" dirty="0">
                <a:solidFill>
                  <a:srgbClr val="0B0B0B"/>
                </a:solidFill>
                <a:latin typeface="Calibri"/>
                <a:cs typeface="Calibri"/>
              </a:rPr>
              <a:t>is</a:t>
            </a:r>
            <a:r>
              <a:rPr sz="2000" spc="20" dirty="0">
                <a:solidFill>
                  <a:srgbClr val="0B0B0B"/>
                </a:solidFill>
                <a:latin typeface="Calibri"/>
                <a:cs typeface="Calibri"/>
              </a:rPr>
              <a:t> </a:t>
            </a:r>
            <a:r>
              <a:rPr sz="2000" spc="-5" dirty="0">
                <a:solidFill>
                  <a:srgbClr val="0B0B0B"/>
                </a:solidFill>
                <a:latin typeface="Calibri"/>
                <a:cs typeface="Calibri"/>
              </a:rPr>
              <a:t>usually</a:t>
            </a:r>
            <a:r>
              <a:rPr sz="2000" spc="120" dirty="0">
                <a:solidFill>
                  <a:srgbClr val="0B0B0B"/>
                </a:solidFill>
                <a:latin typeface="Calibri"/>
                <a:cs typeface="Calibri"/>
              </a:rPr>
              <a:t> </a:t>
            </a:r>
            <a:r>
              <a:rPr sz="2000" b="1" spc="-5" dirty="0">
                <a:solidFill>
                  <a:srgbClr val="0B0B0B"/>
                </a:solidFill>
                <a:latin typeface="Calibri"/>
                <a:cs typeface="Calibri"/>
              </a:rPr>
              <a:t>Chronic,</a:t>
            </a:r>
            <a:r>
              <a:rPr sz="2000" b="1" spc="-80" dirty="0">
                <a:solidFill>
                  <a:srgbClr val="0B0B0B"/>
                </a:solidFill>
                <a:latin typeface="Calibri"/>
                <a:cs typeface="Calibri"/>
              </a:rPr>
              <a:t> </a:t>
            </a:r>
            <a:r>
              <a:rPr sz="2000" b="1" spc="-5" dirty="0">
                <a:solidFill>
                  <a:srgbClr val="0B0B0B"/>
                </a:solidFill>
                <a:latin typeface="Calibri"/>
                <a:cs typeface="Calibri"/>
              </a:rPr>
              <a:t>Moderately</a:t>
            </a:r>
            <a:r>
              <a:rPr sz="2000" b="1" spc="25" dirty="0">
                <a:solidFill>
                  <a:srgbClr val="0B0B0B"/>
                </a:solidFill>
                <a:latin typeface="Calibri"/>
                <a:cs typeface="Calibri"/>
              </a:rPr>
              <a:t> </a:t>
            </a:r>
            <a:r>
              <a:rPr sz="2000" b="1" spc="-5" dirty="0">
                <a:solidFill>
                  <a:srgbClr val="0B0B0B"/>
                </a:solidFill>
                <a:latin typeface="Calibri"/>
                <a:cs typeface="Calibri"/>
              </a:rPr>
              <a:t>Severe,</a:t>
            </a:r>
            <a:r>
              <a:rPr sz="2000" b="1" spc="25" dirty="0">
                <a:solidFill>
                  <a:srgbClr val="0B0B0B"/>
                </a:solidFill>
                <a:latin typeface="Calibri"/>
                <a:cs typeface="Calibri"/>
              </a:rPr>
              <a:t> </a:t>
            </a:r>
            <a:r>
              <a:rPr sz="2000" b="1" spc="-5" dirty="0">
                <a:solidFill>
                  <a:srgbClr val="0B0B0B"/>
                </a:solidFill>
                <a:latin typeface="Calibri"/>
                <a:cs typeface="Calibri"/>
              </a:rPr>
              <a:t>Hemolytic</a:t>
            </a:r>
            <a:r>
              <a:rPr sz="2000" b="1" spc="30" dirty="0">
                <a:solidFill>
                  <a:srgbClr val="0B0B0B"/>
                </a:solidFill>
                <a:latin typeface="Calibri"/>
                <a:cs typeface="Calibri"/>
              </a:rPr>
              <a:t> </a:t>
            </a:r>
            <a:r>
              <a:rPr sz="2000" b="1" spc="-5" dirty="0">
                <a:solidFill>
                  <a:srgbClr val="0B0B0B"/>
                </a:solidFill>
                <a:latin typeface="Calibri"/>
                <a:cs typeface="Calibri"/>
              </a:rPr>
              <a:t>Anemia</a:t>
            </a:r>
            <a:r>
              <a:rPr sz="2000" b="1" spc="65" dirty="0">
                <a:solidFill>
                  <a:srgbClr val="0B0B0B"/>
                </a:solidFill>
                <a:latin typeface="Calibri"/>
                <a:cs typeface="Calibri"/>
              </a:rPr>
              <a:t> </a:t>
            </a:r>
            <a:r>
              <a:rPr sz="2000" b="1" spc="-5" dirty="0">
                <a:solidFill>
                  <a:srgbClr val="0B0B0B"/>
                </a:solidFill>
                <a:latin typeface="Calibri"/>
                <a:cs typeface="Calibri"/>
              </a:rPr>
              <a:t>,</a:t>
            </a:r>
            <a:endParaRPr sz="2000">
              <a:latin typeface="Calibri"/>
              <a:cs typeface="Calibri"/>
            </a:endParaRPr>
          </a:p>
          <a:p>
            <a:pPr marL="563245">
              <a:lnSpc>
                <a:spcPts val="2400"/>
              </a:lnSpc>
            </a:pPr>
            <a:r>
              <a:rPr sz="2000" spc="-5" dirty="0">
                <a:solidFill>
                  <a:srgbClr val="0B0B0B"/>
                </a:solidFill>
                <a:latin typeface="Calibri"/>
                <a:cs typeface="Calibri"/>
              </a:rPr>
              <a:t>that</a:t>
            </a:r>
            <a:r>
              <a:rPr sz="2000" spc="5" dirty="0">
                <a:solidFill>
                  <a:srgbClr val="0B0B0B"/>
                </a:solidFill>
                <a:latin typeface="Calibri"/>
                <a:cs typeface="Calibri"/>
              </a:rPr>
              <a:t> </a:t>
            </a:r>
            <a:r>
              <a:rPr sz="2000" spc="-5" dirty="0">
                <a:solidFill>
                  <a:srgbClr val="0B0B0B"/>
                </a:solidFill>
                <a:latin typeface="Calibri"/>
                <a:cs typeface="Calibri"/>
              </a:rPr>
              <a:t>is</a:t>
            </a:r>
            <a:r>
              <a:rPr sz="2000" spc="-90" dirty="0">
                <a:solidFill>
                  <a:srgbClr val="0B0B0B"/>
                </a:solidFill>
                <a:latin typeface="Calibri"/>
                <a:cs typeface="Calibri"/>
              </a:rPr>
              <a:t> </a:t>
            </a:r>
            <a:r>
              <a:rPr sz="2000" spc="-5" dirty="0">
                <a:solidFill>
                  <a:srgbClr val="0B0B0B"/>
                </a:solidFill>
                <a:latin typeface="Calibri"/>
                <a:cs typeface="Calibri"/>
              </a:rPr>
              <a:t>not</a:t>
            </a:r>
            <a:r>
              <a:rPr sz="2000" spc="80" dirty="0">
                <a:solidFill>
                  <a:srgbClr val="0B0B0B"/>
                </a:solidFill>
                <a:latin typeface="Calibri"/>
                <a:cs typeface="Calibri"/>
              </a:rPr>
              <a:t> </a:t>
            </a:r>
            <a:r>
              <a:rPr sz="2000" spc="-5" dirty="0">
                <a:solidFill>
                  <a:srgbClr val="0B0B0B"/>
                </a:solidFill>
                <a:latin typeface="Calibri"/>
                <a:cs typeface="Calibri"/>
              </a:rPr>
              <a:t>routinely</a:t>
            </a:r>
            <a:r>
              <a:rPr sz="2000" spc="20" dirty="0">
                <a:solidFill>
                  <a:srgbClr val="0B0B0B"/>
                </a:solidFill>
                <a:latin typeface="Calibri"/>
                <a:cs typeface="Calibri"/>
              </a:rPr>
              <a:t> </a:t>
            </a:r>
            <a:r>
              <a:rPr sz="2000" spc="-5" dirty="0">
                <a:solidFill>
                  <a:srgbClr val="0B0B0B"/>
                </a:solidFill>
                <a:latin typeface="Calibri"/>
                <a:cs typeface="Calibri"/>
              </a:rPr>
              <a:t>transfusion</a:t>
            </a:r>
            <a:r>
              <a:rPr sz="2000" spc="-15" dirty="0">
                <a:solidFill>
                  <a:srgbClr val="0B0B0B"/>
                </a:solidFill>
                <a:latin typeface="Calibri"/>
                <a:cs typeface="Calibri"/>
              </a:rPr>
              <a:t> </a:t>
            </a:r>
            <a:r>
              <a:rPr sz="2000" spc="-5" dirty="0">
                <a:solidFill>
                  <a:srgbClr val="0B0B0B"/>
                </a:solidFill>
                <a:latin typeface="Calibri"/>
                <a:cs typeface="Calibri"/>
              </a:rPr>
              <a:t>dependent.</a:t>
            </a:r>
            <a:endParaRPr sz="2000">
              <a:latin typeface="Calibri"/>
              <a:cs typeface="Calibri"/>
            </a:endParaRPr>
          </a:p>
          <a:p>
            <a:pPr marL="40640">
              <a:lnSpc>
                <a:spcPct val="100000"/>
              </a:lnSpc>
              <a:spcBef>
                <a:spcPts val="150"/>
              </a:spcBef>
            </a:pPr>
            <a:r>
              <a:rPr sz="800" dirty="0">
                <a:solidFill>
                  <a:srgbClr val="3E3E3E"/>
                </a:solidFill>
                <a:latin typeface="Calibri"/>
                <a:cs typeface="Calibri"/>
              </a:rPr>
              <a:t>.</a:t>
            </a:r>
            <a:endParaRPr sz="800">
              <a:latin typeface="Calibri"/>
              <a:cs typeface="Calibri"/>
            </a:endParaRPr>
          </a:p>
          <a:p>
            <a:pPr marL="40640">
              <a:lnSpc>
                <a:spcPct val="100000"/>
              </a:lnSpc>
              <a:spcBef>
                <a:spcPts val="390"/>
              </a:spcBef>
            </a:pPr>
            <a:r>
              <a:rPr sz="2000" spc="-5" dirty="0">
                <a:solidFill>
                  <a:srgbClr val="0B0B0B"/>
                </a:solidFill>
                <a:latin typeface="Calibri"/>
                <a:cs typeface="Calibri"/>
              </a:rPr>
              <a:t>The</a:t>
            </a:r>
            <a:r>
              <a:rPr sz="2000" spc="15" dirty="0">
                <a:solidFill>
                  <a:srgbClr val="0B0B0B"/>
                </a:solidFill>
                <a:latin typeface="Calibri"/>
                <a:cs typeface="Calibri"/>
              </a:rPr>
              <a:t> </a:t>
            </a:r>
            <a:r>
              <a:rPr sz="2000" b="1" spc="-5" dirty="0">
                <a:solidFill>
                  <a:srgbClr val="0B0B0B"/>
                </a:solidFill>
                <a:latin typeface="Calibri"/>
                <a:cs typeface="Calibri"/>
              </a:rPr>
              <a:t>severity</a:t>
            </a:r>
            <a:r>
              <a:rPr sz="2000" b="1" spc="65" dirty="0">
                <a:solidFill>
                  <a:srgbClr val="0B0B0B"/>
                </a:solidFill>
                <a:latin typeface="Calibri"/>
                <a:cs typeface="Calibri"/>
              </a:rPr>
              <a:t> </a:t>
            </a:r>
            <a:r>
              <a:rPr sz="2000" spc="-5" dirty="0">
                <a:solidFill>
                  <a:srgbClr val="0B0B0B"/>
                </a:solidFill>
                <a:latin typeface="Calibri"/>
                <a:cs typeface="Calibri"/>
              </a:rPr>
              <a:t>depends</a:t>
            </a:r>
            <a:r>
              <a:rPr sz="2000" spc="-20" dirty="0">
                <a:solidFill>
                  <a:srgbClr val="0B0B0B"/>
                </a:solidFill>
                <a:latin typeface="Calibri"/>
                <a:cs typeface="Calibri"/>
              </a:rPr>
              <a:t> </a:t>
            </a:r>
            <a:r>
              <a:rPr sz="2000" spc="-5" dirty="0">
                <a:solidFill>
                  <a:srgbClr val="0B0B0B"/>
                </a:solidFill>
                <a:latin typeface="Calibri"/>
                <a:cs typeface="Calibri"/>
              </a:rPr>
              <a:t>in</a:t>
            </a:r>
            <a:r>
              <a:rPr sz="2000" spc="-55" dirty="0">
                <a:solidFill>
                  <a:srgbClr val="0B0B0B"/>
                </a:solidFill>
                <a:latin typeface="Calibri"/>
                <a:cs typeface="Calibri"/>
              </a:rPr>
              <a:t> </a:t>
            </a:r>
            <a:r>
              <a:rPr sz="2000" spc="-5" dirty="0">
                <a:solidFill>
                  <a:srgbClr val="0B0B0B"/>
                </a:solidFill>
                <a:latin typeface="Calibri"/>
                <a:cs typeface="Calibri"/>
              </a:rPr>
              <a:t>part</a:t>
            </a:r>
            <a:r>
              <a:rPr sz="2000" spc="80" dirty="0">
                <a:solidFill>
                  <a:srgbClr val="0B0B0B"/>
                </a:solidFill>
                <a:latin typeface="Calibri"/>
                <a:cs typeface="Calibri"/>
              </a:rPr>
              <a:t> </a:t>
            </a:r>
            <a:r>
              <a:rPr sz="2000" spc="-5" dirty="0">
                <a:solidFill>
                  <a:srgbClr val="0B0B0B"/>
                </a:solidFill>
                <a:latin typeface="Calibri"/>
                <a:cs typeface="Calibri"/>
              </a:rPr>
              <a:t>on</a:t>
            </a:r>
            <a:r>
              <a:rPr sz="2000" spc="-50" dirty="0">
                <a:solidFill>
                  <a:srgbClr val="0B0B0B"/>
                </a:solidFill>
                <a:latin typeface="Calibri"/>
                <a:cs typeface="Calibri"/>
              </a:rPr>
              <a:t> </a:t>
            </a:r>
            <a:r>
              <a:rPr sz="2000" spc="-5" dirty="0">
                <a:solidFill>
                  <a:srgbClr val="0B0B0B"/>
                </a:solidFill>
                <a:latin typeface="Calibri"/>
                <a:cs typeface="Calibri"/>
              </a:rPr>
              <a:t>the</a:t>
            </a:r>
            <a:r>
              <a:rPr sz="2000" spc="105" dirty="0">
                <a:solidFill>
                  <a:srgbClr val="0B0B0B"/>
                </a:solidFill>
                <a:latin typeface="Calibri"/>
                <a:cs typeface="Calibri"/>
              </a:rPr>
              <a:t> </a:t>
            </a:r>
            <a:r>
              <a:rPr sz="2000" b="1" spc="-5" dirty="0">
                <a:solidFill>
                  <a:srgbClr val="0B0B0B"/>
                </a:solidFill>
                <a:latin typeface="Calibri"/>
                <a:cs typeface="Calibri"/>
              </a:rPr>
              <a:t>patient’s</a:t>
            </a:r>
            <a:r>
              <a:rPr sz="2000" b="1" spc="-85" dirty="0">
                <a:solidFill>
                  <a:srgbClr val="0B0B0B"/>
                </a:solidFill>
                <a:latin typeface="Calibri"/>
                <a:cs typeface="Calibri"/>
              </a:rPr>
              <a:t> </a:t>
            </a:r>
            <a:r>
              <a:rPr sz="2000" b="1" spc="-5" dirty="0">
                <a:solidFill>
                  <a:srgbClr val="0B0B0B"/>
                </a:solidFill>
                <a:latin typeface="Calibri"/>
                <a:cs typeface="Calibri"/>
              </a:rPr>
              <a:t>phenotype.</a:t>
            </a:r>
            <a:endParaRPr sz="2000">
              <a:latin typeface="Calibri"/>
              <a:cs typeface="Calibri"/>
            </a:endParaRPr>
          </a:p>
          <a:p>
            <a:pPr>
              <a:lnSpc>
                <a:spcPct val="100000"/>
              </a:lnSpc>
              <a:spcBef>
                <a:spcPts val="10"/>
              </a:spcBef>
            </a:pPr>
            <a:endParaRPr sz="2600">
              <a:latin typeface="Calibri"/>
              <a:cs typeface="Calibri"/>
            </a:endParaRPr>
          </a:p>
          <a:p>
            <a:pPr marL="497840" marR="67945" indent="-485775">
              <a:lnSpc>
                <a:spcPct val="100200"/>
              </a:lnSpc>
              <a:spcBef>
                <a:spcPts val="5"/>
              </a:spcBef>
              <a:buClr>
                <a:srgbClr val="964706"/>
              </a:buClr>
              <a:buFont typeface="Segoe UI Symbol"/>
              <a:buChar char="❑"/>
              <a:tabLst>
                <a:tab pos="561340" algn="l"/>
                <a:tab pos="561975" algn="l"/>
                <a:tab pos="2642235" algn="l"/>
              </a:tabLst>
            </a:pPr>
            <a:r>
              <a:rPr dirty="0"/>
              <a:t>	</a:t>
            </a:r>
            <a:r>
              <a:rPr sz="2400" b="1" spc="-5" dirty="0">
                <a:solidFill>
                  <a:srgbClr val="964706"/>
                </a:solidFill>
                <a:latin typeface="Calibri"/>
                <a:cs typeface="Calibri"/>
              </a:rPr>
              <a:t>Manifestations</a:t>
            </a:r>
            <a:r>
              <a:rPr sz="2400" b="1" spc="75" dirty="0">
                <a:solidFill>
                  <a:srgbClr val="964706"/>
                </a:solidFill>
                <a:latin typeface="Calibri"/>
                <a:cs typeface="Calibri"/>
              </a:rPr>
              <a:t> </a:t>
            </a:r>
            <a:r>
              <a:rPr sz="2400" spc="-5" dirty="0">
                <a:solidFill>
                  <a:srgbClr val="3E3E3E"/>
                </a:solidFill>
                <a:latin typeface="Calibri"/>
                <a:cs typeface="Calibri"/>
              </a:rPr>
              <a:t>of</a:t>
            </a:r>
            <a:r>
              <a:rPr sz="2400" spc="-45" dirty="0">
                <a:solidFill>
                  <a:srgbClr val="3E3E3E"/>
                </a:solidFill>
                <a:latin typeface="Calibri"/>
                <a:cs typeface="Calibri"/>
              </a:rPr>
              <a:t> </a:t>
            </a:r>
            <a:r>
              <a:rPr sz="2400" spc="-5" dirty="0">
                <a:solidFill>
                  <a:srgbClr val="3E3E3E"/>
                </a:solidFill>
                <a:latin typeface="Calibri"/>
                <a:cs typeface="Calibri"/>
              </a:rPr>
              <a:t>chronic</a:t>
            </a:r>
            <a:r>
              <a:rPr sz="2400" spc="55" dirty="0">
                <a:solidFill>
                  <a:srgbClr val="3E3E3E"/>
                </a:solidFill>
                <a:latin typeface="Calibri"/>
                <a:cs typeface="Calibri"/>
              </a:rPr>
              <a:t> </a:t>
            </a:r>
            <a:r>
              <a:rPr sz="2400" spc="-5" dirty="0">
                <a:solidFill>
                  <a:srgbClr val="3E3E3E"/>
                </a:solidFill>
                <a:latin typeface="Calibri"/>
                <a:cs typeface="Calibri"/>
              </a:rPr>
              <a:t>anemia</a:t>
            </a:r>
            <a:r>
              <a:rPr sz="2400" spc="-65" dirty="0">
                <a:solidFill>
                  <a:srgbClr val="3E3E3E"/>
                </a:solidFill>
                <a:latin typeface="Calibri"/>
                <a:cs typeface="Calibri"/>
              </a:rPr>
              <a:t> </a:t>
            </a:r>
            <a:r>
              <a:rPr sz="2400" spc="-5" dirty="0">
                <a:solidFill>
                  <a:srgbClr val="3E3E3E"/>
                </a:solidFill>
                <a:latin typeface="Calibri"/>
                <a:cs typeface="Calibri"/>
              </a:rPr>
              <a:t>include</a:t>
            </a:r>
            <a:r>
              <a:rPr sz="2400" spc="114" dirty="0">
                <a:solidFill>
                  <a:srgbClr val="964706"/>
                </a:solidFill>
                <a:latin typeface="Calibri"/>
                <a:cs typeface="Calibri"/>
              </a:rPr>
              <a:t> </a:t>
            </a:r>
            <a:r>
              <a:rPr sz="2400" u="heavy" spc="-5" dirty="0">
                <a:solidFill>
                  <a:srgbClr val="964706"/>
                </a:solidFill>
                <a:uFill>
                  <a:solidFill>
                    <a:srgbClr val="964706"/>
                  </a:solidFill>
                </a:uFill>
                <a:latin typeface="Calibri"/>
                <a:cs typeface="Calibri"/>
              </a:rPr>
              <a:t>jaundice, pallor,</a:t>
            </a:r>
            <a:r>
              <a:rPr sz="2400" u="heavy" spc="-55" dirty="0">
                <a:solidFill>
                  <a:srgbClr val="964706"/>
                </a:solidFill>
                <a:uFill>
                  <a:solidFill>
                    <a:srgbClr val="964706"/>
                  </a:solidFill>
                </a:uFill>
                <a:latin typeface="Calibri"/>
                <a:cs typeface="Calibri"/>
              </a:rPr>
              <a:t> </a:t>
            </a:r>
            <a:r>
              <a:rPr sz="2400" u="heavy" spc="-5" dirty="0">
                <a:solidFill>
                  <a:srgbClr val="964706"/>
                </a:solidFill>
                <a:uFill>
                  <a:solidFill>
                    <a:srgbClr val="964706"/>
                  </a:solidFill>
                </a:uFill>
                <a:latin typeface="Calibri"/>
                <a:cs typeface="Calibri"/>
              </a:rPr>
              <a:t>variable </a:t>
            </a:r>
            <a:r>
              <a:rPr sz="2400" dirty="0">
                <a:solidFill>
                  <a:srgbClr val="964706"/>
                </a:solidFill>
                <a:latin typeface="Calibri"/>
                <a:cs typeface="Calibri"/>
              </a:rPr>
              <a:t> </a:t>
            </a:r>
            <a:r>
              <a:rPr sz="2400" u="heavy" spc="-5" dirty="0">
                <a:solidFill>
                  <a:srgbClr val="964706"/>
                </a:solidFill>
                <a:uFill>
                  <a:solidFill>
                    <a:srgbClr val="964706"/>
                  </a:solidFill>
                </a:uFill>
                <a:latin typeface="Calibri"/>
                <a:cs typeface="Calibri"/>
              </a:rPr>
              <a:t>splenomegaly</a:t>
            </a:r>
            <a:r>
              <a:rPr sz="2400" u="heavy" spc="10" dirty="0">
                <a:solidFill>
                  <a:srgbClr val="964706"/>
                </a:solidFill>
                <a:uFill>
                  <a:solidFill>
                    <a:srgbClr val="964706"/>
                  </a:solidFill>
                </a:uFill>
                <a:latin typeface="Calibri"/>
                <a:cs typeface="Calibri"/>
              </a:rPr>
              <a:t> </a:t>
            </a:r>
            <a:r>
              <a:rPr sz="2400" u="heavy" spc="-5" dirty="0">
                <a:solidFill>
                  <a:srgbClr val="964706"/>
                </a:solidFill>
                <a:uFill>
                  <a:solidFill>
                    <a:srgbClr val="964706"/>
                  </a:solidFill>
                </a:uFill>
                <a:latin typeface="Calibri"/>
                <a:cs typeface="Calibri"/>
              </a:rPr>
              <a:t>in	infancy,</a:t>
            </a:r>
            <a:r>
              <a:rPr sz="2400" u="heavy" spc="10" dirty="0">
                <a:solidFill>
                  <a:srgbClr val="964706"/>
                </a:solidFill>
                <a:uFill>
                  <a:solidFill>
                    <a:srgbClr val="964706"/>
                  </a:solidFill>
                </a:uFill>
                <a:latin typeface="Calibri"/>
                <a:cs typeface="Calibri"/>
              </a:rPr>
              <a:t> </a:t>
            </a:r>
            <a:r>
              <a:rPr sz="2400" u="heavy" spc="-5" dirty="0">
                <a:solidFill>
                  <a:srgbClr val="964706"/>
                </a:solidFill>
                <a:uFill>
                  <a:solidFill>
                    <a:srgbClr val="964706"/>
                  </a:solidFill>
                </a:uFill>
                <a:latin typeface="Calibri"/>
                <a:cs typeface="Calibri"/>
              </a:rPr>
              <a:t>a</a:t>
            </a:r>
            <a:r>
              <a:rPr sz="2400" u="heavy" spc="20" dirty="0">
                <a:solidFill>
                  <a:srgbClr val="964706"/>
                </a:solidFill>
                <a:uFill>
                  <a:solidFill>
                    <a:srgbClr val="964706"/>
                  </a:solidFill>
                </a:uFill>
                <a:latin typeface="Calibri"/>
                <a:cs typeface="Calibri"/>
              </a:rPr>
              <a:t> </a:t>
            </a:r>
            <a:r>
              <a:rPr sz="2400" u="heavy" spc="-5" dirty="0">
                <a:solidFill>
                  <a:srgbClr val="964706"/>
                </a:solidFill>
                <a:uFill>
                  <a:solidFill>
                    <a:srgbClr val="964706"/>
                  </a:solidFill>
                </a:uFill>
                <a:latin typeface="Calibri"/>
                <a:cs typeface="Calibri"/>
              </a:rPr>
              <a:t>cardiac</a:t>
            </a:r>
            <a:r>
              <a:rPr sz="2400" u="heavy" spc="-15" dirty="0">
                <a:solidFill>
                  <a:srgbClr val="964706"/>
                </a:solidFill>
                <a:uFill>
                  <a:solidFill>
                    <a:srgbClr val="964706"/>
                  </a:solidFill>
                </a:uFill>
                <a:latin typeface="Calibri"/>
                <a:cs typeface="Calibri"/>
              </a:rPr>
              <a:t> </a:t>
            </a:r>
            <a:r>
              <a:rPr sz="2400" u="heavy" spc="-5" dirty="0">
                <a:solidFill>
                  <a:srgbClr val="964706"/>
                </a:solidFill>
                <a:uFill>
                  <a:solidFill>
                    <a:srgbClr val="964706"/>
                  </a:solidFill>
                </a:uFill>
                <a:latin typeface="Calibri"/>
                <a:cs typeface="Calibri"/>
              </a:rPr>
              <a:t>flow</a:t>
            </a:r>
            <a:r>
              <a:rPr sz="2400" u="heavy" dirty="0">
                <a:solidFill>
                  <a:srgbClr val="964706"/>
                </a:solidFill>
                <a:uFill>
                  <a:solidFill>
                    <a:srgbClr val="964706"/>
                  </a:solidFill>
                </a:uFill>
                <a:latin typeface="Calibri"/>
                <a:cs typeface="Calibri"/>
              </a:rPr>
              <a:t> </a:t>
            </a:r>
            <a:r>
              <a:rPr sz="2400" u="heavy" spc="-5" dirty="0">
                <a:solidFill>
                  <a:srgbClr val="964706"/>
                </a:solidFill>
                <a:uFill>
                  <a:solidFill>
                    <a:srgbClr val="964706"/>
                  </a:solidFill>
                </a:uFill>
                <a:latin typeface="Calibri"/>
                <a:cs typeface="Calibri"/>
              </a:rPr>
              <a:t>murmur,</a:t>
            </a:r>
            <a:r>
              <a:rPr sz="2400" u="heavy" spc="40" dirty="0">
                <a:solidFill>
                  <a:srgbClr val="964706"/>
                </a:solidFill>
                <a:uFill>
                  <a:solidFill>
                    <a:srgbClr val="964706"/>
                  </a:solidFill>
                </a:uFill>
                <a:latin typeface="Calibri"/>
                <a:cs typeface="Calibri"/>
              </a:rPr>
              <a:t> </a:t>
            </a:r>
            <a:r>
              <a:rPr sz="2400" u="heavy" spc="-5" dirty="0">
                <a:solidFill>
                  <a:srgbClr val="964706"/>
                </a:solidFill>
                <a:uFill>
                  <a:solidFill>
                    <a:srgbClr val="964706"/>
                  </a:solidFill>
                </a:uFill>
                <a:latin typeface="Calibri"/>
                <a:cs typeface="Calibri"/>
              </a:rPr>
              <a:t>and delayed</a:t>
            </a:r>
            <a:r>
              <a:rPr sz="2400" u="heavy" spc="-30" dirty="0">
                <a:solidFill>
                  <a:srgbClr val="964706"/>
                </a:solidFill>
                <a:uFill>
                  <a:solidFill>
                    <a:srgbClr val="964706"/>
                  </a:solidFill>
                </a:uFill>
                <a:latin typeface="Calibri"/>
                <a:cs typeface="Calibri"/>
              </a:rPr>
              <a:t> </a:t>
            </a:r>
            <a:r>
              <a:rPr sz="2400" u="heavy" spc="-5" dirty="0">
                <a:solidFill>
                  <a:srgbClr val="964706"/>
                </a:solidFill>
                <a:uFill>
                  <a:solidFill>
                    <a:srgbClr val="964706"/>
                  </a:solidFill>
                </a:uFill>
                <a:latin typeface="Calibri"/>
                <a:cs typeface="Calibri"/>
              </a:rPr>
              <a:t>growth</a:t>
            </a:r>
            <a:r>
              <a:rPr sz="2400" u="heavy" spc="55" dirty="0">
                <a:solidFill>
                  <a:srgbClr val="964706"/>
                </a:solidFill>
                <a:uFill>
                  <a:solidFill>
                    <a:srgbClr val="964706"/>
                  </a:solidFill>
                </a:uFill>
                <a:latin typeface="Calibri"/>
                <a:cs typeface="Calibri"/>
              </a:rPr>
              <a:t> </a:t>
            </a:r>
            <a:r>
              <a:rPr sz="2400" u="heavy" spc="-5" dirty="0">
                <a:solidFill>
                  <a:srgbClr val="964706"/>
                </a:solidFill>
                <a:uFill>
                  <a:solidFill>
                    <a:srgbClr val="964706"/>
                  </a:solidFill>
                </a:uFill>
                <a:latin typeface="Calibri"/>
                <a:cs typeface="Calibri"/>
              </a:rPr>
              <a:t>and sexual </a:t>
            </a:r>
            <a:r>
              <a:rPr sz="2400" spc="-525" dirty="0">
                <a:solidFill>
                  <a:srgbClr val="964706"/>
                </a:solidFill>
                <a:latin typeface="Calibri"/>
                <a:cs typeface="Calibri"/>
              </a:rPr>
              <a:t> </a:t>
            </a:r>
            <a:r>
              <a:rPr sz="2400" u="heavy" spc="-5" dirty="0">
                <a:solidFill>
                  <a:srgbClr val="964706"/>
                </a:solidFill>
                <a:uFill>
                  <a:solidFill>
                    <a:srgbClr val="964706"/>
                  </a:solidFill>
                </a:uFill>
                <a:latin typeface="Calibri"/>
                <a:cs typeface="Calibri"/>
              </a:rPr>
              <a:t>maturation.</a:t>
            </a:r>
            <a:endParaRPr sz="2400">
              <a:latin typeface="Calibri"/>
              <a:cs typeface="Calibri"/>
            </a:endParaRPr>
          </a:p>
          <a:p>
            <a:pPr>
              <a:lnSpc>
                <a:spcPct val="100000"/>
              </a:lnSpc>
              <a:spcBef>
                <a:spcPts val="20"/>
              </a:spcBef>
            </a:pPr>
            <a:endParaRPr sz="2250">
              <a:latin typeface="Calibri"/>
              <a:cs typeface="Calibri"/>
            </a:endParaRPr>
          </a:p>
          <a:p>
            <a:pPr marL="91440" marR="361315">
              <a:lnSpc>
                <a:spcPct val="115500"/>
              </a:lnSpc>
            </a:pPr>
            <a:r>
              <a:rPr sz="2000" spc="10" dirty="0">
                <a:solidFill>
                  <a:srgbClr val="3E3E3E"/>
                </a:solidFill>
                <a:latin typeface="Calibri"/>
                <a:cs typeface="Calibri"/>
              </a:rPr>
              <a:t>**</a:t>
            </a:r>
            <a:r>
              <a:rPr sz="2000" spc="10" dirty="0">
                <a:solidFill>
                  <a:srgbClr val="0B0B0B"/>
                </a:solidFill>
                <a:latin typeface="Calibri"/>
                <a:cs typeface="Calibri"/>
              </a:rPr>
              <a:t>Decisions</a:t>
            </a:r>
            <a:r>
              <a:rPr sz="2000" spc="-5" dirty="0">
                <a:solidFill>
                  <a:srgbClr val="0B0B0B"/>
                </a:solidFill>
                <a:latin typeface="Calibri"/>
                <a:cs typeface="Calibri"/>
              </a:rPr>
              <a:t> about</a:t>
            </a:r>
            <a:r>
              <a:rPr sz="2000" spc="-25" dirty="0">
                <a:solidFill>
                  <a:srgbClr val="0B0B0B"/>
                </a:solidFill>
                <a:latin typeface="Calibri"/>
                <a:cs typeface="Calibri"/>
              </a:rPr>
              <a:t> </a:t>
            </a:r>
            <a:r>
              <a:rPr sz="2000" spc="-5" dirty="0">
                <a:solidFill>
                  <a:srgbClr val="0B0B0B"/>
                </a:solidFill>
                <a:latin typeface="Calibri"/>
                <a:cs typeface="Calibri"/>
              </a:rPr>
              <a:t>transfusion should</a:t>
            </a:r>
            <a:r>
              <a:rPr sz="2000" spc="10" dirty="0">
                <a:solidFill>
                  <a:srgbClr val="0B0B0B"/>
                </a:solidFill>
                <a:latin typeface="Calibri"/>
                <a:cs typeface="Calibri"/>
              </a:rPr>
              <a:t> </a:t>
            </a:r>
            <a:r>
              <a:rPr sz="2000" spc="-5" dirty="0">
                <a:solidFill>
                  <a:srgbClr val="0B0B0B"/>
                </a:solidFill>
                <a:latin typeface="Calibri"/>
                <a:cs typeface="Calibri"/>
              </a:rPr>
              <a:t>be</a:t>
            </a:r>
            <a:r>
              <a:rPr sz="2000" spc="15" dirty="0">
                <a:solidFill>
                  <a:srgbClr val="0B0B0B"/>
                </a:solidFill>
                <a:latin typeface="Calibri"/>
                <a:cs typeface="Calibri"/>
              </a:rPr>
              <a:t> </a:t>
            </a:r>
            <a:r>
              <a:rPr sz="2000" spc="-5" dirty="0">
                <a:solidFill>
                  <a:srgbClr val="0B0B0B"/>
                </a:solidFill>
                <a:latin typeface="Calibri"/>
                <a:cs typeface="Calibri"/>
              </a:rPr>
              <a:t>made</a:t>
            </a:r>
            <a:r>
              <a:rPr sz="2000" spc="65" dirty="0">
                <a:solidFill>
                  <a:srgbClr val="0B0B0B"/>
                </a:solidFill>
                <a:latin typeface="Calibri"/>
                <a:cs typeface="Calibri"/>
              </a:rPr>
              <a:t> </a:t>
            </a:r>
            <a:r>
              <a:rPr sz="2000" spc="-5" dirty="0">
                <a:solidFill>
                  <a:srgbClr val="0B0B0B"/>
                </a:solidFill>
                <a:latin typeface="Calibri"/>
                <a:cs typeface="Calibri"/>
              </a:rPr>
              <a:t>on</a:t>
            </a:r>
            <a:r>
              <a:rPr sz="2000" spc="-50" dirty="0">
                <a:solidFill>
                  <a:srgbClr val="0B0B0B"/>
                </a:solidFill>
                <a:latin typeface="Calibri"/>
                <a:cs typeface="Calibri"/>
              </a:rPr>
              <a:t> </a:t>
            </a:r>
            <a:r>
              <a:rPr sz="2000" spc="-5" dirty="0">
                <a:solidFill>
                  <a:srgbClr val="0B0B0B"/>
                </a:solidFill>
                <a:latin typeface="Calibri"/>
                <a:cs typeface="Calibri"/>
              </a:rPr>
              <a:t>the</a:t>
            </a:r>
            <a:r>
              <a:rPr sz="2000" spc="50" dirty="0">
                <a:solidFill>
                  <a:srgbClr val="0B0B0B"/>
                </a:solidFill>
                <a:latin typeface="Calibri"/>
                <a:cs typeface="Calibri"/>
              </a:rPr>
              <a:t> </a:t>
            </a:r>
            <a:r>
              <a:rPr sz="2000" spc="-5" dirty="0">
                <a:solidFill>
                  <a:srgbClr val="0B0B0B"/>
                </a:solidFill>
                <a:latin typeface="Calibri"/>
                <a:cs typeface="Calibri"/>
              </a:rPr>
              <a:t>basis</a:t>
            </a:r>
            <a:r>
              <a:rPr sz="2000" spc="25" dirty="0">
                <a:solidFill>
                  <a:srgbClr val="0B0B0B"/>
                </a:solidFill>
                <a:latin typeface="Calibri"/>
                <a:cs typeface="Calibri"/>
              </a:rPr>
              <a:t> </a:t>
            </a:r>
            <a:r>
              <a:rPr sz="2000" spc="-5" dirty="0">
                <a:solidFill>
                  <a:srgbClr val="0B0B0B"/>
                </a:solidFill>
                <a:latin typeface="Calibri"/>
                <a:cs typeface="Calibri"/>
              </a:rPr>
              <a:t>of the</a:t>
            </a:r>
            <a:r>
              <a:rPr sz="2000" spc="70" dirty="0">
                <a:solidFill>
                  <a:srgbClr val="0B0B0B"/>
                </a:solidFill>
                <a:latin typeface="Calibri"/>
                <a:cs typeface="Calibri"/>
              </a:rPr>
              <a:t> </a:t>
            </a:r>
            <a:r>
              <a:rPr sz="2000" b="1" spc="-5" dirty="0">
                <a:solidFill>
                  <a:srgbClr val="0B0B0B"/>
                </a:solidFill>
                <a:latin typeface="Calibri"/>
                <a:cs typeface="Calibri"/>
              </a:rPr>
              <a:t>patient’s</a:t>
            </a:r>
            <a:r>
              <a:rPr sz="2000" b="1" spc="-75" dirty="0">
                <a:solidFill>
                  <a:srgbClr val="0B0B0B"/>
                </a:solidFill>
                <a:latin typeface="Calibri"/>
                <a:cs typeface="Calibri"/>
              </a:rPr>
              <a:t> </a:t>
            </a:r>
            <a:r>
              <a:rPr sz="2000" b="1" spc="-5" dirty="0">
                <a:solidFill>
                  <a:srgbClr val="0B0B0B"/>
                </a:solidFill>
                <a:latin typeface="Calibri"/>
                <a:cs typeface="Calibri"/>
              </a:rPr>
              <a:t>clinical</a:t>
            </a:r>
            <a:r>
              <a:rPr sz="2000" b="1" spc="60" dirty="0">
                <a:solidFill>
                  <a:srgbClr val="0B0B0B"/>
                </a:solidFill>
                <a:latin typeface="Calibri"/>
                <a:cs typeface="Calibri"/>
              </a:rPr>
              <a:t> </a:t>
            </a:r>
            <a:r>
              <a:rPr sz="2000" b="1" spc="-5" dirty="0">
                <a:solidFill>
                  <a:srgbClr val="0B0B0B"/>
                </a:solidFill>
                <a:latin typeface="Calibri"/>
                <a:cs typeface="Calibri"/>
              </a:rPr>
              <a:t>condition,</a:t>
            </a:r>
            <a:r>
              <a:rPr sz="2000" b="1" spc="-40" dirty="0">
                <a:solidFill>
                  <a:srgbClr val="0B0B0B"/>
                </a:solidFill>
                <a:latin typeface="Calibri"/>
                <a:cs typeface="Calibri"/>
              </a:rPr>
              <a:t> </a:t>
            </a:r>
            <a:r>
              <a:rPr sz="2000" b="1" spc="-5" dirty="0">
                <a:solidFill>
                  <a:srgbClr val="0B0B0B"/>
                </a:solidFill>
                <a:latin typeface="Calibri"/>
                <a:cs typeface="Calibri"/>
              </a:rPr>
              <a:t>the </a:t>
            </a:r>
            <a:r>
              <a:rPr sz="2000" b="1" spc="-440" dirty="0">
                <a:solidFill>
                  <a:srgbClr val="0B0B0B"/>
                </a:solidFill>
                <a:latin typeface="Calibri"/>
                <a:cs typeface="Calibri"/>
              </a:rPr>
              <a:t> </a:t>
            </a:r>
            <a:r>
              <a:rPr sz="2000" b="1" spc="-5" dirty="0">
                <a:solidFill>
                  <a:srgbClr val="0B0B0B"/>
                </a:solidFill>
                <a:latin typeface="Calibri"/>
                <a:cs typeface="Calibri"/>
              </a:rPr>
              <a:t>hemoglobin</a:t>
            </a:r>
            <a:r>
              <a:rPr sz="2000" b="1" spc="10" dirty="0">
                <a:solidFill>
                  <a:srgbClr val="0B0B0B"/>
                </a:solidFill>
                <a:latin typeface="Calibri"/>
                <a:cs typeface="Calibri"/>
              </a:rPr>
              <a:t> </a:t>
            </a:r>
            <a:r>
              <a:rPr sz="2000" b="1" spc="-5" dirty="0">
                <a:solidFill>
                  <a:srgbClr val="0B0B0B"/>
                </a:solidFill>
                <a:latin typeface="Calibri"/>
                <a:cs typeface="Calibri"/>
              </a:rPr>
              <a:t>level,</a:t>
            </a:r>
            <a:r>
              <a:rPr sz="2000" b="1" spc="-15" dirty="0">
                <a:solidFill>
                  <a:srgbClr val="0B0B0B"/>
                </a:solidFill>
                <a:latin typeface="Calibri"/>
                <a:cs typeface="Calibri"/>
              </a:rPr>
              <a:t> </a:t>
            </a:r>
            <a:r>
              <a:rPr sz="2000" b="1" spc="-5" dirty="0">
                <a:solidFill>
                  <a:srgbClr val="0B0B0B"/>
                </a:solidFill>
                <a:latin typeface="Calibri"/>
                <a:cs typeface="Calibri"/>
              </a:rPr>
              <a:t>and</a:t>
            </a:r>
            <a:r>
              <a:rPr sz="2000" b="1" spc="10" dirty="0">
                <a:solidFill>
                  <a:srgbClr val="0B0B0B"/>
                </a:solidFill>
                <a:latin typeface="Calibri"/>
                <a:cs typeface="Calibri"/>
              </a:rPr>
              <a:t> </a:t>
            </a:r>
            <a:r>
              <a:rPr sz="2000" b="1" spc="-5" dirty="0">
                <a:solidFill>
                  <a:srgbClr val="0B0B0B"/>
                </a:solidFill>
                <a:latin typeface="Calibri"/>
                <a:cs typeface="Calibri"/>
              </a:rPr>
              <a:t>the</a:t>
            </a:r>
            <a:r>
              <a:rPr sz="2000" b="1" spc="-30" dirty="0">
                <a:solidFill>
                  <a:srgbClr val="0B0B0B"/>
                </a:solidFill>
                <a:latin typeface="Calibri"/>
                <a:cs typeface="Calibri"/>
              </a:rPr>
              <a:t> </a:t>
            </a:r>
            <a:r>
              <a:rPr sz="2000" b="1" spc="-5" dirty="0">
                <a:solidFill>
                  <a:srgbClr val="0B0B0B"/>
                </a:solidFill>
                <a:latin typeface="Calibri"/>
                <a:cs typeface="Calibri"/>
              </a:rPr>
              <a:t>reticulocyte</a:t>
            </a:r>
            <a:r>
              <a:rPr sz="2000" b="1" spc="-20" dirty="0">
                <a:solidFill>
                  <a:srgbClr val="0B0B0B"/>
                </a:solidFill>
                <a:latin typeface="Calibri"/>
                <a:cs typeface="Calibri"/>
              </a:rPr>
              <a:t> </a:t>
            </a:r>
            <a:r>
              <a:rPr sz="2000" b="1" spc="-5" dirty="0">
                <a:solidFill>
                  <a:srgbClr val="0B0B0B"/>
                </a:solidFill>
                <a:latin typeface="Calibri"/>
                <a:cs typeface="Calibri"/>
              </a:rPr>
              <a:t>count.</a:t>
            </a:r>
            <a:endParaRPr sz="2000">
              <a:latin typeface="Calibri"/>
              <a:cs typeface="Calibri"/>
            </a:endParaRPr>
          </a:p>
        </p:txBody>
      </p:sp>
      <p:sp>
        <p:nvSpPr>
          <p:cNvPr id="4" name="object 4"/>
          <p:cNvSpPr txBox="1">
            <a:spLocks noGrp="1"/>
          </p:cNvSpPr>
          <p:nvPr>
            <p:ph type="title"/>
          </p:nvPr>
        </p:nvSpPr>
        <p:spPr>
          <a:xfrm>
            <a:off x="695724" y="320789"/>
            <a:ext cx="6686550"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FF"/>
                </a:solidFill>
              </a:rPr>
              <a:t>Clinical</a:t>
            </a:r>
            <a:r>
              <a:rPr spc="-55" dirty="0">
                <a:solidFill>
                  <a:srgbClr val="FFFFFF"/>
                </a:solidFill>
              </a:rPr>
              <a:t> </a:t>
            </a:r>
            <a:r>
              <a:rPr spc="-5" dirty="0">
                <a:solidFill>
                  <a:srgbClr val="FFFFFF"/>
                </a:solidFill>
              </a:rPr>
              <a:t>Manifestation</a:t>
            </a:r>
            <a:r>
              <a:rPr spc="-10" dirty="0">
                <a:solidFill>
                  <a:srgbClr val="FFFFFF"/>
                </a:solidFill>
              </a:rPr>
              <a:t> </a:t>
            </a:r>
            <a:r>
              <a:rPr spc="-5" dirty="0">
                <a:solidFill>
                  <a:srgbClr val="FFFFFF"/>
                </a:solidFill>
              </a:rPr>
              <a:t>/</a:t>
            </a:r>
            <a:r>
              <a:rPr spc="-30" dirty="0">
                <a:solidFill>
                  <a:srgbClr val="FFFFFF"/>
                </a:solidFill>
              </a:rPr>
              <a:t> </a:t>
            </a:r>
            <a:r>
              <a:rPr spc="-5" dirty="0">
                <a:solidFill>
                  <a:srgbClr val="FFFFFF"/>
                </a:solidFill>
              </a:rPr>
              <a:t>Anemia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pic>
        <p:nvPicPr>
          <p:cNvPr id="3" name="object 3"/>
          <p:cNvPicPr/>
          <p:nvPr/>
        </p:nvPicPr>
        <p:blipFill>
          <a:blip r:embed="rId3" cstate="print"/>
          <a:stretch>
            <a:fillRect/>
          </a:stretch>
        </p:blipFill>
        <p:spPr>
          <a:xfrm>
            <a:off x="8430283" y="1515898"/>
            <a:ext cx="3570181" cy="4530154"/>
          </a:xfrm>
          <a:prstGeom prst="rect">
            <a:avLst/>
          </a:prstGeom>
        </p:spPr>
      </p:pic>
      <p:sp>
        <p:nvSpPr>
          <p:cNvPr id="4" name="object 4"/>
          <p:cNvSpPr txBox="1">
            <a:spLocks noGrp="1"/>
          </p:cNvSpPr>
          <p:nvPr>
            <p:ph type="title"/>
          </p:nvPr>
        </p:nvSpPr>
        <p:spPr>
          <a:xfrm>
            <a:off x="695724" y="320789"/>
            <a:ext cx="7223125"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FF"/>
                </a:solidFill>
              </a:rPr>
              <a:t>Acute</a:t>
            </a:r>
            <a:r>
              <a:rPr spc="-50" dirty="0">
                <a:solidFill>
                  <a:srgbClr val="FFFFFF"/>
                </a:solidFill>
              </a:rPr>
              <a:t> </a:t>
            </a:r>
            <a:r>
              <a:rPr spc="-5" dirty="0">
                <a:solidFill>
                  <a:srgbClr val="FFFFFF"/>
                </a:solidFill>
              </a:rPr>
              <a:t>anemia</a:t>
            </a:r>
            <a:r>
              <a:rPr spc="-55" dirty="0">
                <a:solidFill>
                  <a:srgbClr val="FFFFFF"/>
                </a:solidFill>
              </a:rPr>
              <a:t> </a:t>
            </a:r>
            <a:r>
              <a:rPr spc="-5" dirty="0">
                <a:solidFill>
                  <a:srgbClr val="FFFFFF"/>
                </a:solidFill>
              </a:rPr>
              <a:t>in</a:t>
            </a:r>
            <a:r>
              <a:rPr spc="65" dirty="0">
                <a:solidFill>
                  <a:srgbClr val="FFFFFF"/>
                </a:solidFill>
              </a:rPr>
              <a:t> </a:t>
            </a:r>
            <a:r>
              <a:rPr spc="-5" dirty="0">
                <a:solidFill>
                  <a:srgbClr val="FFFFFF"/>
                </a:solidFill>
              </a:rPr>
              <a:t>sickle</a:t>
            </a:r>
            <a:r>
              <a:rPr spc="25" dirty="0">
                <a:solidFill>
                  <a:srgbClr val="FFFFFF"/>
                </a:solidFill>
              </a:rPr>
              <a:t> </a:t>
            </a:r>
            <a:r>
              <a:rPr spc="-5" dirty="0">
                <a:solidFill>
                  <a:srgbClr val="FFFFFF"/>
                </a:solidFill>
              </a:rPr>
              <a:t>cell</a:t>
            </a:r>
            <a:r>
              <a:rPr spc="-60" dirty="0">
                <a:solidFill>
                  <a:srgbClr val="FFFFFF"/>
                </a:solidFill>
              </a:rPr>
              <a:t> </a:t>
            </a:r>
            <a:r>
              <a:rPr spc="-5" dirty="0">
                <a:solidFill>
                  <a:srgbClr val="FFFFFF"/>
                </a:solidFill>
              </a:rPr>
              <a:t>disease</a:t>
            </a:r>
          </a:p>
        </p:txBody>
      </p:sp>
      <p:sp>
        <p:nvSpPr>
          <p:cNvPr id="5" name="object 5"/>
          <p:cNvSpPr txBox="1"/>
          <p:nvPr/>
        </p:nvSpPr>
        <p:spPr>
          <a:xfrm>
            <a:off x="-35926" y="1532996"/>
            <a:ext cx="7780655" cy="4881245"/>
          </a:xfrm>
          <a:prstGeom prst="rect">
            <a:avLst/>
          </a:prstGeom>
        </p:spPr>
        <p:txBody>
          <a:bodyPr vert="horz" wrap="square" lIns="0" tIns="30480" rIns="0" bIns="0" rtlCol="0">
            <a:spAutoFit/>
          </a:bodyPr>
          <a:lstStyle/>
          <a:p>
            <a:pPr marL="583565" marR="110489" indent="-571500" algn="just">
              <a:lnSpc>
                <a:spcPts val="3820"/>
              </a:lnSpc>
              <a:spcBef>
                <a:spcPts val="240"/>
              </a:spcBef>
            </a:pPr>
            <a:r>
              <a:rPr sz="3300" i="1" spc="-75" dirty="0">
                <a:solidFill>
                  <a:srgbClr val="1A1C1C"/>
                </a:solidFill>
                <a:latin typeface="Arial"/>
                <a:cs typeface="Arial"/>
              </a:rPr>
              <a:t>□</a:t>
            </a:r>
            <a:r>
              <a:rPr sz="3300" i="1" spc="-70" dirty="0">
                <a:solidFill>
                  <a:srgbClr val="1A1C1C"/>
                </a:solidFill>
                <a:latin typeface="Arial"/>
                <a:cs typeface="Arial"/>
              </a:rPr>
              <a:t> </a:t>
            </a:r>
            <a:r>
              <a:rPr sz="3200" i="1" spc="-5" dirty="0">
                <a:solidFill>
                  <a:srgbClr val="1A1C1C"/>
                </a:solidFill>
                <a:latin typeface="Calibri"/>
                <a:cs typeface="Calibri"/>
              </a:rPr>
              <a:t>defined as a drop in Hb of </a:t>
            </a:r>
            <a:r>
              <a:rPr sz="3200" i="1" spc="-65" dirty="0">
                <a:solidFill>
                  <a:srgbClr val="1A1C1C"/>
                </a:solidFill>
                <a:latin typeface="Roboto"/>
                <a:cs typeface="Roboto"/>
              </a:rPr>
              <a:t>≥ </a:t>
            </a:r>
            <a:r>
              <a:rPr sz="3200" i="1" spc="-5" dirty="0">
                <a:solidFill>
                  <a:srgbClr val="1A1C1C"/>
                </a:solidFill>
                <a:latin typeface="Calibri"/>
                <a:cs typeface="Calibri"/>
              </a:rPr>
              <a:t>2.0 g/dL from </a:t>
            </a:r>
            <a:r>
              <a:rPr sz="3200" i="1" dirty="0">
                <a:solidFill>
                  <a:srgbClr val="1A1C1C"/>
                </a:solidFill>
                <a:latin typeface="Calibri"/>
                <a:cs typeface="Calibri"/>
              </a:rPr>
              <a:t> </a:t>
            </a:r>
            <a:r>
              <a:rPr sz="3200" i="1" spc="-5" dirty="0">
                <a:solidFill>
                  <a:srgbClr val="1A1C1C"/>
                </a:solidFill>
                <a:latin typeface="Calibri"/>
                <a:cs typeface="Calibri"/>
              </a:rPr>
              <a:t>baseline, or a hemoglobin value &lt; 6 g/dL (if </a:t>
            </a:r>
            <a:r>
              <a:rPr sz="3200" i="1" spc="-710" dirty="0">
                <a:solidFill>
                  <a:srgbClr val="1A1C1C"/>
                </a:solidFill>
                <a:latin typeface="Calibri"/>
                <a:cs typeface="Calibri"/>
              </a:rPr>
              <a:t> </a:t>
            </a:r>
            <a:r>
              <a:rPr sz="3200" i="1" spc="-5" dirty="0">
                <a:solidFill>
                  <a:srgbClr val="1A1C1C"/>
                </a:solidFill>
                <a:latin typeface="Calibri"/>
                <a:cs typeface="Calibri"/>
              </a:rPr>
              <a:t>baseline</a:t>
            </a:r>
            <a:r>
              <a:rPr sz="3200" i="1" spc="-40" dirty="0">
                <a:solidFill>
                  <a:srgbClr val="1A1C1C"/>
                </a:solidFill>
                <a:latin typeface="Calibri"/>
                <a:cs typeface="Calibri"/>
              </a:rPr>
              <a:t> </a:t>
            </a:r>
            <a:r>
              <a:rPr sz="3200" i="1" spc="-5" dirty="0">
                <a:solidFill>
                  <a:srgbClr val="1A1C1C"/>
                </a:solidFill>
                <a:latin typeface="Calibri"/>
                <a:cs typeface="Calibri"/>
              </a:rPr>
              <a:t>is unknown).</a:t>
            </a:r>
            <a:endParaRPr sz="3200">
              <a:latin typeface="Calibri"/>
              <a:cs typeface="Calibri"/>
            </a:endParaRPr>
          </a:p>
          <a:p>
            <a:pPr marL="127000" marR="5080" indent="-17145" algn="just">
              <a:lnSpc>
                <a:spcPts val="3820"/>
              </a:lnSpc>
              <a:spcBef>
                <a:spcPts val="5"/>
              </a:spcBef>
            </a:pPr>
            <a:r>
              <a:rPr sz="3200" spc="-630" dirty="0">
                <a:solidFill>
                  <a:srgbClr val="095C45"/>
                </a:solidFill>
                <a:latin typeface="Lucida Sans Unicode"/>
                <a:cs typeface="Lucida Sans Unicode"/>
              </a:rPr>
              <a:t>□</a:t>
            </a:r>
            <a:r>
              <a:rPr sz="3200" spc="-625" dirty="0">
                <a:solidFill>
                  <a:srgbClr val="095C45"/>
                </a:solidFill>
                <a:latin typeface="Lucida Sans Unicode"/>
                <a:cs typeface="Lucida Sans Unicode"/>
              </a:rPr>
              <a:t> </a:t>
            </a:r>
            <a:r>
              <a:rPr sz="3200" spc="-5" dirty="0">
                <a:solidFill>
                  <a:srgbClr val="095C45"/>
                </a:solidFill>
                <a:latin typeface="Calibri"/>
                <a:cs typeface="Calibri"/>
              </a:rPr>
              <a:t>Possible etiologies of acute anemia include: </a:t>
            </a:r>
            <a:r>
              <a:rPr sz="3200" spc="-710" dirty="0">
                <a:solidFill>
                  <a:srgbClr val="095C45"/>
                </a:solidFill>
                <a:latin typeface="Calibri"/>
                <a:cs typeface="Calibri"/>
              </a:rPr>
              <a:t> </a:t>
            </a:r>
            <a:r>
              <a:rPr sz="3200" spc="-5" dirty="0">
                <a:solidFill>
                  <a:srgbClr val="095C45"/>
                </a:solidFill>
                <a:latin typeface="Calibri"/>
                <a:cs typeface="Calibri"/>
              </a:rPr>
              <a:t>aplastic</a:t>
            </a:r>
            <a:r>
              <a:rPr sz="3200" spc="-20" dirty="0">
                <a:solidFill>
                  <a:srgbClr val="095C45"/>
                </a:solidFill>
                <a:latin typeface="Calibri"/>
                <a:cs typeface="Calibri"/>
              </a:rPr>
              <a:t> </a:t>
            </a:r>
            <a:r>
              <a:rPr sz="3200" spc="-5" dirty="0">
                <a:solidFill>
                  <a:srgbClr val="095C45"/>
                </a:solidFill>
                <a:latin typeface="Calibri"/>
                <a:cs typeface="Calibri"/>
              </a:rPr>
              <a:t>crisis,</a:t>
            </a:r>
            <a:r>
              <a:rPr sz="3200" spc="-65" dirty="0">
                <a:solidFill>
                  <a:srgbClr val="095C45"/>
                </a:solidFill>
                <a:latin typeface="Calibri"/>
                <a:cs typeface="Calibri"/>
              </a:rPr>
              <a:t> </a:t>
            </a:r>
            <a:r>
              <a:rPr sz="3200" spc="-5" dirty="0">
                <a:solidFill>
                  <a:srgbClr val="095C45"/>
                </a:solidFill>
                <a:latin typeface="Calibri"/>
                <a:cs typeface="Calibri"/>
              </a:rPr>
              <a:t>splenic</a:t>
            </a:r>
            <a:r>
              <a:rPr sz="3200" spc="50" dirty="0">
                <a:solidFill>
                  <a:srgbClr val="095C45"/>
                </a:solidFill>
                <a:latin typeface="Calibri"/>
                <a:cs typeface="Calibri"/>
              </a:rPr>
              <a:t> </a:t>
            </a:r>
            <a:r>
              <a:rPr sz="3200" spc="-5" dirty="0">
                <a:solidFill>
                  <a:srgbClr val="095C45"/>
                </a:solidFill>
                <a:latin typeface="Calibri"/>
                <a:cs typeface="Calibri"/>
              </a:rPr>
              <a:t>sequestration,</a:t>
            </a:r>
            <a:endParaRPr sz="3200">
              <a:latin typeface="Calibri"/>
              <a:cs typeface="Calibri"/>
            </a:endParaRPr>
          </a:p>
          <a:p>
            <a:pPr marL="127000">
              <a:lnSpc>
                <a:spcPts val="3690"/>
              </a:lnSpc>
            </a:pPr>
            <a:r>
              <a:rPr sz="3200" spc="-5" dirty="0">
                <a:solidFill>
                  <a:srgbClr val="095C45"/>
                </a:solidFill>
                <a:latin typeface="Calibri"/>
                <a:cs typeface="Calibri"/>
              </a:rPr>
              <a:t>acute</a:t>
            </a:r>
            <a:r>
              <a:rPr sz="3200" spc="-70" dirty="0">
                <a:solidFill>
                  <a:srgbClr val="095C45"/>
                </a:solidFill>
                <a:latin typeface="Calibri"/>
                <a:cs typeface="Calibri"/>
              </a:rPr>
              <a:t> </a:t>
            </a:r>
            <a:r>
              <a:rPr sz="3200" spc="-5" dirty="0">
                <a:solidFill>
                  <a:srgbClr val="095C45"/>
                </a:solidFill>
                <a:latin typeface="Calibri"/>
                <a:cs typeface="Calibri"/>
              </a:rPr>
              <a:t>chest</a:t>
            </a:r>
            <a:r>
              <a:rPr sz="3200" spc="15" dirty="0">
                <a:solidFill>
                  <a:srgbClr val="095C45"/>
                </a:solidFill>
                <a:latin typeface="Calibri"/>
                <a:cs typeface="Calibri"/>
              </a:rPr>
              <a:t> </a:t>
            </a:r>
            <a:r>
              <a:rPr sz="3200" spc="-5" dirty="0">
                <a:solidFill>
                  <a:srgbClr val="095C45"/>
                </a:solidFill>
                <a:latin typeface="Calibri"/>
                <a:cs typeface="Calibri"/>
              </a:rPr>
              <a:t>syndrome,</a:t>
            </a:r>
            <a:endParaRPr sz="3200">
              <a:latin typeface="Calibri"/>
              <a:cs typeface="Calibri"/>
            </a:endParaRPr>
          </a:p>
          <a:p>
            <a:pPr marL="127000" marR="1114425">
              <a:lnSpc>
                <a:spcPts val="3820"/>
              </a:lnSpc>
              <a:spcBef>
                <a:spcPts val="135"/>
              </a:spcBef>
            </a:pPr>
            <a:r>
              <a:rPr sz="3200" spc="-5" dirty="0">
                <a:solidFill>
                  <a:srgbClr val="095C45"/>
                </a:solidFill>
                <a:latin typeface="Calibri"/>
                <a:cs typeface="Calibri"/>
              </a:rPr>
              <a:t>delayed hemolytic transfusion reaction, </a:t>
            </a:r>
            <a:r>
              <a:rPr sz="3200" spc="-715" dirty="0">
                <a:solidFill>
                  <a:srgbClr val="095C45"/>
                </a:solidFill>
                <a:latin typeface="Calibri"/>
                <a:cs typeface="Calibri"/>
              </a:rPr>
              <a:t> </a:t>
            </a:r>
            <a:r>
              <a:rPr sz="3200" spc="-5" dirty="0">
                <a:solidFill>
                  <a:srgbClr val="095C45"/>
                </a:solidFill>
                <a:latin typeface="Calibri"/>
                <a:cs typeface="Calibri"/>
              </a:rPr>
              <a:t>infection,</a:t>
            </a:r>
            <a:r>
              <a:rPr sz="3200" spc="-40" dirty="0">
                <a:solidFill>
                  <a:srgbClr val="095C45"/>
                </a:solidFill>
                <a:latin typeface="Calibri"/>
                <a:cs typeface="Calibri"/>
              </a:rPr>
              <a:t> </a:t>
            </a:r>
            <a:r>
              <a:rPr sz="3200" spc="-5" dirty="0">
                <a:solidFill>
                  <a:srgbClr val="095C45"/>
                </a:solidFill>
                <a:latin typeface="Calibri"/>
                <a:cs typeface="Calibri"/>
              </a:rPr>
              <a:t>sepsis,</a:t>
            </a:r>
            <a:endParaRPr sz="3200">
              <a:latin typeface="Calibri"/>
              <a:cs typeface="Calibri"/>
            </a:endParaRPr>
          </a:p>
          <a:p>
            <a:pPr marL="215900" marR="49530" indent="-88900">
              <a:lnSpc>
                <a:spcPts val="3820"/>
              </a:lnSpc>
            </a:pPr>
            <a:r>
              <a:rPr sz="3200" spc="-5" dirty="0">
                <a:solidFill>
                  <a:srgbClr val="095C45"/>
                </a:solidFill>
                <a:latin typeface="Calibri"/>
                <a:cs typeface="Calibri"/>
              </a:rPr>
              <a:t>and acute blood loss (not necessarily linked to </a:t>
            </a:r>
            <a:r>
              <a:rPr sz="3200" spc="-710" dirty="0">
                <a:solidFill>
                  <a:srgbClr val="095C45"/>
                </a:solidFill>
                <a:latin typeface="Calibri"/>
                <a:cs typeface="Calibri"/>
              </a:rPr>
              <a:t> </a:t>
            </a:r>
            <a:r>
              <a:rPr sz="3200" spc="-5" dirty="0">
                <a:solidFill>
                  <a:srgbClr val="095C45"/>
                </a:solidFill>
                <a:latin typeface="Calibri"/>
                <a:cs typeface="Calibri"/>
              </a:rPr>
              <a:t>sickle</a:t>
            </a:r>
            <a:r>
              <a:rPr sz="3200" spc="-50" dirty="0">
                <a:solidFill>
                  <a:srgbClr val="095C45"/>
                </a:solidFill>
                <a:latin typeface="Calibri"/>
                <a:cs typeface="Calibri"/>
              </a:rPr>
              <a:t> </a:t>
            </a:r>
            <a:r>
              <a:rPr sz="3200" spc="-5" dirty="0">
                <a:solidFill>
                  <a:srgbClr val="095C45"/>
                </a:solidFill>
                <a:latin typeface="Calibri"/>
                <a:cs typeface="Calibri"/>
              </a:rPr>
              <a:t>cell</a:t>
            </a:r>
            <a:r>
              <a:rPr sz="3200" spc="60" dirty="0">
                <a:solidFill>
                  <a:srgbClr val="095C45"/>
                </a:solidFill>
                <a:latin typeface="Calibri"/>
                <a:cs typeface="Calibri"/>
              </a:rPr>
              <a:t> </a:t>
            </a:r>
            <a:r>
              <a:rPr sz="3200" spc="-5" dirty="0">
                <a:solidFill>
                  <a:srgbClr val="095C45"/>
                </a:solidFill>
                <a:latin typeface="Calibri"/>
                <a:cs typeface="Calibri"/>
              </a:rPr>
              <a:t>disease).</a:t>
            </a:r>
            <a:endParaRPr sz="3200">
              <a:latin typeface="Calibri"/>
              <a:cs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695724" y="2015129"/>
            <a:ext cx="10607675" cy="3185160"/>
          </a:xfrm>
          <a:prstGeom prst="rect">
            <a:avLst/>
          </a:prstGeom>
        </p:spPr>
        <p:txBody>
          <a:bodyPr vert="horz" wrap="square" lIns="0" tIns="29845" rIns="0" bIns="0" rtlCol="0">
            <a:spAutoFit/>
          </a:bodyPr>
          <a:lstStyle/>
          <a:p>
            <a:pPr marL="12700" marR="5080">
              <a:lnSpc>
                <a:spcPct val="115799"/>
              </a:lnSpc>
              <a:spcBef>
                <a:spcPts val="235"/>
              </a:spcBef>
            </a:pPr>
            <a:r>
              <a:rPr sz="3200" b="1" i="1" spc="-5" dirty="0">
                <a:solidFill>
                  <a:srgbClr val="1F487C"/>
                </a:solidFill>
                <a:latin typeface="Calibri"/>
                <a:cs typeface="Calibri"/>
              </a:rPr>
              <a:t>Aplastic</a:t>
            </a:r>
            <a:r>
              <a:rPr sz="3200" b="1" i="1" spc="5" dirty="0">
                <a:solidFill>
                  <a:srgbClr val="1F487C"/>
                </a:solidFill>
                <a:latin typeface="Calibri"/>
                <a:cs typeface="Calibri"/>
              </a:rPr>
              <a:t> </a:t>
            </a:r>
            <a:r>
              <a:rPr sz="3200" b="1" i="1" spc="-5" dirty="0">
                <a:solidFill>
                  <a:srgbClr val="1F487C"/>
                </a:solidFill>
                <a:latin typeface="Calibri"/>
                <a:cs typeface="Calibri"/>
              </a:rPr>
              <a:t>crisis</a:t>
            </a:r>
            <a:r>
              <a:rPr sz="3200" b="1" i="1" spc="50" dirty="0">
                <a:solidFill>
                  <a:srgbClr val="1F487C"/>
                </a:solidFill>
                <a:latin typeface="Calibri"/>
                <a:cs typeface="Calibri"/>
              </a:rPr>
              <a:t> </a:t>
            </a:r>
            <a:r>
              <a:rPr sz="2400" i="1" spc="-5" dirty="0">
                <a:solidFill>
                  <a:srgbClr val="3E3E3E"/>
                </a:solidFill>
                <a:latin typeface="Calibri"/>
                <a:cs typeface="Calibri"/>
              </a:rPr>
              <a:t>parvovirus</a:t>
            </a:r>
            <a:r>
              <a:rPr sz="2400" i="1" spc="-45" dirty="0">
                <a:solidFill>
                  <a:srgbClr val="3E3E3E"/>
                </a:solidFill>
                <a:latin typeface="Calibri"/>
                <a:cs typeface="Calibri"/>
              </a:rPr>
              <a:t> </a:t>
            </a:r>
            <a:r>
              <a:rPr sz="2400" i="1" spc="-5" dirty="0">
                <a:solidFill>
                  <a:srgbClr val="3E3E3E"/>
                </a:solidFill>
                <a:latin typeface="Calibri"/>
                <a:cs typeface="Calibri"/>
              </a:rPr>
              <a:t>B19</a:t>
            </a:r>
            <a:r>
              <a:rPr sz="2400" i="1" spc="25" dirty="0">
                <a:solidFill>
                  <a:srgbClr val="3E3E3E"/>
                </a:solidFill>
                <a:latin typeface="Calibri"/>
                <a:cs typeface="Calibri"/>
              </a:rPr>
              <a:t> </a:t>
            </a:r>
            <a:r>
              <a:rPr sz="2400" i="1" spc="-5" dirty="0">
                <a:solidFill>
                  <a:srgbClr val="3E3E3E"/>
                </a:solidFill>
                <a:latin typeface="Calibri"/>
                <a:cs typeface="Calibri"/>
              </a:rPr>
              <a:t>infects</a:t>
            </a:r>
            <a:r>
              <a:rPr sz="2400" i="1" spc="-35" dirty="0">
                <a:solidFill>
                  <a:srgbClr val="3E3E3E"/>
                </a:solidFill>
                <a:latin typeface="Calibri"/>
                <a:cs typeface="Calibri"/>
              </a:rPr>
              <a:t> </a:t>
            </a:r>
            <a:r>
              <a:rPr sz="2400" i="1" spc="-5" dirty="0">
                <a:solidFill>
                  <a:srgbClr val="3E3E3E"/>
                </a:solidFill>
                <a:latin typeface="Calibri"/>
                <a:cs typeface="Calibri"/>
              </a:rPr>
              <a:t>RBC precursors</a:t>
            </a:r>
            <a:r>
              <a:rPr sz="2400" i="1" spc="-15" dirty="0">
                <a:solidFill>
                  <a:srgbClr val="3E3E3E"/>
                </a:solidFill>
                <a:latin typeface="Calibri"/>
                <a:cs typeface="Calibri"/>
              </a:rPr>
              <a:t> </a:t>
            </a:r>
            <a:r>
              <a:rPr sz="2400" i="1" spc="-5" dirty="0">
                <a:solidFill>
                  <a:srgbClr val="3E3E3E"/>
                </a:solidFill>
                <a:latin typeface="Calibri"/>
                <a:cs typeface="Calibri"/>
              </a:rPr>
              <a:t>in</a:t>
            </a:r>
            <a:r>
              <a:rPr sz="2400" i="1" spc="75" dirty="0">
                <a:solidFill>
                  <a:srgbClr val="3E3E3E"/>
                </a:solidFill>
                <a:latin typeface="Calibri"/>
                <a:cs typeface="Calibri"/>
              </a:rPr>
              <a:t> </a:t>
            </a:r>
            <a:r>
              <a:rPr sz="2400" i="1" spc="-5" dirty="0">
                <a:solidFill>
                  <a:srgbClr val="3E3E3E"/>
                </a:solidFill>
                <a:latin typeface="Calibri"/>
                <a:cs typeface="Calibri"/>
              </a:rPr>
              <a:t>the</a:t>
            </a:r>
            <a:r>
              <a:rPr sz="2400" i="1" spc="-20" dirty="0">
                <a:solidFill>
                  <a:srgbClr val="3E3E3E"/>
                </a:solidFill>
                <a:latin typeface="Calibri"/>
                <a:cs typeface="Calibri"/>
              </a:rPr>
              <a:t> </a:t>
            </a:r>
            <a:r>
              <a:rPr sz="2400" i="1" spc="-5" dirty="0">
                <a:solidFill>
                  <a:srgbClr val="3E3E3E"/>
                </a:solidFill>
                <a:latin typeface="Calibri"/>
                <a:cs typeface="Calibri"/>
              </a:rPr>
              <a:t>bone</a:t>
            </a:r>
            <a:r>
              <a:rPr sz="2400" i="1" spc="20" dirty="0">
                <a:solidFill>
                  <a:srgbClr val="3E3E3E"/>
                </a:solidFill>
                <a:latin typeface="Calibri"/>
                <a:cs typeface="Calibri"/>
              </a:rPr>
              <a:t> </a:t>
            </a:r>
            <a:r>
              <a:rPr sz="2400" i="1" spc="-5" dirty="0">
                <a:solidFill>
                  <a:srgbClr val="3E3E3E"/>
                </a:solidFill>
                <a:latin typeface="Calibri"/>
                <a:cs typeface="Calibri"/>
              </a:rPr>
              <a:t>marrow</a:t>
            </a:r>
            <a:r>
              <a:rPr sz="2400" i="1" spc="35" dirty="0">
                <a:solidFill>
                  <a:srgbClr val="3E3E3E"/>
                </a:solidFill>
                <a:latin typeface="Calibri"/>
                <a:cs typeface="Calibri"/>
              </a:rPr>
              <a:t> </a:t>
            </a:r>
            <a:r>
              <a:rPr sz="2400" i="1" spc="-5" dirty="0">
                <a:solidFill>
                  <a:srgbClr val="3E3E3E"/>
                </a:solidFill>
                <a:latin typeface="Calibri"/>
                <a:cs typeface="Calibri"/>
              </a:rPr>
              <a:t>and </a:t>
            </a:r>
            <a:r>
              <a:rPr sz="2400" i="1" dirty="0">
                <a:solidFill>
                  <a:srgbClr val="3E3E3E"/>
                </a:solidFill>
                <a:latin typeface="Calibri"/>
                <a:cs typeface="Calibri"/>
              </a:rPr>
              <a:t> </a:t>
            </a:r>
            <a:r>
              <a:rPr sz="2400" i="1" spc="-5" dirty="0">
                <a:solidFill>
                  <a:srgbClr val="3E3E3E"/>
                </a:solidFill>
                <a:latin typeface="Calibri"/>
                <a:cs typeface="Calibri"/>
              </a:rPr>
              <a:t>induces</a:t>
            </a:r>
            <a:r>
              <a:rPr sz="2400" i="1" spc="-60" dirty="0">
                <a:solidFill>
                  <a:srgbClr val="3E3E3E"/>
                </a:solidFill>
                <a:latin typeface="Calibri"/>
                <a:cs typeface="Calibri"/>
              </a:rPr>
              <a:t> </a:t>
            </a:r>
            <a:r>
              <a:rPr sz="2400" i="1" spc="-5" dirty="0">
                <a:solidFill>
                  <a:srgbClr val="3E3E3E"/>
                </a:solidFill>
                <a:latin typeface="Calibri"/>
                <a:cs typeface="Calibri"/>
              </a:rPr>
              <a:t>transient</a:t>
            </a:r>
            <a:r>
              <a:rPr sz="2400" i="1" spc="5" dirty="0">
                <a:solidFill>
                  <a:srgbClr val="3E3E3E"/>
                </a:solidFill>
                <a:latin typeface="Calibri"/>
                <a:cs typeface="Calibri"/>
              </a:rPr>
              <a:t> </a:t>
            </a:r>
            <a:r>
              <a:rPr sz="2400" i="1" spc="-5" dirty="0">
                <a:solidFill>
                  <a:srgbClr val="3E3E3E"/>
                </a:solidFill>
                <a:latin typeface="Calibri"/>
                <a:cs typeface="Calibri"/>
              </a:rPr>
              <a:t>RBC</a:t>
            </a:r>
            <a:r>
              <a:rPr sz="2400" i="1" spc="10" dirty="0">
                <a:solidFill>
                  <a:srgbClr val="3E3E3E"/>
                </a:solidFill>
                <a:latin typeface="Calibri"/>
                <a:cs typeface="Calibri"/>
              </a:rPr>
              <a:t> </a:t>
            </a:r>
            <a:r>
              <a:rPr sz="2400" i="1" spc="-5" dirty="0">
                <a:solidFill>
                  <a:srgbClr val="3E3E3E"/>
                </a:solidFill>
                <a:latin typeface="Calibri"/>
                <a:cs typeface="Calibri"/>
              </a:rPr>
              <a:t>aplasia</a:t>
            </a:r>
            <a:r>
              <a:rPr sz="2400" i="1" dirty="0">
                <a:solidFill>
                  <a:srgbClr val="3E3E3E"/>
                </a:solidFill>
                <a:latin typeface="Calibri"/>
                <a:cs typeface="Calibri"/>
              </a:rPr>
              <a:t> </a:t>
            </a:r>
            <a:r>
              <a:rPr sz="2400" i="1" spc="-5" dirty="0">
                <a:solidFill>
                  <a:srgbClr val="3E3E3E"/>
                </a:solidFill>
                <a:latin typeface="Calibri"/>
                <a:cs typeface="Calibri"/>
              </a:rPr>
              <a:t>with</a:t>
            </a:r>
            <a:r>
              <a:rPr sz="2400" i="1" spc="70" dirty="0">
                <a:solidFill>
                  <a:srgbClr val="3E3E3E"/>
                </a:solidFill>
                <a:latin typeface="Calibri"/>
                <a:cs typeface="Calibri"/>
              </a:rPr>
              <a:t> </a:t>
            </a:r>
            <a:r>
              <a:rPr sz="2400" i="1" spc="-5" dirty="0">
                <a:solidFill>
                  <a:srgbClr val="3E3E3E"/>
                </a:solidFill>
                <a:latin typeface="Calibri"/>
                <a:cs typeface="Calibri"/>
              </a:rPr>
              <a:t>reticulocytopenia</a:t>
            </a:r>
            <a:r>
              <a:rPr sz="2400" i="1" spc="25" dirty="0">
                <a:solidFill>
                  <a:srgbClr val="3E3E3E"/>
                </a:solidFill>
                <a:latin typeface="Calibri"/>
                <a:cs typeface="Calibri"/>
              </a:rPr>
              <a:t> </a:t>
            </a:r>
            <a:r>
              <a:rPr sz="2400" i="1" spc="-5" dirty="0">
                <a:solidFill>
                  <a:srgbClr val="3E3E3E"/>
                </a:solidFill>
                <a:latin typeface="Calibri"/>
                <a:cs typeface="Calibri"/>
              </a:rPr>
              <a:t>and</a:t>
            </a:r>
            <a:r>
              <a:rPr sz="2400" i="1" spc="-25" dirty="0">
                <a:solidFill>
                  <a:srgbClr val="3E3E3E"/>
                </a:solidFill>
                <a:latin typeface="Calibri"/>
                <a:cs typeface="Calibri"/>
              </a:rPr>
              <a:t> </a:t>
            </a:r>
            <a:r>
              <a:rPr sz="2400" i="1" spc="-5" dirty="0">
                <a:solidFill>
                  <a:srgbClr val="3E3E3E"/>
                </a:solidFill>
                <a:latin typeface="Calibri"/>
                <a:cs typeface="Calibri"/>
              </a:rPr>
              <a:t>a</a:t>
            </a:r>
            <a:r>
              <a:rPr sz="2400" i="1" spc="35" dirty="0">
                <a:solidFill>
                  <a:srgbClr val="3E3E3E"/>
                </a:solidFill>
                <a:latin typeface="Calibri"/>
                <a:cs typeface="Calibri"/>
              </a:rPr>
              <a:t> </a:t>
            </a:r>
            <a:r>
              <a:rPr sz="2400" i="1" spc="-5" dirty="0">
                <a:solidFill>
                  <a:srgbClr val="3E3E3E"/>
                </a:solidFill>
                <a:latin typeface="Calibri"/>
                <a:cs typeface="Calibri"/>
              </a:rPr>
              <a:t>rapid</a:t>
            </a:r>
            <a:r>
              <a:rPr sz="2400" i="1" dirty="0">
                <a:solidFill>
                  <a:srgbClr val="3E3E3E"/>
                </a:solidFill>
                <a:latin typeface="Calibri"/>
                <a:cs typeface="Calibri"/>
              </a:rPr>
              <a:t> </a:t>
            </a:r>
            <a:r>
              <a:rPr sz="2400" i="1" spc="-5" dirty="0">
                <a:solidFill>
                  <a:srgbClr val="3E3E3E"/>
                </a:solidFill>
                <a:latin typeface="Calibri"/>
                <a:cs typeface="Calibri"/>
              </a:rPr>
              <a:t>worsening</a:t>
            </a:r>
            <a:r>
              <a:rPr sz="2400" i="1" spc="70" dirty="0">
                <a:solidFill>
                  <a:srgbClr val="3E3E3E"/>
                </a:solidFill>
                <a:latin typeface="Calibri"/>
                <a:cs typeface="Calibri"/>
              </a:rPr>
              <a:t> </a:t>
            </a:r>
            <a:r>
              <a:rPr sz="2400" i="1" spc="-5" dirty="0">
                <a:solidFill>
                  <a:srgbClr val="3E3E3E"/>
                </a:solidFill>
                <a:latin typeface="Calibri"/>
                <a:cs typeface="Calibri"/>
              </a:rPr>
              <a:t>of</a:t>
            </a:r>
            <a:r>
              <a:rPr sz="2400" i="1" spc="5" dirty="0">
                <a:solidFill>
                  <a:srgbClr val="3E3E3E"/>
                </a:solidFill>
                <a:latin typeface="Calibri"/>
                <a:cs typeface="Calibri"/>
              </a:rPr>
              <a:t> </a:t>
            </a:r>
            <a:r>
              <a:rPr sz="2400" i="1" spc="-5" dirty="0">
                <a:solidFill>
                  <a:srgbClr val="3E3E3E"/>
                </a:solidFill>
                <a:latin typeface="Calibri"/>
                <a:cs typeface="Calibri"/>
              </a:rPr>
              <a:t>anemia </a:t>
            </a:r>
            <a:r>
              <a:rPr sz="2400" i="1" spc="-525" dirty="0">
                <a:solidFill>
                  <a:srgbClr val="3E3E3E"/>
                </a:solidFill>
                <a:latin typeface="Calibri"/>
                <a:cs typeface="Calibri"/>
              </a:rPr>
              <a:t> </a:t>
            </a:r>
            <a:r>
              <a:rPr sz="2400" i="1" spc="-5" dirty="0">
                <a:solidFill>
                  <a:srgbClr val="3E3E3E"/>
                </a:solidFill>
                <a:latin typeface="Calibri"/>
                <a:cs typeface="Calibri"/>
              </a:rPr>
              <a:t>because</a:t>
            </a:r>
            <a:r>
              <a:rPr sz="2400" i="1" spc="30" dirty="0">
                <a:solidFill>
                  <a:srgbClr val="3E3E3E"/>
                </a:solidFill>
                <a:latin typeface="Calibri"/>
                <a:cs typeface="Calibri"/>
              </a:rPr>
              <a:t> </a:t>
            </a:r>
            <a:r>
              <a:rPr sz="2400" i="1" spc="-5" dirty="0">
                <a:solidFill>
                  <a:srgbClr val="3E3E3E"/>
                </a:solidFill>
                <a:latin typeface="Calibri"/>
                <a:cs typeface="Calibri"/>
              </a:rPr>
              <a:t>of</a:t>
            </a:r>
            <a:r>
              <a:rPr sz="2400" i="1" spc="-10" dirty="0">
                <a:solidFill>
                  <a:srgbClr val="3E3E3E"/>
                </a:solidFill>
                <a:latin typeface="Calibri"/>
                <a:cs typeface="Calibri"/>
              </a:rPr>
              <a:t> </a:t>
            </a:r>
            <a:r>
              <a:rPr sz="2400" i="1" spc="-5" dirty="0">
                <a:solidFill>
                  <a:srgbClr val="3E3E3E"/>
                </a:solidFill>
                <a:latin typeface="Calibri"/>
                <a:cs typeface="Calibri"/>
              </a:rPr>
              <a:t>the</a:t>
            </a:r>
            <a:r>
              <a:rPr sz="2400" i="1" spc="-30" dirty="0">
                <a:solidFill>
                  <a:srgbClr val="3E3E3E"/>
                </a:solidFill>
                <a:latin typeface="Calibri"/>
                <a:cs typeface="Calibri"/>
              </a:rPr>
              <a:t> </a:t>
            </a:r>
            <a:r>
              <a:rPr sz="2400" i="1" spc="-5" dirty="0">
                <a:solidFill>
                  <a:srgbClr val="3E3E3E"/>
                </a:solidFill>
                <a:latin typeface="Calibri"/>
                <a:cs typeface="Calibri"/>
              </a:rPr>
              <a:t>very</a:t>
            </a:r>
            <a:r>
              <a:rPr sz="2400" i="1" spc="-60" dirty="0">
                <a:solidFill>
                  <a:srgbClr val="3E3E3E"/>
                </a:solidFill>
                <a:latin typeface="Calibri"/>
                <a:cs typeface="Calibri"/>
              </a:rPr>
              <a:t> </a:t>
            </a:r>
            <a:r>
              <a:rPr sz="2400" i="1" spc="-5" dirty="0">
                <a:solidFill>
                  <a:srgbClr val="3E3E3E"/>
                </a:solidFill>
                <a:latin typeface="Calibri"/>
                <a:cs typeface="Calibri"/>
              </a:rPr>
              <a:t>short</a:t>
            </a:r>
            <a:r>
              <a:rPr sz="2400" i="1" spc="30" dirty="0">
                <a:solidFill>
                  <a:srgbClr val="3E3E3E"/>
                </a:solidFill>
                <a:latin typeface="Calibri"/>
                <a:cs typeface="Calibri"/>
              </a:rPr>
              <a:t> </a:t>
            </a:r>
            <a:r>
              <a:rPr sz="2400" i="1" spc="-5" dirty="0">
                <a:solidFill>
                  <a:srgbClr val="3E3E3E"/>
                </a:solidFill>
                <a:latin typeface="Calibri"/>
                <a:cs typeface="Calibri"/>
              </a:rPr>
              <a:t>life</a:t>
            </a:r>
            <a:r>
              <a:rPr sz="2400" i="1" spc="-20" dirty="0">
                <a:solidFill>
                  <a:srgbClr val="3E3E3E"/>
                </a:solidFill>
                <a:latin typeface="Calibri"/>
                <a:cs typeface="Calibri"/>
              </a:rPr>
              <a:t> </a:t>
            </a:r>
            <a:r>
              <a:rPr sz="2400" i="1" spc="-5" dirty="0">
                <a:solidFill>
                  <a:srgbClr val="3E3E3E"/>
                </a:solidFill>
                <a:latin typeface="Calibri"/>
                <a:cs typeface="Calibri"/>
              </a:rPr>
              <a:t>span</a:t>
            </a:r>
            <a:r>
              <a:rPr sz="2400" i="1" spc="20" dirty="0">
                <a:solidFill>
                  <a:srgbClr val="3E3E3E"/>
                </a:solidFill>
                <a:latin typeface="Calibri"/>
                <a:cs typeface="Calibri"/>
              </a:rPr>
              <a:t> </a:t>
            </a:r>
            <a:r>
              <a:rPr sz="2400" i="1" spc="-5" dirty="0">
                <a:solidFill>
                  <a:srgbClr val="3E3E3E"/>
                </a:solidFill>
                <a:latin typeface="Calibri"/>
                <a:cs typeface="Calibri"/>
              </a:rPr>
              <a:t>of</a:t>
            </a:r>
            <a:r>
              <a:rPr sz="2400" i="1" spc="-10" dirty="0">
                <a:solidFill>
                  <a:srgbClr val="3E3E3E"/>
                </a:solidFill>
                <a:latin typeface="Calibri"/>
                <a:cs typeface="Calibri"/>
              </a:rPr>
              <a:t> </a:t>
            </a:r>
            <a:r>
              <a:rPr sz="2400" i="1" spc="-5" dirty="0">
                <a:solidFill>
                  <a:srgbClr val="3E3E3E"/>
                </a:solidFill>
                <a:latin typeface="Calibri"/>
                <a:cs typeface="Calibri"/>
              </a:rPr>
              <a:t>sickle</a:t>
            </a:r>
            <a:r>
              <a:rPr sz="2400" i="1" spc="-15" dirty="0">
                <a:solidFill>
                  <a:srgbClr val="3E3E3E"/>
                </a:solidFill>
                <a:latin typeface="Calibri"/>
                <a:cs typeface="Calibri"/>
              </a:rPr>
              <a:t> </a:t>
            </a:r>
            <a:r>
              <a:rPr sz="2400" i="1" spc="-5" dirty="0">
                <a:solidFill>
                  <a:srgbClr val="3E3E3E"/>
                </a:solidFill>
                <a:latin typeface="Calibri"/>
                <a:cs typeface="Calibri"/>
              </a:rPr>
              <a:t>RBCs.</a:t>
            </a:r>
            <a:endParaRPr sz="2400">
              <a:latin typeface="Calibri"/>
              <a:cs typeface="Calibri"/>
            </a:endParaRPr>
          </a:p>
          <a:p>
            <a:pPr marL="12700">
              <a:lnSpc>
                <a:spcPct val="100000"/>
              </a:lnSpc>
              <a:spcBef>
                <a:spcPts val="490"/>
              </a:spcBef>
            </a:pPr>
            <a:r>
              <a:rPr sz="2400" i="1" spc="-5" dirty="0">
                <a:solidFill>
                  <a:srgbClr val="3E3E3E"/>
                </a:solidFill>
                <a:latin typeface="Calibri"/>
                <a:cs typeface="Calibri"/>
              </a:rPr>
              <a:t>SO,</a:t>
            </a:r>
            <a:endParaRPr sz="2400">
              <a:latin typeface="Calibri"/>
              <a:cs typeface="Calibri"/>
            </a:endParaRPr>
          </a:p>
          <a:p>
            <a:pPr marL="12700" marR="268605" indent="75565">
              <a:lnSpc>
                <a:spcPct val="117100"/>
              </a:lnSpc>
              <a:tabLst>
                <a:tab pos="6045835" algn="l"/>
              </a:tabLst>
            </a:pPr>
            <a:r>
              <a:rPr sz="2400" b="1" i="1" dirty="0">
                <a:solidFill>
                  <a:srgbClr val="FF0000"/>
                </a:solidFill>
                <a:latin typeface="Calibri"/>
                <a:cs typeface="Calibri"/>
              </a:rPr>
              <a:t>fever</a:t>
            </a:r>
            <a:r>
              <a:rPr sz="2400" i="1" dirty="0">
                <a:solidFill>
                  <a:srgbClr val="FF0000"/>
                </a:solidFill>
                <a:latin typeface="Calibri"/>
                <a:cs typeface="Calibri"/>
              </a:rPr>
              <a:t>,</a:t>
            </a:r>
            <a:r>
              <a:rPr sz="2400" i="1" spc="-40" dirty="0">
                <a:solidFill>
                  <a:srgbClr val="FF0000"/>
                </a:solidFill>
                <a:latin typeface="Calibri"/>
                <a:cs typeface="Calibri"/>
              </a:rPr>
              <a:t> </a:t>
            </a:r>
            <a:r>
              <a:rPr sz="2400" i="1" spc="-5" dirty="0">
                <a:solidFill>
                  <a:srgbClr val="FF0000"/>
                </a:solidFill>
                <a:latin typeface="Calibri"/>
                <a:cs typeface="Calibri"/>
              </a:rPr>
              <a:t>and</a:t>
            </a:r>
            <a:r>
              <a:rPr sz="2400" i="1" spc="60" dirty="0">
                <a:solidFill>
                  <a:srgbClr val="FF0000"/>
                </a:solidFill>
                <a:latin typeface="Calibri"/>
                <a:cs typeface="Calibri"/>
              </a:rPr>
              <a:t> </a:t>
            </a:r>
            <a:r>
              <a:rPr sz="2400" b="1" i="1" spc="-5" dirty="0">
                <a:solidFill>
                  <a:srgbClr val="FF0000"/>
                </a:solidFill>
                <a:latin typeface="Calibri"/>
                <a:cs typeface="Calibri"/>
              </a:rPr>
              <a:t>reticulocytopenia</a:t>
            </a:r>
            <a:r>
              <a:rPr sz="2400" b="1" i="1" spc="25" dirty="0">
                <a:solidFill>
                  <a:srgbClr val="FF0000"/>
                </a:solidFill>
                <a:latin typeface="Calibri"/>
                <a:cs typeface="Calibri"/>
              </a:rPr>
              <a:t> </a:t>
            </a:r>
            <a:r>
              <a:rPr sz="2400" i="1" spc="-5" dirty="0">
                <a:solidFill>
                  <a:srgbClr val="FF0000"/>
                </a:solidFill>
                <a:latin typeface="Calibri"/>
                <a:cs typeface="Calibri"/>
              </a:rPr>
              <a:t>should</a:t>
            </a:r>
            <a:r>
              <a:rPr sz="2400" i="1" spc="45" dirty="0">
                <a:solidFill>
                  <a:srgbClr val="FF0000"/>
                </a:solidFill>
                <a:latin typeface="Calibri"/>
                <a:cs typeface="Calibri"/>
              </a:rPr>
              <a:t> </a:t>
            </a:r>
            <a:r>
              <a:rPr sz="2400" i="1" spc="-5" dirty="0">
                <a:solidFill>
                  <a:srgbClr val="FF0000"/>
                </a:solidFill>
                <a:latin typeface="Calibri"/>
                <a:cs typeface="Calibri"/>
              </a:rPr>
              <a:t>be</a:t>
            </a:r>
            <a:r>
              <a:rPr sz="2400" i="1" spc="-15" dirty="0">
                <a:solidFill>
                  <a:srgbClr val="FF0000"/>
                </a:solidFill>
                <a:latin typeface="Calibri"/>
                <a:cs typeface="Calibri"/>
              </a:rPr>
              <a:t> </a:t>
            </a:r>
            <a:r>
              <a:rPr sz="2400" i="1" spc="-5" dirty="0">
                <a:solidFill>
                  <a:srgbClr val="FF0000"/>
                </a:solidFill>
                <a:latin typeface="Calibri"/>
                <a:cs typeface="Calibri"/>
              </a:rPr>
              <a:t>considered</a:t>
            </a:r>
            <a:r>
              <a:rPr sz="2400" i="1" spc="30" dirty="0">
                <a:solidFill>
                  <a:srgbClr val="FF0000"/>
                </a:solidFill>
                <a:latin typeface="Calibri"/>
                <a:cs typeface="Calibri"/>
              </a:rPr>
              <a:t> </a:t>
            </a:r>
            <a:r>
              <a:rPr sz="2400" i="1" spc="-5" dirty="0">
                <a:solidFill>
                  <a:srgbClr val="FF0000"/>
                </a:solidFill>
                <a:latin typeface="Calibri"/>
                <a:cs typeface="Calibri"/>
              </a:rPr>
              <a:t>to</a:t>
            </a:r>
            <a:r>
              <a:rPr sz="2400" i="1" spc="-70" dirty="0">
                <a:solidFill>
                  <a:srgbClr val="FF0000"/>
                </a:solidFill>
                <a:latin typeface="Calibri"/>
                <a:cs typeface="Calibri"/>
              </a:rPr>
              <a:t> </a:t>
            </a:r>
            <a:r>
              <a:rPr sz="2400" i="1" spc="-5" dirty="0">
                <a:solidFill>
                  <a:srgbClr val="FF0000"/>
                </a:solidFill>
                <a:latin typeface="Calibri"/>
                <a:cs typeface="Calibri"/>
              </a:rPr>
              <a:t>have</a:t>
            </a:r>
            <a:r>
              <a:rPr sz="2400" i="1" spc="80" dirty="0">
                <a:solidFill>
                  <a:srgbClr val="FF0000"/>
                </a:solidFill>
                <a:latin typeface="Calibri"/>
                <a:cs typeface="Calibri"/>
              </a:rPr>
              <a:t> </a:t>
            </a:r>
            <a:r>
              <a:rPr sz="2400" i="1" spc="-5" dirty="0">
                <a:solidFill>
                  <a:srgbClr val="FF0000"/>
                </a:solidFill>
                <a:latin typeface="Calibri"/>
                <a:cs typeface="Calibri"/>
              </a:rPr>
              <a:t>parvovirus</a:t>
            </a:r>
            <a:r>
              <a:rPr sz="2400" i="1" spc="-45" dirty="0">
                <a:solidFill>
                  <a:srgbClr val="FF0000"/>
                </a:solidFill>
                <a:latin typeface="Calibri"/>
                <a:cs typeface="Calibri"/>
              </a:rPr>
              <a:t> </a:t>
            </a:r>
            <a:r>
              <a:rPr sz="2400" i="1" spc="-5" dirty="0">
                <a:solidFill>
                  <a:srgbClr val="FF0000"/>
                </a:solidFill>
                <a:latin typeface="Calibri"/>
                <a:cs typeface="Calibri"/>
              </a:rPr>
              <a:t>B19</a:t>
            </a:r>
            <a:r>
              <a:rPr sz="2400" i="1" spc="25" dirty="0">
                <a:solidFill>
                  <a:srgbClr val="FF0000"/>
                </a:solidFill>
                <a:latin typeface="Calibri"/>
                <a:cs typeface="Calibri"/>
              </a:rPr>
              <a:t> </a:t>
            </a:r>
            <a:r>
              <a:rPr sz="2400" i="1" spc="-5" dirty="0">
                <a:solidFill>
                  <a:srgbClr val="FF0000"/>
                </a:solidFill>
                <a:latin typeface="Calibri"/>
                <a:cs typeface="Calibri"/>
              </a:rPr>
              <a:t>UPO </a:t>
            </a:r>
            <a:r>
              <a:rPr sz="2400" i="1" dirty="0">
                <a:solidFill>
                  <a:srgbClr val="FF0000"/>
                </a:solidFill>
                <a:latin typeface="Calibri"/>
                <a:cs typeface="Calibri"/>
              </a:rPr>
              <a:t> </a:t>
            </a:r>
            <a:r>
              <a:rPr sz="2400" i="1" spc="-5" dirty="0">
                <a:solidFill>
                  <a:srgbClr val="3E3E3E"/>
                </a:solidFill>
                <a:latin typeface="Calibri"/>
                <a:cs typeface="Calibri"/>
              </a:rPr>
              <a:t>infection</a:t>
            </a:r>
            <a:r>
              <a:rPr sz="2400" i="1" spc="-10" dirty="0">
                <a:solidFill>
                  <a:srgbClr val="3E3E3E"/>
                </a:solidFill>
                <a:latin typeface="Calibri"/>
                <a:cs typeface="Calibri"/>
              </a:rPr>
              <a:t> </a:t>
            </a:r>
            <a:r>
              <a:rPr sz="2400" i="1" spc="-5" dirty="0">
                <a:solidFill>
                  <a:srgbClr val="3E3E3E"/>
                </a:solidFill>
                <a:latin typeface="Calibri"/>
                <a:cs typeface="Calibri"/>
              </a:rPr>
              <a:t>with</a:t>
            </a:r>
            <a:r>
              <a:rPr sz="2400" i="1" spc="-35" dirty="0">
                <a:solidFill>
                  <a:srgbClr val="3E3E3E"/>
                </a:solidFill>
                <a:latin typeface="Calibri"/>
                <a:cs typeface="Calibri"/>
              </a:rPr>
              <a:t> </a:t>
            </a:r>
            <a:r>
              <a:rPr sz="2400" i="1" spc="-5" dirty="0">
                <a:solidFill>
                  <a:srgbClr val="3E3E3E"/>
                </a:solidFill>
                <a:latin typeface="Calibri"/>
                <a:cs typeface="Calibri"/>
              </a:rPr>
              <a:t>parvovirus</a:t>
            </a:r>
            <a:r>
              <a:rPr sz="2400" i="1" spc="75" dirty="0">
                <a:solidFill>
                  <a:srgbClr val="3E3E3E"/>
                </a:solidFill>
                <a:latin typeface="Calibri"/>
                <a:cs typeface="Calibri"/>
              </a:rPr>
              <a:t> </a:t>
            </a:r>
            <a:r>
              <a:rPr sz="2400" i="1" spc="-5" dirty="0">
                <a:solidFill>
                  <a:srgbClr val="3E3E3E"/>
                </a:solidFill>
                <a:latin typeface="Calibri"/>
                <a:cs typeface="Calibri"/>
              </a:rPr>
              <a:t>B19</a:t>
            </a:r>
            <a:r>
              <a:rPr sz="2400" i="1" spc="-65" dirty="0">
                <a:solidFill>
                  <a:srgbClr val="3E3E3E"/>
                </a:solidFill>
                <a:latin typeface="Calibri"/>
                <a:cs typeface="Calibri"/>
              </a:rPr>
              <a:t> </a:t>
            </a:r>
            <a:r>
              <a:rPr sz="2400" i="1" spc="-5" dirty="0">
                <a:solidFill>
                  <a:srgbClr val="3E3E3E"/>
                </a:solidFill>
                <a:latin typeface="Calibri"/>
                <a:cs typeface="Calibri"/>
              </a:rPr>
              <a:t>is</a:t>
            </a:r>
            <a:r>
              <a:rPr sz="2400" i="1" spc="145" dirty="0">
                <a:solidFill>
                  <a:srgbClr val="3E3E3E"/>
                </a:solidFill>
                <a:latin typeface="Calibri"/>
                <a:cs typeface="Calibri"/>
              </a:rPr>
              <a:t> </a:t>
            </a:r>
            <a:r>
              <a:rPr sz="2400" b="1" i="1" spc="-5" dirty="0">
                <a:solidFill>
                  <a:srgbClr val="3E3E3E"/>
                </a:solidFill>
                <a:latin typeface="Calibri"/>
                <a:cs typeface="Calibri"/>
              </a:rPr>
              <a:t>associated</a:t>
            </a:r>
            <a:r>
              <a:rPr sz="2400" b="1" i="1" spc="30" dirty="0">
                <a:solidFill>
                  <a:srgbClr val="3E3E3E"/>
                </a:solidFill>
                <a:latin typeface="Calibri"/>
                <a:cs typeface="Calibri"/>
              </a:rPr>
              <a:t> </a:t>
            </a:r>
            <a:r>
              <a:rPr sz="2400" b="1" i="1" spc="-5" dirty="0">
                <a:solidFill>
                  <a:srgbClr val="3E3E3E"/>
                </a:solidFill>
                <a:latin typeface="Calibri"/>
                <a:cs typeface="Calibri"/>
              </a:rPr>
              <a:t>with	:</a:t>
            </a:r>
            <a:r>
              <a:rPr sz="2400" b="1" i="1" spc="150" dirty="0">
                <a:solidFill>
                  <a:srgbClr val="3E3E3E"/>
                </a:solidFill>
                <a:latin typeface="Calibri"/>
                <a:cs typeface="Calibri"/>
              </a:rPr>
              <a:t> </a:t>
            </a:r>
            <a:r>
              <a:rPr sz="2400" i="1" spc="-5" dirty="0">
                <a:solidFill>
                  <a:srgbClr val="3E3E3E"/>
                </a:solidFill>
                <a:latin typeface="Calibri"/>
                <a:cs typeface="Calibri"/>
              </a:rPr>
              <a:t>pain,</a:t>
            </a:r>
            <a:r>
              <a:rPr sz="2400" i="1" spc="-85" dirty="0">
                <a:solidFill>
                  <a:srgbClr val="3E3E3E"/>
                </a:solidFill>
                <a:latin typeface="Calibri"/>
                <a:cs typeface="Calibri"/>
              </a:rPr>
              <a:t> </a:t>
            </a:r>
            <a:r>
              <a:rPr sz="2400" i="1" spc="-5" dirty="0">
                <a:solidFill>
                  <a:srgbClr val="3E3E3E"/>
                </a:solidFill>
                <a:latin typeface="Calibri"/>
                <a:cs typeface="Calibri"/>
              </a:rPr>
              <a:t>splenic</a:t>
            </a:r>
            <a:r>
              <a:rPr sz="2400" i="1" spc="10" dirty="0">
                <a:solidFill>
                  <a:srgbClr val="3E3E3E"/>
                </a:solidFill>
                <a:latin typeface="Calibri"/>
                <a:cs typeface="Calibri"/>
              </a:rPr>
              <a:t> </a:t>
            </a:r>
            <a:r>
              <a:rPr sz="2400" i="1" spc="-5" dirty="0">
                <a:solidFill>
                  <a:srgbClr val="3E3E3E"/>
                </a:solidFill>
                <a:latin typeface="Calibri"/>
                <a:cs typeface="Calibri"/>
              </a:rPr>
              <a:t>sequestration,</a:t>
            </a:r>
            <a:r>
              <a:rPr sz="2400" i="1" spc="55" dirty="0">
                <a:solidFill>
                  <a:srgbClr val="3E3E3E"/>
                </a:solidFill>
                <a:latin typeface="Calibri"/>
                <a:cs typeface="Calibri"/>
              </a:rPr>
              <a:t> </a:t>
            </a:r>
            <a:r>
              <a:rPr sz="2400" i="1" spc="-5" dirty="0">
                <a:solidFill>
                  <a:srgbClr val="3E3E3E"/>
                </a:solidFill>
                <a:latin typeface="Calibri"/>
                <a:cs typeface="Calibri"/>
              </a:rPr>
              <a:t>acute </a:t>
            </a:r>
            <a:r>
              <a:rPr sz="2400" i="1" spc="-530" dirty="0">
                <a:solidFill>
                  <a:srgbClr val="3E3E3E"/>
                </a:solidFill>
                <a:latin typeface="Calibri"/>
                <a:cs typeface="Calibri"/>
              </a:rPr>
              <a:t> </a:t>
            </a:r>
            <a:r>
              <a:rPr sz="2400" i="1" spc="-5" dirty="0">
                <a:solidFill>
                  <a:srgbClr val="3E3E3E"/>
                </a:solidFill>
                <a:latin typeface="Calibri"/>
                <a:cs typeface="Calibri"/>
              </a:rPr>
              <a:t>chest</a:t>
            </a:r>
            <a:r>
              <a:rPr sz="2400" i="1" spc="-60" dirty="0">
                <a:solidFill>
                  <a:srgbClr val="3E3E3E"/>
                </a:solidFill>
                <a:latin typeface="Calibri"/>
                <a:cs typeface="Calibri"/>
              </a:rPr>
              <a:t> </a:t>
            </a:r>
            <a:r>
              <a:rPr sz="2400" i="1" spc="-5" dirty="0">
                <a:solidFill>
                  <a:srgbClr val="3E3E3E"/>
                </a:solidFill>
                <a:latin typeface="Calibri"/>
                <a:cs typeface="Calibri"/>
              </a:rPr>
              <a:t>syndrome</a:t>
            </a:r>
            <a:r>
              <a:rPr sz="2400" i="1" spc="-20" dirty="0">
                <a:solidFill>
                  <a:srgbClr val="3E3E3E"/>
                </a:solidFill>
                <a:latin typeface="Calibri"/>
                <a:cs typeface="Calibri"/>
              </a:rPr>
              <a:t> </a:t>
            </a:r>
            <a:r>
              <a:rPr sz="2400" i="1" spc="-5" dirty="0">
                <a:solidFill>
                  <a:srgbClr val="3E3E3E"/>
                </a:solidFill>
                <a:latin typeface="Calibri"/>
                <a:cs typeface="Calibri"/>
              </a:rPr>
              <a:t>(ACS),</a:t>
            </a:r>
            <a:r>
              <a:rPr sz="2400" i="1" spc="70" dirty="0">
                <a:solidFill>
                  <a:srgbClr val="3E3E3E"/>
                </a:solidFill>
                <a:latin typeface="Calibri"/>
                <a:cs typeface="Calibri"/>
              </a:rPr>
              <a:t> </a:t>
            </a:r>
            <a:r>
              <a:rPr sz="2400" i="1" spc="-5" dirty="0">
                <a:solidFill>
                  <a:srgbClr val="3E3E3E"/>
                </a:solidFill>
                <a:latin typeface="Calibri"/>
                <a:cs typeface="Calibri"/>
              </a:rPr>
              <a:t>glomerulonephritis,</a:t>
            </a:r>
            <a:r>
              <a:rPr sz="2400" i="1" spc="-50" dirty="0">
                <a:solidFill>
                  <a:srgbClr val="3E3E3E"/>
                </a:solidFill>
                <a:latin typeface="Calibri"/>
                <a:cs typeface="Calibri"/>
              </a:rPr>
              <a:t> </a:t>
            </a:r>
            <a:r>
              <a:rPr sz="2400" i="1" spc="-5" dirty="0">
                <a:solidFill>
                  <a:srgbClr val="3E3E3E"/>
                </a:solidFill>
                <a:latin typeface="Calibri"/>
                <a:cs typeface="Calibri"/>
              </a:rPr>
              <a:t>and</a:t>
            </a:r>
            <a:r>
              <a:rPr sz="2400" i="1" spc="-45" dirty="0">
                <a:solidFill>
                  <a:srgbClr val="3E3E3E"/>
                </a:solidFill>
                <a:latin typeface="Calibri"/>
                <a:cs typeface="Calibri"/>
              </a:rPr>
              <a:t> </a:t>
            </a:r>
            <a:r>
              <a:rPr sz="2400" i="1" spc="-5" dirty="0">
                <a:solidFill>
                  <a:srgbClr val="3E3E3E"/>
                </a:solidFill>
                <a:latin typeface="Calibri"/>
                <a:cs typeface="Calibri"/>
              </a:rPr>
              <a:t>stroke</a:t>
            </a:r>
            <a:endParaRPr sz="2400">
              <a:latin typeface="Calibri"/>
              <a:cs typeface="Calibri"/>
            </a:endParaRPr>
          </a:p>
        </p:txBody>
      </p:sp>
      <p:sp>
        <p:nvSpPr>
          <p:cNvPr id="4" name="object 4"/>
          <p:cNvSpPr txBox="1">
            <a:spLocks noGrp="1"/>
          </p:cNvSpPr>
          <p:nvPr>
            <p:ph type="title"/>
          </p:nvPr>
        </p:nvSpPr>
        <p:spPr>
          <a:xfrm>
            <a:off x="695724" y="320789"/>
            <a:ext cx="6224270" cy="635000"/>
          </a:xfrm>
          <a:prstGeom prst="rect">
            <a:avLst/>
          </a:prstGeom>
        </p:spPr>
        <p:txBody>
          <a:bodyPr vert="horz" wrap="square" lIns="0" tIns="12065" rIns="0" bIns="0" rtlCol="0">
            <a:spAutoFit/>
          </a:bodyPr>
          <a:lstStyle/>
          <a:p>
            <a:pPr marL="12700">
              <a:lnSpc>
                <a:spcPct val="100000"/>
              </a:lnSpc>
              <a:spcBef>
                <a:spcPts val="95"/>
              </a:spcBef>
              <a:tabLst>
                <a:tab pos="5163820" algn="l"/>
              </a:tabLst>
            </a:pPr>
            <a:r>
              <a:rPr spc="-5" dirty="0">
                <a:solidFill>
                  <a:srgbClr val="FFFFFF"/>
                </a:solidFill>
              </a:rPr>
              <a:t>Clinical</a:t>
            </a:r>
            <a:r>
              <a:rPr spc="-50" dirty="0">
                <a:solidFill>
                  <a:srgbClr val="FFFFFF"/>
                </a:solidFill>
              </a:rPr>
              <a:t> </a:t>
            </a:r>
            <a:r>
              <a:rPr spc="-5" dirty="0">
                <a:solidFill>
                  <a:srgbClr val="FFFFFF"/>
                </a:solidFill>
              </a:rPr>
              <a:t>Manifestation</a:t>
            </a:r>
            <a:r>
              <a:rPr spc="-10" dirty="0">
                <a:solidFill>
                  <a:srgbClr val="FFFFFF"/>
                </a:solidFill>
              </a:rPr>
              <a:t> </a:t>
            </a:r>
            <a:r>
              <a:rPr spc="-5" dirty="0">
                <a:solidFill>
                  <a:srgbClr val="FFFFFF"/>
                </a:solidFill>
              </a:rPr>
              <a:t>/</a:t>
            </a:r>
            <a:r>
              <a:rPr dirty="0">
                <a:solidFill>
                  <a:srgbClr val="FFFFFF"/>
                </a:solidFill>
              </a:rPr>
              <a:t>	</a:t>
            </a:r>
            <a:r>
              <a:rPr spc="-5" dirty="0">
                <a:solidFill>
                  <a:srgbClr val="FFFFFF"/>
                </a:solidFill>
              </a:rPr>
              <a:t>crisis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177518" y="1451827"/>
            <a:ext cx="11030585" cy="3300095"/>
          </a:xfrm>
          <a:prstGeom prst="rect">
            <a:avLst/>
          </a:prstGeom>
        </p:spPr>
        <p:txBody>
          <a:bodyPr vert="horz" wrap="square" lIns="0" tIns="9525" rIns="0" bIns="0" rtlCol="0">
            <a:spAutoFit/>
          </a:bodyPr>
          <a:lstStyle/>
          <a:p>
            <a:pPr marL="489584" marR="5080" indent="-371475">
              <a:lnSpc>
                <a:spcPct val="100600"/>
              </a:lnSpc>
              <a:spcBef>
                <a:spcPts val="75"/>
              </a:spcBef>
              <a:tabLst>
                <a:tab pos="10408920" algn="l"/>
              </a:tabLst>
            </a:pPr>
            <a:r>
              <a:rPr sz="3200" b="1" i="1" spc="-5" dirty="0">
                <a:solidFill>
                  <a:srgbClr val="234060"/>
                </a:solidFill>
                <a:latin typeface="Calibri"/>
                <a:cs typeface="Calibri"/>
              </a:rPr>
              <a:t>Splenic</a:t>
            </a:r>
            <a:r>
              <a:rPr sz="3200" b="1" i="1" spc="-50" dirty="0">
                <a:solidFill>
                  <a:srgbClr val="234060"/>
                </a:solidFill>
                <a:latin typeface="Calibri"/>
                <a:cs typeface="Calibri"/>
              </a:rPr>
              <a:t> </a:t>
            </a:r>
            <a:r>
              <a:rPr sz="3200" b="1" i="1" spc="-5" dirty="0">
                <a:solidFill>
                  <a:srgbClr val="234060"/>
                </a:solidFill>
                <a:latin typeface="Calibri"/>
                <a:cs typeface="Calibri"/>
              </a:rPr>
              <a:t>sequestration</a:t>
            </a:r>
            <a:r>
              <a:rPr sz="3200" b="1" i="1" spc="45" dirty="0">
                <a:solidFill>
                  <a:srgbClr val="234060"/>
                </a:solidFill>
                <a:latin typeface="Calibri"/>
                <a:cs typeface="Calibri"/>
              </a:rPr>
              <a:t> </a:t>
            </a:r>
            <a:r>
              <a:rPr sz="3200" b="1" i="1" spc="-5" dirty="0">
                <a:solidFill>
                  <a:srgbClr val="234060"/>
                </a:solidFill>
                <a:latin typeface="Calibri"/>
                <a:cs typeface="Calibri"/>
              </a:rPr>
              <a:t>crisis</a:t>
            </a:r>
            <a:r>
              <a:rPr sz="3200" b="1" i="1" spc="60" dirty="0">
                <a:solidFill>
                  <a:srgbClr val="234060"/>
                </a:solidFill>
                <a:latin typeface="Calibri"/>
                <a:cs typeface="Calibri"/>
              </a:rPr>
              <a:t> </a:t>
            </a:r>
            <a:r>
              <a:rPr sz="2400" i="1" spc="-5" dirty="0">
                <a:solidFill>
                  <a:srgbClr val="3E3E3E"/>
                </a:solidFill>
                <a:latin typeface="Calibri"/>
                <a:cs typeface="Calibri"/>
              </a:rPr>
              <a:t>is</a:t>
            </a:r>
            <a:r>
              <a:rPr sz="2400" i="1" spc="-20" dirty="0">
                <a:solidFill>
                  <a:srgbClr val="3E3E3E"/>
                </a:solidFill>
                <a:latin typeface="Calibri"/>
                <a:cs typeface="Calibri"/>
              </a:rPr>
              <a:t> </a:t>
            </a:r>
            <a:r>
              <a:rPr sz="2400" i="1" spc="-5" dirty="0">
                <a:solidFill>
                  <a:srgbClr val="3E3E3E"/>
                </a:solidFill>
                <a:latin typeface="Calibri"/>
                <a:cs typeface="Calibri"/>
              </a:rPr>
              <a:t>a</a:t>
            </a:r>
            <a:r>
              <a:rPr sz="2400" i="1" spc="50" dirty="0">
                <a:solidFill>
                  <a:srgbClr val="3E3E3E"/>
                </a:solidFill>
                <a:latin typeface="Calibri"/>
                <a:cs typeface="Calibri"/>
              </a:rPr>
              <a:t> </a:t>
            </a:r>
            <a:r>
              <a:rPr sz="2400" i="1" spc="-5" dirty="0">
                <a:solidFill>
                  <a:srgbClr val="FF0000"/>
                </a:solidFill>
                <a:latin typeface="Calibri"/>
                <a:cs typeface="Calibri"/>
              </a:rPr>
              <a:t>life-threatening!</a:t>
            </a:r>
            <a:r>
              <a:rPr sz="2400" i="1" spc="20" dirty="0">
                <a:solidFill>
                  <a:srgbClr val="FF0000"/>
                </a:solidFill>
                <a:latin typeface="Calibri"/>
                <a:cs typeface="Calibri"/>
              </a:rPr>
              <a:t> </a:t>
            </a:r>
            <a:r>
              <a:rPr sz="2000" i="1" spc="-5" dirty="0">
                <a:solidFill>
                  <a:srgbClr val="3E3E3E"/>
                </a:solidFill>
                <a:latin typeface="Calibri"/>
                <a:cs typeface="Calibri"/>
              </a:rPr>
              <a:t>,</a:t>
            </a:r>
            <a:r>
              <a:rPr sz="2000" i="1" spc="15" dirty="0">
                <a:solidFill>
                  <a:srgbClr val="3E3E3E"/>
                </a:solidFill>
                <a:latin typeface="Calibri"/>
                <a:cs typeface="Calibri"/>
              </a:rPr>
              <a:t> </a:t>
            </a:r>
            <a:r>
              <a:rPr sz="2400" i="1" spc="-5" dirty="0">
                <a:solidFill>
                  <a:srgbClr val="0B0B0B"/>
                </a:solidFill>
                <a:latin typeface="Calibri"/>
                <a:cs typeface="Calibri"/>
              </a:rPr>
              <a:t>hyperacute</a:t>
            </a:r>
            <a:r>
              <a:rPr sz="2400" i="1" spc="-65" dirty="0">
                <a:solidFill>
                  <a:srgbClr val="0B0B0B"/>
                </a:solidFill>
                <a:latin typeface="Calibri"/>
                <a:cs typeface="Calibri"/>
              </a:rPr>
              <a:t> </a:t>
            </a:r>
            <a:r>
              <a:rPr sz="2400" i="1" spc="-5" dirty="0">
                <a:solidFill>
                  <a:srgbClr val="0B0B0B"/>
                </a:solidFill>
                <a:latin typeface="Calibri"/>
                <a:cs typeface="Calibri"/>
              </a:rPr>
              <a:t>drop</a:t>
            </a:r>
            <a:r>
              <a:rPr sz="2400" i="1" spc="40" dirty="0">
                <a:solidFill>
                  <a:srgbClr val="0B0B0B"/>
                </a:solidFill>
                <a:latin typeface="Calibri"/>
                <a:cs typeface="Calibri"/>
              </a:rPr>
              <a:t> </a:t>
            </a:r>
            <a:r>
              <a:rPr sz="2400" i="1" spc="-5" dirty="0">
                <a:solidFill>
                  <a:srgbClr val="0B0B0B"/>
                </a:solidFill>
                <a:latin typeface="Calibri"/>
                <a:cs typeface="Calibri"/>
              </a:rPr>
              <a:t>in</a:t>
            </a:r>
            <a:r>
              <a:rPr sz="2400" i="1" spc="-25" dirty="0">
                <a:solidFill>
                  <a:srgbClr val="0B0B0B"/>
                </a:solidFill>
                <a:latin typeface="Calibri"/>
                <a:cs typeface="Calibri"/>
              </a:rPr>
              <a:t> </a:t>
            </a:r>
            <a:r>
              <a:rPr sz="2400" i="1" spc="-5" dirty="0">
                <a:solidFill>
                  <a:srgbClr val="0B0B0B"/>
                </a:solidFill>
                <a:latin typeface="Calibri"/>
                <a:cs typeface="Calibri"/>
              </a:rPr>
              <a:t>the </a:t>
            </a:r>
            <a:r>
              <a:rPr sz="2400" i="1" dirty="0">
                <a:solidFill>
                  <a:srgbClr val="0B0B0B"/>
                </a:solidFill>
                <a:latin typeface="Calibri"/>
                <a:cs typeface="Calibri"/>
              </a:rPr>
              <a:t> </a:t>
            </a:r>
            <a:r>
              <a:rPr sz="2800" i="1" spc="-5" dirty="0">
                <a:solidFill>
                  <a:srgbClr val="0B0B0B"/>
                </a:solidFill>
                <a:latin typeface="Calibri"/>
                <a:cs typeface="Calibri"/>
              </a:rPr>
              <a:t>hemoglobin</a:t>
            </a:r>
            <a:r>
              <a:rPr sz="2800" i="1" spc="-120" dirty="0">
                <a:solidFill>
                  <a:srgbClr val="0B0B0B"/>
                </a:solidFill>
                <a:latin typeface="Calibri"/>
                <a:cs typeface="Calibri"/>
              </a:rPr>
              <a:t> </a:t>
            </a:r>
            <a:r>
              <a:rPr sz="2400" i="1" spc="-5" dirty="0">
                <a:solidFill>
                  <a:srgbClr val="0B0B0B"/>
                </a:solidFill>
                <a:latin typeface="Calibri"/>
                <a:cs typeface="Calibri"/>
              </a:rPr>
              <a:t>level</a:t>
            </a:r>
            <a:r>
              <a:rPr sz="2400" i="1" spc="180" dirty="0">
                <a:solidFill>
                  <a:srgbClr val="0B0B0B"/>
                </a:solidFill>
                <a:latin typeface="Calibri"/>
                <a:cs typeface="Calibri"/>
              </a:rPr>
              <a:t> </a:t>
            </a:r>
            <a:r>
              <a:rPr sz="2400" i="1" spc="-5" dirty="0">
                <a:solidFill>
                  <a:srgbClr val="0B0B0B"/>
                </a:solidFill>
                <a:latin typeface="Calibri"/>
                <a:cs typeface="Calibri"/>
              </a:rPr>
              <a:t>(blood</a:t>
            </a:r>
            <a:r>
              <a:rPr sz="2400" i="1" spc="-55" dirty="0">
                <a:solidFill>
                  <a:srgbClr val="0B0B0B"/>
                </a:solidFill>
                <a:latin typeface="Calibri"/>
                <a:cs typeface="Calibri"/>
              </a:rPr>
              <a:t> </a:t>
            </a:r>
            <a:r>
              <a:rPr sz="2400" i="1" spc="-5" dirty="0">
                <a:solidFill>
                  <a:srgbClr val="0B0B0B"/>
                </a:solidFill>
                <a:latin typeface="Calibri"/>
                <a:cs typeface="Calibri"/>
              </a:rPr>
              <a:t>volume) secondary</a:t>
            </a:r>
            <a:r>
              <a:rPr sz="2400" i="1" spc="45" dirty="0">
                <a:solidFill>
                  <a:srgbClr val="0B0B0B"/>
                </a:solidFill>
                <a:latin typeface="Calibri"/>
                <a:cs typeface="Calibri"/>
              </a:rPr>
              <a:t> </a:t>
            </a:r>
            <a:r>
              <a:rPr sz="2400" i="1" spc="-5" dirty="0">
                <a:solidFill>
                  <a:srgbClr val="0B0B0B"/>
                </a:solidFill>
                <a:latin typeface="Calibri"/>
                <a:cs typeface="Calibri"/>
              </a:rPr>
              <a:t>to</a:t>
            </a:r>
            <a:r>
              <a:rPr sz="2400" i="1" spc="-80" dirty="0">
                <a:solidFill>
                  <a:srgbClr val="0B0B0B"/>
                </a:solidFill>
                <a:latin typeface="Calibri"/>
                <a:cs typeface="Calibri"/>
              </a:rPr>
              <a:t> </a:t>
            </a:r>
            <a:r>
              <a:rPr sz="2400" i="1" spc="-5" dirty="0">
                <a:solidFill>
                  <a:srgbClr val="0B0B0B"/>
                </a:solidFill>
                <a:latin typeface="Calibri"/>
                <a:cs typeface="Calibri"/>
              </a:rPr>
              <a:t>splenic</a:t>
            </a:r>
            <a:r>
              <a:rPr sz="2400" i="1" spc="5" dirty="0">
                <a:solidFill>
                  <a:srgbClr val="0B0B0B"/>
                </a:solidFill>
                <a:latin typeface="Calibri"/>
                <a:cs typeface="Calibri"/>
              </a:rPr>
              <a:t> </a:t>
            </a:r>
            <a:r>
              <a:rPr sz="2400" i="1" spc="-5" dirty="0">
                <a:solidFill>
                  <a:srgbClr val="0B0B0B"/>
                </a:solidFill>
                <a:latin typeface="Calibri"/>
                <a:cs typeface="Calibri"/>
              </a:rPr>
              <a:t>pooling</a:t>
            </a:r>
            <a:r>
              <a:rPr sz="2400" i="1" spc="-10" dirty="0">
                <a:solidFill>
                  <a:srgbClr val="0B0B0B"/>
                </a:solidFill>
                <a:latin typeface="Calibri"/>
                <a:cs typeface="Calibri"/>
              </a:rPr>
              <a:t> </a:t>
            </a:r>
            <a:r>
              <a:rPr sz="2400" i="1" spc="-5" dirty="0">
                <a:solidFill>
                  <a:srgbClr val="0B0B0B"/>
                </a:solidFill>
                <a:latin typeface="Calibri"/>
                <a:cs typeface="Calibri"/>
              </a:rPr>
              <a:t>of</a:t>
            </a:r>
            <a:r>
              <a:rPr sz="2400" i="1" spc="-10" dirty="0">
                <a:solidFill>
                  <a:srgbClr val="0B0B0B"/>
                </a:solidFill>
                <a:latin typeface="Calibri"/>
                <a:cs typeface="Calibri"/>
              </a:rPr>
              <a:t> </a:t>
            </a:r>
            <a:r>
              <a:rPr sz="2400" i="1" spc="-5" dirty="0">
                <a:solidFill>
                  <a:srgbClr val="0B0B0B"/>
                </a:solidFill>
                <a:latin typeface="Calibri"/>
                <a:cs typeface="Calibri"/>
              </a:rPr>
              <a:t>the</a:t>
            </a:r>
            <a:r>
              <a:rPr sz="2400" i="1" spc="70" dirty="0">
                <a:solidFill>
                  <a:srgbClr val="0B0B0B"/>
                </a:solidFill>
                <a:latin typeface="Calibri"/>
                <a:cs typeface="Calibri"/>
              </a:rPr>
              <a:t> </a:t>
            </a:r>
            <a:r>
              <a:rPr sz="2400" i="1" spc="-5" dirty="0">
                <a:solidFill>
                  <a:srgbClr val="0B0B0B"/>
                </a:solidFill>
                <a:latin typeface="Calibri"/>
                <a:cs typeface="Calibri"/>
              </a:rPr>
              <a:t>patient’s</a:t>
            </a:r>
            <a:r>
              <a:rPr sz="2400" i="1" dirty="0">
                <a:solidFill>
                  <a:srgbClr val="0B0B0B"/>
                </a:solidFill>
                <a:latin typeface="Calibri"/>
                <a:cs typeface="Calibri"/>
              </a:rPr>
              <a:t>	</a:t>
            </a:r>
            <a:r>
              <a:rPr sz="2400" i="1" spc="-5" dirty="0">
                <a:solidFill>
                  <a:srgbClr val="0B0B0B"/>
                </a:solidFill>
                <a:latin typeface="Calibri"/>
                <a:cs typeface="Calibri"/>
              </a:rPr>
              <a:t>RBCs  and</a:t>
            </a:r>
            <a:r>
              <a:rPr sz="2400" i="1" spc="-45" dirty="0">
                <a:solidFill>
                  <a:srgbClr val="0B0B0B"/>
                </a:solidFill>
                <a:latin typeface="Calibri"/>
                <a:cs typeface="Calibri"/>
              </a:rPr>
              <a:t> </a:t>
            </a:r>
            <a:r>
              <a:rPr sz="2400" i="1" spc="-5" dirty="0">
                <a:solidFill>
                  <a:srgbClr val="0B0B0B"/>
                </a:solidFill>
                <a:latin typeface="Calibri"/>
                <a:cs typeface="Calibri"/>
              </a:rPr>
              <a:t>sickling</a:t>
            </a:r>
            <a:r>
              <a:rPr sz="2400" i="1" spc="10" dirty="0">
                <a:solidFill>
                  <a:srgbClr val="0B0B0B"/>
                </a:solidFill>
                <a:latin typeface="Calibri"/>
                <a:cs typeface="Calibri"/>
              </a:rPr>
              <a:t> </a:t>
            </a:r>
            <a:r>
              <a:rPr sz="2400" i="1" spc="-5" dirty="0">
                <a:solidFill>
                  <a:srgbClr val="0B0B0B"/>
                </a:solidFill>
                <a:latin typeface="Calibri"/>
                <a:cs typeface="Calibri"/>
              </a:rPr>
              <a:t>within</a:t>
            </a:r>
            <a:r>
              <a:rPr sz="2400" i="1" spc="65" dirty="0">
                <a:solidFill>
                  <a:srgbClr val="0B0B0B"/>
                </a:solidFill>
                <a:latin typeface="Calibri"/>
                <a:cs typeface="Calibri"/>
              </a:rPr>
              <a:t> </a:t>
            </a:r>
            <a:r>
              <a:rPr sz="2400" i="1" spc="-5" dirty="0">
                <a:solidFill>
                  <a:srgbClr val="0B0B0B"/>
                </a:solidFill>
                <a:latin typeface="Calibri"/>
                <a:cs typeface="Calibri"/>
              </a:rPr>
              <a:t>the</a:t>
            </a:r>
            <a:r>
              <a:rPr sz="2400" i="1" spc="-30" dirty="0">
                <a:solidFill>
                  <a:srgbClr val="0B0B0B"/>
                </a:solidFill>
                <a:latin typeface="Calibri"/>
                <a:cs typeface="Calibri"/>
              </a:rPr>
              <a:t> </a:t>
            </a:r>
            <a:r>
              <a:rPr sz="2400" i="1" spc="-5" dirty="0">
                <a:solidFill>
                  <a:srgbClr val="0B0B0B"/>
                </a:solidFill>
                <a:latin typeface="Calibri"/>
                <a:cs typeface="Calibri"/>
              </a:rPr>
              <a:t>spleen.</a:t>
            </a:r>
            <a:endParaRPr sz="2400">
              <a:latin typeface="Calibri"/>
              <a:cs typeface="Calibri"/>
            </a:endParaRPr>
          </a:p>
          <a:p>
            <a:pPr>
              <a:lnSpc>
                <a:spcPct val="100000"/>
              </a:lnSpc>
              <a:spcBef>
                <a:spcPts val="35"/>
              </a:spcBef>
            </a:pPr>
            <a:endParaRPr sz="2300">
              <a:latin typeface="Calibri"/>
              <a:cs typeface="Calibri"/>
            </a:endParaRPr>
          </a:p>
          <a:p>
            <a:pPr marL="575310" marR="290830" indent="-563245">
              <a:lnSpc>
                <a:spcPct val="114500"/>
              </a:lnSpc>
              <a:tabLst>
                <a:tab pos="753745" algn="l"/>
              </a:tabLst>
            </a:pPr>
            <a:r>
              <a:rPr sz="2050" spc="215" dirty="0">
                <a:solidFill>
                  <a:srgbClr val="0B0B0B"/>
                </a:solidFill>
                <a:latin typeface="Segoe UI Symbol"/>
                <a:cs typeface="Segoe UI Symbol"/>
              </a:rPr>
              <a:t>✔		</a:t>
            </a:r>
            <a:r>
              <a:rPr sz="2400" i="1" spc="-5" dirty="0">
                <a:solidFill>
                  <a:srgbClr val="0B0B0B"/>
                </a:solidFill>
                <a:latin typeface="Calibri"/>
                <a:cs typeface="Calibri"/>
              </a:rPr>
              <a:t>Sequestration</a:t>
            </a:r>
            <a:r>
              <a:rPr sz="2400" i="1" spc="5" dirty="0">
                <a:solidFill>
                  <a:srgbClr val="0B0B0B"/>
                </a:solidFill>
                <a:latin typeface="Calibri"/>
                <a:cs typeface="Calibri"/>
              </a:rPr>
              <a:t> </a:t>
            </a:r>
            <a:r>
              <a:rPr sz="2400" i="1" spc="-5" dirty="0">
                <a:solidFill>
                  <a:srgbClr val="0B0B0B"/>
                </a:solidFill>
                <a:latin typeface="Calibri"/>
                <a:cs typeface="Calibri"/>
              </a:rPr>
              <a:t>can</a:t>
            </a:r>
            <a:r>
              <a:rPr sz="2400" i="1" dirty="0">
                <a:solidFill>
                  <a:srgbClr val="0B0B0B"/>
                </a:solidFill>
                <a:latin typeface="Calibri"/>
                <a:cs typeface="Calibri"/>
              </a:rPr>
              <a:t> </a:t>
            </a:r>
            <a:r>
              <a:rPr sz="2400" i="1" spc="-5" dirty="0">
                <a:solidFill>
                  <a:srgbClr val="0B0B0B"/>
                </a:solidFill>
                <a:latin typeface="Calibri"/>
                <a:cs typeface="Calibri"/>
              </a:rPr>
              <a:t>occur</a:t>
            </a:r>
            <a:r>
              <a:rPr sz="2400" i="1" spc="-20" dirty="0">
                <a:solidFill>
                  <a:srgbClr val="0B0B0B"/>
                </a:solidFill>
                <a:latin typeface="Calibri"/>
                <a:cs typeface="Calibri"/>
              </a:rPr>
              <a:t> </a:t>
            </a:r>
            <a:r>
              <a:rPr sz="2400" i="1" spc="-5" dirty="0">
                <a:solidFill>
                  <a:srgbClr val="0B0B0B"/>
                </a:solidFill>
                <a:latin typeface="Calibri"/>
                <a:cs typeface="Calibri"/>
              </a:rPr>
              <a:t>as early</a:t>
            </a:r>
            <a:r>
              <a:rPr sz="2400" i="1" spc="35" dirty="0">
                <a:solidFill>
                  <a:srgbClr val="0B0B0B"/>
                </a:solidFill>
                <a:latin typeface="Calibri"/>
                <a:cs typeface="Calibri"/>
              </a:rPr>
              <a:t> </a:t>
            </a:r>
            <a:r>
              <a:rPr sz="2400" i="1" spc="-5" dirty="0">
                <a:solidFill>
                  <a:srgbClr val="0B0B0B"/>
                </a:solidFill>
                <a:latin typeface="Calibri"/>
                <a:cs typeface="Calibri"/>
              </a:rPr>
              <a:t>as 5</a:t>
            </a:r>
            <a:r>
              <a:rPr sz="2400" i="1" spc="-50" dirty="0">
                <a:solidFill>
                  <a:srgbClr val="0B0B0B"/>
                </a:solidFill>
                <a:latin typeface="Calibri"/>
                <a:cs typeface="Calibri"/>
              </a:rPr>
              <a:t> </a:t>
            </a:r>
            <a:r>
              <a:rPr sz="2400" i="1" spc="-5" dirty="0">
                <a:solidFill>
                  <a:srgbClr val="0B0B0B"/>
                </a:solidFill>
                <a:latin typeface="Calibri"/>
                <a:cs typeface="Calibri"/>
              </a:rPr>
              <a:t>wk</a:t>
            </a:r>
            <a:r>
              <a:rPr sz="2400" i="1" spc="60" dirty="0">
                <a:solidFill>
                  <a:srgbClr val="0B0B0B"/>
                </a:solidFill>
                <a:latin typeface="Calibri"/>
                <a:cs typeface="Calibri"/>
              </a:rPr>
              <a:t> </a:t>
            </a:r>
            <a:r>
              <a:rPr sz="2400" i="1" spc="-5" dirty="0">
                <a:solidFill>
                  <a:srgbClr val="0B0B0B"/>
                </a:solidFill>
                <a:latin typeface="Calibri"/>
                <a:cs typeface="Calibri"/>
              </a:rPr>
              <a:t>of</a:t>
            </a:r>
            <a:r>
              <a:rPr sz="2400" i="1" dirty="0">
                <a:solidFill>
                  <a:srgbClr val="0B0B0B"/>
                </a:solidFill>
                <a:latin typeface="Calibri"/>
                <a:cs typeface="Calibri"/>
              </a:rPr>
              <a:t> </a:t>
            </a:r>
            <a:r>
              <a:rPr sz="2400" i="1" spc="20" dirty="0">
                <a:solidFill>
                  <a:srgbClr val="0B0B0B"/>
                </a:solidFill>
                <a:latin typeface="Calibri"/>
                <a:cs typeface="Calibri"/>
              </a:rPr>
              <a:t>age</a:t>
            </a:r>
            <a:r>
              <a:rPr sz="2000" i="1" spc="20" dirty="0">
                <a:solidFill>
                  <a:srgbClr val="0B0B0B"/>
                </a:solidFill>
                <a:latin typeface="Calibri"/>
                <a:cs typeface="Calibri"/>
              </a:rPr>
              <a:t>, </a:t>
            </a:r>
            <a:r>
              <a:rPr sz="2400" i="1" spc="-5" dirty="0">
                <a:solidFill>
                  <a:srgbClr val="0B0B0B"/>
                </a:solidFill>
                <a:latin typeface="Calibri"/>
                <a:cs typeface="Calibri"/>
              </a:rPr>
              <a:t>but most often</a:t>
            </a:r>
            <a:r>
              <a:rPr sz="2400" i="1" spc="15" dirty="0">
                <a:solidFill>
                  <a:srgbClr val="0B0B0B"/>
                </a:solidFill>
                <a:latin typeface="Calibri"/>
                <a:cs typeface="Calibri"/>
              </a:rPr>
              <a:t> </a:t>
            </a:r>
            <a:r>
              <a:rPr sz="2400" i="1" spc="-5" dirty="0">
                <a:solidFill>
                  <a:srgbClr val="0B0B0B"/>
                </a:solidFill>
                <a:latin typeface="Calibri"/>
                <a:cs typeface="Calibri"/>
              </a:rPr>
              <a:t>occurs</a:t>
            </a:r>
            <a:r>
              <a:rPr sz="2400" i="1" spc="-55" dirty="0">
                <a:solidFill>
                  <a:srgbClr val="0B0B0B"/>
                </a:solidFill>
                <a:latin typeface="Calibri"/>
                <a:cs typeface="Calibri"/>
              </a:rPr>
              <a:t> </a:t>
            </a:r>
            <a:r>
              <a:rPr sz="2400" i="1" spc="-5" dirty="0">
                <a:solidFill>
                  <a:srgbClr val="0B0B0B"/>
                </a:solidFill>
                <a:latin typeface="Calibri"/>
                <a:cs typeface="Calibri"/>
              </a:rPr>
              <a:t>in</a:t>
            </a:r>
            <a:r>
              <a:rPr sz="2400" i="1" spc="80" dirty="0">
                <a:solidFill>
                  <a:srgbClr val="0B0B0B"/>
                </a:solidFill>
                <a:latin typeface="Calibri"/>
                <a:cs typeface="Calibri"/>
              </a:rPr>
              <a:t> </a:t>
            </a:r>
            <a:r>
              <a:rPr sz="2400" i="1" spc="-5" dirty="0">
                <a:solidFill>
                  <a:srgbClr val="0B0B0B"/>
                </a:solidFill>
                <a:latin typeface="Calibri"/>
                <a:cs typeface="Calibri"/>
              </a:rPr>
              <a:t>children </a:t>
            </a:r>
            <a:r>
              <a:rPr sz="2400" i="1" spc="-525" dirty="0">
                <a:solidFill>
                  <a:srgbClr val="0B0B0B"/>
                </a:solidFill>
                <a:latin typeface="Calibri"/>
                <a:cs typeface="Calibri"/>
              </a:rPr>
              <a:t> </a:t>
            </a:r>
            <a:r>
              <a:rPr sz="2400" i="1" spc="-5" dirty="0">
                <a:solidFill>
                  <a:srgbClr val="0B0B0B"/>
                </a:solidFill>
                <a:latin typeface="Calibri"/>
                <a:cs typeface="Calibri"/>
              </a:rPr>
              <a:t>between</a:t>
            </a:r>
            <a:r>
              <a:rPr sz="2400" i="1" spc="-70" dirty="0">
                <a:solidFill>
                  <a:srgbClr val="0B0B0B"/>
                </a:solidFill>
                <a:latin typeface="Calibri"/>
                <a:cs typeface="Calibri"/>
              </a:rPr>
              <a:t> </a:t>
            </a:r>
            <a:r>
              <a:rPr sz="2400" i="1" spc="-5" dirty="0">
                <a:solidFill>
                  <a:srgbClr val="0B0B0B"/>
                </a:solidFill>
                <a:latin typeface="Calibri"/>
                <a:cs typeface="Calibri"/>
              </a:rPr>
              <a:t>the</a:t>
            </a:r>
            <a:r>
              <a:rPr sz="2400" i="1" spc="260" dirty="0">
                <a:solidFill>
                  <a:srgbClr val="0B0B0B"/>
                </a:solidFill>
                <a:latin typeface="Calibri"/>
                <a:cs typeface="Calibri"/>
              </a:rPr>
              <a:t> </a:t>
            </a:r>
            <a:r>
              <a:rPr sz="2400" i="1" spc="-5" dirty="0">
                <a:solidFill>
                  <a:srgbClr val="404040"/>
                </a:solidFill>
                <a:latin typeface="Calibri"/>
                <a:cs typeface="Calibri"/>
              </a:rPr>
              <a:t>ages</a:t>
            </a:r>
            <a:r>
              <a:rPr sz="2400" i="1" spc="-25" dirty="0">
                <a:solidFill>
                  <a:srgbClr val="404040"/>
                </a:solidFill>
                <a:latin typeface="Calibri"/>
                <a:cs typeface="Calibri"/>
              </a:rPr>
              <a:t> </a:t>
            </a:r>
            <a:r>
              <a:rPr sz="2400" i="1" spc="-5" dirty="0">
                <a:solidFill>
                  <a:srgbClr val="3E3E3E"/>
                </a:solidFill>
                <a:latin typeface="Calibri"/>
                <a:cs typeface="Calibri"/>
              </a:rPr>
              <a:t>of</a:t>
            </a:r>
            <a:r>
              <a:rPr sz="2400" i="1" spc="65" dirty="0">
                <a:solidFill>
                  <a:srgbClr val="3E3E3E"/>
                </a:solidFill>
                <a:latin typeface="Calibri"/>
                <a:cs typeface="Calibri"/>
              </a:rPr>
              <a:t> </a:t>
            </a:r>
            <a:r>
              <a:rPr sz="2400" b="1" i="1" u="heavy" spc="-5" dirty="0">
                <a:solidFill>
                  <a:srgbClr val="6F2F9F"/>
                </a:solidFill>
                <a:uFill>
                  <a:solidFill>
                    <a:srgbClr val="6F2F9F"/>
                  </a:solidFill>
                </a:uFill>
                <a:latin typeface="Calibri"/>
                <a:cs typeface="Calibri"/>
              </a:rPr>
              <a:t>6</a:t>
            </a:r>
            <a:r>
              <a:rPr sz="2400" b="1" i="1" u="heavy" spc="-60" dirty="0">
                <a:solidFill>
                  <a:srgbClr val="6F2F9F"/>
                </a:solidFill>
                <a:uFill>
                  <a:solidFill>
                    <a:srgbClr val="6F2F9F"/>
                  </a:solidFill>
                </a:uFill>
                <a:latin typeface="Calibri"/>
                <a:cs typeface="Calibri"/>
              </a:rPr>
              <a:t> </a:t>
            </a:r>
            <a:r>
              <a:rPr sz="2400" b="1" i="1" u="heavy" spc="-5" dirty="0">
                <a:solidFill>
                  <a:srgbClr val="6F2F9F"/>
                </a:solidFill>
                <a:uFill>
                  <a:solidFill>
                    <a:srgbClr val="6F2F9F"/>
                  </a:solidFill>
                </a:uFill>
                <a:latin typeface="Calibri"/>
                <a:cs typeface="Calibri"/>
              </a:rPr>
              <a:t>mo</a:t>
            </a:r>
            <a:r>
              <a:rPr sz="2400" b="1" i="1" u="heavy" spc="-40" dirty="0">
                <a:solidFill>
                  <a:srgbClr val="6F2F9F"/>
                </a:solidFill>
                <a:uFill>
                  <a:solidFill>
                    <a:srgbClr val="6F2F9F"/>
                  </a:solidFill>
                </a:uFill>
                <a:latin typeface="Calibri"/>
                <a:cs typeface="Calibri"/>
              </a:rPr>
              <a:t> </a:t>
            </a:r>
            <a:r>
              <a:rPr sz="2400" b="1" i="1" u="heavy" spc="-5" dirty="0">
                <a:solidFill>
                  <a:srgbClr val="6F2F9F"/>
                </a:solidFill>
                <a:uFill>
                  <a:solidFill>
                    <a:srgbClr val="6F2F9F"/>
                  </a:solidFill>
                </a:uFill>
                <a:latin typeface="Calibri"/>
                <a:cs typeface="Calibri"/>
              </a:rPr>
              <a:t>and</a:t>
            </a:r>
            <a:r>
              <a:rPr sz="2400" b="1" i="1" u="heavy" spc="55" dirty="0">
                <a:solidFill>
                  <a:srgbClr val="6F2F9F"/>
                </a:solidFill>
                <a:uFill>
                  <a:solidFill>
                    <a:srgbClr val="6F2F9F"/>
                  </a:solidFill>
                </a:uFill>
                <a:latin typeface="Calibri"/>
                <a:cs typeface="Calibri"/>
              </a:rPr>
              <a:t> </a:t>
            </a:r>
            <a:r>
              <a:rPr sz="2400" b="1" i="1" u="heavy" spc="-5" dirty="0">
                <a:solidFill>
                  <a:srgbClr val="6F2F9F"/>
                </a:solidFill>
                <a:uFill>
                  <a:solidFill>
                    <a:srgbClr val="6F2F9F"/>
                  </a:solidFill>
                </a:uFill>
                <a:latin typeface="Calibri"/>
                <a:cs typeface="Calibri"/>
              </a:rPr>
              <a:t>2</a:t>
            </a:r>
            <a:r>
              <a:rPr sz="2400" b="1" i="1" u="heavy" spc="-60" dirty="0">
                <a:solidFill>
                  <a:srgbClr val="6F2F9F"/>
                </a:solidFill>
                <a:uFill>
                  <a:solidFill>
                    <a:srgbClr val="6F2F9F"/>
                  </a:solidFill>
                </a:uFill>
                <a:latin typeface="Calibri"/>
                <a:cs typeface="Calibri"/>
              </a:rPr>
              <a:t> </a:t>
            </a:r>
            <a:r>
              <a:rPr sz="2400" b="1" i="1" u="heavy" spc="-5" dirty="0">
                <a:solidFill>
                  <a:srgbClr val="6F2F9F"/>
                </a:solidFill>
                <a:uFill>
                  <a:solidFill>
                    <a:srgbClr val="6F2F9F"/>
                  </a:solidFill>
                </a:uFill>
                <a:latin typeface="Calibri"/>
                <a:cs typeface="Calibri"/>
              </a:rPr>
              <a:t>yr</a:t>
            </a:r>
            <a:endParaRPr sz="2400">
              <a:latin typeface="Calibri"/>
              <a:cs typeface="Calibri"/>
            </a:endParaRPr>
          </a:p>
          <a:p>
            <a:pPr>
              <a:lnSpc>
                <a:spcPct val="100000"/>
              </a:lnSpc>
              <a:spcBef>
                <a:spcPts val="45"/>
              </a:spcBef>
            </a:pPr>
            <a:endParaRPr sz="2700">
              <a:latin typeface="Calibri"/>
              <a:cs typeface="Calibri"/>
            </a:endParaRPr>
          </a:p>
          <a:p>
            <a:pPr marL="184785">
              <a:lnSpc>
                <a:spcPct val="100000"/>
              </a:lnSpc>
            </a:pPr>
            <a:r>
              <a:rPr sz="2000" spc="-5" dirty="0">
                <a:solidFill>
                  <a:srgbClr val="0B0B0B"/>
                </a:solidFill>
                <a:latin typeface="Calibri"/>
                <a:cs typeface="Calibri"/>
              </a:rPr>
              <a:t>**</a:t>
            </a:r>
            <a:r>
              <a:rPr sz="2000" spc="80" dirty="0">
                <a:solidFill>
                  <a:srgbClr val="0B0B0B"/>
                </a:solidFill>
                <a:latin typeface="Calibri"/>
                <a:cs typeface="Calibri"/>
              </a:rPr>
              <a:t> </a:t>
            </a:r>
            <a:r>
              <a:rPr sz="2400" spc="-5" dirty="0">
                <a:solidFill>
                  <a:srgbClr val="0B0B0B"/>
                </a:solidFill>
                <a:latin typeface="Calibri"/>
                <a:cs typeface="Calibri"/>
              </a:rPr>
              <a:t>Sequestration</a:t>
            </a:r>
            <a:r>
              <a:rPr sz="2400" spc="-60" dirty="0">
                <a:solidFill>
                  <a:srgbClr val="0B0B0B"/>
                </a:solidFill>
                <a:latin typeface="Calibri"/>
                <a:cs typeface="Calibri"/>
              </a:rPr>
              <a:t> </a:t>
            </a:r>
            <a:r>
              <a:rPr sz="2400" spc="-5" dirty="0">
                <a:solidFill>
                  <a:srgbClr val="0B0B0B"/>
                </a:solidFill>
                <a:latin typeface="Calibri"/>
                <a:cs typeface="Calibri"/>
              </a:rPr>
              <a:t>may</a:t>
            </a:r>
            <a:r>
              <a:rPr sz="2400" spc="15" dirty="0">
                <a:solidFill>
                  <a:srgbClr val="0B0B0B"/>
                </a:solidFill>
                <a:latin typeface="Calibri"/>
                <a:cs typeface="Calibri"/>
              </a:rPr>
              <a:t> </a:t>
            </a:r>
            <a:r>
              <a:rPr sz="2400" spc="-5" dirty="0">
                <a:solidFill>
                  <a:srgbClr val="0B0B0B"/>
                </a:solidFill>
                <a:latin typeface="Calibri"/>
                <a:cs typeface="Calibri"/>
              </a:rPr>
              <a:t>be</a:t>
            </a:r>
            <a:r>
              <a:rPr sz="2400" spc="10" dirty="0">
                <a:solidFill>
                  <a:srgbClr val="0B0B0B"/>
                </a:solidFill>
                <a:latin typeface="Calibri"/>
                <a:cs typeface="Calibri"/>
              </a:rPr>
              <a:t> </a:t>
            </a:r>
            <a:r>
              <a:rPr sz="2400" spc="-5" dirty="0">
                <a:solidFill>
                  <a:srgbClr val="0B0B0B"/>
                </a:solidFill>
                <a:latin typeface="Calibri"/>
                <a:cs typeface="Calibri"/>
              </a:rPr>
              <a:t>triggered</a:t>
            </a:r>
            <a:r>
              <a:rPr sz="2400" spc="35" dirty="0">
                <a:solidFill>
                  <a:srgbClr val="0B0B0B"/>
                </a:solidFill>
                <a:latin typeface="Calibri"/>
                <a:cs typeface="Calibri"/>
              </a:rPr>
              <a:t> </a:t>
            </a:r>
            <a:r>
              <a:rPr sz="2400" spc="-5" dirty="0">
                <a:solidFill>
                  <a:srgbClr val="0B0B0B"/>
                </a:solidFill>
                <a:latin typeface="Calibri"/>
                <a:cs typeface="Calibri"/>
              </a:rPr>
              <a:t>by</a:t>
            </a:r>
            <a:r>
              <a:rPr sz="2400" spc="90" dirty="0">
                <a:solidFill>
                  <a:srgbClr val="0B0B0B"/>
                </a:solidFill>
                <a:latin typeface="Calibri"/>
                <a:cs typeface="Calibri"/>
              </a:rPr>
              <a:t> </a:t>
            </a:r>
            <a:r>
              <a:rPr sz="2400" u="heavy" spc="-5" dirty="0">
                <a:solidFill>
                  <a:srgbClr val="0B0B0B"/>
                </a:solidFill>
                <a:uFill>
                  <a:solidFill>
                    <a:srgbClr val="0B0B0B"/>
                  </a:solidFill>
                </a:uFill>
                <a:latin typeface="Calibri"/>
                <a:cs typeface="Calibri"/>
              </a:rPr>
              <a:t>Fever,</a:t>
            </a:r>
            <a:r>
              <a:rPr sz="2400" u="heavy" spc="-40" dirty="0">
                <a:solidFill>
                  <a:srgbClr val="0B0B0B"/>
                </a:solidFill>
                <a:uFill>
                  <a:solidFill>
                    <a:srgbClr val="0B0B0B"/>
                  </a:solidFill>
                </a:uFill>
                <a:latin typeface="Calibri"/>
                <a:cs typeface="Calibri"/>
              </a:rPr>
              <a:t> </a:t>
            </a:r>
            <a:r>
              <a:rPr sz="2400" u="heavy" spc="-5" dirty="0">
                <a:solidFill>
                  <a:srgbClr val="0B0B0B"/>
                </a:solidFill>
                <a:uFill>
                  <a:solidFill>
                    <a:srgbClr val="0B0B0B"/>
                  </a:solidFill>
                </a:uFill>
                <a:latin typeface="Calibri"/>
                <a:cs typeface="Calibri"/>
              </a:rPr>
              <a:t>bacteremia, or</a:t>
            </a:r>
            <a:r>
              <a:rPr sz="2400" u="heavy" spc="65" dirty="0">
                <a:solidFill>
                  <a:srgbClr val="0B0B0B"/>
                </a:solidFill>
                <a:uFill>
                  <a:solidFill>
                    <a:srgbClr val="0B0B0B"/>
                  </a:solidFill>
                </a:uFill>
                <a:latin typeface="Calibri"/>
                <a:cs typeface="Calibri"/>
              </a:rPr>
              <a:t> </a:t>
            </a:r>
            <a:r>
              <a:rPr sz="2400" u="heavy" spc="-5" dirty="0">
                <a:solidFill>
                  <a:srgbClr val="0B0B0B"/>
                </a:solidFill>
                <a:uFill>
                  <a:solidFill>
                    <a:srgbClr val="0B0B0B"/>
                  </a:solidFill>
                </a:uFill>
                <a:latin typeface="Calibri"/>
                <a:cs typeface="Calibri"/>
              </a:rPr>
              <a:t>viral </a:t>
            </a:r>
            <a:r>
              <a:rPr sz="2400" u="heavy" dirty="0">
                <a:solidFill>
                  <a:srgbClr val="0B0B0B"/>
                </a:solidFill>
                <a:uFill>
                  <a:solidFill>
                    <a:srgbClr val="0B0B0B"/>
                  </a:solidFill>
                </a:uFill>
                <a:latin typeface="Calibri"/>
                <a:cs typeface="Calibri"/>
              </a:rPr>
              <a:t>infections</a:t>
            </a:r>
            <a:r>
              <a:rPr sz="2400" dirty="0">
                <a:solidFill>
                  <a:srgbClr val="0B0B0B"/>
                </a:solidFill>
                <a:latin typeface="Calibri"/>
                <a:cs typeface="Calibri"/>
              </a:rPr>
              <a:t>.</a:t>
            </a:r>
            <a:endParaRPr sz="2400">
              <a:latin typeface="Calibri"/>
              <a:cs typeface="Calibri"/>
            </a:endParaRPr>
          </a:p>
        </p:txBody>
      </p:sp>
      <p:sp>
        <p:nvSpPr>
          <p:cNvPr id="4" name="object 4"/>
          <p:cNvSpPr txBox="1">
            <a:spLocks noGrp="1"/>
          </p:cNvSpPr>
          <p:nvPr>
            <p:ph type="title"/>
          </p:nvPr>
        </p:nvSpPr>
        <p:spPr>
          <a:xfrm>
            <a:off x="695724" y="320789"/>
            <a:ext cx="6224270" cy="635000"/>
          </a:xfrm>
          <a:prstGeom prst="rect">
            <a:avLst/>
          </a:prstGeom>
        </p:spPr>
        <p:txBody>
          <a:bodyPr vert="horz" wrap="square" lIns="0" tIns="12065" rIns="0" bIns="0" rtlCol="0">
            <a:spAutoFit/>
          </a:bodyPr>
          <a:lstStyle/>
          <a:p>
            <a:pPr marL="12700">
              <a:lnSpc>
                <a:spcPct val="100000"/>
              </a:lnSpc>
              <a:spcBef>
                <a:spcPts val="95"/>
              </a:spcBef>
              <a:tabLst>
                <a:tab pos="5163820" algn="l"/>
              </a:tabLst>
            </a:pPr>
            <a:r>
              <a:rPr spc="-5" dirty="0">
                <a:solidFill>
                  <a:srgbClr val="FFFFFF"/>
                </a:solidFill>
              </a:rPr>
              <a:t>Clinical</a:t>
            </a:r>
            <a:r>
              <a:rPr spc="-50" dirty="0">
                <a:solidFill>
                  <a:srgbClr val="FFFFFF"/>
                </a:solidFill>
              </a:rPr>
              <a:t> </a:t>
            </a:r>
            <a:r>
              <a:rPr spc="-5" dirty="0">
                <a:solidFill>
                  <a:srgbClr val="FFFFFF"/>
                </a:solidFill>
              </a:rPr>
              <a:t>Manifestation</a:t>
            </a:r>
            <a:r>
              <a:rPr spc="-10" dirty="0">
                <a:solidFill>
                  <a:srgbClr val="FFFFFF"/>
                </a:solidFill>
              </a:rPr>
              <a:t> </a:t>
            </a:r>
            <a:r>
              <a:rPr spc="-5" dirty="0">
                <a:solidFill>
                  <a:srgbClr val="FFFFFF"/>
                </a:solidFill>
              </a:rPr>
              <a:t>/</a:t>
            </a:r>
            <a:r>
              <a:rPr dirty="0">
                <a:solidFill>
                  <a:srgbClr val="FFFFFF"/>
                </a:solidFill>
              </a:rPr>
              <a:t>	</a:t>
            </a:r>
            <a:r>
              <a:rPr spc="-5" dirty="0">
                <a:solidFill>
                  <a:srgbClr val="FFFFFF"/>
                </a:solidFill>
              </a:rPr>
              <a:t>crisis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a:spLocks noGrp="1"/>
          </p:cNvSpPr>
          <p:nvPr>
            <p:ph type="title"/>
          </p:nvPr>
        </p:nvSpPr>
        <p:spPr>
          <a:xfrm>
            <a:off x="695724" y="330623"/>
            <a:ext cx="9883775" cy="628650"/>
          </a:xfrm>
          <a:prstGeom prst="rect">
            <a:avLst/>
          </a:prstGeom>
        </p:spPr>
        <p:txBody>
          <a:bodyPr vert="horz" wrap="square" lIns="0" tIns="13335" rIns="0" bIns="0" rtlCol="0">
            <a:spAutoFit/>
          </a:bodyPr>
          <a:lstStyle/>
          <a:p>
            <a:pPr marL="12700">
              <a:lnSpc>
                <a:spcPct val="100000"/>
              </a:lnSpc>
              <a:spcBef>
                <a:spcPts val="105"/>
              </a:spcBef>
            </a:pPr>
            <a:r>
              <a:rPr sz="3950" spc="5" dirty="0">
                <a:solidFill>
                  <a:srgbClr val="FFFFFF"/>
                </a:solidFill>
              </a:rPr>
              <a:t>C</a:t>
            </a:r>
            <a:r>
              <a:rPr sz="3600" spc="5" dirty="0">
                <a:solidFill>
                  <a:srgbClr val="FFFFFF"/>
                </a:solidFill>
              </a:rPr>
              <a:t>linical</a:t>
            </a:r>
            <a:r>
              <a:rPr sz="3600" spc="-60" dirty="0">
                <a:solidFill>
                  <a:srgbClr val="FFFFFF"/>
                </a:solidFill>
              </a:rPr>
              <a:t> </a:t>
            </a:r>
            <a:r>
              <a:rPr sz="3600" spc="-5" dirty="0">
                <a:solidFill>
                  <a:srgbClr val="FFFFFF"/>
                </a:solidFill>
              </a:rPr>
              <a:t>manifestation</a:t>
            </a:r>
            <a:r>
              <a:rPr sz="3600" spc="65" dirty="0">
                <a:solidFill>
                  <a:srgbClr val="FFFFFF"/>
                </a:solidFill>
              </a:rPr>
              <a:t> </a:t>
            </a:r>
            <a:r>
              <a:rPr sz="3600" spc="-5" dirty="0">
                <a:solidFill>
                  <a:srgbClr val="FFFFFF"/>
                </a:solidFill>
              </a:rPr>
              <a:t>of</a:t>
            </a:r>
            <a:r>
              <a:rPr sz="3600" spc="25" dirty="0">
                <a:solidFill>
                  <a:srgbClr val="FFFFFF"/>
                </a:solidFill>
              </a:rPr>
              <a:t> </a:t>
            </a:r>
            <a:r>
              <a:rPr sz="3600" spc="-5" dirty="0">
                <a:solidFill>
                  <a:srgbClr val="FFFFFF"/>
                </a:solidFill>
              </a:rPr>
              <a:t>Splenic</a:t>
            </a:r>
            <a:r>
              <a:rPr sz="3600" spc="-55" dirty="0">
                <a:solidFill>
                  <a:srgbClr val="FFFFFF"/>
                </a:solidFill>
              </a:rPr>
              <a:t> </a:t>
            </a:r>
            <a:r>
              <a:rPr sz="3600" spc="-5" dirty="0">
                <a:solidFill>
                  <a:srgbClr val="FFFFFF"/>
                </a:solidFill>
              </a:rPr>
              <a:t>sequestration</a:t>
            </a:r>
            <a:r>
              <a:rPr sz="3600" spc="30" dirty="0">
                <a:solidFill>
                  <a:srgbClr val="FFFFFF"/>
                </a:solidFill>
              </a:rPr>
              <a:t> </a:t>
            </a:r>
            <a:r>
              <a:rPr sz="3600" spc="-5" dirty="0">
                <a:solidFill>
                  <a:srgbClr val="FFFFFF"/>
                </a:solidFill>
              </a:rPr>
              <a:t>crisis</a:t>
            </a:r>
            <a:endParaRPr sz="3600"/>
          </a:p>
        </p:txBody>
      </p:sp>
      <p:sp>
        <p:nvSpPr>
          <p:cNvPr id="4" name="object 4"/>
          <p:cNvSpPr txBox="1"/>
          <p:nvPr/>
        </p:nvSpPr>
        <p:spPr>
          <a:xfrm>
            <a:off x="2852" y="1333904"/>
            <a:ext cx="11463655" cy="4239260"/>
          </a:xfrm>
          <a:prstGeom prst="rect">
            <a:avLst/>
          </a:prstGeom>
        </p:spPr>
        <p:txBody>
          <a:bodyPr vert="horz" wrap="square" lIns="0" tIns="55880" rIns="0" bIns="0" rtlCol="0">
            <a:spAutoFit/>
          </a:bodyPr>
          <a:lstStyle/>
          <a:p>
            <a:pPr marL="427355">
              <a:lnSpc>
                <a:spcPct val="100000"/>
              </a:lnSpc>
              <a:spcBef>
                <a:spcPts val="440"/>
              </a:spcBef>
            </a:pPr>
            <a:r>
              <a:rPr sz="2400" spc="-5" dirty="0">
                <a:solidFill>
                  <a:srgbClr val="0B0B0B"/>
                </a:solidFill>
                <a:latin typeface="Calibri"/>
                <a:cs typeface="Calibri"/>
              </a:rPr>
              <a:t>•Rapid</a:t>
            </a:r>
            <a:r>
              <a:rPr sz="2400" spc="-70" dirty="0">
                <a:solidFill>
                  <a:srgbClr val="0B0B0B"/>
                </a:solidFill>
                <a:latin typeface="Calibri"/>
                <a:cs typeface="Calibri"/>
              </a:rPr>
              <a:t> </a:t>
            </a:r>
            <a:r>
              <a:rPr sz="2400" spc="-5" dirty="0">
                <a:solidFill>
                  <a:srgbClr val="0B0B0B"/>
                </a:solidFill>
                <a:latin typeface="Calibri"/>
                <a:cs typeface="Calibri"/>
              </a:rPr>
              <a:t>spleen</a:t>
            </a:r>
            <a:r>
              <a:rPr sz="2400" spc="50" dirty="0">
                <a:solidFill>
                  <a:srgbClr val="0B0B0B"/>
                </a:solidFill>
                <a:latin typeface="Calibri"/>
                <a:cs typeface="Calibri"/>
              </a:rPr>
              <a:t> </a:t>
            </a:r>
            <a:r>
              <a:rPr sz="2400" spc="-5" dirty="0">
                <a:solidFill>
                  <a:srgbClr val="0B0B0B"/>
                </a:solidFill>
                <a:latin typeface="Calibri"/>
                <a:cs typeface="Calibri"/>
              </a:rPr>
              <a:t>enlargement</a:t>
            </a:r>
            <a:endParaRPr sz="2400">
              <a:latin typeface="Calibri"/>
              <a:cs typeface="Calibri"/>
            </a:endParaRPr>
          </a:p>
          <a:p>
            <a:pPr marL="427355">
              <a:lnSpc>
                <a:spcPct val="100000"/>
              </a:lnSpc>
              <a:spcBef>
                <a:spcPts val="345"/>
              </a:spcBef>
            </a:pPr>
            <a:r>
              <a:rPr sz="2400" spc="-5" dirty="0">
                <a:solidFill>
                  <a:srgbClr val="0B0B0B"/>
                </a:solidFill>
                <a:latin typeface="Calibri"/>
                <a:cs typeface="Calibri"/>
              </a:rPr>
              <a:t>•Left-sided</a:t>
            </a:r>
            <a:r>
              <a:rPr sz="2400" spc="-25" dirty="0">
                <a:solidFill>
                  <a:srgbClr val="0B0B0B"/>
                </a:solidFill>
                <a:latin typeface="Calibri"/>
                <a:cs typeface="Calibri"/>
              </a:rPr>
              <a:t> </a:t>
            </a:r>
            <a:r>
              <a:rPr sz="2400" spc="-5" dirty="0">
                <a:solidFill>
                  <a:srgbClr val="0B0B0B"/>
                </a:solidFill>
                <a:latin typeface="Calibri"/>
                <a:cs typeface="Calibri"/>
              </a:rPr>
              <a:t>abdominal</a:t>
            </a:r>
            <a:r>
              <a:rPr sz="2400" spc="-10" dirty="0">
                <a:solidFill>
                  <a:srgbClr val="0B0B0B"/>
                </a:solidFill>
                <a:latin typeface="Calibri"/>
                <a:cs typeface="Calibri"/>
              </a:rPr>
              <a:t> </a:t>
            </a:r>
            <a:r>
              <a:rPr sz="2400" spc="-5" dirty="0">
                <a:solidFill>
                  <a:srgbClr val="0B0B0B"/>
                </a:solidFill>
                <a:latin typeface="Calibri"/>
                <a:cs typeface="Calibri"/>
              </a:rPr>
              <a:t>pain</a:t>
            </a:r>
            <a:endParaRPr sz="2400">
              <a:latin typeface="Calibri"/>
              <a:cs typeface="Calibri"/>
            </a:endParaRPr>
          </a:p>
          <a:p>
            <a:pPr marL="427355">
              <a:lnSpc>
                <a:spcPct val="100000"/>
              </a:lnSpc>
              <a:spcBef>
                <a:spcPts val="340"/>
              </a:spcBef>
            </a:pPr>
            <a:r>
              <a:rPr sz="2400" spc="-5" dirty="0">
                <a:solidFill>
                  <a:srgbClr val="0B0B0B"/>
                </a:solidFill>
                <a:latin typeface="Calibri"/>
                <a:cs typeface="Calibri"/>
              </a:rPr>
              <a:t>•Decline</a:t>
            </a:r>
            <a:r>
              <a:rPr sz="2400" spc="-80" dirty="0">
                <a:solidFill>
                  <a:srgbClr val="0B0B0B"/>
                </a:solidFill>
                <a:latin typeface="Calibri"/>
                <a:cs typeface="Calibri"/>
              </a:rPr>
              <a:t> </a:t>
            </a:r>
            <a:r>
              <a:rPr sz="2400" spc="-5" dirty="0">
                <a:solidFill>
                  <a:srgbClr val="0B0B0B"/>
                </a:solidFill>
                <a:latin typeface="Calibri"/>
                <a:cs typeface="Calibri"/>
              </a:rPr>
              <a:t>in</a:t>
            </a:r>
            <a:r>
              <a:rPr sz="2400" spc="60" dirty="0">
                <a:solidFill>
                  <a:srgbClr val="0B0B0B"/>
                </a:solidFill>
                <a:latin typeface="Calibri"/>
                <a:cs typeface="Calibri"/>
              </a:rPr>
              <a:t> </a:t>
            </a:r>
            <a:r>
              <a:rPr sz="2400" spc="-5" dirty="0">
                <a:solidFill>
                  <a:srgbClr val="0B0B0B"/>
                </a:solidFill>
                <a:latin typeface="Calibri"/>
                <a:cs typeface="Calibri"/>
              </a:rPr>
              <a:t>hemoglobin</a:t>
            </a:r>
            <a:r>
              <a:rPr sz="2400" spc="10" dirty="0">
                <a:solidFill>
                  <a:srgbClr val="0B0B0B"/>
                </a:solidFill>
                <a:latin typeface="Calibri"/>
                <a:cs typeface="Calibri"/>
              </a:rPr>
              <a:t> </a:t>
            </a:r>
            <a:r>
              <a:rPr sz="2400" spc="-5" dirty="0">
                <a:solidFill>
                  <a:srgbClr val="0B0B0B"/>
                </a:solidFill>
                <a:latin typeface="Calibri"/>
                <a:cs typeface="Calibri"/>
              </a:rPr>
              <a:t>of</a:t>
            </a:r>
            <a:r>
              <a:rPr sz="2400" spc="-35" dirty="0">
                <a:solidFill>
                  <a:srgbClr val="0B0B0B"/>
                </a:solidFill>
                <a:latin typeface="Calibri"/>
                <a:cs typeface="Calibri"/>
              </a:rPr>
              <a:t> </a:t>
            </a:r>
            <a:r>
              <a:rPr sz="2400" spc="-5" dirty="0">
                <a:solidFill>
                  <a:srgbClr val="0B0B0B"/>
                </a:solidFill>
                <a:latin typeface="Calibri"/>
                <a:cs typeface="Calibri"/>
              </a:rPr>
              <a:t>at</a:t>
            </a:r>
            <a:r>
              <a:rPr sz="2400" spc="10" dirty="0">
                <a:solidFill>
                  <a:srgbClr val="0B0B0B"/>
                </a:solidFill>
                <a:latin typeface="Calibri"/>
                <a:cs typeface="Calibri"/>
              </a:rPr>
              <a:t> </a:t>
            </a:r>
            <a:r>
              <a:rPr sz="2400" spc="-5" dirty="0">
                <a:solidFill>
                  <a:srgbClr val="0B0B0B"/>
                </a:solidFill>
                <a:latin typeface="Calibri"/>
                <a:cs typeface="Calibri"/>
              </a:rPr>
              <a:t>least</a:t>
            </a:r>
            <a:r>
              <a:rPr sz="2400" spc="30" dirty="0">
                <a:solidFill>
                  <a:srgbClr val="0B0B0B"/>
                </a:solidFill>
                <a:latin typeface="Calibri"/>
                <a:cs typeface="Calibri"/>
              </a:rPr>
              <a:t> </a:t>
            </a:r>
            <a:r>
              <a:rPr sz="2400" spc="-5" dirty="0">
                <a:solidFill>
                  <a:srgbClr val="0B0B0B"/>
                </a:solidFill>
                <a:latin typeface="Calibri"/>
                <a:cs typeface="Calibri"/>
              </a:rPr>
              <a:t>2</a:t>
            </a:r>
            <a:r>
              <a:rPr sz="2400" spc="50" dirty="0">
                <a:solidFill>
                  <a:srgbClr val="0B0B0B"/>
                </a:solidFill>
                <a:latin typeface="Calibri"/>
                <a:cs typeface="Calibri"/>
              </a:rPr>
              <a:t> </a:t>
            </a:r>
            <a:r>
              <a:rPr sz="2400" spc="-5" dirty="0">
                <a:solidFill>
                  <a:srgbClr val="0B0B0B"/>
                </a:solidFill>
                <a:latin typeface="Calibri"/>
                <a:cs typeface="Calibri"/>
              </a:rPr>
              <a:t>g/dl from</a:t>
            </a:r>
            <a:r>
              <a:rPr sz="2400" spc="20" dirty="0">
                <a:solidFill>
                  <a:srgbClr val="0B0B0B"/>
                </a:solidFill>
                <a:latin typeface="Calibri"/>
                <a:cs typeface="Calibri"/>
              </a:rPr>
              <a:t> </a:t>
            </a:r>
            <a:r>
              <a:rPr sz="2400" spc="-5" dirty="0">
                <a:solidFill>
                  <a:srgbClr val="0B0B0B"/>
                </a:solidFill>
                <a:latin typeface="Calibri"/>
                <a:cs typeface="Calibri"/>
              </a:rPr>
              <a:t>the</a:t>
            </a:r>
            <a:r>
              <a:rPr sz="2400" spc="5" dirty="0">
                <a:solidFill>
                  <a:srgbClr val="0B0B0B"/>
                </a:solidFill>
                <a:latin typeface="Calibri"/>
                <a:cs typeface="Calibri"/>
              </a:rPr>
              <a:t> </a:t>
            </a:r>
            <a:r>
              <a:rPr sz="2400" spc="-5" dirty="0">
                <a:solidFill>
                  <a:srgbClr val="0B0B0B"/>
                </a:solidFill>
                <a:latin typeface="Calibri"/>
                <a:cs typeface="Calibri"/>
              </a:rPr>
              <a:t>patient’s</a:t>
            </a:r>
            <a:r>
              <a:rPr sz="2400" spc="5" dirty="0">
                <a:solidFill>
                  <a:srgbClr val="0B0B0B"/>
                </a:solidFill>
                <a:latin typeface="Calibri"/>
                <a:cs typeface="Calibri"/>
              </a:rPr>
              <a:t> </a:t>
            </a:r>
            <a:r>
              <a:rPr sz="2400" spc="-5" dirty="0">
                <a:solidFill>
                  <a:srgbClr val="0B0B0B"/>
                </a:solidFill>
                <a:latin typeface="Calibri"/>
                <a:cs typeface="Calibri"/>
              </a:rPr>
              <a:t>baseline.</a:t>
            </a:r>
            <a:endParaRPr sz="2400">
              <a:latin typeface="Calibri"/>
              <a:cs typeface="Calibri"/>
            </a:endParaRPr>
          </a:p>
          <a:p>
            <a:pPr marL="427355">
              <a:lnSpc>
                <a:spcPct val="100000"/>
              </a:lnSpc>
              <a:spcBef>
                <a:spcPts val="340"/>
              </a:spcBef>
            </a:pPr>
            <a:r>
              <a:rPr sz="2400" spc="-5" dirty="0">
                <a:solidFill>
                  <a:srgbClr val="0B0B0B"/>
                </a:solidFill>
                <a:latin typeface="Calibri"/>
                <a:cs typeface="Calibri"/>
              </a:rPr>
              <a:t>•Signs</a:t>
            </a:r>
            <a:r>
              <a:rPr sz="2400" spc="-35" dirty="0">
                <a:solidFill>
                  <a:srgbClr val="0B0B0B"/>
                </a:solidFill>
                <a:latin typeface="Calibri"/>
                <a:cs typeface="Calibri"/>
              </a:rPr>
              <a:t> </a:t>
            </a:r>
            <a:r>
              <a:rPr sz="2400" spc="-5" dirty="0">
                <a:solidFill>
                  <a:srgbClr val="0B0B0B"/>
                </a:solidFill>
                <a:latin typeface="Calibri"/>
                <a:cs typeface="Calibri"/>
              </a:rPr>
              <a:t>of</a:t>
            </a:r>
            <a:r>
              <a:rPr sz="2400" spc="-50" dirty="0">
                <a:solidFill>
                  <a:srgbClr val="0B0B0B"/>
                </a:solidFill>
                <a:latin typeface="Calibri"/>
                <a:cs typeface="Calibri"/>
              </a:rPr>
              <a:t> </a:t>
            </a:r>
            <a:r>
              <a:rPr sz="2400" spc="-5" dirty="0">
                <a:solidFill>
                  <a:srgbClr val="0B0B0B"/>
                </a:solidFill>
                <a:latin typeface="Calibri"/>
                <a:cs typeface="Calibri"/>
              </a:rPr>
              <a:t>hypovolemia</a:t>
            </a:r>
            <a:endParaRPr sz="2400">
              <a:latin typeface="Calibri"/>
              <a:cs typeface="Calibri"/>
            </a:endParaRPr>
          </a:p>
          <a:p>
            <a:pPr marL="427355">
              <a:lnSpc>
                <a:spcPct val="100000"/>
              </a:lnSpc>
              <a:spcBef>
                <a:spcPts val="345"/>
              </a:spcBef>
            </a:pPr>
            <a:r>
              <a:rPr sz="2400" spc="-5" dirty="0">
                <a:solidFill>
                  <a:srgbClr val="0B0B0B"/>
                </a:solidFill>
                <a:latin typeface="Calibri"/>
                <a:cs typeface="Calibri"/>
              </a:rPr>
              <a:t>•Profound</a:t>
            </a:r>
            <a:r>
              <a:rPr sz="2400" spc="-55" dirty="0">
                <a:solidFill>
                  <a:srgbClr val="0B0B0B"/>
                </a:solidFill>
                <a:latin typeface="Calibri"/>
                <a:cs typeface="Calibri"/>
              </a:rPr>
              <a:t> </a:t>
            </a:r>
            <a:r>
              <a:rPr sz="2400" spc="-5" dirty="0">
                <a:solidFill>
                  <a:srgbClr val="0B0B0B"/>
                </a:solidFill>
                <a:latin typeface="Calibri"/>
                <a:cs typeface="Calibri"/>
              </a:rPr>
              <a:t>anemia,</a:t>
            </a:r>
            <a:r>
              <a:rPr sz="2400" spc="50" dirty="0">
                <a:solidFill>
                  <a:srgbClr val="0B0B0B"/>
                </a:solidFill>
                <a:latin typeface="Calibri"/>
                <a:cs typeface="Calibri"/>
              </a:rPr>
              <a:t> </a:t>
            </a:r>
            <a:r>
              <a:rPr sz="2400" spc="-5" dirty="0">
                <a:solidFill>
                  <a:srgbClr val="0B0B0B"/>
                </a:solidFill>
                <a:latin typeface="Calibri"/>
                <a:cs typeface="Calibri"/>
              </a:rPr>
              <a:t>with</a:t>
            </a:r>
            <a:r>
              <a:rPr sz="2400" spc="-60" dirty="0">
                <a:solidFill>
                  <a:srgbClr val="0B0B0B"/>
                </a:solidFill>
                <a:latin typeface="Calibri"/>
                <a:cs typeface="Calibri"/>
              </a:rPr>
              <a:t> </a:t>
            </a:r>
            <a:r>
              <a:rPr sz="2400" spc="-5" dirty="0">
                <a:solidFill>
                  <a:srgbClr val="0B0B0B"/>
                </a:solidFill>
                <a:latin typeface="Calibri"/>
                <a:cs typeface="Calibri"/>
              </a:rPr>
              <a:t>total</a:t>
            </a:r>
            <a:r>
              <a:rPr sz="2400" spc="95" dirty="0">
                <a:solidFill>
                  <a:srgbClr val="0B0B0B"/>
                </a:solidFill>
                <a:latin typeface="Calibri"/>
                <a:cs typeface="Calibri"/>
              </a:rPr>
              <a:t> </a:t>
            </a:r>
            <a:r>
              <a:rPr sz="2400" spc="-5" dirty="0">
                <a:solidFill>
                  <a:srgbClr val="0B0B0B"/>
                </a:solidFill>
                <a:latin typeface="Calibri"/>
                <a:cs typeface="Calibri"/>
              </a:rPr>
              <a:t>hemoglobin</a:t>
            </a:r>
            <a:r>
              <a:rPr sz="2400" spc="15" dirty="0">
                <a:solidFill>
                  <a:srgbClr val="0B0B0B"/>
                </a:solidFill>
                <a:latin typeface="Calibri"/>
                <a:cs typeface="Calibri"/>
              </a:rPr>
              <a:t> </a:t>
            </a:r>
            <a:r>
              <a:rPr sz="2400" spc="-5" dirty="0">
                <a:solidFill>
                  <a:srgbClr val="0B0B0B"/>
                </a:solidFill>
                <a:latin typeface="Calibri"/>
                <a:cs typeface="Calibri"/>
              </a:rPr>
              <a:t>falling</a:t>
            </a:r>
            <a:r>
              <a:rPr sz="2400" spc="-60" dirty="0">
                <a:solidFill>
                  <a:srgbClr val="0B0B0B"/>
                </a:solidFill>
                <a:latin typeface="Calibri"/>
                <a:cs typeface="Calibri"/>
              </a:rPr>
              <a:t> </a:t>
            </a:r>
            <a:r>
              <a:rPr sz="2400" spc="-5" dirty="0">
                <a:solidFill>
                  <a:srgbClr val="0B0B0B"/>
                </a:solidFill>
                <a:latin typeface="Calibri"/>
                <a:cs typeface="Calibri"/>
              </a:rPr>
              <a:t>below</a:t>
            </a:r>
            <a:r>
              <a:rPr sz="2400" spc="80" dirty="0">
                <a:solidFill>
                  <a:srgbClr val="0B0B0B"/>
                </a:solidFill>
                <a:latin typeface="Calibri"/>
                <a:cs typeface="Calibri"/>
              </a:rPr>
              <a:t> </a:t>
            </a:r>
            <a:r>
              <a:rPr sz="2400" spc="-5" dirty="0">
                <a:solidFill>
                  <a:srgbClr val="0B0B0B"/>
                </a:solidFill>
                <a:latin typeface="Calibri"/>
                <a:cs typeface="Calibri"/>
              </a:rPr>
              <a:t>3</a:t>
            </a:r>
            <a:r>
              <a:rPr sz="2400" spc="-45" dirty="0">
                <a:solidFill>
                  <a:srgbClr val="0B0B0B"/>
                </a:solidFill>
                <a:latin typeface="Calibri"/>
                <a:cs typeface="Calibri"/>
              </a:rPr>
              <a:t> </a:t>
            </a:r>
            <a:r>
              <a:rPr sz="2400" spc="-5" dirty="0">
                <a:solidFill>
                  <a:srgbClr val="0B0B0B"/>
                </a:solidFill>
                <a:latin typeface="Calibri"/>
                <a:cs typeface="Calibri"/>
              </a:rPr>
              <a:t>g/dl,</a:t>
            </a:r>
            <a:r>
              <a:rPr sz="2400" dirty="0">
                <a:solidFill>
                  <a:srgbClr val="0B0B0B"/>
                </a:solidFill>
                <a:latin typeface="Calibri"/>
                <a:cs typeface="Calibri"/>
              </a:rPr>
              <a:t> </a:t>
            </a:r>
            <a:r>
              <a:rPr sz="2400" spc="-5" dirty="0">
                <a:solidFill>
                  <a:srgbClr val="0B0B0B"/>
                </a:solidFill>
                <a:latin typeface="Calibri"/>
                <a:cs typeface="Calibri"/>
              </a:rPr>
              <a:t>has</a:t>
            </a:r>
            <a:r>
              <a:rPr sz="2400" spc="20" dirty="0">
                <a:solidFill>
                  <a:srgbClr val="0B0B0B"/>
                </a:solidFill>
                <a:latin typeface="Calibri"/>
                <a:cs typeface="Calibri"/>
              </a:rPr>
              <a:t> </a:t>
            </a:r>
            <a:r>
              <a:rPr sz="2400" spc="-5" dirty="0">
                <a:solidFill>
                  <a:srgbClr val="0B0B0B"/>
                </a:solidFill>
                <a:latin typeface="Calibri"/>
                <a:cs typeface="Calibri"/>
              </a:rPr>
              <a:t>been</a:t>
            </a:r>
            <a:r>
              <a:rPr sz="2400" spc="60" dirty="0">
                <a:solidFill>
                  <a:srgbClr val="0B0B0B"/>
                </a:solidFill>
                <a:latin typeface="Calibri"/>
                <a:cs typeface="Calibri"/>
              </a:rPr>
              <a:t> </a:t>
            </a:r>
            <a:r>
              <a:rPr sz="2400" spc="-5" dirty="0">
                <a:solidFill>
                  <a:srgbClr val="0B0B0B"/>
                </a:solidFill>
                <a:latin typeface="Calibri"/>
                <a:cs typeface="Calibri"/>
              </a:rPr>
              <a:t>reported.</a:t>
            </a:r>
            <a:endParaRPr sz="2400">
              <a:latin typeface="Calibri"/>
              <a:cs typeface="Calibri"/>
            </a:endParaRPr>
          </a:p>
          <a:p>
            <a:pPr marL="643255" indent="-216535">
              <a:lnSpc>
                <a:spcPct val="100000"/>
              </a:lnSpc>
              <a:spcBef>
                <a:spcPts val="340"/>
              </a:spcBef>
              <a:buChar char="•"/>
              <a:tabLst>
                <a:tab pos="643890" algn="l"/>
              </a:tabLst>
            </a:pPr>
            <a:r>
              <a:rPr sz="2400" spc="-5" dirty="0">
                <a:solidFill>
                  <a:srgbClr val="0B0B0B"/>
                </a:solidFill>
                <a:latin typeface="Calibri"/>
                <a:cs typeface="Calibri"/>
              </a:rPr>
              <a:t>Reticulocytosis</a:t>
            </a:r>
            <a:r>
              <a:rPr sz="2400" spc="20" dirty="0">
                <a:solidFill>
                  <a:srgbClr val="0B0B0B"/>
                </a:solidFill>
                <a:latin typeface="Calibri"/>
                <a:cs typeface="Calibri"/>
              </a:rPr>
              <a:t> </a:t>
            </a:r>
            <a:r>
              <a:rPr sz="2400" spc="-5" dirty="0">
                <a:solidFill>
                  <a:srgbClr val="0B0B0B"/>
                </a:solidFill>
                <a:latin typeface="Calibri"/>
                <a:cs typeface="Calibri"/>
              </a:rPr>
              <a:t>and a</a:t>
            </a:r>
            <a:r>
              <a:rPr sz="2400" spc="20" dirty="0">
                <a:solidFill>
                  <a:srgbClr val="0B0B0B"/>
                </a:solidFill>
                <a:latin typeface="Calibri"/>
                <a:cs typeface="Calibri"/>
              </a:rPr>
              <a:t> </a:t>
            </a:r>
            <a:r>
              <a:rPr sz="2400" spc="-5" dirty="0">
                <a:solidFill>
                  <a:srgbClr val="0B0B0B"/>
                </a:solidFill>
                <a:latin typeface="Calibri"/>
                <a:cs typeface="Calibri"/>
              </a:rPr>
              <a:t>decrease</a:t>
            </a:r>
            <a:r>
              <a:rPr sz="2400" spc="-20" dirty="0">
                <a:solidFill>
                  <a:srgbClr val="0B0B0B"/>
                </a:solidFill>
                <a:latin typeface="Calibri"/>
                <a:cs typeface="Calibri"/>
              </a:rPr>
              <a:t> </a:t>
            </a:r>
            <a:r>
              <a:rPr sz="2400" spc="-5" dirty="0">
                <a:solidFill>
                  <a:srgbClr val="0B0B0B"/>
                </a:solidFill>
                <a:latin typeface="Calibri"/>
                <a:cs typeface="Calibri"/>
              </a:rPr>
              <a:t>in</a:t>
            </a:r>
            <a:r>
              <a:rPr sz="2400" spc="60" dirty="0">
                <a:solidFill>
                  <a:srgbClr val="0B0B0B"/>
                </a:solidFill>
                <a:latin typeface="Calibri"/>
                <a:cs typeface="Calibri"/>
              </a:rPr>
              <a:t> </a:t>
            </a:r>
            <a:r>
              <a:rPr sz="2400" spc="-5" dirty="0">
                <a:solidFill>
                  <a:srgbClr val="0B0B0B"/>
                </a:solidFill>
                <a:latin typeface="Calibri"/>
                <a:cs typeface="Calibri"/>
              </a:rPr>
              <a:t>the</a:t>
            </a:r>
            <a:r>
              <a:rPr sz="2400" spc="5" dirty="0">
                <a:solidFill>
                  <a:srgbClr val="0B0B0B"/>
                </a:solidFill>
                <a:latin typeface="Calibri"/>
                <a:cs typeface="Calibri"/>
              </a:rPr>
              <a:t> </a:t>
            </a:r>
            <a:r>
              <a:rPr sz="2400" spc="-5" dirty="0">
                <a:solidFill>
                  <a:srgbClr val="0B0B0B"/>
                </a:solidFill>
                <a:latin typeface="Calibri"/>
                <a:cs typeface="Calibri"/>
              </a:rPr>
              <a:t>platelet</a:t>
            </a:r>
            <a:r>
              <a:rPr sz="2400" spc="-45" dirty="0">
                <a:solidFill>
                  <a:srgbClr val="0B0B0B"/>
                </a:solidFill>
                <a:latin typeface="Calibri"/>
                <a:cs typeface="Calibri"/>
              </a:rPr>
              <a:t> </a:t>
            </a:r>
            <a:r>
              <a:rPr sz="2400" spc="-5" dirty="0">
                <a:solidFill>
                  <a:srgbClr val="0B0B0B"/>
                </a:solidFill>
                <a:latin typeface="Calibri"/>
                <a:cs typeface="Calibri"/>
              </a:rPr>
              <a:t>count</a:t>
            </a:r>
            <a:r>
              <a:rPr sz="2400" spc="65" dirty="0">
                <a:solidFill>
                  <a:srgbClr val="0B0B0B"/>
                </a:solidFill>
                <a:latin typeface="Calibri"/>
                <a:cs typeface="Calibri"/>
              </a:rPr>
              <a:t> </a:t>
            </a:r>
            <a:r>
              <a:rPr sz="2400" spc="-5" dirty="0">
                <a:solidFill>
                  <a:srgbClr val="0B0B0B"/>
                </a:solidFill>
                <a:latin typeface="Calibri"/>
                <a:cs typeface="Calibri"/>
              </a:rPr>
              <a:t>may</a:t>
            </a:r>
            <a:r>
              <a:rPr sz="2400" spc="10" dirty="0">
                <a:solidFill>
                  <a:srgbClr val="0B0B0B"/>
                </a:solidFill>
                <a:latin typeface="Calibri"/>
                <a:cs typeface="Calibri"/>
              </a:rPr>
              <a:t> </a:t>
            </a:r>
            <a:r>
              <a:rPr sz="2400" spc="-5" dirty="0">
                <a:solidFill>
                  <a:srgbClr val="0B0B0B"/>
                </a:solidFill>
                <a:latin typeface="Calibri"/>
                <a:cs typeface="Calibri"/>
              </a:rPr>
              <a:t>also</a:t>
            </a:r>
            <a:r>
              <a:rPr sz="2400" spc="-35" dirty="0">
                <a:solidFill>
                  <a:srgbClr val="0B0B0B"/>
                </a:solidFill>
                <a:latin typeface="Calibri"/>
                <a:cs typeface="Calibri"/>
              </a:rPr>
              <a:t> </a:t>
            </a:r>
            <a:r>
              <a:rPr sz="2400" spc="-5" dirty="0">
                <a:solidFill>
                  <a:srgbClr val="0B0B0B"/>
                </a:solidFill>
                <a:latin typeface="Calibri"/>
                <a:cs typeface="Calibri"/>
              </a:rPr>
              <a:t>be</a:t>
            </a:r>
            <a:r>
              <a:rPr sz="2400" spc="10" dirty="0">
                <a:solidFill>
                  <a:srgbClr val="0B0B0B"/>
                </a:solidFill>
                <a:latin typeface="Calibri"/>
                <a:cs typeface="Calibri"/>
              </a:rPr>
              <a:t> </a:t>
            </a:r>
            <a:r>
              <a:rPr sz="2400" spc="-5" dirty="0">
                <a:solidFill>
                  <a:srgbClr val="0B0B0B"/>
                </a:solidFill>
                <a:latin typeface="Calibri"/>
                <a:cs typeface="Calibri"/>
              </a:rPr>
              <a:t>present.</a:t>
            </a:r>
            <a:endParaRPr sz="2400">
              <a:latin typeface="Calibri"/>
              <a:cs typeface="Calibri"/>
            </a:endParaRPr>
          </a:p>
          <a:p>
            <a:pPr marL="197485" marR="5080">
              <a:lnSpc>
                <a:spcPts val="3820"/>
              </a:lnSpc>
              <a:spcBef>
                <a:spcPts val="405"/>
              </a:spcBef>
            </a:pPr>
            <a:r>
              <a:rPr sz="3200" b="1" spc="-5" dirty="0">
                <a:solidFill>
                  <a:srgbClr val="964706"/>
                </a:solidFill>
                <a:latin typeface="Calibri"/>
                <a:cs typeface="Calibri"/>
              </a:rPr>
              <a:t>Simple</a:t>
            </a:r>
            <a:r>
              <a:rPr sz="3200" b="1" spc="-35" dirty="0">
                <a:solidFill>
                  <a:srgbClr val="964706"/>
                </a:solidFill>
                <a:latin typeface="Calibri"/>
                <a:cs typeface="Calibri"/>
              </a:rPr>
              <a:t> </a:t>
            </a:r>
            <a:r>
              <a:rPr sz="3200" b="1" spc="-5" dirty="0">
                <a:solidFill>
                  <a:srgbClr val="964706"/>
                </a:solidFill>
                <a:latin typeface="Calibri"/>
                <a:cs typeface="Calibri"/>
              </a:rPr>
              <a:t>transfusion</a:t>
            </a:r>
            <a:r>
              <a:rPr sz="3200" b="1" spc="30" dirty="0">
                <a:solidFill>
                  <a:srgbClr val="964706"/>
                </a:solidFill>
                <a:latin typeface="Calibri"/>
                <a:cs typeface="Calibri"/>
              </a:rPr>
              <a:t> </a:t>
            </a:r>
            <a:r>
              <a:rPr sz="3200" b="1" spc="-5" dirty="0">
                <a:solidFill>
                  <a:srgbClr val="964706"/>
                </a:solidFill>
                <a:latin typeface="Calibri"/>
                <a:cs typeface="Calibri"/>
              </a:rPr>
              <a:t>therapy</a:t>
            </a:r>
            <a:r>
              <a:rPr sz="3200" b="1" spc="35" dirty="0">
                <a:solidFill>
                  <a:srgbClr val="964706"/>
                </a:solidFill>
                <a:latin typeface="Calibri"/>
                <a:cs typeface="Calibri"/>
              </a:rPr>
              <a:t> </a:t>
            </a:r>
            <a:r>
              <a:rPr sz="3200" spc="-5" dirty="0">
                <a:solidFill>
                  <a:srgbClr val="964706"/>
                </a:solidFill>
                <a:latin typeface="Calibri"/>
                <a:cs typeface="Calibri"/>
              </a:rPr>
              <a:t>is indicated</a:t>
            </a:r>
            <a:r>
              <a:rPr sz="3200" spc="15" dirty="0">
                <a:solidFill>
                  <a:srgbClr val="964706"/>
                </a:solidFill>
                <a:latin typeface="Calibri"/>
                <a:cs typeface="Calibri"/>
              </a:rPr>
              <a:t> </a:t>
            </a:r>
            <a:r>
              <a:rPr sz="3200" spc="-5" dirty="0">
                <a:solidFill>
                  <a:srgbClr val="964706"/>
                </a:solidFill>
                <a:latin typeface="Calibri"/>
                <a:cs typeface="Calibri"/>
              </a:rPr>
              <a:t>for</a:t>
            </a:r>
            <a:r>
              <a:rPr sz="3200" dirty="0">
                <a:solidFill>
                  <a:srgbClr val="964706"/>
                </a:solidFill>
                <a:latin typeface="Calibri"/>
                <a:cs typeface="Calibri"/>
              </a:rPr>
              <a:t> </a:t>
            </a:r>
            <a:r>
              <a:rPr sz="3200" spc="-5" dirty="0">
                <a:solidFill>
                  <a:srgbClr val="964706"/>
                </a:solidFill>
                <a:latin typeface="Calibri"/>
                <a:cs typeface="Calibri"/>
              </a:rPr>
              <a:t>sequestration</a:t>
            </a:r>
            <a:r>
              <a:rPr sz="3200" spc="-65" dirty="0">
                <a:solidFill>
                  <a:srgbClr val="964706"/>
                </a:solidFill>
                <a:latin typeface="Calibri"/>
                <a:cs typeface="Calibri"/>
              </a:rPr>
              <a:t> </a:t>
            </a:r>
            <a:r>
              <a:rPr sz="3200" spc="-5" dirty="0">
                <a:solidFill>
                  <a:srgbClr val="964706"/>
                </a:solidFill>
                <a:latin typeface="Calibri"/>
                <a:cs typeface="Calibri"/>
              </a:rPr>
              <a:t>and </a:t>
            </a:r>
            <a:r>
              <a:rPr sz="3200" dirty="0">
                <a:solidFill>
                  <a:srgbClr val="964706"/>
                </a:solidFill>
                <a:latin typeface="Calibri"/>
                <a:cs typeface="Calibri"/>
              </a:rPr>
              <a:t> </a:t>
            </a:r>
            <a:r>
              <a:rPr sz="3200" spc="-5" dirty="0">
                <a:solidFill>
                  <a:srgbClr val="964706"/>
                </a:solidFill>
                <a:latin typeface="Calibri"/>
                <a:cs typeface="Calibri"/>
              </a:rPr>
              <a:t>aplastic</a:t>
            </a:r>
            <a:r>
              <a:rPr sz="3200" spc="-10" dirty="0">
                <a:solidFill>
                  <a:srgbClr val="964706"/>
                </a:solidFill>
                <a:latin typeface="Calibri"/>
                <a:cs typeface="Calibri"/>
              </a:rPr>
              <a:t> </a:t>
            </a:r>
            <a:r>
              <a:rPr sz="3200" spc="-5" dirty="0">
                <a:solidFill>
                  <a:srgbClr val="964706"/>
                </a:solidFill>
                <a:latin typeface="Calibri"/>
                <a:cs typeface="Calibri"/>
              </a:rPr>
              <a:t>crises</a:t>
            </a:r>
            <a:r>
              <a:rPr sz="3200" spc="-15" dirty="0">
                <a:solidFill>
                  <a:srgbClr val="964706"/>
                </a:solidFill>
                <a:latin typeface="Calibri"/>
                <a:cs typeface="Calibri"/>
              </a:rPr>
              <a:t> </a:t>
            </a:r>
            <a:r>
              <a:rPr sz="3200" spc="-5" dirty="0">
                <a:solidFill>
                  <a:srgbClr val="964706"/>
                </a:solidFill>
                <a:latin typeface="Calibri"/>
                <a:cs typeface="Calibri"/>
              </a:rPr>
              <a:t>when</a:t>
            </a:r>
            <a:r>
              <a:rPr sz="3200" spc="40" dirty="0">
                <a:solidFill>
                  <a:srgbClr val="964706"/>
                </a:solidFill>
                <a:latin typeface="Calibri"/>
                <a:cs typeface="Calibri"/>
              </a:rPr>
              <a:t> </a:t>
            </a:r>
            <a:r>
              <a:rPr sz="3200" spc="-5" dirty="0">
                <a:solidFill>
                  <a:srgbClr val="964706"/>
                </a:solidFill>
                <a:latin typeface="Calibri"/>
                <a:cs typeface="Calibri"/>
              </a:rPr>
              <a:t>the</a:t>
            </a:r>
            <a:r>
              <a:rPr sz="3200" spc="-55" dirty="0">
                <a:solidFill>
                  <a:srgbClr val="964706"/>
                </a:solidFill>
                <a:latin typeface="Calibri"/>
                <a:cs typeface="Calibri"/>
              </a:rPr>
              <a:t> </a:t>
            </a:r>
            <a:r>
              <a:rPr sz="3200" spc="-5" dirty="0">
                <a:solidFill>
                  <a:srgbClr val="964706"/>
                </a:solidFill>
                <a:latin typeface="Calibri"/>
                <a:cs typeface="Calibri"/>
              </a:rPr>
              <a:t>anemia</a:t>
            </a:r>
            <a:r>
              <a:rPr sz="3200" spc="55" dirty="0">
                <a:solidFill>
                  <a:srgbClr val="964706"/>
                </a:solidFill>
                <a:latin typeface="Calibri"/>
                <a:cs typeface="Calibri"/>
              </a:rPr>
              <a:t> </a:t>
            </a:r>
            <a:r>
              <a:rPr sz="3200" spc="-5" dirty="0">
                <a:solidFill>
                  <a:srgbClr val="964706"/>
                </a:solidFill>
                <a:latin typeface="Calibri"/>
                <a:cs typeface="Calibri"/>
              </a:rPr>
              <a:t>is</a:t>
            </a:r>
            <a:r>
              <a:rPr sz="3200" dirty="0">
                <a:solidFill>
                  <a:srgbClr val="964706"/>
                </a:solidFill>
                <a:latin typeface="Calibri"/>
                <a:cs typeface="Calibri"/>
              </a:rPr>
              <a:t> </a:t>
            </a:r>
            <a:r>
              <a:rPr sz="3200" spc="-5" dirty="0">
                <a:solidFill>
                  <a:srgbClr val="964706"/>
                </a:solidFill>
                <a:latin typeface="Calibri"/>
                <a:cs typeface="Calibri"/>
              </a:rPr>
              <a:t>symptomatic</a:t>
            </a:r>
            <a:r>
              <a:rPr sz="3200" spc="45" dirty="0">
                <a:solidFill>
                  <a:srgbClr val="964706"/>
                </a:solidFill>
                <a:latin typeface="Calibri"/>
                <a:cs typeface="Calibri"/>
              </a:rPr>
              <a:t> </a:t>
            </a:r>
            <a:r>
              <a:rPr sz="3200" spc="-5" dirty="0">
                <a:solidFill>
                  <a:srgbClr val="964706"/>
                </a:solidFill>
                <a:latin typeface="Calibri"/>
                <a:cs typeface="Calibri"/>
              </a:rPr>
              <a:t>(avoid</a:t>
            </a:r>
            <a:r>
              <a:rPr sz="3200" spc="-70" dirty="0">
                <a:solidFill>
                  <a:srgbClr val="964706"/>
                </a:solidFill>
                <a:latin typeface="Calibri"/>
                <a:cs typeface="Calibri"/>
              </a:rPr>
              <a:t> </a:t>
            </a:r>
            <a:r>
              <a:rPr sz="3200" spc="-5" dirty="0">
                <a:solidFill>
                  <a:srgbClr val="964706"/>
                </a:solidFill>
                <a:latin typeface="Calibri"/>
                <a:cs typeface="Calibri"/>
              </a:rPr>
              <a:t>raising</a:t>
            </a:r>
            <a:r>
              <a:rPr sz="3200" spc="25" dirty="0">
                <a:solidFill>
                  <a:srgbClr val="964706"/>
                </a:solidFill>
                <a:latin typeface="Calibri"/>
                <a:cs typeface="Calibri"/>
              </a:rPr>
              <a:t> </a:t>
            </a:r>
            <a:r>
              <a:rPr sz="3200" spc="-5" dirty="0">
                <a:solidFill>
                  <a:srgbClr val="964706"/>
                </a:solidFill>
                <a:latin typeface="Calibri"/>
                <a:cs typeface="Calibri"/>
              </a:rPr>
              <a:t>hb</a:t>
            </a:r>
            <a:r>
              <a:rPr sz="3200" spc="25" dirty="0">
                <a:solidFill>
                  <a:srgbClr val="964706"/>
                </a:solidFill>
                <a:latin typeface="Calibri"/>
                <a:cs typeface="Calibri"/>
              </a:rPr>
              <a:t> </a:t>
            </a:r>
            <a:r>
              <a:rPr sz="3200" spc="-5" dirty="0">
                <a:solidFill>
                  <a:srgbClr val="964706"/>
                </a:solidFill>
                <a:latin typeface="Calibri"/>
                <a:cs typeface="Calibri"/>
              </a:rPr>
              <a:t>&gt;8)</a:t>
            </a:r>
            <a:endParaRPr sz="3200">
              <a:latin typeface="Calibri"/>
              <a:cs typeface="Calibri"/>
            </a:endParaRPr>
          </a:p>
          <a:p>
            <a:pPr marL="539750" indent="-527685">
              <a:lnSpc>
                <a:spcPct val="100000"/>
              </a:lnSpc>
              <a:spcBef>
                <a:spcPts val="2440"/>
              </a:spcBef>
              <a:buFont typeface="Segoe UI Symbol"/>
              <a:buChar char="❑"/>
              <a:tabLst>
                <a:tab pos="539750" algn="l"/>
                <a:tab pos="540385" algn="l"/>
              </a:tabLst>
            </a:pPr>
            <a:r>
              <a:rPr sz="2800" b="1" u="heavy" spc="-5" dirty="0">
                <a:solidFill>
                  <a:srgbClr val="234060"/>
                </a:solidFill>
                <a:uFill>
                  <a:solidFill>
                    <a:srgbClr val="234060"/>
                  </a:solidFill>
                </a:uFill>
                <a:latin typeface="Calibri"/>
                <a:cs typeface="Calibri"/>
              </a:rPr>
              <a:t>Recarrence</a:t>
            </a:r>
            <a:r>
              <a:rPr sz="2800" b="1" spc="-114" dirty="0">
                <a:solidFill>
                  <a:srgbClr val="234060"/>
                </a:solidFill>
                <a:latin typeface="Calibri"/>
                <a:cs typeface="Calibri"/>
              </a:rPr>
              <a:t> </a:t>
            </a:r>
            <a:r>
              <a:rPr sz="2600" spc="-5" dirty="0">
                <a:latin typeface="Calibri"/>
                <a:cs typeface="Calibri"/>
              </a:rPr>
              <a:t>occurring</a:t>
            </a:r>
            <a:r>
              <a:rPr sz="2600" spc="90" dirty="0">
                <a:latin typeface="Calibri"/>
                <a:cs typeface="Calibri"/>
              </a:rPr>
              <a:t> </a:t>
            </a:r>
            <a:r>
              <a:rPr sz="2600" spc="-5" dirty="0">
                <a:latin typeface="Calibri"/>
                <a:cs typeface="Calibri"/>
              </a:rPr>
              <a:t>in</a:t>
            </a:r>
            <a:r>
              <a:rPr sz="2600" spc="25" dirty="0">
                <a:latin typeface="Calibri"/>
                <a:cs typeface="Calibri"/>
              </a:rPr>
              <a:t> </a:t>
            </a:r>
            <a:r>
              <a:rPr sz="2600" b="1" spc="-5" dirty="0">
                <a:latin typeface="Calibri"/>
                <a:cs typeface="Calibri"/>
              </a:rPr>
              <a:t>2/3</a:t>
            </a:r>
            <a:r>
              <a:rPr sz="2600" b="1" spc="50" dirty="0">
                <a:latin typeface="Calibri"/>
                <a:cs typeface="Calibri"/>
              </a:rPr>
              <a:t> </a:t>
            </a:r>
            <a:r>
              <a:rPr sz="2600" spc="-5" dirty="0">
                <a:latin typeface="Calibri"/>
                <a:cs typeface="Calibri"/>
              </a:rPr>
              <a:t>of</a:t>
            </a:r>
            <a:r>
              <a:rPr sz="2600" spc="-50" dirty="0">
                <a:latin typeface="Calibri"/>
                <a:cs typeface="Calibri"/>
              </a:rPr>
              <a:t> </a:t>
            </a:r>
            <a:r>
              <a:rPr sz="2600" spc="-5" dirty="0">
                <a:latin typeface="Calibri"/>
                <a:cs typeface="Calibri"/>
              </a:rPr>
              <a:t>patients,</a:t>
            </a:r>
            <a:r>
              <a:rPr sz="2600" spc="50" dirty="0">
                <a:latin typeface="Calibri"/>
                <a:cs typeface="Calibri"/>
              </a:rPr>
              <a:t> </a:t>
            </a:r>
            <a:r>
              <a:rPr sz="2600" spc="-5" dirty="0">
                <a:latin typeface="Calibri"/>
                <a:cs typeface="Calibri"/>
              </a:rPr>
              <a:t>within</a:t>
            </a:r>
            <a:r>
              <a:rPr sz="2600" spc="70" dirty="0">
                <a:latin typeface="Calibri"/>
                <a:cs typeface="Calibri"/>
              </a:rPr>
              <a:t> </a:t>
            </a:r>
            <a:r>
              <a:rPr sz="2600" b="1" spc="-5" dirty="0">
                <a:latin typeface="Calibri"/>
                <a:cs typeface="Calibri"/>
              </a:rPr>
              <a:t>6</a:t>
            </a:r>
            <a:r>
              <a:rPr sz="2600" b="1" dirty="0">
                <a:latin typeface="Calibri"/>
                <a:cs typeface="Calibri"/>
              </a:rPr>
              <a:t> </a:t>
            </a:r>
            <a:r>
              <a:rPr sz="2600" b="1" spc="-5" dirty="0">
                <a:latin typeface="Calibri"/>
                <a:cs typeface="Calibri"/>
              </a:rPr>
              <a:t>mo</a:t>
            </a:r>
            <a:r>
              <a:rPr sz="2600" b="1" spc="25" dirty="0">
                <a:latin typeface="Calibri"/>
                <a:cs typeface="Calibri"/>
              </a:rPr>
              <a:t> </a:t>
            </a:r>
            <a:r>
              <a:rPr sz="2600" spc="-5" dirty="0">
                <a:latin typeface="Calibri"/>
                <a:cs typeface="Calibri"/>
              </a:rPr>
              <a:t>of</a:t>
            </a:r>
            <a:r>
              <a:rPr sz="2600" spc="-45" dirty="0">
                <a:latin typeface="Calibri"/>
                <a:cs typeface="Calibri"/>
              </a:rPr>
              <a:t> </a:t>
            </a:r>
            <a:r>
              <a:rPr sz="2600" spc="-5" dirty="0">
                <a:latin typeface="Calibri"/>
                <a:cs typeface="Calibri"/>
              </a:rPr>
              <a:t>the</a:t>
            </a:r>
            <a:r>
              <a:rPr sz="2600" spc="-10" dirty="0">
                <a:latin typeface="Calibri"/>
                <a:cs typeface="Calibri"/>
              </a:rPr>
              <a:t> </a:t>
            </a:r>
            <a:r>
              <a:rPr sz="2600" spc="-5" dirty="0">
                <a:latin typeface="Calibri"/>
                <a:cs typeface="Calibri"/>
              </a:rPr>
              <a:t>previous</a:t>
            </a:r>
            <a:r>
              <a:rPr sz="2600" spc="30" dirty="0">
                <a:latin typeface="Calibri"/>
                <a:cs typeface="Calibri"/>
              </a:rPr>
              <a:t> </a:t>
            </a:r>
            <a:r>
              <a:rPr sz="2600" spc="-5" dirty="0">
                <a:latin typeface="Calibri"/>
                <a:cs typeface="Calibri"/>
              </a:rPr>
              <a:t>episode.</a:t>
            </a:r>
            <a:endParaRPr sz="2600">
              <a:latin typeface="Calibri"/>
              <a:cs typeface="Calibri"/>
            </a:endParaRPr>
          </a:p>
        </p:txBody>
      </p:sp>
      <p:sp>
        <p:nvSpPr>
          <p:cNvPr id="5" name="object 5"/>
          <p:cNvSpPr txBox="1"/>
          <p:nvPr/>
        </p:nvSpPr>
        <p:spPr>
          <a:xfrm>
            <a:off x="187836" y="5561974"/>
            <a:ext cx="5461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a:t>
            </a:r>
            <a:endParaRPr sz="900">
              <a:latin typeface="Calibri"/>
              <a:cs typeface="Calibri"/>
            </a:endParaRPr>
          </a:p>
        </p:txBody>
      </p:sp>
      <p:sp>
        <p:nvSpPr>
          <p:cNvPr id="6" name="object 6"/>
          <p:cNvSpPr txBox="1"/>
          <p:nvPr/>
        </p:nvSpPr>
        <p:spPr>
          <a:xfrm>
            <a:off x="117048" y="5682514"/>
            <a:ext cx="11496675" cy="846455"/>
          </a:xfrm>
          <a:prstGeom prst="rect">
            <a:avLst/>
          </a:prstGeom>
        </p:spPr>
        <p:txBody>
          <a:bodyPr vert="horz" wrap="square" lIns="0" tIns="46355" rIns="0" bIns="0" rtlCol="0">
            <a:spAutoFit/>
          </a:bodyPr>
          <a:lstStyle/>
          <a:p>
            <a:pPr marL="539750" marR="5080" indent="-527685">
              <a:lnSpc>
                <a:spcPts val="3150"/>
              </a:lnSpc>
              <a:spcBef>
                <a:spcPts val="365"/>
              </a:spcBef>
              <a:buFont typeface="Segoe UI Symbol"/>
              <a:buChar char="❑"/>
              <a:tabLst>
                <a:tab pos="539750" algn="l"/>
                <a:tab pos="540385" algn="l"/>
              </a:tabLst>
            </a:pPr>
            <a:r>
              <a:rPr sz="2800" b="1" u="heavy" spc="-5" dirty="0">
                <a:solidFill>
                  <a:srgbClr val="234060"/>
                </a:solidFill>
                <a:uFill>
                  <a:solidFill>
                    <a:srgbClr val="234060"/>
                  </a:solidFill>
                </a:uFill>
                <a:latin typeface="Calibri"/>
                <a:cs typeface="Calibri"/>
              </a:rPr>
              <a:t>Prophylactic</a:t>
            </a:r>
            <a:r>
              <a:rPr sz="2800" b="1" u="heavy" spc="-20" dirty="0">
                <a:solidFill>
                  <a:srgbClr val="234060"/>
                </a:solidFill>
                <a:uFill>
                  <a:solidFill>
                    <a:srgbClr val="234060"/>
                  </a:solidFill>
                </a:uFill>
                <a:latin typeface="Calibri"/>
                <a:cs typeface="Calibri"/>
              </a:rPr>
              <a:t> </a:t>
            </a:r>
            <a:r>
              <a:rPr sz="2800" b="1" u="heavy" spc="-5" dirty="0">
                <a:solidFill>
                  <a:srgbClr val="234060"/>
                </a:solidFill>
                <a:uFill>
                  <a:solidFill>
                    <a:srgbClr val="234060"/>
                  </a:solidFill>
                </a:uFill>
                <a:latin typeface="Calibri"/>
                <a:cs typeface="Calibri"/>
              </a:rPr>
              <a:t>splenectomy</a:t>
            </a:r>
            <a:r>
              <a:rPr sz="2800" b="1" spc="-90" dirty="0">
                <a:solidFill>
                  <a:srgbClr val="234060"/>
                </a:solidFill>
                <a:latin typeface="Calibri"/>
                <a:cs typeface="Calibri"/>
              </a:rPr>
              <a:t> </a:t>
            </a:r>
            <a:r>
              <a:rPr sz="2600" spc="-5" dirty="0">
                <a:latin typeface="Calibri"/>
                <a:cs typeface="Calibri"/>
              </a:rPr>
              <a:t>performed</a:t>
            </a:r>
            <a:r>
              <a:rPr sz="2600" spc="45" dirty="0">
                <a:latin typeface="Calibri"/>
                <a:cs typeface="Calibri"/>
              </a:rPr>
              <a:t> </a:t>
            </a:r>
            <a:r>
              <a:rPr sz="2600" spc="-5" dirty="0">
                <a:latin typeface="Calibri"/>
                <a:cs typeface="Calibri"/>
              </a:rPr>
              <a:t>after</a:t>
            </a:r>
            <a:r>
              <a:rPr sz="2600" spc="15" dirty="0">
                <a:latin typeface="Calibri"/>
                <a:cs typeface="Calibri"/>
              </a:rPr>
              <a:t> </a:t>
            </a:r>
            <a:r>
              <a:rPr sz="2600" spc="-5" dirty="0">
                <a:latin typeface="Calibri"/>
                <a:cs typeface="Calibri"/>
              </a:rPr>
              <a:t>an</a:t>
            </a:r>
            <a:r>
              <a:rPr sz="2600" spc="10" dirty="0">
                <a:latin typeface="Calibri"/>
                <a:cs typeface="Calibri"/>
              </a:rPr>
              <a:t> </a:t>
            </a:r>
            <a:r>
              <a:rPr sz="2600" spc="-5" dirty="0">
                <a:latin typeface="Calibri"/>
                <a:cs typeface="Calibri"/>
              </a:rPr>
              <a:t>acute</a:t>
            </a:r>
            <a:r>
              <a:rPr sz="2600" spc="45" dirty="0">
                <a:latin typeface="Calibri"/>
                <a:cs typeface="Calibri"/>
              </a:rPr>
              <a:t> </a:t>
            </a:r>
            <a:r>
              <a:rPr sz="2600" spc="-5" dirty="0">
                <a:latin typeface="Calibri"/>
                <a:cs typeface="Calibri"/>
              </a:rPr>
              <a:t>episode</a:t>
            </a:r>
            <a:r>
              <a:rPr sz="2600" spc="20" dirty="0">
                <a:latin typeface="Calibri"/>
                <a:cs typeface="Calibri"/>
              </a:rPr>
              <a:t> </a:t>
            </a:r>
            <a:r>
              <a:rPr sz="2600" spc="-5" dirty="0">
                <a:latin typeface="Calibri"/>
                <a:cs typeface="Calibri"/>
              </a:rPr>
              <a:t>has</a:t>
            </a:r>
            <a:r>
              <a:rPr sz="2600" spc="-10" dirty="0">
                <a:latin typeface="Calibri"/>
                <a:cs typeface="Calibri"/>
              </a:rPr>
              <a:t> </a:t>
            </a:r>
            <a:r>
              <a:rPr sz="2600" spc="-5" dirty="0">
                <a:latin typeface="Calibri"/>
                <a:cs typeface="Calibri"/>
              </a:rPr>
              <a:t>resolved</a:t>
            </a:r>
            <a:r>
              <a:rPr sz="2600" dirty="0">
                <a:latin typeface="Calibri"/>
                <a:cs typeface="Calibri"/>
              </a:rPr>
              <a:t> </a:t>
            </a:r>
            <a:r>
              <a:rPr sz="2600" spc="-5" dirty="0">
                <a:latin typeface="Calibri"/>
                <a:cs typeface="Calibri"/>
              </a:rPr>
              <a:t>is</a:t>
            </a:r>
            <a:r>
              <a:rPr sz="2600" spc="10" dirty="0">
                <a:latin typeface="Calibri"/>
                <a:cs typeface="Calibri"/>
              </a:rPr>
              <a:t> </a:t>
            </a:r>
            <a:r>
              <a:rPr sz="2600" spc="-5" dirty="0">
                <a:latin typeface="Calibri"/>
                <a:cs typeface="Calibri"/>
              </a:rPr>
              <a:t>the </a:t>
            </a:r>
            <a:r>
              <a:rPr sz="2600" spc="-575" dirty="0">
                <a:latin typeface="Calibri"/>
                <a:cs typeface="Calibri"/>
              </a:rPr>
              <a:t> </a:t>
            </a:r>
            <a:r>
              <a:rPr sz="2600" spc="-5" dirty="0">
                <a:latin typeface="Calibri"/>
                <a:cs typeface="Calibri"/>
              </a:rPr>
              <a:t>only</a:t>
            </a:r>
            <a:r>
              <a:rPr sz="2600" spc="-100" dirty="0">
                <a:latin typeface="Calibri"/>
                <a:cs typeface="Calibri"/>
              </a:rPr>
              <a:t> </a:t>
            </a:r>
            <a:r>
              <a:rPr sz="2600" spc="-5" dirty="0">
                <a:latin typeface="Calibri"/>
                <a:cs typeface="Calibri"/>
              </a:rPr>
              <a:t>effective</a:t>
            </a:r>
            <a:r>
              <a:rPr sz="2600" spc="5" dirty="0">
                <a:latin typeface="Calibri"/>
                <a:cs typeface="Calibri"/>
              </a:rPr>
              <a:t> </a:t>
            </a:r>
            <a:r>
              <a:rPr sz="2600" spc="-5" dirty="0">
                <a:latin typeface="Calibri"/>
                <a:cs typeface="Calibri"/>
              </a:rPr>
              <a:t>strategy</a:t>
            </a:r>
            <a:r>
              <a:rPr sz="2600" spc="10" dirty="0">
                <a:latin typeface="Calibri"/>
                <a:cs typeface="Calibri"/>
              </a:rPr>
              <a:t> </a:t>
            </a:r>
            <a:r>
              <a:rPr sz="2600" spc="-5" dirty="0">
                <a:latin typeface="Calibri"/>
                <a:cs typeface="Calibri"/>
              </a:rPr>
              <a:t>for</a:t>
            </a:r>
            <a:r>
              <a:rPr sz="2600" spc="120" dirty="0">
                <a:latin typeface="Calibri"/>
                <a:cs typeface="Calibri"/>
              </a:rPr>
              <a:t> </a:t>
            </a:r>
            <a:r>
              <a:rPr sz="2600" u="heavy" spc="-5" dirty="0">
                <a:uFill>
                  <a:solidFill>
                    <a:srgbClr val="000000"/>
                  </a:solidFill>
                </a:uFill>
                <a:latin typeface="Calibri"/>
                <a:cs typeface="Calibri"/>
              </a:rPr>
              <a:t>preventing</a:t>
            </a:r>
            <a:r>
              <a:rPr sz="2600" u="heavy" spc="-45" dirty="0">
                <a:uFill>
                  <a:solidFill>
                    <a:srgbClr val="000000"/>
                  </a:solidFill>
                </a:uFill>
                <a:latin typeface="Calibri"/>
                <a:cs typeface="Calibri"/>
              </a:rPr>
              <a:t> </a:t>
            </a:r>
            <a:r>
              <a:rPr sz="2600" u="heavy" spc="-5" dirty="0">
                <a:uFill>
                  <a:solidFill>
                    <a:srgbClr val="000000"/>
                  </a:solidFill>
                </a:uFill>
                <a:latin typeface="Calibri"/>
                <a:cs typeface="Calibri"/>
              </a:rPr>
              <a:t>future</a:t>
            </a:r>
            <a:r>
              <a:rPr sz="2600" u="heavy" spc="15" dirty="0">
                <a:uFill>
                  <a:solidFill>
                    <a:srgbClr val="000000"/>
                  </a:solidFill>
                </a:uFill>
                <a:latin typeface="Calibri"/>
                <a:cs typeface="Calibri"/>
              </a:rPr>
              <a:t> </a:t>
            </a:r>
            <a:r>
              <a:rPr sz="2600" u="heavy" spc="-5" dirty="0">
                <a:uFill>
                  <a:solidFill>
                    <a:srgbClr val="000000"/>
                  </a:solidFill>
                </a:uFill>
                <a:latin typeface="Calibri"/>
                <a:cs typeface="Calibri"/>
              </a:rPr>
              <a:t>life-threatening</a:t>
            </a:r>
            <a:r>
              <a:rPr sz="2600" u="heavy" spc="-70" dirty="0">
                <a:uFill>
                  <a:solidFill>
                    <a:srgbClr val="000000"/>
                  </a:solidFill>
                </a:uFill>
                <a:latin typeface="Calibri"/>
                <a:cs typeface="Calibri"/>
              </a:rPr>
              <a:t> </a:t>
            </a:r>
            <a:r>
              <a:rPr sz="2600" u="heavy" spc="-5" dirty="0">
                <a:uFill>
                  <a:solidFill>
                    <a:srgbClr val="000000"/>
                  </a:solidFill>
                </a:uFill>
                <a:latin typeface="Calibri"/>
                <a:cs typeface="Calibri"/>
              </a:rPr>
              <a:t>episodes</a:t>
            </a:r>
            <a:endParaRPr sz="2600">
              <a:latin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398420" y="1673809"/>
            <a:ext cx="9841230" cy="2284095"/>
          </a:xfrm>
          <a:prstGeom prst="rect">
            <a:avLst/>
          </a:prstGeom>
        </p:spPr>
        <p:txBody>
          <a:bodyPr vert="horz" wrap="square" lIns="0" tIns="27305" rIns="0" bIns="0" rtlCol="0">
            <a:spAutoFit/>
          </a:bodyPr>
          <a:lstStyle/>
          <a:p>
            <a:pPr marL="309880" marR="5080">
              <a:lnSpc>
                <a:spcPts val="2850"/>
              </a:lnSpc>
              <a:spcBef>
                <a:spcPts val="215"/>
              </a:spcBef>
            </a:pPr>
            <a:r>
              <a:rPr sz="2400" i="1" spc="-5" dirty="0">
                <a:solidFill>
                  <a:srgbClr val="3E3E3E"/>
                </a:solidFill>
                <a:latin typeface="Calibri"/>
                <a:cs typeface="Calibri"/>
              </a:rPr>
              <a:t>The</a:t>
            </a:r>
            <a:r>
              <a:rPr sz="2400" i="1" spc="15" dirty="0">
                <a:solidFill>
                  <a:srgbClr val="3E3E3E"/>
                </a:solidFill>
                <a:latin typeface="Calibri"/>
                <a:cs typeface="Calibri"/>
              </a:rPr>
              <a:t> </a:t>
            </a:r>
            <a:r>
              <a:rPr sz="2400" b="1" i="1" spc="-5" dirty="0">
                <a:solidFill>
                  <a:srgbClr val="3E3E3E"/>
                </a:solidFill>
                <a:latin typeface="Calibri"/>
                <a:cs typeface="Calibri"/>
              </a:rPr>
              <a:t>Hemoglobin</a:t>
            </a:r>
            <a:r>
              <a:rPr sz="2400" b="1" i="1" spc="110" dirty="0">
                <a:solidFill>
                  <a:srgbClr val="3E3E3E"/>
                </a:solidFill>
                <a:latin typeface="Calibri"/>
                <a:cs typeface="Calibri"/>
              </a:rPr>
              <a:t> </a:t>
            </a:r>
            <a:r>
              <a:rPr sz="2400" i="1" spc="-5" dirty="0">
                <a:solidFill>
                  <a:srgbClr val="3E3E3E"/>
                </a:solidFill>
                <a:latin typeface="Calibri"/>
                <a:cs typeface="Calibri"/>
              </a:rPr>
              <a:t>molecule</a:t>
            </a:r>
            <a:r>
              <a:rPr sz="2400" i="1" spc="-90" dirty="0">
                <a:solidFill>
                  <a:srgbClr val="3E3E3E"/>
                </a:solidFill>
                <a:latin typeface="Calibri"/>
                <a:cs typeface="Calibri"/>
              </a:rPr>
              <a:t> </a:t>
            </a:r>
            <a:r>
              <a:rPr sz="2400" i="1" spc="-5" dirty="0">
                <a:solidFill>
                  <a:srgbClr val="3E3E3E"/>
                </a:solidFill>
                <a:latin typeface="Calibri"/>
                <a:cs typeface="Calibri"/>
              </a:rPr>
              <a:t>is</a:t>
            </a:r>
            <a:r>
              <a:rPr sz="2400" i="1" spc="85" dirty="0">
                <a:solidFill>
                  <a:srgbClr val="3E3E3E"/>
                </a:solidFill>
                <a:latin typeface="Calibri"/>
                <a:cs typeface="Calibri"/>
              </a:rPr>
              <a:t> </a:t>
            </a:r>
            <a:r>
              <a:rPr sz="2400" i="1" spc="-5" dirty="0">
                <a:solidFill>
                  <a:srgbClr val="3E3E3E"/>
                </a:solidFill>
                <a:latin typeface="Calibri"/>
                <a:cs typeface="Calibri"/>
              </a:rPr>
              <a:t>a</a:t>
            </a:r>
            <a:r>
              <a:rPr sz="2400" i="1" spc="30" dirty="0">
                <a:solidFill>
                  <a:srgbClr val="3E3E3E"/>
                </a:solidFill>
                <a:latin typeface="Calibri"/>
                <a:cs typeface="Calibri"/>
              </a:rPr>
              <a:t> </a:t>
            </a:r>
            <a:r>
              <a:rPr sz="2400" i="1" spc="-5" dirty="0">
                <a:solidFill>
                  <a:srgbClr val="3E3E3E"/>
                </a:solidFill>
                <a:latin typeface="Calibri"/>
                <a:cs typeface="Calibri"/>
              </a:rPr>
              <a:t>heme</a:t>
            </a:r>
            <a:r>
              <a:rPr sz="2400" i="1" spc="-60" dirty="0">
                <a:solidFill>
                  <a:srgbClr val="3E3E3E"/>
                </a:solidFill>
                <a:latin typeface="Calibri"/>
                <a:cs typeface="Calibri"/>
              </a:rPr>
              <a:t> </a:t>
            </a:r>
            <a:r>
              <a:rPr sz="2400" i="1" spc="-5" dirty="0">
                <a:solidFill>
                  <a:srgbClr val="3E3E3E"/>
                </a:solidFill>
                <a:latin typeface="Calibri"/>
                <a:cs typeface="Calibri"/>
              </a:rPr>
              <a:t>–</a:t>
            </a:r>
            <a:r>
              <a:rPr sz="2400" i="1" spc="75" dirty="0">
                <a:solidFill>
                  <a:srgbClr val="3E3E3E"/>
                </a:solidFill>
                <a:latin typeface="Calibri"/>
                <a:cs typeface="Calibri"/>
              </a:rPr>
              <a:t> </a:t>
            </a:r>
            <a:r>
              <a:rPr sz="2400" i="1" spc="-5" dirty="0">
                <a:solidFill>
                  <a:srgbClr val="3E3E3E"/>
                </a:solidFill>
                <a:latin typeface="Calibri"/>
                <a:cs typeface="Calibri"/>
              </a:rPr>
              <a:t>protein</a:t>
            </a:r>
            <a:r>
              <a:rPr sz="2400" i="1" spc="-60" dirty="0">
                <a:solidFill>
                  <a:srgbClr val="3E3E3E"/>
                </a:solidFill>
                <a:latin typeface="Calibri"/>
                <a:cs typeface="Calibri"/>
              </a:rPr>
              <a:t> </a:t>
            </a:r>
            <a:r>
              <a:rPr sz="2400" i="1" spc="-5" dirty="0">
                <a:solidFill>
                  <a:srgbClr val="3E3E3E"/>
                </a:solidFill>
                <a:latin typeface="Calibri"/>
                <a:cs typeface="Calibri"/>
              </a:rPr>
              <a:t>complex</a:t>
            </a:r>
            <a:r>
              <a:rPr sz="2400" i="1" spc="65" dirty="0">
                <a:solidFill>
                  <a:srgbClr val="3E3E3E"/>
                </a:solidFill>
                <a:latin typeface="Calibri"/>
                <a:cs typeface="Calibri"/>
              </a:rPr>
              <a:t> </a:t>
            </a:r>
            <a:r>
              <a:rPr sz="2400" i="1" spc="-5" dirty="0">
                <a:solidFill>
                  <a:srgbClr val="3E3E3E"/>
                </a:solidFill>
                <a:latin typeface="Calibri"/>
                <a:cs typeface="Calibri"/>
              </a:rPr>
              <a:t>of</a:t>
            </a:r>
            <a:r>
              <a:rPr sz="2400" i="1" dirty="0">
                <a:solidFill>
                  <a:srgbClr val="3E3E3E"/>
                </a:solidFill>
                <a:latin typeface="Calibri"/>
                <a:cs typeface="Calibri"/>
              </a:rPr>
              <a:t> </a:t>
            </a:r>
            <a:r>
              <a:rPr sz="2400" i="1" spc="-5" dirty="0">
                <a:solidFill>
                  <a:srgbClr val="3E3E3E"/>
                </a:solidFill>
                <a:latin typeface="Calibri"/>
                <a:cs typeface="Calibri"/>
              </a:rPr>
              <a:t>two</a:t>
            </a:r>
            <a:r>
              <a:rPr sz="2400" i="1" spc="20" dirty="0">
                <a:solidFill>
                  <a:srgbClr val="3E3E3E"/>
                </a:solidFill>
                <a:latin typeface="Calibri"/>
                <a:cs typeface="Calibri"/>
              </a:rPr>
              <a:t> </a:t>
            </a:r>
            <a:r>
              <a:rPr sz="2400" i="1" spc="-5" dirty="0">
                <a:solidFill>
                  <a:srgbClr val="3E3E3E"/>
                </a:solidFill>
                <a:latin typeface="Calibri"/>
                <a:cs typeface="Calibri"/>
              </a:rPr>
              <a:t>pairs</a:t>
            </a:r>
            <a:r>
              <a:rPr sz="2400" i="1" spc="-10" dirty="0">
                <a:solidFill>
                  <a:srgbClr val="3E3E3E"/>
                </a:solidFill>
                <a:latin typeface="Calibri"/>
                <a:cs typeface="Calibri"/>
              </a:rPr>
              <a:t> </a:t>
            </a:r>
            <a:r>
              <a:rPr sz="2400" i="1" spc="-5" dirty="0">
                <a:solidFill>
                  <a:srgbClr val="3E3E3E"/>
                </a:solidFill>
                <a:latin typeface="Calibri"/>
                <a:cs typeface="Calibri"/>
              </a:rPr>
              <a:t>of</a:t>
            </a:r>
            <a:r>
              <a:rPr sz="2400" i="1" dirty="0">
                <a:solidFill>
                  <a:srgbClr val="3E3E3E"/>
                </a:solidFill>
                <a:latin typeface="Calibri"/>
                <a:cs typeface="Calibri"/>
              </a:rPr>
              <a:t> </a:t>
            </a:r>
            <a:r>
              <a:rPr sz="2400" i="1" spc="-5" dirty="0">
                <a:solidFill>
                  <a:srgbClr val="3E3E3E"/>
                </a:solidFill>
                <a:latin typeface="Calibri"/>
                <a:cs typeface="Calibri"/>
              </a:rPr>
              <a:t>similar </a:t>
            </a:r>
            <a:r>
              <a:rPr sz="2400" i="1" spc="-530" dirty="0">
                <a:solidFill>
                  <a:srgbClr val="3E3E3E"/>
                </a:solidFill>
                <a:latin typeface="Calibri"/>
                <a:cs typeface="Calibri"/>
              </a:rPr>
              <a:t> </a:t>
            </a:r>
            <a:r>
              <a:rPr sz="2400" i="1" spc="-5" dirty="0">
                <a:solidFill>
                  <a:srgbClr val="3E3E3E"/>
                </a:solidFill>
                <a:latin typeface="Calibri"/>
                <a:cs typeface="Calibri"/>
              </a:rPr>
              <a:t>polypeptide</a:t>
            </a:r>
            <a:r>
              <a:rPr sz="2400" i="1" spc="-90" dirty="0">
                <a:solidFill>
                  <a:srgbClr val="3E3E3E"/>
                </a:solidFill>
                <a:latin typeface="Calibri"/>
                <a:cs typeface="Calibri"/>
              </a:rPr>
              <a:t> </a:t>
            </a:r>
            <a:r>
              <a:rPr sz="2400" i="1" spc="-5" dirty="0">
                <a:solidFill>
                  <a:srgbClr val="3E3E3E"/>
                </a:solidFill>
                <a:latin typeface="Calibri"/>
                <a:cs typeface="Calibri"/>
              </a:rPr>
              <a:t>chains</a:t>
            </a:r>
            <a:endParaRPr sz="2400">
              <a:latin typeface="Calibri"/>
              <a:cs typeface="Calibri"/>
            </a:endParaRPr>
          </a:p>
          <a:p>
            <a:pPr>
              <a:lnSpc>
                <a:spcPct val="100000"/>
              </a:lnSpc>
              <a:spcBef>
                <a:spcPts val="5"/>
              </a:spcBef>
            </a:pPr>
            <a:endParaRPr sz="2350">
              <a:latin typeface="Calibri"/>
              <a:cs typeface="Calibri"/>
            </a:endParaRPr>
          </a:p>
          <a:p>
            <a:pPr marL="424180" indent="-114935">
              <a:lnSpc>
                <a:spcPct val="100000"/>
              </a:lnSpc>
              <a:buSzPct val="70833"/>
              <a:buFont typeface="Calibri"/>
              <a:buChar char="•"/>
              <a:tabLst>
                <a:tab pos="424815" algn="l"/>
              </a:tabLst>
            </a:pPr>
            <a:r>
              <a:rPr sz="2400" b="1" i="1" u="heavy" spc="-5" dirty="0">
                <a:solidFill>
                  <a:srgbClr val="3E3E3E"/>
                </a:solidFill>
                <a:uFill>
                  <a:solidFill>
                    <a:srgbClr val="3E3E3E"/>
                  </a:solidFill>
                </a:uFill>
                <a:latin typeface="Calibri"/>
                <a:cs typeface="Calibri"/>
              </a:rPr>
              <a:t>Different</a:t>
            </a:r>
            <a:r>
              <a:rPr sz="2400" b="1" i="1" u="heavy" spc="-65" dirty="0">
                <a:solidFill>
                  <a:srgbClr val="3E3E3E"/>
                </a:solidFill>
                <a:uFill>
                  <a:solidFill>
                    <a:srgbClr val="3E3E3E"/>
                  </a:solidFill>
                </a:uFill>
                <a:latin typeface="Calibri"/>
                <a:cs typeface="Calibri"/>
              </a:rPr>
              <a:t> </a:t>
            </a:r>
            <a:r>
              <a:rPr sz="2400" b="1" i="1" u="heavy" spc="-5" dirty="0">
                <a:solidFill>
                  <a:srgbClr val="3E3E3E"/>
                </a:solidFill>
                <a:uFill>
                  <a:solidFill>
                    <a:srgbClr val="3E3E3E"/>
                  </a:solidFill>
                </a:uFill>
                <a:latin typeface="Calibri"/>
                <a:cs typeface="Calibri"/>
              </a:rPr>
              <a:t>Hb</a:t>
            </a:r>
            <a:r>
              <a:rPr sz="2400" b="1" i="1" u="heavy" spc="-25" dirty="0">
                <a:solidFill>
                  <a:srgbClr val="3E3E3E"/>
                </a:solidFill>
                <a:uFill>
                  <a:solidFill>
                    <a:srgbClr val="3E3E3E"/>
                  </a:solidFill>
                </a:uFill>
                <a:latin typeface="Calibri"/>
                <a:cs typeface="Calibri"/>
              </a:rPr>
              <a:t> </a:t>
            </a:r>
            <a:r>
              <a:rPr sz="2400" b="1" i="1" u="heavy" spc="-5" dirty="0">
                <a:solidFill>
                  <a:srgbClr val="3E3E3E"/>
                </a:solidFill>
                <a:uFill>
                  <a:solidFill>
                    <a:srgbClr val="3E3E3E"/>
                  </a:solidFill>
                </a:uFill>
                <a:latin typeface="Calibri"/>
                <a:cs typeface="Calibri"/>
              </a:rPr>
              <a:t>are</a:t>
            </a:r>
            <a:r>
              <a:rPr sz="2400" b="1" i="1" u="heavy" spc="70" dirty="0">
                <a:solidFill>
                  <a:srgbClr val="3E3E3E"/>
                </a:solidFill>
                <a:uFill>
                  <a:solidFill>
                    <a:srgbClr val="3E3E3E"/>
                  </a:solidFill>
                </a:uFill>
                <a:latin typeface="Calibri"/>
                <a:cs typeface="Calibri"/>
              </a:rPr>
              <a:t> </a:t>
            </a:r>
            <a:r>
              <a:rPr sz="2400" b="1" i="1" u="heavy" spc="-5" dirty="0">
                <a:solidFill>
                  <a:srgbClr val="3E3E3E"/>
                </a:solidFill>
                <a:uFill>
                  <a:solidFill>
                    <a:srgbClr val="3E3E3E"/>
                  </a:solidFill>
                </a:uFill>
                <a:latin typeface="Calibri"/>
                <a:cs typeface="Calibri"/>
              </a:rPr>
              <a:t>produced</a:t>
            </a:r>
            <a:r>
              <a:rPr sz="2400" b="1" i="1" u="heavy" spc="10" dirty="0">
                <a:solidFill>
                  <a:srgbClr val="3E3E3E"/>
                </a:solidFill>
                <a:uFill>
                  <a:solidFill>
                    <a:srgbClr val="3E3E3E"/>
                  </a:solidFill>
                </a:uFill>
                <a:latin typeface="Calibri"/>
                <a:cs typeface="Calibri"/>
              </a:rPr>
              <a:t> </a:t>
            </a:r>
            <a:r>
              <a:rPr sz="2400" b="1" i="1" u="heavy" spc="-5" dirty="0">
                <a:solidFill>
                  <a:srgbClr val="3E3E3E"/>
                </a:solidFill>
                <a:uFill>
                  <a:solidFill>
                    <a:srgbClr val="3E3E3E"/>
                  </a:solidFill>
                </a:uFill>
                <a:latin typeface="Calibri"/>
                <a:cs typeface="Calibri"/>
              </a:rPr>
              <a:t>during</a:t>
            </a:r>
            <a:r>
              <a:rPr sz="2400" b="1" i="1" u="heavy" spc="-40" dirty="0">
                <a:solidFill>
                  <a:srgbClr val="3E3E3E"/>
                </a:solidFill>
                <a:uFill>
                  <a:solidFill>
                    <a:srgbClr val="3E3E3E"/>
                  </a:solidFill>
                </a:uFill>
                <a:latin typeface="Calibri"/>
                <a:cs typeface="Calibri"/>
              </a:rPr>
              <a:t> </a:t>
            </a:r>
            <a:r>
              <a:rPr sz="2400" b="1" i="1" u="heavy" spc="10" dirty="0">
                <a:solidFill>
                  <a:srgbClr val="3E3E3E"/>
                </a:solidFill>
                <a:uFill>
                  <a:solidFill>
                    <a:srgbClr val="3E3E3E"/>
                  </a:solidFill>
                </a:uFill>
                <a:latin typeface="Calibri"/>
                <a:cs typeface="Calibri"/>
              </a:rPr>
              <a:t>life</a:t>
            </a:r>
            <a:r>
              <a:rPr sz="2400" b="1" i="1" spc="10" dirty="0">
                <a:solidFill>
                  <a:srgbClr val="3E3E3E"/>
                </a:solidFill>
                <a:latin typeface="Calibri"/>
                <a:cs typeface="Calibri"/>
              </a:rPr>
              <a:t>:</a:t>
            </a:r>
            <a:endParaRPr sz="2400">
              <a:latin typeface="Calibri"/>
              <a:cs typeface="Calibri"/>
            </a:endParaRPr>
          </a:p>
          <a:p>
            <a:pPr marL="594995" indent="-582930">
              <a:lnSpc>
                <a:spcPct val="100000"/>
              </a:lnSpc>
              <a:spcBef>
                <a:spcPts val="490"/>
              </a:spcBef>
              <a:buSzPct val="102083"/>
              <a:buFont typeface="Segoe UI Symbol"/>
              <a:buChar char="❖"/>
              <a:tabLst>
                <a:tab pos="594995" algn="l"/>
                <a:tab pos="595630" algn="l"/>
              </a:tabLst>
            </a:pPr>
            <a:r>
              <a:rPr sz="2400" b="1" i="1" u="heavy" spc="-5" dirty="0">
                <a:solidFill>
                  <a:srgbClr val="3E3E3E"/>
                </a:solidFill>
                <a:uFill>
                  <a:solidFill>
                    <a:srgbClr val="3E3E3E"/>
                  </a:solidFill>
                </a:uFill>
                <a:latin typeface="Calibri"/>
                <a:cs typeface="Calibri"/>
              </a:rPr>
              <a:t>Embryonic</a:t>
            </a:r>
            <a:r>
              <a:rPr sz="2400" b="1" i="1" u="heavy" spc="-105" dirty="0">
                <a:solidFill>
                  <a:srgbClr val="3E3E3E"/>
                </a:solidFill>
                <a:uFill>
                  <a:solidFill>
                    <a:srgbClr val="3E3E3E"/>
                  </a:solidFill>
                </a:uFill>
                <a:latin typeface="Calibri"/>
                <a:cs typeface="Calibri"/>
              </a:rPr>
              <a:t> </a:t>
            </a:r>
            <a:r>
              <a:rPr sz="2400" b="1" i="1" u="heavy" spc="-5" dirty="0">
                <a:solidFill>
                  <a:srgbClr val="3E3E3E"/>
                </a:solidFill>
                <a:uFill>
                  <a:solidFill>
                    <a:srgbClr val="3E3E3E"/>
                  </a:solidFill>
                </a:uFill>
                <a:latin typeface="Calibri"/>
                <a:cs typeface="Calibri"/>
              </a:rPr>
              <a:t>hemoglobins:</a:t>
            </a:r>
            <a:endParaRPr sz="2400">
              <a:latin typeface="Calibri"/>
              <a:cs typeface="Calibri"/>
            </a:endParaRPr>
          </a:p>
          <a:p>
            <a:pPr marL="367030">
              <a:lnSpc>
                <a:spcPct val="100000"/>
              </a:lnSpc>
              <a:spcBef>
                <a:spcPts val="445"/>
              </a:spcBef>
            </a:pPr>
            <a:r>
              <a:rPr sz="2000" i="1" spc="-5" dirty="0">
                <a:solidFill>
                  <a:srgbClr val="3E3E3E"/>
                </a:solidFill>
                <a:latin typeface="Calibri"/>
                <a:cs typeface="Calibri"/>
              </a:rPr>
              <a:t>Portland</a:t>
            </a:r>
            <a:r>
              <a:rPr sz="2000" i="1" spc="-40" dirty="0">
                <a:solidFill>
                  <a:srgbClr val="3E3E3E"/>
                </a:solidFill>
                <a:latin typeface="Calibri"/>
                <a:cs typeface="Calibri"/>
              </a:rPr>
              <a:t> </a:t>
            </a:r>
            <a:r>
              <a:rPr sz="2000" i="1" spc="-15" dirty="0">
                <a:solidFill>
                  <a:srgbClr val="3E3E3E"/>
                </a:solidFill>
                <a:latin typeface="Calibri"/>
                <a:cs typeface="Calibri"/>
              </a:rPr>
              <a:t>(</a:t>
            </a:r>
            <a:r>
              <a:rPr sz="2000" i="1" spc="-15" dirty="0">
                <a:solidFill>
                  <a:srgbClr val="3E3E3E"/>
                </a:solidFill>
                <a:latin typeface="Roboto"/>
                <a:cs typeface="Roboto"/>
              </a:rPr>
              <a:t>ζ</a:t>
            </a:r>
            <a:r>
              <a:rPr sz="2000" i="1" spc="-15" dirty="0">
                <a:solidFill>
                  <a:srgbClr val="3E3E3E"/>
                </a:solidFill>
                <a:latin typeface="Calibri"/>
                <a:cs typeface="Calibri"/>
              </a:rPr>
              <a:t>2</a:t>
            </a:r>
            <a:r>
              <a:rPr sz="2000" i="1" spc="-15" dirty="0">
                <a:solidFill>
                  <a:srgbClr val="3E3E3E"/>
                </a:solidFill>
                <a:latin typeface="Roboto"/>
                <a:cs typeface="Roboto"/>
              </a:rPr>
              <a:t>γ</a:t>
            </a:r>
            <a:r>
              <a:rPr sz="2000" i="1" spc="-15" dirty="0">
                <a:solidFill>
                  <a:srgbClr val="3E3E3E"/>
                </a:solidFill>
                <a:latin typeface="Calibri"/>
                <a:cs typeface="Calibri"/>
              </a:rPr>
              <a:t>2)</a:t>
            </a:r>
            <a:endParaRPr sz="2000">
              <a:latin typeface="Calibri"/>
              <a:cs typeface="Calibri"/>
            </a:endParaRPr>
          </a:p>
        </p:txBody>
      </p:sp>
      <p:sp>
        <p:nvSpPr>
          <p:cNvPr id="4" name="object 4"/>
          <p:cNvSpPr txBox="1"/>
          <p:nvPr/>
        </p:nvSpPr>
        <p:spPr>
          <a:xfrm>
            <a:off x="2966955" y="3979932"/>
            <a:ext cx="6500495" cy="330200"/>
          </a:xfrm>
          <a:prstGeom prst="rect">
            <a:avLst/>
          </a:prstGeom>
        </p:spPr>
        <p:txBody>
          <a:bodyPr vert="horz" wrap="square" lIns="0" tIns="12065" rIns="0" bIns="0" rtlCol="0">
            <a:spAutoFit/>
          </a:bodyPr>
          <a:lstStyle/>
          <a:p>
            <a:pPr marL="12700">
              <a:lnSpc>
                <a:spcPct val="100000"/>
              </a:lnSpc>
              <a:spcBef>
                <a:spcPts val="95"/>
              </a:spcBef>
            </a:pPr>
            <a:r>
              <a:rPr sz="2000" i="1" spc="-5" dirty="0">
                <a:solidFill>
                  <a:srgbClr val="3E3E3E"/>
                </a:solidFill>
                <a:latin typeface="Calibri"/>
                <a:cs typeface="Calibri"/>
              </a:rPr>
              <a:t>normally</a:t>
            </a:r>
            <a:r>
              <a:rPr sz="2000" i="1" spc="-15" dirty="0">
                <a:solidFill>
                  <a:srgbClr val="3E3E3E"/>
                </a:solidFill>
                <a:latin typeface="Calibri"/>
                <a:cs typeface="Calibri"/>
              </a:rPr>
              <a:t> </a:t>
            </a:r>
            <a:r>
              <a:rPr sz="2000" i="1" spc="-5" dirty="0">
                <a:solidFill>
                  <a:srgbClr val="3E3E3E"/>
                </a:solidFill>
                <a:latin typeface="Calibri"/>
                <a:cs typeface="Calibri"/>
              </a:rPr>
              <a:t>are</a:t>
            </a:r>
            <a:r>
              <a:rPr sz="2000" i="1" spc="-15" dirty="0">
                <a:solidFill>
                  <a:srgbClr val="3E3E3E"/>
                </a:solidFill>
                <a:latin typeface="Calibri"/>
                <a:cs typeface="Calibri"/>
              </a:rPr>
              <a:t> </a:t>
            </a:r>
            <a:r>
              <a:rPr sz="2000" i="1" spc="-5" dirty="0">
                <a:solidFill>
                  <a:srgbClr val="3E3E3E"/>
                </a:solidFill>
                <a:latin typeface="Calibri"/>
                <a:cs typeface="Calibri"/>
              </a:rPr>
              <a:t>not</a:t>
            </a:r>
            <a:r>
              <a:rPr sz="2000" i="1" spc="30" dirty="0">
                <a:solidFill>
                  <a:srgbClr val="3E3E3E"/>
                </a:solidFill>
                <a:latin typeface="Calibri"/>
                <a:cs typeface="Calibri"/>
              </a:rPr>
              <a:t> </a:t>
            </a:r>
            <a:r>
              <a:rPr sz="2000" i="1" spc="-5" dirty="0">
                <a:solidFill>
                  <a:srgbClr val="3E3E3E"/>
                </a:solidFill>
                <a:latin typeface="Calibri"/>
                <a:cs typeface="Calibri"/>
              </a:rPr>
              <a:t>found  after</a:t>
            </a:r>
            <a:r>
              <a:rPr sz="2000" i="1" spc="5" dirty="0">
                <a:solidFill>
                  <a:srgbClr val="3E3E3E"/>
                </a:solidFill>
                <a:latin typeface="Calibri"/>
                <a:cs typeface="Calibri"/>
              </a:rPr>
              <a:t> </a:t>
            </a:r>
            <a:r>
              <a:rPr sz="2000" i="1" spc="-5" dirty="0">
                <a:solidFill>
                  <a:srgbClr val="3E3E3E"/>
                </a:solidFill>
                <a:latin typeface="Calibri"/>
                <a:cs typeface="Calibri"/>
              </a:rPr>
              <a:t>the</a:t>
            </a:r>
            <a:r>
              <a:rPr sz="2000" i="1" dirty="0">
                <a:solidFill>
                  <a:srgbClr val="3E3E3E"/>
                </a:solidFill>
                <a:latin typeface="Calibri"/>
                <a:cs typeface="Calibri"/>
              </a:rPr>
              <a:t> </a:t>
            </a:r>
            <a:r>
              <a:rPr sz="2000" i="1" spc="-5" dirty="0">
                <a:solidFill>
                  <a:srgbClr val="3E3E3E"/>
                </a:solidFill>
                <a:latin typeface="Calibri"/>
                <a:cs typeface="Calibri"/>
              </a:rPr>
              <a:t>first</a:t>
            </a:r>
            <a:r>
              <a:rPr sz="2000" i="1" spc="55" dirty="0">
                <a:solidFill>
                  <a:srgbClr val="3E3E3E"/>
                </a:solidFill>
                <a:latin typeface="Calibri"/>
                <a:cs typeface="Calibri"/>
              </a:rPr>
              <a:t> </a:t>
            </a:r>
            <a:r>
              <a:rPr sz="2000" i="1" spc="-5" dirty="0">
                <a:solidFill>
                  <a:srgbClr val="3E3E3E"/>
                </a:solidFill>
                <a:latin typeface="Calibri"/>
                <a:cs typeface="Calibri"/>
              </a:rPr>
              <a:t>trimester</a:t>
            </a:r>
            <a:r>
              <a:rPr sz="2000" i="1" spc="15" dirty="0">
                <a:solidFill>
                  <a:srgbClr val="3E3E3E"/>
                </a:solidFill>
                <a:latin typeface="Calibri"/>
                <a:cs typeface="Calibri"/>
              </a:rPr>
              <a:t> </a:t>
            </a:r>
            <a:r>
              <a:rPr sz="2000" i="1" spc="-5" dirty="0">
                <a:solidFill>
                  <a:srgbClr val="3E3E3E"/>
                </a:solidFill>
                <a:latin typeface="Calibri"/>
                <a:cs typeface="Calibri"/>
              </a:rPr>
              <a:t>of</a:t>
            </a:r>
            <a:r>
              <a:rPr sz="2000" i="1" spc="20" dirty="0">
                <a:solidFill>
                  <a:srgbClr val="3E3E3E"/>
                </a:solidFill>
                <a:latin typeface="Calibri"/>
                <a:cs typeface="Calibri"/>
              </a:rPr>
              <a:t> </a:t>
            </a:r>
            <a:r>
              <a:rPr sz="2000" i="1" spc="-5" dirty="0">
                <a:solidFill>
                  <a:srgbClr val="3E3E3E"/>
                </a:solidFill>
                <a:latin typeface="Calibri"/>
                <a:cs typeface="Calibri"/>
              </a:rPr>
              <a:t>pregnancy</a:t>
            </a:r>
            <a:r>
              <a:rPr sz="2000" i="1" spc="455" dirty="0">
                <a:solidFill>
                  <a:srgbClr val="3E3E3E"/>
                </a:solidFill>
                <a:latin typeface="Calibri"/>
                <a:cs typeface="Calibri"/>
              </a:rPr>
              <a:t> </a:t>
            </a:r>
            <a:endParaRPr sz="2000" dirty="0">
              <a:latin typeface="Calibri"/>
              <a:cs typeface="Calibri"/>
            </a:endParaRPr>
          </a:p>
        </p:txBody>
      </p:sp>
      <p:sp>
        <p:nvSpPr>
          <p:cNvPr id="5" name="object 5"/>
          <p:cNvSpPr txBox="1"/>
          <p:nvPr/>
        </p:nvSpPr>
        <p:spPr>
          <a:xfrm>
            <a:off x="398420" y="3957904"/>
            <a:ext cx="11083925" cy="1827873"/>
          </a:xfrm>
          <a:prstGeom prst="rect">
            <a:avLst/>
          </a:prstGeom>
        </p:spPr>
        <p:txBody>
          <a:bodyPr vert="horz" wrap="square" lIns="0" tIns="12700" rIns="0" bIns="0" rtlCol="0">
            <a:spAutoFit/>
          </a:bodyPr>
          <a:lstStyle/>
          <a:p>
            <a:pPr marL="443230" marR="9036050">
              <a:lnSpc>
                <a:spcPct val="115500"/>
              </a:lnSpc>
              <a:spcBef>
                <a:spcPts val="100"/>
              </a:spcBef>
            </a:pPr>
            <a:r>
              <a:rPr sz="2000" i="1" spc="-5" dirty="0">
                <a:solidFill>
                  <a:srgbClr val="3E3E3E"/>
                </a:solidFill>
                <a:latin typeface="Calibri"/>
                <a:cs typeface="Calibri"/>
              </a:rPr>
              <a:t>Gower I </a:t>
            </a:r>
            <a:r>
              <a:rPr sz="2000" i="1" spc="-15" dirty="0">
                <a:solidFill>
                  <a:srgbClr val="3E3E3E"/>
                </a:solidFill>
                <a:latin typeface="Calibri"/>
                <a:cs typeface="Calibri"/>
              </a:rPr>
              <a:t>(</a:t>
            </a:r>
            <a:r>
              <a:rPr sz="2000" i="1" spc="-15" dirty="0">
                <a:solidFill>
                  <a:srgbClr val="3E3E3E"/>
                </a:solidFill>
                <a:latin typeface="Roboto"/>
                <a:cs typeface="Roboto"/>
              </a:rPr>
              <a:t>ζ</a:t>
            </a:r>
            <a:r>
              <a:rPr sz="2000" i="1" spc="-15" dirty="0">
                <a:solidFill>
                  <a:srgbClr val="3E3E3E"/>
                </a:solidFill>
                <a:latin typeface="Calibri"/>
                <a:cs typeface="Calibri"/>
              </a:rPr>
              <a:t>2</a:t>
            </a:r>
            <a:r>
              <a:rPr sz="2000" i="1" spc="-15" dirty="0">
                <a:solidFill>
                  <a:srgbClr val="3E3E3E"/>
                </a:solidFill>
                <a:latin typeface="Roboto"/>
                <a:cs typeface="Roboto"/>
              </a:rPr>
              <a:t>ε</a:t>
            </a:r>
            <a:r>
              <a:rPr sz="2000" i="1" spc="-15" dirty="0">
                <a:solidFill>
                  <a:srgbClr val="3E3E3E"/>
                </a:solidFill>
                <a:latin typeface="Calibri"/>
                <a:cs typeface="Calibri"/>
              </a:rPr>
              <a:t>2)</a:t>
            </a:r>
            <a:r>
              <a:rPr lang="en-US" sz="2000" i="1" spc="-15" dirty="0">
                <a:solidFill>
                  <a:srgbClr val="3E3E3E"/>
                </a:solidFill>
                <a:latin typeface="Calibri"/>
                <a:cs typeface="Calibri"/>
              </a:rPr>
              <a:t> </a:t>
            </a:r>
            <a:r>
              <a:rPr sz="2000" i="1" spc="-5" dirty="0">
                <a:solidFill>
                  <a:srgbClr val="3E3E3E"/>
                </a:solidFill>
                <a:latin typeface="Calibri"/>
                <a:cs typeface="Calibri"/>
              </a:rPr>
              <a:t>Gower</a:t>
            </a:r>
            <a:r>
              <a:rPr sz="2000" i="1" spc="-45" dirty="0">
                <a:solidFill>
                  <a:srgbClr val="3E3E3E"/>
                </a:solidFill>
                <a:latin typeface="Calibri"/>
                <a:cs typeface="Calibri"/>
              </a:rPr>
              <a:t> </a:t>
            </a:r>
            <a:r>
              <a:rPr sz="2000" i="1" spc="-5" dirty="0">
                <a:solidFill>
                  <a:srgbClr val="3E3E3E"/>
                </a:solidFill>
                <a:latin typeface="Calibri"/>
                <a:cs typeface="Calibri"/>
              </a:rPr>
              <a:t>II</a:t>
            </a:r>
            <a:r>
              <a:rPr sz="2000" i="1" spc="-85" dirty="0">
                <a:solidFill>
                  <a:srgbClr val="3E3E3E"/>
                </a:solidFill>
                <a:latin typeface="Calibri"/>
                <a:cs typeface="Calibri"/>
              </a:rPr>
              <a:t> </a:t>
            </a:r>
            <a:r>
              <a:rPr sz="2000" i="1" spc="-15" dirty="0">
                <a:solidFill>
                  <a:srgbClr val="3E3E3E"/>
                </a:solidFill>
                <a:latin typeface="Calibri"/>
                <a:cs typeface="Calibri"/>
              </a:rPr>
              <a:t>(</a:t>
            </a:r>
            <a:r>
              <a:rPr sz="2000" i="1" spc="-15" dirty="0">
                <a:solidFill>
                  <a:srgbClr val="3E3E3E"/>
                </a:solidFill>
                <a:latin typeface="Roboto"/>
                <a:cs typeface="Roboto"/>
              </a:rPr>
              <a:t>α</a:t>
            </a:r>
            <a:r>
              <a:rPr sz="2000" i="1" spc="-15" dirty="0">
                <a:solidFill>
                  <a:srgbClr val="3E3E3E"/>
                </a:solidFill>
                <a:latin typeface="Calibri"/>
                <a:cs typeface="Calibri"/>
              </a:rPr>
              <a:t>2</a:t>
            </a:r>
            <a:r>
              <a:rPr sz="2000" i="1" spc="-15" dirty="0">
                <a:solidFill>
                  <a:srgbClr val="3E3E3E"/>
                </a:solidFill>
                <a:latin typeface="Roboto"/>
                <a:cs typeface="Roboto"/>
              </a:rPr>
              <a:t>ε</a:t>
            </a:r>
            <a:r>
              <a:rPr sz="2000" i="1" spc="-15" dirty="0">
                <a:solidFill>
                  <a:srgbClr val="3E3E3E"/>
                </a:solidFill>
                <a:latin typeface="Calibri"/>
                <a:cs typeface="Calibri"/>
              </a:rPr>
              <a:t>2)</a:t>
            </a:r>
            <a:endParaRPr sz="2000" dirty="0">
              <a:latin typeface="Calibri"/>
              <a:cs typeface="Calibri"/>
            </a:endParaRPr>
          </a:p>
          <a:p>
            <a:pPr marL="556895" marR="5080" indent="-544830">
              <a:lnSpc>
                <a:spcPct val="102299"/>
              </a:lnSpc>
              <a:spcBef>
                <a:spcPts val="355"/>
              </a:spcBef>
              <a:buClr>
                <a:srgbClr val="3E3E3E"/>
              </a:buClr>
              <a:buSzPct val="102083"/>
              <a:buFont typeface="Segoe UI Symbol"/>
              <a:buChar char="❖"/>
              <a:tabLst>
                <a:tab pos="594995" algn="l"/>
                <a:tab pos="595630" algn="l"/>
                <a:tab pos="3830954" algn="l"/>
              </a:tabLst>
            </a:pPr>
            <a:r>
              <a:rPr dirty="0"/>
              <a:t>	</a:t>
            </a:r>
            <a:r>
              <a:rPr sz="2400" b="1" i="1" u="heavy" spc="-5" dirty="0">
                <a:solidFill>
                  <a:srgbClr val="3E3E3E"/>
                </a:solidFill>
                <a:uFill>
                  <a:solidFill>
                    <a:srgbClr val="3E3E3E"/>
                  </a:solidFill>
                </a:uFill>
                <a:latin typeface="Calibri"/>
                <a:cs typeface="Calibri"/>
              </a:rPr>
              <a:t>Fetal</a:t>
            </a:r>
            <a:r>
              <a:rPr sz="2400" b="1" i="1" u="heavy" spc="5" dirty="0">
                <a:solidFill>
                  <a:srgbClr val="3E3E3E"/>
                </a:solidFill>
                <a:uFill>
                  <a:solidFill>
                    <a:srgbClr val="3E3E3E"/>
                  </a:solidFill>
                </a:uFill>
                <a:latin typeface="Calibri"/>
                <a:cs typeface="Calibri"/>
              </a:rPr>
              <a:t> </a:t>
            </a:r>
            <a:r>
              <a:rPr sz="2400" b="1" i="1" u="heavy" spc="-5" dirty="0">
                <a:solidFill>
                  <a:srgbClr val="3E3E3E"/>
                </a:solidFill>
                <a:uFill>
                  <a:solidFill>
                    <a:srgbClr val="3E3E3E"/>
                  </a:solidFill>
                </a:uFill>
                <a:latin typeface="Calibri"/>
                <a:cs typeface="Calibri"/>
              </a:rPr>
              <a:t>hemoglobin</a:t>
            </a:r>
            <a:r>
              <a:rPr sz="2400" b="1" i="1" u="heavy" spc="-10" dirty="0">
                <a:solidFill>
                  <a:srgbClr val="3E3E3E"/>
                </a:solidFill>
                <a:uFill>
                  <a:solidFill>
                    <a:srgbClr val="3E3E3E"/>
                  </a:solidFill>
                </a:uFill>
                <a:latin typeface="Calibri"/>
                <a:cs typeface="Calibri"/>
              </a:rPr>
              <a:t> </a:t>
            </a:r>
            <a:r>
              <a:rPr sz="2400" b="1" i="1" u="heavy" spc="35" dirty="0">
                <a:solidFill>
                  <a:srgbClr val="3E3E3E"/>
                </a:solidFill>
                <a:uFill>
                  <a:solidFill>
                    <a:srgbClr val="3E3E3E"/>
                  </a:solidFill>
                </a:uFill>
                <a:latin typeface="Calibri"/>
                <a:cs typeface="Calibri"/>
              </a:rPr>
              <a:t>(</a:t>
            </a:r>
            <a:r>
              <a:rPr sz="2400" b="1" i="1" u="heavy" spc="35" dirty="0">
                <a:solidFill>
                  <a:srgbClr val="3E3E3E"/>
                </a:solidFill>
                <a:uFill>
                  <a:solidFill>
                    <a:srgbClr val="3E3E3E"/>
                  </a:solidFill>
                </a:uFill>
                <a:latin typeface="Roboto Cn"/>
                <a:cs typeface="Roboto Cn"/>
              </a:rPr>
              <a:t>α</a:t>
            </a:r>
            <a:r>
              <a:rPr sz="2400" b="1" i="1" u="heavy" spc="35" dirty="0">
                <a:solidFill>
                  <a:srgbClr val="3E3E3E"/>
                </a:solidFill>
                <a:uFill>
                  <a:solidFill>
                    <a:srgbClr val="3E3E3E"/>
                  </a:solidFill>
                </a:uFill>
                <a:latin typeface="Calibri"/>
                <a:cs typeface="Calibri"/>
              </a:rPr>
              <a:t>2</a:t>
            </a:r>
            <a:r>
              <a:rPr sz="2400" b="1" i="1" u="heavy" spc="35" dirty="0">
                <a:solidFill>
                  <a:srgbClr val="3E3E3E"/>
                </a:solidFill>
                <a:uFill>
                  <a:solidFill>
                    <a:srgbClr val="3E3E3E"/>
                  </a:solidFill>
                </a:uFill>
                <a:latin typeface="Roboto Cn"/>
                <a:cs typeface="Roboto Cn"/>
              </a:rPr>
              <a:t>γ</a:t>
            </a:r>
            <a:r>
              <a:rPr sz="2400" b="1" i="1" u="heavy" spc="35" dirty="0">
                <a:solidFill>
                  <a:srgbClr val="3E3E3E"/>
                </a:solidFill>
                <a:uFill>
                  <a:solidFill>
                    <a:srgbClr val="3E3E3E"/>
                  </a:solidFill>
                </a:uFill>
                <a:latin typeface="Calibri"/>
                <a:cs typeface="Calibri"/>
              </a:rPr>
              <a:t>2)</a:t>
            </a:r>
            <a:r>
              <a:rPr sz="2400" b="1" i="1" spc="35" dirty="0">
                <a:solidFill>
                  <a:srgbClr val="3E3E3E"/>
                </a:solidFill>
                <a:latin typeface="Calibri"/>
                <a:cs typeface="Calibri"/>
              </a:rPr>
              <a:t>	</a:t>
            </a:r>
            <a:r>
              <a:rPr sz="1800" b="1" i="1" spc="-5" dirty="0">
                <a:solidFill>
                  <a:srgbClr val="3E3E3E"/>
                </a:solidFill>
                <a:latin typeface="Calibri"/>
                <a:cs typeface="Calibri"/>
              </a:rPr>
              <a:t>,</a:t>
            </a:r>
            <a:r>
              <a:rPr sz="1800" b="1" i="1" spc="100" dirty="0">
                <a:solidFill>
                  <a:srgbClr val="3E3E3E"/>
                </a:solidFill>
                <a:latin typeface="Calibri"/>
                <a:cs typeface="Calibri"/>
              </a:rPr>
              <a:t> </a:t>
            </a:r>
            <a:r>
              <a:rPr sz="2000" i="1" spc="-5" dirty="0">
                <a:solidFill>
                  <a:srgbClr val="3E3E3E"/>
                </a:solidFill>
                <a:latin typeface="Calibri"/>
                <a:cs typeface="Calibri"/>
              </a:rPr>
              <a:t>major</a:t>
            </a:r>
            <a:r>
              <a:rPr sz="2000" i="1" spc="-45" dirty="0">
                <a:solidFill>
                  <a:srgbClr val="3E3E3E"/>
                </a:solidFill>
                <a:latin typeface="Calibri"/>
                <a:cs typeface="Calibri"/>
              </a:rPr>
              <a:t> </a:t>
            </a:r>
            <a:r>
              <a:rPr sz="2000" i="1" spc="-5" dirty="0">
                <a:solidFill>
                  <a:srgbClr val="3E3E3E"/>
                </a:solidFill>
                <a:latin typeface="Calibri"/>
                <a:cs typeface="Calibri"/>
              </a:rPr>
              <a:t>oxygen</a:t>
            </a:r>
            <a:r>
              <a:rPr sz="2000" i="1" spc="55" dirty="0">
                <a:solidFill>
                  <a:srgbClr val="3E3E3E"/>
                </a:solidFill>
                <a:latin typeface="Calibri"/>
                <a:cs typeface="Calibri"/>
              </a:rPr>
              <a:t> </a:t>
            </a:r>
            <a:r>
              <a:rPr sz="2000" i="1" spc="-5" dirty="0">
                <a:solidFill>
                  <a:srgbClr val="3E3E3E"/>
                </a:solidFill>
                <a:latin typeface="Calibri"/>
                <a:cs typeface="Calibri"/>
              </a:rPr>
              <a:t>carrier</a:t>
            </a:r>
            <a:r>
              <a:rPr sz="2000" i="1" spc="-75" dirty="0">
                <a:solidFill>
                  <a:srgbClr val="3E3E3E"/>
                </a:solidFill>
                <a:latin typeface="Calibri"/>
                <a:cs typeface="Calibri"/>
              </a:rPr>
              <a:t> </a:t>
            </a:r>
            <a:r>
              <a:rPr sz="2000" i="1" spc="-5" dirty="0">
                <a:solidFill>
                  <a:srgbClr val="3E3E3E"/>
                </a:solidFill>
                <a:latin typeface="Calibri"/>
                <a:cs typeface="Calibri"/>
              </a:rPr>
              <a:t>in</a:t>
            </a:r>
            <a:r>
              <a:rPr sz="2000" i="1" spc="70" dirty="0">
                <a:solidFill>
                  <a:srgbClr val="3E3E3E"/>
                </a:solidFill>
                <a:latin typeface="Calibri"/>
                <a:cs typeface="Calibri"/>
              </a:rPr>
              <a:t> </a:t>
            </a:r>
            <a:r>
              <a:rPr sz="2000" i="1" spc="-5" dirty="0">
                <a:solidFill>
                  <a:srgbClr val="3E3E3E"/>
                </a:solidFill>
                <a:latin typeface="Calibri"/>
                <a:cs typeface="Calibri"/>
              </a:rPr>
              <a:t>fetal</a:t>
            </a:r>
            <a:r>
              <a:rPr sz="2000" i="1" spc="35" dirty="0">
                <a:solidFill>
                  <a:srgbClr val="3E3E3E"/>
                </a:solidFill>
                <a:latin typeface="Calibri"/>
                <a:cs typeface="Calibri"/>
              </a:rPr>
              <a:t> </a:t>
            </a:r>
            <a:r>
              <a:rPr sz="2000" i="1" spc="-5" dirty="0">
                <a:solidFill>
                  <a:srgbClr val="3E3E3E"/>
                </a:solidFill>
                <a:latin typeface="Calibri"/>
                <a:cs typeface="Calibri"/>
              </a:rPr>
              <a:t>life,</a:t>
            </a:r>
            <a:r>
              <a:rPr sz="2000" i="1" spc="-30" dirty="0">
                <a:solidFill>
                  <a:srgbClr val="3E3E3E"/>
                </a:solidFill>
                <a:latin typeface="Calibri"/>
                <a:cs typeface="Calibri"/>
              </a:rPr>
              <a:t> </a:t>
            </a:r>
            <a:r>
              <a:rPr sz="2000" i="1" spc="-5" dirty="0">
                <a:solidFill>
                  <a:srgbClr val="3E3E3E"/>
                </a:solidFill>
                <a:latin typeface="Calibri"/>
                <a:cs typeface="Calibri"/>
              </a:rPr>
              <a:t>accounts</a:t>
            </a:r>
            <a:r>
              <a:rPr sz="2000" i="1" spc="30" dirty="0">
                <a:solidFill>
                  <a:srgbClr val="3E3E3E"/>
                </a:solidFill>
                <a:latin typeface="Calibri"/>
                <a:cs typeface="Calibri"/>
              </a:rPr>
              <a:t> </a:t>
            </a:r>
            <a:r>
              <a:rPr sz="2000" i="1" spc="-5" dirty="0">
                <a:solidFill>
                  <a:srgbClr val="3E3E3E"/>
                </a:solidFill>
                <a:latin typeface="Calibri"/>
                <a:cs typeface="Calibri"/>
              </a:rPr>
              <a:t>for</a:t>
            </a:r>
            <a:r>
              <a:rPr sz="2000" i="1" spc="-70" dirty="0">
                <a:solidFill>
                  <a:srgbClr val="3E3E3E"/>
                </a:solidFill>
                <a:latin typeface="Calibri"/>
                <a:cs typeface="Calibri"/>
              </a:rPr>
              <a:t> </a:t>
            </a:r>
            <a:r>
              <a:rPr sz="2000" i="1" spc="-5" dirty="0">
                <a:solidFill>
                  <a:srgbClr val="3E3E3E"/>
                </a:solidFill>
                <a:latin typeface="Calibri"/>
                <a:cs typeface="Calibri"/>
              </a:rPr>
              <a:t>less</a:t>
            </a:r>
            <a:r>
              <a:rPr sz="2000" i="1" spc="85" dirty="0">
                <a:solidFill>
                  <a:srgbClr val="3E3E3E"/>
                </a:solidFill>
                <a:latin typeface="Calibri"/>
                <a:cs typeface="Calibri"/>
              </a:rPr>
              <a:t> </a:t>
            </a:r>
            <a:r>
              <a:rPr sz="2000" i="1" spc="-5" dirty="0">
                <a:solidFill>
                  <a:srgbClr val="3E3E3E"/>
                </a:solidFill>
                <a:latin typeface="Calibri"/>
                <a:cs typeface="Calibri"/>
              </a:rPr>
              <a:t>than</a:t>
            </a:r>
            <a:r>
              <a:rPr sz="2000" i="1" spc="5" dirty="0">
                <a:solidFill>
                  <a:srgbClr val="3E3E3E"/>
                </a:solidFill>
                <a:latin typeface="Calibri"/>
                <a:cs typeface="Calibri"/>
              </a:rPr>
              <a:t> </a:t>
            </a:r>
            <a:r>
              <a:rPr sz="2000" i="1" spc="-5" dirty="0">
                <a:solidFill>
                  <a:srgbClr val="3E3E3E"/>
                </a:solidFill>
                <a:latin typeface="Calibri"/>
                <a:cs typeface="Calibri"/>
              </a:rPr>
              <a:t>2%</a:t>
            </a:r>
            <a:r>
              <a:rPr sz="2000" i="1" spc="10" dirty="0">
                <a:solidFill>
                  <a:srgbClr val="3E3E3E"/>
                </a:solidFill>
                <a:latin typeface="Calibri"/>
                <a:cs typeface="Calibri"/>
              </a:rPr>
              <a:t> </a:t>
            </a:r>
            <a:r>
              <a:rPr sz="2000" i="1" spc="-5" dirty="0">
                <a:solidFill>
                  <a:srgbClr val="3E3E3E"/>
                </a:solidFill>
                <a:latin typeface="Calibri"/>
                <a:cs typeface="Calibri"/>
              </a:rPr>
              <a:t>of</a:t>
            </a:r>
            <a:r>
              <a:rPr sz="2000" i="1" spc="20" dirty="0">
                <a:solidFill>
                  <a:srgbClr val="3E3E3E"/>
                </a:solidFill>
                <a:latin typeface="Calibri"/>
                <a:cs typeface="Calibri"/>
              </a:rPr>
              <a:t> </a:t>
            </a:r>
            <a:r>
              <a:rPr sz="2000" i="1" spc="-5" dirty="0">
                <a:solidFill>
                  <a:srgbClr val="3E3E3E"/>
                </a:solidFill>
                <a:latin typeface="Calibri"/>
                <a:cs typeface="Calibri"/>
              </a:rPr>
              <a:t>normal </a:t>
            </a:r>
            <a:r>
              <a:rPr sz="2000" i="1" spc="-440" dirty="0">
                <a:solidFill>
                  <a:srgbClr val="3E3E3E"/>
                </a:solidFill>
                <a:latin typeface="Calibri"/>
                <a:cs typeface="Calibri"/>
              </a:rPr>
              <a:t> </a:t>
            </a:r>
            <a:r>
              <a:rPr sz="2000" i="1" spc="-5" dirty="0">
                <a:solidFill>
                  <a:srgbClr val="3E3E3E"/>
                </a:solidFill>
                <a:latin typeface="Calibri"/>
                <a:cs typeface="Calibri"/>
              </a:rPr>
              <a:t>adult</a:t>
            </a:r>
            <a:endParaRPr sz="2000" dirty="0">
              <a:latin typeface="Calibri"/>
              <a:cs typeface="Calibri"/>
            </a:endParaRPr>
          </a:p>
          <a:p>
            <a:pPr marL="443230">
              <a:lnSpc>
                <a:spcPct val="100000"/>
              </a:lnSpc>
              <a:spcBef>
                <a:spcPts val="375"/>
              </a:spcBef>
            </a:pPr>
            <a:r>
              <a:rPr sz="2000" i="1" spc="-5" dirty="0">
                <a:solidFill>
                  <a:srgbClr val="3E3E3E"/>
                </a:solidFill>
                <a:latin typeface="Calibri"/>
                <a:cs typeface="Calibri"/>
              </a:rPr>
              <a:t>hemoglobin</a:t>
            </a:r>
            <a:r>
              <a:rPr sz="2000" i="1" spc="-70" dirty="0">
                <a:solidFill>
                  <a:srgbClr val="3E3E3E"/>
                </a:solidFill>
                <a:latin typeface="Calibri"/>
                <a:cs typeface="Calibri"/>
              </a:rPr>
              <a:t> </a:t>
            </a:r>
            <a:r>
              <a:rPr sz="2000" i="1" spc="-5" dirty="0">
                <a:solidFill>
                  <a:srgbClr val="3E3E3E"/>
                </a:solidFill>
                <a:latin typeface="Calibri"/>
                <a:cs typeface="Calibri"/>
              </a:rPr>
              <a:t>and</a:t>
            </a:r>
            <a:r>
              <a:rPr sz="2000" i="1" spc="70" dirty="0">
                <a:solidFill>
                  <a:srgbClr val="3E3E3E"/>
                </a:solidFill>
                <a:latin typeface="Calibri"/>
                <a:cs typeface="Calibri"/>
              </a:rPr>
              <a:t> </a:t>
            </a:r>
            <a:r>
              <a:rPr sz="2000" i="1" spc="-5" dirty="0">
                <a:solidFill>
                  <a:srgbClr val="3E3E3E"/>
                </a:solidFill>
                <a:latin typeface="Calibri"/>
                <a:cs typeface="Calibri"/>
              </a:rPr>
              <a:t>falls</a:t>
            </a:r>
            <a:r>
              <a:rPr sz="2000" i="1" spc="20" dirty="0">
                <a:solidFill>
                  <a:srgbClr val="3E3E3E"/>
                </a:solidFill>
                <a:latin typeface="Calibri"/>
                <a:cs typeface="Calibri"/>
              </a:rPr>
              <a:t> </a:t>
            </a:r>
            <a:r>
              <a:rPr sz="2000" i="1" spc="-5" dirty="0">
                <a:solidFill>
                  <a:srgbClr val="3E3E3E"/>
                </a:solidFill>
                <a:latin typeface="Calibri"/>
                <a:cs typeface="Calibri"/>
              </a:rPr>
              <a:t>to</a:t>
            </a:r>
            <a:r>
              <a:rPr sz="2000" i="1" spc="-45" dirty="0">
                <a:solidFill>
                  <a:srgbClr val="3E3E3E"/>
                </a:solidFill>
                <a:latin typeface="Calibri"/>
                <a:cs typeface="Calibri"/>
              </a:rPr>
              <a:t> </a:t>
            </a:r>
            <a:r>
              <a:rPr sz="2000" i="1" spc="-5" dirty="0">
                <a:solidFill>
                  <a:srgbClr val="3E3E3E"/>
                </a:solidFill>
                <a:latin typeface="Calibri"/>
                <a:cs typeface="Calibri"/>
              </a:rPr>
              <a:t>this</a:t>
            </a:r>
            <a:r>
              <a:rPr sz="2000" i="1" spc="20" dirty="0">
                <a:solidFill>
                  <a:srgbClr val="3E3E3E"/>
                </a:solidFill>
                <a:latin typeface="Calibri"/>
                <a:cs typeface="Calibri"/>
              </a:rPr>
              <a:t> </a:t>
            </a:r>
            <a:r>
              <a:rPr sz="2000" i="1" spc="-5" dirty="0">
                <a:solidFill>
                  <a:srgbClr val="3E3E3E"/>
                </a:solidFill>
                <a:latin typeface="Calibri"/>
                <a:cs typeface="Calibri"/>
              </a:rPr>
              <a:t>level</a:t>
            </a:r>
            <a:r>
              <a:rPr sz="2000" i="1" spc="35" dirty="0">
                <a:solidFill>
                  <a:srgbClr val="3E3E3E"/>
                </a:solidFill>
                <a:latin typeface="Calibri"/>
                <a:cs typeface="Calibri"/>
              </a:rPr>
              <a:t> </a:t>
            </a:r>
            <a:r>
              <a:rPr sz="2000" i="1" spc="-5" dirty="0">
                <a:solidFill>
                  <a:srgbClr val="3E3E3E"/>
                </a:solidFill>
                <a:latin typeface="Calibri"/>
                <a:cs typeface="Calibri"/>
              </a:rPr>
              <a:t>by</a:t>
            </a:r>
            <a:r>
              <a:rPr sz="2000" i="1" spc="-75" dirty="0">
                <a:solidFill>
                  <a:srgbClr val="3E3E3E"/>
                </a:solidFill>
                <a:latin typeface="Calibri"/>
                <a:cs typeface="Calibri"/>
              </a:rPr>
              <a:t> </a:t>
            </a:r>
            <a:r>
              <a:rPr sz="2000" i="1" spc="-5" dirty="0">
                <a:solidFill>
                  <a:srgbClr val="3E3E3E"/>
                </a:solidFill>
                <a:latin typeface="Calibri"/>
                <a:cs typeface="Calibri"/>
              </a:rPr>
              <a:t>the</a:t>
            </a:r>
            <a:r>
              <a:rPr sz="2000" i="1" dirty="0">
                <a:solidFill>
                  <a:srgbClr val="3E3E3E"/>
                </a:solidFill>
                <a:latin typeface="Calibri"/>
                <a:cs typeface="Calibri"/>
              </a:rPr>
              <a:t> </a:t>
            </a:r>
            <a:r>
              <a:rPr sz="2000" i="1" spc="-5" dirty="0">
                <a:solidFill>
                  <a:srgbClr val="3E3E3E"/>
                </a:solidFill>
                <a:latin typeface="Calibri"/>
                <a:cs typeface="Calibri"/>
              </a:rPr>
              <a:t>age</a:t>
            </a:r>
            <a:r>
              <a:rPr sz="2000" i="1" spc="45" dirty="0">
                <a:solidFill>
                  <a:srgbClr val="3E3E3E"/>
                </a:solidFill>
                <a:latin typeface="Calibri"/>
                <a:cs typeface="Calibri"/>
              </a:rPr>
              <a:t> </a:t>
            </a:r>
            <a:r>
              <a:rPr sz="2000" i="1" spc="-5" dirty="0">
                <a:solidFill>
                  <a:srgbClr val="3E3E3E"/>
                </a:solidFill>
                <a:latin typeface="Calibri"/>
                <a:cs typeface="Calibri"/>
              </a:rPr>
              <a:t>of</a:t>
            </a:r>
            <a:r>
              <a:rPr sz="2000" i="1" spc="15" dirty="0">
                <a:solidFill>
                  <a:srgbClr val="3E3E3E"/>
                </a:solidFill>
                <a:latin typeface="Calibri"/>
                <a:cs typeface="Calibri"/>
              </a:rPr>
              <a:t> </a:t>
            </a:r>
            <a:r>
              <a:rPr sz="2000" i="1" spc="-5" dirty="0">
                <a:solidFill>
                  <a:srgbClr val="3E3E3E"/>
                </a:solidFill>
                <a:latin typeface="Calibri"/>
                <a:cs typeface="Calibri"/>
              </a:rPr>
              <a:t>6–12</a:t>
            </a:r>
            <a:r>
              <a:rPr sz="2000" i="1" spc="20" dirty="0">
                <a:solidFill>
                  <a:srgbClr val="3E3E3E"/>
                </a:solidFill>
                <a:latin typeface="Calibri"/>
                <a:cs typeface="Calibri"/>
              </a:rPr>
              <a:t> </a:t>
            </a:r>
            <a:r>
              <a:rPr sz="2000" i="1" spc="-5" dirty="0">
                <a:solidFill>
                  <a:srgbClr val="3E3E3E"/>
                </a:solidFill>
                <a:latin typeface="Calibri"/>
                <a:cs typeface="Calibri"/>
              </a:rPr>
              <a:t>months</a:t>
            </a:r>
            <a:endParaRPr sz="2000" dirty="0">
              <a:latin typeface="Calibri"/>
              <a:cs typeface="Calibri"/>
            </a:endParaRPr>
          </a:p>
        </p:txBody>
      </p:sp>
      <p:sp>
        <p:nvSpPr>
          <p:cNvPr id="6" name="object 6"/>
          <p:cNvSpPr txBox="1">
            <a:spLocks noGrp="1"/>
          </p:cNvSpPr>
          <p:nvPr>
            <p:ph type="title"/>
          </p:nvPr>
        </p:nvSpPr>
        <p:spPr>
          <a:xfrm>
            <a:off x="695724" y="320789"/>
            <a:ext cx="5857875"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FF"/>
                </a:solidFill>
              </a:rPr>
              <a:t>GENETICS</a:t>
            </a:r>
            <a:r>
              <a:rPr spc="-70" dirty="0">
                <a:solidFill>
                  <a:srgbClr val="FFFFFF"/>
                </a:solidFill>
              </a:rPr>
              <a:t> </a:t>
            </a:r>
            <a:r>
              <a:rPr spc="-5" dirty="0">
                <a:solidFill>
                  <a:srgbClr val="FFFFFF"/>
                </a:solidFill>
              </a:rPr>
              <a:t>OF</a:t>
            </a:r>
            <a:r>
              <a:rPr spc="-70" dirty="0">
                <a:solidFill>
                  <a:srgbClr val="FFFFFF"/>
                </a:solidFill>
              </a:rPr>
              <a:t> </a:t>
            </a:r>
            <a:r>
              <a:rPr spc="-5" dirty="0">
                <a:solidFill>
                  <a:srgbClr val="FFFFFF"/>
                </a:solidFill>
              </a:rPr>
              <a:t>HEMOGLOBIN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513380" y="1508567"/>
            <a:ext cx="10830560" cy="2972435"/>
          </a:xfrm>
          <a:prstGeom prst="rect">
            <a:avLst/>
          </a:prstGeom>
        </p:spPr>
        <p:txBody>
          <a:bodyPr vert="horz" wrap="square" lIns="0" tIns="8255" rIns="0" bIns="0" rtlCol="0">
            <a:spAutoFit/>
          </a:bodyPr>
          <a:lstStyle/>
          <a:p>
            <a:pPr marL="651510" marR="5080" indent="-622935">
              <a:lnSpc>
                <a:spcPct val="100899"/>
              </a:lnSpc>
              <a:spcBef>
                <a:spcPts val="65"/>
              </a:spcBef>
              <a:buSzPct val="101785"/>
              <a:buFont typeface="Segoe UI Symbol"/>
              <a:buChar char="❖"/>
              <a:tabLst>
                <a:tab pos="651510" algn="l"/>
                <a:tab pos="652145" algn="l"/>
              </a:tabLst>
            </a:pPr>
            <a:r>
              <a:rPr sz="2800" i="1" u="heavy" spc="-5" dirty="0">
                <a:solidFill>
                  <a:srgbClr val="0B0B0B"/>
                </a:solidFill>
                <a:uFill>
                  <a:solidFill>
                    <a:srgbClr val="0B0B0B"/>
                  </a:solidFill>
                </a:uFill>
                <a:latin typeface="Calibri"/>
                <a:cs typeface="Calibri"/>
              </a:rPr>
              <a:t>Vaso-occlusive painful events</a:t>
            </a:r>
            <a:r>
              <a:rPr sz="2800" i="1" spc="-5" dirty="0">
                <a:solidFill>
                  <a:srgbClr val="0B0B0B"/>
                </a:solidFill>
                <a:latin typeface="Calibri"/>
                <a:cs typeface="Calibri"/>
              </a:rPr>
              <a:t> </a:t>
            </a:r>
            <a:r>
              <a:rPr sz="2000" i="1" spc="-5" dirty="0">
                <a:solidFill>
                  <a:srgbClr val="0B0B0B"/>
                </a:solidFill>
                <a:latin typeface="Calibri"/>
                <a:cs typeface="Calibri"/>
              </a:rPr>
              <a:t>,</a:t>
            </a:r>
            <a:r>
              <a:rPr sz="2000" i="1" dirty="0">
                <a:solidFill>
                  <a:srgbClr val="0B0B0B"/>
                </a:solidFill>
                <a:latin typeface="Calibri"/>
                <a:cs typeface="Calibri"/>
              </a:rPr>
              <a:t> </a:t>
            </a:r>
            <a:r>
              <a:rPr sz="2000" i="1" spc="-5" dirty="0">
                <a:solidFill>
                  <a:srgbClr val="3E3E3E"/>
                </a:solidFill>
                <a:latin typeface="Calibri"/>
                <a:cs typeface="Calibri"/>
              </a:rPr>
              <a:t>unremitting discomfort that can occur in any part of the </a:t>
            </a:r>
            <a:r>
              <a:rPr sz="2000" i="1" spc="-440" dirty="0">
                <a:solidFill>
                  <a:srgbClr val="3E3E3E"/>
                </a:solidFill>
                <a:latin typeface="Calibri"/>
                <a:cs typeface="Calibri"/>
              </a:rPr>
              <a:t> </a:t>
            </a:r>
            <a:r>
              <a:rPr sz="2000" i="1" spc="-5" dirty="0">
                <a:solidFill>
                  <a:srgbClr val="3E3E3E"/>
                </a:solidFill>
                <a:latin typeface="Calibri"/>
                <a:cs typeface="Calibri"/>
              </a:rPr>
              <a:t>body</a:t>
            </a:r>
            <a:r>
              <a:rPr sz="2000" i="1" spc="-25" dirty="0">
                <a:solidFill>
                  <a:srgbClr val="3E3E3E"/>
                </a:solidFill>
                <a:latin typeface="Calibri"/>
                <a:cs typeface="Calibri"/>
              </a:rPr>
              <a:t> </a:t>
            </a:r>
            <a:r>
              <a:rPr sz="2000" i="1" spc="-5" dirty="0">
                <a:solidFill>
                  <a:srgbClr val="3E3E3E"/>
                </a:solidFill>
                <a:latin typeface="Calibri"/>
                <a:cs typeface="Calibri"/>
              </a:rPr>
              <a:t>but</a:t>
            </a:r>
            <a:r>
              <a:rPr sz="2000" i="1" spc="30" dirty="0">
                <a:solidFill>
                  <a:srgbClr val="3E3E3E"/>
                </a:solidFill>
                <a:latin typeface="Calibri"/>
                <a:cs typeface="Calibri"/>
              </a:rPr>
              <a:t> </a:t>
            </a:r>
            <a:r>
              <a:rPr sz="2000" i="1" spc="-5" dirty="0">
                <a:solidFill>
                  <a:srgbClr val="3E3E3E"/>
                </a:solidFill>
                <a:latin typeface="Calibri"/>
                <a:cs typeface="Calibri"/>
              </a:rPr>
              <a:t>most</a:t>
            </a:r>
            <a:r>
              <a:rPr sz="2000" i="1" spc="5" dirty="0">
                <a:solidFill>
                  <a:srgbClr val="3E3E3E"/>
                </a:solidFill>
                <a:latin typeface="Calibri"/>
                <a:cs typeface="Calibri"/>
              </a:rPr>
              <a:t> </a:t>
            </a:r>
            <a:r>
              <a:rPr sz="2000" i="1" spc="-5" dirty="0">
                <a:solidFill>
                  <a:srgbClr val="3E3E3E"/>
                </a:solidFill>
                <a:latin typeface="Calibri"/>
                <a:cs typeface="Calibri"/>
              </a:rPr>
              <a:t>often</a:t>
            </a:r>
            <a:r>
              <a:rPr sz="2000" i="1" spc="-35" dirty="0">
                <a:solidFill>
                  <a:srgbClr val="3E3E3E"/>
                </a:solidFill>
                <a:latin typeface="Calibri"/>
                <a:cs typeface="Calibri"/>
              </a:rPr>
              <a:t> </a:t>
            </a:r>
            <a:r>
              <a:rPr sz="2000" i="1" spc="-5" dirty="0">
                <a:solidFill>
                  <a:srgbClr val="3E3E3E"/>
                </a:solidFill>
                <a:latin typeface="Calibri"/>
                <a:cs typeface="Calibri"/>
              </a:rPr>
              <a:t>occurs</a:t>
            </a:r>
            <a:r>
              <a:rPr sz="2000" i="1" spc="-30" dirty="0">
                <a:solidFill>
                  <a:srgbClr val="3E3E3E"/>
                </a:solidFill>
                <a:latin typeface="Calibri"/>
                <a:cs typeface="Calibri"/>
              </a:rPr>
              <a:t> </a:t>
            </a:r>
            <a:r>
              <a:rPr sz="2000" i="1" spc="-5" dirty="0">
                <a:solidFill>
                  <a:srgbClr val="3E3E3E"/>
                </a:solidFill>
                <a:latin typeface="Calibri"/>
                <a:cs typeface="Calibri"/>
              </a:rPr>
              <a:t>in</a:t>
            </a:r>
            <a:r>
              <a:rPr sz="2000" i="1" spc="75" dirty="0">
                <a:solidFill>
                  <a:srgbClr val="3E3E3E"/>
                </a:solidFill>
                <a:latin typeface="Calibri"/>
                <a:cs typeface="Calibri"/>
              </a:rPr>
              <a:t> </a:t>
            </a:r>
            <a:r>
              <a:rPr sz="2000" i="1" spc="-5" dirty="0">
                <a:solidFill>
                  <a:srgbClr val="3E3E3E"/>
                </a:solidFill>
                <a:latin typeface="Calibri"/>
                <a:cs typeface="Calibri"/>
              </a:rPr>
              <a:t>the</a:t>
            </a:r>
            <a:r>
              <a:rPr sz="2000" i="1" spc="5" dirty="0">
                <a:solidFill>
                  <a:srgbClr val="3E3E3E"/>
                </a:solidFill>
                <a:latin typeface="Calibri"/>
                <a:cs typeface="Calibri"/>
              </a:rPr>
              <a:t> </a:t>
            </a:r>
            <a:r>
              <a:rPr sz="2000" i="1" spc="-5" dirty="0">
                <a:solidFill>
                  <a:srgbClr val="3E3E3E"/>
                </a:solidFill>
                <a:latin typeface="Calibri"/>
                <a:cs typeface="Calibri"/>
              </a:rPr>
              <a:t>chest,</a:t>
            </a:r>
            <a:r>
              <a:rPr sz="2000" i="1" spc="-10" dirty="0">
                <a:solidFill>
                  <a:srgbClr val="3E3E3E"/>
                </a:solidFill>
                <a:latin typeface="Calibri"/>
                <a:cs typeface="Calibri"/>
              </a:rPr>
              <a:t> </a:t>
            </a:r>
            <a:r>
              <a:rPr sz="2000" i="1" spc="-5" dirty="0">
                <a:solidFill>
                  <a:srgbClr val="3E3E3E"/>
                </a:solidFill>
                <a:latin typeface="Calibri"/>
                <a:cs typeface="Calibri"/>
              </a:rPr>
              <a:t>abdomen,</a:t>
            </a:r>
            <a:r>
              <a:rPr sz="2000" i="1" spc="-20" dirty="0">
                <a:solidFill>
                  <a:srgbClr val="3E3E3E"/>
                </a:solidFill>
                <a:latin typeface="Calibri"/>
                <a:cs typeface="Calibri"/>
              </a:rPr>
              <a:t> </a:t>
            </a:r>
            <a:r>
              <a:rPr sz="2000" i="1" spc="-5" dirty="0">
                <a:solidFill>
                  <a:srgbClr val="3E3E3E"/>
                </a:solidFill>
                <a:latin typeface="Calibri"/>
                <a:cs typeface="Calibri"/>
              </a:rPr>
              <a:t>or</a:t>
            </a:r>
            <a:r>
              <a:rPr sz="2000" i="1" spc="50" dirty="0">
                <a:solidFill>
                  <a:srgbClr val="3E3E3E"/>
                </a:solidFill>
                <a:latin typeface="Calibri"/>
                <a:cs typeface="Calibri"/>
              </a:rPr>
              <a:t> </a:t>
            </a:r>
            <a:r>
              <a:rPr sz="2000" i="1" spc="-5" dirty="0">
                <a:solidFill>
                  <a:srgbClr val="3E3E3E"/>
                </a:solidFill>
                <a:latin typeface="Calibri"/>
                <a:cs typeface="Calibri"/>
              </a:rPr>
              <a:t>extremities.</a:t>
            </a:r>
            <a:r>
              <a:rPr sz="2000" i="1" spc="15" dirty="0">
                <a:solidFill>
                  <a:srgbClr val="3E3E3E"/>
                </a:solidFill>
                <a:latin typeface="Calibri"/>
                <a:cs typeface="Calibri"/>
              </a:rPr>
              <a:t> </a:t>
            </a:r>
            <a:r>
              <a:rPr sz="2000" i="1" spc="-5" dirty="0">
                <a:solidFill>
                  <a:srgbClr val="3E3E3E"/>
                </a:solidFill>
                <a:latin typeface="Calibri"/>
                <a:cs typeface="Calibri"/>
              </a:rPr>
              <a:t>patient</a:t>
            </a:r>
            <a:r>
              <a:rPr sz="2000" i="1" spc="20" dirty="0">
                <a:solidFill>
                  <a:srgbClr val="3E3E3E"/>
                </a:solidFill>
                <a:latin typeface="Calibri"/>
                <a:cs typeface="Calibri"/>
              </a:rPr>
              <a:t> </a:t>
            </a:r>
            <a:r>
              <a:rPr sz="2000" i="1" spc="-5" dirty="0">
                <a:solidFill>
                  <a:srgbClr val="3E3E3E"/>
                </a:solidFill>
                <a:latin typeface="Calibri"/>
                <a:cs typeface="Calibri"/>
              </a:rPr>
              <a:t>with</a:t>
            </a:r>
            <a:r>
              <a:rPr sz="2000" i="1" spc="-30" dirty="0">
                <a:solidFill>
                  <a:srgbClr val="3E3E3E"/>
                </a:solidFill>
                <a:latin typeface="Calibri"/>
                <a:cs typeface="Calibri"/>
              </a:rPr>
              <a:t> </a:t>
            </a:r>
            <a:r>
              <a:rPr sz="2000" i="1" spc="-5" dirty="0">
                <a:solidFill>
                  <a:srgbClr val="3E3E3E"/>
                </a:solidFill>
                <a:latin typeface="Calibri"/>
                <a:cs typeface="Calibri"/>
              </a:rPr>
              <a:t>sickle</a:t>
            </a:r>
            <a:r>
              <a:rPr sz="2000" i="1" spc="65" dirty="0">
                <a:solidFill>
                  <a:srgbClr val="3E3E3E"/>
                </a:solidFill>
                <a:latin typeface="Calibri"/>
                <a:cs typeface="Calibri"/>
              </a:rPr>
              <a:t> </a:t>
            </a:r>
            <a:r>
              <a:rPr sz="2000" i="1" spc="-5" dirty="0">
                <a:solidFill>
                  <a:srgbClr val="3E3E3E"/>
                </a:solidFill>
                <a:latin typeface="Calibri"/>
                <a:cs typeface="Calibri"/>
              </a:rPr>
              <a:t>cell</a:t>
            </a:r>
            <a:r>
              <a:rPr sz="2000" i="1" spc="-50" dirty="0">
                <a:solidFill>
                  <a:srgbClr val="3E3E3E"/>
                </a:solidFill>
                <a:latin typeface="Calibri"/>
                <a:cs typeface="Calibri"/>
              </a:rPr>
              <a:t> </a:t>
            </a:r>
            <a:r>
              <a:rPr sz="2000" i="1" spc="-5" dirty="0">
                <a:solidFill>
                  <a:srgbClr val="3E3E3E"/>
                </a:solidFill>
                <a:latin typeface="Calibri"/>
                <a:cs typeface="Calibri"/>
              </a:rPr>
              <a:t>anemia </a:t>
            </a:r>
            <a:r>
              <a:rPr sz="2000" i="1" dirty="0">
                <a:solidFill>
                  <a:srgbClr val="3E3E3E"/>
                </a:solidFill>
                <a:latin typeface="Calibri"/>
                <a:cs typeface="Calibri"/>
              </a:rPr>
              <a:t> </a:t>
            </a:r>
            <a:r>
              <a:rPr sz="2000" i="1" spc="-5" dirty="0">
                <a:solidFill>
                  <a:srgbClr val="3E3E3E"/>
                </a:solidFill>
                <a:latin typeface="Calibri"/>
                <a:cs typeface="Calibri"/>
              </a:rPr>
              <a:t>has</a:t>
            </a:r>
            <a:r>
              <a:rPr sz="2000" i="1" spc="-90" dirty="0">
                <a:solidFill>
                  <a:srgbClr val="3E3E3E"/>
                </a:solidFill>
                <a:latin typeface="Calibri"/>
                <a:cs typeface="Calibri"/>
              </a:rPr>
              <a:t> </a:t>
            </a:r>
            <a:r>
              <a:rPr sz="2000" i="1" spc="10" dirty="0">
                <a:solidFill>
                  <a:srgbClr val="3E3E3E"/>
                </a:solidFill>
                <a:latin typeface="Calibri"/>
                <a:cs typeface="Calibri"/>
              </a:rPr>
              <a:t>approximate</a:t>
            </a:r>
            <a:r>
              <a:rPr sz="2000" b="1" i="1" spc="10" dirty="0">
                <a:solidFill>
                  <a:srgbClr val="3E3E3E"/>
                </a:solidFill>
                <a:latin typeface="Calibri"/>
                <a:cs typeface="Calibri"/>
              </a:rPr>
              <a:t>ly</a:t>
            </a:r>
            <a:r>
              <a:rPr sz="2000" b="1" i="1" spc="-85" dirty="0">
                <a:solidFill>
                  <a:srgbClr val="3E3E3E"/>
                </a:solidFill>
                <a:latin typeface="Calibri"/>
                <a:cs typeface="Calibri"/>
              </a:rPr>
              <a:t> </a:t>
            </a:r>
            <a:r>
              <a:rPr sz="2000" b="1" i="1" spc="-5" dirty="0">
                <a:solidFill>
                  <a:srgbClr val="3E3E3E"/>
                </a:solidFill>
                <a:latin typeface="Calibri"/>
                <a:cs typeface="Calibri"/>
              </a:rPr>
              <a:t>1</a:t>
            </a:r>
            <a:r>
              <a:rPr sz="2000" b="1" i="1" spc="35" dirty="0">
                <a:solidFill>
                  <a:srgbClr val="3E3E3E"/>
                </a:solidFill>
                <a:latin typeface="Calibri"/>
                <a:cs typeface="Calibri"/>
              </a:rPr>
              <a:t> </a:t>
            </a:r>
            <a:r>
              <a:rPr sz="2000" b="1" i="1" spc="-5" dirty="0">
                <a:solidFill>
                  <a:srgbClr val="3E3E3E"/>
                </a:solidFill>
                <a:latin typeface="Calibri"/>
                <a:cs typeface="Calibri"/>
              </a:rPr>
              <a:t>painful</a:t>
            </a:r>
            <a:r>
              <a:rPr sz="2000" b="1" i="1" spc="10" dirty="0">
                <a:solidFill>
                  <a:srgbClr val="3E3E3E"/>
                </a:solidFill>
                <a:latin typeface="Calibri"/>
                <a:cs typeface="Calibri"/>
              </a:rPr>
              <a:t> </a:t>
            </a:r>
            <a:r>
              <a:rPr sz="2000" b="1" i="1" spc="-5" dirty="0">
                <a:solidFill>
                  <a:srgbClr val="3E3E3E"/>
                </a:solidFill>
                <a:latin typeface="Calibri"/>
                <a:cs typeface="Calibri"/>
              </a:rPr>
              <a:t>episode</a:t>
            </a:r>
            <a:r>
              <a:rPr sz="2000" b="1" i="1" spc="40" dirty="0">
                <a:solidFill>
                  <a:srgbClr val="3E3E3E"/>
                </a:solidFill>
                <a:latin typeface="Calibri"/>
                <a:cs typeface="Calibri"/>
              </a:rPr>
              <a:t> </a:t>
            </a:r>
            <a:r>
              <a:rPr sz="2000" b="1" i="1" spc="-5" dirty="0">
                <a:solidFill>
                  <a:srgbClr val="3E3E3E"/>
                </a:solidFill>
                <a:latin typeface="Calibri"/>
                <a:cs typeface="Calibri"/>
              </a:rPr>
              <a:t>per</a:t>
            </a:r>
            <a:r>
              <a:rPr sz="2000" b="1" i="1" spc="-95" dirty="0">
                <a:solidFill>
                  <a:srgbClr val="3E3E3E"/>
                </a:solidFill>
                <a:latin typeface="Calibri"/>
                <a:cs typeface="Calibri"/>
              </a:rPr>
              <a:t> </a:t>
            </a:r>
            <a:r>
              <a:rPr sz="2000" b="1" i="1" spc="-5" dirty="0">
                <a:solidFill>
                  <a:srgbClr val="3E3E3E"/>
                </a:solidFill>
                <a:latin typeface="Calibri"/>
                <a:cs typeface="Calibri"/>
              </a:rPr>
              <a:t>year</a:t>
            </a:r>
            <a:r>
              <a:rPr sz="2000" b="1" i="1" spc="120" dirty="0">
                <a:solidFill>
                  <a:srgbClr val="3E3E3E"/>
                </a:solidFill>
                <a:latin typeface="Calibri"/>
                <a:cs typeface="Calibri"/>
              </a:rPr>
              <a:t> </a:t>
            </a:r>
            <a:r>
              <a:rPr sz="2000" i="1" spc="-5" dirty="0">
                <a:solidFill>
                  <a:srgbClr val="3E3E3E"/>
                </a:solidFill>
                <a:latin typeface="Calibri"/>
                <a:cs typeface="Calibri"/>
              </a:rPr>
              <a:t>that</a:t>
            </a:r>
            <a:r>
              <a:rPr sz="2000" i="1" spc="-45" dirty="0">
                <a:solidFill>
                  <a:srgbClr val="3E3E3E"/>
                </a:solidFill>
                <a:latin typeface="Calibri"/>
                <a:cs typeface="Calibri"/>
              </a:rPr>
              <a:t> </a:t>
            </a:r>
            <a:r>
              <a:rPr sz="2000" i="1" spc="-5" dirty="0">
                <a:solidFill>
                  <a:srgbClr val="3E3E3E"/>
                </a:solidFill>
                <a:latin typeface="Calibri"/>
                <a:cs typeface="Calibri"/>
              </a:rPr>
              <a:t>requires</a:t>
            </a:r>
            <a:r>
              <a:rPr sz="2000" i="1" spc="-30" dirty="0">
                <a:solidFill>
                  <a:srgbClr val="3E3E3E"/>
                </a:solidFill>
                <a:latin typeface="Calibri"/>
                <a:cs typeface="Calibri"/>
              </a:rPr>
              <a:t> </a:t>
            </a:r>
            <a:r>
              <a:rPr sz="2000" i="1" spc="-5" dirty="0">
                <a:solidFill>
                  <a:srgbClr val="3E3E3E"/>
                </a:solidFill>
                <a:latin typeface="Calibri"/>
                <a:cs typeface="Calibri"/>
              </a:rPr>
              <a:t>medical</a:t>
            </a:r>
            <a:r>
              <a:rPr sz="2000" i="1" spc="5" dirty="0">
                <a:solidFill>
                  <a:srgbClr val="3E3E3E"/>
                </a:solidFill>
                <a:latin typeface="Calibri"/>
                <a:cs typeface="Calibri"/>
              </a:rPr>
              <a:t> </a:t>
            </a:r>
            <a:r>
              <a:rPr sz="2000" i="1" spc="-5" dirty="0">
                <a:solidFill>
                  <a:srgbClr val="3E3E3E"/>
                </a:solidFill>
                <a:latin typeface="Calibri"/>
                <a:cs typeface="Calibri"/>
              </a:rPr>
              <a:t>attention</a:t>
            </a:r>
            <a:endParaRPr sz="2000">
              <a:latin typeface="Calibri"/>
              <a:cs typeface="Calibri"/>
            </a:endParaRPr>
          </a:p>
          <a:p>
            <a:pPr marL="194945">
              <a:lnSpc>
                <a:spcPct val="100000"/>
              </a:lnSpc>
              <a:spcBef>
                <a:spcPts val="375"/>
              </a:spcBef>
            </a:pPr>
            <a:r>
              <a:rPr sz="2000" i="1" spc="-5" dirty="0">
                <a:solidFill>
                  <a:srgbClr val="0B0B0B"/>
                </a:solidFill>
                <a:latin typeface="Calibri"/>
                <a:cs typeface="Calibri"/>
              </a:rPr>
              <a:t>The</a:t>
            </a:r>
            <a:r>
              <a:rPr sz="2000" i="1" spc="85" dirty="0">
                <a:solidFill>
                  <a:srgbClr val="0B0B0B"/>
                </a:solidFill>
                <a:latin typeface="Calibri"/>
                <a:cs typeface="Calibri"/>
              </a:rPr>
              <a:t> </a:t>
            </a:r>
            <a:r>
              <a:rPr sz="2000" i="1" u="heavy" spc="-5" dirty="0">
                <a:solidFill>
                  <a:srgbClr val="E26C08"/>
                </a:solidFill>
                <a:uFill>
                  <a:solidFill>
                    <a:srgbClr val="E26C08"/>
                  </a:solidFill>
                </a:uFill>
                <a:latin typeface="Calibri"/>
                <a:cs typeface="Calibri"/>
              </a:rPr>
              <a:t>cardinal</a:t>
            </a:r>
            <a:r>
              <a:rPr sz="2000" i="1" u="heavy" spc="10" dirty="0">
                <a:solidFill>
                  <a:srgbClr val="E26C08"/>
                </a:solidFill>
                <a:uFill>
                  <a:solidFill>
                    <a:srgbClr val="E26C08"/>
                  </a:solidFill>
                </a:uFill>
                <a:latin typeface="Calibri"/>
                <a:cs typeface="Calibri"/>
              </a:rPr>
              <a:t> </a:t>
            </a:r>
            <a:r>
              <a:rPr sz="2000" i="1" u="heavy" spc="-5" dirty="0">
                <a:solidFill>
                  <a:srgbClr val="E26C08"/>
                </a:solidFill>
                <a:uFill>
                  <a:solidFill>
                    <a:srgbClr val="E26C08"/>
                  </a:solidFill>
                </a:uFill>
                <a:latin typeface="Calibri"/>
                <a:cs typeface="Calibri"/>
              </a:rPr>
              <a:t>clinical</a:t>
            </a:r>
            <a:r>
              <a:rPr sz="2000" i="1" u="heavy" spc="5" dirty="0">
                <a:solidFill>
                  <a:srgbClr val="E26C08"/>
                </a:solidFill>
                <a:uFill>
                  <a:solidFill>
                    <a:srgbClr val="E26C08"/>
                  </a:solidFill>
                </a:uFill>
                <a:latin typeface="Calibri"/>
                <a:cs typeface="Calibri"/>
              </a:rPr>
              <a:t> </a:t>
            </a:r>
            <a:r>
              <a:rPr sz="2000" i="1" u="heavy" spc="-5" dirty="0">
                <a:solidFill>
                  <a:srgbClr val="E26C08"/>
                </a:solidFill>
                <a:uFill>
                  <a:solidFill>
                    <a:srgbClr val="E26C08"/>
                  </a:solidFill>
                </a:uFill>
                <a:latin typeface="Calibri"/>
                <a:cs typeface="Calibri"/>
              </a:rPr>
              <a:t>feature</a:t>
            </a:r>
            <a:r>
              <a:rPr sz="2000" i="1" spc="40" dirty="0">
                <a:solidFill>
                  <a:srgbClr val="E26C08"/>
                </a:solidFill>
                <a:latin typeface="Calibri"/>
                <a:cs typeface="Calibri"/>
              </a:rPr>
              <a:t> </a:t>
            </a:r>
            <a:r>
              <a:rPr sz="2000" i="1" spc="-5" dirty="0">
                <a:solidFill>
                  <a:srgbClr val="0B0B0B"/>
                </a:solidFill>
                <a:latin typeface="Calibri"/>
                <a:cs typeface="Calibri"/>
              </a:rPr>
              <a:t>of</a:t>
            </a:r>
            <a:r>
              <a:rPr sz="2000" i="1" spc="-80" dirty="0">
                <a:solidFill>
                  <a:srgbClr val="0B0B0B"/>
                </a:solidFill>
                <a:latin typeface="Calibri"/>
                <a:cs typeface="Calibri"/>
              </a:rPr>
              <a:t> </a:t>
            </a:r>
            <a:r>
              <a:rPr sz="2000" i="1" spc="-5" dirty="0">
                <a:solidFill>
                  <a:srgbClr val="0B0B0B"/>
                </a:solidFill>
                <a:latin typeface="Calibri"/>
                <a:cs typeface="Calibri"/>
              </a:rPr>
              <a:t>sickle</a:t>
            </a:r>
            <a:r>
              <a:rPr sz="2000" i="1" spc="65" dirty="0">
                <a:solidFill>
                  <a:srgbClr val="0B0B0B"/>
                </a:solidFill>
                <a:latin typeface="Calibri"/>
                <a:cs typeface="Calibri"/>
              </a:rPr>
              <a:t> </a:t>
            </a:r>
            <a:r>
              <a:rPr sz="2000" i="1" spc="-5" dirty="0">
                <a:solidFill>
                  <a:srgbClr val="0B0B0B"/>
                </a:solidFill>
                <a:latin typeface="Calibri"/>
                <a:cs typeface="Calibri"/>
              </a:rPr>
              <a:t>cell</a:t>
            </a:r>
            <a:r>
              <a:rPr sz="2000" i="1" spc="-45" dirty="0">
                <a:solidFill>
                  <a:srgbClr val="0B0B0B"/>
                </a:solidFill>
                <a:latin typeface="Calibri"/>
                <a:cs typeface="Calibri"/>
              </a:rPr>
              <a:t> </a:t>
            </a:r>
            <a:r>
              <a:rPr sz="2000" i="1" spc="-5" dirty="0">
                <a:solidFill>
                  <a:srgbClr val="0B0B0B"/>
                </a:solidFill>
                <a:latin typeface="Calibri"/>
                <a:cs typeface="Calibri"/>
              </a:rPr>
              <a:t>anemia</a:t>
            </a:r>
            <a:r>
              <a:rPr sz="2000" i="1" spc="85" dirty="0">
                <a:solidFill>
                  <a:srgbClr val="0B0B0B"/>
                </a:solidFill>
                <a:latin typeface="Calibri"/>
                <a:cs typeface="Calibri"/>
              </a:rPr>
              <a:t> </a:t>
            </a:r>
            <a:r>
              <a:rPr sz="2000" i="1" spc="-5" dirty="0">
                <a:solidFill>
                  <a:srgbClr val="0B0B0B"/>
                </a:solidFill>
                <a:latin typeface="Calibri"/>
                <a:cs typeface="Calibri"/>
              </a:rPr>
              <a:t>is</a:t>
            </a:r>
            <a:r>
              <a:rPr sz="2000" i="1" spc="95" dirty="0">
                <a:solidFill>
                  <a:srgbClr val="0B0B0B"/>
                </a:solidFill>
                <a:latin typeface="Calibri"/>
                <a:cs typeface="Calibri"/>
              </a:rPr>
              <a:t> </a:t>
            </a:r>
            <a:r>
              <a:rPr sz="2000" i="1" u="heavy" spc="-5" dirty="0">
                <a:solidFill>
                  <a:srgbClr val="E26C08"/>
                </a:solidFill>
                <a:uFill>
                  <a:solidFill>
                    <a:srgbClr val="E26C08"/>
                  </a:solidFill>
                </a:uFill>
                <a:latin typeface="Calibri"/>
                <a:cs typeface="Calibri"/>
              </a:rPr>
              <a:t>acute</a:t>
            </a:r>
            <a:r>
              <a:rPr sz="2000" i="1" u="heavy" spc="-55" dirty="0">
                <a:solidFill>
                  <a:srgbClr val="E26C08"/>
                </a:solidFill>
                <a:uFill>
                  <a:solidFill>
                    <a:srgbClr val="E26C08"/>
                  </a:solidFill>
                </a:uFill>
                <a:latin typeface="Calibri"/>
                <a:cs typeface="Calibri"/>
              </a:rPr>
              <a:t> </a:t>
            </a:r>
            <a:r>
              <a:rPr sz="2000" i="1" u="heavy" spc="-5" dirty="0">
                <a:solidFill>
                  <a:srgbClr val="E26C08"/>
                </a:solidFill>
                <a:uFill>
                  <a:solidFill>
                    <a:srgbClr val="E26C08"/>
                  </a:solidFill>
                </a:uFill>
                <a:latin typeface="Calibri"/>
                <a:cs typeface="Calibri"/>
              </a:rPr>
              <a:t>vaso-occlusive</a:t>
            </a:r>
            <a:r>
              <a:rPr sz="2000" i="1" u="heavy" spc="60" dirty="0">
                <a:solidFill>
                  <a:srgbClr val="E26C08"/>
                </a:solidFill>
                <a:uFill>
                  <a:solidFill>
                    <a:srgbClr val="E26C08"/>
                  </a:solidFill>
                </a:uFill>
                <a:latin typeface="Calibri"/>
                <a:cs typeface="Calibri"/>
              </a:rPr>
              <a:t> </a:t>
            </a:r>
            <a:r>
              <a:rPr sz="2000" i="1" u="heavy" spc="-5" dirty="0">
                <a:solidFill>
                  <a:srgbClr val="E26C08"/>
                </a:solidFill>
                <a:uFill>
                  <a:solidFill>
                    <a:srgbClr val="E26C08"/>
                  </a:solidFill>
                </a:uFill>
                <a:latin typeface="Calibri"/>
                <a:cs typeface="Calibri"/>
              </a:rPr>
              <a:t>pain.</a:t>
            </a:r>
            <a:endParaRPr sz="2000">
              <a:latin typeface="Calibri"/>
              <a:cs typeface="Calibri"/>
            </a:endParaRPr>
          </a:p>
          <a:p>
            <a:pPr>
              <a:lnSpc>
                <a:spcPct val="100000"/>
              </a:lnSpc>
              <a:spcBef>
                <a:spcPts val="5"/>
              </a:spcBef>
            </a:pPr>
            <a:endParaRPr sz="2650">
              <a:latin typeface="Calibri"/>
              <a:cs typeface="Calibri"/>
            </a:endParaRPr>
          </a:p>
          <a:p>
            <a:pPr marL="651510" indent="-639445">
              <a:lnSpc>
                <a:spcPct val="100000"/>
              </a:lnSpc>
              <a:buSzPct val="101785"/>
              <a:buFont typeface="Segoe UI Symbol"/>
              <a:buChar char="❖"/>
              <a:tabLst>
                <a:tab pos="651510" algn="l"/>
                <a:tab pos="652145" algn="l"/>
              </a:tabLst>
            </a:pPr>
            <a:r>
              <a:rPr sz="2800" b="1" i="1" u="heavy" spc="-5" dirty="0">
                <a:solidFill>
                  <a:srgbClr val="365F92"/>
                </a:solidFill>
                <a:uFill>
                  <a:solidFill>
                    <a:srgbClr val="365F92"/>
                  </a:solidFill>
                </a:uFill>
                <a:latin typeface="Calibri"/>
                <a:cs typeface="Calibri"/>
              </a:rPr>
              <a:t>Trigger</a:t>
            </a:r>
            <a:endParaRPr sz="2800">
              <a:latin typeface="Calibri"/>
              <a:cs typeface="Calibri"/>
            </a:endParaRPr>
          </a:p>
          <a:p>
            <a:pPr marL="194945" marR="478790" indent="164465">
              <a:lnSpc>
                <a:spcPct val="115500"/>
              </a:lnSpc>
              <a:spcBef>
                <a:spcPts val="70"/>
              </a:spcBef>
            </a:pPr>
            <a:r>
              <a:rPr sz="2000" i="1" spc="-5" dirty="0">
                <a:solidFill>
                  <a:srgbClr val="0B0B0B"/>
                </a:solidFill>
                <a:latin typeface="Calibri"/>
                <a:cs typeface="Calibri"/>
              </a:rPr>
              <a:t>physical</a:t>
            </a:r>
            <a:r>
              <a:rPr sz="2000" i="1" spc="55" dirty="0">
                <a:solidFill>
                  <a:srgbClr val="0B0B0B"/>
                </a:solidFill>
                <a:latin typeface="Calibri"/>
                <a:cs typeface="Calibri"/>
              </a:rPr>
              <a:t> </a:t>
            </a:r>
            <a:r>
              <a:rPr sz="2000" i="1" spc="-5" dirty="0">
                <a:solidFill>
                  <a:srgbClr val="0B0B0B"/>
                </a:solidFill>
                <a:latin typeface="Calibri"/>
                <a:cs typeface="Calibri"/>
              </a:rPr>
              <a:t>stress</a:t>
            </a:r>
            <a:r>
              <a:rPr sz="2000" i="1" spc="25" dirty="0">
                <a:solidFill>
                  <a:srgbClr val="0B0B0B"/>
                </a:solidFill>
                <a:latin typeface="Calibri"/>
                <a:cs typeface="Calibri"/>
              </a:rPr>
              <a:t> </a:t>
            </a:r>
            <a:r>
              <a:rPr sz="2000" i="1" spc="-5" dirty="0">
                <a:solidFill>
                  <a:srgbClr val="0B0B0B"/>
                </a:solidFill>
                <a:latin typeface="Calibri"/>
                <a:cs typeface="Calibri"/>
              </a:rPr>
              <a:t>/infection/</a:t>
            </a:r>
            <a:r>
              <a:rPr sz="2000" i="1" spc="-55" dirty="0">
                <a:solidFill>
                  <a:srgbClr val="0B0B0B"/>
                </a:solidFill>
                <a:latin typeface="Calibri"/>
                <a:cs typeface="Calibri"/>
              </a:rPr>
              <a:t> </a:t>
            </a:r>
            <a:r>
              <a:rPr sz="2000" i="1" spc="-5" dirty="0">
                <a:solidFill>
                  <a:srgbClr val="0B0B0B"/>
                </a:solidFill>
                <a:latin typeface="Calibri"/>
                <a:cs typeface="Calibri"/>
              </a:rPr>
              <a:t>Dehydration/hypoxia</a:t>
            </a:r>
            <a:r>
              <a:rPr sz="2000" i="1" spc="25" dirty="0">
                <a:solidFill>
                  <a:srgbClr val="0B0B0B"/>
                </a:solidFill>
                <a:latin typeface="Calibri"/>
                <a:cs typeface="Calibri"/>
              </a:rPr>
              <a:t> </a:t>
            </a:r>
            <a:r>
              <a:rPr sz="2000" i="1" spc="-5" dirty="0">
                <a:solidFill>
                  <a:srgbClr val="0B0B0B"/>
                </a:solidFill>
                <a:latin typeface="Calibri"/>
                <a:cs typeface="Calibri"/>
              </a:rPr>
              <a:t>/local</a:t>
            </a:r>
            <a:r>
              <a:rPr sz="2000" i="1" spc="90" dirty="0">
                <a:solidFill>
                  <a:srgbClr val="0B0B0B"/>
                </a:solidFill>
                <a:latin typeface="Calibri"/>
                <a:cs typeface="Calibri"/>
              </a:rPr>
              <a:t> </a:t>
            </a:r>
            <a:r>
              <a:rPr sz="2000" i="1" spc="-5" dirty="0">
                <a:solidFill>
                  <a:srgbClr val="0B0B0B"/>
                </a:solidFill>
                <a:latin typeface="Calibri"/>
                <a:cs typeface="Calibri"/>
              </a:rPr>
              <a:t>or</a:t>
            </a:r>
            <a:r>
              <a:rPr sz="2000" i="1" spc="-45" dirty="0">
                <a:solidFill>
                  <a:srgbClr val="0B0B0B"/>
                </a:solidFill>
                <a:latin typeface="Calibri"/>
                <a:cs typeface="Calibri"/>
              </a:rPr>
              <a:t> </a:t>
            </a:r>
            <a:r>
              <a:rPr sz="2000" i="1" spc="-5" dirty="0">
                <a:solidFill>
                  <a:srgbClr val="0B0B0B"/>
                </a:solidFill>
                <a:latin typeface="Calibri"/>
                <a:cs typeface="Calibri"/>
              </a:rPr>
              <a:t>systemic</a:t>
            </a:r>
            <a:r>
              <a:rPr sz="2000" i="1" spc="15" dirty="0">
                <a:solidFill>
                  <a:srgbClr val="0B0B0B"/>
                </a:solidFill>
                <a:latin typeface="Calibri"/>
                <a:cs typeface="Calibri"/>
              </a:rPr>
              <a:t> </a:t>
            </a:r>
            <a:r>
              <a:rPr sz="2000" i="1" spc="-5" dirty="0">
                <a:solidFill>
                  <a:srgbClr val="0B0B0B"/>
                </a:solidFill>
                <a:latin typeface="Calibri"/>
                <a:cs typeface="Calibri"/>
              </a:rPr>
              <a:t>acidosis</a:t>
            </a:r>
            <a:r>
              <a:rPr sz="2000" i="1" spc="80" dirty="0">
                <a:solidFill>
                  <a:srgbClr val="0B0B0B"/>
                </a:solidFill>
                <a:latin typeface="Calibri"/>
                <a:cs typeface="Calibri"/>
              </a:rPr>
              <a:t> </a:t>
            </a:r>
            <a:r>
              <a:rPr sz="2000" i="1" spc="-5" dirty="0">
                <a:solidFill>
                  <a:srgbClr val="0B0B0B"/>
                </a:solidFill>
                <a:latin typeface="Calibri"/>
                <a:cs typeface="Calibri"/>
              </a:rPr>
              <a:t>/ exposure</a:t>
            </a:r>
            <a:r>
              <a:rPr sz="2000" i="1" spc="40" dirty="0">
                <a:solidFill>
                  <a:srgbClr val="0B0B0B"/>
                </a:solidFill>
                <a:latin typeface="Calibri"/>
                <a:cs typeface="Calibri"/>
              </a:rPr>
              <a:t> </a:t>
            </a:r>
            <a:r>
              <a:rPr sz="2000" i="1" spc="-5" dirty="0">
                <a:solidFill>
                  <a:srgbClr val="0B0B0B"/>
                </a:solidFill>
                <a:latin typeface="Calibri"/>
                <a:cs typeface="Calibri"/>
              </a:rPr>
              <a:t>to</a:t>
            </a:r>
            <a:r>
              <a:rPr sz="2000" i="1" spc="-30" dirty="0">
                <a:solidFill>
                  <a:srgbClr val="0B0B0B"/>
                </a:solidFill>
                <a:latin typeface="Calibri"/>
                <a:cs typeface="Calibri"/>
              </a:rPr>
              <a:t> </a:t>
            </a:r>
            <a:r>
              <a:rPr sz="2000" i="1" spc="-5" dirty="0">
                <a:solidFill>
                  <a:srgbClr val="0B0B0B"/>
                </a:solidFill>
                <a:latin typeface="Calibri"/>
                <a:cs typeface="Calibri"/>
              </a:rPr>
              <a:t>cold,</a:t>
            </a:r>
            <a:r>
              <a:rPr sz="2000" i="1" spc="25" dirty="0">
                <a:solidFill>
                  <a:srgbClr val="0B0B0B"/>
                </a:solidFill>
                <a:latin typeface="Calibri"/>
                <a:cs typeface="Calibri"/>
              </a:rPr>
              <a:t> </a:t>
            </a:r>
            <a:r>
              <a:rPr sz="2000" i="1" spc="-5" dirty="0">
                <a:solidFill>
                  <a:srgbClr val="0B0B0B"/>
                </a:solidFill>
                <a:latin typeface="Calibri"/>
                <a:cs typeface="Calibri"/>
              </a:rPr>
              <a:t>and </a:t>
            </a:r>
            <a:r>
              <a:rPr sz="2000" i="1" spc="-440" dirty="0">
                <a:solidFill>
                  <a:srgbClr val="0B0B0B"/>
                </a:solidFill>
                <a:latin typeface="Calibri"/>
                <a:cs typeface="Calibri"/>
              </a:rPr>
              <a:t> </a:t>
            </a:r>
            <a:r>
              <a:rPr sz="2000" i="1" spc="-5" dirty="0">
                <a:solidFill>
                  <a:srgbClr val="0B0B0B"/>
                </a:solidFill>
                <a:latin typeface="Calibri"/>
                <a:cs typeface="Calibri"/>
              </a:rPr>
              <a:t>swimming</a:t>
            </a:r>
            <a:r>
              <a:rPr sz="2000" i="1" spc="-100" dirty="0">
                <a:solidFill>
                  <a:srgbClr val="0B0B0B"/>
                </a:solidFill>
                <a:latin typeface="Calibri"/>
                <a:cs typeface="Calibri"/>
              </a:rPr>
              <a:t> </a:t>
            </a:r>
            <a:r>
              <a:rPr sz="2000" i="1" spc="-5" dirty="0">
                <a:solidFill>
                  <a:srgbClr val="0B0B0B"/>
                </a:solidFill>
                <a:latin typeface="Calibri"/>
                <a:cs typeface="Calibri"/>
              </a:rPr>
              <a:t>for</a:t>
            </a:r>
            <a:r>
              <a:rPr sz="2000" i="1" spc="20" dirty="0">
                <a:solidFill>
                  <a:srgbClr val="0B0B0B"/>
                </a:solidFill>
                <a:latin typeface="Calibri"/>
                <a:cs typeface="Calibri"/>
              </a:rPr>
              <a:t> </a:t>
            </a:r>
            <a:r>
              <a:rPr sz="2000" i="1" spc="-5" dirty="0">
                <a:solidFill>
                  <a:srgbClr val="0B0B0B"/>
                </a:solidFill>
                <a:latin typeface="Calibri"/>
                <a:cs typeface="Calibri"/>
              </a:rPr>
              <a:t>prolonged</a:t>
            </a:r>
            <a:r>
              <a:rPr sz="2000" i="1" spc="-20" dirty="0">
                <a:solidFill>
                  <a:srgbClr val="0B0B0B"/>
                </a:solidFill>
                <a:latin typeface="Calibri"/>
                <a:cs typeface="Calibri"/>
              </a:rPr>
              <a:t> </a:t>
            </a:r>
            <a:r>
              <a:rPr sz="2000" i="1" spc="-5" dirty="0">
                <a:solidFill>
                  <a:srgbClr val="0B0B0B"/>
                </a:solidFill>
                <a:latin typeface="Calibri"/>
                <a:cs typeface="Calibri"/>
              </a:rPr>
              <a:t>periods</a:t>
            </a:r>
            <a:endParaRPr sz="2000">
              <a:latin typeface="Calibri"/>
              <a:cs typeface="Calibri"/>
            </a:endParaRPr>
          </a:p>
        </p:txBody>
      </p:sp>
      <p:sp>
        <p:nvSpPr>
          <p:cNvPr id="4" name="object 4"/>
          <p:cNvSpPr txBox="1">
            <a:spLocks noGrp="1"/>
          </p:cNvSpPr>
          <p:nvPr>
            <p:ph type="title"/>
          </p:nvPr>
        </p:nvSpPr>
        <p:spPr>
          <a:xfrm>
            <a:off x="695724" y="320789"/>
            <a:ext cx="9687560"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FF"/>
                </a:solidFill>
              </a:rPr>
              <a:t>Clinical</a:t>
            </a:r>
            <a:r>
              <a:rPr spc="-40" dirty="0">
                <a:solidFill>
                  <a:srgbClr val="FFFFFF"/>
                </a:solidFill>
              </a:rPr>
              <a:t> </a:t>
            </a:r>
            <a:r>
              <a:rPr spc="-5" dirty="0">
                <a:solidFill>
                  <a:srgbClr val="FFFFFF"/>
                </a:solidFill>
              </a:rPr>
              <a:t>Manifestation</a:t>
            </a:r>
            <a:r>
              <a:rPr dirty="0">
                <a:solidFill>
                  <a:srgbClr val="FFFFFF"/>
                </a:solidFill>
              </a:rPr>
              <a:t> </a:t>
            </a:r>
            <a:r>
              <a:rPr spc="-5" dirty="0">
                <a:solidFill>
                  <a:srgbClr val="FFFFFF"/>
                </a:solidFill>
              </a:rPr>
              <a:t>/</a:t>
            </a:r>
            <a:r>
              <a:rPr spc="-15" dirty="0">
                <a:solidFill>
                  <a:srgbClr val="FFFFFF"/>
                </a:solidFill>
              </a:rPr>
              <a:t> </a:t>
            </a:r>
            <a:r>
              <a:rPr spc="-5" dirty="0">
                <a:solidFill>
                  <a:srgbClr val="FFFFFF"/>
                </a:solidFill>
              </a:rPr>
              <a:t>Vaso-occlusive</a:t>
            </a:r>
            <a:r>
              <a:rPr spc="80" dirty="0">
                <a:solidFill>
                  <a:srgbClr val="FFFFFF"/>
                </a:solidFill>
              </a:rPr>
              <a:t> </a:t>
            </a:r>
            <a:r>
              <a:rPr spc="-5" dirty="0">
                <a:solidFill>
                  <a:srgbClr val="FFFFFF"/>
                </a:solidFill>
              </a:rPr>
              <a:t>events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570008" y="1248"/>
            <a:ext cx="6609172" cy="3361411"/>
          </a:xfrm>
          <a:prstGeom prst="rect">
            <a:avLst/>
          </a:prstGeom>
        </p:spPr>
      </p:pic>
      <p:pic>
        <p:nvPicPr>
          <p:cNvPr id="3" name="object 3"/>
          <p:cNvPicPr/>
          <p:nvPr/>
        </p:nvPicPr>
        <p:blipFill>
          <a:blip r:embed="rId3" cstate="print"/>
          <a:stretch>
            <a:fillRect/>
          </a:stretch>
        </p:blipFill>
        <p:spPr>
          <a:xfrm>
            <a:off x="5570008" y="3511888"/>
            <a:ext cx="6609172" cy="3340215"/>
          </a:xfrm>
          <a:prstGeom prst="rect">
            <a:avLst/>
          </a:prstGeom>
        </p:spPr>
      </p:pic>
      <p:sp>
        <p:nvSpPr>
          <p:cNvPr id="4" name="object 4"/>
          <p:cNvSpPr txBox="1">
            <a:spLocks noGrp="1"/>
          </p:cNvSpPr>
          <p:nvPr>
            <p:ph type="title"/>
          </p:nvPr>
        </p:nvSpPr>
        <p:spPr>
          <a:xfrm>
            <a:off x="534348" y="427874"/>
            <a:ext cx="4455795" cy="543560"/>
          </a:xfrm>
          <a:prstGeom prst="rect">
            <a:avLst/>
          </a:prstGeom>
        </p:spPr>
        <p:txBody>
          <a:bodyPr vert="horz" wrap="square" lIns="0" tIns="12065" rIns="0" bIns="0" rtlCol="0">
            <a:spAutoFit/>
          </a:bodyPr>
          <a:lstStyle/>
          <a:p>
            <a:pPr marL="12700">
              <a:lnSpc>
                <a:spcPct val="100000"/>
              </a:lnSpc>
              <a:spcBef>
                <a:spcPts val="95"/>
              </a:spcBef>
            </a:pPr>
            <a:r>
              <a:rPr sz="3400" spc="-5" dirty="0">
                <a:solidFill>
                  <a:srgbClr val="000000"/>
                </a:solidFill>
                <a:latin typeface="Arial"/>
                <a:cs typeface="Arial"/>
              </a:rPr>
              <a:t>Clinical</a:t>
            </a:r>
            <a:r>
              <a:rPr sz="3400" spc="-85" dirty="0">
                <a:solidFill>
                  <a:srgbClr val="000000"/>
                </a:solidFill>
                <a:latin typeface="Arial"/>
                <a:cs typeface="Arial"/>
              </a:rPr>
              <a:t> </a:t>
            </a:r>
            <a:r>
              <a:rPr sz="3400" spc="-5" dirty="0">
                <a:solidFill>
                  <a:srgbClr val="000000"/>
                </a:solidFill>
                <a:latin typeface="Arial"/>
                <a:cs typeface="Arial"/>
              </a:rPr>
              <a:t>Manifestation</a:t>
            </a:r>
            <a:endParaRPr sz="3400">
              <a:latin typeface="Arial"/>
              <a:cs typeface="Arial"/>
            </a:endParaRPr>
          </a:p>
        </p:txBody>
      </p:sp>
      <p:sp>
        <p:nvSpPr>
          <p:cNvPr id="5" name="object 5"/>
          <p:cNvSpPr txBox="1"/>
          <p:nvPr/>
        </p:nvSpPr>
        <p:spPr>
          <a:xfrm>
            <a:off x="124958" y="941756"/>
            <a:ext cx="6306820" cy="5151755"/>
          </a:xfrm>
          <a:prstGeom prst="rect">
            <a:avLst/>
          </a:prstGeom>
        </p:spPr>
        <p:txBody>
          <a:bodyPr vert="horz" wrap="square" lIns="0" tIns="12065" rIns="0" bIns="0" rtlCol="0">
            <a:spAutoFit/>
          </a:bodyPr>
          <a:lstStyle/>
          <a:p>
            <a:pPr marL="421640">
              <a:lnSpc>
                <a:spcPct val="100000"/>
              </a:lnSpc>
              <a:spcBef>
                <a:spcPts val="95"/>
              </a:spcBef>
            </a:pPr>
            <a:r>
              <a:rPr sz="3400" b="1" spc="-5" dirty="0">
                <a:latin typeface="Arial"/>
                <a:cs typeface="Arial"/>
              </a:rPr>
              <a:t>/</a:t>
            </a:r>
            <a:r>
              <a:rPr sz="3400" b="1" spc="10" dirty="0">
                <a:latin typeface="Arial"/>
                <a:cs typeface="Arial"/>
              </a:rPr>
              <a:t> </a:t>
            </a:r>
            <a:r>
              <a:rPr sz="3400" spc="-5" dirty="0">
                <a:latin typeface="Calibri"/>
                <a:cs typeface="Calibri"/>
              </a:rPr>
              <a:t>Vaso-occlusive</a:t>
            </a:r>
            <a:r>
              <a:rPr sz="3400" spc="-75" dirty="0">
                <a:latin typeface="Calibri"/>
                <a:cs typeface="Calibri"/>
              </a:rPr>
              <a:t> </a:t>
            </a:r>
            <a:r>
              <a:rPr sz="3400" spc="-5" dirty="0">
                <a:latin typeface="Calibri"/>
                <a:cs typeface="Calibri"/>
              </a:rPr>
              <a:t>events</a:t>
            </a:r>
            <a:endParaRPr sz="3400">
              <a:latin typeface="Calibri"/>
              <a:cs typeface="Calibri"/>
            </a:endParaRPr>
          </a:p>
          <a:p>
            <a:pPr marL="269240" marR="1443355" indent="-257175">
              <a:lnSpc>
                <a:spcPct val="115100"/>
              </a:lnSpc>
              <a:spcBef>
                <a:spcPts val="2270"/>
              </a:spcBef>
              <a:buFont typeface="Segoe UI Symbol"/>
              <a:buChar char="❖"/>
              <a:tabLst>
                <a:tab pos="640715" algn="l"/>
                <a:tab pos="641350" algn="l"/>
              </a:tabLst>
            </a:pPr>
            <a:r>
              <a:rPr sz="3600" b="1" dirty="0">
                <a:solidFill>
                  <a:srgbClr val="365F92"/>
                </a:solidFill>
                <a:latin typeface="Arial"/>
                <a:cs typeface="Arial"/>
              </a:rPr>
              <a:t>Dactylitis</a:t>
            </a:r>
            <a:r>
              <a:rPr sz="2000" dirty="0">
                <a:latin typeface="Arial MT"/>
                <a:cs typeface="Arial MT"/>
              </a:rPr>
              <a:t>,</a:t>
            </a:r>
            <a:r>
              <a:rPr sz="2000" spc="-20" dirty="0">
                <a:latin typeface="Arial MT"/>
                <a:cs typeface="Arial MT"/>
              </a:rPr>
              <a:t> </a:t>
            </a:r>
            <a:r>
              <a:rPr sz="2700" spc="-5" dirty="0">
                <a:latin typeface="Arial MT"/>
                <a:cs typeface="Arial MT"/>
              </a:rPr>
              <a:t>referred</a:t>
            </a:r>
            <a:r>
              <a:rPr sz="2700" spc="-15" dirty="0">
                <a:latin typeface="Arial MT"/>
                <a:cs typeface="Arial MT"/>
              </a:rPr>
              <a:t> </a:t>
            </a:r>
            <a:r>
              <a:rPr sz="2700" spc="-5" dirty="0">
                <a:latin typeface="Arial MT"/>
                <a:cs typeface="Arial MT"/>
              </a:rPr>
              <a:t>to</a:t>
            </a:r>
            <a:r>
              <a:rPr sz="2700" spc="-20" dirty="0">
                <a:latin typeface="Arial MT"/>
                <a:cs typeface="Arial MT"/>
              </a:rPr>
              <a:t> </a:t>
            </a:r>
            <a:r>
              <a:rPr sz="2700" spc="-5" dirty="0">
                <a:latin typeface="Arial MT"/>
                <a:cs typeface="Arial MT"/>
              </a:rPr>
              <a:t>as </a:t>
            </a:r>
            <a:r>
              <a:rPr sz="2700" spc="-735" dirty="0">
                <a:latin typeface="Arial MT"/>
                <a:cs typeface="Arial MT"/>
              </a:rPr>
              <a:t> </a:t>
            </a:r>
            <a:r>
              <a:rPr sz="2700" spc="-5" dirty="0">
                <a:solidFill>
                  <a:srgbClr val="365F92"/>
                </a:solidFill>
                <a:latin typeface="Arial MT"/>
                <a:cs typeface="Arial MT"/>
              </a:rPr>
              <a:t>hand-foot </a:t>
            </a:r>
            <a:r>
              <a:rPr sz="2700" spc="10" dirty="0">
                <a:solidFill>
                  <a:srgbClr val="365F92"/>
                </a:solidFill>
                <a:latin typeface="Arial MT"/>
                <a:cs typeface="Arial MT"/>
              </a:rPr>
              <a:t>syndrome</a:t>
            </a:r>
            <a:r>
              <a:rPr sz="2700" spc="10" dirty="0">
                <a:latin typeface="Arial MT"/>
                <a:cs typeface="Arial MT"/>
              </a:rPr>
              <a:t>, </a:t>
            </a:r>
            <a:r>
              <a:rPr sz="2700" spc="-5" dirty="0">
                <a:latin typeface="Arial MT"/>
                <a:cs typeface="Arial MT"/>
              </a:rPr>
              <a:t>painful </a:t>
            </a:r>
            <a:r>
              <a:rPr sz="2700" dirty="0">
                <a:latin typeface="Arial MT"/>
                <a:cs typeface="Arial MT"/>
              </a:rPr>
              <a:t> </a:t>
            </a:r>
            <a:r>
              <a:rPr sz="2700" spc="-5" dirty="0">
                <a:latin typeface="Arial MT"/>
                <a:cs typeface="Arial MT"/>
              </a:rPr>
              <a:t>swelling</a:t>
            </a:r>
            <a:r>
              <a:rPr sz="2700" spc="-65" dirty="0">
                <a:latin typeface="Arial MT"/>
                <a:cs typeface="Arial MT"/>
              </a:rPr>
              <a:t> </a:t>
            </a:r>
            <a:r>
              <a:rPr sz="2700" spc="-5" dirty="0">
                <a:latin typeface="Arial MT"/>
                <a:cs typeface="Arial MT"/>
              </a:rPr>
              <a:t>of hand</a:t>
            </a:r>
            <a:r>
              <a:rPr sz="2700" spc="35" dirty="0">
                <a:latin typeface="Arial MT"/>
                <a:cs typeface="Arial MT"/>
              </a:rPr>
              <a:t> </a:t>
            </a:r>
            <a:r>
              <a:rPr sz="2700" spc="-5" dirty="0">
                <a:latin typeface="Arial MT"/>
                <a:cs typeface="Arial MT"/>
              </a:rPr>
              <a:t>and</a:t>
            </a:r>
            <a:r>
              <a:rPr sz="2700" spc="-60" dirty="0">
                <a:latin typeface="Arial MT"/>
                <a:cs typeface="Arial MT"/>
              </a:rPr>
              <a:t> </a:t>
            </a:r>
            <a:r>
              <a:rPr sz="2700" spc="-5" dirty="0">
                <a:latin typeface="Arial MT"/>
                <a:cs typeface="Arial MT"/>
              </a:rPr>
              <a:t>feet</a:t>
            </a:r>
            <a:endParaRPr sz="2700">
              <a:latin typeface="Arial MT"/>
              <a:cs typeface="Arial MT"/>
            </a:endParaRPr>
          </a:p>
          <a:p>
            <a:pPr marL="358140" marR="2076450" indent="-88900">
              <a:lnSpc>
                <a:spcPct val="115599"/>
              </a:lnSpc>
              <a:spcBef>
                <a:spcPts val="5"/>
              </a:spcBef>
            </a:pPr>
            <a:r>
              <a:rPr sz="2700" spc="-5" dirty="0">
                <a:latin typeface="Arial MT"/>
                <a:cs typeface="Arial MT"/>
              </a:rPr>
              <a:t>(</a:t>
            </a:r>
            <a:r>
              <a:rPr sz="2700" spc="-55" dirty="0">
                <a:latin typeface="Arial MT"/>
                <a:cs typeface="Arial MT"/>
              </a:rPr>
              <a:t> </a:t>
            </a:r>
            <a:r>
              <a:rPr sz="2700" spc="-5" dirty="0">
                <a:latin typeface="Arial MT"/>
                <a:cs typeface="Arial MT"/>
              </a:rPr>
              <a:t>infarction</a:t>
            </a:r>
            <a:r>
              <a:rPr sz="2700" spc="-15" dirty="0">
                <a:latin typeface="Arial MT"/>
                <a:cs typeface="Arial MT"/>
              </a:rPr>
              <a:t> </a:t>
            </a:r>
            <a:r>
              <a:rPr sz="2700" spc="-5" dirty="0">
                <a:latin typeface="Arial MT"/>
                <a:cs typeface="Arial MT"/>
              </a:rPr>
              <a:t>of</a:t>
            </a:r>
            <a:r>
              <a:rPr sz="2700" spc="-15" dirty="0">
                <a:latin typeface="Arial MT"/>
                <a:cs typeface="Arial MT"/>
              </a:rPr>
              <a:t> </a:t>
            </a:r>
            <a:r>
              <a:rPr sz="2700" spc="-5" dirty="0">
                <a:latin typeface="Arial MT"/>
                <a:cs typeface="Arial MT"/>
              </a:rPr>
              <a:t>metacarpal</a:t>
            </a:r>
            <a:r>
              <a:rPr sz="2700" spc="-15" dirty="0">
                <a:latin typeface="Arial MT"/>
                <a:cs typeface="Arial MT"/>
              </a:rPr>
              <a:t> </a:t>
            </a:r>
            <a:r>
              <a:rPr sz="2700" spc="-5" dirty="0">
                <a:latin typeface="Arial MT"/>
                <a:cs typeface="Arial MT"/>
              </a:rPr>
              <a:t>/ </a:t>
            </a:r>
            <a:r>
              <a:rPr sz="2700" spc="-735" dirty="0">
                <a:latin typeface="Arial MT"/>
                <a:cs typeface="Arial MT"/>
              </a:rPr>
              <a:t> </a:t>
            </a:r>
            <a:r>
              <a:rPr sz="2700" spc="-5" dirty="0">
                <a:latin typeface="Arial MT"/>
                <a:cs typeface="Arial MT"/>
              </a:rPr>
              <a:t>metatarsal</a:t>
            </a:r>
            <a:r>
              <a:rPr sz="2700" spc="35" dirty="0">
                <a:latin typeface="Arial MT"/>
                <a:cs typeface="Arial MT"/>
              </a:rPr>
              <a:t> </a:t>
            </a:r>
            <a:r>
              <a:rPr sz="2700" spc="-5" dirty="0">
                <a:latin typeface="Arial MT"/>
                <a:cs typeface="Arial MT"/>
              </a:rPr>
              <a:t>bones</a:t>
            </a:r>
            <a:r>
              <a:rPr sz="2700" spc="-15" dirty="0">
                <a:latin typeface="Arial MT"/>
                <a:cs typeface="Arial MT"/>
              </a:rPr>
              <a:t> </a:t>
            </a:r>
            <a:r>
              <a:rPr sz="2700" spc="-5" dirty="0">
                <a:latin typeface="Arial MT"/>
                <a:cs typeface="Arial MT"/>
              </a:rPr>
              <a:t>)</a:t>
            </a:r>
            <a:endParaRPr sz="2700">
              <a:latin typeface="Arial MT"/>
              <a:cs typeface="Arial MT"/>
            </a:endParaRPr>
          </a:p>
          <a:p>
            <a:pPr marL="728980" lvl="1" indent="-441325">
              <a:lnSpc>
                <a:spcPct val="100000"/>
              </a:lnSpc>
              <a:spcBef>
                <a:spcPts val="505"/>
              </a:spcBef>
              <a:buChar char="•"/>
              <a:tabLst>
                <a:tab pos="728980" algn="l"/>
                <a:tab pos="729615" algn="l"/>
              </a:tabLst>
            </a:pPr>
            <a:r>
              <a:rPr sz="2700" spc="-5" dirty="0">
                <a:latin typeface="Arial MT"/>
                <a:cs typeface="Arial MT"/>
              </a:rPr>
              <a:t>Is</a:t>
            </a:r>
            <a:r>
              <a:rPr sz="2700" spc="35" dirty="0">
                <a:latin typeface="Arial MT"/>
                <a:cs typeface="Arial MT"/>
              </a:rPr>
              <a:t> </a:t>
            </a:r>
            <a:r>
              <a:rPr sz="2700" spc="-5" dirty="0">
                <a:latin typeface="Arial MT"/>
                <a:cs typeface="Arial MT"/>
              </a:rPr>
              <a:t>often</a:t>
            </a:r>
            <a:r>
              <a:rPr sz="2700" spc="-65" dirty="0">
                <a:latin typeface="Arial MT"/>
                <a:cs typeface="Arial MT"/>
              </a:rPr>
              <a:t> </a:t>
            </a:r>
            <a:r>
              <a:rPr sz="2700" spc="-5" dirty="0">
                <a:latin typeface="Arial MT"/>
                <a:cs typeface="Arial MT"/>
              </a:rPr>
              <a:t>the</a:t>
            </a:r>
            <a:r>
              <a:rPr sz="2700" spc="-10" dirty="0">
                <a:latin typeface="Arial MT"/>
                <a:cs typeface="Arial MT"/>
              </a:rPr>
              <a:t> </a:t>
            </a:r>
            <a:r>
              <a:rPr sz="2700" spc="-5" dirty="0">
                <a:latin typeface="Arial MT"/>
                <a:cs typeface="Arial MT"/>
              </a:rPr>
              <a:t>first</a:t>
            </a:r>
            <a:r>
              <a:rPr sz="2700" spc="-15" dirty="0">
                <a:latin typeface="Arial MT"/>
                <a:cs typeface="Arial MT"/>
              </a:rPr>
              <a:t> </a:t>
            </a:r>
            <a:r>
              <a:rPr sz="2700" spc="-5" dirty="0">
                <a:latin typeface="Arial MT"/>
                <a:cs typeface="Arial MT"/>
              </a:rPr>
              <a:t>manifestation</a:t>
            </a:r>
            <a:endParaRPr sz="2700">
              <a:latin typeface="Arial MT"/>
              <a:cs typeface="Arial MT"/>
            </a:endParaRPr>
          </a:p>
          <a:p>
            <a:pPr marL="269240" marR="5080" algn="just">
              <a:lnSpc>
                <a:spcPts val="3220"/>
              </a:lnSpc>
              <a:spcBef>
                <a:spcPts val="630"/>
              </a:spcBef>
            </a:pPr>
            <a:r>
              <a:rPr sz="2700" spc="-5" dirty="0">
                <a:latin typeface="Arial MT"/>
                <a:cs typeface="Arial MT"/>
              </a:rPr>
              <a:t>of pain in infants and young children , </a:t>
            </a:r>
            <a:r>
              <a:rPr sz="2700" dirty="0">
                <a:latin typeface="Arial MT"/>
                <a:cs typeface="Arial MT"/>
              </a:rPr>
              <a:t> </a:t>
            </a:r>
            <a:r>
              <a:rPr sz="2700" spc="-5" dirty="0">
                <a:latin typeface="Arial MT"/>
                <a:cs typeface="Arial MT"/>
              </a:rPr>
              <a:t>occurring</a:t>
            </a:r>
            <a:r>
              <a:rPr sz="2700" dirty="0">
                <a:latin typeface="Arial MT"/>
                <a:cs typeface="Arial MT"/>
              </a:rPr>
              <a:t> </a:t>
            </a:r>
            <a:r>
              <a:rPr sz="2700" spc="-5" dirty="0">
                <a:latin typeface="Arial MT"/>
                <a:cs typeface="Arial MT"/>
              </a:rPr>
              <a:t>in</a:t>
            </a:r>
            <a:r>
              <a:rPr sz="2700" dirty="0">
                <a:latin typeface="Arial MT"/>
                <a:cs typeface="Arial MT"/>
              </a:rPr>
              <a:t> </a:t>
            </a:r>
            <a:r>
              <a:rPr sz="2700" spc="-5" dirty="0">
                <a:latin typeface="Arial MT"/>
                <a:cs typeface="Arial MT"/>
              </a:rPr>
              <a:t>50%</a:t>
            </a:r>
            <a:r>
              <a:rPr sz="2700" dirty="0">
                <a:latin typeface="Arial MT"/>
                <a:cs typeface="Arial MT"/>
              </a:rPr>
              <a:t> </a:t>
            </a:r>
            <a:r>
              <a:rPr sz="2700" spc="-5" dirty="0">
                <a:latin typeface="Arial MT"/>
                <a:cs typeface="Arial MT"/>
              </a:rPr>
              <a:t>of</a:t>
            </a:r>
            <a:r>
              <a:rPr sz="2700" dirty="0">
                <a:latin typeface="Arial MT"/>
                <a:cs typeface="Arial MT"/>
              </a:rPr>
              <a:t> </a:t>
            </a:r>
            <a:r>
              <a:rPr sz="2700" spc="-5" dirty="0">
                <a:latin typeface="Arial MT"/>
                <a:cs typeface="Arial MT"/>
              </a:rPr>
              <a:t>children</a:t>
            </a:r>
            <a:r>
              <a:rPr sz="2700" dirty="0">
                <a:latin typeface="Arial MT"/>
                <a:cs typeface="Arial MT"/>
              </a:rPr>
              <a:t> </a:t>
            </a:r>
            <a:r>
              <a:rPr sz="2700" spc="-5" dirty="0">
                <a:latin typeface="Arial MT"/>
                <a:cs typeface="Arial MT"/>
              </a:rPr>
              <a:t>by</a:t>
            </a:r>
            <a:r>
              <a:rPr sz="2700" spc="740" dirty="0">
                <a:latin typeface="Arial MT"/>
                <a:cs typeface="Arial MT"/>
              </a:rPr>
              <a:t> </a:t>
            </a:r>
            <a:r>
              <a:rPr sz="2700" spc="-5" dirty="0">
                <a:latin typeface="Arial MT"/>
                <a:cs typeface="Arial MT"/>
              </a:rPr>
              <a:t>their </a:t>
            </a:r>
            <a:r>
              <a:rPr sz="2700" spc="-740" dirty="0">
                <a:latin typeface="Arial MT"/>
                <a:cs typeface="Arial MT"/>
              </a:rPr>
              <a:t> </a:t>
            </a:r>
            <a:r>
              <a:rPr sz="2700" spc="-5" dirty="0">
                <a:latin typeface="Arial MT"/>
                <a:cs typeface="Arial MT"/>
              </a:rPr>
              <a:t>2nd</a:t>
            </a:r>
            <a:r>
              <a:rPr sz="2700" spc="-65" dirty="0">
                <a:latin typeface="Arial MT"/>
                <a:cs typeface="Arial MT"/>
              </a:rPr>
              <a:t> </a:t>
            </a:r>
            <a:r>
              <a:rPr sz="2700" spc="-5" dirty="0">
                <a:latin typeface="Arial MT"/>
                <a:cs typeface="Arial MT"/>
              </a:rPr>
              <a:t>yr</a:t>
            </a:r>
            <a:r>
              <a:rPr sz="2700" dirty="0">
                <a:latin typeface="Arial MT"/>
                <a:cs typeface="Arial MT"/>
              </a:rPr>
              <a:t> </a:t>
            </a:r>
            <a:r>
              <a:rPr sz="2700" spc="-5" dirty="0">
                <a:latin typeface="Arial MT"/>
                <a:cs typeface="Arial MT"/>
              </a:rPr>
              <a:t>of life</a:t>
            </a:r>
            <a:r>
              <a:rPr sz="2700" spc="55" dirty="0">
                <a:latin typeface="Arial MT"/>
                <a:cs typeface="Arial MT"/>
              </a:rPr>
              <a:t> </a:t>
            </a:r>
            <a:r>
              <a:rPr sz="2700" spc="-5" dirty="0">
                <a:latin typeface="Arial MT"/>
                <a:cs typeface="Arial MT"/>
              </a:rPr>
              <a:t>(</a:t>
            </a:r>
            <a:r>
              <a:rPr sz="2700" spc="-50" dirty="0">
                <a:latin typeface="Arial MT"/>
                <a:cs typeface="Arial MT"/>
              </a:rPr>
              <a:t> </a:t>
            </a:r>
            <a:r>
              <a:rPr sz="2700" spc="-5" dirty="0">
                <a:latin typeface="Arial MT"/>
                <a:cs typeface="Arial MT"/>
              </a:rPr>
              <a:t>6month</a:t>
            </a:r>
            <a:r>
              <a:rPr sz="2700" spc="40" dirty="0">
                <a:latin typeface="Arial MT"/>
                <a:cs typeface="Arial MT"/>
              </a:rPr>
              <a:t> </a:t>
            </a:r>
            <a:r>
              <a:rPr sz="2700" spc="-5" dirty="0">
                <a:latin typeface="Arial MT"/>
                <a:cs typeface="Arial MT"/>
              </a:rPr>
              <a:t>–</a:t>
            </a:r>
            <a:r>
              <a:rPr sz="2700" spc="-60" dirty="0">
                <a:latin typeface="Arial MT"/>
                <a:cs typeface="Arial MT"/>
              </a:rPr>
              <a:t> </a:t>
            </a:r>
            <a:r>
              <a:rPr sz="2700" spc="-5" dirty="0">
                <a:latin typeface="Arial MT"/>
                <a:cs typeface="Arial MT"/>
              </a:rPr>
              <a:t>2</a:t>
            </a:r>
            <a:r>
              <a:rPr sz="2700" spc="45" dirty="0">
                <a:latin typeface="Arial MT"/>
                <a:cs typeface="Arial MT"/>
              </a:rPr>
              <a:t> </a:t>
            </a:r>
            <a:r>
              <a:rPr sz="2700" spc="-5" dirty="0">
                <a:latin typeface="Arial MT"/>
                <a:cs typeface="Arial MT"/>
              </a:rPr>
              <a:t>y)</a:t>
            </a:r>
            <a:endParaRPr sz="2700">
              <a:latin typeface="Arial MT"/>
              <a:cs typeface="Arial M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6248" y="172201"/>
            <a:ext cx="11752237" cy="657420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a:spLocks noGrp="1"/>
          </p:cNvSpPr>
          <p:nvPr>
            <p:ph type="title"/>
          </p:nvPr>
        </p:nvSpPr>
        <p:spPr>
          <a:xfrm>
            <a:off x="695724" y="2347882"/>
            <a:ext cx="10196830" cy="749935"/>
          </a:xfrm>
          <a:prstGeom prst="rect">
            <a:avLst/>
          </a:prstGeom>
        </p:spPr>
        <p:txBody>
          <a:bodyPr vert="horz" wrap="square" lIns="0" tIns="12065" rIns="0" bIns="0" rtlCol="0">
            <a:spAutoFit/>
          </a:bodyPr>
          <a:lstStyle/>
          <a:p>
            <a:pPr marL="12700">
              <a:lnSpc>
                <a:spcPts val="2375"/>
              </a:lnSpc>
              <a:spcBef>
                <a:spcPts val="95"/>
              </a:spcBef>
            </a:pPr>
            <a:r>
              <a:rPr sz="2000" b="0" i="1" spc="-5" dirty="0">
                <a:solidFill>
                  <a:srgbClr val="0B0B0B"/>
                </a:solidFill>
                <a:latin typeface="Calibri"/>
                <a:cs typeface="Calibri"/>
              </a:rPr>
              <a:t>•Skeletal</a:t>
            </a:r>
            <a:r>
              <a:rPr sz="2000" b="0" i="1" spc="-80" dirty="0">
                <a:solidFill>
                  <a:srgbClr val="0B0B0B"/>
                </a:solidFill>
                <a:latin typeface="Calibri"/>
                <a:cs typeface="Calibri"/>
              </a:rPr>
              <a:t> </a:t>
            </a:r>
            <a:r>
              <a:rPr sz="2000" b="0" i="1" spc="-5" dirty="0">
                <a:solidFill>
                  <a:srgbClr val="0B0B0B"/>
                </a:solidFill>
                <a:latin typeface="Calibri"/>
                <a:cs typeface="Calibri"/>
              </a:rPr>
              <a:t>pain</a:t>
            </a:r>
            <a:r>
              <a:rPr sz="2000" b="0" i="1" spc="20" dirty="0">
                <a:solidFill>
                  <a:srgbClr val="0B0B0B"/>
                </a:solidFill>
                <a:latin typeface="Calibri"/>
                <a:cs typeface="Calibri"/>
              </a:rPr>
              <a:t> </a:t>
            </a:r>
            <a:r>
              <a:rPr sz="2000" b="0" i="1" spc="-5" dirty="0">
                <a:solidFill>
                  <a:srgbClr val="0B0B0B"/>
                </a:solidFill>
                <a:latin typeface="Calibri"/>
                <a:cs typeface="Calibri"/>
              </a:rPr>
              <a:t>(bone</a:t>
            </a:r>
            <a:r>
              <a:rPr sz="2000" b="0" i="1" spc="15" dirty="0">
                <a:solidFill>
                  <a:srgbClr val="0B0B0B"/>
                </a:solidFill>
                <a:latin typeface="Calibri"/>
                <a:cs typeface="Calibri"/>
              </a:rPr>
              <a:t> </a:t>
            </a:r>
            <a:r>
              <a:rPr sz="2000" b="0" i="1" spc="-5" dirty="0">
                <a:solidFill>
                  <a:srgbClr val="0B0B0B"/>
                </a:solidFill>
                <a:latin typeface="Calibri"/>
                <a:cs typeface="Calibri"/>
              </a:rPr>
              <a:t>or</a:t>
            </a:r>
            <a:r>
              <a:rPr sz="2000" b="0" i="1" spc="55" dirty="0">
                <a:solidFill>
                  <a:srgbClr val="0B0B0B"/>
                </a:solidFill>
                <a:latin typeface="Calibri"/>
                <a:cs typeface="Calibri"/>
              </a:rPr>
              <a:t> </a:t>
            </a:r>
            <a:r>
              <a:rPr sz="2000" b="0" i="1" spc="-5" dirty="0">
                <a:solidFill>
                  <a:srgbClr val="0B0B0B"/>
                </a:solidFill>
                <a:latin typeface="Calibri"/>
                <a:cs typeface="Calibri"/>
              </a:rPr>
              <a:t>bone</a:t>
            </a:r>
            <a:r>
              <a:rPr sz="2000" b="0" i="1" spc="25" dirty="0">
                <a:solidFill>
                  <a:srgbClr val="0B0B0B"/>
                </a:solidFill>
                <a:latin typeface="Calibri"/>
                <a:cs typeface="Calibri"/>
              </a:rPr>
              <a:t> </a:t>
            </a:r>
            <a:r>
              <a:rPr sz="2000" b="0" i="1" spc="-5" dirty="0">
                <a:solidFill>
                  <a:srgbClr val="0B0B0B"/>
                </a:solidFill>
                <a:latin typeface="Calibri"/>
                <a:cs typeface="Calibri"/>
              </a:rPr>
              <a:t>marrow</a:t>
            </a:r>
            <a:r>
              <a:rPr sz="2000" b="0" i="1" spc="20" dirty="0">
                <a:solidFill>
                  <a:srgbClr val="0B0B0B"/>
                </a:solidFill>
                <a:latin typeface="Calibri"/>
                <a:cs typeface="Calibri"/>
              </a:rPr>
              <a:t> </a:t>
            </a:r>
            <a:r>
              <a:rPr sz="2000" b="0" i="1" spc="-5" dirty="0">
                <a:solidFill>
                  <a:srgbClr val="0B0B0B"/>
                </a:solidFill>
                <a:latin typeface="Calibri"/>
                <a:cs typeface="Calibri"/>
              </a:rPr>
              <a:t>infarction)</a:t>
            </a:r>
            <a:r>
              <a:rPr sz="2000" b="0" i="1" spc="30" dirty="0">
                <a:solidFill>
                  <a:srgbClr val="0B0B0B"/>
                </a:solidFill>
                <a:latin typeface="Calibri"/>
                <a:cs typeface="Calibri"/>
              </a:rPr>
              <a:t> </a:t>
            </a:r>
            <a:r>
              <a:rPr sz="2000" b="0" i="1" spc="-5" dirty="0">
                <a:solidFill>
                  <a:srgbClr val="0B0B0B"/>
                </a:solidFill>
                <a:latin typeface="Calibri"/>
                <a:cs typeface="Calibri"/>
              </a:rPr>
              <a:t>with</a:t>
            </a:r>
            <a:r>
              <a:rPr sz="2000" b="0" i="1" spc="-25" dirty="0">
                <a:solidFill>
                  <a:srgbClr val="0B0B0B"/>
                </a:solidFill>
                <a:latin typeface="Calibri"/>
                <a:cs typeface="Calibri"/>
              </a:rPr>
              <a:t> </a:t>
            </a:r>
            <a:r>
              <a:rPr sz="2000" b="0" i="1" spc="-5" dirty="0">
                <a:solidFill>
                  <a:srgbClr val="0B0B0B"/>
                </a:solidFill>
                <a:latin typeface="Calibri"/>
                <a:cs typeface="Calibri"/>
              </a:rPr>
              <a:t>or</a:t>
            </a:r>
            <a:r>
              <a:rPr sz="2000" b="0" i="1" spc="55" dirty="0">
                <a:solidFill>
                  <a:srgbClr val="0B0B0B"/>
                </a:solidFill>
                <a:latin typeface="Calibri"/>
                <a:cs typeface="Calibri"/>
              </a:rPr>
              <a:t> </a:t>
            </a:r>
            <a:r>
              <a:rPr sz="2000" b="0" i="1" spc="-5" dirty="0">
                <a:solidFill>
                  <a:srgbClr val="0B0B0B"/>
                </a:solidFill>
                <a:latin typeface="Calibri"/>
                <a:cs typeface="Calibri"/>
              </a:rPr>
              <a:t>without</a:t>
            </a:r>
            <a:r>
              <a:rPr sz="2000" b="0" i="1" spc="-50" dirty="0">
                <a:solidFill>
                  <a:srgbClr val="0B0B0B"/>
                </a:solidFill>
                <a:latin typeface="Calibri"/>
                <a:cs typeface="Calibri"/>
              </a:rPr>
              <a:t> </a:t>
            </a:r>
            <a:r>
              <a:rPr sz="2000" b="0" i="1" spc="-5" dirty="0">
                <a:solidFill>
                  <a:srgbClr val="0B0B0B"/>
                </a:solidFill>
                <a:latin typeface="Calibri"/>
                <a:cs typeface="Calibri"/>
              </a:rPr>
              <a:t>fever</a:t>
            </a:r>
            <a:r>
              <a:rPr sz="2000" b="0" i="1" spc="65" dirty="0">
                <a:solidFill>
                  <a:srgbClr val="0B0B0B"/>
                </a:solidFill>
                <a:latin typeface="Calibri"/>
                <a:cs typeface="Calibri"/>
              </a:rPr>
              <a:t> </a:t>
            </a:r>
            <a:r>
              <a:rPr sz="2000" b="0" i="1" spc="-5" dirty="0">
                <a:solidFill>
                  <a:srgbClr val="0B0B0B"/>
                </a:solidFill>
                <a:latin typeface="Calibri"/>
                <a:cs typeface="Calibri"/>
              </a:rPr>
              <a:t>must</a:t>
            </a:r>
            <a:r>
              <a:rPr sz="2000" b="0" i="1" dirty="0">
                <a:solidFill>
                  <a:srgbClr val="0B0B0B"/>
                </a:solidFill>
                <a:latin typeface="Calibri"/>
                <a:cs typeface="Calibri"/>
              </a:rPr>
              <a:t> </a:t>
            </a:r>
            <a:r>
              <a:rPr sz="2000" b="0" i="1" spc="-5" dirty="0">
                <a:solidFill>
                  <a:srgbClr val="0B0B0B"/>
                </a:solidFill>
                <a:latin typeface="Calibri"/>
                <a:cs typeface="Calibri"/>
              </a:rPr>
              <a:t>be</a:t>
            </a:r>
            <a:r>
              <a:rPr sz="2000" b="0" i="1" spc="60" dirty="0">
                <a:solidFill>
                  <a:srgbClr val="0B0B0B"/>
                </a:solidFill>
                <a:latin typeface="Calibri"/>
                <a:cs typeface="Calibri"/>
              </a:rPr>
              <a:t> </a:t>
            </a:r>
            <a:r>
              <a:rPr sz="2000" i="1" spc="-5" dirty="0">
                <a:solidFill>
                  <a:srgbClr val="0B0B0B"/>
                </a:solidFill>
                <a:latin typeface="Calibri"/>
                <a:cs typeface="Calibri"/>
              </a:rPr>
              <a:t>Differentiated</a:t>
            </a:r>
            <a:r>
              <a:rPr sz="2000" i="1" spc="-55" dirty="0">
                <a:solidFill>
                  <a:srgbClr val="0B0B0B"/>
                </a:solidFill>
                <a:latin typeface="Calibri"/>
                <a:cs typeface="Calibri"/>
              </a:rPr>
              <a:t> </a:t>
            </a:r>
            <a:r>
              <a:rPr sz="2000" i="1" spc="-5" dirty="0">
                <a:solidFill>
                  <a:srgbClr val="0B0B0B"/>
                </a:solidFill>
                <a:latin typeface="Calibri"/>
                <a:cs typeface="Calibri"/>
              </a:rPr>
              <a:t>From</a:t>
            </a:r>
            <a:endParaRPr sz="2000">
              <a:latin typeface="Calibri"/>
              <a:cs typeface="Calibri"/>
            </a:endParaRPr>
          </a:p>
          <a:p>
            <a:pPr marL="12700">
              <a:lnSpc>
                <a:spcPts val="3335"/>
              </a:lnSpc>
            </a:pPr>
            <a:r>
              <a:rPr sz="2800" i="1" u="heavy" dirty="0">
                <a:solidFill>
                  <a:srgbClr val="E26C08"/>
                </a:solidFill>
                <a:uFill>
                  <a:solidFill>
                    <a:srgbClr val="E26C08"/>
                  </a:solidFill>
                </a:uFill>
                <a:latin typeface="Calibri"/>
                <a:cs typeface="Calibri"/>
              </a:rPr>
              <a:t>Osteomyelitis</a:t>
            </a:r>
            <a:r>
              <a:rPr sz="2800" b="0" i="1" dirty="0">
                <a:solidFill>
                  <a:srgbClr val="E26C08"/>
                </a:solidFill>
                <a:latin typeface="Calibri"/>
                <a:cs typeface="Calibri"/>
              </a:rPr>
              <a:t>.</a:t>
            </a:r>
            <a:endParaRPr sz="2800">
              <a:latin typeface="Calibri"/>
              <a:cs typeface="Calibri"/>
            </a:endParaRPr>
          </a:p>
        </p:txBody>
      </p:sp>
      <p:sp>
        <p:nvSpPr>
          <p:cNvPr id="4" name="object 4"/>
          <p:cNvSpPr txBox="1"/>
          <p:nvPr/>
        </p:nvSpPr>
        <p:spPr>
          <a:xfrm>
            <a:off x="695725" y="3128221"/>
            <a:ext cx="10193655" cy="1595755"/>
          </a:xfrm>
          <a:prstGeom prst="rect">
            <a:avLst/>
          </a:prstGeom>
        </p:spPr>
        <p:txBody>
          <a:bodyPr vert="horz" wrap="square" lIns="0" tIns="12065" rIns="0" bIns="0" rtlCol="0">
            <a:spAutoFit/>
          </a:bodyPr>
          <a:lstStyle/>
          <a:p>
            <a:pPr marL="12700" marR="12700">
              <a:lnSpc>
                <a:spcPct val="100000"/>
              </a:lnSpc>
              <a:spcBef>
                <a:spcPts val="95"/>
              </a:spcBef>
            </a:pPr>
            <a:r>
              <a:rPr sz="2000" i="1" spc="-5" dirty="0">
                <a:solidFill>
                  <a:srgbClr val="0B0B0B"/>
                </a:solidFill>
                <a:latin typeface="Calibri"/>
                <a:cs typeface="Calibri"/>
              </a:rPr>
              <a:t>Both</a:t>
            </a:r>
            <a:r>
              <a:rPr sz="2000" i="1" spc="45" dirty="0">
                <a:solidFill>
                  <a:srgbClr val="0B0B0B"/>
                </a:solidFill>
                <a:latin typeface="Calibri"/>
                <a:cs typeface="Calibri"/>
              </a:rPr>
              <a:t> </a:t>
            </a:r>
            <a:r>
              <a:rPr sz="2000" b="1" i="1" u="heavy" spc="-5" dirty="0">
                <a:solidFill>
                  <a:srgbClr val="E26C08"/>
                </a:solidFill>
                <a:uFill>
                  <a:solidFill>
                    <a:srgbClr val="E26C08"/>
                  </a:solidFill>
                </a:uFill>
                <a:latin typeface="Calibri"/>
                <a:cs typeface="Calibri"/>
              </a:rPr>
              <a:t>Salmonella</a:t>
            </a:r>
            <a:r>
              <a:rPr sz="2000" b="1" i="1" u="heavy" spc="-55" dirty="0">
                <a:solidFill>
                  <a:srgbClr val="E26C08"/>
                </a:solidFill>
                <a:uFill>
                  <a:solidFill>
                    <a:srgbClr val="E26C08"/>
                  </a:solidFill>
                </a:uFill>
                <a:latin typeface="Calibri"/>
                <a:cs typeface="Calibri"/>
              </a:rPr>
              <a:t> </a:t>
            </a:r>
            <a:r>
              <a:rPr sz="2000" b="1" i="1" u="heavy" spc="-5" dirty="0">
                <a:solidFill>
                  <a:srgbClr val="E26C08"/>
                </a:solidFill>
                <a:uFill>
                  <a:solidFill>
                    <a:srgbClr val="E26C08"/>
                  </a:solidFill>
                </a:uFill>
                <a:latin typeface="Calibri"/>
                <a:cs typeface="Calibri"/>
              </a:rPr>
              <a:t>spp.</a:t>
            </a:r>
            <a:r>
              <a:rPr sz="2000" b="1" i="1" u="heavy" spc="30" dirty="0">
                <a:solidFill>
                  <a:srgbClr val="E26C08"/>
                </a:solidFill>
                <a:uFill>
                  <a:solidFill>
                    <a:srgbClr val="E26C08"/>
                  </a:solidFill>
                </a:uFill>
                <a:latin typeface="Calibri"/>
                <a:cs typeface="Calibri"/>
              </a:rPr>
              <a:t> </a:t>
            </a:r>
            <a:r>
              <a:rPr sz="2000" b="1" i="1" u="heavy" spc="-5" dirty="0">
                <a:solidFill>
                  <a:srgbClr val="E26C08"/>
                </a:solidFill>
                <a:uFill>
                  <a:solidFill>
                    <a:srgbClr val="E26C08"/>
                  </a:solidFill>
                </a:uFill>
                <a:latin typeface="Calibri"/>
                <a:cs typeface="Calibri"/>
              </a:rPr>
              <a:t>and S. aureus</a:t>
            </a:r>
            <a:r>
              <a:rPr sz="2000" b="1" i="1" spc="65" dirty="0">
                <a:solidFill>
                  <a:srgbClr val="E26C08"/>
                </a:solidFill>
                <a:latin typeface="Calibri"/>
                <a:cs typeface="Calibri"/>
              </a:rPr>
              <a:t> </a:t>
            </a:r>
            <a:r>
              <a:rPr sz="2000" i="1" spc="-5" dirty="0">
                <a:solidFill>
                  <a:srgbClr val="0B0B0B"/>
                </a:solidFill>
                <a:latin typeface="Calibri"/>
                <a:cs typeface="Calibri"/>
              </a:rPr>
              <a:t>cause</a:t>
            </a:r>
            <a:r>
              <a:rPr sz="2000" i="1" spc="40" dirty="0">
                <a:solidFill>
                  <a:srgbClr val="0B0B0B"/>
                </a:solidFill>
                <a:latin typeface="Calibri"/>
                <a:cs typeface="Calibri"/>
              </a:rPr>
              <a:t> </a:t>
            </a:r>
            <a:r>
              <a:rPr sz="2000" i="1" spc="-5" dirty="0">
                <a:solidFill>
                  <a:srgbClr val="0B0B0B"/>
                </a:solidFill>
                <a:latin typeface="Calibri"/>
                <a:cs typeface="Calibri"/>
              </a:rPr>
              <a:t>osteomyelitis</a:t>
            </a:r>
            <a:r>
              <a:rPr sz="2000" i="1" spc="-55" dirty="0">
                <a:solidFill>
                  <a:srgbClr val="0B0B0B"/>
                </a:solidFill>
                <a:latin typeface="Calibri"/>
                <a:cs typeface="Calibri"/>
              </a:rPr>
              <a:t> </a:t>
            </a:r>
            <a:r>
              <a:rPr sz="2000" i="1" spc="-5" dirty="0">
                <a:solidFill>
                  <a:srgbClr val="0B0B0B"/>
                </a:solidFill>
                <a:latin typeface="Calibri"/>
                <a:cs typeface="Calibri"/>
              </a:rPr>
              <a:t>in</a:t>
            </a:r>
            <a:r>
              <a:rPr sz="2000" i="1" spc="75" dirty="0">
                <a:solidFill>
                  <a:srgbClr val="0B0B0B"/>
                </a:solidFill>
                <a:latin typeface="Calibri"/>
                <a:cs typeface="Calibri"/>
              </a:rPr>
              <a:t> </a:t>
            </a:r>
            <a:r>
              <a:rPr sz="2000" i="1" spc="-5" dirty="0">
                <a:solidFill>
                  <a:srgbClr val="0B0B0B"/>
                </a:solidFill>
                <a:latin typeface="Calibri"/>
                <a:cs typeface="Calibri"/>
              </a:rPr>
              <a:t>children</a:t>
            </a:r>
            <a:r>
              <a:rPr sz="2000" i="1" spc="-10" dirty="0">
                <a:solidFill>
                  <a:srgbClr val="0B0B0B"/>
                </a:solidFill>
                <a:latin typeface="Calibri"/>
                <a:cs typeface="Calibri"/>
              </a:rPr>
              <a:t> </a:t>
            </a:r>
            <a:r>
              <a:rPr sz="2000" i="1" spc="-5" dirty="0">
                <a:solidFill>
                  <a:srgbClr val="0B0B0B"/>
                </a:solidFill>
                <a:latin typeface="Calibri"/>
                <a:cs typeface="Calibri"/>
              </a:rPr>
              <a:t>with</a:t>
            </a:r>
            <a:r>
              <a:rPr sz="2000" i="1" spc="80" dirty="0">
                <a:solidFill>
                  <a:srgbClr val="0B0B0B"/>
                </a:solidFill>
                <a:latin typeface="Calibri"/>
                <a:cs typeface="Calibri"/>
              </a:rPr>
              <a:t> </a:t>
            </a:r>
            <a:r>
              <a:rPr sz="2000" i="1" spc="-5" dirty="0">
                <a:solidFill>
                  <a:srgbClr val="0B0B0B"/>
                </a:solidFill>
                <a:latin typeface="Calibri"/>
                <a:cs typeface="Calibri"/>
              </a:rPr>
              <a:t>sickle</a:t>
            </a:r>
            <a:r>
              <a:rPr sz="2000" i="1" spc="-35" dirty="0">
                <a:solidFill>
                  <a:srgbClr val="0B0B0B"/>
                </a:solidFill>
                <a:latin typeface="Calibri"/>
                <a:cs typeface="Calibri"/>
              </a:rPr>
              <a:t> </a:t>
            </a:r>
            <a:r>
              <a:rPr sz="2000" i="1" spc="-5" dirty="0">
                <a:solidFill>
                  <a:srgbClr val="0B0B0B"/>
                </a:solidFill>
                <a:latin typeface="Calibri"/>
                <a:cs typeface="Calibri"/>
              </a:rPr>
              <a:t>cell</a:t>
            </a:r>
            <a:r>
              <a:rPr sz="2000" i="1" spc="55" dirty="0">
                <a:solidFill>
                  <a:srgbClr val="0B0B0B"/>
                </a:solidFill>
                <a:latin typeface="Calibri"/>
                <a:cs typeface="Calibri"/>
              </a:rPr>
              <a:t> </a:t>
            </a:r>
            <a:r>
              <a:rPr sz="2000" i="1" spc="-5" dirty="0">
                <a:solidFill>
                  <a:srgbClr val="0B0B0B"/>
                </a:solidFill>
                <a:latin typeface="Calibri"/>
                <a:cs typeface="Calibri"/>
              </a:rPr>
              <a:t>anemia,</a:t>
            </a:r>
            <a:r>
              <a:rPr sz="2000" i="1" spc="-15" dirty="0">
                <a:solidFill>
                  <a:srgbClr val="0B0B0B"/>
                </a:solidFill>
                <a:latin typeface="Calibri"/>
                <a:cs typeface="Calibri"/>
              </a:rPr>
              <a:t> </a:t>
            </a:r>
            <a:r>
              <a:rPr sz="2000" i="1" spc="-5" dirty="0">
                <a:solidFill>
                  <a:srgbClr val="0B0B0B"/>
                </a:solidFill>
                <a:latin typeface="Calibri"/>
                <a:cs typeface="Calibri"/>
              </a:rPr>
              <a:t>which</a:t>
            </a:r>
            <a:r>
              <a:rPr sz="2000" i="1" spc="-20" dirty="0">
                <a:solidFill>
                  <a:srgbClr val="0B0B0B"/>
                </a:solidFill>
                <a:latin typeface="Calibri"/>
                <a:cs typeface="Calibri"/>
              </a:rPr>
              <a:t> </a:t>
            </a:r>
            <a:r>
              <a:rPr sz="2000" i="1" spc="-5" dirty="0">
                <a:solidFill>
                  <a:srgbClr val="0B0B0B"/>
                </a:solidFill>
                <a:latin typeface="Calibri"/>
                <a:cs typeface="Calibri"/>
              </a:rPr>
              <a:t>is </a:t>
            </a:r>
            <a:r>
              <a:rPr sz="2000" i="1" spc="-440" dirty="0">
                <a:solidFill>
                  <a:srgbClr val="0B0B0B"/>
                </a:solidFill>
                <a:latin typeface="Calibri"/>
                <a:cs typeface="Calibri"/>
              </a:rPr>
              <a:t> </a:t>
            </a:r>
            <a:r>
              <a:rPr sz="2000" i="1" spc="-5" dirty="0">
                <a:solidFill>
                  <a:srgbClr val="0B0B0B"/>
                </a:solidFill>
                <a:latin typeface="Calibri"/>
                <a:cs typeface="Calibri"/>
              </a:rPr>
              <a:t>often in the</a:t>
            </a:r>
            <a:r>
              <a:rPr sz="2000" i="1" dirty="0">
                <a:solidFill>
                  <a:srgbClr val="0B0B0B"/>
                </a:solidFill>
                <a:latin typeface="Calibri"/>
                <a:cs typeface="Calibri"/>
              </a:rPr>
              <a:t> </a:t>
            </a:r>
            <a:r>
              <a:rPr sz="2000" i="1" spc="-5" dirty="0">
                <a:solidFill>
                  <a:srgbClr val="E26C08"/>
                </a:solidFill>
                <a:latin typeface="Calibri"/>
                <a:cs typeface="Calibri"/>
              </a:rPr>
              <a:t>diaphysis of long bones </a:t>
            </a:r>
            <a:r>
              <a:rPr sz="2000" i="1" spc="-5" dirty="0">
                <a:solidFill>
                  <a:srgbClr val="0B0B0B"/>
                </a:solidFill>
                <a:latin typeface="Calibri"/>
                <a:cs typeface="Calibri"/>
              </a:rPr>
              <a:t>(in contrast to children without sickle cell anemia where </a:t>
            </a:r>
            <a:r>
              <a:rPr sz="2000" i="1" dirty="0">
                <a:solidFill>
                  <a:srgbClr val="0B0B0B"/>
                </a:solidFill>
                <a:latin typeface="Calibri"/>
                <a:cs typeface="Calibri"/>
              </a:rPr>
              <a:t> </a:t>
            </a:r>
            <a:r>
              <a:rPr sz="2000" i="1" spc="-5" dirty="0">
                <a:solidFill>
                  <a:srgbClr val="0B0B0B"/>
                </a:solidFill>
                <a:latin typeface="Calibri"/>
                <a:cs typeface="Calibri"/>
              </a:rPr>
              <a:t>osteomyelitis</a:t>
            </a:r>
            <a:r>
              <a:rPr sz="2000" i="1" spc="-70" dirty="0">
                <a:solidFill>
                  <a:srgbClr val="0B0B0B"/>
                </a:solidFill>
                <a:latin typeface="Calibri"/>
                <a:cs typeface="Calibri"/>
              </a:rPr>
              <a:t> </a:t>
            </a:r>
            <a:r>
              <a:rPr sz="2000" i="1" spc="-5" dirty="0">
                <a:solidFill>
                  <a:srgbClr val="0B0B0B"/>
                </a:solidFill>
                <a:latin typeface="Calibri"/>
                <a:cs typeface="Calibri"/>
              </a:rPr>
              <a:t>is</a:t>
            </a:r>
            <a:r>
              <a:rPr sz="2000" i="1" spc="10" dirty="0">
                <a:solidFill>
                  <a:srgbClr val="0B0B0B"/>
                </a:solidFill>
                <a:latin typeface="Calibri"/>
                <a:cs typeface="Calibri"/>
              </a:rPr>
              <a:t> </a:t>
            </a:r>
            <a:r>
              <a:rPr sz="2000" i="1" spc="-5" dirty="0">
                <a:solidFill>
                  <a:srgbClr val="0B0B0B"/>
                </a:solidFill>
                <a:latin typeface="Calibri"/>
                <a:cs typeface="Calibri"/>
              </a:rPr>
              <a:t>in</a:t>
            </a:r>
            <a:r>
              <a:rPr sz="2000" i="1" spc="-40" dirty="0">
                <a:solidFill>
                  <a:srgbClr val="0B0B0B"/>
                </a:solidFill>
                <a:latin typeface="Calibri"/>
                <a:cs typeface="Calibri"/>
              </a:rPr>
              <a:t> </a:t>
            </a:r>
            <a:r>
              <a:rPr sz="2000" i="1" spc="-5" dirty="0">
                <a:solidFill>
                  <a:srgbClr val="0B0B0B"/>
                </a:solidFill>
                <a:latin typeface="Calibri"/>
                <a:cs typeface="Calibri"/>
              </a:rPr>
              <a:t>the</a:t>
            </a:r>
            <a:r>
              <a:rPr sz="2000" i="1" spc="90" dirty="0">
                <a:solidFill>
                  <a:srgbClr val="0B0B0B"/>
                </a:solidFill>
                <a:latin typeface="Calibri"/>
                <a:cs typeface="Calibri"/>
              </a:rPr>
              <a:t> </a:t>
            </a:r>
            <a:r>
              <a:rPr sz="2000" i="1" spc="-5" dirty="0">
                <a:solidFill>
                  <a:srgbClr val="0B0B0B"/>
                </a:solidFill>
                <a:latin typeface="Calibri"/>
                <a:cs typeface="Calibri"/>
              </a:rPr>
              <a:t>metaphyseal</a:t>
            </a:r>
            <a:r>
              <a:rPr sz="2000" i="1" spc="-60" dirty="0">
                <a:solidFill>
                  <a:srgbClr val="0B0B0B"/>
                </a:solidFill>
                <a:latin typeface="Calibri"/>
                <a:cs typeface="Calibri"/>
              </a:rPr>
              <a:t> </a:t>
            </a:r>
            <a:r>
              <a:rPr sz="2000" i="1" spc="-5" dirty="0">
                <a:solidFill>
                  <a:srgbClr val="0B0B0B"/>
                </a:solidFill>
                <a:latin typeface="Calibri"/>
                <a:cs typeface="Calibri"/>
              </a:rPr>
              <a:t>region</a:t>
            </a:r>
            <a:r>
              <a:rPr sz="2000" i="1" spc="-40" dirty="0">
                <a:solidFill>
                  <a:srgbClr val="0B0B0B"/>
                </a:solidFill>
                <a:latin typeface="Calibri"/>
                <a:cs typeface="Calibri"/>
              </a:rPr>
              <a:t> </a:t>
            </a:r>
            <a:r>
              <a:rPr sz="2000" i="1" spc="-5" dirty="0">
                <a:solidFill>
                  <a:srgbClr val="0B0B0B"/>
                </a:solidFill>
                <a:latin typeface="Calibri"/>
                <a:cs typeface="Calibri"/>
              </a:rPr>
              <a:t>of</a:t>
            </a:r>
            <a:r>
              <a:rPr sz="2000" i="1" spc="10" dirty="0">
                <a:solidFill>
                  <a:srgbClr val="0B0B0B"/>
                </a:solidFill>
                <a:latin typeface="Calibri"/>
                <a:cs typeface="Calibri"/>
              </a:rPr>
              <a:t> </a:t>
            </a:r>
            <a:r>
              <a:rPr sz="2000" i="1" spc="-5" dirty="0">
                <a:solidFill>
                  <a:srgbClr val="0B0B0B"/>
                </a:solidFill>
                <a:latin typeface="Calibri"/>
                <a:cs typeface="Calibri"/>
              </a:rPr>
              <a:t>the</a:t>
            </a:r>
            <a:r>
              <a:rPr sz="2000" i="1" spc="-10" dirty="0">
                <a:solidFill>
                  <a:srgbClr val="0B0B0B"/>
                </a:solidFill>
                <a:latin typeface="Calibri"/>
                <a:cs typeface="Calibri"/>
              </a:rPr>
              <a:t> </a:t>
            </a:r>
            <a:r>
              <a:rPr sz="2000" i="1" spc="-5" dirty="0">
                <a:solidFill>
                  <a:srgbClr val="0B0B0B"/>
                </a:solidFill>
                <a:latin typeface="Calibri"/>
                <a:cs typeface="Calibri"/>
              </a:rPr>
              <a:t>bone).</a:t>
            </a:r>
            <a:endParaRPr sz="2000">
              <a:latin typeface="Calibri"/>
              <a:cs typeface="Calibri"/>
            </a:endParaRPr>
          </a:p>
          <a:p>
            <a:pPr marL="12700" marR="5080">
              <a:lnSpc>
                <a:spcPct val="100000"/>
              </a:lnSpc>
              <a:spcBef>
                <a:spcPts val="370"/>
              </a:spcBef>
            </a:pPr>
            <a:r>
              <a:rPr sz="2000" i="1" spc="-5" dirty="0">
                <a:solidFill>
                  <a:srgbClr val="0B0B0B"/>
                </a:solidFill>
                <a:latin typeface="Calibri"/>
                <a:cs typeface="Calibri"/>
              </a:rPr>
              <a:t>•Imaging</a:t>
            </a:r>
            <a:r>
              <a:rPr sz="2000" i="1" spc="10" dirty="0">
                <a:solidFill>
                  <a:srgbClr val="0B0B0B"/>
                </a:solidFill>
                <a:latin typeface="Calibri"/>
                <a:cs typeface="Calibri"/>
              </a:rPr>
              <a:t> </a:t>
            </a:r>
            <a:r>
              <a:rPr sz="2000" i="1" spc="-5" dirty="0">
                <a:solidFill>
                  <a:srgbClr val="0B0B0B"/>
                </a:solidFill>
                <a:latin typeface="Calibri"/>
                <a:cs typeface="Calibri"/>
              </a:rPr>
              <a:t>studies,</a:t>
            </a:r>
            <a:r>
              <a:rPr sz="2000" i="1" spc="-30" dirty="0">
                <a:solidFill>
                  <a:srgbClr val="0B0B0B"/>
                </a:solidFill>
                <a:latin typeface="Calibri"/>
                <a:cs typeface="Calibri"/>
              </a:rPr>
              <a:t> </a:t>
            </a:r>
            <a:r>
              <a:rPr sz="2000" i="1" spc="-5" dirty="0">
                <a:solidFill>
                  <a:srgbClr val="0B0B0B"/>
                </a:solidFill>
                <a:latin typeface="Calibri"/>
                <a:cs typeface="Calibri"/>
              </a:rPr>
              <a:t>which</a:t>
            </a:r>
            <a:r>
              <a:rPr sz="2000" i="1" spc="-15" dirty="0">
                <a:solidFill>
                  <a:srgbClr val="0B0B0B"/>
                </a:solidFill>
                <a:latin typeface="Calibri"/>
                <a:cs typeface="Calibri"/>
              </a:rPr>
              <a:t> </a:t>
            </a:r>
            <a:r>
              <a:rPr sz="2000" i="1" spc="-5" dirty="0">
                <a:solidFill>
                  <a:srgbClr val="0B0B0B"/>
                </a:solidFill>
                <a:latin typeface="Calibri"/>
                <a:cs typeface="Calibri"/>
              </a:rPr>
              <a:t>must</a:t>
            </a:r>
            <a:r>
              <a:rPr sz="2000" i="1" spc="5" dirty="0">
                <a:solidFill>
                  <a:srgbClr val="0B0B0B"/>
                </a:solidFill>
                <a:latin typeface="Calibri"/>
                <a:cs typeface="Calibri"/>
              </a:rPr>
              <a:t> </a:t>
            </a:r>
            <a:r>
              <a:rPr sz="2000" i="1" spc="-5" dirty="0">
                <a:solidFill>
                  <a:srgbClr val="0B0B0B"/>
                </a:solidFill>
                <a:latin typeface="Calibri"/>
                <a:cs typeface="Calibri"/>
              </a:rPr>
              <a:t>include</a:t>
            </a:r>
            <a:r>
              <a:rPr sz="2000" i="1" spc="125" dirty="0">
                <a:solidFill>
                  <a:srgbClr val="0B0B0B"/>
                </a:solidFill>
                <a:latin typeface="Calibri"/>
                <a:cs typeface="Calibri"/>
              </a:rPr>
              <a:t> </a:t>
            </a:r>
            <a:r>
              <a:rPr sz="2000" b="1" i="1" spc="-5" dirty="0">
                <a:solidFill>
                  <a:srgbClr val="C00000"/>
                </a:solidFill>
                <a:latin typeface="Calibri"/>
                <a:cs typeface="Calibri"/>
              </a:rPr>
              <a:t>MRI</a:t>
            </a:r>
            <a:r>
              <a:rPr sz="2000" b="1" i="1" spc="-45" dirty="0">
                <a:solidFill>
                  <a:srgbClr val="C00000"/>
                </a:solidFill>
                <a:latin typeface="Calibri"/>
                <a:cs typeface="Calibri"/>
              </a:rPr>
              <a:t> </a:t>
            </a:r>
            <a:r>
              <a:rPr sz="2000" b="1" i="1" spc="-5" dirty="0">
                <a:solidFill>
                  <a:srgbClr val="C00000"/>
                </a:solidFill>
                <a:latin typeface="Calibri"/>
                <a:cs typeface="Calibri"/>
              </a:rPr>
              <a:t>with</a:t>
            </a:r>
            <a:r>
              <a:rPr sz="2000" b="1" i="1" spc="40" dirty="0">
                <a:solidFill>
                  <a:srgbClr val="C00000"/>
                </a:solidFill>
                <a:latin typeface="Calibri"/>
                <a:cs typeface="Calibri"/>
              </a:rPr>
              <a:t> </a:t>
            </a:r>
            <a:r>
              <a:rPr sz="2000" b="1" i="1" spc="-5" dirty="0">
                <a:solidFill>
                  <a:srgbClr val="C00000"/>
                </a:solidFill>
                <a:latin typeface="Calibri"/>
                <a:cs typeface="Calibri"/>
              </a:rPr>
              <a:t>contrast,</a:t>
            </a:r>
            <a:r>
              <a:rPr sz="2000" b="1" i="1" spc="70" dirty="0">
                <a:solidFill>
                  <a:srgbClr val="C00000"/>
                </a:solidFill>
                <a:latin typeface="Calibri"/>
                <a:cs typeface="Calibri"/>
              </a:rPr>
              <a:t> </a:t>
            </a:r>
            <a:r>
              <a:rPr sz="2000" i="1" spc="-5" dirty="0">
                <a:solidFill>
                  <a:srgbClr val="0B0B0B"/>
                </a:solidFill>
                <a:latin typeface="Calibri"/>
                <a:cs typeface="Calibri"/>
              </a:rPr>
              <a:t>are helpful in</a:t>
            </a:r>
            <a:r>
              <a:rPr sz="2000" i="1" spc="85" dirty="0">
                <a:solidFill>
                  <a:srgbClr val="0B0B0B"/>
                </a:solidFill>
                <a:latin typeface="Calibri"/>
                <a:cs typeface="Calibri"/>
              </a:rPr>
              <a:t> </a:t>
            </a:r>
            <a:r>
              <a:rPr sz="2000" i="1" spc="-5" dirty="0">
                <a:solidFill>
                  <a:srgbClr val="0B0B0B"/>
                </a:solidFill>
                <a:latin typeface="Calibri"/>
                <a:cs typeface="Calibri"/>
              </a:rPr>
              <a:t>distinguishing</a:t>
            </a:r>
            <a:r>
              <a:rPr sz="2000" i="1" spc="5" dirty="0">
                <a:solidFill>
                  <a:srgbClr val="0B0B0B"/>
                </a:solidFill>
                <a:latin typeface="Calibri"/>
                <a:cs typeface="Calibri"/>
              </a:rPr>
              <a:t> </a:t>
            </a:r>
            <a:r>
              <a:rPr sz="2000" i="1" spc="-5" dirty="0">
                <a:solidFill>
                  <a:srgbClr val="0B0B0B"/>
                </a:solidFill>
                <a:latin typeface="Calibri"/>
                <a:cs typeface="Calibri"/>
              </a:rPr>
              <a:t>osteomyelitis </a:t>
            </a:r>
            <a:r>
              <a:rPr sz="2000" i="1" spc="-434" dirty="0">
                <a:solidFill>
                  <a:srgbClr val="0B0B0B"/>
                </a:solidFill>
                <a:latin typeface="Calibri"/>
                <a:cs typeface="Calibri"/>
              </a:rPr>
              <a:t> </a:t>
            </a:r>
            <a:r>
              <a:rPr sz="2000" i="1" spc="-5" dirty="0">
                <a:solidFill>
                  <a:srgbClr val="0B0B0B"/>
                </a:solidFill>
                <a:latin typeface="Calibri"/>
                <a:cs typeface="Calibri"/>
              </a:rPr>
              <a:t>from</a:t>
            </a:r>
            <a:r>
              <a:rPr sz="2000" i="1" spc="-60" dirty="0">
                <a:solidFill>
                  <a:srgbClr val="0B0B0B"/>
                </a:solidFill>
                <a:latin typeface="Calibri"/>
                <a:cs typeface="Calibri"/>
              </a:rPr>
              <a:t> </a:t>
            </a:r>
            <a:r>
              <a:rPr sz="2000" i="1" spc="-5" dirty="0">
                <a:solidFill>
                  <a:srgbClr val="0B0B0B"/>
                </a:solidFill>
                <a:latin typeface="Calibri"/>
                <a:cs typeface="Calibri"/>
              </a:rPr>
              <a:t>bone</a:t>
            </a:r>
            <a:r>
              <a:rPr sz="2000" i="1" spc="5" dirty="0">
                <a:solidFill>
                  <a:srgbClr val="0B0B0B"/>
                </a:solidFill>
                <a:latin typeface="Calibri"/>
                <a:cs typeface="Calibri"/>
              </a:rPr>
              <a:t> </a:t>
            </a:r>
            <a:r>
              <a:rPr sz="2000" i="1" spc="-5" dirty="0">
                <a:solidFill>
                  <a:srgbClr val="0B0B0B"/>
                </a:solidFill>
                <a:latin typeface="Calibri"/>
                <a:cs typeface="Calibri"/>
              </a:rPr>
              <a:t>or</a:t>
            </a:r>
            <a:r>
              <a:rPr sz="2000" i="1" spc="35" dirty="0">
                <a:solidFill>
                  <a:srgbClr val="0B0B0B"/>
                </a:solidFill>
                <a:latin typeface="Calibri"/>
                <a:cs typeface="Calibri"/>
              </a:rPr>
              <a:t> </a:t>
            </a:r>
            <a:r>
              <a:rPr sz="2000" i="1" spc="-5" dirty="0">
                <a:solidFill>
                  <a:srgbClr val="0B0B0B"/>
                </a:solidFill>
                <a:latin typeface="Calibri"/>
                <a:cs typeface="Calibri"/>
              </a:rPr>
              <a:t>marrow</a:t>
            </a:r>
            <a:r>
              <a:rPr sz="2000" i="1" spc="5" dirty="0">
                <a:solidFill>
                  <a:srgbClr val="0B0B0B"/>
                </a:solidFill>
                <a:latin typeface="Calibri"/>
                <a:cs typeface="Calibri"/>
              </a:rPr>
              <a:t> </a:t>
            </a:r>
            <a:r>
              <a:rPr sz="2000" i="1" spc="-5" dirty="0">
                <a:solidFill>
                  <a:srgbClr val="0B0B0B"/>
                </a:solidFill>
                <a:latin typeface="Calibri"/>
                <a:cs typeface="Calibri"/>
              </a:rPr>
              <a:t>infarction</a:t>
            </a:r>
            <a:endParaRPr sz="2000">
              <a:latin typeface="Calibri"/>
              <a:cs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8535" y="1239176"/>
            <a:ext cx="5797167" cy="3886308"/>
          </a:xfrm>
          <a:prstGeom prst="rect">
            <a:avLst/>
          </a:prstGeom>
        </p:spPr>
      </p:pic>
      <p:pic>
        <p:nvPicPr>
          <p:cNvPr id="3" name="object 3"/>
          <p:cNvPicPr/>
          <p:nvPr/>
        </p:nvPicPr>
        <p:blipFill>
          <a:blip r:embed="rId3" cstate="print"/>
          <a:stretch>
            <a:fillRect/>
          </a:stretch>
        </p:blipFill>
        <p:spPr>
          <a:xfrm>
            <a:off x="6183492" y="1239176"/>
            <a:ext cx="5797283" cy="3886268"/>
          </a:xfrm>
          <a:prstGeom prst="rect">
            <a:avLst/>
          </a:prstGeom>
        </p:spPr>
      </p:pic>
      <p:sp>
        <p:nvSpPr>
          <p:cNvPr id="4" name="object 4"/>
          <p:cNvSpPr txBox="1"/>
          <p:nvPr/>
        </p:nvSpPr>
        <p:spPr>
          <a:xfrm>
            <a:off x="6183493" y="5371193"/>
            <a:ext cx="5797550" cy="389255"/>
          </a:xfrm>
          <a:prstGeom prst="rect">
            <a:avLst/>
          </a:prstGeom>
          <a:solidFill>
            <a:srgbClr val="000000">
              <a:alpha val="49803"/>
            </a:srgbClr>
          </a:solidFill>
        </p:spPr>
        <p:txBody>
          <a:bodyPr vert="horz" wrap="square" lIns="0" tIns="41910" rIns="0" bIns="0" rtlCol="0">
            <a:spAutoFit/>
          </a:bodyPr>
          <a:lstStyle/>
          <a:p>
            <a:pPr marR="54610" algn="ctr">
              <a:lnSpc>
                <a:spcPct val="100000"/>
              </a:lnSpc>
              <a:spcBef>
                <a:spcPts val="330"/>
              </a:spcBef>
            </a:pPr>
            <a:r>
              <a:rPr sz="1300" b="1" spc="-5" dirty="0">
                <a:solidFill>
                  <a:srgbClr val="FFFFFF"/>
                </a:solidFill>
                <a:latin typeface="Calibri"/>
                <a:cs typeface="Calibri"/>
              </a:rPr>
              <a:t>Osteomyelitis</a:t>
            </a:r>
            <a:endParaRPr sz="1300">
              <a:latin typeface="Calibri"/>
              <a:cs typeface="Calibri"/>
            </a:endParaRPr>
          </a:p>
        </p:txBody>
      </p:sp>
      <p:sp>
        <p:nvSpPr>
          <p:cNvPr id="5" name="object 5"/>
          <p:cNvSpPr txBox="1"/>
          <p:nvPr/>
        </p:nvSpPr>
        <p:spPr>
          <a:xfrm>
            <a:off x="198535" y="5371193"/>
            <a:ext cx="5797550" cy="389255"/>
          </a:xfrm>
          <a:prstGeom prst="rect">
            <a:avLst/>
          </a:prstGeom>
          <a:solidFill>
            <a:srgbClr val="000000">
              <a:alpha val="49803"/>
            </a:srgbClr>
          </a:solidFill>
        </p:spPr>
        <p:txBody>
          <a:bodyPr vert="horz" wrap="square" lIns="0" tIns="41910" rIns="0" bIns="0" rtlCol="0">
            <a:spAutoFit/>
          </a:bodyPr>
          <a:lstStyle/>
          <a:p>
            <a:pPr marR="34290" algn="ctr">
              <a:lnSpc>
                <a:spcPct val="100000"/>
              </a:lnSpc>
              <a:spcBef>
                <a:spcPts val="330"/>
              </a:spcBef>
            </a:pPr>
            <a:r>
              <a:rPr sz="1300" b="1" spc="-5" dirty="0">
                <a:solidFill>
                  <a:srgbClr val="FFFFFF"/>
                </a:solidFill>
                <a:latin typeface="Calibri"/>
                <a:cs typeface="Calibri"/>
              </a:rPr>
              <a:t>Osteonecrosis</a:t>
            </a:r>
            <a:endParaRPr sz="1300">
              <a:latin typeface="Calibri"/>
              <a:cs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277135" y="2133130"/>
            <a:ext cx="11802745" cy="2777490"/>
          </a:xfrm>
          <a:prstGeom prst="rect">
            <a:avLst/>
          </a:prstGeom>
        </p:spPr>
        <p:txBody>
          <a:bodyPr vert="horz" wrap="square" lIns="0" tIns="60325" rIns="0" bIns="0" rtlCol="0">
            <a:spAutoFit/>
          </a:bodyPr>
          <a:lstStyle/>
          <a:p>
            <a:pPr marL="12700">
              <a:lnSpc>
                <a:spcPct val="100000"/>
              </a:lnSpc>
              <a:spcBef>
                <a:spcPts val="475"/>
              </a:spcBef>
            </a:pPr>
            <a:r>
              <a:rPr sz="2000" i="1" spc="-5" dirty="0">
                <a:solidFill>
                  <a:srgbClr val="1A1C1C"/>
                </a:solidFill>
                <a:latin typeface="Calibri"/>
                <a:cs typeface="Calibri"/>
              </a:rPr>
              <a:t>Address</a:t>
            </a:r>
            <a:r>
              <a:rPr sz="2000" i="1" spc="-50" dirty="0">
                <a:solidFill>
                  <a:srgbClr val="1A1C1C"/>
                </a:solidFill>
                <a:latin typeface="Calibri"/>
                <a:cs typeface="Calibri"/>
              </a:rPr>
              <a:t> </a:t>
            </a:r>
            <a:r>
              <a:rPr sz="2000" i="1" spc="-5" dirty="0">
                <a:solidFill>
                  <a:srgbClr val="1A1C1C"/>
                </a:solidFill>
                <a:latin typeface="Calibri"/>
                <a:cs typeface="Calibri"/>
              </a:rPr>
              <a:t>modifiable</a:t>
            </a:r>
            <a:r>
              <a:rPr sz="2000" i="1" spc="35" dirty="0">
                <a:solidFill>
                  <a:srgbClr val="1A1C1C"/>
                </a:solidFill>
                <a:latin typeface="Calibri"/>
                <a:cs typeface="Calibri"/>
              </a:rPr>
              <a:t> </a:t>
            </a:r>
            <a:r>
              <a:rPr sz="2000" i="1" spc="-5" dirty="0">
                <a:solidFill>
                  <a:srgbClr val="1A1C1C"/>
                </a:solidFill>
                <a:latin typeface="Calibri"/>
                <a:cs typeface="Calibri"/>
              </a:rPr>
              <a:t>causes</a:t>
            </a:r>
            <a:r>
              <a:rPr sz="2000" i="1" spc="65" dirty="0">
                <a:solidFill>
                  <a:srgbClr val="1A1C1C"/>
                </a:solidFill>
                <a:latin typeface="Calibri"/>
                <a:cs typeface="Calibri"/>
              </a:rPr>
              <a:t> </a:t>
            </a:r>
            <a:r>
              <a:rPr sz="2000" i="1" spc="-5" dirty="0">
                <a:solidFill>
                  <a:srgbClr val="1A1C1C"/>
                </a:solidFill>
                <a:latin typeface="Calibri"/>
                <a:cs typeface="Calibri"/>
              </a:rPr>
              <a:t>of</a:t>
            </a:r>
            <a:r>
              <a:rPr sz="2000" i="1" spc="-70" dirty="0">
                <a:solidFill>
                  <a:srgbClr val="1A1C1C"/>
                </a:solidFill>
                <a:latin typeface="Calibri"/>
                <a:cs typeface="Calibri"/>
              </a:rPr>
              <a:t> </a:t>
            </a:r>
            <a:r>
              <a:rPr sz="2000" i="1" spc="-5" dirty="0">
                <a:solidFill>
                  <a:srgbClr val="1A1C1C"/>
                </a:solidFill>
                <a:latin typeface="Calibri"/>
                <a:cs typeface="Calibri"/>
              </a:rPr>
              <a:t>erythrocyte</a:t>
            </a:r>
            <a:r>
              <a:rPr sz="2000" i="1" spc="75" dirty="0">
                <a:solidFill>
                  <a:srgbClr val="1A1C1C"/>
                </a:solidFill>
                <a:latin typeface="Calibri"/>
                <a:cs typeface="Calibri"/>
              </a:rPr>
              <a:t> </a:t>
            </a:r>
            <a:r>
              <a:rPr sz="2000" i="1" spc="-5" dirty="0">
                <a:solidFill>
                  <a:srgbClr val="1A1C1C"/>
                </a:solidFill>
                <a:latin typeface="Calibri"/>
                <a:cs typeface="Calibri"/>
              </a:rPr>
              <a:t>sickling</a:t>
            </a:r>
            <a:r>
              <a:rPr sz="2000" i="1" spc="10" dirty="0">
                <a:solidFill>
                  <a:srgbClr val="1A1C1C"/>
                </a:solidFill>
                <a:latin typeface="Calibri"/>
                <a:cs typeface="Calibri"/>
              </a:rPr>
              <a:t> </a:t>
            </a:r>
            <a:r>
              <a:rPr sz="2000" i="1" spc="-5" dirty="0">
                <a:solidFill>
                  <a:srgbClr val="1A1C1C"/>
                </a:solidFill>
                <a:latin typeface="Calibri"/>
                <a:cs typeface="Calibri"/>
              </a:rPr>
              <a:t>(e.g.,</a:t>
            </a:r>
            <a:r>
              <a:rPr sz="2000" i="1" spc="70" dirty="0">
                <a:solidFill>
                  <a:srgbClr val="1A1C1C"/>
                </a:solidFill>
                <a:latin typeface="Calibri"/>
                <a:cs typeface="Calibri"/>
              </a:rPr>
              <a:t> </a:t>
            </a:r>
            <a:r>
              <a:rPr sz="2000" i="1" spc="-5" dirty="0">
                <a:solidFill>
                  <a:srgbClr val="1A1C1C"/>
                </a:solidFill>
                <a:latin typeface="Calibri"/>
                <a:cs typeface="Calibri"/>
              </a:rPr>
              <a:t>dehydration,</a:t>
            </a:r>
            <a:r>
              <a:rPr sz="2000" i="1" spc="-70" dirty="0">
                <a:solidFill>
                  <a:srgbClr val="1A1C1C"/>
                </a:solidFill>
                <a:latin typeface="Calibri"/>
                <a:cs typeface="Calibri"/>
              </a:rPr>
              <a:t> </a:t>
            </a:r>
            <a:r>
              <a:rPr sz="2000" i="1" spc="-5" dirty="0">
                <a:solidFill>
                  <a:srgbClr val="1A1C1C"/>
                </a:solidFill>
                <a:latin typeface="Calibri"/>
                <a:cs typeface="Calibri"/>
              </a:rPr>
              <a:t>hypoxia).</a:t>
            </a:r>
            <a:endParaRPr sz="2000">
              <a:latin typeface="Calibri"/>
              <a:cs typeface="Calibri"/>
            </a:endParaRPr>
          </a:p>
          <a:p>
            <a:pPr marL="507365" marR="7013575">
              <a:lnSpc>
                <a:spcPts val="3520"/>
              </a:lnSpc>
              <a:spcBef>
                <a:spcPts val="155"/>
              </a:spcBef>
            </a:pPr>
            <a:r>
              <a:rPr sz="2500" i="1" spc="-5" dirty="0">
                <a:solidFill>
                  <a:srgbClr val="1A1C1C"/>
                </a:solidFill>
                <a:latin typeface="Calibri"/>
                <a:cs typeface="Calibri"/>
              </a:rPr>
              <a:t>Ensure adequate hydration. </a:t>
            </a:r>
            <a:r>
              <a:rPr sz="2500" i="1" dirty="0">
                <a:solidFill>
                  <a:srgbClr val="1A1C1C"/>
                </a:solidFill>
                <a:latin typeface="Calibri"/>
                <a:cs typeface="Calibri"/>
              </a:rPr>
              <a:t> </a:t>
            </a:r>
            <a:r>
              <a:rPr sz="2500" i="1" spc="-5" dirty="0">
                <a:solidFill>
                  <a:srgbClr val="1A1C1C"/>
                </a:solidFill>
                <a:latin typeface="Calibri"/>
                <a:cs typeface="Calibri"/>
              </a:rPr>
              <a:t>Administer</a:t>
            </a:r>
            <a:r>
              <a:rPr sz="2500" i="1" spc="-75" dirty="0">
                <a:solidFill>
                  <a:srgbClr val="1A1C1C"/>
                </a:solidFill>
                <a:latin typeface="Calibri"/>
                <a:cs typeface="Calibri"/>
              </a:rPr>
              <a:t> </a:t>
            </a:r>
            <a:r>
              <a:rPr sz="2500" i="1" spc="-5" dirty="0">
                <a:solidFill>
                  <a:srgbClr val="1A1C1C"/>
                </a:solidFill>
                <a:latin typeface="Calibri"/>
                <a:cs typeface="Calibri"/>
              </a:rPr>
              <a:t>supplemental</a:t>
            </a:r>
            <a:r>
              <a:rPr sz="2500" i="1" spc="-25" dirty="0">
                <a:solidFill>
                  <a:srgbClr val="1A1C1C"/>
                </a:solidFill>
                <a:latin typeface="Calibri"/>
                <a:cs typeface="Calibri"/>
              </a:rPr>
              <a:t> </a:t>
            </a:r>
            <a:r>
              <a:rPr sz="2500" i="1" spc="-5" dirty="0">
                <a:solidFill>
                  <a:srgbClr val="1A1C1C"/>
                </a:solidFill>
                <a:latin typeface="Calibri"/>
                <a:cs typeface="Calibri"/>
              </a:rPr>
              <a:t>oxygen.</a:t>
            </a:r>
            <a:endParaRPr sz="2500">
              <a:latin typeface="Calibri"/>
              <a:cs typeface="Calibri"/>
            </a:endParaRPr>
          </a:p>
          <a:p>
            <a:pPr>
              <a:lnSpc>
                <a:spcPct val="100000"/>
              </a:lnSpc>
              <a:spcBef>
                <a:spcPts val="10"/>
              </a:spcBef>
            </a:pPr>
            <a:endParaRPr sz="2250">
              <a:latin typeface="Calibri"/>
              <a:cs typeface="Calibri"/>
            </a:endParaRPr>
          </a:p>
          <a:p>
            <a:pPr marL="12700" marR="5080">
              <a:lnSpc>
                <a:spcPct val="110000"/>
              </a:lnSpc>
            </a:pPr>
            <a:r>
              <a:rPr sz="2000" i="1" spc="-5" dirty="0">
                <a:solidFill>
                  <a:srgbClr val="3E3E3E"/>
                </a:solidFill>
                <a:latin typeface="Calibri"/>
                <a:cs typeface="Calibri"/>
              </a:rPr>
              <a:t>•Specific</a:t>
            </a:r>
            <a:r>
              <a:rPr sz="2000" i="1" spc="-20" dirty="0">
                <a:solidFill>
                  <a:srgbClr val="3E3E3E"/>
                </a:solidFill>
                <a:latin typeface="Calibri"/>
                <a:cs typeface="Calibri"/>
              </a:rPr>
              <a:t> </a:t>
            </a:r>
            <a:r>
              <a:rPr sz="2000" i="1" spc="-5" dirty="0">
                <a:solidFill>
                  <a:srgbClr val="3E3E3E"/>
                </a:solidFill>
                <a:latin typeface="Calibri"/>
                <a:cs typeface="Calibri"/>
              </a:rPr>
              <a:t>therapy</a:t>
            </a:r>
            <a:r>
              <a:rPr sz="2000" i="1" spc="-35" dirty="0">
                <a:solidFill>
                  <a:srgbClr val="3E3E3E"/>
                </a:solidFill>
                <a:latin typeface="Calibri"/>
                <a:cs typeface="Calibri"/>
              </a:rPr>
              <a:t> </a:t>
            </a:r>
            <a:r>
              <a:rPr sz="2000" i="1" spc="-5" dirty="0">
                <a:solidFill>
                  <a:srgbClr val="3E3E3E"/>
                </a:solidFill>
                <a:latin typeface="Calibri"/>
                <a:cs typeface="Calibri"/>
              </a:rPr>
              <a:t>for</a:t>
            </a:r>
            <a:r>
              <a:rPr sz="2000" i="1" spc="30" dirty="0">
                <a:solidFill>
                  <a:srgbClr val="3E3E3E"/>
                </a:solidFill>
                <a:latin typeface="Calibri"/>
                <a:cs typeface="Calibri"/>
              </a:rPr>
              <a:t> </a:t>
            </a:r>
            <a:r>
              <a:rPr sz="2000" i="1" spc="-5" dirty="0">
                <a:solidFill>
                  <a:srgbClr val="3E3E3E"/>
                </a:solidFill>
                <a:latin typeface="Calibri"/>
                <a:cs typeface="Calibri"/>
              </a:rPr>
              <a:t>pain</a:t>
            </a:r>
            <a:r>
              <a:rPr sz="2000" i="1" spc="15" dirty="0">
                <a:solidFill>
                  <a:srgbClr val="3E3E3E"/>
                </a:solidFill>
                <a:latin typeface="Calibri"/>
                <a:cs typeface="Calibri"/>
              </a:rPr>
              <a:t> </a:t>
            </a:r>
            <a:r>
              <a:rPr sz="2000" i="1" spc="-5" dirty="0">
                <a:solidFill>
                  <a:srgbClr val="3E3E3E"/>
                </a:solidFill>
                <a:latin typeface="Calibri"/>
                <a:cs typeface="Calibri"/>
              </a:rPr>
              <a:t>varies</a:t>
            </a:r>
            <a:r>
              <a:rPr sz="2000" i="1" spc="-45" dirty="0">
                <a:solidFill>
                  <a:srgbClr val="3E3E3E"/>
                </a:solidFill>
                <a:latin typeface="Calibri"/>
                <a:cs typeface="Calibri"/>
              </a:rPr>
              <a:t> </a:t>
            </a:r>
            <a:r>
              <a:rPr sz="2000" i="1" spc="-5" dirty="0">
                <a:solidFill>
                  <a:srgbClr val="3E3E3E"/>
                </a:solidFill>
                <a:latin typeface="Calibri"/>
                <a:cs typeface="Calibri"/>
              </a:rPr>
              <a:t>greatly</a:t>
            </a:r>
            <a:r>
              <a:rPr sz="2000" i="1" spc="40" dirty="0">
                <a:solidFill>
                  <a:srgbClr val="3E3E3E"/>
                </a:solidFill>
                <a:latin typeface="Calibri"/>
                <a:cs typeface="Calibri"/>
              </a:rPr>
              <a:t> </a:t>
            </a:r>
            <a:r>
              <a:rPr sz="2000" i="1" spc="-5" dirty="0">
                <a:solidFill>
                  <a:srgbClr val="3E3E3E"/>
                </a:solidFill>
                <a:latin typeface="Calibri"/>
                <a:cs typeface="Calibri"/>
              </a:rPr>
              <a:t>but</a:t>
            </a:r>
            <a:r>
              <a:rPr sz="2000" i="1" spc="30" dirty="0">
                <a:solidFill>
                  <a:srgbClr val="3E3E3E"/>
                </a:solidFill>
                <a:latin typeface="Calibri"/>
                <a:cs typeface="Calibri"/>
              </a:rPr>
              <a:t> </a:t>
            </a:r>
            <a:r>
              <a:rPr sz="2000" i="1" spc="-5" dirty="0">
                <a:solidFill>
                  <a:srgbClr val="3E3E3E"/>
                </a:solidFill>
                <a:latin typeface="Calibri"/>
                <a:cs typeface="Calibri"/>
              </a:rPr>
              <a:t>generally</a:t>
            </a:r>
            <a:r>
              <a:rPr sz="2000" i="1" spc="-40" dirty="0">
                <a:solidFill>
                  <a:srgbClr val="3E3E3E"/>
                </a:solidFill>
                <a:latin typeface="Calibri"/>
                <a:cs typeface="Calibri"/>
              </a:rPr>
              <a:t> </a:t>
            </a:r>
            <a:r>
              <a:rPr sz="2000" i="1" spc="-5" dirty="0">
                <a:solidFill>
                  <a:srgbClr val="3E3E3E"/>
                </a:solidFill>
                <a:latin typeface="Calibri"/>
                <a:cs typeface="Calibri"/>
              </a:rPr>
              <a:t>includes</a:t>
            </a:r>
            <a:r>
              <a:rPr sz="2000" i="1" spc="90" dirty="0">
                <a:solidFill>
                  <a:srgbClr val="3E3E3E"/>
                </a:solidFill>
                <a:latin typeface="Calibri"/>
                <a:cs typeface="Calibri"/>
              </a:rPr>
              <a:t> </a:t>
            </a:r>
            <a:r>
              <a:rPr sz="2000" i="1" spc="-5" dirty="0">
                <a:solidFill>
                  <a:srgbClr val="3E3E3E"/>
                </a:solidFill>
                <a:latin typeface="Calibri"/>
                <a:cs typeface="Calibri"/>
              </a:rPr>
              <a:t>the</a:t>
            </a:r>
            <a:r>
              <a:rPr sz="2000" i="1" dirty="0">
                <a:solidFill>
                  <a:srgbClr val="3E3E3E"/>
                </a:solidFill>
                <a:latin typeface="Calibri"/>
                <a:cs typeface="Calibri"/>
              </a:rPr>
              <a:t> </a:t>
            </a:r>
            <a:r>
              <a:rPr sz="2000" i="1" spc="-5" dirty="0">
                <a:solidFill>
                  <a:srgbClr val="3E3E3E"/>
                </a:solidFill>
                <a:latin typeface="Calibri"/>
                <a:cs typeface="Calibri"/>
              </a:rPr>
              <a:t>use</a:t>
            </a:r>
            <a:r>
              <a:rPr sz="2000" i="1" dirty="0">
                <a:solidFill>
                  <a:srgbClr val="3E3E3E"/>
                </a:solidFill>
                <a:latin typeface="Calibri"/>
                <a:cs typeface="Calibri"/>
              </a:rPr>
              <a:t> </a:t>
            </a:r>
            <a:r>
              <a:rPr sz="2000" i="1" spc="-5" dirty="0">
                <a:solidFill>
                  <a:srgbClr val="3E3E3E"/>
                </a:solidFill>
                <a:latin typeface="Calibri"/>
                <a:cs typeface="Calibri"/>
              </a:rPr>
              <a:t>of</a:t>
            </a:r>
            <a:r>
              <a:rPr sz="2000" i="1" spc="60" dirty="0">
                <a:solidFill>
                  <a:srgbClr val="3E3E3E"/>
                </a:solidFill>
                <a:latin typeface="Calibri"/>
                <a:cs typeface="Calibri"/>
              </a:rPr>
              <a:t> </a:t>
            </a:r>
            <a:r>
              <a:rPr sz="2400" i="1" u="heavy" spc="-5" dirty="0">
                <a:solidFill>
                  <a:srgbClr val="365F92"/>
                </a:solidFill>
                <a:uFill>
                  <a:solidFill>
                    <a:srgbClr val="365F92"/>
                  </a:solidFill>
                </a:uFill>
                <a:latin typeface="Calibri"/>
                <a:cs typeface="Calibri"/>
              </a:rPr>
              <a:t>acetaminophen</a:t>
            </a:r>
            <a:r>
              <a:rPr sz="2400" i="1" u="heavy" spc="-15" dirty="0">
                <a:solidFill>
                  <a:srgbClr val="365F92"/>
                </a:solidFill>
                <a:uFill>
                  <a:solidFill>
                    <a:srgbClr val="365F92"/>
                  </a:solidFill>
                </a:uFill>
                <a:latin typeface="Calibri"/>
                <a:cs typeface="Calibri"/>
              </a:rPr>
              <a:t> </a:t>
            </a:r>
            <a:r>
              <a:rPr sz="2400" i="1" u="heavy" spc="-5" dirty="0">
                <a:solidFill>
                  <a:srgbClr val="365F92"/>
                </a:solidFill>
                <a:uFill>
                  <a:solidFill>
                    <a:srgbClr val="365F92"/>
                  </a:solidFill>
                </a:uFill>
                <a:latin typeface="Calibri"/>
                <a:cs typeface="Calibri"/>
              </a:rPr>
              <a:t>or</a:t>
            </a:r>
            <a:r>
              <a:rPr sz="2400" i="1" u="heavy" spc="15" dirty="0">
                <a:solidFill>
                  <a:srgbClr val="365F92"/>
                </a:solidFill>
                <a:uFill>
                  <a:solidFill>
                    <a:srgbClr val="365F92"/>
                  </a:solidFill>
                </a:uFill>
                <a:latin typeface="Calibri"/>
                <a:cs typeface="Calibri"/>
              </a:rPr>
              <a:t> </a:t>
            </a:r>
            <a:r>
              <a:rPr sz="2400" i="1" u="heavy" spc="-5" dirty="0">
                <a:solidFill>
                  <a:srgbClr val="365F92"/>
                </a:solidFill>
                <a:uFill>
                  <a:solidFill>
                    <a:srgbClr val="365F92"/>
                  </a:solidFill>
                </a:uFill>
                <a:latin typeface="Calibri"/>
                <a:cs typeface="Calibri"/>
              </a:rPr>
              <a:t>NSAIDs</a:t>
            </a:r>
            <a:r>
              <a:rPr sz="2400" i="1" spc="470" dirty="0">
                <a:solidFill>
                  <a:srgbClr val="365F92"/>
                </a:solidFill>
                <a:latin typeface="Calibri"/>
                <a:cs typeface="Calibri"/>
              </a:rPr>
              <a:t> </a:t>
            </a:r>
            <a:r>
              <a:rPr sz="2000" i="1" spc="-5" dirty="0">
                <a:solidFill>
                  <a:srgbClr val="3E3E3E"/>
                </a:solidFill>
                <a:latin typeface="Calibri"/>
                <a:cs typeface="Calibri"/>
              </a:rPr>
              <a:t>agent </a:t>
            </a:r>
            <a:r>
              <a:rPr sz="2000" i="1" dirty="0">
                <a:solidFill>
                  <a:srgbClr val="3E3E3E"/>
                </a:solidFill>
                <a:latin typeface="Calibri"/>
                <a:cs typeface="Calibri"/>
              </a:rPr>
              <a:t> </a:t>
            </a:r>
            <a:r>
              <a:rPr sz="2000" i="1" spc="-5" dirty="0">
                <a:solidFill>
                  <a:srgbClr val="3E3E3E"/>
                </a:solidFill>
                <a:latin typeface="Calibri"/>
                <a:cs typeface="Calibri"/>
              </a:rPr>
              <a:t>early</a:t>
            </a:r>
            <a:r>
              <a:rPr sz="2000" i="1" spc="-70" dirty="0">
                <a:solidFill>
                  <a:srgbClr val="3E3E3E"/>
                </a:solidFill>
                <a:latin typeface="Calibri"/>
                <a:cs typeface="Calibri"/>
              </a:rPr>
              <a:t> </a:t>
            </a:r>
            <a:r>
              <a:rPr sz="2000" i="1" spc="-5" dirty="0">
                <a:solidFill>
                  <a:srgbClr val="3E3E3E"/>
                </a:solidFill>
                <a:latin typeface="Calibri"/>
                <a:cs typeface="Calibri"/>
              </a:rPr>
              <a:t>in</a:t>
            </a:r>
            <a:r>
              <a:rPr sz="2000" i="1" spc="75" dirty="0">
                <a:solidFill>
                  <a:srgbClr val="3E3E3E"/>
                </a:solidFill>
                <a:latin typeface="Calibri"/>
                <a:cs typeface="Calibri"/>
              </a:rPr>
              <a:t> </a:t>
            </a:r>
            <a:r>
              <a:rPr sz="2000" i="1" spc="-5" dirty="0">
                <a:solidFill>
                  <a:srgbClr val="3E3E3E"/>
                </a:solidFill>
                <a:latin typeface="Calibri"/>
                <a:cs typeface="Calibri"/>
              </a:rPr>
              <a:t>the</a:t>
            </a:r>
            <a:r>
              <a:rPr sz="2000" i="1" spc="5" dirty="0">
                <a:solidFill>
                  <a:srgbClr val="3E3E3E"/>
                </a:solidFill>
                <a:latin typeface="Calibri"/>
                <a:cs typeface="Calibri"/>
              </a:rPr>
              <a:t> </a:t>
            </a:r>
            <a:r>
              <a:rPr sz="2000" i="1" spc="-5" dirty="0">
                <a:solidFill>
                  <a:srgbClr val="3E3E3E"/>
                </a:solidFill>
                <a:latin typeface="Calibri"/>
                <a:cs typeface="Calibri"/>
              </a:rPr>
              <a:t>course</a:t>
            </a:r>
            <a:r>
              <a:rPr sz="2000" i="1" spc="-45" dirty="0">
                <a:solidFill>
                  <a:srgbClr val="3E3E3E"/>
                </a:solidFill>
                <a:latin typeface="Calibri"/>
                <a:cs typeface="Calibri"/>
              </a:rPr>
              <a:t> </a:t>
            </a:r>
            <a:r>
              <a:rPr sz="2000" i="1" spc="-5" dirty="0">
                <a:solidFill>
                  <a:srgbClr val="3E3E3E"/>
                </a:solidFill>
                <a:latin typeface="Calibri"/>
                <a:cs typeface="Calibri"/>
              </a:rPr>
              <a:t>of</a:t>
            </a:r>
            <a:r>
              <a:rPr sz="2000" i="1" spc="25" dirty="0">
                <a:solidFill>
                  <a:srgbClr val="3E3E3E"/>
                </a:solidFill>
                <a:latin typeface="Calibri"/>
                <a:cs typeface="Calibri"/>
              </a:rPr>
              <a:t> </a:t>
            </a:r>
            <a:r>
              <a:rPr sz="2000" i="1" spc="-5" dirty="0">
                <a:solidFill>
                  <a:srgbClr val="3E3E3E"/>
                </a:solidFill>
                <a:latin typeface="Calibri"/>
                <a:cs typeface="Calibri"/>
              </a:rPr>
              <a:t>pain,</a:t>
            </a:r>
            <a:r>
              <a:rPr sz="2000" i="1" spc="15" dirty="0">
                <a:solidFill>
                  <a:srgbClr val="3E3E3E"/>
                </a:solidFill>
                <a:latin typeface="Calibri"/>
                <a:cs typeface="Calibri"/>
              </a:rPr>
              <a:t> </a:t>
            </a:r>
            <a:r>
              <a:rPr sz="2000" i="1" spc="-5" dirty="0">
                <a:solidFill>
                  <a:srgbClr val="3E3E3E"/>
                </a:solidFill>
                <a:latin typeface="Calibri"/>
                <a:cs typeface="Calibri"/>
              </a:rPr>
              <a:t>followed</a:t>
            </a:r>
            <a:r>
              <a:rPr sz="2000" i="1" spc="70" dirty="0">
                <a:solidFill>
                  <a:srgbClr val="3E3E3E"/>
                </a:solidFill>
                <a:latin typeface="Calibri"/>
                <a:cs typeface="Calibri"/>
              </a:rPr>
              <a:t> </a:t>
            </a:r>
            <a:r>
              <a:rPr sz="2000" i="1" spc="-5" dirty="0">
                <a:solidFill>
                  <a:srgbClr val="3E3E3E"/>
                </a:solidFill>
                <a:latin typeface="Calibri"/>
                <a:cs typeface="Calibri"/>
              </a:rPr>
              <a:t>by</a:t>
            </a:r>
            <a:r>
              <a:rPr sz="2000" i="1" spc="-70" dirty="0">
                <a:solidFill>
                  <a:srgbClr val="3E3E3E"/>
                </a:solidFill>
                <a:latin typeface="Calibri"/>
                <a:cs typeface="Calibri"/>
              </a:rPr>
              <a:t> </a:t>
            </a:r>
            <a:r>
              <a:rPr sz="2000" i="1" spc="-5" dirty="0">
                <a:solidFill>
                  <a:srgbClr val="3E3E3E"/>
                </a:solidFill>
                <a:latin typeface="Calibri"/>
                <a:cs typeface="Calibri"/>
              </a:rPr>
              <a:t>a</a:t>
            </a:r>
            <a:r>
              <a:rPr sz="2000" i="1" spc="120" dirty="0">
                <a:solidFill>
                  <a:srgbClr val="3E3E3E"/>
                </a:solidFill>
                <a:latin typeface="Calibri"/>
                <a:cs typeface="Calibri"/>
              </a:rPr>
              <a:t> </a:t>
            </a:r>
            <a:r>
              <a:rPr sz="2000" i="1" u="heavy" spc="-5" dirty="0">
                <a:solidFill>
                  <a:srgbClr val="365F92"/>
                </a:solidFill>
                <a:uFill>
                  <a:solidFill>
                    <a:srgbClr val="365F92"/>
                  </a:solidFill>
                </a:uFill>
                <a:latin typeface="Calibri"/>
                <a:cs typeface="Calibri"/>
              </a:rPr>
              <a:t>combination</a:t>
            </a:r>
            <a:r>
              <a:rPr sz="2000" i="1" u="heavy" spc="-10" dirty="0">
                <a:solidFill>
                  <a:srgbClr val="365F92"/>
                </a:solidFill>
                <a:uFill>
                  <a:solidFill>
                    <a:srgbClr val="365F92"/>
                  </a:solidFill>
                </a:uFill>
                <a:latin typeface="Calibri"/>
                <a:cs typeface="Calibri"/>
              </a:rPr>
              <a:t> </a:t>
            </a:r>
            <a:r>
              <a:rPr sz="2000" i="1" u="heavy" spc="-5" dirty="0">
                <a:solidFill>
                  <a:srgbClr val="365F92"/>
                </a:solidFill>
                <a:uFill>
                  <a:solidFill>
                    <a:srgbClr val="365F92"/>
                  </a:solidFill>
                </a:uFill>
                <a:latin typeface="Calibri"/>
                <a:cs typeface="Calibri"/>
              </a:rPr>
              <a:t>analgesic</a:t>
            </a:r>
            <a:r>
              <a:rPr sz="2000" i="1" spc="-20" dirty="0">
                <a:solidFill>
                  <a:srgbClr val="365F92"/>
                </a:solidFill>
                <a:latin typeface="Calibri"/>
                <a:cs typeface="Calibri"/>
              </a:rPr>
              <a:t> </a:t>
            </a:r>
            <a:r>
              <a:rPr sz="2000" i="1" spc="-5" dirty="0">
                <a:solidFill>
                  <a:srgbClr val="3E3E3E"/>
                </a:solidFill>
                <a:latin typeface="Calibri"/>
                <a:cs typeface="Calibri"/>
              </a:rPr>
              <a:t>such as</a:t>
            </a:r>
            <a:r>
              <a:rPr sz="2000" i="1" spc="60" dirty="0">
                <a:solidFill>
                  <a:srgbClr val="3E3E3E"/>
                </a:solidFill>
                <a:latin typeface="Calibri"/>
                <a:cs typeface="Calibri"/>
              </a:rPr>
              <a:t> </a:t>
            </a:r>
            <a:r>
              <a:rPr sz="2000" i="1" spc="-5" dirty="0">
                <a:solidFill>
                  <a:srgbClr val="3E3E3E"/>
                </a:solidFill>
                <a:latin typeface="Calibri"/>
                <a:cs typeface="Calibri"/>
              </a:rPr>
              <a:t>hydrocodone,</a:t>
            </a:r>
            <a:r>
              <a:rPr sz="2000" i="1" dirty="0">
                <a:solidFill>
                  <a:srgbClr val="3E3E3E"/>
                </a:solidFill>
                <a:latin typeface="Calibri"/>
                <a:cs typeface="Calibri"/>
              </a:rPr>
              <a:t> </a:t>
            </a:r>
            <a:r>
              <a:rPr sz="2000" i="1" spc="-5" dirty="0">
                <a:solidFill>
                  <a:srgbClr val="3E3E3E"/>
                </a:solidFill>
                <a:latin typeface="Calibri"/>
                <a:cs typeface="Calibri"/>
              </a:rPr>
              <a:t>or</a:t>
            </a:r>
            <a:r>
              <a:rPr sz="2000" i="1" spc="50" dirty="0">
                <a:solidFill>
                  <a:srgbClr val="3E3E3E"/>
                </a:solidFill>
                <a:latin typeface="Calibri"/>
                <a:cs typeface="Calibri"/>
              </a:rPr>
              <a:t> </a:t>
            </a:r>
            <a:r>
              <a:rPr sz="2000" i="1" spc="-5" dirty="0">
                <a:solidFill>
                  <a:srgbClr val="3E3E3E"/>
                </a:solidFill>
                <a:latin typeface="Calibri"/>
                <a:cs typeface="Calibri"/>
              </a:rPr>
              <a:t>to</a:t>
            </a:r>
            <a:r>
              <a:rPr sz="2000" i="1" spc="-35" dirty="0">
                <a:solidFill>
                  <a:srgbClr val="3E3E3E"/>
                </a:solidFill>
                <a:latin typeface="Calibri"/>
                <a:cs typeface="Calibri"/>
              </a:rPr>
              <a:t> </a:t>
            </a:r>
            <a:r>
              <a:rPr sz="2000" i="1" spc="-5" dirty="0">
                <a:solidFill>
                  <a:srgbClr val="3E3E3E"/>
                </a:solidFill>
                <a:latin typeface="Calibri"/>
                <a:cs typeface="Calibri"/>
              </a:rPr>
              <a:t>a</a:t>
            </a:r>
            <a:r>
              <a:rPr sz="2000" i="1" spc="30" dirty="0">
                <a:solidFill>
                  <a:srgbClr val="3E3E3E"/>
                </a:solidFill>
                <a:latin typeface="Calibri"/>
                <a:cs typeface="Calibri"/>
              </a:rPr>
              <a:t> </a:t>
            </a:r>
            <a:r>
              <a:rPr sz="2000" i="1" spc="-5" dirty="0">
                <a:solidFill>
                  <a:srgbClr val="3E3E3E"/>
                </a:solidFill>
                <a:latin typeface="Calibri"/>
                <a:cs typeface="Calibri"/>
              </a:rPr>
              <a:t>single</a:t>
            </a:r>
            <a:r>
              <a:rPr sz="2000" i="1" spc="-55" dirty="0">
                <a:solidFill>
                  <a:srgbClr val="3E3E3E"/>
                </a:solidFill>
                <a:latin typeface="Calibri"/>
                <a:cs typeface="Calibri"/>
              </a:rPr>
              <a:t> </a:t>
            </a:r>
            <a:r>
              <a:rPr sz="2000" i="1" spc="-5" dirty="0">
                <a:solidFill>
                  <a:srgbClr val="3E3E3E"/>
                </a:solidFill>
                <a:latin typeface="Calibri"/>
                <a:cs typeface="Calibri"/>
              </a:rPr>
              <a:t>agent</a:t>
            </a:r>
            <a:r>
              <a:rPr sz="2000" i="1" spc="50" dirty="0">
                <a:solidFill>
                  <a:srgbClr val="3E3E3E"/>
                </a:solidFill>
                <a:latin typeface="Calibri"/>
                <a:cs typeface="Calibri"/>
              </a:rPr>
              <a:t> </a:t>
            </a:r>
            <a:r>
              <a:rPr sz="2000" i="1" spc="-5" dirty="0">
                <a:solidFill>
                  <a:srgbClr val="3E3E3E"/>
                </a:solidFill>
                <a:latin typeface="Calibri"/>
                <a:cs typeface="Calibri"/>
              </a:rPr>
              <a:t>short-</a:t>
            </a:r>
            <a:r>
              <a:rPr sz="2000" i="1" spc="65" dirty="0">
                <a:solidFill>
                  <a:srgbClr val="3E3E3E"/>
                </a:solidFill>
                <a:latin typeface="Calibri"/>
                <a:cs typeface="Calibri"/>
              </a:rPr>
              <a:t> </a:t>
            </a:r>
            <a:r>
              <a:rPr sz="2000" i="1" spc="-5" dirty="0">
                <a:solidFill>
                  <a:srgbClr val="3E3E3E"/>
                </a:solidFill>
                <a:latin typeface="Calibri"/>
                <a:cs typeface="Calibri"/>
              </a:rPr>
              <a:t>or </a:t>
            </a:r>
            <a:r>
              <a:rPr sz="2000" i="1" spc="-440" dirty="0">
                <a:solidFill>
                  <a:srgbClr val="3E3E3E"/>
                </a:solidFill>
                <a:latin typeface="Calibri"/>
                <a:cs typeface="Calibri"/>
              </a:rPr>
              <a:t> </a:t>
            </a:r>
            <a:r>
              <a:rPr sz="2000" i="1" spc="-5" dirty="0">
                <a:solidFill>
                  <a:srgbClr val="3E3E3E"/>
                </a:solidFill>
                <a:latin typeface="Calibri"/>
                <a:cs typeface="Calibri"/>
              </a:rPr>
              <a:t>long-acting</a:t>
            </a:r>
            <a:r>
              <a:rPr sz="2000" i="1" spc="85" dirty="0">
                <a:solidFill>
                  <a:srgbClr val="3E3E3E"/>
                </a:solidFill>
                <a:latin typeface="Calibri"/>
                <a:cs typeface="Calibri"/>
              </a:rPr>
              <a:t> </a:t>
            </a:r>
            <a:r>
              <a:rPr sz="2400" i="1" u="heavy" spc="-5" dirty="0">
                <a:solidFill>
                  <a:srgbClr val="365F92"/>
                </a:solidFill>
                <a:uFill>
                  <a:solidFill>
                    <a:srgbClr val="365F92"/>
                  </a:solidFill>
                </a:uFill>
                <a:latin typeface="Calibri"/>
                <a:cs typeface="Calibri"/>
              </a:rPr>
              <a:t>oral</a:t>
            </a:r>
            <a:r>
              <a:rPr sz="2400" i="1" u="heavy" spc="-85" dirty="0">
                <a:solidFill>
                  <a:srgbClr val="365F92"/>
                </a:solidFill>
                <a:uFill>
                  <a:solidFill>
                    <a:srgbClr val="365F92"/>
                  </a:solidFill>
                </a:uFill>
                <a:latin typeface="Calibri"/>
                <a:cs typeface="Calibri"/>
              </a:rPr>
              <a:t> </a:t>
            </a:r>
            <a:r>
              <a:rPr sz="2400" i="1" u="heavy" spc="-5" dirty="0">
                <a:solidFill>
                  <a:srgbClr val="365F92"/>
                </a:solidFill>
                <a:uFill>
                  <a:solidFill>
                    <a:srgbClr val="365F92"/>
                  </a:solidFill>
                </a:uFill>
                <a:latin typeface="Calibri"/>
                <a:cs typeface="Calibri"/>
              </a:rPr>
              <a:t>opioid.</a:t>
            </a:r>
            <a:endParaRPr sz="2400">
              <a:latin typeface="Calibri"/>
              <a:cs typeface="Calibri"/>
            </a:endParaRPr>
          </a:p>
        </p:txBody>
      </p:sp>
      <p:sp>
        <p:nvSpPr>
          <p:cNvPr id="4" name="object 4"/>
          <p:cNvSpPr txBox="1">
            <a:spLocks noGrp="1"/>
          </p:cNvSpPr>
          <p:nvPr>
            <p:ph type="title"/>
          </p:nvPr>
        </p:nvSpPr>
        <p:spPr>
          <a:xfrm>
            <a:off x="695724" y="320789"/>
            <a:ext cx="8888730" cy="635000"/>
          </a:xfrm>
          <a:prstGeom prst="rect">
            <a:avLst/>
          </a:prstGeom>
        </p:spPr>
        <p:txBody>
          <a:bodyPr vert="horz" wrap="square" lIns="0" tIns="12065" rIns="0" bIns="0" rtlCol="0">
            <a:spAutoFit/>
          </a:bodyPr>
          <a:lstStyle/>
          <a:p>
            <a:pPr marL="12700">
              <a:lnSpc>
                <a:spcPct val="100000"/>
              </a:lnSpc>
              <a:spcBef>
                <a:spcPts val="95"/>
              </a:spcBef>
              <a:tabLst>
                <a:tab pos="3615690" algn="l"/>
              </a:tabLst>
            </a:pPr>
            <a:r>
              <a:rPr spc="-5" dirty="0">
                <a:solidFill>
                  <a:srgbClr val="FFFFFF"/>
                </a:solidFill>
              </a:rPr>
              <a:t>Management</a:t>
            </a:r>
            <a:r>
              <a:rPr dirty="0">
                <a:solidFill>
                  <a:srgbClr val="FFFFFF"/>
                </a:solidFill>
              </a:rPr>
              <a:t> </a:t>
            </a:r>
            <a:r>
              <a:rPr spc="-5" dirty="0">
                <a:solidFill>
                  <a:srgbClr val="FFFFFF"/>
                </a:solidFill>
              </a:rPr>
              <a:t>of	painful</a:t>
            </a:r>
            <a:r>
              <a:rPr spc="-50" dirty="0">
                <a:solidFill>
                  <a:srgbClr val="FFFFFF"/>
                </a:solidFill>
              </a:rPr>
              <a:t> </a:t>
            </a:r>
            <a:r>
              <a:rPr spc="-5" dirty="0">
                <a:solidFill>
                  <a:srgbClr val="FFFFFF"/>
                </a:solidFill>
              </a:rPr>
              <a:t>crisis</a:t>
            </a:r>
            <a:r>
              <a:rPr spc="35" dirty="0">
                <a:solidFill>
                  <a:srgbClr val="FFFFFF"/>
                </a:solidFill>
              </a:rPr>
              <a:t> </a:t>
            </a:r>
            <a:r>
              <a:rPr spc="-5" dirty="0">
                <a:solidFill>
                  <a:srgbClr val="FFFFFF"/>
                </a:solidFill>
              </a:rPr>
              <a:t>in</a:t>
            </a:r>
            <a:r>
              <a:rPr spc="-35" dirty="0">
                <a:solidFill>
                  <a:srgbClr val="FFFFFF"/>
                </a:solidFill>
              </a:rPr>
              <a:t> </a:t>
            </a:r>
            <a:r>
              <a:rPr spc="-5" dirty="0">
                <a:solidFill>
                  <a:srgbClr val="FFFFFF"/>
                </a:solidFill>
              </a:rPr>
              <a:t>sickle</a:t>
            </a:r>
            <a:r>
              <a:rPr spc="20" dirty="0">
                <a:solidFill>
                  <a:srgbClr val="FFFFFF"/>
                </a:solidFill>
              </a:rPr>
              <a:t> </a:t>
            </a:r>
            <a:r>
              <a:rPr spc="-5" dirty="0">
                <a:solidFill>
                  <a:srgbClr val="FFFFFF"/>
                </a:solidFill>
              </a:rPr>
              <a:t>cell</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86969" y="1506474"/>
            <a:ext cx="7475855" cy="3025775"/>
          </a:xfrm>
          <a:prstGeom prst="rect">
            <a:avLst/>
          </a:prstGeom>
        </p:spPr>
        <p:txBody>
          <a:bodyPr vert="horz" wrap="square" lIns="0" tIns="13335" rIns="0" bIns="0" rtlCol="0">
            <a:spAutoFit/>
          </a:bodyPr>
          <a:lstStyle/>
          <a:p>
            <a:pPr marL="12700" marR="5080">
              <a:lnSpc>
                <a:spcPct val="100000"/>
              </a:lnSpc>
              <a:spcBef>
                <a:spcPts val="105"/>
              </a:spcBef>
              <a:buClr>
                <a:srgbClr val="404040"/>
              </a:buClr>
              <a:buFont typeface="Calibri"/>
              <a:buChar char="•"/>
              <a:tabLst>
                <a:tab pos="197485" algn="l"/>
              </a:tabLst>
            </a:pPr>
            <a:r>
              <a:rPr sz="2000" spc="-5" dirty="0">
                <a:solidFill>
                  <a:srgbClr val="404040"/>
                </a:solidFill>
                <a:latin typeface="Calibri"/>
                <a:cs typeface="Calibri"/>
              </a:rPr>
              <a:t>Most</a:t>
            </a:r>
            <a:r>
              <a:rPr sz="2000" spc="5" dirty="0">
                <a:solidFill>
                  <a:srgbClr val="404040"/>
                </a:solidFill>
                <a:latin typeface="Calibri"/>
                <a:cs typeface="Calibri"/>
              </a:rPr>
              <a:t> </a:t>
            </a:r>
            <a:r>
              <a:rPr sz="2000" spc="-20" dirty="0">
                <a:solidFill>
                  <a:srgbClr val="404040"/>
                </a:solidFill>
                <a:latin typeface="Calibri"/>
                <a:cs typeface="Calibri"/>
              </a:rPr>
              <a:t>commonly,</a:t>
            </a:r>
            <a:r>
              <a:rPr sz="2000" spc="-25" dirty="0">
                <a:solidFill>
                  <a:srgbClr val="404040"/>
                </a:solidFill>
                <a:latin typeface="Calibri"/>
                <a:cs typeface="Calibri"/>
              </a:rPr>
              <a:t> </a:t>
            </a:r>
            <a:r>
              <a:rPr sz="2000" dirty="0">
                <a:solidFill>
                  <a:srgbClr val="404040"/>
                </a:solidFill>
                <a:latin typeface="Calibri"/>
                <a:cs typeface="Calibri"/>
              </a:rPr>
              <a:t>the</a:t>
            </a:r>
            <a:r>
              <a:rPr sz="2000" spc="10" dirty="0">
                <a:solidFill>
                  <a:srgbClr val="404040"/>
                </a:solidFill>
                <a:latin typeface="Calibri"/>
                <a:cs typeface="Calibri"/>
              </a:rPr>
              <a:t> </a:t>
            </a:r>
            <a:r>
              <a:rPr sz="2000" spc="-10" dirty="0">
                <a:solidFill>
                  <a:srgbClr val="404040"/>
                </a:solidFill>
                <a:latin typeface="Calibri"/>
                <a:cs typeface="Calibri"/>
              </a:rPr>
              <a:t>f</a:t>
            </a:r>
            <a:r>
              <a:rPr sz="2000" b="1" u="sng" spc="-10" dirty="0">
                <a:solidFill>
                  <a:srgbClr val="375F92"/>
                </a:solidFill>
                <a:uFill>
                  <a:solidFill>
                    <a:srgbClr val="375F92"/>
                  </a:solidFill>
                </a:uFill>
                <a:latin typeface="Calibri"/>
                <a:cs typeface="Calibri"/>
              </a:rPr>
              <a:t>emoral </a:t>
            </a:r>
            <a:r>
              <a:rPr sz="2000" b="1" u="sng" dirty="0">
                <a:solidFill>
                  <a:srgbClr val="375F92"/>
                </a:solidFill>
                <a:uFill>
                  <a:solidFill>
                    <a:srgbClr val="375F92"/>
                  </a:solidFill>
                </a:uFill>
                <a:latin typeface="Calibri"/>
                <a:cs typeface="Calibri"/>
              </a:rPr>
              <a:t>head</a:t>
            </a:r>
            <a:r>
              <a:rPr sz="2000" b="1" spc="-10" dirty="0">
                <a:solidFill>
                  <a:srgbClr val="375F92"/>
                </a:solidFill>
                <a:latin typeface="Calibri"/>
                <a:cs typeface="Calibri"/>
              </a:rPr>
              <a:t> </a:t>
            </a:r>
            <a:r>
              <a:rPr sz="2000" spc="-5" dirty="0">
                <a:solidFill>
                  <a:srgbClr val="404040"/>
                </a:solidFill>
                <a:latin typeface="Calibri"/>
                <a:cs typeface="Calibri"/>
              </a:rPr>
              <a:t>is</a:t>
            </a:r>
            <a:r>
              <a:rPr sz="2000" spc="20" dirty="0">
                <a:solidFill>
                  <a:srgbClr val="404040"/>
                </a:solidFill>
                <a:latin typeface="Calibri"/>
                <a:cs typeface="Calibri"/>
              </a:rPr>
              <a:t> </a:t>
            </a:r>
            <a:r>
              <a:rPr sz="2000" spc="-15" dirty="0">
                <a:solidFill>
                  <a:srgbClr val="404040"/>
                </a:solidFill>
                <a:latin typeface="Calibri"/>
                <a:cs typeface="Calibri"/>
              </a:rPr>
              <a:t>affected</a:t>
            </a:r>
            <a:r>
              <a:rPr sz="2000" spc="20" dirty="0">
                <a:solidFill>
                  <a:srgbClr val="404040"/>
                </a:solidFill>
                <a:latin typeface="Calibri"/>
                <a:cs typeface="Calibri"/>
              </a:rPr>
              <a:t> </a:t>
            </a:r>
            <a:r>
              <a:rPr sz="2000" dirty="0">
                <a:solidFill>
                  <a:srgbClr val="404040"/>
                </a:solidFill>
                <a:latin typeface="Calibri"/>
                <a:cs typeface="Calibri"/>
              </a:rPr>
              <a:t>and</a:t>
            </a:r>
            <a:r>
              <a:rPr sz="2000" spc="-10" dirty="0">
                <a:solidFill>
                  <a:srgbClr val="404040"/>
                </a:solidFill>
                <a:latin typeface="Calibri"/>
                <a:cs typeface="Calibri"/>
              </a:rPr>
              <a:t> </a:t>
            </a:r>
            <a:r>
              <a:rPr sz="2000" spc="-25" dirty="0">
                <a:solidFill>
                  <a:srgbClr val="404040"/>
                </a:solidFill>
                <a:latin typeface="Calibri"/>
                <a:cs typeface="Calibri"/>
              </a:rPr>
              <a:t>AVN.</a:t>
            </a:r>
            <a:r>
              <a:rPr sz="2000" spc="-10" dirty="0">
                <a:solidFill>
                  <a:srgbClr val="404040"/>
                </a:solidFill>
                <a:latin typeface="Calibri"/>
                <a:cs typeface="Calibri"/>
              </a:rPr>
              <a:t> </a:t>
            </a:r>
            <a:r>
              <a:rPr sz="2000" spc="-20" dirty="0">
                <a:solidFill>
                  <a:srgbClr val="404040"/>
                </a:solidFill>
                <a:latin typeface="Calibri"/>
                <a:cs typeface="Calibri"/>
              </a:rPr>
              <a:t>Unfortunately, </a:t>
            </a:r>
            <a:r>
              <a:rPr sz="2000" spc="-440" dirty="0">
                <a:solidFill>
                  <a:srgbClr val="404040"/>
                </a:solidFill>
                <a:latin typeface="Calibri"/>
                <a:cs typeface="Calibri"/>
              </a:rPr>
              <a:t> </a:t>
            </a:r>
            <a:r>
              <a:rPr sz="2000" dirty="0">
                <a:solidFill>
                  <a:srgbClr val="404040"/>
                </a:solidFill>
                <a:latin typeface="Calibri"/>
                <a:cs typeface="Calibri"/>
              </a:rPr>
              <a:t>the </a:t>
            </a:r>
            <a:r>
              <a:rPr sz="2000" spc="-25" dirty="0">
                <a:solidFill>
                  <a:srgbClr val="404040"/>
                </a:solidFill>
                <a:latin typeface="Calibri"/>
                <a:cs typeface="Calibri"/>
              </a:rPr>
              <a:t>AVN</a:t>
            </a:r>
            <a:r>
              <a:rPr sz="2000" spc="-20" dirty="0">
                <a:solidFill>
                  <a:srgbClr val="404040"/>
                </a:solidFill>
                <a:latin typeface="Calibri"/>
                <a:cs typeface="Calibri"/>
              </a:rPr>
              <a:t> </a:t>
            </a:r>
            <a:r>
              <a:rPr sz="2000" spc="-5" dirty="0">
                <a:solidFill>
                  <a:srgbClr val="404040"/>
                </a:solidFill>
                <a:latin typeface="Calibri"/>
                <a:cs typeface="Calibri"/>
              </a:rPr>
              <a:t>of </a:t>
            </a:r>
            <a:r>
              <a:rPr sz="2000" dirty="0">
                <a:solidFill>
                  <a:srgbClr val="404040"/>
                </a:solidFill>
                <a:latin typeface="Calibri"/>
                <a:cs typeface="Calibri"/>
              </a:rPr>
              <a:t>the</a:t>
            </a:r>
            <a:r>
              <a:rPr sz="2000" spc="-10" dirty="0">
                <a:solidFill>
                  <a:srgbClr val="404040"/>
                </a:solidFill>
                <a:latin typeface="Calibri"/>
                <a:cs typeface="Calibri"/>
              </a:rPr>
              <a:t> </a:t>
            </a:r>
            <a:r>
              <a:rPr sz="2000" spc="-5" dirty="0">
                <a:solidFill>
                  <a:srgbClr val="404040"/>
                </a:solidFill>
                <a:latin typeface="Calibri"/>
                <a:cs typeface="Calibri"/>
              </a:rPr>
              <a:t>hip</a:t>
            </a:r>
            <a:r>
              <a:rPr sz="2000" spc="-10" dirty="0">
                <a:solidFill>
                  <a:srgbClr val="404040"/>
                </a:solidFill>
                <a:latin typeface="Calibri"/>
                <a:cs typeface="Calibri"/>
              </a:rPr>
              <a:t> </a:t>
            </a:r>
            <a:r>
              <a:rPr sz="2000" spc="-15" dirty="0">
                <a:solidFill>
                  <a:srgbClr val="404040"/>
                </a:solidFill>
                <a:latin typeface="Calibri"/>
                <a:cs typeface="Calibri"/>
              </a:rPr>
              <a:t>may</a:t>
            </a:r>
            <a:r>
              <a:rPr sz="2000" spc="5" dirty="0">
                <a:solidFill>
                  <a:srgbClr val="404040"/>
                </a:solidFill>
                <a:latin typeface="Calibri"/>
                <a:cs typeface="Calibri"/>
              </a:rPr>
              <a:t> </a:t>
            </a:r>
            <a:r>
              <a:rPr sz="2000" spc="-5" dirty="0">
                <a:solidFill>
                  <a:srgbClr val="404040"/>
                </a:solidFill>
                <a:latin typeface="Calibri"/>
                <a:cs typeface="Calibri"/>
              </a:rPr>
              <a:t>cause</a:t>
            </a:r>
            <a:r>
              <a:rPr sz="2000" dirty="0">
                <a:solidFill>
                  <a:srgbClr val="404040"/>
                </a:solidFill>
                <a:latin typeface="Calibri"/>
                <a:cs typeface="Calibri"/>
              </a:rPr>
              <a:t> </a:t>
            </a:r>
            <a:r>
              <a:rPr sz="2000" spc="-5" dirty="0">
                <a:solidFill>
                  <a:srgbClr val="404040"/>
                </a:solidFill>
                <a:latin typeface="Calibri"/>
                <a:cs typeface="Calibri"/>
              </a:rPr>
              <a:t>limp</a:t>
            </a:r>
            <a:r>
              <a:rPr sz="2000" dirty="0">
                <a:solidFill>
                  <a:srgbClr val="404040"/>
                </a:solidFill>
                <a:latin typeface="Calibri"/>
                <a:cs typeface="Calibri"/>
              </a:rPr>
              <a:t> and </a:t>
            </a:r>
            <a:r>
              <a:rPr sz="2000" spc="-5" dirty="0">
                <a:solidFill>
                  <a:srgbClr val="404040"/>
                </a:solidFill>
                <a:latin typeface="Calibri"/>
                <a:cs typeface="Calibri"/>
              </a:rPr>
              <a:t>leg-length </a:t>
            </a:r>
            <a:r>
              <a:rPr sz="2000" spc="-15" dirty="0">
                <a:solidFill>
                  <a:srgbClr val="404040"/>
                </a:solidFill>
                <a:latin typeface="Calibri"/>
                <a:cs typeface="Calibri"/>
              </a:rPr>
              <a:t>discrepancy.</a:t>
            </a:r>
            <a:endParaRPr sz="2000">
              <a:latin typeface="Calibri"/>
              <a:cs typeface="Calibri"/>
            </a:endParaRPr>
          </a:p>
          <a:p>
            <a:pPr marL="12700">
              <a:lnSpc>
                <a:spcPct val="100000"/>
              </a:lnSpc>
              <a:spcBef>
                <a:spcPts val="475"/>
              </a:spcBef>
            </a:pPr>
            <a:r>
              <a:rPr sz="2000" dirty="0">
                <a:solidFill>
                  <a:srgbClr val="404040"/>
                </a:solidFill>
                <a:latin typeface="Calibri"/>
                <a:cs typeface="Calibri"/>
              </a:rPr>
              <a:t>•Other</a:t>
            </a:r>
            <a:r>
              <a:rPr sz="2000" spc="5" dirty="0">
                <a:solidFill>
                  <a:srgbClr val="404040"/>
                </a:solidFill>
                <a:latin typeface="Calibri"/>
                <a:cs typeface="Calibri"/>
              </a:rPr>
              <a:t> </a:t>
            </a:r>
            <a:r>
              <a:rPr sz="2000" spc="-10" dirty="0">
                <a:solidFill>
                  <a:srgbClr val="404040"/>
                </a:solidFill>
                <a:latin typeface="Calibri"/>
                <a:cs typeface="Calibri"/>
              </a:rPr>
              <a:t>sites</a:t>
            </a:r>
            <a:r>
              <a:rPr sz="2000" spc="25" dirty="0">
                <a:solidFill>
                  <a:srgbClr val="404040"/>
                </a:solidFill>
                <a:latin typeface="Calibri"/>
                <a:cs typeface="Calibri"/>
              </a:rPr>
              <a:t> </a:t>
            </a:r>
            <a:r>
              <a:rPr sz="2000" spc="-15" dirty="0">
                <a:solidFill>
                  <a:srgbClr val="404040"/>
                </a:solidFill>
                <a:latin typeface="Calibri"/>
                <a:cs typeface="Calibri"/>
              </a:rPr>
              <a:t>affected</a:t>
            </a:r>
            <a:r>
              <a:rPr sz="2000" spc="5" dirty="0">
                <a:solidFill>
                  <a:srgbClr val="404040"/>
                </a:solidFill>
                <a:latin typeface="Calibri"/>
                <a:cs typeface="Calibri"/>
              </a:rPr>
              <a:t> </a:t>
            </a:r>
            <a:r>
              <a:rPr sz="2000" dirty="0">
                <a:solidFill>
                  <a:srgbClr val="404040"/>
                </a:solidFill>
                <a:latin typeface="Calibri"/>
                <a:cs typeface="Calibri"/>
              </a:rPr>
              <a:t>include</a:t>
            </a:r>
            <a:r>
              <a:rPr sz="2000" spc="5" dirty="0">
                <a:solidFill>
                  <a:srgbClr val="404040"/>
                </a:solidFill>
                <a:latin typeface="Calibri"/>
                <a:cs typeface="Calibri"/>
              </a:rPr>
              <a:t> </a:t>
            </a:r>
            <a:r>
              <a:rPr sz="2000" dirty="0">
                <a:solidFill>
                  <a:srgbClr val="404040"/>
                </a:solidFill>
                <a:latin typeface="Calibri"/>
                <a:cs typeface="Calibri"/>
              </a:rPr>
              <a:t>the</a:t>
            </a:r>
            <a:r>
              <a:rPr sz="2000" spc="-15" dirty="0">
                <a:solidFill>
                  <a:srgbClr val="404040"/>
                </a:solidFill>
                <a:latin typeface="Calibri"/>
                <a:cs typeface="Calibri"/>
              </a:rPr>
              <a:t> </a:t>
            </a:r>
            <a:r>
              <a:rPr sz="2000" b="1" u="sng" spc="-10" dirty="0">
                <a:solidFill>
                  <a:srgbClr val="375F92"/>
                </a:solidFill>
                <a:uFill>
                  <a:solidFill>
                    <a:srgbClr val="375F92"/>
                  </a:solidFill>
                </a:uFill>
                <a:latin typeface="Calibri"/>
                <a:cs typeface="Calibri"/>
              </a:rPr>
              <a:t>humeral </a:t>
            </a:r>
            <a:r>
              <a:rPr sz="2000" b="1" u="sng" dirty="0">
                <a:solidFill>
                  <a:srgbClr val="375F92"/>
                </a:solidFill>
                <a:uFill>
                  <a:solidFill>
                    <a:srgbClr val="375F92"/>
                  </a:solidFill>
                </a:uFill>
                <a:latin typeface="Calibri"/>
                <a:cs typeface="Calibri"/>
              </a:rPr>
              <a:t>head</a:t>
            </a:r>
            <a:r>
              <a:rPr sz="2000" b="1" spc="10" dirty="0">
                <a:solidFill>
                  <a:srgbClr val="375F92"/>
                </a:solidFill>
                <a:latin typeface="Calibri"/>
                <a:cs typeface="Calibri"/>
              </a:rPr>
              <a:t> </a:t>
            </a:r>
            <a:r>
              <a:rPr sz="2000" dirty="0">
                <a:solidFill>
                  <a:srgbClr val="404040"/>
                </a:solidFill>
                <a:latin typeface="Calibri"/>
                <a:cs typeface="Calibri"/>
              </a:rPr>
              <a:t>and</a:t>
            </a:r>
            <a:r>
              <a:rPr sz="2000" spc="-10" dirty="0">
                <a:solidFill>
                  <a:srgbClr val="404040"/>
                </a:solidFill>
                <a:latin typeface="Calibri"/>
                <a:cs typeface="Calibri"/>
              </a:rPr>
              <a:t> </a:t>
            </a:r>
            <a:r>
              <a:rPr sz="2000" b="1" u="sng" spc="-5" dirty="0">
                <a:solidFill>
                  <a:srgbClr val="375F92"/>
                </a:solidFill>
                <a:uFill>
                  <a:solidFill>
                    <a:srgbClr val="375F92"/>
                  </a:solidFill>
                </a:uFill>
                <a:latin typeface="Calibri"/>
                <a:cs typeface="Calibri"/>
              </a:rPr>
              <a:t>mandible.</a:t>
            </a:r>
            <a:endParaRPr sz="2000">
              <a:latin typeface="Calibri"/>
              <a:cs typeface="Calibri"/>
            </a:endParaRPr>
          </a:p>
          <a:p>
            <a:pPr marL="12700" marR="67945">
              <a:lnSpc>
                <a:spcPct val="100499"/>
              </a:lnSpc>
              <a:spcBef>
                <a:spcPts val="540"/>
              </a:spcBef>
              <a:buClr>
                <a:srgbClr val="404040"/>
              </a:buClr>
              <a:buSzPct val="83333"/>
              <a:buFont typeface="Calibri"/>
              <a:buChar char="•"/>
              <a:tabLst>
                <a:tab pos="140335" algn="l"/>
              </a:tabLst>
            </a:pPr>
            <a:r>
              <a:rPr sz="2400" b="1" dirty="0">
                <a:solidFill>
                  <a:srgbClr val="375F92"/>
                </a:solidFill>
                <a:latin typeface="Calibri"/>
                <a:cs typeface="Calibri"/>
              </a:rPr>
              <a:t>Risk </a:t>
            </a:r>
            <a:r>
              <a:rPr sz="2400" b="1" spc="-15" dirty="0">
                <a:solidFill>
                  <a:srgbClr val="375F92"/>
                </a:solidFill>
                <a:latin typeface="Calibri"/>
                <a:cs typeface="Calibri"/>
              </a:rPr>
              <a:t>factors</a:t>
            </a:r>
            <a:r>
              <a:rPr sz="2400" b="1" spc="-5" dirty="0">
                <a:solidFill>
                  <a:srgbClr val="375F92"/>
                </a:solidFill>
                <a:latin typeface="Calibri"/>
                <a:cs typeface="Calibri"/>
              </a:rPr>
              <a:t> </a:t>
            </a:r>
            <a:r>
              <a:rPr sz="2000" spc="-15" dirty="0">
                <a:solidFill>
                  <a:srgbClr val="404040"/>
                </a:solidFill>
                <a:latin typeface="Calibri"/>
                <a:cs typeface="Calibri"/>
              </a:rPr>
              <a:t>for</a:t>
            </a:r>
            <a:r>
              <a:rPr sz="2000" spc="-10" dirty="0">
                <a:solidFill>
                  <a:srgbClr val="404040"/>
                </a:solidFill>
                <a:latin typeface="Calibri"/>
                <a:cs typeface="Calibri"/>
              </a:rPr>
              <a:t> </a:t>
            </a:r>
            <a:r>
              <a:rPr sz="2000" spc="-30" dirty="0">
                <a:solidFill>
                  <a:srgbClr val="404040"/>
                </a:solidFill>
                <a:latin typeface="Calibri"/>
                <a:cs typeface="Calibri"/>
              </a:rPr>
              <a:t>AVN</a:t>
            </a:r>
            <a:r>
              <a:rPr sz="2000" spc="-10" dirty="0">
                <a:solidFill>
                  <a:srgbClr val="404040"/>
                </a:solidFill>
                <a:latin typeface="Calibri"/>
                <a:cs typeface="Calibri"/>
              </a:rPr>
              <a:t> </a:t>
            </a:r>
            <a:r>
              <a:rPr sz="2000" dirty="0">
                <a:solidFill>
                  <a:srgbClr val="404040"/>
                </a:solidFill>
                <a:latin typeface="Calibri"/>
                <a:cs typeface="Calibri"/>
              </a:rPr>
              <a:t>include HbSS </a:t>
            </a:r>
            <a:r>
              <a:rPr sz="2000" spc="-5" dirty="0">
                <a:solidFill>
                  <a:srgbClr val="404040"/>
                </a:solidFill>
                <a:latin typeface="Calibri"/>
                <a:cs typeface="Calibri"/>
              </a:rPr>
              <a:t>disease</a:t>
            </a:r>
            <a:r>
              <a:rPr sz="2000" spc="35" dirty="0">
                <a:solidFill>
                  <a:srgbClr val="404040"/>
                </a:solidFill>
                <a:latin typeface="Calibri"/>
                <a:cs typeface="Calibri"/>
              </a:rPr>
              <a:t> </a:t>
            </a:r>
            <a:r>
              <a:rPr sz="2000" spc="-5" dirty="0">
                <a:solidFill>
                  <a:srgbClr val="404040"/>
                </a:solidFill>
                <a:latin typeface="Calibri"/>
                <a:cs typeface="Calibri"/>
              </a:rPr>
              <a:t>with</a:t>
            </a:r>
            <a:r>
              <a:rPr sz="2000" spc="10" dirty="0">
                <a:solidFill>
                  <a:srgbClr val="404040"/>
                </a:solidFill>
                <a:latin typeface="Calibri"/>
                <a:cs typeface="Calibri"/>
              </a:rPr>
              <a:t> </a:t>
            </a:r>
            <a:r>
              <a:rPr sz="2000" spc="-5" dirty="0">
                <a:solidFill>
                  <a:srgbClr val="375F92"/>
                </a:solidFill>
                <a:latin typeface="Calibri"/>
                <a:cs typeface="Calibri"/>
              </a:rPr>
              <a:t>α-thalassemia</a:t>
            </a:r>
            <a:r>
              <a:rPr sz="2000" spc="30" dirty="0">
                <a:solidFill>
                  <a:srgbClr val="375F92"/>
                </a:solidFill>
                <a:latin typeface="Calibri"/>
                <a:cs typeface="Calibri"/>
              </a:rPr>
              <a:t> </a:t>
            </a:r>
            <a:r>
              <a:rPr sz="2000" spc="-10" dirty="0">
                <a:solidFill>
                  <a:srgbClr val="375F92"/>
                </a:solidFill>
                <a:latin typeface="Calibri"/>
                <a:cs typeface="Calibri"/>
              </a:rPr>
              <a:t>trait, </a:t>
            </a:r>
            <a:r>
              <a:rPr sz="2000" spc="-5" dirty="0">
                <a:solidFill>
                  <a:srgbClr val="375F92"/>
                </a:solidFill>
                <a:latin typeface="Calibri"/>
                <a:cs typeface="Calibri"/>
              </a:rPr>
              <a:t> </a:t>
            </a:r>
            <a:r>
              <a:rPr sz="2000" spc="-10" dirty="0">
                <a:solidFill>
                  <a:srgbClr val="375F92"/>
                </a:solidFill>
                <a:latin typeface="Calibri"/>
                <a:cs typeface="Calibri"/>
              </a:rPr>
              <a:t>frequent</a:t>
            </a:r>
            <a:r>
              <a:rPr sz="2000" dirty="0">
                <a:solidFill>
                  <a:srgbClr val="375F92"/>
                </a:solidFill>
                <a:latin typeface="Calibri"/>
                <a:cs typeface="Calibri"/>
              </a:rPr>
              <a:t> </a:t>
            </a:r>
            <a:r>
              <a:rPr sz="2000" spc="-5" dirty="0">
                <a:solidFill>
                  <a:srgbClr val="375F92"/>
                </a:solidFill>
                <a:latin typeface="Calibri"/>
                <a:cs typeface="Calibri"/>
              </a:rPr>
              <a:t>vaso-occlusive</a:t>
            </a:r>
            <a:r>
              <a:rPr sz="2000" spc="5" dirty="0">
                <a:solidFill>
                  <a:srgbClr val="375F92"/>
                </a:solidFill>
                <a:latin typeface="Calibri"/>
                <a:cs typeface="Calibri"/>
              </a:rPr>
              <a:t> </a:t>
            </a:r>
            <a:r>
              <a:rPr sz="2000" dirty="0">
                <a:solidFill>
                  <a:srgbClr val="375F92"/>
                </a:solidFill>
                <a:latin typeface="Calibri"/>
                <a:cs typeface="Calibri"/>
              </a:rPr>
              <a:t>episodes,</a:t>
            </a:r>
            <a:r>
              <a:rPr sz="2000" spc="10" dirty="0">
                <a:solidFill>
                  <a:srgbClr val="375F92"/>
                </a:solidFill>
                <a:latin typeface="Calibri"/>
                <a:cs typeface="Calibri"/>
              </a:rPr>
              <a:t> </a:t>
            </a:r>
            <a:r>
              <a:rPr sz="2000" dirty="0">
                <a:solidFill>
                  <a:srgbClr val="375F92"/>
                </a:solidFill>
                <a:latin typeface="Calibri"/>
                <a:cs typeface="Calibri"/>
              </a:rPr>
              <a:t>and </a:t>
            </a:r>
            <a:r>
              <a:rPr sz="2000" spc="-15" dirty="0">
                <a:solidFill>
                  <a:srgbClr val="375F92"/>
                </a:solidFill>
                <a:latin typeface="Calibri"/>
                <a:cs typeface="Calibri"/>
              </a:rPr>
              <a:t>elevated</a:t>
            </a:r>
            <a:r>
              <a:rPr sz="2000" spc="25" dirty="0">
                <a:solidFill>
                  <a:srgbClr val="375F92"/>
                </a:solidFill>
                <a:latin typeface="Calibri"/>
                <a:cs typeface="Calibri"/>
              </a:rPr>
              <a:t> </a:t>
            </a:r>
            <a:r>
              <a:rPr sz="2000" spc="-10" dirty="0">
                <a:solidFill>
                  <a:srgbClr val="375F92"/>
                </a:solidFill>
                <a:latin typeface="Calibri"/>
                <a:cs typeface="Calibri"/>
              </a:rPr>
              <a:t>hematocrit</a:t>
            </a:r>
            <a:r>
              <a:rPr sz="2000" spc="40" dirty="0">
                <a:solidFill>
                  <a:srgbClr val="375F92"/>
                </a:solidFill>
                <a:latin typeface="Calibri"/>
                <a:cs typeface="Calibri"/>
              </a:rPr>
              <a:t> </a:t>
            </a:r>
            <a:r>
              <a:rPr sz="2000" spc="-10" dirty="0">
                <a:solidFill>
                  <a:srgbClr val="375F92"/>
                </a:solidFill>
                <a:latin typeface="Calibri"/>
                <a:cs typeface="Calibri"/>
              </a:rPr>
              <a:t>(for patients </a:t>
            </a:r>
            <a:r>
              <a:rPr sz="2000" spc="-434" dirty="0">
                <a:solidFill>
                  <a:srgbClr val="375F92"/>
                </a:solidFill>
                <a:latin typeface="Calibri"/>
                <a:cs typeface="Calibri"/>
              </a:rPr>
              <a:t> </a:t>
            </a:r>
            <a:r>
              <a:rPr sz="2000" spc="-5" dirty="0">
                <a:solidFill>
                  <a:srgbClr val="375F92"/>
                </a:solidFill>
                <a:latin typeface="Calibri"/>
                <a:cs typeface="Calibri"/>
              </a:rPr>
              <a:t>with</a:t>
            </a:r>
            <a:r>
              <a:rPr sz="2000" dirty="0">
                <a:solidFill>
                  <a:srgbClr val="375F92"/>
                </a:solidFill>
                <a:latin typeface="Calibri"/>
                <a:cs typeface="Calibri"/>
              </a:rPr>
              <a:t> </a:t>
            </a:r>
            <a:r>
              <a:rPr sz="2000" spc="-5" dirty="0">
                <a:solidFill>
                  <a:srgbClr val="375F92"/>
                </a:solidFill>
                <a:latin typeface="Calibri"/>
                <a:cs typeface="Calibri"/>
              </a:rPr>
              <a:t>sickle</a:t>
            </a:r>
            <a:r>
              <a:rPr sz="2000" spc="10" dirty="0">
                <a:solidFill>
                  <a:srgbClr val="375F92"/>
                </a:solidFill>
                <a:latin typeface="Calibri"/>
                <a:cs typeface="Calibri"/>
              </a:rPr>
              <a:t> </a:t>
            </a:r>
            <a:r>
              <a:rPr sz="2000" dirty="0">
                <a:solidFill>
                  <a:srgbClr val="375F92"/>
                </a:solidFill>
                <a:latin typeface="Calibri"/>
                <a:cs typeface="Calibri"/>
              </a:rPr>
              <a:t>cell</a:t>
            </a:r>
            <a:r>
              <a:rPr sz="2000" spc="5" dirty="0">
                <a:solidFill>
                  <a:srgbClr val="375F92"/>
                </a:solidFill>
                <a:latin typeface="Calibri"/>
                <a:cs typeface="Calibri"/>
              </a:rPr>
              <a:t> </a:t>
            </a:r>
            <a:r>
              <a:rPr sz="2000" dirty="0">
                <a:solidFill>
                  <a:srgbClr val="375F92"/>
                </a:solidFill>
                <a:latin typeface="Calibri"/>
                <a:cs typeface="Calibri"/>
              </a:rPr>
              <a:t>anemia).</a:t>
            </a:r>
            <a:endParaRPr sz="2000">
              <a:latin typeface="Calibri"/>
              <a:cs typeface="Calibri"/>
            </a:endParaRPr>
          </a:p>
          <a:p>
            <a:pPr marL="386080" marR="113030" indent="-373380" algn="just">
              <a:lnSpc>
                <a:spcPct val="100000"/>
              </a:lnSpc>
              <a:spcBef>
                <a:spcPts val="480"/>
              </a:spcBef>
              <a:buClr>
                <a:srgbClr val="404040"/>
              </a:buClr>
              <a:buFont typeface="Wingdings"/>
              <a:buChar char=""/>
              <a:tabLst>
                <a:tab pos="556895" algn="l"/>
              </a:tabLst>
            </a:pPr>
            <a:r>
              <a:rPr dirty="0"/>
              <a:t>	</a:t>
            </a:r>
            <a:r>
              <a:rPr sz="2000" spc="-5" dirty="0">
                <a:solidFill>
                  <a:srgbClr val="404040"/>
                </a:solidFill>
                <a:latin typeface="Calibri"/>
                <a:cs typeface="Calibri"/>
              </a:rPr>
              <a:t>Regular blood </a:t>
            </a:r>
            <a:r>
              <a:rPr sz="2000" spc="-10" dirty="0">
                <a:solidFill>
                  <a:srgbClr val="404040"/>
                </a:solidFill>
                <a:latin typeface="Calibri"/>
                <a:cs typeface="Calibri"/>
              </a:rPr>
              <a:t>transfusion </a:t>
            </a:r>
            <a:r>
              <a:rPr sz="2000" spc="-5" dirty="0">
                <a:solidFill>
                  <a:srgbClr val="404040"/>
                </a:solidFill>
                <a:latin typeface="Calibri"/>
                <a:cs typeface="Calibri"/>
              </a:rPr>
              <a:t>therapy has </a:t>
            </a:r>
            <a:r>
              <a:rPr sz="2000" spc="-10" dirty="0">
                <a:solidFill>
                  <a:srgbClr val="FF0000"/>
                </a:solidFill>
                <a:latin typeface="Calibri"/>
                <a:cs typeface="Calibri"/>
              </a:rPr>
              <a:t>NOT </a:t>
            </a:r>
            <a:r>
              <a:rPr sz="2000" spc="-5" dirty="0">
                <a:solidFill>
                  <a:srgbClr val="404040"/>
                </a:solidFill>
                <a:latin typeface="Calibri"/>
                <a:cs typeface="Calibri"/>
              </a:rPr>
              <a:t>been </a:t>
            </a:r>
            <a:r>
              <a:rPr sz="2000" spc="-10" dirty="0">
                <a:solidFill>
                  <a:srgbClr val="404040"/>
                </a:solidFill>
                <a:latin typeface="Calibri"/>
                <a:cs typeface="Calibri"/>
              </a:rPr>
              <a:t>demonstrated </a:t>
            </a:r>
            <a:r>
              <a:rPr sz="2000" dirty="0">
                <a:solidFill>
                  <a:srgbClr val="404040"/>
                </a:solidFill>
                <a:latin typeface="Calibri"/>
                <a:cs typeface="Calibri"/>
              </a:rPr>
              <a:t>as </a:t>
            </a:r>
            <a:r>
              <a:rPr sz="2000" spc="-440" dirty="0">
                <a:solidFill>
                  <a:srgbClr val="404040"/>
                </a:solidFill>
                <a:latin typeface="Calibri"/>
                <a:cs typeface="Calibri"/>
              </a:rPr>
              <a:t> </a:t>
            </a:r>
            <a:r>
              <a:rPr sz="2000" dirty="0">
                <a:solidFill>
                  <a:srgbClr val="404040"/>
                </a:solidFill>
                <a:latin typeface="Calibri"/>
                <a:cs typeface="Calibri"/>
              </a:rPr>
              <a:t>an </a:t>
            </a:r>
            <a:r>
              <a:rPr sz="2000" spc="-15" dirty="0">
                <a:solidFill>
                  <a:srgbClr val="404040"/>
                </a:solidFill>
                <a:latin typeface="Calibri"/>
                <a:cs typeface="Calibri"/>
              </a:rPr>
              <a:t>effective </a:t>
            </a:r>
            <a:r>
              <a:rPr sz="2000" spc="-10" dirty="0">
                <a:solidFill>
                  <a:srgbClr val="404040"/>
                </a:solidFill>
                <a:latin typeface="Calibri"/>
                <a:cs typeface="Calibri"/>
              </a:rPr>
              <a:t>therapy </a:t>
            </a:r>
            <a:r>
              <a:rPr sz="2000" spc="-15" dirty="0">
                <a:solidFill>
                  <a:srgbClr val="404040"/>
                </a:solidFill>
                <a:latin typeface="Calibri"/>
                <a:cs typeface="Calibri"/>
              </a:rPr>
              <a:t>to </a:t>
            </a:r>
            <a:r>
              <a:rPr sz="2000" spc="-10" dirty="0">
                <a:solidFill>
                  <a:srgbClr val="404040"/>
                </a:solidFill>
                <a:latin typeface="Calibri"/>
                <a:cs typeface="Calibri"/>
              </a:rPr>
              <a:t>abate </a:t>
            </a:r>
            <a:r>
              <a:rPr sz="2000" dirty="0">
                <a:solidFill>
                  <a:srgbClr val="404040"/>
                </a:solidFill>
                <a:latin typeface="Calibri"/>
                <a:cs typeface="Calibri"/>
              </a:rPr>
              <a:t>the </a:t>
            </a:r>
            <a:r>
              <a:rPr sz="2000" spc="-5" dirty="0">
                <a:solidFill>
                  <a:srgbClr val="404040"/>
                </a:solidFill>
                <a:latin typeface="Calibri"/>
                <a:cs typeface="Calibri"/>
              </a:rPr>
              <a:t>acute </a:t>
            </a:r>
            <a:r>
              <a:rPr sz="2000" dirty="0">
                <a:solidFill>
                  <a:srgbClr val="404040"/>
                </a:solidFill>
                <a:latin typeface="Calibri"/>
                <a:cs typeface="Calibri"/>
              </a:rPr>
              <a:t>and </a:t>
            </a:r>
            <a:r>
              <a:rPr sz="2000" spc="-10" dirty="0">
                <a:solidFill>
                  <a:srgbClr val="404040"/>
                </a:solidFill>
                <a:latin typeface="Calibri"/>
                <a:cs typeface="Calibri"/>
              </a:rPr>
              <a:t>chronic </a:t>
            </a:r>
            <a:r>
              <a:rPr sz="2000" spc="-5" dirty="0">
                <a:solidFill>
                  <a:srgbClr val="404040"/>
                </a:solidFill>
                <a:latin typeface="Calibri"/>
                <a:cs typeface="Calibri"/>
              </a:rPr>
              <a:t>pain </a:t>
            </a:r>
            <a:r>
              <a:rPr sz="2000" spc="-10" dirty="0">
                <a:solidFill>
                  <a:srgbClr val="404040"/>
                </a:solidFill>
                <a:latin typeface="Calibri"/>
                <a:cs typeface="Calibri"/>
              </a:rPr>
              <a:t>associated </a:t>
            </a:r>
            <a:r>
              <a:rPr sz="2000" spc="-5" dirty="0">
                <a:solidFill>
                  <a:srgbClr val="404040"/>
                </a:solidFill>
                <a:latin typeface="Calibri"/>
                <a:cs typeface="Calibri"/>
              </a:rPr>
              <a:t> </a:t>
            </a:r>
            <a:r>
              <a:rPr sz="2000" spc="-30" dirty="0">
                <a:solidFill>
                  <a:srgbClr val="404040"/>
                </a:solidFill>
                <a:latin typeface="Calibri"/>
                <a:cs typeface="Calibri"/>
              </a:rPr>
              <a:t>AVN</a:t>
            </a:r>
            <a:endParaRPr sz="2000">
              <a:latin typeface="Calibri"/>
              <a:cs typeface="Calibri"/>
            </a:endParaRPr>
          </a:p>
        </p:txBody>
      </p:sp>
      <p:sp>
        <p:nvSpPr>
          <p:cNvPr id="4" name="object 4"/>
          <p:cNvSpPr txBox="1">
            <a:spLocks noGrp="1"/>
          </p:cNvSpPr>
          <p:nvPr>
            <p:ph type="title"/>
          </p:nvPr>
        </p:nvSpPr>
        <p:spPr>
          <a:xfrm>
            <a:off x="696569" y="70180"/>
            <a:ext cx="8673465" cy="1123950"/>
          </a:xfrm>
          <a:prstGeom prst="rect">
            <a:avLst/>
          </a:prstGeom>
        </p:spPr>
        <p:txBody>
          <a:bodyPr vert="horz" wrap="square" lIns="0" tIns="12700" rIns="0" bIns="0" rtlCol="0">
            <a:spAutoFit/>
          </a:bodyPr>
          <a:lstStyle/>
          <a:p>
            <a:pPr marL="12700" marR="5080">
              <a:lnSpc>
                <a:spcPct val="100000"/>
              </a:lnSpc>
              <a:spcBef>
                <a:spcPts val="100"/>
              </a:spcBef>
            </a:pPr>
            <a:r>
              <a:rPr sz="3600" spc="-5" dirty="0">
                <a:solidFill>
                  <a:srgbClr val="FFFFFF"/>
                </a:solidFill>
              </a:rPr>
              <a:t>Clinical</a:t>
            </a:r>
            <a:r>
              <a:rPr sz="3600" spc="15" dirty="0">
                <a:solidFill>
                  <a:srgbClr val="FFFFFF"/>
                </a:solidFill>
              </a:rPr>
              <a:t> </a:t>
            </a:r>
            <a:r>
              <a:rPr sz="3600" spc="-20" dirty="0">
                <a:solidFill>
                  <a:srgbClr val="FFFFFF"/>
                </a:solidFill>
              </a:rPr>
              <a:t>Manifestation</a:t>
            </a:r>
            <a:r>
              <a:rPr sz="3600" spc="10" dirty="0">
                <a:solidFill>
                  <a:srgbClr val="FFFFFF"/>
                </a:solidFill>
              </a:rPr>
              <a:t> </a:t>
            </a:r>
            <a:r>
              <a:rPr sz="3600" dirty="0">
                <a:solidFill>
                  <a:srgbClr val="FFFFFF"/>
                </a:solidFill>
              </a:rPr>
              <a:t>/</a:t>
            </a:r>
            <a:r>
              <a:rPr sz="3600" spc="10" dirty="0">
                <a:solidFill>
                  <a:srgbClr val="FFFFFF"/>
                </a:solidFill>
              </a:rPr>
              <a:t> </a:t>
            </a:r>
            <a:r>
              <a:rPr sz="3600" spc="-20" dirty="0">
                <a:solidFill>
                  <a:srgbClr val="FFFFFF"/>
                </a:solidFill>
              </a:rPr>
              <a:t>Vaso-occlusive</a:t>
            </a:r>
            <a:r>
              <a:rPr sz="3600" spc="10" dirty="0">
                <a:solidFill>
                  <a:srgbClr val="FFFFFF"/>
                </a:solidFill>
              </a:rPr>
              <a:t> </a:t>
            </a:r>
            <a:r>
              <a:rPr sz="3600" spc="-20" dirty="0">
                <a:solidFill>
                  <a:srgbClr val="FFFFFF"/>
                </a:solidFill>
              </a:rPr>
              <a:t>events </a:t>
            </a:r>
            <a:r>
              <a:rPr sz="3600" spc="-800" dirty="0">
                <a:solidFill>
                  <a:srgbClr val="FFFFFF"/>
                </a:solidFill>
              </a:rPr>
              <a:t> </a:t>
            </a:r>
            <a:r>
              <a:rPr sz="3600" spc="-15" dirty="0">
                <a:solidFill>
                  <a:srgbClr val="FFFFFF"/>
                </a:solidFill>
              </a:rPr>
              <a:t>Avascular </a:t>
            </a:r>
            <a:r>
              <a:rPr sz="3600" spc="-5" dirty="0">
                <a:solidFill>
                  <a:srgbClr val="FFFFFF"/>
                </a:solidFill>
              </a:rPr>
              <a:t>Necrosis</a:t>
            </a:r>
            <a:endParaRPr sz="3600"/>
          </a:p>
        </p:txBody>
      </p:sp>
      <p:pic>
        <p:nvPicPr>
          <p:cNvPr id="5" name="object 5"/>
          <p:cNvPicPr/>
          <p:nvPr/>
        </p:nvPicPr>
        <p:blipFill>
          <a:blip r:embed="rId3" cstate="print"/>
          <a:stretch>
            <a:fillRect/>
          </a:stretch>
        </p:blipFill>
        <p:spPr>
          <a:xfrm>
            <a:off x="8039100" y="1269490"/>
            <a:ext cx="3759707" cy="5590031"/>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696569" y="1449475"/>
            <a:ext cx="10703560" cy="4763135"/>
          </a:xfrm>
          <a:prstGeom prst="rect">
            <a:avLst/>
          </a:prstGeom>
        </p:spPr>
        <p:txBody>
          <a:bodyPr vert="horz" wrap="square" lIns="0" tIns="12700" rIns="0" bIns="0" rtlCol="0">
            <a:spAutoFit/>
          </a:bodyPr>
          <a:lstStyle/>
          <a:p>
            <a:pPr marL="66040" marR="778510" indent="-53340">
              <a:lnSpc>
                <a:spcPct val="120000"/>
              </a:lnSpc>
              <a:spcBef>
                <a:spcPts val="100"/>
              </a:spcBef>
            </a:pPr>
            <a:r>
              <a:rPr sz="1900" spc="-5" dirty="0">
                <a:solidFill>
                  <a:srgbClr val="0D0D0D"/>
                </a:solidFill>
                <a:latin typeface="Calibri"/>
                <a:cs typeface="Calibri"/>
              </a:rPr>
              <a:t>is </a:t>
            </a:r>
            <a:r>
              <a:rPr sz="1900" spc="-10" dirty="0">
                <a:solidFill>
                  <a:srgbClr val="0D0D0D"/>
                </a:solidFill>
                <a:latin typeface="Calibri"/>
                <a:cs typeface="Calibri"/>
              </a:rPr>
              <a:t>defined</a:t>
            </a:r>
            <a:r>
              <a:rPr sz="1900" spc="25" dirty="0">
                <a:solidFill>
                  <a:srgbClr val="0D0D0D"/>
                </a:solidFill>
                <a:latin typeface="Calibri"/>
                <a:cs typeface="Calibri"/>
              </a:rPr>
              <a:t> </a:t>
            </a:r>
            <a:r>
              <a:rPr sz="1900" spc="-5" dirty="0">
                <a:solidFill>
                  <a:srgbClr val="0D0D0D"/>
                </a:solidFill>
                <a:latin typeface="Calibri"/>
                <a:cs typeface="Calibri"/>
              </a:rPr>
              <a:t>as</a:t>
            </a:r>
            <a:r>
              <a:rPr sz="1900" spc="5" dirty="0">
                <a:solidFill>
                  <a:srgbClr val="0D0D0D"/>
                </a:solidFill>
                <a:latin typeface="Calibri"/>
                <a:cs typeface="Calibri"/>
              </a:rPr>
              <a:t> </a:t>
            </a:r>
            <a:r>
              <a:rPr sz="1900" spc="-5" dirty="0">
                <a:solidFill>
                  <a:srgbClr val="0D0D0D"/>
                </a:solidFill>
                <a:latin typeface="Calibri"/>
                <a:cs typeface="Calibri"/>
              </a:rPr>
              <a:t>an</a:t>
            </a:r>
            <a:r>
              <a:rPr sz="1900" spc="15" dirty="0">
                <a:solidFill>
                  <a:srgbClr val="0D0D0D"/>
                </a:solidFill>
                <a:latin typeface="Calibri"/>
                <a:cs typeface="Calibri"/>
              </a:rPr>
              <a:t> </a:t>
            </a:r>
            <a:r>
              <a:rPr sz="1900" b="1" spc="-15" dirty="0">
                <a:solidFill>
                  <a:srgbClr val="244060"/>
                </a:solidFill>
                <a:latin typeface="Calibri"/>
                <a:cs typeface="Calibri"/>
              </a:rPr>
              <a:t>unwanted</a:t>
            </a:r>
            <a:r>
              <a:rPr sz="1900" b="1" spc="25" dirty="0">
                <a:solidFill>
                  <a:srgbClr val="244060"/>
                </a:solidFill>
                <a:latin typeface="Calibri"/>
                <a:cs typeface="Calibri"/>
              </a:rPr>
              <a:t> </a:t>
            </a:r>
            <a:r>
              <a:rPr sz="1900" b="1" spc="-5" dirty="0">
                <a:solidFill>
                  <a:srgbClr val="244060"/>
                </a:solidFill>
                <a:latin typeface="Calibri"/>
                <a:cs typeface="Calibri"/>
              </a:rPr>
              <a:t>painful</a:t>
            </a:r>
            <a:r>
              <a:rPr sz="1900" b="1" spc="10" dirty="0">
                <a:solidFill>
                  <a:srgbClr val="244060"/>
                </a:solidFill>
                <a:latin typeface="Calibri"/>
                <a:cs typeface="Calibri"/>
              </a:rPr>
              <a:t> </a:t>
            </a:r>
            <a:r>
              <a:rPr sz="1900" b="1" spc="-10" dirty="0">
                <a:solidFill>
                  <a:srgbClr val="244060"/>
                </a:solidFill>
                <a:latin typeface="Calibri"/>
                <a:cs typeface="Calibri"/>
              </a:rPr>
              <a:t>erection</a:t>
            </a:r>
            <a:r>
              <a:rPr sz="1900" b="1" spc="50" dirty="0">
                <a:solidFill>
                  <a:srgbClr val="244060"/>
                </a:solidFill>
                <a:latin typeface="Calibri"/>
                <a:cs typeface="Calibri"/>
              </a:rPr>
              <a:t> </a:t>
            </a:r>
            <a:r>
              <a:rPr sz="1900" spc="-5" dirty="0">
                <a:solidFill>
                  <a:srgbClr val="0D0D0D"/>
                </a:solidFill>
                <a:latin typeface="Calibri"/>
                <a:cs typeface="Calibri"/>
              </a:rPr>
              <a:t>of</a:t>
            </a:r>
            <a:r>
              <a:rPr sz="1900" spc="5" dirty="0">
                <a:solidFill>
                  <a:srgbClr val="0D0D0D"/>
                </a:solidFill>
                <a:latin typeface="Calibri"/>
                <a:cs typeface="Calibri"/>
              </a:rPr>
              <a:t> </a:t>
            </a:r>
            <a:r>
              <a:rPr sz="1900" spc="-5" dirty="0">
                <a:solidFill>
                  <a:srgbClr val="0D0D0D"/>
                </a:solidFill>
                <a:latin typeface="Calibri"/>
                <a:cs typeface="Calibri"/>
              </a:rPr>
              <a:t>the</a:t>
            </a:r>
            <a:r>
              <a:rPr sz="1900" spc="10" dirty="0">
                <a:solidFill>
                  <a:srgbClr val="0D0D0D"/>
                </a:solidFill>
                <a:latin typeface="Calibri"/>
                <a:cs typeface="Calibri"/>
              </a:rPr>
              <a:t> </a:t>
            </a:r>
            <a:r>
              <a:rPr sz="1900" spc="-10" dirty="0">
                <a:solidFill>
                  <a:srgbClr val="0D0D0D"/>
                </a:solidFill>
                <a:latin typeface="Calibri"/>
                <a:cs typeface="Calibri"/>
              </a:rPr>
              <a:t>penis</a:t>
            </a:r>
            <a:r>
              <a:rPr sz="1900" spc="5" dirty="0">
                <a:solidFill>
                  <a:srgbClr val="0D0D0D"/>
                </a:solidFill>
                <a:latin typeface="Calibri"/>
                <a:cs typeface="Calibri"/>
              </a:rPr>
              <a:t> </a:t>
            </a:r>
            <a:r>
              <a:rPr sz="1900" spc="-5" dirty="0">
                <a:solidFill>
                  <a:srgbClr val="0D0D0D"/>
                </a:solidFill>
                <a:latin typeface="Calibri"/>
                <a:cs typeface="Calibri"/>
              </a:rPr>
              <a:t>and</a:t>
            </a:r>
            <a:r>
              <a:rPr sz="1900" spc="10" dirty="0">
                <a:solidFill>
                  <a:srgbClr val="0D0D0D"/>
                </a:solidFill>
                <a:latin typeface="Calibri"/>
                <a:cs typeface="Calibri"/>
              </a:rPr>
              <a:t> </a:t>
            </a:r>
            <a:r>
              <a:rPr sz="1900" spc="-15" dirty="0">
                <a:solidFill>
                  <a:srgbClr val="0D0D0D"/>
                </a:solidFill>
                <a:latin typeface="Calibri"/>
                <a:cs typeface="Calibri"/>
              </a:rPr>
              <a:t>most</a:t>
            </a:r>
            <a:r>
              <a:rPr sz="1900" spc="5" dirty="0">
                <a:solidFill>
                  <a:srgbClr val="0D0D0D"/>
                </a:solidFill>
                <a:latin typeface="Calibri"/>
                <a:cs typeface="Calibri"/>
              </a:rPr>
              <a:t> </a:t>
            </a:r>
            <a:r>
              <a:rPr sz="1900" spc="-10" dirty="0">
                <a:solidFill>
                  <a:srgbClr val="0D0D0D"/>
                </a:solidFill>
                <a:latin typeface="Calibri"/>
                <a:cs typeface="Calibri"/>
              </a:rPr>
              <a:t>commonly</a:t>
            </a:r>
            <a:r>
              <a:rPr sz="1900" spc="10" dirty="0">
                <a:solidFill>
                  <a:srgbClr val="0D0D0D"/>
                </a:solidFill>
                <a:latin typeface="Calibri"/>
                <a:cs typeface="Calibri"/>
              </a:rPr>
              <a:t> </a:t>
            </a:r>
            <a:r>
              <a:rPr sz="1900" spc="-20" dirty="0">
                <a:solidFill>
                  <a:srgbClr val="0D0D0D"/>
                </a:solidFill>
                <a:latin typeface="Calibri"/>
                <a:cs typeface="Calibri"/>
              </a:rPr>
              <a:t>affects</a:t>
            </a:r>
            <a:r>
              <a:rPr sz="1900" spc="5" dirty="0">
                <a:solidFill>
                  <a:srgbClr val="0D0D0D"/>
                </a:solidFill>
                <a:latin typeface="Calibri"/>
                <a:cs typeface="Calibri"/>
              </a:rPr>
              <a:t> </a:t>
            </a:r>
            <a:r>
              <a:rPr sz="1900" spc="-5" dirty="0">
                <a:solidFill>
                  <a:srgbClr val="0D0D0D"/>
                </a:solidFill>
                <a:latin typeface="Calibri"/>
                <a:cs typeface="Calibri"/>
              </a:rPr>
              <a:t>males</a:t>
            </a:r>
            <a:r>
              <a:rPr sz="1900" spc="10" dirty="0">
                <a:solidFill>
                  <a:srgbClr val="0D0D0D"/>
                </a:solidFill>
                <a:latin typeface="Calibri"/>
                <a:cs typeface="Calibri"/>
              </a:rPr>
              <a:t> </a:t>
            </a:r>
            <a:r>
              <a:rPr sz="1900" spc="-5" dirty="0">
                <a:solidFill>
                  <a:srgbClr val="0D0D0D"/>
                </a:solidFill>
                <a:latin typeface="Calibri"/>
                <a:cs typeface="Calibri"/>
              </a:rPr>
              <a:t>with</a:t>
            </a:r>
            <a:r>
              <a:rPr sz="1900" spc="20" dirty="0">
                <a:solidFill>
                  <a:srgbClr val="0D0D0D"/>
                </a:solidFill>
                <a:latin typeface="Calibri"/>
                <a:cs typeface="Calibri"/>
              </a:rPr>
              <a:t> </a:t>
            </a:r>
            <a:r>
              <a:rPr sz="1900" spc="-10" dirty="0">
                <a:solidFill>
                  <a:srgbClr val="0D0D0D"/>
                </a:solidFill>
                <a:latin typeface="Calibri"/>
                <a:cs typeface="Calibri"/>
              </a:rPr>
              <a:t>sickle </a:t>
            </a:r>
            <a:r>
              <a:rPr sz="1900" spc="-415" dirty="0">
                <a:solidFill>
                  <a:srgbClr val="0D0D0D"/>
                </a:solidFill>
                <a:latin typeface="Calibri"/>
                <a:cs typeface="Calibri"/>
              </a:rPr>
              <a:t> </a:t>
            </a:r>
            <a:r>
              <a:rPr sz="1900" spc="-5" dirty="0">
                <a:solidFill>
                  <a:srgbClr val="0D0D0D"/>
                </a:solidFill>
                <a:latin typeface="Calibri"/>
                <a:cs typeface="Calibri"/>
              </a:rPr>
              <a:t>cell</a:t>
            </a:r>
            <a:r>
              <a:rPr sz="1900" dirty="0">
                <a:solidFill>
                  <a:srgbClr val="0D0D0D"/>
                </a:solidFill>
                <a:latin typeface="Calibri"/>
                <a:cs typeface="Calibri"/>
              </a:rPr>
              <a:t> </a:t>
            </a:r>
            <a:r>
              <a:rPr sz="1900" spc="-5" dirty="0">
                <a:solidFill>
                  <a:srgbClr val="0D0D0D"/>
                </a:solidFill>
                <a:latin typeface="Calibri"/>
                <a:cs typeface="Calibri"/>
              </a:rPr>
              <a:t>anemia.</a:t>
            </a:r>
            <a:endParaRPr sz="1900">
              <a:latin typeface="Calibri"/>
              <a:cs typeface="Calibri"/>
            </a:endParaRPr>
          </a:p>
          <a:p>
            <a:pPr marL="66040">
              <a:lnSpc>
                <a:spcPct val="100000"/>
              </a:lnSpc>
              <a:spcBef>
                <a:spcPts val="455"/>
              </a:spcBef>
            </a:pPr>
            <a:r>
              <a:rPr sz="1900" spc="-10" dirty="0">
                <a:solidFill>
                  <a:srgbClr val="0D0D0D"/>
                </a:solidFill>
                <a:latin typeface="Calibri"/>
                <a:cs typeface="Calibri"/>
              </a:rPr>
              <a:t>The</a:t>
            </a:r>
            <a:r>
              <a:rPr sz="1900" dirty="0">
                <a:solidFill>
                  <a:srgbClr val="0D0D0D"/>
                </a:solidFill>
                <a:latin typeface="Calibri"/>
                <a:cs typeface="Calibri"/>
              </a:rPr>
              <a:t> </a:t>
            </a:r>
            <a:r>
              <a:rPr sz="1900" spc="-5" dirty="0">
                <a:solidFill>
                  <a:srgbClr val="0D0D0D"/>
                </a:solidFill>
                <a:latin typeface="Calibri"/>
                <a:cs typeface="Calibri"/>
              </a:rPr>
              <a:t>mean</a:t>
            </a:r>
            <a:r>
              <a:rPr sz="1900" dirty="0">
                <a:solidFill>
                  <a:srgbClr val="0D0D0D"/>
                </a:solidFill>
                <a:latin typeface="Calibri"/>
                <a:cs typeface="Calibri"/>
              </a:rPr>
              <a:t> </a:t>
            </a:r>
            <a:r>
              <a:rPr sz="1900" spc="-10" dirty="0">
                <a:solidFill>
                  <a:srgbClr val="0D0D0D"/>
                </a:solidFill>
                <a:latin typeface="Calibri"/>
                <a:cs typeface="Calibri"/>
              </a:rPr>
              <a:t>age</a:t>
            </a:r>
            <a:r>
              <a:rPr sz="1900" spc="15" dirty="0">
                <a:solidFill>
                  <a:srgbClr val="0D0D0D"/>
                </a:solidFill>
                <a:latin typeface="Calibri"/>
                <a:cs typeface="Calibri"/>
              </a:rPr>
              <a:t> </a:t>
            </a:r>
            <a:r>
              <a:rPr sz="1900" spc="-5" dirty="0">
                <a:solidFill>
                  <a:srgbClr val="0D0D0D"/>
                </a:solidFill>
                <a:latin typeface="Calibri"/>
                <a:cs typeface="Calibri"/>
              </a:rPr>
              <a:t>of</a:t>
            </a:r>
            <a:r>
              <a:rPr sz="1900" spc="-25" dirty="0">
                <a:solidFill>
                  <a:srgbClr val="0D0D0D"/>
                </a:solidFill>
                <a:latin typeface="Calibri"/>
                <a:cs typeface="Calibri"/>
              </a:rPr>
              <a:t> </a:t>
            </a:r>
            <a:r>
              <a:rPr sz="1900" spc="-20" dirty="0">
                <a:solidFill>
                  <a:srgbClr val="0D0D0D"/>
                </a:solidFill>
                <a:latin typeface="Calibri"/>
                <a:cs typeface="Calibri"/>
              </a:rPr>
              <a:t>first</a:t>
            </a:r>
            <a:r>
              <a:rPr sz="1900" spc="-10" dirty="0">
                <a:solidFill>
                  <a:srgbClr val="0D0D0D"/>
                </a:solidFill>
                <a:latin typeface="Calibri"/>
                <a:cs typeface="Calibri"/>
              </a:rPr>
              <a:t> </a:t>
            </a:r>
            <a:r>
              <a:rPr sz="1900" spc="-5" dirty="0">
                <a:solidFill>
                  <a:srgbClr val="0D0D0D"/>
                </a:solidFill>
                <a:latin typeface="Calibri"/>
                <a:cs typeface="Calibri"/>
              </a:rPr>
              <a:t>episode</a:t>
            </a:r>
            <a:r>
              <a:rPr sz="1900" spc="10" dirty="0">
                <a:solidFill>
                  <a:srgbClr val="0D0D0D"/>
                </a:solidFill>
                <a:latin typeface="Calibri"/>
                <a:cs typeface="Calibri"/>
              </a:rPr>
              <a:t> </a:t>
            </a:r>
            <a:r>
              <a:rPr sz="1900" spc="-5" dirty="0">
                <a:solidFill>
                  <a:srgbClr val="0D0D0D"/>
                </a:solidFill>
                <a:latin typeface="Calibri"/>
                <a:cs typeface="Calibri"/>
              </a:rPr>
              <a:t>is</a:t>
            </a:r>
            <a:r>
              <a:rPr sz="1900" dirty="0">
                <a:solidFill>
                  <a:srgbClr val="0D0D0D"/>
                </a:solidFill>
                <a:latin typeface="Calibri"/>
                <a:cs typeface="Calibri"/>
              </a:rPr>
              <a:t> </a:t>
            </a:r>
            <a:r>
              <a:rPr sz="1900" b="1" u="sng" spc="-5" dirty="0">
                <a:solidFill>
                  <a:srgbClr val="375F92"/>
                </a:solidFill>
                <a:uFill>
                  <a:solidFill>
                    <a:srgbClr val="375F92"/>
                  </a:solidFill>
                </a:uFill>
                <a:latin typeface="Calibri"/>
                <a:cs typeface="Calibri"/>
              </a:rPr>
              <a:t>15 </a:t>
            </a:r>
            <a:r>
              <a:rPr sz="1900" b="1" u="sng" spc="-60" dirty="0">
                <a:solidFill>
                  <a:srgbClr val="375F92"/>
                </a:solidFill>
                <a:uFill>
                  <a:solidFill>
                    <a:srgbClr val="375F92"/>
                  </a:solidFill>
                </a:uFill>
                <a:latin typeface="Calibri"/>
                <a:cs typeface="Calibri"/>
              </a:rPr>
              <a:t>yr.</a:t>
            </a:r>
            <a:endParaRPr sz="1900">
              <a:latin typeface="Calibri"/>
              <a:cs typeface="Calibri"/>
            </a:endParaRPr>
          </a:p>
          <a:p>
            <a:pPr marL="12700" marR="533400">
              <a:lnSpc>
                <a:spcPct val="120000"/>
              </a:lnSpc>
            </a:pPr>
            <a:r>
              <a:rPr sz="1900" spc="-5" dirty="0">
                <a:solidFill>
                  <a:srgbClr val="0D0D0D"/>
                </a:solidFill>
                <a:latin typeface="Calibri"/>
                <a:cs typeface="Calibri"/>
              </a:rPr>
              <a:t>•Priapism</a:t>
            </a:r>
            <a:r>
              <a:rPr sz="1900" spc="15" dirty="0">
                <a:solidFill>
                  <a:srgbClr val="0D0D0D"/>
                </a:solidFill>
                <a:latin typeface="Calibri"/>
                <a:cs typeface="Calibri"/>
              </a:rPr>
              <a:t> </a:t>
            </a:r>
            <a:r>
              <a:rPr sz="1900" spc="-15" dirty="0">
                <a:solidFill>
                  <a:srgbClr val="0D0D0D"/>
                </a:solidFill>
                <a:latin typeface="Calibri"/>
                <a:cs typeface="Calibri"/>
              </a:rPr>
              <a:t>occurs</a:t>
            </a:r>
            <a:r>
              <a:rPr sz="1900" dirty="0">
                <a:solidFill>
                  <a:srgbClr val="0D0D0D"/>
                </a:solidFill>
                <a:latin typeface="Calibri"/>
                <a:cs typeface="Calibri"/>
              </a:rPr>
              <a:t> </a:t>
            </a:r>
            <a:r>
              <a:rPr sz="1900" spc="-5" dirty="0">
                <a:solidFill>
                  <a:srgbClr val="0D0D0D"/>
                </a:solidFill>
                <a:latin typeface="Calibri"/>
                <a:cs typeface="Calibri"/>
              </a:rPr>
              <a:t>in</a:t>
            </a:r>
            <a:r>
              <a:rPr sz="1900" spc="5" dirty="0">
                <a:solidFill>
                  <a:srgbClr val="0D0D0D"/>
                </a:solidFill>
                <a:latin typeface="Calibri"/>
                <a:cs typeface="Calibri"/>
              </a:rPr>
              <a:t> </a:t>
            </a:r>
            <a:r>
              <a:rPr sz="1900" spc="-5" dirty="0">
                <a:solidFill>
                  <a:srgbClr val="0D0D0D"/>
                </a:solidFill>
                <a:latin typeface="Calibri"/>
                <a:cs typeface="Calibri"/>
              </a:rPr>
              <a:t>2</a:t>
            </a:r>
            <a:r>
              <a:rPr sz="1900" spc="5" dirty="0">
                <a:solidFill>
                  <a:srgbClr val="0D0D0D"/>
                </a:solidFill>
                <a:latin typeface="Calibri"/>
                <a:cs typeface="Calibri"/>
              </a:rPr>
              <a:t> </a:t>
            </a:r>
            <a:r>
              <a:rPr sz="1900" spc="-10" dirty="0">
                <a:solidFill>
                  <a:srgbClr val="0D0D0D"/>
                </a:solidFill>
                <a:latin typeface="Calibri"/>
                <a:cs typeface="Calibri"/>
              </a:rPr>
              <a:t>patterns:</a:t>
            </a:r>
            <a:r>
              <a:rPr sz="1900" u="sng" spc="20" dirty="0">
                <a:solidFill>
                  <a:srgbClr val="375F92"/>
                </a:solidFill>
                <a:uFill>
                  <a:solidFill>
                    <a:srgbClr val="375F92"/>
                  </a:solidFill>
                </a:uFill>
                <a:latin typeface="Calibri"/>
                <a:cs typeface="Calibri"/>
              </a:rPr>
              <a:t> </a:t>
            </a:r>
            <a:r>
              <a:rPr sz="1900" b="1" u="sng" spc="-10" dirty="0">
                <a:solidFill>
                  <a:srgbClr val="375F92"/>
                </a:solidFill>
                <a:uFill>
                  <a:solidFill>
                    <a:srgbClr val="375F92"/>
                  </a:solidFill>
                </a:uFill>
                <a:latin typeface="Calibri"/>
                <a:cs typeface="Calibri"/>
              </a:rPr>
              <a:t>prolonged</a:t>
            </a:r>
            <a:r>
              <a:rPr sz="1900" spc="-10" dirty="0">
                <a:solidFill>
                  <a:srgbClr val="0D0D0D"/>
                </a:solidFill>
                <a:latin typeface="Calibri"/>
                <a:cs typeface="Calibri"/>
              </a:rPr>
              <a:t>,</a:t>
            </a:r>
            <a:r>
              <a:rPr sz="1900" spc="30" dirty="0">
                <a:solidFill>
                  <a:srgbClr val="0D0D0D"/>
                </a:solidFill>
                <a:latin typeface="Calibri"/>
                <a:cs typeface="Calibri"/>
              </a:rPr>
              <a:t> </a:t>
            </a:r>
            <a:r>
              <a:rPr sz="1900" spc="-5" dirty="0">
                <a:solidFill>
                  <a:srgbClr val="0D0D0D"/>
                </a:solidFill>
                <a:latin typeface="Calibri"/>
                <a:cs typeface="Calibri"/>
              </a:rPr>
              <a:t>lasting</a:t>
            </a:r>
            <a:r>
              <a:rPr sz="1900" spc="20" dirty="0">
                <a:solidFill>
                  <a:srgbClr val="0D0D0D"/>
                </a:solidFill>
                <a:latin typeface="Calibri"/>
                <a:cs typeface="Calibri"/>
              </a:rPr>
              <a:t> </a:t>
            </a:r>
            <a:r>
              <a:rPr sz="1900" spc="-15" dirty="0">
                <a:solidFill>
                  <a:srgbClr val="0D0D0D"/>
                </a:solidFill>
                <a:latin typeface="Calibri"/>
                <a:cs typeface="Calibri"/>
              </a:rPr>
              <a:t>more</a:t>
            </a:r>
            <a:r>
              <a:rPr sz="1900" spc="15" dirty="0">
                <a:solidFill>
                  <a:srgbClr val="0D0D0D"/>
                </a:solidFill>
                <a:latin typeface="Calibri"/>
                <a:cs typeface="Calibri"/>
              </a:rPr>
              <a:t> </a:t>
            </a:r>
            <a:r>
              <a:rPr sz="1900" spc="-5" dirty="0">
                <a:solidFill>
                  <a:srgbClr val="0D0D0D"/>
                </a:solidFill>
                <a:latin typeface="Calibri"/>
                <a:cs typeface="Calibri"/>
              </a:rPr>
              <a:t>than</a:t>
            </a:r>
            <a:r>
              <a:rPr sz="1900" spc="10" dirty="0">
                <a:solidFill>
                  <a:srgbClr val="0D0D0D"/>
                </a:solidFill>
                <a:latin typeface="Calibri"/>
                <a:cs typeface="Calibri"/>
              </a:rPr>
              <a:t> </a:t>
            </a:r>
            <a:r>
              <a:rPr sz="1900" spc="-5" dirty="0">
                <a:solidFill>
                  <a:srgbClr val="0D0D0D"/>
                </a:solidFill>
                <a:latin typeface="Calibri"/>
                <a:cs typeface="Calibri"/>
              </a:rPr>
              <a:t>4</a:t>
            </a:r>
            <a:r>
              <a:rPr sz="1900" spc="10" dirty="0">
                <a:solidFill>
                  <a:srgbClr val="0D0D0D"/>
                </a:solidFill>
                <a:latin typeface="Calibri"/>
                <a:cs typeface="Calibri"/>
              </a:rPr>
              <a:t> </a:t>
            </a:r>
            <a:r>
              <a:rPr sz="1900" spc="-60" dirty="0">
                <a:solidFill>
                  <a:srgbClr val="0D0D0D"/>
                </a:solidFill>
                <a:latin typeface="Calibri"/>
                <a:cs typeface="Calibri"/>
              </a:rPr>
              <a:t>hr,</a:t>
            </a:r>
            <a:r>
              <a:rPr sz="1900" dirty="0">
                <a:solidFill>
                  <a:srgbClr val="0D0D0D"/>
                </a:solidFill>
                <a:latin typeface="Calibri"/>
                <a:cs typeface="Calibri"/>
              </a:rPr>
              <a:t> </a:t>
            </a:r>
            <a:r>
              <a:rPr sz="1900" spc="-5" dirty="0">
                <a:solidFill>
                  <a:srgbClr val="0D0D0D"/>
                </a:solidFill>
                <a:latin typeface="Calibri"/>
                <a:cs typeface="Calibri"/>
              </a:rPr>
              <a:t>or</a:t>
            </a:r>
            <a:r>
              <a:rPr sz="1900" spc="5" dirty="0">
                <a:solidFill>
                  <a:srgbClr val="0D0D0D"/>
                </a:solidFill>
                <a:latin typeface="Calibri"/>
                <a:cs typeface="Calibri"/>
              </a:rPr>
              <a:t> </a:t>
            </a:r>
            <a:r>
              <a:rPr sz="1900" b="1" u="sng" spc="-10" dirty="0">
                <a:solidFill>
                  <a:srgbClr val="375F92"/>
                </a:solidFill>
                <a:uFill>
                  <a:solidFill>
                    <a:srgbClr val="375F92"/>
                  </a:solidFill>
                </a:uFill>
                <a:latin typeface="Calibri"/>
                <a:cs typeface="Calibri"/>
              </a:rPr>
              <a:t>stuttering,</a:t>
            </a:r>
            <a:r>
              <a:rPr sz="1900" b="1" spc="45" dirty="0">
                <a:solidFill>
                  <a:srgbClr val="375F92"/>
                </a:solidFill>
                <a:latin typeface="Calibri"/>
                <a:cs typeface="Calibri"/>
              </a:rPr>
              <a:t> </a:t>
            </a:r>
            <a:r>
              <a:rPr sz="1900" spc="-5" dirty="0">
                <a:solidFill>
                  <a:srgbClr val="0D0D0D"/>
                </a:solidFill>
                <a:latin typeface="Calibri"/>
                <a:cs typeface="Calibri"/>
              </a:rPr>
              <a:t>with</a:t>
            </a:r>
            <a:r>
              <a:rPr sz="1900" spc="20" dirty="0">
                <a:solidFill>
                  <a:srgbClr val="0D0D0D"/>
                </a:solidFill>
                <a:latin typeface="Calibri"/>
                <a:cs typeface="Calibri"/>
              </a:rPr>
              <a:t> </a:t>
            </a:r>
            <a:r>
              <a:rPr sz="1900" spc="-10" dirty="0">
                <a:solidFill>
                  <a:srgbClr val="0D0D0D"/>
                </a:solidFill>
                <a:latin typeface="Calibri"/>
                <a:cs typeface="Calibri"/>
              </a:rPr>
              <a:t>brief</a:t>
            </a:r>
            <a:r>
              <a:rPr sz="1900" dirty="0">
                <a:solidFill>
                  <a:srgbClr val="0D0D0D"/>
                </a:solidFill>
                <a:latin typeface="Calibri"/>
                <a:cs typeface="Calibri"/>
              </a:rPr>
              <a:t> </a:t>
            </a:r>
            <a:r>
              <a:rPr sz="1900" spc="-5" dirty="0">
                <a:solidFill>
                  <a:srgbClr val="0D0D0D"/>
                </a:solidFill>
                <a:latin typeface="Calibri"/>
                <a:cs typeface="Calibri"/>
              </a:rPr>
              <a:t>episodes</a:t>
            </a:r>
            <a:r>
              <a:rPr sz="1900" spc="15" dirty="0">
                <a:solidFill>
                  <a:srgbClr val="0D0D0D"/>
                </a:solidFill>
                <a:latin typeface="Calibri"/>
                <a:cs typeface="Calibri"/>
              </a:rPr>
              <a:t> </a:t>
            </a:r>
            <a:r>
              <a:rPr sz="1900" spc="-5" dirty="0">
                <a:solidFill>
                  <a:srgbClr val="0D0D0D"/>
                </a:solidFill>
                <a:latin typeface="Calibri"/>
                <a:cs typeface="Calibri"/>
              </a:rPr>
              <a:t>that </a:t>
            </a:r>
            <a:r>
              <a:rPr sz="1900" spc="-415" dirty="0">
                <a:solidFill>
                  <a:srgbClr val="0D0D0D"/>
                </a:solidFill>
                <a:latin typeface="Calibri"/>
                <a:cs typeface="Calibri"/>
              </a:rPr>
              <a:t> </a:t>
            </a:r>
            <a:r>
              <a:rPr sz="1900" spc="-15" dirty="0">
                <a:solidFill>
                  <a:srgbClr val="0D0D0D"/>
                </a:solidFill>
                <a:latin typeface="Calibri"/>
                <a:cs typeface="Calibri"/>
              </a:rPr>
              <a:t>resolve</a:t>
            </a:r>
            <a:r>
              <a:rPr sz="1900" spc="15" dirty="0">
                <a:solidFill>
                  <a:srgbClr val="0D0D0D"/>
                </a:solidFill>
                <a:latin typeface="Calibri"/>
                <a:cs typeface="Calibri"/>
              </a:rPr>
              <a:t> </a:t>
            </a:r>
            <a:r>
              <a:rPr sz="1900" spc="-10" dirty="0">
                <a:solidFill>
                  <a:srgbClr val="0D0D0D"/>
                </a:solidFill>
                <a:latin typeface="Calibri"/>
                <a:cs typeface="Calibri"/>
              </a:rPr>
              <a:t>spontaneously</a:t>
            </a:r>
            <a:r>
              <a:rPr sz="1900" spc="10" dirty="0">
                <a:solidFill>
                  <a:srgbClr val="0D0D0D"/>
                </a:solidFill>
                <a:latin typeface="Calibri"/>
                <a:cs typeface="Calibri"/>
              </a:rPr>
              <a:t> </a:t>
            </a:r>
            <a:r>
              <a:rPr sz="1900" spc="-10" dirty="0">
                <a:solidFill>
                  <a:srgbClr val="0D0D0D"/>
                </a:solidFill>
                <a:latin typeface="Calibri"/>
                <a:cs typeface="Calibri"/>
              </a:rPr>
              <a:t>but</a:t>
            </a:r>
            <a:r>
              <a:rPr sz="1900" spc="-5" dirty="0">
                <a:solidFill>
                  <a:srgbClr val="0D0D0D"/>
                </a:solidFill>
                <a:latin typeface="Calibri"/>
                <a:cs typeface="Calibri"/>
              </a:rPr>
              <a:t> </a:t>
            </a:r>
            <a:r>
              <a:rPr sz="1900" spc="-15" dirty="0">
                <a:solidFill>
                  <a:srgbClr val="0D0D0D"/>
                </a:solidFill>
                <a:latin typeface="Calibri"/>
                <a:cs typeface="Calibri"/>
              </a:rPr>
              <a:t>may</a:t>
            </a:r>
            <a:r>
              <a:rPr sz="1900" spc="10" dirty="0">
                <a:solidFill>
                  <a:srgbClr val="0D0D0D"/>
                </a:solidFill>
                <a:latin typeface="Calibri"/>
                <a:cs typeface="Calibri"/>
              </a:rPr>
              <a:t> </a:t>
            </a:r>
            <a:r>
              <a:rPr sz="1900" spc="-10" dirty="0">
                <a:solidFill>
                  <a:srgbClr val="0D0D0D"/>
                </a:solidFill>
                <a:latin typeface="Calibri"/>
                <a:cs typeface="Calibri"/>
              </a:rPr>
              <a:t>occur</a:t>
            </a:r>
            <a:r>
              <a:rPr sz="1900" spc="-15" dirty="0">
                <a:solidFill>
                  <a:srgbClr val="0D0D0D"/>
                </a:solidFill>
                <a:latin typeface="Calibri"/>
                <a:cs typeface="Calibri"/>
              </a:rPr>
              <a:t> </a:t>
            </a:r>
            <a:r>
              <a:rPr sz="1900" spc="-5" dirty="0">
                <a:solidFill>
                  <a:srgbClr val="0D0D0D"/>
                </a:solidFill>
                <a:latin typeface="Calibri"/>
                <a:cs typeface="Calibri"/>
              </a:rPr>
              <a:t>in</a:t>
            </a:r>
            <a:r>
              <a:rPr sz="1900" spc="10" dirty="0">
                <a:solidFill>
                  <a:srgbClr val="0D0D0D"/>
                </a:solidFill>
                <a:latin typeface="Calibri"/>
                <a:cs typeface="Calibri"/>
              </a:rPr>
              <a:t> </a:t>
            </a:r>
            <a:r>
              <a:rPr sz="1900" spc="-15" dirty="0">
                <a:solidFill>
                  <a:srgbClr val="0D0D0D"/>
                </a:solidFill>
                <a:latin typeface="Calibri"/>
                <a:cs typeface="Calibri"/>
              </a:rPr>
              <a:t>clusters</a:t>
            </a:r>
            <a:r>
              <a:rPr sz="1900" dirty="0">
                <a:solidFill>
                  <a:srgbClr val="0D0D0D"/>
                </a:solidFill>
                <a:latin typeface="Calibri"/>
                <a:cs typeface="Calibri"/>
              </a:rPr>
              <a:t> </a:t>
            </a:r>
            <a:r>
              <a:rPr sz="1900" spc="-5" dirty="0">
                <a:solidFill>
                  <a:srgbClr val="0D0D0D"/>
                </a:solidFill>
                <a:latin typeface="Calibri"/>
                <a:cs typeface="Calibri"/>
              </a:rPr>
              <a:t>and</a:t>
            </a:r>
            <a:r>
              <a:rPr sz="1900" spc="5" dirty="0">
                <a:solidFill>
                  <a:srgbClr val="0D0D0D"/>
                </a:solidFill>
                <a:latin typeface="Calibri"/>
                <a:cs typeface="Calibri"/>
              </a:rPr>
              <a:t> </a:t>
            </a:r>
            <a:r>
              <a:rPr sz="1900" spc="-10" dirty="0">
                <a:solidFill>
                  <a:srgbClr val="0D0D0D"/>
                </a:solidFill>
                <a:latin typeface="Calibri"/>
                <a:cs typeface="Calibri"/>
              </a:rPr>
              <a:t>herald</a:t>
            </a:r>
            <a:r>
              <a:rPr sz="1900" spc="-5" dirty="0">
                <a:solidFill>
                  <a:srgbClr val="0D0D0D"/>
                </a:solidFill>
                <a:latin typeface="Calibri"/>
                <a:cs typeface="Calibri"/>
              </a:rPr>
              <a:t> a</a:t>
            </a:r>
            <a:r>
              <a:rPr sz="1900" dirty="0">
                <a:solidFill>
                  <a:srgbClr val="0D0D0D"/>
                </a:solidFill>
                <a:latin typeface="Calibri"/>
                <a:cs typeface="Calibri"/>
              </a:rPr>
              <a:t> </a:t>
            </a:r>
            <a:r>
              <a:rPr sz="1900" spc="-15" dirty="0">
                <a:solidFill>
                  <a:srgbClr val="0D0D0D"/>
                </a:solidFill>
                <a:latin typeface="Calibri"/>
                <a:cs typeface="Calibri"/>
              </a:rPr>
              <a:t>prolonged</a:t>
            </a:r>
            <a:r>
              <a:rPr sz="1900" spc="45" dirty="0">
                <a:solidFill>
                  <a:srgbClr val="0D0D0D"/>
                </a:solidFill>
                <a:latin typeface="Calibri"/>
                <a:cs typeface="Calibri"/>
              </a:rPr>
              <a:t> </a:t>
            </a:r>
            <a:r>
              <a:rPr sz="1900" spc="-10" dirty="0">
                <a:solidFill>
                  <a:srgbClr val="0D0D0D"/>
                </a:solidFill>
                <a:latin typeface="Calibri"/>
                <a:cs typeface="Calibri"/>
              </a:rPr>
              <a:t>event.</a:t>
            </a:r>
            <a:endParaRPr sz="1900">
              <a:latin typeface="Calibri"/>
              <a:cs typeface="Calibri"/>
            </a:endParaRPr>
          </a:p>
          <a:p>
            <a:pPr marL="12700">
              <a:lnSpc>
                <a:spcPct val="100000"/>
              </a:lnSpc>
              <a:spcBef>
                <a:spcPts val="459"/>
              </a:spcBef>
            </a:pPr>
            <a:r>
              <a:rPr sz="1900" spc="-5" dirty="0">
                <a:solidFill>
                  <a:srgbClr val="0D0D0D"/>
                </a:solidFill>
                <a:latin typeface="Calibri"/>
                <a:cs typeface="Calibri"/>
              </a:rPr>
              <a:t>•Priapism</a:t>
            </a:r>
            <a:r>
              <a:rPr sz="1900" spc="15" dirty="0">
                <a:solidFill>
                  <a:srgbClr val="0D0D0D"/>
                </a:solidFill>
                <a:latin typeface="Calibri"/>
                <a:cs typeface="Calibri"/>
              </a:rPr>
              <a:t> </a:t>
            </a:r>
            <a:r>
              <a:rPr sz="1900" spc="-5" dirty="0">
                <a:solidFill>
                  <a:srgbClr val="0D0D0D"/>
                </a:solidFill>
                <a:latin typeface="Calibri"/>
                <a:cs typeface="Calibri"/>
              </a:rPr>
              <a:t>in</a:t>
            </a:r>
            <a:r>
              <a:rPr sz="1900" spc="10" dirty="0">
                <a:solidFill>
                  <a:srgbClr val="0D0D0D"/>
                </a:solidFill>
                <a:latin typeface="Calibri"/>
                <a:cs typeface="Calibri"/>
              </a:rPr>
              <a:t> </a:t>
            </a:r>
            <a:r>
              <a:rPr sz="1900" spc="-10" dirty="0">
                <a:solidFill>
                  <a:srgbClr val="0D0D0D"/>
                </a:solidFill>
                <a:latin typeface="Calibri"/>
                <a:cs typeface="Calibri"/>
              </a:rPr>
              <a:t>sickle</a:t>
            </a:r>
            <a:r>
              <a:rPr sz="1900" dirty="0">
                <a:solidFill>
                  <a:srgbClr val="0D0D0D"/>
                </a:solidFill>
                <a:latin typeface="Calibri"/>
                <a:cs typeface="Calibri"/>
              </a:rPr>
              <a:t> </a:t>
            </a:r>
            <a:r>
              <a:rPr sz="1900" spc="-5" dirty="0">
                <a:solidFill>
                  <a:srgbClr val="0D0D0D"/>
                </a:solidFill>
                <a:latin typeface="Calibri"/>
                <a:cs typeface="Calibri"/>
              </a:rPr>
              <a:t>cell</a:t>
            </a:r>
            <a:r>
              <a:rPr sz="1900" spc="10" dirty="0">
                <a:solidFill>
                  <a:srgbClr val="0D0D0D"/>
                </a:solidFill>
                <a:latin typeface="Calibri"/>
                <a:cs typeface="Calibri"/>
              </a:rPr>
              <a:t> </a:t>
            </a:r>
            <a:r>
              <a:rPr sz="1900" spc="-10" dirty="0">
                <a:solidFill>
                  <a:srgbClr val="0D0D0D"/>
                </a:solidFill>
                <a:latin typeface="Calibri"/>
                <a:cs typeface="Calibri"/>
              </a:rPr>
              <a:t>disease</a:t>
            </a:r>
            <a:r>
              <a:rPr sz="1900" dirty="0">
                <a:solidFill>
                  <a:srgbClr val="0D0D0D"/>
                </a:solidFill>
                <a:latin typeface="Calibri"/>
                <a:cs typeface="Calibri"/>
              </a:rPr>
              <a:t> </a:t>
            </a:r>
            <a:r>
              <a:rPr sz="1900" spc="-10" dirty="0">
                <a:solidFill>
                  <a:srgbClr val="0D0D0D"/>
                </a:solidFill>
                <a:latin typeface="Calibri"/>
                <a:cs typeface="Calibri"/>
              </a:rPr>
              <a:t>represents</a:t>
            </a:r>
            <a:r>
              <a:rPr sz="1900" spc="5" dirty="0">
                <a:solidFill>
                  <a:srgbClr val="0D0D0D"/>
                </a:solidFill>
                <a:latin typeface="Calibri"/>
                <a:cs typeface="Calibri"/>
              </a:rPr>
              <a:t> </a:t>
            </a:r>
            <a:r>
              <a:rPr sz="1900" spc="-5" dirty="0">
                <a:solidFill>
                  <a:srgbClr val="0D0D0D"/>
                </a:solidFill>
                <a:latin typeface="Calibri"/>
                <a:cs typeface="Calibri"/>
              </a:rPr>
              <a:t>a</a:t>
            </a:r>
            <a:r>
              <a:rPr sz="1900" spc="5" dirty="0">
                <a:solidFill>
                  <a:srgbClr val="0D0D0D"/>
                </a:solidFill>
                <a:latin typeface="Calibri"/>
                <a:cs typeface="Calibri"/>
              </a:rPr>
              <a:t> </a:t>
            </a:r>
            <a:r>
              <a:rPr sz="1900" spc="-15" dirty="0">
                <a:solidFill>
                  <a:srgbClr val="0D0D0D"/>
                </a:solidFill>
                <a:latin typeface="Calibri"/>
                <a:cs typeface="Calibri"/>
              </a:rPr>
              <a:t>low</a:t>
            </a:r>
            <a:r>
              <a:rPr sz="1900" spc="15" dirty="0">
                <a:solidFill>
                  <a:srgbClr val="0D0D0D"/>
                </a:solidFill>
                <a:latin typeface="Calibri"/>
                <a:cs typeface="Calibri"/>
              </a:rPr>
              <a:t> </a:t>
            </a:r>
            <a:r>
              <a:rPr sz="1900" spc="-15" dirty="0">
                <a:solidFill>
                  <a:srgbClr val="0D0D0D"/>
                </a:solidFill>
                <a:latin typeface="Calibri"/>
                <a:cs typeface="Calibri"/>
              </a:rPr>
              <a:t>flow</a:t>
            </a:r>
            <a:r>
              <a:rPr sz="1900" spc="20" dirty="0">
                <a:solidFill>
                  <a:srgbClr val="0D0D0D"/>
                </a:solidFill>
                <a:latin typeface="Calibri"/>
                <a:cs typeface="Calibri"/>
              </a:rPr>
              <a:t> </a:t>
            </a:r>
            <a:r>
              <a:rPr sz="1900" spc="-20" dirty="0">
                <a:solidFill>
                  <a:srgbClr val="0D0D0D"/>
                </a:solidFill>
                <a:latin typeface="Calibri"/>
                <a:cs typeface="Calibri"/>
              </a:rPr>
              <a:t>state</a:t>
            </a:r>
            <a:r>
              <a:rPr sz="1900" spc="15" dirty="0">
                <a:solidFill>
                  <a:srgbClr val="0D0D0D"/>
                </a:solidFill>
                <a:latin typeface="Calibri"/>
                <a:cs typeface="Calibri"/>
              </a:rPr>
              <a:t> </a:t>
            </a:r>
            <a:r>
              <a:rPr sz="1900" spc="-5" dirty="0">
                <a:solidFill>
                  <a:srgbClr val="0D0D0D"/>
                </a:solidFill>
                <a:latin typeface="Calibri"/>
                <a:cs typeface="Calibri"/>
              </a:rPr>
              <a:t>caused</a:t>
            </a:r>
            <a:r>
              <a:rPr sz="1900" spc="5" dirty="0">
                <a:solidFill>
                  <a:srgbClr val="0D0D0D"/>
                </a:solidFill>
                <a:latin typeface="Calibri"/>
                <a:cs typeface="Calibri"/>
              </a:rPr>
              <a:t> </a:t>
            </a:r>
            <a:r>
              <a:rPr sz="1900" spc="-15" dirty="0">
                <a:solidFill>
                  <a:srgbClr val="0D0D0D"/>
                </a:solidFill>
                <a:latin typeface="Calibri"/>
                <a:cs typeface="Calibri"/>
              </a:rPr>
              <a:t>by</a:t>
            </a:r>
            <a:r>
              <a:rPr sz="1900" spc="15" dirty="0">
                <a:solidFill>
                  <a:srgbClr val="0D0D0D"/>
                </a:solidFill>
                <a:latin typeface="Calibri"/>
                <a:cs typeface="Calibri"/>
              </a:rPr>
              <a:t> </a:t>
            </a:r>
            <a:r>
              <a:rPr sz="1900" spc="-10" dirty="0">
                <a:solidFill>
                  <a:srgbClr val="0D0D0D"/>
                </a:solidFill>
                <a:latin typeface="Calibri"/>
                <a:cs typeface="Calibri"/>
              </a:rPr>
              <a:t>venous</a:t>
            </a:r>
            <a:r>
              <a:rPr sz="1900" spc="25" dirty="0">
                <a:solidFill>
                  <a:srgbClr val="0D0D0D"/>
                </a:solidFill>
                <a:latin typeface="Calibri"/>
                <a:cs typeface="Calibri"/>
              </a:rPr>
              <a:t> </a:t>
            </a:r>
            <a:r>
              <a:rPr sz="1900" spc="-10" dirty="0">
                <a:solidFill>
                  <a:srgbClr val="0D0D0D"/>
                </a:solidFill>
                <a:latin typeface="Calibri"/>
                <a:cs typeface="Calibri"/>
              </a:rPr>
              <a:t>stasis</a:t>
            </a:r>
            <a:r>
              <a:rPr sz="1900" spc="-5" dirty="0">
                <a:solidFill>
                  <a:srgbClr val="0D0D0D"/>
                </a:solidFill>
                <a:latin typeface="Calibri"/>
                <a:cs typeface="Calibri"/>
              </a:rPr>
              <a:t> </a:t>
            </a:r>
            <a:r>
              <a:rPr sz="1900" spc="-20" dirty="0">
                <a:solidFill>
                  <a:srgbClr val="0D0D0D"/>
                </a:solidFill>
                <a:latin typeface="Calibri"/>
                <a:cs typeface="Calibri"/>
              </a:rPr>
              <a:t>from</a:t>
            </a:r>
            <a:r>
              <a:rPr sz="1900" dirty="0">
                <a:solidFill>
                  <a:srgbClr val="0D0D0D"/>
                </a:solidFill>
                <a:latin typeface="Calibri"/>
                <a:cs typeface="Calibri"/>
              </a:rPr>
              <a:t> </a:t>
            </a:r>
            <a:r>
              <a:rPr sz="1900" spc="-5" dirty="0">
                <a:solidFill>
                  <a:srgbClr val="0D0D0D"/>
                </a:solidFill>
                <a:latin typeface="Calibri"/>
                <a:cs typeface="Calibri"/>
              </a:rPr>
              <a:t>sickling</a:t>
            </a:r>
            <a:r>
              <a:rPr sz="1900" spc="10" dirty="0">
                <a:solidFill>
                  <a:srgbClr val="0D0D0D"/>
                </a:solidFill>
                <a:latin typeface="Calibri"/>
                <a:cs typeface="Calibri"/>
              </a:rPr>
              <a:t> </a:t>
            </a:r>
            <a:r>
              <a:rPr sz="1900" spc="-5" dirty="0">
                <a:solidFill>
                  <a:srgbClr val="0D0D0D"/>
                </a:solidFill>
                <a:latin typeface="Calibri"/>
                <a:cs typeface="Calibri"/>
              </a:rPr>
              <a:t>of</a:t>
            </a:r>
            <a:r>
              <a:rPr sz="1900" spc="5" dirty="0">
                <a:solidFill>
                  <a:srgbClr val="0D0D0D"/>
                </a:solidFill>
                <a:latin typeface="Calibri"/>
                <a:cs typeface="Calibri"/>
              </a:rPr>
              <a:t> </a:t>
            </a:r>
            <a:r>
              <a:rPr sz="1900" spc="-15" dirty="0">
                <a:solidFill>
                  <a:srgbClr val="0D0D0D"/>
                </a:solidFill>
                <a:latin typeface="Calibri"/>
                <a:cs typeface="Calibri"/>
              </a:rPr>
              <a:t>red</a:t>
            </a:r>
            <a:endParaRPr sz="1900">
              <a:latin typeface="Calibri"/>
              <a:cs typeface="Calibri"/>
            </a:endParaRPr>
          </a:p>
          <a:p>
            <a:pPr marL="66040">
              <a:lnSpc>
                <a:spcPct val="100000"/>
              </a:lnSpc>
              <a:spcBef>
                <a:spcPts val="455"/>
              </a:spcBef>
            </a:pPr>
            <a:r>
              <a:rPr sz="1900" spc="-10" dirty="0">
                <a:solidFill>
                  <a:srgbClr val="0D0D0D"/>
                </a:solidFill>
                <a:latin typeface="Calibri"/>
                <a:cs typeface="Calibri"/>
              </a:rPr>
              <a:t>blood</a:t>
            </a:r>
            <a:r>
              <a:rPr sz="1900" spc="10" dirty="0">
                <a:solidFill>
                  <a:srgbClr val="0D0D0D"/>
                </a:solidFill>
                <a:latin typeface="Calibri"/>
                <a:cs typeface="Calibri"/>
              </a:rPr>
              <a:t> </a:t>
            </a:r>
            <a:r>
              <a:rPr sz="1900" spc="-5" dirty="0">
                <a:solidFill>
                  <a:srgbClr val="0D0D0D"/>
                </a:solidFill>
                <a:latin typeface="Calibri"/>
                <a:cs typeface="Calibri"/>
              </a:rPr>
              <a:t>cells</a:t>
            </a:r>
            <a:r>
              <a:rPr sz="1900" spc="-20" dirty="0">
                <a:solidFill>
                  <a:srgbClr val="0D0D0D"/>
                </a:solidFill>
                <a:latin typeface="Calibri"/>
                <a:cs typeface="Calibri"/>
              </a:rPr>
              <a:t> </a:t>
            </a:r>
            <a:r>
              <a:rPr sz="1900" spc="-5" dirty="0">
                <a:solidFill>
                  <a:srgbClr val="0D0D0D"/>
                </a:solidFill>
                <a:latin typeface="Calibri"/>
                <a:cs typeface="Calibri"/>
              </a:rPr>
              <a:t>in</a:t>
            </a:r>
            <a:r>
              <a:rPr sz="1900" dirty="0">
                <a:solidFill>
                  <a:srgbClr val="0D0D0D"/>
                </a:solidFill>
                <a:latin typeface="Calibri"/>
                <a:cs typeface="Calibri"/>
              </a:rPr>
              <a:t> </a:t>
            </a:r>
            <a:r>
              <a:rPr sz="1900" spc="-5" dirty="0">
                <a:solidFill>
                  <a:srgbClr val="0D0D0D"/>
                </a:solidFill>
                <a:latin typeface="Calibri"/>
                <a:cs typeface="Calibri"/>
              </a:rPr>
              <a:t>the</a:t>
            </a:r>
            <a:r>
              <a:rPr sz="1900" spc="5" dirty="0">
                <a:solidFill>
                  <a:srgbClr val="0D0D0D"/>
                </a:solidFill>
                <a:latin typeface="Calibri"/>
                <a:cs typeface="Calibri"/>
              </a:rPr>
              <a:t> </a:t>
            </a:r>
            <a:r>
              <a:rPr sz="1900" spc="-15" dirty="0">
                <a:solidFill>
                  <a:srgbClr val="0D0D0D"/>
                </a:solidFill>
                <a:latin typeface="Calibri"/>
                <a:cs typeface="Calibri"/>
              </a:rPr>
              <a:t>corpora</a:t>
            </a:r>
            <a:r>
              <a:rPr sz="1900" dirty="0">
                <a:solidFill>
                  <a:srgbClr val="0D0D0D"/>
                </a:solidFill>
                <a:latin typeface="Calibri"/>
                <a:cs typeface="Calibri"/>
              </a:rPr>
              <a:t> </a:t>
            </a:r>
            <a:r>
              <a:rPr sz="1900" spc="-10" dirty="0">
                <a:solidFill>
                  <a:srgbClr val="0D0D0D"/>
                </a:solidFill>
                <a:latin typeface="Calibri"/>
                <a:cs typeface="Calibri"/>
              </a:rPr>
              <a:t>cavernosa.</a:t>
            </a:r>
            <a:endParaRPr sz="1900">
              <a:latin typeface="Calibri"/>
              <a:cs typeface="Calibri"/>
            </a:endParaRPr>
          </a:p>
          <a:p>
            <a:pPr marL="132715" indent="-120650">
              <a:lnSpc>
                <a:spcPct val="100000"/>
              </a:lnSpc>
              <a:spcBef>
                <a:spcPts val="515"/>
              </a:spcBef>
              <a:buClr>
                <a:srgbClr val="0D0D0D"/>
              </a:buClr>
              <a:buSzPct val="81818"/>
              <a:buChar char="•"/>
              <a:tabLst>
                <a:tab pos="133350" algn="l"/>
              </a:tabLst>
            </a:pPr>
            <a:r>
              <a:rPr sz="2200" spc="-5" dirty="0">
                <a:solidFill>
                  <a:srgbClr val="375F92"/>
                </a:solidFill>
                <a:latin typeface="Calibri"/>
                <a:cs typeface="Calibri"/>
              </a:rPr>
              <a:t>Risk</a:t>
            </a:r>
            <a:r>
              <a:rPr sz="2200" spc="-10" dirty="0">
                <a:solidFill>
                  <a:srgbClr val="375F92"/>
                </a:solidFill>
                <a:latin typeface="Calibri"/>
                <a:cs typeface="Calibri"/>
              </a:rPr>
              <a:t> </a:t>
            </a:r>
            <a:r>
              <a:rPr sz="2200" spc="-15" dirty="0">
                <a:solidFill>
                  <a:srgbClr val="375F92"/>
                </a:solidFill>
                <a:latin typeface="Calibri"/>
                <a:cs typeface="Calibri"/>
              </a:rPr>
              <a:t>from</a:t>
            </a:r>
            <a:r>
              <a:rPr sz="2200" spc="-5" dirty="0">
                <a:solidFill>
                  <a:srgbClr val="375F92"/>
                </a:solidFill>
                <a:latin typeface="Calibri"/>
                <a:cs typeface="Calibri"/>
              </a:rPr>
              <a:t> </a:t>
            </a:r>
            <a:r>
              <a:rPr sz="2200" b="1" spc="-10" dirty="0">
                <a:solidFill>
                  <a:srgbClr val="375F92"/>
                </a:solidFill>
                <a:latin typeface="Calibri"/>
                <a:cs typeface="Calibri"/>
              </a:rPr>
              <a:t>Impotence.</a:t>
            </a:r>
            <a:endParaRPr sz="2200">
              <a:latin typeface="Calibri"/>
              <a:cs typeface="Calibri"/>
            </a:endParaRPr>
          </a:p>
          <a:p>
            <a:pPr marL="386080" indent="-373380">
              <a:lnSpc>
                <a:spcPct val="100000"/>
              </a:lnSpc>
              <a:spcBef>
                <a:spcPts val="530"/>
              </a:spcBef>
              <a:buFont typeface="Wingdings"/>
              <a:buChar char=""/>
              <a:tabLst>
                <a:tab pos="386080" algn="l"/>
              </a:tabLst>
            </a:pPr>
            <a:r>
              <a:rPr sz="2200" b="1" spc="-10" dirty="0">
                <a:solidFill>
                  <a:srgbClr val="375F92"/>
                </a:solidFill>
                <a:latin typeface="Calibri"/>
                <a:cs typeface="Calibri"/>
              </a:rPr>
              <a:t>The</a:t>
            </a:r>
            <a:r>
              <a:rPr sz="2200" b="1" dirty="0">
                <a:solidFill>
                  <a:srgbClr val="375F92"/>
                </a:solidFill>
                <a:latin typeface="Calibri"/>
                <a:cs typeface="Calibri"/>
              </a:rPr>
              <a:t> </a:t>
            </a:r>
            <a:r>
              <a:rPr sz="2200" b="1" spc="-10" dirty="0">
                <a:solidFill>
                  <a:srgbClr val="375F92"/>
                </a:solidFill>
                <a:latin typeface="Calibri"/>
                <a:cs typeface="Calibri"/>
              </a:rPr>
              <a:t>optimal</a:t>
            </a:r>
            <a:r>
              <a:rPr sz="2200" b="1" spc="15" dirty="0">
                <a:solidFill>
                  <a:srgbClr val="375F92"/>
                </a:solidFill>
                <a:latin typeface="Calibri"/>
                <a:cs typeface="Calibri"/>
              </a:rPr>
              <a:t> </a:t>
            </a:r>
            <a:r>
              <a:rPr sz="2200" b="1" spc="-15" dirty="0">
                <a:solidFill>
                  <a:srgbClr val="375F92"/>
                </a:solidFill>
                <a:latin typeface="Calibri"/>
                <a:cs typeface="Calibri"/>
              </a:rPr>
              <a:t>treatment</a:t>
            </a:r>
            <a:r>
              <a:rPr sz="2200" b="1" spc="55" dirty="0">
                <a:solidFill>
                  <a:srgbClr val="375F92"/>
                </a:solidFill>
                <a:latin typeface="Calibri"/>
                <a:cs typeface="Calibri"/>
              </a:rPr>
              <a:t> </a:t>
            </a:r>
            <a:r>
              <a:rPr sz="2200" b="1" spc="-15" dirty="0">
                <a:solidFill>
                  <a:srgbClr val="375F92"/>
                </a:solidFill>
                <a:latin typeface="Calibri"/>
                <a:cs typeface="Calibri"/>
              </a:rPr>
              <a:t>for</a:t>
            </a:r>
            <a:r>
              <a:rPr sz="2200" b="1" spc="20" dirty="0">
                <a:solidFill>
                  <a:srgbClr val="375F92"/>
                </a:solidFill>
                <a:latin typeface="Calibri"/>
                <a:cs typeface="Calibri"/>
              </a:rPr>
              <a:t> </a:t>
            </a:r>
            <a:r>
              <a:rPr sz="2200" b="1" spc="-10" dirty="0">
                <a:solidFill>
                  <a:srgbClr val="375F92"/>
                </a:solidFill>
                <a:latin typeface="Calibri"/>
                <a:cs typeface="Calibri"/>
              </a:rPr>
              <a:t>acute</a:t>
            </a:r>
            <a:r>
              <a:rPr sz="2200" b="1" spc="10" dirty="0">
                <a:solidFill>
                  <a:srgbClr val="375F92"/>
                </a:solidFill>
                <a:latin typeface="Calibri"/>
                <a:cs typeface="Calibri"/>
              </a:rPr>
              <a:t> </a:t>
            </a:r>
            <a:r>
              <a:rPr sz="2200" b="1" spc="-5" dirty="0">
                <a:solidFill>
                  <a:srgbClr val="375F92"/>
                </a:solidFill>
                <a:latin typeface="Calibri"/>
                <a:cs typeface="Calibri"/>
              </a:rPr>
              <a:t>priapism</a:t>
            </a:r>
            <a:r>
              <a:rPr sz="2200" b="1" spc="5" dirty="0">
                <a:solidFill>
                  <a:srgbClr val="375F92"/>
                </a:solidFill>
                <a:latin typeface="Calibri"/>
                <a:cs typeface="Calibri"/>
              </a:rPr>
              <a:t> </a:t>
            </a:r>
            <a:r>
              <a:rPr sz="2200" b="1" spc="-5" dirty="0">
                <a:solidFill>
                  <a:srgbClr val="375F92"/>
                </a:solidFill>
                <a:latin typeface="Calibri"/>
                <a:cs typeface="Calibri"/>
              </a:rPr>
              <a:t>:</a:t>
            </a:r>
            <a:endParaRPr sz="2200">
              <a:latin typeface="Calibri"/>
              <a:cs typeface="Calibri"/>
            </a:endParaRPr>
          </a:p>
          <a:p>
            <a:pPr marL="12700" marR="1805939">
              <a:lnSpc>
                <a:spcPct val="117800"/>
              </a:lnSpc>
              <a:spcBef>
                <a:spcPts val="60"/>
              </a:spcBef>
            </a:pPr>
            <a:r>
              <a:rPr sz="2200" b="1" u="heavy" spc="-10" dirty="0">
                <a:solidFill>
                  <a:srgbClr val="0D0D0D"/>
                </a:solidFill>
                <a:uFill>
                  <a:solidFill>
                    <a:srgbClr val="0D0D0D"/>
                  </a:solidFill>
                </a:uFill>
                <a:latin typeface="Calibri"/>
                <a:cs typeface="Calibri"/>
              </a:rPr>
              <a:t>supportive</a:t>
            </a:r>
            <a:r>
              <a:rPr sz="2200" b="1" u="heavy" spc="35" dirty="0">
                <a:solidFill>
                  <a:srgbClr val="0D0D0D"/>
                </a:solidFill>
                <a:uFill>
                  <a:solidFill>
                    <a:srgbClr val="0D0D0D"/>
                  </a:solidFill>
                </a:uFill>
                <a:latin typeface="Calibri"/>
                <a:cs typeface="Calibri"/>
              </a:rPr>
              <a:t> </a:t>
            </a:r>
            <a:r>
              <a:rPr sz="2200" b="1" u="heavy" spc="-30" dirty="0">
                <a:solidFill>
                  <a:srgbClr val="0D0D0D"/>
                </a:solidFill>
                <a:uFill>
                  <a:solidFill>
                    <a:srgbClr val="0D0D0D"/>
                  </a:solidFill>
                </a:uFill>
                <a:latin typeface="Calibri"/>
                <a:cs typeface="Calibri"/>
              </a:rPr>
              <a:t>therapy</a:t>
            </a:r>
            <a:r>
              <a:rPr sz="2200" b="1" u="heavy" spc="-30" dirty="0">
                <a:solidFill>
                  <a:srgbClr val="375F92"/>
                </a:solidFill>
                <a:uFill>
                  <a:solidFill>
                    <a:srgbClr val="0D0D0D"/>
                  </a:solidFill>
                </a:uFill>
                <a:latin typeface="Calibri"/>
                <a:cs typeface="Calibri"/>
              </a:rPr>
              <a:t>,</a:t>
            </a:r>
            <a:r>
              <a:rPr sz="2200" b="1" spc="-50" dirty="0">
                <a:solidFill>
                  <a:srgbClr val="375F92"/>
                </a:solidFill>
                <a:latin typeface="Calibri"/>
                <a:cs typeface="Calibri"/>
              </a:rPr>
              <a:t> </a:t>
            </a:r>
            <a:r>
              <a:rPr sz="1900" spc="-10" dirty="0">
                <a:solidFill>
                  <a:srgbClr val="404040"/>
                </a:solidFill>
                <a:latin typeface="Calibri"/>
                <a:cs typeface="Calibri"/>
              </a:rPr>
              <a:t>such</a:t>
            </a:r>
            <a:r>
              <a:rPr sz="1900" spc="-5" dirty="0">
                <a:solidFill>
                  <a:srgbClr val="404040"/>
                </a:solidFill>
                <a:latin typeface="Calibri"/>
                <a:cs typeface="Calibri"/>
              </a:rPr>
              <a:t> as</a:t>
            </a:r>
            <a:r>
              <a:rPr sz="1900" spc="5" dirty="0">
                <a:solidFill>
                  <a:srgbClr val="404040"/>
                </a:solidFill>
                <a:latin typeface="Calibri"/>
                <a:cs typeface="Calibri"/>
              </a:rPr>
              <a:t> </a:t>
            </a:r>
            <a:r>
              <a:rPr sz="1900" spc="-5" dirty="0">
                <a:solidFill>
                  <a:srgbClr val="404040"/>
                </a:solidFill>
                <a:latin typeface="Calibri"/>
                <a:cs typeface="Calibri"/>
              </a:rPr>
              <a:t>:a</a:t>
            </a:r>
            <a:r>
              <a:rPr sz="1900" spc="10" dirty="0">
                <a:solidFill>
                  <a:srgbClr val="404040"/>
                </a:solidFill>
                <a:latin typeface="Calibri"/>
                <a:cs typeface="Calibri"/>
              </a:rPr>
              <a:t> </a:t>
            </a:r>
            <a:r>
              <a:rPr sz="1900" spc="-10" dirty="0">
                <a:solidFill>
                  <a:srgbClr val="404040"/>
                </a:solidFill>
                <a:latin typeface="Calibri"/>
                <a:cs typeface="Calibri"/>
              </a:rPr>
              <a:t>hot</a:t>
            </a:r>
            <a:r>
              <a:rPr sz="1900" spc="5" dirty="0">
                <a:solidFill>
                  <a:srgbClr val="404040"/>
                </a:solidFill>
                <a:latin typeface="Calibri"/>
                <a:cs typeface="Calibri"/>
              </a:rPr>
              <a:t> </a:t>
            </a:r>
            <a:r>
              <a:rPr sz="1900" spc="-35" dirty="0">
                <a:solidFill>
                  <a:srgbClr val="404040"/>
                </a:solidFill>
                <a:latin typeface="Calibri"/>
                <a:cs typeface="Calibri"/>
              </a:rPr>
              <a:t>shower,</a:t>
            </a:r>
            <a:r>
              <a:rPr sz="1900" spc="30" dirty="0">
                <a:solidFill>
                  <a:srgbClr val="404040"/>
                </a:solidFill>
                <a:latin typeface="Calibri"/>
                <a:cs typeface="Calibri"/>
              </a:rPr>
              <a:t> </a:t>
            </a:r>
            <a:r>
              <a:rPr sz="1900" spc="-10" dirty="0">
                <a:solidFill>
                  <a:srgbClr val="404040"/>
                </a:solidFill>
                <a:latin typeface="Calibri"/>
                <a:cs typeface="Calibri"/>
              </a:rPr>
              <a:t>short aerobic</a:t>
            </a:r>
            <a:r>
              <a:rPr sz="1900" spc="35" dirty="0">
                <a:solidFill>
                  <a:srgbClr val="404040"/>
                </a:solidFill>
                <a:latin typeface="Calibri"/>
                <a:cs typeface="Calibri"/>
              </a:rPr>
              <a:t> </a:t>
            </a:r>
            <a:r>
              <a:rPr sz="1900" spc="-15" dirty="0">
                <a:solidFill>
                  <a:srgbClr val="404040"/>
                </a:solidFill>
                <a:latin typeface="Calibri"/>
                <a:cs typeface="Calibri"/>
              </a:rPr>
              <a:t>exercise,</a:t>
            </a:r>
            <a:r>
              <a:rPr sz="1900" spc="5" dirty="0">
                <a:solidFill>
                  <a:srgbClr val="404040"/>
                </a:solidFill>
                <a:latin typeface="Calibri"/>
                <a:cs typeface="Calibri"/>
              </a:rPr>
              <a:t> </a:t>
            </a:r>
            <a:r>
              <a:rPr sz="1900" spc="-5" dirty="0">
                <a:solidFill>
                  <a:srgbClr val="404040"/>
                </a:solidFill>
                <a:latin typeface="Calibri"/>
                <a:cs typeface="Calibri"/>
              </a:rPr>
              <a:t>or</a:t>
            </a:r>
            <a:r>
              <a:rPr sz="1900" spc="5" dirty="0">
                <a:solidFill>
                  <a:srgbClr val="404040"/>
                </a:solidFill>
                <a:latin typeface="Calibri"/>
                <a:cs typeface="Calibri"/>
              </a:rPr>
              <a:t> </a:t>
            </a:r>
            <a:r>
              <a:rPr sz="1900" spc="-10" dirty="0">
                <a:solidFill>
                  <a:srgbClr val="404040"/>
                </a:solidFill>
                <a:latin typeface="Calibri"/>
                <a:cs typeface="Calibri"/>
              </a:rPr>
              <a:t>pain</a:t>
            </a:r>
            <a:r>
              <a:rPr sz="1900" dirty="0">
                <a:solidFill>
                  <a:srgbClr val="404040"/>
                </a:solidFill>
                <a:latin typeface="Calibri"/>
                <a:cs typeface="Calibri"/>
              </a:rPr>
              <a:t> </a:t>
            </a:r>
            <a:r>
              <a:rPr sz="1900" spc="-10" dirty="0">
                <a:solidFill>
                  <a:srgbClr val="404040"/>
                </a:solidFill>
                <a:latin typeface="Calibri"/>
                <a:cs typeface="Calibri"/>
              </a:rPr>
              <a:t>medication,</a:t>
            </a:r>
            <a:r>
              <a:rPr sz="1900" spc="15" dirty="0">
                <a:solidFill>
                  <a:srgbClr val="404040"/>
                </a:solidFill>
                <a:latin typeface="Calibri"/>
                <a:cs typeface="Calibri"/>
              </a:rPr>
              <a:t> </a:t>
            </a:r>
            <a:r>
              <a:rPr sz="1900" spc="-5" dirty="0">
                <a:solidFill>
                  <a:srgbClr val="404040"/>
                </a:solidFill>
                <a:latin typeface="Calibri"/>
                <a:cs typeface="Calibri"/>
              </a:rPr>
              <a:t>is </a:t>
            </a:r>
            <a:r>
              <a:rPr sz="1900" spc="-415" dirty="0">
                <a:solidFill>
                  <a:srgbClr val="404040"/>
                </a:solidFill>
                <a:latin typeface="Calibri"/>
                <a:cs typeface="Calibri"/>
              </a:rPr>
              <a:t> </a:t>
            </a:r>
            <a:r>
              <a:rPr sz="1900" spc="-10" dirty="0">
                <a:solidFill>
                  <a:srgbClr val="404040"/>
                </a:solidFill>
                <a:latin typeface="Calibri"/>
                <a:cs typeface="Calibri"/>
              </a:rPr>
              <a:t>commonly</a:t>
            </a:r>
            <a:r>
              <a:rPr sz="1900" dirty="0">
                <a:solidFill>
                  <a:srgbClr val="404040"/>
                </a:solidFill>
                <a:latin typeface="Calibri"/>
                <a:cs typeface="Calibri"/>
              </a:rPr>
              <a:t> </a:t>
            </a:r>
            <a:r>
              <a:rPr sz="1900" spc="-5" dirty="0">
                <a:solidFill>
                  <a:srgbClr val="404040"/>
                </a:solidFill>
                <a:latin typeface="Calibri"/>
                <a:cs typeface="Calibri"/>
              </a:rPr>
              <a:t>used </a:t>
            </a:r>
            <a:r>
              <a:rPr sz="1900" spc="-10" dirty="0">
                <a:solidFill>
                  <a:srgbClr val="404040"/>
                </a:solidFill>
                <a:latin typeface="Calibri"/>
                <a:cs typeface="Calibri"/>
              </a:rPr>
              <a:t>by</a:t>
            </a:r>
            <a:r>
              <a:rPr sz="1900" spc="5" dirty="0">
                <a:solidFill>
                  <a:srgbClr val="404040"/>
                </a:solidFill>
                <a:latin typeface="Calibri"/>
                <a:cs typeface="Calibri"/>
              </a:rPr>
              <a:t> </a:t>
            </a:r>
            <a:r>
              <a:rPr sz="1900" spc="-10" dirty="0">
                <a:solidFill>
                  <a:srgbClr val="404040"/>
                </a:solidFill>
                <a:latin typeface="Calibri"/>
                <a:cs typeface="Calibri"/>
              </a:rPr>
              <a:t>patients</a:t>
            </a:r>
            <a:r>
              <a:rPr sz="1900" spc="-5" dirty="0">
                <a:solidFill>
                  <a:srgbClr val="404040"/>
                </a:solidFill>
                <a:latin typeface="Calibri"/>
                <a:cs typeface="Calibri"/>
              </a:rPr>
              <a:t> </a:t>
            </a:r>
            <a:r>
              <a:rPr sz="1900" spc="-10" dirty="0">
                <a:solidFill>
                  <a:srgbClr val="404040"/>
                </a:solidFill>
                <a:latin typeface="Calibri"/>
                <a:cs typeface="Calibri"/>
              </a:rPr>
              <a:t>at home.</a:t>
            </a:r>
            <a:endParaRPr sz="1900">
              <a:latin typeface="Calibri"/>
              <a:cs typeface="Calibri"/>
            </a:endParaRPr>
          </a:p>
          <a:p>
            <a:pPr marL="12700">
              <a:lnSpc>
                <a:spcPct val="100000"/>
              </a:lnSpc>
              <a:spcBef>
                <a:spcPts val="515"/>
              </a:spcBef>
            </a:pPr>
            <a:r>
              <a:rPr sz="2200" b="1" u="heavy" spc="-15" dirty="0">
                <a:solidFill>
                  <a:srgbClr val="375F92"/>
                </a:solidFill>
                <a:uFill>
                  <a:solidFill>
                    <a:srgbClr val="375F92"/>
                  </a:solidFill>
                </a:uFill>
                <a:latin typeface="Calibri"/>
                <a:cs typeface="Calibri"/>
              </a:rPr>
              <a:t>prolonged</a:t>
            </a:r>
            <a:r>
              <a:rPr sz="2200" b="1" u="heavy" spc="25" dirty="0">
                <a:solidFill>
                  <a:srgbClr val="375F92"/>
                </a:solidFill>
                <a:uFill>
                  <a:solidFill>
                    <a:srgbClr val="375F92"/>
                  </a:solidFill>
                </a:uFill>
                <a:latin typeface="Calibri"/>
                <a:cs typeface="Calibri"/>
              </a:rPr>
              <a:t> </a:t>
            </a:r>
            <a:r>
              <a:rPr sz="2200" b="1" u="heavy" spc="-10" dirty="0">
                <a:solidFill>
                  <a:srgbClr val="375F92"/>
                </a:solidFill>
                <a:uFill>
                  <a:solidFill>
                    <a:srgbClr val="375F92"/>
                  </a:solidFill>
                </a:uFill>
                <a:latin typeface="Calibri"/>
                <a:cs typeface="Calibri"/>
              </a:rPr>
              <a:t>episode</a:t>
            </a:r>
            <a:r>
              <a:rPr sz="2200" b="1" spc="-45" dirty="0">
                <a:solidFill>
                  <a:srgbClr val="375F92"/>
                </a:solidFill>
                <a:latin typeface="Calibri"/>
                <a:cs typeface="Calibri"/>
              </a:rPr>
              <a:t> </a:t>
            </a:r>
            <a:r>
              <a:rPr sz="1900" spc="-5" dirty="0">
                <a:solidFill>
                  <a:srgbClr val="404040"/>
                </a:solidFill>
                <a:latin typeface="Calibri"/>
                <a:cs typeface="Calibri"/>
              </a:rPr>
              <a:t>lasting</a:t>
            </a:r>
            <a:r>
              <a:rPr sz="1900" spc="25" dirty="0">
                <a:solidFill>
                  <a:srgbClr val="404040"/>
                </a:solidFill>
                <a:latin typeface="Calibri"/>
                <a:cs typeface="Calibri"/>
              </a:rPr>
              <a:t> </a:t>
            </a:r>
            <a:r>
              <a:rPr sz="1900" spc="-5" dirty="0">
                <a:solidFill>
                  <a:srgbClr val="404040"/>
                </a:solidFill>
                <a:latin typeface="Calibri"/>
                <a:cs typeface="Calibri"/>
              </a:rPr>
              <a:t>&gt;4 hr</a:t>
            </a:r>
            <a:r>
              <a:rPr sz="1900" spc="5" dirty="0">
                <a:solidFill>
                  <a:srgbClr val="404040"/>
                </a:solidFill>
                <a:latin typeface="Calibri"/>
                <a:cs typeface="Calibri"/>
              </a:rPr>
              <a:t> </a:t>
            </a:r>
            <a:r>
              <a:rPr sz="1900" spc="-10" dirty="0">
                <a:solidFill>
                  <a:srgbClr val="404040"/>
                </a:solidFill>
                <a:latin typeface="Calibri"/>
                <a:cs typeface="Calibri"/>
              </a:rPr>
              <a:t>should</a:t>
            </a:r>
            <a:r>
              <a:rPr sz="1900" spc="15" dirty="0">
                <a:solidFill>
                  <a:srgbClr val="404040"/>
                </a:solidFill>
                <a:latin typeface="Calibri"/>
                <a:cs typeface="Calibri"/>
              </a:rPr>
              <a:t> </a:t>
            </a:r>
            <a:r>
              <a:rPr sz="1900" spc="-5" dirty="0">
                <a:solidFill>
                  <a:srgbClr val="404040"/>
                </a:solidFill>
                <a:latin typeface="Calibri"/>
                <a:cs typeface="Calibri"/>
              </a:rPr>
              <a:t>be</a:t>
            </a:r>
            <a:r>
              <a:rPr sz="1900" spc="15" dirty="0">
                <a:solidFill>
                  <a:srgbClr val="404040"/>
                </a:solidFill>
                <a:latin typeface="Calibri"/>
                <a:cs typeface="Calibri"/>
              </a:rPr>
              <a:t> </a:t>
            </a:r>
            <a:r>
              <a:rPr sz="1900" b="1" u="sng" spc="-15" dirty="0">
                <a:solidFill>
                  <a:srgbClr val="404040"/>
                </a:solidFill>
                <a:uFill>
                  <a:solidFill>
                    <a:srgbClr val="404040"/>
                  </a:solidFill>
                </a:uFill>
                <a:latin typeface="Calibri"/>
                <a:cs typeface="Calibri"/>
              </a:rPr>
              <a:t>treated</a:t>
            </a:r>
            <a:r>
              <a:rPr sz="1900" b="1" u="sng" spc="20" dirty="0">
                <a:solidFill>
                  <a:srgbClr val="404040"/>
                </a:solidFill>
                <a:uFill>
                  <a:solidFill>
                    <a:srgbClr val="404040"/>
                  </a:solidFill>
                </a:uFill>
                <a:latin typeface="Calibri"/>
                <a:cs typeface="Calibri"/>
              </a:rPr>
              <a:t> </a:t>
            </a:r>
            <a:r>
              <a:rPr sz="1900" b="1" u="sng" spc="-10" dirty="0">
                <a:solidFill>
                  <a:srgbClr val="404040"/>
                </a:solidFill>
                <a:uFill>
                  <a:solidFill>
                    <a:srgbClr val="404040"/>
                  </a:solidFill>
                </a:uFill>
                <a:latin typeface="Calibri"/>
                <a:cs typeface="Calibri"/>
              </a:rPr>
              <a:t>by</a:t>
            </a:r>
            <a:r>
              <a:rPr sz="1900" b="1" spc="20" dirty="0">
                <a:solidFill>
                  <a:srgbClr val="404040"/>
                </a:solidFill>
                <a:latin typeface="Calibri"/>
                <a:cs typeface="Calibri"/>
              </a:rPr>
              <a:t> </a:t>
            </a:r>
            <a:r>
              <a:rPr sz="1900" spc="-10" dirty="0">
                <a:solidFill>
                  <a:srgbClr val="404040"/>
                </a:solidFill>
                <a:latin typeface="Calibri"/>
                <a:cs typeface="Calibri"/>
              </a:rPr>
              <a:t>aspiration</a:t>
            </a:r>
            <a:r>
              <a:rPr sz="1900" dirty="0">
                <a:solidFill>
                  <a:srgbClr val="404040"/>
                </a:solidFill>
                <a:latin typeface="Calibri"/>
                <a:cs typeface="Calibri"/>
              </a:rPr>
              <a:t> </a:t>
            </a:r>
            <a:r>
              <a:rPr sz="1900" spc="-5" dirty="0">
                <a:solidFill>
                  <a:srgbClr val="404040"/>
                </a:solidFill>
                <a:latin typeface="Calibri"/>
                <a:cs typeface="Calibri"/>
              </a:rPr>
              <a:t>of</a:t>
            </a:r>
            <a:r>
              <a:rPr sz="1900" spc="10" dirty="0">
                <a:solidFill>
                  <a:srgbClr val="404040"/>
                </a:solidFill>
                <a:latin typeface="Calibri"/>
                <a:cs typeface="Calibri"/>
              </a:rPr>
              <a:t> </a:t>
            </a:r>
            <a:r>
              <a:rPr sz="1900" spc="-10" dirty="0">
                <a:solidFill>
                  <a:srgbClr val="404040"/>
                </a:solidFill>
                <a:latin typeface="Calibri"/>
                <a:cs typeface="Calibri"/>
              </a:rPr>
              <a:t>blood</a:t>
            </a:r>
            <a:r>
              <a:rPr sz="1900" spc="15" dirty="0">
                <a:solidFill>
                  <a:srgbClr val="404040"/>
                </a:solidFill>
                <a:latin typeface="Calibri"/>
                <a:cs typeface="Calibri"/>
              </a:rPr>
              <a:t> </a:t>
            </a:r>
            <a:r>
              <a:rPr sz="1900" spc="-20" dirty="0">
                <a:solidFill>
                  <a:srgbClr val="404040"/>
                </a:solidFill>
                <a:latin typeface="Calibri"/>
                <a:cs typeface="Calibri"/>
              </a:rPr>
              <a:t>from</a:t>
            </a:r>
            <a:r>
              <a:rPr sz="1900" spc="10" dirty="0">
                <a:solidFill>
                  <a:srgbClr val="404040"/>
                </a:solidFill>
                <a:latin typeface="Calibri"/>
                <a:cs typeface="Calibri"/>
              </a:rPr>
              <a:t> </a:t>
            </a:r>
            <a:r>
              <a:rPr sz="1900" spc="-5" dirty="0">
                <a:solidFill>
                  <a:srgbClr val="404040"/>
                </a:solidFill>
                <a:latin typeface="Calibri"/>
                <a:cs typeface="Calibri"/>
              </a:rPr>
              <a:t>the</a:t>
            </a:r>
            <a:r>
              <a:rPr sz="1900" spc="10" dirty="0">
                <a:solidFill>
                  <a:srgbClr val="404040"/>
                </a:solidFill>
                <a:latin typeface="Calibri"/>
                <a:cs typeface="Calibri"/>
              </a:rPr>
              <a:t> </a:t>
            </a:r>
            <a:r>
              <a:rPr sz="1900" spc="-15" dirty="0">
                <a:solidFill>
                  <a:srgbClr val="404040"/>
                </a:solidFill>
                <a:latin typeface="Calibri"/>
                <a:cs typeface="Calibri"/>
              </a:rPr>
              <a:t>corpora</a:t>
            </a:r>
            <a:endParaRPr sz="1900">
              <a:latin typeface="Calibri"/>
              <a:cs typeface="Calibri"/>
            </a:endParaRPr>
          </a:p>
          <a:p>
            <a:pPr marL="12700">
              <a:lnSpc>
                <a:spcPct val="100000"/>
              </a:lnSpc>
              <a:spcBef>
                <a:spcPts val="465"/>
              </a:spcBef>
            </a:pPr>
            <a:r>
              <a:rPr sz="1900" spc="-15" dirty="0">
                <a:solidFill>
                  <a:srgbClr val="404040"/>
                </a:solidFill>
                <a:latin typeface="Calibri"/>
                <a:cs typeface="Calibri"/>
              </a:rPr>
              <a:t>cavernosa</a:t>
            </a:r>
            <a:r>
              <a:rPr sz="1900" spc="25" dirty="0">
                <a:solidFill>
                  <a:srgbClr val="404040"/>
                </a:solidFill>
                <a:latin typeface="Calibri"/>
                <a:cs typeface="Calibri"/>
              </a:rPr>
              <a:t> </a:t>
            </a:r>
            <a:r>
              <a:rPr sz="1900" spc="-15" dirty="0">
                <a:solidFill>
                  <a:srgbClr val="404040"/>
                </a:solidFill>
                <a:latin typeface="Calibri"/>
                <a:cs typeface="Calibri"/>
              </a:rPr>
              <a:t>followed</a:t>
            </a:r>
            <a:r>
              <a:rPr sz="1900" spc="40" dirty="0">
                <a:solidFill>
                  <a:srgbClr val="404040"/>
                </a:solidFill>
                <a:latin typeface="Calibri"/>
                <a:cs typeface="Calibri"/>
              </a:rPr>
              <a:t> </a:t>
            </a:r>
            <a:r>
              <a:rPr sz="1900" spc="-10" dirty="0">
                <a:solidFill>
                  <a:srgbClr val="404040"/>
                </a:solidFill>
                <a:latin typeface="Calibri"/>
                <a:cs typeface="Calibri"/>
              </a:rPr>
              <a:t>by</a:t>
            </a:r>
            <a:r>
              <a:rPr sz="1900" spc="15" dirty="0">
                <a:solidFill>
                  <a:srgbClr val="404040"/>
                </a:solidFill>
                <a:latin typeface="Calibri"/>
                <a:cs typeface="Calibri"/>
              </a:rPr>
              <a:t> </a:t>
            </a:r>
            <a:r>
              <a:rPr sz="1900" spc="-10" dirty="0">
                <a:solidFill>
                  <a:srgbClr val="404040"/>
                </a:solidFill>
                <a:latin typeface="Calibri"/>
                <a:cs typeface="Calibri"/>
              </a:rPr>
              <a:t>irrigation</a:t>
            </a:r>
            <a:r>
              <a:rPr sz="1900" spc="30" dirty="0">
                <a:solidFill>
                  <a:srgbClr val="404040"/>
                </a:solidFill>
                <a:latin typeface="Calibri"/>
                <a:cs typeface="Calibri"/>
              </a:rPr>
              <a:t> </a:t>
            </a:r>
            <a:r>
              <a:rPr sz="1900" spc="-5" dirty="0">
                <a:solidFill>
                  <a:srgbClr val="404040"/>
                </a:solidFill>
                <a:latin typeface="Calibri"/>
                <a:cs typeface="Calibri"/>
              </a:rPr>
              <a:t>with</a:t>
            </a:r>
            <a:r>
              <a:rPr sz="1900" spc="20" dirty="0">
                <a:solidFill>
                  <a:srgbClr val="404040"/>
                </a:solidFill>
                <a:latin typeface="Calibri"/>
                <a:cs typeface="Calibri"/>
              </a:rPr>
              <a:t> </a:t>
            </a:r>
            <a:r>
              <a:rPr sz="1900" spc="-10" dirty="0">
                <a:solidFill>
                  <a:srgbClr val="404040"/>
                </a:solidFill>
                <a:latin typeface="Calibri"/>
                <a:cs typeface="Calibri"/>
              </a:rPr>
              <a:t>dilute</a:t>
            </a:r>
            <a:r>
              <a:rPr sz="1900" spc="45" dirty="0">
                <a:solidFill>
                  <a:srgbClr val="404040"/>
                </a:solidFill>
                <a:latin typeface="Calibri"/>
                <a:cs typeface="Calibri"/>
              </a:rPr>
              <a:t> </a:t>
            </a:r>
            <a:r>
              <a:rPr sz="1900" spc="-5" dirty="0">
                <a:solidFill>
                  <a:srgbClr val="404040"/>
                </a:solidFill>
                <a:latin typeface="Calibri"/>
                <a:cs typeface="Calibri"/>
              </a:rPr>
              <a:t>epinephrine</a:t>
            </a:r>
            <a:r>
              <a:rPr sz="1900" spc="35" dirty="0">
                <a:solidFill>
                  <a:srgbClr val="404040"/>
                </a:solidFill>
                <a:latin typeface="Calibri"/>
                <a:cs typeface="Calibri"/>
              </a:rPr>
              <a:t> </a:t>
            </a:r>
            <a:r>
              <a:rPr sz="1900" spc="-15" dirty="0">
                <a:solidFill>
                  <a:srgbClr val="404040"/>
                </a:solidFill>
                <a:latin typeface="Calibri"/>
                <a:cs typeface="Calibri"/>
              </a:rPr>
              <a:t>to</a:t>
            </a:r>
            <a:r>
              <a:rPr sz="1900" spc="15" dirty="0">
                <a:solidFill>
                  <a:srgbClr val="404040"/>
                </a:solidFill>
                <a:latin typeface="Calibri"/>
                <a:cs typeface="Calibri"/>
              </a:rPr>
              <a:t> </a:t>
            </a:r>
            <a:r>
              <a:rPr sz="1900" spc="-15" dirty="0">
                <a:solidFill>
                  <a:srgbClr val="404040"/>
                </a:solidFill>
                <a:latin typeface="Calibri"/>
                <a:cs typeface="Calibri"/>
              </a:rPr>
              <a:t>produce</a:t>
            </a:r>
            <a:r>
              <a:rPr sz="1900" spc="20" dirty="0">
                <a:solidFill>
                  <a:srgbClr val="404040"/>
                </a:solidFill>
                <a:latin typeface="Calibri"/>
                <a:cs typeface="Calibri"/>
              </a:rPr>
              <a:t> </a:t>
            </a:r>
            <a:r>
              <a:rPr sz="1900" spc="-10" dirty="0">
                <a:solidFill>
                  <a:srgbClr val="404040"/>
                </a:solidFill>
                <a:latin typeface="Calibri"/>
                <a:cs typeface="Calibri"/>
              </a:rPr>
              <a:t>immediate</a:t>
            </a:r>
            <a:r>
              <a:rPr sz="1900" spc="25" dirty="0">
                <a:solidFill>
                  <a:srgbClr val="404040"/>
                </a:solidFill>
                <a:latin typeface="Calibri"/>
                <a:cs typeface="Calibri"/>
              </a:rPr>
              <a:t> </a:t>
            </a:r>
            <a:r>
              <a:rPr sz="1900" spc="-5" dirty="0">
                <a:solidFill>
                  <a:srgbClr val="404040"/>
                </a:solidFill>
                <a:latin typeface="Calibri"/>
                <a:cs typeface="Calibri"/>
              </a:rPr>
              <a:t>and</a:t>
            </a:r>
            <a:r>
              <a:rPr sz="1900" spc="10" dirty="0">
                <a:solidFill>
                  <a:srgbClr val="404040"/>
                </a:solidFill>
                <a:latin typeface="Calibri"/>
                <a:cs typeface="Calibri"/>
              </a:rPr>
              <a:t> </a:t>
            </a:r>
            <a:r>
              <a:rPr sz="1900" spc="-10" dirty="0">
                <a:solidFill>
                  <a:srgbClr val="404040"/>
                </a:solidFill>
                <a:latin typeface="Calibri"/>
                <a:cs typeface="Calibri"/>
              </a:rPr>
              <a:t>sustained</a:t>
            </a:r>
            <a:r>
              <a:rPr sz="1900" spc="50" dirty="0">
                <a:solidFill>
                  <a:srgbClr val="404040"/>
                </a:solidFill>
                <a:latin typeface="Calibri"/>
                <a:cs typeface="Calibri"/>
              </a:rPr>
              <a:t> </a:t>
            </a:r>
            <a:r>
              <a:rPr sz="1900" spc="-5" dirty="0">
                <a:solidFill>
                  <a:srgbClr val="404040"/>
                </a:solidFill>
                <a:latin typeface="Calibri"/>
                <a:cs typeface="Calibri"/>
              </a:rPr>
              <a:t>detumescence.</a:t>
            </a:r>
            <a:endParaRPr sz="1900">
              <a:latin typeface="Calibri"/>
              <a:cs typeface="Calibri"/>
            </a:endParaRPr>
          </a:p>
        </p:txBody>
      </p:sp>
      <p:sp>
        <p:nvSpPr>
          <p:cNvPr id="4" name="object 4"/>
          <p:cNvSpPr txBox="1">
            <a:spLocks noGrp="1"/>
          </p:cNvSpPr>
          <p:nvPr>
            <p:ph type="title"/>
          </p:nvPr>
        </p:nvSpPr>
        <p:spPr>
          <a:xfrm>
            <a:off x="696569" y="192785"/>
            <a:ext cx="2508250" cy="848360"/>
          </a:xfrm>
          <a:prstGeom prst="rect">
            <a:avLst/>
          </a:prstGeom>
        </p:spPr>
        <p:txBody>
          <a:bodyPr vert="horz" wrap="square" lIns="0" tIns="12700" rIns="0" bIns="0" rtlCol="0">
            <a:spAutoFit/>
          </a:bodyPr>
          <a:lstStyle/>
          <a:p>
            <a:pPr marL="12700">
              <a:lnSpc>
                <a:spcPct val="100000"/>
              </a:lnSpc>
              <a:spcBef>
                <a:spcPts val="100"/>
              </a:spcBef>
            </a:pPr>
            <a:r>
              <a:rPr sz="5400" spc="-5" dirty="0">
                <a:solidFill>
                  <a:srgbClr val="FFFFFF"/>
                </a:solidFill>
              </a:rPr>
              <a:t>Priapism</a:t>
            </a:r>
            <a:endParaRPr sz="54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696569" y="3015742"/>
            <a:ext cx="10653395" cy="1733550"/>
          </a:xfrm>
          <a:prstGeom prst="rect">
            <a:avLst/>
          </a:prstGeom>
        </p:spPr>
        <p:txBody>
          <a:bodyPr vert="horz" wrap="square" lIns="0" tIns="13335" rIns="0" bIns="0" rtlCol="0">
            <a:spAutoFit/>
          </a:bodyPr>
          <a:lstStyle/>
          <a:p>
            <a:pPr marL="386080" marR="5080" indent="-373380">
              <a:lnSpc>
                <a:spcPct val="100000"/>
              </a:lnSpc>
              <a:spcBef>
                <a:spcPts val="105"/>
              </a:spcBef>
            </a:pPr>
            <a:r>
              <a:rPr sz="2000" i="1" dirty="0">
                <a:solidFill>
                  <a:srgbClr val="404040"/>
                </a:solidFill>
                <a:latin typeface="Calibri"/>
                <a:cs typeface="Calibri"/>
              </a:rPr>
              <a:t>Survival </a:t>
            </a:r>
            <a:r>
              <a:rPr sz="2000" i="1" spc="-10" dirty="0">
                <a:solidFill>
                  <a:srgbClr val="404040"/>
                </a:solidFill>
                <a:latin typeface="Calibri"/>
                <a:cs typeface="Calibri"/>
              </a:rPr>
              <a:t>correlates </a:t>
            </a:r>
            <a:r>
              <a:rPr sz="2000" i="1" spc="-5" dirty="0">
                <a:solidFill>
                  <a:srgbClr val="404040"/>
                </a:solidFill>
                <a:latin typeface="Calibri"/>
                <a:cs typeface="Calibri"/>
              </a:rPr>
              <a:t>with </a:t>
            </a:r>
            <a:r>
              <a:rPr sz="2000" i="1" dirty="0">
                <a:solidFill>
                  <a:srgbClr val="404040"/>
                </a:solidFill>
                <a:latin typeface="Calibri"/>
                <a:cs typeface="Calibri"/>
              </a:rPr>
              <a:t>the</a:t>
            </a:r>
            <a:r>
              <a:rPr sz="2000" i="1" u="sng" dirty="0">
                <a:solidFill>
                  <a:srgbClr val="244060"/>
                </a:solidFill>
                <a:uFill>
                  <a:solidFill>
                    <a:srgbClr val="244060"/>
                  </a:solidFill>
                </a:uFill>
                <a:latin typeface="Calibri"/>
                <a:cs typeface="Calibri"/>
              </a:rPr>
              <a:t> </a:t>
            </a:r>
            <a:r>
              <a:rPr sz="2000" b="1" i="1" u="sng" spc="-5" dirty="0">
                <a:solidFill>
                  <a:srgbClr val="244060"/>
                </a:solidFill>
                <a:uFill>
                  <a:solidFill>
                    <a:srgbClr val="244060"/>
                  </a:solidFill>
                </a:uFill>
                <a:latin typeface="Calibri"/>
                <a:cs typeface="Calibri"/>
              </a:rPr>
              <a:t>Frequency of vaso-occlusive </a:t>
            </a:r>
            <a:r>
              <a:rPr sz="2000" b="1" i="1" u="sng" dirty="0">
                <a:solidFill>
                  <a:srgbClr val="244060"/>
                </a:solidFill>
                <a:uFill>
                  <a:solidFill>
                    <a:srgbClr val="244060"/>
                  </a:solidFill>
                </a:uFill>
                <a:latin typeface="Calibri"/>
                <a:cs typeface="Calibri"/>
              </a:rPr>
              <a:t>crisis ;</a:t>
            </a:r>
            <a:r>
              <a:rPr sz="2000" b="1" i="1" dirty="0">
                <a:solidFill>
                  <a:srgbClr val="244060"/>
                </a:solidFill>
                <a:latin typeface="Calibri"/>
                <a:cs typeface="Calibri"/>
              </a:rPr>
              <a:t> </a:t>
            </a:r>
            <a:r>
              <a:rPr sz="2000" i="1" dirty="0">
                <a:solidFill>
                  <a:srgbClr val="404040"/>
                </a:solidFill>
                <a:latin typeface="Calibri"/>
                <a:cs typeface="Calibri"/>
              </a:rPr>
              <a:t>More </a:t>
            </a:r>
            <a:r>
              <a:rPr sz="2000" i="1" spc="-5" dirty="0">
                <a:solidFill>
                  <a:srgbClr val="404040"/>
                </a:solidFill>
                <a:latin typeface="Calibri"/>
                <a:cs typeface="Calibri"/>
              </a:rPr>
              <a:t>frequent crisis are associated with </a:t>
            </a:r>
            <a:r>
              <a:rPr sz="2000" i="1" spc="-440" dirty="0">
                <a:solidFill>
                  <a:srgbClr val="404040"/>
                </a:solidFill>
                <a:latin typeface="Calibri"/>
                <a:cs typeface="Calibri"/>
              </a:rPr>
              <a:t> </a:t>
            </a:r>
            <a:r>
              <a:rPr sz="2000" i="1" dirty="0">
                <a:solidFill>
                  <a:srgbClr val="404040"/>
                </a:solidFill>
                <a:latin typeface="Calibri"/>
                <a:cs typeface="Calibri"/>
              </a:rPr>
              <a:t>a</a:t>
            </a:r>
            <a:r>
              <a:rPr sz="2000" i="1" spc="-15" dirty="0">
                <a:solidFill>
                  <a:srgbClr val="404040"/>
                </a:solidFill>
                <a:latin typeface="Calibri"/>
                <a:cs typeface="Calibri"/>
              </a:rPr>
              <a:t> </a:t>
            </a:r>
            <a:r>
              <a:rPr sz="2000" i="1" spc="-5" dirty="0">
                <a:solidFill>
                  <a:srgbClr val="404040"/>
                </a:solidFill>
                <a:latin typeface="Calibri"/>
                <a:cs typeface="Calibri"/>
              </a:rPr>
              <a:t>shorter</a:t>
            </a:r>
            <a:r>
              <a:rPr sz="2000" i="1" spc="-20" dirty="0">
                <a:solidFill>
                  <a:srgbClr val="404040"/>
                </a:solidFill>
                <a:latin typeface="Calibri"/>
                <a:cs typeface="Calibri"/>
              </a:rPr>
              <a:t> </a:t>
            </a:r>
            <a:r>
              <a:rPr sz="2000" i="1" spc="-15" dirty="0">
                <a:solidFill>
                  <a:srgbClr val="404040"/>
                </a:solidFill>
                <a:latin typeface="Calibri"/>
                <a:cs typeface="Calibri"/>
              </a:rPr>
              <a:t>life</a:t>
            </a:r>
            <a:r>
              <a:rPr sz="2000" i="1" dirty="0">
                <a:solidFill>
                  <a:srgbClr val="404040"/>
                </a:solidFill>
                <a:latin typeface="Calibri"/>
                <a:cs typeface="Calibri"/>
              </a:rPr>
              <a:t> </a:t>
            </a:r>
            <a:r>
              <a:rPr sz="2000" i="1" spc="-5" dirty="0">
                <a:solidFill>
                  <a:srgbClr val="404040"/>
                </a:solidFill>
                <a:latin typeface="Calibri"/>
                <a:cs typeface="Calibri"/>
              </a:rPr>
              <a:t>span</a:t>
            </a:r>
            <a:endParaRPr sz="2000">
              <a:latin typeface="Calibri"/>
              <a:cs typeface="Calibri"/>
            </a:endParaRPr>
          </a:p>
          <a:p>
            <a:pPr marL="12700">
              <a:lnSpc>
                <a:spcPct val="100000"/>
              </a:lnSpc>
              <a:spcBef>
                <a:spcPts val="475"/>
              </a:spcBef>
            </a:pPr>
            <a:r>
              <a:rPr sz="2000" i="1" dirty="0">
                <a:solidFill>
                  <a:srgbClr val="404040"/>
                </a:solidFill>
                <a:latin typeface="Calibri"/>
                <a:cs typeface="Calibri"/>
              </a:rPr>
              <a:t>If</a:t>
            </a:r>
            <a:r>
              <a:rPr sz="2000" i="1" spc="-5" dirty="0">
                <a:solidFill>
                  <a:srgbClr val="404040"/>
                </a:solidFill>
                <a:latin typeface="Calibri"/>
                <a:cs typeface="Calibri"/>
              </a:rPr>
              <a:t> </a:t>
            </a:r>
            <a:r>
              <a:rPr sz="2000" i="1" dirty="0">
                <a:solidFill>
                  <a:srgbClr val="404040"/>
                </a:solidFill>
                <a:latin typeface="Calibri"/>
                <a:cs typeface="Calibri"/>
              </a:rPr>
              <a:t>there</a:t>
            </a:r>
            <a:r>
              <a:rPr sz="2000" i="1" spc="-20" dirty="0">
                <a:solidFill>
                  <a:srgbClr val="404040"/>
                </a:solidFill>
                <a:latin typeface="Calibri"/>
                <a:cs typeface="Calibri"/>
              </a:rPr>
              <a:t> </a:t>
            </a:r>
            <a:r>
              <a:rPr sz="2000" i="1" spc="-5" dirty="0">
                <a:solidFill>
                  <a:srgbClr val="404040"/>
                </a:solidFill>
                <a:latin typeface="Calibri"/>
                <a:cs typeface="Calibri"/>
              </a:rPr>
              <a:t>are</a:t>
            </a:r>
            <a:r>
              <a:rPr sz="2000" i="1" spc="-20" dirty="0">
                <a:solidFill>
                  <a:srgbClr val="404040"/>
                </a:solidFill>
                <a:latin typeface="Calibri"/>
                <a:cs typeface="Calibri"/>
              </a:rPr>
              <a:t> </a:t>
            </a:r>
            <a:r>
              <a:rPr sz="2000" i="1" spc="-5" dirty="0">
                <a:solidFill>
                  <a:srgbClr val="404040"/>
                </a:solidFill>
                <a:latin typeface="Calibri"/>
                <a:cs typeface="Calibri"/>
              </a:rPr>
              <a:t>more</a:t>
            </a:r>
            <a:r>
              <a:rPr sz="2000" i="1" spc="-10" dirty="0">
                <a:solidFill>
                  <a:srgbClr val="404040"/>
                </a:solidFill>
                <a:latin typeface="Calibri"/>
                <a:cs typeface="Calibri"/>
              </a:rPr>
              <a:t> </a:t>
            </a:r>
            <a:r>
              <a:rPr sz="2000" i="1" dirty="0">
                <a:solidFill>
                  <a:srgbClr val="404040"/>
                </a:solidFill>
                <a:latin typeface="Calibri"/>
                <a:cs typeface="Calibri"/>
              </a:rPr>
              <a:t>than</a:t>
            </a:r>
            <a:r>
              <a:rPr sz="2000" i="1" spc="-15" dirty="0">
                <a:solidFill>
                  <a:srgbClr val="404040"/>
                </a:solidFill>
                <a:latin typeface="Calibri"/>
                <a:cs typeface="Calibri"/>
              </a:rPr>
              <a:t> </a:t>
            </a:r>
            <a:r>
              <a:rPr sz="2000" i="1" dirty="0">
                <a:solidFill>
                  <a:srgbClr val="404040"/>
                </a:solidFill>
                <a:latin typeface="Calibri"/>
                <a:cs typeface="Calibri"/>
              </a:rPr>
              <a:t>three</a:t>
            </a:r>
            <a:r>
              <a:rPr sz="2000" i="1" spc="-20" dirty="0">
                <a:solidFill>
                  <a:srgbClr val="404040"/>
                </a:solidFill>
                <a:latin typeface="Calibri"/>
                <a:cs typeface="Calibri"/>
              </a:rPr>
              <a:t> </a:t>
            </a:r>
            <a:r>
              <a:rPr sz="2000" i="1" spc="-5" dirty="0">
                <a:solidFill>
                  <a:srgbClr val="404040"/>
                </a:solidFill>
                <a:latin typeface="Calibri"/>
                <a:cs typeface="Calibri"/>
              </a:rPr>
              <a:t>crises</a:t>
            </a:r>
            <a:r>
              <a:rPr sz="2000" i="1" dirty="0">
                <a:solidFill>
                  <a:srgbClr val="404040"/>
                </a:solidFill>
                <a:latin typeface="Calibri"/>
                <a:cs typeface="Calibri"/>
              </a:rPr>
              <a:t> </a:t>
            </a:r>
            <a:r>
              <a:rPr sz="2000" i="1" spc="-5" dirty="0">
                <a:solidFill>
                  <a:srgbClr val="404040"/>
                </a:solidFill>
                <a:latin typeface="Calibri"/>
                <a:cs typeface="Calibri"/>
              </a:rPr>
              <a:t>per</a:t>
            </a:r>
            <a:r>
              <a:rPr sz="2000" i="1" spc="-10" dirty="0">
                <a:solidFill>
                  <a:srgbClr val="404040"/>
                </a:solidFill>
                <a:latin typeface="Calibri"/>
                <a:cs typeface="Calibri"/>
              </a:rPr>
              <a:t> </a:t>
            </a:r>
            <a:r>
              <a:rPr sz="2000" i="1" spc="-5" dirty="0">
                <a:solidFill>
                  <a:srgbClr val="404040"/>
                </a:solidFill>
                <a:latin typeface="Calibri"/>
                <a:cs typeface="Calibri"/>
              </a:rPr>
              <a:t>year</a:t>
            </a:r>
            <a:r>
              <a:rPr sz="2000" i="1" spc="-15" dirty="0">
                <a:solidFill>
                  <a:srgbClr val="404040"/>
                </a:solidFill>
                <a:latin typeface="Calibri"/>
                <a:cs typeface="Calibri"/>
              </a:rPr>
              <a:t> </a:t>
            </a:r>
            <a:r>
              <a:rPr sz="2000" i="1" dirty="0">
                <a:solidFill>
                  <a:srgbClr val="404040"/>
                </a:solidFill>
                <a:latin typeface="Calibri"/>
                <a:cs typeface="Calibri"/>
              </a:rPr>
              <a:t>, the</a:t>
            </a:r>
            <a:r>
              <a:rPr sz="2000" i="1" spc="-5" dirty="0">
                <a:solidFill>
                  <a:srgbClr val="404040"/>
                </a:solidFill>
                <a:latin typeface="Calibri"/>
                <a:cs typeface="Calibri"/>
              </a:rPr>
              <a:t> </a:t>
            </a:r>
            <a:r>
              <a:rPr sz="2000" i="1" dirty="0">
                <a:solidFill>
                  <a:srgbClr val="404040"/>
                </a:solidFill>
                <a:latin typeface="Calibri"/>
                <a:cs typeface="Calibri"/>
              </a:rPr>
              <a:t>median</a:t>
            </a:r>
            <a:r>
              <a:rPr sz="2000" i="1" spc="-30" dirty="0">
                <a:solidFill>
                  <a:srgbClr val="404040"/>
                </a:solidFill>
                <a:latin typeface="Calibri"/>
                <a:cs typeface="Calibri"/>
              </a:rPr>
              <a:t> </a:t>
            </a:r>
            <a:r>
              <a:rPr sz="2000" i="1" spc="-5" dirty="0">
                <a:solidFill>
                  <a:srgbClr val="404040"/>
                </a:solidFill>
                <a:latin typeface="Calibri"/>
                <a:cs typeface="Calibri"/>
              </a:rPr>
              <a:t>age</a:t>
            </a:r>
            <a:r>
              <a:rPr sz="2000" i="1" spc="-15" dirty="0">
                <a:solidFill>
                  <a:srgbClr val="404040"/>
                </a:solidFill>
                <a:latin typeface="Calibri"/>
                <a:cs typeface="Calibri"/>
              </a:rPr>
              <a:t> </a:t>
            </a:r>
            <a:r>
              <a:rPr sz="2000" i="1" dirty="0">
                <a:solidFill>
                  <a:srgbClr val="404040"/>
                </a:solidFill>
                <a:latin typeface="Calibri"/>
                <a:cs typeface="Calibri"/>
              </a:rPr>
              <a:t>of </a:t>
            </a:r>
            <a:r>
              <a:rPr sz="2000" i="1" spc="-5" dirty="0">
                <a:solidFill>
                  <a:srgbClr val="404040"/>
                </a:solidFill>
                <a:latin typeface="Calibri"/>
                <a:cs typeface="Calibri"/>
              </a:rPr>
              <a:t>death</a:t>
            </a:r>
            <a:r>
              <a:rPr sz="2000" i="1" spc="-25" dirty="0">
                <a:solidFill>
                  <a:srgbClr val="404040"/>
                </a:solidFill>
                <a:latin typeface="Calibri"/>
                <a:cs typeface="Calibri"/>
              </a:rPr>
              <a:t> </a:t>
            </a:r>
            <a:r>
              <a:rPr sz="2000" i="1" dirty="0">
                <a:solidFill>
                  <a:srgbClr val="404040"/>
                </a:solidFill>
                <a:latin typeface="Calibri"/>
                <a:cs typeface="Calibri"/>
              </a:rPr>
              <a:t>is</a:t>
            </a:r>
            <a:r>
              <a:rPr sz="2000" i="1" spc="5" dirty="0">
                <a:solidFill>
                  <a:srgbClr val="404040"/>
                </a:solidFill>
                <a:latin typeface="Calibri"/>
                <a:cs typeface="Calibri"/>
              </a:rPr>
              <a:t> </a:t>
            </a:r>
            <a:r>
              <a:rPr sz="2000" i="1" dirty="0">
                <a:solidFill>
                  <a:srgbClr val="404040"/>
                </a:solidFill>
                <a:latin typeface="Calibri"/>
                <a:cs typeface="Calibri"/>
              </a:rPr>
              <a:t>35</a:t>
            </a:r>
            <a:r>
              <a:rPr sz="2000" i="1" spc="-15" dirty="0">
                <a:solidFill>
                  <a:srgbClr val="404040"/>
                </a:solidFill>
                <a:latin typeface="Calibri"/>
                <a:cs typeface="Calibri"/>
              </a:rPr>
              <a:t> </a:t>
            </a:r>
            <a:r>
              <a:rPr sz="2000" i="1" spc="-5" dirty="0">
                <a:solidFill>
                  <a:srgbClr val="404040"/>
                </a:solidFill>
                <a:latin typeface="Calibri"/>
                <a:cs typeface="Calibri"/>
              </a:rPr>
              <a:t>years</a:t>
            </a:r>
            <a:r>
              <a:rPr sz="2000" i="1" spc="-20" dirty="0">
                <a:solidFill>
                  <a:srgbClr val="404040"/>
                </a:solidFill>
                <a:latin typeface="Calibri"/>
                <a:cs typeface="Calibri"/>
              </a:rPr>
              <a:t> </a:t>
            </a:r>
            <a:r>
              <a:rPr sz="2000" i="1" dirty="0">
                <a:solidFill>
                  <a:srgbClr val="404040"/>
                </a:solidFill>
                <a:latin typeface="Calibri"/>
                <a:cs typeface="Calibri"/>
              </a:rPr>
              <a:t>, </a:t>
            </a:r>
            <a:r>
              <a:rPr sz="2000" i="1" spc="-15" dirty="0">
                <a:solidFill>
                  <a:srgbClr val="404040"/>
                </a:solidFill>
                <a:latin typeface="Calibri"/>
                <a:cs typeface="Calibri"/>
              </a:rPr>
              <a:t>Patient</a:t>
            </a:r>
            <a:r>
              <a:rPr sz="2000" i="1" dirty="0">
                <a:solidFill>
                  <a:srgbClr val="404040"/>
                </a:solidFill>
                <a:latin typeface="Calibri"/>
                <a:cs typeface="Calibri"/>
              </a:rPr>
              <a:t> with</a:t>
            </a:r>
            <a:r>
              <a:rPr sz="2000" i="1" spc="5" dirty="0">
                <a:solidFill>
                  <a:srgbClr val="404040"/>
                </a:solidFill>
                <a:latin typeface="Calibri"/>
                <a:cs typeface="Calibri"/>
              </a:rPr>
              <a:t> </a:t>
            </a:r>
            <a:r>
              <a:rPr sz="2000" i="1" spc="-10" dirty="0">
                <a:solidFill>
                  <a:srgbClr val="404040"/>
                </a:solidFill>
                <a:latin typeface="Calibri"/>
                <a:cs typeface="Calibri"/>
              </a:rPr>
              <a:t>fewer</a:t>
            </a:r>
            <a:endParaRPr sz="2000">
              <a:latin typeface="Calibri"/>
              <a:cs typeface="Calibri"/>
            </a:endParaRPr>
          </a:p>
          <a:p>
            <a:pPr marL="12700">
              <a:lnSpc>
                <a:spcPct val="100000"/>
              </a:lnSpc>
              <a:spcBef>
                <a:spcPts val="484"/>
              </a:spcBef>
            </a:pPr>
            <a:r>
              <a:rPr sz="2000" i="1" spc="-5" dirty="0">
                <a:solidFill>
                  <a:srgbClr val="404040"/>
                </a:solidFill>
                <a:latin typeface="Calibri"/>
                <a:cs typeface="Calibri"/>
              </a:rPr>
              <a:t>crises</a:t>
            </a:r>
            <a:r>
              <a:rPr sz="2000" i="1" spc="-10" dirty="0">
                <a:solidFill>
                  <a:srgbClr val="404040"/>
                </a:solidFill>
                <a:latin typeface="Calibri"/>
                <a:cs typeface="Calibri"/>
              </a:rPr>
              <a:t> </a:t>
            </a:r>
            <a:r>
              <a:rPr sz="2000" i="1" spc="-5" dirty="0">
                <a:solidFill>
                  <a:srgbClr val="404040"/>
                </a:solidFill>
                <a:latin typeface="Calibri"/>
                <a:cs typeface="Calibri"/>
              </a:rPr>
              <a:t>per</a:t>
            </a:r>
            <a:r>
              <a:rPr sz="2000" i="1" spc="-10" dirty="0">
                <a:solidFill>
                  <a:srgbClr val="404040"/>
                </a:solidFill>
                <a:latin typeface="Calibri"/>
                <a:cs typeface="Calibri"/>
              </a:rPr>
              <a:t> </a:t>
            </a:r>
            <a:r>
              <a:rPr sz="2000" i="1" spc="-5" dirty="0">
                <a:solidFill>
                  <a:srgbClr val="404040"/>
                </a:solidFill>
                <a:latin typeface="Calibri"/>
                <a:cs typeface="Calibri"/>
              </a:rPr>
              <a:t>year</a:t>
            </a:r>
            <a:r>
              <a:rPr sz="2000" i="1" spc="-25" dirty="0">
                <a:solidFill>
                  <a:srgbClr val="404040"/>
                </a:solidFill>
                <a:latin typeface="Calibri"/>
                <a:cs typeface="Calibri"/>
              </a:rPr>
              <a:t> </a:t>
            </a:r>
            <a:r>
              <a:rPr sz="2000" i="1" spc="-5" dirty="0">
                <a:solidFill>
                  <a:srgbClr val="404040"/>
                </a:solidFill>
                <a:latin typeface="Calibri"/>
                <a:cs typeface="Calibri"/>
              </a:rPr>
              <a:t>may</a:t>
            </a:r>
            <a:r>
              <a:rPr sz="2000" i="1" dirty="0">
                <a:solidFill>
                  <a:srgbClr val="404040"/>
                </a:solidFill>
                <a:latin typeface="Calibri"/>
                <a:cs typeface="Calibri"/>
              </a:rPr>
              <a:t> </a:t>
            </a:r>
            <a:r>
              <a:rPr sz="2000" i="1" spc="-5" dirty="0">
                <a:solidFill>
                  <a:srgbClr val="404040"/>
                </a:solidFill>
                <a:latin typeface="Calibri"/>
                <a:cs typeface="Calibri"/>
              </a:rPr>
              <a:t>live</a:t>
            </a:r>
            <a:r>
              <a:rPr sz="2000" i="1" dirty="0">
                <a:solidFill>
                  <a:srgbClr val="404040"/>
                </a:solidFill>
                <a:latin typeface="Calibri"/>
                <a:cs typeface="Calibri"/>
              </a:rPr>
              <a:t> </a:t>
            </a:r>
            <a:r>
              <a:rPr sz="2000" i="1" spc="-15" dirty="0">
                <a:solidFill>
                  <a:srgbClr val="404040"/>
                </a:solidFill>
                <a:latin typeface="Calibri"/>
                <a:cs typeface="Calibri"/>
              </a:rPr>
              <a:t>into</a:t>
            </a:r>
            <a:r>
              <a:rPr sz="2000" i="1" spc="5" dirty="0">
                <a:solidFill>
                  <a:srgbClr val="404040"/>
                </a:solidFill>
                <a:latin typeface="Calibri"/>
                <a:cs typeface="Calibri"/>
              </a:rPr>
              <a:t> </a:t>
            </a:r>
            <a:r>
              <a:rPr sz="2000" i="1" dirty="0">
                <a:solidFill>
                  <a:srgbClr val="404040"/>
                </a:solidFill>
                <a:latin typeface="Calibri"/>
                <a:cs typeface="Calibri"/>
              </a:rPr>
              <a:t>their</a:t>
            </a:r>
            <a:r>
              <a:rPr sz="2000" i="1" spc="-15" dirty="0">
                <a:solidFill>
                  <a:srgbClr val="404040"/>
                </a:solidFill>
                <a:latin typeface="Calibri"/>
                <a:cs typeface="Calibri"/>
              </a:rPr>
              <a:t> </a:t>
            </a:r>
            <a:r>
              <a:rPr sz="2000" i="1" dirty="0">
                <a:solidFill>
                  <a:srgbClr val="404040"/>
                </a:solidFill>
                <a:latin typeface="Calibri"/>
                <a:cs typeface="Calibri"/>
              </a:rPr>
              <a:t>50s</a:t>
            </a:r>
            <a:endParaRPr sz="2000">
              <a:latin typeface="Calibri"/>
              <a:cs typeface="Calibri"/>
            </a:endParaRPr>
          </a:p>
          <a:p>
            <a:pPr marL="12700">
              <a:lnSpc>
                <a:spcPct val="100000"/>
              </a:lnSpc>
              <a:spcBef>
                <a:spcPts val="480"/>
              </a:spcBef>
            </a:pPr>
            <a:r>
              <a:rPr sz="2000" i="1" dirty="0">
                <a:solidFill>
                  <a:srgbClr val="404040"/>
                </a:solidFill>
                <a:latin typeface="Calibri"/>
                <a:cs typeface="Calibri"/>
              </a:rPr>
              <a:t>In</a:t>
            </a:r>
            <a:r>
              <a:rPr sz="2000" i="1" spc="-10" dirty="0">
                <a:solidFill>
                  <a:srgbClr val="404040"/>
                </a:solidFill>
                <a:latin typeface="Calibri"/>
                <a:cs typeface="Calibri"/>
              </a:rPr>
              <a:t> </a:t>
            </a:r>
            <a:r>
              <a:rPr sz="2000" i="1" spc="-5" dirty="0">
                <a:solidFill>
                  <a:srgbClr val="404040"/>
                </a:solidFill>
                <a:latin typeface="Calibri"/>
                <a:cs typeface="Calibri"/>
              </a:rPr>
              <a:t>general</a:t>
            </a:r>
            <a:r>
              <a:rPr sz="2000" i="1" spc="-40" dirty="0">
                <a:solidFill>
                  <a:srgbClr val="404040"/>
                </a:solidFill>
                <a:latin typeface="Calibri"/>
                <a:cs typeface="Calibri"/>
              </a:rPr>
              <a:t> </a:t>
            </a:r>
            <a:r>
              <a:rPr sz="2000" i="1" dirty="0">
                <a:solidFill>
                  <a:srgbClr val="404040"/>
                </a:solidFill>
                <a:latin typeface="Calibri"/>
                <a:cs typeface="Calibri"/>
              </a:rPr>
              <a:t>,</a:t>
            </a:r>
            <a:r>
              <a:rPr sz="2000" i="1" spc="10" dirty="0">
                <a:solidFill>
                  <a:srgbClr val="404040"/>
                </a:solidFill>
                <a:latin typeface="Calibri"/>
                <a:cs typeface="Calibri"/>
              </a:rPr>
              <a:t> </a:t>
            </a:r>
            <a:r>
              <a:rPr sz="2000" b="1" i="1" u="sng" spc="-5" dirty="0">
                <a:solidFill>
                  <a:srgbClr val="244060"/>
                </a:solidFill>
                <a:uFill>
                  <a:solidFill>
                    <a:srgbClr val="244060"/>
                  </a:solidFill>
                </a:uFill>
                <a:latin typeface="Calibri"/>
                <a:cs typeface="Calibri"/>
              </a:rPr>
              <a:t>sickle</a:t>
            </a:r>
            <a:r>
              <a:rPr sz="2000" b="1" i="1" u="sng" spc="-15" dirty="0">
                <a:solidFill>
                  <a:srgbClr val="244060"/>
                </a:solidFill>
                <a:uFill>
                  <a:solidFill>
                    <a:srgbClr val="244060"/>
                  </a:solidFill>
                </a:uFill>
                <a:latin typeface="Calibri"/>
                <a:cs typeface="Calibri"/>
              </a:rPr>
              <a:t> </a:t>
            </a:r>
            <a:r>
              <a:rPr sz="2000" b="1" i="1" u="sng" spc="-5" dirty="0">
                <a:solidFill>
                  <a:srgbClr val="244060"/>
                </a:solidFill>
                <a:uFill>
                  <a:solidFill>
                    <a:srgbClr val="244060"/>
                  </a:solidFill>
                </a:uFill>
                <a:latin typeface="Calibri"/>
                <a:cs typeface="Calibri"/>
              </a:rPr>
              <a:t>cell</a:t>
            </a:r>
            <a:r>
              <a:rPr sz="2000" b="1" i="1" u="sng" spc="-15" dirty="0">
                <a:solidFill>
                  <a:srgbClr val="244060"/>
                </a:solidFill>
                <a:uFill>
                  <a:solidFill>
                    <a:srgbClr val="244060"/>
                  </a:solidFill>
                </a:uFill>
                <a:latin typeface="Calibri"/>
                <a:cs typeface="Calibri"/>
              </a:rPr>
              <a:t> </a:t>
            </a:r>
            <a:r>
              <a:rPr sz="2000" b="1" i="1" u="sng" dirty="0">
                <a:solidFill>
                  <a:srgbClr val="244060"/>
                </a:solidFill>
                <a:uFill>
                  <a:solidFill>
                    <a:srgbClr val="244060"/>
                  </a:solidFill>
                </a:uFill>
                <a:latin typeface="Calibri"/>
                <a:cs typeface="Calibri"/>
              </a:rPr>
              <a:t>disease</a:t>
            </a:r>
            <a:r>
              <a:rPr sz="2000" b="1" i="1" u="sng" spc="-25" dirty="0">
                <a:solidFill>
                  <a:srgbClr val="244060"/>
                </a:solidFill>
                <a:uFill>
                  <a:solidFill>
                    <a:srgbClr val="244060"/>
                  </a:solidFill>
                </a:uFill>
                <a:latin typeface="Calibri"/>
                <a:cs typeface="Calibri"/>
              </a:rPr>
              <a:t> </a:t>
            </a:r>
            <a:r>
              <a:rPr sz="2000" b="1" i="1" u="sng" spc="-5" dirty="0">
                <a:solidFill>
                  <a:srgbClr val="244060"/>
                </a:solidFill>
                <a:uFill>
                  <a:solidFill>
                    <a:srgbClr val="244060"/>
                  </a:solidFill>
                </a:uFill>
                <a:latin typeface="Calibri"/>
                <a:cs typeface="Calibri"/>
              </a:rPr>
              <a:t>reduce</a:t>
            </a:r>
            <a:r>
              <a:rPr sz="2000" b="1" i="1" u="sng" spc="-20" dirty="0">
                <a:solidFill>
                  <a:srgbClr val="244060"/>
                </a:solidFill>
                <a:uFill>
                  <a:solidFill>
                    <a:srgbClr val="244060"/>
                  </a:solidFill>
                </a:uFill>
                <a:latin typeface="Calibri"/>
                <a:cs typeface="Calibri"/>
              </a:rPr>
              <a:t> </a:t>
            </a:r>
            <a:r>
              <a:rPr sz="2000" b="1" i="1" u="sng" spc="-5" dirty="0">
                <a:solidFill>
                  <a:srgbClr val="244060"/>
                </a:solidFill>
                <a:uFill>
                  <a:solidFill>
                    <a:srgbClr val="244060"/>
                  </a:solidFill>
                </a:uFill>
                <a:latin typeface="Calibri"/>
                <a:cs typeface="Calibri"/>
              </a:rPr>
              <a:t>life</a:t>
            </a:r>
            <a:r>
              <a:rPr sz="2000" b="1" i="1" u="sng" spc="-10" dirty="0">
                <a:solidFill>
                  <a:srgbClr val="244060"/>
                </a:solidFill>
                <a:uFill>
                  <a:solidFill>
                    <a:srgbClr val="244060"/>
                  </a:solidFill>
                </a:uFill>
                <a:latin typeface="Calibri"/>
                <a:cs typeface="Calibri"/>
              </a:rPr>
              <a:t> expectancy</a:t>
            </a:r>
            <a:r>
              <a:rPr sz="2000" b="1" i="1" u="sng" spc="-30" dirty="0">
                <a:solidFill>
                  <a:srgbClr val="244060"/>
                </a:solidFill>
                <a:uFill>
                  <a:solidFill>
                    <a:srgbClr val="244060"/>
                  </a:solidFill>
                </a:uFill>
                <a:latin typeface="Calibri"/>
                <a:cs typeface="Calibri"/>
              </a:rPr>
              <a:t> </a:t>
            </a:r>
            <a:r>
              <a:rPr sz="2000" b="1" i="1" u="sng" spc="-10" dirty="0">
                <a:solidFill>
                  <a:srgbClr val="244060"/>
                </a:solidFill>
                <a:uFill>
                  <a:solidFill>
                    <a:srgbClr val="244060"/>
                  </a:solidFill>
                </a:uFill>
                <a:latin typeface="Calibri"/>
                <a:cs typeface="Calibri"/>
              </a:rPr>
              <a:t>by</a:t>
            </a:r>
            <a:r>
              <a:rPr sz="2000" b="1" i="1" u="sng" spc="-15" dirty="0">
                <a:solidFill>
                  <a:srgbClr val="244060"/>
                </a:solidFill>
                <a:uFill>
                  <a:solidFill>
                    <a:srgbClr val="244060"/>
                  </a:solidFill>
                </a:uFill>
                <a:latin typeface="Calibri"/>
                <a:cs typeface="Calibri"/>
              </a:rPr>
              <a:t> </a:t>
            </a:r>
            <a:r>
              <a:rPr sz="2000" b="1" i="1" u="sng" dirty="0">
                <a:solidFill>
                  <a:srgbClr val="244060"/>
                </a:solidFill>
                <a:uFill>
                  <a:solidFill>
                    <a:srgbClr val="244060"/>
                  </a:solidFill>
                </a:uFill>
                <a:latin typeface="Calibri"/>
                <a:cs typeface="Calibri"/>
              </a:rPr>
              <a:t>25 –30</a:t>
            </a:r>
            <a:r>
              <a:rPr sz="2000" b="1" i="1" u="sng" spc="-5" dirty="0">
                <a:solidFill>
                  <a:srgbClr val="244060"/>
                </a:solidFill>
                <a:uFill>
                  <a:solidFill>
                    <a:srgbClr val="244060"/>
                  </a:solidFill>
                </a:uFill>
                <a:latin typeface="Calibri"/>
                <a:cs typeface="Calibri"/>
              </a:rPr>
              <a:t> years</a:t>
            </a:r>
            <a:endParaRPr sz="2000">
              <a:latin typeface="Calibri"/>
              <a:cs typeface="Calibri"/>
            </a:endParaRPr>
          </a:p>
        </p:txBody>
      </p:sp>
      <p:sp>
        <p:nvSpPr>
          <p:cNvPr id="4" name="object 4"/>
          <p:cNvSpPr txBox="1">
            <a:spLocks noGrp="1"/>
          </p:cNvSpPr>
          <p:nvPr>
            <p:ph type="title"/>
          </p:nvPr>
        </p:nvSpPr>
        <p:spPr>
          <a:xfrm>
            <a:off x="696569" y="142494"/>
            <a:ext cx="3080385" cy="939800"/>
          </a:xfrm>
          <a:prstGeom prst="rect">
            <a:avLst/>
          </a:prstGeom>
        </p:spPr>
        <p:txBody>
          <a:bodyPr vert="horz" wrap="square" lIns="0" tIns="12700" rIns="0" bIns="0" rtlCol="0">
            <a:spAutoFit/>
          </a:bodyPr>
          <a:lstStyle/>
          <a:p>
            <a:pPr marL="12700">
              <a:lnSpc>
                <a:spcPct val="100000"/>
              </a:lnSpc>
              <a:spcBef>
                <a:spcPts val="100"/>
              </a:spcBef>
            </a:pPr>
            <a:r>
              <a:rPr sz="6000" spc="-5" dirty="0">
                <a:solidFill>
                  <a:srgbClr val="FFFFFF"/>
                </a:solidFill>
              </a:rPr>
              <a:t>P</a:t>
            </a:r>
            <a:r>
              <a:rPr sz="6000" spc="-70" dirty="0">
                <a:solidFill>
                  <a:srgbClr val="FFFFFF"/>
                </a:solidFill>
              </a:rPr>
              <a:t>r</a:t>
            </a:r>
            <a:r>
              <a:rPr sz="6000" dirty="0">
                <a:solidFill>
                  <a:srgbClr val="FFFFFF"/>
                </a:solidFill>
              </a:rPr>
              <a:t>ognosis</a:t>
            </a:r>
            <a:endParaRPr sz="60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277469" y="1596389"/>
            <a:ext cx="10773410" cy="3002280"/>
          </a:xfrm>
          <a:prstGeom prst="rect">
            <a:avLst/>
          </a:prstGeom>
        </p:spPr>
        <p:txBody>
          <a:bodyPr vert="horz" wrap="square" lIns="0" tIns="12700" rIns="0" bIns="0" rtlCol="0">
            <a:spAutoFit/>
          </a:bodyPr>
          <a:lstStyle/>
          <a:p>
            <a:pPr marL="203200" marR="5080" indent="-190500" algn="just">
              <a:lnSpc>
                <a:spcPct val="100000"/>
              </a:lnSpc>
              <a:spcBef>
                <a:spcPts val="100"/>
              </a:spcBef>
            </a:pPr>
            <a:r>
              <a:rPr sz="1800" i="1" spc="-5" dirty="0">
                <a:solidFill>
                  <a:srgbClr val="404040"/>
                </a:solidFill>
                <a:latin typeface="Calibri"/>
                <a:cs typeface="Calibri"/>
              </a:rPr>
              <a:t>are varied and </a:t>
            </a:r>
            <a:r>
              <a:rPr sz="1800" i="1" spc="-10" dirty="0">
                <a:solidFill>
                  <a:srgbClr val="404040"/>
                </a:solidFill>
                <a:latin typeface="Calibri"/>
                <a:cs typeface="Calibri"/>
              </a:rPr>
              <a:t>complex, </a:t>
            </a:r>
            <a:r>
              <a:rPr sz="1800" i="1" spc="-5" dirty="0">
                <a:solidFill>
                  <a:srgbClr val="404040"/>
                </a:solidFill>
                <a:latin typeface="Calibri"/>
                <a:cs typeface="Calibri"/>
              </a:rPr>
              <a:t>ranging from </a:t>
            </a:r>
            <a:r>
              <a:rPr sz="1800" i="1" spc="-10" dirty="0">
                <a:solidFill>
                  <a:srgbClr val="404040"/>
                </a:solidFill>
                <a:latin typeface="Calibri"/>
                <a:cs typeface="Calibri"/>
              </a:rPr>
              <a:t>acute </a:t>
            </a:r>
            <a:r>
              <a:rPr sz="1800" i="1" spc="-5" dirty="0">
                <a:solidFill>
                  <a:srgbClr val="404040"/>
                </a:solidFill>
                <a:latin typeface="Calibri"/>
                <a:cs typeface="Calibri"/>
              </a:rPr>
              <a:t>ischemic </a:t>
            </a:r>
            <a:r>
              <a:rPr sz="1800" i="1" spc="-20" dirty="0">
                <a:solidFill>
                  <a:srgbClr val="404040"/>
                </a:solidFill>
                <a:latin typeface="Calibri"/>
                <a:cs typeface="Calibri"/>
              </a:rPr>
              <a:t>stroke </a:t>
            </a:r>
            <a:r>
              <a:rPr sz="1800" i="1" spc="-5" dirty="0">
                <a:solidFill>
                  <a:srgbClr val="404040"/>
                </a:solidFill>
                <a:latin typeface="Calibri"/>
                <a:cs typeface="Calibri"/>
              </a:rPr>
              <a:t>with </a:t>
            </a:r>
            <a:r>
              <a:rPr sz="1800" i="1" spc="-15" dirty="0">
                <a:solidFill>
                  <a:srgbClr val="404040"/>
                </a:solidFill>
                <a:latin typeface="Calibri"/>
                <a:cs typeface="Calibri"/>
              </a:rPr>
              <a:t>focal </a:t>
            </a:r>
            <a:r>
              <a:rPr sz="1800" i="1" spc="-10" dirty="0">
                <a:solidFill>
                  <a:srgbClr val="404040"/>
                </a:solidFill>
                <a:latin typeface="Calibri"/>
                <a:cs typeface="Calibri"/>
              </a:rPr>
              <a:t>neurologic </a:t>
            </a:r>
            <a:r>
              <a:rPr sz="1800" i="1" spc="-5" dirty="0">
                <a:solidFill>
                  <a:srgbClr val="404040"/>
                </a:solidFill>
                <a:latin typeface="Calibri"/>
                <a:cs typeface="Calibri"/>
              </a:rPr>
              <a:t>deficit </a:t>
            </a:r>
            <a:r>
              <a:rPr sz="1800" i="1" spc="-15" dirty="0">
                <a:solidFill>
                  <a:srgbClr val="404040"/>
                </a:solidFill>
                <a:latin typeface="Calibri"/>
                <a:cs typeface="Calibri"/>
              </a:rPr>
              <a:t>to </a:t>
            </a:r>
            <a:r>
              <a:rPr sz="1800" i="1" spc="-10" dirty="0">
                <a:solidFill>
                  <a:srgbClr val="404040"/>
                </a:solidFill>
                <a:latin typeface="Calibri"/>
                <a:cs typeface="Calibri"/>
              </a:rPr>
              <a:t>clinically silent </a:t>
            </a:r>
            <a:r>
              <a:rPr sz="1800" i="1" spc="-5" dirty="0">
                <a:solidFill>
                  <a:srgbClr val="404040"/>
                </a:solidFill>
                <a:latin typeface="Calibri"/>
                <a:cs typeface="Calibri"/>
              </a:rPr>
              <a:t>abnormali </a:t>
            </a:r>
            <a:r>
              <a:rPr sz="1800" i="1" dirty="0">
                <a:solidFill>
                  <a:srgbClr val="404040"/>
                </a:solidFill>
                <a:latin typeface="Calibri"/>
                <a:cs typeface="Calibri"/>
              </a:rPr>
              <a:t> </a:t>
            </a:r>
            <a:r>
              <a:rPr sz="1800" i="1" spc="-5" dirty="0">
                <a:solidFill>
                  <a:srgbClr val="404040"/>
                </a:solidFill>
                <a:latin typeface="Calibri"/>
                <a:cs typeface="Calibri"/>
              </a:rPr>
              <a:t>ties</a:t>
            </a:r>
            <a:r>
              <a:rPr sz="1800" i="1" spc="5" dirty="0">
                <a:solidFill>
                  <a:srgbClr val="404040"/>
                </a:solidFill>
                <a:latin typeface="Calibri"/>
                <a:cs typeface="Calibri"/>
              </a:rPr>
              <a:t> </a:t>
            </a:r>
            <a:r>
              <a:rPr sz="1800" i="1" spc="-10" dirty="0">
                <a:solidFill>
                  <a:srgbClr val="404040"/>
                </a:solidFill>
                <a:latin typeface="Calibri"/>
                <a:cs typeface="Calibri"/>
              </a:rPr>
              <a:t>found</a:t>
            </a:r>
            <a:r>
              <a:rPr sz="1800" i="1" spc="5" dirty="0">
                <a:solidFill>
                  <a:srgbClr val="404040"/>
                </a:solidFill>
                <a:latin typeface="Calibri"/>
                <a:cs typeface="Calibri"/>
              </a:rPr>
              <a:t> </a:t>
            </a:r>
            <a:r>
              <a:rPr sz="1800" i="1" spc="-5" dirty="0">
                <a:solidFill>
                  <a:srgbClr val="404040"/>
                </a:solidFill>
                <a:latin typeface="Calibri"/>
                <a:cs typeface="Calibri"/>
              </a:rPr>
              <a:t>on </a:t>
            </a:r>
            <a:r>
              <a:rPr sz="1800" i="1" spc="-10" dirty="0">
                <a:solidFill>
                  <a:srgbClr val="404040"/>
                </a:solidFill>
                <a:latin typeface="Calibri"/>
                <a:cs typeface="Calibri"/>
              </a:rPr>
              <a:t>radiologic</a:t>
            </a:r>
            <a:r>
              <a:rPr sz="1800" i="1" spc="30" dirty="0">
                <a:solidFill>
                  <a:srgbClr val="404040"/>
                </a:solidFill>
                <a:latin typeface="Calibri"/>
                <a:cs typeface="Calibri"/>
              </a:rPr>
              <a:t> </a:t>
            </a:r>
            <a:r>
              <a:rPr sz="1800" i="1" spc="-5" dirty="0">
                <a:solidFill>
                  <a:srgbClr val="404040"/>
                </a:solidFill>
                <a:latin typeface="Calibri"/>
                <a:cs typeface="Calibri"/>
              </a:rPr>
              <a:t>imaging.</a:t>
            </a:r>
            <a:endParaRPr sz="1800">
              <a:latin typeface="Calibri"/>
              <a:cs typeface="Calibri"/>
            </a:endParaRPr>
          </a:p>
          <a:p>
            <a:pPr>
              <a:lnSpc>
                <a:spcPct val="100000"/>
              </a:lnSpc>
              <a:spcBef>
                <a:spcPts val="20"/>
              </a:spcBef>
            </a:pPr>
            <a:endParaRPr sz="2400">
              <a:latin typeface="Calibri"/>
              <a:cs typeface="Calibri"/>
            </a:endParaRPr>
          </a:p>
          <a:p>
            <a:pPr marL="64135" marR="2098675" indent="-52069">
              <a:lnSpc>
                <a:spcPct val="137200"/>
              </a:lnSpc>
              <a:spcBef>
                <a:spcPts val="5"/>
              </a:spcBef>
            </a:pPr>
            <a:r>
              <a:rPr sz="1800" i="1" spc="-5" dirty="0">
                <a:solidFill>
                  <a:srgbClr val="FF0000"/>
                </a:solidFill>
                <a:latin typeface="Calibri"/>
                <a:cs typeface="Calibri"/>
              </a:rPr>
              <a:t>Overt </a:t>
            </a:r>
            <a:r>
              <a:rPr sz="1800" i="1" spc="-20" dirty="0">
                <a:solidFill>
                  <a:srgbClr val="FF0000"/>
                </a:solidFill>
                <a:latin typeface="Calibri"/>
                <a:cs typeface="Calibri"/>
              </a:rPr>
              <a:t>stroke</a:t>
            </a:r>
            <a:r>
              <a:rPr sz="1800" i="1" spc="25" dirty="0">
                <a:solidFill>
                  <a:srgbClr val="FF0000"/>
                </a:solidFill>
                <a:latin typeface="Calibri"/>
                <a:cs typeface="Calibri"/>
              </a:rPr>
              <a:t> </a:t>
            </a:r>
            <a:r>
              <a:rPr sz="1800" i="1" spc="-10" dirty="0">
                <a:solidFill>
                  <a:srgbClr val="404040"/>
                </a:solidFill>
                <a:latin typeface="Calibri"/>
                <a:cs typeface="Calibri"/>
              </a:rPr>
              <a:t>occurs</a:t>
            </a:r>
            <a:r>
              <a:rPr sz="1800" i="1" dirty="0">
                <a:solidFill>
                  <a:srgbClr val="404040"/>
                </a:solidFill>
                <a:latin typeface="Calibri"/>
                <a:cs typeface="Calibri"/>
              </a:rPr>
              <a:t> </a:t>
            </a:r>
            <a:r>
              <a:rPr sz="1800" i="1" spc="-5" dirty="0">
                <a:solidFill>
                  <a:srgbClr val="404040"/>
                </a:solidFill>
                <a:latin typeface="Calibri"/>
                <a:cs typeface="Calibri"/>
              </a:rPr>
              <a:t>in</a:t>
            </a:r>
            <a:r>
              <a:rPr sz="1800" i="1" spc="10" dirty="0">
                <a:solidFill>
                  <a:srgbClr val="404040"/>
                </a:solidFill>
                <a:latin typeface="Calibri"/>
                <a:cs typeface="Calibri"/>
              </a:rPr>
              <a:t> </a:t>
            </a:r>
            <a:r>
              <a:rPr sz="1800" i="1" spc="-10" dirty="0">
                <a:solidFill>
                  <a:srgbClr val="404040"/>
                </a:solidFill>
                <a:latin typeface="Calibri"/>
                <a:cs typeface="Calibri"/>
              </a:rPr>
              <a:t>approximately</a:t>
            </a:r>
            <a:r>
              <a:rPr sz="1800" i="1" spc="10" dirty="0">
                <a:solidFill>
                  <a:srgbClr val="404040"/>
                </a:solidFill>
                <a:latin typeface="Calibri"/>
                <a:cs typeface="Calibri"/>
              </a:rPr>
              <a:t> </a:t>
            </a:r>
            <a:r>
              <a:rPr sz="1800" i="1" dirty="0">
                <a:solidFill>
                  <a:srgbClr val="404040"/>
                </a:solidFill>
                <a:latin typeface="Calibri"/>
                <a:cs typeface="Calibri"/>
              </a:rPr>
              <a:t>8%</a:t>
            </a:r>
            <a:r>
              <a:rPr sz="1800" i="1" spc="5" dirty="0">
                <a:solidFill>
                  <a:srgbClr val="404040"/>
                </a:solidFill>
                <a:latin typeface="Calibri"/>
                <a:cs typeface="Calibri"/>
              </a:rPr>
              <a:t> </a:t>
            </a:r>
            <a:r>
              <a:rPr sz="1800" i="1" spc="-15" dirty="0">
                <a:solidFill>
                  <a:srgbClr val="404040"/>
                </a:solidFill>
                <a:latin typeface="Calibri"/>
                <a:cs typeface="Calibri"/>
              </a:rPr>
              <a:t>to</a:t>
            </a:r>
            <a:r>
              <a:rPr sz="1800" i="1" spc="-5" dirty="0">
                <a:solidFill>
                  <a:srgbClr val="404040"/>
                </a:solidFill>
                <a:latin typeface="Calibri"/>
                <a:cs typeface="Calibri"/>
              </a:rPr>
              <a:t> </a:t>
            </a:r>
            <a:r>
              <a:rPr sz="1800" i="1" dirty="0">
                <a:solidFill>
                  <a:srgbClr val="404040"/>
                </a:solidFill>
                <a:latin typeface="Calibri"/>
                <a:cs typeface="Calibri"/>
              </a:rPr>
              <a:t>10%</a:t>
            </a:r>
            <a:r>
              <a:rPr sz="1800" i="1" spc="10" dirty="0">
                <a:solidFill>
                  <a:srgbClr val="404040"/>
                </a:solidFill>
                <a:latin typeface="Calibri"/>
                <a:cs typeface="Calibri"/>
              </a:rPr>
              <a:t> </a:t>
            </a:r>
            <a:r>
              <a:rPr sz="1800" i="1" spc="-5" dirty="0">
                <a:solidFill>
                  <a:srgbClr val="404040"/>
                </a:solidFill>
                <a:latin typeface="Calibri"/>
                <a:cs typeface="Calibri"/>
              </a:rPr>
              <a:t>of patients</a:t>
            </a:r>
            <a:r>
              <a:rPr sz="1800" i="1" dirty="0">
                <a:solidFill>
                  <a:srgbClr val="404040"/>
                </a:solidFill>
                <a:latin typeface="Calibri"/>
                <a:cs typeface="Calibri"/>
              </a:rPr>
              <a:t> </a:t>
            </a:r>
            <a:r>
              <a:rPr sz="1800" i="1" spc="-5" dirty="0">
                <a:solidFill>
                  <a:srgbClr val="404040"/>
                </a:solidFill>
                <a:latin typeface="Calibri"/>
                <a:cs typeface="Calibri"/>
              </a:rPr>
              <a:t>with</a:t>
            </a:r>
            <a:r>
              <a:rPr sz="1800" i="1" spc="5" dirty="0">
                <a:solidFill>
                  <a:srgbClr val="404040"/>
                </a:solidFill>
                <a:latin typeface="Calibri"/>
                <a:cs typeface="Calibri"/>
              </a:rPr>
              <a:t> </a:t>
            </a:r>
            <a:r>
              <a:rPr sz="1800" i="1" spc="-5" dirty="0">
                <a:solidFill>
                  <a:srgbClr val="404040"/>
                </a:solidFill>
                <a:latin typeface="Calibri"/>
                <a:cs typeface="Calibri"/>
              </a:rPr>
              <a:t>SS</a:t>
            </a:r>
            <a:r>
              <a:rPr sz="1800" i="1" dirty="0">
                <a:solidFill>
                  <a:srgbClr val="404040"/>
                </a:solidFill>
                <a:latin typeface="Calibri"/>
                <a:cs typeface="Calibri"/>
              </a:rPr>
              <a:t> </a:t>
            </a:r>
            <a:r>
              <a:rPr sz="1800" i="1" spc="-5" dirty="0">
                <a:solidFill>
                  <a:srgbClr val="404040"/>
                </a:solidFill>
                <a:latin typeface="Calibri"/>
                <a:cs typeface="Calibri"/>
              </a:rPr>
              <a:t>disease.</a:t>
            </a:r>
            <a:r>
              <a:rPr sz="1800" i="1" spc="15" dirty="0">
                <a:solidFill>
                  <a:srgbClr val="404040"/>
                </a:solidFill>
                <a:latin typeface="Calibri"/>
                <a:cs typeface="Calibri"/>
              </a:rPr>
              <a:t> </a:t>
            </a:r>
            <a:r>
              <a:rPr sz="1800" i="1" spc="-5" dirty="0">
                <a:solidFill>
                  <a:srgbClr val="404040"/>
                </a:solidFill>
                <a:latin typeface="Calibri"/>
                <a:cs typeface="Calibri"/>
              </a:rPr>
              <a:t>These events</a:t>
            </a:r>
            <a:r>
              <a:rPr sz="1800" i="1" spc="20" dirty="0">
                <a:solidFill>
                  <a:srgbClr val="404040"/>
                </a:solidFill>
                <a:latin typeface="Calibri"/>
                <a:cs typeface="Calibri"/>
              </a:rPr>
              <a:t> </a:t>
            </a:r>
            <a:r>
              <a:rPr sz="1800" i="1" dirty="0">
                <a:solidFill>
                  <a:srgbClr val="404040"/>
                </a:solidFill>
                <a:latin typeface="Calibri"/>
                <a:cs typeface="Calibri"/>
              </a:rPr>
              <a:t>may </a:t>
            </a:r>
            <a:r>
              <a:rPr sz="1800" i="1" spc="-390" dirty="0">
                <a:solidFill>
                  <a:srgbClr val="404040"/>
                </a:solidFill>
                <a:latin typeface="Calibri"/>
                <a:cs typeface="Calibri"/>
              </a:rPr>
              <a:t> </a:t>
            </a:r>
            <a:r>
              <a:rPr sz="1800" i="1" spc="-5" dirty="0">
                <a:solidFill>
                  <a:srgbClr val="404040"/>
                </a:solidFill>
                <a:latin typeface="Calibri"/>
                <a:cs typeface="Calibri"/>
              </a:rPr>
              <a:t>present</a:t>
            </a:r>
            <a:r>
              <a:rPr sz="1800" i="1" spc="5" dirty="0">
                <a:solidFill>
                  <a:srgbClr val="404040"/>
                </a:solidFill>
                <a:latin typeface="Calibri"/>
                <a:cs typeface="Calibri"/>
              </a:rPr>
              <a:t> </a:t>
            </a:r>
            <a:r>
              <a:rPr sz="1800" i="1" spc="-5" dirty="0">
                <a:solidFill>
                  <a:srgbClr val="404040"/>
                </a:solidFill>
                <a:latin typeface="Calibri"/>
                <a:cs typeface="Calibri"/>
              </a:rPr>
              <a:t>as </a:t>
            </a:r>
            <a:r>
              <a:rPr sz="1800" i="1" dirty="0">
                <a:solidFill>
                  <a:srgbClr val="404040"/>
                </a:solidFill>
                <a:latin typeface="Calibri"/>
                <a:cs typeface="Calibri"/>
              </a:rPr>
              <a:t>the</a:t>
            </a:r>
            <a:r>
              <a:rPr sz="1800" i="1" spc="15" dirty="0">
                <a:solidFill>
                  <a:srgbClr val="404040"/>
                </a:solidFill>
                <a:latin typeface="Calibri"/>
                <a:cs typeface="Calibri"/>
              </a:rPr>
              <a:t> </a:t>
            </a:r>
            <a:r>
              <a:rPr sz="1800" i="1" spc="-5" dirty="0">
                <a:solidFill>
                  <a:srgbClr val="404040"/>
                </a:solidFill>
                <a:latin typeface="Calibri"/>
                <a:cs typeface="Calibri"/>
              </a:rPr>
              <a:t>sudden</a:t>
            </a:r>
            <a:r>
              <a:rPr sz="1800" i="1" spc="15" dirty="0">
                <a:solidFill>
                  <a:srgbClr val="404040"/>
                </a:solidFill>
                <a:latin typeface="Calibri"/>
                <a:cs typeface="Calibri"/>
              </a:rPr>
              <a:t> </a:t>
            </a:r>
            <a:r>
              <a:rPr sz="1800" i="1" spc="-10" dirty="0">
                <a:solidFill>
                  <a:srgbClr val="404040"/>
                </a:solidFill>
                <a:latin typeface="Calibri"/>
                <a:cs typeface="Calibri"/>
              </a:rPr>
              <a:t>onset</a:t>
            </a:r>
            <a:r>
              <a:rPr sz="1800" i="1" spc="5" dirty="0">
                <a:solidFill>
                  <a:srgbClr val="404040"/>
                </a:solidFill>
                <a:latin typeface="Calibri"/>
                <a:cs typeface="Calibri"/>
              </a:rPr>
              <a:t> </a:t>
            </a:r>
            <a:r>
              <a:rPr sz="1800" i="1" spc="-5" dirty="0">
                <a:solidFill>
                  <a:srgbClr val="404040"/>
                </a:solidFill>
                <a:latin typeface="Calibri"/>
                <a:cs typeface="Calibri"/>
              </a:rPr>
              <a:t>of</a:t>
            </a:r>
            <a:r>
              <a:rPr sz="1800" i="1" dirty="0">
                <a:solidFill>
                  <a:srgbClr val="404040"/>
                </a:solidFill>
                <a:latin typeface="Calibri"/>
                <a:cs typeface="Calibri"/>
              </a:rPr>
              <a:t> </a:t>
            </a:r>
            <a:r>
              <a:rPr sz="1800" i="1" spc="-5" dirty="0">
                <a:solidFill>
                  <a:srgbClr val="404040"/>
                </a:solidFill>
                <a:latin typeface="Calibri"/>
                <a:cs typeface="Calibri"/>
              </a:rPr>
              <a:t>an</a:t>
            </a:r>
            <a:r>
              <a:rPr sz="1800" i="1" dirty="0">
                <a:solidFill>
                  <a:srgbClr val="404040"/>
                </a:solidFill>
                <a:latin typeface="Calibri"/>
                <a:cs typeface="Calibri"/>
              </a:rPr>
              <a:t> </a:t>
            </a:r>
            <a:r>
              <a:rPr sz="1800" i="1" spc="-10" dirty="0">
                <a:solidFill>
                  <a:srgbClr val="404040"/>
                </a:solidFill>
                <a:latin typeface="Calibri"/>
                <a:cs typeface="Calibri"/>
              </a:rPr>
              <a:t>altered</a:t>
            </a:r>
            <a:r>
              <a:rPr sz="1800" i="1" spc="25" dirty="0">
                <a:solidFill>
                  <a:srgbClr val="404040"/>
                </a:solidFill>
                <a:latin typeface="Calibri"/>
                <a:cs typeface="Calibri"/>
              </a:rPr>
              <a:t> </a:t>
            </a:r>
            <a:r>
              <a:rPr sz="1800" i="1" spc="-20" dirty="0">
                <a:solidFill>
                  <a:srgbClr val="404040"/>
                </a:solidFill>
                <a:latin typeface="Calibri"/>
                <a:cs typeface="Calibri"/>
              </a:rPr>
              <a:t>state</a:t>
            </a:r>
            <a:r>
              <a:rPr sz="1800" i="1" spc="20" dirty="0">
                <a:solidFill>
                  <a:srgbClr val="404040"/>
                </a:solidFill>
                <a:latin typeface="Calibri"/>
                <a:cs typeface="Calibri"/>
              </a:rPr>
              <a:t> </a:t>
            </a:r>
            <a:r>
              <a:rPr sz="1800" i="1" spc="-5" dirty="0">
                <a:solidFill>
                  <a:srgbClr val="404040"/>
                </a:solidFill>
                <a:latin typeface="Calibri"/>
                <a:cs typeface="Calibri"/>
              </a:rPr>
              <a:t>of consciousness,</a:t>
            </a:r>
            <a:r>
              <a:rPr sz="1800" i="1" spc="40" dirty="0">
                <a:solidFill>
                  <a:srgbClr val="404040"/>
                </a:solidFill>
                <a:latin typeface="Calibri"/>
                <a:cs typeface="Calibri"/>
              </a:rPr>
              <a:t> </a:t>
            </a:r>
            <a:r>
              <a:rPr sz="1800" i="1" spc="-10" dirty="0">
                <a:solidFill>
                  <a:srgbClr val="404040"/>
                </a:solidFill>
                <a:latin typeface="Calibri"/>
                <a:cs typeface="Calibri"/>
              </a:rPr>
              <a:t>seizures,</a:t>
            </a:r>
            <a:r>
              <a:rPr sz="1800" i="1" spc="20" dirty="0">
                <a:solidFill>
                  <a:srgbClr val="404040"/>
                </a:solidFill>
                <a:latin typeface="Calibri"/>
                <a:cs typeface="Calibri"/>
              </a:rPr>
              <a:t> </a:t>
            </a:r>
            <a:r>
              <a:rPr sz="1800" i="1" spc="-5" dirty="0">
                <a:solidFill>
                  <a:srgbClr val="404040"/>
                </a:solidFill>
                <a:latin typeface="Calibri"/>
                <a:cs typeface="Calibri"/>
              </a:rPr>
              <a:t>or</a:t>
            </a:r>
            <a:r>
              <a:rPr sz="1800" i="1" dirty="0">
                <a:solidFill>
                  <a:srgbClr val="404040"/>
                </a:solidFill>
                <a:latin typeface="Calibri"/>
                <a:cs typeface="Calibri"/>
              </a:rPr>
              <a:t> </a:t>
            </a:r>
            <a:r>
              <a:rPr sz="1800" i="1" spc="-15" dirty="0">
                <a:solidFill>
                  <a:srgbClr val="404040"/>
                </a:solidFill>
                <a:latin typeface="Calibri"/>
                <a:cs typeface="Calibri"/>
              </a:rPr>
              <a:t>focal</a:t>
            </a:r>
            <a:r>
              <a:rPr sz="1800" i="1" spc="20" dirty="0">
                <a:solidFill>
                  <a:srgbClr val="404040"/>
                </a:solidFill>
                <a:latin typeface="Calibri"/>
                <a:cs typeface="Calibri"/>
              </a:rPr>
              <a:t> </a:t>
            </a:r>
            <a:r>
              <a:rPr sz="1800" i="1" spc="-10" dirty="0">
                <a:solidFill>
                  <a:srgbClr val="404040"/>
                </a:solidFill>
                <a:latin typeface="Calibri"/>
                <a:cs typeface="Calibri"/>
              </a:rPr>
              <a:t>paralysis</a:t>
            </a:r>
            <a:endParaRPr sz="1800">
              <a:latin typeface="Calibri"/>
              <a:cs typeface="Calibri"/>
            </a:endParaRPr>
          </a:p>
          <a:p>
            <a:pPr>
              <a:lnSpc>
                <a:spcPct val="100000"/>
              </a:lnSpc>
            </a:pPr>
            <a:endParaRPr sz="1800">
              <a:latin typeface="Calibri"/>
              <a:cs typeface="Calibri"/>
            </a:endParaRPr>
          </a:p>
          <a:p>
            <a:pPr marL="203200" marR="23495" indent="-190500" algn="just">
              <a:lnSpc>
                <a:spcPct val="100000"/>
              </a:lnSpc>
              <a:spcBef>
                <a:spcPts val="1555"/>
              </a:spcBef>
            </a:pPr>
            <a:r>
              <a:rPr sz="1800" i="1" dirty="0">
                <a:solidFill>
                  <a:srgbClr val="404040"/>
                </a:solidFill>
                <a:latin typeface="Calibri"/>
                <a:cs typeface="Calibri"/>
              </a:rPr>
              <a:t>. </a:t>
            </a:r>
            <a:r>
              <a:rPr sz="1800" i="1" spc="-10" dirty="0">
                <a:solidFill>
                  <a:srgbClr val="FF0000"/>
                </a:solidFill>
                <a:latin typeface="Calibri"/>
                <a:cs typeface="Calibri"/>
              </a:rPr>
              <a:t>Silent </a:t>
            </a:r>
            <a:r>
              <a:rPr sz="1800" i="1" spc="-20" dirty="0">
                <a:solidFill>
                  <a:srgbClr val="FF0000"/>
                </a:solidFill>
                <a:latin typeface="Calibri"/>
                <a:cs typeface="Calibri"/>
              </a:rPr>
              <a:t>stroke</a:t>
            </a:r>
            <a:r>
              <a:rPr sz="1800" i="1" spc="-20" dirty="0">
                <a:solidFill>
                  <a:srgbClr val="404040"/>
                </a:solidFill>
                <a:latin typeface="Calibri"/>
                <a:cs typeface="Calibri"/>
              </a:rPr>
              <a:t>, </a:t>
            </a:r>
            <a:r>
              <a:rPr sz="1800" i="1" spc="-5" dirty="0">
                <a:solidFill>
                  <a:srgbClr val="404040"/>
                </a:solidFill>
                <a:latin typeface="Calibri"/>
                <a:cs typeface="Calibri"/>
              </a:rPr>
              <a:t>which is defined as evidence of cerebral </a:t>
            </a:r>
            <a:r>
              <a:rPr sz="1800" i="1" spc="-10" dirty="0">
                <a:solidFill>
                  <a:srgbClr val="404040"/>
                </a:solidFill>
                <a:latin typeface="Calibri"/>
                <a:cs typeface="Calibri"/>
              </a:rPr>
              <a:t>infarction </a:t>
            </a:r>
            <a:r>
              <a:rPr sz="1800" i="1" spc="-5" dirty="0">
                <a:solidFill>
                  <a:srgbClr val="404040"/>
                </a:solidFill>
                <a:latin typeface="Calibri"/>
                <a:cs typeface="Calibri"/>
              </a:rPr>
              <a:t>on imaging </a:t>
            </a:r>
            <a:r>
              <a:rPr sz="1800" i="1" spc="-10" dirty="0">
                <a:solidFill>
                  <a:srgbClr val="404040"/>
                </a:solidFill>
                <a:latin typeface="Calibri"/>
                <a:cs typeface="Calibri"/>
              </a:rPr>
              <a:t>studies </a:t>
            </a:r>
            <a:r>
              <a:rPr sz="1800" i="1" spc="-5" dirty="0">
                <a:solidFill>
                  <a:srgbClr val="404040"/>
                </a:solidFill>
                <a:latin typeface="Calibri"/>
                <a:cs typeface="Calibri"/>
              </a:rPr>
              <a:t>but </a:t>
            </a:r>
            <a:r>
              <a:rPr sz="1800" i="1" dirty="0">
                <a:solidFill>
                  <a:srgbClr val="404040"/>
                </a:solidFill>
                <a:latin typeface="Calibri"/>
                <a:cs typeface="Calibri"/>
              </a:rPr>
              <a:t>a </a:t>
            </a:r>
            <a:r>
              <a:rPr sz="1800" i="1" spc="-5" dirty="0">
                <a:solidFill>
                  <a:srgbClr val="404040"/>
                </a:solidFill>
                <a:latin typeface="Calibri"/>
                <a:cs typeface="Calibri"/>
              </a:rPr>
              <a:t>normal</a:t>
            </a:r>
            <a:r>
              <a:rPr sz="1800" i="1" dirty="0">
                <a:solidFill>
                  <a:srgbClr val="404040"/>
                </a:solidFill>
                <a:latin typeface="Calibri"/>
                <a:cs typeface="Calibri"/>
              </a:rPr>
              <a:t> </a:t>
            </a:r>
            <a:r>
              <a:rPr sz="1800" i="1" spc="-5" dirty="0">
                <a:solidFill>
                  <a:srgbClr val="404040"/>
                </a:solidFill>
                <a:latin typeface="Calibri"/>
                <a:cs typeface="Calibri"/>
              </a:rPr>
              <a:t>neurologic </a:t>
            </a:r>
            <a:r>
              <a:rPr sz="1800" i="1" spc="-20" dirty="0">
                <a:solidFill>
                  <a:srgbClr val="404040"/>
                </a:solidFill>
                <a:latin typeface="Calibri"/>
                <a:cs typeface="Calibri"/>
              </a:rPr>
              <a:t>exami </a:t>
            </a:r>
            <a:r>
              <a:rPr sz="1800" i="1" spc="-15" dirty="0">
                <a:solidFill>
                  <a:srgbClr val="404040"/>
                </a:solidFill>
                <a:latin typeface="Calibri"/>
                <a:cs typeface="Calibri"/>
              </a:rPr>
              <a:t> </a:t>
            </a:r>
            <a:r>
              <a:rPr sz="1800" i="1" spc="-5" dirty="0">
                <a:solidFill>
                  <a:srgbClr val="404040"/>
                </a:solidFill>
                <a:latin typeface="Calibri"/>
                <a:cs typeface="Calibri"/>
              </a:rPr>
              <a:t>nation, is more common and </a:t>
            </a:r>
            <a:r>
              <a:rPr sz="1800" i="1" spc="-10" dirty="0">
                <a:solidFill>
                  <a:srgbClr val="404040"/>
                </a:solidFill>
                <a:latin typeface="Calibri"/>
                <a:cs typeface="Calibri"/>
              </a:rPr>
              <a:t>occurs </a:t>
            </a:r>
            <a:r>
              <a:rPr sz="1800" i="1" spc="-5" dirty="0">
                <a:solidFill>
                  <a:srgbClr val="404040"/>
                </a:solidFill>
                <a:latin typeface="Calibri"/>
                <a:cs typeface="Calibri"/>
              </a:rPr>
              <a:t>in </a:t>
            </a:r>
            <a:r>
              <a:rPr sz="1800" i="1" spc="-10" dirty="0">
                <a:solidFill>
                  <a:srgbClr val="404040"/>
                </a:solidFill>
                <a:latin typeface="Calibri"/>
                <a:cs typeface="Calibri"/>
              </a:rPr>
              <a:t>approximately </a:t>
            </a:r>
            <a:r>
              <a:rPr sz="1800" i="1" dirty="0">
                <a:solidFill>
                  <a:srgbClr val="404040"/>
                </a:solidFill>
                <a:latin typeface="Calibri"/>
                <a:cs typeface="Calibri"/>
              </a:rPr>
              <a:t>20% </a:t>
            </a:r>
            <a:r>
              <a:rPr sz="1800" i="1" spc="-5" dirty="0">
                <a:solidFill>
                  <a:srgbClr val="404040"/>
                </a:solidFill>
                <a:latin typeface="Calibri"/>
                <a:cs typeface="Calibri"/>
              </a:rPr>
              <a:t>of patients with SS</a:t>
            </a:r>
            <a:r>
              <a:rPr sz="1800" i="1" dirty="0">
                <a:solidFill>
                  <a:srgbClr val="404040"/>
                </a:solidFill>
                <a:latin typeface="Calibri"/>
                <a:cs typeface="Calibri"/>
              </a:rPr>
              <a:t> </a:t>
            </a:r>
            <a:r>
              <a:rPr sz="1800" i="1" spc="-10" dirty="0">
                <a:solidFill>
                  <a:srgbClr val="404040"/>
                </a:solidFill>
                <a:latin typeface="Calibri"/>
                <a:cs typeface="Calibri"/>
              </a:rPr>
              <a:t>disease </a:t>
            </a:r>
            <a:r>
              <a:rPr sz="1800" i="1" dirty="0">
                <a:solidFill>
                  <a:srgbClr val="404040"/>
                </a:solidFill>
                <a:latin typeface="Calibri"/>
                <a:cs typeface="Calibri"/>
              </a:rPr>
              <a:t>A </a:t>
            </a:r>
            <a:r>
              <a:rPr sz="1800" i="1" spc="-10" dirty="0">
                <a:solidFill>
                  <a:srgbClr val="404040"/>
                </a:solidFill>
                <a:latin typeface="Calibri"/>
                <a:cs typeface="Calibri"/>
              </a:rPr>
              <a:t>significant </a:t>
            </a:r>
            <a:r>
              <a:rPr sz="1800" i="1" spc="-5" dirty="0">
                <a:solidFill>
                  <a:srgbClr val="404040"/>
                </a:solidFill>
                <a:latin typeface="Calibri"/>
                <a:cs typeface="Calibri"/>
              </a:rPr>
              <a:t>change in sc </a:t>
            </a:r>
            <a:r>
              <a:rPr sz="1800" i="1" dirty="0">
                <a:solidFill>
                  <a:srgbClr val="404040"/>
                </a:solidFill>
                <a:latin typeface="Calibri"/>
                <a:cs typeface="Calibri"/>
              </a:rPr>
              <a:t> </a:t>
            </a:r>
            <a:r>
              <a:rPr sz="1800" i="1" spc="-5" dirty="0">
                <a:solidFill>
                  <a:srgbClr val="404040"/>
                </a:solidFill>
                <a:latin typeface="Calibri"/>
                <a:cs typeface="Calibri"/>
              </a:rPr>
              <a:t>hool</a:t>
            </a:r>
            <a:r>
              <a:rPr sz="1800" i="1" spc="5" dirty="0">
                <a:solidFill>
                  <a:srgbClr val="404040"/>
                </a:solidFill>
                <a:latin typeface="Calibri"/>
                <a:cs typeface="Calibri"/>
              </a:rPr>
              <a:t> </a:t>
            </a:r>
            <a:r>
              <a:rPr sz="1800" i="1" spc="-10" dirty="0">
                <a:solidFill>
                  <a:srgbClr val="404040"/>
                </a:solidFill>
                <a:latin typeface="Calibri"/>
                <a:cs typeface="Calibri"/>
              </a:rPr>
              <a:t>performance</a:t>
            </a:r>
            <a:r>
              <a:rPr sz="1800" i="1" spc="15" dirty="0">
                <a:solidFill>
                  <a:srgbClr val="404040"/>
                </a:solidFill>
                <a:latin typeface="Calibri"/>
                <a:cs typeface="Calibri"/>
              </a:rPr>
              <a:t> </a:t>
            </a:r>
            <a:r>
              <a:rPr sz="1800" i="1" spc="-5" dirty="0">
                <a:solidFill>
                  <a:srgbClr val="404040"/>
                </a:solidFill>
                <a:latin typeface="Calibri"/>
                <a:cs typeface="Calibri"/>
              </a:rPr>
              <a:t>or behavior</a:t>
            </a:r>
            <a:r>
              <a:rPr sz="1800" i="1" spc="5" dirty="0">
                <a:solidFill>
                  <a:srgbClr val="404040"/>
                </a:solidFill>
                <a:latin typeface="Calibri"/>
                <a:cs typeface="Calibri"/>
              </a:rPr>
              <a:t> </a:t>
            </a:r>
            <a:r>
              <a:rPr sz="1800" i="1" spc="-5" dirty="0">
                <a:solidFill>
                  <a:srgbClr val="404040"/>
                </a:solidFill>
                <a:latin typeface="Calibri"/>
                <a:cs typeface="Calibri"/>
              </a:rPr>
              <a:t>has</a:t>
            </a:r>
            <a:r>
              <a:rPr sz="1800" i="1" dirty="0">
                <a:solidFill>
                  <a:srgbClr val="404040"/>
                </a:solidFill>
                <a:latin typeface="Calibri"/>
                <a:cs typeface="Calibri"/>
              </a:rPr>
              <a:t> </a:t>
            </a:r>
            <a:r>
              <a:rPr sz="1800" i="1" spc="-5" dirty="0">
                <a:solidFill>
                  <a:srgbClr val="404040"/>
                </a:solidFill>
                <a:latin typeface="Calibri"/>
                <a:cs typeface="Calibri"/>
              </a:rPr>
              <a:t>been </a:t>
            </a:r>
            <a:r>
              <a:rPr sz="1800" i="1" spc="-10" dirty="0">
                <a:solidFill>
                  <a:srgbClr val="404040"/>
                </a:solidFill>
                <a:latin typeface="Calibri"/>
                <a:cs typeface="Calibri"/>
              </a:rPr>
              <a:t>associated</a:t>
            </a:r>
            <a:r>
              <a:rPr sz="1800" i="1" spc="35" dirty="0">
                <a:solidFill>
                  <a:srgbClr val="404040"/>
                </a:solidFill>
                <a:latin typeface="Calibri"/>
                <a:cs typeface="Calibri"/>
              </a:rPr>
              <a:t> </a:t>
            </a:r>
            <a:r>
              <a:rPr sz="1800" i="1" spc="-5" dirty="0">
                <a:solidFill>
                  <a:srgbClr val="404040"/>
                </a:solidFill>
                <a:latin typeface="Calibri"/>
                <a:cs typeface="Calibri"/>
              </a:rPr>
              <a:t>with</a:t>
            </a:r>
            <a:r>
              <a:rPr sz="1800" i="1" spc="35" dirty="0">
                <a:solidFill>
                  <a:srgbClr val="404040"/>
                </a:solidFill>
                <a:latin typeface="Calibri"/>
                <a:cs typeface="Calibri"/>
              </a:rPr>
              <a:t> </a:t>
            </a:r>
            <a:r>
              <a:rPr sz="1800" i="1" spc="-10" dirty="0">
                <a:solidFill>
                  <a:srgbClr val="404040"/>
                </a:solidFill>
                <a:latin typeface="Calibri"/>
                <a:cs typeface="Calibri"/>
              </a:rPr>
              <a:t>silent</a:t>
            </a:r>
            <a:r>
              <a:rPr sz="1800" i="1" spc="90" dirty="0">
                <a:solidFill>
                  <a:srgbClr val="404040"/>
                </a:solidFill>
                <a:latin typeface="Calibri"/>
                <a:cs typeface="Calibri"/>
              </a:rPr>
              <a:t> </a:t>
            </a:r>
            <a:r>
              <a:rPr sz="1800" i="1" spc="-15" dirty="0">
                <a:solidFill>
                  <a:srgbClr val="404040"/>
                </a:solidFill>
                <a:latin typeface="Calibri"/>
                <a:cs typeface="Calibri"/>
              </a:rPr>
              <a:t>stroke.).</a:t>
            </a:r>
            <a:endParaRPr sz="1800">
              <a:latin typeface="Calibri"/>
              <a:cs typeface="Calibri"/>
            </a:endParaRPr>
          </a:p>
        </p:txBody>
      </p:sp>
      <p:sp>
        <p:nvSpPr>
          <p:cNvPr id="4" name="object 4"/>
          <p:cNvSpPr txBox="1">
            <a:spLocks noGrp="1"/>
          </p:cNvSpPr>
          <p:nvPr>
            <p:ph type="title"/>
          </p:nvPr>
        </p:nvSpPr>
        <p:spPr>
          <a:xfrm>
            <a:off x="696569" y="311658"/>
            <a:ext cx="5409565" cy="635000"/>
          </a:xfrm>
          <a:prstGeom prst="rect">
            <a:avLst/>
          </a:prstGeom>
        </p:spPr>
        <p:txBody>
          <a:bodyPr vert="horz" wrap="square" lIns="0" tIns="12065" rIns="0" bIns="0" rtlCol="0">
            <a:spAutoFit/>
          </a:bodyPr>
          <a:lstStyle/>
          <a:p>
            <a:pPr marL="12700">
              <a:lnSpc>
                <a:spcPct val="100000"/>
              </a:lnSpc>
              <a:spcBef>
                <a:spcPts val="95"/>
              </a:spcBef>
            </a:pPr>
            <a:r>
              <a:rPr spc="-10" dirty="0">
                <a:solidFill>
                  <a:srgbClr val="FFFFFF"/>
                </a:solidFill>
              </a:rPr>
              <a:t>Neurologic</a:t>
            </a:r>
            <a:r>
              <a:rPr spc="-30" dirty="0">
                <a:solidFill>
                  <a:srgbClr val="FFFFFF"/>
                </a:solidFill>
              </a:rPr>
              <a:t> </a:t>
            </a:r>
            <a:r>
              <a:rPr spc="-10" dirty="0">
                <a:solidFill>
                  <a:srgbClr val="FFFFFF"/>
                </a:solidFill>
              </a:rPr>
              <a:t>Complications</a:t>
            </a:r>
          </a:p>
        </p:txBody>
      </p:sp>
      <p:pic>
        <p:nvPicPr>
          <p:cNvPr id="5" name="object 5"/>
          <p:cNvPicPr/>
          <p:nvPr/>
        </p:nvPicPr>
        <p:blipFill>
          <a:blip r:embed="rId3" cstate="print"/>
          <a:stretch>
            <a:fillRect/>
          </a:stretch>
        </p:blipFill>
        <p:spPr>
          <a:xfrm>
            <a:off x="6694931" y="4983479"/>
            <a:ext cx="5472683" cy="187604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a:spLocks noGrp="1"/>
          </p:cNvSpPr>
          <p:nvPr>
            <p:ph type="title"/>
          </p:nvPr>
        </p:nvSpPr>
        <p:spPr>
          <a:xfrm>
            <a:off x="461568" y="1645428"/>
            <a:ext cx="3418204" cy="465455"/>
          </a:xfrm>
          <a:prstGeom prst="rect">
            <a:avLst/>
          </a:prstGeom>
        </p:spPr>
        <p:txBody>
          <a:bodyPr vert="horz" wrap="square" lIns="0" tIns="16510" rIns="0" bIns="0" rtlCol="0">
            <a:spAutoFit/>
          </a:bodyPr>
          <a:lstStyle/>
          <a:p>
            <a:pPr marL="12700">
              <a:lnSpc>
                <a:spcPct val="100000"/>
              </a:lnSpc>
              <a:spcBef>
                <a:spcPts val="130"/>
              </a:spcBef>
              <a:tabLst>
                <a:tab pos="532130" algn="l"/>
              </a:tabLst>
            </a:pPr>
            <a:r>
              <a:rPr sz="2850" b="0" spc="229" dirty="0">
                <a:solidFill>
                  <a:srgbClr val="3E3E3E"/>
                </a:solidFill>
                <a:latin typeface="Segoe UI Symbol"/>
                <a:cs typeface="Segoe UI Symbol"/>
              </a:rPr>
              <a:t>v	</a:t>
            </a:r>
            <a:r>
              <a:rPr sz="2800" i="1" u="heavy" spc="-5" dirty="0">
                <a:solidFill>
                  <a:srgbClr val="3E3E3E"/>
                </a:solidFill>
                <a:uFill>
                  <a:solidFill>
                    <a:srgbClr val="3E3E3E"/>
                  </a:solidFill>
                </a:uFill>
                <a:latin typeface="Calibri"/>
                <a:cs typeface="Calibri"/>
              </a:rPr>
              <a:t>Adult</a:t>
            </a:r>
            <a:r>
              <a:rPr sz="2800" i="1" u="heavy" spc="-75" dirty="0">
                <a:solidFill>
                  <a:srgbClr val="3E3E3E"/>
                </a:solidFill>
                <a:uFill>
                  <a:solidFill>
                    <a:srgbClr val="3E3E3E"/>
                  </a:solidFill>
                </a:uFill>
                <a:latin typeface="Calibri"/>
                <a:cs typeface="Calibri"/>
              </a:rPr>
              <a:t> </a:t>
            </a:r>
            <a:r>
              <a:rPr sz="2800" i="1" u="heavy" spc="-5" dirty="0">
                <a:solidFill>
                  <a:srgbClr val="3E3E3E"/>
                </a:solidFill>
                <a:uFill>
                  <a:solidFill>
                    <a:srgbClr val="3E3E3E"/>
                  </a:solidFill>
                </a:uFill>
                <a:latin typeface="Calibri"/>
                <a:cs typeface="Calibri"/>
              </a:rPr>
              <a:t>hemoglobins:</a:t>
            </a:r>
            <a:endParaRPr sz="2800">
              <a:latin typeface="Calibri"/>
              <a:cs typeface="Calibri"/>
            </a:endParaRPr>
          </a:p>
        </p:txBody>
      </p:sp>
      <p:sp>
        <p:nvSpPr>
          <p:cNvPr id="4" name="object 4"/>
          <p:cNvSpPr txBox="1">
            <a:spLocks noGrp="1"/>
          </p:cNvSpPr>
          <p:nvPr>
            <p:ph type="body" idx="1"/>
          </p:nvPr>
        </p:nvSpPr>
        <p:spPr>
          <a:prstGeom prst="rect">
            <a:avLst/>
          </a:prstGeom>
        </p:spPr>
        <p:txBody>
          <a:bodyPr vert="horz" wrap="square" lIns="0" tIns="12700" rIns="0" bIns="0" rtlCol="0">
            <a:spAutoFit/>
          </a:bodyPr>
          <a:lstStyle/>
          <a:p>
            <a:pPr marL="38100" marR="599440">
              <a:lnSpc>
                <a:spcPct val="115500"/>
              </a:lnSpc>
              <a:spcBef>
                <a:spcPts val="100"/>
              </a:spcBef>
            </a:pPr>
            <a:r>
              <a:rPr u="heavy" spc="-5" dirty="0">
                <a:uFill>
                  <a:solidFill>
                    <a:srgbClr val="3E3E3E"/>
                  </a:solidFill>
                </a:uFill>
              </a:rPr>
              <a:t>Hemoglobin </a:t>
            </a:r>
            <a:r>
              <a:rPr u="heavy" spc="35" dirty="0">
                <a:uFill>
                  <a:solidFill>
                    <a:srgbClr val="3E3E3E"/>
                  </a:solidFill>
                </a:uFill>
              </a:rPr>
              <a:t>A</a:t>
            </a:r>
            <a:r>
              <a:rPr spc="35" dirty="0"/>
              <a:t>=</a:t>
            </a:r>
            <a:r>
              <a:rPr spc="35" dirty="0">
                <a:latin typeface="Roboto"/>
                <a:cs typeface="Roboto"/>
              </a:rPr>
              <a:t>α</a:t>
            </a:r>
            <a:r>
              <a:rPr sz="1800" spc="52" baseline="-16203" dirty="0"/>
              <a:t>2</a:t>
            </a:r>
            <a:r>
              <a:rPr sz="2000" spc="35" dirty="0">
                <a:latin typeface="Roboto"/>
                <a:cs typeface="Roboto"/>
              </a:rPr>
              <a:t>β</a:t>
            </a:r>
            <a:r>
              <a:rPr sz="1800" spc="52" baseline="-16203" dirty="0"/>
              <a:t>2</a:t>
            </a:r>
            <a:r>
              <a:rPr sz="2000" spc="35" dirty="0"/>
              <a:t>. </a:t>
            </a:r>
            <a:r>
              <a:rPr sz="2000" spc="-5" dirty="0"/>
              <a:t>This is the major adult type </a:t>
            </a:r>
            <a:r>
              <a:rPr sz="2000" spc="15" dirty="0"/>
              <a:t>(HbA</a:t>
            </a:r>
            <a:r>
              <a:rPr sz="1800" spc="22" baseline="-16203" dirty="0"/>
              <a:t>1</a:t>
            </a:r>
            <a:r>
              <a:rPr sz="2000" spc="15" dirty="0"/>
              <a:t>), </a:t>
            </a:r>
            <a:r>
              <a:rPr sz="2000" spc="-5" dirty="0"/>
              <a:t>comprising 95% of the total hemoglobin </a:t>
            </a:r>
            <a:r>
              <a:rPr sz="2000" dirty="0"/>
              <a:t> </a:t>
            </a:r>
            <a:r>
              <a:rPr sz="2000" u="heavy" spc="-5" dirty="0">
                <a:uFill>
                  <a:solidFill>
                    <a:srgbClr val="3E3E3E"/>
                  </a:solidFill>
                </a:uFill>
              </a:rPr>
              <a:t>Hemoglobin</a:t>
            </a:r>
            <a:r>
              <a:rPr sz="2000" u="heavy" spc="-85" dirty="0">
                <a:uFill>
                  <a:solidFill>
                    <a:srgbClr val="3E3E3E"/>
                  </a:solidFill>
                </a:uFill>
              </a:rPr>
              <a:t> </a:t>
            </a:r>
            <a:r>
              <a:rPr sz="2000" u="heavy" spc="35" dirty="0">
                <a:uFill>
                  <a:solidFill>
                    <a:srgbClr val="3E3E3E"/>
                  </a:solidFill>
                </a:uFill>
              </a:rPr>
              <a:t>A</a:t>
            </a:r>
            <a:r>
              <a:rPr sz="1800" u="heavy" spc="52" baseline="-16203" dirty="0">
                <a:uFill>
                  <a:solidFill>
                    <a:srgbClr val="3E3E3E"/>
                  </a:solidFill>
                </a:uFill>
              </a:rPr>
              <a:t>2</a:t>
            </a:r>
            <a:r>
              <a:rPr sz="2000" spc="35" dirty="0"/>
              <a:t>=</a:t>
            </a:r>
            <a:r>
              <a:rPr sz="2000" spc="35" dirty="0">
                <a:latin typeface="Roboto"/>
                <a:cs typeface="Roboto"/>
              </a:rPr>
              <a:t>α</a:t>
            </a:r>
            <a:r>
              <a:rPr sz="1800" spc="52" baseline="-16203" dirty="0"/>
              <a:t>2</a:t>
            </a:r>
            <a:r>
              <a:rPr sz="2000" spc="35" dirty="0">
                <a:latin typeface="Roboto"/>
                <a:cs typeface="Roboto"/>
              </a:rPr>
              <a:t>δ</a:t>
            </a:r>
            <a:r>
              <a:rPr sz="1800" spc="52" baseline="-16203" dirty="0"/>
              <a:t>2</a:t>
            </a:r>
            <a:r>
              <a:rPr sz="2000" spc="35" dirty="0"/>
              <a:t>.</a:t>
            </a:r>
            <a:r>
              <a:rPr sz="2000" spc="-45" dirty="0"/>
              <a:t> </a:t>
            </a:r>
            <a:r>
              <a:rPr sz="2000" spc="-5" dirty="0"/>
              <a:t>This</a:t>
            </a:r>
            <a:r>
              <a:rPr sz="2000" spc="20" dirty="0"/>
              <a:t> </a:t>
            </a:r>
            <a:r>
              <a:rPr sz="2000" spc="-5" dirty="0"/>
              <a:t>type</a:t>
            </a:r>
            <a:r>
              <a:rPr sz="2000" spc="10" dirty="0"/>
              <a:t> </a:t>
            </a:r>
            <a:r>
              <a:rPr sz="2000" spc="-5" dirty="0"/>
              <a:t>accounts</a:t>
            </a:r>
            <a:r>
              <a:rPr sz="2000" spc="35" dirty="0"/>
              <a:t> </a:t>
            </a:r>
            <a:r>
              <a:rPr sz="2000" spc="-5" dirty="0"/>
              <a:t>for</a:t>
            </a:r>
            <a:r>
              <a:rPr sz="2000" spc="40" dirty="0"/>
              <a:t> </a:t>
            </a:r>
            <a:r>
              <a:rPr sz="2000" spc="-5" dirty="0"/>
              <a:t>less</a:t>
            </a:r>
            <a:r>
              <a:rPr sz="2000" spc="-10" dirty="0"/>
              <a:t> </a:t>
            </a:r>
            <a:r>
              <a:rPr sz="2000" spc="-5" dirty="0"/>
              <a:t>than</a:t>
            </a:r>
            <a:r>
              <a:rPr sz="2000" spc="5" dirty="0"/>
              <a:t> </a:t>
            </a:r>
            <a:r>
              <a:rPr sz="2000" spc="-5" dirty="0"/>
              <a:t>3.5%</a:t>
            </a:r>
            <a:r>
              <a:rPr sz="2000" dirty="0"/>
              <a:t> </a:t>
            </a:r>
            <a:r>
              <a:rPr sz="2000" spc="-5" dirty="0"/>
              <a:t>of</a:t>
            </a:r>
            <a:r>
              <a:rPr sz="2000" spc="25" dirty="0"/>
              <a:t> </a:t>
            </a:r>
            <a:r>
              <a:rPr sz="2000" spc="-5" dirty="0"/>
              <a:t>the</a:t>
            </a:r>
            <a:r>
              <a:rPr sz="2000" spc="5" dirty="0"/>
              <a:t> </a:t>
            </a:r>
            <a:r>
              <a:rPr sz="2000" spc="-5" dirty="0"/>
              <a:t>total</a:t>
            </a:r>
            <a:r>
              <a:rPr sz="2000" spc="5" dirty="0"/>
              <a:t> </a:t>
            </a:r>
            <a:r>
              <a:rPr sz="2000" spc="-5" dirty="0"/>
              <a:t>hemoglobin.</a:t>
            </a:r>
            <a:r>
              <a:rPr sz="2000" spc="35" dirty="0"/>
              <a:t> </a:t>
            </a:r>
            <a:r>
              <a:rPr sz="2000" spc="-5" dirty="0"/>
              <a:t>Synthesis</a:t>
            </a:r>
            <a:r>
              <a:rPr sz="2000" spc="-35" dirty="0"/>
              <a:t> </a:t>
            </a:r>
            <a:r>
              <a:rPr sz="2000" spc="-5" dirty="0"/>
              <a:t>of</a:t>
            </a:r>
            <a:r>
              <a:rPr sz="2000" spc="25" dirty="0"/>
              <a:t> </a:t>
            </a:r>
            <a:r>
              <a:rPr sz="2000" spc="-40" dirty="0">
                <a:latin typeface="Roboto"/>
                <a:cs typeface="Roboto"/>
              </a:rPr>
              <a:t>δ</a:t>
            </a:r>
            <a:endParaRPr sz="2000">
              <a:latin typeface="Roboto"/>
              <a:cs typeface="Roboto"/>
            </a:endParaRPr>
          </a:p>
          <a:p>
            <a:pPr marL="408940">
              <a:lnSpc>
                <a:spcPts val="2400"/>
              </a:lnSpc>
            </a:pPr>
            <a:r>
              <a:rPr spc="-5" dirty="0"/>
              <a:t>chains</a:t>
            </a:r>
            <a:r>
              <a:rPr spc="-15" dirty="0"/>
              <a:t> </a:t>
            </a:r>
            <a:r>
              <a:rPr spc="-5" dirty="0"/>
              <a:t>is</a:t>
            </a:r>
            <a:r>
              <a:rPr spc="-90" dirty="0"/>
              <a:t> </a:t>
            </a:r>
            <a:r>
              <a:rPr spc="-5" dirty="0"/>
              <a:t>low</a:t>
            </a:r>
            <a:r>
              <a:rPr spc="30" dirty="0"/>
              <a:t> </a:t>
            </a:r>
            <a:r>
              <a:rPr spc="-5" dirty="0"/>
              <a:t>at</a:t>
            </a:r>
            <a:r>
              <a:rPr spc="45" dirty="0"/>
              <a:t> </a:t>
            </a:r>
            <a:r>
              <a:rPr spc="-5" dirty="0"/>
              <a:t>all</a:t>
            </a:r>
            <a:r>
              <a:rPr dirty="0"/>
              <a:t> </a:t>
            </a:r>
            <a:r>
              <a:rPr spc="-5" dirty="0"/>
              <a:t>times.</a:t>
            </a:r>
          </a:p>
          <a:p>
            <a:pPr>
              <a:lnSpc>
                <a:spcPct val="100000"/>
              </a:lnSpc>
              <a:spcBef>
                <a:spcPts val="55"/>
              </a:spcBef>
            </a:pPr>
            <a:endParaRPr sz="2650"/>
          </a:p>
          <a:p>
            <a:pPr marL="38100">
              <a:lnSpc>
                <a:spcPct val="100000"/>
              </a:lnSpc>
              <a:spcBef>
                <a:spcPts val="5"/>
              </a:spcBef>
              <a:tabLst>
                <a:tab pos="632460" algn="l"/>
                <a:tab pos="1754505" algn="l"/>
              </a:tabLst>
            </a:pPr>
            <a:r>
              <a:rPr sz="3200" spc="-5" dirty="0"/>
              <a:t>&gt;&gt;	</a:t>
            </a:r>
            <a:r>
              <a:rPr sz="3200" b="1" u="heavy" spc="-5" dirty="0">
                <a:uFill>
                  <a:solidFill>
                    <a:srgbClr val="3E3E3E"/>
                  </a:solidFill>
                </a:uFill>
                <a:latin typeface="Calibri"/>
                <a:cs typeface="Calibri"/>
              </a:rPr>
              <a:t>NOTE</a:t>
            </a:r>
            <a:r>
              <a:rPr sz="3200" b="1" spc="-5" dirty="0">
                <a:latin typeface="Calibri"/>
                <a:cs typeface="Calibri"/>
              </a:rPr>
              <a:t>	</a:t>
            </a:r>
            <a:r>
              <a:rPr sz="3200" spc="-5" dirty="0"/>
              <a:t>:</a:t>
            </a:r>
            <a:endParaRPr sz="3200">
              <a:latin typeface="Calibri"/>
              <a:cs typeface="Calibri"/>
            </a:endParaRPr>
          </a:p>
          <a:p>
            <a:pPr marL="38100" marR="17780" indent="121920">
              <a:lnSpc>
                <a:spcPct val="115500"/>
              </a:lnSpc>
              <a:spcBef>
                <a:spcPts val="135"/>
              </a:spcBef>
            </a:pPr>
            <a:r>
              <a:rPr spc="-5" dirty="0">
                <a:solidFill>
                  <a:srgbClr val="FF0000"/>
                </a:solidFill>
              </a:rPr>
              <a:t>*</a:t>
            </a:r>
            <a:r>
              <a:rPr spc="75" dirty="0">
                <a:solidFill>
                  <a:srgbClr val="FF0000"/>
                </a:solidFill>
              </a:rPr>
              <a:t> </a:t>
            </a:r>
            <a:r>
              <a:rPr spc="-5" dirty="0"/>
              <a:t>HbF</a:t>
            </a:r>
            <a:r>
              <a:rPr spc="-40" dirty="0"/>
              <a:t> </a:t>
            </a:r>
            <a:r>
              <a:rPr spc="-5" dirty="0"/>
              <a:t>has</a:t>
            </a:r>
            <a:r>
              <a:rPr spc="25" dirty="0"/>
              <a:t> </a:t>
            </a:r>
            <a:r>
              <a:rPr spc="-5" dirty="0"/>
              <a:t>a</a:t>
            </a:r>
            <a:r>
              <a:rPr spc="30" dirty="0"/>
              <a:t> </a:t>
            </a:r>
            <a:r>
              <a:rPr spc="-5" dirty="0"/>
              <a:t>higher</a:t>
            </a:r>
            <a:r>
              <a:rPr spc="-30" dirty="0"/>
              <a:t> </a:t>
            </a:r>
            <a:r>
              <a:rPr spc="-5" dirty="0"/>
              <a:t>affinity</a:t>
            </a:r>
            <a:r>
              <a:rPr dirty="0"/>
              <a:t> </a:t>
            </a:r>
            <a:r>
              <a:rPr spc="-5" dirty="0"/>
              <a:t>for</a:t>
            </a:r>
            <a:r>
              <a:rPr spc="30" dirty="0"/>
              <a:t> </a:t>
            </a:r>
            <a:r>
              <a:rPr spc="-5" dirty="0"/>
              <a:t>oxygen</a:t>
            </a:r>
            <a:r>
              <a:rPr spc="-40" dirty="0"/>
              <a:t> </a:t>
            </a:r>
            <a:r>
              <a:rPr spc="-5" dirty="0"/>
              <a:t>than</a:t>
            </a:r>
            <a:r>
              <a:rPr spc="105" dirty="0"/>
              <a:t> </a:t>
            </a:r>
            <a:r>
              <a:rPr spc="-5" dirty="0"/>
              <a:t>HbA</a:t>
            </a:r>
            <a:r>
              <a:rPr spc="-75" dirty="0"/>
              <a:t> </a:t>
            </a:r>
            <a:r>
              <a:rPr spc="-5" dirty="0"/>
              <a:t>,</a:t>
            </a:r>
            <a:r>
              <a:rPr spc="60" dirty="0"/>
              <a:t> </a:t>
            </a:r>
            <a:r>
              <a:rPr spc="-5" dirty="0"/>
              <a:t>facilitating</a:t>
            </a:r>
            <a:r>
              <a:rPr spc="30" dirty="0"/>
              <a:t> </a:t>
            </a:r>
            <a:r>
              <a:rPr spc="-5" dirty="0"/>
              <a:t>oxygen</a:t>
            </a:r>
            <a:r>
              <a:rPr spc="-45" dirty="0"/>
              <a:t> </a:t>
            </a:r>
            <a:r>
              <a:rPr spc="-5" dirty="0"/>
              <a:t>transfer</a:t>
            </a:r>
            <a:r>
              <a:rPr spc="20" dirty="0"/>
              <a:t> </a:t>
            </a:r>
            <a:r>
              <a:rPr spc="-5" dirty="0"/>
              <a:t>from</a:t>
            </a:r>
            <a:r>
              <a:rPr spc="55" dirty="0"/>
              <a:t> </a:t>
            </a:r>
            <a:r>
              <a:rPr spc="-5" dirty="0"/>
              <a:t>the</a:t>
            </a:r>
            <a:r>
              <a:rPr spc="5" dirty="0"/>
              <a:t> </a:t>
            </a:r>
            <a:r>
              <a:rPr spc="-5" dirty="0"/>
              <a:t>maternal</a:t>
            </a:r>
            <a:r>
              <a:rPr spc="25" dirty="0"/>
              <a:t> </a:t>
            </a:r>
            <a:r>
              <a:rPr spc="-5" dirty="0"/>
              <a:t>to</a:t>
            </a:r>
            <a:r>
              <a:rPr spc="-40" dirty="0"/>
              <a:t> </a:t>
            </a:r>
            <a:r>
              <a:rPr spc="-5" dirty="0"/>
              <a:t>the </a:t>
            </a:r>
            <a:r>
              <a:rPr spc="-440" dirty="0"/>
              <a:t> </a:t>
            </a:r>
            <a:r>
              <a:rPr spc="-5" dirty="0"/>
              <a:t>fetal</a:t>
            </a:r>
            <a:r>
              <a:rPr spc="-85" dirty="0"/>
              <a:t> </a:t>
            </a:r>
            <a:r>
              <a:rPr spc="-5" dirty="0"/>
              <a:t>circulation</a:t>
            </a:r>
          </a:p>
          <a:p>
            <a:pPr marL="380365" marR="490855" indent="-322580">
              <a:lnSpc>
                <a:spcPct val="100000"/>
              </a:lnSpc>
              <a:spcBef>
                <a:spcPts val="370"/>
              </a:spcBef>
              <a:buFont typeface="Arial"/>
              <a:buChar char="•"/>
              <a:tabLst>
                <a:tab pos="380365" algn="l"/>
                <a:tab pos="381000" algn="l"/>
              </a:tabLst>
            </a:pPr>
            <a:r>
              <a:rPr spc="-5" dirty="0"/>
              <a:t>Synthesis</a:t>
            </a:r>
            <a:r>
              <a:rPr spc="-40" dirty="0"/>
              <a:t> </a:t>
            </a:r>
            <a:r>
              <a:rPr spc="-5" dirty="0"/>
              <a:t>of</a:t>
            </a:r>
            <a:r>
              <a:rPr spc="25" dirty="0"/>
              <a:t> </a:t>
            </a:r>
            <a:r>
              <a:rPr spc="-5" dirty="0"/>
              <a:t>the</a:t>
            </a:r>
            <a:r>
              <a:rPr spc="5" dirty="0"/>
              <a:t> </a:t>
            </a:r>
            <a:r>
              <a:rPr spc="-5" dirty="0"/>
              <a:t>different</a:t>
            </a:r>
            <a:r>
              <a:rPr spc="-45" dirty="0"/>
              <a:t> </a:t>
            </a:r>
            <a:r>
              <a:rPr spc="-5" dirty="0"/>
              <a:t>hemoglobin</a:t>
            </a:r>
            <a:r>
              <a:rPr spc="40" dirty="0"/>
              <a:t> </a:t>
            </a:r>
            <a:r>
              <a:rPr spc="-5" dirty="0"/>
              <a:t>chains</a:t>
            </a:r>
            <a:r>
              <a:rPr spc="5" dirty="0"/>
              <a:t> </a:t>
            </a:r>
            <a:r>
              <a:rPr spc="-5" dirty="0"/>
              <a:t>is</a:t>
            </a:r>
            <a:r>
              <a:rPr spc="25" dirty="0"/>
              <a:t> </a:t>
            </a:r>
            <a:r>
              <a:rPr spc="-5" dirty="0"/>
              <a:t>directed</a:t>
            </a:r>
            <a:r>
              <a:rPr spc="50" dirty="0"/>
              <a:t> </a:t>
            </a:r>
            <a:r>
              <a:rPr spc="-5" dirty="0"/>
              <a:t>by</a:t>
            </a:r>
            <a:r>
              <a:rPr spc="35" dirty="0"/>
              <a:t> </a:t>
            </a:r>
            <a:r>
              <a:rPr spc="-5" dirty="0"/>
              <a:t>different</a:t>
            </a:r>
            <a:r>
              <a:rPr dirty="0"/>
              <a:t> </a:t>
            </a:r>
            <a:r>
              <a:rPr b="1" u="heavy" spc="10" dirty="0">
                <a:uFill>
                  <a:solidFill>
                    <a:srgbClr val="3E3E3E"/>
                  </a:solidFill>
                </a:uFill>
                <a:latin typeface="Calibri"/>
                <a:cs typeface="Calibri"/>
              </a:rPr>
              <a:t>genes</a:t>
            </a:r>
            <a:r>
              <a:rPr spc="10" dirty="0"/>
              <a:t>,</a:t>
            </a:r>
            <a:r>
              <a:rPr spc="-45" dirty="0"/>
              <a:t> </a:t>
            </a:r>
            <a:r>
              <a:rPr spc="-5" dirty="0"/>
              <a:t>at</a:t>
            </a:r>
            <a:r>
              <a:rPr spc="65" dirty="0"/>
              <a:t> </a:t>
            </a:r>
            <a:r>
              <a:rPr spc="-5" dirty="0"/>
              <a:t>least</a:t>
            </a:r>
            <a:r>
              <a:rPr spc="-35" dirty="0"/>
              <a:t> </a:t>
            </a:r>
            <a:r>
              <a:rPr spc="-5" dirty="0"/>
              <a:t>one</a:t>
            </a:r>
            <a:r>
              <a:rPr spc="55" dirty="0"/>
              <a:t> </a:t>
            </a:r>
            <a:r>
              <a:rPr spc="-5" dirty="0"/>
              <a:t>for</a:t>
            </a:r>
            <a:r>
              <a:rPr spc="-70" dirty="0"/>
              <a:t> </a:t>
            </a:r>
            <a:r>
              <a:rPr spc="-5" dirty="0"/>
              <a:t>each </a:t>
            </a:r>
            <a:r>
              <a:rPr spc="-434" dirty="0"/>
              <a:t> </a:t>
            </a:r>
            <a:r>
              <a:rPr spc="-5" dirty="0"/>
              <a:t>chain</a:t>
            </a:r>
          </a:p>
          <a:p>
            <a:pPr marL="38100">
              <a:lnSpc>
                <a:spcPct val="100000"/>
              </a:lnSpc>
              <a:spcBef>
                <a:spcPts val="370"/>
              </a:spcBef>
            </a:pPr>
            <a:r>
              <a:rPr spc="-5" dirty="0"/>
              <a:t>type.</a:t>
            </a:r>
            <a:r>
              <a:rPr dirty="0"/>
              <a:t> </a:t>
            </a:r>
            <a:r>
              <a:rPr spc="-5" dirty="0"/>
              <a:t>The</a:t>
            </a:r>
            <a:r>
              <a:rPr dirty="0"/>
              <a:t> </a:t>
            </a:r>
            <a:r>
              <a:rPr spc="-70" dirty="0">
                <a:latin typeface="Roboto"/>
                <a:cs typeface="Roboto"/>
              </a:rPr>
              <a:t>α-</a:t>
            </a:r>
            <a:r>
              <a:rPr spc="-70" dirty="0"/>
              <a:t>gene</a:t>
            </a:r>
            <a:r>
              <a:rPr spc="-40" dirty="0"/>
              <a:t> </a:t>
            </a:r>
            <a:r>
              <a:rPr spc="-5" dirty="0"/>
              <a:t>complex</a:t>
            </a:r>
            <a:r>
              <a:rPr spc="10" dirty="0"/>
              <a:t> </a:t>
            </a:r>
            <a:r>
              <a:rPr spc="-5" dirty="0"/>
              <a:t>and</a:t>
            </a:r>
            <a:r>
              <a:rPr spc="75" dirty="0"/>
              <a:t> </a:t>
            </a:r>
            <a:r>
              <a:rPr spc="-70" dirty="0">
                <a:latin typeface="Roboto"/>
                <a:cs typeface="Roboto"/>
              </a:rPr>
              <a:t>β-</a:t>
            </a:r>
            <a:r>
              <a:rPr spc="-70" dirty="0"/>
              <a:t>gene</a:t>
            </a:r>
            <a:r>
              <a:rPr spc="5" dirty="0"/>
              <a:t> </a:t>
            </a:r>
            <a:r>
              <a:rPr spc="-5" dirty="0"/>
              <a:t>complexes</a:t>
            </a:r>
            <a:r>
              <a:rPr spc="-25" dirty="0"/>
              <a:t> </a:t>
            </a:r>
            <a:r>
              <a:rPr spc="-5" dirty="0"/>
              <a:t>are</a:t>
            </a:r>
            <a:r>
              <a:rPr spc="-15" dirty="0"/>
              <a:t> </a:t>
            </a:r>
            <a:r>
              <a:rPr spc="-5" dirty="0"/>
              <a:t>located</a:t>
            </a:r>
            <a:r>
              <a:rPr spc="65" dirty="0"/>
              <a:t> </a:t>
            </a:r>
            <a:r>
              <a:rPr spc="-5" dirty="0"/>
              <a:t>in</a:t>
            </a:r>
            <a:r>
              <a:rPr spc="-15" dirty="0"/>
              <a:t> </a:t>
            </a:r>
            <a:r>
              <a:rPr b="1" u="heavy" spc="-5" dirty="0">
                <a:uFill>
                  <a:solidFill>
                    <a:srgbClr val="3E3E3E"/>
                  </a:solidFill>
                </a:uFill>
                <a:latin typeface="Calibri"/>
                <a:cs typeface="Calibri"/>
              </a:rPr>
              <a:t>Chromosomes</a:t>
            </a:r>
            <a:r>
              <a:rPr b="1" u="heavy" spc="25" dirty="0">
                <a:uFill>
                  <a:solidFill>
                    <a:srgbClr val="3E3E3E"/>
                  </a:solidFill>
                </a:uFill>
                <a:latin typeface="Calibri"/>
                <a:cs typeface="Calibri"/>
              </a:rPr>
              <a:t> </a:t>
            </a:r>
            <a:r>
              <a:rPr b="1" u="heavy" spc="-5" dirty="0">
                <a:uFill>
                  <a:solidFill>
                    <a:srgbClr val="3E3E3E"/>
                  </a:solidFill>
                </a:uFill>
                <a:latin typeface="Calibri"/>
                <a:cs typeface="Calibri"/>
              </a:rPr>
              <a:t>16</a:t>
            </a:r>
            <a:r>
              <a:rPr b="1" u="heavy" spc="35" dirty="0">
                <a:uFill>
                  <a:solidFill>
                    <a:srgbClr val="3E3E3E"/>
                  </a:solidFill>
                </a:uFill>
                <a:latin typeface="Calibri"/>
                <a:cs typeface="Calibri"/>
              </a:rPr>
              <a:t> </a:t>
            </a:r>
            <a:r>
              <a:rPr b="1" u="heavy" spc="-5" dirty="0">
                <a:uFill>
                  <a:solidFill>
                    <a:srgbClr val="3E3E3E"/>
                  </a:solidFill>
                </a:uFill>
                <a:latin typeface="Calibri"/>
                <a:cs typeface="Calibri"/>
              </a:rPr>
              <a:t>and 11</a:t>
            </a:r>
            <a:r>
              <a:rPr b="1" spc="45" dirty="0">
                <a:latin typeface="Calibri"/>
                <a:cs typeface="Calibri"/>
              </a:rPr>
              <a:t> </a:t>
            </a:r>
            <a:r>
              <a:rPr spc="-5" dirty="0"/>
              <a:t>,respectively.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a:spLocks noGrp="1"/>
          </p:cNvSpPr>
          <p:nvPr>
            <p:ph type="title"/>
          </p:nvPr>
        </p:nvSpPr>
        <p:spPr>
          <a:xfrm>
            <a:off x="493572" y="1444244"/>
            <a:ext cx="10728960" cy="757555"/>
          </a:xfrm>
          <a:prstGeom prst="rect">
            <a:avLst/>
          </a:prstGeom>
        </p:spPr>
        <p:txBody>
          <a:bodyPr vert="horz" wrap="square" lIns="0" tIns="12700" rIns="0" bIns="0" rtlCol="0">
            <a:spAutoFit/>
          </a:bodyPr>
          <a:lstStyle/>
          <a:p>
            <a:pPr marL="203200" marR="5080" indent="-190500">
              <a:lnSpc>
                <a:spcPct val="100000"/>
              </a:lnSpc>
              <a:spcBef>
                <a:spcPts val="100"/>
              </a:spcBef>
            </a:pPr>
            <a:r>
              <a:rPr sz="2400" b="0" i="1" spc="-5" dirty="0">
                <a:solidFill>
                  <a:srgbClr val="FF0000"/>
                </a:solidFill>
                <a:latin typeface="Calibri"/>
                <a:cs typeface="Calibri"/>
              </a:rPr>
              <a:t>Note</a:t>
            </a:r>
            <a:r>
              <a:rPr sz="2400" b="0" i="1" spc="-15" dirty="0">
                <a:solidFill>
                  <a:srgbClr val="FF0000"/>
                </a:solidFill>
                <a:latin typeface="Calibri"/>
                <a:cs typeface="Calibri"/>
              </a:rPr>
              <a:t> </a:t>
            </a:r>
            <a:r>
              <a:rPr sz="2400" b="0" i="1" dirty="0">
                <a:solidFill>
                  <a:srgbClr val="404040"/>
                </a:solidFill>
                <a:latin typeface="Calibri"/>
                <a:cs typeface="Calibri"/>
              </a:rPr>
              <a:t>:</a:t>
            </a:r>
            <a:r>
              <a:rPr sz="2400" b="0" i="1" spc="-5" dirty="0">
                <a:solidFill>
                  <a:srgbClr val="404040"/>
                </a:solidFill>
                <a:latin typeface="Calibri"/>
                <a:cs typeface="Calibri"/>
              </a:rPr>
              <a:t> </a:t>
            </a:r>
            <a:r>
              <a:rPr sz="2400" b="0" i="1" dirty="0">
                <a:solidFill>
                  <a:srgbClr val="404040"/>
                </a:solidFill>
                <a:latin typeface="Calibri"/>
                <a:cs typeface="Calibri"/>
              </a:rPr>
              <a:t>Children</a:t>
            </a:r>
            <a:r>
              <a:rPr sz="2400" b="0" i="1" spc="-10" dirty="0">
                <a:solidFill>
                  <a:srgbClr val="404040"/>
                </a:solidFill>
                <a:latin typeface="Calibri"/>
                <a:cs typeface="Calibri"/>
              </a:rPr>
              <a:t> </a:t>
            </a:r>
            <a:r>
              <a:rPr sz="2400" b="0" i="1" dirty="0">
                <a:solidFill>
                  <a:srgbClr val="404040"/>
                </a:solidFill>
                <a:latin typeface="Calibri"/>
                <a:cs typeface="Calibri"/>
              </a:rPr>
              <a:t>with</a:t>
            </a:r>
            <a:r>
              <a:rPr sz="2400" b="0" i="1" spc="-10" dirty="0">
                <a:solidFill>
                  <a:srgbClr val="404040"/>
                </a:solidFill>
                <a:latin typeface="Calibri"/>
                <a:cs typeface="Calibri"/>
              </a:rPr>
              <a:t> </a:t>
            </a:r>
            <a:r>
              <a:rPr sz="2400" b="0" i="1" spc="-5" dirty="0">
                <a:solidFill>
                  <a:srgbClr val="404040"/>
                </a:solidFill>
                <a:latin typeface="Calibri"/>
                <a:cs typeface="Calibri"/>
              </a:rPr>
              <a:t>Hg SS</a:t>
            </a:r>
            <a:r>
              <a:rPr sz="2400" b="0" i="1" dirty="0">
                <a:solidFill>
                  <a:srgbClr val="404040"/>
                </a:solidFill>
                <a:latin typeface="Calibri"/>
                <a:cs typeface="Calibri"/>
              </a:rPr>
              <a:t> </a:t>
            </a:r>
            <a:r>
              <a:rPr sz="2400" b="0" i="1" spc="-5" dirty="0">
                <a:solidFill>
                  <a:srgbClr val="404040"/>
                </a:solidFill>
                <a:latin typeface="Calibri"/>
                <a:cs typeface="Calibri"/>
              </a:rPr>
              <a:t>disease</a:t>
            </a:r>
            <a:r>
              <a:rPr sz="2400" b="0" i="1" spc="5" dirty="0">
                <a:solidFill>
                  <a:srgbClr val="404040"/>
                </a:solidFill>
                <a:latin typeface="Calibri"/>
                <a:cs typeface="Calibri"/>
              </a:rPr>
              <a:t> </a:t>
            </a:r>
            <a:r>
              <a:rPr sz="2400" b="0" i="1" spc="-5" dirty="0">
                <a:solidFill>
                  <a:srgbClr val="404040"/>
                </a:solidFill>
                <a:latin typeface="Calibri"/>
                <a:cs typeface="Calibri"/>
              </a:rPr>
              <a:t>over</a:t>
            </a:r>
            <a:r>
              <a:rPr sz="2400" b="0" i="1" spc="10" dirty="0">
                <a:solidFill>
                  <a:srgbClr val="404040"/>
                </a:solidFill>
                <a:latin typeface="Calibri"/>
                <a:cs typeface="Calibri"/>
              </a:rPr>
              <a:t> </a:t>
            </a:r>
            <a:r>
              <a:rPr sz="2400" b="0" i="1" dirty="0">
                <a:solidFill>
                  <a:srgbClr val="404040"/>
                </a:solidFill>
                <a:latin typeface="Calibri"/>
                <a:cs typeface="Calibri"/>
              </a:rPr>
              <a:t>3</a:t>
            </a:r>
            <a:r>
              <a:rPr sz="2400" b="0" i="1" spc="-10" dirty="0">
                <a:solidFill>
                  <a:srgbClr val="404040"/>
                </a:solidFill>
                <a:latin typeface="Calibri"/>
                <a:cs typeface="Calibri"/>
              </a:rPr>
              <a:t> </a:t>
            </a:r>
            <a:r>
              <a:rPr sz="2400" b="0" i="1" spc="-5" dirty="0">
                <a:solidFill>
                  <a:srgbClr val="404040"/>
                </a:solidFill>
                <a:latin typeface="Calibri"/>
                <a:cs typeface="Calibri"/>
              </a:rPr>
              <a:t>years</a:t>
            </a:r>
            <a:r>
              <a:rPr sz="2400" b="0" i="1" spc="10" dirty="0">
                <a:solidFill>
                  <a:srgbClr val="404040"/>
                </a:solidFill>
                <a:latin typeface="Calibri"/>
                <a:cs typeface="Calibri"/>
              </a:rPr>
              <a:t> </a:t>
            </a:r>
            <a:r>
              <a:rPr sz="2400" b="0" i="1" spc="-5" dirty="0">
                <a:solidFill>
                  <a:srgbClr val="404040"/>
                </a:solidFill>
                <a:latin typeface="Calibri"/>
                <a:cs typeface="Calibri"/>
              </a:rPr>
              <a:t>of</a:t>
            </a:r>
            <a:r>
              <a:rPr sz="2400" b="0" i="1" dirty="0">
                <a:solidFill>
                  <a:srgbClr val="404040"/>
                </a:solidFill>
                <a:latin typeface="Calibri"/>
                <a:cs typeface="Calibri"/>
              </a:rPr>
              <a:t> </a:t>
            </a:r>
            <a:r>
              <a:rPr sz="2400" b="0" i="1" spc="-5" dirty="0">
                <a:solidFill>
                  <a:srgbClr val="404040"/>
                </a:solidFill>
                <a:latin typeface="Calibri"/>
                <a:cs typeface="Calibri"/>
              </a:rPr>
              <a:t>age</a:t>
            </a:r>
            <a:r>
              <a:rPr sz="2400" b="0" i="1" spc="5" dirty="0">
                <a:solidFill>
                  <a:srgbClr val="404040"/>
                </a:solidFill>
                <a:latin typeface="Calibri"/>
                <a:cs typeface="Calibri"/>
              </a:rPr>
              <a:t> </a:t>
            </a:r>
            <a:r>
              <a:rPr sz="2400" b="0" i="1" spc="-5" dirty="0">
                <a:solidFill>
                  <a:srgbClr val="404040"/>
                </a:solidFill>
                <a:latin typeface="Calibri"/>
                <a:cs typeface="Calibri"/>
              </a:rPr>
              <a:t>should</a:t>
            </a:r>
            <a:r>
              <a:rPr sz="2400" b="0" i="1" spc="15" dirty="0">
                <a:solidFill>
                  <a:srgbClr val="404040"/>
                </a:solidFill>
                <a:latin typeface="Calibri"/>
                <a:cs typeface="Calibri"/>
              </a:rPr>
              <a:t> </a:t>
            </a:r>
            <a:r>
              <a:rPr sz="2400" b="0" i="1" spc="-5" dirty="0">
                <a:solidFill>
                  <a:srgbClr val="404040"/>
                </a:solidFill>
                <a:latin typeface="Calibri"/>
                <a:cs typeface="Calibri"/>
              </a:rPr>
              <a:t>be</a:t>
            </a:r>
            <a:r>
              <a:rPr sz="2400" b="0" i="1" spc="-15" dirty="0">
                <a:solidFill>
                  <a:srgbClr val="404040"/>
                </a:solidFill>
                <a:latin typeface="Calibri"/>
                <a:cs typeface="Calibri"/>
              </a:rPr>
              <a:t> </a:t>
            </a:r>
            <a:r>
              <a:rPr sz="2400" b="0" i="1" spc="-5" dirty="0">
                <a:solidFill>
                  <a:srgbClr val="404040"/>
                </a:solidFill>
                <a:latin typeface="Calibri"/>
                <a:cs typeface="Calibri"/>
              </a:rPr>
              <a:t>screened</a:t>
            </a:r>
            <a:r>
              <a:rPr sz="2400" b="0" i="1" spc="10" dirty="0">
                <a:solidFill>
                  <a:srgbClr val="404040"/>
                </a:solidFill>
                <a:latin typeface="Calibri"/>
                <a:cs typeface="Calibri"/>
              </a:rPr>
              <a:t> </a:t>
            </a:r>
            <a:r>
              <a:rPr sz="2400" b="0" i="1" spc="-15" dirty="0">
                <a:solidFill>
                  <a:srgbClr val="404040"/>
                </a:solidFill>
                <a:latin typeface="Calibri"/>
                <a:cs typeface="Calibri"/>
              </a:rPr>
              <a:t>for</a:t>
            </a:r>
            <a:r>
              <a:rPr sz="2400" b="0" i="1" spc="5" dirty="0">
                <a:solidFill>
                  <a:srgbClr val="404040"/>
                </a:solidFill>
                <a:latin typeface="Calibri"/>
                <a:cs typeface="Calibri"/>
              </a:rPr>
              <a:t> </a:t>
            </a:r>
            <a:r>
              <a:rPr sz="2400" b="0" i="1" dirty="0">
                <a:solidFill>
                  <a:srgbClr val="404040"/>
                </a:solidFill>
                <a:latin typeface="Calibri"/>
                <a:cs typeface="Calibri"/>
              </a:rPr>
              <a:t>increased </a:t>
            </a:r>
            <a:r>
              <a:rPr sz="2400" b="0" i="1" spc="-525" dirty="0">
                <a:solidFill>
                  <a:srgbClr val="404040"/>
                </a:solidFill>
                <a:latin typeface="Calibri"/>
                <a:cs typeface="Calibri"/>
              </a:rPr>
              <a:t> </a:t>
            </a:r>
            <a:r>
              <a:rPr sz="2400" b="0" i="1" dirty="0">
                <a:solidFill>
                  <a:srgbClr val="404040"/>
                </a:solidFill>
                <a:latin typeface="Calibri"/>
                <a:cs typeface="Calibri"/>
              </a:rPr>
              <a:t>risk</a:t>
            </a:r>
            <a:r>
              <a:rPr sz="2400" b="0" i="1" spc="-20" dirty="0">
                <a:solidFill>
                  <a:srgbClr val="404040"/>
                </a:solidFill>
                <a:latin typeface="Calibri"/>
                <a:cs typeface="Calibri"/>
              </a:rPr>
              <a:t> </a:t>
            </a:r>
            <a:r>
              <a:rPr sz="2400" b="0" i="1" spc="-5" dirty="0">
                <a:solidFill>
                  <a:srgbClr val="404040"/>
                </a:solidFill>
                <a:latin typeface="Calibri"/>
                <a:cs typeface="Calibri"/>
              </a:rPr>
              <a:t>of</a:t>
            </a:r>
            <a:endParaRPr sz="2400">
              <a:latin typeface="Calibri"/>
              <a:cs typeface="Calibri"/>
            </a:endParaRPr>
          </a:p>
        </p:txBody>
      </p:sp>
      <p:sp>
        <p:nvSpPr>
          <p:cNvPr id="4" name="object 4"/>
          <p:cNvSpPr txBox="1"/>
          <p:nvPr/>
        </p:nvSpPr>
        <p:spPr>
          <a:xfrm>
            <a:off x="562152" y="2278126"/>
            <a:ext cx="4824730" cy="391160"/>
          </a:xfrm>
          <a:prstGeom prst="rect">
            <a:avLst/>
          </a:prstGeom>
        </p:spPr>
        <p:txBody>
          <a:bodyPr vert="horz" wrap="square" lIns="0" tIns="12700" rIns="0" bIns="0" rtlCol="0">
            <a:spAutoFit/>
          </a:bodyPr>
          <a:lstStyle/>
          <a:p>
            <a:pPr marL="12700">
              <a:lnSpc>
                <a:spcPct val="100000"/>
              </a:lnSpc>
              <a:spcBef>
                <a:spcPts val="100"/>
              </a:spcBef>
            </a:pPr>
            <a:r>
              <a:rPr sz="2400" i="1" spc="-20" dirty="0">
                <a:solidFill>
                  <a:srgbClr val="404040"/>
                </a:solidFill>
                <a:latin typeface="Calibri"/>
                <a:cs typeface="Calibri"/>
              </a:rPr>
              <a:t>stroke </a:t>
            </a:r>
            <a:r>
              <a:rPr sz="2400" i="1" spc="-5" dirty="0">
                <a:solidFill>
                  <a:srgbClr val="404040"/>
                </a:solidFill>
                <a:latin typeface="Calibri"/>
                <a:cs typeface="Calibri"/>
              </a:rPr>
              <a:t>using</a:t>
            </a:r>
            <a:r>
              <a:rPr sz="2400" i="1" dirty="0">
                <a:solidFill>
                  <a:srgbClr val="404040"/>
                </a:solidFill>
                <a:latin typeface="Calibri"/>
                <a:cs typeface="Calibri"/>
              </a:rPr>
              <a:t> </a:t>
            </a:r>
            <a:r>
              <a:rPr sz="2400" i="1" spc="-5" dirty="0">
                <a:solidFill>
                  <a:srgbClr val="404040"/>
                </a:solidFill>
                <a:latin typeface="Calibri"/>
                <a:cs typeface="Calibri"/>
              </a:rPr>
              <a:t>transcranial</a:t>
            </a:r>
            <a:r>
              <a:rPr sz="2400" i="1" spc="5" dirty="0">
                <a:solidFill>
                  <a:srgbClr val="404040"/>
                </a:solidFill>
                <a:latin typeface="Calibri"/>
                <a:cs typeface="Calibri"/>
              </a:rPr>
              <a:t> </a:t>
            </a:r>
            <a:r>
              <a:rPr sz="2400" i="1" spc="-5" dirty="0">
                <a:solidFill>
                  <a:srgbClr val="404040"/>
                </a:solidFill>
                <a:latin typeface="Calibri"/>
                <a:cs typeface="Calibri"/>
              </a:rPr>
              <a:t>Doppler</a:t>
            </a:r>
            <a:r>
              <a:rPr sz="2400" i="1" spc="-15" dirty="0">
                <a:solidFill>
                  <a:srgbClr val="404040"/>
                </a:solidFill>
                <a:latin typeface="Calibri"/>
                <a:cs typeface="Calibri"/>
              </a:rPr>
              <a:t> </a:t>
            </a:r>
            <a:r>
              <a:rPr sz="2400" i="1" spc="-25" dirty="0">
                <a:solidFill>
                  <a:srgbClr val="404040"/>
                </a:solidFill>
                <a:latin typeface="Calibri"/>
                <a:cs typeface="Calibri"/>
              </a:rPr>
              <a:t>(TCD.</a:t>
            </a:r>
            <a:endParaRPr sz="2400">
              <a:latin typeface="Calibri"/>
              <a:cs typeface="Calibri"/>
            </a:endParaRPr>
          </a:p>
        </p:txBody>
      </p:sp>
      <p:pic>
        <p:nvPicPr>
          <p:cNvPr id="5" name="object 5"/>
          <p:cNvPicPr/>
          <p:nvPr/>
        </p:nvPicPr>
        <p:blipFill>
          <a:blip r:embed="rId3" cstate="print"/>
          <a:stretch>
            <a:fillRect/>
          </a:stretch>
        </p:blipFill>
        <p:spPr>
          <a:xfrm>
            <a:off x="1621027" y="3012947"/>
            <a:ext cx="8793988" cy="352005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696569" y="1402841"/>
            <a:ext cx="10743565" cy="2146300"/>
          </a:xfrm>
          <a:prstGeom prst="rect">
            <a:avLst/>
          </a:prstGeom>
        </p:spPr>
        <p:txBody>
          <a:bodyPr vert="horz" wrap="square" lIns="0" tIns="54610" rIns="0" bIns="0" rtlCol="0">
            <a:spAutoFit/>
          </a:bodyPr>
          <a:lstStyle/>
          <a:p>
            <a:pPr marL="86995" marR="294005" indent="-74930">
              <a:lnSpc>
                <a:spcPts val="2840"/>
              </a:lnSpc>
              <a:spcBef>
                <a:spcPts val="430"/>
              </a:spcBef>
            </a:pPr>
            <a:r>
              <a:rPr sz="2600" i="1" dirty="0">
                <a:solidFill>
                  <a:srgbClr val="FF0000"/>
                </a:solidFill>
                <a:latin typeface="Calibri"/>
                <a:cs typeface="Calibri"/>
              </a:rPr>
              <a:t>The </a:t>
            </a:r>
            <a:r>
              <a:rPr sz="2600" i="1" spc="-5" dirty="0">
                <a:solidFill>
                  <a:srgbClr val="FF0000"/>
                </a:solidFill>
                <a:latin typeface="Calibri"/>
                <a:cs typeface="Calibri"/>
              </a:rPr>
              <a:t>primary approach </a:t>
            </a:r>
            <a:r>
              <a:rPr sz="2600" i="1" spc="-15" dirty="0">
                <a:solidFill>
                  <a:srgbClr val="FF0000"/>
                </a:solidFill>
                <a:latin typeface="Calibri"/>
                <a:cs typeface="Calibri"/>
              </a:rPr>
              <a:t>for </a:t>
            </a:r>
            <a:r>
              <a:rPr sz="2600" i="1" spc="-5" dirty="0">
                <a:solidFill>
                  <a:srgbClr val="FF0000"/>
                </a:solidFill>
                <a:latin typeface="Calibri"/>
                <a:cs typeface="Calibri"/>
              </a:rPr>
              <a:t>prevention of recurrent overt </a:t>
            </a:r>
            <a:r>
              <a:rPr sz="2600" i="1" spc="-20" dirty="0">
                <a:solidFill>
                  <a:srgbClr val="FF0000"/>
                </a:solidFill>
                <a:latin typeface="Calibri"/>
                <a:cs typeface="Calibri"/>
              </a:rPr>
              <a:t>stroke </a:t>
            </a:r>
            <a:r>
              <a:rPr sz="2600" i="1" dirty="0">
                <a:solidFill>
                  <a:srgbClr val="FF0000"/>
                </a:solidFill>
                <a:latin typeface="Calibri"/>
                <a:cs typeface="Calibri"/>
              </a:rPr>
              <a:t>is blood </a:t>
            </a:r>
            <a:r>
              <a:rPr sz="2600" i="1" spc="5" dirty="0">
                <a:solidFill>
                  <a:srgbClr val="FF0000"/>
                </a:solidFill>
                <a:latin typeface="Calibri"/>
                <a:cs typeface="Calibri"/>
              </a:rPr>
              <a:t> </a:t>
            </a:r>
            <a:r>
              <a:rPr sz="2600" i="1" spc="-5" dirty="0">
                <a:solidFill>
                  <a:srgbClr val="FF0000"/>
                </a:solidFill>
                <a:latin typeface="Calibri"/>
                <a:cs typeface="Calibri"/>
              </a:rPr>
              <a:t>transfusion</a:t>
            </a:r>
            <a:r>
              <a:rPr sz="2600" i="1" spc="-20" dirty="0">
                <a:solidFill>
                  <a:srgbClr val="FF0000"/>
                </a:solidFill>
                <a:latin typeface="Calibri"/>
                <a:cs typeface="Calibri"/>
              </a:rPr>
              <a:t> </a:t>
            </a:r>
            <a:r>
              <a:rPr sz="2600" i="1" dirty="0">
                <a:solidFill>
                  <a:srgbClr val="FF0000"/>
                </a:solidFill>
                <a:latin typeface="Calibri"/>
                <a:cs typeface="Calibri"/>
              </a:rPr>
              <a:t>therapy</a:t>
            </a:r>
            <a:r>
              <a:rPr sz="2600" i="1" spc="-20" dirty="0">
                <a:solidFill>
                  <a:srgbClr val="FF0000"/>
                </a:solidFill>
                <a:latin typeface="Calibri"/>
                <a:cs typeface="Calibri"/>
              </a:rPr>
              <a:t> </a:t>
            </a:r>
            <a:r>
              <a:rPr sz="2600" i="1" dirty="0">
                <a:solidFill>
                  <a:srgbClr val="FF0000"/>
                </a:solidFill>
                <a:latin typeface="Calibri"/>
                <a:cs typeface="Calibri"/>
              </a:rPr>
              <a:t>aimed</a:t>
            </a:r>
            <a:r>
              <a:rPr sz="2600" i="1" spc="-15" dirty="0">
                <a:solidFill>
                  <a:srgbClr val="FF0000"/>
                </a:solidFill>
                <a:latin typeface="Calibri"/>
                <a:cs typeface="Calibri"/>
              </a:rPr>
              <a:t> </a:t>
            </a:r>
            <a:r>
              <a:rPr sz="2600" i="1" spc="-5" dirty="0">
                <a:solidFill>
                  <a:srgbClr val="FF0000"/>
                </a:solidFill>
                <a:latin typeface="Calibri"/>
                <a:cs typeface="Calibri"/>
              </a:rPr>
              <a:t>at</a:t>
            </a:r>
            <a:r>
              <a:rPr sz="2600" i="1" dirty="0">
                <a:solidFill>
                  <a:srgbClr val="FF0000"/>
                </a:solidFill>
                <a:latin typeface="Calibri"/>
                <a:cs typeface="Calibri"/>
              </a:rPr>
              <a:t> </a:t>
            </a:r>
            <a:r>
              <a:rPr sz="2600" i="1" spc="-10" dirty="0">
                <a:solidFill>
                  <a:srgbClr val="FF0000"/>
                </a:solidFill>
                <a:latin typeface="Calibri"/>
                <a:cs typeface="Calibri"/>
              </a:rPr>
              <a:t>keeping</a:t>
            </a:r>
            <a:r>
              <a:rPr sz="2600" i="1" spc="-30" dirty="0">
                <a:solidFill>
                  <a:srgbClr val="FF0000"/>
                </a:solidFill>
                <a:latin typeface="Calibri"/>
                <a:cs typeface="Calibri"/>
              </a:rPr>
              <a:t> </a:t>
            </a:r>
            <a:r>
              <a:rPr sz="2600" i="1" dirty="0">
                <a:solidFill>
                  <a:srgbClr val="FF0000"/>
                </a:solidFill>
                <a:latin typeface="Calibri"/>
                <a:cs typeface="Calibri"/>
              </a:rPr>
              <a:t>the</a:t>
            </a:r>
            <a:r>
              <a:rPr sz="2600" i="1" spc="-5" dirty="0">
                <a:solidFill>
                  <a:srgbClr val="FF0000"/>
                </a:solidFill>
                <a:latin typeface="Calibri"/>
                <a:cs typeface="Calibri"/>
              </a:rPr>
              <a:t> </a:t>
            </a:r>
            <a:r>
              <a:rPr sz="2600" i="1" dirty="0">
                <a:solidFill>
                  <a:srgbClr val="FF0000"/>
                </a:solidFill>
                <a:latin typeface="Calibri"/>
                <a:cs typeface="Calibri"/>
              </a:rPr>
              <a:t>maximum</a:t>
            </a:r>
            <a:r>
              <a:rPr sz="2600" i="1" spc="-10" dirty="0">
                <a:solidFill>
                  <a:srgbClr val="FF0000"/>
                </a:solidFill>
                <a:latin typeface="Calibri"/>
                <a:cs typeface="Calibri"/>
              </a:rPr>
              <a:t> </a:t>
            </a:r>
            <a:r>
              <a:rPr sz="2600" i="1" spc="-5" dirty="0">
                <a:solidFill>
                  <a:srgbClr val="FF0000"/>
                </a:solidFill>
                <a:latin typeface="Calibri"/>
                <a:cs typeface="Calibri"/>
              </a:rPr>
              <a:t>HbS</a:t>
            </a:r>
            <a:r>
              <a:rPr sz="2600" i="1" spc="5" dirty="0">
                <a:solidFill>
                  <a:srgbClr val="FF0000"/>
                </a:solidFill>
                <a:latin typeface="Calibri"/>
                <a:cs typeface="Calibri"/>
              </a:rPr>
              <a:t> </a:t>
            </a:r>
            <a:r>
              <a:rPr sz="2600" i="1" spc="-5" dirty="0">
                <a:solidFill>
                  <a:srgbClr val="FF0000"/>
                </a:solidFill>
                <a:latin typeface="Calibri"/>
                <a:cs typeface="Calibri"/>
              </a:rPr>
              <a:t>concentration</a:t>
            </a:r>
            <a:r>
              <a:rPr sz="2600" i="1" spc="-20" dirty="0">
                <a:solidFill>
                  <a:srgbClr val="FF0000"/>
                </a:solidFill>
                <a:latin typeface="Calibri"/>
                <a:cs typeface="Calibri"/>
              </a:rPr>
              <a:t> </a:t>
            </a:r>
            <a:r>
              <a:rPr sz="2600" i="1" spc="-5" dirty="0">
                <a:solidFill>
                  <a:srgbClr val="FF0000"/>
                </a:solidFill>
                <a:latin typeface="Calibri"/>
                <a:cs typeface="Calibri"/>
              </a:rPr>
              <a:t>&lt;30%.</a:t>
            </a:r>
            <a:endParaRPr sz="2600">
              <a:latin typeface="Calibri"/>
              <a:cs typeface="Calibri"/>
            </a:endParaRPr>
          </a:p>
          <a:p>
            <a:pPr>
              <a:lnSpc>
                <a:spcPct val="100000"/>
              </a:lnSpc>
              <a:spcBef>
                <a:spcPts val="55"/>
              </a:spcBef>
            </a:pPr>
            <a:endParaRPr sz="2500">
              <a:latin typeface="Calibri"/>
              <a:cs typeface="Calibri"/>
            </a:endParaRPr>
          </a:p>
          <a:p>
            <a:pPr marL="12700" marR="5080">
              <a:lnSpc>
                <a:spcPct val="81000"/>
              </a:lnSpc>
            </a:pPr>
            <a:r>
              <a:rPr sz="2600" i="1" dirty="0">
                <a:solidFill>
                  <a:srgbClr val="FF0000"/>
                </a:solidFill>
                <a:latin typeface="Calibri"/>
                <a:cs typeface="Calibri"/>
              </a:rPr>
              <a:t>Other </a:t>
            </a:r>
            <a:r>
              <a:rPr sz="2600" i="1" dirty="0">
                <a:solidFill>
                  <a:srgbClr val="404040"/>
                </a:solidFill>
                <a:latin typeface="Calibri"/>
                <a:cs typeface="Calibri"/>
              </a:rPr>
              <a:t>: </a:t>
            </a:r>
            <a:r>
              <a:rPr sz="2600" i="1" spc="-5" dirty="0">
                <a:solidFill>
                  <a:srgbClr val="404040"/>
                </a:solidFill>
                <a:latin typeface="Calibri"/>
                <a:cs typeface="Calibri"/>
              </a:rPr>
              <a:t>headaches, </a:t>
            </a:r>
            <a:r>
              <a:rPr sz="2600" i="1" spc="-10" dirty="0">
                <a:solidFill>
                  <a:srgbClr val="404040"/>
                </a:solidFill>
                <a:latin typeface="Calibri"/>
                <a:cs typeface="Calibri"/>
              </a:rPr>
              <a:t>seizures, </a:t>
            </a:r>
            <a:r>
              <a:rPr sz="2600" i="1" spc="-5" dirty="0">
                <a:solidFill>
                  <a:srgbClr val="404040"/>
                </a:solidFill>
                <a:latin typeface="Calibri"/>
                <a:cs typeface="Calibri"/>
              </a:rPr>
              <a:t>cerebral </a:t>
            </a:r>
            <a:r>
              <a:rPr sz="2600" i="1" dirty="0">
                <a:solidFill>
                  <a:srgbClr val="404040"/>
                </a:solidFill>
                <a:latin typeface="Calibri"/>
                <a:cs typeface="Calibri"/>
              </a:rPr>
              <a:t>venous thrombosis </a:t>
            </a:r>
            <a:r>
              <a:rPr sz="2600" i="1" spc="-5" dirty="0">
                <a:solidFill>
                  <a:srgbClr val="404040"/>
                </a:solidFill>
                <a:latin typeface="Calibri"/>
                <a:cs typeface="Calibri"/>
              </a:rPr>
              <a:t>and </a:t>
            </a:r>
            <a:r>
              <a:rPr sz="2600" i="1" dirty="0">
                <a:solidFill>
                  <a:srgbClr val="404040"/>
                </a:solidFill>
                <a:latin typeface="Calibri"/>
                <a:cs typeface="Calibri"/>
              </a:rPr>
              <a:t>reversible </a:t>
            </a:r>
            <a:r>
              <a:rPr sz="2600" i="1" spc="-10" dirty="0">
                <a:solidFill>
                  <a:srgbClr val="404040"/>
                </a:solidFill>
                <a:latin typeface="Calibri"/>
                <a:cs typeface="Calibri"/>
              </a:rPr>
              <a:t>posterior </a:t>
            </a:r>
            <a:r>
              <a:rPr sz="2600" i="1" spc="-575" dirty="0">
                <a:solidFill>
                  <a:srgbClr val="404040"/>
                </a:solidFill>
                <a:latin typeface="Calibri"/>
                <a:cs typeface="Calibri"/>
              </a:rPr>
              <a:t> </a:t>
            </a:r>
            <a:r>
              <a:rPr sz="2600" i="1" spc="-10" dirty="0">
                <a:solidFill>
                  <a:srgbClr val="404040"/>
                </a:solidFill>
                <a:latin typeface="Calibri"/>
                <a:cs typeface="Calibri"/>
              </a:rPr>
              <a:t>leukoencephalopathy syndrome, </a:t>
            </a:r>
            <a:r>
              <a:rPr sz="2600" i="1" spc="-5" dirty="0">
                <a:solidFill>
                  <a:srgbClr val="404040"/>
                </a:solidFill>
                <a:latin typeface="Calibri"/>
                <a:cs typeface="Calibri"/>
              </a:rPr>
              <a:t>also </a:t>
            </a:r>
            <a:r>
              <a:rPr sz="2600" i="1" spc="-10" dirty="0">
                <a:solidFill>
                  <a:srgbClr val="404040"/>
                </a:solidFill>
                <a:latin typeface="Calibri"/>
                <a:cs typeface="Calibri"/>
              </a:rPr>
              <a:t>referred </a:t>
            </a:r>
            <a:r>
              <a:rPr sz="2600" i="1" spc="-20" dirty="0">
                <a:solidFill>
                  <a:srgbClr val="404040"/>
                </a:solidFill>
                <a:latin typeface="Calibri"/>
                <a:cs typeface="Calibri"/>
              </a:rPr>
              <a:t>to </a:t>
            </a:r>
            <a:r>
              <a:rPr sz="2600" i="1" spc="5" dirty="0">
                <a:solidFill>
                  <a:srgbClr val="404040"/>
                </a:solidFill>
                <a:latin typeface="Calibri"/>
                <a:cs typeface="Calibri"/>
              </a:rPr>
              <a:t>as </a:t>
            </a:r>
            <a:r>
              <a:rPr sz="2600" i="1" spc="-10" dirty="0">
                <a:solidFill>
                  <a:srgbClr val="404040"/>
                </a:solidFill>
                <a:latin typeface="Calibri"/>
                <a:cs typeface="Calibri"/>
              </a:rPr>
              <a:t>posterior </a:t>
            </a:r>
            <a:r>
              <a:rPr sz="2600" i="1" dirty="0">
                <a:solidFill>
                  <a:srgbClr val="404040"/>
                </a:solidFill>
                <a:latin typeface="Calibri"/>
                <a:cs typeface="Calibri"/>
              </a:rPr>
              <a:t>reversible </a:t>
            </a:r>
            <a:r>
              <a:rPr sz="2600" i="1" spc="5" dirty="0">
                <a:solidFill>
                  <a:srgbClr val="404040"/>
                </a:solidFill>
                <a:latin typeface="Calibri"/>
                <a:cs typeface="Calibri"/>
              </a:rPr>
              <a:t> </a:t>
            </a:r>
            <a:r>
              <a:rPr sz="2600" i="1" spc="-5" dirty="0">
                <a:solidFill>
                  <a:srgbClr val="404040"/>
                </a:solidFill>
                <a:latin typeface="Calibri"/>
                <a:cs typeface="Calibri"/>
              </a:rPr>
              <a:t>encephalopathy</a:t>
            </a:r>
            <a:r>
              <a:rPr sz="2600" i="1" spc="-30" dirty="0">
                <a:solidFill>
                  <a:srgbClr val="404040"/>
                </a:solidFill>
                <a:latin typeface="Calibri"/>
                <a:cs typeface="Calibri"/>
              </a:rPr>
              <a:t> </a:t>
            </a:r>
            <a:r>
              <a:rPr sz="2600" i="1" spc="-10" dirty="0">
                <a:solidFill>
                  <a:srgbClr val="404040"/>
                </a:solidFill>
                <a:latin typeface="Calibri"/>
                <a:cs typeface="Calibri"/>
              </a:rPr>
              <a:t>syndrome</a:t>
            </a:r>
            <a:r>
              <a:rPr sz="2600" i="1" dirty="0">
                <a:solidFill>
                  <a:srgbClr val="404040"/>
                </a:solidFill>
                <a:latin typeface="Calibri"/>
                <a:cs typeface="Calibri"/>
              </a:rPr>
              <a:t> </a:t>
            </a:r>
            <a:r>
              <a:rPr sz="2600" i="1" spc="-10" dirty="0">
                <a:solidFill>
                  <a:srgbClr val="404040"/>
                </a:solidFill>
                <a:latin typeface="Calibri"/>
                <a:cs typeface="Calibri"/>
              </a:rPr>
              <a:t>(PRES).</a:t>
            </a:r>
            <a:endParaRPr sz="2600">
              <a:latin typeface="Calibri"/>
              <a:cs typeface="Calibri"/>
            </a:endParaRPr>
          </a:p>
        </p:txBody>
      </p:sp>
      <p:sp>
        <p:nvSpPr>
          <p:cNvPr id="4" name="object 4"/>
          <p:cNvSpPr txBox="1"/>
          <p:nvPr/>
        </p:nvSpPr>
        <p:spPr>
          <a:xfrm>
            <a:off x="696569" y="3849370"/>
            <a:ext cx="8853170" cy="1423670"/>
          </a:xfrm>
          <a:prstGeom prst="rect">
            <a:avLst/>
          </a:prstGeom>
        </p:spPr>
        <p:txBody>
          <a:bodyPr vert="horz" wrap="square" lIns="0" tIns="55880" rIns="0" bIns="0" rtlCol="0">
            <a:spAutoFit/>
          </a:bodyPr>
          <a:lstStyle/>
          <a:p>
            <a:pPr marL="12700" marR="1359535">
              <a:lnSpc>
                <a:spcPts val="2830"/>
              </a:lnSpc>
              <a:spcBef>
                <a:spcPts val="440"/>
              </a:spcBef>
            </a:pPr>
            <a:r>
              <a:rPr sz="2600" i="1" spc="-10" dirty="0">
                <a:solidFill>
                  <a:srgbClr val="FF0000"/>
                </a:solidFill>
                <a:latin typeface="Calibri"/>
                <a:cs typeface="Calibri"/>
              </a:rPr>
              <a:t>How </a:t>
            </a:r>
            <a:r>
              <a:rPr sz="2600" i="1" spc="-20" dirty="0">
                <a:solidFill>
                  <a:srgbClr val="FF0000"/>
                </a:solidFill>
                <a:latin typeface="Calibri"/>
                <a:cs typeface="Calibri"/>
              </a:rPr>
              <a:t>to </a:t>
            </a:r>
            <a:r>
              <a:rPr sz="2600" i="1" dirty="0">
                <a:solidFill>
                  <a:srgbClr val="FF0000"/>
                </a:solidFill>
                <a:latin typeface="Calibri"/>
                <a:cs typeface="Calibri"/>
              </a:rPr>
              <a:t>mange if the </a:t>
            </a:r>
            <a:r>
              <a:rPr sz="2600" i="1" spc="-5" dirty="0">
                <a:solidFill>
                  <a:srgbClr val="FF0000"/>
                </a:solidFill>
                <a:latin typeface="Calibri"/>
                <a:cs typeface="Calibri"/>
              </a:rPr>
              <a:t>patient present </a:t>
            </a:r>
            <a:r>
              <a:rPr sz="2600" i="1" spc="-20" dirty="0">
                <a:solidFill>
                  <a:srgbClr val="FF0000"/>
                </a:solidFill>
                <a:latin typeface="Calibri"/>
                <a:cs typeface="Calibri"/>
              </a:rPr>
              <a:t>to </a:t>
            </a:r>
            <a:r>
              <a:rPr sz="2600" i="1" spc="-5" dirty="0">
                <a:solidFill>
                  <a:srgbClr val="FF0000"/>
                </a:solidFill>
                <a:latin typeface="Calibri"/>
                <a:cs typeface="Calibri"/>
              </a:rPr>
              <a:t>you </a:t>
            </a:r>
            <a:r>
              <a:rPr sz="2600" i="1" dirty="0">
                <a:solidFill>
                  <a:srgbClr val="FF0000"/>
                </a:solidFill>
                <a:latin typeface="Calibri"/>
                <a:cs typeface="Calibri"/>
              </a:rPr>
              <a:t>with </a:t>
            </a:r>
            <a:r>
              <a:rPr sz="2600" i="1" spc="-15" dirty="0">
                <a:solidFill>
                  <a:srgbClr val="FF0000"/>
                </a:solidFill>
                <a:latin typeface="Calibri"/>
                <a:cs typeface="Calibri"/>
              </a:rPr>
              <a:t>stroke? </a:t>
            </a:r>
            <a:r>
              <a:rPr sz="2600" i="1" spc="-575" dirty="0">
                <a:solidFill>
                  <a:srgbClr val="FF0000"/>
                </a:solidFill>
                <a:latin typeface="Calibri"/>
                <a:cs typeface="Calibri"/>
              </a:rPr>
              <a:t> </a:t>
            </a:r>
            <a:r>
              <a:rPr sz="2600" i="1" spc="-10" dirty="0">
                <a:solidFill>
                  <a:srgbClr val="404040"/>
                </a:solidFill>
                <a:latin typeface="Calibri"/>
                <a:cs typeface="Calibri"/>
              </a:rPr>
              <a:t>oxygen</a:t>
            </a:r>
            <a:r>
              <a:rPr sz="2600" i="1" spc="-20" dirty="0">
                <a:solidFill>
                  <a:srgbClr val="404040"/>
                </a:solidFill>
                <a:latin typeface="Calibri"/>
                <a:cs typeface="Calibri"/>
              </a:rPr>
              <a:t> </a:t>
            </a:r>
            <a:r>
              <a:rPr sz="2600" i="1" spc="-5" dirty="0">
                <a:solidFill>
                  <a:srgbClr val="404040"/>
                </a:solidFill>
                <a:latin typeface="Calibri"/>
                <a:cs typeface="Calibri"/>
              </a:rPr>
              <a:t>administration</a:t>
            </a:r>
            <a:r>
              <a:rPr sz="2600" i="1" spc="-30" dirty="0">
                <a:solidFill>
                  <a:srgbClr val="404040"/>
                </a:solidFill>
                <a:latin typeface="Calibri"/>
                <a:cs typeface="Calibri"/>
              </a:rPr>
              <a:t> </a:t>
            </a:r>
            <a:r>
              <a:rPr sz="2600" i="1" spc="-20" dirty="0">
                <a:solidFill>
                  <a:srgbClr val="404040"/>
                </a:solidFill>
                <a:latin typeface="Calibri"/>
                <a:cs typeface="Calibri"/>
              </a:rPr>
              <a:t>to</a:t>
            </a:r>
            <a:r>
              <a:rPr sz="2600" i="1" spc="-5" dirty="0">
                <a:solidFill>
                  <a:srgbClr val="404040"/>
                </a:solidFill>
                <a:latin typeface="Calibri"/>
                <a:cs typeface="Calibri"/>
              </a:rPr>
              <a:t> </a:t>
            </a:r>
            <a:r>
              <a:rPr sz="2600" i="1" spc="-20" dirty="0">
                <a:solidFill>
                  <a:srgbClr val="404040"/>
                </a:solidFill>
                <a:latin typeface="Calibri"/>
                <a:cs typeface="Calibri"/>
              </a:rPr>
              <a:t>keep </a:t>
            </a:r>
            <a:r>
              <a:rPr sz="2600" i="1" spc="-10" dirty="0">
                <a:solidFill>
                  <a:srgbClr val="404040"/>
                </a:solidFill>
                <a:latin typeface="Calibri"/>
                <a:cs typeface="Calibri"/>
              </a:rPr>
              <a:t>oxygen</a:t>
            </a:r>
            <a:r>
              <a:rPr sz="2600" i="1" spc="-15" dirty="0">
                <a:solidFill>
                  <a:srgbClr val="404040"/>
                </a:solidFill>
                <a:latin typeface="Calibri"/>
                <a:cs typeface="Calibri"/>
              </a:rPr>
              <a:t> </a:t>
            </a:r>
            <a:r>
              <a:rPr sz="2600" i="1" dirty="0">
                <a:solidFill>
                  <a:srgbClr val="404040"/>
                </a:solidFill>
                <a:latin typeface="Calibri"/>
                <a:cs typeface="Calibri"/>
              </a:rPr>
              <a:t>saturations</a:t>
            </a:r>
            <a:r>
              <a:rPr sz="2600" i="1" spc="-10" dirty="0">
                <a:solidFill>
                  <a:srgbClr val="404040"/>
                </a:solidFill>
                <a:latin typeface="Calibri"/>
                <a:cs typeface="Calibri"/>
              </a:rPr>
              <a:t> </a:t>
            </a:r>
            <a:r>
              <a:rPr sz="2600" i="1" spc="-5" dirty="0">
                <a:solidFill>
                  <a:srgbClr val="404040"/>
                </a:solidFill>
                <a:latin typeface="Calibri"/>
                <a:cs typeface="Calibri"/>
              </a:rPr>
              <a:t>&gt;96%</a:t>
            </a:r>
            <a:endParaRPr sz="2600">
              <a:latin typeface="Calibri"/>
              <a:cs typeface="Calibri"/>
            </a:endParaRPr>
          </a:p>
          <a:p>
            <a:pPr marL="177165" marR="5080" indent="-165100">
              <a:lnSpc>
                <a:spcPct val="70800"/>
              </a:lnSpc>
              <a:spcBef>
                <a:spcPts val="590"/>
              </a:spcBef>
            </a:pPr>
            <a:r>
              <a:rPr sz="2600" i="1" spc="-5" dirty="0">
                <a:solidFill>
                  <a:srgbClr val="404040"/>
                </a:solidFill>
                <a:latin typeface="Calibri"/>
                <a:cs typeface="Calibri"/>
              </a:rPr>
              <a:t>simple blood transfusion </a:t>
            </a:r>
            <a:r>
              <a:rPr sz="2600" i="1" dirty="0">
                <a:solidFill>
                  <a:srgbClr val="404040"/>
                </a:solidFill>
                <a:latin typeface="Calibri"/>
                <a:cs typeface="Calibri"/>
              </a:rPr>
              <a:t>within 1 hr </a:t>
            </a:r>
            <a:r>
              <a:rPr sz="2600" i="1" spc="-5" dirty="0">
                <a:solidFill>
                  <a:srgbClr val="404040"/>
                </a:solidFill>
                <a:latin typeface="Calibri"/>
                <a:cs typeface="Calibri"/>
              </a:rPr>
              <a:t>of presentation </a:t>
            </a:r>
            <a:r>
              <a:rPr sz="2600" i="1" dirty="0">
                <a:solidFill>
                  <a:srgbClr val="404040"/>
                </a:solidFill>
                <a:latin typeface="Calibri"/>
                <a:cs typeface="Calibri"/>
              </a:rPr>
              <a:t>with a </a:t>
            </a:r>
            <a:r>
              <a:rPr sz="2600" i="1" spc="-5" dirty="0">
                <a:solidFill>
                  <a:srgbClr val="404040"/>
                </a:solidFill>
                <a:latin typeface="Calibri"/>
                <a:cs typeface="Calibri"/>
              </a:rPr>
              <a:t>goal of </a:t>
            </a:r>
            <a:r>
              <a:rPr sz="2600" i="1" spc="-575" dirty="0">
                <a:solidFill>
                  <a:srgbClr val="404040"/>
                </a:solidFill>
                <a:latin typeface="Calibri"/>
                <a:cs typeface="Calibri"/>
              </a:rPr>
              <a:t> </a:t>
            </a:r>
            <a:r>
              <a:rPr sz="2600" i="1" dirty="0">
                <a:solidFill>
                  <a:srgbClr val="404040"/>
                </a:solidFill>
                <a:latin typeface="Calibri"/>
                <a:cs typeface="Calibri"/>
              </a:rPr>
              <a:t>the</a:t>
            </a:r>
            <a:r>
              <a:rPr sz="2600" i="1" spc="-20" dirty="0">
                <a:solidFill>
                  <a:srgbClr val="404040"/>
                </a:solidFill>
                <a:latin typeface="Calibri"/>
                <a:cs typeface="Calibri"/>
              </a:rPr>
              <a:t> </a:t>
            </a:r>
            <a:r>
              <a:rPr sz="2600" i="1" spc="-5" dirty="0">
                <a:solidFill>
                  <a:srgbClr val="404040"/>
                </a:solidFill>
                <a:latin typeface="Calibri"/>
                <a:cs typeface="Calibri"/>
              </a:rPr>
              <a:t>hemoglobin</a:t>
            </a:r>
            <a:r>
              <a:rPr sz="2600" i="1" spc="-25" dirty="0">
                <a:solidFill>
                  <a:srgbClr val="404040"/>
                </a:solidFill>
                <a:latin typeface="Calibri"/>
                <a:cs typeface="Calibri"/>
              </a:rPr>
              <a:t> </a:t>
            </a:r>
            <a:r>
              <a:rPr sz="2600" i="1" spc="-15" dirty="0">
                <a:solidFill>
                  <a:srgbClr val="404040"/>
                </a:solidFill>
                <a:latin typeface="Calibri"/>
                <a:cs typeface="Calibri"/>
              </a:rPr>
              <a:t>to</a:t>
            </a:r>
            <a:r>
              <a:rPr sz="2600" i="1" dirty="0">
                <a:solidFill>
                  <a:srgbClr val="404040"/>
                </a:solidFill>
                <a:latin typeface="Calibri"/>
                <a:cs typeface="Calibri"/>
              </a:rPr>
              <a:t> a</a:t>
            </a:r>
            <a:r>
              <a:rPr sz="2600" i="1" spc="-5" dirty="0">
                <a:solidFill>
                  <a:srgbClr val="404040"/>
                </a:solidFill>
                <a:latin typeface="Calibri"/>
                <a:cs typeface="Calibri"/>
              </a:rPr>
              <a:t> </a:t>
            </a:r>
            <a:r>
              <a:rPr sz="2600" i="1" dirty="0">
                <a:solidFill>
                  <a:srgbClr val="404040"/>
                </a:solidFill>
                <a:latin typeface="Calibri"/>
                <a:cs typeface="Calibri"/>
              </a:rPr>
              <a:t>maximum</a:t>
            </a:r>
            <a:r>
              <a:rPr sz="2600" i="1" spc="5" dirty="0">
                <a:solidFill>
                  <a:srgbClr val="404040"/>
                </a:solidFill>
                <a:latin typeface="Calibri"/>
                <a:cs typeface="Calibri"/>
              </a:rPr>
              <a:t> </a:t>
            </a:r>
            <a:r>
              <a:rPr sz="2600" i="1" spc="-5" dirty="0">
                <a:solidFill>
                  <a:srgbClr val="404040"/>
                </a:solidFill>
                <a:latin typeface="Calibri"/>
                <a:cs typeface="Calibri"/>
              </a:rPr>
              <a:t>of</a:t>
            </a:r>
            <a:r>
              <a:rPr sz="2600" i="1" dirty="0">
                <a:solidFill>
                  <a:srgbClr val="404040"/>
                </a:solidFill>
                <a:latin typeface="Calibri"/>
                <a:cs typeface="Calibri"/>
              </a:rPr>
              <a:t> 10</a:t>
            </a:r>
            <a:r>
              <a:rPr sz="2600" i="1" spc="-30" dirty="0">
                <a:solidFill>
                  <a:srgbClr val="404040"/>
                </a:solidFill>
                <a:latin typeface="Calibri"/>
                <a:cs typeface="Calibri"/>
              </a:rPr>
              <a:t> </a:t>
            </a:r>
            <a:r>
              <a:rPr sz="2600" i="1" spc="5" dirty="0">
                <a:solidFill>
                  <a:srgbClr val="404040"/>
                </a:solidFill>
                <a:latin typeface="Calibri"/>
                <a:cs typeface="Calibri"/>
              </a:rPr>
              <a:t>g/dL</a:t>
            </a:r>
            <a:r>
              <a:rPr sz="2600" i="1" spc="-20" dirty="0">
                <a:solidFill>
                  <a:srgbClr val="404040"/>
                </a:solidFill>
                <a:latin typeface="Calibri"/>
                <a:cs typeface="Calibri"/>
              </a:rPr>
              <a:t> </a:t>
            </a:r>
            <a:r>
              <a:rPr sz="2600" i="1" dirty="0">
                <a:solidFill>
                  <a:srgbClr val="404040"/>
                </a:solidFill>
                <a:latin typeface="Calibri"/>
                <a:cs typeface="Calibri"/>
              </a:rPr>
              <a:t>is</a:t>
            </a:r>
            <a:r>
              <a:rPr sz="2600" i="1" spc="5" dirty="0">
                <a:solidFill>
                  <a:srgbClr val="404040"/>
                </a:solidFill>
                <a:latin typeface="Calibri"/>
                <a:cs typeface="Calibri"/>
              </a:rPr>
              <a:t> </a:t>
            </a:r>
            <a:r>
              <a:rPr sz="2600" i="1" spc="-5" dirty="0">
                <a:solidFill>
                  <a:srgbClr val="404040"/>
                </a:solidFill>
                <a:latin typeface="Calibri"/>
                <a:cs typeface="Calibri"/>
              </a:rPr>
              <a:t>warranted.</a:t>
            </a:r>
            <a:endParaRPr sz="2600">
              <a:latin typeface="Calibri"/>
              <a:cs typeface="Calibri"/>
            </a:endParaRPr>
          </a:p>
        </p:txBody>
      </p:sp>
      <p:sp>
        <p:nvSpPr>
          <p:cNvPr id="5" name="object 5"/>
          <p:cNvSpPr txBox="1"/>
          <p:nvPr/>
        </p:nvSpPr>
        <p:spPr>
          <a:xfrm>
            <a:off x="9823195" y="4570221"/>
            <a:ext cx="1397635" cy="422275"/>
          </a:xfrm>
          <a:prstGeom prst="rect">
            <a:avLst/>
          </a:prstGeom>
        </p:spPr>
        <p:txBody>
          <a:bodyPr vert="horz" wrap="square" lIns="0" tIns="12700" rIns="0" bIns="0" rtlCol="0">
            <a:spAutoFit/>
          </a:bodyPr>
          <a:lstStyle/>
          <a:p>
            <a:pPr marL="12700">
              <a:lnSpc>
                <a:spcPct val="100000"/>
              </a:lnSpc>
              <a:spcBef>
                <a:spcPts val="100"/>
              </a:spcBef>
            </a:pPr>
            <a:r>
              <a:rPr sz="2600" i="1" dirty="0">
                <a:solidFill>
                  <a:srgbClr val="404040"/>
                </a:solidFill>
                <a:latin typeface="Calibri"/>
                <a:cs typeface="Calibri"/>
              </a:rPr>
              <a:t>increasi</a:t>
            </a:r>
            <a:r>
              <a:rPr sz="2600" i="1" spc="5" dirty="0">
                <a:solidFill>
                  <a:srgbClr val="404040"/>
                </a:solidFill>
                <a:latin typeface="Calibri"/>
                <a:cs typeface="Calibri"/>
              </a:rPr>
              <a:t>n</a:t>
            </a:r>
            <a:r>
              <a:rPr sz="2600" i="1" dirty="0">
                <a:solidFill>
                  <a:srgbClr val="404040"/>
                </a:solidFill>
                <a:latin typeface="Calibri"/>
                <a:cs typeface="Calibri"/>
              </a:rPr>
              <a:t>g</a:t>
            </a:r>
            <a:endParaRPr sz="2600">
              <a:latin typeface="Calibri"/>
              <a:cs typeface="Calibri"/>
            </a:endParaRPr>
          </a:p>
        </p:txBody>
      </p:sp>
      <p:sp>
        <p:nvSpPr>
          <p:cNvPr id="6" name="object 6"/>
          <p:cNvSpPr txBox="1"/>
          <p:nvPr/>
        </p:nvSpPr>
        <p:spPr>
          <a:xfrm>
            <a:off x="696569" y="5212207"/>
            <a:ext cx="10598150" cy="1064260"/>
          </a:xfrm>
          <a:prstGeom prst="rect">
            <a:avLst/>
          </a:prstGeom>
        </p:spPr>
        <p:txBody>
          <a:bodyPr vert="horz" wrap="square" lIns="0" tIns="128905" rIns="0" bIns="0" rtlCol="0">
            <a:spAutoFit/>
          </a:bodyPr>
          <a:lstStyle/>
          <a:p>
            <a:pPr marL="177165" marR="5080" indent="-165100">
              <a:lnSpc>
                <a:spcPct val="70800"/>
              </a:lnSpc>
              <a:spcBef>
                <a:spcPts val="1015"/>
              </a:spcBef>
            </a:pPr>
            <a:r>
              <a:rPr sz="2600" i="1" spc="-10" dirty="0">
                <a:solidFill>
                  <a:srgbClr val="404040"/>
                </a:solidFill>
                <a:latin typeface="Calibri"/>
                <a:cs typeface="Calibri"/>
              </a:rPr>
              <a:t>Exchange</a:t>
            </a:r>
            <a:r>
              <a:rPr sz="2600" i="1" spc="-15" dirty="0">
                <a:solidFill>
                  <a:srgbClr val="404040"/>
                </a:solidFill>
                <a:latin typeface="Calibri"/>
                <a:cs typeface="Calibri"/>
              </a:rPr>
              <a:t> </a:t>
            </a:r>
            <a:r>
              <a:rPr sz="2600" i="1" spc="-5" dirty="0">
                <a:solidFill>
                  <a:srgbClr val="404040"/>
                </a:solidFill>
                <a:latin typeface="Calibri"/>
                <a:cs typeface="Calibri"/>
              </a:rPr>
              <a:t>transfusion</a:t>
            </a:r>
            <a:r>
              <a:rPr sz="2600" i="1" spc="-15" dirty="0">
                <a:solidFill>
                  <a:srgbClr val="404040"/>
                </a:solidFill>
                <a:latin typeface="Calibri"/>
                <a:cs typeface="Calibri"/>
              </a:rPr>
              <a:t> </a:t>
            </a:r>
            <a:r>
              <a:rPr sz="2600" i="1" spc="-5" dirty="0">
                <a:solidFill>
                  <a:srgbClr val="404040"/>
                </a:solidFill>
                <a:latin typeface="Calibri"/>
                <a:cs typeface="Calibri"/>
              </a:rPr>
              <a:t>at</a:t>
            </a:r>
            <a:r>
              <a:rPr sz="2600" i="1" dirty="0">
                <a:solidFill>
                  <a:srgbClr val="404040"/>
                </a:solidFill>
                <a:latin typeface="Calibri"/>
                <a:cs typeface="Calibri"/>
              </a:rPr>
              <a:t> the</a:t>
            </a:r>
            <a:r>
              <a:rPr sz="2600" i="1" spc="-5" dirty="0">
                <a:solidFill>
                  <a:srgbClr val="404040"/>
                </a:solidFill>
                <a:latin typeface="Calibri"/>
                <a:cs typeface="Calibri"/>
              </a:rPr>
              <a:t> </a:t>
            </a:r>
            <a:r>
              <a:rPr sz="2600" i="1" dirty="0">
                <a:solidFill>
                  <a:srgbClr val="404040"/>
                </a:solidFill>
                <a:latin typeface="Calibri"/>
                <a:cs typeface="Calibri"/>
              </a:rPr>
              <a:t>time </a:t>
            </a:r>
            <a:r>
              <a:rPr sz="2600" i="1" spc="-5" dirty="0">
                <a:solidFill>
                  <a:srgbClr val="404040"/>
                </a:solidFill>
                <a:latin typeface="Calibri"/>
                <a:cs typeface="Calibri"/>
              </a:rPr>
              <a:t>of</a:t>
            </a:r>
            <a:r>
              <a:rPr sz="2600" i="1" dirty="0">
                <a:solidFill>
                  <a:srgbClr val="404040"/>
                </a:solidFill>
                <a:latin typeface="Calibri"/>
                <a:cs typeface="Calibri"/>
              </a:rPr>
              <a:t> </a:t>
            </a:r>
            <a:r>
              <a:rPr sz="2600" i="1" spc="-10" dirty="0">
                <a:solidFill>
                  <a:srgbClr val="404040"/>
                </a:solidFill>
                <a:latin typeface="Calibri"/>
                <a:cs typeface="Calibri"/>
              </a:rPr>
              <a:t>acute</a:t>
            </a:r>
            <a:r>
              <a:rPr sz="2600" i="1" spc="-15" dirty="0">
                <a:solidFill>
                  <a:srgbClr val="404040"/>
                </a:solidFill>
                <a:latin typeface="Calibri"/>
                <a:cs typeface="Calibri"/>
              </a:rPr>
              <a:t> </a:t>
            </a:r>
            <a:r>
              <a:rPr sz="2600" i="1" spc="-20" dirty="0">
                <a:solidFill>
                  <a:srgbClr val="404040"/>
                </a:solidFill>
                <a:latin typeface="Calibri"/>
                <a:cs typeface="Calibri"/>
              </a:rPr>
              <a:t>stroke</a:t>
            </a:r>
            <a:r>
              <a:rPr sz="2600" i="1" dirty="0">
                <a:solidFill>
                  <a:srgbClr val="404040"/>
                </a:solidFill>
                <a:latin typeface="Calibri"/>
                <a:cs typeface="Calibri"/>
              </a:rPr>
              <a:t> is</a:t>
            </a:r>
            <a:r>
              <a:rPr sz="2600" i="1" spc="5" dirty="0">
                <a:solidFill>
                  <a:srgbClr val="404040"/>
                </a:solidFill>
                <a:latin typeface="Calibri"/>
                <a:cs typeface="Calibri"/>
              </a:rPr>
              <a:t> </a:t>
            </a:r>
            <a:r>
              <a:rPr sz="2600" i="1" spc="-5" dirty="0">
                <a:solidFill>
                  <a:srgbClr val="404040"/>
                </a:solidFill>
                <a:latin typeface="Calibri"/>
                <a:cs typeface="Calibri"/>
              </a:rPr>
              <a:t>associated </a:t>
            </a:r>
            <a:r>
              <a:rPr sz="2600" i="1" dirty="0">
                <a:solidFill>
                  <a:srgbClr val="404040"/>
                </a:solidFill>
                <a:latin typeface="Calibri"/>
                <a:cs typeface="Calibri"/>
              </a:rPr>
              <a:t>with</a:t>
            </a:r>
            <a:r>
              <a:rPr sz="2600" i="1" spc="10" dirty="0">
                <a:solidFill>
                  <a:srgbClr val="404040"/>
                </a:solidFill>
                <a:latin typeface="Calibri"/>
                <a:cs typeface="Calibri"/>
              </a:rPr>
              <a:t> </a:t>
            </a:r>
            <a:r>
              <a:rPr sz="2600" i="1" dirty="0">
                <a:solidFill>
                  <a:srgbClr val="404040"/>
                </a:solidFill>
                <a:latin typeface="Calibri"/>
                <a:cs typeface="Calibri"/>
              </a:rPr>
              <a:t>a</a:t>
            </a:r>
            <a:r>
              <a:rPr sz="2600" i="1" spc="5" dirty="0">
                <a:solidFill>
                  <a:srgbClr val="404040"/>
                </a:solidFill>
                <a:latin typeface="Calibri"/>
                <a:cs typeface="Calibri"/>
              </a:rPr>
              <a:t> </a:t>
            </a:r>
            <a:r>
              <a:rPr sz="2600" i="1" spc="-5" dirty="0">
                <a:solidFill>
                  <a:srgbClr val="404040"/>
                </a:solidFill>
                <a:latin typeface="Calibri"/>
                <a:cs typeface="Calibri"/>
              </a:rPr>
              <a:t>decreased </a:t>
            </a:r>
            <a:r>
              <a:rPr sz="2600" i="1" spc="-575" dirty="0">
                <a:solidFill>
                  <a:srgbClr val="404040"/>
                </a:solidFill>
                <a:latin typeface="Calibri"/>
                <a:cs typeface="Calibri"/>
              </a:rPr>
              <a:t> </a:t>
            </a:r>
            <a:r>
              <a:rPr sz="2600" i="1" spc="-5" dirty="0">
                <a:solidFill>
                  <a:srgbClr val="404040"/>
                </a:solidFill>
                <a:latin typeface="Calibri"/>
                <a:cs typeface="Calibri"/>
              </a:rPr>
              <a:t>risk</a:t>
            </a:r>
            <a:r>
              <a:rPr sz="2600" i="1" dirty="0">
                <a:solidFill>
                  <a:srgbClr val="404040"/>
                </a:solidFill>
                <a:latin typeface="Calibri"/>
                <a:cs typeface="Calibri"/>
              </a:rPr>
              <a:t> </a:t>
            </a:r>
            <a:r>
              <a:rPr sz="2600" i="1" spc="-5" dirty="0">
                <a:solidFill>
                  <a:srgbClr val="404040"/>
                </a:solidFill>
                <a:latin typeface="Calibri"/>
                <a:cs typeface="Calibri"/>
              </a:rPr>
              <a:t>of </a:t>
            </a:r>
            <a:r>
              <a:rPr sz="2600" i="1" spc="-10" dirty="0">
                <a:solidFill>
                  <a:srgbClr val="404040"/>
                </a:solidFill>
                <a:latin typeface="Calibri"/>
                <a:cs typeface="Calibri"/>
              </a:rPr>
              <a:t>second</a:t>
            </a:r>
            <a:r>
              <a:rPr sz="2600" i="1" dirty="0">
                <a:solidFill>
                  <a:srgbClr val="404040"/>
                </a:solidFill>
                <a:latin typeface="Calibri"/>
                <a:cs typeface="Calibri"/>
              </a:rPr>
              <a:t> </a:t>
            </a:r>
            <a:r>
              <a:rPr sz="2600" i="1" spc="-20" dirty="0">
                <a:solidFill>
                  <a:srgbClr val="404040"/>
                </a:solidFill>
                <a:latin typeface="Calibri"/>
                <a:cs typeface="Calibri"/>
              </a:rPr>
              <a:t>stroke</a:t>
            </a:r>
            <a:r>
              <a:rPr sz="2600" i="1" spc="-10" dirty="0">
                <a:solidFill>
                  <a:srgbClr val="404040"/>
                </a:solidFill>
                <a:latin typeface="Calibri"/>
                <a:cs typeface="Calibri"/>
              </a:rPr>
              <a:t> </a:t>
            </a:r>
            <a:r>
              <a:rPr sz="2600" i="1" dirty="0">
                <a:solidFill>
                  <a:srgbClr val="404040"/>
                </a:solidFill>
                <a:latin typeface="Calibri"/>
                <a:cs typeface="Calibri"/>
              </a:rPr>
              <a:t>when</a:t>
            </a:r>
            <a:r>
              <a:rPr sz="2600" i="1" spc="-15" dirty="0">
                <a:solidFill>
                  <a:srgbClr val="404040"/>
                </a:solidFill>
                <a:latin typeface="Calibri"/>
                <a:cs typeface="Calibri"/>
              </a:rPr>
              <a:t> </a:t>
            </a:r>
            <a:r>
              <a:rPr sz="2600" i="1" spc="-5" dirty="0">
                <a:solidFill>
                  <a:srgbClr val="404040"/>
                </a:solidFill>
                <a:latin typeface="Calibri"/>
                <a:cs typeface="Calibri"/>
              </a:rPr>
              <a:t>compared </a:t>
            </a:r>
            <a:r>
              <a:rPr sz="2600" i="1" spc="-20" dirty="0">
                <a:solidFill>
                  <a:srgbClr val="404040"/>
                </a:solidFill>
                <a:latin typeface="Calibri"/>
                <a:cs typeface="Calibri"/>
              </a:rPr>
              <a:t>to</a:t>
            </a:r>
            <a:r>
              <a:rPr sz="2600" i="1" spc="-5" dirty="0">
                <a:solidFill>
                  <a:srgbClr val="404040"/>
                </a:solidFill>
                <a:latin typeface="Calibri"/>
                <a:cs typeface="Calibri"/>
              </a:rPr>
              <a:t> simple</a:t>
            </a:r>
            <a:r>
              <a:rPr sz="2600" i="1" spc="-15" dirty="0">
                <a:solidFill>
                  <a:srgbClr val="404040"/>
                </a:solidFill>
                <a:latin typeface="Calibri"/>
                <a:cs typeface="Calibri"/>
              </a:rPr>
              <a:t> </a:t>
            </a:r>
            <a:r>
              <a:rPr sz="2600" i="1" spc="-5" dirty="0">
                <a:solidFill>
                  <a:srgbClr val="404040"/>
                </a:solidFill>
                <a:latin typeface="Calibri"/>
                <a:cs typeface="Calibri"/>
              </a:rPr>
              <a:t>transfusion alone.</a:t>
            </a:r>
            <a:endParaRPr sz="2600">
              <a:latin typeface="Calibri"/>
              <a:cs typeface="Calibri"/>
            </a:endParaRPr>
          </a:p>
          <a:p>
            <a:pPr marL="12700">
              <a:lnSpc>
                <a:spcPts val="2845"/>
              </a:lnSpc>
            </a:pPr>
            <a:r>
              <a:rPr sz="2600" i="1" spc="-5" dirty="0">
                <a:solidFill>
                  <a:srgbClr val="404040"/>
                </a:solidFill>
                <a:latin typeface="Calibri"/>
                <a:cs typeface="Calibri"/>
              </a:rPr>
              <a:t>Computed</a:t>
            </a:r>
            <a:r>
              <a:rPr sz="2600" i="1" spc="-45" dirty="0">
                <a:solidFill>
                  <a:srgbClr val="404040"/>
                </a:solidFill>
                <a:latin typeface="Calibri"/>
                <a:cs typeface="Calibri"/>
              </a:rPr>
              <a:t> </a:t>
            </a:r>
            <a:r>
              <a:rPr sz="2600" i="1" spc="-10" dirty="0">
                <a:solidFill>
                  <a:srgbClr val="404040"/>
                </a:solidFill>
                <a:latin typeface="Calibri"/>
                <a:cs typeface="Calibri"/>
              </a:rPr>
              <a:t>tomography</a:t>
            </a:r>
            <a:r>
              <a:rPr sz="2600" i="1" spc="-35" dirty="0">
                <a:solidFill>
                  <a:srgbClr val="404040"/>
                </a:solidFill>
                <a:latin typeface="Calibri"/>
                <a:cs typeface="Calibri"/>
              </a:rPr>
              <a:t> </a:t>
            </a:r>
            <a:r>
              <a:rPr sz="2600" i="1" dirty="0">
                <a:solidFill>
                  <a:srgbClr val="404040"/>
                </a:solidFill>
                <a:latin typeface="Calibri"/>
                <a:cs typeface="Calibri"/>
              </a:rPr>
              <a:t>(CT</a:t>
            </a:r>
            <a:endParaRPr sz="2600">
              <a:latin typeface="Calibri"/>
              <a:cs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696569" y="1415033"/>
            <a:ext cx="10785475" cy="4777105"/>
          </a:xfrm>
          <a:prstGeom prst="rect">
            <a:avLst/>
          </a:prstGeom>
        </p:spPr>
        <p:txBody>
          <a:bodyPr vert="horz" wrap="square" lIns="0" tIns="1270" rIns="0" bIns="0" rtlCol="0">
            <a:spAutoFit/>
          </a:bodyPr>
          <a:lstStyle/>
          <a:p>
            <a:pPr marL="12700" marR="1439545">
              <a:lnSpc>
                <a:spcPct val="102899"/>
              </a:lnSpc>
              <a:spcBef>
                <a:spcPts val="10"/>
              </a:spcBef>
            </a:pPr>
            <a:r>
              <a:rPr sz="3100" b="1" i="1" dirty="0">
                <a:solidFill>
                  <a:srgbClr val="404040"/>
                </a:solidFill>
                <a:latin typeface="Calibri"/>
                <a:cs typeface="Calibri"/>
              </a:rPr>
              <a:t>second</a:t>
            </a:r>
            <a:r>
              <a:rPr sz="3100" b="1" i="1" spc="-20" dirty="0">
                <a:solidFill>
                  <a:srgbClr val="404040"/>
                </a:solidFill>
                <a:latin typeface="Calibri"/>
                <a:cs typeface="Calibri"/>
              </a:rPr>
              <a:t> </a:t>
            </a:r>
            <a:r>
              <a:rPr sz="3100" i="1" dirty="0">
                <a:solidFill>
                  <a:srgbClr val="404040"/>
                </a:solidFill>
                <a:latin typeface="Calibri"/>
                <a:cs typeface="Calibri"/>
              </a:rPr>
              <a:t>most</a:t>
            </a:r>
            <a:r>
              <a:rPr sz="3100" i="1" spc="-20" dirty="0">
                <a:solidFill>
                  <a:srgbClr val="404040"/>
                </a:solidFill>
                <a:latin typeface="Calibri"/>
                <a:cs typeface="Calibri"/>
              </a:rPr>
              <a:t> </a:t>
            </a:r>
            <a:r>
              <a:rPr sz="3100" i="1" dirty="0">
                <a:solidFill>
                  <a:srgbClr val="404040"/>
                </a:solidFill>
                <a:latin typeface="Calibri"/>
                <a:cs typeface="Calibri"/>
              </a:rPr>
              <a:t>common</a:t>
            </a:r>
            <a:r>
              <a:rPr sz="3100" i="1" spc="-15" dirty="0">
                <a:solidFill>
                  <a:srgbClr val="404040"/>
                </a:solidFill>
                <a:latin typeface="Calibri"/>
                <a:cs typeface="Calibri"/>
              </a:rPr>
              <a:t> </a:t>
            </a:r>
            <a:r>
              <a:rPr sz="3100" i="1" spc="5" dirty="0">
                <a:solidFill>
                  <a:srgbClr val="404040"/>
                </a:solidFill>
                <a:latin typeface="Calibri"/>
                <a:cs typeface="Calibri"/>
              </a:rPr>
              <a:t>reason</a:t>
            </a:r>
            <a:r>
              <a:rPr sz="3100" i="1" spc="-20" dirty="0">
                <a:solidFill>
                  <a:srgbClr val="404040"/>
                </a:solidFill>
                <a:latin typeface="Calibri"/>
                <a:cs typeface="Calibri"/>
              </a:rPr>
              <a:t> </a:t>
            </a:r>
            <a:r>
              <a:rPr sz="3100" i="1" spc="-10" dirty="0">
                <a:solidFill>
                  <a:srgbClr val="404040"/>
                </a:solidFill>
                <a:latin typeface="Calibri"/>
                <a:cs typeface="Calibri"/>
              </a:rPr>
              <a:t>for </a:t>
            </a:r>
            <a:r>
              <a:rPr sz="3100" i="1" spc="-5" dirty="0">
                <a:solidFill>
                  <a:srgbClr val="404040"/>
                </a:solidFill>
                <a:latin typeface="Calibri"/>
                <a:cs typeface="Calibri"/>
              </a:rPr>
              <a:t>hospital</a:t>
            </a:r>
            <a:r>
              <a:rPr sz="3100" i="1" spc="-25" dirty="0">
                <a:solidFill>
                  <a:srgbClr val="404040"/>
                </a:solidFill>
                <a:latin typeface="Calibri"/>
                <a:cs typeface="Calibri"/>
              </a:rPr>
              <a:t> </a:t>
            </a:r>
            <a:r>
              <a:rPr sz="3100" i="1" spc="5" dirty="0">
                <a:solidFill>
                  <a:srgbClr val="404040"/>
                </a:solidFill>
                <a:latin typeface="Calibri"/>
                <a:cs typeface="Calibri"/>
              </a:rPr>
              <a:t>admission</a:t>
            </a:r>
            <a:r>
              <a:rPr sz="3100" i="1" spc="-45" dirty="0">
                <a:solidFill>
                  <a:srgbClr val="404040"/>
                </a:solidFill>
                <a:latin typeface="Calibri"/>
                <a:cs typeface="Calibri"/>
              </a:rPr>
              <a:t> </a:t>
            </a:r>
            <a:r>
              <a:rPr sz="3100" i="1" spc="5" dirty="0">
                <a:solidFill>
                  <a:srgbClr val="404040"/>
                </a:solidFill>
                <a:latin typeface="Calibri"/>
                <a:cs typeface="Calibri"/>
              </a:rPr>
              <a:t>and</a:t>
            </a:r>
            <a:r>
              <a:rPr sz="3100" i="1" spc="-5" dirty="0">
                <a:solidFill>
                  <a:srgbClr val="404040"/>
                </a:solidFill>
                <a:latin typeface="Calibri"/>
                <a:cs typeface="Calibri"/>
              </a:rPr>
              <a:t> </a:t>
            </a:r>
            <a:r>
              <a:rPr sz="3100" i="1" spc="5" dirty="0">
                <a:solidFill>
                  <a:srgbClr val="404040"/>
                </a:solidFill>
                <a:latin typeface="Calibri"/>
                <a:cs typeface="Calibri"/>
              </a:rPr>
              <a:t>is </a:t>
            </a:r>
            <a:r>
              <a:rPr sz="3100" i="1" spc="-685" dirty="0">
                <a:solidFill>
                  <a:srgbClr val="404040"/>
                </a:solidFill>
                <a:latin typeface="Calibri"/>
                <a:cs typeface="Calibri"/>
              </a:rPr>
              <a:t> </a:t>
            </a:r>
            <a:r>
              <a:rPr sz="3100" i="1" dirty="0">
                <a:solidFill>
                  <a:srgbClr val="404040"/>
                </a:solidFill>
                <a:latin typeface="Calibri"/>
                <a:cs typeface="Calibri"/>
              </a:rPr>
              <a:t>associated</a:t>
            </a:r>
            <a:r>
              <a:rPr sz="3100" i="1" spc="-35" dirty="0">
                <a:solidFill>
                  <a:srgbClr val="404040"/>
                </a:solidFill>
                <a:latin typeface="Calibri"/>
                <a:cs typeface="Calibri"/>
              </a:rPr>
              <a:t> </a:t>
            </a:r>
            <a:r>
              <a:rPr sz="3100" i="1" spc="5" dirty="0">
                <a:solidFill>
                  <a:srgbClr val="404040"/>
                </a:solidFill>
                <a:latin typeface="Calibri"/>
                <a:cs typeface="Calibri"/>
              </a:rPr>
              <a:t>with</a:t>
            </a:r>
            <a:r>
              <a:rPr sz="3100" i="1" spc="-20" dirty="0">
                <a:solidFill>
                  <a:srgbClr val="404040"/>
                </a:solidFill>
                <a:latin typeface="Calibri"/>
                <a:cs typeface="Calibri"/>
              </a:rPr>
              <a:t> </a:t>
            </a:r>
            <a:r>
              <a:rPr sz="3100" i="1" dirty="0">
                <a:solidFill>
                  <a:srgbClr val="404040"/>
                </a:solidFill>
                <a:latin typeface="Calibri"/>
                <a:cs typeface="Calibri"/>
              </a:rPr>
              <a:t>significant</a:t>
            </a:r>
            <a:r>
              <a:rPr sz="3100" i="1" spc="-45" dirty="0">
                <a:solidFill>
                  <a:srgbClr val="404040"/>
                </a:solidFill>
                <a:latin typeface="Calibri"/>
                <a:cs typeface="Calibri"/>
              </a:rPr>
              <a:t> </a:t>
            </a:r>
            <a:r>
              <a:rPr sz="3100" i="1" spc="-20" dirty="0">
                <a:solidFill>
                  <a:srgbClr val="404040"/>
                </a:solidFill>
                <a:latin typeface="Calibri"/>
                <a:cs typeface="Calibri"/>
              </a:rPr>
              <a:t>mortality.</a:t>
            </a:r>
            <a:endParaRPr sz="3100">
              <a:latin typeface="Calibri"/>
              <a:cs typeface="Calibri"/>
            </a:endParaRPr>
          </a:p>
          <a:p>
            <a:pPr>
              <a:lnSpc>
                <a:spcPct val="100000"/>
              </a:lnSpc>
              <a:spcBef>
                <a:spcPts val="30"/>
              </a:spcBef>
            </a:pPr>
            <a:endParaRPr sz="3200">
              <a:latin typeface="Calibri"/>
              <a:cs typeface="Calibri"/>
            </a:endParaRPr>
          </a:p>
          <a:p>
            <a:pPr marL="12700">
              <a:lnSpc>
                <a:spcPct val="100000"/>
              </a:lnSpc>
              <a:tabLst>
                <a:tab pos="3689985" algn="l"/>
              </a:tabLst>
            </a:pPr>
            <a:r>
              <a:rPr sz="3100" i="1" dirty="0">
                <a:solidFill>
                  <a:srgbClr val="FF0000"/>
                </a:solidFill>
                <a:latin typeface="Calibri"/>
                <a:cs typeface="Calibri"/>
              </a:rPr>
              <a:t>Acute</a:t>
            </a:r>
            <a:r>
              <a:rPr sz="3100" i="1" spc="-5" dirty="0">
                <a:solidFill>
                  <a:srgbClr val="FF0000"/>
                </a:solidFill>
                <a:latin typeface="Calibri"/>
                <a:cs typeface="Calibri"/>
              </a:rPr>
              <a:t> </a:t>
            </a:r>
            <a:r>
              <a:rPr sz="3100" i="1" dirty="0">
                <a:solidFill>
                  <a:srgbClr val="FF0000"/>
                </a:solidFill>
                <a:latin typeface="Calibri"/>
                <a:cs typeface="Calibri"/>
              </a:rPr>
              <a:t>chest</a:t>
            </a:r>
            <a:r>
              <a:rPr sz="3100" i="1" spc="-10" dirty="0">
                <a:solidFill>
                  <a:srgbClr val="FF0000"/>
                </a:solidFill>
                <a:latin typeface="Calibri"/>
                <a:cs typeface="Calibri"/>
              </a:rPr>
              <a:t> </a:t>
            </a:r>
            <a:r>
              <a:rPr sz="3100" i="1" spc="-5" dirty="0">
                <a:solidFill>
                  <a:srgbClr val="FF0000"/>
                </a:solidFill>
                <a:latin typeface="Calibri"/>
                <a:cs typeface="Calibri"/>
              </a:rPr>
              <a:t>syndrome	</a:t>
            </a:r>
            <a:r>
              <a:rPr sz="3100" i="1" spc="-5" dirty="0">
                <a:solidFill>
                  <a:srgbClr val="404040"/>
                </a:solidFill>
                <a:latin typeface="Calibri"/>
                <a:cs typeface="Calibri"/>
              </a:rPr>
              <a:t>refers</a:t>
            </a:r>
            <a:r>
              <a:rPr sz="3100" i="1" spc="-25" dirty="0">
                <a:solidFill>
                  <a:srgbClr val="404040"/>
                </a:solidFill>
                <a:latin typeface="Calibri"/>
                <a:cs typeface="Calibri"/>
              </a:rPr>
              <a:t> </a:t>
            </a:r>
            <a:r>
              <a:rPr sz="3100" i="1" spc="-15" dirty="0">
                <a:solidFill>
                  <a:srgbClr val="404040"/>
                </a:solidFill>
                <a:latin typeface="Calibri"/>
                <a:cs typeface="Calibri"/>
              </a:rPr>
              <a:t>to </a:t>
            </a:r>
            <a:r>
              <a:rPr sz="3100" i="1" spc="10" dirty="0">
                <a:solidFill>
                  <a:srgbClr val="404040"/>
                </a:solidFill>
                <a:latin typeface="Calibri"/>
                <a:cs typeface="Calibri"/>
              </a:rPr>
              <a:t>a</a:t>
            </a:r>
            <a:r>
              <a:rPr sz="3100" i="1" spc="-15" dirty="0">
                <a:solidFill>
                  <a:srgbClr val="404040"/>
                </a:solidFill>
                <a:latin typeface="Calibri"/>
                <a:cs typeface="Calibri"/>
              </a:rPr>
              <a:t> </a:t>
            </a:r>
            <a:r>
              <a:rPr sz="3100" i="1" spc="-5" dirty="0">
                <a:solidFill>
                  <a:srgbClr val="404040"/>
                </a:solidFill>
                <a:latin typeface="Calibri"/>
                <a:cs typeface="Calibri"/>
              </a:rPr>
              <a:t>life-threatening</a:t>
            </a:r>
            <a:r>
              <a:rPr sz="3100" i="1" spc="-50" dirty="0">
                <a:solidFill>
                  <a:srgbClr val="404040"/>
                </a:solidFill>
                <a:latin typeface="Calibri"/>
                <a:cs typeface="Calibri"/>
              </a:rPr>
              <a:t> </a:t>
            </a:r>
            <a:r>
              <a:rPr sz="3100" i="1" spc="10" dirty="0">
                <a:solidFill>
                  <a:srgbClr val="404040"/>
                </a:solidFill>
                <a:latin typeface="Calibri"/>
                <a:cs typeface="Calibri"/>
              </a:rPr>
              <a:t>pulmonary</a:t>
            </a:r>
            <a:endParaRPr sz="3100">
              <a:latin typeface="Calibri"/>
              <a:cs typeface="Calibri"/>
            </a:endParaRPr>
          </a:p>
          <a:p>
            <a:pPr marL="192405" marR="5080" indent="-180340">
              <a:lnSpc>
                <a:spcPts val="3040"/>
              </a:lnSpc>
              <a:spcBef>
                <a:spcPts val="780"/>
              </a:spcBef>
            </a:pPr>
            <a:r>
              <a:rPr sz="3100" i="1" dirty="0">
                <a:solidFill>
                  <a:srgbClr val="404040"/>
                </a:solidFill>
                <a:latin typeface="Calibri"/>
                <a:cs typeface="Calibri"/>
              </a:rPr>
              <a:t>complication</a:t>
            </a:r>
            <a:r>
              <a:rPr sz="3100" i="1" spc="-35" dirty="0">
                <a:solidFill>
                  <a:srgbClr val="404040"/>
                </a:solidFill>
                <a:latin typeface="Calibri"/>
                <a:cs typeface="Calibri"/>
              </a:rPr>
              <a:t> </a:t>
            </a:r>
            <a:r>
              <a:rPr sz="3100" i="1" spc="5" dirty="0">
                <a:solidFill>
                  <a:srgbClr val="404040"/>
                </a:solidFill>
                <a:latin typeface="Calibri"/>
                <a:cs typeface="Calibri"/>
              </a:rPr>
              <a:t>of</a:t>
            </a:r>
            <a:r>
              <a:rPr sz="3100" i="1" spc="-15" dirty="0">
                <a:solidFill>
                  <a:srgbClr val="404040"/>
                </a:solidFill>
                <a:latin typeface="Calibri"/>
                <a:cs typeface="Calibri"/>
              </a:rPr>
              <a:t> </a:t>
            </a:r>
            <a:r>
              <a:rPr sz="3100" i="1" dirty="0">
                <a:solidFill>
                  <a:srgbClr val="404040"/>
                </a:solidFill>
                <a:latin typeface="Calibri"/>
                <a:cs typeface="Calibri"/>
              </a:rPr>
              <a:t>sickle</a:t>
            </a:r>
            <a:r>
              <a:rPr sz="3100" i="1" spc="-25" dirty="0">
                <a:solidFill>
                  <a:srgbClr val="404040"/>
                </a:solidFill>
                <a:latin typeface="Calibri"/>
                <a:cs typeface="Calibri"/>
              </a:rPr>
              <a:t> </a:t>
            </a:r>
            <a:r>
              <a:rPr sz="3100" i="1" dirty="0">
                <a:solidFill>
                  <a:srgbClr val="404040"/>
                </a:solidFill>
                <a:latin typeface="Calibri"/>
                <a:cs typeface="Calibri"/>
              </a:rPr>
              <a:t>cell</a:t>
            </a:r>
            <a:r>
              <a:rPr sz="3100" i="1" spc="-15" dirty="0">
                <a:solidFill>
                  <a:srgbClr val="404040"/>
                </a:solidFill>
                <a:latin typeface="Calibri"/>
                <a:cs typeface="Calibri"/>
              </a:rPr>
              <a:t> </a:t>
            </a:r>
            <a:r>
              <a:rPr sz="3100" i="1" spc="5" dirty="0">
                <a:solidFill>
                  <a:srgbClr val="404040"/>
                </a:solidFill>
                <a:latin typeface="Calibri"/>
                <a:cs typeface="Calibri"/>
              </a:rPr>
              <a:t>disease</a:t>
            </a:r>
            <a:r>
              <a:rPr sz="3100" i="1" spc="-25" dirty="0">
                <a:solidFill>
                  <a:srgbClr val="404040"/>
                </a:solidFill>
                <a:latin typeface="Calibri"/>
                <a:cs typeface="Calibri"/>
              </a:rPr>
              <a:t> </a:t>
            </a:r>
            <a:r>
              <a:rPr sz="3100" i="1" spc="5" dirty="0">
                <a:solidFill>
                  <a:srgbClr val="404040"/>
                </a:solidFill>
                <a:latin typeface="Calibri"/>
                <a:cs typeface="Calibri"/>
              </a:rPr>
              <a:t>defined</a:t>
            </a:r>
            <a:r>
              <a:rPr sz="3100" i="1" spc="-50" dirty="0">
                <a:solidFill>
                  <a:srgbClr val="404040"/>
                </a:solidFill>
                <a:latin typeface="Calibri"/>
                <a:cs typeface="Calibri"/>
              </a:rPr>
              <a:t> </a:t>
            </a:r>
            <a:r>
              <a:rPr sz="3100" i="1" spc="5" dirty="0">
                <a:solidFill>
                  <a:srgbClr val="404040"/>
                </a:solidFill>
                <a:latin typeface="Calibri"/>
                <a:cs typeface="Calibri"/>
              </a:rPr>
              <a:t>as</a:t>
            </a:r>
            <a:r>
              <a:rPr sz="3100" i="1" dirty="0">
                <a:solidFill>
                  <a:srgbClr val="404040"/>
                </a:solidFill>
                <a:latin typeface="Calibri"/>
                <a:cs typeface="Calibri"/>
              </a:rPr>
              <a:t> </a:t>
            </a:r>
            <a:r>
              <a:rPr sz="3100" i="1" spc="10" dirty="0">
                <a:solidFill>
                  <a:srgbClr val="404040"/>
                </a:solidFill>
                <a:latin typeface="Calibri"/>
                <a:cs typeface="Calibri"/>
              </a:rPr>
              <a:t>a</a:t>
            </a:r>
            <a:r>
              <a:rPr sz="3100" i="1" spc="-15" dirty="0">
                <a:solidFill>
                  <a:srgbClr val="404040"/>
                </a:solidFill>
                <a:latin typeface="Calibri"/>
                <a:cs typeface="Calibri"/>
              </a:rPr>
              <a:t> </a:t>
            </a:r>
            <a:r>
              <a:rPr sz="3100" i="1" dirty="0">
                <a:solidFill>
                  <a:srgbClr val="404040"/>
                </a:solidFill>
                <a:latin typeface="Calibri"/>
                <a:cs typeface="Calibri"/>
              </a:rPr>
              <a:t>new</a:t>
            </a:r>
            <a:r>
              <a:rPr sz="3100" i="1" spc="-25" dirty="0">
                <a:solidFill>
                  <a:srgbClr val="404040"/>
                </a:solidFill>
                <a:latin typeface="Calibri"/>
                <a:cs typeface="Calibri"/>
              </a:rPr>
              <a:t> </a:t>
            </a:r>
            <a:r>
              <a:rPr sz="3100" i="1" spc="5" dirty="0">
                <a:solidFill>
                  <a:srgbClr val="404040"/>
                </a:solidFill>
                <a:latin typeface="Calibri"/>
                <a:cs typeface="Calibri"/>
              </a:rPr>
              <a:t>radio</a:t>
            </a:r>
            <a:r>
              <a:rPr sz="3100" i="1" spc="-30" dirty="0">
                <a:solidFill>
                  <a:srgbClr val="404040"/>
                </a:solidFill>
                <a:latin typeface="Calibri"/>
                <a:cs typeface="Calibri"/>
              </a:rPr>
              <a:t> </a:t>
            </a:r>
            <a:r>
              <a:rPr sz="3100" i="1" spc="5" dirty="0">
                <a:solidFill>
                  <a:srgbClr val="404040"/>
                </a:solidFill>
                <a:latin typeface="Calibri"/>
                <a:cs typeface="Calibri"/>
              </a:rPr>
              <a:t>density</a:t>
            </a:r>
            <a:r>
              <a:rPr sz="3100" i="1" spc="-35" dirty="0">
                <a:solidFill>
                  <a:srgbClr val="404040"/>
                </a:solidFill>
                <a:latin typeface="Calibri"/>
                <a:cs typeface="Calibri"/>
              </a:rPr>
              <a:t> </a:t>
            </a:r>
            <a:r>
              <a:rPr sz="3100" i="1" spc="5" dirty="0">
                <a:solidFill>
                  <a:srgbClr val="404040"/>
                </a:solidFill>
                <a:latin typeface="Calibri"/>
                <a:cs typeface="Calibri"/>
              </a:rPr>
              <a:t>on </a:t>
            </a:r>
            <a:r>
              <a:rPr sz="3100" i="1" spc="-685" dirty="0">
                <a:solidFill>
                  <a:srgbClr val="404040"/>
                </a:solidFill>
                <a:latin typeface="Calibri"/>
                <a:cs typeface="Calibri"/>
              </a:rPr>
              <a:t> </a:t>
            </a:r>
            <a:r>
              <a:rPr sz="3100" i="1" dirty="0">
                <a:solidFill>
                  <a:srgbClr val="404040"/>
                </a:solidFill>
                <a:latin typeface="Calibri"/>
                <a:cs typeface="Calibri"/>
              </a:rPr>
              <a:t>chest</a:t>
            </a:r>
            <a:r>
              <a:rPr sz="3100" i="1" spc="-10" dirty="0">
                <a:solidFill>
                  <a:srgbClr val="404040"/>
                </a:solidFill>
                <a:latin typeface="Calibri"/>
                <a:cs typeface="Calibri"/>
              </a:rPr>
              <a:t> </a:t>
            </a:r>
            <a:r>
              <a:rPr sz="3100" i="1" dirty="0">
                <a:solidFill>
                  <a:srgbClr val="404040"/>
                </a:solidFill>
                <a:latin typeface="Calibri"/>
                <a:cs typeface="Calibri"/>
              </a:rPr>
              <a:t>radiography</a:t>
            </a:r>
            <a:r>
              <a:rPr sz="3100" i="1" spc="-50" dirty="0">
                <a:solidFill>
                  <a:srgbClr val="404040"/>
                </a:solidFill>
                <a:latin typeface="Calibri"/>
                <a:cs typeface="Calibri"/>
              </a:rPr>
              <a:t> </a:t>
            </a:r>
            <a:r>
              <a:rPr sz="3100" i="1" spc="5" dirty="0">
                <a:solidFill>
                  <a:srgbClr val="404040"/>
                </a:solidFill>
                <a:latin typeface="Calibri"/>
                <a:cs typeface="Calibri"/>
              </a:rPr>
              <a:t>plus</a:t>
            </a:r>
            <a:r>
              <a:rPr sz="3100" i="1" spc="-35" dirty="0">
                <a:solidFill>
                  <a:srgbClr val="404040"/>
                </a:solidFill>
                <a:latin typeface="Calibri"/>
                <a:cs typeface="Calibri"/>
              </a:rPr>
              <a:t> </a:t>
            </a:r>
            <a:r>
              <a:rPr sz="3100" i="1" spc="-15" dirty="0">
                <a:solidFill>
                  <a:srgbClr val="404040"/>
                </a:solidFill>
                <a:latin typeface="Calibri"/>
                <a:cs typeface="Calibri"/>
              </a:rPr>
              <a:t>any</a:t>
            </a:r>
            <a:r>
              <a:rPr sz="3100" i="1" spc="-25" dirty="0">
                <a:solidFill>
                  <a:srgbClr val="404040"/>
                </a:solidFill>
                <a:latin typeface="Calibri"/>
                <a:cs typeface="Calibri"/>
              </a:rPr>
              <a:t> </a:t>
            </a:r>
            <a:r>
              <a:rPr sz="3100" i="1" spc="10" dirty="0">
                <a:solidFill>
                  <a:srgbClr val="404040"/>
                </a:solidFill>
                <a:latin typeface="Calibri"/>
                <a:cs typeface="Calibri"/>
              </a:rPr>
              <a:t>2</a:t>
            </a:r>
            <a:r>
              <a:rPr sz="3100" i="1" spc="5" dirty="0">
                <a:solidFill>
                  <a:srgbClr val="404040"/>
                </a:solidFill>
                <a:latin typeface="Calibri"/>
                <a:cs typeface="Calibri"/>
              </a:rPr>
              <a:t> </a:t>
            </a:r>
            <a:r>
              <a:rPr sz="3100" i="1" dirty="0">
                <a:solidFill>
                  <a:srgbClr val="404040"/>
                </a:solidFill>
                <a:latin typeface="Calibri"/>
                <a:cs typeface="Calibri"/>
              </a:rPr>
              <a:t>of</a:t>
            </a:r>
            <a:r>
              <a:rPr sz="3100" i="1" spc="-10" dirty="0">
                <a:solidFill>
                  <a:srgbClr val="404040"/>
                </a:solidFill>
                <a:latin typeface="Calibri"/>
                <a:cs typeface="Calibri"/>
              </a:rPr>
              <a:t> </a:t>
            </a:r>
            <a:r>
              <a:rPr sz="3100" i="1" spc="5" dirty="0">
                <a:solidFill>
                  <a:srgbClr val="404040"/>
                </a:solidFill>
                <a:latin typeface="Calibri"/>
                <a:cs typeface="Calibri"/>
              </a:rPr>
              <a:t>the</a:t>
            </a:r>
            <a:r>
              <a:rPr sz="3100" i="1" spc="-20" dirty="0">
                <a:solidFill>
                  <a:srgbClr val="404040"/>
                </a:solidFill>
                <a:latin typeface="Calibri"/>
                <a:cs typeface="Calibri"/>
              </a:rPr>
              <a:t> </a:t>
            </a:r>
            <a:r>
              <a:rPr sz="3100" i="1" dirty="0">
                <a:solidFill>
                  <a:srgbClr val="404040"/>
                </a:solidFill>
                <a:latin typeface="Calibri"/>
                <a:cs typeface="Calibri"/>
              </a:rPr>
              <a:t>following:</a:t>
            </a:r>
            <a:endParaRPr sz="3100">
              <a:latin typeface="Calibri"/>
              <a:cs typeface="Calibri"/>
            </a:endParaRPr>
          </a:p>
          <a:p>
            <a:pPr marL="100965">
              <a:lnSpc>
                <a:spcPct val="100000"/>
              </a:lnSpc>
              <a:spcBef>
                <a:spcPts val="114"/>
              </a:spcBef>
            </a:pPr>
            <a:r>
              <a:rPr sz="3100" i="1" spc="-50" dirty="0">
                <a:solidFill>
                  <a:srgbClr val="404040"/>
                </a:solidFill>
                <a:latin typeface="Calibri"/>
                <a:cs typeface="Calibri"/>
              </a:rPr>
              <a:t>fever.</a:t>
            </a:r>
            <a:endParaRPr sz="3100">
              <a:latin typeface="Calibri"/>
              <a:cs typeface="Calibri"/>
            </a:endParaRPr>
          </a:p>
          <a:p>
            <a:pPr marL="100965" marR="7524115">
              <a:lnSpc>
                <a:spcPts val="3829"/>
              </a:lnSpc>
              <a:spcBef>
                <a:spcPts val="145"/>
              </a:spcBef>
            </a:pPr>
            <a:r>
              <a:rPr sz="3100" i="1" dirty="0">
                <a:solidFill>
                  <a:srgbClr val="404040"/>
                </a:solidFill>
                <a:latin typeface="Calibri"/>
                <a:cs typeface="Calibri"/>
              </a:rPr>
              <a:t>respiratory</a:t>
            </a:r>
            <a:r>
              <a:rPr sz="3100" i="1" spc="-110" dirty="0">
                <a:solidFill>
                  <a:srgbClr val="404040"/>
                </a:solidFill>
                <a:latin typeface="Calibri"/>
                <a:cs typeface="Calibri"/>
              </a:rPr>
              <a:t> </a:t>
            </a:r>
            <a:r>
              <a:rPr sz="3100" i="1" dirty="0">
                <a:solidFill>
                  <a:srgbClr val="404040"/>
                </a:solidFill>
                <a:latin typeface="Calibri"/>
                <a:cs typeface="Calibri"/>
              </a:rPr>
              <a:t>distress. </a:t>
            </a:r>
            <a:r>
              <a:rPr sz="3100" i="1" spc="-685" dirty="0">
                <a:solidFill>
                  <a:srgbClr val="404040"/>
                </a:solidFill>
                <a:latin typeface="Calibri"/>
                <a:cs typeface="Calibri"/>
              </a:rPr>
              <a:t> </a:t>
            </a:r>
            <a:r>
              <a:rPr sz="3100" i="1" spc="-10" dirty="0">
                <a:solidFill>
                  <a:srgbClr val="404040"/>
                </a:solidFill>
                <a:latin typeface="Calibri"/>
                <a:cs typeface="Calibri"/>
              </a:rPr>
              <a:t>hypoxia.</a:t>
            </a:r>
            <a:endParaRPr sz="3100">
              <a:latin typeface="Calibri"/>
              <a:cs typeface="Calibri"/>
            </a:endParaRPr>
          </a:p>
          <a:p>
            <a:pPr marL="100965">
              <a:lnSpc>
                <a:spcPts val="3685"/>
              </a:lnSpc>
            </a:pPr>
            <a:r>
              <a:rPr sz="3100" i="1" dirty="0">
                <a:solidFill>
                  <a:srgbClr val="404040"/>
                </a:solidFill>
                <a:latin typeface="Calibri"/>
                <a:cs typeface="Calibri"/>
              </a:rPr>
              <a:t>cough,</a:t>
            </a:r>
            <a:r>
              <a:rPr sz="3100" i="1" spc="-25" dirty="0">
                <a:solidFill>
                  <a:srgbClr val="404040"/>
                </a:solidFill>
                <a:latin typeface="Calibri"/>
                <a:cs typeface="Calibri"/>
              </a:rPr>
              <a:t> </a:t>
            </a:r>
            <a:r>
              <a:rPr sz="3100" i="1" spc="5" dirty="0">
                <a:solidFill>
                  <a:srgbClr val="404040"/>
                </a:solidFill>
                <a:latin typeface="Calibri"/>
                <a:cs typeface="Calibri"/>
              </a:rPr>
              <a:t>or</a:t>
            </a:r>
            <a:r>
              <a:rPr sz="3100" i="1" spc="-30" dirty="0">
                <a:solidFill>
                  <a:srgbClr val="404040"/>
                </a:solidFill>
                <a:latin typeface="Calibri"/>
                <a:cs typeface="Calibri"/>
              </a:rPr>
              <a:t> </a:t>
            </a:r>
            <a:r>
              <a:rPr sz="3100" i="1" dirty="0">
                <a:solidFill>
                  <a:srgbClr val="404040"/>
                </a:solidFill>
                <a:latin typeface="Calibri"/>
                <a:cs typeface="Calibri"/>
              </a:rPr>
              <a:t>chest</a:t>
            </a:r>
            <a:r>
              <a:rPr sz="3100" i="1" spc="-20" dirty="0">
                <a:solidFill>
                  <a:srgbClr val="404040"/>
                </a:solidFill>
                <a:latin typeface="Calibri"/>
                <a:cs typeface="Calibri"/>
              </a:rPr>
              <a:t> </a:t>
            </a:r>
            <a:r>
              <a:rPr sz="3100" i="1" spc="5" dirty="0">
                <a:solidFill>
                  <a:srgbClr val="404040"/>
                </a:solidFill>
                <a:latin typeface="Calibri"/>
                <a:cs typeface="Calibri"/>
              </a:rPr>
              <a:t>pain</a:t>
            </a:r>
            <a:r>
              <a:rPr sz="3100" i="1" spc="-50" dirty="0">
                <a:solidFill>
                  <a:srgbClr val="404040"/>
                </a:solidFill>
                <a:latin typeface="Calibri"/>
                <a:cs typeface="Calibri"/>
              </a:rPr>
              <a:t> </a:t>
            </a:r>
            <a:r>
              <a:rPr sz="3100" i="1" spc="5" dirty="0">
                <a:solidFill>
                  <a:srgbClr val="404040"/>
                </a:solidFill>
                <a:latin typeface="Calibri"/>
                <a:cs typeface="Calibri"/>
              </a:rPr>
              <a:t>.</a:t>
            </a:r>
            <a:endParaRPr sz="3100">
              <a:latin typeface="Calibri"/>
              <a:cs typeface="Calibri"/>
            </a:endParaRPr>
          </a:p>
        </p:txBody>
      </p:sp>
      <p:sp>
        <p:nvSpPr>
          <p:cNvPr id="4" name="object 4"/>
          <p:cNvSpPr txBox="1">
            <a:spLocks noGrp="1"/>
          </p:cNvSpPr>
          <p:nvPr>
            <p:ph type="title"/>
          </p:nvPr>
        </p:nvSpPr>
        <p:spPr>
          <a:xfrm>
            <a:off x="696569" y="311658"/>
            <a:ext cx="5401945" cy="635000"/>
          </a:xfrm>
          <a:prstGeom prst="rect">
            <a:avLst/>
          </a:prstGeom>
        </p:spPr>
        <p:txBody>
          <a:bodyPr vert="horz" wrap="square" lIns="0" tIns="12065" rIns="0" bIns="0" rtlCol="0">
            <a:spAutoFit/>
          </a:bodyPr>
          <a:lstStyle/>
          <a:p>
            <a:pPr marL="12700">
              <a:lnSpc>
                <a:spcPct val="100000"/>
              </a:lnSpc>
              <a:spcBef>
                <a:spcPts val="95"/>
              </a:spcBef>
            </a:pPr>
            <a:r>
              <a:rPr i="1" spc="-5" dirty="0">
                <a:solidFill>
                  <a:srgbClr val="FFFFFF"/>
                </a:solidFill>
                <a:latin typeface="Calibri"/>
                <a:cs typeface="Calibri"/>
              </a:rPr>
              <a:t>Pulmonary</a:t>
            </a:r>
            <a:r>
              <a:rPr i="1" spc="-60" dirty="0">
                <a:solidFill>
                  <a:srgbClr val="FFFFFF"/>
                </a:solidFill>
                <a:latin typeface="Calibri"/>
                <a:cs typeface="Calibri"/>
              </a:rPr>
              <a:t> </a:t>
            </a:r>
            <a:r>
              <a:rPr i="1" spc="-5" dirty="0">
                <a:solidFill>
                  <a:srgbClr val="FFFFFF"/>
                </a:solidFill>
                <a:latin typeface="Calibri"/>
                <a:cs typeface="Calibri"/>
              </a:rPr>
              <a:t>Complications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pic>
        <p:nvPicPr>
          <p:cNvPr id="3" name="object 3"/>
          <p:cNvPicPr/>
          <p:nvPr/>
        </p:nvPicPr>
        <p:blipFill>
          <a:blip r:embed="rId3" cstate="print"/>
          <a:stretch>
            <a:fillRect/>
          </a:stretch>
        </p:blipFill>
        <p:spPr>
          <a:xfrm>
            <a:off x="35051" y="1199387"/>
            <a:ext cx="5722620" cy="5660134"/>
          </a:xfrm>
          <a:prstGeom prst="rect">
            <a:avLst/>
          </a:prstGeom>
        </p:spPr>
      </p:pic>
      <p:sp>
        <p:nvSpPr>
          <p:cNvPr id="4" name="object 4"/>
          <p:cNvSpPr txBox="1"/>
          <p:nvPr/>
        </p:nvSpPr>
        <p:spPr>
          <a:xfrm>
            <a:off x="6219571" y="1092528"/>
            <a:ext cx="5916930" cy="5332730"/>
          </a:xfrm>
          <a:prstGeom prst="rect">
            <a:avLst/>
          </a:prstGeom>
        </p:spPr>
        <p:txBody>
          <a:bodyPr vert="horz" wrap="square" lIns="0" tIns="12700" rIns="0" bIns="0" rtlCol="0">
            <a:spAutoFit/>
          </a:bodyPr>
          <a:lstStyle/>
          <a:p>
            <a:pPr marL="12700" marR="5080">
              <a:lnSpc>
                <a:spcPct val="124000"/>
              </a:lnSpc>
              <a:spcBef>
                <a:spcPts val="100"/>
              </a:spcBef>
            </a:pPr>
            <a:r>
              <a:rPr sz="2800" spc="-15" dirty="0">
                <a:solidFill>
                  <a:srgbClr val="FF0000"/>
                </a:solidFill>
                <a:latin typeface="Calibri Light"/>
                <a:cs typeface="Calibri Light"/>
              </a:rPr>
              <a:t>The </a:t>
            </a:r>
            <a:r>
              <a:rPr sz="2800" spc="-30" dirty="0">
                <a:solidFill>
                  <a:srgbClr val="FF0000"/>
                </a:solidFill>
                <a:latin typeface="Calibri Light"/>
                <a:cs typeface="Calibri Light"/>
              </a:rPr>
              <a:t>radiographic </a:t>
            </a:r>
            <a:r>
              <a:rPr sz="2800" spc="-15" dirty="0">
                <a:solidFill>
                  <a:srgbClr val="FF0000"/>
                </a:solidFill>
                <a:latin typeface="Calibri Light"/>
                <a:cs typeface="Calibri Light"/>
              </a:rPr>
              <a:t>findings </a:t>
            </a:r>
            <a:r>
              <a:rPr sz="2800" spc="-5" dirty="0">
                <a:latin typeface="Calibri Light"/>
                <a:cs typeface="Calibri Light"/>
              </a:rPr>
              <a:t>in </a:t>
            </a:r>
            <a:r>
              <a:rPr sz="2800" spc="-10" dirty="0">
                <a:latin typeface="Calibri Light"/>
                <a:cs typeface="Calibri Light"/>
              </a:rPr>
              <a:t>ACS </a:t>
            </a:r>
            <a:r>
              <a:rPr sz="2800" spc="-15" dirty="0">
                <a:latin typeface="Calibri Light"/>
                <a:cs typeface="Calibri Light"/>
              </a:rPr>
              <a:t>are </a:t>
            </a:r>
            <a:r>
              <a:rPr sz="2800" spc="-5" dirty="0">
                <a:latin typeface="Calibri Light"/>
                <a:cs typeface="Calibri Light"/>
              </a:rPr>
              <a:t>: </a:t>
            </a:r>
            <a:r>
              <a:rPr sz="2800" dirty="0">
                <a:latin typeface="Calibri Light"/>
                <a:cs typeface="Calibri Light"/>
              </a:rPr>
              <a:t> </a:t>
            </a:r>
            <a:r>
              <a:rPr sz="2800" spc="-5" dirty="0">
                <a:latin typeface="Calibri Light"/>
                <a:cs typeface="Calibri Light"/>
              </a:rPr>
              <a:t>1.single</a:t>
            </a:r>
            <a:r>
              <a:rPr sz="2800" spc="10" dirty="0">
                <a:latin typeface="Calibri Light"/>
                <a:cs typeface="Calibri Light"/>
              </a:rPr>
              <a:t> </a:t>
            </a:r>
            <a:r>
              <a:rPr sz="2800" spc="-5" dirty="0">
                <a:latin typeface="Calibri Light"/>
                <a:cs typeface="Calibri Light"/>
              </a:rPr>
              <a:t>lobe </a:t>
            </a:r>
            <a:r>
              <a:rPr sz="2800" spc="-15" dirty="0">
                <a:latin typeface="Calibri Light"/>
                <a:cs typeface="Calibri Light"/>
              </a:rPr>
              <a:t>involvement,</a:t>
            </a:r>
            <a:r>
              <a:rPr sz="2800" spc="10" dirty="0">
                <a:latin typeface="Calibri Light"/>
                <a:cs typeface="Calibri Light"/>
              </a:rPr>
              <a:t> </a:t>
            </a:r>
            <a:r>
              <a:rPr sz="2800" spc="-15" dirty="0">
                <a:latin typeface="Calibri Light"/>
                <a:cs typeface="Calibri Light"/>
              </a:rPr>
              <a:t>predominantly</a:t>
            </a:r>
            <a:endParaRPr sz="2800">
              <a:latin typeface="Calibri Light"/>
              <a:cs typeface="Calibri Light"/>
            </a:endParaRPr>
          </a:p>
          <a:p>
            <a:pPr marL="253365">
              <a:lnSpc>
                <a:spcPct val="100000"/>
              </a:lnSpc>
            </a:pPr>
            <a:r>
              <a:rPr sz="2800" spc="-10" dirty="0">
                <a:latin typeface="Calibri Light"/>
                <a:cs typeface="Calibri Light"/>
              </a:rPr>
              <a:t>left</a:t>
            </a:r>
            <a:r>
              <a:rPr sz="2800" spc="-15" dirty="0">
                <a:latin typeface="Calibri Light"/>
                <a:cs typeface="Calibri Light"/>
              </a:rPr>
              <a:t> lower</a:t>
            </a:r>
            <a:r>
              <a:rPr sz="2800" spc="-10" dirty="0">
                <a:latin typeface="Calibri Light"/>
                <a:cs typeface="Calibri Light"/>
              </a:rPr>
              <a:t> </a:t>
            </a:r>
            <a:r>
              <a:rPr sz="2800" spc="-5" dirty="0">
                <a:latin typeface="Calibri Light"/>
                <a:cs typeface="Calibri Light"/>
              </a:rPr>
              <a:t>lobe;</a:t>
            </a:r>
            <a:endParaRPr sz="2800">
              <a:latin typeface="Calibri Light"/>
              <a:cs typeface="Calibri Light"/>
            </a:endParaRPr>
          </a:p>
          <a:p>
            <a:pPr marL="253365" marR="236854" indent="-241300">
              <a:lnSpc>
                <a:spcPct val="100000"/>
              </a:lnSpc>
              <a:spcBef>
                <a:spcPts val="810"/>
              </a:spcBef>
              <a:buSzPct val="96428"/>
              <a:buAutoNum type="arabicPeriod" startAt="2"/>
              <a:tabLst>
                <a:tab pos="281305" algn="l"/>
              </a:tabLst>
            </a:pPr>
            <a:r>
              <a:rPr sz="2800" spc="-5" dirty="0">
                <a:latin typeface="Calibri Light"/>
                <a:cs typeface="Calibri Light"/>
              </a:rPr>
              <a:t>multiple</a:t>
            </a:r>
            <a:r>
              <a:rPr sz="2800" dirty="0">
                <a:latin typeface="Calibri Light"/>
                <a:cs typeface="Calibri Light"/>
              </a:rPr>
              <a:t> </a:t>
            </a:r>
            <a:r>
              <a:rPr sz="2800" spc="-5" dirty="0">
                <a:latin typeface="Calibri Light"/>
                <a:cs typeface="Calibri Light"/>
              </a:rPr>
              <a:t>lobes,</a:t>
            </a:r>
            <a:r>
              <a:rPr sz="2800" spc="5" dirty="0">
                <a:latin typeface="Calibri Light"/>
                <a:cs typeface="Calibri Light"/>
              </a:rPr>
              <a:t> </a:t>
            </a:r>
            <a:r>
              <a:rPr sz="2800" spc="-15" dirty="0">
                <a:latin typeface="Calibri Light"/>
                <a:cs typeface="Calibri Light"/>
              </a:rPr>
              <a:t>most</a:t>
            </a:r>
            <a:r>
              <a:rPr sz="2800" spc="25" dirty="0">
                <a:latin typeface="Calibri Light"/>
                <a:cs typeface="Calibri Light"/>
              </a:rPr>
              <a:t> </a:t>
            </a:r>
            <a:r>
              <a:rPr sz="2800" spc="-10" dirty="0">
                <a:latin typeface="Calibri Light"/>
                <a:cs typeface="Calibri Light"/>
              </a:rPr>
              <a:t>often</a:t>
            </a:r>
            <a:r>
              <a:rPr sz="2800" spc="-5" dirty="0">
                <a:latin typeface="Calibri Light"/>
                <a:cs typeface="Calibri Light"/>
              </a:rPr>
              <a:t> both</a:t>
            </a:r>
            <a:r>
              <a:rPr sz="2800" spc="-15" dirty="0">
                <a:latin typeface="Calibri Light"/>
                <a:cs typeface="Calibri Light"/>
              </a:rPr>
              <a:t> lower </a:t>
            </a:r>
            <a:r>
              <a:rPr sz="2800" spc="-615" dirty="0">
                <a:latin typeface="Calibri Light"/>
                <a:cs typeface="Calibri Light"/>
              </a:rPr>
              <a:t> </a:t>
            </a:r>
            <a:r>
              <a:rPr sz="2800" spc="-5" dirty="0">
                <a:latin typeface="Calibri Light"/>
                <a:cs typeface="Calibri Light"/>
              </a:rPr>
              <a:t>lobes</a:t>
            </a:r>
            <a:endParaRPr sz="2800">
              <a:latin typeface="Calibri Light"/>
              <a:cs typeface="Calibri Light"/>
            </a:endParaRPr>
          </a:p>
          <a:p>
            <a:pPr marL="253365" marR="220345" indent="-241300">
              <a:lnSpc>
                <a:spcPct val="100000"/>
              </a:lnSpc>
              <a:spcBef>
                <a:spcPts val="790"/>
              </a:spcBef>
              <a:buSzPct val="96428"/>
              <a:buAutoNum type="arabicPeriod" startAt="2"/>
              <a:tabLst>
                <a:tab pos="281305" algn="l"/>
              </a:tabLst>
            </a:pPr>
            <a:r>
              <a:rPr sz="2800" spc="-5" dirty="0">
                <a:latin typeface="Calibri Light"/>
                <a:cs typeface="Calibri Light"/>
              </a:rPr>
              <a:t>and </a:t>
            </a:r>
            <a:r>
              <a:rPr sz="2800" spc="-15" dirty="0">
                <a:latin typeface="Calibri Light"/>
                <a:cs typeface="Calibri Light"/>
              </a:rPr>
              <a:t>pleural </a:t>
            </a:r>
            <a:r>
              <a:rPr sz="2800" spc="-10" dirty="0">
                <a:latin typeface="Calibri Light"/>
                <a:cs typeface="Calibri Light"/>
              </a:rPr>
              <a:t>effusions, either </a:t>
            </a:r>
            <a:r>
              <a:rPr sz="2800" spc="-15" dirty="0">
                <a:latin typeface="Calibri Light"/>
                <a:cs typeface="Calibri Light"/>
              </a:rPr>
              <a:t>unilateral </a:t>
            </a:r>
            <a:r>
              <a:rPr sz="2800" spc="-620" dirty="0">
                <a:latin typeface="Calibri Light"/>
                <a:cs typeface="Calibri Light"/>
              </a:rPr>
              <a:t> </a:t>
            </a:r>
            <a:r>
              <a:rPr sz="2800" spc="-5" dirty="0">
                <a:latin typeface="Calibri Light"/>
                <a:cs typeface="Calibri Light"/>
              </a:rPr>
              <a:t>or</a:t>
            </a:r>
            <a:r>
              <a:rPr sz="2800" spc="-10" dirty="0">
                <a:latin typeface="Calibri Light"/>
                <a:cs typeface="Calibri Light"/>
              </a:rPr>
              <a:t> </a:t>
            </a:r>
            <a:r>
              <a:rPr sz="2800" spc="-15" dirty="0">
                <a:latin typeface="Calibri Light"/>
                <a:cs typeface="Calibri Light"/>
              </a:rPr>
              <a:t>bilateral.</a:t>
            </a:r>
            <a:endParaRPr sz="2800">
              <a:latin typeface="Calibri Light"/>
              <a:cs typeface="Calibri Light"/>
            </a:endParaRPr>
          </a:p>
          <a:p>
            <a:pPr>
              <a:lnSpc>
                <a:spcPct val="100000"/>
              </a:lnSpc>
              <a:spcBef>
                <a:spcPts val="25"/>
              </a:spcBef>
            </a:pPr>
            <a:endParaRPr sz="4050">
              <a:latin typeface="Calibri Light"/>
              <a:cs typeface="Calibri Light"/>
            </a:endParaRPr>
          </a:p>
          <a:p>
            <a:pPr marL="12700" marR="211454" indent="80645">
              <a:lnSpc>
                <a:spcPct val="100000"/>
              </a:lnSpc>
            </a:pPr>
            <a:r>
              <a:rPr sz="2800" spc="-10" dirty="0">
                <a:latin typeface="Calibri Light"/>
                <a:cs typeface="Calibri Light"/>
              </a:rPr>
              <a:t>ACS</a:t>
            </a:r>
            <a:r>
              <a:rPr sz="2800" dirty="0">
                <a:latin typeface="Calibri Light"/>
                <a:cs typeface="Calibri Light"/>
              </a:rPr>
              <a:t> </a:t>
            </a:r>
            <a:r>
              <a:rPr sz="2800" spc="-25" dirty="0">
                <a:latin typeface="Calibri Light"/>
                <a:cs typeface="Calibri Light"/>
              </a:rPr>
              <a:t>may</a:t>
            </a:r>
            <a:r>
              <a:rPr sz="2800" spc="-10" dirty="0">
                <a:latin typeface="Calibri Light"/>
                <a:cs typeface="Calibri Light"/>
              </a:rPr>
              <a:t> </a:t>
            </a:r>
            <a:r>
              <a:rPr sz="2800" spc="-20" dirty="0">
                <a:latin typeface="Calibri Light"/>
                <a:cs typeface="Calibri Light"/>
              </a:rPr>
              <a:t>progress</a:t>
            </a:r>
            <a:r>
              <a:rPr sz="2800" spc="20" dirty="0">
                <a:latin typeface="Calibri Light"/>
                <a:cs typeface="Calibri Light"/>
              </a:rPr>
              <a:t> </a:t>
            </a:r>
            <a:r>
              <a:rPr sz="2800" spc="-15" dirty="0">
                <a:latin typeface="Calibri Light"/>
                <a:cs typeface="Calibri Light"/>
              </a:rPr>
              <a:t>rapidly</a:t>
            </a:r>
            <a:r>
              <a:rPr sz="2800" spc="-5" dirty="0">
                <a:latin typeface="Calibri Light"/>
                <a:cs typeface="Calibri Light"/>
              </a:rPr>
              <a:t> </a:t>
            </a:r>
            <a:r>
              <a:rPr sz="2800" spc="-20" dirty="0">
                <a:latin typeface="Calibri Light"/>
                <a:cs typeface="Calibri Light"/>
              </a:rPr>
              <a:t>from</a:t>
            </a:r>
            <a:r>
              <a:rPr sz="2800" spc="-10" dirty="0">
                <a:latin typeface="Calibri Light"/>
                <a:cs typeface="Calibri Light"/>
              </a:rPr>
              <a:t> </a:t>
            </a:r>
            <a:r>
              <a:rPr sz="2800" spc="-5" dirty="0">
                <a:latin typeface="Calibri Light"/>
                <a:cs typeface="Calibri Light"/>
              </a:rPr>
              <a:t>a</a:t>
            </a:r>
            <a:r>
              <a:rPr sz="2800" dirty="0">
                <a:latin typeface="Calibri Light"/>
                <a:cs typeface="Calibri Light"/>
              </a:rPr>
              <a:t> </a:t>
            </a:r>
            <a:r>
              <a:rPr sz="2800" spc="-5" dirty="0">
                <a:latin typeface="Calibri Light"/>
                <a:cs typeface="Calibri Light"/>
              </a:rPr>
              <a:t>simple </a:t>
            </a:r>
            <a:r>
              <a:rPr sz="2800" spc="-620" dirty="0">
                <a:latin typeface="Calibri Light"/>
                <a:cs typeface="Calibri Light"/>
              </a:rPr>
              <a:t> </a:t>
            </a:r>
            <a:r>
              <a:rPr sz="2800" spc="-15" dirty="0">
                <a:latin typeface="Calibri Light"/>
                <a:cs typeface="Calibri Light"/>
              </a:rPr>
              <a:t>infiltrate</a:t>
            </a:r>
            <a:r>
              <a:rPr sz="2800" spc="-5" dirty="0">
                <a:latin typeface="Calibri Light"/>
                <a:cs typeface="Calibri Light"/>
              </a:rPr>
              <a:t> </a:t>
            </a:r>
            <a:r>
              <a:rPr sz="2800" spc="-15" dirty="0">
                <a:latin typeface="Calibri Light"/>
                <a:cs typeface="Calibri Light"/>
              </a:rPr>
              <a:t>to</a:t>
            </a:r>
            <a:r>
              <a:rPr sz="2800" dirty="0">
                <a:latin typeface="Calibri Light"/>
                <a:cs typeface="Calibri Light"/>
              </a:rPr>
              <a:t> </a:t>
            </a:r>
            <a:r>
              <a:rPr sz="2800" spc="-15" dirty="0">
                <a:latin typeface="Calibri Light"/>
                <a:cs typeface="Calibri Light"/>
              </a:rPr>
              <a:t>extensive</a:t>
            </a:r>
            <a:r>
              <a:rPr sz="2800" spc="25" dirty="0">
                <a:latin typeface="Calibri Light"/>
                <a:cs typeface="Calibri Light"/>
              </a:rPr>
              <a:t> </a:t>
            </a:r>
            <a:r>
              <a:rPr sz="2800" spc="-15" dirty="0">
                <a:latin typeface="Calibri Light"/>
                <a:cs typeface="Calibri Light"/>
              </a:rPr>
              <a:t>infiltrates</a:t>
            </a:r>
            <a:r>
              <a:rPr sz="2800" spc="-5" dirty="0">
                <a:latin typeface="Calibri Light"/>
                <a:cs typeface="Calibri Light"/>
              </a:rPr>
              <a:t> and</a:t>
            </a:r>
            <a:r>
              <a:rPr sz="2800" spc="-45" dirty="0">
                <a:latin typeface="Calibri Light"/>
                <a:cs typeface="Calibri Light"/>
              </a:rPr>
              <a:t> </a:t>
            </a:r>
            <a:r>
              <a:rPr sz="2800" spc="-5" dirty="0">
                <a:latin typeface="Calibri Light"/>
                <a:cs typeface="Calibri Light"/>
              </a:rPr>
              <a:t>a </a:t>
            </a:r>
            <a:r>
              <a:rPr sz="2800" dirty="0">
                <a:latin typeface="Calibri Light"/>
                <a:cs typeface="Calibri Light"/>
              </a:rPr>
              <a:t> </a:t>
            </a:r>
            <a:r>
              <a:rPr sz="2800" spc="-15" dirty="0">
                <a:latin typeface="Calibri Light"/>
                <a:cs typeface="Calibri Light"/>
              </a:rPr>
              <a:t>pleural</a:t>
            </a:r>
            <a:r>
              <a:rPr sz="2800" spc="5" dirty="0">
                <a:latin typeface="Calibri Light"/>
                <a:cs typeface="Calibri Light"/>
              </a:rPr>
              <a:t> </a:t>
            </a:r>
            <a:r>
              <a:rPr sz="2800" spc="-10" dirty="0">
                <a:latin typeface="Calibri Light"/>
                <a:cs typeface="Calibri Light"/>
              </a:rPr>
              <a:t>effusion.</a:t>
            </a:r>
            <a:endParaRPr sz="2800">
              <a:latin typeface="Calibri Light"/>
              <a:cs typeface="Calibri 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pic>
        <p:nvPicPr>
          <p:cNvPr id="3" name="object 3"/>
          <p:cNvPicPr/>
          <p:nvPr/>
        </p:nvPicPr>
        <p:blipFill>
          <a:blip r:embed="rId3" cstate="print"/>
          <a:stretch>
            <a:fillRect/>
          </a:stretch>
        </p:blipFill>
        <p:spPr>
          <a:xfrm>
            <a:off x="2063495" y="1269490"/>
            <a:ext cx="7339583" cy="555802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a:spLocks noGrp="1"/>
          </p:cNvSpPr>
          <p:nvPr>
            <p:ph type="title"/>
          </p:nvPr>
        </p:nvSpPr>
        <p:spPr>
          <a:xfrm>
            <a:off x="696569" y="1832609"/>
            <a:ext cx="1202690" cy="391160"/>
          </a:xfrm>
          <a:prstGeom prst="rect">
            <a:avLst/>
          </a:prstGeom>
        </p:spPr>
        <p:txBody>
          <a:bodyPr vert="horz" wrap="square" lIns="0" tIns="12700" rIns="0" bIns="0" rtlCol="0">
            <a:spAutoFit/>
          </a:bodyPr>
          <a:lstStyle/>
          <a:p>
            <a:pPr marL="12700">
              <a:lnSpc>
                <a:spcPct val="100000"/>
              </a:lnSpc>
              <a:spcBef>
                <a:spcPts val="100"/>
              </a:spcBef>
            </a:pPr>
            <a:r>
              <a:rPr sz="2400" i="1" spc="-10" dirty="0">
                <a:solidFill>
                  <a:srgbClr val="FF0000"/>
                </a:solidFill>
                <a:latin typeface="Calibri"/>
                <a:cs typeface="Calibri"/>
              </a:rPr>
              <a:t>Etiology</a:t>
            </a:r>
            <a:r>
              <a:rPr sz="2400" i="1" spc="-90" dirty="0">
                <a:solidFill>
                  <a:srgbClr val="FF0000"/>
                </a:solidFill>
                <a:latin typeface="Calibri"/>
                <a:cs typeface="Calibri"/>
              </a:rPr>
              <a:t> </a:t>
            </a:r>
            <a:r>
              <a:rPr sz="2400" i="1" dirty="0">
                <a:solidFill>
                  <a:srgbClr val="404040"/>
                </a:solidFill>
                <a:latin typeface="Calibri"/>
                <a:cs typeface="Calibri"/>
              </a:rPr>
              <a:t>:</a:t>
            </a:r>
            <a:endParaRPr sz="2400">
              <a:latin typeface="Calibri"/>
              <a:cs typeface="Calibri"/>
            </a:endParaRPr>
          </a:p>
        </p:txBody>
      </p:sp>
      <p:sp>
        <p:nvSpPr>
          <p:cNvPr id="4" name="object 4"/>
          <p:cNvSpPr txBox="1"/>
          <p:nvPr/>
        </p:nvSpPr>
        <p:spPr>
          <a:xfrm>
            <a:off x="696569" y="2591815"/>
            <a:ext cx="10619105" cy="3658235"/>
          </a:xfrm>
          <a:prstGeom prst="rect">
            <a:avLst/>
          </a:prstGeom>
        </p:spPr>
        <p:txBody>
          <a:bodyPr vert="horz" wrap="square" lIns="0" tIns="12700" rIns="0" bIns="0" rtlCol="0">
            <a:spAutoFit/>
          </a:bodyPr>
          <a:lstStyle/>
          <a:p>
            <a:pPr marL="12700" marR="457834">
              <a:lnSpc>
                <a:spcPct val="107900"/>
              </a:lnSpc>
              <a:spcBef>
                <a:spcPts val="100"/>
              </a:spcBef>
              <a:buSzPct val="95833"/>
              <a:buAutoNum type="arabicPlain"/>
              <a:tabLst>
                <a:tab pos="260985" algn="l"/>
              </a:tabLst>
            </a:pPr>
            <a:r>
              <a:rPr sz="2400" i="1" spc="-5" dirty="0">
                <a:solidFill>
                  <a:srgbClr val="404040"/>
                </a:solidFill>
                <a:latin typeface="Calibri"/>
                <a:cs typeface="Calibri"/>
              </a:rPr>
              <a:t>Infection </a:t>
            </a:r>
            <a:r>
              <a:rPr sz="2400" i="1" dirty="0">
                <a:solidFill>
                  <a:srgbClr val="404040"/>
                </a:solidFill>
                <a:latin typeface="Calibri"/>
                <a:cs typeface="Calibri"/>
              </a:rPr>
              <a:t>is the </a:t>
            </a:r>
            <a:r>
              <a:rPr sz="2400" i="1" spc="-10" dirty="0">
                <a:solidFill>
                  <a:srgbClr val="404040"/>
                </a:solidFill>
                <a:latin typeface="Calibri"/>
                <a:cs typeface="Calibri"/>
              </a:rPr>
              <a:t>most </a:t>
            </a:r>
            <a:r>
              <a:rPr sz="2400" i="1" dirty="0">
                <a:solidFill>
                  <a:srgbClr val="404040"/>
                </a:solidFill>
                <a:latin typeface="Calibri"/>
                <a:cs typeface="Calibri"/>
              </a:rPr>
              <a:t>well-known </a:t>
            </a:r>
            <a:r>
              <a:rPr sz="2400" i="1" spc="-20" dirty="0">
                <a:solidFill>
                  <a:srgbClr val="404040"/>
                </a:solidFill>
                <a:latin typeface="Calibri"/>
                <a:cs typeface="Calibri"/>
              </a:rPr>
              <a:t>etiology, </a:t>
            </a:r>
            <a:r>
              <a:rPr sz="2400" i="1" spc="-5" dirty="0">
                <a:solidFill>
                  <a:srgbClr val="404040"/>
                </a:solidFill>
                <a:latin typeface="Calibri"/>
                <a:cs typeface="Calibri"/>
              </a:rPr>
              <a:t>yet only 30% of </a:t>
            </a:r>
            <a:r>
              <a:rPr sz="2400" i="1" spc="-25" dirty="0">
                <a:solidFill>
                  <a:srgbClr val="404040"/>
                </a:solidFill>
                <a:latin typeface="Calibri"/>
                <a:cs typeface="Calibri"/>
              </a:rPr>
              <a:t>ACS </a:t>
            </a:r>
            <a:r>
              <a:rPr sz="2400" i="1" dirty="0">
                <a:solidFill>
                  <a:srgbClr val="404040"/>
                </a:solidFill>
                <a:latin typeface="Calibri"/>
                <a:cs typeface="Calibri"/>
              </a:rPr>
              <a:t>episodes will </a:t>
            </a:r>
            <a:r>
              <a:rPr sz="2400" i="1" spc="-5" dirty="0">
                <a:solidFill>
                  <a:srgbClr val="404040"/>
                </a:solidFill>
                <a:latin typeface="Calibri"/>
                <a:cs typeface="Calibri"/>
              </a:rPr>
              <a:t>have </a:t>
            </a:r>
            <a:r>
              <a:rPr sz="2400" i="1" spc="-530" dirty="0">
                <a:solidFill>
                  <a:srgbClr val="404040"/>
                </a:solidFill>
                <a:latin typeface="Calibri"/>
                <a:cs typeface="Calibri"/>
              </a:rPr>
              <a:t> </a:t>
            </a:r>
            <a:r>
              <a:rPr sz="2400" i="1" spc="-5" dirty="0">
                <a:solidFill>
                  <a:srgbClr val="404040"/>
                </a:solidFill>
                <a:latin typeface="Calibri"/>
                <a:cs typeface="Calibri"/>
              </a:rPr>
              <a:t>positive</a:t>
            </a:r>
            <a:r>
              <a:rPr sz="2400" i="1" spc="10" dirty="0">
                <a:solidFill>
                  <a:srgbClr val="404040"/>
                </a:solidFill>
                <a:latin typeface="Calibri"/>
                <a:cs typeface="Calibri"/>
              </a:rPr>
              <a:t> </a:t>
            </a:r>
            <a:r>
              <a:rPr sz="2400" i="1" spc="-5" dirty="0">
                <a:solidFill>
                  <a:srgbClr val="404040"/>
                </a:solidFill>
                <a:latin typeface="Calibri"/>
                <a:cs typeface="Calibri"/>
              </a:rPr>
              <a:t>sputum</a:t>
            </a:r>
            <a:r>
              <a:rPr sz="2400" i="1" dirty="0">
                <a:solidFill>
                  <a:srgbClr val="404040"/>
                </a:solidFill>
                <a:latin typeface="Calibri"/>
                <a:cs typeface="Calibri"/>
              </a:rPr>
              <a:t> </a:t>
            </a:r>
            <a:r>
              <a:rPr sz="2400" i="1" spc="-5" dirty="0">
                <a:solidFill>
                  <a:srgbClr val="404040"/>
                </a:solidFill>
                <a:latin typeface="Calibri"/>
                <a:cs typeface="Calibri"/>
              </a:rPr>
              <a:t>or</a:t>
            </a:r>
            <a:r>
              <a:rPr sz="2400" i="1" spc="5" dirty="0">
                <a:solidFill>
                  <a:srgbClr val="404040"/>
                </a:solidFill>
                <a:latin typeface="Calibri"/>
                <a:cs typeface="Calibri"/>
              </a:rPr>
              <a:t> </a:t>
            </a:r>
            <a:r>
              <a:rPr sz="2400" i="1" spc="-5" dirty="0">
                <a:solidFill>
                  <a:srgbClr val="404040"/>
                </a:solidFill>
                <a:latin typeface="Calibri"/>
                <a:cs typeface="Calibri"/>
              </a:rPr>
              <a:t>bronchoalveolar</a:t>
            </a:r>
            <a:r>
              <a:rPr sz="2400" i="1" spc="30" dirty="0">
                <a:solidFill>
                  <a:srgbClr val="404040"/>
                </a:solidFill>
                <a:latin typeface="Calibri"/>
                <a:cs typeface="Calibri"/>
              </a:rPr>
              <a:t> </a:t>
            </a:r>
            <a:r>
              <a:rPr sz="2400" i="1" dirty="0">
                <a:solidFill>
                  <a:srgbClr val="404040"/>
                </a:solidFill>
                <a:latin typeface="Calibri"/>
                <a:cs typeface="Calibri"/>
              </a:rPr>
              <a:t>culture,</a:t>
            </a:r>
            <a:r>
              <a:rPr sz="2400" i="1" spc="-5" dirty="0">
                <a:solidFill>
                  <a:srgbClr val="404040"/>
                </a:solidFill>
                <a:latin typeface="Calibri"/>
                <a:cs typeface="Calibri"/>
              </a:rPr>
              <a:t> and </a:t>
            </a:r>
            <a:r>
              <a:rPr sz="2400" i="1" dirty="0">
                <a:solidFill>
                  <a:srgbClr val="404040"/>
                </a:solidFill>
                <a:latin typeface="Calibri"/>
                <a:cs typeface="Calibri"/>
              </a:rPr>
              <a:t>the</a:t>
            </a:r>
            <a:r>
              <a:rPr sz="2400" i="1" spc="5" dirty="0">
                <a:solidFill>
                  <a:srgbClr val="404040"/>
                </a:solidFill>
                <a:latin typeface="Calibri"/>
                <a:cs typeface="Calibri"/>
              </a:rPr>
              <a:t> </a:t>
            </a:r>
            <a:r>
              <a:rPr sz="2400" i="1" spc="-5" dirty="0">
                <a:solidFill>
                  <a:srgbClr val="404040"/>
                </a:solidFill>
                <a:latin typeface="Calibri"/>
                <a:cs typeface="Calibri"/>
              </a:rPr>
              <a:t>most</a:t>
            </a:r>
            <a:r>
              <a:rPr sz="2400" i="1" spc="-15" dirty="0">
                <a:solidFill>
                  <a:srgbClr val="404040"/>
                </a:solidFill>
                <a:latin typeface="Calibri"/>
                <a:cs typeface="Calibri"/>
              </a:rPr>
              <a:t> </a:t>
            </a:r>
            <a:r>
              <a:rPr sz="2400" i="1" spc="-10" dirty="0">
                <a:solidFill>
                  <a:srgbClr val="404040"/>
                </a:solidFill>
                <a:latin typeface="Calibri"/>
                <a:cs typeface="Calibri"/>
              </a:rPr>
              <a:t>common</a:t>
            </a:r>
            <a:r>
              <a:rPr sz="2400" i="1" spc="30" dirty="0">
                <a:solidFill>
                  <a:srgbClr val="404040"/>
                </a:solidFill>
                <a:latin typeface="Calibri"/>
                <a:cs typeface="Calibri"/>
              </a:rPr>
              <a:t> </a:t>
            </a:r>
            <a:r>
              <a:rPr sz="2400" i="1" spc="-5" dirty="0">
                <a:solidFill>
                  <a:srgbClr val="404040"/>
                </a:solidFill>
                <a:latin typeface="Calibri"/>
                <a:cs typeface="Calibri"/>
              </a:rPr>
              <a:t>pathogens</a:t>
            </a:r>
            <a:r>
              <a:rPr sz="2400" i="1" spc="25" dirty="0">
                <a:solidFill>
                  <a:srgbClr val="404040"/>
                </a:solidFill>
                <a:latin typeface="Calibri"/>
                <a:cs typeface="Calibri"/>
              </a:rPr>
              <a:t> </a:t>
            </a:r>
            <a:r>
              <a:rPr sz="2400" i="1" spc="-5" dirty="0">
                <a:solidFill>
                  <a:srgbClr val="404040"/>
                </a:solidFill>
                <a:latin typeface="Calibri"/>
                <a:cs typeface="Calibri"/>
              </a:rPr>
              <a:t>are</a:t>
            </a:r>
            <a:endParaRPr sz="2400">
              <a:latin typeface="Calibri"/>
              <a:cs typeface="Calibri"/>
            </a:endParaRPr>
          </a:p>
          <a:p>
            <a:pPr marL="80645">
              <a:lnSpc>
                <a:spcPct val="100000"/>
              </a:lnSpc>
              <a:spcBef>
                <a:spcPts val="215"/>
              </a:spcBef>
            </a:pPr>
            <a:r>
              <a:rPr sz="2400" i="1" spc="-5" dirty="0">
                <a:solidFill>
                  <a:srgbClr val="404040"/>
                </a:solidFill>
                <a:latin typeface="Calibri"/>
                <a:cs typeface="Calibri"/>
              </a:rPr>
              <a:t>S.</a:t>
            </a:r>
            <a:r>
              <a:rPr sz="2400" i="1" spc="-10" dirty="0">
                <a:solidFill>
                  <a:srgbClr val="404040"/>
                </a:solidFill>
                <a:latin typeface="Calibri"/>
                <a:cs typeface="Calibri"/>
              </a:rPr>
              <a:t> </a:t>
            </a:r>
            <a:r>
              <a:rPr sz="2400" i="1" spc="-5" dirty="0">
                <a:solidFill>
                  <a:srgbClr val="404040"/>
                </a:solidFill>
                <a:latin typeface="Calibri"/>
                <a:cs typeface="Calibri"/>
              </a:rPr>
              <a:t>pneumoniae,</a:t>
            </a:r>
            <a:r>
              <a:rPr sz="2400" i="1" spc="10" dirty="0">
                <a:solidFill>
                  <a:srgbClr val="404040"/>
                </a:solidFill>
                <a:latin typeface="Calibri"/>
                <a:cs typeface="Calibri"/>
              </a:rPr>
              <a:t> </a:t>
            </a:r>
            <a:r>
              <a:rPr sz="2400" i="1" spc="-5" dirty="0">
                <a:solidFill>
                  <a:srgbClr val="404040"/>
                </a:solidFill>
                <a:latin typeface="Calibri"/>
                <a:cs typeface="Calibri"/>
              </a:rPr>
              <a:t>Mycoplasma</a:t>
            </a:r>
            <a:r>
              <a:rPr sz="2400" i="1" spc="10" dirty="0">
                <a:solidFill>
                  <a:srgbClr val="404040"/>
                </a:solidFill>
                <a:latin typeface="Calibri"/>
                <a:cs typeface="Calibri"/>
              </a:rPr>
              <a:t> </a:t>
            </a:r>
            <a:r>
              <a:rPr sz="2400" i="1" spc="-5" dirty="0">
                <a:solidFill>
                  <a:srgbClr val="404040"/>
                </a:solidFill>
                <a:latin typeface="Calibri"/>
                <a:cs typeface="Calibri"/>
              </a:rPr>
              <a:t>pneumoniae,</a:t>
            </a:r>
            <a:r>
              <a:rPr sz="2400" i="1" spc="10" dirty="0">
                <a:solidFill>
                  <a:srgbClr val="404040"/>
                </a:solidFill>
                <a:latin typeface="Calibri"/>
                <a:cs typeface="Calibri"/>
              </a:rPr>
              <a:t> </a:t>
            </a:r>
            <a:r>
              <a:rPr sz="2400" i="1" spc="-5" dirty="0">
                <a:solidFill>
                  <a:srgbClr val="404040"/>
                </a:solidFill>
                <a:latin typeface="Calibri"/>
                <a:cs typeface="Calibri"/>
              </a:rPr>
              <a:t>and</a:t>
            </a:r>
            <a:r>
              <a:rPr sz="2400" i="1" dirty="0">
                <a:solidFill>
                  <a:srgbClr val="404040"/>
                </a:solidFill>
                <a:latin typeface="Calibri"/>
                <a:cs typeface="Calibri"/>
              </a:rPr>
              <a:t> </a:t>
            </a:r>
            <a:r>
              <a:rPr sz="2400" i="1" spc="-10" dirty="0">
                <a:solidFill>
                  <a:srgbClr val="404040"/>
                </a:solidFill>
                <a:latin typeface="Calibri"/>
                <a:cs typeface="Calibri"/>
              </a:rPr>
              <a:t>Chlamydia</a:t>
            </a:r>
            <a:r>
              <a:rPr sz="2400" i="1" spc="5" dirty="0">
                <a:solidFill>
                  <a:srgbClr val="404040"/>
                </a:solidFill>
                <a:latin typeface="Calibri"/>
                <a:cs typeface="Calibri"/>
              </a:rPr>
              <a:t> </a:t>
            </a:r>
            <a:r>
              <a:rPr sz="2400" i="1" dirty="0">
                <a:solidFill>
                  <a:srgbClr val="404040"/>
                </a:solidFill>
                <a:latin typeface="Calibri"/>
                <a:cs typeface="Calibri"/>
              </a:rPr>
              <a:t>sp</a:t>
            </a:r>
            <a:endParaRPr sz="2400">
              <a:latin typeface="Calibri"/>
              <a:cs typeface="Calibri"/>
            </a:endParaRPr>
          </a:p>
          <a:p>
            <a:pPr>
              <a:lnSpc>
                <a:spcPct val="100000"/>
              </a:lnSpc>
              <a:spcBef>
                <a:spcPts val="5"/>
              </a:spcBef>
            </a:pPr>
            <a:endParaRPr sz="3200">
              <a:latin typeface="Calibri"/>
              <a:cs typeface="Calibri"/>
            </a:endParaRPr>
          </a:p>
          <a:p>
            <a:pPr marL="210185" marR="239395" indent="-198120">
              <a:lnSpc>
                <a:spcPct val="80000"/>
              </a:lnSpc>
              <a:spcBef>
                <a:spcPts val="5"/>
              </a:spcBef>
              <a:buSzPct val="95833"/>
              <a:buAutoNum type="arabicPlain" startAt="2"/>
              <a:tabLst>
                <a:tab pos="260985" algn="l"/>
              </a:tabLst>
            </a:pPr>
            <a:r>
              <a:rPr sz="2400" i="1" spc="-15" dirty="0">
                <a:solidFill>
                  <a:srgbClr val="404040"/>
                </a:solidFill>
                <a:latin typeface="Calibri"/>
                <a:cs typeface="Calibri"/>
              </a:rPr>
              <a:t>Fat</a:t>
            </a:r>
            <a:r>
              <a:rPr sz="2400" i="1" spc="-5" dirty="0">
                <a:solidFill>
                  <a:srgbClr val="404040"/>
                </a:solidFill>
                <a:latin typeface="Calibri"/>
                <a:cs typeface="Calibri"/>
              </a:rPr>
              <a:t> </a:t>
            </a:r>
            <a:r>
              <a:rPr sz="2400" i="1" dirty="0">
                <a:solidFill>
                  <a:srgbClr val="404040"/>
                </a:solidFill>
                <a:latin typeface="Calibri"/>
                <a:cs typeface="Calibri"/>
              </a:rPr>
              <a:t>emboli</a:t>
            </a:r>
            <a:r>
              <a:rPr sz="2400" i="1" spc="5" dirty="0">
                <a:solidFill>
                  <a:srgbClr val="404040"/>
                </a:solidFill>
                <a:latin typeface="Calibri"/>
                <a:cs typeface="Calibri"/>
              </a:rPr>
              <a:t> </a:t>
            </a:r>
            <a:r>
              <a:rPr sz="2400" i="1" spc="-5" dirty="0">
                <a:solidFill>
                  <a:srgbClr val="404040"/>
                </a:solidFill>
                <a:latin typeface="Calibri"/>
                <a:cs typeface="Calibri"/>
              </a:rPr>
              <a:t>has</a:t>
            </a:r>
            <a:r>
              <a:rPr sz="2400" i="1" dirty="0">
                <a:solidFill>
                  <a:srgbClr val="404040"/>
                </a:solidFill>
                <a:latin typeface="Calibri"/>
                <a:cs typeface="Calibri"/>
              </a:rPr>
              <a:t> </a:t>
            </a:r>
            <a:r>
              <a:rPr sz="2400" i="1" spc="-5" dirty="0">
                <a:solidFill>
                  <a:srgbClr val="404040"/>
                </a:solidFill>
                <a:latin typeface="Calibri"/>
                <a:cs typeface="Calibri"/>
              </a:rPr>
              <a:t>also</a:t>
            </a:r>
            <a:r>
              <a:rPr sz="2400" i="1" spc="10" dirty="0">
                <a:solidFill>
                  <a:srgbClr val="404040"/>
                </a:solidFill>
                <a:latin typeface="Calibri"/>
                <a:cs typeface="Calibri"/>
              </a:rPr>
              <a:t> </a:t>
            </a:r>
            <a:r>
              <a:rPr sz="2400" i="1" spc="-5" dirty="0">
                <a:solidFill>
                  <a:srgbClr val="404040"/>
                </a:solidFill>
                <a:latin typeface="Calibri"/>
                <a:cs typeface="Calibri"/>
              </a:rPr>
              <a:t>been</a:t>
            </a:r>
            <a:r>
              <a:rPr sz="2400" i="1" dirty="0">
                <a:solidFill>
                  <a:srgbClr val="404040"/>
                </a:solidFill>
                <a:latin typeface="Calibri"/>
                <a:cs typeface="Calibri"/>
              </a:rPr>
              <a:t> </a:t>
            </a:r>
            <a:r>
              <a:rPr sz="2400" i="1" spc="-5" dirty="0">
                <a:solidFill>
                  <a:srgbClr val="404040"/>
                </a:solidFill>
                <a:latin typeface="Calibri"/>
                <a:cs typeface="Calibri"/>
              </a:rPr>
              <a:t>implicated as</a:t>
            </a:r>
            <a:r>
              <a:rPr sz="2400" i="1" dirty="0">
                <a:solidFill>
                  <a:srgbClr val="404040"/>
                </a:solidFill>
                <a:latin typeface="Calibri"/>
                <a:cs typeface="Calibri"/>
              </a:rPr>
              <a:t> a </a:t>
            </a:r>
            <a:r>
              <a:rPr sz="2400" i="1" spc="-10" dirty="0">
                <a:solidFill>
                  <a:srgbClr val="404040"/>
                </a:solidFill>
                <a:latin typeface="Calibri"/>
                <a:cs typeface="Calibri"/>
              </a:rPr>
              <a:t>cause</a:t>
            </a:r>
            <a:r>
              <a:rPr sz="2400" i="1" spc="10" dirty="0">
                <a:solidFill>
                  <a:srgbClr val="404040"/>
                </a:solidFill>
                <a:latin typeface="Calibri"/>
                <a:cs typeface="Calibri"/>
              </a:rPr>
              <a:t> </a:t>
            </a:r>
            <a:r>
              <a:rPr sz="2400" i="1" spc="-5" dirty="0">
                <a:solidFill>
                  <a:srgbClr val="404040"/>
                </a:solidFill>
                <a:latin typeface="Calibri"/>
                <a:cs typeface="Calibri"/>
              </a:rPr>
              <a:t>of</a:t>
            </a:r>
            <a:r>
              <a:rPr sz="2400" i="1" spc="10" dirty="0">
                <a:solidFill>
                  <a:srgbClr val="404040"/>
                </a:solidFill>
                <a:latin typeface="Calibri"/>
                <a:cs typeface="Calibri"/>
              </a:rPr>
              <a:t> </a:t>
            </a:r>
            <a:r>
              <a:rPr sz="2400" i="1" spc="-20" dirty="0">
                <a:solidFill>
                  <a:srgbClr val="404040"/>
                </a:solidFill>
                <a:latin typeface="Calibri"/>
                <a:cs typeface="Calibri"/>
              </a:rPr>
              <a:t>ACS,</a:t>
            </a:r>
            <a:r>
              <a:rPr sz="2400" i="1" spc="-15" dirty="0">
                <a:solidFill>
                  <a:srgbClr val="404040"/>
                </a:solidFill>
                <a:latin typeface="Calibri"/>
                <a:cs typeface="Calibri"/>
              </a:rPr>
              <a:t> </a:t>
            </a:r>
            <a:r>
              <a:rPr sz="2400" i="1" spc="-5" dirty="0">
                <a:solidFill>
                  <a:srgbClr val="404040"/>
                </a:solidFill>
                <a:latin typeface="Calibri"/>
                <a:cs typeface="Calibri"/>
              </a:rPr>
              <a:t>arising</a:t>
            </a:r>
            <a:r>
              <a:rPr sz="2400" i="1" spc="5" dirty="0">
                <a:solidFill>
                  <a:srgbClr val="404040"/>
                </a:solidFill>
                <a:latin typeface="Calibri"/>
                <a:cs typeface="Calibri"/>
              </a:rPr>
              <a:t> </a:t>
            </a:r>
            <a:r>
              <a:rPr sz="2400" i="1" spc="-5" dirty="0">
                <a:solidFill>
                  <a:srgbClr val="404040"/>
                </a:solidFill>
                <a:latin typeface="Calibri"/>
                <a:cs typeface="Calibri"/>
              </a:rPr>
              <a:t>from</a:t>
            </a:r>
            <a:r>
              <a:rPr sz="2400" i="1" dirty="0">
                <a:solidFill>
                  <a:srgbClr val="404040"/>
                </a:solidFill>
                <a:latin typeface="Calibri"/>
                <a:cs typeface="Calibri"/>
              </a:rPr>
              <a:t> </a:t>
            </a:r>
            <a:r>
              <a:rPr sz="2400" i="1" spc="-10" dirty="0">
                <a:solidFill>
                  <a:srgbClr val="404040"/>
                </a:solidFill>
                <a:latin typeface="Calibri"/>
                <a:cs typeface="Calibri"/>
              </a:rPr>
              <a:t>infarcted</a:t>
            </a:r>
            <a:r>
              <a:rPr sz="2400" i="1" spc="10" dirty="0">
                <a:solidFill>
                  <a:srgbClr val="404040"/>
                </a:solidFill>
                <a:latin typeface="Calibri"/>
                <a:cs typeface="Calibri"/>
              </a:rPr>
              <a:t> </a:t>
            </a:r>
            <a:r>
              <a:rPr sz="2400" i="1" spc="-5" dirty="0">
                <a:solidFill>
                  <a:srgbClr val="404040"/>
                </a:solidFill>
                <a:latin typeface="Calibri"/>
                <a:cs typeface="Calibri"/>
              </a:rPr>
              <a:t>bone </a:t>
            </a:r>
            <a:r>
              <a:rPr sz="2400" i="1" spc="-525" dirty="0">
                <a:solidFill>
                  <a:srgbClr val="404040"/>
                </a:solidFill>
                <a:latin typeface="Calibri"/>
                <a:cs typeface="Calibri"/>
              </a:rPr>
              <a:t> </a:t>
            </a:r>
            <a:r>
              <a:rPr sz="2400" i="1" spc="-5" dirty="0">
                <a:solidFill>
                  <a:srgbClr val="404040"/>
                </a:solidFill>
                <a:latin typeface="Calibri"/>
                <a:cs typeface="Calibri"/>
              </a:rPr>
              <a:t>marrow</a:t>
            </a:r>
            <a:endParaRPr sz="2400">
              <a:latin typeface="Calibri"/>
              <a:cs typeface="Calibri"/>
            </a:endParaRPr>
          </a:p>
          <a:p>
            <a:pPr>
              <a:lnSpc>
                <a:spcPct val="100000"/>
              </a:lnSpc>
              <a:spcBef>
                <a:spcPts val="50"/>
              </a:spcBef>
              <a:buAutoNum type="arabicPlain" startAt="2"/>
            </a:pPr>
            <a:endParaRPr sz="2750">
              <a:latin typeface="Calibri"/>
              <a:cs typeface="Calibri"/>
            </a:endParaRPr>
          </a:p>
          <a:p>
            <a:pPr marL="288290" indent="-276225">
              <a:lnSpc>
                <a:spcPct val="100000"/>
              </a:lnSpc>
              <a:buAutoNum type="arabicPlain" startAt="2"/>
              <a:tabLst>
                <a:tab pos="288925" algn="l"/>
              </a:tabLst>
            </a:pPr>
            <a:r>
              <a:rPr sz="2100" i="1" spc="-5" dirty="0">
                <a:solidFill>
                  <a:srgbClr val="404040"/>
                </a:solidFill>
                <a:latin typeface="Calibri"/>
                <a:cs typeface="Calibri"/>
              </a:rPr>
              <a:t>The </a:t>
            </a:r>
            <a:r>
              <a:rPr sz="2100" i="1" spc="-15" dirty="0">
                <a:solidFill>
                  <a:srgbClr val="404040"/>
                </a:solidFill>
                <a:latin typeface="Calibri"/>
                <a:cs typeface="Calibri"/>
              </a:rPr>
              <a:t>most</a:t>
            </a:r>
            <a:r>
              <a:rPr sz="2100" i="1" spc="5" dirty="0">
                <a:solidFill>
                  <a:srgbClr val="404040"/>
                </a:solidFill>
                <a:latin typeface="Calibri"/>
                <a:cs typeface="Calibri"/>
              </a:rPr>
              <a:t> </a:t>
            </a:r>
            <a:r>
              <a:rPr sz="2100" i="1" spc="-5" dirty="0">
                <a:solidFill>
                  <a:srgbClr val="404040"/>
                </a:solidFill>
                <a:latin typeface="Calibri"/>
                <a:cs typeface="Calibri"/>
              </a:rPr>
              <a:t>frequent</a:t>
            </a:r>
            <a:r>
              <a:rPr sz="2100" i="1" spc="-25" dirty="0">
                <a:solidFill>
                  <a:srgbClr val="404040"/>
                </a:solidFill>
                <a:latin typeface="Calibri"/>
                <a:cs typeface="Calibri"/>
              </a:rPr>
              <a:t> </a:t>
            </a:r>
            <a:r>
              <a:rPr sz="2100" i="1" spc="-10" dirty="0">
                <a:solidFill>
                  <a:srgbClr val="404040"/>
                </a:solidFill>
                <a:latin typeface="Calibri"/>
                <a:cs typeface="Calibri"/>
              </a:rPr>
              <a:t>event </a:t>
            </a:r>
            <a:r>
              <a:rPr sz="2100" i="1" spc="-5" dirty="0">
                <a:solidFill>
                  <a:srgbClr val="404040"/>
                </a:solidFill>
                <a:latin typeface="Calibri"/>
                <a:cs typeface="Calibri"/>
              </a:rPr>
              <a:t>preceding</a:t>
            </a:r>
            <a:r>
              <a:rPr sz="2100" i="1" spc="-30" dirty="0">
                <a:solidFill>
                  <a:srgbClr val="404040"/>
                </a:solidFill>
                <a:latin typeface="Calibri"/>
                <a:cs typeface="Calibri"/>
              </a:rPr>
              <a:t> </a:t>
            </a:r>
            <a:r>
              <a:rPr sz="2100" i="1" spc="-20" dirty="0">
                <a:solidFill>
                  <a:srgbClr val="404040"/>
                </a:solidFill>
                <a:latin typeface="Calibri"/>
                <a:cs typeface="Calibri"/>
              </a:rPr>
              <a:t>ACS</a:t>
            </a:r>
            <a:r>
              <a:rPr sz="2100" i="1" dirty="0">
                <a:solidFill>
                  <a:srgbClr val="404040"/>
                </a:solidFill>
                <a:latin typeface="Calibri"/>
                <a:cs typeface="Calibri"/>
              </a:rPr>
              <a:t> is</a:t>
            </a:r>
            <a:r>
              <a:rPr sz="2100" i="1" spc="5" dirty="0">
                <a:solidFill>
                  <a:srgbClr val="404040"/>
                </a:solidFill>
                <a:latin typeface="Calibri"/>
                <a:cs typeface="Calibri"/>
              </a:rPr>
              <a:t> </a:t>
            </a:r>
            <a:r>
              <a:rPr sz="2100" i="1" dirty="0">
                <a:solidFill>
                  <a:srgbClr val="404040"/>
                </a:solidFill>
                <a:latin typeface="Calibri"/>
                <a:cs typeface="Calibri"/>
              </a:rPr>
              <a:t>a </a:t>
            </a:r>
            <a:r>
              <a:rPr sz="2100" i="1" spc="-10" dirty="0">
                <a:solidFill>
                  <a:srgbClr val="404040"/>
                </a:solidFill>
                <a:latin typeface="Calibri"/>
                <a:cs typeface="Calibri"/>
              </a:rPr>
              <a:t>painful</a:t>
            </a:r>
            <a:r>
              <a:rPr sz="2100" i="1" dirty="0">
                <a:solidFill>
                  <a:srgbClr val="404040"/>
                </a:solidFill>
                <a:latin typeface="Calibri"/>
                <a:cs typeface="Calibri"/>
              </a:rPr>
              <a:t> </a:t>
            </a:r>
            <a:r>
              <a:rPr sz="2100" i="1" spc="-5" dirty="0">
                <a:solidFill>
                  <a:srgbClr val="404040"/>
                </a:solidFill>
                <a:latin typeface="Calibri"/>
                <a:cs typeface="Calibri"/>
              </a:rPr>
              <a:t>episode</a:t>
            </a:r>
            <a:r>
              <a:rPr sz="2100" i="1" spc="-25" dirty="0">
                <a:solidFill>
                  <a:srgbClr val="404040"/>
                </a:solidFill>
                <a:latin typeface="Calibri"/>
                <a:cs typeface="Calibri"/>
              </a:rPr>
              <a:t> </a:t>
            </a:r>
            <a:r>
              <a:rPr sz="2100" i="1" dirty="0">
                <a:solidFill>
                  <a:srgbClr val="404040"/>
                </a:solidFill>
                <a:latin typeface="Calibri"/>
                <a:cs typeface="Calibri"/>
              </a:rPr>
              <a:t>requiring</a:t>
            </a:r>
            <a:r>
              <a:rPr sz="2100" i="1" spc="25" dirty="0">
                <a:solidFill>
                  <a:srgbClr val="404040"/>
                </a:solidFill>
                <a:latin typeface="Calibri"/>
                <a:cs typeface="Calibri"/>
              </a:rPr>
              <a:t> </a:t>
            </a:r>
            <a:r>
              <a:rPr sz="2100" i="1" spc="-15" dirty="0">
                <a:solidFill>
                  <a:srgbClr val="FF0000"/>
                </a:solidFill>
                <a:latin typeface="Calibri"/>
                <a:cs typeface="Calibri"/>
              </a:rPr>
              <a:t>systemic</a:t>
            </a:r>
            <a:r>
              <a:rPr sz="2100" i="1" spc="-5" dirty="0">
                <a:solidFill>
                  <a:srgbClr val="FF0000"/>
                </a:solidFill>
                <a:latin typeface="Calibri"/>
                <a:cs typeface="Calibri"/>
              </a:rPr>
              <a:t> opioid</a:t>
            </a:r>
            <a:r>
              <a:rPr sz="2100" i="1" dirty="0">
                <a:solidFill>
                  <a:srgbClr val="FF0000"/>
                </a:solidFill>
                <a:latin typeface="Calibri"/>
                <a:cs typeface="Calibri"/>
              </a:rPr>
              <a:t> </a:t>
            </a:r>
            <a:r>
              <a:rPr sz="2100" i="1" spc="-5" dirty="0">
                <a:solidFill>
                  <a:srgbClr val="FF0000"/>
                </a:solidFill>
                <a:latin typeface="Calibri"/>
                <a:cs typeface="Calibri"/>
              </a:rPr>
              <a:t>treatment</a:t>
            </a:r>
            <a:r>
              <a:rPr sz="2100" i="1" spc="-5" dirty="0">
                <a:solidFill>
                  <a:srgbClr val="404040"/>
                </a:solidFill>
                <a:latin typeface="Calibri"/>
                <a:cs typeface="Calibri"/>
              </a:rPr>
              <a:t>.</a:t>
            </a:r>
            <a:endParaRPr sz="2100">
              <a:latin typeface="Calibri"/>
              <a:cs typeface="Calibri"/>
            </a:endParaRPr>
          </a:p>
          <a:p>
            <a:pPr marL="184785" marR="136525" indent="-172720">
              <a:lnSpc>
                <a:spcPct val="80000"/>
              </a:lnSpc>
              <a:spcBef>
                <a:spcPts val="805"/>
              </a:spcBef>
            </a:pPr>
            <a:r>
              <a:rPr sz="2100" i="1" dirty="0">
                <a:solidFill>
                  <a:srgbClr val="404040"/>
                </a:solidFill>
                <a:latin typeface="Calibri"/>
                <a:cs typeface="Calibri"/>
              </a:rPr>
              <a:t>In </a:t>
            </a:r>
            <a:r>
              <a:rPr sz="2100" i="1" spc="-10" dirty="0">
                <a:solidFill>
                  <a:srgbClr val="404040"/>
                </a:solidFill>
                <a:latin typeface="Calibri"/>
                <a:cs typeface="Calibri"/>
              </a:rPr>
              <a:t>patients </a:t>
            </a:r>
            <a:r>
              <a:rPr sz="2100" i="1" dirty="0">
                <a:solidFill>
                  <a:srgbClr val="404040"/>
                </a:solidFill>
                <a:latin typeface="Calibri"/>
                <a:cs typeface="Calibri"/>
              </a:rPr>
              <a:t>with </a:t>
            </a:r>
            <a:r>
              <a:rPr sz="2100" i="1" spc="-5" dirty="0">
                <a:solidFill>
                  <a:srgbClr val="404040"/>
                </a:solidFill>
                <a:latin typeface="Calibri"/>
                <a:cs typeface="Calibri"/>
              </a:rPr>
              <a:t>chest pain, </a:t>
            </a:r>
            <a:r>
              <a:rPr sz="2100" i="1" dirty="0">
                <a:solidFill>
                  <a:srgbClr val="404040"/>
                </a:solidFill>
                <a:latin typeface="Calibri"/>
                <a:cs typeface="Calibri"/>
              </a:rPr>
              <a:t>regular </a:t>
            </a:r>
            <a:r>
              <a:rPr sz="2100" i="1" spc="-5" dirty="0">
                <a:solidFill>
                  <a:srgbClr val="404040"/>
                </a:solidFill>
                <a:latin typeface="Calibri"/>
                <a:cs typeface="Calibri"/>
              </a:rPr>
              <a:t>use of an incentive </a:t>
            </a:r>
            <a:r>
              <a:rPr sz="2100" i="1" spc="-10" dirty="0">
                <a:solidFill>
                  <a:srgbClr val="404040"/>
                </a:solidFill>
                <a:latin typeface="Calibri"/>
                <a:cs typeface="Calibri"/>
              </a:rPr>
              <a:t>spirometer </a:t>
            </a:r>
            <a:r>
              <a:rPr sz="2100" i="1" spc="-5" dirty="0">
                <a:solidFill>
                  <a:srgbClr val="404040"/>
                </a:solidFill>
                <a:latin typeface="Calibri"/>
                <a:cs typeface="Calibri"/>
              </a:rPr>
              <a:t>at </a:t>
            </a:r>
            <a:r>
              <a:rPr sz="2100" i="1" dirty="0">
                <a:solidFill>
                  <a:srgbClr val="404040"/>
                </a:solidFill>
                <a:latin typeface="Calibri"/>
                <a:cs typeface="Calibri"/>
              </a:rPr>
              <a:t>10-12 </a:t>
            </a:r>
            <a:r>
              <a:rPr sz="2100" i="1" spc="-5" dirty="0">
                <a:solidFill>
                  <a:srgbClr val="404040"/>
                </a:solidFill>
                <a:latin typeface="Calibri"/>
                <a:cs typeface="Calibri"/>
              </a:rPr>
              <a:t>breaths </a:t>
            </a:r>
            <a:r>
              <a:rPr sz="2100" i="1" dirty="0">
                <a:solidFill>
                  <a:srgbClr val="404040"/>
                </a:solidFill>
                <a:latin typeface="Calibri"/>
                <a:cs typeface="Calibri"/>
              </a:rPr>
              <a:t>every 2 hr </a:t>
            </a:r>
            <a:r>
              <a:rPr sz="2100" i="1" spc="-10" dirty="0">
                <a:solidFill>
                  <a:srgbClr val="404040"/>
                </a:solidFill>
                <a:latin typeface="Calibri"/>
                <a:cs typeface="Calibri"/>
              </a:rPr>
              <a:t>can </a:t>
            </a:r>
            <a:r>
              <a:rPr sz="2100" i="1" spc="-459" dirty="0">
                <a:solidFill>
                  <a:srgbClr val="404040"/>
                </a:solidFill>
                <a:latin typeface="Calibri"/>
                <a:cs typeface="Calibri"/>
              </a:rPr>
              <a:t> </a:t>
            </a:r>
            <a:r>
              <a:rPr sz="2100" i="1" spc="-10" dirty="0">
                <a:solidFill>
                  <a:srgbClr val="404040"/>
                </a:solidFill>
                <a:latin typeface="Calibri"/>
                <a:cs typeface="Calibri"/>
              </a:rPr>
              <a:t>significantly</a:t>
            </a:r>
            <a:r>
              <a:rPr sz="2100" i="1" dirty="0">
                <a:solidFill>
                  <a:srgbClr val="404040"/>
                </a:solidFill>
                <a:latin typeface="Calibri"/>
                <a:cs typeface="Calibri"/>
              </a:rPr>
              <a:t> </a:t>
            </a:r>
            <a:r>
              <a:rPr sz="2100" i="1" spc="-5" dirty="0">
                <a:solidFill>
                  <a:srgbClr val="404040"/>
                </a:solidFill>
                <a:latin typeface="Calibri"/>
                <a:cs typeface="Calibri"/>
              </a:rPr>
              <a:t>reduce</a:t>
            </a:r>
            <a:r>
              <a:rPr sz="2100" i="1" spc="-30" dirty="0">
                <a:solidFill>
                  <a:srgbClr val="404040"/>
                </a:solidFill>
                <a:latin typeface="Calibri"/>
                <a:cs typeface="Calibri"/>
              </a:rPr>
              <a:t> </a:t>
            </a:r>
            <a:r>
              <a:rPr sz="2100" i="1" dirty="0">
                <a:solidFill>
                  <a:srgbClr val="404040"/>
                </a:solidFill>
                <a:latin typeface="Calibri"/>
                <a:cs typeface="Calibri"/>
              </a:rPr>
              <a:t>the</a:t>
            </a:r>
            <a:r>
              <a:rPr sz="2100" i="1" spc="-15" dirty="0">
                <a:solidFill>
                  <a:srgbClr val="404040"/>
                </a:solidFill>
                <a:latin typeface="Calibri"/>
                <a:cs typeface="Calibri"/>
              </a:rPr>
              <a:t> </a:t>
            </a:r>
            <a:r>
              <a:rPr sz="2100" i="1" spc="-5" dirty="0">
                <a:solidFill>
                  <a:srgbClr val="404040"/>
                </a:solidFill>
                <a:latin typeface="Calibri"/>
                <a:cs typeface="Calibri"/>
              </a:rPr>
              <a:t>frequency</a:t>
            </a:r>
            <a:r>
              <a:rPr sz="2100" i="1" spc="-25" dirty="0">
                <a:solidFill>
                  <a:srgbClr val="404040"/>
                </a:solidFill>
                <a:latin typeface="Calibri"/>
                <a:cs typeface="Calibri"/>
              </a:rPr>
              <a:t> </a:t>
            </a:r>
            <a:r>
              <a:rPr sz="2100" i="1" spc="-5" dirty="0">
                <a:solidFill>
                  <a:srgbClr val="404040"/>
                </a:solidFill>
                <a:latin typeface="Calibri"/>
                <a:cs typeface="Calibri"/>
              </a:rPr>
              <a:t>of </a:t>
            </a:r>
            <a:r>
              <a:rPr sz="2100" i="1" spc="-10" dirty="0">
                <a:solidFill>
                  <a:srgbClr val="404040"/>
                </a:solidFill>
                <a:latin typeface="Calibri"/>
                <a:cs typeface="Calibri"/>
              </a:rPr>
              <a:t>subsequent</a:t>
            </a:r>
            <a:r>
              <a:rPr sz="2100" i="1" spc="-55" dirty="0">
                <a:solidFill>
                  <a:srgbClr val="404040"/>
                </a:solidFill>
                <a:latin typeface="Calibri"/>
                <a:cs typeface="Calibri"/>
              </a:rPr>
              <a:t> </a:t>
            </a:r>
            <a:r>
              <a:rPr sz="2100" i="1" spc="-10" dirty="0">
                <a:solidFill>
                  <a:srgbClr val="404040"/>
                </a:solidFill>
                <a:latin typeface="Calibri"/>
                <a:cs typeface="Calibri"/>
              </a:rPr>
              <a:t>acute</a:t>
            </a:r>
            <a:r>
              <a:rPr sz="2100" i="1" spc="-15" dirty="0">
                <a:solidFill>
                  <a:srgbClr val="404040"/>
                </a:solidFill>
                <a:latin typeface="Calibri"/>
                <a:cs typeface="Calibri"/>
              </a:rPr>
              <a:t> </a:t>
            </a:r>
            <a:r>
              <a:rPr sz="2100" i="1" spc="-10" dirty="0">
                <a:solidFill>
                  <a:srgbClr val="404040"/>
                </a:solidFill>
                <a:latin typeface="Calibri"/>
                <a:cs typeface="Calibri"/>
              </a:rPr>
              <a:t>chest</a:t>
            </a:r>
            <a:r>
              <a:rPr sz="2100" i="1" spc="-30" dirty="0">
                <a:solidFill>
                  <a:srgbClr val="404040"/>
                </a:solidFill>
                <a:latin typeface="Calibri"/>
                <a:cs typeface="Calibri"/>
              </a:rPr>
              <a:t> </a:t>
            </a:r>
            <a:r>
              <a:rPr sz="2100" i="1" spc="-5" dirty="0">
                <a:solidFill>
                  <a:srgbClr val="404040"/>
                </a:solidFill>
                <a:latin typeface="Calibri"/>
                <a:cs typeface="Calibri"/>
              </a:rPr>
              <a:t>pain </a:t>
            </a:r>
            <a:r>
              <a:rPr sz="2100" i="1" dirty="0">
                <a:solidFill>
                  <a:srgbClr val="404040"/>
                </a:solidFill>
                <a:latin typeface="Calibri"/>
                <a:cs typeface="Calibri"/>
              </a:rPr>
              <a:t>episodes</a:t>
            </a:r>
            <a:endParaRPr sz="2100">
              <a:latin typeface="Calibri"/>
              <a:cs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6856473"/>
          </a:xfrm>
          <a:prstGeom prst="rect">
            <a:avLst/>
          </a:prstGeom>
        </p:spPr>
      </p:pic>
      <p:grpSp>
        <p:nvGrpSpPr>
          <p:cNvPr id="3" name="object 3"/>
          <p:cNvGrpSpPr/>
          <p:nvPr/>
        </p:nvGrpSpPr>
        <p:grpSpPr>
          <a:xfrm>
            <a:off x="504444" y="1389887"/>
            <a:ext cx="9043035" cy="730885"/>
            <a:chOff x="504444" y="1389887"/>
            <a:chExt cx="9043035" cy="730885"/>
          </a:xfrm>
        </p:grpSpPr>
        <p:sp>
          <p:nvSpPr>
            <p:cNvPr id="4" name="object 4"/>
            <p:cNvSpPr/>
            <p:nvPr/>
          </p:nvSpPr>
          <p:spPr>
            <a:xfrm>
              <a:off x="709091" y="1838578"/>
              <a:ext cx="8534400" cy="17145"/>
            </a:xfrm>
            <a:custGeom>
              <a:avLst/>
              <a:gdLst/>
              <a:ahLst/>
              <a:cxnLst/>
              <a:rect l="l" t="t" r="r" b="b"/>
              <a:pathLst>
                <a:path w="8534400" h="17144">
                  <a:moveTo>
                    <a:pt x="8534349" y="0"/>
                  </a:moveTo>
                  <a:lnTo>
                    <a:pt x="0" y="0"/>
                  </a:lnTo>
                  <a:lnTo>
                    <a:pt x="0" y="16764"/>
                  </a:lnTo>
                  <a:lnTo>
                    <a:pt x="8534349" y="16764"/>
                  </a:lnTo>
                  <a:lnTo>
                    <a:pt x="8534349" y="0"/>
                  </a:lnTo>
                  <a:close/>
                </a:path>
              </a:pathLst>
            </a:custGeom>
            <a:solidFill>
              <a:srgbClr val="404040"/>
            </a:solidFill>
          </p:spPr>
          <p:txBody>
            <a:bodyPr wrap="square" lIns="0" tIns="0" rIns="0" bIns="0" rtlCol="0"/>
            <a:lstStyle/>
            <a:p>
              <a:endParaRPr/>
            </a:p>
          </p:txBody>
        </p:sp>
        <p:pic>
          <p:nvPicPr>
            <p:cNvPr id="5" name="object 5"/>
            <p:cNvPicPr/>
            <p:nvPr/>
          </p:nvPicPr>
          <p:blipFill>
            <a:blip r:embed="rId3" cstate="print"/>
            <a:stretch>
              <a:fillRect/>
            </a:stretch>
          </p:blipFill>
          <p:spPr>
            <a:xfrm>
              <a:off x="504444" y="1389887"/>
              <a:ext cx="2146554" cy="730758"/>
            </a:xfrm>
            <a:prstGeom prst="rect">
              <a:avLst/>
            </a:prstGeom>
          </p:spPr>
        </p:pic>
        <p:pic>
          <p:nvPicPr>
            <p:cNvPr id="6" name="object 6"/>
            <p:cNvPicPr/>
            <p:nvPr/>
          </p:nvPicPr>
          <p:blipFill>
            <a:blip r:embed="rId4" cstate="print"/>
            <a:stretch>
              <a:fillRect/>
            </a:stretch>
          </p:blipFill>
          <p:spPr>
            <a:xfrm>
              <a:off x="2545079" y="1389887"/>
              <a:ext cx="1584197" cy="730758"/>
            </a:xfrm>
            <a:prstGeom prst="rect">
              <a:avLst/>
            </a:prstGeom>
          </p:spPr>
        </p:pic>
        <p:pic>
          <p:nvPicPr>
            <p:cNvPr id="7" name="object 7"/>
            <p:cNvPicPr/>
            <p:nvPr/>
          </p:nvPicPr>
          <p:blipFill>
            <a:blip r:embed="rId5" cstate="print"/>
            <a:stretch>
              <a:fillRect/>
            </a:stretch>
          </p:blipFill>
          <p:spPr>
            <a:xfrm>
              <a:off x="4024884" y="1389887"/>
              <a:ext cx="1059941" cy="730758"/>
            </a:xfrm>
            <a:prstGeom prst="rect">
              <a:avLst/>
            </a:prstGeom>
          </p:spPr>
        </p:pic>
        <p:pic>
          <p:nvPicPr>
            <p:cNvPr id="8" name="object 8"/>
            <p:cNvPicPr/>
            <p:nvPr/>
          </p:nvPicPr>
          <p:blipFill>
            <a:blip r:embed="rId6" cstate="print"/>
            <a:stretch>
              <a:fillRect/>
            </a:stretch>
          </p:blipFill>
          <p:spPr>
            <a:xfrm>
              <a:off x="4980432" y="1389887"/>
              <a:ext cx="2271521" cy="730758"/>
            </a:xfrm>
            <a:prstGeom prst="rect">
              <a:avLst/>
            </a:prstGeom>
          </p:spPr>
        </p:pic>
        <p:pic>
          <p:nvPicPr>
            <p:cNvPr id="9" name="object 9"/>
            <p:cNvPicPr/>
            <p:nvPr/>
          </p:nvPicPr>
          <p:blipFill>
            <a:blip r:embed="rId7" cstate="print"/>
            <a:stretch>
              <a:fillRect/>
            </a:stretch>
          </p:blipFill>
          <p:spPr>
            <a:xfrm>
              <a:off x="7144512" y="1389887"/>
              <a:ext cx="2402586" cy="730758"/>
            </a:xfrm>
            <a:prstGeom prst="rect">
              <a:avLst/>
            </a:prstGeom>
          </p:spPr>
        </p:pic>
      </p:grpSp>
      <p:grpSp>
        <p:nvGrpSpPr>
          <p:cNvPr id="10" name="object 10"/>
          <p:cNvGrpSpPr/>
          <p:nvPr/>
        </p:nvGrpSpPr>
        <p:grpSpPr>
          <a:xfrm>
            <a:off x="504444" y="3569208"/>
            <a:ext cx="2181860" cy="730885"/>
            <a:chOff x="504444" y="3569208"/>
            <a:chExt cx="2181860" cy="730885"/>
          </a:xfrm>
        </p:grpSpPr>
        <p:pic>
          <p:nvPicPr>
            <p:cNvPr id="11" name="object 11"/>
            <p:cNvPicPr/>
            <p:nvPr/>
          </p:nvPicPr>
          <p:blipFill>
            <a:blip r:embed="rId8" cstate="print"/>
            <a:stretch>
              <a:fillRect/>
            </a:stretch>
          </p:blipFill>
          <p:spPr>
            <a:xfrm>
              <a:off x="504444" y="3569208"/>
              <a:ext cx="2181606" cy="730757"/>
            </a:xfrm>
            <a:prstGeom prst="rect">
              <a:avLst/>
            </a:prstGeom>
          </p:spPr>
        </p:pic>
        <p:pic>
          <p:nvPicPr>
            <p:cNvPr id="12" name="object 12"/>
            <p:cNvPicPr/>
            <p:nvPr/>
          </p:nvPicPr>
          <p:blipFill>
            <a:blip r:embed="rId9" cstate="print"/>
            <a:stretch>
              <a:fillRect/>
            </a:stretch>
          </p:blipFill>
          <p:spPr>
            <a:xfrm>
              <a:off x="702564" y="4011104"/>
              <a:ext cx="1712214" cy="54038"/>
            </a:xfrm>
            <a:prstGeom prst="rect">
              <a:avLst/>
            </a:prstGeom>
          </p:spPr>
        </p:pic>
      </p:grpSp>
      <p:sp>
        <p:nvSpPr>
          <p:cNvPr id="13" name="object 13"/>
          <p:cNvSpPr txBox="1"/>
          <p:nvPr/>
        </p:nvSpPr>
        <p:spPr>
          <a:xfrm>
            <a:off x="696569" y="1423263"/>
            <a:ext cx="9330055" cy="4820920"/>
          </a:xfrm>
          <a:prstGeom prst="rect">
            <a:avLst/>
          </a:prstGeom>
        </p:spPr>
        <p:txBody>
          <a:bodyPr vert="horz" wrap="square" lIns="0" tIns="52069" rIns="0" bIns="0" rtlCol="0">
            <a:spAutoFit/>
          </a:bodyPr>
          <a:lstStyle/>
          <a:p>
            <a:pPr marL="12700">
              <a:lnSpc>
                <a:spcPct val="100000"/>
              </a:lnSpc>
              <a:spcBef>
                <a:spcPts val="409"/>
              </a:spcBef>
              <a:tabLst>
                <a:tab pos="2052955" algn="l"/>
                <a:tab pos="3533140" algn="l"/>
                <a:tab pos="4488815" algn="l"/>
                <a:tab pos="6652895" algn="l"/>
              </a:tabLst>
            </a:pPr>
            <a:r>
              <a:rPr sz="2600" b="1" i="1" spc="-10" dirty="0">
                <a:solidFill>
                  <a:srgbClr val="404040"/>
                </a:solidFill>
                <a:latin typeface="Calibri"/>
                <a:cs typeface="Calibri"/>
              </a:rPr>
              <a:t>DIAGNOSTIC	TESTING	</a:t>
            </a:r>
            <a:r>
              <a:rPr sz="2600" b="1" i="1" dirty="0">
                <a:solidFill>
                  <a:srgbClr val="404040"/>
                </a:solidFill>
                <a:latin typeface="Calibri"/>
                <a:cs typeface="Calibri"/>
              </a:rPr>
              <a:t>AND	</a:t>
            </a:r>
            <a:r>
              <a:rPr sz="2600" b="1" i="1" spc="-30" dirty="0">
                <a:solidFill>
                  <a:srgbClr val="404040"/>
                </a:solidFill>
                <a:latin typeface="Calibri"/>
                <a:cs typeface="Calibri"/>
              </a:rPr>
              <a:t>LABORATORY	</a:t>
            </a:r>
            <a:r>
              <a:rPr sz="2600" b="1" i="1" spc="-10" dirty="0">
                <a:solidFill>
                  <a:srgbClr val="404040"/>
                </a:solidFill>
                <a:latin typeface="Calibri"/>
                <a:cs typeface="Calibri"/>
              </a:rPr>
              <a:t>MONITORING</a:t>
            </a:r>
            <a:endParaRPr sz="2600">
              <a:latin typeface="Calibri"/>
              <a:cs typeface="Calibri"/>
            </a:endParaRPr>
          </a:p>
          <a:p>
            <a:pPr marL="12700">
              <a:lnSpc>
                <a:spcPct val="100000"/>
              </a:lnSpc>
              <a:spcBef>
                <a:spcPts val="310"/>
              </a:spcBef>
            </a:pPr>
            <a:r>
              <a:rPr sz="2600" i="1" dirty="0">
                <a:solidFill>
                  <a:srgbClr val="404040"/>
                </a:solidFill>
                <a:latin typeface="Calibri"/>
                <a:cs typeface="Calibri"/>
              </a:rPr>
              <a:t>Blood</a:t>
            </a:r>
            <a:r>
              <a:rPr sz="2600" i="1" spc="-30" dirty="0">
                <a:solidFill>
                  <a:srgbClr val="404040"/>
                </a:solidFill>
                <a:latin typeface="Calibri"/>
                <a:cs typeface="Calibri"/>
              </a:rPr>
              <a:t> </a:t>
            </a:r>
            <a:r>
              <a:rPr sz="2600" i="1" dirty="0">
                <a:solidFill>
                  <a:srgbClr val="404040"/>
                </a:solidFill>
                <a:latin typeface="Calibri"/>
                <a:cs typeface="Calibri"/>
              </a:rPr>
              <a:t>cultures</a:t>
            </a:r>
            <a:endParaRPr sz="2600">
              <a:latin typeface="Calibri"/>
              <a:cs typeface="Calibri"/>
            </a:endParaRPr>
          </a:p>
          <a:p>
            <a:pPr marL="12700" marR="3591560">
              <a:lnSpc>
                <a:spcPts val="3429"/>
              </a:lnSpc>
              <a:spcBef>
                <a:spcPts val="170"/>
              </a:spcBef>
            </a:pPr>
            <a:r>
              <a:rPr sz="2600" i="1" dirty="0">
                <a:solidFill>
                  <a:srgbClr val="404040"/>
                </a:solidFill>
                <a:latin typeface="Calibri"/>
                <a:cs typeface="Calibri"/>
              </a:rPr>
              <a:t>CBC</a:t>
            </a:r>
            <a:r>
              <a:rPr sz="2600" i="1" spc="-5" dirty="0">
                <a:solidFill>
                  <a:srgbClr val="404040"/>
                </a:solidFill>
                <a:latin typeface="Calibri"/>
                <a:cs typeface="Calibri"/>
              </a:rPr>
              <a:t> </a:t>
            </a:r>
            <a:r>
              <a:rPr sz="2600" i="1" dirty="0">
                <a:solidFill>
                  <a:srgbClr val="404040"/>
                </a:solidFill>
                <a:latin typeface="Calibri"/>
                <a:cs typeface="Calibri"/>
              </a:rPr>
              <a:t>every</a:t>
            </a:r>
            <a:r>
              <a:rPr sz="2600" i="1" spc="-40" dirty="0">
                <a:solidFill>
                  <a:srgbClr val="404040"/>
                </a:solidFill>
                <a:latin typeface="Calibri"/>
                <a:cs typeface="Calibri"/>
              </a:rPr>
              <a:t> </a:t>
            </a:r>
            <a:r>
              <a:rPr sz="2600" i="1" dirty="0">
                <a:solidFill>
                  <a:srgbClr val="404040"/>
                </a:solidFill>
                <a:latin typeface="Calibri"/>
                <a:cs typeface="Calibri"/>
              </a:rPr>
              <a:t>day</a:t>
            </a:r>
            <a:r>
              <a:rPr sz="2600" i="1" spc="-10" dirty="0">
                <a:solidFill>
                  <a:srgbClr val="404040"/>
                </a:solidFill>
                <a:latin typeface="Calibri"/>
                <a:cs typeface="Calibri"/>
              </a:rPr>
              <a:t> </a:t>
            </a:r>
            <a:r>
              <a:rPr sz="2600" i="1" dirty="0">
                <a:solidFill>
                  <a:srgbClr val="404040"/>
                </a:solidFill>
                <a:latin typeface="Calibri"/>
                <a:cs typeface="Calibri"/>
              </a:rPr>
              <a:t>and</a:t>
            </a:r>
            <a:r>
              <a:rPr sz="2600" i="1" spc="-10" dirty="0">
                <a:solidFill>
                  <a:srgbClr val="404040"/>
                </a:solidFill>
                <a:latin typeface="Calibri"/>
                <a:cs typeface="Calibri"/>
              </a:rPr>
              <a:t> </a:t>
            </a:r>
            <a:r>
              <a:rPr sz="2600" i="1" spc="-5" dirty="0">
                <a:solidFill>
                  <a:srgbClr val="404040"/>
                </a:solidFill>
                <a:latin typeface="Calibri"/>
                <a:cs typeface="Calibri"/>
              </a:rPr>
              <a:t>appropriate</a:t>
            </a:r>
            <a:r>
              <a:rPr sz="2600" i="1" spc="-45" dirty="0">
                <a:solidFill>
                  <a:srgbClr val="404040"/>
                </a:solidFill>
                <a:latin typeface="Calibri"/>
                <a:cs typeface="Calibri"/>
              </a:rPr>
              <a:t> </a:t>
            </a:r>
            <a:r>
              <a:rPr sz="2600" i="1" spc="-5" dirty="0">
                <a:solidFill>
                  <a:srgbClr val="404040"/>
                </a:solidFill>
                <a:latin typeface="Calibri"/>
                <a:cs typeface="Calibri"/>
              </a:rPr>
              <a:t>chemistries </a:t>
            </a:r>
            <a:r>
              <a:rPr sz="2600" i="1" spc="-570" dirty="0">
                <a:solidFill>
                  <a:srgbClr val="404040"/>
                </a:solidFill>
                <a:latin typeface="Calibri"/>
                <a:cs typeface="Calibri"/>
              </a:rPr>
              <a:t> </a:t>
            </a:r>
            <a:r>
              <a:rPr sz="2600" i="1" spc="-5" dirty="0">
                <a:solidFill>
                  <a:srgbClr val="404040"/>
                </a:solidFill>
                <a:latin typeface="Calibri"/>
                <a:cs typeface="Calibri"/>
              </a:rPr>
              <a:t>Continuous</a:t>
            </a:r>
            <a:r>
              <a:rPr sz="2600" i="1" spc="-20" dirty="0">
                <a:solidFill>
                  <a:srgbClr val="404040"/>
                </a:solidFill>
                <a:latin typeface="Calibri"/>
                <a:cs typeface="Calibri"/>
              </a:rPr>
              <a:t> </a:t>
            </a:r>
            <a:r>
              <a:rPr sz="2600" i="1" dirty="0">
                <a:solidFill>
                  <a:srgbClr val="404040"/>
                </a:solidFill>
                <a:latin typeface="Calibri"/>
                <a:cs typeface="Calibri"/>
              </a:rPr>
              <a:t>pulse</a:t>
            </a:r>
            <a:r>
              <a:rPr sz="2600" i="1" spc="-5" dirty="0">
                <a:solidFill>
                  <a:srgbClr val="404040"/>
                </a:solidFill>
                <a:latin typeface="Calibri"/>
                <a:cs typeface="Calibri"/>
              </a:rPr>
              <a:t> </a:t>
            </a:r>
            <a:r>
              <a:rPr sz="2600" i="1" spc="-10" dirty="0">
                <a:solidFill>
                  <a:srgbClr val="404040"/>
                </a:solidFill>
                <a:latin typeface="Calibri"/>
                <a:cs typeface="Calibri"/>
              </a:rPr>
              <a:t>oximetry</a:t>
            </a:r>
            <a:endParaRPr sz="2600">
              <a:latin typeface="Calibri"/>
              <a:cs typeface="Calibri"/>
            </a:endParaRPr>
          </a:p>
          <a:p>
            <a:pPr marL="12700">
              <a:lnSpc>
                <a:spcPct val="100000"/>
              </a:lnSpc>
              <a:spcBef>
                <a:spcPts val="150"/>
              </a:spcBef>
            </a:pPr>
            <a:r>
              <a:rPr sz="2600" i="1" spc="-10" dirty="0">
                <a:solidFill>
                  <a:srgbClr val="404040"/>
                </a:solidFill>
                <a:latin typeface="Calibri"/>
                <a:cs typeface="Calibri"/>
              </a:rPr>
              <a:t>Chest</a:t>
            </a:r>
            <a:r>
              <a:rPr sz="2600" i="1" spc="-35" dirty="0">
                <a:solidFill>
                  <a:srgbClr val="404040"/>
                </a:solidFill>
                <a:latin typeface="Calibri"/>
                <a:cs typeface="Calibri"/>
              </a:rPr>
              <a:t> </a:t>
            </a:r>
            <a:r>
              <a:rPr sz="2600" i="1" dirty="0">
                <a:solidFill>
                  <a:srgbClr val="404040"/>
                </a:solidFill>
                <a:latin typeface="Calibri"/>
                <a:cs typeface="Calibri"/>
              </a:rPr>
              <a:t>radiographs</a:t>
            </a:r>
            <a:endParaRPr sz="2600">
              <a:latin typeface="Calibri"/>
              <a:cs typeface="Calibri"/>
            </a:endParaRPr>
          </a:p>
          <a:p>
            <a:pPr marL="12700">
              <a:lnSpc>
                <a:spcPct val="100000"/>
              </a:lnSpc>
              <a:spcBef>
                <a:spcPts val="310"/>
              </a:spcBef>
            </a:pPr>
            <a:r>
              <a:rPr sz="2600" b="1" i="1" u="heavy" spc="-30" dirty="0">
                <a:solidFill>
                  <a:srgbClr val="404040"/>
                </a:solidFill>
                <a:uFill>
                  <a:solidFill>
                    <a:srgbClr val="404040"/>
                  </a:solidFill>
                </a:uFill>
                <a:latin typeface="Calibri"/>
                <a:cs typeface="Calibri"/>
              </a:rPr>
              <a:t>TREATMENT</a:t>
            </a:r>
            <a:endParaRPr sz="2600">
              <a:latin typeface="Calibri"/>
              <a:cs typeface="Calibri"/>
            </a:endParaRPr>
          </a:p>
          <a:p>
            <a:pPr marL="12700">
              <a:lnSpc>
                <a:spcPct val="100000"/>
              </a:lnSpc>
              <a:spcBef>
                <a:spcPts val="315"/>
              </a:spcBef>
            </a:pPr>
            <a:r>
              <a:rPr sz="2600" i="1" dirty="0">
                <a:solidFill>
                  <a:srgbClr val="404040"/>
                </a:solidFill>
                <a:latin typeface="Calibri"/>
                <a:cs typeface="Calibri"/>
              </a:rPr>
              <a:t>-Blood</a:t>
            </a:r>
            <a:r>
              <a:rPr sz="2600" i="1" spc="5" dirty="0">
                <a:solidFill>
                  <a:srgbClr val="404040"/>
                </a:solidFill>
                <a:latin typeface="Calibri"/>
                <a:cs typeface="Calibri"/>
              </a:rPr>
              <a:t> </a:t>
            </a:r>
            <a:r>
              <a:rPr sz="2600" i="1" spc="-5" dirty="0">
                <a:solidFill>
                  <a:srgbClr val="404040"/>
                </a:solidFill>
                <a:latin typeface="Calibri"/>
                <a:cs typeface="Calibri"/>
              </a:rPr>
              <a:t>transfusion</a:t>
            </a:r>
            <a:r>
              <a:rPr sz="2600" i="1" spc="-20" dirty="0">
                <a:solidFill>
                  <a:srgbClr val="404040"/>
                </a:solidFill>
                <a:latin typeface="Calibri"/>
                <a:cs typeface="Calibri"/>
              </a:rPr>
              <a:t> </a:t>
            </a:r>
            <a:r>
              <a:rPr sz="2600" i="1" spc="-5" dirty="0">
                <a:solidFill>
                  <a:srgbClr val="404040"/>
                </a:solidFill>
                <a:latin typeface="Calibri"/>
                <a:cs typeface="Calibri"/>
              </a:rPr>
              <a:t>(simple</a:t>
            </a:r>
            <a:r>
              <a:rPr sz="2600" i="1" dirty="0">
                <a:solidFill>
                  <a:srgbClr val="404040"/>
                </a:solidFill>
                <a:latin typeface="Calibri"/>
                <a:cs typeface="Calibri"/>
              </a:rPr>
              <a:t> </a:t>
            </a:r>
            <a:r>
              <a:rPr sz="2600" i="1" spc="-5" dirty="0">
                <a:solidFill>
                  <a:srgbClr val="404040"/>
                </a:solidFill>
                <a:latin typeface="Calibri"/>
                <a:cs typeface="Calibri"/>
              </a:rPr>
              <a:t>or</a:t>
            </a:r>
            <a:r>
              <a:rPr sz="2600" i="1" spc="-10" dirty="0">
                <a:solidFill>
                  <a:srgbClr val="404040"/>
                </a:solidFill>
                <a:latin typeface="Calibri"/>
                <a:cs typeface="Calibri"/>
              </a:rPr>
              <a:t> </a:t>
            </a:r>
            <a:r>
              <a:rPr sz="2600" i="1" spc="-15" dirty="0">
                <a:solidFill>
                  <a:srgbClr val="404040"/>
                </a:solidFill>
                <a:latin typeface="Calibri"/>
                <a:cs typeface="Calibri"/>
              </a:rPr>
              <a:t>exchange)</a:t>
            </a:r>
            <a:endParaRPr sz="2600">
              <a:latin typeface="Calibri"/>
              <a:cs typeface="Calibri"/>
            </a:endParaRPr>
          </a:p>
          <a:p>
            <a:pPr marL="12700">
              <a:lnSpc>
                <a:spcPct val="100000"/>
              </a:lnSpc>
              <a:spcBef>
                <a:spcPts val="315"/>
              </a:spcBef>
            </a:pPr>
            <a:r>
              <a:rPr sz="2600" i="1" spc="-5" dirty="0">
                <a:solidFill>
                  <a:srgbClr val="404040"/>
                </a:solidFill>
                <a:latin typeface="Calibri"/>
                <a:cs typeface="Calibri"/>
              </a:rPr>
              <a:t>-Supplemental</a:t>
            </a:r>
            <a:r>
              <a:rPr sz="2600" i="1" spc="-70" dirty="0">
                <a:solidFill>
                  <a:srgbClr val="404040"/>
                </a:solidFill>
                <a:latin typeface="Calibri"/>
                <a:cs typeface="Calibri"/>
              </a:rPr>
              <a:t> </a:t>
            </a:r>
            <a:r>
              <a:rPr sz="2600" i="1" spc="-5" dirty="0">
                <a:solidFill>
                  <a:srgbClr val="404040"/>
                </a:solidFill>
                <a:latin typeface="Calibri"/>
                <a:cs typeface="Calibri"/>
              </a:rPr>
              <a:t>O2</a:t>
            </a:r>
            <a:endParaRPr sz="2600">
              <a:latin typeface="Calibri"/>
              <a:cs typeface="Calibri"/>
            </a:endParaRPr>
          </a:p>
          <a:p>
            <a:pPr marL="12700">
              <a:lnSpc>
                <a:spcPct val="100000"/>
              </a:lnSpc>
              <a:spcBef>
                <a:spcPts val="310"/>
              </a:spcBef>
            </a:pPr>
            <a:r>
              <a:rPr sz="2600" i="1" dirty="0">
                <a:solidFill>
                  <a:srgbClr val="404040"/>
                </a:solidFill>
                <a:latin typeface="Calibri"/>
                <a:cs typeface="Calibri"/>
              </a:rPr>
              <a:t>-</a:t>
            </a:r>
            <a:r>
              <a:rPr sz="2600" i="1" spc="10" dirty="0">
                <a:solidFill>
                  <a:srgbClr val="404040"/>
                </a:solidFill>
                <a:latin typeface="Calibri"/>
                <a:cs typeface="Calibri"/>
              </a:rPr>
              <a:t> </a:t>
            </a:r>
            <a:r>
              <a:rPr sz="2600" i="1" spc="-5" dirty="0">
                <a:solidFill>
                  <a:srgbClr val="404040"/>
                </a:solidFill>
                <a:latin typeface="Calibri"/>
                <a:cs typeface="Calibri"/>
              </a:rPr>
              <a:t>Empirical antibiotics</a:t>
            </a:r>
            <a:r>
              <a:rPr sz="2600" i="1" spc="-10" dirty="0">
                <a:solidFill>
                  <a:srgbClr val="404040"/>
                </a:solidFill>
                <a:latin typeface="Calibri"/>
                <a:cs typeface="Calibri"/>
              </a:rPr>
              <a:t> </a:t>
            </a:r>
            <a:r>
              <a:rPr sz="2600" i="1" dirty="0">
                <a:solidFill>
                  <a:srgbClr val="404040"/>
                </a:solidFill>
                <a:latin typeface="Calibri"/>
                <a:cs typeface="Calibri"/>
              </a:rPr>
              <a:t>(third-generation</a:t>
            </a:r>
            <a:r>
              <a:rPr sz="2600" i="1" spc="-30" dirty="0">
                <a:solidFill>
                  <a:srgbClr val="404040"/>
                </a:solidFill>
                <a:latin typeface="Calibri"/>
                <a:cs typeface="Calibri"/>
              </a:rPr>
              <a:t> </a:t>
            </a:r>
            <a:r>
              <a:rPr sz="2600" i="1" spc="-5" dirty="0">
                <a:solidFill>
                  <a:srgbClr val="404040"/>
                </a:solidFill>
                <a:latin typeface="Calibri"/>
                <a:cs typeface="Calibri"/>
              </a:rPr>
              <a:t>cephalosporin</a:t>
            </a:r>
            <a:r>
              <a:rPr sz="2600" i="1" spc="-15" dirty="0">
                <a:solidFill>
                  <a:srgbClr val="404040"/>
                </a:solidFill>
                <a:latin typeface="Calibri"/>
                <a:cs typeface="Calibri"/>
              </a:rPr>
              <a:t> </a:t>
            </a:r>
            <a:r>
              <a:rPr sz="2600" i="1" dirty="0">
                <a:solidFill>
                  <a:srgbClr val="404040"/>
                </a:solidFill>
                <a:latin typeface="Calibri"/>
                <a:cs typeface="Calibri"/>
              </a:rPr>
              <a:t>and</a:t>
            </a:r>
            <a:r>
              <a:rPr sz="2600" i="1" spc="-20" dirty="0">
                <a:solidFill>
                  <a:srgbClr val="404040"/>
                </a:solidFill>
                <a:latin typeface="Calibri"/>
                <a:cs typeface="Calibri"/>
              </a:rPr>
              <a:t> </a:t>
            </a:r>
            <a:r>
              <a:rPr sz="2600" i="1" dirty="0">
                <a:solidFill>
                  <a:srgbClr val="404040"/>
                </a:solidFill>
                <a:latin typeface="Calibri"/>
                <a:cs typeface="Calibri"/>
              </a:rPr>
              <a:t>macrolide)</a:t>
            </a:r>
            <a:endParaRPr sz="2600">
              <a:latin typeface="Calibri"/>
              <a:cs typeface="Calibri"/>
            </a:endParaRPr>
          </a:p>
          <a:p>
            <a:pPr marL="12700">
              <a:lnSpc>
                <a:spcPct val="100000"/>
              </a:lnSpc>
              <a:spcBef>
                <a:spcPts val="315"/>
              </a:spcBef>
            </a:pPr>
            <a:r>
              <a:rPr sz="2600" i="1" spc="-5" dirty="0">
                <a:solidFill>
                  <a:srgbClr val="404040"/>
                </a:solidFill>
                <a:latin typeface="Calibri"/>
                <a:cs typeface="Calibri"/>
              </a:rPr>
              <a:t>-(incentive</a:t>
            </a:r>
            <a:r>
              <a:rPr sz="2600" i="1" spc="-15" dirty="0">
                <a:solidFill>
                  <a:srgbClr val="404040"/>
                </a:solidFill>
                <a:latin typeface="Calibri"/>
                <a:cs typeface="Calibri"/>
              </a:rPr>
              <a:t> </a:t>
            </a:r>
            <a:r>
              <a:rPr sz="2600" i="1" spc="-5" dirty="0">
                <a:solidFill>
                  <a:srgbClr val="404040"/>
                </a:solidFill>
                <a:latin typeface="Calibri"/>
                <a:cs typeface="Calibri"/>
              </a:rPr>
              <a:t>spirometry</a:t>
            </a:r>
            <a:r>
              <a:rPr sz="2600" i="1" spc="5" dirty="0">
                <a:solidFill>
                  <a:srgbClr val="404040"/>
                </a:solidFill>
                <a:latin typeface="Calibri"/>
                <a:cs typeface="Calibri"/>
              </a:rPr>
              <a:t> </a:t>
            </a:r>
            <a:r>
              <a:rPr sz="2600" i="1" dirty="0">
                <a:solidFill>
                  <a:srgbClr val="404040"/>
                </a:solidFill>
                <a:latin typeface="Calibri"/>
                <a:cs typeface="Calibri"/>
              </a:rPr>
              <a:t>and</a:t>
            </a:r>
            <a:r>
              <a:rPr sz="2600" i="1" spc="5" dirty="0">
                <a:solidFill>
                  <a:srgbClr val="404040"/>
                </a:solidFill>
                <a:latin typeface="Calibri"/>
                <a:cs typeface="Calibri"/>
              </a:rPr>
              <a:t> </a:t>
            </a:r>
            <a:r>
              <a:rPr sz="2600" i="1" spc="-10" dirty="0">
                <a:solidFill>
                  <a:srgbClr val="404040"/>
                </a:solidFill>
                <a:latin typeface="Calibri"/>
                <a:cs typeface="Calibri"/>
              </a:rPr>
              <a:t>chest</a:t>
            </a:r>
            <a:r>
              <a:rPr sz="2600" i="1" dirty="0">
                <a:solidFill>
                  <a:srgbClr val="404040"/>
                </a:solidFill>
                <a:latin typeface="Calibri"/>
                <a:cs typeface="Calibri"/>
              </a:rPr>
              <a:t> </a:t>
            </a:r>
            <a:r>
              <a:rPr sz="2600" i="1" spc="-10" dirty="0">
                <a:solidFill>
                  <a:srgbClr val="404040"/>
                </a:solidFill>
                <a:latin typeface="Calibri"/>
                <a:cs typeface="Calibri"/>
              </a:rPr>
              <a:t>physiotherapy</a:t>
            </a:r>
            <a:r>
              <a:rPr sz="2600" i="1" spc="-30" dirty="0">
                <a:solidFill>
                  <a:srgbClr val="404040"/>
                </a:solidFill>
                <a:latin typeface="Calibri"/>
                <a:cs typeface="Calibri"/>
              </a:rPr>
              <a:t> </a:t>
            </a:r>
            <a:r>
              <a:rPr sz="2600" i="1" spc="-5" dirty="0">
                <a:solidFill>
                  <a:srgbClr val="404040"/>
                </a:solidFill>
                <a:latin typeface="Calibri"/>
                <a:cs typeface="Calibri"/>
              </a:rPr>
              <a:t>as necessary)</a:t>
            </a:r>
            <a:endParaRPr sz="2600">
              <a:latin typeface="Calibri"/>
              <a:cs typeface="Calibri"/>
            </a:endParaRPr>
          </a:p>
          <a:p>
            <a:pPr marL="12700">
              <a:lnSpc>
                <a:spcPct val="100000"/>
              </a:lnSpc>
              <a:spcBef>
                <a:spcPts val="310"/>
              </a:spcBef>
            </a:pPr>
            <a:r>
              <a:rPr sz="2600" i="1" spc="-5" dirty="0">
                <a:solidFill>
                  <a:srgbClr val="404040"/>
                </a:solidFill>
                <a:latin typeface="Calibri"/>
                <a:cs typeface="Calibri"/>
              </a:rPr>
              <a:t>-Optimum</a:t>
            </a:r>
            <a:r>
              <a:rPr sz="2600" i="1" spc="-10" dirty="0">
                <a:solidFill>
                  <a:srgbClr val="404040"/>
                </a:solidFill>
                <a:latin typeface="Calibri"/>
                <a:cs typeface="Calibri"/>
              </a:rPr>
              <a:t> </a:t>
            </a:r>
            <a:r>
              <a:rPr sz="2600" i="1" dirty="0">
                <a:solidFill>
                  <a:srgbClr val="404040"/>
                </a:solidFill>
                <a:latin typeface="Calibri"/>
                <a:cs typeface="Calibri"/>
              </a:rPr>
              <a:t>pain</a:t>
            </a:r>
            <a:r>
              <a:rPr sz="2600" i="1" spc="-15" dirty="0">
                <a:solidFill>
                  <a:srgbClr val="404040"/>
                </a:solidFill>
                <a:latin typeface="Calibri"/>
                <a:cs typeface="Calibri"/>
              </a:rPr>
              <a:t> </a:t>
            </a:r>
            <a:r>
              <a:rPr sz="2600" i="1" spc="-10" dirty="0">
                <a:solidFill>
                  <a:srgbClr val="404040"/>
                </a:solidFill>
                <a:latin typeface="Calibri"/>
                <a:cs typeface="Calibri"/>
              </a:rPr>
              <a:t>control</a:t>
            </a:r>
            <a:r>
              <a:rPr sz="2600" i="1" dirty="0">
                <a:solidFill>
                  <a:srgbClr val="404040"/>
                </a:solidFill>
                <a:latin typeface="Calibri"/>
                <a:cs typeface="Calibri"/>
              </a:rPr>
              <a:t> and </a:t>
            </a:r>
            <a:r>
              <a:rPr sz="2600" i="1" spc="-5" dirty="0">
                <a:solidFill>
                  <a:srgbClr val="404040"/>
                </a:solidFill>
                <a:latin typeface="Calibri"/>
                <a:cs typeface="Calibri"/>
              </a:rPr>
              <a:t>fluid</a:t>
            </a:r>
            <a:r>
              <a:rPr sz="2600" i="1" spc="-20" dirty="0">
                <a:solidFill>
                  <a:srgbClr val="404040"/>
                </a:solidFill>
                <a:latin typeface="Calibri"/>
                <a:cs typeface="Calibri"/>
              </a:rPr>
              <a:t> </a:t>
            </a:r>
            <a:r>
              <a:rPr sz="2600" i="1" spc="-5" dirty="0">
                <a:solidFill>
                  <a:srgbClr val="404040"/>
                </a:solidFill>
                <a:latin typeface="Calibri"/>
                <a:cs typeface="Calibri"/>
              </a:rPr>
              <a:t>management</a:t>
            </a:r>
            <a:endParaRPr sz="2600">
              <a:latin typeface="Calibri"/>
              <a:cs typeface="Calibri"/>
            </a:endParaRPr>
          </a:p>
        </p:txBody>
      </p:sp>
      <p:grpSp>
        <p:nvGrpSpPr>
          <p:cNvPr id="14" name="object 14"/>
          <p:cNvGrpSpPr/>
          <p:nvPr/>
        </p:nvGrpSpPr>
        <p:grpSpPr>
          <a:xfrm>
            <a:off x="7620" y="240791"/>
            <a:ext cx="11482705" cy="1007110"/>
            <a:chOff x="7620" y="240791"/>
            <a:chExt cx="11482705" cy="1007110"/>
          </a:xfrm>
        </p:grpSpPr>
        <p:pic>
          <p:nvPicPr>
            <p:cNvPr id="15" name="object 15"/>
            <p:cNvPicPr/>
            <p:nvPr/>
          </p:nvPicPr>
          <p:blipFill>
            <a:blip r:embed="rId10" cstate="print"/>
            <a:stretch>
              <a:fillRect/>
            </a:stretch>
          </p:blipFill>
          <p:spPr>
            <a:xfrm>
              <a:off x="7620" y="240791"/>
              <a:ext cx="9560814" cy="1006601"/>
            </a:xfrm>
            <a:prstGeom prst="rect">
              <a:avLst/>
            </a:prstGeom>
          </p:spPr>
        </p:pic>
        <p:pic>
          <p:nvPicPr>
            <p:cNvPr id="16" name="object 16"/>
            <p:cNvPicPr/>
            <p:nvPr/>
          </p:nvPicPr>
          <p:blipFill>
            <a:blip r:embed="rId11" cstate="print"/>
            <a:stretch>
              <a:fillRect/>
            </a:stretch>
          </p:blipFill>
          <p:spPr>
            <a:xfrm>
              <a:off x="8973312" y="240791"/>
              <a:ext cx="2516886" cy="1006601"/>
            </a:xfrm>
            <a:prstGeom prst="rect">
              <a:avLst/>
            </a:prstGeom>
          </p:spPr>
        </p:pic>
      </p:grpSp>
      <p:sp>
        <p:nvSpPr>
          <p:cNvPr id="17" name="object 17"/>
          <p:cNvSpPr txBox="1">
            <a:spLocks noGrp="1"/>
          </p:cNvSpPr>
          <p:nvPr>
            <p:ph type="title"/>
          </p:nvPr>
        </p:nvSpPr>
        <p:spPr>
          <a:xfrm>
            <a:off x="277469" y="345185"/>
            <a:ext cx="10915650" cy="574040"/>
          </a:xfrm>
          <a:prstGeom prst="rect">
            <a:avLst/>
          </a:prstGeom>
        </p:spPr>
        <p:txBody>
          <a:bodyPr vert="horz" wrap="square" lIns="0" tIns="12700" rIns="0" bIns="0" rtlCol="0">
            <a:spAutoFit/>
          </a:bodyPr>
          <a:lstStyle/>
          <a:p>
            <a:pPr marL="12700">
              <a:lnSpc>
                <a:spcPct val="100000"/>
              </a:lnSpc>
              <a:spcBef>
                <a:spcPts val="100"/>
              </a:spcBef>
              <a:tabLst>
                <a:tab pos="6123305" algn="l"/>
              </a:tabLst>
            </a:pPr>
            <a:r>
              <a:rPr sz="3600" spc="-20" dirty="0">
                <a:solidFill>
                  <a:srgbClr val="FFFFFF"/>
                </a:solidFill>
              </a:rPr>
              <a:t>Strategies</a:t>
            </a:r>
            <a:r>
              <a:rPr sz="3600" dirty="0">
                <a:solidFill>
                  <a:srgbClr val="FFFFFF"/>
                </a:solidFill>
              </a:rPr>
              <a:t> </a:t>
            </a:r>
            <a:r>
              <a:rPr sz="3600" spc="-20" dirty="0">
                <a:solidFill>
                  <a:srgbClr val="FFFFFF"/>
                </a:solidFill>
              </a:rPr>
              <a:t>for</a:t>
            </a:r>
            <a:r>
              <a:rPr sz="3600" spc="10" dirty="0">
                <a:solidFill>
                  <a:srgbClr val="FFFFFF"/>
                </a:solidFill>
              </a:rPr>
              <a:t> </a:t>
            </a:r>
            <a:r>
              <a:rPr sz="3600" dirty="0">
                <a:solidFill>
                  <a:srgbClr val="FFFFFF"/>
                </a:solidFill>
              </a:rPr>
              <a:t>the</a:t>
            </a:r>
            <a:r>
              <a:rPr sz="3600" spc="10" dirty="0">
                <a:solidFill>
                  <a:srgbClr val="FFFFFF"/>
                </a:solidFill>
              </a:rPr>
              <a:t> </a:t>
            </a:r>
            <a:r>
              <a:rPr sz="3600" spc="-15" dirty="0">
                <a:solidFill>
                  <a:srgbClr val="FFFFFF"/>
                </a:solidFill>
              </a:rPr>
              <a:t>Management	</a:t>
            </a:r>
            <a:r>
              <a:rPr sz="3600" dirty="0">
                <a:solidFill>
                  <a:srgbClr val="FFFFFF"/>
                </a:solidFill>
              </a:rPr>
              <a:t>of</a:t>
            </a:r>
            <a:r>
              <a:rPr sz="3600" spc="-20" dirty="0">
                <a:solidFill>
                  <a:srgbClr val="FFFFFF"/>
                </a:solidFill>
              </a:rPr>
              <a:t> </a:t>
            </a:r>
            <a:r>
              <a:rPr sz="3600" spc="-10" dirty="0">
                <a:solidFill>
                  <a:srgbClr val="FFFFFF"/>
                </a:solidFill>
              </a:rPr>
              <a:t>Acute</a:t>
            </a:r>
            <a:r>
              <a:rPr sz="3600" spc="-15" dirty="0">
                <a:solidFill>
                  <a:srgbClr val="FFFFFF"/>
                </a:solidFill>
              </a:rPr>
              <a:t> </a:t>
            </a:r>
            <a:r>
              <a:rPr sz="3600" spc="-10" dirty="0">
                <a:solidFill>
                  <a:srgbClr val="FFFFFF"/>
                </a:solidFill>
              </a:rPr>
              <a:t>Chest </a:t>
            </a:r>
            <a:r>
              <a:rPr sz="3600" spc="-15" dirty="0">
                <a:solidFill>
                  <a:srgbClr val="FFFFFF"/>
                </a:solidFill>
              </a:rPr>
              <a:t>Syndrome</a:t>
            </a:r>
            <a:endParaRPr sz="36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696569" y="1416558"/>
            <a:ext cx="10480675" cy="4804410"/>
          </a:xfrm>
          <a:prstGeom prst="rect">
            <a:avLst/>
          </a:prstGeom>
        </p:spPr>
        <p:txBody>
          <a:bodyPr vert="horz" wrap="square" lIns="0" tIns="12700" rIns="0" bIns="0" rtlCol="0">
            <a:spAutoFit/>
          </a:bodyPr>
          <a:lstStyle/>
          <a:p>
            <a:pPr marL="12700">
              <a:lnSpc>
                <a:spcPct val="100000"/>
              </a:lnSpc>
              <a:spcBef>
                <a:spcPts val="100"/>
              </a:spcBef>
            </a:pPr>
            <a:r>
              <a:rPr sz="3000" i="1" spc="-5" dirty="0">
                <a:solidFill>
                  <a:srgbClr val="FF0000"/>
                </a:solidFill>
                <a:latin typeface="Calibri"/>
                <a:cs typeface="Calibri"/>
              </a:rPr>
              <a:t>What</a:t>
            </a:r>
            <a:r>
              <a:rPr sz="3000" i="1" spc="-35" dirty="0">
                <a:solidFill>
                  <a:srgbClr val="FF0000"/>
                </a:solidFill>
                <a:latin typeface="Calibri"/>
                <a:cs typeface="Calibri"/>
              </a:rPr>
              <a:t> </a:t>
            </a:r>
            <a:r>
              <a:rPr sz="3000" i="1" dirty="0">
                <a:solidFill>
                  <a:srgbClr val="FF0000"/>
                </a:solidFill>
                <a:latin typeface="Calibri"/>
                <a:cs typeface="Calibri"/>
              </a:rPr>
              <a:t>are</a:t>
            </a:r>
            <a:r>
              <a:rPr sz="3000" i="1" spc="-30" dirty="0">
                <a:solidFill>
                  <a:srgbClr val="FF0000"/>
                </a:solidFill>
                <a:latin typeface="Calibri"/>
                <a:cs typeface="Calibri"/>
              </a:rPr>
              <a:t> </a:t>
            </a:r>
            <a:r>
              <a:rPr sz="3000" i="1" dirty="0">
                <a:solidFill>
                  <a:srgbClr val="FF0000"/>
                </a:solidFill>
                <a:latin typeface="Calibri"/>
                <a:cs typeface="Calibri"/>
              </a:rPr>
              <a:t>the</a:t>
            </a:r>
            <a:r>
              <a:rPr sz="3000" i="1" spc="-15" dirty="0">
                <a:solidFill>
                  <a:srgbClr val="FF0000"/>
                </a:solidFill>
                <a:latin typeface="Calibri"/>
                <a:cs typeface="Calibri"/>
              </a:rPr>
              <a:t> </a:t>
            </a:r>
            <a:r>
              <a:rPr sz="3000" i="1" spc="-5" dirty="0">
                <a:solidFill>
                  <a:srgbClr val="FF0000"/>
                </a:solidFill>
                <a:latin typeface="Calibri"/>
                <a:cs typeface="Calibri"/>
              </a:rPr>
              <a:t>indication</a:t>
            </a:r>
            <a:r>
              <a:rPr sz="3000" i="1" spc="-35" dirty="0">
                <a:solidFill>
                  <a:srgbClr val="FF0000"/>
                </a:solidFill>
                <a:latin typeface="Calibri"/>
                <a:cs typeface="Calibri"/>
              </a:rPr>
              <a:t> </a:t>
            </a:r>
            <a:r>
              <a:rPr sz="3000" i="1" spc="-5" dirty="0">
                <a:solidFill>
                  <a:srgbClr val="FF0000"/>
                </a:solidFill>
                <a:latin typeface="Calibri"/>
                <a:cs typeface="Calibri"/>
              </a:rPr>
              <a:t>of</a:t>
            </a:r>
            <a:r>
              <a:rPr sz="3000" i="1" spc="-10" dirty="0">
                <a:solidFill>
                  <a:srgbClr val="FF0000"/>
                </a:solidFill>
                <a:latin typeface="Calibri"/>
                <a:cs typeface="Calibri"/>
              </a:rPr>
              <a:t> </a:t>
            </a:r>
            <a:r>
              <a:rPr sz="3000" b="1" i="1" dirty="0">
                <a:solidFill>
                  <a:srgbClr val="FF0000"/>
                </a:solidFill>
                <a:latin typeface="Calibri"/>
                <a:cs typeface="Calibri"/>
              </a:rPr>
              <a:t>blood</a:t>
            </a:r>
            <a:r>
              <a:rPr sz="3000" b="1" i="1" spc="10" dirty="0">
                <a:solidFill>
                  <a:srgbClr val="FF0000"/>
                </a:solidFill>
                <a:latin typeface="Calibri"/>
                <a:cs typeface="Calibri"/>
              </a:rPr>
              <a:t> </a:t>
            </a:r>
            <a:r>
              <a:rPr sz="3000" b="1" i="1" dirty="0">
                <a:solidFill>
                  <a:srgbClr val="FF0000"/>
                </a:solidFill>
                <a:latin typeface="Calibri"/>
                <a:cs typeface="Calibri"/>
              </a:rPr>
              <a:t>transfusions</a:t>
            </a:r>
            <a:r>
              <a:rPr sz="3000" b="1" i="1" spc="5" dirty="0">
                <a:solidFill>
                  <a:srgbClr val="FF0000"/>
                </a:solidFill>
                <a:latin typeface="Calibri"/>
                <a:cs typeface="Calibri"/>
              </a:rPr>
              <a:t> </a:t>
            </a:r>
            <a:r>
              <a:rPr sz="3000" b="1" i="1" dirty="0">
                <a:solidFill>
                  <a:srgbClr val="FF0000"/>
                </a:solidFill>
                <a:latin typeface="Calibri"/>
                <a:cs typeface="Calibri"/>
              </a:rPr>
              <a:t>in</a:t>
            </a:r>
            <a:r>
              <a:rPr sz="3000" b="1" i="1" spc="-5" dirty="0">
                <a:solidFill>
                  <a:srgbClr val="FF0000"/>
                </a:solidFill>
                <a:latin typeface="Calibri"/>
                <a:cs typeface="Calibri"/>
              </a:rPr>
              <a:t> </a:t>
            </a:r>
            <a:r>
              <a:rPr sz="3000" b="1" i="1" spc="-25" dirty="0">
                <a:solidFill>
                  <a:srgbClr val="FF0000"/>
                </a:solidFill>
                <a:latin typeface="Calibri"/>
                <a:cs typeface="Calibri"/>
              </a:rPr>
              <a:t>ACS </a:t>
            </a:r>
            <a:r>
              <a:rPr sz="3000" b="1" i="1" dirty="0">
                <a:solidFill>
                  <a:srgbClr val="FF0000"/>
                </a:solidFill>
                <a:latin typeface="Calibri"/>
                <a:cs typeface="Calibri"/>
              </a:rPr>
              <a:t>?</a:t>
            </a:r>
            <a:endParaRPr sz="3000">
              <a:latin typeface="Calibri"/>
              <a:cs typeface="Calibri"/>
            </a:endParaRPr>
          </a:p>
          <a:p>
            <a:pPr>
              <a:lnSpc>
                <a:spcPct val="100000"/>
              </a:lnSpc>
              <a:spcBef>
                <a:spcPts val="50"/>
              </a:spcBef>
            </a:pPr>
            <a:endParaRPr sz="3050">
              <a:latin typeface="Calibri"/>
              <a:cs typeface="Calibri"/>
            </a:endParaRPr>
          </a:p>
          <a:p>
            <a:pPr marL="12700" marR="1167130">
              <a:lnSpc>
                <a:spcPct val="105100"/>
              </a:lnSpc>
            </a:pPr>
            <a:r>
              <a:rPr sz="3000" i="1" dirty="0">
                <a:solidFill>
                  <a:srgbClr val="404040"/>
                </a:solidFill>
                <a:latin typeface="Calibri"/>
                <a:cs typeface="Calibri"/>
              </a:rPr>
              <a:t>when</a:t>
            </a:r>
            <a:r>
              <a:rPr sz="3000" i="1" spc="-10" dirty="0">
                <a:solidFill>
                  <a:srgbClr val="404040"/>
                </a:solidFill>
                <a:latin typeface="Calibri"/>
                <a:cs typeface="Calibri"/>
              </a:rPr>
              <a:t> </a:t>
            </a:r>
            <a:r>
              <a:rPr sz="3000" i="1" spc="-5" dirty="0">
                <a:solidFill>
                  <a:srgbClr val="404040"/>
                </a:solidFill>
                <a:latin typeface="Calibri"/>
                <a:cs typeface="Calibri"/>
              </a:rPr>
              <a:t>at</a:t>
            </a:r>
            <a:r>
              <a:rPr sz="3000" i="1" spc="-10" dirty="0">
                <a:solidFill>
                  <a:srgbClr val="404040"/>
                </a:solidFill>
                <a:latin typeface="Calibri"/>
                <a:cs typeface="Calibri"/>
              </a:rPr>
              <a:t> </a:t>
            </a:r>
            <a:r>
              <a:rPr sz="3000" i="1" spc="-15" dirty="0">
                <a:solidFill>
                  <a:srgbClr val="404040"/>
                </a:solidFill>
                <a:latin typeface="Calibri"/>
                <a:cs typeface="Calibri"/>
              </a:rPr>
              <a:t>least</a:t>
            </a:r>
            <a:r>
              <a:rPr sz="3000" i="1" spc="5" dirty="0">
                <a:solidFill>
                  <a:srgbClr val="404040"/>
                </a:solidFill>
                <a:latin typeface="Calibri"/>
                <a:cs typeface="Calibri"/>
              </a:rPr>
              <a:t> </a:t>
            </a:r>
            <a:r>
              <a:rPr sz="3000" i="1" dirty="0">
                <a:solidFill>
                  <a:srgbClr val="404040"/>
                </a:solidFill>
                <a:latin typeface="Calibri"/>
                <a:cs typeface="Calibri"/>
              </a:rPr>
              <a:t>1</a:t>
            </a:r>
            <a:r>
              <a:rPr sz="3000" i="1" spc="-5" dirty="0">
                <a:solidFill>
                  <a:srgbClr val="404040"/>
                </a:solidFill>
                <a:latin typeface="Calibri"/>
                <a:cs typeface="Calibri"/>
              </a:rPr>
              <a:t> of</a:t>
            </a:r>
            <a:r>
              <a:rPr sz="3000" i="1" dirty="0">
                <a:solidFill>
                  <a:srgbClr val="404040"/>
                </a:solidFill>
                <a:latin typeface="Calibri"/>
                <a:cs typeface="Calibri"/>
              </a:rPr>
              <a:t> the</a:t>
            </a:r>
            <a:r>
              <a:rPr sz="3000" i="1" spc="-20" dirty="0">
                <a:solidFill>
                  <a:srgbClr val="404040"/>
                </a:solidFill>
                <a:latin typeface="Calibri"/>
                <a:cs typeface="Calibri"/>
              </a:rPr>
              <a:t> </a:t>
            </a:r>
            <a:r>
              <a:rPr sz="3000" i="1" spc="-10" dirty="0">
                <a:solidFill>
                  <a:srgbClr val="404040"/>
                </a:solidFill>
                <a:latin typeface="Calibri"/>
                <a:cs typeface="Calibri"/>
              </a:rPr>
              <a:t>following</a:t>
            </a:r>
            <a:r>
              <a:rPr sz="3000" i="1" spc="5" dirty="0">
                <a:solidFill>
                  <a:srgbClr val="404040"/>
                </a:solidFill>
                <a:latin typeface="Calibri"/>
                <a:cs typeface="Calibri"/>
              </a:rPr>
              <a:t> </a:t>
            </a:r>
            <a:r>
              <a:rPr sz="3000" i="1" spc="-10" dirty="0">
                <a:solidFill>
                  <a:srgbClr val="404040"/>
                </a:solidFill>
                <a:latin typeface="Calibri"/>
                <a:cs typeface="Calibri"/>
              </a:rPr>
              <a:t>clinical</a:t>
            </a:r>
            <a:r>
              <a:rPr sz="3000" i="1" dirty="0">
                <a:solidFill>
                  <a:srgbClr val="404040"/>
                </a:solidFill>
                <a:latin typeface="Calibri"/>
                <a:cs typeface="Calibri"/>
              </a:rPr>
              <a:t> </a:t>
            </a:r>
            <a:r>
              <a:rPr sz="3000" i="1" spc="-10" dirty="0">
                <a:solidFill>
                  <a:srgbClr val="404040"/>
                </a:solidFill>
                <a:latin typeface="Calibri"/>
                <a:cs typeface="Calibri"/>
              </a:rPr>
              <a:t>features</a:t>
            </a:r>
            <a:r>
              <a:rPr sz="3000" i="1" spc="-20" dirty="0">
                <a:solidFill>
                  <a:srgbClr val="404040"/>
                </a:solidFill>
                <a:latin typeface="Calibri"/>
                <a:cs typeface="Calibri"/>
              </a:rPr>
              <a:t> </a:t>
            </a:r>
            <a:r>
              <a:rPr sz="3000" i="1" spc="-5" dirty="0">
                <a:solidFill>
                  <a:srgbClr val="404040"/>
                </a:solidFill>
                <a:latin typeface="Calibri"/>
                <a:cs typeface="Calibri"/>
              </a:rPr>
              <a:t>are</a:t>
            </a:r>
            <a:r>
              <a:rPr sz="3000" i="1" dirty="0">
                <a:solidFill>
                  <a:srgbClr val="404040"/>
                </a:solidFill>
                <a:latin typeface="Calibri"/>
                <a:cs typeface="Calibri"/>
              </a:rPr>
              <a:t> </a:t>
            </a:r>
            <a:r>
              <a:rPr sz="3000" i="1" spc="-10" dirty="0">
                <a:solidFill>
                  <a:srgbClr val="404040"/>
                </a:solidFill>
                <a:latin typeface="Calibri"/>
                <a:cs typeface="Calibri"/>
              </a:rPr>
              <a:t>present: </a:t>
            </a:r>
            <a:r>
              <a:rPr sz="3000" i="1" spc="-665" dirty="0">
                <a:solidFill>
                  <a:srgbClr val="404040"/>
                </a:solidFill>
                <a:latin typeface="Calibri"/>
                <a:cs typeface="Calibri"/>
              </a:rPr>
              <a:t> </a:t>
            </a:r>
            <a:r>
              <a:rPr sz="3000" i="1" dirty="0">
                <a:solidFill>
                  <a:srgbClr val="404040"/>
                </a:solidFill>
                <a:latin typeface="Calibri"/>
                <a:cs typeface="Calibri"/>
              </a:rPr>
              <a:t>1-</a:t>
            </a:r>
            <a:r>
              <a:rPr sz="3000" i="1" spc="-20" dirty="0">
                <a:solidFill>
                  <a:srgbClr val="404040"/>
                </a:solidFill>
                <a:latin typeface="Calibri"/>
                <a:cs typeface="Calibri"/>
              </a:rPr>
              <a:t> </a:t>
            </a:r>
            <a:r>
              <a:rPr sz="3000" i="1" spc="-5" dirty="0">
                <a:solidFill>
                  <a:srgbClr val="404040"/>
                </a:solidFill>
                <a:latin typeface="Calibri"/>
                <a:cs typeface="Calibri"/>
              </a:rPr>
              <a:t>decreasing</a:t>
            </a:r>
            <a:r>
              <a:rPr sz="3000" i="1" spc="-30" dirty="0">
                <a:solidFill>
                  <a:srgbClr val="404040"/>
                </a:solidFill>
                <a:latin typeface="Calibri"/>
                <a:cs typeface="Calibri"/>
              </a:rPr>
              <a:t> </a:t>
            </a:r>
            <a:r>
              <a:rPr sz="3000" i="1" spc="-15" dirty="0">
                <a:solidFill>
                  <a:srgbClr val="404040"/>
                </a:solidFill>
                <a:latin typeface="Calibri"/>
                <a:cs typeface="Calibri"/>
              </a:rPr>
              <a:t>oxygen</a:t>
            </a:r>
            <a:r>
              <a:rPr sz="3000" i="1" spc="-5" dirty="0">
                <a:solidFill>
                  <a:srgbClr val="404040"/>
                </a:solidFill>
                <a:latin typeface="Calibri"/>
                <a:cs typeface="Calibri"/>
              </a:rPr>
              <a:t> saturation,</a:t>
            </a:r>
            <a:endParaRPr sz="3000">
              <a:latin typeface="Calibri"/>
              <a:cs typeface="Calibri"/>
            </a:endParaRPr>
          </a:p>
          <a:p>
            <a:pPr marL="407034" indent="-394970">
              <a:lnSpc>
                <a:spcPct val="100000"/>
              </a:lnSpc>
              <a:spcBef>
                <a:spcPts val="180"/>
              </a:spcBef>
              <a:buAutoNum type="arabicPlain" startAt="2"/>
              <a:tabLst>
                <a:tab pos="407670" algn="l"/>
              </a:tabLst>
            </a:pPr>
            <a:r>
              <a:rPr sz="3000" i="1" spc="-5" dirty="0">
                <a:solidFill>
                  <a:srgbClr val="404040"/>
                </a:solidFill>
                <a:latin typeface="Calibri"/>
                <a:cs typeface="Calibri"/>
              </a:rPr>
              <a:t>increasing</a:t>
            </a:r>
            <a:r>
              <a:rPr sz="3000" i="1" spc="-35" dirty="0">
                <a:solidFill>
                  <a:srgbClr val="404040"/>
                </a:solidFill>
                <a:latin typeface="Calibri"/>
                <a:cs typeface="Calibri"/>
              </a:rPr>
              <a:t> </a:t>
            </a:r>
            <a:r>
              <a:rPr sz="3000" i="1" dirty="0">
                <a:solidFill>
                  <a:srgbClr val="404040"/>
                </a:solidFill>
                <a:latin typeface="Calibri"/>
                <a:cs typeface="Calibri"/>
              </a:rPr>
              <a:t>work</a:t>
            </a:r>
            <a:r>
              <a:rPr sz="3000" i="1" spc="-25" dirty="0">
                <a:solidFill>
                  <a:srgbClr val="404040"/>
                </a:solidFill>
                <a:latin typeface="Calibri"/>
                <a:cs typeface="Calibri"/>
              </a:rPr>
              <a:t> </a:t>
            </a:r>
            <a:r>
              <a:rPr sz="3000" i="1" spc="-5" dirty="0">
                <a:solidFill>
                  <a:srgbClr val="404040"/>
                </a:solidFill>
                <a:latin typeface="Calibri"/>
                <a:cs typeface="Calibri"/>
              </a:rPr>
              <a:t>of</a:t>
            </a:r>
            <a:r>
              <a:rPr sz="3000" i="1" spc="-15" dirty="0">
                <a:solidFill>
                  <a:srgbClr val="404040"/>
                </a:solidFill>
                <a:latin typeface="Calibri"/>
                <a:cs typeface="Calibri"/>
              </a:rPr>
              <a:t> </a:t>
            </a:r>
            <a:r>
              <a:rPr sz="3000" i="1" spc="-5" dirty="0">
                <a:solidFill>
                  <a:srgbClr val="404040"/>
                </a:solidFill>
                <a:latin typeface="Calibri"/>
                <a:cs typeface="Calibri"/>
              </a:rPr>
              <a:t>breathing,</a:t>
            </a:r>
            <a:endParaRPr sz="3000">
              <a:latin typeface="Calibri"/>
              <a:cs typeface="Calibri"/>
            </a:endParaRPr>
          </a:p>
          <a:p>
            <a:pPr marL="12700" marR="1313180">
              <a:lnSpc>
                <a:spcPct val="105000"/>
              </a:lnSpc>
              <a:spcBef>
                <a:spcPts val="5"/>
              </a:spcBef>
              <a:buAutoNum type="arabicPlain" startAt="2"/>
              <a:tabLst>
                <a:tab pos="323850" algn="l"/>
              </a:tabLst>
            </a:pPr>
            <a:r>
              <a:rPr sz="3000" i="1" spc="-5" dirty="0">
                <a:solidFill>
                  <a:srgbClr val="404040"/>
                </a:solidFill>
                <a:latin typeface="Calibri"/>
                <a:cs typeface="Calibri"/>
              </a:rPr>
              <a:t>rapid </a:t>
            </a:r>
            <a:r>
              <a:rPr sz="3000" i="1" dirty="0">
                <a:solidFill>
                  <a:srgbClr val="404040"/>
                </a:solidFill>
                <a:latin typeface="Calibri"/>
                <a:cs typeface="Calibri"/>
              </a:rPr>
              <a:t>change in </a:t>
            </a:r>
            <a:r>
              <a:rPr sz="3000" i="1" spc="-10" dirty="0">
                <a:solidFill>
                  <a:srgbClr val="404040"/>
                </a:solidFill>
                <a:latin typeface="Calibri"/>
                <a:cs typeface="Calibri"/>
              </a:rPr>
              <a:t>respiratory effort </a:t>
            </a:r>
            <a:r>
              <a:rPr sz="3000" i="1" spc="-5" dirty="0">
                <a:solidFill>
                  <a:srgbClr val="404040"/>
                </a:solidFill>
                <a:latin typeface="Calibri"/>
                <a:cs typeface="Calibri"/>
              </a:rPr>
              <a:t>either with or without </a:t>
            </a:r>
            <a:r>
              <a:rPr sz="3000" i="1" dirty="0">
                <a:solidFill>
                  <a:srgbClr val="404040"/>
                </a:solidFill>
                <a:latin typeface="Calibri"/>
                <a:cs typeface="Calibri"/>
              </a:rPr>
              <a:t>a </a:t>
            </a:r>
            <a:r>
              <a:rPr sz="3000" i="1" spc="-665" dirty="0">
                <a:solidFill>
                  <a:srgbClr val="404040"/>
                </a:solidFill>
                <a:latin typeface="Calibri"/>
                <a:cs typeface="Calibri"/>
              </a:rPr>
              <a:t> </a:t>
            </a:r>
            <a:r>
              <a:rPr sz="3000" i="1" dirty="0">
                <a:solidFill>
                  <a:srgbClr val="404040"/>
                </a:solidFill>
                <a:latin typeface="Calibri"/>
                <a:cs typeface="Calibri"/>
              </a:rPr>
              <a:t>worsening</a:t>
            </a:r>
            <a:r>
              <a:rPr sz="3000" i="1" spc="-35" dirty="0">
                <a:solidFill>
                  <a:srgbClr val="404040"/>
                </a:solidFill>
                <a:latin typeface="Calibri"/>
                <a:cs typeface="Calibri"/>
              </a:rPr>
              <a:t> </a:t>
            </a:r>
            <a:r>
              <a:rPr sz="3000" i="1" spc="-10" dirty="0">
                <a:solidFill>
                  <a:srgbClr val="404040"/>
                </a:solidFill>
                <a:latin typeface="Calibri"/>
                <a:cs typeface="Calibri"/>
              </a:rPr>
              <a:t>chest</a:t>
            </a:r>
            <a:r>
              <a:rPr sz="3000" i="1" dirty="0">
                <a:solidFill>
                  <a:srgbClr val="404040"/>
                </a:solidFill>
                <a:latin typeface="Calibri"/>
                <a:cs typeface="Calibri"/>
              </a:rPr>
              <a:t> </a:t>
            </a:r>
            <a:r>
              <a:rPr sz="3000" i="1" spc="-5" dirty="0">
                <a:solidFill>
                  <a:srgbClr val="404040"/>
                </a:solidFill>
                <a:latin typeface="Calibri"/>
                <a:cs typeface="Calibri"/>
              </a:rPr>
              <a:t>radiograph,</a:t>
            </a:r>
            <a:endParaRPr sz="3000">
              <a:latin typeface="Calibri"/>
              <a:cs typeface="Calibri"/>
            </a:endParaRPr>
          </a:p>
          <a:p>
            <a:pPr marL="12700">
              <a:lnSpc>
                <a:spcPct val="100000"/>
              </a:lnSpc>
              <a:spcBef>
                <a:spcPts val="180"/>
              </a:spcBef>
            </a:pPr>
            <a:r>
              <a:rPr sz="3000" i="1" dirty="0">
                <a:solidFill>
                  <a:srgbClr val="404040"/>
                </a:solidFill>
                <a:latin typeface="Calibri"/>
                <a:cs typeface="Calibri"/>
              </a:rPr>
              <a:t>4-a</a:t>
            </a:r>
            <a:r>
              <a:rPr sz="3000" i="1" spc="-35" dirty="0">
                <a:solidFill>
                  <a:srgbClr val="404040"/>
                </a:solidFill>
                <a:latin typeface="Calibri"/>
                <a:cs typeface="Calibri"/>
              </a:rPr>
              <a:t> </a:t>
            </a:r>
            <a:r>
              <a:rPr sz="3000" i="1" spc="-5" dirty="0">
                <a:solidFill>
                  <a:srgbClr val="404040"/>
                </a:solidFill>
                <a:latin typeface="Calibri"/>
                <a:cs typeface="Calibri"/>
              </a:rPr>
              <a:t>drop</a:t>
            </a:r>
            <a:r>
              <a:rPr sz="3000" i="1" spc="-15" dirty="0">
                <a:solidFill>
                  <a:srgbClr val="404040"/>
                </a:solidFill>
                <a:latin typeface="Calibri"/>
                <a:cs typeface="Calibri"/>
              </a:rPr>
              <a:t> </a:t>
            </a:r>
            <a:r>
              <a:rPr sz="3000" i="1" dirty="0">
                <a:solidFill>
                  <a:srgbClr val="404040"/>
                </a:solidFill>
                <a:latin typeface="Calibri"/>
                <a:cs typeface="Calibri"/>
              </a:rPr>
              <a:t>in</a:t>
            </a:r>
            <a:r>
              <a:rPr sz="3000" i="1" spc="-20" dirty="0">
                <a:solidFill>
                  <a:srgbClr val="404040"/>
                </a:solidFill>
                <a:latin typeface="Calibri"/>
                <a:cs typeface="Calibri"/>
              </a:rPr>
              <a:t> </a:t>
            </a:r>
            <a:r>
              <a:rPr sz="3000" i="1" spc="-5" dirty="0">
                <a:solidFill>
                  <a:srgbClr val="404040"/>
                </a:solidFill>
                <a:latin typeface="Calibri"/>
                <a:cs typeface="Calibri"/>
              </a:rPr>
              <a:t>hemoglobin</a:t>
            </a:r>
            <a:r>
              <a:rPr sz="3000" i="1" spc="-20" dirty="0">
                <a:solidFill>
                  <a:srgbClr val="404040"/>
                </a:solidFill>
                <a:latin typeface="Calibri"/>
                <a:cs typeface="Calibri"/>
              </a:rPr>
              <a:t> </a:t>
            </a:r>
            <a:r>
              <a:rPr sz="3000" i="1" spc="-5" dirty="0">
                <a:solidFill>
                  <a:srgbClr val="404040"/>
                </a:solidFill>
                <a:latin typeface="Calibri"/>
                <a:cs typeface="Calibri"/>
              </a:rPr>
              <a:t>of</a:t>
            </a:r>
            <a:r>
              <a:rPr sz="3000" i="1" spc="-20" dirty="0">
                <a:solidFill>
                  <a:srgbClr val="404040"/>
                </a:solidFill>
                <a:latin typeface="Calibri"/>
                <a:cs typeface="Calibri"/>
              </a:rPr>
              <a:t> </a:t>
            </a:r>
            <a:r>
              <a:rPr sz="3000" i="1" dirty="0">
                <a:solidFill>
                  <a:srgbClr val="404040"/>
                </a:solidFill>
                <a:latin typeface="Calibri"/>
                <a:cs typeface="Calibri"/>
              </a:rPr>
              <a:t>2 g/dL</a:t>
            </a:r>
            <a:r>
              <a:rPr sz="3000" i="1" spc="-20" dirty="0">
                <a:solidFill>
                  <a:srgbClr val="404040"/>
                </a:solidFill>
                <a:latin typeface="Calibri"/>
                <a:cs typeface="Calibri"/>
              </a:rPr>
              <a:t> </a:t>
            </a:r>
            <a:r>
              <a:rPr sz="3000" i="1" spc="-10" dirty="0">
                <a:solidFill>
                  <a:srgbClr val="404040"/>
                </a:solidFill>
                <a:latin typeface="Calibri"/>
                <a:cs typeface="Calibri"/>
              </a:rPr>
              <a:t>below</a:t>
            </a:r>
            <a:r>
              <a:rPr sz="3000" i="1" spc="-5" dirty="0">
                <a:solidFill>
                  <a:srgbClr val="404040"/>
                </a:solidFill>
                <a:latin typeface="Calibri"/>
                <a:cs typeface="Calibri"/>
              </a:rPr>
              <a:t> their</a:t>
            </a:r>
            <a:r>
              <a:rPr sz="3000" i="1" dirty="0">
                <a:solidFill>
                  <a:srgbClr val="404040"/>
                </a:solidFill>
                <a:latin typeface="Calibri"/>
                <a:cs typeface="Calibri"/>
              </a:rPr>
              <a:t> </a:t>
            </a:r>
            <a:r>
              <a:rPr sz="3000" i="1" spc="-5" dirty="0">
                <a:solidFill>
                  <a:srgbClr val="404040"/>
                </a:solidFill>
                <a:latin typeface="Calibri"/>
                <a:cs typeface="Calibri"/>
              </a:rPr>
              <a:t>baseline,</a:t>
            </a:r>
            <a:endParaRPr sz="3000">
              <a:latin typeface="Calibri"/>
              <a:cs typeface="Calibri"/>
            </a:endParaRPr>
          </a:p>
          <a:p>
            <a:pPr marL="12700" marR="5080">
              <a:lnSpc>
                <a:spcPct val="105000"/>
              </a:lnSpc>
            </a:pPr>
            <a:r>
              <a:rPr sz="3000" i="1" spc="-5" dirty="0">
                <a:solidFill>
                  <a:srgbClr val="404040"/>
                </a:solidFill>
                <a:latin typeface="Calibri"/>
                <a:cs typeface="Calibri"/>
              </a:rPr>
              <a:t>5-previous </a:t>
            </a:r>
            <a:r>
              <a:rPr sz="3000" i="1" spc="-15" dirty="0">
                <a:solidFill>
                  <a:srgbClr val="404040"/>
                </a:solidFill>
                <a:latin typeface="Calibri"/>
                <a:cs typeface="Calibri"/>
              </a:rPr>
              <a:t>history </a:t>
            </a:r>
            <a:r>
              <a:rPr sz="3000" i="1" spc="-5" dirty="0">
                <a:solidFill>
                  <a:srgbClr val="404040"/>
                </a:solidFill>
                <a:latin typeface="Calibri"/>
                <a:cs typeface="Calibri"/>
              </a:rPr>
              <a:t>of </a:t>
            </a:r>
            <a:r>
              <a:rPr sz="3000" i="1" spc="-10" dirty="0">
                <a:solidFill>
                  <a:srgbClr val="404040"/>
                </a:solidFill>
                <a:latin typeface="Calibri"/>
                <a:cs typeface="Calibri"/>
              </a:rPr>
              <a:t>severe </a:t>
            </a:r>
            <a:r>
              <a:rPr sz="3000" i="1" spc="-25" dirty="0">
                <a:solidFill>
                  <a:srgbClr val="404040"/>
                </a:solidFill>
                <a:latin typeface="Calibri"/>
                <a:cs typeface="Calibri"/>
              </a:rPr>
              <a:t>ACS </a:t>
            </a:r>
            <a:r>
              <a:rPr sz="3000" i="1" spc="-5" dirty="0">
                <a:solidFill>
                  <a:srgbClr val="404040"/>
                </a:solidFill>
                <a:latin typeface="Calibri"/>
                <a:cs typeface="Calibri"/>
              </a:rPr>
              <a:t>requiring admission </a:t>
            </a:r>
            <a:r>
              <a:rPr sz="3000" i="1" spc="-20" dirty="0">
                <a:solidFill>
                  <a:srgbClr val="404040"/>
                </a:solidFill>
                <a:latin typeface="Calibri"/>
                <a:cs typeface="Calibri"/>
              </a:rPr>
              <a:t>to </a:t>
            </a:r>
            <a:r>
              <a:rPr sz="3000" i="1" dirty="0">
                <a:solidFill>
                  <a:srgbClr val="404040"/>
                </a:solidFill>
                <a:latin typeface="Calibri"/>
                <a:cs typeface="Calibri"/>
              </a:rPr>
              <a:t>the </a:t>
            </a:r>
            <a:r>
              <a:rPr sz="3000" i="1" spc="-10" dirty="0">
                <a:solidFill>
                  <a:srgbClr val="404040"/>
                </a:solidFill>
                <a:latin typeface="Calibri"/>
                <a:cs typeface="Calibri"/>
              </a:rPr>
              <a:t>intensive </a:t>
            </a:r>
            <a:r>
              <a:rPr sz="3000" i="1" spc="-665" dirty="0">
                <a:solidFill>
                  <a:srgbClr val="404040"/>
                </a:solidFill>
                <a:latin typeface="Calibri"/>
                <a:cs typeface="Calibri"/>
              </a:rPr>
              <a:t> </a:t>
            </a:r>
            <a:r>
              <a:rPr sz="3000" i="1" spc="-10" dirty="0">
                <a:solidFill>
                  <a:srgbClr val="404040"/>
                </a:solidFill>
                <a:latin typeface="Calibri"/>
                <a:cs typeface="Calibri"/>
              </a:rPr>
              <a:t>care</a:t>
            </a:r>
            <a:r>
              <a:rPr sz="3000" i="1" spc="-15" dirty="0">
                <a:solidFill>
                  <a:srgbClr val="404040"/>
                </a:solidFill>
                <a:latin typeface="Calibri"/>
                <a:cs typeface="Calibri"/>
              </a:rPr>
              <a:t> </a:t>
            </a:r>
            <a:r>
              <a:rPr sz="3000" i="1" dirty="0">
                <a:solidFill>
                  <a:srgbClr val="404040"/>
                </a:solidFill>
                <a:latin typeface="Calibri"/>
                <a:cs typeface="Calibri"/>
              </a:rPr>
              <a:t>unit.</a:t>
            </a:r>
            <a:endParaRPr sz="3000">
              <a:latin typeface="Calibri"/>
              <a:cs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696569" y="1392173"/>
            <a:ext cx="10735945" cy="1180465"/>
          </a:xfrm>
          <a:prstGeom prst="rect">
            <a:avLst/>
          </a:prstGeom>
        </p:spPr>
        <p:txBody>
          <a:bodyPr vert="horz" wrap="square" lIns="0" tIns="138430" rIns="0" bIns="0" rtlCol="0">
            <a:spAutoFit/>
          </a:bodyPr>
          <a:lstStyle/>
          <a:p>
            <a:pPr marL="195580" marR="5080" indent="-182880">
              <a:lnSpc>
                <a:spcPct val="71200"/>
              </a:lnSpc>
              <a:spcBef>
                <a:spcPts val="1090"/>
              </a:spcBef>
            </a:pPr>
            <a:r>
              <a:rPr sz="2850" i="1" spc="-10" dirty="0">
                <a:solidFill>
                  <a:srgbClr val="404040"/>
                </a:solidFill>
                <a:latin typeface="Calibri"/>
                <a:cs typeface="Calibri"/>
              </a:rPr>
              <a:t>Renal </a:t>
            </a:r>
            <a:r>
              <a:rPr sz="2850" i="1" spc="-5" dirty="0">
                <a:solidFill>
                  <a:srgbClr val="404040"/>
                </a:solidFill>
                <a:latin typeface="Calibri"/>
                <a:cs typeface="Calibri"/>
              </a:rPr>
              <a:t>disease among patients </a:t>
            </a:r>
            <a:r>
              <a:rPr sz="2850" i="1" dirty="0">
                <a:solidFill>
                  <a:srgbClr val="404040"/>
                </a:solidFill>
                <a:latin typeface="Calibri"/>
                <a:cs typeface="Calibri"/>
              </a:rPr>
              <a:t>with </a:t>
            </a:r>
            <a:r>
              <a:rPr sz="2850" i="1" spc="-5" dirty="0">
                <a:solidFill>
                  <a:srgbClr val="404040"/>
                </a:solidFill>
                <a:latin typeface="Calibri"/>
                <a:cs typeface="Calibri"/>
              </a:rPr>
              <a:t>sickle cell disease </a:t>
            </a:r>
            <a:r>
              <a:rPr sz="2850" i="1" dirty="0">
                <a:solidFill>
                  <a:srgbClr val="404040"/>
                </a:solidFill>
                <a:latin typeface="Calibri"/>
                <a:cs typeface="Calibri"/>
              </a:rPr>
              <a:t>is a </a:t>
            </a:r>
            <a:r>
              <a:rPr sz="2850" i="1" spc="-5" dirty="0">
                <a:solidFill>
                  <a:srgbClr val="404040"/>
                </a:solidFill>
                <a:latin typeface="Calibri"/>
                <a:cs typeface="Calibri"/>
              </a:rPr>
              <a:t>major comorbid </a:t>
            </a:r>
            <a:r>
              <a:rPr sz="2850" i="1" spc="-630" dirty="0">
                <a:solidFill>
                  <a:srgbClr val="404040"/>
                </a:solidFill>
                <a:latin typeface="Calibri"/>
                <a:cs typeface="Calibri"/>
              </a:rPr>
              <a:t> </a:t>
            </a:r>
            <a:r>
              <a:rPr sz="2850" i="1" spc="-5" dirty="0">
                <a:solidFill>
                  <a:srgbClr val="404040"/>
                </a:solidFill>
                <a:latin typeface="Calibri"/>
                <a:cs typeface="Calibri"/>
              </a:rPr>
              <a:t>condition</a:t>
            </a:r>
            <a:r>
              <a:rPr sz="2850" i="1" spc="-30" dirty="0">
                <a:solidFill>
                  <a:srgbClr val="404040"/>
                </a:solidFill>
                <a:latin typeface="Calibri"/>
                <a:cs typeface="Calibri"/>
              </a:rPr>
              <a:t> </a:t>
            </a:r>
            <a:r>
              <a:rPr sz="2850" i="1" dirty="0">
                <a:solidFill>
                  <a:srgbClr val="404040"/>
                </a:solidFill>
                <a:latin typeface="Calibri"/>
                <a:cs typeface="Calibri"/>
              </a:rPr>
              <a:t>that</a:t>
            </a:r>
            <a:r>
              <a:rPr sz="2850" i="1" spc="5" dirty="0">
                <a:solidFill>
                  <a:srgbClr val="404040"/>
                </a:solidFill>
                <a:latin typeface="Calibri"/>
                <a:cs typeface="Calibri"/>
              </a:rPr>
              <a:t> </a:t>
            </a:r>
            <a:r>
              <a:rPr sz="2850" i="1" spc="-5" dirty="0">
                <a:solidFill>
                  <a:srgbClr val="404040"/>
                </a:solidFill>
                <a:latin typeface="Calibri"/>
                <a:cs typeface="Calibri"/>
              </a:rPr>
              <a:t>can</a:t>
            </a:r>
            <a:r>
              <a:rPr sz="2850" i="1" spc="5" dirty="0">
                <a:solidFill>
                  <a:srgbClr val="404040"/>
                </a:solidFill>
                <a:latin typeface="Calibri"/>
                <a:cs typeface="Calibri"/>
              </a:rPr>
              <a:t> </a:t>
            </a:r>
            <a:r>
              <a:rPr sz="2850" i="1" dirty="0">
                <a:solidFill>
                  <a:srgbClr val="404040"/>
                </a:solidFill>
                <a:latin typeface="Calibri"/>
                <a:cs typeface="Calibri"/>
              </a:rPr>
              <a:t>lead</a:t>
            </a:r>
            <a:r>
              <a:rPr sz="2850" i="1" spc="-20" dirty="0">
                <a:solidFill>
                  <a:srgbClr val="404040"/>
                </a:solidFill>
                <a:latin typeface="Calibri"/>
                <a:cs typeface="Calibri"/>
              </a:rPr>
              <a:t> </a:t>
            </a:r>
            <a:r>
              <a:rPr sz="2850" i="1" spc="-15" dirty="0">
                <a:solidFill>
                  <a:srgbClr val="404040"/>
                </a:solidFill>
                <a:latin typeface="Calibri"/>
                <a:cs typeface="Calibri"/>
              </a:rPr>
              <a:t>to</a:t>
            </a:r>
            <a:r>
              <a:rPr sz="2850" i="1" spc="10" dirty="0">
                <a:solidFill>
                  <a:srgbClr val="404040"/>
                </a:solidFill>
                <a:latin typeface="Calibri"/>
                <a:cs typeface="Calibri"/>
              </a:rPr>
              <a:t> </a:t>
            </a:r>
            <a:r>
              <a:rPr sz="2850" i="1" spc="-5" dirty="0">
                <a:solidFill>
                  <a:srgbClr val="404040"/>
                </a:solidFill>
                <a:latin typeface="Calibri"/>
                <a:cs typeface="Calibri"/>
              </a:rPr>
              <a:t>premature</a:t>
            </a:r>
            <a:r>
              <a:rPr sz="2850" i="1" spc="-15" dirty="0">
                <a:solidFill>
                  <a:srgbClr val="404040"/>
                </a:solidFill>
                <a:latin typeface="Calibri"/>
                <a:cs typeface="Calibri"/>
              </a:rPr>
              <a:t> </a:t>
            </a:r>
            <a:r>
              <a:rPr sz="2850" i="1" spc="-5" dirty="0">
                <a:solidFill>
                  <a:srgbClr val="404040"/>
                </a:solidFill>
                <a:latin typeface="Calibri"/>
                <a:cs typeface="Calibri"/>
              </a:rPr>
              <a:t>death.</a:t>
            </a:r>
            <a:r>
              <a:rPr sz="2850" i="1" spc="5" dirty="0">
                <a:solidFill>
                  <a:srgbClr val="404040"/>
                </a:solidFill>
                <a:latin typeface="Calibri"/>
                <a:cs typeface="Calibri"/>
              </a:rPr>
              <a:t> </a:t>
            </a:r>
            <a:r>
              <a:rPr sz="2850" i="1" spc="-5" dirty="0">
                <a:solidFill>
                  <a:srgbClr val="404040"/>
                </a:solidFill>
                <a:latin typeface="Calibri"/>
                <a:cs typeface="Calibri"/>
              </a:rPr>
              <a:t>Seven</a:t>
            </a:r>
            <a:r>
              <a:rPr sz="2850" i="1" spc="-15" dirty="0">
                <a:solidFill>
                  <a:srgbClr val="404040"/>
                </a:solidFill>
                <a:latin typeface="Calibri"/>
                <a:cs typeface="Calibri"/>
              </a:rPr>
              <a:t> </a:t>
            </a:r>
            <a:r>
              <a:rPr sz="2850" i="1" spc="-5" dirty="0">
                <a:solidFill>
                  <a:srgbClr val="404040"/>
                </a:solidFill>
                <a:latin typeface="Calibri"/>
                <a:cs typeface="Calibri"/>
              </a:rPr>
              <a:t>sickle</a:t>
            </a:r>
            <a:r>
              <a:rPr sz="2850" i="1" spc="-10" dirty="0">
                <a:solidFill>
                  <a:srgbClr val="404040"/>
                </a:solidFill>
                <a:latin typeface="Calibri"/>
                <a:cs typeface="Calibri"/>
              </a:rPr>
              <a:t> </a:t>
            </a:r>
            <a:r>
              <a:rPr sz="2850" i="1" spc="-5" dirty="0">
                <a:solidFill>
                  <a:srgbClr val="404040"/>
                </a:solidFill>
                <a:latin typeface="Calibri"/>
                <a:cs typeface="Calibri"/>
              </a:rPr>
              <a:t>cell</a:t>
            </a:r>
            <a:r>
              <a:rPr sz="2850" i="1" spc="-15" dirty="0">
                <a:solidFill>
                  <a:srgbClr val="404040"/>
                </a:solidFill>
                <a:latin typeface="Calibri"/>
                <a:cs typeface="Calibri"/>
              </a:rPr>
              <a:t> </a:t>
            </a:r>
            <a:r>
              <a:rPr sz="2850" i="1" spc="-5" dirty="0">
                <a:solidFill>
                  <a:srgbClr val="404040"/>
                </a:solidFill>
                <a:latin typeface="Calibri"/>
                <a:cs typeface="Calibri"/>
              </a:rPr>
              <a:t>disease</a:t>
            </a:r>
            <a:endParaRPr sz="2850">
              <a:latin typeface="Calibri"/>
              <a:cs typeface="Calibri"/>
            </a:endParaRPr>
          </a:p>
          <a:p>
            <a:pPr marL="12700">
              <a:lnSpc>
                <a:spcPts val="3229"/>
              </a:lnSpc>
            </a:pPr>
            <a:r>
              <a:rPr sz="2850" i="1" spc="-5" dirty="0">
                <a:solidFill>
                  <a:srgbClr val="404040"/>
                </a:solidFill>
                <a:latin typeface="Calibri"/>
                <a:cs typeface="Calibri"/>
              </a:rPr>
              <a:t>nephropathies</a:t>
            </a:r>
            <a:r>
              <a:rPr sz="2850" i="1" spc="-25" dirty="0">
                <a:solidFill>
                  <a:srgbClr val="404040"/>
                </a:solidFill>
                <a:latin typeface="Calibri"/>
                <a:cs typeface="Calibri"/>
              </a:rPr>
              <a:t> </a:t>
            </a:r>
            <a:r>
              <a:rPr sz="2850" i="1" spc="-5" dirty="0">
                <a:solidFill>
                  <a:srgbClr val="404040"/>
                </a:solidFill>
                <a:latin typeface="Calibri"/>
                <a:cs typeface="Calibri"/>
              </a:rPr>
              <a:t>have </a:t>
            </a:r>
            <a:r>
              <a:rPr sz="2850" i="1" dirty="0">
                <a:solidFill>
                  <a:srgbClr val="404040"/>
                </a:solidFill>
                <a:latin typeface="Calibri"/>
                <a:cs typeface="Calibri"/>
              </a:rPr>
              <a:t>been</a:t>
            </a:r>
            <a:r>
              <a:rPr sz="2850" i="1" spc="-20" dirty="0">
                <a:solidFill>
                  <a:srgbClr val="404040"/>
                </a:solidFill>
                <a:latin typeface="Calibri"/>
                <a:cs typeface="Calibri"/>
              </a:rPr>
              <a:t> </a:t>
            </a:r>
            <a:r>
              <a:rPr sz="2850" i="1" spc="-5" dirty="0">
                <a:solidFill>
                  <a:srgbClr val="404040"/>
                </a:solidFill>
                <a:latin typeface="Calibri"/>
                <a:cs typeface="Calibri"/>
              </a:rPr>
              <a:t>identified:</a:t>
            </a:r>
            <a:endParaRPr sz="2850">
              <a:latin typeface="Calibri"/>
              <a:cs typeface="Calibri"/>
            </a:endParaRPr>
          </a:p>
        </p:txBody>
      </p:sp>
      <p:sp>
        <p:nvSpPr>
          <p:cNvPr id="4" name="object 4"/>
          <p:cNvSpPr txBox="1"/>
          <p:nvPr/>
        </p:nvSpPr>
        <p:spPr>
          <a:xfrm>
            <a:off x="696569" y="2933191"/>
            <a:ext cx="4526915" cy="2926080"/>
          </a:xfrm>
          <a:prstGeom prst="rect">
            <a:avLst/>
          </a:prstGeom>
        </p:spPr>
        <p:txBody>
          <a:bodyPr vert="horz" wrap="square" lIns="0" tIns="13335" rIns="0" bIns="0" rtlCol="0">
            <a:spAutoFit/>
          </a:bodyPr>
          <a:lstStyle/>
          <a:p>
            <a:pPr marL="497840" indent="-485775">
              <a:lnSpc>
                <a:spcPts val="3329"/>
              </a:lnSpc>
              <a:spcBef>
                <a:spcPts val="105"/>
              </a:spcBef>
              <a:buAutoNum type="arabicParenBoth"/>
              <a:tabLst>
                <a:tab pos="498475" algn="l"/>
              </a:tabLst>
            </a:pPr>
            <a:r>
              <a:rPr sz="2850" i="1" spc="-5" dirty="0">
                <a:solidFill>
                  <a:srgbClr val="404040"/>
                </a:solidFill>
                <a:latin typeface="Calibri"/>
                <a:cs typeface="Calibri"/>
              </a:rPr>
              <a:t>gross</a:t>
            </a:r>
            <a:r>
              <a:rPr sz="2850" i="1" spc="-35" dirty="0">
                <a:solidFill>
                  <a:srgbClr val="404040"/>
                </a:solidFill>
                <a:latin typeface="Calibri"/>
                <a:cs typeface="Calibri"/>
              </a:rPr>
              <a:t> </a:t>
            </a:r>
            <a:r>
              <a:rPr sz="2850" i="1" spc="-5" dirty="0">
                <a:solidFill>
                  <a:srgbClr val="404040"/>
                </a:solidFill>
                <a:latin typeface="Calibri"/>
                <a:cs typeface="Calibri"/>
              </a:rPr>
              <a:t>hematuria,</a:t>
            </a:r>
            <a:endParaRPr sz="2850">
              <a:latin typeface="Calibri"/>
              <a:cs typeface="Calibri"/>
            </a:endParaRPr>
          </a:p>
          <a:p>
            <a:pPr marL="497840" indent="-485775">
              <a:lnSpc>
                <a:spcPts val="3235"/>
              </a:lnSpc>
              <a:buAutoNum type="arabicParenBoth"/>
              <a:tabLst>
                <a:tab pos="498475" algn="l"/>
              </a:tabLst>
            </a:pPr>
            <a:r>
              <a:rPr sz="2850" i="1" spc="-5" dirty="0">
                <a:solidFill>
                  <a:srgbClr val="404040"/>
                </a:solidFill>
                <a:latin typeface="Calibri"/>
                <a:cs typeface="Calibri"/>
              </a:rPr>
              <a:t>papillary</a:t>
            </a:r>
            <a:r>
              <a:rPr sz="2850" i="1" spc="-45" dirty="0">
                <a:solidFill>
                  <a:srgbClr val="404040"/>
                </a:solidFill>
                <a:latin typeface="Calibri"/>
                <a:cs typeface="Calibri"/>
              </a:rPr>
              <a:t> </a:t>
            </a:r>
            <a:r>
              <a:rPr sz="2850" i="1" spc="-5" dirty="0">
                <a:solidFill>
                  <a:srgbClr val="404040"/>
                </a:solidFill>
                <a:latin typeface="Calibri"/>
                <a:cs typeface="Calibri"/>
              </a:rPr>
              <a:t>necrosis,</a:t>
            </a:r>
            <a:endParaRPr sz="2850">
              <a:latin typeface="Calibri"/>
              <a:cs typeface="Calibri"/>
            </a:endParaRPr>
          </a:p>
          <a:p>
            <a:pPr marL="498475" indent="-486409">
              <a:lnSpc>
                <a:spcPts val="3229"/>
              </a:lnSpc>
              <a:buAutoNum type="arabicParenBoth"/>
              <a:tabLst>
                <a:tab pos="499109" algn="l"/>
              </a:tabLst>
            </a:pPr>
            <a:r>
              <a:rPr sz="2850" i="1" dirty="0">
                <a:solidFill>
                  <a:srgbClr val="404040"/>
                </a:solidFill>
                <a:latin typeface="Calibri"/>
                <a:cs typeface="Calibri"/>
              </a:rPr>
              <a:t>nephrotic</a:t>
            </a:r>
            <a:r>
              <a:rPr sz="2850" i="1" spc="-50" dirty="0">
                <a:solidFill>
                  <a:srgbClr val="404040"/>
                </a:solidFill>
                <a:latin typeface="Calibri"/>
                <a:cs typeface="Calibri"/>
              </a:rPr>
              <a:t> </a:t>
            </a:r>
            <a:r>
              <a:rPr sz="2850" i="1" spc="-10" dirty="0">
                <a:solidFill>
                  <a:srgbClr val="404040"/>
                </a:solidFill>
                <a:latin typeface="Calibri"/>
                <a:cs typeface="Calibri"/>
              </a:rPr>
              <a:t>syndrome,</a:t>
            </a:r>
            <a:endParaRPr sz="2850">
              <a:latin typeface="Calibri"/>
              <a:cs typeface="Calibri"/>
            </a:endParaRPr>
          </a:p>
          <a:p>
            <a:pPr marL="497840" indent="-485775">
              <a:lnSpc>
                <a:spcPts val="3235"/>
              </a:lnSpc>
              <a:buAutoNum type="arabicParenBoth"/>
              <a:tabLst>
                <a:tab pos="498475" algn="l"/>
              </a:tabLst>
            </a:pPr>
            <a:r>
              <a:rPr sz="2850" i="1" dirty="0">
                <a:solidFill>
                  <a:srgbClr val="404040"/>
                </a:solidFill>
                <a:latin typeface="Calibri"/>
                <a:cs typeface="Calibri"/>
              </a:rPr>
              <a:t>renal</a:t>
            </a:r>
            <a:r>
              <a:rPr sz="2850" i="1" spc="-65" dirty="0">
                <a:solidFill>
                  <a:srgbClr val="404040"/>
                </a:solidFill>
                <a:latin typeface="Calibri"/>
                <a:cs typeface="Calibri"/>
              </a:rPr>
              <a:t> </a:t>
            </a:r>
            <a:r>
              <a:rPr sz="2850" i="1" spc="-5" dirty="0">
                <a:solidFill>
                  <a:srgbClr val="404040"/>
                </a:solidFill>
                <a:latin typeface="Calibri"/>
                <a:cs typeface="Calibri"/>
              </a:rPr>
              <a:t>infarction,</a:t>
            </a:r>
            <a:endParaRPr sz="2850">
              <a:latin typeface="Calibri"/>
              <a:cs typeface="Calibri"/>
            </a:endParaRPr>
          </a:p>
          <a:p>
            <a:pPr marL="498475" indent="-486409">
              <a:lnSpc>
                <a:spcPts val="3235"/>
              </a:lnSpc>
              <a:buAutoNum type="arabicParenBoth"/>
              <a:tabLst>
                <a:tab pos="499109" algn="l"/>
              </a:tabLst>
            </a:pPr>
            <a:r>
              <a:rPr sz="2850" i="1" spc="-10" dirty="0">
                <a:solidFill>
                  <a:srgbClr val="404040"/>
                </a:solidFill>
                <a:latin typeface="Calibri"/>
                <a:cs typeface="Calibri"/>
              </a:rPr>
              <a:t>hyposthenuria,</a:t>
            </a:r>
            <a:endParaRPr sz="2850">
              <a:latin typeface="Calibri"/>
              <a:cs typeface="Calibri"/>
            </a:endParaRPr>
          </a:p>
          <a:p>
            <a:pPr marL="579755" indent="-485775">
              <a:lnSpc>
                <a:spcPts val="3235"/>
              </a:lnSpc>
              <a:buAutoNum type="arabicParenBoth"/>
              <a:tabLst>
                <a:tab pos="580390" algn="l"/>
              </a:tabLst>
            </a:pPr>
            <a:r>
              <a:rPr sz="2850" i="1" spc="-5" dirty="0">
                <a:solidFill>
                  <a:srgbClr val="404040"/>
                </a:solidFill>
                <a:latin typeface="Calibri"/>
                <a:cs typeface="Calibri"/>
              </a:rPr>
              <a:t>pyelonephritis,</a:t>
            </a:r>
            <a:r>
              <a:rPr sz="2850" i="1" spc="-50" dirty="0">
                <a:solidFill>
                  <a:srgbClr val="404040"/>
                </a:solidFill>
                <a:latin typeface="Calibri"/>
                <a:cs typeface="Calibri"/>
              </a:rPr>
              <a:t> </a:t>
            </a:r>
            <a:r>
              <a:rPr sz="2850" i="1" spc="-5" dirty="0">
                <a:solidFill>
                  <a:srgbClr val="404040"/>
                </a:solidFill>
                <a:latin typeface="Calibri"/>
                <a:cs typeface="Calibri"/>
              </a:rPr>
              <a:t>and</a:t>
            </a:r>
            <a:endParaRPr sz="2850">
              <a:latin typeface="Calibri"/>
              <a:cs typeface="Calibri"/>
            </a:endParaRPr>
          </a:p>
          <a:p>
            <a:pPr marL="497840" indent="-485775">
              <a:lnSpc>
                <a:spcPts val="3329"/>
              </a:lnSpc>
              <a:buAutoNum type="arabicParenBoth"/>
              <a:tabLst>
                <a:tab pos="498475" algn="l"/>
              </a:tabLst>
            </a:pPr>
            <a:r>
              <a:rPr sz="2850" i="1" dirty="0">
                <a:solidFill>
                  <a:srgbClr val="404040"/>
                </a:solidFill>
                <a:latin typeface="Calibri"/>
                <a:cs typeface="Calibri"/>
              </a:rPr>
              <a:t>renal</a:t>
            </a:r>
            <a:r>
              <a:rPr sz="2850" i="1" spc="-55" dirty="0">
                <a:solidFill>
                  <a:srgbClr val="404040"/>
                </a:solidFill>
                <a:latin typeface="Calibri"/>
                <a:cs typeface="Calibri"/>
              </a:rPr>
              <a:t> </a:t>
            </a:r>
            <a:r>
              <a:rPr sz="2850" i="1" dirty="0">
                <a:solidFill>
                  <a:srgbClr val="404040"/>
                </a:solidFill>
                <a:latin typeface="Calibri"/>
                <a:cs typeface="Calibri"/>
              </a:rPr>
              <a:t>medullary</a:t>
            </a:r>
            <a:r>
              <a:rPr sz="2850" i="1" spc="-50" dirty="0">
                <a:solidFill>
                  <a:srgbClr val="404040"/>
                </a:solidFill>
                <a:latin typeface="Calibri"/>
                <a:cs typeface="Calibri"/>
              </a:rPr>
              <a:t> </a:t>
            </a:r>
            <a:r>
              <a:rPr sz="2850" i="1" spc="-5" dirty="0">
                <a:solidFill>
                  <a:srgbClr val="404040"/>
                </a:solidFill>
                <a:latin typeface="Calibri"/>
                <a:cs typeface="Calibri"/>
              </a:rPr>
              <a:t>carcinoma.</a:t>
            </a:r>
            <a:endParaRPr sz="2850">
              <a:latin typeface="Calibri"/>
              <a:cs typeface="Calibri"/>
            </a:endParaRPr>
          </a:p>
        </p:txBody>
      </p:sp>
      <p:sp>
        <p:nvSpPr>
          <p:cNvPr id="5" name="object 5"/>
          <p:cNvSpPr txBox="1">
            <a:spLocks noGrp="1"/>
          </p:cNvSpPr>
          <p:nvPr>
            <p:ph type="title"/>
          </p:nvPr>
        </p:nvSpPr>
        <p:spPr>
          <a:xfrm>
            <a:off x="696569" y="311658"/>
            <a:ext cx="2932430" cy="635000"/>
          </a:xfrm>
          <a:prstGeom prst="rect">
            <a:avLst/>
          </a:prstGeom>
        </p:spPr>
        <p:txBody>
          <a:bodyPr vert="horz" wrap="square" lIns="0" tIns="12065" rIns="0" bIns="0" rtlCol="0">
            <a:spAutoFit/>
          </a:bodyPr>
          <a:lstStyle/>
          <a:p>
            <a:pPr marL="12700">
              <a:lnSpc>
                <a:spcPct val="100000"/>
              </a:lnSpc>
              <a:spcBef>
                <a:spcPts val="95"/>
              </a:spcBef>
            </a:pPr>
            <a:r>
              <a:rPr spc="-20" dirty="0">
                <a:solidFill>
                  <a:srgbClr val="FFFFFF"/>
                </a:solidFill>
              </a:rPr>
              <a:t>Renal</a:t>
            </a:r>
            <a:r>
              <a:rPr spc="-40" dirty="0">
                <a:solidFill>
                  <a:srgbClr val="FFFFFF"/>
                </a:solidFill>
              </a:rPr>
              <a:t> </a:t>
            </a:r>
            <a:r>
              <a:rPr spc="-10" dirty="0">
                <a:solidFill>
                  <a:srgbClr val="FFFFFF"/>
                </a:solidFill>
              </a:rPr>
              <a:t>Disease</a:t>
            </a:r>
          </a:p>
        </p:txBody>
      </p:sp>
      <p:sp>
        <p:nvSpPr>
          <p:cNvPr id="6" name="object 6"/>
          <p:cNvSpPr txBox="1"/>
          <p:nvPr/>
        </p:nvSpPr>
        <p:spPr>
          <a:xfrm>
            <a:off x="7485633" y="3116961"/>
            <a:ext cx="3381375" cy="2866390"/>
          </a:xfrm>
          <a:prstGeom prst="rect">
            <a:avLst/>
          </a:prstGeom>
        </p:spPr>
        <p:txBody>
          <a:bodyPr vert="horz" wrap="square" lIns="0" tIns="47625" rIns="0" bIns="0" rtlCol="0">
            <a:spAutoFit/>
          </a:bodyPr>
          <a:lstStyle/>
          <a:p>
            <a:pPr marL="323850" marR="5080" indent="-311785">
              <a:lnSpc>
                <a:spcPts val="2160"/>
              </a:lnSpc>
              <a:spcBef>
                <a:spcPts val="375"/>
              </a:spcBef>
              <a:buFont typeface="Arial MT"/>
              <a:buChar char="•"/>
              <a:tabLst>
                <a:tab pos="323850" algn="l"/>
                <a:tab pos="324485" algn="l"/>
              </a:tabLst>
            </a:pPr>
            <a:r>
              <a:rPr sz="2000" spc="-10" dirty="0">
                <a:solidFill>
                  <a:srgbClr val="FF0000"/>
                </a:solidFill>
                <a:latin typeface="Calibri"/>
                <a:cs typeface="Calibri"/>
              </a:rPr>
              <a:t>presentation </a:t>
            </a:r>
            <a:r>
              <a:rPr sz="2000" spc="-5" dirty="0">
                <a:latin typeface="Calibri"/>
                <a:cs typeface="Calibri"/>
              </a:rPr>
              <a:t>of </a:t>
            </a:r>
            <a:r>
              <a:rPr sz="2000" dirty="0">
                <a:latin typeface="Calibri"/>
                <a:cs typeface="Calibri"/>
              </a:rPr>
              <a:t>these </a:t>
            </a:r>
            <a:r>
              <a:rPr sz="2000" spc="-5" dirty="0">
                <a:latin typeface="Calibri"/>
                <a:cs typeface="Calibri"/>
              </a:rPr>
              <a:t>entities </a:t>
            </a:r>
            <a:r>
              <a:rPr sz="2000" spc="-440" dirty="0">
                <a:latin typeface="Calibri"/>
                <a:cs typeface="Calibri"/>
              </a:rPr>
              <a:t> </a:t>
            </a:r>
            <a:r>
              <a:rPr sz="2000" dirty="0">
                <a:latin typeface="Calibri"/>
                <a:cs typeface="Calibri"/>
              </a:rPr>
              <a:t>is</a:t>
            </a:r>
            <a:r>
              <a:rPr sz="2000" spc="-5" dirty="0">
                <a:latin typeface="Calibri"/>
                <a:cs typeface="Calibri"/>
              </a:rPr>
              <a:t> varied </a:t>
            </a:r>
            <a:r>
              <a:rPr sz="2000" dirty="0">
                <a:latin typeface="Calibri"/>
                <a:cs typeface="Calibri"/>
              </a:rPr>
              <a:t>but</a:t>
            </a:r>
            <a:r>
              <a:rPr sz="2000" spc="-25" dirty="0">
                <a:latin typeface="Calibri"/>
                <a:cs typeface="Calibri"/>
              </a:rPr>
              <a:t> </a:t>
            </a:r>
            <a:r>
              <a:rPr sz="2000" spc="-15" dirty="0">
                <a:latin typeface="Calibri"/>
                <a:cs typeface="Calibri"/>
              </a:rPr>
              <a:t>may</a:t>
            </a:r>
            <a:r>
              <a:rPr sz="2000" spc="-10" dirty="0">
                <a:latin typeface="Calibri"/>
                <a:cs typeface="Calibri"/>
              </a:rPr>
              <a:t> </a:t>
            </a:r>
            <a:r>
              <a:rPr sz="2000" dirty="0">
                <a:latin typeface="Calibri"/>
                <a:cs typeface="Calibri"/>
              </a:rPr>
              <a:t>include</a:t>
            </a:r>
            <a:endParaRPr sz="2000">
              <a:latin typeface="Calibri"/>
              <a:cs typeface="Calibri"/>
            </a:endParaRPr>
          </a:p>
          <a:p>
            <a:pPr marL="380365" indent="-367665">
              <a:lnSpc>
                <a:spcPct val="100000"/>
              </a:lnSpc>
              <a:spcBef>
                <a:spcPts val="1130"/>
              </a:spcBef>
              <a:buFont typeface="Arial MT"/>
              <a:buChar char="•"/>
              <a:tabLst>
                <a:tab pos="379730" algn="l"/>
                <a:tab pos="380365" algn="l"/>
              </a:tabLst>
            </a:pPr>
            <a:r>
              <a:rPr sz="2000" spc="-5" dirty="0">
                <a:latin typeface="Calibri"/>
                <a:cs typeface="Calibri"/>
              </a:rPr>
              <a:t>hematuria,</a:t>
            </a:r>
            <a:endParaRPr sz="2000">
              <a:latin typeface="Calibri"/>
              <a:cs typeface="Calibri"/>
            </a:endParaRPr>
          </a:p>
          <a:p>
            <a:pPr marL="323850" indent="-311785">
              <a:lnSpc>
                <a:spcPct val="100000"/>
              </a:lnSpc>
              <a:spcBef>
                <a:spcPts val="1155"/>
              </a:spcBef>
              <a:buFont typeface="Arial MT"/>
              <a:buChar char="•"/>
              <a:tabLst>
                <a:tab pos="323850" algn="l"/>
                <a:tab pos="324485" algn="l"/>
              </a:tabLst>
            </a:pPr>
            <a:r>
              <a:rPr sz="2000" spc="-10" dirty="0">
                <a:latin typeface="Calibri"/>
                <a:cs typeface="Calibri"/>
              </a:rPr>
              <a:t>proteinuria,</a:t>
            </a:r>
            <a:endParaRPr sz="2000">
              <a:latin typeface="Calibri"/>
              <a:cs typeface="Calibri"/>
            </a:endParaRPr>
          </a:p>
          <a:p>
            <a:pPr marL="380365" indent="-367665">
              <a:lnSpc>
                <a:spcPct val="100000"/>
              </a:lnSpc>
              <a:spcBef>
                <a:spcPts val="1165"/>
              </a:spcBef>
              <a:buFont typeface="Arial MT"/>
              <a:buChar char="•"/>
              <a:tabLst>
                <a:tab pos="379730" algn="l"/>
                <a:tab pos="380365" algn="l"/>
              </a:tabLst>
            </a:pPr>
            <a:r>
              <a:rPr sz="2000" spc="-5" dirty="0">
                <a:latin typeface="Calibri"/>
                <a:cs typeface="Calibri"/>
              </a:rPr>
              <a:t>renal</a:t>
            </a:r>
            <a:r>
              <a:rPr sz="2000" spc="-15" dirty="0">
                <a:latin typeface="Calibri"/>
                <a:cs typeface="Calibri"/>
              </a:rPr>
              <a:t> insufficiency,</a:t>
            </a:r>
            <a:endParaRPr sz="2000">
              <a:latin typeface="Calibri"/>
              <a:cs typeface="Calibri"/>
            </a:endParaRPr>
          </a:p>
          <a:p>
            <a:pPr marL="323850" indent="-311785">
              <a:lnSpc>
                <a:spcPct val="100000"/>
              </a:lnSpc>
              <a:spcBef>
                <a:spcPts val="1165"/>
              </a:spcBef>
              <a:buFont typeface="Arial MT"/>
              <a:buChar char="•"/>
              <a:tabLst>
                <a:tab pos="323850" algn="l"/>
                <a:tab pos="324485" algn="l"/>
              </a:tabLst>
            </a:pPr>
            <a:r>
              <a:rPr sz="2000" spc="-10" dirty="0">
                <a:latin typeface="Calibri"/>
                <a:cs typeface="Calibri"/>
              </a:rPr>
              <a:t>concentrating</a:t>
            </a:r>
            <a:r>
              <a:rPr sz="2000" spc="-35" dirty="0">
                <a:latin typeface="Calibri"/>
                <a:cs typeface="Calibri"/>
              </a:rPr>
              <a:t> </a:t>
            </a:r>
            <a:r>
              <a:rPr sz="2000" spc="-10" dirty="0">
                <a:latin typeface="Calibri"/>
                <a:cs typeface="Calibri"/>
              </a:rPr>
              <a:t>defects,</a:t>
            </a:r>
            <a:endParaRPr sz="2000">
              <a:latin typeface="Calibri"/>
              <a:cs typeface="Calibri"/>
            </a:endParaRPr>
          </a:p>
          <a:p>
            <a:pPr marL="380365" indent="-367665">
              <a:lnSpc>
                <a:spcPct val="100000"/>
              </a:lnSpc>
              <a:spcBef>
                <a:spcPts val="1155"/>
              </a:spcBef>
              <a:buFont typeface="Arial MT"/>
              <a:buChar char="•"/>
              <a:tabLst>
                <a:tab pos="379730" algn="l"/>
                <a:tab pos="380365" algn="l"/>
              </a:tabLst>
            </a:pPr>
            <a:r>
              <a:rPr sz="2000" spc="-5" dirty="0">
                <a:latin typeface="Calibri"/>
                <a:cs typeface="Calibri"/>
              </a:rPr>
              <a:t>hypertension.</a:t>
            </a:r>
            <a:endParaRPr sz="2000">
              <a:latin typeface="Calibri"/>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696569" y="1414424"/>
            <a:ext cx="10150475" cy="3098800"/>
          </a:xfrm>
          <a:prstGeom prst="rect">
            <a:avLst/>
          </a:prstGeom>
        </p:spPr>
        <p:txBody>
          <a:bodyPr vert="horz" wrap="square" lIns="0" tIns="12700" rIns="0" bIns="0" rtlCol="0">
            <a:spAutoFit/>
          </a:bodyPr>
          <a:lstStyle/>
          <a:p>
            <a:pPr marL="12700" marR="5080">
              <a:lnSpc>
                <a:spcPct val="120000"/>
              </a:lnSpc>
              <a:spcBef>
                <a:spcPts val="100"/>
              </a:spcBef>
            </a:pPr>
            <a:r>
              <a:rPr sz="2800" i="1" spc="-5" dirty="0">
                <a:solidFill>
                  <a:srgbClr val="404040"/>
                </a:solidFill>
                <a:latin typeface="Calibri"/>
                <a:cs typeface="Calibri"/>
              </a:rPr>
              <a:t>As</a:t>
            </a:r>
            <a:r>
              <a:rPr sz="2800" i="1" spc="10" dirty="0">
                <a:solidFill>
                  <a:srgbClr val="404040"/>
                </a:solidFill>
                <a:latin typeface="Calibri"/>
                <a:cs typeface="Calibri"/>
              </a:rPr>
              <a:t> </a:t>
            </a:r>
            <a:r>
              <a:rPr sz="2800" i="1" spc="-5" dirty="0">
                <a:solidFill>
                  <a:srgbClr val="404040"/>
                </a:solidFill>
                <a:latin typeface="Calibri"/>
                <a:cs typeface="Calibri"/>
              </a:rPr>
              <a:t>with</a:t>
            </a:r>
            <a:r>
              <a:rPr sz="2800" i="1" spc="5" dirty="0">
                <a:solidFill>
                  <a:srgbClr val="404040"/>
                </a:solidFill>
                <a:latin typeface="Calibri"/>
                <a:cs typeface="Calibri"/>
              </a:rPr>
              <a:t> </a:t>
            </a:r>
            <a:r>
              <a:rPr sz="2800" i="1" spc="-20" dirty="0">
                <a:solidFill>
                  <a:srgbClr val="404040"/>
                </a:solidFill>
                <a:latin typeface="Calibri"/>
                <a:cs typeface="Calibri"/>
              </a:rPr>
              <a:t>any</a:t>
            </a:r>
            <a:r>
              <a:rPr sz="2800" i="1" dirty="0">
                <a:solidFill>
                  <a:srgbClr val="404040"/>
                </a:solidFill>
                <a:latin typeface="Calibri"/>
                <a:cs typeface="Calibri"/>
              </a:rPr>
              <a:t> </a:t>
            </a:r>
            <a:r>
              <a:rPr sz="2800" i="1" spc="-10" dirty="0">
                <a:solidFill>
                  <a:srgbClr val="404040"/>
                </a:solidFill>
                <a:latin typeface="Calibri"/>
                <a:cs typeface="Calibri"/>
              </a:rPr>
              <a:t>child</a:t>
            </a:r>
            <a:r>
              <a:rPr sz="2800" i="1" spc="5" dirty="0">
                <a:solidFill>
                  <a:srgbClr val="404040"/>
                </a:solidFill>
                <a:latin typeface="Calibri"/>
                <a:cs typeface="Calibri"/>
              </a:rPr>
              <a:t> </a:t>
            </a:r>
            <a:r>
              <a:rPr sz="2800" i="1" spc="-5" dirty="0">
                <a:solidFill>
                  <a:srgbClr val="404040"/>
                </a:solidFill>
                <a:latin typeface="Calibri"/>
                <a:cs typeface="Calibri"/>
              </a:rPr>
              <a:t>with</a:t>
            </a:r>
            <a:r>
              <a:rPr sz="2800" i="1" dirty="0">
                <a:solidFill>
                  <a:srgbClr val="404040"/>
                </a:solidFill>
                <a:latin typeface="Calibri"/>
                <a:cs typeface="Calibri"/>
              </a:rPr>
              <a:t> </a:t>
            </a:r>
            <a:r>
              <a:rPr sz="2800" i="1" spc="-5" dirty="0">
                <a:solidFill>
                  <a:srgbClr val="404040"/>
                </a:solidFill>
                <a:latin typeface="Calibri"/>
                <a:cs typeface="Calibri"/>
              </a:rPr>
              <a:t>a</a:t>
            </a:r>
            <a:r>
              <a:rPr sz="2800" i="1" dirty="0">
                <a:solidFill>
                  <a:srgbClr val="404040"/>
                </a:solidFill>
                <a:latin typeface="Calibri"/>
                <a:cs typeface="Calibri"/>
              </a:rPr>
              <a:t> </a:t>
            </a:r>
            <a:r>
              <a:rPr sz="2800" i="1" spc="-5" dirty="0">
                <a:solidFill>
                  <a:srgbClr val="404040"/>
                </a:solidFill>
                <a:latin typeface="Calibri"/>
                <a:cs typeface="Calibri"/>
              </a:rPr>
              <a:t>chronic</a:t>
            </a:r>
            <a:r>
              <a:rPr sz="2800" i="1" spc="10" dirty="0">
                <a:solidFill>
                  <a:srgbClr val="404040"/>
                </a:solidFill>
                <a:latin typeface="Calibri"/>
                <a:cs typeface="Calibri"/>
              </a:rPr>
              <a:t> </a:t>
            </a:r>
            <a:r>
              <a:rPr sz="2800" i="1" spc="-10" dirty="0">
                <a:solidFill>
                  <a:srgbClr val="404040"/>
                </a:solidFill>
                <a:latin typeface="Calibri"/>
                <a:cs typeface="Calibri"/>
              </a:rPr>
              <a:t>illness,</a:t>
            </a:r>
            <a:r>
              <a:rPr sz="2800" i="1" dirty="0">
                <a:solidFill>
                  <a:srgbClr val="404040"/>
                </a:solidFill>
                <a:latin typeface="Calibri"/>
                <a:cs typeface="Calibri"/>
              </a:rPr>
              <a:t> </a:t>
            </a:r>
            <a:r>
              <a:rPr sz="2800" i="1" spc="-5" dirty="0">
                <a:solidFill>
                  <a:srgbClr val="404040"/>
                </a:solidFill>
                <a:latin typeface="Calibri"/>
                <a:cs typeface="Calibri"/>
              </a:rPr>
              <a:t>good</a:t>
            </a:r>
            <a:r>
              <a:rPr sz="2800" i="1" spc="5" dirty="0">
                <a:solidFill>
                  <a:srgbClr val="404040"/>
                </a:solidFill>
                <a:latin typeface="Calibri"/>
                <a:cs typeface="Calibri"/>
              </a:rPr>
              <a:t> </a:t>
            </a:r>
            <a:r>
              <a:rPr sz="2800" i="1" spc="-10" dirty="0">
                <a:solidFill>
                  <a:srgbClr val="404040"/>
                </a:solidFill>
                <a:latin typeface="Calibri"/>
                <a:cs typeface="Calibri"/>
              </a:rPr>
              <a:t>health</a:t>
            </a:r>
            <a:r>
              <a:rPr sz="2800" i="1" spc="25" dirty="0">
                <a:solidFill>
                  <a:srgbClr val="404040"/>
                </a:solidFill>
                <a:latin typeface="Calibri"/>
                <a:cs typeface="Calibri"/>
              </a:rPr>
              <a:t> </a:t>
            </a:r>
            <a:r>
              <a:rPr sz="2800" i="1" spc="-10" dirty="0">
                <a:solidFill>
                  <a:srgbClr val="404040"/>
                </a:solidFill>
                <a:latin typeface="Calibri"/>
                <a:cs typeface="Calibri"/>
              </a:rPr>
              <a:t>maintenance </a:t>
            </a:r>
            <a:r>
              <a:rPr sz="2800" i="1" spc="-15" dirty="0">
                <a:solidFill>
                  <a:srgbClr val="404040"/>
                </a:solidFill>
                <a:latin typeface="Calibri"/>
                <a:cs typeface="Calibri"/>
              </a:rPr>
              <a:t>must </a:t>
            </a:r>
            <a:r>
              <a:rPr sz="2800" i="1" spc="-615" dirty="0">
                <a:solidFill>
                  <a:srgbClr val="404040"/>
                </a:solidFill>
                <a:latin typeface="Calibri"/>
                <a:cs typeface="Calibri"/>
              </a:rPr>
              <a:t> </a:t>
            </a:r>
            <a:r>
              <a:rPr sz="2800" i="1" spc="-5" dirty="0">
                <a:solidFill>
                  <a:srgbClr val="404040"/>
                </a:solidFill>
                <a:latin typeface="Calibri"/>
                <a:cs typeface="Calibri"/>
              </a:rPr>
              <a:t>include</a:t>
            </a:r>
            <a:r>
              <a:rPr sz="2800" i="1" dirty="0">
                <a:solidFill>
                  <a:srgbClr val="404040"/>
                </a:solidFill>
                <a:latin typeface="Calibri"/>
                <a:cs typeface="Calibri"/>
              </a:rPr>
              <a:t> </a:t>
            </a:r>
            <a:r>
              <a:rPr sz="2800" i="1" spc="-5" dirty="0">
                <a:solidFill>
                  <a:srgbClr val="404040"/>
                </a:solidFill>
                <a:latin typeface="Calibri"/>
                <a:cs typeface="Calibri"/>
              </a:rPr>
              <a:t>routine</a:t>
            </a:r>
            <a:r>
              <a:rPr sz="2800" i="1" dirty="0">
                <a:solidFill>
                  <a:srgbClr val="404040"/>
                </a:solidFill>
                <a:latin typeface="Calibri"/>
                <a:cs typeface="Calibri"/>
              </a:rPr>
              <a:t> </a:t>
            </a:r>
            <a:r>
              <a:rPr sz="2800" i="1" spc="-15" dirty="0">
                <a:solidFill>
                  <a:srgbClr val="404040"/>
                </a:solidFill>
                <a:latin typeface="Calibri"/>
                <a:cs typeface="Calibri"/>
              </a:rPr>
              <a:t>psychological</a:t>
            </a:r>
            <a:r>
              <a:rPr sz="2800" i="1" spc="-40" dirty="0">
                <a:solidFill>
                  <a:srgbClr val="404040"/>
                </a:solidFill>
                <a:latin typeface="Calibri"/>
                <a:cs typeface="Calibri"/>
              </a:rPr>
              <a:t> </a:t>
            </a:r>
            <a:r>
              <a:rPr sz="2800" i="1" spc="-10" dirty="0">
                <a:solidFill>
                  <a:srgbClr val="404040"/>
                </a:solidFill>
                <a:latin typeface="Calibri"/>
                <a:cs typeface="Calibri"/>
              </a:rPr>
              <a:t>and</a:t>
            </a:r>
            <a:r>
              <a:rPr sz="2800" i="1" dirty="0">
                <a:solidFill>
                  <a:srgbClr val="404040"/>
                </a:solidFill>
                <a:latin typeface="Calibri"/>
                <a:cs typeface="Calibri"/>
              </a:rPr>
              <a:t> </a:t>
            </a:r>
            <a:r>
              <a:rPr sz="2800" i="1" spc="-5" dirty="0">
                <a:solidFill>
                  <a:srgbClr val="404040"/>
                </a:solidFill>
                <a:latin typeface="Calibri"/>
                <a:cs typeface="Calibri"/>
              </a:rPr>
              <a:t>social</a:t>
            </a:r>
            <a:r>
              <a:rPr sz="2800" i="1" spc="-20" dirty="0">
                <a:solidFill>
                  <a:srgbClr val="404040"/>
                </a:solidFill>
                <a:latin typeface="Calibri"/>
                <a:cs typeface="Calibri"/>
              </a:rPr>
              <a:t> </a:t>
            </a:r>
            <a:r>
              <a:rPr sz="2800" i="1" spc="-5" dirty="0">
                <a:solidFill>
                  <a:srgbClr val="404040"/>
                </a:solidFill>
                <a:latin typeface="Calibri"/>
                <a:cs typeface="Calibri"/>
              </a:rPr>
              <a:t>assessment.</a:t>
            </a:r>
            <a:endParaRPr sz="2800">
              <a:latin typeface="Calibri"/>
              <a:cs typeface="Calibri"/>
            </a:endParaRPr>
          </a:p>
          <a:p>
            <a:pPr marL="12700">
              <a:lnSpc>
                <a:spcPct val="100000"/>
              </a:lnSpc>
              <a:spcBef>
                <a:spcPts val="675"/>
              </a:spcBef>
            </a:pPr>
            <a:r>
              <a:rPr sz="2800" i="1" spc="-10" dirty="0">
                <a:solidFill>
                  <a:srgbClr val="404040"/>
                </a:solidFill>
                <a:latin typeface="Calibri"/>
                <a:cs typeface="Calibri"/>
              </a:rPr>
              <a:t>Other</a:t>
            </a:r>
            <a:r>
              <a:rPr sz="2800" i="1" spc="5" dirty="0">
                <a:solidFill>
                  <a:srgbClr val="404040"/>
                </a:solidFill>
                <a:latin typeface="Calibri"/>
                <a:cs typeface="Calibri"/>
              </a:rPr>
              <a:t> </a:t>
            </a:r>
            <a:r>
              <a:rPr sz="2800" i="1" spc="-10" dirty="0">
                <a:solidFill>
                  <a:srgbClr val="404040"/>
                </a:solidFill>
                <a:latin typeface="Calibri"/>
                <a:cs typeface="Calibri"/>
              </a:rPr>
              <a:t>Complications </a:t>
            </a:r>
            <a:r>
              <a:rPr sz="2800" i="1" spc="-5" dirty="0">
                <a:solidFill>
                  <a:srgbClr val="404040"/>
                </a:solidFill>
                <a:latin typeface="Calibri"/>
                <a:cs typeface="Calibri"/>
              </a:rPr>
              <a:t>:</a:t>
            </a:r>
            <a:endParaRPr sz="2800">
              <a:latin typeface="Calibri"/>
              <a:cs typeface="Calibri"/>
            </a:endParaRPr>
          </a:p>
          <a:p>
            <a:pPr marL="386080" indent="-373380">
              <a:lnSpc>
                <a:spcPct val="100000"/>
              </a:lnSpc>
              <a:spcBef>
                <a:spcPts val="670"/>
              </a:spcBef>
              <a:buFont typeface="Arial MT"/>
              <a:buChar char="•"/>
              <a:tabLst>
                <a:tab pos="385445" algn="l"/>
                <a:tab pos="386080" algn="l"/>
              </a:tabLst>
            </a:pPr>
            <a:r>
              <a:rPr sz="2800" i="1" spc="-25" dirty="0">
                <a:solidFill>
                  <a:srgbClr val="404040"/>
                </a:solidFill>
                <a:latin typeface="Calibri"/>
                <a:cs typeface="Calibri"/>
              </a:rPr>
              <a:t>retinopathy,</a:t>
            </a:r>
            <a:endParaRPr sz="2800">
              <a:latin typeface="Calibri"/>
              <a:cs typeface="Calibri"/>
            </a:endParaRPr>
          </a:p>
          <a:p>
            <a:pPr marL="466725" indent="-454659">
              <a:lnSpc>
                <a:spcPct val="100000"/>
              </a:lnSpc>
              <a:spcBef>
                <a:spcPts val="670"/>
              </a:spcBef>
              <a:buFont typeface="Arial MT"/>
              <a:buChar char="•"/>
              <a:tabLst>
                <a:tab pos="466725" algn="l"/>
                <a:tab pos="467359" algn="l"/>
              </a:tabLst>
            </a:pPr>
            <a:r>
              <a:rPr sz="2800" i="1" spc="-10" dirty="0">
                <a:solidFill>
                  <a:srgbClr val="404040"/>
                </a:solidFill>
                <a:latin typeface="Calibri"/>
                <a:cs typeface="Calibri"/>
              </a:rPr>
              <a:t>delayed</a:t>
            </a:r>
            <a:r>
              <a:rPr sz="2800" i="1" spc="-5" dirty="0">
                <a:solidFill>
                  <a:srgbClr val="404040"/>
                </a:solidFill>
                <a:latin typeface="Calibri"/>
                <a:cs typeface="Calibri"/>
              </a:rPr>
              <a:t> </a:t>
            </a:r>
            <a:r>
              <a:rPr sz="2800" i="1" spc="-10" dirty="0">
                <a:solidFill>
                  <a:srgbClr val="404040"/>
                </a:solidFill>
                <a:latin typeface="Calibri"/>
                <a:cs typeface="Calibri"/>
              </a:rPr>
              <a:t>onset </a:t>
            </a:r>
            <a:r>
              <a:rPr sz="2800" i="1" spc="-5" dirty="0">
                <a:solidFill>
                  <a:srgbClr val="404040"/>
                </a:solidFill>
                <a:latin typeface="Calibri"/>
                <a:cs typeface="Calibri"/>
              </a:rPr>
              <a:t>of</a:t>
            </a:r>
            <a:r>
              <a:rPr sz="2800" i="1" spc="-10" dirty="0">
                <a:solidFill>
                  <a:srgbClr val="404040"/>
                </a:solidFill>
                <a:latin typeface="Calibri"/>
                <a:cs typeface="Calibri"/>
              </a:rPr>
              <a:t> </a:t>
            </a:r>
            <a:r>
              <a:rPr sz="2800" i="1" spc="-30" dirty="0">
                <a:solidFill>
                  <a:srgbClr val="404040"/>
                </a:solidFill>
                <a:latin typeface="Calibri"/>
                <a:cs typeface="Calibri"/>
              </a:rPr>
              <a:t>puberty,</a:t>
            </a:r>
            <a:endParaRPr sz="2800">
              <a:latin typeface="Calibri"/>
              <a:cs typeface="Calibri"/>
            </a:endParaRPr>
          </a:p>
          <a:p>
            <a:pPr marL="466725" indent="-454659">
              <a:lnSpc>
                <a:spcPct val="100000"/>
              </a:lnSpc>
              <a:spcBef>
                <a:spcPts val="675"/>
              </a:spcBef>
              <a:buFont typeface="Arial MT"/>
              <a:buChar char="•"/>
              <a:tabLst>
                <a:tab pos="466725" algn="l"/>
                <a:tab pos="467359" algn="l"/>
              </a:tabLst>
            </a:pPr>
            <a:r>
              <a:rPr sz="2800" i="1" spc="-5" dirty="0">
                <a:solidFill>
                  <a:srgbClr val="404040"/>
                </a:solidFill>
                <a:latin typeface="Calibri"/>
                <a:cs typeface="Calibri"/>
              </a:rPr>
              <a:t>leg</a:t>
            </a:r>
            <a:r>
              <a:rPr sz="2800" i="1" spc="-20" dirty="0">
                <a:solidFill>
                  <a:srgbClr val="404040"/>
                </a:solidFill>
                <a:latin typeface="Calibri"/>
                <a:cs typeface="Calibri"/>
              </a:rPr>
              <a:t> </a:t>
            </a:r>
            <a:r>
              <a:rPr sz="2800" i="1" spc="-10" dirty="0">
                <a:solidFill>
                  <a:srgbClr val="404040"/>
                </a:solidFill>
                <a:latin typeface="Calibri"/>
                <a:cs typeface="Calibri"/>
              </a:rPr>
              <a:t>ulcers.</a:t>
            </a:r>
            <a:endParaRPr sz="2800">
              <a:latin typeface="Calibri"/>
              <a:cs typeface="Calibri"/>
            </a:endParaRPr>
          </a:p>
        </p:txBody>
      </p:sp>
      <p:pic>
        <p:nvPicPr>
          <p:cNvPr id="4" name="object 4"/>
          <p:cNvPicPr/>
          <p:nvPr/>
        </p:nvPicPr>
        <p:blipFill>
          <a:blip r:embed="rId3" cstate="print"/>
          <a:stretch>
            <a:fillRect/>
          </a:stretch>
        </p:blipFill>
        <p:spPr>
          <a:xfrm>
            <a:off x="396240" y="195071"/>
            <a:ext cx="9676638" cy="1116329"/>
          </a:xfrm>
          <a:prstGeom prst="rect">
            <a:avLst/>
          </a:prstGeom>
        </p:spPr>
      </p:pic>
      <p:sp>
        <p:nvSpPr>
          <p:cNvPr id="5" name="object 5"/>
          <p:cNvSpPr txBox="1">
            <a:spLocks noGrp="1"/>
          </p:cNvSpPr>
          <p:nvPr>
            <p:ph type="title"/>
          </p:nvPr>
        </p:nvSpPr>
        <p:spPr>
          <a:xfrm>
            <a:off x="696569" y="311658"/>
            <a:ext cx="8917305" cy="635000"/>
          </a:xfrm>
          <a:prstGeom prst="rect">
            <a:avLst/>
          </a:prstGeom>
        </p:spPr>
        <p:txBody>
          <a:bodyPr vert="horz" wrap="square" lIns="0" tIns="12065" rIns="0" bIns="0" rtlCol="0">
            <a:spAutoFit/>
          </a:bodyPr>
          <a:lstStyle/>
          <a:p>
            <a:pPr marL="12700">
              <a:lnSpc>
                <a:spcPct val="100000"/>
              </a:lnSpc>
              <a:spcBef>
                <a:spcPts val="95"/>
              </a:spcBef>
            </a:pPr>
            <a:r>
              <a:rPr spc="-15" dirty="0">
                <a:solidFill>
                  <a:srgbClr val="FFFFFF"/>
                </a:solidFill>
              </a:rPr>
              <a:t>Cognitive</a:t>
            </a:r>
            <a:r>
              <a:rPr spc="-5" dirty="0">
                <a:solidFill>
                  <a:srgbClr val="FFFFFF"/>
                </a:solidFill>
              </a:rPr>
              <a:t> and</a:t>
            </a:r>
            <a:r>
              <a:rPr spc="-10" dirty="0">
                <a:solidFill>
                  <a:srgbClr val="FFFFFF"/>
                </a:solidFill>
              </a:rPr>
              <a:t> </a:t>
            </a:r>
            <a:r>
              <a:rPr spc="-20" dirty="0">
                <a:solidFill>
                  <a:srgbClr val="FFFFFF"/>
                </a:solidFill>
              </a:rPr>
              <a:t>Psychological</a:t>
            </a:r>
            <a:r>
              <a:rPr spc="25" dirty="0">
                <a:solidFill>
                  <a:srgbClr val="FFFFFF"/>
                </a:solidFill>
              </a:rPr>
              <a:t> </a:t>
            </a:r>
            <a:r>
              <a:rPr spc="-10" dirty="0">
                <a:solidFill>
                  <a:srgbClr val="FFFFFF"/>
                </a:solidFill>
              </a:rPr>
              <a:t>Complications</a:t>
            </a:r>
          </a:p>
        </p:txBody>
      </p:sp>
      <p:pic>
        <p:nvPicPr>
          <p:cNvPr id="6" name="object 6"/>
          <p:cNvPicPr/>
          <p:nvPr/>
        </p:nvPicPr>
        <p:blipFill>
          <a:blip r:embed="rId4" cstate="print"/>
          <a:stretch>
            <a:fillRect/>
          </a:stretch>
        </p:blipFill>
        <p:spPr>
          <a:xfrm>
            <a:off x="7293864" y="3285744"/>
            <a:ext cx="4287012" cy="32156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67681" y="354510"/>
            <a:ext cx="10468820" cy="6320461"/>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696569" y="1413510"/>
            <a:ext cx="10567670" cy="4706620"/>
          </a:xfrm>
          <a:prstGeom prst="rect">
            <a:avLst/>
          </a:prstGeom>
        </p:spPr>
        <p:txBody>
          <a:bodyPr vert="horz" wrap="square" lIns="0" tIns="12065" rIns="0" bIns="0" rtlCol="0">
            <a:spAutoFit/>
          </a:bodyPr>
          <a:lstStyle/>
          <a:p>
            <a:pPr marL="12700">
              <a:lnSpc>
                <a:spcPct val="100000"/>
              </a:lnSpc>
              <a:spcBef>
                <a:spcPts val="95"/>
              </a:spcBef>
            </a:pPr>
            <a:r>
              <a:rPr sz="3100" b="1" i="1" spc="-10" dirty="0">
                <a:solidFill>
                  <a:srgbClr val="404040"/>
                </a:solidFill>
                <a:latin typeface="Calibri"/>
                <a:cs typeface="Calibri"/>
              </a:rPr>
              <a:t>Hydroxyurea:</a:t>
            </a:r>
            <a:endParaRPr sz="3100">
              <a:latin typeface="Calibri"/>
              <a:cs typeface="Calibri"/>
            </a:endParaRPr>
          </a:p>
          <a:p>
            <a:pPr>
              <a:lnSpc>
                <a:spcPct val="100000"/>
              </a:lnSpc>
              <a:spcBef>
                <a:spcPts val="40"/>
              </a:spcBef>
            </a:pPr>
            <a:endParaRPr sz="2750">
              <a:latin typeface="Calibri"/>
              <a:cs typeface="Calibri"/>
            </a:endParaRPr>
          </a:p>
          <a:p>
            <a:pPr marL="90170" marR="851535" indent="77470">
              <a:lnSpc>
                <a:spcPct val="104900"/>
              </a:lnSpc>
            </a:pPr>
            <a:r>
              <a:rPr sz="2700" i="1" spc="-10" dirty="0">
                <a:solidFill>
                  <a:srgbClr val="404040"/>
                </a:solidFill>
                <a:latin typeface="Calibri"/>
                <a:cs typeface="Calibri"/>
              </a:rPr>
              <a:t>myelosuppressive</a:t>
            </a:r>
            <a:r>
              <a:rPr sz="2700" i="1" dirty="0">
                <a:solidFill>
                  <a:srgbClr val="404040"/>
                </a:solidFill>
                <a:latin typeface="Calibri"/>
                <a:cs typeface="Calibri"/>
              </a:rPr>
              <a:t> </a:t>
            </a:r>
            <a:r>
              <a:rPr sz="2700" i="1" spc="-10" dirty="0">
                <a:solidFill>
                  <a:srgbClr val="404040"/>
                </a:solidFill>
                <a:latin typeface="Calibri"/>
                <a:cs typeface="Calibri"/>
              </a:rPr>
              <a:t>agent,</a:t>
            </a:r>
            <a:r>
              <a:rPr sz="2700" i="1" spc="-5" dirty="0">
                <a:solidFill>
                  <a:srgbClr val="404040"/>
                </a:solidFill>
                <a:latin typeface="Calibri"/>
                <a:cs typeface="Calibri"/>
              </a:rPr>
              <a:t> </a:t>
            </a:r>
            <a:r>
              <a:rPr sz="2700" i="1" dirty="0">
                <a:solidFill>
                  <a:srgbClr val="404040"/>
                </a:solidFill>
                <a:latin typeface="Calibri"/>
                <a:cs typeface="Calibri"/>
              </a:rPr>
              <a:t>is the</a:t>
            </a:r>
            <a:r>
              <a:rPr sz="2700" i="1" spc="-10" dirty="0">
                <a:solidFill>
                  <a:srgbClr val="404040"/>
                </a:solidFill>
                <a:latin typeface="Calibri"/>
                <a:cs typeface="Calibri"/>
              </a:rPr>
              <a:t> </a:t>
            </a:r>
            <a:r>
              <a:rPr sz="2700" i="1" spc="-5" dirty="0">
                <a:solidFill>
                  <a:srgbClr val="404040"/>
                </a:solidFill>
                <a:latin typeface="Calibri"/>
                <a:cs typeface="Calibri"/>
              </a:rPr>
              <a:t>only</a:t>
            </a:r>
            <a:r>
              <a:rPr sz="2700" i="1" spc="20" dirty="0">
                <a:solidFill>
                  <a:srgbClr val="404040"/>
                </a:solidFill>
                <a:latin typeface="Calibri"/>
                <a:cs typeface="Calibri"/>
              </a:rPr>
              <a:t> </a:t>
            </a:r>
            <a:r>
              <a:rPr sz="2700" i="1" spc="-5" dirty="0">
                <a:solidFill>
                  <a:srgbClr val="404040"/>
                </a:solidFill>
                <a:latin typeface="Calibri"/>
                <a:cs typeface="Calibri"/>
              </a:rPr>
              <a:t>drug</a:t>
            </a:r>
            <a:r>
              <a:rPr sz="2700" i="1" dirty="0">
                <a:solidFill>
                  <a:srgbClr val="404040"/>
                </a:solidFill>
                <a:latin typeface="Calibri"/>
                <a:cs typeface="Calibri"/>
              </a:rPr>
              <a:t> </a:t>
            </a:r>
            <a:r>
              <a:rPr sz="2700" i="1" spc="-10" dirty="0">
                <a:solidFill>
                  <a:srgbClr val="404040"/>
                </a:solidFill>
                <a:latin typeface="Calibri"/>
                <a:cs typeface="Calibri"/>
              </a:rPr>
              <a:t>proven</a:t>
            </a:r>
            <a:r>
              <a:rPr sz="2700" i="1" dirty="0">
                <a:solidFill>
                  <a:srgbClr val="404040"/>
                </a:solidFill>
                <a:latin typeface="Calibri"/>
                <a:cs typeface="Calibri"/>
              </a:rPr>
              <a:t> </a:t>
            </a:r>
            <a:r>
              <a:rPr sz="2700" i="1" spc="-5" dirty="0">
                <a:solidFill>
                  <a:srgbClr val="404040"/>
                </a:solidFill>
                <a:latin typeface="Calibri"/>
                <a:cs typeface="Calibri"/>
              </a:rPr>
              <a:t>effective</a:t>
            </a:r>
            <a:r>
              <a:rPr sz="2700" i="1" spc="-15" dirty="0">
                <a:solidFill>
                  <a:srgbClr val="404040"/>
                </a:solidFill>
                <a:latin typeface="Calibri"/>
                <a:cs typeface="Calibri"/>
              </a:rPr>
              <a:t> </a:t>
            </a:r>
            <a:r>
              <a:rPr sz="2700" i="1" dirty="0">
                <a:solidFill>
                  <a:srgbClr val="404040"/>
                </a:solidFill>
                <a:latin typeface="Calibri"/>
                <a:cs typeface="Calibri"/>
              </a:rPr>
              <a:t>in</a:t>
            </a:r>
            <a:r>
              <a:rPr sz="2700" i="1" spc="5" dirty="0">
                <a:solidFill>
                  <a:srgbClr val="404040"/>
                </a:solidFill>
                <a:latin typeface="Calibri"/>
                <a:cs typeface="Calibri"/>
              </a:rPr>
              <a:t> </a:t>
            </a:r>
            <a:r>
              <a:rPr sz="2700" i="1" dirty="0">
                <a:solidFill>
                  <a:srgbClr val="404040"/>
                </a:solidFill>
                <a:latin typeface="Calibri"/>
                <a:cs typeface="Calibri"/>
              </a:rPr>
              <a:t>reducing </a:t>
            </a:r>
            <a:r>
              <a:rPr sz="2700" i="1" spc="-595" dirty="0">
                <a:solidFill>
                  <a:srgbClr val="404040"/>
                </a:solidFill>
                <a:latin typeface="Calibri"/>
                <a:cs typeface="Calibri"/>
              </a:rPr>
              <a:t> </a:t>
            </a:r>
            <a:r>
              <a:rPr sz="2700" i="1" dirty="0">
                <a:solidFill>
                  <a:srgbClr val="404040"/>
                </a:solidFill>
                <a:latin typeface="Calibri"/>
                <a:cs typeface="Calibri"/>
              </a:rPr>
              <a:t>the</a:t>
            </a:r>
            <a:r>
              <a:rPr sz="2700" i="1" spc="-10" dirty="0">
                <a:solidFill>
                  <a:srgbClr val="404040"/>
                </a:solidFill>
                <a:latin typeface="Calibri"/>
                <a:cs typeface="Calibri"/>
              </a:rPr>
              <a:t> </a:t>
            </a:r>
            <a:r>
              <a:rPr sz="2700" i="1" spc="-5" dirty="0">
                <a:solidFill>
                  <a:srgbClr val="404040"/>
                </a:solidFill>
                <a:latin typeface="Calibri"/>
                <a:cs typeface="Calibri"/>
              </a:rPr>
              <a:t>frequency of</a:t>
            </a:r>
            <a:r>
              <a:rPr sz="2700" i="1" spc="5" dirty="0">
                <a:solidFill>
                  <a:srgbClr val="404040"/>
                </a:solidFill>
                <a:latin typeface="Calibri"/>
                <a:cs typeface="Calibri"/>
              </a:rPr>
              <a:t> </a:t>
            </a:r>
            <a:r>
              <a:rPr sz="2700" i="1" dirty="0">
                <a:solidFill>
                  <a:srgbClr val="404040"/>
                </a:solidFill>
                <a:latin typeface="Calibri"/>
                <a:cs typeface="Calibri"/>
              </a:rPr>
              <a:t>painful</a:t>
            </a:r>
            <a:r>
              <a:rPr sz="2700" i="1" spc="-25" dirty="0">
                <a:solidFill>
                  <a:srgbClr val="404040"/>
                </a:solidFill>
                <a:latin typeface="Calibri"/>
                <a:cs typeface="Calibri"/>
              </a:rPr>
              <a:t> </a:t>
            </a:r>
            <a:r>
              <a:rPr sz="2700" i="1" dirty="0">
                <a:solidFill>
                  <a:srgbClr val="404040"/>
                </a:solidFill>
                <a:latin typeface="Calibri"/>
                <a:cs typeface="Calibri"/>
              </a:rPr>
              <a:t>episodes.</a:t>
            </a:r>
            <a:endParaRPr sz="2700">
              <a:latin typeface="Calibri"/>
              <a:cs typeface="Calibri"/>
            </a:endParaRPr>
          </a:p>
          <a:p>
            <a:pPr>
              <a:lnSpc>
                <a:spcPct val="100000"/>
              </a:lnSpc>
              <a:spcBef>
                <a:spcPts val="15"/>
              </a:spcBef>
            </a:pPr>
            <a:endParaRPr sz="3400">
              <a:latin typeface="Calibri"/>
              <a:cs typeface="Calibri"/>
            </a:endParaRPr>
          </a:p>
          <a:p>
            <a:pPr marL="12700" marR="5080">
              <a:lnSpc>
                <a:spcPts val="2590"/>
              </a:lnSpc>
            </a:pPr>
            <a:r>
              <a:rPr sz="2700" i="1" spc="-5" dirty="0">
                <a:solidFill>
                  <a:srgbClr val="404040"/>
                </a:solidFill>
                <a:latin typeface="Calibri"/>
                <a:cs typeface="Calibri"/>
              </a:rPr>
              <a:t>decrease</a:t>
            </a:r>
            <a:r>
              <a:rPr sz="2700" i="1" spc="-10" dirty="0">
                <a:solidFill>
                  <a:srgbClr val="404040"/>
                </a:solidFill>
                <a:latin typeface="Calibri"/>
                <a:cs typeface="Calibri"/>
              </a:rPr>
              <a:t> </a:t>
            </a:r>
            <a:r>
              <a:rPr sz="2700" i="1" dirty="0">
                <a:solidFill>
                  <a:srgbClr val="404040"/>
                </a:solidFill>
                <a:latin typeface="Calibri"/>
                <a:cs typeface="Calibri"/>
              </a:rPr>
              <a:t>the</a:t>
            </a:r>
            <a:r>
              <a:rPr sz="2700" i="1" spc="-10" dirty="0">
                <a:solidFill>
                  <a:srgbClr val="404040"/>
                </a:solidFill>
                <a:latin typeface="Calibri"/>
                <a:cs typeface="Calibri"/>
              </a:rPr>
              <a:t> rate</a:t>
            </a:r>
            <a:r>
              <a:rPr sz="2700" i="1" spc="5" dirty="0">
                <a:solidFill>
                  <a:srgbClr val="404040"/>
                </a:solidFill>
                <a:latin typeface="Calibri"/>
                <a:cs typeface="Calibri"/>
              </a:rPr>
              <a:t> </a:t>
            </a:r>
            <a:r>
              <a:rPr sz="2700" i="1" spc="-10" dirty="0">
                <a:solidFill>
                  <a:srgbClr val="404040"/>
                </a:solidFill>
                <a:latin typeface="Calibri"/>
                <a:cs typeface="Calibri"/>
              </a:rPr>
              <a:t>of</a:t>
            </a:r>
            <a:r>
              <a:rPr sz="2700" i="1" spc="15" dirty="0">
                <a:solidFill>
                  <a:srgbClr val="404040"/>
                </a:solidFill>
                <a:latin typeface="Calibri"/>
                <a:cs typeface="Calibri"/>
              </a:rPr>
              <a:t> </a:t>
            </a:r>
            <a:r>
              <a:rPr sz="2700" i="1" spc="-10" dirty="0">
                <a:solidFill>
                  <a:srgbClr val="404040"/>
                </a:solidFill>
                <a:latin typeface="Calibri"/>
                <a:cs typeface="Calibri"/>
              </a:rPr>
              <a:t>hospitalization</a:t>
            </a:r>
            <a:r>
              <a:rPr sz="2700" i="1" spc="-25" dirty="0">
                <a:solidFill>
                  <a:srgbClr val="404040"/>
                </a:solidFill>
                <a:latin typeface="Calibri"/>
                <a:cs typeface="Calibri"/>
              </a:rPr>
              <a:t> </a:t>
            </a:r>
            <a:r>
              <a:rPr sz="2700" i="1" spc="-15" dirty="0">
                <a:solidFill>
                  <a:srgbClr val="404040"/>
                </a:solidFill>
                <a:latin typeface="Calibri"/>
                <a:cs typeface="Calibri"/>
              </a:rPr>
              <a:t>for</a:t>
            </a:r>
            <a:r>
              <a:rPr sz="2700" i="1" spc="5" dirty="0">
                <a:solidFill>
                  <a:srgbClr val="404040"/>
                </a:solidFill>
                <a:latin typeface="Calibri"/>
                <a:cs typeface="Calibri"/>
              </a:rPr>
              <a:t> </a:t>
            </a:r>
            <a:r>
              <a:rPr sz="2700" i="1" spc="-5" dirty="0">
                <a:solidFill>
                  <a:srgbClr val="404040"/>
                </a:solidFill>
                <a:latin typeface="Calibri"/>
                <a:cs typeface="Calibri"/>
              </a:rPr>
              <a:t>painful</a:t>
            </a:r>
            <a:r>
              <a:rPr sz="2700" i="1" spc="-15" dirty="0">
                <a:solidFill>
                  <a:srgbClr val="404040"/>
                </a:solidFill>
                <a:latin typeface="Calibri"/>
                <a:cs typeface="Calibri"/>
              </a:rPr>
              <a:t> </a:t>
            </a:r>
            <a:r>
              <a:rPr sz="2700" i="1" spc="-5" dirty="0">
                <a:solidFill>
                  <a:srgbClr val="404040"/>
                </a:solidFill>
                <a:latin typeface="Calibri"/>
                <a:cs typeface="Calibri"/>
              </a:rPr>
              <a:t>episodes</a:t>
            </a:r>
            <a:r>
              <a:rPr sz="2700" i="1" dirty="0">
                <a:solidFill>
                  <a:srgbClr val="404040"/>
                </a:solidFill>
                <a:latin typeface="Calibri"/>
                <a:cs typeface="Calibri"/>
              </a:rPr>
              <a:t> </a:t>
            </a:r>
            <a:r>
              <a:rPr sz="2700" i="1" spc="-5" dirty="0">
                <a:solidFill>
                  <a:srgbClr val="404040"/>
                </a:solidFill>
                <a:latin typeface="Calibri"/>
                <a:cs typeface="Calibri"/>
              </a:rPr>
              <a:t>by</a:t>
            </a:r>
            <a:r>
              <a:rPr sz="2700" i="1" dirty="0">
                <a:solidFill>
                  <a:srgbClr val="404040"/>
                </a:solidFill>
                <a:latin typeface="Calibri"/>
                <a:cs typeface="Calibri"/>
              </a:rPr>
              <a:t> 50%</a:t>
            </a:r>
            <a:r>
              <a:rPr sz="2700" i="1" spc="-20" dirty="0">
                <a:solidFill>
                  <a:srgbClr val="404040"/>
                </a:solidFill>
                <a:latin typeface="Calibri"/>
                <a:cs typeface="Calibri"/>
              </a:rPr>
              <a:t> </a:t>
            </a:r>
            <a:r>
              <a:rPr sz="2700" i="1" spc="-5" dirty="0">
                <a:solidFill>
                  <a:srgbClr val="404040"/>
                </a:solidFill>
                <a:latin typeface="Calibri"/>
                <a:cs typeface="Calibri"/>
              </a:rPr>
              <a:t>and </a:t>
            </a:r>
            <a:r>
              <a:rPr sz="2700" i="1" dirty="0">
                <a:solidFill>
                  <a:srgbClr val="404040"/>
                </a:solidFill>
                <a:latin typeface="Calibri"/>
                <a:cs typeface="Calibri"/>
              </a:rPr>
              <a:t>the</a:t>
            </a:r>
            <a:r>
              <a:rPr sz="2700" i="1" spc="-10" dirty="0">
                <a:solidFill>
                  <a:srgbClr val="404040"/>
                </a:solidFill>
                <a:latin typeface="Calibri"/>
                <a:cs typeface="Calibri"/>
              </a:rPr>
              <a:t> rate </a:t>
            </a:r>
            <a:r>
              <a:rPr sz="2700" i="1" spc="-595" dirty="0">
                <a:solidFill>
                  <a:srgbClr val="404040"/>
                </a:solidFill>
                <a:latin typeface="Calibri"/>
                <a:cs typeface="Calibri"/>
              </a:rPr>
              <a:t> </a:t>
            </a:r>
            <a:r>
              <a:rPr sz="2700" i="1" spc="-5" dirty="0">
                <a:solidFill>
                  <a:srgbClr val="404040"/>
                </a:solidFill>
                <a:latin typeface="Calibri"/>
                <a:cs typeface="Calibri"/>
              </a:rPr>
              <a:t>of</a:t>
            </a:r>
            <a:r>
              <a:rPr sz="2700" i="1" spc="-10" dirty="0">
                <a:solidFill>
                  <a:srgbClr val="404040"/>
                </a:solidFill>
                <a:latin typeface="Calibri"/>
                <a:cs typeface="Calibri"/>
              </a:rPr>
              <a:t> </a:t>
            </a:r>
            <a:r>
              <a:rPr sz="2700" i="1" spc="-25" dirty="0">
                <a:solidFill>
                  <a:srgbClr val="404040"/>
                </a:solidFill>
                <a:latin typeface="Calibri"/>
                <a:cs typeface="Calibri"/>
              </a:rPr>
              <a:t>ACS</a:t>
            </a:r>
            <a:r>
              <a:rPr sz="2700" i="1" spc="5" dirty="0">
                <a:solidFill>
                  <a:srgbClr val="404040"/>
                </a:solidFill>
                <a:latin typeface="Calibri"/>
                <a:cs typeface="Calibri"/>
              </a:rPr>
              <a:t> </a:t>
            </a:r>
            <a:r>
              <a:rPr sz="2700" i="1" dirty="0">
                <a:solidFill>
                  <a:srgbClr val="404040"/>
                </a:solidFill>
                <a:latin typeface="Calibri"/>
                <a:cs typeface="Calibri"/>
              </a:rPr>
              <a:t>and</a:t>
            </a:r>
            <a:r>
              <a:rPr sz="2700" i="1" spc="-5" dirty="0">
                <a:solidFill>
                  <a:srgbClr val="404040"/>
                </a:solidFill>
                <a:latin typeface="Calibri"/>
                <a:cs typeface="Calibri"/>
              </a:rPr>
              <a:t> blood</a:t>
            </a:r>
            <a:r>
              <a:rPr sz="2700" i="1" spc="15" dirty="0">
                <a:solidFill>
                  <a:srgbClr val="404040"/>
                </a:solidFill>
                <a:latin typeface="Calibri"/>
                <a:cs typeface="Calibri"/>
              </a:rPr>
              <a:t> </a:t>
            </a:r>
            <a:r>
              <a:rPr sz="2700" i="1" dirty="0">
                <a:solidFill>
                  <a:srgbClr val="404040"/>
                </a:solidFill>
                <a:latin typeface="Calibri"/>
                <a:cs typeface="Calibri"/>
              </a:rPr>
              <a:t>transfusion</a:t>
            </a:r>
            <a:r>
              <a:rPr sz="2700" i="1" spc="-25" dirty="0">
                <a:solidFill>
                  <a:srgbClr val="404040"/>
                </a:solidFill>
                <a:latin typeface="Calibri"/>
                <a:cs typeface="Calibri"/>
              </a:rPr>
              <a:t> </a:t>
            </a:r>
            <a:r>
              <a:rPr sz="2700" i="1" spc="-5" dirty="0">
                <a:solidFill>
                  <a:srgbClr val="404040"/>
                </a:solidFill>
                <a:latin typeface="Calibri"/>
                <a:cs typeface="Calibri"/>
              </a:rPr>
              <a:t>by</a:t>
            </a:r>
            <a:r>
              <a:rPr sz="2700" i="1" spc="-15" dirty="0">
                <a:solidFill>
                  <a:srgbClr val="404040"/>
                </a:solidFill>
                <a:latin typeface="Calibri"/>
                <a:cs typeface="Calibri"/>
              </a:rPr>
              <a:t> </a:t>
            </a:r>
            <a:r>
              <a:rPr sz="2700" i="1" spc="-10" dirty="0">
                <a:solidFill>
                  <a:srgbClr val="404040"/>
                </a:solidFill>
                <a:latin typeface="Calibri"/>
                <a:cs typeface="Calibri"/>
              </a:rPr>
              <a:t>almost</a:t>
            </a:r>
            <a:r>
              <a:rPr sz="2700" i="1" spc="5" dirty="0">
                <a:solidFill>
                  <a:srgbClr val="404040"/>
                </a:solidFill>
                <a:latin typeface="Calibri"/>
                <a:cs typeface="Calibri"/>
              </a:rPr>
              <a:t> </a:t>
            </a:r>
            <a:r>
              <a:rPr sz="2700" i="1" dirty="0">
                <a:solidFill>
                  <a:srgbClr val="404040"/>
                </a:solidFill>
                <a:latin typeface="Calibri"/>
                <a:cs typeface="Calibri"/>
              </a:rPr>
              <a:t>50%.</a:t>
            </a:r>
            <a:endParaRPr sz="2700">
              <a:latin typeface="Calibri"/>
              <a:cs typeface="Calibri"/>
            </a:endParaRPr>
          </a:p>
          <a:p>
            <a:pPr>
              <a:lnSpc>
                <a:spcPct val="100000"/>
              </a:lnSpc>
              <a:spcBef>
                <a:spcPts val="10"/>
              </a:spcBef>
            </a:pPr>
            <a:endParaRPr sz="2800">
              <a:latin typeface="Calibri"/>
              <a:cs typeface="Calibri"/>
            </a:endParaRPr>
          </a:p>
          <a:p>
            <a:pPr marL="12700" marR="503555">
              <a:lnSpc>
                <a:spcPct val="104700"/>
              </a:lnSpc>
            </a:pPr>
            <a:r>
              <a:rPr sz="2700" i="1" spc="-10" dirty="0">
                <a:solidFill>
                  <a:srgbClr val="404040"/>
                </a:solidFill>
                <a:latin typeface="Calibri"/>
                <a:cs typeface="Calibri"/>
              </a:rPr>
              <a:t>Hydroxyurea</a:t>
            </a:r>
            <a:r>
              <a:rPr sz="2700" i="1" spc="20" dirty="0">
                <a:solidFill>
                  <a:srgbClr val="404040"/>
                </a:solidFill>
                <a:latin typeface="Calibri"/>
                <a:cs typeface="Calibri"/>
              </a:rPr>
              <a:t> </a:t>
            </a:r>
            <a:r>
              <a:rPr sz="2700" i="1" spc="-5" dirty="0">
                <a:solidFill>
                  <a:srgbClr val="404040"/>
                </a:solidFill>
                <a:latin typeface="Calibri"/>
                <a:cs typeface="Calibri"/>
              </a:rPr>
              <a:t>alone</a:t>
            </a:r>
            <a:r>
              <a:rPr sz="2700" i="1" spc="-10" dirty="0">
                <a:solidFill>
                  <a:srgbClr val="404040"/>
                </a:solidFill>
                <a:latin typeface="Calibri"/>
                <a:cs typeface="Calibri"/>
              </a:rPr>
              <a:t> </a:t>
            </a:r>
            <a:r>
              <a:rPr sz="2700" i="1" dirty="0">
                <a:solidFill>
                  <a:srgbClr val="404040"/>
                </a:solidFill>
                <a:latin typeface="Calibri"/>
                <a:cs typeface="Calibri"/>
              </a:rPr>
              <a:t>is</a:t>
            </a:r>
            <a:r>
              <a:rPr sz="2700" i="1" spc="-5" dirty="0">
                <a:solidFill>
                  <a:srgbClr val="404040"/>
                </a:solidFill>
                <a:latin typeface="Calibri"/>
                <a:cs typeface="Calibri"/>
              </a:rPr>
              <a:t> inferior</a:t>
            </a:r>
            <a:r>
              <a:rPr sz="2700" i="1" dirty="0">
                <a:solidFill>
                  <a:srgbClr val="404040"/>
                </a:solidFill>
                <a:latin typeface="Calibri"/>
                <a:cs typeface="Calibri"/>
              </a:rPr>
              <a:t> </a:t>
            </a:r>
            <a:r>
              <a:rPr sz="2700" i="1" spc="-25" dirty="0">
                <a:solidFill>
                  <a:srgbClr val="404040"/>
                </a:solidFill>
                <a:latin typeface="Calibri"/>
                <a:cs typeface="Calibri"/>
              </a:rPr>
              <a:t>to</a:t>
            </a:r>
            <a:r>
              <a:rPr sz="2700" i="1" spc="-10" dirty="0">
                <a:solidFill>
                  <a:srgbClr val="404040"/>
                </a:solidFill>
                <a:latin typeface="Calibri"/>
                <a:cs typeface="Calibri"/>
              </a:rPr>
              <a:t> </a:t>
            </a:r>
            <a:r>
              <a:rPr sz="2700" i="1" dirty="0">
                <a:solidFill>
                  <a:srgbClr val="404040"/>
                </a:solidFill>
                <a:latin typeface="Calibri"/>
                <a:cs typeface="Calibri"/>
              </a:rPr>
              <a:t>transfusion</a:t>
            </a:r>
            <a:r>
              <a:rPr sz="2700" i="1" spc="-30" dirty="0">
                <a:solidFill>
                  <a:srgbClr val="404040"/>
                </a:solidFill>
                <a:latin typeface="Calibri"/>
                <a:cs typeface="Calibri"/>
              </a:rPr>
              <a:t> </a:t>
            </a:r>
            <a:r>
              <a:rPr sz="2700" i="1" spc="-5" dirty="0">
                <a:solidFill>
                  <a:srgbClr val="404040"/>
                </a:solidFill>
                <a:latin typeface="Calibri"/>
                <a:cs typeface="Calibri"/>
              </a:rPr>
              <a:t>therapy</a:t>
            </a:r>
            <a:r>
              <a:rPr sz="2700" i="1" spc="-10" dirty="0">
                <a:solidFill>
                  <a:srgbClr val="404040"/>
                </a:solidFill>
                <a:latin typeface="Calibri"/>
                <a:cs typeface="Calibri"/>
              </a:rPr>
              <a:t> </a:t>
            </a:r>
            <a:r>
              <a:rPr sz="2700" i="1" spc="-15" dirty="0">
                <a:solidFill>
                  <a:srgbClr val="404040"/>
                </a:solidFill>
                <a:latin typeface="Calibri"/>
                <a:cs typeface="Calibri"/>
              </a:rPr>
              <a:t>for</a:t>
            </a:r>
            <a:r>
              <a:rPr sz="2700" i="1" dirty="0">
                <a:solidFill>
                  <a:srgbClr val="404040"/>
                </a:solidFill>
                <a:latin typeface="Calibri"/>
                <a:cs typeface="Calibri"/>
              </a:rPr>
              <a:t> </a:t>
            </a:r>
            <a:r>
              <a:rPr sz="2700" i="1" spc="-5" dirty="0">
                <a:solidFill>
                  <a:srgbClr val="404040"/>
                </a:solidFill>
                <a:latin typeface="Calibri"/>
                <a:cs typeface="Calibri"/>
              </a:rPr>
              <a:t>secondary</a:t>
            </a:r>
            <a:r>
              <a:rPr sz="2700" i="1" spc="10" dirty="0">
                <a:solidFill>
                  <a:srgbClr val="404040"/>
                </a:solidFill>
                <a:latin typeface="Calibri"/>
                <a:cs typeface="Calibri"/>
              </a:rPr>
              <a:t> </a:t>
            </a:r>
            <a:r>
              <a:rPr sz="2700" i="1" spc="-25" dirty="0">
                <a:solidFill>
                  <a:srgbClr val="404040"/>
                </a:solidFill>
                <a:latin typeface="Calibri"/>
                <a:cs typeface="Calibri"/>
              </a:rPr>
              <a:t>stroke </a:t>
            </a:r>
            <a:r>
              <a:rPr sz="2700" i="1" spc="-595" dirty="0">
                <a:solidFill>
                  <a:srgbClr val="404040"/>
                </a:solidFill>
                <a:latin typeface="Calibri"/>
                <a:cs typeface="Calibri"/>
              </a:rPr>
              <a:t> </a:t>
            </a:r>
            <a:r>
              <a:rPr sz="2700" i="1" spc="-10" dirty="0">
                <a:solidFill>
                  <a:srgbClr val="404040"/>
                </a:solidFill>
                <a:latin typeface="Calibri"/>
                <a:cs typeface="Calibri"/>
              </a:rPr>
              <a:t>prevention</a:t>
            </a:r>
            <a:r>
              <a:rPr sz="2700" i="1" dirty="0">
                <a:solidFill>
                  <a:srgbClr val="404040"/>
                </a:solidFill>
                <a:latin typeface="Calibri"/>
                <a:cs typeface="Calibri"/>
              </a:rPr>
              <a:t> in </a:t>
            </a:r>
            <a:r>
              <a:rPr sz="2700" i="1" spc="-10" dirty="0">
                <a:solidFill>
                  <a:srgbClr val="404040"/>
                </a:solidFill>
                <a:latin typeface="Calibri"/>
                <a:cs typeface="Calibri"/>
              </a:rPr>
              <a:t>patients </a:t>
            </a:r>
            <a:r>
              <a:rPr sz="2700" i="1" dirty="0">
                <a:solidFill>
                  <a:srgbClr val="404040"/>
                </a:solidFill>
                <a:latin typeface="Calibri"/>
                <a:cs typeface="Calibri"/>
              </a:rPr>
              <a:t>who</a:t>
            </a:r>
            <a:r>
              <a:rPr sz="2700" i="1" spc="5" dirty="0">
                <a:solidFill>
                  <a:srgbClr val="404040"/>
                </a:solidFill>
                <a:latin typeface="Calibri"/>
                <a:cs typeface="Calibri"/>
              </a:rPr>
              <a:t> </a:t>
            </a:r>
            <a:r>
              <a:rPr sz="2700" i="1" spc="-5" dirty="0">
                <a:solidFill>
                  <a:srgbClr val="404040"/>
                </a:solidFill>
                <a:latin typeface="Calibri"/>
                <a:cs typeface="Calibri"/>
              </a:rPr>
              <a:t>do not have</a:t>
            </a:r>
            <a:r>
              <a:rPr sz="2700" i="1" dirty="0">
                <a:solidFill>
                  <a:srgbClr val="404040"/>
                </a:solidFill>
                <a:latin typeface="Calibri"/>
                <a:cs typeface="Calibri"/>
              </a:rPr>
              <a:t> </a:t>
            </a:r>
            <a:r>
              <a:rPr sz="2700" i="1" spc="-5" dirty="0">
                <a:solidFill>
                  <a:srgbClr val="404040"/>
                </a:solidFill>
                <a:latin typeface="Calibri"/>
                <a:cs typeface="Calibri"/>
              </a:rPr>
              <a:t>contraindications</a:t>
            </a:r>
            <a:r>
              <a:rPr sz="2700" i="1" spc="-25" dirty="0">
                <a:solidFill>
                  <a:srgbClr val="404040"/>
                </a:solidFill>
                <a:latin typeface="Calibri"/>
                <a:cs typeface="Calibri"/>
              </a:rPr>
              <a:t> to</a:t>
            </a:r>
            <a:r>
              <a:rPr sz="2700" i="1" dirty="0">
                <a:solidFill>
                  <a:srgbClr val="404040"/>
                </a:solidFill>
                <a:latin typeface="Calibri"/>
                <a:cs typeface="Calibri"/>
              </a:rPr>
              <a:t> </a:t>
            </a:r>
            <a:r>
              <a:rPr sz="2700" i="1" spc="-5" dirty="0">
                <a:solidFill>
                  <a:srgbClr val="404040"/>
                </a:solidFill>
                <a:latin typeface="Calibri"/>
                <a:cs typeface="Calibri"/>
              </a:rPr>
              <a:t>ongoing </a:t>
            </a:r>
            <a:r>
              <a:rPr sz="2700" i="1" dirty="0">
                <a:solidFill>
                  <a:srgbClr val="404040"/>
                </a:solidFill>
                <a:latin typeface="Calibri"/>
                <a:cs typeface="Calibri"/>
              </a:rPr>
              <a:t> transfusions.</a:t>
            </a:r>
            <a:endParaRPr sz="2700">
              <a:latin typeface="Calibri"/>
              <a:cs typeface="Calibri"/>
            </a:endParaRPr>
          </a:p>
        </p:txBody>
      </p:sp>
      <p:pic>
        <p:nvPicPr>
          <p:cNvPr id="4" name="object 4"/>
          <p:cNvPicPr/>
          <p:nvPr/>
        </p:nvPicPr>
        <p:blipFill>
          <a:blip r:embed="rId3" cstate="print"/>
          <a:stretch>
            <a:fillRect/>
          </a:stretch>
        </p:blipFill>
        <p:spPr>
          <a:xfrm>
            <a:off x="396240" y="195071"/>
            <a:ext cx="7518654" cy="1116329"/>
          </a:xfrm>
          <a:prstGeom prst="rect">
            <a:avLst/>
          </a:prstGeom>
        </p:spPr>
      </p:pic>
      <p:sp>
        <p:nvSpPr>
          <p:cNvPr id="5" name="object 5"/>
          <p:cNvSpPr txBox="1">
            <a:spLocks noGrp="1"/>
          </p:cNvSpPr>
          <p:nvPr>
            <p:ph type="title"/>
          </p:nvPr>
        </p:nvSpPr>
        <p:spPr>
          <a:xfrm>
            <a:off x="696569" y="311658"/>
            <a:ext cx="6768465" cy="635000"/>
          </a:xfrm>
          <a:prstGeom prst="rect">
            <a:avLst/>
          </a:prstGeom>
        </p:spPr>
        <p:txBody>
          <a:bodyPr vert="horz" wrap="square" lIns="0" tIns="12065" rIns="0" bIns="0" rtlCol="0">
            <a:spAutoFit/>
          </a:bodyPr>
          <a:lstStyle/>
          <a:p>
            <a:pPr marL="12700">
              <a:lnSpc>
                <a:spcPct val="100000"/>
              </a:lnSpc>
              <a:spcBef>
                <a:spcPts val="95"/>
              </a:spcBef>
            </a:pPr>
            <a:r>
              <a:rPr i="1" spc="-10" dirty="0">
                <a:solidFill>
                  <a:srgbClr val="FFFFFF"/>
                </a:solidFill>
                <a:latin typeface="Calibri"/>
                <a:cs typeface="Calibri"/>
              </a:rPr>
              <a:t>THERAPEUTIC</a:t>
            </a:r>
            <a:r>
              <a:rPr i="1" spc="-50" dirty="0">
                <a:solidFill>
                  <a:srgbClr val="FFFFFF"/>
                </a:solidFill>
                <a:latin typeface="Calibri"/>
                <a:cs typeface="Calibri"/>
              </a:rPr>
              <a:t> </a:t>
            </a:r>
            <a:r>
              <a:rPr i="1" spc="-30" dirty="0">
                <a:solidFill>
                  <a:srgbClr val="FFFFFF"/>
                </a:solidFill>
                <a:latin typeface="Calibri"/>
                <a:cs typeface="Calibri"/>
              </a:rPr>
              <a:t>CONSIDERATIONS</a:t>
            </a:r>
          </a:p>
        </p:txBody>
      </p:sp>
      <p:pic>
        <p:nvPicPr>
          <p:cNvPr id="6" name="object 6"/>
          <p:cNvPicPr/>
          <p:nvPr/>
        </p:nvPicPr>
        <p:blipFill>
          <a:blip r:embed="rId4" cstate="print"/>
          <a:stretch>
            <a:fillRect/>
          </a:stretch>
        </p:blipFill>
        <p:spPr>
          <a:xfrm>
            <a:off x="9133331" y="4571"/>
            <a:ext cx="3048000" cy="2029967"/>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grpSp>
        <p:nvGrpSpPr>
          <p:cNvPr id="3" name="object 3"/>
          <p:cNvGrpSpPr/>
          <p:nvPr/>
        </p:nvGrpSpPr>
        <p:grpSpPr>
          <a:xfrm>
            <a:off x="702563" y="1625515"/>
            <a:ext cx="2280920" cy="213995"/>
            <a:chOff x="702563" y="1625515"/>
            <a:chExt cx="2280920" cy="213995"/>
          </a:xfrm>
        </p:grpSpPr>
        <p:pic>
          <p:nvPicPr>
            <p:cNvPr id="4" name="object 4"/>
            <p:cNvPicPr/>
            <p:nvPr/>
          </p:nvPicPr>
          <p:blipFill>
            <a:blip r:embed="rId3" cstate="print"/>
            <a:stretch>
              <a:fillRect/>
            </a:stretch>
          </p:blipFill>
          <p:spPr>
            <a:xfrm>
              <a:off x="723764" y="1625515"/>
              <a:ext cx="2197154" cy="213889"/>
            </a:xfrm>
            <a:prstGeom prst="rect">
              <a:avLst/>
            </a:prstGeom>
          </p:spPr>
        </p:pic>
        <p:pic>
          <p:nvPicPr>
            <p:cNvPr id="5" name="object 5"/>
            <p:cNvPicPr/>
            <p:nvPr/>
          </p:nvPicPr>
          <p:blipFill>
            <a:blip r:embed="rId4" cstate="print"/>
            <a:stretch>
              <a:fillRect/>
            </a:stretch>
          </p:blipFill>
          <p:spPr>
            <a:xfrm>
              <a:off x="702563" y="1787651"/>
              <a:ext cx="2280666" cy="48005"/>
            </a:xfrm>
            <a:prstGeom prst="rect">
              <a:avLst/>
            </a:prstGeom>
          </p:spPr>
        </p:pic>
      </p:grpSp>
      <p:sp>
        <p:nvSpPr>
          <p:cNvPr id="6" name="object 6"/>
          <p:cNvSpPr txBox="1"/>
          <p:nvPr/>
        </p:nvSpPr>
        <p:spPr>
          <a:xfrm>
            <a:off x="696569" y="1395831"/>
            <a:ext cx="10552430" cy="4770755"/>
          </a:xfrm>
          <a:prstGeom prst="rect">
            <a:avLst/>
          </a:prstGeom>
        </p:spPr>
        <p:txBody>
          <a:bodyPr vert="horz" wrap="square" lIns="0" tIns="47625" rIns="0" bIns="0" rtlCol="0">
            <a:spAutoFit/>
          </a:bodyPr>
          <a:lstStyle/>
          <a:p>
            <a:pPr marL="12700">
              <a:lnSpc>
                <a:spcPct val="100000"/>
              </a:lnSpc>
              <a:spcBef>
                <a:spcPts val="375"/>
              </a:spcBef>
            </a:pPr>
            <a:r>
              <a:rPr sz="1700" b="1" i="1" u="sng" spc="-5" dirty="0">
                <a:solidFill>
                  <a:srgbClr val="FF0000"/>
                </a:solidFill>
                <a:uFill>
                  <a:solidFill>
                    <a:srgbClr val="FF0000"/>
                  </a:solidFill>
                </a:uFill>
                <a:latin typeface="Calibri"/>
                <a:cs typeface="Calibri"/>
              </a:rPr>
              <a:t>The typical</a:t>
            </a:r>
            <a:r>
              <a:rPr sz="1700" b="1" i="1" u="sng" spc="-20" dirty="0">
                <a:solidFill>
                  <a:srgbClr val="FF0000"/>
                </a:solidFill>
                <a:uFill>
                  <a:solidFill>
                    <a:srgbClr val="FF0000"/>
                  </a:solidFill>
                </a:uFill>
                <a:latin typeface="Calibri"/>
                <a:cs typeface="Calibri"/>
              </a:rPr>
              <a:t> </a:t>
            </a:r>
            <a:r>
              <a:rPr sz="1700" b="1" i="1" u="sng" spc="-10" dirty="0">
                <a:solidFill>
                  <a:srgbClr val="FF0000"/>
                </a:solidFill>
                <a:uFill>
                  <a:solidFill>
                    <a:srgbClr val="FF0000"/>
                  </a:solidFill>
                </a:uFill>
                <a:latin typeface="Calibri"/>
                <a:cs typeface="Calibri"/>
              </a:rPr>
              <a:t>starting</a:t>
            </a:r>
            <a:r>
              <a:rPr sz="1700" b="1" i="1" u="sng" spc="-5" dirty="0">
                <a:solidFill>
                  <a:srgbClr val="FF0000"/>
                </a:solidFill>
                <a:uFill>
                  <a:solidFill>
                    <a:srgbClr val="FF0000"/>
                  </a:solidFill>
                </a:uFill>
                <a:latin typeface="Calibri"/>
                <a:cs typeface="Calibri"/>
              </a:rPr>
              <a:t> </a:t>
            </a:r>
            <a:r>
              <a:rPr sz="1700" b="1" i="1" u="sng" dirty="0">
                <a:solidFill>
                  <a:srgbClr val="FF0000"/>
                </a:solidFill>
                <a:uFill>
                  <a:solidFill>
                    <a:srgbClr val="FF0000"/>
                  </a:solidFill>
                </a:uFill>
                <a:latin typeface="Calibri"/>
                <a:cs typeface="Calibri"/>
              </a:rPr>
              <a:t>dose</a:t>
            </a:r>
            <a:r>
              <a:rPr sz="1700" b="1" i="1" u="sng" spc="5" dirty="0">
                <a:solidFill>
                  <a:srgbClr val="FF0000"/>
                </a:solidFill>
                <a:uFill>
                  <a:solidFill>
                    <a:srgbClr val="FF0000"/>
                  </a:solidFill>
                </a:uFill>
                <a:latin typeface="Calibri"/>
                <a:cs typeface="Calibri"/>
              </a:rPr>
              <a:t> </a:t>
            </a:r>
            <a:r>
              <a:rPr sz="2600" i="1" dirty="0">
                <a:solidFill>
                  <a:srgbClr val="FF0000"/>
                </a:solidFill>
                <a:latin typeface="Calibri"/>
                <a:cs typeface="Calibri"/>
              </a:rPr>
              <a:t>:</a:t>
            </a:r>
            <a:endParaRPr sz="2600">
              <a:latin typeface="Calibri"/>
              <a:cs typeface="Calibri"/>
            </a:endParaRPr>
          </a:p>
          <a:p>
            <a:pPr marL="12700">
              <a:lnSpc>
                <a:spcPct val="100000"/>
              </a:lnSpc>
              <a:spcBef>
                <a:spcPts val="275"/>
              </a:spcBef>
            </a:pPr>
            <a:r>
              <a:rPr sz="2600" i="1" spc="-5" dirty="0">
                <a:solidFill>
                  <a:srgbClr val="404040"/>
                </a:solidFill>
                <a:latin typeface="Calibri"/>
                <a:cs typeface="Calibri"/>
              </a:rPr>
              <a:t>15-20</a:t>
            </a:r>
            <a:r>
              <a:rPr sz="2600" i="1" spc="-25" dirty="0">
                <a:solidFill>
                  <a:srgbClr val="404040"/>
                </a:solidFill>
                <a:latin typeface="Calibri"/>
                <a:cs typeface="Calibri"/>
              </a:rPr>
              <a:t> </a:t>
            </a:r>
            <a:r>
              <a:rPr sz="2600" i="1" dirty="0">
                <a:solidFill>
                  <a:srgbClr val="404040"/>
                </a:solidFill>
                <a:latin typeface="Calibri"/>
                <a:cs typeface="Calibri"/>
              </a:rPr>
              <a:t>mg/</a:t>
            </a:r>
            <a:r>
              <a:rPr sz="2600" i="1" spc="5" dirty="0">
                <a:solidFill>
                  <a:srgbClr val="404040"/>
                </a:solidFill>
                <a:latin typeface="Calibri"/>
                <a:cs typeface="Calibri"/>
              </a:rPr>
              <a:t> </a:t>
            </a:r>
            <a:r>
              <a:rPr sz="2600" i="1" spc="-45" dirty="0">
                <a:solidFill>
                  <a:srgbClr val="404040"/>
                </a:solidFill>
                <a:latin typeface="Calibri"/>
                <a:cs typeface="Calibri"/>
              </a:rPr>
              <a:t>kg</a:t>
            </a:r>
            <a:r>
              <a:rPr sz="2600" i="1" spc="-5" dirty="0">
                <a:solidFill>
                  <a:srgbClr val="404040"/>
                </a:solidFill>
                <a:latin typeface="Calibri"/>
                <a:cs typeface="Calibri"/>
              </a:rPr>
              <a:t> given</a:t>
            </a:r>
            <a:r>
              <a:rPr sz="2600" i="1" spc="-15" dirty="0">
                <a:solidFill>
                  <a:srgbClr val="404040"/>
                </a:solidFill>
                <a:latin typeface="Calibri"/>
                <a:cs typeface="Calibri"/>
              </a:rPr>
              <a:t> </a:t>
            </a:r>
            <a:r>
              <a:rPr sz="2600" i="1" spc="-5" dirty="0">
                <a:solidFill>
                  <a:srgbClr val="404040"/>
                </a:solidFill>
                <a:latin typeface="Calibri"/>
                <a:cs typeface="Calibri"/>
              </a:rPr>
              <a:t>once </a:t>
            </a:r>
            <a:r>
              <a:rPr sz="2600" i="1" spc="-25" dirty="0">
                <a:solidFill>
                  <a:srgbClr val="404040"/>
                </a:solidFill>
                <a:latin typeface="Calibri"/>
                <a:cs typeface="Calibri"/>
              </a:rPr>
              <a:t>daily,</a:t>
            </a:r>
            <a:r>
              <a:rPr sz="2600" i="1" dirty="0">
                <a:solidFill>
                  <a:srgbClr val="404040"/>
                </a:solidFill>
                <a:latin typeface="Calibri"/>
                <a:cs typeface="Calibri"/>
              </a:rPr>
              <a:t> with</a:t>
            </a:r>
            <a:r>
              <a:rPr sz="2600" i="1" spc="5" dirty="0">
                <a:solidFill>
                  <a:srgbClr val="404040"/>
                </a:solidFill>
                <a:latin typeface="Calibri"/>
                <a:cs typeface="Calibri"/>
              </a:rPr>
              <a:t> </a:t>
            </a:r>
            <a:r>
              <a:rPr sz="2600" i="1" spc="-5" dirty="0">
                <a:solidFill>
                  <a:srgbClr val="404040"/>
                </a:solidFill>
                <a:latin typeface="Calibri"/>
                <a:cs typeface="Calibri"/>
              </a:rPr>
              <a:t>an incremental</a:t>
            </a:r>
            <a:r>
              <a:rPr sz="2600" i="1" spc="-30" dirty="0">
                <a:solidFill>
                  <a:srgbClr val="404040"/>
                </a:solidFill>
                <a:latin typeface="Calibri"/>
                <a:cs typeface="Calibri"/>
              </a:rPr>
              <a:t> </a:t>
            </a:r>
            <a:r>
              <a:rPr sz="2600" i="1" spc="-5" dirty="0">
                <a:solidFill>
                  <a:srgbClr val="404040"/>
                </a:solidFill>
                <a:latin typeface="Calibri"/>
                <a:cs typeface="Calibri"/>
              </a:rPr>
              <a:t>dosage</a:t>
            </a:r>
            <a:r>
              <a:rPr sz="2600" i="1" spc="-15" dirty="0">
                <a:solidFill>
                  <a:srgbClr val="404040"/>
                </a:solidFill>
                <a:latin typeface="Calibri"/>
                <a:cs typeface="Calibri"/>
              </a:rPr>
              <a:t> </a:t>
            </a:r>
            <a:r>
              <a:rPr sz="2600" i="1" dirty="0">
                <a:solidFill>
                  <a:srgbClr val="404040"/>
                </a:solidFill>
                <a:latin typeface="Calibri"/>
                <a:cs typeface="Calibri"/>
              </a:rPr>
              <a:t>increase</a:t>
            </a:r>
            <a:endParaRPr sz="2600">
              <a:latin typeface="Calibri"/>
              <a:cs typeface="Calibri"/>
            </a:endParaRPr>
          </a:p>
          <a:p>
            <a:pPr marL="86995" marR="5080" indent="-74930">
              <a:lnSpc>
                <a:spcPts val="3400"/>
              </a:lnSpc>
              <a:spcBef>
                <a:spcPts val="155"/>
              </a:spcBef>
            </a:pPr>
            <a:r>
              <a:rPr sz="2600" i="1" dirty="0">
                <a:solidFill>
                  <a:srgbClr val="404040"/>
                </a:solidFill>
                <a:latin typeface="Calibri"/>
                <a:cs typeface="Calibri"/>
              </a:rPr>
              <a:t>every</a:t>
            </a:r>
            <a:r>
              <a:rPr sz="2600" i="1" spc="-25" dirty="0">
                <a:solidFill>
                  <a:srgbClr val="404040"/>
                </a:solidFill>
                <a:latin typeface="Calibri"/>
                <a:cs typeface="Calibri"/>
              </a:rPr>
              <a:t> </a:t>
            </a:r>
            <a:r>
              <a:rPr sz="2600" i="1" dirty="0">
                <a:solidFill>
                  <a:srgbClr val="404040"/>
                </a:solidFill>
                <a:latin typeface="Calibri"/>
                <a:cs typeface="Calibri"/>
              </a:rPr>
              <a:t>8</a:t>
            </a:r>
            <a:r>
              <a:rPr sz="2600" i="1" spc="-10" dirty="0">
                <a:solidFill>
                  <a:srgbClr val="404040"/>
                </a:solidFill>
                <a:latin typeface="Calibri"/>
                <a:cs typeface="Calibri"/>
              </a:rPr>
              <a:t> </a:t>
            </a:r>
            <a:r>
              <a:rPr sz="2600" i="1" dirty="0">
                <a:solidFill>
                  <a:srgbClr val="404040"/>
                </a:solidFill>
                <a:latin typeface="Calibri"/>
                <a:cs typeface="Calibri"/>
              </a:rPr>
              <a:t>wk of</a:t>
            </a:r>
            <a:r>
              <a:rPr sz="2600" i="1" spc="-5" dirty="0">
                <a:solidFill>
                  <a:srgbClr val="404040"/>
                </a:solidFill>
                <a:latin typeface="Calibri"/>
                <a:cs typeface="Calibri"/>
              </a:rPr>
              <a:t> </a:t>
            </a:r>
            <a:r>
              <a:rPr sz="2600" i="1" dirty="0">
                <a:solidFill>
                  <a:srgbClr val="404040"/>
                </a:solidFill>
                <a:latin typeface="Calibri"/>
                <a:cs typeface="Calibri"/>
              </a:rPr>
              <a:t>5</a:t>
            </a:r>
            <a:r>
              <a:rPr sz="2600" i="1" spc="5" dirty="0">
                <a:solidFill>
                  <a:srgbClr val="404040"/>
                </a:solidFill>
                <a:latin typeface="Calibri"/>
                <a:cs typeface="Calibri"/>
              </a:rPr>
              <a:t> </a:t>
            </a:r>
            <a:r>
              <a:rPr sz="2600" i="1" spc="-15" dirty="0">
                <a:solidFill>
                  <a:srgbClr val="404040"/>
                </a:solidFill>
                <a:latin typeface="Calibri"/>
                <a:cs typeface="Calibri"/>
              </a:rPr>
              <a:t>mg/kg, </a:t>
            </a:r>
            <a:r>
              <a:rPr sz="2600" i="1" dirty="0">
                <a:solidFill>
                  <a:srgbClr val="404040"/>
                </a:solidFill>
                <a:latin typeface="Calibri"/>
                <a:cs typeface="Calibri"/>
              </a:rPr>
              <a:t>and</a:t>
            </a:r>
            <a:r>
              <a:rPr sz="2600" i="1" spc="-20" dirty="0">
                <a:solidFill>
                  <a:srgbClr val="404040"/>
                </a:solidFill>
                <a:latin typeface="Calibri"/>
                <a:cs typeface="Calibri"/>
              </a:rPr>
              <a:t> </a:t>
            </a:r>
            <a:r>
              <a:rPr sz="2600" i="1" dirty="0">
                <a:solidFill>
                  <a:srgbClr val="404040"/>
                </a:solidFill>
                <a:latin typeface="Calibri"/>
                <a:cs typeface="Calibri"/>
              </a:rPr>
              <a:t>if</a:t>
            </a:r>
            <a:r>
              <a:rPr sz="2600" i="1" spc="5" dirty="0">
                <a:solidFill>
                  <a:srgbClr val="404040"/>
                </a:solidFill>
                <a:latin typeface="Calibri"/>
                <a:cs typeface="Calibri"/>
              </a:rPr>
              <a:t> </a:t>
            </a:r>
            <a:r>
              <a:rPr sz="2600" i="1" dirty="0">
                <a:solidFill>
                  <a:srgbClr val="404040"/>
                </a:solidFill>
                <a:latin typeface="Calibri"/>
                <a:cs typeface="Calibri"/>
              </a:rPr>
              <a:t>no </a:t>
            </a:r>
            <a:r>
              <a:rPr sz="2600" i="1" spc="-15" dirty="0">
                <a:solidFill>
                  <a:srgbClr val="404040"/>
                </a:solidFill>
                <a:latin typeface="Calibri"/>
                <a:cs typeface="Calibri"/>
              </a:rPr>
              <a:t>toxicities</a:t>
            </a:r>
            <a:r>
              <a:rPr sz="2600" i="1" spc="5" dirty="0">
                <a:solidFill>
                  <a:srgbClr val="404040"/>
                </a:solidFill>
                <a:latin typeface="Calibri"/>
                <a:cs typeface="Calibri"/>
              </a:rPr>
              <a:t> </a:t>
            </a:r>
            <a:r>
              <a:rPr sz="2600" i="1" spc="-40" dirty="0">
                <a:solidFill>
                  <a:srgbClr val="404040"/>
                </a:solidFill>
                <a:latin typeface="Calibri"/>
                <a:cs typeface="Calibri"/>
              </a:rPr>
              <a:t>occur,</a:t>
            </a:r>
            <a:r>
              <a:rPr sz="2600" i="1" spc="5" dirty="0">
                <a:solidFill>
                  <a:srgbClr val="404040"/>
                </a:solidFill>
                <a:latin typeface="Calibri"/>
                <a:cs typeface="Calibri"/>
              </a:rPr>
              <a:t> up</a:t>
            </a:r>
            <a:r>
              <a:rPr sz="2600" i="1" spc="-10" dirty="0">
                <a:solidFill>
                  <a:srgbClr val="404040"/>
                </a:solidFill>
                <a:latin typeface="Calibri"/>
                <a:cs typeface="Calibri"/>
              </a:rPr>
              <a:t> </a:t>
            </a:r>
            <a:r>
              <a:rPr sz="2600" i="1" spc="-15" dirty="0">
                <a:solidFill>
                  <a:srgbClr val="404040"/>
                </a:solidFill>
                <a:latin typeface="Calibri"/>
                <a:cs typeface="Calibri"/>
              </a:rPr>
              <a:t>to</a:t>
            </a:r>
            <a:r>
              <a:rPr sz="2600" i="1" spc="5" dirty="0">
                <a:solidFill>
                  <a:srgbClr val="404040"/>
                </a:solidFill>
                <a:latin typeface="Calibri"/>
                <a:cs typeface="Calibri"/>
              </a:rPr>
              <a:t> </a:t>
            </a:r>
            <a:r>
              <a:rPr sz="2600" i="1" dirty="0">
                <a:solidFill>
                  <a:srgbClr val="404040"/>
                </a:solidFill>
                <a:latin typeface="Calibri"/>
                <a:cs typeface="Calibri"/>
              </a:rPr>
              <a:t>a maximum</a:t>
            </a:r>
            <a:r>
              <a:rPr sz="2600" i="1" spc="-20" dirty="0">
                <a:solidFill>
                  <a:srgbClr val="404040"/>
                </a:solidFill>
                <a:latin typeface="Calibri"/>
                <a:cs typeface="Calibri"/>
              </a:rPr>
              <a:t> </a:t>
            </a:r>
            <a:r>
              <a:rPr sz="2600" i="1" dirty="0">
                <a:solidFill>
                  <a:srgbClr val="404040"/>
                </a:solidFill>
                <a:latin typeface="Calibri"/>
                <a:cs typeface="Calibri"/>
              </a:rPr>
              <a:t>of</a:t>
            </a:r>
            <a:r>
              <a:rPr sz="2600" i="1" spc="-5" dirty="0">
                <a:solidFill>
                  <a:srgbClr val="404040"/>
                </a:solidFill>
                <a:latin typeface="Calibri"/>
                <a:cs typeface="Calibri"/>
              </a:rPr>
              <a:t> </a:t>
            </a:r>
            <a:r>
              <a:rPr sz="2600" i="1" dirty="0">
                <a:solidFill>
                  <a:srgbClr val="404040"/>
                </a:solidFill>
                <a:latin typeface="Calibri"/>
                <a:cs typeface="Calibri"/>
              </a:rPr>
              <a:t>35</a:t>
            </a:r>
            <a:r>
              <a:rPr sz="2600" i="1" spc="10" dirty="0">
                <a:solidFill>
                  <a:srgbClr val="404040"/>
                </a:solidFill>
                <a:latin typeface="Calibri"/>
                <a:cs typeface="Calibri"/>
              </a:rPr>
              <a:t> </a:t>
            </a:r>
            <a:r>
              <a:rPr sz="2600" i="1" spc="-15" dirty="0">
                <a:solidFill>
                  <a:srgbClr val="404040"/>
                </a:solidFill>
                <a:latin typeface="Calibri"/>
                <a:cs typeface="Calibri"/>
              </a:rPr>
              <a:t>mg/kg </a:t>
            </a:r>
            <a:r>
              <a:rPr sz="2600" i="1" spc="-570" dirty="0">
                <a:solidFill>
                  <a:srgbClr val="404040"/>
                </a:solidFill>
                <a:latin typeface="Calibri"/>
                <a:cs typeface="Calibri"/>
              </a:rPr>
              <a:t> </a:t>
            </a:r>
            <a:r>
              <a:rPr sz="2600" i="1" dirty="0">
                <a:solidFill>
                  <a:srgbClr val="404040"/>
                </a:solidFill>
                <a:latin typeface="Calibri"/>
                <a:cs typeface="Calibri"/>
              </a:rPr>
              <a:t>per</a:t>
            </a:r>
            <a:r>
              <a:rPr sz="2600" i="1" spc="-35" dirty="0">
                <a:solidFill>
                  <a:srgbClr val="404040"/>
                </a:solidFill>
                <a:latin typeface="Calibri"/>
                <a:cs typeface="Calibri"/>
              </a:rPr>
              <a:t> </a:t>
            </a:r>
            <a:r>
              <a:rPr sz="2600" i="1" spc="-5" dirty="0">
                <a:solidFill>
                  <a:srgbClr val="404040"/>
                </a:solidFill>
                <a:latin typeface="Calibri"/>
                <a:cs typeface="Calibri"/>
              </a:rPr>
              <a:t>dose</a:t>
            </a:r>
            <a:endParaRPr sz="2600">
              <a:latin typeface="Calibri"/>
              <a:cs typeface="Calibri"/>
            </a:endParaRPr>
          </a:p>
          <a:p>
            <a:pPr>
              <a:lnSpc>
                <a:spcPct val="100000"/>
              </a:lnSpc>
              <a:spcBef>
                <a:spcPts val="60"/>
              </a:spcBef>
            </a:pPr>
            <a:endParaRPr sz="2600">
              <a:latin typeface="Calibri"/>
              <a:cs typeface="Calibri"/>
            </a:endParaRPr>
          </a:p>
          <a:p>
            <a:pPr marL="12700" marR="807720">
              <a:lnSpc>
                <a:spcPct val="108900"/>
              </a:lnSpc>
            </a:pPr>
            <a:r>
              <a:rPr sz="2600" i="1" spc="-5" dirty="0">
                <a:solidFill>
                  <a:srgbClr val="404040"/>
                </a:solidFill>
                <a:latin typeface="Calibri"/>
                <a:cs typeface="Calibri"/>
              </a:rPr>
              <a:t>Achievement </a:t>
            </a:r>
            <a:r>
              <a:rPr sz="2600" i="1" dirty="0">
                <a:solidFill>
                  <a:srgbClr val="404040"/>
                </a:solidFill>
                <a:latin typeface="Calibri"/>
                <a:cs typeface="Calibri"/>
              </a:rPr>
              <a:t>of the therapeutic </a:t>
            </a:r>
            <a:r>
              <a:rPr sz="2600" i="1" spc="-10" dirty="0">
                <a:solidFill>
                  <a:srgbClr val="404040"/>
                </a:solidFill>
                <a:latin typeface="Calibri"/>
                <a:cs typeface="Calibri"/>
              </a:rPr>
              <a:t>effect </a:t>
            </a:r>
            <a:r>
              <a:rPr sz="2600" i="1" dirty="0">
                <a:solidFill>
                  <a:srgbClr val="404040"/>
                </a:solidFill>
                <a:latin typeface="Calibri"/>
                <a:cs typeface="Calibri"/>
              </a:rPr>
              <a:t>of </a:t>
            </a:r>
            <a:r>
              <a:rPr sz="2600" i="1" spc="-15" dirty="0">
                <a:solidFill>
                  <a:srgbClr val="404040"/>
                </a:solidFill>
                <a:latin typeface="Calibri"/>
                <a:cs typeface="Calibri"/>
              </a:rPr>
              <a:t>hydroxyurea </a:t>
            </a:r>
            <a:r>
              <a:rPr sz="2600" i="1" spc="-10" dirty="0">
                <a:solidFill>
                  <a:srgbClr val="404040"/>
                </a:solidFill>
                <a:latin typeface="Calibri"/>
                <a:cs typeface="Calibri"/>
              </a:rPr>
              <a:t>can </a:t>
            </a:r>
            <a:r>
              <a:rPr sz="2600" i="1" dirty="0">
                <a:solidFill>
                  <a:srgbClr val="404040"/>
                </a:solidFill>
                <a:latin typeface="Calibri"/>
                <a:cs typeface="Calibri"/>
              </a:rPr>
              <a:t>require </a:t>
            </a:r>
            <a:r>
              <a:rPr sz="2600" i="1" spc="-5" dirty="0">
                <a:solidFill>
                  <a:srgbClr val="404040"/>
                </a:solidFill>
                <a:latin typeface="Calibri"/>
                <a:cs typeface="Calibri"/>
              </a:rPr>
              <a:t>several </a:t>
            </a:r>
            <a:r>
              <a:rPr sz="2600" i="1" spc="-575" dirty="0">
                <a:solidFill>
                  <a:srgbClr val="404040"/>
                </a:solidFill>
                <a:latin typeface="Calibri"/>
                <a:cs typeface="Calibri"/>
              </a:rPr>
              <a:t> </a:t>
            </a:r>
            <a:r>
              <a:rPr sz="2600" i="1" spc="-5" dirty="0">
                <a:solidFill>
                  <a:srgbClr val="404040"/>
                </a:solidFill>
                <a:latin typeface="Calibri"/>
                <a:cs typeface="Calibri"/>
              </a:rPr>
              <a:t>months.</a:t>
            </a:r>
            <a:endParaRPr sz="2600">
              <a:latin typeface="Calibri"/>
              <a:cs typeface="Calibri"/>
            </a:endParaRPr>
          </a:p>
          <a:p>
            <a:pPr>
              <a:lnSpc>
                <a:spcPct val="100000"/>
              </a:lnSpc>
              <a:spcBef>
                <a:spcPts val="35"/>
              </a:spcBef>
            </a:pPr>
            <a:endParaRPr sz="2750">
              <a:latin typeface="Calibri"/>
              <a:cs typeface="Calibri"/>
            </a:endParaRPr>
          </a:p>
          <a:p>
            <a:pPr marL="12700" marR="3745865">
              <a:lnSpc>
                <a:spcPct val="108900"/>
              </a:lnSpc>
            </a:pPr>
            <a:r>
              <a:rPr sz="2600" i="1" dirty="0">
                <a:solidFill>
                  <a:srgbClr val="404040"/>
                </a:solidFill>
                <a:latin typeface="Calibri"/>
                <a:cs typeface="Calibri"/>
              </a:rPr>
              <a:t>Other </a:t>
            </a:r>
            <a:r>
              <a:rPr sz="2600" i="1" spc="-5" dirty="0">
                <a:solidFill>
                  <a:srgbClr val="404040"/>
                </a:solidFill>
                <a:latin typeface="Calibri"/>
                <a:cs typeface="Calibri"/>
              </a:rPr>
              <a:t>effects </a:t>
            </a:r>
            <a:r>
              <a:rPr sz="2600" i="1" dirty="0">
                <a:solidFill>
                  <a:srgbClr val="404040"/>
                </a:solidFill>
                <a:latin typeface="Calibri"/>
                <a:cs typeface="Calibri"/>
              </a:rPr>
              <a:t>of </a:t>
            </a:r>
            <a:r>
              <a:rPr sz="2600" i="1" spc="-15" dirty="0">
                <a:solidFill>
                  <a:srgbClr val="404040"/>
                </a:solidFill>
                <a:latin typeface="Calibri"/>
                <a:cs typeface="Calibri"/>
              </a:rPr>
              <a:t>hydroxyurea </a:t>
            </a:r>
            <a:r>
              <a:rPr sz="2600" i="1" dirty="0">
                <a:solidFill>
                  <a:srgbClr val="404040"/>
                </a:solidFill>
                <a:latin typeface="Calibri"/>
                <a:cs typeface="Calibri"/>
              </a:rPr>
              <a:t>that may vary include </a:t>
            </a:r>
            <a:r>
              <a:rPr sz="2600" i="1" spc="-575" dirty="0">
                <a:solidFill>
                  <a:srgbClr val="404040"/>
                </a:solidFill>
                <a:latin typeface="Calibri"/>
                <a:cs typeface="Calibri"/>
              </a:rPr>
              <a:t> </a:t>
            </a:r>
            <a:r>
              <a:rPr sz="2600" i="1" dirty="0">
                <a:solidFill>
                  <a:srgbClr val="404040"/>
                </a:solidFill>
                <a:latin typeface="Calibri"/>
                <a:cs typeface="Calibri"/>
              </a:rPr>
              <a:t>1-</a:t>
            </a:r>
            <a:r>
              <a:rPr sz="2600" i="1" spc="-10" dirty="0">
                <a:solidFill>
                  <a:srgbClr val="404040"/>
                </a:solidFill>
                <a:latin typeface="Calibri"/>
                <a:cs typeface="Calibri"/>
              </a:rPr>
              <a:t> </a:t>
            </a:r>
            <a:r>
              <a:rPr sz="2600" i="1" dirty="0">
                <a:solidFill>
                  <a:srgbClr val="404040"/>
                </a:solidFill>
                <a:latin typeface="Calibri"/>
                <a:cs typeface="Calibri"/>
              </a:rPr>
              <a:t>increase</a:t>
            </a:r>
            <a:r>
              <a:rPr sz="2600" i="1" spc="-15" dirty="0">
                <a:solidFill>
                  <a:srgbClr val="404040"/>
                </a:solidFill>
                <a:latin typeface="Calibri"/>
                <a:cs typeface="Calibri"/>
              </a:rPr>
              <a:t> </a:t>
            </a:r>
            <a:r>
              <a:rPr sz="2600" i="1" dirty="0">
                <a:solidFill>
                  <a:srgbClr val="404040"/>
                </a:solidFill>
                <a:latin typeface="Calibri"/>
                <a:cs typeface="Calibri"/>
              </a:rPr>
              <a:t>in the</a:t>
            </a:r>
            <a:r>
              <a:rPr sz="2600" i="1" spc="-20" dirty="0">
                <a:solidFill>
                  <a:srgbClr val="404040"/>
                </a:solidFill>
                <a:latin typeface="Calibri"/>
                <a:cs typeface="Calibri"/>
              </a:rPr>
              <a:t> total</a:t>
            </a:r>
            <a:r>
              <a:rPr sz="2600" i="1" spc="-5" dirty="0">
                <a:solidFill>
                  <a:srgbClr val="404040"/>
                </a:solidFill>
                <a:latin typeface="Calibri"/>
                <a:cs typeface="Calibri"/>
              </a:rPr>
              <a:t> </a:t>
            </a:r>
            <a:r>
              <a:rPr sz="2600" i="1" dirty="0">
                <a:solidFill>
                  <a:srgbClr val="404040"/>
                </a:solidFill>
                <a:latin typeface="Calibri"/>
                <a:cs typeface="Calibri"/>
              </a:rPr>
              <a:t>hemoglobin</a:t>
            </a:r>
            <a:r>
              <a:rPr sz="2600" i="1" spc="-15" dirty="0">
                <a:solidFill>
                  <a:srgbClr val="404040"/>
                </a:solidFill>
                <a:latin typeface="Calibri"/>
                <a:cs typeface="Calibri"/>
              </a:rPr>
              <a:t> </a:t>
            </a:r>
            <a:r>
              <a:rPr sz="2600" i="1" dirty="0">
                <a:solidFill>
                  <a:srgbClr val="404040"/>
                </a:solidFill>
                <a:latin typeface="Calibri"/>
                <a:cs typeface="Calibri"/>
              </a:rPr>
              <a:t>level</a:t>
            </a:r>
            <a:endParaRPr sz="2600">
              <a:latin typeface="Calibri"/>
              <a:cs typeface="Calibri"/>
            </a:endParaRPr>
          </a:p>
          <a:p>
            <a:pPr marL="86995">
              <a:lnSpc>
                <a:spcPct val="100000"/>
              </a:lnSpc>
              <a:spcBef>
                <a:spcPts val="280"/>
              </a:spcBef>
            </a:pPr>
            <a:r>
              <a:rPr sz="2600" i="1" spc="-5" dirty="0">
                <a:solidFill>
                  <a:srgbClr val="404040"/>
                </a:solidFill>
                <a:latin typeface="Calibri"/>
                <a:cs typeface="Calibri"/>
              </a:rPr>
              <a:t>2-decrease</a:t>
            </a:r>
            <a:r>
              <a:rPr sz="2600" i="1" spc="-45" dirty="0">
                <a:solidFill>
                  <a:srgbClr val="404040"/>
                </a:solidFill>
                <a:latin typeface="Calibri"/>
                <a:cs typeface="Calibri"/>
              </a:rPr>
              <a:t> </a:t>
            </a:r>
            <a:r>
              <a:rPr sz="2600" i="1" dirty="0">
                <a:solidFill>
                  <a:srgbClr val="404040"/>
                </a:solidFill>
                <a:latin typeface="Calibri"/>
                <a:cs typeface="Calibri"/>
              </a:rPr>
              <a:t>in the</a:t>
            </a:r>
            <a:r>
              <a:rPr sz="2600" i="1" spc="-20" dirty="0">
                <a:solidFill>
                  <a:srgbClr val="404040"/>
                </a:solidFill>
                <a:latin typeface="Calibri"/>
                <a:cs typeface="Calibri"/>
              </a:rPr>
              <a:t> TCD</a:t>
            </a:r>
            <a:r>
              <a:rPr sz="2600" i="1" spc="-15" dirty="0">
                <a:solidFill>
                  <a:srgbClr val="404040"/>
                </a:solidFill>
                <a:latin typeface="Calibri"/>
                <a:cs typeface="Calibri"/>
              </a:rPr>
              <a:t> velocity.</a:t>
            </a:r>
            <a:endParaRPr sz="2600">
              <a:latin typeface="Calibri"/>
              <a:cs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pic>
        <p:nvPicPr>
          <p:cNvPr id="3" name="object 3"/>
          <p:cNvPicPr/>
          <p:nvPr/>
        </p:nvPicPr>
        <p:blipFill>
          <a:blip r:embed="rId3" cstate="print"/>
          <a:stretch>
            <a:fillRect/>
          </a:stretch>
        </p:blipFill>
        <p:spPr>
          <a:xfrm>
            <a:off x="2135123" y="0"/>
            <a:ext cx="6768083" cy="6466331"/>
          </a:xfrm>
          <a:prstGeom prst="rect">
            <a:avLst/>
          </a:prstGeom>
        </p:spPr>
      </p:pic>
      <p:sp>
        <p:nvSpPr>
          <p:cNvPr id="4" name="object 4"/>
          <p:cNvSpPr txBox="1"/>
          <p:nvPr/>
        </p:nvSpPr>
        <p:spPr>
          <a:xfrm>
            <a:off x="8983218" y="5612383"/>
            <a:ext cx="3071495" cy="1000760"/>
          </a:xfrm>
          <a:prstGeom prst="rect">
            <a:avLst/>
          </a:prstGeom>
        </p:spPr>
        <p:txBody>
          <a:bodyPr vert="horz" wrap="square" lIns="0" tIns="12065" rIns="0" bIns="0" rtlCol="0">
            <a:spAutoFit/>
          </a:bodyPr>
          <a:lstStyle/>
          <a:p>
            <a:pPr marL="12700">
              <a:lnSpc>
                <a:spcPct val="100000"/>
              </a:lnSpc>
              <a:spcBef>
                <a:spcPts val="95"/>
              </a:spcBef>
            </a:pPr>
            <a:r>
              <a:rPr sz="1600" spc="-15" dirty="0">
                <a:latin typeface="Calibri Light"/>
                <a:cs typeface="Calibri Light"/>
              </a:rPr>
              <a:t>https</a:t>
            </a:r>
            <a:r>
              <a:rPr sz="1600" spc="-15" dirty="0">
                <a:latin typeface="Calibri Light"/>
                <a:cs typeface="Calibri Light"/>
                <a:hlinkClick r:id="rId4"/>
              </a:rPr>
              <a:t>://ww</a:t>
            </a:r>
            <a:r>
              <a:rPr sz="1600" spc="-15" dirty="0">
                <a:latin typeface="Calibri Light"/>
                <a:cs typeface="Calibri Light"/>
              </a:rPr>
              <a:t>w.</a:t>
            </a:r>
            <a:r>
              <a:rPr sz="1600" spc="-15" dirty="0">
                <a:latin typeface="Calibri Light"/>
                <a:cs typeface="Calibri Light"/>
                <a:hlinkClick r:id="rId4"/>
              </a:rPr>
              <a:t>medscape</a:t>
            </a:r>
            <a:r>
              <a:rPr sz="1600" spc="-15" dirty="0">
                <a:latin typeface="Calibri Light"/>
                <a:cs typeface="Calibri Light"/>
              </a:rPr>
              <a:t>.</a:t>
            </a:r>
            <a:r>
              <a:rPr sz="1600" spc="-15" dirty="0">
                <a:latin typeface="Calibri Light"/>
                <a:cs typeface="Calibri Light"/>
                <a:hlinkClick r:id="rId4"/>
              </a:rPr>
              <a:t>com/answers</a:t>
            </a:r>
            <a:endParaRPr sz="1600">
              <a:latin typeface="Calibri Light"/>
              <a:cs typeface="Calibri Light"/>
            </a:endParaRPr>
          </a:p>
          <a:p>
            <a:pPr marL="12700">
              <a:lnSpc>
                <a:spcPct val="100000"/>
              </a:lnSpc>
            </a:pPr>
            <a:r>
              <a:rPr sz="1600" spc="-10" dirty="0">
                <a:latin typeface="Calibri Light"/>
                <a:cs typeface="Calibri Light"/>
              </a:rPr>
              <a:t>/205926-15449/what-are-the-effects</a:t>
            </a:r>
            <a:endParaRPr sz="1600">
              <a:latin typeface="Calibri Light"/>
              <a:cs typeface="Calibri Light"/>
            </a:endParaRPr>
          </a:p>
          <a:p>
            <a:pPr marL="12700" marR="41275">
              <a:lnSpc>
                <a:spcPct val="100000"/>
              </a:lnSpc>
            </a:pPr>
            <a:r>
              <a:rPr sz="1600" spc="-10" dirty="0">
                <a:latin typeface="Calibri Light"/>
                <a:cs typeface="Calibri Light"/>
              </a:rPr>
              <a:t>-of-hydroxyurea-in-patients-with-sick </a:t>
            </a:r>
            <a:r>
              <a:rPr sz="1600" spc="-350" dirty="0">
                <a:latin typeface="Calibri Light"/>
                <a:cs typeface="Calibri Light"/>
              </a:rPr>
              <a:t> </a:t>
            </a:r>
            <a:r>
              <a:rPr sz="1600" spc="-5" dirty="0">
                <a:latin typeface="Calibri Light"/>
                <a:cs typeface="Calibri Light"/>
              </a:rPr>
              <a:t>le-cell-disease-scd</a:t>
            </a:r>
            <a:endParaRPr sz="1600">
              <a:latin typeface="Calibri Light"/>
              <a:cs typeface="Calibri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grpSp>
        <p:nvGrpSpPr>
          <p:cNvPr id="3" name="object 3"/>
          <p:cNvGrpSpPr/>
          <p:nvPr/>
        </p:nvGrpSpPr>
        <p:grpSpPr>
          <a:xfrm>
            <a:off x="431291" y="3121151"/>
            <a:ext cx="2614930" cy="991869"/>
            <a:chOff x="431291" y="3121151"/>
            <a:chExt cx="2614930" cy="991869"/>
          </a:xfrm>
        </p:grpSpPr>
        <p:pic>
          <p:nvPicPr>
            <p:cNvPr id="4" name="object 4"/>
            <p:cNvPicPr/>
            <p:nvPr/>
          </p:nvPicPr>
          <p:blipFill>
            <a:blip r:embed="rId3" cstate="print"/>
            <a:stretch>
              <a:fillRect/>
            </a:stretch>
          </p:blipFill>
          <p:spPr>
            <a:xfrm>
              <a:off x="431291" y="3121151"/>
              <a:ext cx="2614422" cy="991362"/>
            </a:xfrm>
            <a:prstGeom prst="rect">
              <a:avLst/>
            </a:prstGeom>
          </p:spPr>
        </p:pic>
        <p:pic>
          <p:nvPicPr>
            <p:cNvPr id="5" name="object 5"/>
            <p:cNvPicPr/>
            <p:nvPr/>
          </p:nvPicPr>
          <p:blipFill>
            <a:blip r:embed="rId4" cstate="print"/>
            <a:stretch>
              <a:fillRect/>
            </a:stretch>
          </p:blipFill>
          <p:spPr>
            <a:xfrm>
              <a:off x="701039" y="3723084"/>
              <a:ext cx="2074926" cy="69388"/>
            </a:xfrm>
            <a:prstGeom prst="rect">
              <a:avLst/>
            </a:prstGeom>
          </p:spPr>
        </p:pic>
      </p:grpSp>
      <p:sp>
        <p:nvSpPr>
          <p:cNvPr id="6" name="object 6"/>
          <p:cNvSpPr txBox="1"/>
          <p:nvPr/>
        </p:nvSpPr>
        <p:spPr>
          <a:xfrm>
            <a:off x="696569" y="1494281"/>
            <a:ext cx="10525125" cy="4253865"/>
          </a:xfrm>
          <a:prstGeom prst="rect">
            <a:avLst/>
          </a:prstGeom>
        </p:spPr>
        <p:txBody>
          <a:bodyPr vert="horz" wrap="square" lIns="0" tIns="13335" rIns="0" bIns="0" rtlCol="0">
            <a:spAutoFit/>
          </a:bodyPr>
          <a:lstStyle/>
          <a:p>
            <a:pPr marL="215265" marR="5080" indent="-203200" algn="just">
              <a:lnSpc>
                <a:spcPct val="99600"/>
              </a:lnSpc>
              <a:spcBef>
                <a:spcPts val="105"/>
              </a:spcBef>
            </a:pPr>
            <a:r>
              <a:rPr sz="3550" i="1" spc="-10" dirty="0">
                <a:solidFill>
                  <a:srgbClr val="404040"/>
                </a:solidFill>
                <a:latin typeface="Calibri"/>
                <a:cs typeface="Calibri"/>
              </a:rPr>
              <a:t>The only cure </a:t>
            </a:r>
            <a:r>
              <a:rPr sz="3550" i="1" spc="-25" dirty="0">
                <a:solidFill>
                  <a:srgbClr val="404040"/>
                </a:solidFill>
                <a:latin typeface="Calibri"/>
                <a:cs typeface="Calibri"/>
              </a:rPr>
              <a:t>for </a:t>
            </a:r>
            <a:r>
              <a:rPr sz="3550" i="1" spc="-10" dirty="0">
                <a:solidFill>
                  <a:srgbClr val="404040"/>
                </a:solidFill>
                <a:latin typeface="Calibri"/>
                <a:cs typeface="Calibri"/>
              </a:rPr>
              <a:t>sickle cell anemia </a:t>
            </a:r>
            <a:r>
              <a:rPr sz="3550" i="1" spc="-5" dirty="0">
                <a:solidFill>
                  <a:srgbClr val="404040"/>
                </a:solidFill>
                <a:latin typeface="Calibri"/>
                <a:cs typeface="Calibri"/>
              </a:rPr>
              <a:t>is </a:t>
            </a:r>
            <a:r>
              <a:rPr sz="3550" i="1" spc="-15" dirty="0">
                <a:solidFill>
                  <a:srgbClr val="404040"/>
                </a:solidFill>
                <a:latin typeface="Calibri"/>
                <a:cs typeface="Calibri"/>
              </a:rPr>
              <a:t>transplantation </a:t>
            </a:r>
            <a:r>
              <a:rPr sz="3550" i="1" spc="-5" dirty="0">
                <a:solidFill>
                  <a:srgbClr val="404040"/>
                </a:solidFill>
                <a:latin typeface="Calibri"/>
                <a:cs typeface="Calibri"/>
              </a:rPr>
              <a:t>with </a:t>
            </a:r>
            <a:r>
              <a:rPr sz="3550" i="1" spc="-790" dirty="0">
                <a:solidFill>
                  <a:srgbClr val="404040"/>
                </a:solidFill>
                <a:latin typeface="Calibri"/>
                <a:cs typeface="Calibri"/>
              </a:rPr>
              <a:t> </a:t>
            </a:r>
            <a:r>
              <a:rPr sz="3550" i="1" spc="-10" dirty="0">
                <a:solidFill>
                  <a:srgbClr val="404040"/>
                </a:solidFill>
                <a:latin typeface="Calibri"/>
                <a:cs typeface="Calibri"/>
              </a:rPr>
              <a:t>human </a:t>
            </a:r>
            <a:r>
              <a:rPr sz="3550" i="1" spc="-25" dirty="0">
                <a:solidFill>
                  <a:srgbClr val="404040"/>
                </a:solidFill>
                <a:latin typeface="Calibri"/>
                <a:cs typeface="Calibri"/>
              </a:rPr>
              <a:t>leukocyte </a:t>
            </a:r>
            <a:r>
              <a:rPr sz="3550" i="1" spc="-10" dirty="0">
                <a:solidFill>
                  <a:srgbClr val="404040"/>
                </a:solidFill>
                <a:latin typeface="Calibri"/>
                <a:cs typeface="Calibri"/>
              </a:rPr>
              <a:t>antigen </a:t>
            </a:r>
            <a:r>
              <a:rPr sz="3550" i="1" spc="-15" dirty="0">
                <a:solidFill>
                  <a:srgbClr val="404040"/>
                </a:solidFill>
                <a:latin typeface="Calibri"/>
                <a:cs typeface="Calibri"/>
              </a:rPr>
              <a:t>(HLA)–matched hematopoietic </a:t>
            </a:r>
            <a:r>
              <a:rPr sz="3550" i="1" spc="-790" dirty="0">
                <a:solidFill>
                  <a:srgbClr val="404040"/>
                </a:solidFill>
                <a:latin typeface="Calibri"/>
                <a:cs typeface="Calibri"/>
              </a:rPr>
              <a:t> </a:t>
            </a:r>
            <a:r>
              <a:rPr sz="3550" i="1" spc="-25" dirty="0">
                <a:solidFill>
                  <a:srgbClr val="404040"/>
                </a:solidFill>
                <a:latin typeface="Calibri"/>
                <a:cs typeface="Calibri"/>
              </a:rPr>
              <a:t>stem</a:t>
            </a:r>
            <a:r>
              <a:rPr sz="3550" i="1" spc="-20" dirty="0">
                <a:solidFill>
                  <a:srgbClr val="404040"/>
                </a:solidFill>
                <a:latin typeface="Calibri"/>
                <a:cs typeface="Calibri"/>
              </a:rPr>
              <a:t> </a:t>
            </a:r>
            <a:r>
              <a:rPr sz="3550" i="1" spc="-10" dirty="0">
                <a:solidFill>
                  <a:srgbClr val="404040"/>
                </a:solidFill>
                <a:latin typeface="Calibri"/>
                <a:cs typeface="Calibri"/>
              </a:rPr>
              <a:t>cells</a:t>
            </a:r>
            <a:r>
              <a:rPr sz="3550" i="1" spc="-15" dirty="0">
                <a:solidFill>
                  <a:srgbClr val="404040"/>
                </a:solidFill>
                <a:latin typeface="Calibri"/>
                <a:cs typeface="Calibri"/>
              </a:rPr>
              <a:t> </a:t>
            </a:r>
            <a:r>
              <a:rPr sz="3550" i="1" spc="-10" dirty="0">
                <a:solidFill>
                  <a:srgbClr val="404040"/>
                </a:solidFill>
                <a:latin typeface="Calibri"/>
                <a:cs typeface="Calibri"/>
              </a:rPr>
              <a:t>from</a:t>
            </a:r>
            <a:r>
              <a:rPr sz="3550" i="1" spc="-5" dirty="0">
                <a:solidFill>
                  <a:srgbClr val="404040"/>
                </a:solidFill>
                <a:latin typeface="Calibri"/>
                <a:cs typeface="Calibri"/>
              </a:rPr>
              <a:t> </a:t>
            </a:r>
            <a:r>
              <a:rPr sz="3550" i="1" spc="-10" dirty="0">
                <a:solidFill>
                  <a:srgbClr val="404040"/>
                </a:solidFill>
                <a:latin typeface="Calibri"/>
                <a:cs typeface="Calibri"/>
              </a:rPr>
              <a:t>a</a:t>
            </a:r>
            <a:r>
              <a:rPr sz="3550" i="1" spc="-25" dirty="0">
                <a:solidFill>
                  <a:srgbClr val="404040"/>
                </a:solidFill>
                <a:latin typeface="Calibri"/>
                <a:cs typeface="Calibri"/>
              </a:rPr>
              <a:t> </a:t>
            </a:r>
            <a:r>
              <a:rPr sz="3550" i="1" spc="-10" dirty="0">
                <a:solidFill>
                  <a:srgbClr val="404040"/>
                </a:solidFill>
                <a:latin typeface="Calibri"/>
                <a:cs typeface="Calibri"/>
              </a:rPr>
              <a:t>sibling</a:t>
            </a:r>
            <a:r>
              <a:rPr sz="3550" i="1" spc="-35" dirty="0">
                <a:solidFill>
                  <a:srgbClr val="404040"/>
                </a:solidFill>
                <a:latin typeface="Calibri"/>
                <a:cs typeface="Calibri"/>
              </a:rPr>
              <a:t> </a:t>
            </a:r>
            <a:r>
              <a:rPr sz="3550" i="1" spc="-10" dirty="0">
                <a:solidFill>
                  <a:srgbClr val="404040"/>
                </a:solidFill>
                <a:latin typeface="Calibri"/>
                <a:cs typeface="Calibri"/>
              </a:rPr>
              <a:t>or</a:t>
            </a:r>
            <a:r>
              <a:rPr sz="3550" i="1" spc="-5" dirty="0">
                <a:solidFill>
                  <a:srgbClr val="404040"/>
                </a:solidFill>
                <a:latin typeface="Calibri"/>
                <a:cs typeface="Calibri"/>
              </a:rPr>
              <a:t> </a:t>
            </a:r>
            <a:r>
              <a:rPr sz="3550" i="1" spc="-15" dirty="0">
                <a:solidFill>
                  <a:srgbClr val="404040"/>
                </a:solidFill>
                <a:latin typeface="Calibri"/>
                <a:cs typeface="Calibri"/>
              </a:rPr>
              <a:t>unrelated</a:t>
            </a:r>
            <a:r>
              <a:rPr sz="3550" i="1" spc="-55" dirty="0">
                <a:solidFill>
                  <a:srgbClr val="404040"/>
                </a:solidFill>
                <a:latin typeface="Calibri"/>
                <a:cs typeface="Calibri"/>
              </a:rPr>
              <a:t> </a:t>
            </a:r>
            <a:r>
              <a:rPr sz="3550" i="1" spc="-60" dirty="0">
                <a:solidFill>
                  <a:srgbClr val="404040"/>
                </a:solidFill>
                <a:latin typeface="Calibri"/>
                <a:cs typeface="Calibri"/>
              </a:rPr>
              <a:t>donor.</a:t>
            </a:r>
            <a:endParaRPr sz="3550">
              <a:latin typeface="Calibri"/>
              <a:cs typeface="Calibri"/>
            </a:endParaRPr>
          </a:p>
          <a:p>
            <a:pPr marL="12700" algn="just">
              <a:lnSpc>
                <a:spcPct val="100000"/>
              </a:lnSpc>
              <a:spcBef>
                <a:spcPts val="875"/>
              </a:spcBef>
            </a:pPr>
            <a:r>
              <a:rPr sz="3550" b="1" i="1" u="heavy" spc="-10" dirty="0">
                <a:solidFill>
                  <a:srgbClr val="404040"/>
                </a:solidFill>
                <a:uFill>
                  <a:solidFill>
                    <a:srgbClr val="404040"/>
                  </a:solidFill>
                </a:uFill>
                <a:latin typeface="Calibri"/>
                <a:cs typeface="Calibri"/>
              </a:rPr>
              <a:t>indications</a:t>
            </a:r>
            <a:r>
              <a:rPr sz="3550" b="1" i="1" spc="-80" dirty="0">
                <a:solidFill>
                  <a:srgbClr val="404040"/>
                </a:solidFill>
                <a:latin typeface="Calibri"/>
                <a:cs typeface="Calibri"/>
              </a:rPr>
              <a:t> </a:t>
            </a:r>
            <a:r>
              <a:rPr sz="3550" b="1" i="1" spc="-5" dirty="0">
                <a:solidFill>
                  <a:srgbClr val="404040"/>
                </a:solidFill>
                <a:latin typeface="Calibri"/>
                <a:cs typeface="Calibri"/>
              </a:rPr>
              <a:t>:</a:t>
            </a:r>
            <a:endParaRPr sz="3550">
              <a:latin typeface="Calibri"/>
              <a:cs typeface="Calibri"/>
            </a:endParaRPr>
          </a:p>
          <a:p>
            <a:pPr marL="114300" marR="7917815" indent="-102235">
              <a:lnSpc>
                <a:spcPts val="5150"/>
              </a:lnSpc>
              <a:spcBef>
                <a:spcPts val="310"/>
              </a:spcBef>
            </a:pPr>
            <a:r>
              <a:rPr sz="3550" i="1" spc="-10" dirty="0">
                <a:solidFill>
                  <a:srgbClr val="404040"/>
                </a:solidFill>
                <a:latin typeface="Calibri"/>
                <a:cs typeface="Calibri"/>
              </a:rPr>
              <a:t>recurrent</a:t>
            </a:r>
            <a:r>
              <a:rPr sz="3550" i="1" spc="-114" dirty="0">
                <a:solidFill>
                  <a:srgbClr val="404040"/>
                </a:solidFill>
                <a:latin typeface="Calibri"/>
                <a:cs typeface="Calibri"/>
              </a:rPr>
              <a:t> </a:t>
            </a:r>
            <a:r>
              <a:rPr sz="3550" i="1" spc="-30" dirty="0">
                <a:solidFill>
                  <a:srgbClr val="404040"/>
                </a:solidFill>
                <a:latin typeface="Calibri"/>
                <a:cs typeface="Calibri"/>
              </a:rPr>
              <a:t>ACS, </a:t>
            </a:r>
            <a:r>
              <a:rPr sz="3550" i="1" spc="-785" dirty="0">
                <a:solidFill>
                  <a:srgbClr val="404040"/>
                </a:solidFill>
                <a:latin typeface="Calibri"/>
                <a:cs typeface="Calibri"/>
              </a:rPr>
              <a:t> </a:t>
            </a:r>
            <a:r>
              <a:rPr sz="3550" i="1" spc="-35" dirty="0">
                <a:solidFill>
                  <a:srgbClr val="404040"/>
                </a:solidFill>
                <a:latin typeface="Calibri"/>
                <a:cs typeface="Calibri"/>
              </a:rPr>
              <a:t>stroke</a:t>
            </a:r>
            <a:r>
              <a:rPr sz="3550" i="1" spc="-10" dirty="0">
                <a:solidFill>
                  <a:srgbClr val="404040"/>
                </a:solidFill>
                <a:latin typeface="Calibri"/>
                <a:cs typeface="Calibri"/>
              </a:rPr>
              <a:t> </a:t>
            </a:r>
            <a:r>
              <a:rPr sz="3550" i="1" spc="-5" dirty="0">
                <a:solidFill>
                  <a:srgbClr val="404040"/>
                </a:solidFill>
                <a:latin typeface="Calibri"/>
                <a:cs typeface="Calibri"/>
              </a:rPr>
              <a:t>.</a:t>
            </a:r>
            <a:endParaRPr sz="3550">
              <a:latin typeface="Calibri"/>
              <a:cs typeface="Calibri"/>
            </a:endParaRPr>
          </a:p>
          <a:p>
            <a:pPr marL="12700">
              <a:lnSpc>
                <a:spcPct val="100000"/>
              </a:lnSpc>
              <a:spcBef>
                <a:spcPts val="555"/>
              </a:spcBef>
            </a:pPr>
            <a:r>
              <a:rPr sz="3550" i="1" spc="-10" dirty="0">
                <a:solidFill>
                  <a:srgbClr val="404040"/>
                </a:solidFill>
                <a:latin typeface="Calibri"/>
                <a:cs typeface="Calibri"/>
              </a:rPr>
              <a:t>and</a:t>
            </a:r>
            <a:r>
              <a:rPr sz="3550" i="1" spc="-50" dirty="0">
                <a:solidFill>
                  <a:srgbClr val="404040"/>
                </a:solidFill>
                <a:latin typeface="Calibri"/>
                <a:cs typeface="Calibri"/>
              </a:rPr>
              <a:t> </a:t>
            </a:r>
            <a:r>
              <a:rPr sz="3550" i="1" spc="-10" dirty="0">
                <a:solidFill>
                  <a:srgbClr val="404040"/>
                </a:solidFill>
                <a:latin typeface="Calibri"/>
                <a:cs typeface="Calibri"/>
              </a:rPr>
              <a:t>abnormal</a:t>
            </a:r>
            <a:r>
              <a:rPr sz="3550" i="1" spc="-55" dirty="0">
                <a:solidFill>
                  <a:srgbClr val="404040"/>
                </a:solidFill>
                <a:latin typeface="Calibri"/>
                <a:cs typeface="Calibri"/>
              </a:rPr>
              <a:t> </a:t>
            </a:r>
            <a:r>
              <a:rPr sz="3550" i="1" spc="-20" dirty="0">
                <a:solidFill>
                  <a:srgbClr val="404040"/>
                </a:solidFill>
                <a:latin typeface="Calibri"/>
                <a:cs typeface="Calibri"/>
              </a:rPr>
              <a:t>TCD</a:t>
            </a:r>
            <a:r>
              <a:rPr sz="3550" b="1" i="1" spc="-20" dirty="0">
                <a:solidFill>
                  <a:srgbClr val="404040"/>
                </a:solidFill>
                <a:latin typeface="Calibri"/>
                <a:cs typeface="Calibri"/>
              </a:rPr>
              <a:t>.</a:t>
            </a:r>
            <a:endParaRPr sz="3550">
              <a:latin typeface="Calibri"/>
              <a:cs typeface="Calibri"/>
            </a:endParaRPr>
          </a:p>
        </p:txBody>
      </p:sp>
      <p:pic>
        <p:nvPicPr>
          <p:cNvPr id="7" name="object 7"/>
          <p:cNvPicPr/>
          <p:nvPr/>
        </p:nvPicPr>
        <p:blipFill>
          <a:blip r:embed="rId5" cstate="print"/>
          <a:stretch>
            <a:fillRect/>
          </a:stretch>
        </p:blipFill>
        <p:spPr>
          <a:xfrm>
            <a:off x="396240" y="195071"/>
            <a:ext cx="9400794" cy="1116329"/>
          </a:xfrm>
          <a:prstGeom prst="rect">
            <a:avLst/>
          </a:prstGeom>
        </p:spPr>
      </p:pic>
      <p:sp>
        <p:nvSpPr>
          <p:cNvPr id="8" name="object 8"/>
          <p:cNvSpPr txBox="1">
            <a:spLocks noGrp="1"/>
          </p:cNvSpPr>
          <p:nvPr>
            <p:ph type="title"/>
          </p:nvPr>
        </p:nvSpPr>
        <p:spPr>
          <a:xfrm>
            <a:off x="696569" y="311658"/>
            <a:ext cx="8647430" cy="635000"/>
          </a:xfrm>
          <a:prstGeom prst="rect">
            <a:avLst/>
          </a:prstGeom>
        </p:spPr>
        <p:txBody>
          <a:bodyPr vert="horz" wrap="square" lIns="0" tIns="12065" rIns="0" bIns="0" rtlCol="0">
            <a:spAutoFit/>
          </a:bodyPr>
          <a:lstStyle/>
          <a:p>
            <a:pPr marL="12700">
              <a:lnSpc>
                <a:spcPct val="100000"/>
              </a:lnSpc>
              <a:spcBef>
                <a:spcPts val="95"/>
              </a:spcBef>
            </a:pPr>
            <a:r>
              <a:rPr i="1" spc="-10" dirty="0">
                <a:solidFill>
                  <a:srgbClr val="FFFFFF"/>
                </a:solidFill>
                <a:latin typeface="Calibri"/>
                <a:cs typeface="Calibri"/>
              </a:rPr>
              <a:t>Hematopoietic</a:t>
            </a:r>
            <a:r>
              <a:rPr i="1" spc="-5" dirty="0">
                <a:solidFill>
                  <a:srgbClr val="FFFFFF"/>
                </a:solidFill>
                <a:latin typeface="Calibri"/>
                <a:cs typeface="Calibri"/>
              </a:rPr>
              <a:t> </a:t>
            </a:r>
            <a:r>
              <a:rPr i="1" spc="-20" dirty="0">
                <a:solidFill>
                  <a:srgbClr val="FFFFFF"/>
                </a:solidFill>
                <a:latin typeface="Calibri"/>
                <a:cs typeface="Calibri"/>
              </a:rPr>
              <a:t>Stem</a:t>
            </a:r>
            <a:r>
              <a:rPr i="1" spc="-10" dirty="0">
                <a:solidFill>
                  <a:srgbClr val="FFFFFF"/>
                </a:solidFill>
                <a:latin typeface="Calibri"/>
                <a:cs typeface="Calibri"/>
              </a:rPr>
              <a:t> </a:t>
            </a:r>
            <a:r>
              <a:rPr i="1" dirty="0">
                <a:solidFill>
                  <a:srgbClr val="FFFFFF"/>
                </a:solidFill>
                <a:latin typeface="Calibri"/>
                <a:cs typeface="Calibri"/>
              </a:rPr>
              <a:t>Cell</a:t>
            </a:r>
            <a:r>
              <a:rPr i="1" spc="-5" dirty="0">
                <a:solidFill>
                  <a:srgbClr val="FFFFFF"/>
                </a:solidFill>
                <a:latin typeface="Calibri"/>
                <a:cs typeface="Calibri"/>
              </a:rPr>
              <a:t> </a:t>
            </a:r>
            <a:r>
              <a:rPr i="1" spc="-20" dirty="0">
                <a:solidFill>
                  <a:srgbClr val="FFFFFF"/>
                </a:solidFill>
                <a:latin typeface="Calibri"/>
                <a:cs typeface="Calibri"/>
              </a:rPr>
              <a:t>Transplantation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696569" y="1453133"/>
            <a:ext cx="10767695" cy="4388485"/>
          </a:xfrm>
          <a:prstGeom prst="rect">
            <a:avLst/>
          </a:prstGeom>
        </p:spPr>
        <p:txBody>
          <a:bodyPr vert="horz" wrap="square" lIns="0" tIns="12700" rIns="0" bIns="0" rtlCol="0">
            <a:spAutoFit/>
          </a:bodyPr>
          <a:lstStyle/>
          <a:p>
            <a:pPr marL="12700">
              <a:lnSpc>
                <a:spcPts val="3420"/>
              </a:lnSpc>
              <a:spcBef>
                <a:spcPts val="100"/>
              </a:spcBef>
            </a:pPr>
            <a:r>
              <a:rPr sz="3000" i="1" spc="-5" dirty="0">
                <a:solidFill>
                  <a:srgbClr val="404040"/>
                </a:solidFill>
                <a:latin typeface="Calibri"/>
                <a:cs typeface="Calibri"/>
              </a:rPr>
              <a:t>frequently</a:t>
            </a:r>
            <a:r>
              <a:rPr sz="3000" i="1" spc="-50" dirty="0">
                <a:solidFill>
                  <a:srgbClr val="404040"/>
                </a:solidFill>
                <a:latin typeface="Calibri"/>
                <a:cs typeface="Calibri"/>
              </a:rPr>
              <a:t> </a:t>
            </a:r>
            <a:r>
              <a:rPr sz="3000" i="1" spc="-5" dirty="0">
                <a:solidFill>
                  <a:srgbClr val="404040"/>
                </a:solidFill>
                <a:latin typeface="Calibri"/>
                <a:cs typeface="Calibri"/>
              </a:rPr>
              <a:t>used</a:t>
            </a:r>
            <a:r>
              <a:rPr sz="3000" i="1" spc="-25" dirty="0">
                <a:solidFill>
                  <a:srgbClr val="404040"/>
                </a:solidFill>
                <a:latin typeface="Calibri"/>
                <a:cs typeface="Calibri"/>
              </a:rPr>
              <a:t> </a:t>
            </a:r>
            <a:r>
              <a:rPr sz="3000" i="1" dirty="0">
                <a:solidFill>
                  <a:srgbClr val="404040"/>
                </a:solidFill>
                <a:latin typeface="Calibri"/>
                <a:cs typeface="Calibri"/>
              </a:rPr>
              <a:t>in</a:t>
            </a:r>
            <a:r>
              <a:rPr sz="3000" i="1" spc="-5" dirty="0">
                <a:solidFill>
                  <a:srgbClr val="404040"/>
                </a:solidFill>
                <a:latin typeface="Calibri"/>
                <a:cs typeface="Calibri"/>
              </a:rPr>
              <a:t> </a:t>
            </a:r>
            <a:r>
              <a:rPr sz="3000" i="1" dirty="0">
                <a:solidFill>
                  <a:srgbClr val="404040"/>
                </a:solidFill>
                <a:latin typeface="Calibri"/>
                <a:cs typeface="Calibri"/>
              </a:rPr>
              <a:t>the</a:t>
            </a:r>
            <a:r>
              <a:rPr sz="3000" i="1" spc="-10" dirty="0">
                <a:solidFill>
                  <a:srgbClr val="404040"/>
                </a:solidFill>
                <a:latin typeface="Calibri"/>
                <a:cs typeface="Calibri"/>
              </a:rPr>
              <a:t> </a:t>
            </a:r>
            <a:r>
              <a:rPr sz="3000" i="1" spc="-5" dirty="0">
                <a:solidFill>
                  <a:srgbClr val="404040"/>
                </a:solidFill>
                <a:latin typeface="Calibri"/>
                <a:cs typeface="Calibri"/>
              </a:rPr>
              <a:t>management</a:t>
            </a:r>
            <a:r>
              <a:rPr sz="3000" i="1" spc="-45" dirty="0">
                <a:solidFill>
                  <a:srgbClr val="404040"/>
                </a:solidFill>
                <a:latin typeface="Calibri"/>
                <a:cs typeface="Calibri"/>
              </a:rPr>
              <a:t> </a:t>
            </a:r>
            <a:r>
              <a:rPr sz="3000" i="1" spc="-5" dirty="0">
                <a:solidFill>
                  <a:srgbClr val="404040"/>
                </a:solidFill>
                <a:latin typeface="Calibri"/>
                <a:cs typeface="Calibri"/>
              </a:rPr>
              <a:t>of</a:t>
            </a:r>
            <a:r>
              <a:rPr sz="3000" i="1" spc="-20" dirty="0">
                <a:solidFill>
                  <a:srgbClr val="404040"/>
                </a:solidFill>
                <a:latin typeface="Calibri"/>
                <a:cs typeface="Calibri"/>
              </a:rPr>
              <a:t> </a:t>
            </a:r>
            <a:r>
              <a:rPr sz="3000" i="1" spc="-5" dirty="0">
                <a:solidFill>
                  <a:srgbClr val="404040"/>
                </a:solidFill>
                <a:latin typeface="Calibri"/>
                <a:cs typeface="Calibri"/>
              </a:rPr>
              <a:t>children</a:t>
            </a:r>
            <a:r>
              <a:rPr sz="3000" i="1" spc="-20" dirty="0">
                <a:solidFill>
                  <a:srgbClr val="404040"/>
                </a:solidFill>
                <a:latin typeface="Calibri"/>
                <a:cs typeface="Calibri"/>
              </a:rPr>
              <a:t> </a:t>
            </a:r>
            <a:r>
              <a:rPr sz="3000" i="1" dirty="0">
                <a:solidFill>
                  <a:srgbClr val="404040"/>
                </a:solidFill>
                <a:latin typeface="Calibri"/>
                <a:cs typeface="Calibri"/>
              </a:rPr>
              <a:t>with</a:t>
            </a:r>
            <a:r>
              <a:rPr sz="3000" i="1" spc="-20" dirty="0">
                <a:solidFill>
                  <a:srgbClr val="404040"/>
                </a:solidFill>
                <a:latin typeface="Calibri"/>
                <a:cs typeface="Calibri"/>
              </a:rPr>
              <a:t> </a:t>
            </a:r>
            <a:r>
              <a:rPr sz="3000" i="1" spc="-5" dirty="0">
                <a:solidFill>
                  <a:srgbClr val="404040"/>
                </a:solidFill>
                <a:latin typeface="Calibri"/>
                <a:cs typeface="Calibri"/>
              </a:rPr>
              <a:t>sickle</a:t>
            </a:r>
            <a:r>
              <a:rPr sz="3000" i="1" spc="-15" dirty="0">
                <a:solidFill>
                  <a:srgbClr val="404040"/>
                </a:solidFill>
                <a:latin typeface="Calibri"/>
                <a:cs typeface="Calibri"/>
              </a:rPr>
              <a:t> </a:t>
            </a:r>
            <a:r>
              <a:rPr sz="3000" i="1" spc="-10" dirty="0">
                <a:solidFill>
                  <a:srgbClr val="404040"/>
                </a:solidFill>
                <a:latin typeface="Calibri"/>
                <a:cs typeface="Calibri"/>
              </a:rPr>
              <a:t>cell</a:t>
            </a:r>
            <a:r>
              <a:rPr sz="3000" i="1" spc="10" dirty="0">
                <a:solidFill>
                  <a:srgbClr val="404040"/>
                </a:solidFill>
                <a:latin typeface="Calibri"/>
                <a:cs typeface="Calibri"/>
              </a:rPr>
              <a:t> </a:t>
            </a:r>
            <a:r>
              <a:rPr sz="3000" i="1" spc="-5" dirty="0">
                <a:solidFill>
                  <a:srgbClr val="404040"/>
                </a:solidFill>
                <a:latin typeface="Calibri"/>
                <a:cs typeface="Calibri"/>
              </a:rPr>
              <a:t>anemia</a:t>
            </a:r>
            <a:endParaRPr sz="3000">
              <a:latin typeface="Calibri"/>
              <a:cs typeface="Calibri"/>
            </a:endParaRPr>
          </a:p>
          <a:p>
            <a:pPr marL="184785">
              <a:lnSpc>
                <a:spcPts val="3420"/>
              </a:lnSpc>
            </a:pPr>
            <a:r>
              <a:rPr sz="3000" i="1" dirty="0">
                <a:solidFill>
                  <a:srgbClr val="404040"/>
                </a:solidFill>
                <a:latin typeface="Calibri"/>
                <a:cs typeface="Calibri"/>
              </a:rPr>
              <a:t>,</a:t>
            </a:r>
            <a:r>
              <a:rPr sz="3000" i="1" spc="-5" dirty="0">
                <a:solidFill>
                  <a:srgbClr val="404040"/>
                </a:solidFill>
                <a:latin typeface="Calibri"/>
                <a:cs typeface="Calibri"/>
              </a:rPr>
              <a:t> both</a:t>
            </a:r>
            <a:r>
              <a:rPr sz="3000" i="1" spc="-25" dirty="0">
                <a:solidFill>
                  <a:srgbClr val="404040"/>
                </a:solidFill>
                <a:latin typeface="Calibri"/>
                <a:cs typeface="Calibri"/>
              </a:rPr>
              <a:t> </a:t>
            </a:r>
            <a:r>
              <a:rPr sz="3000" i="1" dirty="0">
                <a:solidFill>
                  <a:srgbClr val="404040"/>
                </a:solidFill>
                <a:latin typeface="Calibri"/>
                <a:cs typeface="Calibri"/>
              </a:rPr>
              <a:t>in</a:t>
            </a:r>
            <a:r>
              <a:rPr sz="3000" i="1" spc="-20" dirty="0">
                <a:solidFill>
                  <a:srgbClr val="404040"/>
                </a:solidFill>
                <a:latin typeface="Calibri"/>
                <a:cs typeface="Calibri"/>
              </a:rPr>
              <a:t> </a:t>
            </a:r>
            <a:r>
              <a:rPr sz="3000" i="1" dirty="0">
                <a:solidFill>
                  <a:srgbClr val="404040"/>
                </a:solidFill>
                <a:latin typeface="Calibri"/>
                <a:cs typeface="Calibri"/>
              </a:rPr>
              <a:t>the</a:t>
            </a:r>
            <a:r>
              <a:rPr sz="3000" i="1" spc="-10" dirty="0">
                <a:solidFill>
                  <a:srgbClr val="404040"/>
                </a:solidFill>
                <a:latin typeface="Calibri"/>
                <a:cs typeface="Calibri"/>
              </a:rPr>
              <a:t> </a:t>
            </a:r>
            <a:r>
              <a:rPr sz="3000" b="1" i="1" spc="-5" dirty="0">
                <a:solidFill>
                  <a:srgbClr val="FF0000"/>
                </a:solidFill>
                <a:latin typeface="Calibri"/>
                <a:cs typeface="Calibri"/>
              </a:rPr>
              <a:t>treatment</a:t>
            </a:r>
            <a:r>
              <a:rPr sz="3000" b="1" i="1" spc="-20" dirty="0">
                <a:solidFill>
                  <a:srgbClr val="FF0000"/>
                </a:solidFill>
                <a:latin typeface="Calibri"/>
                <a:cs typeface="Calibri"/>
              </a:rPr>
              <a:t> </a:t>
            </a:r>
            <a:r>
              <a:rPr sz="3000" i="1" spc="-5" dirty="0">
                <a:solidFill>
                  <a:srgbClr val="404040"/>
                </a:solidFill>
                <a:latin typeface="Calibri"/>
                <a:cs typeface="Calibri"/>
              </a:rPr>
              <a:t>of</a:t>
            </a:r>
            <a:r>
              <a:rPr sz="3000" i="1" spc="-10" dirty="0">
                <a:solidFill>
                  <a:srgbClr val="404040"/>
                </a:solidFill>
                <a:latin typeface="Calibri"/>
                <a:cs typeface="Calibri"/>
              </a:rPr>
              <a:t> acute</a:t>
            </a:r>
            <a:r>
              <a:rPr sz="3000" i="1" spc="-25" dirty="0">
                <a:solidFill>
                  <a:srgbClr val="404040"/>
                </a:solidFill>
                <a:latin typeface="Calibri"/>
                <a:cs typeface="Calibri"/>
              </a:rPr>
              <a:t> </a:t>
            </a:r>
            <a:r>
              <a:rPr sz="3000" i="1" spc="-10" dirty="0">
                <a:solidFill>
                  <a:srgbClr val="404040"/>
                </a:solidFill>
                <a:latin typeface="Calibri"/>
                <a:cs typeface="Calibri"/>
              </a:rPr>
              <a:t>complications</a:t>
            </a:r>
            <a:r>
              <a:rPr sz="3000" i="1" spc="-30" dirty="0">
                <a:solidFill>
                  <a:srgbClr val="404040"/>
                </a:solidFill>
                <a:latin typeface="Calibri"/>
                <a:cs typeface="Calibri"/>
              </a:rPr>
              <a:t> </a:t>
            </a:r>
            <a:r>
              <a:rPr sz="3000" i="1" spc="-5" dirty="0">
                <a:solidFill>
                  <a:srgbClr val="404040"/>
                </a:solidFill>
                <a:latin typeface="Calibri"/>
                <a:cs typeface="Calibri"/>
              </a:rPr>
              <a:t>such</a:t>
            </a:r>
            <a:r>
              <a:rPr sz="3000" i="1" spc="-15" dirty="0">
                <a:solidFill>
                  <a:srgbClr val="404040"/>
                </a:solidFill>
                <a:latin typeface="Calibri"/>
                <a:cs typeface="Calibri"/>
              </a:rPr>
              <a:t> </a:t>
            </a:r>
            <a:r>
              <a:rPr sz="3000" i="1" spc="-5" dirty="0">
                <a:solidFill>
                  <a:srgbClr val="404040"/>
                </a:solidFill>
                <a:latin typeface="Calibri"/>
                <a:cs typeface="Calibri"/>
              </a:rPr>
              <a:t>as</a:t>
            </a:r>
            <a:endParaRPr sz="3000">
              <a:latin typeface="Calibri"/>
              <a:cs typeface="Calibri"/>
            </a:endParaRPr>
          </a:p>
          <a:p>
            <a:pPr marL="323215" indent="-311150">
              <a:lnSpc>
                <a:spcPct val="100000"/>
              </a:lnSpc>
              <a:spcBef>
                <a:spcPts val="445"/>
              </a:spcBef>
              <a:buSzPct val="96666"/>
              <a:buAutoNum type="arabicPlain"/>
              <a:tabLst>
                <a:tab pos="323850" algn="l"/>
              </a:tabLst>
            </a:pPr>
            <a:r>
              <a:rPr sz="3000" i="1" spc="-25" dirty="0">
                <a:solidFill>
                  <a:srgbClr val="404040"/>
                </a:solidFill>
                <a:latin typeface="Calibri"/>
                <a:cs typeface="Calibri"/>
              </a:rPr>
              <a:t>ACS,</a:t>
            </a:r>
            <a:endParaRPr sz="3000">
              <a:latin typeface="Calibri"/>
              <a:cs typeface="Calibri"/>
            </a:endParaRPr>
          </a:p>
          <a:p>
            <a:pPr marL="323215" indent="-311150">
              <a:lnSpc>
                <a:spcPct val="100000"/>
              </a:lnSpc>
              <a:spcBef>
                <a:spcPts val="445"/>
              </a:spcBef>
              <a:buSzPct val="96666"/>
              <a:buAutoNum type="arabicPlain"/>
              <a:tabLst>
                <a:tab pos="323850" algn="l"/>
              </a:tabLst>
            </a:pPr>
            <a:r>
              <a:rPr sz="3000" i="1" spc="-5" dirty="0">
                <a:solidFill>
                  <a:srgbClr val="404040"/>
                </a:solidFill>
                <a:latin typeface="Calibri"/>
                <a:cs typeface="Calibri"/>
              </a:rPr>
              <a:t>aplastic</a:t>
            </a:r>
            <a:r>
              <a:rPr sz="3000" i="1" spc="-75" dirty="0">
                <a:solidFill>
                  <a:srgbClr val="404040"/>
                </a:solidFill>
                <a:latin typeface="Calibri"/>
                <a:cs typeface="Calibri"/>
              </a:rPr>
              <a:t> </a:t>
            </a:r>
            <a:r>
              <a:rPr sz="3000" i="1" spc="-5" dirty="0">
                <a:solidFill>
                  <a:srgbClr val="404040"/>
                </a:solidFill>
                <a:latin typeface="Calibri"/>
                <a:cs typeface="Calibri"/>
              </a:rPr>
              <a:t>crisis,</a:t>
            </a:r>
            <a:endParaRPr sz="3000">
              <a:latin typeface="Calibri"/>
              <a:cs typeface="Calibri"/>
            </a:endParaRPr>
          </a:p>
          <a:p>
            <a:pPr marL="12700" marR="7092950">
              <a:lnSpc>
                <a:spcPts val="4050"/>
              </a:lnSpc>
              <a:spcBef>
                <a:spcPts val="200"/>
              </a:spcBef>
              <a:buSzPct val="96666"/>
              <a:buAutoNum type="arabicPlain"/>
              <a:tabLst>
                <a:tab pos="323850" algn="l"/>
              </a:tabLst>
            </a:pPr>
            <a:r>
              <a:rPr sz="3000" i="1" spc="-5" dirty="0">
                <a:solidFill>
                  <a:srgbClr val="404040"/>
                </a:solidFill>
                <a:latin typeface="Calibri"/>
                <a:cs typeface="Calibri"/>
              </a:rPr>
              <a:t>splenic</a:t>
            </a:r>
            <a:r>
              <a:rPr sz="3000" i="1" spc="-85" dirty="0">
                <a:solidFill>
                  <a:srgbClr val="404040"/>
                </a:solidFill>
                <a:latin typeface="Calibri"/>
                <a:cs typeface="Calibri"/>
              </a:rPr>
              <a:t> </a:t>
            </a:r>
            <a:r>
              <a:rPr sz="3000" i="1" spc="-5" dirty="0">
                <a:solidFill>
                  <a:srgbClr val="404040"/>
                </a:solidFill>
                <a:latin typeface="Calibri"/>
                <a:cs typeface="Calibri"/>
              </a:rPr>
              <a:t>sequestration, </a:t>
            </a:r>
            <a:r>
              <a:rPr sz="3000" i="1" spc="-665" dirty="0">
                <a:solidFill>
                  <a:srgbClr val="404040"/>
                </a:solidFill>
                <a:latin typeface="Calibri"/>
                <a:cs typeface="Calibri"/>
              </a:rPr>
              <a:t> </a:t>
            </a:r>
            <a:r>
              <a:rPr sz="3000" i="1" spc="-5" dirty="0">
                <a:solidFill>
                  <a:srgbClr val="404040"/>
                </a:solidFill>
                <a:latin typeface="Calibri"/>
                <a:cs typeface="Calibri"/>
              </a:rPr>
              <a:t>4-acute</a:t>
            </a:r>
            <a:r>
              <a:rPr sz="3000" i="1" spc="-35" dirty="0">
                <a:solidFill>
                  <a:srgbClr val="404040"/>
                </a:solidFill>
                <a:latin typeface="Calibri"/>
                <a:cs typeface="Calibri"/>
              </a:rPr>
              <a:t> </a:t>
            </a:r>
            <a:r>
              <a:rPr sz="3000" i="1" spc="-20" dirty="0">
                <a:solidFill>
                  <a:srgbClr val="404040"/>
                </a:solidFill>
                <a:latin typeface="Calibri"/>
                <a:cs typeface="Calibri"/>
              </a:rPr>
              <a:t>stroke,</a:t>
            </a:r>
            <a:endParaRPr sz="3000">
              <a:latin typeface="Calibri"/>
              <a:cs typeface="Calibri"/>
            </a:endParaRPr>
          </a:p>
          <a:p>
            <a:pPr marL="323215" indent="-311150">
              <a:lnSpc>
                <a:spcPct val="100000"/>
              </a:lnSpc>
              <a:spcBef>
                <a:spcPts val="229"/>
              </a:spcBef>
              <a:buSzPct val="96666"/>
              <a:buAutoNum type="arabicPlain" startAt="5"/>
              <a:tabLst>
                <a:tab pos="323850" algn="l"/>
              </a:tabLst>
            </a:pPr>
            <a:r>
              <a:rPr sz="3000" i="1" spc="-20" dirty="0">
                <a:solidFill>
                  <a:srgbClr val="404040"/>
                </a:solidFill>
                <a:latin typeface="Calibri"/>
                <a:cs typeface="Calibri"/>
              </a:rPr>
              <a:t>to</a:t>
            </a:r>
            <a:r>
              <a:rPr sz="3000" i="1" spc="-10" dirty="0">
                <a:solidFill>
                  <a:srgbClr val="404040"/>
                </a:solidFill>
                <a:latin typeface="Calibri"/>
                <a:cs typeface="Calibri"/>
              </a:rPr>
              <a:t> </a:t>
            </a:r>
            <a:r>
              <a:rPr sz="3000" i="1" spc="-15" dirty="0">
                <a:solidFill>
                  <a:srgbClr val="404040"/>
                </a:solidFill>
                <a:latin typeface="Calibri"/>
                <a:cs typeface="Calibri"/>
              </a:rPr>
              <a:t>prevent</a:t>
            </a:r>
            <a:r>
              <a:rPr sz="3000" i="1" spc="-20" dirty="0">
                <a:solidFill>
                  <a:srgbClr val="404040"/>
                </a:solidFill>
                <a:latin typeface="Calibri"/>
                <a:cs typeface="Calibri"/>
              </a:rPr>
              <a:t> </a:t>
            </a:r>
            <a:r>
              <a:rPr sz="3000" i="1" spc="-5" dirty="0">
                <a:solidFill>
                  <a:srgbClr val="404040"/>
                </a:solidFill>
                <a:latin typeface="Calibri"/>
                <a:cs typeface="Calibri"/>
              </a:rPr>
              <a:t>surgery-related</a:t>
            </a:r>
            <a:r>
              <a:rPr sz="3000" i="1" spc="-40" dirty="0">
                <a:solidFill>
                  <a:srgbClr val="404040"/>
                </a:solidFill>
                <a:latin typeface="Calibri"/>
                <a:cs typeface="Calibri"/>
              </a:rPr>
              <a:t> </a:t>
            </a:r>
            <a:r>
              <a:rPr sz="3000" i="1" spc="-30" dirty="0">
                <a:solidFill>
                  <a:srgbClr val="404040"/>
                </a:solidFill>
                <a:latin typeface="Calibri"/>
                <a:cs typeface="Calibri"/>
              </a:rPr>
              <a:t>ACS</a:t>
            </a:r>
            <a:endParaRPr sz="3000">
              <a:latin typeface="Calibri"/>
              <a:cs typeface="Calibri"/>
            </a:endParaRPr>
          </a:p>
          <a:p>
            <a:pPr marL="184785" marR="596900" indent="-172720">
              <a:lnSpc>
                <a:spcPts val="3240"/>
              </a:lnSpc>
              <a:spcBef>
                <a:spcPts val="855"/>
              </a:spcBef>
              <a:buSzPct val="96666"/>
              <a:buAutoNum type="arabicPlain" startAt="5"/>
              <a:tabLst>
                <a:tab pos="323850" algn="l"/>
              </a:tabLst>
            </a:pPr>
            <a:r>
              <a:rPr sz="3000" i="1" spc="-15" dirty="0">
                <a:solidFill>
                  <a:srgbClr val="404040"/>
                </a:solidFill>
                <a:latin typeface="Calibri"/>
                <a:cs typeface="Calibri"/>
              </a:rPr>
              <a:t>first </a:t>
            </a:r>
            <a:r>
              <a:rPr sz="3000" i="1" spc="-25" dirty="0">
                <a:solidFill>
                  <a:srgbClr val="404040"/>
                </a:solidFill>
                <a:latin typeface="Calibri"/>
                <a:cs typeface="Calibri"/>
              </a:rPr>
              <a:t>stroke </a:t>
            </a:r>
            <a:r>
              <a:rPr sz="3000" i="1" dirty="0">
                <a:solidFill>
                  <a:srgbClr val="404040"/>
                </a:solidFill>
                <a:latin typeface="Calibri"/>
                <a:cs typeface="Calibri"/>
              </a:rPr>
              <a:t>in </a:t>
            </a:r>
            <a:r>
              <a:rPr sz="3000" i="1" spc="-10" dirty="0">
                <a:solidFill>
                  <a:srgbClr val="404040"/>
                </a:solidFill>
                <a:latin typeface="Calibri"/>
                <a:cs typeface="Calibri"/>
              </a:rPr>
              <a:t>patients </a:t>
            </a:r>
            <a:r>
              <a:rPr sz="3000" i="1" dirty="0">
                <a:solidFill>
                  <a:srgbClr val="404040"/>
                </a:solidFill>
                <a:latin typeface="Calibri"/>
                <a:cs typeface="Calibri"/>
              </a:rPr>
              <a:t>with </a:t>
            </a:r>
            <a:r>
              <a:rPr sz="3000" i="1" spc="-5" dirty="0">
                <a:solidFill>
                  <a:srgbClr val="404040"/>
                </a:solidFill>
                <a:latin typeface="Calibri"/>
                <a:cs typeface="Calibri"/>
              </a:rPr>
              <a:t>abnormal </a:t>
            </a:r>
            <a:r>
              <a:rPr sz="3000" i="1" spc="-20" dirty="0">
                <a:solidFill>
                  <a:srgbClr val="404040"/>
                </a:solidFill>
                <a:latin typeface="Calibri"/>
                <a:cs typeface="Calibri"/>
              </a:rPr>
              <a:t>TCD </a:t>
            </a:r>
            <a:r>
              <a:rPr sz="3000" i="1" spc="-5" dirty="0">
                <a:solidFill>
                  <a:srgbClr val="404040"/>
                </a:solidFill>
                <a:latin typeface="Calibri"/>
                <a:cs typeface="Calibri"/>
              </a:rPr>
              <a:t>or </a:t>
            </a:r>
            <a:r>
              <a:rPr sz="3000" i="1" dirty="0">
                <a:solidFill>
                  <a:srgbClr val="404040"/>
                </a:solidFill>
                <a:latin typeface="Calibri"/>
                <a:cs typeface="Calibri"/>
              </a:rPr>
              <a:t>MRI findings </a:t>
            </a:r>
            <a:r>
              <a:rPr sz="3000" i="1" spc="-10" dirty="0">
                <a:solidFill>
                  <a:srgbClr val="404040"/>
                </a:solidFill>
                <a:latin typeface="Calibri"/>
                <a:cs typeface="Calibri"/>
              </a:rPr>
              <a:t>(silent </a:t>
            </a:r>
            <a:r>
              <a:rPr sz="3000" i="1" spc="-665" dirty="0">
                <a:solidFill>
                  <a:srgbClr val="404040"/>
                </a:solidFill>
                <a:latin typeface="Calibri"/>
                <a:cs typeface="Calibri"/>
              </a:rPr>
              <a:t> </a:t>
            </a:r>
            <a:r>
              <a:rPr sz="3000" i="1" spc="-20" dirty="0">
                <a:solidFill>
                  <a:srgbClr val="404040"/>
                </a:solidFill>
                <a:latin typeface="Calibri"/>
                <a:cs typeface="Calibri"/>
              </a:rPr>
              <a:t>stroke).</a:t>
            </a:r>
            <a:endParaRPr sz="3000">
              <a:latin typeface="Calibri"/>
              <a:cs typeface="Calibri"/>
            </a:endParaRPr>
          </a:p>
        </p:txBody>
      </p:sp>
      <p:pic>
        <p:nvPicPr>
          <p:cNvPr id="4" name="object 4"/>
          <p:cNvPicPr/>
          <p:nvPr/>
        </p:nvPicPr>
        <p:blipFill>
          <a:blip r:embed="rId3" cstate="print"/>
          <a:stretch>
            <a:fillRect/>
          </a:stretch>
        </p:blipFill>
        <p:spPr>
          <a:xfrm>
            <a:off x="396240" y="195071"/>
            <a:ext cx="6529578" cy="1116329"/>
          </a:xfrm>
          <a:prstGeom prst="rect">
            <a:avLst/>
          </a:prstGeom>
        </p:spPr>
      </p:pic>
      <p:sp>
        <p:nvSpPr>
          <p:cNvPr id="5" name="object 5"/>
          <p:cNvSpPr txBox="1">
            <a:spLocks noGrp="1"/>
          </p:cNvSpPr>
          <p:nvPr>
            <p:ph type="title"/>
          </p:nvPr>
        </p:nvSpPr>
        <p:spPr>
          <a:xfrm>
            <a:off x="696569" y="311658"/>
            <a:ext cx="5778500" cy="635000"/>
          </a:xfrm>
          <a:prstGeom prst="rect">
            <a:avLst/>
          </a:prstGeom>
        </p:spPr>
        <p:txBody>
          <a:bodyPr vert="horz" wrap="square" lIns="0" tIns="12065" rIns="0" bIns="0" rtlCol="0">
            <a:spAutoFit/>
          </a:bodyPr>
          <a:lstStyle/>
          <a:p>
            <a:pPr marL="12700">
              <a:lnSpc>
                <a:spcPct val="100000"/>
              </a:lnSpc>
              <a:spcBef>
                <a:spcPts val="95"/>
              </a:spcBef>
            </a:pPr>
            <a:r>
              <a:rPr i="1" spc="-30" dirty="0">
                <a:solidFill>
                  <a:srgbClr val="FFFFFF"/>
                </a:solidFill>
                <a:latin typeface="Calibri"/>
                <a:cs typeface="Calibri"/>
              </a:rPr>
              <a:t>Red</a:t>
            </a:r>
            <a:r>
              <a:rPr i="1" spc="-10" dirty="0">
                <a:solidFill>
                  <a:srgbClr val="FFFFFF"/>
                </a:solidFill>
                <a:latin typeface="Calibri"/>
                <a:cs typeface="Calibri"/>
              </a:rPr>
              <a:t> </a:t>
            </a:r>
            <a:r>
              <a:rPr i="1" spc="-5" dirty="0">
                <a:solidFill>
                  <a:srgbClr val="FFFFFF"/>
                </a:solidFill>
                <a:latin typeface="Calibri"/>
                <a:cs typeface="Calibri"/>
              </a:rPr>
              <a:t>Blood Cell </a:t>
            </a:r>
            <a:r>
              <a:rPr i="1" spc="-20" dirty="0">
                <a:solidFill>
                  <a:srgbClr val="FFFFFF"/>
                </a:solidFill>
                <a:latin typeface="Calibri"/>
                <a:cs typeface="Calibri"/>
              </a:rPr>
              <a:t>Transfusions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696569" y="1494281"/>
            <a:ext cx="10074910" cy="4569460"/>
          </a:xfrm>
          <a:prstGeom prst="rect">
            <a:avLst/>
          </a:prstGeom>
        </p:spPr>
        <p:txBody>
          <a:bodyPr vert="horz" wrap="square" lIns="0" tIns="15240" rIns="0" bIns="0" rtlCol="0">
            <a:spAutoFit/>
          </a:bodyPr>
          <a:lstStyle/>
          <a:p>
            <a:pPr marL="502920" indent="-490855">
              <a:lnSpc>
                <a:spcPct val="100000"/>
              </a:lnSpc>
              <a:spcBef>
                <a:spcPts val="120"/>
              </a:spcBef>
              <a:buClr>
                <a:srgbClr val="404040"/>
              </a:buClr>
              <a:buFont typeface="Calibri"/>
              <a:buAutoNum type="arabicPlain"/>
              <a:tabLst>
                <a:tab pos="503555" algn="l"/>
              </a:tabLst>
            </a:pPr>
            <a:r>
              <a:rPr sz="3700" i="1" spc="-5" dirty="0">
                <a:solidFill>
                  <a:srgbClr val="404040"/>
                </a:solidFill>
                <a:latin typeface="Calibri"/>
                <a:cs typeface="Calibri"/>
              </a:rPr>
              <a:t>automated</a:t>
            </a:r>
            <a:r>
              <a:rPr sz="3700" i="1" spc="-35" dirty="0">
                <a:solidFill>
                  <a:srgbClr val="404040"/>
                </a:solidFill>
                <a:latin typeface="Calibri"/>
                <a:cs typeface="Calibri"/>
              </a:rPr>
              <a:t> </a:t>
            </a:r>
            <a:r>
              <a:rPr sz="3700" i="1" spc="5" dirty="0">
                <a:solidFill>
                  <a:srgbClr val="404040"/>
                </a:solidFill>
                <a:latin typeface="Calibri"/>
                <a:cs typeface="Calibri"/>
              </a:rPr>
              <a:t>erythrocytapheresis,</a:t>
            </a:r>
            <a:endParaRPr sz="3700">
              <a:latin typeface="Calibri"/>
              <a:cs typeface="Calibri"/>
            </a:endParaRPr>
          </a:p>
          <a:p>
            <a:pPr>
              <a:lnSpc>
                <a:spcPct val="100000"/>
              </a:lnSpc>
              <a:spcBef>
                <a:spcPts val="25"/>
              </a:spcBef>
              <a:buClr>
                <a:srgbClr val="404040"/>
              </a:buClr>
              <a:buFont typeface="Calibri"/>
              <a:buAutoNum type="arabicPlain"/>
            </a:pPr>
            <a:endParaRPr sz="5100">
              <a:latin typeface="Calibri"/>
              <a:cs typeface="Calibri"/>
            </a:endParaRPr>
          </a:p>
          <a:p>
            <a:pPr marL="225425" marR="5080" indent="-213360">
              <a:lnSpc>
                <a:spcPct val="100800"/>
              </a:lnSpc>
              <a:buAutoNum type="arabicPlain"/>
              <a:tabLst>
                <a:tab pos="397510" algn="l"/>
              </a:tabLst>
            </a:pPr>
            <a:r>
              <a:rPr sz="3700" i="1" dirty="0">
                <a:solidFill>
                  <a:srgbClr val="404040"/>
                </a:solidFill>
                <a:latin typeface="Calibri"/>
                <a:cs typeface="Calibri"/>
              </a:rPr>
              <a:t>manual</a:t>
            </a:r>
            <a:r>
              <a:rPr sz="3700" i="1" spc="15" dirty="0">
                <a:solidFill>
                  <a:srgbClr val="404040"/>
                </a:solidFill>
                <a:latin typeface="Calibri"/>
                <a:cs typeface="Calibri"/>
              </a:rPr>
              <a:t> </a:t>
            </a:r>
            <a:r>
              <a:rPr sz="3700" i="1" spc="-20" dirty="0">
                <a:solidFill>
                  <a:srgbClr val="404040"/>
                </a:solidFill>
                <a:latin typeface="Calibri"/>
                <a:cs typeface="Calibri"/>
              </a:rPr>
              <a:t>exchange</a:t>
            </a:r>
            <a:r>
              <a:rPr sz="3700" i="1" spc="5" dirty="0">
                <a:solidFill>
                  <a:srgbClr val="404040"/>
                </a:solidFill>
                <a:latin typeface="Calibri"/>
                <a:cs typeface="Calibri"/>
              </a:rPr>
              <a:t> transfusion</a:t>
            </a:r>
            <a:r>
              <a:rPr sz="3700" i="1" spc="25" dirty="0">
                <a:solidFill>
                  <a:srgbClr val="404040"/>
                </a:solidFill>
                <a:latin typeface="Calibri"/>
                <a:cs typeface="Calibri"/>
              </a:rPr>
              <a:t> </a:t>
            </a:r>
            <a:r>
              <a:rPr sz="3700" i="1" spc="-10" dirty="0">
                <a:solidFill>
                  <a:srgbClr val="404040"/>
                </a:solidFill>
                <a:latin typeface="Calibri"/>
                <a:cs typeface="Calibri"/>
              </a:rPr>
              <a:t>(phlebotomy</a:t>
            </a:r>
            <a:r>
              <a:rPr sz="3700" i="1" spc="30" dirty="0">
                <a:solidFill>
                  <a:srgbClr val="404040"/>
                </a:solidFill>
                <a:latin typeface="Calibri"/>
                <a:cs typeface="Calibri"/>
              </a:rPr>
              <a:t> </a:t>
            </a:r>
            <a:r>
              <a:rPr sz="3700" i="1" spc="5" dirty="0">
                <a:solidFill>
                  <a:srgbClr val="404040"/>
                </a:solidFill>
                <a:latin typeface="Calibri"/>
                <a:cs typeface="Calibri"/>
              </a:rPr>
              <a:t>of </a:t>
            </a:r>
            <a:r>
              <a:rPr sz="3700" i="1" spc="10" dirty="0">
                <a:solidFill>
                  <a:srgbClr val="404040"/>
                </a:solidFill>
                <a:latin typeface="Calibri"/>
                <a:cs typeface="Calibri"/>
              </a:rPr>
              <a:t>a</a:t>
            </a:r>
            <a:r>
              <a:rPr sz="3700" i="1" spc="5" dirty="0">
                <a:solidFill>
                  <a:srgbClr val="404040"/>
                </a:solidFill>
                <a:latin typeface="Calibri"/>
                <a:cs typeface="Calibri"/>
              </a:rPr>
              <a:t> </a:t>
            </a:r>
            <a:r>
              <a:rPr sz="3700" i="1" spc="-5" dirty="0">
                <a:solidFill>
                  <a:srgbClr val="404040"/>
                </a:solidFill>
                <a:latin typeface="Calibri"/>
                <a:cs typeface="Calibri"/>
              </a:rPr>
              <a:t>set </a:t>
            </a:r>
            <a:r>
              <a:rPr sz="3700" i="1" spc="-819" dirty="0">
                <a:solidFill>
                  <a:srgbClr val="404040"/>
                </a:solidFill>
                <a:latin typeface="Calibri"/>
                <a:cs typeface="Calibri"/>
              </a:rPr>
              <a:t> </a:t>
            </a:r>
            <a:r>
              <a:rPr sz="3700" i="1" spc="-5" dirty="0">
                <a:solidFill>
                  <a:srgbClr val="404040"/>
                </a:solidFill>
                <a:latin typeface="Calibri"/>
                <a:cs typeface="Calibri"/>
              </a:rPr>
              <a:t>amount</a:t>
            </a:r>
            <a:r>
              <a:rPr sz="3700" i="1" spc="25" dirty="0">
                <a:solidFill>
                  <a:srgbClr val="404040"/>
                </a:solidFill>
                <a:latin typeface="Calibri"/>
                <a:cs typeface="Calibri"/>
              </a:rPr>
              <a:t> </a:t>
            </a:r>
            <a:r>
              <a:rPr sz="3700" i="1" spc="5" dirty="0">
                <a:solidFill>
                  <a:srgbClr val="404040"/>
                </a:solidFill>
                <a:latin typeface="Calibri"/>
                <a:cs typeface="Calibri"/>
              </a:rPr>
              <a:t>of</a:t>
            </a:r>
            <a:r>
              <a:rPr sz="3700" i="1" dirty="0">
                <a:solidFill>
                  <a:srgbClr val="404040"/>
                </a:solidFill>
                <a:latin typeface="Calibri"/>
                <a:cs typeface="Calibri"/>
              </a:rPr>
              <a:t> </a:t>
            </a:r>
            <a:r>
              <a:rPr sz="3700" i="1" spc="-10" dirty="0">
                <a:solidFill>
                  <a:srgbClr val="404040"/>
                </a:solidFill>
                <a:latin typeface="Calibri"/>
                <a:cs typeface="Calibri"/>
              </a:rPr>
              <a:t>patient’s</a:t>
            </a:r>
            <a:r>
              <a:rPr sz="3700" i="1" dirty="0">
                <a:solidFill>
                  <a:srgbClr val="404040"/>
                </a:solidFill>
                <a:latin typeface="Calibri"/>
                <a:cs typeface="Calibri"/>
              </a:rPr>
              <a:t> </a:t>
            </a:r>
            <a:r>
              <a:rPr sz="3700" i="1" spc="5" dirty="0">
                <a:solidFill>
                  <a:srgbClr val="404040"/>
                </a:solidFill>
                <a:latin typeface="Calibri"/>
                <a:cs typeface="Calibri"/>
              </a:rPr>
              <a:t>blood </a:t>
            </a:r>
            <a:r>
              <a:rPr sz="3700" i="1" spc="-5" dirty="0">
                <a:solidFill>
                  <a:srgbClr val="404040"/>
                </a:solidFill>
                <a:latin typeface="Calibri"/>
                <a:cs typeface="Calibri"/>
              </a:rPr>
              <a:t>followed</a:t>
            </a:r>
            <a:r>
              <a:rPr sz="3700" i="1" spc="-20" dirty="0">
                <a:solidFill>
                  <a:srgbClr val="404040"/>
                </a:solidFill>
                <a:latin typeface="Calibri"/>
                <a:cs typeface="Calibri"/>
              </a:rPr>
              <a:t> </a:t>
            </a:r>
            <a:r>
              <a:rPr sz="3700" i="1" dirty="0">
                <a:solidFill>
                  <a:srgbClr val="404040"/>
                </a:solidFill>
                <a:latin typeface="Calibri"/>
                <a:cs typeface="Calibri"/>
              </a:rPr>
              <a:t>by </a:t>
            </a:r>
            <a:r>
              <a:rPr sz="3700" i="1" spc="5" dirty="0">
                <a:solidFill>
                  <a:srgbClr val="404040"/>
                </a:solidFill>
                <a:latin typeface="Calibri"/>
                <a:cs typeface="Calibri"/>
              </a:rPr>
              <a:t>rapid</a:t>
            </a:r>
            <a:endParaRPr sz="3700">
              <a:latin typeface="Calibri"/>
              <a:cs typeface="Calibri"/>
            </a:endParaRPr>
          </a:p>
          <a:p>
            <a:pPr marL="12700">
              <a:lnSpc>
                <a:spcPct val="100000"/>
              </a:lnSpc>
              <a:spcBef>
                <a:spcPts val="930"/>
              </a:spcBef>
            </a:pPr>
            <a:r>
              <a:rPr sz="3700" i="1" dirty="0">
                <a:solidFill>
                  <a:srgbClr val="404040"/>
                </a:solidFill>
                <a:latin typeface="Calibri"/>
                <a:cs typeface="Calibri"/>
              </a:rPr>
              <a:t>administration</a:t>
            </a:r>
            <a:r>
              <a:rPr sz="3700" i="1" spc="15" dirty="0">
                <a:solidFill>
                  <a:srgbClr val="404040"/>
                </a:solidFill>
                <a:latin typeface="Calibri"/>
                <a:cs typeface="Calibri"/>
              </a:rPr>
              <a:t> </a:t>
            </a:r>
            <a:r>
              <a:rPr sz="3700" i="1" spc="5" dirty="0">
                <a:solidFill>
                  <a:srgbClr val="404040"/>
                </a:solidFill>
                <a:latin typeface="Calibri"/>
                <a:cs typeface="Calibri"/>
              </a:rPr>
              <a:t>of</a:t>
            </a:r>
            <a:r>
              <a:rPr sz="3700" i="1" dirty="0">
                <a:solidFill>
                  <a:srgbClr val="404040"/>
                </a:solidFill>
                <a:latin typeface="Calibri"/>
                <a:cs typeface="Calibri"/>
              </a:rPr>
              <a:t> donated</a:t>
            </a:r>
            <a:r>
              <a:rPr sz="3700" i="1" spc="20" dirty="0">
                <a:solidFill>
                  <a:srgbClr val="404040"/>
                </a:solidFill>
                <a:latin typeface="Calibri"/>
                <a:cs typeface="Calibri"/>
              </a:rPr>
              <a:t> </a:t>
            </a:r>
            <a:r>
              <a:rPr sz="3700" i="1" spc="-15" dirty="0">
                <a:solidFill>
                  <a:srgbClr val="404040"/>
                </a:solidFill>
                <a:latin typeface="Calibri"/>
                <a:cs typeface="Calibri"/>
              </a:rPr>
              <a:t>packed</a:t>
            </a:r>
            <a:r>
              <a:rPr sz="3700" i="1" spc="5" dirty="0">
                <a:solidFill>
                  <a:srgbClr val="404040"/>
                </a:solidFill>
                <a:latin typeface="Calibri"/>
                <a:cs typeface="Calibri"/>
              </a:rPr>
              <a:t> </a:t>
            </a:r>
            <a:r>
              <a:rPr sz="3700" i="1" dirty="0">
                <a:solidFill>
                  <a:srgbClr val="404040"/>
                </a:solidFill>
                <a:latin typeface="Calibri"/>
                <a:cs typeface="Calibri"/>
              </a:rPr>
              <a:t>red blood cells),</a:t>
            </a:r>
            <a:endParaRPr sz="3700">
              <a:latin typeface="Calibri"/>
              <a:cs typeface="Calibri"/>
            </a:endParaRPr>
          </a:p>
          <a:p>
            <a:pPr>
              <a:lnSpc>
                <a:spcPct val="100000"/>
              </a:lnSpc>
              <a:spcBef>
                <a:spcPts val="15"/>
              </a:spcBef>
            </a:pPr>
            <a:endParaRPr sz="5150">
              <a:latin typeface="Calibri"/>
              <a:cs typeface="Calibri"/>
            </a:endParaRPr>
          </a:p>
          <a:p>
            <a:pPr marL="396875" indent="-384810">
              <a:lnSpc>
                <a:spcPct val="100000"/>
              </a:lnSpc>
              <a:buAutoNum type="arabicPlain" startAt="3"/>
              <a:tabLst>
                <a:tab pos="397510" algn="l"/>
              </a:tabLst>
            </a:pPr>
            <a:r>
              <a:rPr sz="3700" i="1" dirty="0">
                <a:solidFill>
                  <a:srgbClr val="404040"/>
                </a:solidFill>
                <a:latin typeface="Calibri"/>
                <a:cs typeface="Calibri"/>
              </a:rPr>
              <a:t>simple</a:t>
            </a:r>
            <a:r>
              <a:rPr sz="3700" i="1" spc="-15" dirty="0">
                <a:solidFill>
                  <a:srgbClr val="404040"/>
                </a:solidFill>
                <a:latin typeface="Calibri"/>
                <a:cs typeface="Calibri"/>
              </a:rPr>
              <a:t> </a:t>
            </a:r>
            <a:r>
              <a:rPr sz="3700" i="1" spc="5" dirty="0">
                <a:solidFill>
                  <a:srgbClr val="404040"/>
                </a:solidFill>
                <a:latin typeface="Calibri"/>
                <a:cs typeface="Calibri"/>
              </a:rPr>
              <a:t>transfusion.</a:t>
            </a:r>
            <a:endParaRPr sz="3700">
              <a:latin typeface="Calibri"/>
              <a:cs typeface="Calibri"/>
            </a:endParaRPr>
          </a:p>
        </p:txBody>
      </p:sp>
      <p:pic>
        <p:nvPicPr>
          <p:cNvPr id="4" name="object 4"/>
          <p:cNvPicPr/>
          <p:nvPr/>
        </p:nvPicPr>
        <p:blipFill>
          <a:blip r:embed="rId3" cstate="print"/>
          <a:stretch>
            <a:fillRect/>
          </a:stretch>
        </p:blipFill>
        <p:spPr>
          <a:xfrm>
            <a:off x="396240" y="195071"/>
            <a:ext cx="8364474" cy="1116329"/>
          </a:xfrm>
          <a:prstGeom prst="rect">
            <a:avLst/>
          </a:prstGeom>
        </p:spPr>
      </p:pic>
      <p:sp>
        <p:nvSpPr>
          <p:cNvPr id="5" name="object 5"/>
          <p:cNvSpPr txBox="1">
            <a:spLocks noGrp="1"/>
          </p:cNvSpPr>
          <p:nvPr>
            <p:ph type="title"/>
          </p:nvPr>
        </p:nvSpPr>
        <p:spPr>
          <a:xfrm>
            <a:off x="696569" y="311658"/>
            <a:ext cx="7730490" cy="635000"/>
          </a:xfrm>
          <a:prstGeom prst="rect">
            <a:avLst/>
          </a:prstGeom>
        </p:spPr>
        <p:txBody>
          <a:bodyPr vert="horz" wrap="square" lIns="0" tIns="12065" rIns="0" bIns="0" rtlCol="0">
            <a:spAutoFit/>
          </a:bodyPr>
          <a:lstStyle/>
          <a:p>
            <a:pPr marL="12700">
              <a:lnSpc>
                <a:spcPct val="100000"/>
              </a:lnSpc>
              <a:spcBef>
                <a:spcPts val="95"/>
              </a:spcBef>
            </a:pPr>
            <a:r>
              <a:rPr i="1" spc="-30" dirty="0">
                <a:solidFill>
                  <a:srgbClr val="FFFFFF"/>
                </a:solidFill>
                <a:latin typeface="Calibri"/>
                <a:cs typeface="Calibri"/>
              </a:rPr>
              <a:t>Red</a:t>
            </a:r>
            <a:r>
              <a:rPr i="1" spc="-10" dirty="0">
                <a:solidFill>
                  <a:srgbClr val="FFFFFF"/>
                </a:solidFill>
                <a:latin typeface="Calibri"/>
                <a:cs typeface="Calibri"/>
              </a:rPr>
              <a:t> </a:t>
            </a:r>
            <a:r>
              <a:rPr i="1" spc="-5" dirty="0">
                <a:solidFill>
                  <a:srgbClr val="FFFFFF"/>
                </a:solidFill>
                <a:latin typeface="Calibri"/>
                <a:cs typeface="Calibri"/>
              </a:rPr>
              <a:t>Blood Cell</a:t>
            </a:r>
            <a:r>
              <a:rPr i="1" dirty="0">
                <a:solidFill>
                  <a:srgbClr val="FFFFFF"/>
                </a:solidFill>
                <a:latin typeface="Calibri"/>
                <a:cs typeface="Calibri"/>
              </a:rPr>
              <a:t> </a:t>
            </a:r>
            <a:r>
              <a:rPr i="1" spc="-20" dirty="0">
                <a:solidFill>
                  <a:srgbClr val="FFFFFF"/>
                </a:solidFill>
                <a:latin typeface="Calibri"/>
                <a:cs typeface="Calibri"/>
              </a:rPr>
              <a:t>Transfusions</a:t>
            </a:r>
            <a:r>
              <a:rPr i="1" spc="10" dirty="0">
                <a:solidFill>
                  <a:srgbClr val="FFFFFF"/>
                </a:solidFill>
                <a:latin typeface="Calibri"/>
                <a:cs typeface="Calibri"/>
              </a:rPr>
              <a:t> </a:t>
            </a:r>
            <a:r>
              <a:rPr i="1" spc="-5" dirty="0">
                <a:solidFill>
                  <a:srgbClr val="FFFFFF"/>
                </a:solidFill>
                <a:latin typeface="Calibri"/>
                <a:cs typeface="Calibri"/>
              </a:rPr>
              <a:t>methods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277418" y="2189190"/>
            <a:ext cx="6910070" cy="3637915"/>
          </a:xfrm>
          <a:prstGeom prst="rect">
            <a:avLst/>
          </a:prstGeom>
        </p:spPr>
        <p:txBody>
          <a:bodyPr vert="horz" wrap="square" lIns="0" tIns="53340" rIns="0" bIns="0" rtlCol="0">
            <a:spAutoFit/>
          </a:bodyPr>
          <a:lstStyle/>
          <a:p>
            <a:pPr marL="12700">
              <a:lnSpc>
                <a:spcPct val="100000"/>
              </a:lnSpc>
              <a:spcBef>
                <a:spcPts val="420"/>
              </a:spcBef>
            </a:pPr>
            <a:r>
              <a:rPr sz="2400" i="1" spc="-10" dirty="0">
                <a:solidFill>
                  <a:srgbClr val="404040"/>
                </a:solidFill>
                <a:latin typeface="Calibri"/>
                <a:cs typeface="Calibri"/>
              </a:rPr>
              <a:t>for</a:t>
            </a:r>
            <a:r>
              <a:rPr sz="2400" i="1" spc="5" dirty="0">
                <a:solidFill>
                  <a:srgbClr val="404040"/>
                </a:solidFill>
                <a:latin typeface="Calibri"/>
                <a:cs typeface="Calibri"/>
              </a:rPr>
              <a:t> </a:t>
            </a:r>
            <a:r>
              <a:rPr sz="2400" i="1" spc="-5" dirty="0">
                <a:solidFill>
                  <a:srgbClr val="404040"/>
                </a:solidFill>
                <a:latin typeface="Calibri"/>
                <a:cs typeface="Calibri"/>
              </a:rPr>
              <a:t>patients</a:t>
            </a:r>
            <a:r>
              <a:rPr sz="2400" i="1" spc="-10" dirty="0">
                <a:solidFill>
                  <a:srgbClr val="404040"/>
                </a:solidFill>
                <a:latin typeface="Calibri"/>
                <a:cs typeface="Calibri"/>
              </a:rPr>
              <a:t> </a:t>
            </a:r>
            <a:r>
              <a:rPr sz="2400" i="1" spc="-5" dirty="0">
                <a:solidFill>
                  <a:srgbClr val="404040"/>
                </a:solidFill>
                <a:latin typeface="Calibri"/>
                <a:cs typeface="Calibri"/>
              </a:rPr>
              <a:t>requiring chronic</a:t>
            </a:r>
            <a:r>
              <a:rPr sz="2400" i="1" spc="10" dirty="0">
                <a:solidFill>
                  <a:srgbClr val="404040"/>
                </a:solidFill>
                <a:latin typeface="Calibri"/>
                <a:cs typeface="Calibri"/>
              </a:rPr>
              <a:t> </a:t>
            </a:r>
            <a:r>
              <a:rPr sz="2400" i="1" spc="-5" dirty="0">
                <a:solidFill>
                  <a:srgbClr val="404040"/>
                </a:solidFill>
                <a:latin typeface="Calibri"/>
                <a:cs typeface="Calibri"/>
              </a:rPr>
              <a:t>blood</a:t>
            </a:r>
            <a:r>
              <a:rPr sz="2400" i="1" spc="5" dirty="0">
                <a:solidFill>
                  <a:srgbClr val="404040"/>
                </a:solidFill>
                <a:latin typeface="Calibri"/>
                <a:cs typeface="Calibri"/>
              </a:rPr>
              <a:t> </a:t>
            </a:r>
            <a:r>
              <a:rPr sz="2400" i="1" spc="-5" dirty="0">
                <a:solidFill>
                  <a:srgbClr val="404040"/>
                </a:solidFill>
                <a:latin typeface="Calibri"/>
                <a:cs typeface="Calibri"/>
              </a:rPr>
              <a:t>transfusion</a:t>
            </a:r>
            <a:endParaRPr sz="2400">
              <a:latin typeface="Calibri"/>
              <a:cs typeface="Calibri"/>
            </a:endParaRPr>
          </a:p>
          <a:p>
            <a:pPr marL="12700">
              <a:lnSpc>
                <a:spcPts val="2595"/>
              </a:lnSpc>
              <a:spcBef>
                <a:spcPts val="325"/>
              </a:spcBef>
            </a:pPr>
            <a:r>
              <a:rPr sz="2400" i="1" spc="-5" dirty="0">
                <a:solidFill>
                  <a:srgbClr val="404040"/>
                </a:solidFill>
                <a:latin typeface="Calibri"/>
                <a:cs typeface="Calibri"/>
              </a:rPr>
              <a:t>therapy</a:t>
            </a:r>
            <a:r>
              <a:rPr sz="2400" i="1" spc="-10" dirty="0">
                <a:solidFill>
                  <a:srgbClr val="404040"/>
                </a:solidFill>
                <a:latin typeface="Calibri"/>
                <a:cs typeface="Calibri"/>
              </a:rPr>
              <a:t> </a:t>
            </a:r>
            <a:r>
              <a:rPr sz="2400" i="1" spc="-5" dirty="0">
                <a:solidFill>
                  <a:srgbClr val="404040"/>
                </a:solidFill>
                <a:latin typeface="Calibri"/>
                <a:cs typeface="Calibri"/>
              </a:rPr>
              <a:t>because</a:t>
            </a:r>
            <a:r>
              <a:rPr sz="2400" i="1" dirty="0">
                <a:solidFill>
                  <a:srgbClr val="404040"/>
                </a:solidFill>
                <a:latin typeface="Calibri"/>
                <a:cs typeface="Calibri"/>
              </a:rPr>
              <a:t> there</a:t>
            </a:r>
            <a:r>
              <a:rPr sz="2400" i="1" spc="-10" dirty="0">
                <a:solidFill>
                  <a:srgbClr val="404040"/>
                </a:solidFill>
                <a:latin typeface="Calibri"/>
                <a:cs typeface="Calibri"/>
              </a:rPr>
              <a:t> </a:t>
            </a:r>
            <a:r>
              <a:rPr sz="2400" i="1" dirty="0">
                <a:solidFill>
                  <a:srgbClr val="404040"/>
                </a:solidFill>
                <a:latin typeface="Calibri"/>
                <a:cs typeface="Calibri"/>
              </a:rPr>
              <a:t>is a</a:t>
            </a:r>
            <a:r>
              <a:rPr sz="2400" i="1" spc="-10" dirty="0">
                <a:solidFill>
                  <a:srgbClr val="404040"/>
                </a:solidFill>
                <a:latin typeface="Calibri"/>
                <a:cs typeface="Calibri"/>
              </a:rPr>
              <a:t> </a:t>
            </a:r>
            <a:r>
              <a:rPr sz="2400" i="1" spc="-5" dirty="0">
                <a:solidFill>
                  <a:srgbClr val="404040"/>
                </a:solidFill>
                <a:latin typeface="Calibri"/>
                <a:cs typeface="Calibri"/>
              </a:rPr>
              <a:t>minimum</a:t>
            </a:r>
            <a:r>
              <a:rPr sz="2400" i="1" spc="-10" dirty="0">
                <a:solidFill>
                  <a:srgbClr val="404040"/>
                </a:solidFill>
                <a:latin typeface="Calibri"/>
                <a:cs typeface="Calibri"/>
              </a:rPr>
              <a:t> </a:t>
            </a:r>
            <a:r>
              <a:rPr sz="2400" i="1" spc="-5" dirty="0">
                <a:solidFill>
                  <a:srgbClr val="404040"/>
                </a:solidFill>
                <a:latin typeface="Calibri"/>
                <a:cs typeface="Calibri"/>
              </a:rPr>
              <a:t>net</a:t>
            </a:r>
            <a:r>
              <a:rPr sz="2400" i="1" dirty="0">
                <a:solidFill>
                  <a:srgbClr val="404040"/>
                </a:solidFill>
                <a:latin typeface="Calibri"/>
                <a:cs typeface="Calibri"/>
              </a:rPr>
              <a:t> iron</a:t>
            </a:r>
            <a:r>
              <a:rPr sz="2400" i="1" spc="-10" dirty="0">
                <a:solidFill>
                  <a:srgbClr val="404040"/>
                </a:solidFill>
                <a:latin typeface="Calibri"/>
                <a:cs typeface="Calibri"/>
              </a:rPr>
              <a:t> </a:t>
            </a:r>
            <a:r>
              <a:rPr sz="2400" i="1" spc="-5" dirty="0">
                <a:solidFill>
                  <a:srgbClr val="404040"/>
                </a:solidFill>
                <a:latin typeface="Calibri"/>
                <a:cs typeface="Calibri"/>
              </a:rPr>
              <a:t>balance af</a:t>
            </a:r>
            <a:endParaRPr sz="2400">
              <a:latin typeface="Calibri"/>
              <a:cs typeface="Calibri"/>
            </a:endParaRPr>
          </a:p>
          <a:p>
            <a:pPr marL="222885">
              <a:lnSpc>
                <a:spcPts val="2595"/>
              </a:lnSpc>
            </a:pPr>
            <a:r>
              <a:rPr sz="2400" i="1" spc="-10" dirty="0">
                <a:solidFill>
                  <a:srgbClr val="404040"/>
                </a:solidFill>
                <a:latin typeface="Calibri"/>
                <a:cs typeface="Calibri"/>
              </a:rPr>
              <a:t>ter</a:t>
            </a:r>
            <a:endParaRPr sz="2400">
              <a:latin typeface="Calibri"/>
              <a:cs typeface="Calibri"/>
            </a:endParaRPr>
          </a:p>
          <a:p>
            <a:pPr marL="222885" marR="50800" indent="-210820">
              <a:lnSpc>
                <a:spcPts val="2300"/>
              </a:lnSpc>
              <a:spcBef>
                <a:spcPts val="885"/>
              </a:spcBef>
            </a:pPr>
            <a:r>
              <a:rPr sz="2400" i="1" dirty="0">
                <a:solidFill>
                  <a:srgbClr val="404040"/>
                </a:solidFill>
                <a:latin typeface="Calibri"/>
                <a:cs typeface="Calibri"/>
              </a:rPr>
              <a:t>the</a:t>
            </a:r>
            <a:r>
              <a:rPr sz="2400" i="1" spc="-10" dirty="0">
                <a:solidFill>
                  <a:srgbClr val="404040"/>
                </a:solidFill>
                <a:latin typeface="Calibri"/>
                <a:cs typeface="Calibri"/>
              </a:rPr>
              <a:t> </a:t>
            </a:r>
            <a:r>
              <a:rPr sz="2400" i="1" spc="-5" dirty="0">
                <a:solidFill>
                  <a:srgbClr val="404040"/>
                </a:solidFill>
                <a:latin typeface="Calibri"/>
                <a:cs typeface="Calibri"/>
              </a:rPr>
              <a:t>procedure,</a:t>
            </a:r>
            <a:r>
              <a:rPr sz="2400" i="1" dirty="0">
                <a:solidFill>
                  <a:srgbClr val="404040"/>
                </a:solidFill>
                <a:latin typeface="Calibri"/>
                <a:cs typeface="Calibri"/>
              </a:rPr>
              <a:t> </a:t>
            </a:r>
            <a:r>
              <a:rPr sz="2400" i="1" spc="-10" dirty="0">
                <a:solidFill>
                  <a:srgbClr val="404040"/>
                </a:solidFill>
                <a:latin typeface="Calibri"/>
                <a:cs typeface="Calibri"/>
              </a:rPr>
              <a:t>followed </a:t>
            </a:r>
            <a:r>
              <a:rPr sz="2400" i="1" spc="-5" dirty="0">
                <a:solidFill>
                  <a:srgbClr val="404040"/>
                </a:solidFill>
                <a:latin typeface="Calibri"/>
                <a:cs typeface="Calibri"/>
              </a:rPr>
              <a:t>by manual</a:t>
            </a:r>
            <a:r>
              <a:rPr sz="2400" i="1" dirty="0">
                <a:solidFill>
                  <a:srgbClr val="404040"/>
                </a:solidFill>
                <a:latin typeface="Calibri"/>
                <a:cs typeface="Calibri"/>
              </a:rPr>
              <a:t> </a:t>
            </a:r>
            <a:r>
              <a:rPr sz="2400" i="1" spc="-15" dirty="0">
                <a:solidFill>
                  <a:srgbClr val="404040"/>
                </a:solidFill>
                <a:latin typeface="Calibri"/>
                <a:cs typeface="Calibri"/>
              </a:rPr>
              <a:t>exchange</a:t>
            </a:r>
            <a:r>
              <a:rPr sz="2400" i="1" dirty="0">
                <a:solidFill>
                  <a:srgbClr val="404040"/>
                </a:solidFill>
                <a:latin typeface="Calibri"/>
                <a:cs typeface="Calibri"/>
              </a:rPr>
              <a:t> </a:t>
            </a:r>
            <a:r>
              <a:rPr sz="2400" i="1" spc="-5" dirty="0">
                <a:solidFill>
                  <a:srgbClr val="404040"/>
                </a:solidFill>
                <a:latin typeface="Calibri"/>
                <a:cs typeface="Calibri"/>
              </a:rPr>
              <a:t>transfusio </a:t>
            </a:r>
            <a:r>
              <a:rPr sz="2400" i="1" spc="-525" dirty="0">
                <a:solidFill>
                  <a:srgbClr val="404040"/>
                </a:solidFill>
                <a:latin typeface="Calibri"/>
                <a:cs typeface="Calibri"/>
              </a:rPr>
              <a:t> </a:t>
            </a:r>
            <a:r>
              <a:rPr sz="2400" i="1" dirty="0">
                <a:solidFill>
                  <a:srgbClr val="404040"/>
                </a:solidFill>
                <a:latin typeface="Calibri"/>
                <a:cs typeface="Calibri"/>
              </a:rPr>
              <a:t>n.</a:t>
            </a:r>
            <a:endParaRPr sz="2400">
              <a:latin typeface="Calibri"/>
              <a:cs typeface="Calibri"/>
            </a:endParaRPr>
          </a:p>
          <a:p>
            <a:pPr marL="222885" marR="35560" indent="-210820">
              <a:lnSpc>
                <a:spcPts val="2310"/>
              </a:lnSpc>
              <a:spcBef>
                <a:spcPts val="900"/>
              </a:spcBef>
            </a:pPr>
            <a:r>
              <a:rPr sz="2400" i="1" u="heavy" spc="-5" dirty="0">
                <a:solidFill>
                  <a:srgbClr val="404040"/>
                </a:solidFill>
                <a:uFill>
                  <a:solidFill>
                    <a:srgbClr val="404040"/>
                  </a:solidFill>
                </a:uFill>
                <a:latin typeface="Calibri"/>
                <a:cs typeface="Calibri"/>
              </a:rPr>
              <a:t> Simple transfusion</a:t>
            </a:r>
            <a:r>
              <a:rPr sz="2400" i="1" u="heavy" spc="15" dirty="0">
                <a:solidFill>
                  <a:srgbClr val="404040"/>
                </a:solidFill>
                <a:uFill>
                  <a:solidFill>
                    <a:srgbClr val="404040"/>
                  </a:solidFill>
                </a:uFill>
                <a:latin typeface="Calibri"/>
                <a:cs typeface="Calibri"/>
              </a:rPr>
              <a:t> </a:t>
            </a:r>
            <a:r>
              <a:rPr sz="2400" i="1" u="heavy" spc="-5" dirty="0">
                <a:solidFill>
                  <a:srgbClr val="404040"/>
                </a:solidFill>
                <a:uFill>
                  <a:solidFill>
                    <a:srgbClr val="404040"/>
                  </a:solidFill>
                </a:uFill>
                <a:latin typeface="Calibri"/>
                <a:cs typeface="Calibri"/>
              </a:rPr>
              <a:t>therapy</a:t>
            </a:r>
            <a:r>
              <a:rPr sz="2400" i="1" u="heavy" spc="-15" dirty="0">
                <a:solidFill>
                  <a:srgbClr val="404040"/>
                </a:solidFill>
                <a:uFill>
                  <a:solidFill>
                    <a:srgbClr val="404040"/>
                  </a:solidFill>
                </a:uFill>
                <a:latin typeface="Calibri"/>
                <a:cs typeface="Calibri"/>
              </a:rPr>
              <a:t> </a:t>
            </a:r>
            <a:r>
              <a:rPr sz="2400" i="1" u="heavy" dirty="0">
                <a:solidFill>
                  <a:srgbClr val="404040"/>
                </a:solidFill>
                <a:uFill>
                  <a:solidFill>
                    <a:srgbClr val="404040"/>
                  </a:solidFill>
                </a:uFill>
                <a:latin typeface="Calibri"/>
                <a:cs typeface="Calibri"/>
              </a:rPr>
              <a:t>is</a:t>
            </a:r>
            <a:r>
              <a:rPr sz="2400" i="1" u="heavy" spc="-10" dirty="0">
                <a:solidFill>
                  <a:srgbClr val="404040"/>
                </a:solidFill>
                <a:uFill>
                  <a:solidFill>
                    <a:srgbClr val="404040"/>
                  </a:solidFill>
                </a:uFill>
                <a:latin typeface="Calibri"/>
                <a:cs typeface="Calibri"/>
              </a:rPr>
              <a:t> </a:t>
            </a:r>
            <a:r>
              <a:rPr sz="2400" i="1" u="heavy" dirty="0">
                <a:solidFill>
                  <a:srgbClr val="404040"/>
                </a:solidFill>
                <a:uFill>
                  <a:solidFill>
                    <a:srgbClr val="404040"/>
                  </a:solidFill>
                </a:uFill>
                <a:latin typeface="Calibri"/>
                <a:cs typeface="Calibri"/>
              </a:rPr>
              <a:t>the</a:t>
            </a:r>
            <a:r>
              <a:rPr sz="2400" i="1" u="heavy" spc="5" dirty="0">
                <a:solidFill>
                  <a:srgbClr val="404040"/>
                </a:solidFill>
                <a:uFill>
                  <a:solidFill>
                    <a:srgbClr val="404040"/>
                  </a:solidFill>
                </a:uFill>
                <a:latin typeface="Calibri"/>
                <a:cs typeface="Calibri"/>
              </a:rPr>
              <a:t> </a:t>
            </a:r>
            <a:r>
              <a:rPr sz="2400" i="1" u="heavy" spc="-5" dirty="0">
                <a:solidFill>
                  <a:srgbClr val="404040"/>
                </a:solidFill>
                <a:uFill>
                  <a:solidFill>
                    <a:srgbClr val="404040"/>
                  </a:solidFill>
                </a:uFill>
                <a:latin typeface="Calibri"/>
                <a:cs typeface="Calibri"/>
              </a:rPr>
              <a:t>least-preferable</a:t>
            </a:r>
            <a:r>
              <a:rPr sz="2400" i="1" u="heavy" spc="-10" dirty="0">
                <a:solidFill>
                  <a:srgbClr val="404040"/>
                </a:solidFill>
                <a:uFill>
                  <a:solidFill>
                    <a:srgbClr val="404040"/>
                  </a:solidFill>
                </a:uFill>
                <a:latin typeface="Calibri"/>
                <a:cs typeface="Calibri"/>
              </a:rPr>
              <a:t> </a:t>
            </a:r>
            <a:r>
              <a:rPr sz="2400" i="1" spc="-5" dirty="0">
                <a:solidFill>
                  <a:srgbClr val="404040"/>
                </a:solidFill>
                <a:latin typeface="Calibri"/>
                <a:cs typeface="Calibri"/>
              </a:rPr>
              <a:t>meth </a:t>
            </a:r>
            <a:r>
              <a:rPr sz="2400" i="1" spc="-525" dirty="0">
                <a:solidFill>
                  <a:srgbClr val="404040"/>
                </a:solidFill>
                <a:latin typeface="Calibri"/>
                <a:cs typeface="Calibri"/>
              </a:rPr>
              <a:t> </a:t>
            </a:r>
            <a:r>
              <a:rPr sz="2400" i="1" spc="-5" dirty="0">
                <a:solidFill>
                  <a:srgbClr val="404040"/>
                </a:solidFill>
                <a:latin typeface="Calibri"/>
                <a:cs typeface="Calibri"/>
              </a:rPr>
              <a:t>od</a:t>
            </a:r>
            <a:r>
              <a:rPr sz="2400" i="1" dirty="0">
                <a:solidFill>
                  <a:srgbClr val="404040"/>
                </a:solidFill>
                <a:latin typeface="Calibri"/>
                <a:cs typeface="Calibri"/>
              </a:rPr>
              <a:t> </a:t>
            </a:r>
            <a:r>
              <a:rPr sz="2400" i="1" spc="-15" dirty="0">
                <a:solidFill>
                  <a:srgbClr val="404040"/>
                </a:solidFill>
                <a:latin typeface="Calibri"/>
                <a:cs typeface="Calibri"/>
              </a:rPr>
              <a:t>for</a:t>
            </a:r>
            <a:r>
              <a:rPr sz="2400" i="1" spc="5" dirty="0">
                <a:solidFill>
                  <a:srgbClr val="404040"/>
                </a:solidFill>
                <a:latin typeface="Calibri"/>
                <a:cs typeface="Calibri"/>
              </a:rPr>
              <a:t> </a:t>
            </a:r>
            <a:r>
              <a:rPr sz="2400" i="1" spc="-5" dirty="0">
                <a:solidFill>
                  <a:srgbClr val="404040"/>
                </a:solidFill>
                <a:latin typeface="Calibri"/>
                <a:cs typeface="Calibri"/>
              </a:rPr>
              <a:t>regular blood</a:t>
            </a:r>
            <a:r>
              <a:rPr sz="2400" i="1" dirty="0">
                <a:solidFill>
                  <a:srgbClr val="404040"/>
                </a:solidFill>
                <a:latin typeface="Calibri"/>
                <a:cs typeface="Calibri"/>
              </a:rPr>
              <a:t> </a:t>
            </a:r>
            <a:r>
              <a:rPr sz="2400" i="1" spc="-5" dirty="0">
                <a:solidFill>
                  <a:srgbClr val="404040"/>
                </a:solidFill>
                <a:latin typeface="Calibri"/>
                <a:cs typeface="Calibri"/>
              </a:rPr>
              <a:t>transfusion</a:t>
            </a:r>
            <a:r>
              <a:rPr sz="2400" i="1" spc="10" dirty="0">
                <a:solidFill>
                  <a:srgbClr val="404040"/>
                </a:solidFill>
                <a:latin typeface="Calibri"/>
                <a:cs typeface="Calibri"/>
              </a:rPr>
              <a:t> </a:t>
            </a:r>
            <a:r>
              <a:rPr sz="2400" i="1" spc="-5" dirty="0">
                <a:solidFill>
                  <a:srgbClr val="404040"/>
                </a:solidFill>
                <a:latin typeface="Calibri"/>
                <a:cs typeface="Calibri"/>
              </a:rPr>
              <a:t>therapy because</a:t>
            </a:r>
            <a:r>
              <a:rPr sz="2400" i="1" spc="5" dirty="0">
                <a:solidFill>
                  <a:srgbClr val="404040"/>
                </a:solidFill>
                <a:latin typeface="Calibri"/>
                <a:cs typeface="Calibri"/>
              </a:rPr>
              <a:t> </a:t>
            </a:r>
            <a:r>
              <a:rPr sz="2400" i="1" dirty="0">
                <a:solidFill>
                  <a:srgbClr val="404040"/>
                </a:solidFill>
                <a:latin typeface="Calibri"/>
                <a:cs typeface="Calibri"/>
              </a:rPr>
              <a:t>this </a:t>
            </a:r>
            <a:r>
              <a:rPr sz="2400" i="1" spc="5" dirty="0">
                <a:solidFill>
                  <a:srgbClr val="404040"/>
                </a:solidFill>
                <a:latin typeface="Calibri"/>
                <a:cs typeface="Calibri"/>
              </a:rPr>
              <a:t> </a:t>
            </a:r>
            <a:r>
              <a:rPr sz="2400" i="1" spc="-10" dirty="0">
                <a:solidFill>
                  <a:srgbClr val="404040"/>
                </a:solidFill>
                <a:latin typeface="Calibri"/>
                <a:cs typeface="Calibri"/>
              </a:rPr>
              <a:t>strategy</a:t>
            </a:r>
            <a:endParaRPr sz="2400">
              <a:latin typeface="Calibri"/>
              <a:cs typeface="Calibri"/>
            </a:endParaRPr>
          </a:p>
          <a:p>
            <a:pPr marL="12700" marR="5080" indent="68580">
              <a:lnSpc>
                <a:spcPct val="111300"/>
              </a:lnSpc>
              <a:spcBef>
                <a:spcPts val="5"/>
              </a:spcBef>
            </a:pPr>
            <a:r>
              <a:rPr sz="2400" i="1" spc="-5" dirty="0">
                <a:solidFill>
                  <a:srgbClr val="404040"/>
                </a:solidFill>
                <a:latin typeface="Calibri"/>
                <a:cs typeface="Calibri"/>
              </a:rPr>
              <a:t>results</a:t>
            </a:r>
            <a:r>
              <a:rPr sz="2400" i="1" spc="-10" dirty="0">
                <a:solidFill>
                  <a:srgbClr val="404040"/>
                </a:solidFill>
                <a:latin typeface="Calibri"/>
                <a:cs typeface="Calibri"/>
              </a:rPr>
              <a:t> </a:t>
            </a:r>
            <a:r>
              <a:rPr sz="2400" i="1" dirty="0">
                <a:solidFill>
                  <a:srgbClr val="404040"/>
                </a:solidFill>
                <a:latin typeface="Calibri"/>
                <a:cs typeface="Calibri"/>
              </a:rPr>
              <a:t>in the</a:t>
            </a:r>
            <a:r>
              <a:rPr sz="2400" i="1" spc="-10" dirty="0">
                <a:solidFill>
                  <a:srgbClr val="404040"/>
                </a:solidFill>
                <a:latin typeface="Calibri"/>
                <a:cs typeface="Calibri"/>
              </a:rPr>
              <a:t> highest</a:t>
            </a:r>
            <a:r>
              <a:rPr sz="2400" i="1" dirty="0">
                <a:solidFill>
                  <a:srgbClr val="404040"/>
                </a:solidFill>
                <a:latin typeface="Calibri"/>
                <a:cs typeface="Calibri"/>
              </a:rPr>
              <a:t> </a:t>
            </a:r>
            <a:r>
              <a:rPr sz="2400" i="1" spc="-5" dirty="0">
                <a:solidFill>
                  <a:srgbClr val="404040"/>
                </a:solidFill>
                <a:latin typeface="Calibri"/>
                <a:cs typeface="Calibri"/>
              </a:rPr>
              <a:t>net-positive </a:t>
            </a:r>
            <a:r>
              <a:rPr sz="2400" i="1" dirty="0">
                <a:solidFill>
                  <a:srgbClr val="404040"/>
                </a:solidFill>
                <a:latin typeface="Calibri"/>
                <a:cs typeface="Calibri"/>
              </a:rPr>
              <a:t>iron</a:t>
            </a:r>
            <a:r>
              <a:rPr sz="2400" i="1" spc="-15" dirty="0">
                <a:solidFill>
                  <a:srgbClr val="404040"/>
                </a:solidFill>
                <a:latin typeface="Calibri"/>
                <a:cs typeface="Calibri"/>
              </a:rPr>
              <a:t> </a:t>
            </a:r>
            <a:r>
              <a:rPr sz="2400" i="1" spc="-5" dirty="0">
                <a:solidFill>
                  <a:srgbClr val="404040"/>
                </a:solidFill>
                <a:latin typeface="Calibri"/>
                <a:cs typeface="Calibri"/>
              </a:rPr>
              <a:t>balance</a:t>
            </a:r>
            <a:r>
              <a:rPr sz="2400" i="1" dirty="0">
                <a:solidFill>
                  <a:srgbClr val="404040"/>
                </a:solidFill>
                <a:latin typeface="Calibri"/>
                <a:cs typeface="Calibri"/>
              </a:rPr>
              <a:t> </a:t>
            </a:r>
            <a:r>
              <a:rPr sz="2400" i="1" spc="-10" dirty="0">
                <a:solidFill>
                  <a:srgbClr val="404040"/>
                </a:solidFill>
                <a:latin typeface="Calibri"/>
                <a:cs typeface="Calibri"/>
              </a:rPr>
              <a:t>after</a:t>
            </a:r>
            <a:r>
              <a:rPr sz="2400" i="1" spc="5" dirty="0">
                <a:solidFill>
                  <a:srgbClr val="404040"/>
                </a:solidFill>
                <a:latin typeface="Calibri"/>
                <a:cs typeface="Calibri"/>
              </a:rPr>
              <a:t> </a:t>
            </a:r>
            <a:r>
              <a:rPr sz="2400" i="1" dirty="0">
                <a:solidFill>
                  <a:srgbClr val="404040"/>
                </a:solidFill>
                <a:latin typeface="Calibri"/>
                <a:cs typeface="Calibri"/>
              </a:rPr>
              <a:t>the </a:t>
            </a:r>
            <a:r>
              <a:rPr sz="2400" i="1" spc="-525" dirty="0">
                <a:solidFill>
                  <a:srgbClr val="404040"/>
                </a:solidFill>
                <a:latin typeface="Calibri"/>
                <a:cs typeface="Calibri"/>
              </a:rPr>
              <a:t> </a:t>
            </a:r>
            <a:r>
              <a:rPr sz="2400" i="1" spc="-5" dirty="0">
                <a:solidFill>
                  <a:srgbClr val="404040"/>
                </a:solidFill>
                <a:latin typeface="Calibri"/>
                <a:cs typeface="Calibri"/>
              </a:rPr>
              <a:t>procedure.</a:t>
            </a:r>
            <a:endParaRPr sz="2400">
              <a:latin typeface="Calibri"/>
              <a:cs typeface="Calibri"/>
            </a:endParaRPr>
          </a:p>
        </p:txBody>
      </p:sp>
      <p:sp>
        <p:nvSpPr>
          <p:cNvPr id="4" name="object 4"/>
          <p:cNvSpPr txBox="1">
            <a:spLocks noGrp="1"/>
          </p:cNvSpPr>
          <p:nvPr>
            <p:ph type="title"/>
          </p:nvPr>
        </p:nvSpPr>
        <p:spPr>
          <a:xfrm>
            <a:off x="421640" y="1353439"/>
            <a:ext cx="10703560" cy="574040"/>
          </a:xfrm>
          <a:prstGeom prst="rect">
            <a:avLst/>
          </a:prstGeom>
        </p:spPr>
        <p:txBody>
          <a:bodyPr vert="horz" wrap="square" lIns="0" tIns="12700" rIns="0" bIns="0" rtlCol="0">
            <a:spAutoFit/>
          </a:bodyPr>
          <a:lstStyle/>
          <a:p>
            <a:pPr marL="12700">
              <a:lnSpc>
                <a:spcPct val="100000"/>
              </a:lnSpc>
              <a:spcBef>
                <a:spcPts val="100"/>
              </a:spcBef>
            </a:pPr>
            <a:r>
              <a:rPr sz="3600" spc="-20" dirty="0">
                <a:solidFill>
                  <a:srgbClr val="000000"/>
                </a:solidFill>
              </a:rPr>
              <a:t>Automated</a:t>
            </a:r>
            <a:r>
              <a:rPr sz="3600" spc="35" dirty="0">
                <a:solidFill>
                  <a:srgbClr val="000000"/>
                </a:solidFill>
              </a:rPr>
              <a:t> </a:t>
            </a:r>
            <a:r>
              <a:rPr sz="3600" spc="-10" dirty="0">
                <a:solidFill>
                  <a:srgbClr val="000000"/>
                </a:solidFill>
              </a:rPr>
              <a:t>erythrocytapheresis</a:t>
            </a:r>
            <a:r>
              <a:rPr sz="3600" spc="25" dirty="0">
                <a:solidFill>
                  <a:srgbClr val="000000"/>
                </a:solidFill>
              </a:rPr>
              <a:t> </a:t>
            </a:r>
            <a:r>
              <a:rPr sz="3600" dirty="0">
                <a:solidFill>
                  <a:srgbClr val="000000"/>
                </a:solidFill>
              </a:rPr>
              <a:t>is</a:t>
            </a:r>
            <a:r>
              <a:rPr sz="3600" spc="10" dirty="0">
                <a:solidFill>
                  <a:srgbClr val="000000"/>
                </a:solidFill>
              </a:rPr>
              <a:t> </a:t>
            </a:r>
            <a:r>
              <a:rPr sz="3600" dirty="0">
                <a:solidFill>
                  <a:srgbClr val="000000"/>
                </a:solidFill>
              </a:rPr>
              <a:t>the</a:t>
            </a:r>
            <a:r>
              <a:rPr sz="3600" spc="10" dirty="0">
                <a:solidFill>
                  <a:srgbClr val="000000"/>
                </a:solidFill>
              </a:rPr>
              <a:t> </a:t>
            </a:r>
            <a:r>
              <a:rPr sz="3600" spc="-20" dirty="0">
                <a:solidFill>
                  <a:srgbClr val="000000"/>
                </a:solidFill>
              </a:rPr>
              <a:t>preferred</a:t>
            </a:r>
            <a:r>
              <a:rPr sz="3600" spc="-30" dirty="0">
                <a:solidFill>
                  <a:srgbClr val="000000"/>
                </a:solidFill>
              </a:rPr>
              <a:t> </a:t>
            </a:r>
            <a:r>
              <a:rPr sz="3600" spc="-5" dirty="0">
                <a:solidFill>
                  <a:srgbClr val="000000"/>
                </a:solidFill>
              </a:rPr>
              <a:t>method</a:t>
            </a:r>
            <a:endParaRPr sz="3600"/>
          </a:p>
        </p:txBody>
      </p:sp>
      <p:pic>
        <p:nvPicPr>
          <p:cNvPr id="5" name="object 5"/>
          <p:cNvPicPr/>
          <p:nvPr/>
        </p:nvPicPr>
        <p:blipFill>
          <a:blip r:embed="rId3" cstate="print"/>
          <a:stretch>
            <a:fillRect/>
          </a:stretch>
        </p:blipFill>
        <p:spPr>
          <a:xfrm>
            <a:off x="7940040" y="2350006"/>
            <a:ext cx="4250436" cy="4509514"/>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grpSp>
        <p:nvGrpSpPr>
          <p:cNvPr id="3" name="object 3"/>
          <p:cNvGrpSpPr/>
          <p:nvPr/>
        </p:nvGrpSpPr>
        <p:grpSpPr>
          <a:xfrm>
            <a:off x="6333744" y="1322831"/>
            <a:ext cx="5073015" cy="871219"/>
            <a:chOff x="6333744" y="1322831"/>
            <a:chExt cx="5073015" cy="871219"/>
          </a:xfrm>
        </p:grpSpPr>
        <p:pic>
          <p:nvPicPr>
            <p:cNvPr id="4" name="object 4"/>
            <p:cNvPicPr/>
            <p:nvPr/>
          </p:nvPicPr>
          <p:blipFill>
            <a:blip r:embed="rId3" cstate="print"/>
            <a:stretch>
              <a:fillRect/>
            </a:stretch>
          </p:blipFill>
          <p:spPr>
            <a:xfrm>
              <a:off x="6333744" y="1322831"/>
              <a:ext cx="3758946" cy="870965"/>
            </a:xfrm>
            <a:prstGeom prst="rect">
              <a:avLst/>
            </a:prstGeom>
          </p:spPr>
        </p:pic>
        <p:pic>
          <p:nvPicPr>
            <p:cNvPr id="5" name="object 5"/>
            <p:cNvPicPr/>
            <p:nvPr/>
          </p:nvPicPr>
          <p:blipFill>
            <a:blip r:embed="rId4" cstate="print"/>
            <a:stretch>
              <a:fillRect/>
            </a:stretch>
          </p:blipFill>
          <p:spPr>
            <a:xfrm>
              <a:off x="6569964" y="1850190"/>
              <a:ext cx="4508754" cy="63191"/>
            </a:xfrm>
            <a:prstGeom prst="rect">
              <a:avLst/>
            </a:prstGeom>
          </p:spPr>
        </p:pic>
        <p:pic>
          <p:nvPicPr>
            <p:cNvPr id="6" name="object 6"/>
            <p:cNvPicPr/>
            <p:nvPr/>
          </p:nvPicPr>
          <p:blipFill>
            <a:blip r:embed="rId5" cstate="print"/>
            <a:stretch>
              <a:fillRect/>
            </a:stretch>
          </p:blipFill>
          <p:spPr>
            <a:xfrm>
              <a:off x="9674352" y="1322831"/>
              <a:ext cx="1732026" cy="870965"/>
            </a:xfrm>
            <a:prstGeom prst="rect">
              <a:avLst/>
            </a:prstGeom>
          </p:spPr>
        </p:pic>
      </p:grpSp>
      <p:grpSp>
        <p:nvGrpSpPr>
          <p:cNvPr id="7" name="object 7"/>
          <p:cNvGrpSpPr/>
          <p:nvPr/>
        </p:nvGrpSpPr>
        <p:grpSpPr>
          <a:xfrm>
            <a:off x="464819" y="1802891"/>
            <a:ext cx="5629275" cy="871219"/>
            <a:chOff x="464819" y="1802891"/>
            <a:chExt cx="5629275" cy="871219"/>
          </a:xfrm>
        </p:grpSpPr>
        <p:pic>
          <p:nvPicPr>
            <p:cNvPr id="8" name="object 8"/>
            <p:cNvPicPr/>
            <p:nvPr/>
          </p:nvPicPr>
          <p:blipFill>
            <a:blip r:embed="rId6" cstate="print"/>
            <a:stretch>
              <a:fillRect/>
            </a:stretch>
          </p:blipFill>
          <p:spPr>
            <a:xfrm>
              <a:off x="464819" y="1802891"/>
              <a:ext cx="2292858" cy="870965"/>
            </a:xfrm>
            <a:prstGeom prst="rect">
              <a:avLst/>
            </a:prstGeom>
          </p:spPr>
        </p:pic>
        <p:pic>
          <p:nvPicPr>
            <p:cNvPr id="9" name="object 9"/>
            <p:cNvPicPr/>
            <p:nvPr/>
          </p:nvPicPr>
          <p:blipFill>
            <a:blip r:embed="rId7" cstate="print"/>
            <a:stretch>
              <a:fillRect/>
            </a:stretch>
          </p:blipFill>
          <p:spPr>
            <a:xfrm>
              <a:off x="701039" y="2330250"/>
              <a:ext cx="5156454" cy="63191"/>
            </a:xfrm>
            <a:prstGeom prst="rect">
              <a:avLst/>
            </a:prstGeom>
          </p:spPr>
        </p:pic>
        <p:pic>
          <p:nvPicPr>
            <p:cNvPr id="10" name="object 10"/>
            <p:cNvPicPr/>
            <p:nvPr/>
          </p:nvPicPr>
          <p:blipFill>
            <a:blip r:embed="rId8" cstate="print"/>
            <a:stretch>
              <a:fillRect/>
            </a:stretch>
          </p:blipFill>
          <p:spPr>
            <a:xfrm>
              <a:off x="2241803" y="1802891"/>
              <a:ext cx="3851910" cy="870965"/>
            </a:xfrm>
            <a:prstGeom prst="rect">
              <a:avLst/>
            </a:prstGeom>
          </p:spPr>
        </p:pic>
      </p:grpSp>
      <p:sp>
        <p:nvSpPr>
          <p:cNvPr id="11" name="object 11"/>
          <p:cNvSpPr txBox="1"/>
          <p:nvPr/>
        </p:nvSpPr>
        <p:spPr>
          <a:xfrm>
            <a:off x="696569" y="1413510"/>
            <a:ext cx="10362565" cy="4814570"/>
          </a:xfrm>
          <a:prstGeom prst="rect">
            <a:avLst/>
          </a:prstGeom>
        </p:spPr>
        <p:txBody>
          <a:bodyPr vert="horz" wrap="square" lIns="0" tIns="4445" rIns="0" bIns="0" rtlCol="0">
            <a:spAutoFit/>
          </a:bodyPr>
          <a:lstStyle/>
          <a:p>
            <a:pPr marL="12700" marR="5080">
              <a:lnSpc>
                <a:spcPct val="101600"/>
              </a:lnSpc>
              <a:spcBef>
                <a:spcPts val="35"/>
              </a:spcBef>
            </a:pPr>
            <a:r>
              <a:rPr sz="3100" i="1" spc="-15" dirty="0">
                <a:solidFill>
                  <a:srgbClr val="404040"/>
                </a:solidFill>
                <a:latin typeface="Calibri"/>
                <a:cs typeface="Calibri"/>
              </a:rPr>
              <a:t>Despite</a:t>
            </a:r>
            <a:r>
              <a:rPr sz="3100" i="1" spc="25" dirty="0">
                <a:solidFill>
                  <a:srgbClr val="404040"/>
                </a:solidFill>
                <a:latin typeface="Calibri"/>
                <a:cs typeface="Calibri"/>
              </a:rPr>
              <a:t> </a:t>
            </a:r>
            <a:r>
              <a:rPr sz="3100" i="1" spc="-10" dirty="0">
                <a:solidFill>
                  <a:srgbClr val="404040"/>
                </a:solidFill>
                <a:latin typeface="Calibri"/>
                <a:cs typeface="Calibri"/>
              </a:rPr>
              <a:t>being</a:t>
            </a:r>
            <a:r>
              <a:rPr sz="3100" i="1" spc="20" dirty="0">
                <a:solidFill>
                  <a:srgbClr val="404040"/>
                </a:solidFill>
                <a:latin typeface="Calibri"/>
                <a:cs typeface="Calibri"/>
              </a:rPr>
              <a:t> </a:t>
            </a:r>
            <a:r>
              <a:rPr sz="3100" i="1" spc="-5" dirty="0">
                <a:solidFill>
                  <a:srgbClr val="404040"/>
                </a:solidFill>
                <a:latin typeface="Calibri"/>
                <a:cs typeface="Calibri"/>
              </a:rPr>
              <a:t>the </a:t>
            </a:r>
            <a:r>
              <a:rPr sz="3100" i="1" spc="-15" dirty="0">
                <a:solidFill>
                  <a:srgbClr val="404040"/>
                </a:solidFill>
                <a:latin typeface="Calibri"/>
                <a:cs typeface="Calibri"/>
              </a:rPr>
              <a:t>preferred</a:t>
            </a:r>
            <a:r>
              <a:rPr sz="3100" i="1" spc="20" dirty="0">
                <a:solidFill>
                  <a:srgbClr val="404040"/>
                </a:solidFill>
                <a:latin typeface="Calibri"/>
                <a:cs typeface="Calibri"/>
              </a:rPr>
              <a:t> </a:t>
            </a:r>
            <a:r>
              <a:rPr sz="3100" i="1" spc="-5" dirty="0">
                <a:solidFill>
                  <a:srgbClr val="404040"/>
                </a:solidFill>
                <a:latin typeface="Calibri"/>
                <a:cs typeface="Calibri"/>
              </a:rPr>
              <a:t>method,</a:t>
            </a:r>
            <a:r>
              <a:rPr sz="3100" i="1" spc="40" dirty="0">
                <a:solidFill>
                  <a:srgbClr val="404040"/>
                </a:solidFill>
                <a:latin typeface="Calibri"/>
                <a:cs typeface="Calibri"/>
              </a:rPr>
              <a:t> </a:t>
            </a:r>
            <a:r>
              <a:rPr sz="3100" b="1" i="1" u="heavy" spc="-5" dirty="0">
                <a:solidFill>
                  <a:srgbClr val="404040"/>
                </a:solidFill>
                <a:uFill>
                  <a:solidFill>
                    <a:srgbClr val="404040"/>
                  </a:solidFill>
                </a:uFill>
                <a:latin typeface="Calibri"/>
                <a:cs typeface="Calibri"/>
              </a:rPr>
              <a:t>erythrocytapheresis</a:t>
            </a:r>
            <a:r>
              <a:rPr sz="3100" b="1" i="1" u="heavy" spc="85" dirty="0">
                <a:solidFill>
                  <a:srgbClr val="404040"/>
                </a:solidFill>
                <a:uFill>
                  <a:solidFill>
                    <a:srgbClr val="404040"/>
                  </a:solidFill>
                </a:uFill>
                <a:latin typeface="Calibri"/>
                <a:cs typeface="Calibri"/>
              </a:rPr>
              <a:t> </a:t>
            </a:r>
            <a:r>
              <a:rPr sz="3100" b="1" i="1" u="heavy" spc="-5" dirty="0">
                <a:solidFill>
                  <a:srgbClr val="404040"/>
                </a:solidFill>
                <a:uFill>
                  <a:solidFill>
                    <a:srgbClr val="404040"/>
                  </a:solidFill>
                </a:uFill>
                <a:latin typeface="Calibri"/>
                <a:cs typeface="Calibri"/>
              </a:rPr>
              <a:t>is</a:t>
            </a:r>
            <a:r>
              <a:rPr sz="3100" b="1" i="1" u="heavy" spc="5" dirty="0">
                <a:solidFill>
                  <a:srgbClr val="404040"/>
                </a:solidFill>
                <a:uFill>
                  <a:solidFill>
                    <a:srgbClr val="404040"/>
                  </a:solidFill>
                </a:uFill>
                <a:latin typeface="Calibri"/>
                <a:cs typeface="Calibri"/>
              </a:rPr>
              <a:t> </a:t>
            </a:r>
            <a:r>
              <a:rPr sz="3100" b="1" i="1" u="heavy" spc="-10" dirty="0">
                <a:solidFill>
                  <a:srgbClr val="404040"/>
                </a:solidFill>
                <a:uFill>
                  <a:solidFill>
                    <a:srgbClr val="404040"/>
                  </a:solidFill>
                </a:uFill>
                <a:latin typeface="Calibri"/>
                <a:cs typeface="Calibri"/>
              </a:rPr>
              <a:t>least </a:t>
            </a:r>
            <a:r>
              <a:rPr sz="3100" b="1" i="1" spc="-690" dirty="0">
                <a:solidFill>
                  <a:srgbClr val="404040"/>
                </a:solidFill>
                <a:latin typeface="Calibri"/>
                <a:cs typeface="Calibri"/>
              </a:rPr>
              <a:t> </a:t>
            </a:r>
            <a:r>
              <a:rPr sz="3100" b="1" i="1" u="heavy" spc="-10" dirty="0">
                <a:solidFill>
                  <a:srgbClr val="404040"/>
                </a:solidFill>
                <a:uFill>
                  <a:solidFill>
                    <a:srgbClr val="404040"/>
                  </a:solidFill>
                </a:uFill>
                <a:latin typeface="Calibri"/>
                <a:cs typeface="Calibri"/>
              </a:rPr>
              <a:t>frequently</a:t>
            </a:r>
            <a:r>
              <a:rPr sz="3100" b="1" i="1" u="heavy" spc="15" dirty="0">
                <a:solidFill>
                  <a:srgbClr val="404040"/>
                </a:solidFill>
                <a:uFill>
                  <a:solidFill>
                    <a:srgbClr val="404040"/>
                  </a:solidFill>
                </a:uFill>
                <a:latin typeface="Calibri"/>
                <a:cs typeface="Calibri"/>
              </a:rPr>
              <a:t> </a:t>
            </a:r>
            <a:r>
              <a:rPr sz="3100" b="1" i="1" u="heavy" spc="-10" dirty="0">
                <a:solidFill>
                  <a:srgbClr val="404040"/>
                </a:solidFill>
                <a:uFill>
                  <a:solidFill>
                    <a:srgbClr val="404040"/>
                  </a:solidFill>
                </a:uFill>
                <a:latin typeface="Calibri"/>
                <a:cs typeface="Calibri"/>
              </a:rPr>
              <a:t>performed</a:t>
            </a:r>
            <a:r>
              <a:rPr sz="3100" b="1" i="1" u="heavy" dirty="0">
                <a:solidFill>
                  <a:srgbClr val="404040"/>
                </a:solidFill>
                <a:uFill>
                  <a:solidFill>
                    <a:srgbClr val="404040"/>
                  </a:solidFill>
                </a:uFill>
                <a:latin typeface="Calibri"/>
                <a:cs typeface="Calibri"/>
              </a:rPr>
              <a:t> </a:t>
            </a:r>
            <a:r>
              <a:rPr sz="3100" b="1" i="1" u="heavy" spc="-10" dirty="0">
                <a:solidFill>
                  <a:srgbClr val="404040"/>
                </a:solidFill>
                <a:uFill>
                  <a:solidFill>
                    <a:srgbClr val="404040"/>
                  </a:solidFill>
                </a:uFill>
                <a:latin typeface="Calibri"/>
                <a:cs typeface="Calibri"/>
              </a:rPr>
              <a:t>because</a:t>
            </a:r>
            <a:r>
              <a:rPr sz="3100" b="1" i="1" u="heavy" spc="20" dirty="0">
                <a:solidFill>
                  <a:srgbClr val="404040"/>
                </a:solidFill>
                <a:uFill>
                  <a:solidFill>
                    <a:srgbClr val="404040"/>
                  </a:solidFill>
                </a:uFill>
                <a:latin typeface="Calibri"/>
                <a:cs typeface="Calibri"/>
              </a:rPr>
              <a:t> </a:t>
            </a:r>
            <a:r>
              <a:rPr sz="3100" b="1" i="1" u="heavy" spc="-5" dirty="0">
                <a:solidFill>
                  <a:srgbClr val="404040"/>
                </a:solidFill>
                <a:uFill>
                  <a:solidFill>
                    <a:srgbClr val="404040"/>
                  </a:solidFill>
                </a:uFill>
                <a:latin typeface="Calibri"/>
                <a:cs typeface="Calibri"/>
              </a:rPr>
              <a:t>:</a:t>
            </a:r>
            <a:endParaRPr sz="3100">
              <a:latin typeface="Calibri"/>
              <a:cs typeface="Calibri"/>
            </a:endParaRPr>
          </a:p>
          <a:p>
            <a:pPr marL="12700" marR="3799204">
              <a:lnSpc>
                <a:spcPts val="3779"/>
              </a:lnSpc>
              <a:spcBef>
                <a:spcPts val="125"/>
              </a:spcBef>
            </a:pPr>
            <a:r>
              <a:rPr sz="3100" i="1" spc="-5" dirty="0">
                <a:solidFill>
                  <a:srgbClr val="404040"/>
                </a:solidFill>
                <a:latin typeface="Calibri"/>
                <a:cs typeface="Calibri"/>
              </a:rPr>
              <a:t>1-</a:t>
            </a:r>
            <a:r>
              <a:rPr sz="3100" i="1" spc="5" dirty="0">
                <a:solidFill>
                  <a:srgbClr val="404040"/>
                </a:solidFill>
                <a:latin typeface="Calibri"/>
                <a:cs typeface="Calibri"/>
              </a:rPr>
              <a:t> </a:t>
            </a:r>
            <a:r>
              <a:rPr sz="3100" i="1" spc="-5" dirty="0">
                <a:solidFill>
                  <a:srgbClr val="404040"/>
                </a:solidFill>
                <a:latin typeface="Calibri"/>
                <a:cs typeface="Calibri"/>
              </a:rPr>
              <a:t>the </a:t>
            </a:r>
            <a:r>
              <a:rPr sz="3100" i="1" spc="-10" dirty="0">
                <a:solidFill>
                  <a:srgbClr val="404040"/>
                </a:solidFill>
                <a:latin typeface="Calibri"/>
                <a:cs typeface="Calibri"/>
              </a:rPr>
              <a:t>requirement</a:t>
            </a:r>
            <a:r>
              <a:rPr sz="3100" i="1" spc="20" dirty="0">
                <a:solidFill>
                  <a:srgbClr val="404040"/>
                </a:solidFill>
                <a:latin typeface="Calibri"/>
                <a:cs typeface="Calibri"/>
              </a:rPr>
              <a:t> </a:t>
            </a:r>
            <a:r>
              <a:rPr sz="3100" i="1" spc="-5" dirty="0">
                <a:solidFill>
                  <a:srgbClr val="404040"/>
                </a:solidFill>
                <a:latin typeface="Calibri"/>
                <a:cs typeface="Calibri"/>
              </a:rPr>
              <a:t>of </a:t>
            </a:r>
            <a:r>
              <a:rPr sz="3100" i="1" spc="-15" dirty="0">
                <a:solidFill>
                  <a:srgbClr val="404040"/>
                </a:solidFill>
                <a:latin typeface="Calibri"/>
                <a:cs typeface="Calibri"/>
              </a:rPr>
              <a:t>technical</a:t>
            </a:r>
            <a:r>
              <a:rPr sz="3100" i="1" spc="30" dirty="0">
                <a:solidFill>
                  <a:srgbClr val="404040"/>
                </a:solidFill>
                <a:latin typeface="Calibri"/>
                <a:cs typeface="Calibri"/>
              </a:rPr>
              <a:t> </a:t>
            </a:r>
            <a:r>
              <a:rPr sz="3100" i="1" spc="-15" dirty="0">
                <a:solidFill>
                  <a:srgbClr val="404040"/>
                </a:solidFill>
                <a:latin typeface="Calibri"/>
                <a:cs typeface="Calibri"/>
              </a:rPr>
              <a:t>expertise, </a:t>
            </a:r>
            <a:r>
              <a:rPr sz="3100" i="1" spc="-685" dirty="0">
                <a:solidFill>
                  <a:srgbClr val="404040"/>
                </a:solidFill>
                <a:latin typeface="Calibri"/>
                <a:cs typeface="Calibri"/>
              </a:rPr>
              <a:t> </a:t>
            </a:r>
            <a:r>
              <a:rPr sz="3100" i="1" spc="-5" dirty="0">
                <a:solidFill>
                  <a:srgbClr val="404040"/>
                </a:solidFill>
                <a:latin typeface="Calibri"/>
                <a:cs typeface="Calibri"/>
              </a:rPr>
              <a:t>2-</a:t>
            </a:r>
            <a:r>
              <a:rPr sz="3100" i="1" dirty="0">
                <a:solidFill>
                  <a:srgbClr val="404040"/>
                </a:solidFill>
                <a:latin typeface="Calibri"/>
                <a:cs typeface="Calibri"/>
              </a:rPr>
              <a:t> </a:t>
            </a:r>
            <a:r>
              <a:rPr sz="3100" i="1" spc="-5" dirty="0">
                <a:solidFill>
                  <a:srgbClr val="404040"/>
                </a:solidFill>
                <a:latin typeface="Calibri"/>
                <a:cs typeface="Calibri"/>
              </a:rPr>
              <a:t>large</a:t>
            </a:r>
            <a:r>
              <a:rPr sz="3100" i="1" spc="10" dirty="0">
                <a:solidFill>
                  <a:srgbClr val="404040"/>
                </a:solidFill>
                <a:latin typeface="Calibri"/>
                <a:cs typeface="Calibri"/>
              </a:rPr>
              <a:t> </a:t>
            </a:r>
            <a:r>
              <a:rPr sz="3100" i="1" spc="-5" dirty="0">
                <a:solidFill>
                  <a:srgbClr val="404040"/>
                </a:solidFill>
                <a:latin typeface="Calibri"/>
                <a:cs typeface="Calibri"/>
              </a:rPr>
              <a:t>venous</a:t>
            </a:r>
            <a:r>
              <a:rPr sz="3100" i="1" spc="10" dirty="0">
                <a:solidFill>
                  <a:srgbClr val="404040"/>
                </a:solidFill>
                <a:latin typeface="Calibri"/>
                <a:cs typeface="Calibri"/>
              </a:rPr>
              <a:t> </a:t>
            </a:r>
            <a:r>
              <a:rPr sz="3100" i="1" spc="-15" dirty="0">
                <a:solidFill>
                  <a:srgbClr val="404040"/>
                </a:solidFill>
                <a:latin typeface="Calibri"/>
                <a:cs typeface="Calibri"/>
              </a:rPr>
              <a:t>access,</a:t>
            </a:r>
            <a:endParaRPr sz="3100">
              <a:latin typeface="Calibri"/>
              <a:cs typeface="Calibri"/>
            </a:endParaRPr>
          </a:p>
          <a:p>
            <a:pPr marL="12700" marR="3475990">
              <a:lnSpc>
                <a:spcPts val="3770"/>
              </a:lnSpc>
              <a:spcBef>
                <a:spcPts val="10"/>
              </a:spcBef>
            </a:pPr>
            <a:r>
              <a:rPr sz="3100" i="1" spc="-5" dirty="0">
                <a:solidFill>
                  <a:srgbClr val="404040"/>
                </a:solidFill>
                <a:latin typeface="Calibri"/>
                <a:cs typeface="Calibri"/>
              </a:rPr>
              <a:t>3-multiple</a:t>
            </a:r>
            <a:r>
              <a:rPr sz="3100" i="1" spc="10" dirty="0">
                <a:solidFill>
                  <a:srgbClr val="404040"/>
                </a:solidFill>
                <a:latin typeface="Calibri"/>
                <a:cs typeface="Calibri"/>
              </a:rPr>
              <a:t> </a:t>
            </a:r>
            <a:r>
              <a:rPr sz="3100" i="1" spc="-5" dirty="0">
                <a:solidFill>
                  <a:srgbClr val="404040"/>
                </a:solidFill>
                <a:latin typeface="Calibri"/>
                <a:cs typeface="Calibri"/>
              </a:rPr>
              <a:t>units</a:t>
            </a:r>
            <a:r>
              <a:rPr sz="3100" i="1" spc="10" dirty="0">
                <a:solidFill>
                  <a:srgbClr val="404040"/>
                </a:solidFill>
                <a:latin typeface="Calibri"/>
                <a:cs typeface="Calibri"/>
              </a:rPr>
              <a:t> </a:t>
            </a:r>
            <a:r>
              <a:rPr sz="3100" i="1" spc="-5" dirty="0">
                <a:solidFill>
                  <a:srgbClr val="404040"/>
                </a:solidFill>
                <a:latin typeface="Calibri"/>
                <a:cs typeface="Calibri"/>
              </a:rPr>
              <a:t>of</a:t>
            </a:r>
            <a:r>
              <a:rPr sz="3100" i="1" spc="-10" dirty="0">
                <a:solidFill>
                  <a:srgbClr val="404040"/>
                </a:solidFill>
                <a:latin typeface="Calibri"/>
                <a:cs typeface="Calibri"/>
              </a:rPr>
              <a:t> matched</a:t>
            </a:r>
            <a:r>
              <a:rPr sz="3100" i="1" spc="10" dirty="0">
                <a:solidFill>
                  <a:srgbClr val="404040"/>
                </a:solidFill>
                <a:latin typeface="Calibri"/>
                <a:cs typeface="Calibri"/>
              </a:rPr>
              <a:t> </a:t>
            </a:r>
            <a:r>
              <a:rPr sz="3100" i="1" spc="-10" dirty="0">
                <a:solidFill>
                  <a:srgbClr val="404040"/>
                </a:solidFill>
                <a:latin typeface="Calibri"/>
                <a:cs typeface="Calibri"/>
              </a:rPr>
              <a:t>red</a:t>
            </a:r>
            <a:r>
              <a:rPr sz="3100" i="1" dirty="0">
                <a:solidFill>
                  <a:srgbClr val="404040"/>
                </a:solidFill>
                <a:latin typeface="Calibri"/>
                <a:cs typeface="Calibri"/>
              </a:rPr>
              <a:t> </a:t>
            </a:r>
            <a:r>
              <a:rPr sz="3100" i="1" spc="-10" dirty="0">
                <a:solidFill>
                  <a:srgbClr val="404040"/>
                </a:solidFill>
                <a:latin typeface="Calibri"/>
                <a:cs typeface="Calibri"/>
              </a:rPr>
              <a:t>blood</a:t>
            </a:r>
            <a:r>
              <a:rPr sz="3100" i="1" spc="10" dirty="0">
                <a:solidFill>
                  <a:srgbClr val="404040"/>
                </a:solidFill>
                <a:latin typeface="Calibri"/>
                <a:cs typeface="Calibri"/>
              </a:rPr>
              <a:t> </a:t>
            </a:r>
            <a:r>
              <a:rPr sz="3100" i="1" spc="-10" dirty="0">
                <a:solidFill>
                  <a:srgbClr val="404040"/>
                </a:solidFill>
                <a:latin typeface="Calibri"/>
                <a:cs typeface="Calibri"/>
              </a:rPr>
              <a:t>cells, </a:t>
            </a:r>
            <a:r>
              <a:rPr sz="3100" i="1" spc="-685" dirty="0">
                <a:solidFill>
                  <a:srgbClr val="404040"/>
                </a:solidFill>
                <a:latin typeface="Calibri"/>
                <a:cs typeface="Calibri"/>
              </a:rPr>
              <a:t> </a:t>
            </a:r>
            <a:r>
              <a:rPr sz="3100" i="1" spc="-5" dirty="0">
                <a:solidFill>
                  <a:srgbClr val="404040"/>
                </a:solidFill>
                <a:latin typeface="Calibri"/>
                <a:cs typeface="Calibri"/>
              </a:rPr>
              <a:t>4-</a:t>
            </a:r>
            <a:r>
              <a:rPr sz="3100" i="1" dirty="0">
                <a:solidFill>
                  <a:srgbClr val="404040"/>
                </a:solidFill>
                <a:latin typeface="Calibri"/>
                <a:cs typeface="Calibri"/>
              </a:rPr>
              <a:t> </a:t>
            </a:r>
            <a:r>
              <a:rPr sz="3100" i="1" spc="-5" dirty="0">
                <a:solidFill>
                  <a:srgbClr val="404040"/>
                </a:solidFill>
                <a:latin typeface="Calibri"/>
                <a:cs typeface="Calibri"/>
              </a:rPr>
              <a:t>an</a:t>
            </a:r>
            <a:r>
              <a:rPr sz="3100" i="1" dirty="0">
                <a:solidFill>
                  <a:srgbClr val="404040"/>
                </a:solidFill>
                <a:latin typeface="Calibri"/>
                <a:cs typeface="Calibri"/>
              </a:rPr>
              <a:t> </a:t>
            </a:r>
            <a:r>
              <a:rPr sz="3100" i="1" spc="-5" dirty="0">
                <a:solidFill>
                  <a:srgbClr val="404040"/>
                </a:solidFill>
                <a:latin typeface="Calibri"/>
                <a:cs typeface="Calibri"/>
              </a:rPr>
              <a:t>available</a:t>
            </a:r>
            <a:r>
              <a:rPr sz="3100" i="1" spc="30" dirty="0">
                <a:solidFill>
                  <a:srgbClr val="404040"/>
                </a:solidFill>
                <a:latin typeface="Calibri"/>
                <a:cs typeface="Calibri"/>
              </a:rPr>
              <a:t> </a:t>
            </a:r>
            <a:r>
              <a:rPr sz="3100" i="1" spc="-10" dirty="0">
                <a:solidFill>
                  <a:srgbClr val="404040"/>
                </a:solidFill>
                <a:latin typeface="Calibri"/>
                <a:cs typeface="Calibri"/>
              </a:rPr>
              <a:t>cytapheresis</a:t>
            </a:r>
            <a:r>
              <a:rPr sz="3100" i="1" spc="65" dirty="0">
                <a:solidFill>
                  <a:srgbClr val="404040"/>
                </a:solidFill>
                <a:latin typeface="Calibri"/>
                <a:cs typeface="Calibri"/>
              </a:rPr>
              <a:t> </a:t>
            </a:r>
            <a:r>
              <a:rPr sz="3100" i="1" spc="-10" dirty="0">
                <a:solidFill>
                  <a:srgbClr val="404040"/>
                </a:solidFill>
                <a:latin typeface="Calibri"/>
                <a:cs typeface="Calibri"/>
              </a:rPr>
              <a:t>machine.</a:t>
            </a:r>
            <a:endParaRPr sz="3100">
              <a:latin typeface="Calibri"/>
              <a:cs typeface="Calibri"/>
            </a:endParaRPr>
          </a:p>
          <a:p>
            <a:pPr>
              <a:lnSpc>
                <a:spcPct val="100000"/>
              </a:lnSpc>
              <a:spcBef>
                <a:spcPts val="45"/>
              </a:spcBef>
            </a:pPr>
            <a:endParaRPr sz="2950">
              <a:latin typeface="Calibri"/>
              <a:cs typeface="Calibri"/>
            </a:endParaRPr>
          </a:p>
          <a:p>
            <a:pPr marL="12700" marR="160020">
              <a:lnSpc>
                <a:spcPct val="101499"/>
              </a:lnSpc>
              <a:spcBef>
                <a:spcPts val="5"/>
              </a:spcBef>
            </a:pPr>
            <a:r>
              <a:rPr sz="3100" b="1" i="1" spc="-5" dirty="0">
                <a:solidFill>
                  <a:srgbClr val="FF0000"/>
                </a:solidFill>
                <a:latin typeface="Calibri"/>
                <a:cs typeface="Calibri"/>
              </a:rPr>
              <a:t>The</a:t>
            </a:r>
            <a:r>
              <a:rPr sz="3100" b="1" i="1" spc="5" dirty="0">
                <a:solidFill>
                  <a:srgbClr val="FF0000"/>
                </a:solidFill>
                <a:latin typeface="Calibri"/>
                <a:cs typeface="Calibri"/>
              </a:rPr>
              <a:t> </a:t>
            </a:r>
            <a:r>
              <a:rPr sz="3100" b="1" i="1" spc="-5" dirty="0">
                <a:solidFill>
                  <a:srgbClr val="FF0000"/>
                </a:solidFill>
                <a:latin typeface="Calibri"/>
                <a:cs typeface="Calibri"/>
              </a:rPr>
              <a:t>primary</a:t>
            </a:r>
            <a:r>
              <a:rPr sz="3100" b="1" i="1" spc="10" dirty="0">
                <a:solidFill>
                  <a:srgbClr val="FF0000"/>
                </a:solidFill>
                <a:latin typeface="Calibri"/>
                <a:cs typeface="Calibri"/>
              </a:rPr>
              <a:t> </a:t>
            </a:r>
            <a:r>
              <a:rPr sz="3100" b="1" i="1" spc="-25" dirty="0">
                <a:solidFill>
                  <a:srgbClr val="FF0000"/>
                </a:solidFill>
                <a:latin typeface="Calibri"/>
                <a:cs typeface="Calibri"/>
              </a:rPr>
              <a:t>toxic</a:t>
            </a:r>
            <a:r>
              <a:rPr sz="3100" b="1" i="1" spc="5" dirty="0">
                <a:solidFill>
                  <a:srgbClr val="FF0000"/>
                </a:solidFill>
                <a:latin typeface="Calibri"/>
                <a:cs typeface="Calibri"/>
              </a:rPr>
              <a:t> </a:t>
            </a:r>
            <a:r>
              <a:rPr sz="3100" b="1" i="1" spc="-10" dirty="0">
                <a:solidFill>
                  <a:srgbClr val="FF0000"/>
                </a:solidFill>
                <a:latin typeface="Calibri"/>
                <a:cs typeface="Calibri"/>
              </a:rPr>
              <a:t>effect </a:t>
            </a:r>
            <a:r>
              <a:rPr sz="3100" b="1" i="1" spc="-5" dirty="0">
                <a:solidFill>
                  <a:srgbClr val="FF0000"/>
                </a:solidFill>
                <a:latin typeface="Calibri"/>
                <a:cs typeface="Calibri"/>
              </a:rPr>
              <a:t>of blood</a:t>
            </a:r>
            <a:r>
              <a:rPr sz="3100" b="1" i="1" spc="5" dirty="0">
                <a:solidFill>
                  <a:srgbClr val="FF0000"/>
                </a:solidFill>
                <a:latin typeface="Calibri"/>
                <a:cs typeface="Calibri"/>
              </a:rPr>
              <a:t> </a:t>
            </a:r>
            <a:r>
              <a:rPr sz="3100" b="1" i="1" spc="-5" dirty="0">
                <a:solidFill>
                  <a:srgbClr val="FF0000"/>
                </a:solidFill>
                <a:latin typeface="Calibri"/>
                <a:cs typeface="Calibri"/>
              </a:rPr>
              <a:t>transfusion</a:t>
            </a:r>
            <a:r>
              <a:rPr sz="3100" b="1" i="1" spc="20" dirty="0">
                <a:solidFill>
                  <a:srgbClr val="FF0000"/>
                </a:solidFill>
                <a:latin typeface="Calibri"/>
                <a:cs typeface="Calibri"/>
              </a:rPr>
              <a:t> </a:t>
            </a:r>
            <a:r>
              <a:rPr sz="3100" b="1" i="1" dirty="0">
                <a:solidFill>
                  <a:srgbClr val="FF0000"/>
                </a:solidFill>
                <a:latin typeface="Calibri"/>
                <a:cs typeface="Calibri"/>
              </a:rPr>
              <a:t>therap</a:t>
            </a:r>
            <a:r>
              <a:rPr sz="3100" i="1" dirty="0">
                <a:solidFill>
                  <a:srgbClr val="FF0000"/>
                </a:solidFill>
                <a:latin typeface="Calibri"/>
                <a:cs typeface="Calibri"/>
              </a:rPr>
              <a:t>y</a:t>
            </a:r>
            <a:r>
              <a:rPr sz="3100" i="1" spc="30" dirty="0">
                <a:solidFill>
                  <a:srgbClr val="FF0000"/>
                </a:solidFill>
                <a:latin typeface="Calibri"/>
                <a:cs typeface="Calibri"/>
              </a:rPr>
              <a:t> </a:t>
            </a:r>
            <a:r>
              <a:rPr sz="3100" i="1" spc="-10" dirty="0">
                <a:solidFill>
                  <a:srgbClr val="404040"/>
                </a:solidFill>
                <a:latin typeface="Calibri"/>
                <a:cs typeface="Calibri"/>
              </a:rPr>
              <a:t>relates</a:t>
            </a:r>
            <a:r>
              <a:rPr sz="3100" i="1" spc="15" dirty="0">
                <a:solidFill>
                  <a:srgbClr val="404040"/>
                </a:solidFill>
                <a:latin typeface="Calibri"/>
                <a:cs typeface="Calibri"/>
              </a:rPr>
              <a:t> </a:t>
            </a:r>
            <a:r>
              <a:rPr sz="3100" i="1" spc="-25" dirty="0">
                <a:solidFill>
                  <a:srgbClr val="404040"/>
                </a:solidFill>
                <a:latin typeface="Calibri"/>
                <a:cs typeface="Calibri"/>
              </a:rPr>
              <a:t>to </a:t>
            </a:r>
            <a:r>
              <a:rPr sz="3100" i="1" spc="-685" dirty="0">
                <a:solidFill>
                  <a:srgbClr val="404040"/>
                </a:solidFill>
                <a:latin typeface="Calibri"/>
                <a:cs typeface="Calibri"/>
              </a:rPr>
              <a:t> </a:t>
            </a:r>
            <a:r>
              <a:rPr sz="3100" i="1" spc="-25" dirty="0">
                <a:solidFill>
                  <a:srgbClr val="404040"/>
                </a:solidFill>
                <a:latin typeface="Calibri"/>
                <a:cs typeface="Calibri"/>
              </a:rPr>
              <a:t>excessive</a:t>
            </a:r>
            <a:r>
              <a:rPr sz="3100" i="1" spc="15" dirty="0">
                <a:solidFill>
                  <a:srgbClr val="404040"/>
                </a:solidFill>
                <a:latin typeface="Calibri"/>
                <a:cs typeface="Calibri"/>
              </a:rPr>
              <a:t> </a:t>
            </a:r>
            <a:r>
              <a:rPr sz="3100" i="1" spc="-10" dirty="0">
                <a:solidFill>
                  <a:srgbClr val="404040"/>
                </a:solidFill>
                <a:latin typeface="Calibri"/>
                <a:cs typeface="Calibri"/>
              </a:rPr>
              <a:t>iron</a:t>
            </a:r>
            <a:r>
              <a:rPr sz="3100" i="1" spc="20" dirty="0">
                <a:solidFill>
                  <a:srgbClr val="404040"/>
                </a:solidFill>
                <a:latin typeface="Calibri"/>
                <a:cs typeface="Calibri"/>
              </a:rPr>
              <a:t> </a:t>
            </a:r>
            <a:r>
              <a:rPr sz="3100" i="1" spc="-20" dirty="0">
                <a:solidFill>
                  <a:srgbClr val="404040"/>
                </a:solidFill>
                <a:latin typeface="Calibri"/>
                <a:cs typeface="Calibri"/>
              </a:rPr>
              <a:t>stores,</a:t>
            </a:r>
            <a:r>
              <a:rPr sz="3100" i="1" spc="30" dirty="0">
                <a:solidFill>
                  <a:srgbClr val="404040"/>
                </a:solidFill>
                <a:latin typeface="Calibri"/>
                <a:cs typeface="Calibri"/>
              </a:rPr>
              <a:t> </a:t>
            </a:r>
            <a:r>
              <a:rPr sz="3100" i="1" spc="-5" dirty="0">
                <a:solidFill>
                  <a:srgbClr val="404040"/>
                </a:solidFill>
                <a:latin typeface="Calibri"/>
                <a:cs typeface="Calibri"/>
              </a:rPr>
              <a:t>which</a:t>
            </a:r>
            <a:r>
              <a:rPr sz="3100" i="1" spc="10" dirty="0">
                <a:solidFill>
                  <a:srgbClr val="404040"/>
                </a:solidFill>
                <a:latin typeface="Calibri"/>
                <a:cs typeface="Calibri"/>
              </a:rPr>
              <a:t> </a:t>
            </a:r>
            <a:r>
              <a:rPr sz="3100" i="1" spc="-15" dirty="0">
                <a:solidFill>
                  <a:srgbClr val="404040"/>
                </a:solidFill>
                <a:latin typeface="Calibri"/>
                <a:cs typeface="Calibri"/>
              </a:rPr>
              <a:t>can</a:t>
            </a:r>
            <a:r>
              <a:rPr sz="3100" i="1" spc="25" dirty="0">
                <a:solidFill>
                  <a:srgbClr val="404040"/>
                </a:solidFill>
                <a:latin typeface="Calibri"/>
                <a:cs typeface="Calibri"/>
              </a:rPr>
              <a:t> </a:t>
            </a:r>
            <a:r>
              <a:rPr sz="3100" i="1" spc="-10" dirty="0">
                <a:solidFill>
                  <a:srgbClr val="404040"/>
                </a:solidFill>
                <a:latin typeface="Calibri"/>
                <a:cs typeface="Calibri"/>
              </a:rPr>
              <a:t>result</a:t>
            </a:r>
            <a:r>
              <a:rPr sz="3100" i="1" spc="20" dirty="0">
                <a:solidFill>
                  <a:srgbClr val="404040"/>
                </a:solidFill>
                <a:latin typeface="Calibri"/>
                <a:cs typeface="Calibri"/>
              </a:rPr>
              <a:t> </a:t>
            </a:r>
            <a:r>
              <a:rPr sz="3100" i="1" spc="-5" dirty="0">
                <a:solidFill>
                  <a:srgbClr val="404040"/>
                </a:solidFill>
                <a:latin typeface="Calibri"/>
                <a:cs typeface="Calibri"/>
              </a:rPr>
              <a:t>in</a:t>
            </a:r>
            <a:r>
              <a:rPr sz="3100" i="1" dirty="0">
                <a:solidFill>
                  <a:srgbClr val="404040"/>
                </a:solidFill>
                <a:latin typeface="Calibri"/>
                <a:cs typeface="Calibri"/>
              </a:rPr>
              <a:t> </a:t>
            </a:r>
            <a:r>
              <a:rPr sz="3100" i="1" spc="-10" dirty="0">
                <a:solidFill>
                  <a:srgbClr val="404040"/>
                </a:solidFill>
                <a:latin typeface="Calibri"/>
                <a:cs typeface="Calibri"/>
              </a:rPr>
              <a:t>organ</a:t>
            </a:r>
            <a:r>
              <a:rPr sz="3100" i="1" spc="30" dirty="0">
                <a:solidFill>
                  <a:srgbClr val="404040"/>
                </a:solidFill>
                <a:latin typeface="Calibri"/>
                <a:cs typeface="Calibri"/>
              </a:rPr>
              <a:t> </a:t>
            </a:r>
            <a:r>
              <a:rPr sz="3100" i="1" spc="-5" dirty="0">
                <a:solidFill>
                  <a:srgbClr val="404040"/>
                </a:solidFill>
                <a:latin typeface="Calibri"/>
                <a:cs typeface="Calibri"/>
              </a:rPr>
              <a:t>damage</a:t>
            </a:r>
            <a:r>
              <a:rPr sz="3100" i="1" spc="25" dirty="0">
                <a:solidFill>
                  <a:srgbClr val="404040"/>
                </a:solidFill>
                <a:latin typeface="Calibri"/>
                <a:cs typeface="Calibri"/>
              </a:rPr>
              <a:t> </a:t>
            </a:r>
            <a:r>
              <a:rPr sz="3100" i="1" spc="-5" dirty="0">
                <a:solidFill>
                  <a:srgbClr val="404040"/>
                </a:solidFill>
                <a:latin typeface="Calibri"/>
                <a:cs typeface="Calibri"/>
              </a:rPr>
              <a:t>and </a:t>
            </a:r>
            <a:r>
              <a:rPr sz="3100" i="1" dirty="0">
                <a:solidFill>
                  <a:srgbClr val="404040"/>
                </a:solidFill>
                <a:latin typeface="Calibri"/>
                <a:cs typeface="Calibri"/>
              </a:rPr>
              <a:t> </a:t>
            </a:r>
            <a:r>
              <a:rPr sz="3100" i="1" spc="-10" dirty="0">
                <a:solidFill>
                  <a:srgbClr val="404040"/>
                </a:solidFill>
                <a:latin typeface="Calibri"/>
                <a:cs typeface="Calibri"/>
              </a:rPr>
              <a:t>premature</a:t>
            </a:r>
            <a:r>
              <a:rPr sz="3100" i="1" spc="25" dirty="0">
                <a:solidFill>
                  <a:srgbClr val="404040"/>
                </a:solidFill>
                <a:latin typeface="Calibri"/>
                <a:cs typeface="Calibri"/>
              </a:rPr>
              <a:t> </a:t>
            </a:r>
            <a:r>
              <a:rPr sz="3100" i="1" spc="-10" dirty="0">
                <a:solidFill>
                  <a:srgbClr val="404040"/>
                </a:solidFill>
                <a:latin typeface="Calibri"/>
                <a:cs typeface="Calibri"/>
              </a:rPr>
              <a:t>death.</a:t>
            </a:r>
            <a:r>
              <a:rPr sz="3100" i="1" spc="15" dirty="0">
                <a:solidFill>
                  <a:srgbClr val="404040"/>
                </a:solidFill>
                <a:latin typeface="Calibri"/>
                <a:cs typeface="Calibri"/>
              </a:rPr>
              <a:t> </a:t>
            </a:r>
            <a:r>
              <a:rPr sz="3100" i="1" spc="-10" dirty="0">
                <a:solidFill>
                  <a:srgbClr val="404040"/>
                </a:solidFill>
                <a:latin typeface="Calibri"/>
                <a:cs typeface="Calibri"/>
              </a:rPr>
              <a:t>Developed</a:t>
            </a:r>
            <a:r>
              <a:rPr sz="3100" i="1" spc="30" dirty="0">
                <a:solidFill>
                  <a:srgbClr val="404040"/>
                </a:solidFill>
                <a:latin typeface="Calibri"/>
                <a:cs typeface="Calibri"/>
              </a:rPr>
              <a:t> </a:t>
            </a:r>
            <a:r>
              <a:rPr sz="3100" i="1" spc="-15" dirty="0">
                <a:solidFill>
                  <a:srgbClr val="404040"/>
                </a:solidFill>
                <a:latin typeface="Calibri"/>
                <a:cs typeface="Calibri"/>
              </a:rPr>
              <a:t>after</a:t>
            </a:r>
            <a:r>
              <a:rPr sz="3100" i="1" spc="5" dirty="0">
                <a:solidFill>
                  <a:srgbClr val="404040"/>
                </a:solidFill>
                <a:latin typeface="Calibri"/>
                <a:cs typeface="Calibri"/>
              </a:rPr>
              <a:t> </a:t>
            </a:r>
            <a:r>
              <a:rPr sz="3100" i="1" spc="-5" dirty="0">
                <a:solidFill>
                  <a:srgbClr val="404040"/>
                </a:solidFill>
                <a:latin typeface="Calibri"/>
                <a:cs typeface="Calibri"/>
              </a:rPr>
              <a:t>10</a:t>
            </a:r>
            <a:r>
              <a:rPr sz="3100" i="1" spc="5" dirty="0">
                <a:solidFill>
                  <a:srgbClr val="404040"/>
                </a:solidFill>
                <a:latin typeface="Calibri"/>
                <a:cs typeface="Calibri"/>
              </a:rPr>
              <a:t> </a:t>
            </a:r>
            <a:r>
              <a:rPr sz="3100" i="1" spc="-5" dirty="0">
                <a:solidFill>
                  <a:srgbClr val="404040"/>
                </a:solidFill>
                <a:latin typeface="Calibri"/>
                <a:cs typeface="Calibri"/>
              </a:rPr>
              <a:t>transfusions.</a:t>
            </a:r>
            <a:endParaRPr sz="3100">
              <a:latin typeface="Calibri"/>
              <a:cs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a:spLocks noGrp="1"/>
          </p:cNvSpPr>
          <p:nvPr>
            <p:ph type="title"/>
          </p:nvPr>
        </p:nvSpPr>
        <p:spPr>
          <a:xfrm>
            <a:off x="94284" y="1224787"/>
            <a:ext cx="9628505" cy="376555"/>
          </a:xfrm>
          <a:prstGeom prst="rect">
            <a:avLst/>
          </a:prstGeom>
        </p:spPr>
        <p:txBody>
          <a:bodyPr vert="horz" wrap="square" lIns="0" tIns="13335" rIns="0" bIns="0" rtlCol="0">
            <a:spAutoFit/>
          </a:bodyPr>
          <a:lstStyle/>
          <a:p>
            <a:pPr marL="12700">
              <a:lnSpc>
                <a:spcPct val="100000"/>
              </a:lnSpc>
              <a:spcBef>
                <a:spcPts val="105"/>
              </a:spcBef>
            </a:pPr>
            <a:r>
              <a:rPr sz="2300" b="0" i="1" spc="-5" dirty="0">
                <a:solidFill>
                  <a:srgbClr val="404040"/>
                </a:solidFill>
                <a:latin typeface="Calibri"/>
                <a:cs typeface="Calibri"/>
              </a:rPr>
              <a:t>least-invasive</a:t>
            </a:r>
            <a:r>
              <a:rPr sz="2300" b="0" i="1" spc="-35" dirty="0">
                <a:solidFill>
                  <a:srgbClr val="404040"/>
                </a:solidFill>
                <a:latin typeface="Calibri"/>
                <a:cs typeface="Calibri"/>
              </a:rPr>
              <a:t> </a:t>
            </a:r>
            <a:r>
              <a:rPr sz="2300" b="0" i="1" dirty="0">
                <a:solidFill>
                  <a:srgbClr val="404040"/>
                </a:solidFill>
                <a:latin typeface="Calibri"/>
                <a:cs typeface="Calibri"/>
              </a:rPr>
              <a:t>method</a:t>
            </a:r>
            <a:r>
              <a:rPr sz="2300" b="0" i="1" spc="5" dirty="0">
                <a:solidFill>
                  <a:srgbClr val="404040"/>
                </a:solidFill>
                <a:latin typeface="Calibri"/>
                <a:cs typeface="Calibri"/>
              </a:rPr>
              <a:t> </a:t>
            </a:r>
            <a:r>
              <a:rPr sz="2300" b="0" i="1" spc="-5" dirty="0">
                <a:solidFill>
                  <a:srgbClr val="404040"/>
                </a:solidFill>
                <a:latin typeface="Calibri"/>
                <a:cs typeface="Calibri"/>
              </a:rPr>
              <a:t>of</a:t>
            </a:r>
            <a:r>
              <a:rPr sz="2300" b="0" i="1" spc="-10" dirty="0">
                <a:solidFill>
                  <a:srgbClr val="404040"/>
                </a:solidFill>
                <a:latin typeface="Calibri"/>
                <a:cs typeface="Calibri"/>
              </a:rPr>
              <a:t> </a:t>
            </a:r>
            <a:r>
              <a:rPr sz="2300" b="0" i="1" spc="-5" dirty="0">
                <a:solidFill>
                  <a:srgbClr val="404040"/>
                </a:solidFill>
                <a:latin typeface="Calibri"/>
                <a:cs typeface="Calibri"/>
              </a:rPr>
              <a:t>estimating</a:t>
            </a:r>
            <a:r>
              <a:rPr sz="2300" b="0" i="1" spc="10" dirty="0">
                <a:solidFill>
                  <a:srgbClr val="404040"/>
                </a:solidFill>
                <a:latin typeface="Calibri"/>
                <a:cs typeface="Calibri"/>
              </a:rPr>
              <a:t> </a:t>
            </a:r>
            <a:r>
              <a:rPr sz="2300" b="0" i="1" spc="-5" dirty="0">
                <a:solidFill>
                  <a:srgbClr val="404040"/>
                </a:solidFill>
                <a:latin typeface="Calibri"/>
                <a:cs typeface="Calibri"/>
              </a:rPr>
              <a:t>total-body</a:t>
            </a:r>
            <a:r>
              <a:rPr sz="2300" b="0" i="1" spc="-25" dirty="0">
                <a:solidFill>
                  <a:srgbClr val="404040"/>
                </a:solidFill>
                <a:latin typeface="Calibri"/>
                <a:cs typeface="Calibri"/>
              </a:rPr>
              <a:t> </a:t>
            </a:r>
            <a:r>
              <a:rPr sz="2300" b="0" i="1" dirty="0">
                <a:solidFill>
                  <a:srgbClr val="404040"/>
                </a:solidFill>
                <a:latin typeface="Calibri"/>
                <a:cs typeface="Calibri"/>
              </a:rPr>
              <a:t>iron</a:t>
            </a:r>
            <a:r>
              <a:rPr sz="2300" b="0" i="1" spc="-10" dirty="0">
                <a:solidFill>
                  <a:srgbClr val="404040"/>
                </a:solidFill>
                <a:latin typeface="Calibri"/>
                <a:cs typeface="Calibri"/>
              </a:rPr>
              <a:t> </a:t>
            </a:r>
            <a:r>
              <a:rPr sz="2300" b="0" i="1" spc="-5" dirty="0">
                <a:solidFill>
                  <a:srgbClr val="404040"/>
                </a:solidFill>
                <a:latin typeface="Calibri"/>
                <a:cs typeface="Calibri"/>
              </a:rPr>
              <a:t>involves</a:t>
            </a:r>
            <a:r>
              <a:rPr sz="2300" b="0" i="1" spc="-15" dirty="0">
                <a:solidFill>
                  <a:srgbClr val="404040"/>
                </a:solidFill>
                <a:latin typeface="Calibri"/>
                <a:cs typeface="Calibri"/>
              </a:rPr>
              <a:t> </a:t>
            </a:r>
            <a:r>
              <a:rPr sz="2300" i="1" spc="-5" dirty="0">
                <a:solidFill>
                  <a:srgbClr val="FF0000"/>
                </a:solidFill>
                <a:latin typeface="Calibri"/>
                <a:cs typeface="Calibri"/>
              </a:rPr>
              <a:t>serum</a:t>
            </a:r>
            <a:r>
              <a:rPr sz="2300" i="1" dirty="0">
                <a:solidFill>
                  <a:srgbClr val="FF0000"/>
                </a:solidFill>
                <a:latin typeface="Calibri"/>
                <a:cs typeface="Calibri"/>
              </a:rPr>
              <a:t> </a:t>
            </a:r>
            <a:r>
              <a:rPr sz="2300" i="1" spc="-5" dirty="0">
                <a:solidFill>
                  <a:srgbClr val="FF0000"/>
                </a:solidFill>
                <a:latin typeface="Calibri"/>
                <a:cs typeface="Calibri"/>
              </a:rPr>
              <a:t>ferritin</a:t>
            </a:r>
            <a:r>
              <a:rPr sz="2300" i="1" spc="-20" dirty="0">
                <a:solidFill>
                  <a:srgbClr val="FF0000"/>
                </a:solidFill>
                <a:latin typeface="Calibri"/>
                <a:cs typeface="Calibri"/>
              </a:rPr>
              <a:t> </a:t>
            </a:r>
            <a:r>
              <a:rPr sz="2300" i="1" spc="-5" dirty="0">
                <a:solidFill>
                  <a:srgbClr val="FF0000"/>
                </a:solidFill>
                <a:latin typeface="Calibri"/>
                <a:cs typeface="Calibri"/>
              </a:rPr>
              <a:t>levels</a:t>
            </a:r>
            <a:r>
              <a:rPr sz="2300" i="1" spc="-5" dirty="0">
                <a:solidFill>
                  <a:srgbClr val="404040"/>
                </a:solidFill>
                <a:latin typeface="Calibri"/>
                <a:cs typeface="Calibri"/>
              </a:rPr>
              <a:t>.</a:t>
            </a:r>
            <a:endParaRPr sz="2300">
              <a:latin typeface="Calibri"/>
              <a:cs typeface="Calibri"/>
            </a:endParaRPr>
          </a:p>
        </p:txBody>
      </p:sp>
      <p:sp>
        <p:nvSpPr>
          <p:cNvPr id="4" name="object 4"/>
          <p:cNvSpPr txBox="1"/>
          <p:nvPr/>
        </p:nvSpPr>
        <p:spPr>
          <a:xfrm>
            <a:off x="94284" y="1988007"/>
            <a:ext cx="10781030" cy="3607435"/>
          </a:xfrm>
          <a:prstGeom prst="rect">
            <a:avLst/>
          </a:prstGeom>
        </p:spPr>
        <p:txBody>
          <a:bodyPr vert="horz" wrap="square" lIns="0" tIns="13335" rIns="0" bIns="0" rtlCol="0">
            <a:spAutoFit/>
          </a:bodyPr>
          <a:lstStyle/>
          <a:p>
            <a:pPr marL="79375">
              <a:lnSpc>
                <a:spcPts val="2485"/>
              </a:lnSpc>
              <a:spcBef>
                <a:spcPts val="105"/>
              </a:spcBef>
            </a:pPr>
            <a:r>
              <a:rPr sz="2300" b="1" i="1" dirty="0">
                <a:solidFill>
                  <a:srgbClr val="FF0000"/>
                </a:solidFill>
                <a:latin typeface="Calibri"/>
                <a:cs typeface="Calibri"/>
              </a:rPr>
              <a:t>MRI</a:t>
            </a:r>
            <a:r>
              <a:rPr sz="2300" b="1" i="1" spc="5" dirty="0">
                <a:solidFill>
                  <a:srgbClr val="FF0000"/>
                </a:solidFill>
                <a:latin typeface="Calibri"/>
                <a:cs typeface="Calibri"/>
              </a:rPr>
              <a:t> </a:t>
            </a:r>
            <a:r>
              <a:rPr sz="2300" b="1" i="1" dirty="0">
                <a:solidFill>
                  <a:srgbClr val="FF0000"/>
                </a:solidFill>
                <a:latin typeface="Calibri"/>
                <a:cs typeface="Calibri"/>
              </a:rPr>
              <a:t>of the</a:t>
            </a:r>
            <a:r>
              <a:rPr sz="2300" b="1" i="1" spc="-5" dirty="0">
                <a:solidFill>
                  <a:srgbClr val="FF0000"/>
                </a:solidFill>
                <a:latin typeface="Calibri"/>
                <a:cs typeface="Calibri"/>
              </a:rPr>
              <a:t> liver</a:t>
            </a:r>
            <a:r>
              <a:rPr sz="2300" b="1" i="1" spc="5" dirty="0">
                <a:solidFill>
                  <a:srgbClr val="FF0000"/>
                </a:solidFill>
                <a:latin typeface="Calibri"/>
                <a:cs typeface="Calibri"/>
              </a:rPr>
              <a:t> </a:t>
            </a:r>
            <a:r>
              <a:rPr sz="2300" i="1" spc="-5" dirty="0">
                <a:solidFill>
                  <a:srgbClr val="404040"/>
                </a:solidFill>
                <a:latin typeface="Calibri"/>
                <a:cs typeface="Calibri"/>
              </a:rPr>
              <a:t>has</a:t>
            </a:r>
            <a:r>
              <a:rPr sz="2300" i="1" spc="10" dirty="0">
                <a:solidFill>
                  <a:srgbClr val="404040"/>
                </a:solidFill>
                <a:latin typeface="Calibri"/>
                <a:cs typeface="Calibri"/>
              </a:rPr>
              <a:t> </a:t>
            </a:r>
            <a:r>
              <a:rPr sz="2300" i="1" spc="-5" dirty="0">
                <a:solidFill>
                  <a:srgbClr val="404040"/>
                </a:solidFill>
                <a:latin typeface="Calibri"/>
                <a:cs typeface="Calibri"/>
              </a:rPr>
              <a:t>proven</a:t>
            </a:r>
            <a:r>
              <a:rPr sz="2300" i="1" dirty="0">
                <a:solidFill>
                  <a:srgbClr val="404040"/>
                </a:solidFill>
                <a:latin typeface="Calibri"/>
                <a:cs typeface="Calibri"/>
              </a:rPr>
              <a:t> </a:t>
            </a:r>
            <a:r>
              <a:rPr sz="2300" i="1" spc="-15" dirty="0">
                <a:solidFill>
                  <a:srgbClr val="404040"/>
                </a:solidFill>
                <a:latin typeface="Calibri"/>
                <a:cs typeface="Calibri"/>
              </a:rPr>
              <a:t>to</a:t>
            </a:r>
            <a:r>
              <a:rPr sz="2300" i="1" spc="5" dirty="0">
                <a:solidFill>
                  <a:srgbClr val="404040"/>
                </a:solidFill>
                <a:latin typeface="Calibri"/>
                <a:cs typeface="Calibri"/>
              </a:rPr>
              <a:t> </a:t>
            </a:r>
            <a:r>
              <a:rPr sz="2300" i="1" dirty="0">
                <a:solidFill>
                  <a:srgbClr val="404040"/>
                </a:solidFill>
                <a:latin typeface="Calibri"/>
                <a:cs typeface="Calibri"/>
              </a:rPr>
              <a:t>the</a:t>
            </a:r>
            <a:r>
              <a:rPr sz="2300" i="1" spc="5" dirty="0">
                <a:solidFill>
                  <a:srgbClr val="404040"/>
                </a:solidFill>
                <a:latin typeface="Calibri"/>
                <a:cs typeface="Calibri"/>
              </a:rPr>
              <a:t> </a:t>
            </a:r>
            <a:r>
              <a:rPr sz="2300" i="1" spc="-5" dirty="0">
                <a:solidFill>
                  <a:srgbClr val="404040"/>
                </a:solidFill>
                <a:latin typeface="Calibri"/>
                <a:cs typeface="Calibri"/>
              </a:rPr>
              <a:t>most effective</a:t>
            </a:r>
            <a:r>
              <a:rPr sz="2300" i="1" spc="-25" dirty="0">
                <a:solidFill>
                  <a:srgbClr val="404040"/>
                </a:solidFill>
                <a:latin typeface="Calibri"/>
                <a:cs typeface="Calibri"/>
              </a:rPr>
              <a:t> </a:t>
            </a:r>
            <a:r>
              <a:rPr sz="2300" i="1" dirty="0">
                <a:solidFill>
                  <a:srgbClr val="404040"/>
                </a:solidFill>
                <a:latin typeface="Calibri"/>
                <a:cs typeface="Calibri"/>
              </a:rPr>
              <a:t>and</a:t>
            </a:r>
            <a:r>
              <a:rPr sz="2300" i="1" spc="15" dirty="0">
                <a:solidFill>
                  <a:srgbClr val="404040"/>
                </a:solidFill>
                <a:latin typeface="Calibri"/>
                <a:cs typeface="Calibri"/>
              </a:rPr>
              <a:t> </a:t>
            </a:r>
            <a:r>
              <a:rPr sz="2300" i="1" spc="-5" dirty="0">
                <a:solidFill>
                  <a:srgbClr val="404040"/>
                </a:solidFill>
                <a:latin typeface="Calibri"/>
                <a:cs typeface="Calibri"/>
              </a:rPr>
              <a:t>common</a:t>
            </a:r>
            <a:r>
              <a:rPr sz="2300" i="1" spc="-10" dirty="0">
                <a:solidFill>
                  <a:srgbClr val="404040"/>
                </a:solidFill>
                <a:latin typeface="Calibri"/>
                <a:cs typeface="Calibri"/>
              </a:rPr>
              <a:t> </a:t>
            </a:r>
            <a:r>
              <a:rPr sz="2300" i="1" dirty="0">
                <a:solidFill>
                  <a:srgbClr val="404040"/>
                </a:solidFill>
                <a:latin typeface="Calibri"/>
                <a:cs typeface="Calibri"/>
              </a:rPr>
              <a:t>approach</a:t>
            </a:r>
            <a:r>
              <a:rPr sz="2300" i="1" spc="5" dirty="0">
                <a:solidFill>
                  <a:srgbClr val="404040"/>
                </a:solidFill>
                <a:latin typeface="Calibri"/>
                <a:cs typeface="Calibri"/>
              </a:rPr>
              <a:t> </a:t>
            </a:r>
            <a:r>
              <a:rPr sz="2300" i="1" spc="-10" dirty="0">
                <a:solidFill>
                  <a:srgbClr val="404040"/>
                </a:solidFill>
                <a:latin typeface="Calibri"/>
                <a:cs typeface="Calibri"/>
              </a:rPr>
              <a:t>for</a:t>
            </a:r>
            <a:r>
              <a:rPr sz="2300" i="1" spc="-20" dirty="0">
                <a:solidFill>
                  <a:srgbClr val="404040"/>
                </a:solidFill>
                <a:latin typeface="Calibri"/>
                <a:cs typeface="Calibri"/>
              </a:rPr>
              <a:t> </a:t>
            </a:r>
            <a:r>
              <a:rPr sz="2300" i="1" dirty="0">
                <a:solidFill>
                  <a:srgbClr val="404040"/>
                </a:solidFill>
                <a:latin typeface="Calibri"/>
                <a:cs typeface="Calibri"/>
              </a:rPr>
              <a:t>assessment</a:t>
            </a:r>
            <a:r>
              <a:rPr sz="2300" i="1" spc="5" dirty="0">
                <a:solidFill>
                  <a:srgbClr val="404040"/>
                </a:solidFill>
                <a:latin typeface="Calibri"/>
                <a:cs typeface="Calibri"/>
              </a:rPr>
              <a:t> </a:t>
            </a:r>
            <a:r>
              <a:rPr sz="2300" i="1" dirty="0">
                <a:solidFill>
                  <a:srgbClr val="404040"/>
                </a:solidFill>
                <a:latin typeface="Calibri"/>
                <a:cs typeface="Calibri"/>
              </a:rPr>
              <a:t>of</a:t>
            </a:r>
            <a:endParaRPr sz="2300">
              <a:latin typeface="Calibri"/>
              <a:cs typeface="Calibri"/>
            </a:endParaRPr>
          </a:p>
          <a:p>
            <a:pPr marL="184785">
              <a:lnSpc>
                <a:spcPts val="2485"/>
              </a:lnSpc>
            </a:pPr>
            <a:r>
              <a:rPr sz="2300" i="1" dirty="0">
                <a:solidFill>
                  <a:srgbClr val="404040"/>
                </a:solidFill>
                <a:latin typeface="Calibri"/>
                <a:cs typeface="Calibri"/>
              </a:rPr>
              <a:t>iron</a:t>
            </a:r>
            <a:r>
              <a:rPr sz="2300" i="1" spc="-85" dirty="0">
                <a:solidFill>
                  <a:srgbClr val="404040"/>
                </a:solidFill>
                <a:latin typeface="Calibri"/>
                <a:cs typeface="Calibri"/>
              </a:rPr>
              <a:t> </a:t>
            </a:r>
            <a:r>
              <a:rPr sz="2300" i="1" spc="-10" dirty="0">
                <a:solidFill>
                  <a:srgbClr val="404040"/>
                </a:solidFill>
                <a:latin typeface="Calibri"/>
                <a:cs typeface="Calibri"/>
              </a:rPr>
              <a:t>stores.</a:t>
            </a:r>
            <a:endParaRPr sz="2300">
              <a:latin typeface="Calibri"/>
              <a:cs typeface="Calibri"/>
            </a:endParaRPr>
          </a:p>
          <a:p>
            <a:pPr marL="12700" marR="519430">
              <a:lnSpc>
                <a:spcPct val="109100"/>
              </a:lnSpc>
            </a:pPr>
            <a:r>
              <a:rPr sz="2300" i="1" dirty="0">
                <a:solidFill>
                  <a:srgbClr val="404040"/>
                </a:solidFill>
                <a:latin typeface="Calibri"/>
                <a:cs typeface="Calibri"/>
              </a:rPr>
              <a:t>The</a:t>
            </a:r>
            <a:r>
              <a:rPr sz="2300" i="1" spc="5" dirty="0">
                <a:solidFill>
                  <a:srgbClr val="404040"/>
                </a:solidFill>
                <a:latin typeface="Calibri"/>
                <a:cs typeface="Calibri"/>
              </a:rPr>
              <a:t> </a:t>
            </a:r>
            <a:r>
              <a:rPr sz="2300" i="1" dirty="0">
                <a:solidFill>
                  <a:srgbClr val="404040"/>
                </a:solidFill>
                <a:latin typeface="Calibri"/>
                <a:cs typeface="Calibri"/>
              </a:rPr>
              <a:t>imaging</a:t>
            </a:r>
            <a:r>
              <a:rPr sz="2300" i="1" spc="5" dirty="0">
                <a:solidFill>
                  <a:srgbClr val="404040"/>
                </a:solidFill>
                <a:latin typeface="Calibri"/>
                <a:cs typeface="Calibri"/>
              </a:rPr>
              <a:t> </a:t>
            </a:r>
            <a:r>
              <a:rPr sz="2300" i="1" spc="-10" dirty="0">
                <a:solidFill>
                  <a:srgbClr val="404040"/>
                </a:solidFill>
                <a:latin typeface="Calibri"/>
                <a:cs typeface="Calibri"/>
              </a:rPr>
              <a:t>strategy</a:t>
            </a:r>
            <a:r>
              <a:rPr sz="2300" i="1" spc="15" dirty="0">
                <a:solidFill>
                  <a:srgbClr val="404040"/>
                </a:solidFill>
                <a:latin typeface="Calibri"/>
                <a:cs typeface="Calibri"/>
              </a:rPr>
              <a:t> </a:t>
            </a:r>
            <a:r>
              <a:rPr sz="2300" i="1" dirty="0">
                <a:solidFill>
                  <a:srgbClr val="404040"/>
                </a:solidFill>
                <a:latin typeface="Calibri"/>
                <a:cs typeface="Calibri"/>
              </a:rPr>
              <a:t>is</a:t>
            </a:r>
            <a:r>
              <a:rPr sz="2300" i="1" spc="5" dirty="0">
                <a:solidFill>
                  <a:srgbClr val="404040"/>
                </a:solidFill>
                <a:latin typeface="Calibri"/>
                <a:cs typeface="Calibri"/>
              </a:rPr>
              <a:t> </a:t>
            </a:r>
            <a:r>
              <a:rPr sz="2300" i="1" dirty="0">
                <a:solidFill>
                  <a:srgbClr val="404040"/>
                </a:solidFill>
                <a:latin typeface="Calibri"/>
                <a:cs typeface="Calibri"/>
              </a:rPr>
              <a:t>more</a:t>
            </a:r>
            <a:r>
              <a:rPr sz="2300" i="1" spc="-5" dirty="0">
                <a:solidFill>
                  <a:srgbClr val="404040"/>
                </a:solidFill>
                <a:latin typeface="Calibri"/>
                <a:cs typeface="Calibri"/>
              </a:rPr>
              <a:t> </a:t>
            </a:r>
            <a:r>
              <a:rPr sz="2300" i="1" spc="-10" dirty="0">
                <a:solidFill>
                  <a:srgbClr val="404040"/>
                </a:solidFill>
                <a:latin typeface="Calibri"/>
                <a:cs typeface="Calibri"/>
              </a:rPr>
              <a:t>accurate</a:t>
            </a:r>
            <a:r>
              <a:rPr sz="2300" i="1" spc="10" dirty="0">
                <a:solidFill>
                  <a:srgbClr val="404040"/>
                </a:solidFill>
                <a:latin typeface="Calibri"/>
                <a:cs typeface="Calibri"/>
              </a:rPr>
              <a:t> </a:t>
            </a:r>
            <a:r>
              <a:rPr sz="2300" i="1" dirty="0">
                <a:solidFill>
                  <a:srgbClr val="404040"/>
                </a:solidFill>
                <a:latin typeface="Calibri"/>
                <a:cs typeface="Calibri"/>
              </a:rPr>
              <a:t>than</a:t>
            </a:r>
            <a:r>
              <a:rPr sz="2300" i="1" spc="25" dirty="0">
                <a:solidFill>
                  <a:srgbClr val="404040"/>
                </a:solidFill>
                <a:latin typeface="Calibri"/>
                <a:cs typeface="Calibri"/>
              </a:rPr>
              <a:t> </a:t>
            </a:r>
            <a:r>
              <a:rPr sz="2300" i="1" dirty="0">
                <a:solidFill>
                  <a:srgbClr val="404040"/>
                </a:solidFill>
                <a:latin typeface="Calibri"/>
                <a:cs typeface="Calibri"/>
              </a:rPr>
              <a:t>serum</a:t>
            </a:r>
            <a:r>
              <a:rPr sz="2300" i="1" spc="5" dirty="0">
                <a:solidFill>
                  <a:srgbClr val="404040"/>
                </a:solidFill>
                <a:latin typeface="Calibri"/>
                <a:cs typeface="Calibri"/>
              </a:rPr>
              <a:t> </a:t>
            </a:r>
            <a:r>
              <a:rPr sz="2300" i="1" spc="-5" dirty="0">
                <a:solidFill>
                  <a:srgbClr val="404040"/>
                </a:solidFill>
                <a:latin typeface="Calibri"/>
                <a:cs typeface="Calibri"/>
              </a:rPr>
              <a:t>ferritin</a:t>
            </a:r>
            <a:r>
              <a:rPr sz="2300" i="1" spc="-10" dirty="0">
                <a:solidFill>
                  <a:srgbClr val="404040"/>
                </a:solidFill>
                <a:latin typeface="Calibri"/>
                <a:cs typeface="Calibri"/>
              </a:rPr>
              <a:t> </a:t>
            </a:r>
            <a:r>
              <a:rPr sz="2300" i="1" dirty="0">
                <a:solidFill>
                  <a:srgbClr val="404040"/>
                </a:solidFill>
                <a:latin typeface="Calibri"/>
                <a:cs typeface="Calibri"/>
              </a:rPr>
              <a:t>in</a:t>
            </a:r>
            <a:r>
              <a:rPr sz="2300" i="1" spc="5" dirty="0">
                <a:solidFill>
                  <a:srgbClr val="404040"/>
                </a:solidFill>
                <a:latin typeface="Calibri"/>
                <a:cs typeface="Calibri"/>
              </a:rPr>
              <a:t> </a:t>
            </a:r>
            <a:r>
              <a:rPr sz="2300" i="1" dirty="0">
                <a:solidFill>
                  <a:srgbClr val="404040"/>
                </a:solidFill>
                <a:latin typeface="Calibri"/>
                <a:cs typeface="Calibri"/>
              </a:rPr>
              <a:t>measuring</a:t>
            </a:r>
            <a:r>
              <a:rPr sz="2300" i="1" spc="5" dirty="0">
                <a:solidFill>
                  <a:srgbClr val="404040"/>
                </a:solidFill>
                <a:latin typeface="Calibri"/>
                <a:cs typeface="Calibri"/>
              </a:rPr>
              <a:t> </a:t>
            </a:r>
            <a:r>
              <a:rPr sz="2300" i="1" dirty="0">
                <a:solidFill>
                  <a:srgbClr val="404040"/>
                </a:solidFill>
                <a:latin typeface="Calibri"/>
                <a:cs typeface="Calibri"/>
              </a:rPr>
              <a:t>heart</a:t>
            </a:r>
            <a:r>
              <a:rPr sz="2300" i="1" spc="5" dirty="0">
                <a:solidFill>
                  <a:srgbClr val="404040"/>
                </a:solidFill>
                <a:latin typeface="Calibri"/>
                <a:cs typeface="Calibri"/>
              </a:rPr>
              <a:t> </a:t>
            </a:r>
            <a:r>
              <a:rPr sz="2300" i="1" spc="-5" dirty="0">
                <a:solidFill>
                  <a:srgbClr val="404040"/>
                </a:solidFill>
                <a:latin typeface="Calibri"/>
                <a:cs typeface="Calibri"/>
              </a:rPr>
              <a:t>and</a:t>
            </a:r>
            <a:r>
              <a:rPr sz="2300" i="1" spc="10" dirty="0">
                <a:solidFill>
                  <a:srgbClr val="404040"/>
                </a:solidFill>
                <a:latin typeface="Calibri"/>
                <a:cs typeface="Calibri"/>
              </a:rPr>
              <a:t> </a:t>
            </a:r>
            <a:r>
              <a:rPr sz="2300" i="1" dirty="0">
                <a:solidFill>
                  <a:srgbClr val="404040"/>
                </a:solidFill>
                <a:latin typeface="Calibri"/>
                <a:cs typeface="Calibri"/>
              </a:rPr>
              <a:t>liver </a:t>
            </a:r>
            <a:r>
              <a:rPr sz="2300" i="1" spc="-505" dirty="0">
                <a:solidFill>
                  <a:srgbClr val="404040"/>
                </a:solidFill>
                <a:latin typeface="Calibri"/>
                <a:cs typeface="Calibri"/>
              </a:rPr>
              <a:t> </a:t>
            </a:r>
            <a:r>
              <a:rPr sz="2300" i="1" dirty="0">
                <a:solidFill>
                  <a:srgbClr val="404040"/>
                </a:solidFill>
                <a:latin typeface="Calibri"/>
                <a:cs typeface="Calibri"/>
              </a:rPr>
              <a:t>iron</a:t>
            </a:r>
            <a:r>
              <a:rPr sz="2300" i="1" spc="-15" dirty="0">
                <a:solidFill>
                  <a:srgbClr val="404040"/>
                </a:solidFill>
                <a:latin typeface="Calibri"/>
                <a:cs typeface="Calibri"/>
              </a:rPr>
              <a:t> content.</a:t>
            </a:r>
            <a:endParaRPr sz="2300">
              <a:latin typeface="Calibri"/>
              <a:cs typeface="Calibri"/>
            </a:endParaRPr>
          </a:p>
          <a:p>
            <a:pPr>
              <a:lnSpc>
                <a:spcPct val="100000"/>
              </a:lnSpc>
              <a:spcBef>
                <a:spcPts val="15"/>
              </a:spcBef>
            </a:pPr>
            <a:endParaRPr sz="2450">
              <a:latin typeface="Calibri"/>
              <a:cs typeface="Calibri"/>
            </a:endParaRPr>
          </a:p>
          <a:p>
            <a:pPr marL="12700" marR="5593080">
              <a:lnSpc>
                <a:spcPct val="109100"/>
              </a:lnSpc>
            </a:pPr>
            <a:r>
              <a:rPr sz="2300" b="1" i="1" dirty="0">
                <a:solidFill>
                  <a:srgbClr val="FF0000"/>
                </a:solidFill>
                <a:latin typeface="Calibri"/>
                <a:cs typeface="Calibri"/>
              </a:rPr>
              <a:t>primary </a:t>
            </a:r>
            <a:r>
              <a:rPr sz="2300" b="1" i="1" spc="-5" dirty="0">
                <a:solidFill>
                  <a:srgbClr val="FF0000"/>
                </a:solidFill>
                <a:latin typeface="Calibri"/>
                <a:cs typeface="Calibri"/>
              </a:rPr>
              <a:t>treatment </a:t>
            </a:r>
            <a:r>
              <a:rPr sz="2300" i="1" spc="-5" dirty="0">
                <a:solidFill>
                  <a:srgbClr val="404040"/>
                </a:solidFill>
                <a:latin typeface="Calibri"/>
                <a:cs typeface="Calibri"/>
              </a:rPr>
              <a:t>of </a:t>
            </a:r>
            <a:r>
              <a:rPr sz="2300" i="1" spc="-15" dirty="0">
                <a:solidFill>
                  <a:srgbClr val="404040"/>
                </a:solidFill>
                <a:latin typeface="Calibri"/>
                <a:cs typeface="Calibri"/>
              </a:rPr>
              <a:t>excessive </a:t>
            </a:r>
            <a:r>
              <a:rPr sz="2300" i="1" dirty="0">
                <a:solidFill>
                  <a:srgbClr val="404040"/>
                </a:solidFill>
                <a:latin typeface="Calibri"/>
                <a:cs typeface="Calibri"/>
              </a:rPr>
              <a:t>iron </a:t>
            </a:r>
            <a:r>
              <a:rPr sz="2300" i="1" spc="-10" dirty="0">
                <a:solidFill>
                  <a:srgbClr val="404040"/>
                </a:solidFill>
                <a:latin typeface="Calibri"/>
                <a:cs typeface="Calibri"/>
              </a:rPr>
              <a:t>stores </a:t>
            </a:r>
            <a:r>
              <a:rPr sz="2300" i="1" dirty="0">
                <a:solidFill>
                  <a:srgbClr val="404040"/>
                </a:solidFill>
                <a:latin typeface="Calibri"/>
                <a:cs typeface="Calibri"/>
              </a:rPr>
              <a:t>: </a:t>
            </a:r>
            <a:r>
              <a:rPr sz="2300" i="1" spc="-505" dirty="0">
                <a:solidFill>
                  <a:srgbClr val="404040"/>
                </a:solidFill>
                <a:latin typeface="Calibri"/>
                <a:cs typeface="Calibri"/>
              </a:rPr>
              <a:t> </a:t>
            </a:r>
            <a:r>
              <a:rPr sz="2300" i="1" dirty="0">
                <a:solidFill>
                  <a:srgbClr val="404040"/>
                </a:solidFill>
                <a:latin typeface="Calibri"/>
                <a:cs typeface="Calibri"/>
              </a:rPr>
              <a:t>iron</a:t>
            </a:r>
            <a:r>
              <a:rPr sz="2300" i="1" spc="-15" dirty="0">
                <a:solidFill>
                  <a:srgbClr val="404040"/>
                </a:solidFill>
                <a:latin typeface="Calibri"/>
                <a:cs typeface="Calibri"/>
              </a:rPr>
              <a:t> </a:t>
            </a:r>
            <a:r>
              <a:rPr sz="2300" i="1" dirty="0">
                <a:solidFill>
                  <a:srgbClr val="404040"/>
                </a:solidFill>
                <a:latin typeface="Calibri"/>
                <a:cs typeface="Calibri"/>
              </a:rPr>
              <a:t>chelation </a:t>
            </a:r>
            <a:r>
              <a:rPr sz="2300" i="1" spc="-5" dirty="0">
                <a:solidFill>
                  <a:srgbClr val="404040"/>
                </a:solidFill>
                <a:latin typeface="Calibri"/>
                <a:cs typeface="Calibri"/>
              </a:rPr>
              <a:t>agents:</a:t>
            </a:r>
            <a:endParaRPr sz="2300">
              <a:latin typeface="Calibri"/>
              <a:cs typeface="Calibri"/>
            </a:endParaRPr>
          </a:p>
          <a:p>
            <a:pPr marL="220345" indent="-208279">
              <a:lnSpc>
                <a:spcPct val="100000"/>
              </a:lnSpc>
              <a:spcBef>
                <a:spcPts val="325"/>
              </a:spcBef>
              <a:buSzPct val="95000"/>
              <a:buAutoNum type="arabicPlain"/>
              <a:tabLst>
                <a:tab pos="220979" algn="l"/>
              </a:tabLst>
            </a:pPr>
            <a:r>
              <a:rPr sz="2000" i="1" spc="-15" dirty="0">
                <a:solidFill>
                  <a:srgbClr val="404040"/>
                </a:solidFill>
                <a:latin typeface="Calibri"/>
                <a:cs typeface="Calibri"/>
              </a:rPr>
              <a:t>Deferoxamine</a:t>
            </a:r>
            <a:r>
              <a:rPr sz="2000" i="1" spc="-45" dirty="0">
                <a:solidFill>
                  <a:srgbClr val="404040"/>
                </a:solidFill>
                <a:latin typeface="Calibri"/>
                <a:cs typeface="Calibri"/>
              </a:rPr>
              <a:t> </a:t>
            </a:r>
            <a:r>
              <a:rPr sz="2000" i="1" spc="-5" dirty="0">
                <a:solidFill>
                  <a:srgbClr val="404040"/>
                </a:solidFill>
                <a:latin typeface="Calibri"/>
                <a:cs typeface="Calibri"/>
              </a:rPr>
              <a:t>…..SC</a:t>
            </a:r>
            <a:r>
              <a:rPr sz="2000" i="1" spc="-25" dirty="0">
                <a:solidFill>
                  <a:srgbClr val="404040"/>
                </a:solidFill>
                <a:latin typeface="Calibri"/>
                <a:cs typeface="Calibri"/>
              </a:rPr>
              <a:t> </a:t>
            </a:r>
            <a:r>
              <a:rPr sz="2000" i="1" dirty="0">
                <a:solidFill>
                  <a:srgbClr val="404040"/>
                </a:solidFill>
                <a:latin typeface="Calibri"/>
                <a:cs typeface="Calibri"/>
              </a:rPr>
              <a:t>,</a:t>
            </a:r>
            <a:r>
              <a:rPr sz="2000" i="1" spc="-5" dirty="0">
                <a:solidFill>
                  <a:srgbClr val="404040"/>
                </a:solidFill>
                <a:latin typeface="Calibri"/>
                <a:cs typeface="Calibri"/>
              </a:rPr>
              <a:t> </a:t>
            </a:r>
            <a:r>
              <a:rPr sz="2000" i="1" dirty="0">
                <a:solidFill>
                  <a:srgbClr val="404040"/>
                </a:solidFill>
                <a:latin typeface="Calibri"/>
                <a:cs typeface="Calibri"/>
              </a:rPr>
              <a:t>5</a:t>
            </a:r>
            <a:r>
              <a:rPr sz="2000" i="1" spc="-5" dirty="0">
                <a:solidFill>
                  <a:srgbClr val="404040"/>
                </a:solidFill>
                <a:latin typeface="Calibri"/>
                <a:cs typeface="Calibri"/>
              </a:rPr>
              <a:t> </a:t>
            </a:r>
            <a:r>
              <a:rPr sz="2000" i="1" dirty="0">
                <a:solidFill>
                  <a:srgbClr val="404040"/>
                </a:solidFill>
                <a:latin typeface="Calibri"/>
                <a:cs typeface="Calibri"/>
              </a:rPr>
              <a:t>of</a:t>
            </a:r>
            <a:r>
              <a:rPr sz="2000" i="1" spc="-10" dirty="0">
                <a:solidFill>
                  <a:srgbClr val="404040"/>
                </a:solidFill>
                <a:latin typeface="Calibri"/>
                <a:cs typeface="Calibri"/>
              </a:rPr>
              <a:t> </a:t>
            </a:r>
            <a:r>
              <a:rPr sz="2000" i="1" dirty="0">
                <a:solidFill>
                  <a:srgbClr val="404040"/>
                </a:solidFill>
                <a:latin typeface="Calibri"/>
                <a:cs typeface="Calibri"/>
              </a:rPr>
              <a:t>7 </a:t>
            </a:r>
            <a:r>
              <a:rPr sz="2000" i="1" spc="-5" dirty="0">
                <a:solidFill>
                  <a:srgbClr val="404040"/>
                </a:solidFill>
                <a:latin typeface="Calibri"/>
                <a:cs typeface="Calibri"/>
              </a:rPr>
              <a:t>nights/wk</a:t>
            </a:r>
            <a:r>
              <a:rPr sz="2000" i="1" spc="-35" dirty="0">
                <a:solidFill>
                  <a:srgbClr val="404040"/>
                </a:solidFill>
                <a:latin typeface="Calibri"/>
                <a:cs typeface="Calibri"/>
              </a:rPr>
              <a:t> </a:t>
            </a:r>
            <a:r>
              <a:rPr sz="2000" i="1" spc="-10" dirty="0">
                <a:solidFill>
                  <a:srgbClr val="404040"/>
                </a:solidFill>
                <a:latin typeface="Calibri"/>
                <a:cs typeface="Calibri"/>
              </a:rPr>
              <a:t>for</a:t>
            </a:r>
            <a:r>
              <a:rPr sz="2000" i="1" dirty="0">
                <a:solidFill>
                  <a:srgbClr val="404040"/>
                </a:solidFill>
                <a:latin typeface="Calibri"/>
                <a:cs typeface="Calibri"/>
              </a:rPr>
              <a:t> 10</a:t>
            </a:r>
            <a:r>
              <a:rPr sz="2000" i="1" spc="-15" dirty="0">
                <a:solidFill>
                  <a:srgbClr val="404040"/>
                </a:solidFill>
                <a:latin typeface="Calibri"/>
                <a:cs typeface="Calibri"/>
              </a:rPr>
              <a:t> </a:t>
            </a:r>
            <a:r>
              <a:rPr sz="2000" i="1" dirty="0">
                <a:solidFill>
                  <a:srgbClr val="404040"/>
                </a:solidFill>
                <a:latin typeface="Calibri"/>
                <a:cs typeface="Calibri"/>
              </a:rPr>
              <a:t>hr</a:t>
            </a:r>
            <a:r>
              <a:rPr sz="2000" i="1" spc="-15" dirty="0">
                <a:solidFill>
                  <a:srgbClr val="404040"/>
                </a:solidFill>
                <a:latin typeface="Calibri"/>
                <a:cs typeface="Calibri"/>
              </a:rPr>
              <a:t> </a:t>
            </a:r>
            <a:r>
              <a:rPr sz="2000" i="1" dirty="0">
                <a:solidFill>
                  <a:srgbClr val="404040"/>
                </a:solidFill>
                <a:latin typeface="Calibri"/>
                <a:cs typeface="Calibri"/>
              </a:rPr>
              <a:t>a</a:t>
            </a:r>
            <a:r>
              <a:rPr sz="2000" i="1" spc="-5" dirty="0">
                <a:solidFill>
                  <a:srgbClr val="404040"/>
                </a:solidFill>
                <a:latin typeface="Calibri"/>
                <a:cs typeface="Calibri"/>
              </a:rPr>
              <a:t> night.</a:t>
            </a:r>
            <a:endParaRPr sz="2000">
              <a:latin typeface="Calibri"/>
              <a:cs typeface="Calibri"/>
            </a:endParaRPr>
          </a:p>
          <a:p>
            <a:pPr marL="276225" indent="-264160">
              <a:lnSpc>
                <a:spcPct val="100000"/>
              </a:lnSpc>
              <a:spcBef>
                <a:spcPts val="325"/>
              </a:spcBef>
              <a:buSzPct val="95000"/>
              <a:buAutoNum type="arabicPlain"/>
              <a:tabLst>
                <a:tab pos="276860" algn="l"/>
              </a:tabLst>
            </a:pPr>
            <a:r>
              <a:rPr sz="2000" i="1" spc="-10" dirty="0">
                <a:solidFill>
                  <a:srgbClr val="404040"/>
                </a:solidFill>
                <a:latin typeface="Calibri"/>
                <a:cs typeface="Calibri"/>
              </a:rPr>
              <a:t>Deferasirox</a:t>
            </a:r>
            <a:r>
              <a:rPr sz="2000" i="1" spc="-75" dirty="0">
                <a:solidFill>
                  <a:srgbClr val="404040"/>
                </a:solidFill>
                <a:latin typeface="Calibri"/>
                <a:cs typeface="Calibri"/>
              </a:rPr>
              <a:t> </a:t>
            </a:r>
            <a:r>
              <a:rPr sz="2000" i="1" dirty="0">
                <a:solidFill>
                  <a:srgbClr val="404040"/>
                </a:solidFill>
                <a:latin typeface="Calibri"/>
                <a:cs typeface="Calibri"/>
              </a:rPr>
              <a:t>…..orally</a:t>
            </a:r>
            <a:endParaRPr sz="2000">
              <a:latin typeface="Calibri"/>
              <a:cs typeface="Calibri"/>
            </a:endParaRPr>
          </a:p>
          <a:p>
            <a:pPr marL="276225" indent="-264160">
              <a:lnSpc>
                <a:spcPct val="100000"/>
              </a:lnSpc>
              <a:spcBef>
                <a:spcPts val="325"/>
              </a:spcBef>
              <a:buSzPct val="95000"/>
              <a:buAutoNum type="arabicPlain"/>
              <a:tabLst>
                <a:tab pos="276860" algn="l"/>
              </a:tabLst>
            </a:pPr>
            <a:r>
              <a:rPr sz="2000" i="1" spc="-10" dirty="0">
                <a:solidFill>
                  <a:srgbClr val="404040"/>
                </a:solidFill>
                <a:latin typeface="Calibri"/>
                <a:cs typeface="Calibri"/>
              </a:rPr>
              <a:t>Deferasirox</a:t>
            </a:r>
            <a:r>
              <a:rPr sz="2000" i="1" spc="-60" dirty="0">
                <a:solidFill>
                  <a:srgbClr val="404040"/>
                </a:solidFill>
                <a:latin typeface="Calibri"/>
                <a:cs typeface="Calibri"/>
              </a:rPr>
              <a:t> </a:t>
            </a:r>
            <a:r>
              <a:rPr sz="2000" i="1" dirty="0">
                <a:solidFill>
                  <a:srgbClr val="404040"/>
                </a:solidFill>
                <a:latin typeface="Calibri"/>
                <a:cs typeface="Calibri"/>
              </a:rPr>
              <a:t>……orally</a:t>
            </a:r>
            <a:r>
              <a:rPr sz="2000" i="1" spc="-15" dirty="0">
                <a:solidFill>
                  <a:srgbClr val="404040"/>
                </a:solidFill>
                <a:latin typeface="Calibri"/>
                <a:cs typeface="Calibri"/>
              </a:rPr>
              <a:t> </a:t>
            </a:r>
            <a:r>
              <a:rPr sz="2000" i="1" spc="-5" dirty="0">
                <a:solidFill>
                  <a:srgbClr val="404040"/>
                </a:solidFill>
                <a:latin typeface="Calibri"/>
                <a:cs typeface="Calibri"/>
              </a:rPr>
              <a:t>twice </a:t>
            </a:r>
            <a:r>
              <a:rPr sz="2000" i="1" dirty="0">
                <a:solidFill>
                  <a:srgbClr val="404040"/>
                </a:solidFill>
                <a:latin typeface="Calibri"/>
                <a:cs typeface="Calibri"/>
              </a:rPr>
              <a:t>per</a:t>
            </a:r>
            <a:r>
              <a:rPr sz="2000" i="1" spc="-30" dirty="0">
                <a:solidFill>
                  <a:srgbClr val="404040"/>
                </a:solidFill>
                <a:latin typeface="Calibri"/>
                <a:cs typeface="Calibri"/>
              </a:rPr>
              <a:t> </a:t>
            </a:r>
            <a:r>
              <a:rPr sz="2000" i="1" spc="-5" dirty="0">
                <a:solidFill>
                  <a:srgbClr val="404040"/>
                </a:solidFill>
                <a:latin typeface="Calibri"/>
                <a:cs typeface="Calibri"/>
              </a:rPr>
              <a:t>day</a:t>
            </a:r>
            <a:endParaRPr sz="2000">
              <a:latin typeface="Calibri"/>
              <a:cs typeface="Calibri"/>
            </a:endParaRPr>
          </a:p>
        </p:txBody>
      </p:sp>
      <p:pic>
        <p:nvPicPr>
          <p:cNvPr id="5" name="object 5"/>
          <p:cNvPicPr/>
          <p:nvPr/>
        </p:nvPicPr>
        <p:blipFill>
          <a:blip r:embed="rId3" cstate="print"/>
          <a:stretch>
            <a:fillRect/>
          </a:stretch>
        </p:blipFill>
        <p:spPr>
          <a:xfrm>
            <a:off x="6022847" y="4335779"/>
            <a:ext cx="6164580" cy="2523743"/>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696569" y="1346453"/>
            <a:ext cx="10236200" cy="4424045"/>
          </a:xfrm>
          <a:prstGeom prst="rect">
            <a:avLst/>
          </a:prstGeom>
        </p:spPr>
        <p:txBody>
          <a:bodyPr vert="horz" wrap="square" lIns="0" tIns="13335" rIns="0" bIns="0" rtlCol="0">
            <a:spAutoFit/>
          </a:bodyPr>
          <a:lstStyle/>
          <a:p>
            <a:pPr marL="281940" indent="-269875">
              <a:lnSpc>
                <a:spcPts val="2770"/>
              </a:lnSpc>
              <a:spcBef>
                <a:spcPts val="105"/>
              </a:spcBef>
              <a:buClr>
                <a:srgbClr val="404040"/>
              </a:buClr>
              <a:buSzPct val="96153"/>
              <a:buFont typeface="Calibri"/>
              <a:buAutoNum type="arabicPlain"/>
              <a:tabLst>
                <a:tab pos="282575" algn="l"/>
              </a:tabLst>
            </a:pPr>
            <a:r>
              <a:rPr sz="2600" b="1" i="1" spc="-5" dirty="0">
                <a:solidFill>
                  <a:srgbClr val="404040"/>
                </a:solidFill>
                <a:latin typeface="Calibri"/>
                <a:cs typeface="Calibri"/>
              </a:rPr>
              <a:t>Spleen</a:t>
            </a:r>
            <a:r>
              <a:rPr sz="2600" b="1" i="1" spc="-80" dirty="0">
                <a:solidFill>
                  <a:srgbClr val="404040"/>
                </a:solidFill>
                <a:latin typeface="Calibri"/>
                <a:cs typeface="Calibri"/>
              </a:rPr>
              <a:t> </a:t>
            </a:r>
            <a:r>
              <a:rPr sz="2600" b="1" i="1" spc="-5" dirty="0">
                <a:solidFill>
                  <a:srgbClr val="404040"/>
                </a:solidFill>
                <a:latin typeface="Calibri"/>
                <a:cs typeface="Calibri"/>
              </a:rPr>
              <a:t>Palpation</a:t>
            </a:r>
            <a:endParaRPr sz="2600">
              <a:latin typeface="Calibri"/>
              <a:cs typeface="Calibri"/>
            </a:endParaRPr>
          </a:p>
          <a:p>
            <a:pPr marL="281940" indent="-269875">
              <a:lnSpc>
                <a:spcPts val="2425"/>
              </a:lnSpc>
              <a:buSzPct val="96153"/>
              <a:buAutoNum type="arabicPlain"/>
              <a:tabLst>
                <a:tab pos="282575" algn="l"/>
              </a:tabLst>
            </a:pPr>
            <a:r>
              <a:rPr sz="2600" b="1" i="1" spc="-10" dirty="0">
                <a:solidFill>
                  <a:srgbClr val="404040"/>
                </a:solidFill>
                <a:latin typeface="Calibri"/>
                <a:cs typeface="Calibri"/>
              </a:rPr>
              <a:t>Prophylactic</a:t>
            </a:r>
            <a:r>
              <a:rPr sz="2600" b="1" i="1" spc="-5" dirty="0">
                <a:solidFill>
                  <a:srgbClr val="404040"/>
                </a:solidFill>
                <a:latin typeface="Calibri"/>
                <a:cs typeface="Calibri"/>
              </a:rPr>
              <a:t> </a:t>
            </a:r>
            <a:r>
              <a:rPr sz="2600" b="1" i="1" spc="-10" dirty="0">
                <a:solidFill>
                  <a:srgbClr val="404040"/>
                </a:solidFill>
                <a:latin typeface="Calibri"/>
                <a:cs typeface="Calibri"/>
              </a:rPr>
              <a:t>Penicillin </a:t>
            </a:r>
            <a:r>
              <a:rPr sz="2600" b="1" i="1" dirty="0">
                <a:solidFill>
                  <a:srgbClr val="404040"/>
                </a:solidFill>
                <a:latin typeface="Calibri"/>
                <a:cs typeface="Calibri"/>
              </a:rPr>
              <a:t>:</a:t>
            </a:r>
            <a:endParaRPr sz="2600">
              <a:latin typeface="Calibri"/>
              <a:cs typeface="Calibri"/>
            </a:endParaRPr>
          </a:p>
          <a:p>
            <a:pPr marL="12700" marR="5080">
              <a:lnSpc>
                <a:spcPct val="77700"/>
              </a:lnSpc>
              <a:spcBef>
                <a:spcPts val="345"/>
              </a:spcBef>
            </a:pPr>
            <a:r>
              <a:rPr sz="2600" i="1" spc="-5" dirty="0">
                <a:solidFill>
                  <a:srgbClr val="404040"/>
                </a:solidFill>
                <a:latin typeface="Calibri"/>
                <a:cs typeface="Calibri"/>
              </a:rPr>
              <a:t>oral </a:t>
            </a:r>
            <a:r>
              <a:rPr sz="2600" i="1" dirty="0">
                <a:solidFill>
                  <a:srgbClr val="404040"/>
                </a:solidFill>
                <a:latin typeface="Calibri"/>
                <a:cs typeface="Calibri"/>
              </a:rPr>
              <a:t>penicillin </a:t>
            </a:r>
            <a:r>
              <a:rPr sz="2600" i="1" spc="-5" dirty="0">
                <a:solidFill>
                  <a:srgbClr val="404040"/>
                </a:solidFill>
                <a:latin typeface="Calibri"/>
                <a:cs typeface="Calibri"/>
              </a:rPr>
              <a:t>VK until at least </a:t>
            </a:r>
            <a:r>
              <a:rPr sz="2600" i="1" dirty="0">
                <a:solidFill>
                  <a:srgbClr val="404040"/>
                </a:solidFill>
                <a:latin typeface="Calibri"/>
                <a:cs typeface="Calibri"/>
              </a:rPr>
              <a:t>5 </a:t>
            </a:r>
            <a:r>
              <a:rPr sz="2600" i="1" spc="-5" dirty="0">
                <a:solidFill>
                  <a:srgbClr val="404040"/>
                </a:solidFill>
                <a:latin typeface="Calibri"/>
                <a:cs typeface="Calibri"/>
              </a:rPr>
              <a:t>yr of </a:t>
            </a:r>
            <a:r>
              <a:rPr sz="2600" i="1" dirty="0">
                <a:solidFill>
                  <a:srgbClr val="404040"/>
                </a:solidFill>
                <a:latin typeface="Calibri"/>
                <a:cs typeface="Calibri"/>
              </a:rPr>
              <a:t>age (125 mg twice a day up </a:t>
            </a:r>
            <a:r>
              <a:rPr sz="2600" i="1" spc="-15" dirty="0">
                <a:solidFill>
                  <a:srgbClr val="404040"/>
                </a:solidFill>
                <a:latin typeface="Calibri"/>
                <a:cs typeface="Calibri"/>
              </a:rPr>
              <a:t>to </a:t>
            </a:r>
            <a:r>
              <a:rPr sz="2600" i="1" dirty="0">
                <a:solidFill>
                  <a:srgbClr val="404040"/>
                </a:solidFill>
                <a:latin typeface="Calibri"/>
                <a:cs typeface="Calibri"/>
              </a:rPr>
              <a:t>age 3 </a:t>
            </a:r>
            <a:r>
              <a:rPr sz="2600" i="1" spc="-70" dirty="0">
                <a:solidFill>
                  <a:srgbClr val="404040"/>
                </a:solidFill>
                <a:latin typeface="Calibri"/>
                <a:cs typeface="Calibri"/>
              </a:rPr>
              <a:t>yr, </a:t>
            </a:r>
            <a:r>
              <a:rPr sz="2600" i="1" spc="-575" dirty="0">
                <a:solidFill>
                  <a:srgbClr val="404040"/>
                </a:solidFill>
                <a:latin typeface="Calibri"/>
                <a:cs typeface="Calibri"/>
              </a:rPr>
              <a:t> </a:t>
            </a:r>
            <a:r>
              <a:rPr sz="2600" i="1" dirty="0">
                <a:solidFill>
                  <a:srgbClr val="404040"/>
                </a:solidFill>
                <a:latin typeface="Calibri"/>
                <a:cs typeface="Calibri"/>
              </a:rPr>
              <a:t>and</a:t>
            </a:r>
            <a:r>
              <a:rPr sz="2600" i="1" spc="-20" dirty="0">
                <a:solidFill>
                  <a:srgbClr val="404040"/>
                </a:solidFill>
                <a:latin typeface="Calibri"/>
                <a:cs typeface="Calibri"/>
              </a:rPr>
              <a:t> </a:t>
            </a:r>
            <a:r>
              <a:rPr sz="2600" i="1" dirty="0">
                <a:solidFill>
                  <a:srgbClr val="404040"/>
                </a:solidFill>
                <a:latin typeface="Calibri"/>
                <a:cs typeface="Calibri"/>
              </a:rPr>
              <a:t>then</a:t>
            </a:r>
            <a:r>
              <a:rPr sz="2600" i="1" spc="-25" dirty="0">
                <a:solidFill>
                  <a:srgbClr val="404040"/>
                </a:solidFill>
                <a:latin typeface="Calibri"/>
                <a:cs typeface="Calibri"/>
              </a:rPr>
              <a:t> </a:t>
            </a:r>
            <a:r>
              <a:rPr sz="2600" i="1" dirty="0">
                <a:solidFill>
                  <a:srgbClr val="404040"/>
                </a:solidFill>
                <a:latin typeface="Calibri"/>
                <a:cs typeface="Calibri"/>
              </a:rPr>
              <a:t>250</a:t>
            </a:r>
            <a:r>
              <a:rPr sz="2600" i="1" spc="-30" dirty="0">
                <a:solidFill>
                  <a:srgbClr val="404040"/>
                </a:solidFill>
                <a:latin typeface="Calibri"/>
                <a:cs typeface="Calibri"/>
              </a:rPr>
              <a:t> </a:t>
            </a:r>
            <a:r>
              <a:rPr sz="2600" i="1" dirty="0">
                <a:solidFill>
                  <a:srgbClr val="404040"/>
                </a:solidFill>
                <a:latin typeface="Calibri"/>
                <a:cs typeface="Calibri"/>
              </a:rPr>
              <a:t>mg </a:t>
            </a:r>
            <a:r>
              <a:rPr sz="2600" i="1" spc="-5" dirty="0">
                <a:solidFill>
                  <a:srgbClr val="404040"/>
                </a:solidFill>
                <a:latin typeface="Calibri"/>
                <a:cs typeface="Calibri"/>
              </a:rPr>
              <a:t>twice</a:t>
            </a:r>
            <a:r>
              <a:rPr sz="2600" i="1" spc="-10" dirty="0">
                <a:solidFill>
                  <a:srgbClr val="404040"/>
                </a:solidFill>
                <a:latin typeface="Calibri"/>
                <a:cs typeface="Calibri"/>
              </a:rPr>
              <a:t> </a:t>
            </a:r>
            <a:r>
              <a:rPr sz="2600" i="1" dirty="0">
                <a:solidFill>
                  <a:srgbClr val="404040"/>
                </a:solidFill>
                <a:latin typeface="Calibri"/>
                <a:cs typeface="Calibri"/>
              </a:rPr>
              <a:t>a day</a:t>
            </a:r>
            <a:r>
              <a:rPr sz="2600" i="1" spc="-30" dirty="0">
                <a:solidFill>
                  <a:srgbClr val="404040"/>
                </a:solidFill>
                <a:latin typeface="Calibri"/>
                <a:cs typeface="Calibri"/>
              </a:rPr>
              <a:t> </a:t>
            </a:r>
            <a:r>
              <a:rPr sz="2600" i="1" spc="-5" dirty="0">
                <a:solidFill>
                  <a:srgbClr val="404040"/>
                </a:solidFill>
                <a:latin typeface="Calibri"/>
                <a:cs typeface="Calibri"/>
              </a:rPr>
              <a:t>thereafter).</a:t>
            </a:r>
            <a:endParaRPr sz="2600">
              <a:latin typeface="Calibri"/>
              <a:cs typeface="Calibri"/>
            </a:endParaRPr>
          </a:p>
          <a:p>
            <a:pPr marL="281940" indent="-269875">
              <a:lnSpc>
                <a:spcPts val="2080"/>
              </a:lnSpc>
              <a:buSzPct val="96153"/>
              <a:buAutoNum type="arabicPlain" startAt="3"/>
              <a:tabLst>
                <a:tab pos="282575" algn="l"/>
              </a:tabLst>
            </a:pPr>
            <a:r>
              <a:rPr sz="2600" b="1" i="1" spc="-5" dirty="0">
                <a:solidFill>
                  <a:srgbClr val="404040"/>
                </a:solidFill>
                <a:latin typeface="Calibri"/>
                <a:cs typeface="Calibri"/>
              </a:rPr>
              <a:t>Immunizations:</a:t>
            </a:r>
            <a:endParaRPr sz="2600">
              <a:latin typeface="Calibri"/>
              <a:cs typeface="Calibri"/>
            </a:endParaRPr>
          </a:p>
          <a:p>
            <a:pPr marL="12700" marR="3820795">
              <a:lnSpc>
                <a:spcPct val="77700"/>
              </a:lnSpc>
              <a:spcBef>
                <a:spcPts val="350"/>
              </a:spcBef>
            </a:pPr>
            <a:r>
              <a:rPr sz="2600" i="1" dirty="0">
                <a:solidFill>
                  <a:srgbClr val="404040"/>
                </a:solidFill>
                <a:latin typeface="Calibri"/>
                <a:cs typeface="Calibri"/>
              </a:rPr>
              <a:t>annual </a:t>
            </a:r>
            <a:r>
              <a:rPr sz="2600" i="1" spc="-5" dirty="0">
                <a:solidFill>
                  <a:srgbClr val="404040"/>
                </a:solidFill>
                <a:latin typeface="Calibri"/>
                <a:cs typeface="Calibri"/>
              </a:rPr>
              <a:t>administration of influenza vaccine </a:t>
            </a:r>
            <a:r>
              <a:rPr sz="2600" i="1" dirty="0">
                <a:solidFill>
                  <a:srgbClr val="404040"/>
                </a:solidFill>
                <a:latin typeface="Calibri"/>
                <a:cs typeface="Calibri"/>
              </a:rPr>
              <a:t> </a:t>
            </a:r>
            <a:r>
              <a:rPr sz="2600" i="1" spc="-10" dirty="0">
                <a:solidFill>
                  <a:srgbClr val="404040"/>
                </a:solidFill>
                <a:latin typeface="Calibri"/>
                <a:cs typeface="Calibri"/>
              </a:rPr>
              <a:t>pneumococcal</a:t>
            </a:r>
            <a:r>
              <a:rPr sz="2600" i="1" dirty="0">
                <a:solidFill>
                  <a:srgbClr val="404040"/>
                </a:solidFill>
                <a:latin typeface="Calibri"/>
                <a:cs typeface="Calibri"/>
              </a:rPr>
              <a:t> and</a:t>
            </a:r>
            <a:r>
              <a:rPr sz="2600" i="1" spc="-10" dirty="0">
                <a:solidFill>
                  <a:srgbClr val="404040"/>
                </a:solidFill>
                <a:latin typeface="Calibri"/>
                <a:cs typeface="Calibri"/>
              </a:rPr>
              <a:t> </a:t>
            </a:r>
            <a:r>
              <a:rPr sz="2600" i="1" spc="-5" dirty="0">
                <a:solidFill>
                  <a:srgbClr val="404040"/>
                </a:solidFill>
                <a:latin typeface="Calibri"/>
                <a:cs typeface="Calibri"/>
              </a:rPr>
              <a:t>meningococcal</a:t>
            </a:r>
            <a:r>
              <a:rPr sz="2600" i="1" dirty="0">
                <a:solidFill>
                  <a:srgbClr val="404040"/>
                </a:solidFill>
                <a:latin typeface="Calibri"/>
                <a:cs typeface="Calibri"/>
              </a:rPr>
              <a:t> </a:t>
            </a:r>
            <a:r>
              <a:rPr sz="2600" i="1" spc="-5" dirty="0">
                <a:solidFill>
                  <a:srgbClr val="404040"/>
                </a:solidFill>
                <a:latin typeface="Calibri"/>
                <a:cs typeface="Calibri"/>
              </a:rPr>
              <a:t>vaccinations. </a:t>
            </a:r>
            <a:r>
              <a:rPr sz="2600" i="1" spc="-570" dirty="0">
                <a:solidFill>
                  <a:srgbClr val="404040"/>
                </a:solidFill>
                <a:latin typeface="Calibri"/>
                <a:cs typeface="Calibri"/>
              </a:rPr>
              <a:t> </a:t>
            </a:r>
            <a:r>
              <a:rPr sz="2600" b="1" i="1" spc="-10" dirty="0">
                <a:solidFill>
                  <a:srgbClr val="404040"/>
                </a:solidFill>
                <a:latin typeface="Calibri"/>
                <a:cs typeface="Calibri"/>
              </a:rPr>
              <a:t>4-Transcranial</a:t>
            </a:r>
            <a:r>
              <a:rPr sz="2600" b="1" i="1" spc="-5" dirty="0">
                <a:solidFill>
                  <a:srgbClr val="404040"/>
                </a:solidFill>
                <a:latin typeface="Calibri"/>
                <a:cs typeface="Calibri"/>
              </a:rPr>
              <a:t> Doppler</a:t>
            </a:r>
            <a:r>
              <a:rPr sz="2600" b="1" i="1" spc="-20" dirty="0">
                <a:solidFill>
                  <a:srgbClr val="404040"/>
                </a:solidFill>
                <a:latin typeface="Calibri"/>
                <a:cs typeface="Calibri"/>
              </a:rPr>
              <a:t> </a:t>
            </a:r>
            <a:r>
              <a:rPr sz="2600" b="1" i="1" spc="-5" dirty="0">
                <a:solidFill>
                  <a:srgbClr val="404040"/>
                </a:solidFill>
                <a:latin typeface="Calibri"/>
                <a:cs typeface="Calibri"/>
              </a:rPr>
              <a:t>Ultrasound</a:t>
            </a:r>
            <a:endParaRPr sz="2600">
              <a:latin typeface="Calibri"/>
              <a:cs typeface="Calibri"/>
            </a:endParaRPr>
          </a:p>
          <a:p>
            <a:pPr marL="281940" indent="-269875">
              <a:lnSpc>
                <a:spcPts val="2065"/>
              </a:lnSpc>
              <a:buSzPct val="96153"/>
              <a:buAutoNum type="arabicPlain" startAt="5"/>
              <a:tabLst>
                <a:tab pos="282575" algn="l"/>
              </a:tabLst>
            </a:pPr>
            <a:r>
              <a:rPr sz="2600" b="1" i="1" spc="-10" dirty="0">
                <a:solidFill>
                  <a:srgbClr val="404040"/>
                </a:solidFill>
                <a:latin typeface="Calibri"/>
                <a:cs typeface="Calibri"/>
              </a:rPr>
              <a:t>Hydroxyurea</a:t>
            </a:r>
            <a:endParaRPr sz="2600">
              <a:latin typeface="Calibri"/>
              <a:cs typeface="Calibri"/>
            </a:endParaRPr>
          </a:p>
          <a:p>
            <a:pPr marL="12700" marR="5163185">
              <a:lnSpc>
                <a:spcPct val="77700"/>
              </a:lnSpc>
              <a:spcBef>
                <a:spcPts val="345"/>
              </a:spcBef>
              <a:buSzPct val="96153"/>
              <a:buAutoNum type="arabicPlain" startAt="5"/>
              <a:tabLst>
                <a:tab pos="282575" algn="l"/>
              </a:tabLst>
            </a:pPr>
            <a:r>
              <a:rPr sz="2600" b="1" i="1" spc="-10" dirty="0">
                <a:solidFill>
                  <a:srgbClr val="404040"/>
                </a:solidFill>
                <a:latin typeface="Calibri"/>
                <a:cs typeface="Calibri"/>
              </a:rPr>
              <a:t>Regular </a:t>
            </a:r>
            <a:r>
              <a:rPr sz="2600" b="1" i="1" spc="-5" dirty="0">
                <a:solidFill>
                  <a:srgbClr val="404040"/>
                </a:solidFill>
                <a:latin typeface="Calibri"/>
                <a:cs typeface="Calibri"/>
              </a:rPr>
              <a:t>Blood </a:t>
            </a:r>
            <a:r>
              <a:rPr sz="2600" b="1" i="1" spc="-10" dirty="0">
                <a:solidFill>
                  <a:srgbClr val="404040"/>
                </a:solidFill>
                <a:latin typeface="Calibri"/>
                <a:cs typeface="Calibri"/>
              </a:rPr>
              <a:t>Transfusion </a:t>
            </a:r>
            <a:r>
              <a:rPr sz="2600" b="1" i="1" spc="-5" dirty="0">
                <a:solidFill>
                  <a:srgbClr val="404040"/>
                </a:solidFill>
                <a:latin typeface="Calibri"/>
                <a:cs typeface="Calibri"/>
              </a:rPr>
              <a:t>Therapy </a:t>
            </a:r>
            <a:r>
              <a:rPr sz="2600" b="1" i="1" spc="-575" dirty="0">
                <a:solidFill>
                  <a:srgbClr val="404040"/>
                </a:solidFill>
                <a:latin typeface="Calibri"/>
                <a:cs typeface="Calibri"/>
              </a:rPr>
              <a:t> </a:t>
            </a:r>
            <a:r>
              <a:rPr sz="2600" b="1" i="1" spc="-5" dirty="0">
                <a:solidFill>
                  <a:srgbClr val="404040"/>
                </a:solidFill>
                <a:latin typeface="Calibri"/>
                <a:cs typeface="Calibri"/>
              </a:rPr>
              <a:t>7-Pulmonary</a:t>
            </a:r>
            <a:r>
              <a:rPr sz="2600" b="1" i="1" spc="15" dirty="0">
                <a:solidFill>
                  <a:srgbClr val="404040"/>
                </a:solidFill>
                <a:latin typeface="Calibri"/>
                <a:cs typeface="Calibri"/>
              </a:rPr>
              <a:t> </a:t>
            </a:r>
            <a:r>
              <a:rPr sz="2600" b="1" i="1" dirty="0">
                <a:solidFill>
                  <a:srgbClr val="404040"/>
                </a:solidFill>
                <a:latin typeface="Calibri"/>
                <a:cs typeface="Calibri"/>
              </a:rPr>
              <a:t>and</a:t>
            </a:r>
            <a:r>
              <a:rPr sz="2600" b="1" i="1" spc="-5" dirty="0">
                <a:solidFill>
                  <a:srgbClr val="404040"/>
                </a:solidFill>
                <a:latin typeface="Calibri"/>
                <a:cs typeface="Calibri"/>
              </a:rPr>
              <a:t> </a:t>
            </a:r>
            <a:r>
              <a:rPr sz="2600" b="1" i="1" spc="-10" dirty="0">
                <a:solidFill>
                  <a:srgbClr val="404040"/>
                </a:solidFill>
                <a:latin typeface="Calibri"/>
                <a:cs typeface="Calibri"/>
              </a:rPr>
              <a:t>Asthma</a:t>
            </a:r>
            <a:r>
              <a:rPr sz="2600" b="1" i="1" spc="-15" dirty="0">
                <a:solidFill>
                  <a:srgbClr val="404040"/>
                </a:solidFill>
                <a:latin typeface="Calibri"/>
                <a:cs typeface="Calibri"/>
              </a:rPr>
              <a:t> </a:t>
            </a:r>
            <a:r>
              <a:rPr sz="2600" b="1" i="1" spc="-5" dirty="0">
                <a:solidFill>
                  <a:srgbClr val="404040"/>
                </a:solidFill>
                <a:latin typeface="Calibri"/>
                <a:cs typeface="Calibri"/>
              </a:rPr>
              <a:t>Screening</a:t>
            </a:r>
            <a:endParaRPr sz="2600">
              <a:latin typeface="Calibri"/>
              <a:cs typeface="Calibri"/>
            </a:endParaRPr>
          </a:p>
          <a:p>
            <a:pPr marL="281940" indent="-269875">
              <a:lnSpc>
                <a:spcPts val="2080"/>
              </a:lnSpc>
              <a:buSzPct val="96153"/>
              <a:buAutoNum type="arabicPlain" startAt="8"/>
              <a:tabLst>
                <a:tab pos="282575" algn="l"/>
              </a:tabLst>
            </a:pPr>
            <a:r>
              <a:rPr sz="2600" b="1" i="1" dirty="0">
                <a:solidFill>
                  <a:srgbClr val="404040"/>
                </a:solidFill>
                <a:latin typeface="Calibri"/>
                <a:cs typeface="Calibri"/>
              </a:rPr>
              <a:t>annual </a:t>
            </a:r>
            <a:r>
              <a:rPr sz="2600" b="1" i="1" spc="-5" dirty="0">
                <a:solidFill>
                  <a:srgbClr val="404040"/>
                </a:solidFill>
                <a:latin typeface="Calibri"/>
                <a:cs typeface="Calibri"/>
              </a:rPr>
              <a:t>screening</a:t>
            </a:r>
            <a:r>
              <a:rPr sz="2600" b="1" i="1" spc="-20" dirty="0">
                <a:solidFill>
                  <a:srgbClr val="404040"/>
                </a:solidFill>
                <a:latin typeface="Calibri"/>
                <a:cs typeface="Calibri"/>
              </a:rPr>
              <a:t> </a:t>
            </a:r>
            <a:r>
              <a:rPr sz="2600" b="1" i="1" spc="-5" dirty="0">
                <a:solidFill>
                  <a:srgbClr val="404040"/>
                </a:solidFill>
                <a:latin typeface="Calibri"/>
                <a:cs typeface="Calibri"/>
              </a:rPr>
              <a:t>by</a:t>
            </a:r>
            <a:r>
              <a:rPr sz="2600" b="1" i="1" dirty="0">
                <a:solidFill>
                  <a:srgbClr val="404040"/>
                </a:solidFill>
                <a:latin typeface="Calibri"/>
                <a:cs typeface="Calibri"/>
              </a:rPr>
              <a:t> an </a:t>
            </a:r>
            <a:r>
              <a:rPr sz="2600" b="1" i="1" spc="-10" dirty="0">
                <a:solidFill>
                  <a:srgbClr val="404040"/>
                </a:solidFill>
                <a:latin typeface="Calibri"/>
                <a:cs typeface="Calibri"/>
              </a:rPr>
              <a:t>ophthalmologist</a:t>
            </a:r>
            <a:endParaRPr sz="2600">
              <a:latin typeface="Calibri"/>
              <a:cs typeface="Calibri"/>
            </a:endParaRPr>
          </a:p>
          <a:p>
            <a:pPr marL="12700" marR="5313045">
              <a:lnSpc>
                <a:spcPct val="77700"/>
              </a:lnSpc>
              <a:spcBef>
                <a:spcPts val="350"/>
              </a:spcBef>
              <a:buSzPct val="96153"/>
              <a:buAutoNum type="arabicPlain" startAt="8"/>
              <a:tabLst>
                <a:tab pos="282575" algn="l"/>
              </a:tabLst>
            </a:pPr>
            <a:r>
              <a:rPr sz="2600" b="1" i="1" dirty="0">
                <a:solidFill>
                  <a:srgbClr val="404040"/>
                </a:solidFill>
                <a:latin typeface="Calibri"/>
                <a:cs typeface="Calibri"/>
              </a:rPr>
              <a:t>annual</a:t>
            </a:r>
            <a:r>
              <a:rPr sz="2600" b="1" i="1" spc="-10" dirty="0">
                <a:solidFill>
                  <a:srgbClr val="404040"/>
                </a:solidFill>
                <a:latin typeface="Calibri"/>
                <a:cs typeface="Calibri"/>
              </a:rPr>
              <a:t> </a:t>
            </a:r>
            <a:r>
              <a:rPr sz="2600" b="1" i="1" dirty="0">
                <a:solidFill>
                  <a:srgbClr val="404040"/>
                </a:solidFill>
                <a:latin typeface="Calibri"/>
                <a:cs typeface="Calibri"/>
              </a:rPr>
              <a:t>albumin</a:t>
            </a:r>
            <a:r>
              <a:rPr sz="2600" b="1" i="1" spc="-20" dirty="0">
                <a:solidFill>
                  <a:srgbClr val="404040"/>
                </a:solidFill>
                <a:latin typeface="Calibri"/>
                <a:cs typeface="Calibri"/>
              </a:rPr>
              <a:t> </a:t>
            </a:r>
            <a:r>
              <a:rPr sz="2600" b="1" i="1" dirty="0">
                <a:solidFill>
                  <a:srgbClr val="404040"/>
                </a:solidFill>
                <a:latin typeface="Calibri"/>
                <a:cs typeface="Calibri"/>
              </a:rPr>
              <a:t>:</a:t>
            </a:r>
            <a:r>
              <a:rPr sz="2600" b="1" i="1" spc="-25" dirty="0">
                <a:solidFill>
                  <a:srgbClr val="404040"/>
                </a:solidFill>
                <a:latin typeface="Calibri"/>
                <a:cs typeface="Calibri"/>
              </a:rPr>
              <a:t> </a:t>
            </a:r>
            <a:r>
              <a:rPr sz="2600" b="1" i="1" spc="-5" dirty="0">
                <a:solidFill>
                  <a:srgbClr val="404040"/>
                </a:solidFill>
                <a:latin typeface="Calibri"/>
                <a:cs typeface="Calibri"/>
              </a:rPr>
              <a:t>creatinine</a:t>
            </a:r>
            <a:r>
              <a:rPr sz="2600" b="1" i="1" spc="-20" dirty="0">
                <a:solidFill>
                  <a:srgbClr val="404040"/>
                </a:solidFill>
                <a:latin typeface="Calibri"/>
                <a:cs typeface="Calibri"/>
              </a:rPr>
              <a:t> </a:t>
            </a:r>
            <a:r>
              <a:rPr sz="2600" b="1" i="1" spc="-5" dirty="0">
                <a:solidFill>
                  <a:srgbClr val="404040"/>
                </a:solidFill>
                <a:latin typeface="Calibri"/>
                <a:cs typeface="Calibri"/>
              </a:rPr>
              <a:t>ratios </a:t>
            </a:r>
            <a:r>
              <a:rPr sz="2600" b="1" i="1" spc="-570" dirty="0">
                <a:solidFill>
                  <a:srgbClr val="404040"/>
                </a:solidFill>
                <a:latin typeface="Calibri"/>
                <a:cs typeface="Calibri"/>
              </a:rPr>
              <a:t> </a:t>
            </a:r>
            <a:r>
              <a:rPr sz="2600" b="1" i="1" spc="-5" dirty="0">
                <a:solidFill>
                  <a:srgbClr val="404040"/>
                </a:solidFill>
                <a:latin typeface="Calibri"/>
                <a:cs typeface="Calibri"/>
              </a:rPr>
              <a:t>10-Echocardiography</a:t>
            </a:r>
            <a:endParaRPr sz="2600">
              <a:latin typeface="Calibri"/>
              <a:cs typeface="Calibri"/>
            </a:endParaRPr>
          </a:p>
        </p:txBody>
      </p:sp>
      <p:sp>
        <p:nvSpPr>
          <p:cNvPr id="4" name="object 4"/>
          <p:cNvSpPr txBox="1">
            <a:spLocks noGrp="1"/>
          </p:cNvSpPr>
          <p:nvPr>
            <p:ph type="title"/>
          </p:nvPr>
        </p:nvSpPr>
        <p:spPr>
          <a:xfrm>
            <a:off x="696569" y="311658"/>
            <a:ext cx="5450205" cy="635000"/>
          </a:xfrm>
          <a:prstGeom prst="rect">
            <a:avLst/>
          </a:prstGeom>
        </p:spPr>
        <p:txBody>
          <a:bodyPr vert="horz" wrap="square" lIns="0" tIns="12065" rIns="0" bIns="0" rtlCol="0">
            <a:spAutoFit/>
          </a:bodyPr>
          <a:lstStyle/>
          <a:p>
            <a:pPr marL="12700">
              <a:lnSpc>
                <a:spcPct val="100000"/>
              </a:lnSpc>
              <a:spcBef>
                <a:spcPts val="95"/>
              </a:spcBef>
            </a:pPr>
            <a:r>
              <a:rPr spc="-70" dirty="0">
                <a:solidFill>
                  <a:srgbClr val="FFFFFF"/>
                </a:solidFill>
              </a:rPr>
              <a:t>ANTICIPATORY</a:t>
            </a:r>
            <a:r>
              <a:rPr spc="-50" dirty="0">
                <a:solidFill>
                  <a:srgbClr val="FFFFFF"/>
                </a:solidFill>
              </a:rPr>
              <a:t> </a:t>
            </a:r>
            <a:r>
              <a:rPr spc="-20" dirty="0">
                <a:solidFill>
                  <a:srgbClr val="FFFFFF"/>
                </a:solidFill>
              </a:rPr>
              <a:t>GUIDANCE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6850862"/>
          </a:xfrm>
          <a:prstGeom prst="rect">
            <a:avLst/>
          </a:prstGeom>
        </p:spPr>
      </p:pic>
      <p:sp>
        <p:nvSpPr>
          <p:cNvPr id="3" name="object 3"/>
          <p:cNvSpPr txBox="1">
            <a:spLocks noGrp="1"/>
          </p:cNvSpPr>
          <p:nvPr>
            <p:ph type="title"/>
          </p:nvPr>
        </p:nvSpPr>
        <p:spPr>
          <a:xfrm>
            <a:off x="695725" y="320789"/>
            <a:ext cx="4421505" cy="635000"/>
          </a:xfrm>
          <a:prstGeom prst="rect">
            <a:avLst/>
          </a:prstGeom>
        </p:spPr>
        <p:txBody>
          <a:bodyPr vert="horz" wrap="square" lIns="0" tIns="12065" rIns="0" bIns="0" rtlCol="0">
            <a:spAutoFit/>
          </a:bodyPr>
          <a:lstStyle/>
          <a:p>
            <a:pPr marL="12700">
              <a:lnSpc>
                <a:spcPct val="100000"/>
              </a:lnSpc>
              <a:spcBef>
                <a:spcPts val="95"/>
              </a:spcBef>
            </a:pPr>
            <a:r>
              <a:rPr spc="-5" dirty="0"/>
              <a:t>Hemoglobinopathies</a:t>
            </a:r>
          </a:p>
        </p:txBody>
      </p:sp>
      <p:sp>
        <p:nvSpPr>
          <p:cNvPr id="4" name="object 4"/>
          <p:cNvSpPr txBox="1"/>
          <p:nvPr/>
        </p:nvSpPr>
        <p:spPr>
          <a:xfrm>
            <a:off x="693243" y="1746217"/>
            <a:ext cx="10174605" cy="2984500"/>
          </a:xfrm>
          <a:prstGeom prst="rect">
            <a:avLst/>
          </a:prstGeom>
        </p:spPr>
        <p:txBody>
          <a:bodyPr vert="horz" wrap="square" lIns="0" tIns="12700" rIns="0" bIns="0" rtlCol="0">
            <a:spAutoFit/>
          </a:bodyPr>
          <a:lstStyle/>
          <a:p>
            <a:pPr marL="12700" marR="971550">
              <a:lnSpc>
                <a:spcPct val="114500"/>
              </a:lnSpc>
              <a:spcBef>
                <a:spcPts val="100"/>
              </a:spcBef>
              <a:tabLst>
                <a:tab pos="3273425" algn="l"/>
              </a:tabLst>
            </a:pPr>
            <a:r>
              <a:rPr sz="2400" i="1" spc="-5" dirty="0">
                <a:latin typeface="Calibri"/>
                <a:cs typeface="Calibri"/>
              </a:rPr>
              <a:t>The</a:t>
            </a:r>
            <a:r>
              <a:rPr sz="2400" i="1" spc="30" dirty="0">
                <a:latin typeface="Calibri"/>
                <a:cs typeface="Calibri"/>
              </a:rPr>
              <a:t> </a:t>
            </a:r>
            <a:r>
              <a:rPr sz="2400" b="1" i="1" spc="-5" dirty="0">
                <a:latin typeface="Calibri"/>
                <a:cs typeface="Calibri"/>
              </a:rPr>
              <a:t>hemoglobinopathies	</a:t>
            </a:r>
            <a:r>
              <a:rPr sz="2400" i="1" spc="-5" dirty="0">
                <a:latin typeface="Calibri"/>
                <a:cs typeface="Calibri"/>
              </a:rPr>
              <a:t>are</a:t>
            </a:r>
            <a:r>
              <a:rPr sz="2400" i="1" spc="110" dirty="0">
                <a:latin typeface="Calibri"/>
                <a:cs typeface="Calibri"/>
              </a:rPr>
              <a:t> </a:t>
            </a:r>
            <a:r>
              <a:rPr sz="2400" i="1" u="heavy" dirty="0">
                <a:uFill>
                  <a:solidFill>
                    <a:srgbClr val="000000"/>
                  </a:solidFill>
                </a:uFill>
                <a:latin typeface="Calibri"/>
                <a:cs typeface="Calibri"/>
              </a:rPr>
              <a:t>inherited</a:t>
            </a:r>
            <a:r>
              <a:rPr sz="2400" i="1" dirty="0">
                <a:latin typeface="Calibri"/>
                <a:cs typeface="Calibri"/>
              </a:rPr>
              <a:t>*disorders</a:t>
            </a:r>
            <a:r>
              <a:rPr sz="2400" i="1" spc="-45" dirty="0">
                <a:latin typeface="Calibri"/>
                <a:cs typeface="Calibri"/>
              </a:rPr>
              <a:t> </a:t>
            </a:r>
            <a:r>
              <a:rPr sz="2400" i="1" spc="-5" dirty="0">
                <a:latin typeface="Calibri"/>
                <a:cs typeface="Calibri"/>
              </a:rPr>
              <a:t>of hemoglobin</a:t>
            </a:r>
            <a:r>
              <a:rPr sz="2400" i="1" spc="20" dirty="0">
                <a:latin typeface="Calibri"/>
                <a:cs typeface="Calibri"/>
              </a:rPr>
              <a:t> </a:t>
            </a:r>
            <a:r>
              <a:rPr sz="2400" i="1" spc="-5" dirty="0">
                <a:latin typeface="Calibri"/>
                <a:cs typeface="Calibri"/>
              </a:rPr>
              <a:t>synthesis </a:t>
            </a:r>
            <a:r>
              <a:rPr sz="2400" i="1" spc="-530" dirty="0">
                <a:latin typeface="Calibri"/>
                <a:cs typeface="Calibri"/>
              </a:rPr>
              <a:t> </a:t>
            </a:r>
            <a:r>
              <a:rPr sz="2400" i="1" spc="-5" dirty="0">
                <a:latin typeface="Calibri"/>
                <a:cs typeface="Calibri"/>
              </a:rPr>
              <a:t>(Thalassemia</a:t>
            </a:r>
            <a:r>
              <a:rPr sz="2400" i="1" spc="-95" dirty="0">
                <a:latin typeface="Calibri"/>
                <a:cs typeface="Calibri"/>
              </a:rPr>
              <a:t> </a:t>
            </a:r>
            <a:r>
              <a:rPr sz="2400" i="1" spc="-5" dirty="0">
                <a:latin typeface="Calibri"/>
                <a:cs typeface="Calibri"/>
              </a:rPr>
              <a:t>)</a:t>
            </a:r>
            <a:r>
              <a:rPr sz="2400" i="1" spc="25" dirty="0">
                <a:latin typeface="Calibri"/>
                <a:cs typeface="Calibri"/>
              </a:rPr>
              <a:t> </a:t>
            </a:r>
            <a:r>
              <a:rPr sz="2400" i="1" spc="-5" dirty="0">
                <a:latin typeface="Calibri"/>
                <a:cs typeface="Calibri"/>
              </a:rPr>
              <a:t>or</a:t>
            </a:r>
            <a:r>
              <a:rPr sz="2400" i="1" dirty="0">
                <a:latin typeface="Calibri"/>
                <a:cs typeface="Calibri"/>
              </a:rPr>
              <a:t> </a:t>
            </a:r>
            <a:r>
              <a:rPr sz="2400" i="1" spc="-5" dirty="0">
                <a:latin typeface="Calibri"/>
                <a:cs typeface="Calibri"/>
              </a:rPr>
              <a:t>structural</a:t>
            </a:r>
            <a:r>
              <a:rPr sz="2400" i="1" spc="15" dirty="0">
                <a:latin typeface="Calibri"/>
                <a:cs typeface="Calibri"/>
              </a:rPr>
              <a:t> </a:t>
            </a:r>
            <a:r>
              <a:rPr sz="2400" i="1" spc="-5" dirty="0">
                <a:latin typeface="Calibri"/>
                <a:cs typeface="Calibri"/>
              </a:rPr>
              <a:t>(</a:t>
            </a:r>
            <a:r>
              <a:rPr sz="2400" i="1" spc="25" dirty="0">
                <a:latin typeface="Calibri"/>
                <a:cs typeface="Calibri"/>
              </a:rPr>
              <a:t> </a:t>
            </a:r>
            <a:r>
              <a:rPr sz="2400" i="1" spc="-5" dirty="0">
                <a:latin typeface="Calibri"/>
                <a:cs typeface="Calibri"/>
              </a:rPr>
              <a:t>sickle</a:t>
            </a:r>
            <a:r>
              <a:rPr sz="2400" i="1" spc="-15" dirty="0">
                <a:latin typeface="Calibri"/>
                <a:cs typeface="Calibri"/>
              </a:rPr>
              <a:t> </a:t>
            </a:r>
            <a:r>
              <a:rPr sz="2400" i="1" spc="-5" dirty="0">
                <a:latin typeface="Calibri"/>
                <a:cs typeface="Calibri"/>
              </a:rPr>
              <a:t>cell</a:t>
            </a:r>
            <a:r>
              <a:rPr sz="2400" i="1" spc="15" dirty="0">
                <a:latin typeface="Calibri"/>
                <a:cs typeface="Calibri"/>
              </a:rPr>
              <a:t> </a:t>
            </a:r>
            <a:r>
              <a:rPr sz="2400" i="1" spc="-5" dirty="0">
                <a:latin typeface="Calibri"/>
                <a:cs typeface="Calibri"/>
              </a:rPr>
              <a:t>)</a:t>
            </a:r>
            <a:endParaRPr sz="2400">
              <a:latin typeface="Calibri"/>
              <a:cs typeface="Calibri"/>
            </a:endParaRPr>
          </a:p>
          <a:p>
            <a:pPr>
              <a:lnSpc>
                <a:spcPct val="100000"/>
              </a:lnSpc>
              <a:spcBef>
                <a:spcPts val="35"/>
              </a:spcBef>
            </a:pPr>
            <a:endParaRPr sz="2300">
              <a:latin typeface="Calibri"/>
              <a:cs typeface="Calibri"/>
            </a:endParaRPr>
          </a:p>
          <a:p>
            <a:pPr marL="12700" marR="187325">
              <a:lnSpc>
                <a:spcPct val="115500"/>
              </a:lnSpc>
            </a:pPr>
            <a:r>
              <a:rPr sz="2000" i="1" spc="-5" dirty="0">
                <a:latin typeface="Calibri"/>
                <a:cs typeface="Calibri"/>
              </a:rPr>
              <a:t>•The</a:t>
            </a:r>
            <a:r>
              <a:rPr sz="2000" i="1" spc="50" dirty="0">
                <a:latin typeface="Calibri"/>
                <a:cs typeface="Calibri"/>
              </a:rPr>
              <a:t> </a:t>
            </a:r>
            <a:r>
              <a:rPr sz="2000" b="1" i="1" u="heavy" spc="10" dirty="0">
                <a:solidFill>
                  <a:srgbClr val="30859B"/>
                </a:solidFill>
                <a:uFill>
                  <a:solidFill>
                    <a:srgbClr val="30859B"/>
                  </a:solidFill>
                </a:uFill>
                <a:latin typeface="Roboto Cn"/>
                <a:cs typeface="Roboto Cn"/>
              </a:rPr>
              <a:t>α-</a:t>
            </a:r>
            <a:r>
              <a:rPr sz="2000" b="1" i="1" u="heavy" spc="10" dirty="0">
                <a:solidFill>
                  <a:srgbClr val="30859B"/>
                </a:solidFill>
                <a:uFill>
                  <a:solidFill>
                    <a:srgbClr val="30859B"/>
                  </a:solidFill>
                </a:uFill>
                <a:latin typeface="Calibri"/>
                <a:cs typeface="Calibri"/>
              </a:rPr>
              <a:t>globin</a:t>
            </a:r>
            <a:r>
              <a:rPr sz="2000" b="1" i="1" u="heavy" spc="15" dirty="0">
                <a:solidFill>
                  <a:srgbClr val="30859B"/>
                </a:solidFill>
                <a:uFill>
                  <a:solidFill>
                    <a:srgbClr val="30859B"/>
                  </a:solidFill>
                </a:uFill>
                <a:latin typeface="Calibri"/>
                <a:cs typeface="Calibri"/>
              </a:rPr>
              <a:t> </a:t>
            </a:r>
            <a:r>
              <a:rPr sz="2000" b="1" i="1" u="heavy" spc="-5" dirty="0">
                <a:solidFill>
                  <a:srgbClr val="30859B"/>
                </a:solidFill>
                <a:uFill>
                  <a:solidFill>
                    <a:srgbClr val="30859B"/>
                  </a:solidFill>
                </a:uFill>
                <a:latin typeface="Calibri"/>
                <a:cs typeface="Calibri"/>
              </a:rPr>
              <a:t>hemoglobinopathies</a:t>
            </a:r>
            <a:r>
              <a:rPr sz="2000" b="1" i="1" spc="-25" dirty="0">
                <a:solidFill>
                  <a:srgbClr val="30859B"/>
                </a:solidFill>
                <a:latin typeface="Calibri"/>
                <a:cs typeface="Calibri"/>
              </a:rPr>
              <a:t> </a:t>
            </a:r>
            <a:r>
              <a:rPr sz="2000" i="1" spc="-5" dirty="0">
                <a:latin typeface="Calibri"/>
                <a:cs typeface="Calibri"/>
              </a:rPr>
              <a:t>are</a:t>
            </a:r>
            <a:r>
              <a:rPr sz="2000" i="1" spc="-10" dirty="0">
                <a:latin typeface="Calibri"/>
                <a:cs typeface="Calibri"/>
              </a:rPr>
              <a:t> </a:t>
            </a:r>
            <a:r>
              <a:rPr sz="2000" i="1" spc="-5" dirty="0">
                <a:latin typeface="Calibri"/>
                <a:cs typeface="Calibri"/>
              </a:rPr>
              <a:t>symptomatic</a:t>
            </a:r>
            <a:r>
              <a:rPr sz="2000" i="1" spc="15" dirty="0">
                <a:latin typeface="Calibri"/>
                <a:cs typeface="Calibri"/>
              </a:rPr>
              <a:t> </a:t>
            </a:r>
            <a:r>
              <a:rPr sz="2000" i="1" spc="-5" dirty="0">
                <a:latin typeface="Calibri"/>
                <a:cs typeface="Calibri"/>
              </a:rPr>
              <a:t>in</a:t>
            </a:r>
            <a:r>
              <a:rPr sz="2000" i="1" spc="80" dirty="0">
                <a:latin typeface="Calibri"/>
                <a:cs typeface="Calibri"/>
              </a:rPr>
              <a:t> </a:t>
            </a:r>
            <a:r>
              <a:rPr sz="2000" i="1" spc="-5" dirty="0">
                <a:latin typeface="Calibri"/>
                <a:cs typeface="Calibri"/>
              </a:rPr>
              <a:t>utero and</a:t>
            </a:r>
            <a:r>
              <a:rPr sz="2000" i="1" spc="-20" dirty="0">
                <a:latin typeface="Calibri"/>
                <a:cs typeface="Calibri"/>
              </a:rPr>
              <a:t> </a:t>
            </a:r>
            <a:r>
              <a:rPr sz="2000" i="1" spc="-5" dirty="0">
                <a:latin typeface="Calibri"/>
                <a:cs typeface="Calibri"/>
              </a:rPr>
              <a:t>after</a:t>
            </a:r>
            <a:r>
              <a:rPr sz="2000" i="1" spc="10" dirty="0">
                <a:latin typeface="Calibri"/>
                <a:cs typeface="Calibri"/>
              </a:rPr>
              <a:t> </a:t>
            </a:r>
            <a:r>
              <a:rPr sz="2000" i="1" spc="-5" dirty="0">
                <a:latin typeface="Calibri"/>
                <a:cs typeface="Calibri"/>
              </a:rPr>
              <a:t>birth because</a:t>
            </a:r>
            <a:r>
              <a:rPr sz="2000" i="1" spc="55" dirty="0">
                <a:latin typeface="Calibri"/>
                <a:cs typeface="Calibri"/>
              </a:rPr>
              <a:t> </a:t>
            </a:r>
            <a:r>
              <a:rPr sz="2000" i="1" spc="-5" dirty="0">
                <a:latin typeface="Calibri"/>
                <a:cs typeface="Calibri"/>
              </a:rPr>
              <a:t>the</a:t>
            </a:r>
            <a:r>
              <a:rPr sz="2000" i="1" spc="10" dirty="0">
                <a:latin typeface="Calibri"/>
                <a:cs typeface="Calibri"/>
              </a:rPr>
              <a:t> </a:t>
            </a:r>
            <a:r>
              <a:rPr sz="2000" i="1" spc="-5" dirty="0">
                <a:latin typeface="Calibri"/>
                <a:cs typeface="Calibri"/>
              </a:rPr>
              <a:t>normal </a:t>
            </a:r>
            <a:r>
              <a:rPr sz="2000" i="1" spc="-434" dirty="0">
                <a:latin typeface="Calibri"/>
                <a:cs typeface="Calibri"/>
              </a:rPr>
              <a:t> </a:t>
            </a:r>
            <a:r>
              <a:rPr sz="2000" i="1" spc="-5" dirty="0">
                <a:latin typeface="Calibri"/>
                <a:cs typeface="Calibri"/>
              </a:rPr>
              <a:t>function</a:t>
            </a:r>
            <a:r>
              <a:rPr sz="2000" i="1" spc="-40" dirty="0">
                <a:latin typeface="Calibri"/>
                <a:cs typeface="Calibri"/>
              </a:rPr>
              <a:t> </a:t>
            </a:r>
            <a:r>
              <a:rPr sz="2000" i="1" spc="-5" dirty="0">
                <a:latin typeface="Calibri"/>
                <a:cs typeface="Calibri"/>
              </a:rPr>
              <a:t>of</a:t>
            </a:r>
            <a:r>
              <a:rPr sz="2000" i="1" spc="15" dirty="0">
                <a:latin typeface="Calibri"/>
                <a:cs typeface="Calibri"/>
              </a:rPr>
              <a:t> </a:t>
            </a:r>
            <a:r>
              <a:rPr sz="2000" i="1" spc="-5" dirty="0">
                <a:latin typeface="Calibri"/>
                <a:cs typeface="Calibri"/>
              </a:rPr>
              <a:t>the </a:t>
            </a:r>
            <a:r>
              <a:rPr sz="2000" i="1" spc="-55" dirty="0">
                <a:latin typeface="Roboto"/>
                <a:cs typeface="Roboto"/>
              </a:rPr>
              <a:t>α-</a:t>
            </a:r>
            <a:r>
              <a:rPr sz="2000" i="1" spc="-55" dirty="0">
                <a:latin typeface="Calibri"/>
                <a:cs typeface="Calibri"/>
              </a:rPr>
              <a:t>globin</a:t>
            </a:r>
            <a:r>
              <a:rPr sz="2000" i="1" spc="-20" dirty="0">
                <a:latin typeface="Calibri"/>
                <a:cs typeface="Calibri"/>
              </a:rPr>
              <a:t> </a:t>
            </a:r>
            <a:r>
              <a:rPr sz="2000" i="1" spc="-5" dirty="0">
                <a:latin typeface="Calibri"/>
                <a:cs typeface="Calibri"/>
              </a:rPr>
              <a:t>gene</a:t>
            </a:r>
            <a:r>
              <a:rPr sz="2000" i="1" spc="-15" dirty="0">
                <a:latin typeface="Calibri"/>
                <a:cs typeface="Calibri"/>
              </a:rPr>
              <a:t> </a:t>
            </a:r>
            <a:r>
              <a:rPr sz="2000" i="1" spc="-5" dirty="0">
                <a:latin typeface="Calibri"/>
                <a:cs typeface="Calibri"/>
              </a:rPr>
              <a:t>is</a:t>
            </a:r>
            <a:r>
              <a:rPr sz="2000" i="1" spc="15" dirty="0">
                <a:latin typeface="Calibri"/>
                <a:cs typeface="Calibri"/>
              </a:rPr>
              <a:t> </a:t>
            </a:r>
            <a:r>
              <a:rPr sz="2000" i="1" spc="-5" dirty="0">
                <a:latin typeface="Calibri"/>
                <a:cs typeface="Calibri"/>
              </a:rPr>
              <a:t>required</a:t>
            </a:r>
            <a:r>
              <a:rPr sz="2000" i="1" spc="25" dirty="0">
                <a:latin typeface="Calibri"/>
                <a:cs typeface="Calibri"/>
              </a:rPr>
              <a:t> </a:t>
            </a:r>
            <a:r>
              <a:rPr sz="2000" i="1" spc="-5" dirty="0">
                <a:latin typeface="Calibri"/>
                <a:cs typeface="Calibri"/>
              </a:rPr>
              <a:t>throughout</a:t>
            </a:r>
            <a:r>
              <a:rPr sz="2000" i="1" spc="30" dirty="0">
                <a:latin typeface="Calibri"/>
                <a:cs typeface="Calibri"/>
              </a:rPr>
              <a:t> </a:t>
            </a:r>
            <a:r>
              <a:rPr sz="2000" i="1" spc="-5" dirty="0">
                <a:latin typeface="Calibri"/>
                <a:cs typeface="Calibri"/>
              </a:rPr>
              <a:t>gestation</a:t>
            </a:r>
            <a:r>
              <a:rPr sz="2000" i="1" dirty="0">
                <a:latin typeface="Calibri"/>
                <a:cs typeface="Calibri"/>
              </a:rPr>
              <a:t> </a:t>
            </a:r>
            <a:r>
              <a:rPr sz="2000" i="1" spc="-5" dirty="0">
                <a:latin typeface="Calibri"/>
                <a:cs typeface="Calibri"/>
              </a:rPr>
              <a:t>and</a:t>
            </a:r>
            <a:r>
              <a:rPr sz="2000" i="1" spc="-35" dirty="0">
                <a:latin typeface="Calibri"/>
                <a:cs typeface="Calibri"/>
              </a:rPr>
              <a:t> </a:t>
            </a:r>
            <a:r>
              <a:rPr sz="2000" i="1" spc="-5" dirty="0">
                <a:latin typeface="Calibri"/>
                <a:cs typeface="Calibri"/>
              </a:rPr>
              <a:t>adult</a:t>
            </a:r>
            <a:r>
              <a:rPr sz="2000" i="1" spc="35" dirty="0">
                <a:latin typeface="Calibri"/>
                <a:cs typeface="Calibri"/>
              </a:rPr>
              <a:t> </a:t>
            </a:r>
            <a:r>
              <a:rPr sz="2000" i="1" spc="-5" dirty="0">
                <a:latin typeface="Calibri"/>
                <a:cs typeface="Calibri"/>
              </a:rPr>
              <a:t>life.</a:t>
            </a:r>
            <a:endParaRPr sz="2000">
              <a:latin typeface="Calibri"/>
              <a:cs typeface="Calibri"/>
            </a:endParaRPr>
          </a:p>
          <a:p>
            <a:pPr>
              <a:lnSpc>
                <a:spcPct val="100000"/>
              </a:lnSpc>
              <a:spcBef>
                <a:spcPts val="25"/>
              </a:spcBef>
            </a:pPr>
            <a:endParaRPr sz="2250">
              <a:latin typeface="Calibri"/>
              <a:cs typeface="Calibri"/>
            </a:endParaRPr>
          </a:p>
          <a:p>
            <a:pPr marL="12700" marR="5080">
              <a:lnSpc>
                <a:spcPct val="115500"/>
              </a:lnSpc>
              <a:buClr>
                <a:srgbClr val="000000"/>
              </a:buClr>
              <a:buSzPct val="95000"/>
              <a:buFont typeface="Arial"/>
              <a:buChar char="•"/>
              <a:tabLst>
                <a:tab pos="107314" algn="l"/>
              </a:tabLst>
            </a:pPr>
            <a:r>
              <a:rPr sz="2000" b="1" i="1" u="heavy" spc="10" dirty="0">
                <a:solidFill>
                  <a:srgbClr val="30859B"/>
                </a:solidFill>
                <a:uFill>
                  <a:solidFill>
                    <a:srgbClr val="30859B"/>
                  </a:solidFill>
                </a:uFill>
                <a:latin typeface="Roboto Cn"/>
                <a:cs typeface="Roboto Cn"/>
              </a:rPr>
              <a:t>β-</a:t>
            </a:r>
            <a:r>
              <a:rPr sz="2000" b="1" i="1" u="heavy" spc="10" dirty="0">
                <a:solidFill>
                  <a:srgbClr val="30859B"/>
                </a:solidFill>
                <a:uFill>
                  <a:solidFill>
                    <a:srgbClr val="30859B"/>
                  </a:solidFill>
                </a:uFill>
                <a:latin typeface="Calibri"/>
                <a:cs typeface="Calibri"/>
              </a:rPr>
              <a:t>globin</a:t>
            </a:r>
            <a:r>
              <a:rPr sz="2000" b="1" i="1" u="heavy" spc="-70" dirty="0">
                <a:solidFill>
                  <a:srgbClr val="30859B"/>
                </a:solidFill>
                <a:uFill>
                  <a:solidFill>
                    <a:srgbClr val="30859B"/>
                  </a:solidFill>
                </a:uFill>
                <a:latin typeface="Calibri"/>
                <a:cs typeface="Calibri"/>
              </a:rPr>
              <a:t> </a:t>
            </a:r>
            <a:r>
              <a:rPr sz="2000" b="1" i="1" u="heavy" spc="-5" dirty="0">
                <a:solidFill>
                  <a:srgbClr val="30859B"/>
                </a:solidFill>
                <a:uFill>
                  <a:solidFill>
                    <a:srgbClr val="30859B"/>
                  </a:solidFill>
                </a:uFill>
                <a:latin typeface="Calibri"/>
                <a:cs typeface="Calibri"/>
              </a:rPr>
              <a:t>hemoglobinopathies</a:t>
            </a:r>
            <a:r>
              <a:rPr sz="2000" b="1" i="1" spc="90" dirty="0">
                <a:solidFill>
                  <a:srgbClr val="30859B"/>
                </a:solidFill>
                <a:latin typeface="Calibri"/>
                <a:cs typeface="Calibri"/>
              </a:rPr>
              <a:t> </a:t>
            </a:r>
            <a:r>
              <a:rPr sz="2000" i="1" spc="-5" dirty="0">
                <a:latin typeface="Calibri"/>
                <a:cs typeface="Calibri"/>
              </a:rPr>
              <a:t>tend</a:t>
            </a:r>
            <a:r>
              <a:rPr sz="2000" i="1" spc="-25" dirty="0">
                <a:latin typeface="Calibri"/>
                <a:cs typeface="Calibri"/>
              </a:rPr>
              <a:t> </a:t>
            </a:r>
            <a:r>
              <a:rPr sz="2000" i="1" spc="-5" dirty="0">
                <a:latin typeface="Calibri"/>
                <a:cs typeface="Calibri"/>
              </a:rPr>
              <a:t>to</a:t>
            </a:r>
            <a:r>
              <a:rPr sz="2000" i="1" spc="-35" dirty="0">
                <a:latin typeface="Calibri"/>
                <a:cs typeface="Calibri"/>
              </a:rPr>
              <a:t> </a:t>
            </a:r>
            <a:r>
              <a:rPr sz="2000" i="1" spc="-5" dirty="0">
                <a:latin typeface="Calibri"/>
                <a:cs typeface="Calibri"/>
              </a:rPr>
              <a:t>be</a:t>
            </a:r>
            <a:r>
              <a:rPr sz="2000" i="1" spc="75" dirty="0">
                <a:latin typeface="Calibri"/>
                <a:cs typeface="Calibri"/>
              </a:rPr>
              <a:t> </a:t>
            </a:r>
            <a:r>
              <a:rPr sz="2000" i="1" spc="-5" dirty="0">
                <a:latin typeface="Calibri"/>
                <a:cs typeface="Calibri"/>
              </a:rPr>
              <a:t>asymptomatic</a:t>
            </a:r>
            <a:r>
              <a:rPr sz="2000" i="1" spc="-20" dirty="0">
                <a:latin typeface="Calibri"/>
                <a:cs typeface="Calibri"/>
              </a:rPr>
              <a:t> </a:t>
            </a:r>
            <a:r>
              <a:rPr sz="2000" i="1" spc="-5" dirty="0">
                <a:latin typeface="Calibri"/>
                <a:cs typeface="Calibri"/>
              </a:rPr>
              <a:t>until</a:t>
            </a:r>
            <a:r>
              <a:rPr sz="2000" i="1" spc="10" dirty="0">
                <a:latin typeface="Calibri"/>
                <a:cs typeface="Calibri"/>
              </a:rPr>
              <a:t> </a:t>
            </a:r>
            <a:r>
              <a:rPr sz="2000" i="1" spc="-5" dirty="0">
                <a:latin typeface="Calibri"/>
                <a:cs typeface="Calibri"/>
              </a:rPr>
              <a:t>3</a:t>
            </a:r>
            <a:r>
              <a:rPr sz="2000" i="1" spc="45" dirty="0">
                <a:latin typeface="Calibri"/>
                <a:cs typeface="Calibri"/>
              </a:rPr>
              <a:t> </a:t>
            </a:r>
            <a:r>
              <a:rPr sz="2000" i="1" spc="-5" dirty="0">
                <a:latin typeface="Calibri"/>
                <a:cs typeface="Calibri"/>
              </a:rPr>
              <a:t>to</a:t>
            </a:r>
            <a:r>
              <a:rPr sz="2000" i="1" spc="-35" dirty="0">
                <a:latin typeface="Calibri"/>
                <a:cs typeface="Calibri"/>
              </a:rPr>
              <a:t> </a:t>
            </a:r>
            <a:r>
              <a:rPr sz="2000" i="1" spc="-5" dirty="0">
                <a:latin typeface="Calibri"/>
                <a:cs typeface="Calibri"/>
              </a:rPr>
              <a:t>9</a:t>
            </a:r>
            <a:r>
              <a:rPr sz="2000" i="1" spc="40" dirty="0">
                <a:latin typeface="Calibri"/>
                <a:cs typeface="Calibri"/>
              </a:rPr>
              <a:t> </a:t>
            </a:r>
            <a:r>
              <a:rPr sz="2000" i="1" spc="-5" dirty="0">
                <a:latin typeface="Calibri"/>
                <a:cs typeface="Calibri"/>
              </a:rPr>
              <a:t>months</a:t>
            </a:r>
            <a:r>
              <a:rPr sz="2000" i="1" spc="-55" dirty="0">
                <a:latin typeface="Calibri"/>
                <a:cs typeface="Calibri"/>
              </a:rPr>
              <a:t> </a:t>
            </a:r>
            <a:r>
              <a:rPr sz="2000" i="1" spc="-5" dirty="0">
                <a:latin typeface="Calibri"/>
                <a:cs typeface="Calibri"/>
              </a:rPr>
              <a:t>of</a:t>
            </a:r>
            <a:r>
              <a:rPr sz="2000" i="1" spc="25" dirty="0">
                <a:latin typeface="Calibri"/>
                <a:cs typeface="Calibri"/>
              </a:rPr>
              <a:t> </a:t>
            </a:r>
            <a:r>
              <a:rPr sz="2000" i="1" spc="-5" dirty="0">
                <a:latin typeface="Calibri"/>
                <a:cs typeface="Calibri"/>
              </a:rPr>
              <a:t>age,</a:t>
            </a:r>
            <a:r>
              <a:rPr sz="2000" i="1" spc="50" dirty="0">
                <a:latin typeface="Calibri"/>
                <a:cs typeface="Calibri"/>
              </a:rPr>
              <a:t> </a:t>
            </a:r>
            <a:r>
              <a:rPr sz="2000" i="1" spc="-5" dirty="0">
                <a:latin typeface="Calibri"/>
                <a:cs typeface="Calibri"/>
              </a:rPr>
              <a:t>when</a:t>
            </a:r>
            <a:r>
              <a:rPr sz="2000" i="1" spc="15" dirty="0">
                <a:latin typeface="Calibri"/>
                <a:cs typeface="Calibri"/>
              </a:rPr>
              <a:t> </a:t>
            </a:r>
            <a:r>
              <a:rPr sz="2000" i="1" spc="-5" dirty="0">
                <a:latin typeface="Calibri"/>
                <a:cs typeface="Calibri"/>
              </a:rPr>
              <a:t>HbA</a:t>
            </a:r>
            <a:r>
              <a:rPr sz="2000" i="1" spc="30" dirty="0">
                <a:latin typeface="Calibri"/>
                <a:cs typeface="Calibri"/>
              </a:rPr>
              <a:t> </a:t>
            </a:r>
            <a:r>
              <a:rPr sz="2000" i="1" spc="-5" dirty="0">
                <a:latin typeface="Calibri"/>
                <a:cs typeface="Calibri"/>
              </a:rPr>
              <a:t>has </a:t>
            </a:r>
            <a:r>
              <a:rPr sz="2000" i="1" spc="-434" dirty="0">
                <a:latin typeface="Calibri"/>
                <a:cs typeface="Calibri"/>
              </a:rPr>
              <a:t> </a:t>
            </a:r>
            <a:r>
              <a:rPr sz="2000" i="1" spc="-5" dirty="0">
                <a:latin typeface="Calibri"/>
                <a:cs typeface="Calibri"/>
              </a:rPr>
              <a:t>largely</a:t>
            </a:r>
            <a:r>
              <a:rPr sz="2000" i="1" spc="-70" dirty="0">
                <a:latin typeface="Calibri"/>
                <a:cs typeface="Calibri"/>
              </a:rPr>
              <a:t> </a:t>
            </a:r>
            <a:r>
              <a:rPr sz="2000" i="1" spc="-5" dirty="0">
                <a:latin typeface="Calibri"/>
                <a:cs typeface="Calibri"/>
              </a:rPr>
              <a:t>replaced</a:t>
            </a:r>
            <a:r>
              <a:rPr sz="2000" i="1" spc="-25" dirty="0">
                <a:latin typeface="Calibri"/>
                <a:cs typeface="Calibri"/>
              </a:rPr>
              <a:t> </a:t>
            </a:r>
            <a:r>
              <a:rPr sz="2000" i="1" spc="-5" dirty="0">
                <a:latin typeface="Calibri"/>
                <a:cs typeface="Calibri"/>
              </a:rPr>
              <a:t>HbF.</a:t>
            </a:r>
            <a:endParaRPr sz="2000">
              <a:latin typeface="Calibri"/>
              <a:cs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69246" y="95518"/>
            <a:ext cx="8525957" cy="6549121"/>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696569" y="1381276"/>
            <a:ext cx="10505440" cy="4636135"/>
          </a:xfrm>
          <a:prstGeom prst="rect">
            <a:avLst/>
          </a:prstGeom>
        </p:spPr>
        <p:txBody>
          <a:bodyPr vert="horz" wrap="square" lIns="0" tIns="11430" rIns="0" bIns="0" rtlCol="0">
            <a:spAutoFit/>
          </a:bodyPr>
          <a:lstStyle/>
          <a:p>
            <a:pPr marL="116205" marR="165735">
              <a:lnSpc>
                <a:spcPct val="121700"/>
              </a:lnSpc>
              <a:spcBef>
                <a:spcPts val="90"/>
              </a:spcBef>
            </a:pPr>
            <a:r>
              <a:rPr sz="3550" i="1" spc="-15" dirty="0">
                <a:solidFill>
                  <a:srgbClr val="404040"/>
                </a:solidFill>
                <a:latin typeface="Calibri"/>
                <a:cs typeface="Calibri"/>
              </a:rPr>
              <a:t>By</a:t>
            </a:r>
            <a:r>
              <a:rPr sz="3550" i="1" dirty="0">
                <a:solidFill>
                  <a:srgbClr val="404040"/>
                </a:solidFill>
                <a:latin typeface="Calibri"/>
                <a:cs typeface="Calibri"/>
              </a:rPr>
              <a:t> </a:t>
            </a:r>
            <a:r>
              <a:rPr sz="3550" i="1" spc="5" dirty="0">
                <a:solidFill>
                  <a:srgbClr val="404040"/>
                </a:solidFill>
                <a:latin typeface="Calibri"/>
                <a:cs typeface="Calibri"/>
              </a:rPr>
              <a:t>definition</a:t>
            </a:r>
            <a:r>
              <a:rPr sz="3550" i="1" spc="30" dirty="0">
                <a:solidFill>
                  <a:srgbClr val="404040"/>
                </a:solidFill>
                <a:latin typeface="Calibri"/>
                <a:cs typeface="Calibri"/>
              </a:rPr>
              <a:t> </a:t>
            </a:r>
            <a:r>
              <a:rPr sz="3550" i="1" spc="10" dirty="0">
                <a:solidFill>
                  <a:srgbClr val="404040"/>
                </a:solidFill>
                <a:latin typeface="Calibri"/>
                <a:cs typeface="Calibri"/>
              </a:rPr>
              <a:t>among</a:t>
            </a:r>
            <a:r>
              <a:rPr sz="3550" i="1" spc="5" dirty="0">
                <a:solidFill>
                  <a:srgbClr val="404040"/>
                </a:solidFill>
                <a:latin typeface="Calibri"/>
                <a:cs typeface="Calibri"/>
              </a:rPr>
              <a:t> </a:t>
            </a:r>
            <a:r>
              <a:rPr sz="3550" i="1" dirty="0">
                <a:solidFill>
                  <a:srgbClr val="404040"/>
                </a:solidFill>
                <a:latin typeface="Calibri"/>
                <a:cs typeface="Calibri"/>
              </a:rPr>
              <a:t>individuals</a:t>
            </a:r>
            <a:r>
              <a:rPr sz="3550" i="1" spc="30" dirty="0">
                <a:solidFill>
                  <a:srgbClr val="404040"/>
                </a:solidFill>
                <a:latin typeface="Calibri"/>
                <a:cs typeface="Calibri"/>
              </a:rPr>
              <a:t> </a:t>
            </a:r>
            <a:r>
              <a:rPr sz="3550" i="1" spc="10" dirty="0">
                <a:solidFill>
                  <a:srgbClr val="404040"/>
                </a:solidFill>
                <a:latin typeface="Calibri"/>
                <a:cs typeface="Calibri"/>
              </a:rPr>
              <a:t>with</a:t>
            </a:r>
            <a:r>
              <a:rPr sz="3550" i="1" spc="15" dirty="0">
                <a:solidFill>
                  <a:srgbClr val="404040"/>
                </a:solidFill>
                <a:latin typeface="Calibri"/>
                <a:cs typeface="Calibri"/>
              </a:rPr>
              <a:t> </a:t>
            </a:r>
            <a:r>
              <a:rPr sz="3550" i="1" dirty="0">
                <a:solidFill>
                  <a:srgbClr val="404040"/>
                </a:solidFill>
                <a:latin typeface="Calibri"/>
                <a:cs typeface="Calibri"/>
              </a:rPr>
              <a:t>sickle</a:t>
            </a:r>
            <a:r>
              <a:rPr sz="3550" i="1" spc="-5" dirty="0">
                <a:solidFill>
                  <a:srgbClr val="404040"/>
                </a:solidFill>
                <a:latin typeface="Calibri"/>
                <a:cs typeface="Calibri"/>
              </a:rPr>
              <a:t> </a:t>
            </a:r>
            <a:r>
              <a:rPr sz="3550" i="1" dirty="0">
                <a:solidFill>
                  <a:srgbClr val="404040"/>
                </a:solidFill>
                <a:latin typeface="Calibri"/>
                <a:cs typeface="Calibri"/>
              </a:rPr>
              <a:t>cell</a:t>
            </a:r>
            <a:r>
              <a:rPr sz="3550" i="1" spc="25" dirty="0">
                <a:solidFill>
                  <a:srgbClr val="404040"/>
                </a:solidFill>
                <a:latin typeface="Calibri"/>
                <a:cs typeface="Calibri"/>
              </a:rPr>
              <a:t> </a:t>
            </a:r>
            <a:r>
              <a:rPr sz="3550" i="1" spc="5" dirty="0">
                <a:solidFill>
                  <a:srgbClr val="404040"/>
                </a:solidFill>
                <a:latin typeface="Calibri"/>
                <a:cs typeface="Calibri"/>
              </a:rPr>
              <a:t>trait,</a:t>
            </a:r>
            <a:r>
              <a:rPr sz="3550" i="1" spc="50" dirty="0">
                <a:solidFill>
                  <a:srgbClr val="404040"/>
                </a:solidFill>
                <a:latin typeface="Calibri"/>
                <a:cs typeface="Calibri"/>
              </a:rPr>
              <a:t> </a:t>
            </a:r>
            <a:r>
              <a:rPr sz="3550" i="1" spc="10" dirty="0">
                <a:solidFill>
                  <a:srgbClr val="404040"/>
                </a:solidFill>
                <a:latin typeface="Calibri"/>
                <a:cs typeface="Calibri"/>
              </a:rPr>
              <a:t>the </a:t>
            </a:r>
            <a:r>
              <a:rPr sz="3550" i="1" spc="-785" dirty="0">
                <a:solidFill>
                  <a:srgbClr val="404040"/>
                </a:solidFill>
                <a:latin typeface="Calibri"/>
                <a:cs typeface="Calibri"/>
              </a:rPr>
              <a:t> </a:t>
            </a:r>
            <a:r>
              <a:rPr sz="3550" i="1" spc="10" dirty="0">
                <a:solidFill>
                  <a:srgbClr val="404040"/>
                </a:solidFill>
                <a:latin typeface="Calibri"/>
                <a:cs typeface="Calibri"/>
              </a:rPr>
              <a:t>HbS</a:t>
            </a:r>
            <a:r>
              <a:rPr sz="3550" i="1" spc="-15" dirty="0">
                <a:solidFill>
                  <a:srgbClr val="404040"/>
                </a:solidFill>
                <a:latin typeface="Calibri"/>
                <a:cs typeface="Calibri"/>
              </a:rPr>
              <a:t> </a:t>
            </a:r>
            <a:r>
              <a:rPr sz="3550" i="1" dirty="0">
                <a:solidFill>
                  <a:srgbClr val="404040"/>
                </a:solidFill>
                <a:latin typeface="Calibri"/>
                <a:cs typeface="Calibri"/>
              </a:rPr>
              <a:t>level</a:t>
            </a:r>
            <a:r>
              <a:rPr sz="3550" i="1" spc="-10" dirty="0">
                <a:solidFill>
                  <a:srgbClr val="404040"/>
                </a:solidFill>
                <a:latin typeface="Calibri"/>
                <a:cs typeface="Calibri"/>
              </a:rPr>
              <a:t> </a:t>
            </a:r>
            <a:r>
              <a:rPr sz="3550" i="1" spc="5" dirty="0">
                <a:solidFill>
                  <a:srgbClr val="404040"/>
                </a:solidFill>
                <a:latin typeface="Calibri"/>
                <a:cs typeface="Calibri"/>
              </a:rPr>
              <a:t>is &lt;50%.</a:t>
            </a:r>
            <a:endParaRPr sz="3550">
              <a:latin typeface="Calibri"/>
              <a:cs typeface="Calibri"/>
            </a:endParaRPr>
          </a:p>
          <a:p>
            <a:pPr marL="116205" marR="5080" indent="-104139">
              <a:lnSpc>
                <a:spcPct val="121700"/>
              </a:lnSpc>
            </a:pPr>
            <a:r>
              <a:rPr sz="3550" i="1" spc="5" dirty="0">
                <a:solidFill>
                  <a:srgbClr val="404040"/>
                </a:solidFill>
                <a:latin typeface="Calibri"/>
                <a:cs typeface="Calibri"/>
              </a:rPr>
              <a:t>The</a:t>
            </a:r>
            <a:r>
              <a:rPr sz="3550" i="1" spc="-15" dirty="0">
                <a:solidFill>
                  <a:srgbClr val="404040"/>
                </a:solidFill>
                <a:latin typeface="Calibri"/>
                <a:cs typeface="Calibri"/>
              </a:rPr>
              <a:t> life</a:t>
            </a:r>
            <a:r>
              <a:rPr sz="3550" i="1" spc="20" dirty="0">
                <a:solidFill>
                  <a:srgbClr val="404040"/>
                </a:solidFill>
                <a:latin typeface="Calibri"/>
                <a:cs typeface="Calibri"/>
              </a:rPr>
              <a:t> </a:t>
            </a:r>
            <a:r>
              <a:rPr sz="3550" i="1" spc="5" dirty="0">
                <a:solidFill>
                  <a:srgbClr val="404040"/>
                </a:solidFill>
                <a:latin typeface="Calibri"/>
                <a:cs typeface="Calibri"/>
              </a:rPr>
              <a:t>span of people</a:t>
            </a:r>
            <a:r>
              <a:rPr sz="3550" i="1" spc="10" dirty="0">
                <a:solidFill>
                  <a:srgbClr val="404040"/>
                </a:solidFill>
                <a:latin typeface="Calibri"/>
                <a:cs typeface="Calibri"/>
              </a:rPr>
              <a:t> with</a:t>
            </a:r>
            <a:r>
              <a:rPr sz="3550" i="1" spc="20" dirty="0">
                <a:solidFill>
                  <a:srgbClr val="404040"/>
                </a:solidFill>
                <a:latin typeface="Calibri"/>
                <a:cs typeface="Calibri"/>
              </a:rPr>
              <a:t> </a:t>
            </a:r>
            <a:r>
              <a:rPr sz="3550" i="1" dirty="0">
                <a:solidFill>
                  <a:srgbClr val="404040"/>
                </a:solidFill>
                <a:latin typeface="Calibri"/>
                <a:cs typeface="Calibri"/>
              </a:rPr>
              <a:t>sickle cell</a:t>
            </a:r>
            <a:r>
              <a:rPr sz="3550" i="1" spc="25" dirty="0">
                <a:solidFill>
                  <a:srgbClr val="404040"/>
                </a:solidFill>
                <a:latin typeface="Calibri"/>
                <a:cs typeface="Calibri"/>
              </a:rPr>
              <a:t> </a:t>
            </a:r>
            <a:r>
              <a:rPr sz="3550" i="1" spc="5" dirty="0">
                <a:solidFill>
                  <a:srgbClr val="404040"/>
                </a:solidFill>
                <a:latin typeface="Calibri"/>
                <a:cs typeface="Calibri"/>
              </a:rPr>
              <a:t>trait</a:t>
            </a:r>
            <a:r>
              <a:rPr sz="3550" i="1" spc="20" dirty="0">
                <a:solidFill>
                  <a:srgbClr val="404040"/>
                </a:solidFill>
                <a:latin typeface="Calibri"/>
                <a:cs typeface="Calibri"/>
              </a:rPr>
              <a:t> </a:t>
            </a:r>
            <a:r>
              <a:rPr sz="3550" i="1" spc="5" dirty="0">
                <a:solidFill>
                  <a:srgbClr val="404040"/>
                </a:solidFill>
                <a:latin typeface="Calibri"/>
                <a:cs typeface="Calibri"/>
              </a:rPr>
              <a:t>is</a:t>
            </a:r>
            <a:r>
              <a:rPr sz="3550" i="1" spc="10" dirty="0">
                <a:solidFill>
                  <a:srgbClr val="404040"/>
                </a:solidFill>
                <a:latin typeface="Calibri"/>
                <a:cs typeface="Calibri"/>
              </a:rPr>
              <a:t> </a:t>
            </a:r>
            <a:r>
              <a:rPr sz="3550" i="1" spc="5" dirty="0">
                <a:solidFill>
                  <a:srgbClr val="404040"/>
                </a:solidFill>
                <a:latin typeface="Calibri"/>
                <a:cs typeface="Calibri"/>
              </a:rPr>
              <a:t>normal,</a:t>
            </a:r>
            <a:r>
              <a:rPr sz="3550" i="1" spc="35" dirty="0">
                <a:solidFill>
                  <a:srgbClr val="404040"/>
                </a:solidFill>
                <a:latin typeface="Calibri"/>
                <a:cs typeface="Calibri"/>
              </a:rPr>
              <a:t> </a:t>
            </a:r>
            <a:r>
              <a:rPr sz="3550" i="1" spc="5" dirty="0">
                <a:solidFill>
                  <a:srgbClr val="404040"/>
                </a:solidFill>
                <a:latin typeface="Calibri"/>
                <a:cs typeface="Calibri"/>
              </a:rPr>
              <a:t>and </a:t>
            </a:r>
            <a:r>
              <a:rPr sz="3550" i="1" spc="-785" dirty="0">
                <a:solidFill>
                  <a:srgbClr val="404040"/>
                </a:solidFill>
                <a:latin typeface="Calibri"/>
                <a:cs typeface="Calibri"/>
              </a:rPr>
              <a:t> </a:t>
            </a:r>
            <a:r>
              <a:rPr sz="3550" i="1" spc="5" dirty="0">
                <a:solidFill>
                  <a:srgbClr val="404040"/>
                </a:solidFill>
                <a:latin typeface="Calibri"/>
                <a:cs typeface="Calibri"/>
              </a:rPr>
              <a:t>serious</a:t>
            </a:r>
            <a:r>
              <a:rPr sz="3550" i="1" spc="-5" dirty="0">
                <a:solidFill>
                  <a:srgbClr val="404040"/>
                </a:solidFill>
                <a:latin typeface="Calibri"/>
                <a:cs typeface="Calibri"/>
              </a:rPr>
              <a:t> </a:t>
            </a:r>
            <a:r>
              <a:rPr sz="3550" i="1" dirty="0">
                <a:solidFill>
                  <a:srgbClr val="404040"/>
                </a:solidFill>
                <a:latin typeface="Calibri"/>
                <a:cs typeface="Calibri"/>
              </a:rPr>
              <a:t>complications</a:t>
            </a:r>
            <a:r>
              <a:rPr sz="3550" i="1" spc="30" dirty="0">
                <a:solidFill>
                  <a:srgbClr val="404040"/>
                </a:solidFill>
                <a:latin typeface="Calibri"/>
                <a:cs typeface="Calibri"/>
              </a:rPr>
              <a:t> </a:t>
            </a:r>
            <a:r>
              <a:rPr sz="3550" i="1" spc="5" dirty="0">
                <a:solidFill>
                  <a:srgbClr val="404040"/>
                </a:solidFill>
                <a:latin typeface="Calibri"/>
                <a:cs typeface="Calibri"/>
              </a:rPr>
              <a:t>are</a:t>
            </a:r>
            <a:r>
              <a:rPr sz="3550" i="1" spc="-10" dirty="0">
                <a:solidFill>
                  <a:srgbClr val="404040"/>
                </a:solidFill>
                <a:latin typeface="Calibri"/>
                <a:cs typeface="Calibri"/>
              </a:rPr>
              <a:t> </a:t>
            </a:r>
            <a:r>
              <a:rPr sz="3550" i="1" dirty="0">
                <a:solidFill>
                  <a:srgbClr val="404040"/>
                </a:solidFill>
                <a:latin typeface="Calibri"/>
                <a:cs typeface="Calibri"/>
              </a:rPr>
              <a:t>extremely</a:t>
            </a:r>
            <a:r>
              <a:rPr sz="3550" i="1" spc="-5" dirty="0">
                <a:solidFill>
                  <a:srgbClr val="404040"/>
                </a:solidFill>
                <a:latin typeface="Calibri"/>
                <a:cs typeface="Calibri"/>
              </a:rPr>
              <a:t> </a:t>
            </a:r>
            <a:r>
              <a:rPr sz="3550" i="1" spc="5" dirty="0">
                <a:solidFill>
                  <a:srgbClr val="404040"/>
                </a:solidFill>
                <a:latin typeface="Calibri"/>
                <a:cs typeface="Calibri"/>
              </a:rPr>
              <a:t>rare.</a:t>
            </a:r>
            <a:endParaRPr sz="3550">
              <a:latin typeface="Calibri"/>
              <a:cs typeface="Calibri"/>
            </a:endParaRPr>
          </a:p>
          <a:p>
            <a:pPr marL="116205" marR="1957705">
              <a:lnSpc>
                <a:spcPts val="5200"/>
              </a:lnSpc>
              <a:spcBef>
                <a:spcPts val="315"/>
              </a:spcBef>
            </a:pPr>
            <a:r>
              <a:rPr sz="3550" i="1" spc="5" dirty="0">
                <a:solidFill>
                  <a:srgbClr val="404040"/>
                </a:solidFill>
                <a:latin typeface="Calibri"/>
                <a:cs typeface="Calibri"/>
              </a:rPr>
              <a:t>The </a:t>
            </a:r>
            <a:r>
              <a:rPr sz="3550" i="1" spc="10" dirty="0">
                <a:solidFill>
                  <a:srgbClr val="404040"/>
                </a:solidFill>
                <a:latin typeface="Calibri"/>
                <a:cs typeface="Calibri"/>
              </a:rPr>
              <a:t>CBC </a:t>
            </a:r>
            <a:r>
              <a:rPr sz="3550" i="1" dirty="0">
                <a:solidFill>
                  <a:srgbClr val="404040"/>
                </a:solidFill>
                <a:latin typeface="Calibri"/>
                <a:cs typeface="Calibri"/>
              </a:rPr>
              <a:t>is </a:t>
            </a:r>
            <a:r>
              <a:rPr sz="3550" i="1" spc="10" dirty="0">
                <a:solidFill>
                  <a:srgbClr val="404040"/>
                </a:solidFill>
                <a:latin typeface="Calibri"/>
                <a:cs typeface="Calibri"/>
              </a:rPr>
              <a:t>within the </a:t>
            </a:r>
            <a:r>
              <a:rPr sz="3550" i="1" spc="5" dirty="0">
                <a:solidFill>
                  <a:srgbClr val="404040"/>
                </a:solidFill>
                <a:latin typeface="Calibri"/>
                <a:cs typeface="Calibri"/>
              </a:rPr>
              <a:t>normal </a:t>
            </a:r>
            <a:r>
              <a:rPr sz="3550" i="1" spc="10" dirty="0">
                <a:solidFill>
                  <a:srgbClr val="404040"/>
                </a:solidFill>
                <a:latin typeface="Calibri"/>
                <a:cs typeface="Calibri"/>
              </a:rPr>
              <a:t>range </a:t>
            </a:r>
            <a:r>
              <a:rPr sz="3550" i="1" spc="15" dirty="0">
                <a:solidFill>
                  <a:srgbClr val="404040"/>
                </a:solidFill>
                <a:latin typeface="Calibri"/>
                <a:cs typeface="Calibri"/>
              </a:rPr>
              <a:t> </a:t>
            </a:r>
            <a:r>
              <a:rPr sz="3550" i="1" spc="5" dirty="0">
                <a:solidFill>
                  <a:srgbClr val="404040"/>
                </a:solidFill>
                <a:latin typeface="Calibri"/>
                <a:cs typeface="Calibri"/>
              </a:rPr>
              <a:t>Hemoglobin</a:t>
            </a:r>
            <a:r>
              <a:rPr sz="3550" i="1" spc="-10" dirty="0">
                <a:solidFill>
                  <a:srgbClr val="404040"/>
                </a:solidFill>
                <a:latin typeface="Calibri"/>
                <a:cs typeface="Calibri"/>
              </a:rPr>
              <a:t> </a:t>
            </a:r>
            <a:r>
              <a:rPr sz="3550" i="1" spc="5" dirty="0">
                <a:solidFill>
                  <a:srgbClr val="404040"/>
                </a:solidFill>
                <a:latin typeface="Calibri"/>
                <a:cs typeface="Calibri"/>
              </a:rPr>
              <a:t>analysis</a:t>
            </a:r>
            <a:r>
              <a:rPr sz="3550" i="1" spc="10" dirty="0">
                <a:solidFill>
                  <a:srgbClr val="404040"/>
                </a:solidFill>
                <a:latin typeface="Calibri"/>
                <a:cs typeface="Calibri"/>
              </a:rPr>
              <a:t> </a:t>
            </a:r>
            <a:r>
              <a:rPr sz="3550" i="1" spc="5" dirty="0">
                <a:solidFill>
                  <a:srgbClr val="404040"/>
                </a:solidFill>
                <a:latin typeface="Calibri"/>
                <a:cs typeface="Calibri"/>
              </a:rPr>
              <a:t>is </a:t>
            </a:r>
            <a:r>
              <a:rPr sz="3550" i="1" dirty="0">
                <a:solidFill>
                  <a:srgbClr val="404040"/>
                </a:solidFill>
                <a:latin typeface="Calibri"/>
                <a:cs typeface="Calibri"/>
              </a:rPr>
              <a:t>diagnostic,</a:t>
            </a:r>
            <a:r>
              <a:rPr sz="3550" i="1" spc="5" dirty="0">
                <a:solidFill>
                  <a:srgbClr val="404040"/>
                </a:solidFill>
                <a:latin typeface="Calibri"/>
                <a:cs typeface="Calibri"/>
              </a:rPr>
              <a:t> revealing </a:t>
            </a:r>
            <a:r>
              <a:rPr sz="3550" i="1" spc="10" dirty="0">
                <a:solidFill>
                  <a:srgbClr val="404040"/>
                </a:solidFill>
                <a:latin typeface="Calibri"/>
                <a:cs typeface="Calibri"/>
              </a:rPr>
              <a:t>a</a:t>
            </a:r>
            <a:endParaRPr sz="3550">
              <a:latin typeface="Calibri"/>
              <a:cs typeface="Calibri"/>
            </a:endParaRPr>
          </a:p>
          <a:p>
            <a:pPr marL="12700">
              <a:lnSpc>
                <a:spcPct val="100000"/>
              </a:lnSpc>
              <a:spcBef>
                <a:spcPts val="595"/>
              </a:spcBef>
            </a:pPr>
            <a:r>
              <a:rPr sz="3550" i="1" dirty="0">
                <a:solidFill>
                  <a:srgbClr val="404040"/>
                </a:solidFill>
                <a:latin typeface="Calibri"/>
                <a:cs typeface="Calibri"/>
              </a:rPr>
              <a:t>predominance</a:t>
            </a:r>
            <a:r>
              <a:rPr sz="3550" i="1" spc="15" dirty="0">
                <a:solidFill>
                  <a:srgbClr val="404040"/>
                </a:solidFill>
                <a:latin typeface="Calibri"/>
                <a:cs typeface="Calibri"/>
              </a:rPr>
              <a:t> </a:t>
            </a:r>
            <a:r>
              <a:rPr sz="3550" i="1" spc="10" dirty="0">
                <a:solidFill>
                  <a:srgbClr val="404040"/>
                </a:solidFill>
                <a:latin typeface="Calibri"/>
                <a:cs typeface="Calibri"/>
              </a:rPr>
              <a:t>of </a:t>
            </a:r>
            <a:r>
              <a:rPr sz="3550" i="1" spc="15" dirty="0">
                <a:solidFill>
                  <a:srgbClr val="404040"/>
                </a:solidFill>
                <a:latin typeface="Calibri"/>
                <a:cs typeface="Calibri"/>
              </a:rPr>
              <a:t>HbA,</a:t>
            </a:r>
            <a:r>
              <a:rPr sz="3550" i="1" spc="5" dirty="0">
                <a:solidFill>
                  <a:srgbClr val="404040"/>
                </a:solidFill>
                <a:latin typeface="Calibri"/>
                <a:cs typeface="Calibri"/>
              </a:rPr>
              <a:t> </a:t>
            </a:r>
            <a:r>
              <a:rPr sz="3550" i="1" dirty="0">
                <a:solidFill>
                  <a:srgbClr val="404040"/>
                </a:solidFill>
                <a:latin typeface="Calibri"/>
                <a:cs typeface="Calibri"/>
              </a:rPr>
              <a:t>typically</a:t>
            </a:r>
            <a:r>
              <a:rPr sz="3550" i="1" spc="45" dirty="0">
                <a:solidFill>
                  <a:srgbClr val="404040"/>
                </a:solidFill>
                <a:latin typeface="Calibri"/>
                <a:cs typeface="Calibri"/>
              </a:rPr>
              <a:t> </a:t>
            </a:r>
            <a:r>
              <a:rPr sz="3550" i="1" spc="5" dirty="0">
                <a:solidFill>
                  <a:srgbClr val="404040"/>
                </a:solidFill>
                <a:latin typeface="Calibri"/>
                <a:cs typeface="Calibri"/>
              </a:rPr>
              <a:t>&gt;50%,</a:t>
            </a:r>
            <a:r>
              <a:rPr sz="3550" i="1" spc="-10" dirty="0">
                <a:solidFill>
                  <a:srgbClr val="404040"/>
                </a:solidFill>
                <a:latin typeface="Calibri"/>
                <a:cs typeface="Calibri"/>
              </a:rPr>
              <a:t> </a:t>
            </a:r>
            <a:r>
              <a:rPr sz="3550" i="1" spc="10" dirty="0">
                <a:solidFill>
                  <a:srgbClr val="404040"/>
                </a:solidFill>
                <a:latin typeface="Calibri"/>
                <a:cs typeface="Calibri"/>
              </a:rPr>
              <a:t>and</a:t>
            </a:r>
            <a:r>
              <a:rPr sz="3550" i="1" spc="15" dirty="0">
                <a:solidFill>
                  <a:srgbClr val="404040"/>
                </a:solidFill>
                <a:latin typeface="Calibri"/>
                <a:cs typeface="Calibri"/>
              </a:rPr>
              <a:t> </a:t>
            </a:r>
            <a:r>
              <a:rPr sz="3550" i="1" spc="10" dirty="0">
                <a:solidFill>
                  <a:srgbClr val="404040"/>
                </a:solidFill>
                <a:latin typeface="Calibri"/>
                <a:cs typeface="Calibri"/>
              </a:rPr>
              <a:t>HbS</a:t>
            </a:r>
            <a:r>
              <a:rPr sz="3550" i="1" spc="5" dirty="0">
                <a:solidFill>
                  <a:srgbClr val="404040"/>
                </a:solidFill>
                <a:latin typeface="Calibri"/>
                <a:cs typeface="Calibri"/>
              </a:rPr>
              <a:t> &lt;50%.</a:t>
            </a:r>
            <a:endParaRPr sz="3550">
              <a:latin typeface="Calibri"/>
              <a:cs typeface="Calibri"/>
            </a:endParaRPr>
          </a:p>
        </p:txBody>
      </p:sp>
      <p:grpSp>
        <p:nvGrpSpPr>
          <p:cNvPr id="4" name="object 4"/>
          <p:cNvGrpSpPr/>
          <p:nvPr/>
        </p:nvGrpSpPr>
        <p:grpSpPr>
          <a:xfrm>
            <a:off x="396240" y="201167"/>
            <a:ext cx="7021830" cy="1116330"/>
            <a:chOff x="396240" y="201167"/>
            <a:chExt cx="7021830" cy="1116330"/>
          </a:xfrm>
        </p:grpSpPr>
        <p:pic>
          <p:nvPicPr>
            <p:cNvPr id="5" name="object 5"/>
            <p:cNvPicPr/>
            <p:nvPr/>
          </p:nvPicPr>
          <p:blipFill>
            <a:blip r:embed="rId3" cstate="print"/>
            <a:stretch>
              <a:fillRect/>
            </a:stretch>
          </p:blipFill>
          <p:spPr>
            <a:xfrm>
              <a:off x="396240" y="201167"/>
              <a:ext cx="1847850" cy="1116329"/>
            </a:xfrm>
            <a:prstGeom prst="rect">
              <a:avLst/>
            </a:prstGeom>
          </p:spPr>
        </p:pic>
        <p:pic>
          <p:nvPicPr>
            <p:cNvPr id="6" name="object 6"/>
            <p:cNvPicPr/>
            <p:nvPr/>
          </p:nvPicPr>
          <p:blipFill>
            <a:blip r:embed="rId4" cstate="print"/>
            <a:stretch>
              <a:fillRect/>
            </a:stretch>
          </p:blipFill>
          <p:spPr>
            <a:xfrm>
              <a:off x="1584959" y="201167"/>
              <a:ext cx="1422654" cy="1116329"/>
            </a:xfrm>
            <a:prstGeom prst="rect">
              <a:avLst/>
            </a:prstGeom>
          </p:spPr>
        </p:pic>
        <p:pic>
          <p:nvPicPr>
            <p:cNvPr id="7" name="object 7"/>
            <p:cNvPicPr/>
            <p:nvPr/>
          </p:nvPicPr>
          <p:blipFill>
            <a:blip r:embed="rId5" cstate="print"/>
            <a:stretch>
              <a:fillRect/>
            </a:stretch>
          </p:blipFill>
          <p:spPr>
            <a:xfrm>
              <a:off x="2348484" y="201167"/>
              <a:ext cx="1639062" cy="1116329"/>
            </a:xfrm>
            <a:prstGeom prst="rect">
              <a:avLst/>
            </a:prstGeom>
          </p:spPr>
        </p:pic>
        <p:pic>
          <p:nvPicPr>
            <p:cNvPr id="8" name="object 8"/>
            <p:cNvPicPr/>
            <p:nvPr/>
          </p:nvPicPr>
          <p:blipFill>
            <a:blip r:embed="rId6" cstate="print"/>
            <a:stretch>
              <a:fillRect/>
            </a:stretch>
          </p:blipFill>
          <p:spPr>
            <a:xfrm>
              <a:off x="3328416" y="201167"/>
              <a:ext cx="817626" cy="1116329"/>
            </a:xfrm>
            <a:prstGeom prst="rect">
              <a:avLst/>
            </a:prstGeom>
          </p:spPr>
        </p:pic>
        <p:pic>
          <p:nvPicPr>
            <p:cNvPr id="9" name="object 9"/>
            <p:cNvPicPr/>
            <p:nvPr/>
          </p:nvPicPr>
          <p:blipFill>
            <a:blip r:embed="rId7" cstate="print"/>
            <a:stretch>
              <a:fillRect/>
            </a:stretch>
          </p:blipFill>
          <p:spPr>
            <a:xfrm>
              <a:off x="3486912" y="201167"/>
              <a:ext cx="3228593" cy="1116329"/>
            </a:xfrm>
            <a:prstGeom prst="rect">
              <a:avLst/>
            </a:prstGeom>
          </p:spPr>
        </p:pic>
        <p:pic>
          <p:nvPicPr>
            <p:cNvPr id="10" name="object 10"/>
            <p:cNvPicPr/>
            <p:nvPr/>
          </p:nvPicPr>
          <p:blipFill>
            <a:blip r:embed="rId8" cstate="print"/>
            <a:stretch>
              <a:fillRect/>
            </a:stretch>
          </p:blipFill>
          <p:spPr>
            <a:xfrm>
              <a:off x="6056375" y="201167"/>
              <a:ext cx="1203198" cy="1116329"/>
            </a:xfrm>
            <a:prstGeom prst="rect">
              <a:avLst/>
            </a:prstGeom>
          </p:spPr>
        </p:pic>
        <p:pic>
          <p:nvPicPr>
            <p:cNvPr id="11" name="object 11"/>
            <p:cNvPicPr/>
            <p:nvPr/>
          </p:nvPicPr>
          <p:blipFill>
            <a:blip r:embed="rId9" cstate="print"/>
            <a:stretch>
              <a:fillRect/>
            </a:stretch>
          </p:blipFill>
          <p:spPr>
            <a:xfrm>
              <a:off x="6600443" y="201167"/>
              <a:ext cx="817626" cy="1116329"/>
            </a:xfrm>
            <a:prstGeom prst="rect">
              <a:avLst/>
            </a:prstGeom>
          </p:spPr>
        </p:pic>
      </p:grpSp>
      <p:sp>
        <p:nvSpPr>
          <p:cNvPr id="12" name="object 12"/>
          <p:cNvSpPr txBox="1">
            <a:spLocks noGrp="1"/>
          </p:cNvSpPr>
          <p:nvPr>
            <p:ph type="title"/>
          </p:nvPr>
        </p:nvSpPr>
        <p:spPr>
          <a:xfrm>
            <a:off x="696569" y="317753"/>
            <a:ext cx="6388735" cy="635000"/>
          </a:xfrm>
          <a:prstGeom prst="rect">
            <a:avLst/>
          </a:prstGeom>
        </p:spPr>
        <p:txBody>
          <a:bodyPr vert="horz" wrap="square" lIns="0" tIns="12065" rIns="0" bIns="0" rtlCol="0">
            <a:spAutoFit/>
          </a:bodyPr>
          <a:lstStyle/>
          <a:p>
            <a:pPr marL="12700">
              <a:lnSpc>
                <a:spcPct val="100000"/>
              </a:lnSpc>
              <a:spcBef>
                <a:spcPts val="95"/>
              </a:spcBef>
            </a:pPr>
            <a:r>
              <a:rPr i="1" spc="-10" dirty="0">
                <a:solidFill>
                  <a:srgbClr val="FFFFFF"/>
                </a:solidFill>
                <a:latin typeface="Calibri"/>
                <a:cs typeface="Calibri"/>
              </a:rPr>
              <a:t>SickleCellTrait(HemoglobinAS)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3"/>
            <a:ext cx="12190475" cy="1273780"/>
          </a:xfrm>
          <a:prstGeom prst="rect">
            <a:avLst/>
          </a:prstGeom>
        </p:spPr>
      </p:pic>
      <p:sp>
        <p:nvSpPr>
          <p:cNvPr id="3" name="object 3"/>
          <p:cNvSpPr txBox="1"/>
          <p:nvPr/>
        </p:nvSpPr>
        <p:spPr>
          <a:xfrm>
            <a:off x="696569" y="1419605"/>
            <a:ext cx="6944359" cy="4261485"/>
          </a:xfrm>
          <a:prstGeom prst="rect">
            <a:avLst/>
          </a:prstGeom>
        </p:spPr>
        <p:txBody>
          <a:bodyPr vert="horz" wrap="square" lIns="0" tIns="15875" rIns="0" bIns="0" rtlCol="0">
            <a:spAutoFit/>
          </a:bodyPr>
          <a:lstStyle/>
          <a:p>
            <a:pPr marL="97790" marR="3328035" indent="-85725">
              <a:lnSpc>
                <a:spcPts val="3720"/>
              </a:lnSpc>
              <a:spcBef>
                <a:spcPts val="125"/>
              </a:spcBef>
            </a:pPr>
            <a:r>
              <a:rPr sz="3000" i="1" spc="-10" dirty="0">
                <a:solidFill>
                  <a:srgbClr val="404040"/>
                </a:solidFill>
                <a:latin typeface="Calibri"/>
                <a:cs typeface="Calibri"/>
              </a:rPr>
              <a:t>Renal</a:t>
            </a:r>
            <a:r>
              <a:rPr sz="3000" i="1" spc="-65" dirty="0">
                <a:solidFill>
                  <a:srgbClr val="404040"/>
                </a:solidFill>
                <a:latin typeface="Calibri"/>
                <a:cs typeface="Calibri"/>
              </a:rPr>
              <a:t> </a:t>
            </a:r>
            <a:r>
              <a:rPr sz="3000" i="1" dirty="0">
                <a:solidFill>
                  <a:srgbClr val="404040"/>
                </a:solidFill>
                <a:latin typeface="Calibri"/>
                <a:cs typeface="Calibri"/>
              </a:rPr>
              <a:t>medullary</a:t>
            </a:r>
            <a:r>
              <a:rPr sz="3000" i="1" spc="-70" dirty="0">
                <a:solidFill>
                  <a:srgbClr val="404040"/>
                </a:solidFill>
                <a:latin typeface="Calibri"/>
                <a:cs typeface="Calibri"/>
              </a:rPr>
              <a:t> </a:t>
            </a:r>
            <a:r>
              <a:rPr sz="3000" i="1" spc="-10" dirty="0">
                <a:solidFill>
                  <a:srgbClr val="404040"/>
                </a:solidFill>
                <a:latin typeface="Calibri"/>
                <a:cs typeface="Calibri"/>
              </a:rPr>
              <a:t>cancer </a:t>
            </a:r>
            <a:r>
              <a:rPr sz="3000" i="1" spc="-660" dirty="0">
                <a:solidFill>
                  <a:srgbClr val="404040"/>
                </a:solidFill>
                <a:latin typeface="Calibri"/>
                <a:cs typeface="Calibri"/>
              </a:rPr>
              <a:t> </a:t>
            </a:r>
            <a:r>
              <a:rPr sz="3000" i="1" spc="-5" dirty="0">
                <a:solidFill>
                  <a:srgbClr val="404040"/>
                </a:solidFill>
                <a:latin typeface="Calibri"/>
                <a:cs typeface="Calibri"/>
              </a:rPr>
              <a:t>Hematuria</a:t>
            </a:r>
            <a:endParaRPr sz="3000">
              <a:latin typeface="Calibri"/>
              <a:cs typeface="Calibri"/>
            </a:endParaRPr>
          </a:p>
          <a:p>
            <a:pPr marL="97790" marR="3302000" indent="-85725">
              <a:lnSpc>
                <a:spcPts val="3720"/>
              </a:lnSpc>
            </a:pPr>
            <a:r>
              <a:rPr sz="3000" i="1" spc="-10" dirty="0">
                <a:solidFill>
                  <a:srgbClr val="404040"/>
                </a:solidFill>
                <a:latin typeface="Calibri"/>
                <a:cs typeface="Calibri"/>
              </a:rPr>
              <a:t>Renal</a:t>
            </a:r>
            <a:r>
              <a:rPr sz="3000" i="1" spc="-55" dirty="0">
                <a:solidFill>
                  <a:srgbClr val="404040"/>
                </a:solidFill>
                <a:latin typeface="Calibri"/>
                <a:cs typeface="Calibri"/>
              </a:rPr>
              <a:t> </a:t>
            </a:r>
            <a:r>
              <a:rPr sz="3000" i="1" spc="-5" dirty="0">
                <a:solidFill>
                  <a:srgbClr val="404040"/>
                </a:solidFill>
                <a:latin typeface="Calibri"/>
                <a:cs typeface="Calibri"/>
              </a:rPr>
              <a:t>papillary</a:t>
            </a:r>
            <a:r>
              <a:rPr sz="3000" i="1" spc="-75" dirty="0">
                <a:solidFill>
                  <a:srgbClr val="404040"/>
                </a:solidFill>
                <a:latin typeface="Calibri"/>
                <a:cs typeface="Calibri"/>
              </a:rPr>
              <a:t> </a:t>
            </a:r>
            <a:r>
              <a:rPr sz="3000" i="1" spc="-5" dirty="0">
                <a:solidFill>
                  <a:srgbClr val="404040"/>
                </a:solidFill>
                <a:latin typeface="Calibri"/>
                <a:cs typeface="Calibri"/>
              </a:rPr>
              <a:t>necrosis </a:t>
            </a:r>
            <a:r>
              <a:rPr sz="3000" i="1" spc="-665" dirty="0">
                <a:solidFill>
                  <a:srgbClr val="404040"/>
                </a:solidFill>
                <a:latin typeface="Calibri"/>
                <a:cs typeface="Calibri"/>
              </a:rPr>
              <a:t> </a:t>
            </a:r>
            <a:r>
              <a:rPr sz="3000" i="1" spc="-5" dirty="0">
                <a:solidFill>
                  <a:srgbClr val="404040"/>
                </a:solidFill>
                <a:latin typeface="Calibri"/>
                <a:cs typeface="Calibri"/>
              </a:rPr>
              <a:t>Hyposthenuria</a:t>
            </a:r>
            <a:endParaRPr sz="3000">
              <a:latin typeface="Calibri"/>
              <a:cs typeface="Calibri"/>
            </a:endParaRPr>
          </a:p>
          <a:p>
            <a:pPr marL="12700" marR="2884170">
              <a:lnSpc>
                <a:spcPts val="3720"/>
              </a:lnSpc>
            </a:pPr>
            <a:r>
              <a:rPr sz="3000" i="1" spc="-5" dirty="0">
                <a:solidFill>
                  <a:srgbClr val="404040"/>
                </a:solidFill>
                <a:latin typeface="Calibri"/>
                <a:cs typeface="Calibri"/>
              </a:rPr>
              <a:t>Splenic </a:t>
            </a:r>
            <a:r>
              <a:rPr sz="3000" i="1" spc="-10" dirty="0">
                <a:solidFill>
                  <a:srgbClr val="404040"/>
                </a:solidFill>
                <a:latin typeface="Calibri"/>
                <a:cs typeface="Calibri"/>
              </a:rPr>
              <a:t>infarction </a:t>
            </a:r>
            <a:r>
              <a:rPr sz="3000" i="1" spc="-5" dirty="0">
                <a:solidFill>
                  <a:srgbClr val="404040"/>
                </a:solidFill>
                <a:latin typeface="Calibri"/>
                <a:cs typeface="Calibri"/>
              </a:rPr>
              <a:t> </a:t>
            </a:r>
            <a:r>
              <a:rPr sz="3000" i="1" spc="-10" dirty="0">
                <a:solidFill>
                  <a:srgbClr val="404040"/>
                </a:solidFill>
                <a:latin typeface="Calibri"/>
                <a:cs typeface="Calibri"/>
              </a:rPr>
              <a:t>Exertional</a:t>
            </a:r>
            <a:r>
              <a:rPr sz="3000" i="1" spc="-75" dirty="0">
                <a:solidFill>
                  <a:srgbClr val="404040"/>
                </a:solidFill>
                <a:latin typeface="Calibri"/>
                <a:cs typeface="Calibri"/>
              </a:rPr>
              <a:t> </a:t>
            </a:r>
            <a:r>
              <a:rPr sz="3000" i="1" spc="-10" dirty="0">
                <a:solidFill>
                  <a:srgbClr val="404040"/>
                </a:solidFill>
                <a:latin typeface="Calibri"/>
                <a:cs typeface="Calibri"/>
              </a:rPr>
              <a:t>rhabdomyolysis</a:t>
            </a:r>
            <a:endParaRPr sz="3000">
              <a:latin typeface="Calibri"/>
              <a:cs typeface="Calibri"/>
            </a:endParaRPr>
          </a:p>
          <a:p>
            <a:pPr marL="97790">
              <a:lnSpc>
                <a:spcPts val="3565"/>
              </a:lnSpc>
            </a:pPr>
            <a:r>
              <a:rPr sz="3000" i="1" spc="-10" dirty="0">
                <a:solidFill>
                  <a:srgbClr val="404040"/>
                </a:solidFill>
                <a:latin typeface="Calibri"/>
                <a:cs typeface="Calibri"/>
              </a:rPr>
              <a:t>Exercise-related</a:t>
            </a:r>
            <a:r>
              <a:rPr sz="3000" i="1" spc="-20" dirty="0">
                <a:solidFill>
                  <a:srgbClr val="404040"/>
                </a:solidFill>
                <a:latin typeface="Calibri"/>
                <a:cs typeface="Calibri"/>
              </a:rPr>
              <a:t> </a:t>
            </a:r>
            <a:r>
              <a:rPr sz="3000" i="1" dirty="0">
                <a:solidFill>
                  <a:srgbClr val="404040"/>
                </a:solidFill>
                <a:latin typeface="Calibri"/>
                <a:cs typeface="Calibri"/>
              </a:rPr>
              <a:t>sudden</a:t>
            </a:r>
            <a:r>
              <a:rPr sz="3000" i="1" spc="-45" dirty="0">
                <a:solidFill>
                  <a:srgbClr val="404040"/>
                </a:solidFill>
                <a:latin typeface="Calibri"/>
                <a:cs typeface="Calibri"/>
              </a:rPr>
              <a:t> </a:t>
            </a:r>
            <a:r>
              <a:rPr sz="3000" i="1" spc="-5" dirty="0">
                <a:solidFill>
                  <a:srgbClr val="404040"/>
                </a:solidFill>
                <a:latin typeface="Calibri"/>
                <a:cs typeface="Calibri"/>
              </a:rPr>
              <a:t>death</a:t>
            </a:r>
            <a:endParaRPr sz="3000">
              <a:latin typeface="Calibri"/>
              <a:cs typeface="Calibri"/>
            </a:endParaRPr>
          </a:p>
          <a:p>
            <a:pPr marL="12700" marR="5080">
              <a:lnSpc>
                <a:spcPts val="3720"/>
              </a:lnSpc>
              <a:spcBef>
                <a:spcPts val="100"/>
              </a:spcBef>
            </a:pPr>
            <a:r>
              <a:rPr sz="3000" i="1" spc="-5" dirty="0">
                <a:solidFill>
                  <a:srgbClr val="404040"/>
                </a:solidFill>
                <a:latin typeface="Calibri"/>
                <a:cs typeface="Calibri"/>
              </a:rPr>
              <a:t>Protection </a:t>
            </a:r>
            <a:r>
              <a:rPr sz="3000" i="1" spc="-10" dirty="0">
                <a:solidFill>
                  <a:srgbClr val="404040"/>
                </a:solidFill>
                <a:latin typeface="Calibri"/>
                <a:cs typeface="Calibri"/>
              </a:rPr>
              <a:t>against severe falciparum </a:t>
            </a:r>
            <a:r>
              <a:rPr sz="3000" i="1" spc="-5" dirty="0">
                <a:solidFill>
                  <a:srgbClr val="404040"/>
                </a:solidFill>
                <a:latin typeface="Calibri"/>
                <a:cs typeface="Calibri"/>
              </a:rPr>
              <a:t>malaria </a:t>
            </a:r>
            <a:r>
              <a:rPr sz="3000" i="1" spc="-665" dirty="0">
                <a:solidFill>
                  <a:srgbClr val="404040"/>
                </a:solidFill>
                <a:latin typeface="Calibri"/>
                <a:cs typeface="Calibri"/>
              </a:rPr>
              <a:t> </a:t>
            </a:r>
            <a:r>
              <a:rPr sz="3000" i="1" spc="-5" dirty="0">
                <a:solidFill>
                  <a:srgbClr val="404040"/>
                </a:solidFill>
                <a:latin typeface="Calibri"/>
                <a:cs typeface="Calibri"/>
              </a:rPr>
              <a:t>Microalbuminuria</a:t>
            </a:r>
            <a:r>
              <a:rPr sz="3000" i="1" spc="-50" dirty="0">
                <a:solidFill>
                  <a:srgbClr val="404040"/>
                </a:solidFill>
                <a:latin typeface="Calibri"/>
                <a:cs typeface="Calibri"/>
              </a:rPr>
              <a:t> </a:t>
            </a:r>
            <a:r>
              <a:rPr sz="3000" i="1" dirty="0">
                <a:solidFill>
                  <a:srgbClr val="404040"/>
                </a:solidFill>
                <a:latin typeface="Calibri"/>
                <a:cs typeface="Calibri"/>
              </a:rPr>
              <a:t>(adults)</a:t>
            </a:r>
            <a:endParaRPr sz="3000">
              <a:latin typeface="Calibri"/>
              <a:cs typeface="Calibri"/>
            </a:endParaRPr>
          </a:p>
        </p:txBody>
      </p:sp>
      <p:sp>
        <p:nvSpPr>
          <p:cNvPr id="4" name="object 4"/>
          <p:cNvSpPr txBox="1">
            <a:spLocks noGrp="1"/>
          </p:cNvSpPr>
          <p:nvPr>
            <p:ph type="title"/>
          </p:nvPr>
        </p:nvSpPr>
        <p:spPr>
          <a:xfrm>
            <a:off x="696569" y="311658"/>
            <a:ext cx="9719310" cy="635000"/>
          </a:xfrm>
          <a:prstGeom prst="rect">
            <a:avLst/>
          </a:prstGeom>
        </p:spPr>
        <p:txBody>
          <a:bodyPr vert="horz" wrap="square" lIns="0" tIns="12065" rIns="0" bIns="0" rtlCol="0">
            <a:spAutoFit/>
          </a:bodyPr>
          <a:lstStyle/>
          <a:p>
            <a:pPr marL="12700">
              <a:lnSpc>
                <a:spcPct val="100000"/>
              </a:lnSpc>
              <a:spcBef>
                <a:spcPts val="95"/>
              </a:spcBef>
            </a:pPr>
            <a:r>
              <a:rPr i="1" spc="-5" dirty="0">
                <a:solidFill>
                  <a:srgbClr val="FFFFFF"/>
                </a:solidFill>
                <a:latin typeface="Calibri"/>
                <a:cs typeface="Calibri"/>
              </a:rPr>
              <a:t>Complications</a:t>
            </a:r>
            <a:r>
              <a:rPr i="1" spc="15" dirty="0">
                <a:solidFill>
                  <a:srgbClr val="FFFFFF"/>
                </a:solidFill>
                <a:latin typeface="Calibri"/>
                <a:cs typeface="Calibri"/>
              </a:rPr>
              <a:t> </a:t>
            </a:r>
            <a:r>
              <a:rPr i="1" spc="-10" dirty="0">
                <a:solidFill>
                  <a:srgbClr val="FFFFFF"/>
                </a:solidFill>
                <a:latin typeface="Calibri"/>
                <a:cs typeface="Calibri"/>
              </a:rPr>
              <a:t>Associated</a:t>
            </a:r>
            <a:r>
              <a:rPr i="1" spc="20" dirty="0">
                <a:solidFill>
                  <a:srgbClr val="FFFFFF"/>
                </a:solidFill>
                <a:latin typeface="Calibri"/>
                <a:cs typeface="Calibri"/>
              </a:rPr>
              <a:t> </a:t>
            </a:r>
            <a:r>
              <a:rPr i="1" spc="-10" dirty="0">
                <a:solidFill>
                  <a:srgbClr val="FFFFFF"/>
                </a:solidFill>
                <a:latin typeface="Calibri"/>
                <a:cs typeface="Calibri"/>
              </a:rPr>
              <a:t>with</a:t>
            </a:r>
            <a:r>
              <a:rPr i="1" spc="-5" dirty="0">
                <a:solidFill>
                  <a:srgbClr val="FFFFFF"/>
                </a:solidFill>
                <a:latin typeface="Calibri"/>
                <a:cs typeface="Calibri"/>
              </a:rPr>
              <a:t> </a:t>
            </a:r>
            <a:r>
              <a:rPr i="1" spc="-10" dirty="0">
                <a:solidFill>
                  <a:srgbClr val="FFFFFF"/>
                </a:solidFill>
                <a:latin typeface="Calibri"/>
                <a:cs typeface="Calibri"/>
              </a:rPr>
              <a:t>Sickle</a:t>
            </a:r>
            <a:r>
              <a:rPr i="1" spc="5" dirty="0">
                <a:solidFill>
                  <a:srgbClr val="FFFFFF"/>
                </a:solidFill>
                <a:latin typeface="Calibri"/>
                <a:cs typeface="Calibri"/>
              </a:rPr>
              <a:t> </a:t>
            </a:r>
            <a:r>
              <a:rPr i="1" dirty="0">
                <a:solidFill>
                  <a:srgbClr val="FFFFFF"/>
                </a:solidFill>
                <a:latin typeface="Calibri"/>
                <a:cs typeface="Calibri"/>
              </a:rPr>
              <a:t>Cell</a:t>
            </a:r>
            <a:r>
              <a:rPr i="1" spc="35" dirty="0">
                <a:solidFill>
                  <a:srgbClr val="FFFFFF"/>
                </a:solidFill>
                <a:latin typeface="Calibri"/>
                <a:cs typeface="Calibri"/>
              </a:rPr>
              <a:t> </a:t>
            </a:r>
            <a:r>
              <a:rPr i="1" spc="-35" dirty="0">
                <a:solidFill>
                  <a:srgbClr val="FFFFFF"/>
                </a:solidFill>
                <a:latin typeface="Calibri"/>
                <a:cs typeface="Calibri"/>
              </a:rPr>
              <a:t>Trait</a:t>
            </a:r>
          </a:p>
        </p:txBody>
      </p:sp>
      <p:pic>
        <p:nvPicPr>
          <p:cNvPr id="5" name="object 5"/>
          <p:cNvPicPr/>
          <p:nvPr/>
        </p:nvPicPr>
        <p:blipFill>
          <a:blip r:embed="rId3" cstate="print"/>
          <a:stretch>
            <a:fillRect/>
          </a:stretch>
        </p:blipFill>
        <p:spPr>
          <a:xfrm>
            <a:off x="8550048" y="1943475"/>
            <a:ext cx="2872758" cy="272261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79300" cy="6858000"/>
          </a:xfrm>
          <a:prstGeom prst="rect">
            <a:avLst/>
          </a:prstGeom>
        </p:spPr>
      </p:pic>
      <p:sp>
        <p:nvSpPr>
          <p:cNvPr id="3" name="object 3"/>
          <p:cNvSpPr txBox="1">
            <a:spLocks noGrp="1"/>
          </p:cNvSpPr>
          <p:nvPr>
            <p:ph type="title"/>
          </p:nvPr>
        </p:nvSpPr>
        <p:spPr>
          <a:xfrm>
            <a:off x="2649364" y="2487713"/>
            <a:ext cx="6263005" cy="1488440"/>
          </a:xfrm>
          <a:prstGeom prst="rect">
            <a:avLst/>
          </a:prstGeom>
        </p:spPr>
        <p:txBody>
          <a:bodyPr vert="horz" wrap="square" lIns="0" tIns="12700" rIns="0" bIns="0" rtlCol="0">
            <a:spAutoFit/>
          </a:bodyPr>
          <a:lstStyle/>
          <a:p>
            <a:pPr marL="12700">
              <a:lnSpc>
                <a:spcPct val="100000"/>
              </a:lnSpc>
              <a:spcBef>
                <a:spcPts val="100"/>
              </a:spcBef>
            </a:pPr>
            <a:r>
              <a:rPr sz="9600" spc="-5" dirty="0">
                <a:solidFill>
                  <a:srgbClr val="FFFFFF"/>
                </a:solidFill>
              </a:rPr>
              <a:t>Thalassemia</a:t>
            </a:r>
            <a:endParaRPr sz="96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p:nvPr/>
        </p:nvSpPr>
        <p:spPr>
          <a:xfrm>
            <a:off x="530622" y="1695074"/>
            <a:ext cx="10371455" cy="4126229"/>
          </a:xfrm>
          <a:prstGeom prst="rect">
            <a:avLst/>
          </a:prstGeom>
        </p:spPr>
        <p:txBody>
          <a:bodyPr vert="horz" wrap="square" lIns="0" tIns="53975" rIns="0" bIns="0" rtlCol="0">
            <a:spAutoFit/>
          </a:bodyPr>
          <a:lstStyle/>
          <a:p>
            <a:pPr marL="517525" marR="384175" indent="-429259">
              <a:lnSpc>
                <a:spcPts val="2590"/>
              </a:lnSpc>
              <a:spcBef>
                <a:spcPts val="425"/>
              </a:spcBef>
              <a:buFont typeface="Arial MT"/>
              <a:buChar char="•"/>
              <a:tabLst>
                <a:tab pos="517525" algn="l"/>
                <a:tab pos="518159" algn="l"/>
              </a:tabLst>
            </a:pPr>
            <a:r>
              <a:rPr sz="2400" spc="-5" dirty="0">
                <a:latin typeface="Calibri"/>
                <a:cs typeface="Calibri"/>
              </a:rPr>
              <a:t>Thalassemias </a:t>
            </a:r>
            <a:r>
              <a:rPr sz="2400" dirty="0">
                <a:latin typeface="Calibri"/>
                <a:cs typeface="Calibri"/>
              </a:rPr>
              <a:t>:</a:t>
            </a:r>
            <a:r>
              <a:rPr sz="2400" spc="-5" dirty="0">
                <a:latin typeface="Calibri"/>
                <a:cs typeface="Calibri"/>
              </a:rPr>
              <a:t> </a:t>
            </a:r>
            <a:r>
              <a:rPr sz="2400" dirty="0">
                <a:latin typeface="Calibri"/>
                <a:cs typeface="Calibri"/>
              </a:rPr>
              <a:t>a</a:t>
            </a:r>
            <a:r>
              <a:rPr sz="2400" spc="-5" dirty="0">
                <a:latin typeface="Calibri"/>
                <a:cs typeface="Calibri"/>
              </a:rPr>
              <a:t> </a:t>
            </a:r>
            <a:r>
              <a:rPr sz="2400" spc="-15" dirty="0">
                <a:latin typeface="Calibri"/>
                <a:cs typeface="Calibri"/>
              </a:rPr>
              <a:t>group</a:t>
            </a:r>
            <a:r>
              <a:rPr sz="2400" spc="-5" dirty="0">
                <a:latin typeface="Calibri"/>
                <a:cs typeface="Calibri"/>
              </a:rPr>
              <a:t> of </a:t>
            </a:r>
            <a:r>
              <a:rPr sz="2400" spc="-10" dirty="0">
                <a:latin typeface="Calibri"/>
                <a:cs typeface="Calibri"/>
              </a:rPr>
              <a:t>hereditary</a:t>
            </a:r>
            <a:r>
              <a:rPr sz="2400" spc="-5" dirty="0">
                <a:latin typeface="Calibri"/>
                <a:cs typeface="Calibri"/>
              </a:rPr>
              <a:t> hemoglobin </a:t>
            </a:r>
            <a:r>
              <a:rPr sz="2400" spc="-15" dirty="0">
                <a:latin typeface="Calibri"/>
                <a:cs typeface="Calibri"/>
              </a:rPr>
              <a:t>disorders</a:t>
            </a:r>
            <a:r>
              <a:rPr sz="2400" spc="-5" dirty="0">
                <a:latin typeface="Calibri"/>
                <a:cs typeface="Calibri"/>
              </a:rPr>
              <a:t> </a:t>
            </a:r>
            <a:r>
              <a:rPr sz="2400" spc="-15" dirty="0">
                <a:latin typeface="Calibri"/>
                <a:cs typeface="Calibri"/>
              </a:rPr>
              <a:t>characterized</a:t>
            </a:r>
            <a:r>
              <a:rPr sz="2400" spc="-5" dirty="0">
                <a:latin typeface="Calibri"/>
                <a:cs typeface="Calibri"/>
              </a:rPr>
              <a:t> </a:t>
            </a:r>
            <a:r>
              <a:rPr sz="2400" spc="-10" dirty="0">
                <a:latin typeface="Calibri"/>
                <a:cs typeface="Calibri"/>
              </a:rPr>
              <a:t>by </a:t>
            </a:r>
            <a:r>
              <a:rPr sz="2400" spc="-5" dirty="0">
                <a:latin typeface="Calibri"/>
                <a:cs typeface="Calibri"/>
              </a:rPr>
              <a:t> </a:t>
            </a:r>
            <a:r>
              <a:rPr sz="2400" spc="-15" dirty="0">
                <a:latin typeface="Calibri"/>
                <a:cs typeface="Calibri"/>
              </a:rPr>
              <a:t>mutatis</a:t>
            </a:r>
            <a:r>
              <a:rPr sz="2400" spc="-5" dirty="0">
                <a:latin typeface="Calibri"/>
                <a:cs typeface="Calibri"/>
              </a:rPr>
              <a:t> on the</a:t>
            </a:r>
            <a:r>
              <a:rPr sz="2400" spc="35" dirty="0">
                <a:latin typeface="Calibri"/>
                <a:cs typeface="Calibri"/>
              </a:rPr>
              <a:t> </a:t>
            </a:r>
            <a:r>
              <a:rPr sz="2400" spc="-509" dirty="0">
                <a:latin typeface="Arial MT"/>
                <a:cs typeface="Arial MT"/>
              </a:rPr>
              <a:t>α</a:t>
            </a:r>
            <a:r>
              <a:rPr sz="2400" spc="-509" dirty="0">
                <a:latin typeface="Calibri"/>
                <a:cs typeface="Calibri"/>
              </a:rPr>
              <a:t>-</a:t>
            </a:r>
            <a:r>
              <a:rPr sz="2400" spc="-490" dirty="0">
                <a:latin typeface="Calibri"/>
                <a:cs typeface="Calibri"/>
              </a:rPr>
              <a:t> </a:t>
            </a:r>
            <a:r>
              <a:rPr sz="2400" spc="-5" dirty="0">
                <a:latin typeface="Calibri"/>
                <a:cs typeface="Calibri"/>
              </a:rPr>
              <a:t>or</a:t>
            </a:r>
            <a:r>
              <a:rPr sz="2400" dirty="0">
                <a:latin typeface="Calibri"/>
                <a:cs typeface="Calibri"/>
              </a:rPr>
              <a:t> </a:t>
            </a:r>
            <a:r>
              <a:rPr sz="2400" spc="-135" dirty="0">
                <a:latin typeface="Arial MT"/>
                <a:cs typeface="Arial MT"/>
              </a:rPr>
              <a:t>β</a:t>
            </a:r>
            <a:r>
              <a:rPr sz="2400" spc="-135" dirty="0">
                <a:latin typeface="Calibri"/>
                <a:cs typeface="Calibri"/>
              </a:rPr>
              <a:t>-globin</a:t>
            </a:r>
            <a:r>
              <a:rPr sz="2400" spc="-5" dirty="0">
                <a:latin typeface="Calibri"/>
                <a:cs typeface="Calibri"/>
              </a:rPr>
              <a:t> chains</a:t>
            </a:r>
            <a:r>
              <a:rPr sz="2400" dirty="0">
                <a:latin typeface="Calibri"/>
                <a:cs typeface="Calibri"/>
              </a:rPr>
              <a:t> </a:t>
            </a:r>
            <a:r>
              <a:rPr sz="2400" spc="-10" dirty="0">
                <a:latin typeface="Calibri"/>
                <a:cs typeface="Calibri"/>
              </a:rPr>
              <a:t>(resulting</a:t>
            </a:r>
            <a:r>
              <a:rPr sz="2400" spc="-5" dirty="0">
                <a:latin typeface="Calibri"/>
                <a:cs typeface="Calibri"/>
              </a:rPr>
              <a:t> in</a:t>
            </a:r>
            <a:r>
              <a:rPr sz="2400" dirty="0">
                <a:latin typeface="Calibri"/>
                <a:cs typeface="Calibri"/>
              </a:rPr>
              <a:t> alpha</a:t>
            </a:r>
            <a:r>
              <a:rPr sz="2400" spc="-5" dirty="0">
                <a:latin typeface="Calibri"/>
                <a:cs typeface="Calibri"/>
              </a:rPr>
              <a:t> or </a:t>
            </a:r>
            <a:r>
              <a:rPr sz="2400" spc="-15" dirty="0">
                <a:latin typeface="Calibri"/>
                <a:cs typeface="Calibri"/>
              </a:rPr>
              <a:t>beta</a:t>
            </a:r>
            <a:r>
              <a:rPr sz="2400" dirty="0">
                <a:latin typeface="Calibri"/>
                <a:cs typeface="Calibri"/>
              </a:rPr>
              <a:t> </a:t>
            </a:r>
            <a:r>
              <a:rPr sz="2400" spc="-5" dirty="0">
                <a:latin typeface="Calibri"/>
                <a:cs typeface="Calibri"/>
              </a:rPr>
              <a:t>thalassemia)..</a:t>
            </a:r>
            <a:endParaRPr sz="2400">
              <a:latin typeface="Calibri"/>
              <a:cs typeface="Calibri"/>
            </a:endParaRPr>
          </a:p>
          <a:p>
            <a:pPr>
              <a:lnSpc>
                <a:spcPct val="100000"/>
              </a:lnSpc>
              <a:spcBef>
                <a:spcPts val="25"/>
              </a:spcBef>
              <a:buFont typeface="Arial MT"/>
              <a:buChar char="•"/>
            </a:pPr>
            <a:endParaRPr sz="3150">
              <a:latin typeface="Calibri"/>
              <a:cs typeface="Calibri"/>
            </a:endParaRPr>
          </a:p>
          <a:p>
            <a:pPr marL="517525" indent="-429259">
              <a:lnSpc>
                <a:spcPct val="100000"/>
              </a:lnSpc>
              <a:buFont typeface="Arial MT"/>
              <a:buChar char="•"/>
              <a:tabLst>
                <a:tab pos="517525" algn="l"/>
                <a:tab pos="518159" algn="l"/>
              </a:tabLst>
            </a:pPr>
            <a:r>
              <a:rPr sz="2400" spc="-5" dirty="0">
                <a:latin typeface="Calibri"/>
                <a:cs typeface="Calibri"/>
              </a:rPr>
              <a:t>Thalassemias</a:t>
            </a:r>
            <a:r>
              <a:rPr sz="2400" spc="-10" dirty="0">
                <a:latin typeface="Calibri"/>
                <a:cs typeface="Calibri"/>
              </a:rPr>
              <a:t> </a:t>
            </a:r>
            <a:r>
              <a:rPr sz="2400" spc="-15" dirty="0">
                <a:latin typeface="Calibri"/>
                <a:cs typeface="Calibri"/>
              </a:rPr>
              <a:t>are</a:t>
            </a:r>
            <a:r>
              <a:rPr sz="2400" spc="-5" dirty="0">
                <a:latin typeface="Calibri"/>
                <a:cs typeface="Calibri"/>
              </a:rPr>
              <a:t> the</a:t>
            </a:r>
            <a:r>
              <a:rPr sz="2400" spc="20" dirty="0">
                <a:solidFill>
                  <a:srgbClr val="FF0000"/>
                </a:solidFill>
                <a:latin typeface="Calibri"/>
                <a:cs typeface="Calibri"/>
              </a:rPr>
              <a:t> </a:t>
            </a:r>
            <a:r>
              <a:rPr sz="2400" u="heavy" spc="-10" dirty="0">
                <a:solidFill>
                  <a:srgbClr val="FF0000"/>
                </a:solidFill>
                <a:uFill>
                  <a:solidFill>
                    <a:srgbClr val="FF0000"/>
                  </a:solidFill>
                </a:uFill>
                <a:latin typeface="Calibri"/>
                <a:cs typeface="Calibri"/>
              </a:rPr>
              <a:t>commonest</a:t>
            </a:r>
            <a:r>
              <a:rPr sz="2400" u="heavy" spc="-5" dirty="0">
                <a:solidFill>
                  <a:srgbClr val="FF0000"/>
                </a:solidFill>
                <a:uFill>
                  <a:solidFill>
                    <a:srgbClr val="FF0000"/>
                  </a:solidFill>
                </a:uFill>
                <a:latin typeface="Calibri"/>
                <a:cs typeface="Calibri"/>
              </a:rPr>
              <a:t> </a:t>
            </a:r>
            <a:r>
              <a:rPr sz="2400" u="heavy" spc="-10" dirty="0">
                <a:solidFill>
                  <a:srgbClr val="FF0000"/>
                </a:solidFill>
                <a:uFill>
                  <a:solidFill>
                    <a:srgbClr val="FF0000"/>
                  </a:solidFill>
                </a:uFill>
                <a:latin typeface="Calibri"/>
                <a:cs typeface="Calibri"/>
              </a:rPr>
              <a:t>genetic</a:t>
            </a:r>
            <a:r>
              <a:rPr sz="2400" spc="20" dirty="0">
                <a:solidFill>
                  <a:srgbClr val="FF0000"/>
                </a:solidFill>
                <a:latin typeface="Calibri"/>
                <a:cs typeface="Calibri"/>
              </a:rPr>
              <a:t> </a:t>
            </a:r>
            <a:r>
              <a:rPr sz="2400" spc="-15" dirty="0">
                <a:latin typeface="Calibri"/>
                <a:cs typeface="Calibri"/>
              </a:rPr>
              <a:t>disorders</a:t>
            </a:r>
            <a:r>
              <a:rPr sz="2400" spc="-5" dirty="0">
                <a:latin typeface="Calibri"/>
                <a:cs typeface="Calibri"/>
              </a:rPr>
              <a:t> in the</a:t>
            </a:r>
            <a:r>
              <a:rPr sz="2400" spc="-10" dirty="0">
                <a:latin typeface="Calibri"/>
                <a:cs typeface="Calibri"/>
              </a:rPr>
              <a:t> world.</a:t>
            </a:r>
            <a:endParaRPr sz="2400">
              <a:latin typeface="Calibri"/>
              <a:cs typeface="Calibri"/>
            </a:endParaRPr>
          </a:p>
          <a:p>
            <a:pPr marL="517525" indent="-505459">
              <a:lnSpc>
                <a:spcPct val="100000"/>
              </a:lnSpc>
              <a:spcBef>
                <a:spcPts val="509"/>
              </a:spcBef>
              <a:buFont typeface="Segoe UI Symbol"/>
              <a:buChar char="□"/>
              <a:tabLst>
                <a:tab pos="517525" algn="l"/>
                <a:tab pos="518159" algn="l"/>
              </a:tabLst>
            </a:pPr>
            <a:r>
              <a:rPr sz="2400" spc="-15" dirty="0">
                <a:latin typeface="Calibri"/>
                <a:cs typeface="Calibri"/>
              </a:rPr>
              <a:t>Beta</a:t>
            </a:r>
            <a:r>
              <a:rPr sz="2400" spc="-10" dirty="0">
                <a:latin typeface="Calibri"/>
                <a:cs typeface="Calibri"/>
              </a:rPr>
              <a:t> </a:t>
            </a:r>
            <a:r>
              <a:rPr sz="2400" spc="-5" dirty="0">
                <a:latin typeface="Calibri"/>
                <a:cs typeface="Calibri"/>
              </a:rPr>
              <a:t>thalassemia: </a:t>
            </a:r>
            <a:r>
              <a:rPr sz="2400" spc="-10" dirty="0">
                <a:latin typeface="Calibri"/>
                <a:cs typeface="Calibri"/>
              </a:rPr>
              <a:t>most</a:t>
            </a:r>
            <a:r>
              <a:rPr sz="2400" spc="-5" dirty="0">
                <a:latin typeface="Calibri"/>
                <a:cs typeface="Calibri"/>
              </a:rPr>
              <a:t> </a:t>
            </a:r>
            <a:r>
              <a:rPr sz="2400" spc="-10" dirty="0">
                <a:latin typeface="Calibri"/>
                <a:cs typeface="Calibri"/>
              </a:rPr>
              <a:t>commonly</a:t>
            </a:r>
            <a:r>
              <a:rPr sz="2400" spc="-5" dirty="0">
                <a:latin typeface="Calibri"/>
                <a:cs typeface="Calibri"/>
              </a:rPr>
              <a:t> seen in people of </a:t>
            </a:r>
            <a:r>
              <a:rPr sz="2400" spc="-10" dirty="0">
                <a:latin typeface="Calibri"/>
                <a:cs typeface="Calibri"/>
              </a:rPr>
              <a:t>Mediterranean</a:t>
            </a:r>
            <a:r>
              <a:rPr sz="2400" spc="-5" dirty="0">
                <a:latin typeface="Calibri"/>
                <a:cs typeface="Calibri"/>
              </a:rPr>
              <a:t> </a:t>
            </a:r>
            <a:r>
              <a:rPr sz="2400" spc="-10" dirty="0">
                <a:latin typeface="Calibri"/>
                <a:cs typeface="Calibri"/>
              </a:rPr>
              <a:t>descent</a:t>
            </a:r>
            <a:endParaRPr sz="2400">
              <a:latin typeface="Calibri"/>
              <a:cs typeface="Calibri"/>
            </a:endParaRPr>
          </a:p>
          <a:p>
            <a:pPr marL="517525" indent="-505459">
              <a:lnSpc>
                <a:spcPct val="100000"/>
              </a:lnSpc>
              <a:spcBef>
                <a:spcPts val="515"/>
              </a:spcBef>
              <a:buFont typeface="Segoe UI Symbol"/>
              <a:buChar char="□"/>
              <a:tabLst>
                <a:tab pos="517525" algn="l"/>
                <a:tab pos="518159" algn="l"/>
              </a:tabLst>
            </a:pPr>
            <a:r>
              <a:rPr sz="2400" spc="-5" dirty="0">
                <a:latin typeface="Calibri"/>
                <a:cs typeface="Calibri"/>
              </a:rPr>
              <a:t>Alpha thalassemia: </a:t>
            </a:r>
            <a:r>
              <a:rPr sz="2400" spc="-10" dirty="0">
                <a:latin typeface="Calibri"/>
                <a:cs typeface="Calibri"/>
              </a:rPr>
              <a:t>most</a:t>
            </a:r>
            <a:r>
              <a:rPr sz="2400" spc="-5" dirty="0">
                <a:latin typeface="Calibri"/>
                <a:cs typeface="Calibri"/>
              </a:rPr>
              <a:t> </a:t>
            </a:r>
            <a:r>
              <a:rPr sz="2400" spc="-10" dirty="0">
                <a:latin typeface="Calibri"/>
                <a:cs typeface="Calibri"/>
              </a:rPr>
              <a:t>commonly</a:t>
            </a:r>
            <a:r>
              <a:rPr sz="2400" spc="-5" dirty="0">
                <a:latin typeface="Calibri"/>
                <a:cs typeface="Calibri"/>
              </a:rPr>
              <a:t> seen in people of Asian </a:t>
            </a:r>
            <a:r>
              <a:rPr sz="2400" dirty="0">
                <a:latin typeface="Calibri"/>
                <a:cs typeface="Calibri"/>
              </a:rPr>
              <a:t>and </a:t>
            </a:r>
            <a:r>
              <a:rPr sz="2400" spc="-10" dirty="0">
                <a:latin typeface="Calibri"/>
                <a:cs typeface="Calibri"/>
              </a:rPr>
              <a:t>African</a:t>
            </a:r>
            <a:r>
              <a:rPr sz="2400" spc="-5" dirty="0">
                <a:latin typeface="Calibri"/>
                <a:cs typeface="Calibri"/>
              </a:rPr>
              <a:t> </a:t>
            </a:r>
            <a:r>
              <a:rPr sz="2400" spc="-10" dirty="0">
                <a:latin typeface="Calibri"/>
                <a:cs typeface="Calibri"/>
              </a:rPr>
              <a:t>descent</a:t>
            </a:r>
            <a:endParaRPr sz="2400">
              <a:latin typeface="Calibri"/>
              <a:cs typeface="Calibri"/>
            </a:endParaRPr>
          </a:p>
          <a:p>
            <a:pPr>
              <a:lnSpc>
                <a:spcPct val="100000"/>
              </a:lnSpc>
              <a:spcBef>
                <a:spcPts val="15"/>
              </a:spcBef>
            </a:pPr>
            <a:endParaRPr sz="2500">
              <a:latin typeface="Calibri"/>
              <a:cs typeface="Calibri"/>
            </a:endParaRPr>
          </a:p>
          <a:p>
            <a:pPr marL="43180" marR="20955" indent="45085">
              <a:lnSpc>
                <a:spcPct val="117800"/>
              </a:lnSpc>
              <a:spcBef>
                <a:spcPts val="5"/>
              </a:spcBef>
              <a:buFont typeface="Arial MT"/>
              <a:buChar char="•"/>
              <a:tabLst>
                <a:tab pos="517525" algn="l"/>
                <a:tab pos="518159" algn="l"/>
              </a:tabLst>
            </a:pPr>
            <a:r>
              <a:rPr sz="2400" spc="-15" dirty="0">
                <a:latin typeface="Calibri"/>
                <a:cs typeface="Calibri"/>
              </a:rPr>
              <a:t>characterized</a:t>
            </a:r>
            <a:r>
              <a:rPr sz="2400" spc="-5" dirty="0">
                <a:latin typeface="Calibri"/>
                <a:cs typeface="Calibri"/>
              </a:rPr>
              <a:t> </a:t>
            </a:r>
            <a:r>
              <a:rPr sz="2400" spc="-10" dirty="0">
                <a:latin typeface="Calibri"/>
                <a:cs typeface="Calibri"/>
              </a:rPr>
              <a:t>by</a:t>
            </a:r>
            <a:r>
              <a:rPr sz="2400" spc="10" dirty="0">
                <a:latin typeface="Calibri"/>
                <a:cs typeface="Calibri"/>
              </a:rPr>
              <a:t> </a:t>
            </a:r>
            <a:r>
              <a:rPr sz="2400" spc="-10" dirty="0">
                <a:solidFill>
                  <a:srgbClr val="FF0000"/>
                </a:solidFill>
                <a:latin typeface="Calibri"/>
                <a:cs typeface="Calibri"/>
              </a:rPr>
              <a:t>reduced</a:t>
            </a:r>
            <a:r>
              <a:rPr sz="2400" spc="-5" dirty="0">
                <a:solidFill>
                  <a:srgbClr val="FF0000"/>
                </a:solidFill>
                <a:latin typeface="Calibri"/>
                <a:cs typeface="Calibri"/>
              </a:rPr>
              <a:t> or </a:t>
            </a:r>
            <a:r>
              <a:rPr sz="2400" spc="-10" dirty="0">
                <a:solidFill>
                  <a:srgbClr val="FF0000"/>
                </a:solidFill>
                <a:latin typeface="Calibri"/>
                <a:cs typeface="Calibri"/>
              </a:rPr>
              <a:t>absent</a:t>
            </a:r>
            <a:r>
              <a:rPr sz="2400" spc="-5" dirty="0">
                <a:solidFill>
                  <a:srgbClr val="FF0000"/>
                </a:solidFill>
                <a:latin typeface="Calibri"/>
                <a:cs typeface="Calibri"/>
              </a:rPr>
              <a:t> </a:t>
            </a:r>
            <a:r>
              <a:rPr sz="2400" spc="-10" dirty="0">
                <a:solidFill>
                  <a:srgbClr val="FF0000"/>
                </a:solidFill>
                <a:latin typeface="Calibri"/>
                <a:cs typeface="Calibri"/>
              </a:rPr>
              <a:t>production</a:t>
            </a:r>
            <a:r>
              <a:rPr sz="2400" spc="-5" dirty="0">
                <a:solidFill>
                  <a:srgbClr val="FF0000"/>
                </a:solidFill>
                <a:latin typeface="Calibri"/>
                <a:cs typeface="Calibri"/>
              </a:rPr>
              <a:t> of</a:t>
            </a:r>
            <a:r>
              <a:rPr sz="2400" dirty="0">
                <a:solidFill>
                  <a:srgbClr val="FF0000"/>
                </a:solidFill>
                <a:latin typeface="Calibri"/>
                <a:cs typeface="Calibri"/>
              </a:rPr>
              <a:t> </a:t>
            </a:r>
            <a:r>
              <a:rPr sz="2400" spc="-5" dirty="0">
                <a:solidFill>
                  <a:srgbClr val="FF0000"/>
                </a:solidFill>
                <a:latin typeface="Calibri"/>
                <a:cs typeface="Calibri"/>
              </a:rPr>
              <a:t>one of the globin </a:t>
            </a:r>
            <a:r>
              <a:rPr sz="2400" spc="10" dirty="0">
                <a:solidFill>
                  <a:srgbClr val="FF0000"/>
                </a:solidFill>
                <a:latin typeface="Calibri"/>
                <a:cs typeface="Calibri"/>
              </a:rPr>
              <a:t>chains</a:t>
            </a:r>
            <a:r>
              <a:rPr sz="2400" spc="10" dirty="0">
                <a:latin typeface="Calibri"/>
                <a:cs typeface="Calibri"/>
              </a:rPr>
              <a:t>,</a:t>
            </a:r>
            <a:r>
              <a:rPr sz="2400" spc="-5" dirty="0">
                <a:latin typeface="Calibri"/>
                <a:cs typeface="Calibri"/>
              </a:rPr>
              <a:t> thus </a:t>
            </a:r>
            <a:r>
              <a:rPr sz="2400" spc="-525" dirty="0">
                <a:latin typeface="Calibri"/>
                <a:cs typeface="Calibri"/>
              </a:rPr>
              <a:t> </a:t>
            </a:r>
            <a:r>
              <a:rPr sz="2400" spc="-10" dirty="0">
                <a:latin typeface="Calibri"/>
                <a:cs typeface="Calibri"/>
              </a:rPr>
              <a:t>disrupting</a:t>
            </a:r>
            <a:r>
              <a:rPr sz="2400" spc="40" dirty="0">
                <a:latin typeface="Calibri"/>
                <a:cs typeface="Calibri"/>
              </a:rPr>
              <a:t> </a:t>
            </a:r>
            <a:r>
              <a:rPr sz="2400" spc="-5" dirty="0">
                <a:latin typeface="Calibri"/>
                <a:cs typeface="Calibri"/>
              </a:rPr>
              <a:t>the</a:t>
            </a:r>
            <a:r>
              <a:rPr sz="2400" spc="45" dirty="0">
                <a:latin typeface="Calibri"/>
                <a:cs typeface="Calibri"/>
              </a:rPr>
              <a:t> </a:t>
            </a:r>
            <a:r>
              <a:rPr sz="2400" spc="-15" dirty="0">
                <a:latin typeface="Calibri"/>
                <a:cs typeface="Calibri"/>
              </a:rPr>
              <a:t>delicate</a:t>
            </a:r>
            <a:r>
              <a:rPr sz="2400" spc="40" dirty="0">
                <a:latin typeface="Calibri"/>
                <a:cs typeface="Calibri"/>
              </a:rPr>
              <a:t> </a:t>
            </a:r>
            <a:r>
              <a:rPr sz="2400" spc="-5" dirty="0">
                <a:latin typeface="Calibri"/>
                <a:cs typeface="Calibri"/>
              </a:rPr>
              <a:t>balance</a:t>
            </a:r>
            <a:r>
              <a:rPr sz="2400" spc="45" dirty="0">
                <a:latin typeface="Calibri"/>
                <a:cs typeface="Calibri"/>
              </a:rPr>
              <a:t> </a:t>
            </a:r>
            <a:r>
              <a:rPr sz="2400" spc="-10" dirty="0">
                <a:latin typeface="Calibri"/>
                <a:cs typeface="Calibri"/>
              </a:rPr>
              <a:t>between</a:t>
            </a:r>
            <a:r>
              <a:rPr sz="2400" spc="45" dirty="0">
                <a:latin typeface="Calibri"/>
                <a:cs typeface="Calibri"/>
              </a:rPr>
              <a:t> </a:t>
            </a:r>
            <a:r>
              <a:rPr sz="2400" spc="-5" dirty="0">
                <a:latin typeface="Calibri"/>
                <a:cs typeface="Calibri"/>
              </a:rPr>
              <a:t>the</a:t>
            </a:r>
            <a:r>
              <a:rPr sz="2400" spc="40" dirty="0">
                <a:latin typeface="Calibri"/>
                <a:cs typeface="Calibri"/>
              </a:rPr>
              <a:t> </a:t>
            </a:r>
            <a:r>
              <a:rPr sz="2400" spc="-10" dirty="0">
                <a:latin typeface="Calibri"/>
                <a:cs typeface="Calibri"/>
              </a:rPr>
              <a:t>production</a:t>
            </a:r>
            <a:r>
              <a:rPr sz="2400" spc="45" dirty="0">
                <a:latin typeface="Calibri"/>
                <a:cs typeface="Calibri"/>
              </a:rPr>
              <a:t> </a:t>
            </a:r>
            <a:r>
              <a:rPr sz="2400" spc="-5" dirty="0">
                <a:latin typeface="Calibri"/>
                <a:cs typeface="Calibri"/>
              </a:rPr>
              <a:t>of</a:t>
            </a:r>
            <a:r>
              <a:rPr sz="2400" spc="140" dirty="0">
                <a:latin typeface="Calibri"/>
                <a:cs typeface="Calibri"/>
              </a:rPr>
              <a:t> </a:t>
            </a:r>
            <a:r>
              <a:rPr sz="2400" dirty="0">
                <a:solidFill>
                  <a:srgbClr val="FF0000"/>
                </a:solidFill>
                <a:latin typeface="Calibri"/>
                <a:cs typeface="Calibri"/>
              </a:rPr>
              <a:t>alpha</a:t>
            </a:r>
            <a:r>
              <a:rPr sz="2400" spc="45" dirty="0">
                <a:solidFill>
                  <a:srgbClr val="FF0000"/>
                </a:solidFill>
                <a:latin typeface="Calibri"/>
                <a:cs typeface="Calibri"/>
              </a:rPr>
              <a:t> </a:t>
            </a:r>
            <a:r>
              <a:rPr sz="2400" dirty="0">
                <a:solidFill>
                  <a:srgbClr val="FF0000"/>
                </a:solidFill>
                <a:latin typeface="Calibri"/>
                <a:cs typeface="Calibri"/>
              </a:rPr>
              <a:t>and</a:t>
            </a:r>
            <a:r>
              <a:rPr sz="2400" spc="45" dirty="0">
                <a:solidFill>
                  <a:srgbClr val="FF0000"/>
                </a:solidFill>
                <a:latin typeface="Calibri"/>
                <a:cs typeface="Calibri"/>
              </a:rPr>
              <a:t> </a:t>
            </a:r>
            <a:r>
              <a:rPr sz="2400" spc="-5" dirty="0">
                <a:solidFill>
                  <a:srgbClr val="FF0000"/>
                </a:solidFill>
                <a:latin typeface="Calibri"/>
                <a:cs typeface="Calibri"/>
              </a:rPr>
              <a:t>non-alpha </a:t>
            </a:r>
            <a:r>
              <a:rPr sz="2400" dirty="0">
                <a:solidFill>
                  <a:srgbClr val="FF0000"/>
                </a:solidFill>
                <a:latin typeface="Calibri"/>
                <a:cs typeface="Calibri"/>
              </a:rPr>
              <a:t> </a:t>
            </a:r>
            <a:r>
              <a:rPr sz="2400" dirty="0">
                <a:latin typeface="Calibri"/>
                <a:cs typeface="Calibri"/>
              </a:rPr>
              <a:t>(eg,</a:t>
            </a:r>
            <a:r>
              <a:rPr sz="2400" spc="-10" dirty="0">
                <a:latin typeface="Calibri"/>
                <a:cs typeface="Calibri"/>
              </a:rPr>
              <a:t> gamma</a:t>
            </a:r>
            <a:r>
              <a:rPr sz="2400" spc="5" dirty="0">
                <a:latin typeface="Calibri"/>
                <a:cs typeface="Calibri"/>
              </a:rPr>
              <a:t> </a:t>
            </a:r>
            <a:r>
              <a:rPr sz="2400" spc="-5" dirty="0">
                <a:latin typeface="Calibri"/>
                <a:cs typeface="Calibri"/>
              </a:rPr>
              <a:t>or</a:t>
            </a:r>
            <a:r>
              <a:rPr sz="2400" dirty="0">
                <a:latin typeface="Calibri"/>
                <a:cs typeface="Calibri"/>
              </a:rPr>
              <a:t> </a:t>
            </a:r>
            <a:r>
              <a:rPr sz="2400" spc="-15" dirty="0">
                <a:latin typeface="Calibri"/>
                <a:cs typeface="Calibri"/>
              </a:rPr>
              <a:t>beta)</a:t>
            </a:r>
            <a:r>
              <a:rPr sz="2400" spc="-5" dirty="0">
                <a:latin typeface="Calibri"/>
                <a:cs typeface="Calibri"/>
              </a:rPr>
              <a:t> globin chains.</a:t>
            </a:r>
            <a:endParaRPr sz="2400">
              <a:latin typeface="Calibri"/>
              <a:cs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p:nvPr/>
        </p:nvSpPr>
        <p:spPr>
          <a:xfrm>
            <a:off x="760605" y="1502215"/>
            <a:ext cx="2079625" cy="574040"/>
          </a:xfrm>
          <a:prstGeom prst="rect">
            <a:avLst/>
          </a:prstGeom>
        </p:spPr>
        <p:txBody>
          <a:bodyPr vert="horz" wrap="square" lIns="0" tIns="12700" rIns="0" bIns="0" rtlCol="0">
            <a:spAutoFit/>
          </a:bodyPr>
          <a:lstStyle/>
          <a:p>
            <a:pPr marL="317500" indent="-305435">
              <a:lnSpc>
                <a:spcPct val="100000"/>
              </a:lnSpc>
              <a:spcBef>
                <a:spcPts val="100"/>
              </a:spcBef>
              <a:buFont typeface="Arial"/>
              <a:buChar char="•"/>
              <a:tabLst>
                <a:tab pos="318135" algn="l"/>
              </a:tabLst>
            </a:pPr>
            <a:r>
              <a:rPr sz="3600" b="1" u="heavy" spc="-15" dirty="0">
                <a:solidFill>
                  <a:srgbClr val="FF0000"/>
                </a:solidFill>
                <a:uFill>
                  <a:solidFill>
                    <a:srgbClr val="FF0000"/>
                  </a:solidFill>
                </a:uFill>
                <a:latin typeface="Calibri"/>
                <a:cs typeface="Calibri"/>
              </a:rPr>
              <a:t>Etiology</a:t>
            </a:r>
            <a:r>
              <a:rPr sz="3600" b="1" u="heavy" spc="-70" dirty="0">
                <a:solidFill>
                  <a:srgbClr val="FF0000"/>
                </a:solidFill>
                <a:uFill>
                  <a:solidFill>
                    <a:srgbClr val="FF0000"/>
                  </a:solidFill>
                </a:uFill>
                <a:latin typeface="Calibri"/>
                <a:cs typeface="Calibri"/>
              </a:rPr>
              <a:t> </a:t>
            </a:r>
            <a:r>
              <a:rPr sz="3600" b="1" u="heavy" dirty="0">
                <a:solidFill>
                  <a:srgbClr val="FF0000"/>
                </a:solidFill>
                <a:uFill>
                  <a:solidFill>
                    <a:srgbClr val="FF0000"/>
                  </a:solidFill>
                </a:uFill>
                <a:latin typeface="Calibri"/>
                <a:cs typeface="Calibri"/>
              </a:rPr>
              <a:t>:</a:t>
            </a:r>
            <a:endParaRPr sz="3600">
              <a:latin typeface="Calibri"/>
              <a:cs typeface="Calibri"/>
            </a:endParaRPr>
          </a:p>
        </p:txBody>
      </p:sp>
      <p:sp>
        <p:nvSpPr>
          <p:cNvPr id="4" name="object 4"/>
          <p:cNvSpPr txBox="1"/>
          <p:nvPr/>
        </p:nvSpPr>
        <p:spPr>
          <a:xfrm>
            <a:off x="692070" y="2483671"/>
            <a:ext cx="11054080" cy="3439160"/>
          </a:xfrm>
          <a:prstGeom prst="rect">
            <a:avLst/>
          </a:prstGeom>
        </p:spPr>
        <p:txBody>
          <a:bodyPr vert="horz" wrap="square" lIns="0" tIns="73660" rIns="0" bIns="0" rtlCol="0">
            <a:spAutoFit/>
          </a:bodyPr>
          <a:lstStyle/>
          <a:p>
            <a:pPr marL="12700">
              <a:lnSpc>
                <a:spcPct val="100000"/>
              </a:lnSpc>
              <a:spcBef>
                <a:spcPts val="580"/>
              </a:spcBef>
            </a:pPr>
            <a:r>
              <a:rPr sz="2400" dirty="0">
                <a:latin typeface="Times New Roman"/>
                <a:cs typeface="Times New Roman"/>
              </a:rPr>
              <a:t>gene</a:t>
            </a:r>
            <a:r>
              <a:rPr sz="2400" spc="-45" dirty="0">
                <a:latin typeface="Times New Roman"/>
                <a:cs typeface="Times New Roman"/>
              </a:rPr>
              <a:t> </a:t>
            </a:r>
            <a:r>
              <a:rPr sz="2400" spc="-5" dirty="0">
                <a:latin typeface="Times New Roman"/>
                <a:cs typeface="Times New Roman"/>
              </a:rPr>
              <a:t>mutations</a:t>
            </a:r>
            <a:endParaRPr sz="2400">
              <a:latin typeface="Times New Roman"/>
              <a:cs typeface="Times New Roman"/>
            </a:endParaRPr>
          </a:p>
          <a:p>
            <a:pPr marL="12700" marR="577850" indent="45085">
              <a:lnSpc>
                <a:spcPct val="116700"/>
              </a:lnSpc>
              <a:buFont typeface="Arial MT"/>
              <a:buChar char="•"/>
              <a:tabLst>
                <a:tab pos="385445" algn="l"/>
                <a:tab pos="386080" algn="l"/>
              </a:tabLst>
            </a:pPr>
            <a:r>
              <a:rPr sz="2400" spc="-5" dirty="0">
                <a:latin typeface="Times New Roman"/>
                <a:cs typeface="Times New Roman"/>
              </a:rPr>
              <a:t>Beta thalassemia: </a:t>
            </a:r>
            <a:r>
              <a:rPr sz="2400" dirty="0">
                <a:latin typeface="Times New Roman"/>
                <a:cs typeface="Times New Roman"/>
              </a:rPr>
              <a:t>usually due </a:t>
            </a:r>
            <a:r>
              <a:rPr sz="2400" spc="-5" dirty="0">
                <a:latin typeface="Times New Roman"/>
                <a:cs typeface="Times New Roman"/>
              </a:rPr>
              <a:t>to </a:t>
            </a:r>
            <a:r>
              <a:rPr sz="2400" dirty="0">
                <a:latin typeface="Times New Roman"/>
                <a:cs typeface="Times New Roman"/>
              </a:rPr>
              <a:t>point </a:t>
            </a:r>
            <a:r>
              <a:rPr sz="2400" spc="-5" dirty="0">
                <a:latin typeface="Times New Roman"/>
                <a:cs typeface="Times New Roman"/>
              </a:rPr>
              <a:t>mutations in </a:t>
            </a:r>
            <a:r>
              <a:rPr sz="2400" dirty="0">
                <a:latin typeface="Times New Roman"/>
                <a:cs typeface="Times New Roman"/>
              </a:rPr>
              <a:t>promoter </a:t>
            </a:r>
            <a:r>
              <a:rPr sz="2400" spc="-5" dirty="0">
                <a:latin typeface="Times New Roman"/>
                <a:cs typeface="Times New Roman"/>
              </a:rPr>
              <a:t>sequences </a:t>
            </a:r>
            <a:r>
              <a:rPr sz="2400" dirty="0">
                <a:latin typeface="Times New Roman"/>
                <a:cs typeface="Times New Roman"/>
              </a:rPr>
              <a:t>or </a:t>
            </a:r>
            <a:r>
              <a:rPr sz="2400" spc="-5" dirty="0">
                <a:latin typeface="Times New Roman"/>
                <a:cs typeface="Times New Roman"/>
              </a:rPr>
              <a:t>splicing </a:t>
            </a:r>
            <a:r>
              <a:rPr sz="2400" spc="-585" dirty="0">
                <a:latin typeface="Times New Roman"/>
                <a:cs typeface="Times New Roman"/>
              </a:rPr>
              <a:t> </a:t>
            </a:r>
            <a:r>
              <a:rPr sz="2400" spc="-5" dirty="0">
                <a:latin typeface="Times New Roman"/>
                <a:cs typeface="Times New Roman"/>
              </a:rPr>
              <a:t>sites</a:t>
            </a:r>
            <a:r>
              <a:rPr sz="2400" spc="-10" dirty="0">
                <a:latin typeface="Times New Roman"/>
                <a:cs typeface="Times New Roman"/>
              </a:rPr>
              <a:t> </a:t>
            </a:r>
            <a:r>
              <a:rPr sz="2400" dirty="0">
                <a:latin typeface="Times New Roman"/>
                <a:cs typeface="Times New Roman"/>
              </a:rPr>
              <a:t>- </a:t>
            </a:r>
            <a:r>
              <a:rPr sz="2400" spc="-5" dirty="0">
                <a:latin typeface="Times New Roman"/>
                <a:cs typeface="Times New Roman"/>
              </a:rPr>
              <a:t>short arm </a:t>
            </a:r>
            <a:r>
              <a:rPr sz="2400" dirty="0">
                <a:latin typeface="Times New Roman"/>
                <a:cs typeface="Times New Roman"/>
              </a:rPr>
              <a:t>of </a:t>
            </a:r>
            <a:r>
              <a:rPr sz="2400" spc="-5" dirty="0">
                <a:latin typeface="Times New Roman"/>
                <a:cs typeface="Times New Roman"/>
              </a:rPr>
              <a:t>chromosome</a:t>
            </a:r>
            <a:r>
              <a:rPr sz="2400" spc="-10" dirty="0">
                <a:latin typeface="Times New Roman"/>
                <a:cs typeface="Times New Roman"/>
              </a:rPr>
              <a:t> </a:t>
            </a:r>
            <a:r>
              <a:rPr sz="2400" spc="-45" dirty="0">
                <a:latin typeface="Times New Roman"/>
                <a:cs typeface="Times New Roman"/>
              </a:rPr>
              <a:t>11</a:t>
            </a:r>
            <a:endParaRPr sz="2400">
              <a:latin typeface="Times New Roman"/>
              <a:cs typeface="Times New Roman"/>
            </a:endParaRPr>
          </a:p>
          <a:p>
            <a:pPr>
              <a:lnSpc>
                <a:spcPct val="100000"/>
              </a:lnSpc>
              <a:spcBef>
                <a:spcPts val="20"/>
              </a:spcBef>
              <a:buFont typeface="Arial MT"/>
              <a:buChar char="•"/>
            </a:pPr>
            <a:endParaRPr sz="2900">
              <a:latin typeface="Times New Roman"/>
              <a:cs typeface="Times New Roman"/>
            </a:endParaRPr>
          </a:p>
          <a:p>
            <a:pPr marL="12700" marR="5080" indent="45085">
              <a:lnSpc>
                <a:spcPct val="116700"/>
              </a:lnSpc>
              <a:buFont typeface="Arial MT"/>
              <a:buChar char="•"/>
              <a:tabLst>
                <a:tab pos="385445" algn="l"/>
                <a:tab pos="386080" algn="l"/>
              </a:tabLst>
            </a:pPr>
            <a:r>
              <a:rPr sz="2400" spc="-5" dirty="0">
                <a:latin typeface="Times New Roman"/>
                <a:cs typeface="Times New Roman"/>
              </a:rPr>
              <a:t>Alpha thalassemia: </a:t>
            </a:r>
            <a:r>
              <a:rPr sz="2400" dirty="0">
                <a:latin typeface="Times New Roman"/>
                <a:cs typeface="Times New Roman"/>
              </a:rPr>
              <a:t>usually due </a:t>
            </a:r>
            <a:r>
              <a:rPr sz="2400" spc="-5" dirty="0">
                <a:latin typeface="Times New Roman"/>
                <a:cs typeface="Times New Roman"/>
              </a:rPr>
              <a:t>to </a:t>
            </a:r>
            <a:r>
              <a:rPr sz="2400" dirty="0">
                <a:latin typeface="Times New Roman"/>
                <a:cs typeface="Times New Roman"/>
              </a:rPr>
              <a:t>deletion of </a:t>
            </a:r>
            <a:r>
              <a:rPr sz="2400" spc="-5" dirty="0">
                <a:latin typeface="Times New Roman"/>
                <a:cs typeface="Times New Roman"/>
              </a:rPr>
              <a:t>at least </a:t>
            </a:r>
            <a:r>
              <a:rPr sz="2400" dirty="0">
                <a:latin typeface="Times New Roman"/>
                <a:cs typeface="Times New Roman"/>
              </a:rPr>
              <a:t>one out of </a:t>
            </a:r>
            <a:r>
              <a:rPr sz="2400" spc="-5" dirty="0">
                <a:latin typeface="Times New Roman"/>
                <a:cs typeface="Times New Roman"/>
              </a:rPr>
              <a:t>the </a:t>
            </a:r>
            <a:r>
              <a:rPr sz="2400" dirty="0">
                <a:latin typeface="Times New Roman"/>
                <a:cs typeface="Times New Roman"/>
              </a:rPr>
              <a:t>four </a:t>
            </a:r>
            <a:r>
              <a:rPr sz="2400" spc="-5" dirty="0">
                <a:latin typeface="Times New Roman"/>
                <a:cs typeface="Times New Roman"/>
              </a:rPr>
              <a:t>existing alleles </a:t>
            </a:r>
            <a:r>
              <a:rPr sz="2400" spc="-585" dirty="0">
                <a:latin typeface="Times New Roman"/>
                <a:cs typeface="Times New Roman"/>
              </a:rPr>
              <a:t> </a:t>
            </a:r>
            <a:r>
              <a:rPr sz="2400" spc="-5" dirty="0">
                <a:latin typeface="Times New Roman"/>
                <a:cs typeface="Times New Roman"/>
              </a:rPr>
              <a:t>The</a:t>
            </a:r>
            <a:r>
              <a:rPr sz="2400" spc="-10" dirty="0">
                <a:latin typeface="Times New Roman"/>
                <a:cs typeface="Times New Roman"/>
              </a:rPr>
              <a:t> </a:t>
            </a:r>
            <a:r>
              <a:rPr sz="2400" spc="-5" dirty="0">
                <a:latin typeface="Times New Roman"/>
                <a:cs typeface="Times New Roman"/>
              </a:rPr>
              <a:t>α-globin </a:t>
            </a:r>
            <a:r>
              <a:rPr sz="2400" dirty="0">
                <a:latin typeface="Times New Roman"/>
                <a:cs typeface="Times New Roman"/>
              </a:rPr>
              <a:t>gene </a:t>
            </a:r>
            <a:r>
              <a:rPr sz="2400" spc="-5" dirty="0">
                <a:latin typeface="Times New Roman"/>
                <a:cs typeface="Times New Roman"/>
              </a:rPr>
              <a:t>cluster is</a:t>
            </a:r>
            <a:r>
              <a:rPr sz="2400" spc="-10" dirty="0">
                <a:latin typeface="Times New Roman"/>
                <a:cs typeface="Times New Roman"/>
              </a:rPr>
              <a:t> </a:t>
            </a:r>
            <a:r>
              <a:rPr sz="2400" spc="-5" dirty="0">
                <a:latin typeface="Times New Roman"/>
                <a:cs typeface="Times New Roman"/>
              </a:rPr>
              <a:t>located </a:t>
            </a:r>
            <a:r>
              <a:rPr sz="2400" dirty="0">
                <a:latin typeface="Times New Roman"/>
                <a:cs typeface="Times New Roman"/>
              </a:rPr>
              <a:t>on </a:t>
            </a:r>
            <a:r>
              <a:rPr sz="2400" spc="-5" dirty="0">
                <a:latin typeface="Times New Roman"/>
                <a:cs typeface="Times New Roman"/>
              </a:rPr>
              <a:t>chromosome </a:t>
            </a:r>
            <a:r>
              <a:rPr sz="2400" dirty="0">
                <a:latin typeface="Times New Roman"/>
                <a:cs typeface="Times New Roman"/>
              </a:rPr>
              <a:t>16</a:t>
            </a:r>
            <a:endParaRPr sz="2400">
              <a:latin typeface="Times New Roman"/>
              <a:cs typeface="Times New Roman"/>
            </a:endParaRPr>
          </a:p>
          <a:p>
            <a:pPr>
              <a:lnSpc>
                <a:spcPct val="100000"/>
              </a:lnSpc>
              <a:spcBef>
                <a:spcPts val="45"/>
              </a:spcBef>
              <a:buFont typeface="Arial MT"/>
              <a:buChar char="•"/>
            </a:pPr>
            <a:endParaRPr sz="3300">
              <a:latin typeface="Times New Roman"/>
              <a:cs typeface="Times New Roman"/>
            </a:endParaRPr>
          </a:p>
          <a:p>
            <a:pPr marL="386080" indent="-328295">
              <a:lnSpc>
                <a:spcPct val="100000"/>
              </a:lnSpc>
              <a:buFont typeface="Arial MT"/>
              <a:buChar char="•"/>
              <a:tabLst>
                <a:tab pos="385445" algn="l"/>
                <a:tab pos="386080" algn="l"/>
              </a:tabLst>
            </a:pPr>
            <a:r>
              <a:rPr sz="2400" dirty="0">
                <a:latin typeface="Times New Roman"/>
                <a:cs typeface="Times New Roman"/>
              </a:rPr>
              <a:t>Inheritance</a:t>
            </a:r>
            <a:r>
              <a:rPr sz="2400" spc="-25" dirty="0">
                <a:latin typeface="Times New Roman"/>
                <a:cs typeface="Times New Roman"/>
              </a:rPr>
              <a:t> </a:t>
            </a:r>
            <a:r>
              <a:rPr sz="2400" dirty="0">
                <a:latin typeface="Times New Roman"/>
                <a:cs typeface="Times New Roman"/>
              </a:rPr>
              <a:t>pattern:</a:t>
            </a:r>
            <a:r>
              <a:rPr sz="2400" spc="-20" dirty="0">
                <a:latin typeface="Times New Roman"/>
                <a:cs typeface="Times New Roman"/>
              </a:rPr>
              <a:t> </a:t>
            </a:r>
            <a:r>
              <a:rPr sz="2400" spc="-5" dirty="0">
                <a:latin typeface="Times New Roman"/>
                <a:cs typeface="Times New Roman"/>
              </a:rPr>
              <a:t>autosomal</a:t>
            </a:r>
            <a:r>
              <a:rPr sz="2400" spc="-30" dirty="0">
                <a:latin typeface="Times New Roman"/>
                <a:cs typeface="Times New Roman"/>
              </a:rPr>
              <a:t> </a:t>
            </a:r>
            <a:r>
              <a:rPr sz="2400" dirty="0">
                <a:latin typeface="Times New Roman"/>
                <a:cs typeface="Times New Roman"/>
              </a:rPr>
              <a:t>recessive</a:t>
            </a:r>
            <a:endParaRPr sz="2400">
              <a:latin typeface="Times New Roman"/>
              <a:cs typeface="Times New Roman"/>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322998"/>
            <a:ext cx="5501640" cy="635000"/>
          </a:xfrm>
          <a:prstGeom prst="rect">
            <a:avLst/>
          </a:prstGeom>
        </p:spPr>
        <p:txBody>
          <a:bodyPr vert="horz" wrap="square" lIns="0" tIns="12700" rIns="0" bIns="0" rtlCol="0">
            <a:spAutoFit/>
          </a:bodyPr>
          <a:lstStyle/>
          <a:p>
            <a:pPr marL="12700">
              <a:lnSpc>
                <a:spcPct val="100000"/>
              </a:lnSpc>
              <a:spcBef>
                <a:spcPts val="100"/>
              </a:spcBef>
            </a:pPr>
            <a:r>
              <a:rPr spc="-5" dirty="0">
                <a:latin typeface="Arial"/>
                <a:cs typeface="Arial"/>
              </a:rPr>
              <a:t>β</a:t>
            </a:r>
            <a:r>
              <a:rPr spc="-5" dirty="0"/>
              <a:t>-Thalassemia</a:t>
            </a:r>
            <a:r>
              <a:rPr spc="-65" dirty="0"/>
              <a:t> </a:t>
            </a:r>
            <a:r>
              <a:rPr spc="-20" dirty="0"/>
              <a:t>syndromes</a:t>
            </a:r>
          </a:p>
        </p:txBody>
      </p:sp>
      <p:sp>
        <p:nvSpPr>
          <p:cNvPr id="4" name="object 4"/>
          <p:cNvSpPr txBox="1"/>
          <p:nvPr/>
        </p:nvSpPr>
        <p:spPr>
          <a:xfrm>
            <a:off x="417116" y="1506278"/>
            <a:ext cx="11376025" cy="4652645"/>
          </a:xfrm>
          <a:prstGeom prst="rect">
            <a:avLst/>
          </a:prstGeom>
        </p:spPr>
        <p:txBody>
          <a:bodyPr vert="horz" wrap="square" lIns="0" tIns="12700" rIns="0" bIns="0" rtlCol="0">
            <a:spAutoFit/>
          </a:bodyPr>
          <a:lstStyle/>
          <a:p>
            <a:pPr marL="12700">
              <a:lnSpc>
                <a:spcPct val="100000"/>
              </a:lnSpc>
              <a:spcBef>
                <a:spcPts val="100"/>
              </a:spcBef>
            </a:pPr>
            <a:r>
              <a:rPr sz="2800" spc="-175" dirty="0">
                <a:latin typeface="Arial MT"/>
                <a:cs typeface="Arial MT"/>
              </a:rPr>
              <a:t>β</a:t>
            </a:r>
            <a:r>
              <a:rPr sz="2800" spc="-175" dirty="0">
                <a:latin typeface="Calibri"/>
                <a:cs typeface="Calibri"/>
              </a:rPr>
              <a:t>-chain</a:t>
            </a:r>
            <a:r>
              <a:rPr sz="2800" spc="-5" dirty="0">
                <a:latin typeface="Calibri"/>
                <a:cs typeface="Calibri"/>
              </a:rPr>
              <a:t> is </a:t>
            </a:r>
            <a:r>
              <a:rPr sz="2800" spc="-10" dirty="0">
                <a:latin typeface="Calibri"/>
                <a:cs typeface="Calibri"/>
              </a:rPr>
              <a:t>coded</a:t>
            </a:r>
            <a:r>
              <a:rPr sz="2800" spc="-5" dirty="0">
                <a:latin typeface="Calibri"/>
                <a:cs typeface="Calibri"/>
              </a:rPr>
              <a:t> </a:t>
            </a:r>
            <a:r>
              <a:rPr sz="2800" spc="-10" dirty="0">
                <a:latin typeface="Calibri"/>
                <a:cs typeface="Calibri"/>
              </a:rPr>
              <a:t>by</a:t>
            </a:r>
            <a:r>
              <a:rPr sz="2800" spc="-5" dirty="0">
                <a:latin typeface="Calibri"/>
                <a:cs typeface="Calibri"/>
              </a:rPr>
              <a:t> </a:t>
            </a:r>
            <a:r>
              <a:rPr sz="2800" spc="-15" dirty="0">
                <a:latin typeface="Calibri"/>
                <a:cs typeface="Calibri"/>
              </a:rPr>
              <a:t>two</a:t>
            </a:r>
            <a:r>
              <a:rPr sz="2800" spc="-5" dirty="0">
                <a:latin typeface="Calibri"/>
                <a:cs typeface="Calibri"/>
              </a:rPr>
              <a:t> </a:t>
            </a:r>
            <a:r>
              <a:rPr sz="2800" dirty="0">
                <a:latin typeface="Calibri"/>
                <a:cs typeface="Calibri"/>
              </a:rPr>
              <a:t>alleles,</a:t>
            </a:r>
            <a:r>
              <a:rPr sz="2800" spc="-5" dirty="0">
                <a:latin typeface="Calibri"/>
                <a:cs typeface="Calibri"/>
              </a:rPr>
              <a:t> </a:t>
            </a:r>
            <a:r>
              <a:rPr sz="2800" spc="-10" dirty="0">
                <a:latin typeface="Calibri"/>
                <a:cs typeface="Calibri"/>
              </a:rPr>
              <a:t>resulting</a:t>
            </a:r>
            <a:r>
              <a:rPr sz="2800" spc="-5" dirty="0">
                <a:latin typeface="Calibri"/>
                <a:cs typeface="Calibri"/>
              </a:rPr>
              <a:t> in </a:t>
            </a:r>
            <a:r>
              <a:rPr sz="2800" spc="-15" dirty="0">
                <a:latin typeface="Calibri"/>
                <a:cs typeface="Calibri"/>
              </a:rPr>
              <a:t>two</a:t>
            </a:r>
            <a:r>
              <a:rPr sz="2800" spc="-5" dirty="0">
                <a:latin typeface="Calibri"/>
                <a:cs typeface="Calibri"/>
              </a:rPr>
              <a:t> possible </a:t>
            </a:r>
            <a:r>
              <a:rPr sz="2800" spc="-15" dirty="0">
                <a:latin typeface="Calibri"/>
                <a:cs typeface="Calibri"/>
              </a:rPr>
              <a:t>variants</a:t>
            </a:r>
            <a:r>
              <a:rPr sz="2800" spc="-10" dirty="0">
                <a:latin typeface="Calibri"/>
                <a:cs typeface="Calibri"/>
              </a:rPr>
              <a:t> </a:t>
            </a:r>
            <a:r>
              <a:rPr sz="2800" dirty="0">
                <a:latin typeface="Calibri"/>
                <a:cs typeface="Calibri"/>
              </a:rPr>
              <a:t>.</a:t>
            </a:r>
            <a:endParaRPr sz="2800">
              <a:latin typeface="Calibri"/>
              <a:cs typeface="Calibri"/>
            </a:endParaRPr>
          </a:p>
          <a:p>
            <a:pPr>
              <a:lnSpc>
                <a:spcPct val="100000"/>
              </a:lnSpc>
              <a:spcBef>
                <a:spcPts val="35"/>
              </a:spcBef>
            </a:pPr>
            <a:endParaRPr sz="4150">
              <a:latin typeface="Calibri"/>
              <a:cs typeface="Calibri"/>
            </a:endParaRPr>
          </a:p>
          <a:p>
            <a:pPr marL="469900" indent="-396875">
              <a:lnSpc>
                <a:spcPct val="100000"/>
              </a:lnSpc>
              <a:buChar char="•"/>
              <a:tabLst>
                <a:tab pos="469265" algn="l"/>
                <a:tab pos="469900" algn="l"/>
              </a:tabLst>
            </a:pPr>
            <a:r>
              <a:rPr sz="3200" b="1" spc="-5" dirty="0">
                <a:solidFill>
                  <a:srgbClr val="FF0000"/>
                </a:solidFill>
                <a:latin typeface="Arial"/>
                <a:cs typeface="Arial"/>
              </a:rPr>
              <a:t>β</a:t>
            </a:r>
            <a:r>
              <a:rPr sz="3200" b="1" spc="-5" dirty="0">
                <a:solidFill>
                  <a:srgbClr val="FF0000"/>
                </a:solidFill>
                <a:latin typeface="Calibri"/>
                <a:cs typeface="Calibri"/>
              </a:rPr>
              <a:t>0</a:t>
            </a:r>
            <a:r>
              <a:rPr sz="3200" b="1" spc="-50" dirty="0">
                <a:solidFill>
                  <a:srgbClr val="FF0000"/>
                </a:solidFill>
                <a:latin typeface="Calibri"/>
                <a:cs typeface="Calibri"/>
              </a:rPr>
              <a:t> </a:t>
            </a:r>
            <a:r>
              <a:rPr sz="3200" b="1" spc="-5" dirty="0">
                <a:solidFill>
                  <a:srgbClr val="FF0000"/>
                </a:solidFill>
                <a:latin typeface="Calibri"/>
                <a:cs typeface="Calibri"/>
              </a:rPr>
              <a:t>-thalassemia</a:t>
            </a:r>
            <a:endParaRPr sz="3200">
              <a:latin typeface="Calibri"/>
              <a:cs typeface="Calibri"/>
            </a:endParaRPr>
          </a:p>
          <a:p>
            <a:pPr marL="12700" marR="459740">
              <a:lnSpc>
                <a:spcPct val="116700"/>
              </a:lnSpc>
              <a:spcBef>
                <a:spcPts val="50"/>
              </a:spcBef>
            </a:pPr>
            <a:r>
              <a:rPr sz="2000" spc="-5" dirty="0">
                <a:latin typeface="Calibri"/>
                <a:cs typeface="Calibri"/>
              </a:rPr>
              <a:t>absence of</a:t>
            </a:r>
            <a:r>
              <a:rPr sz="2000" dirty="0">
                <a:latin typeface="Calibri"/>
                <a:cs typeface="Calibri"/>
              </a:rPr>
              <a:t> </a:t>
            </a:r>
            <a:r>
              <a:rPr sz="2000" spc="-10" dirty="0">
                <a:latin typeface="Calibri"/>
                <a:cs typeface="Calibri"/>
              </a:rPr>
              <a:t>production</a:t>
            </a:r>
            <a:r>
              <a:rPr sz="2000" dirty="0">
                <a:latin typeface="Calibri"/>
                <a:cs typeface="Calibri"/>
              </a:rPr>
              <a:t> </a:t>
            </a:r>
            <a:r>
              <a:rPr sz="2000" spc="-5" dirty="0">
                <a:latin typeface="Calibri"/>
                <a:cs typeface="Calibri"/>
              </a:rPr>
              <a:t>of</a:t>
            </a:r>
            <a:r>
              <a:rPr sz="2000" spc="10" dirty="0">
                <a:latin typeface="Calibri"/>
                <a:cs typeface="Calibri"/>
              </a:rPr>
              <a:t> </a:t>
            </a:r>
            <a:r>
              <a:rPr sz="2000" spc="-5" dirty="0">
                <a:latin typeface="Calibri"/>
                <a:cs typeface="Calibri"/>
              </a:rPr>
              <a:t>the</a:t>
            </a:r>
            <a:r>
              <a:rPr sz="2000" spc="15" dirty="0">
                <a:latin typeface="Calibri"/>
                <a:cs typeface="Calibri"/>
              </a:rPr>
              <a:t> </a:t>
            </a:r>
            <a:r>
              <a:rPr sz="2000" spc="-100" dirty="0">
                <a:latin typeface="Arial MT"/>
                <a:cs typeface="Arial MT"/>
              </a:rPr>
              <a:t>β</a:t>
            </a:r>
            <a:r>
              <a:rPr sz="2000" spc="-100" dirty="0">
                <a:latin typeface="Calibri"/>
                <a:cs typeface="Calibri"/>
              </a:rPr>
              <a:t>-globin.</a:t>
            </a:r>
            <a:r>
              <a:rPr sz="2000" dirty="0">
                <a:latin typeface="Calibri"/>
                <a:cs typeface="Calibri"/>
              </a:rPr>
              <a:t> </a:t>
            </a:r>
            <a:r>
              <a:rPr sz="2000" spc="-5" dirty="0">
                <a:latin typeface="Calibri"/>
                <a:cs typeface="Calibri"/>
              </a:rPr>
              <a:t>When</a:t>
            </a:r>
            <a:r>
              <a:rPr sz="2000" dirty="0">
                <a:latin typeface="Calibri"/>
                <a:cs typeface="Calibri"/>
              </a:rPr>
              <a:t> </a:t>
            </a:r>
            <a:r>
              <a:rPr sz="2000" spc="-10" dirty="0">
                <a:latin typeface="Calibri"/>
                <a:cs typeface="Calibri"/>
              </a:rPr>
              <a:t>patients</a:t>
            </a:r>
            <a:r>
              <a:rPr sz="2000" spc="-5" dirty="0">
                <a:latin typeface="Calibri"/>
                <a:cs typeface="Calibri"/>
              </a:rPr>
              <a:t> </a:t>
            </a:r>
            <a:r>
              <a:rPr sz="2000" spc="-10" dirty="0">
                <a:latin typeface="Calibri"/>
                <a:cs typeface="Calibri"/>
              </a:rPr>
              <a:t>are</a:t>
            </a:r>
            <a:r>
              <a:rPr sz="2000" dirty="0">
                <a:latin typeface="Calibri"/>
                <a:cs typeface="Calibri"/>
              </a:rPr>
              <a:t> </a:t>
            </a:r>
            <a:r>
              <a:rPr sz="2000" spc="-15" dirty="0">
                <a:latin typeface="Calibri"/>
                <a:cs typeface="Calibri"/>
              </a:rPr>
              <a:t>homozygous</a:t>
            </a:r>
            <a:r>
              <a:rPr sz="2000" spc="20" dirty="0">
                <a:latin typeface="Calibri"/>
                <a:cs typeface="Calibri"/>
              </a:rPr>
              <a:t> </a:t>
            </a:r>
            <a:r>
              <a:rPr sz="2000" spc="-20" dirty="0">
                <a:latin typeface="Calibri"/>
                <a:cs typeface="Calibri"/>
              </a:rPr>
              <a:t>for</a:t>
            </a:r>
            <a:r>
              <a:rPr sz="2000" dirty="0">
                <a:latin typeface="Calibri"/>
                <a:cs typeface="Calibri"/>
              </a:rPr>
              <a:t> </a:t>
            </a:r>
            <a:r>
              <a:rPr sz="2000" spc="-5" dirty="0">
                <a:latin typeface="Calibri"/>
                <a:cs typeface="Calibri"/>
              </a:rPr>
              <a:t>the</a:t>
            </a:r>
            <a:r>
              <a:rPr sz="2000" spc="30" dirty="0">
                <a:latin typeface="Calibri"/>
                <a:cs typeface="Calibri"/>
              </a:rPr>
              <a:t> </a:t>
            </a:r>
            <a:r>
              <a:rPr sz="2000" spc="-430" dirty="0">
                <a:latin typeface="Arial MT"/>
                <a:cs typeface="Arial MT"/>
              </a:rPr>
              <a:t>β</a:t>
            </a:r>
            <a:r>
              <a:rPr sz="2000" spc="-430" dirty="0">
                <a:latin typeface="Calibri"/>
                <a:cs typeface="Calibri"/>
              </a:rPr>
              <a:t>0</a:t>
            </a:r>
            <a:r>
              <a:rPr sz="2000" spc="-420" dirty="0">
                <a:latin typeface="Calibri"/>
                <a:cs typeface="Calibri"/>
              </a:rPr>
              <a:t> </a:t>
            </a:r>
            <a:r>
              <a:rPr sz="2000" spc="-5" dirty="0">
                <a:latin typeface="Calibri"/>
                <a:cs typeface="Calibri"/>
              </a:rPr>
              <a:t>thalassemia</a:t>
            </a:r>
            <a:r>
              <a:rPr sz="2000" dirty="0">
                <a:latin typeface="Calibri"/>
                <a:cs typeface="Calibri"/>
              </a:rPr>
              <a:t> </a:t>
            </a:r>
            <a:r>
              <a:rPr sz="2000" spc="-10" dirty="0">
                <a:latin typeface="Calibri"/>
                <a:cs typeface="Calibri"/>
              </a:rPr>
              <a:t>gene,</a:t>
            </a:r>
            <a:r>
              <a:rPr sz="2000" dirty="0">
                <a:latin typeface="Calibri"/>
                <a:cs typeface="Calibri"/>
              </a:rPr>
              <a:t> </a:t>
            </a:r>
            <a:r>
              <a:rPr sz="2000" spc="-10" dirty="0">
                <a:latin typeface="Calibri"/>
                <a:cs typeface="Calibri"/>
              </a:rPr>
              <a:t>they </a:t>
            </a:r>
            <a:r>
              <a:rPr sz="2000" spc="-440" dirty="0">
                <a:latin typeface="Calibri"/>
                <a:cs typeface="Calibri"/>
              </a:rPr>
              <a:t> </a:t>
            </a:r>
            <a:r>
              <a:rPr sz="2000" spc="-5" dirty="0">
                <a:latin typeface="Calibri"/>
                <a:cs typeface="Calibri"/>
              </a:rPr>
              <a:t>cannot</a:t>
            </a:r>
            <a:r>
              <a:rPr sz="2000" spc="-10" dirty="0">
                <a:latin typeface="Calibri"/>
                <a:cs typeface="Calibri"/>
              </a:rPr>
              <a:t> </a:t>
            </a:r>
            <a:r>
              <a:rPr sz="2000" spc="-20" dirty="0">
                <a:latin typeface="Calibri"/>
                <a:cs typeface="Calibri"/>
              </a:rPr>
              <a:t>make</a:t>
            </a:r>
            <a:r>
              <a:rPr sz="2000" spc="-5" dirty="0">
                <a:latin typeface="Calibri"/>
                <a:cs typeface="Calibri"/>
              </a:rPr>
              <a:t> </a:t>
            </a:r>
            <a:r>
              <a:rPr sz="2000" spc="-15" dirty="0">
                <a:latin typeface="Calibri"/>
                <a:cs typeface="Calibri"/>
              </a:rPr>
              <a:t>any</a:t>
            </a:r>
            <a:r>
              <a:rPr sz="2000" spc="-5" dirty="0">
                <a:latin typeface="Calibri"/>
                <a:cs typeface="Calibri"/>
              </a:rPr>
              <a:t> normal</a:t>
            </a:r>
            <a:r>
              <a:rPr sz="2000" spc="5" dirty="0">
                <a:latin typeface="Calibri"/>
                <a:cs typeface="Calibri"/>
              </a:rPr>
              <a:t> </a:t>
            </a:r>
            <a:r>
              <a:rPr sz="2000" spc="-114" dirty="0">
                <a:latin typeface="Arial MT"/>
                <a:cs typeface="Arial MT"/>
              </a:rPr>
              <a:t>β</a:t>
            </a:r>
            <a:r>
              <a:rPr sz="2000" spc="-114" dirty="0">
                <a:latin typeface="Calibri"/>
                <a:cs typeface="Calibri"/>
              </a:rPr>
              <a:t>-globin</a:t>
            </a:r>
            <a:r>
              <a:rPr sz="2000" spc="-5" dirty="0">
                <a:latin typeface="Calibri"/>
                <a:cs typeface="Calibri"/>
              </a:rPr>
              <a:t> chains (HbA).</a:t>
            </a:r>
            <a:endParaRPr sz="2000">
              <a:latin typeface="Calibri"/>
              <a:cs typeface="Calibri"/>
            </a:endParaRPr>
          </a:p>
          <a:p>
            <a:pPr marL="469900" indent="-396875">
              <a:lnSpc>
                <a:spcPct val="100000"/>
              </a:lnSpc>
              <a:spcBef>
                <a:spcPts val="590"/>
              </a:spcBef>
              <a:buChar char="•"/>
              <a:tabLst>
                <a:tab pos="469265" algn="l"/>
                <a:tab pos="469900" algn="l"/>
              </a:tabLst>
            </a:pPr>
            <a:r>
              <a:rPr sz="3200" b="1" spc="-5" dirty="0">
                <a:solidFill>
                  <a:srgbClr val="FF0000"/>
                </a:solidFill>
                <a:latin typeface="Arial"/>
                <a:cs typeface="Arial"/>
              </a:rPr>
              <a:t>β</a:t>
            </a:r>
            <a:r>
              <a:rPr sz="3200" b="1" spc="-5" dirty="0">
                <a:solidFill>
                  <a:srgbClr val="FF0000"/>
                </a:solidFill>
                <a:latin typeface="Calibri"/>
                <a:cs typeface="Calibri"/>
              </a:rPr>
              <a:t>+</a:t>
            </a:r>
            <a:r>
              <a:rPr sz="3200" b="1" spc="-45" dirty="0">
                <a:solidFill>
                  <a:srgbClr val="FF0000"/>
                </a:solidFill>
                <a:latin typeface="Calibri"/>
                <a:cs typeface="Calibri"/>
              </a:rPr>
              <a:t> </a:t>
            </a:r>
            <a:r>
              <a:rPr sz="3200" b="1" spc="-5" dirty="0">
                <a:solidFill>
                  <a:srgbClr val="FF0000"/>
                </a:solidFill>
                <a:latin typeface="Calibri"/>
                <a:cs typeface="Calibri"/>
              </a:rPr>
              <a:t>thalassemia</a:t>
            </a:r>
            <a:endParaRPr sz="3200">
              <a:latin typeface="Calibri"/>
              <a:cs typeface="Calibri"/>
            </a:endParaRPr>
          </a:p>
          <a:p>
            <a:pPr marL="69850">
              <a:lnSpc>
                <a:spcPct val="100000"/>
              </a:lnSpc>
              <a:spcBef>
                <a:spcPts val="450"/>
              </a:spcBef>
            </a:pPr>
            <a:r>
              <a:rPr sz="2000" spc="-10" dirty="0">
                <a:latin typeface="Calibri"/>
                <a:cs typeface="Calibri"/>
              </a:rPr>
              <a:t>indicates</a:t>
            </a:r>
            <a:r>
              <a:rPr sz="2000" spc="-5" dirty="0">
                <a:latin typeface="Calibri"/>
                <a:cs typeface="Calibri"/>
              </a:rPr>
              <a:t> </a:t>
            </a:r>
            <a:r>
              <a:rPr sz="2000" dirty="0">
                <a:latin typeface="Calibri"/>
                <a:cs typeface="Calibri"/>
              </a:rPr>
              <a:t>a</a:t>
            </a:r>
            <a:r>
              <a:rPr sz="2000" spc="-5" dirty="0">
                <a:latin typeface="Calibri"/>
                <a:cs typeface="Calibri"/>
              </a:rPr>
              <a:t> </a:t>
            </a:r>
            <a:r>
              <a:rPr sz="2000" spc="-10" dirty="0">
                <a:latin typeface="Calibri"/>
                <a:cs typeface="Calibri"/>
              </a:rPr>
              <a:t>mutation</a:t>
            </a:r>
            <a:r>
              <a:rPr sz="2000" spc="-5" dirty="0">
                <a:latin typeface="Calibri"/>
                <a:cs typeface="Calibri"/>
              </a:rPr>
              <a:t> </a:t>
            </a:r>
            <a:r>
              <a:rPr sz="2000" spc="-10" dirty="0">
                <a:latin typeface="Calibri"/>
                <a:cs typeface="Calibri"/>
              </a:rPr>
              <a:t>that</a:t>
            </a:r>
            <a:r>
              <a:rPr sz="2000" spc="-5" dirty="0">
                <a:latin typeface="Calibri"/>
                <a:cs typeface="Calibri"/>
              </a:rPr>
              <a:t> </a:t>
            </a:r>
            <a:r>
              <a:rPr sz="2000" spc="-20" dirty="0">
                <a:latin typeface="Calibri"/>
                <a:cs typeface="Calibri"/>
              </a:rPr>
              <a:t>makes</a:t>
            </a:r>
            <a:r>
              <a:rPr sz="2000" spc="-5" dirty="0">
                <a:latin typeface="Calibri"/>
                <a:cs typeface="Calibri"/>
              </a:rPr>
              <a:t> </a:t>
            </a:r>
            <a:r>
              <a:rPr sz="2000" spc="-10" dirty="0">
                <a:latin typeface="Calibri"/>
                <a:cs typeface="Calibri"/>
              </a:rPr>
              <a:t>decreased</a:t>
            </a:r>
            <a:r>
              <a:rPr sz="2000" dirty="0">
                <a:latin typeface="Calibri"/>
                <a:cs typeface="Calibri"/>
              </a:rPr>
              <a:t> </a:t>
            </a:r>
            <a:r>
              <a:rPr sz="2000" spc="-5" dirty="0">
                <a:latin typeface="Calibri"/>
                <a:cs typeface="Calibri"/>
              </a:rPr>
              <a:t>amounts of normal</a:t>
            </a:r>
            <a:r>
              <a:rPr sz="2000" spc="55" dirty="0">
                <a:latin typeface="Calibri"/>
                <a:cs typeface="Calibri"/>
              </a:rPr>
              <a:t> </a:t>
            </a:r>
            <a:r>
              <a:rPr sz="2000" spc="-114" dirty="0">
                <a:latin typeface="Arial MT"/>
                <a:cs typeface="Arial MT"/>
              </a:rPr>
              <a:t>β</a:t>
            </a:r>
            <a:r>
              <a:rPr sz="2000" spc="-114" dirty="0">
                <a:latin typeface="Calibri"/>
                <a:cs typeface="Calibri"/>
              </a:rPr>
              <a:t>-globin</a:t>
            </a:r>
            <a:r>
              <a:rPr sz="2000" spc="-5" dirty="0">
                <a:latin typeface="Calibri"/>
                <a:cs typeface="Calibri"/>
              </a:rPr>
              <a:t> (HbA).</a:t>
            </a:r>
            <a:endParaRPr sz="2000">
              <a:latin typeface="Calibri"/>
              <a:cs typeface="Calibri"/>
            </a:endParaRPr>
          </a:p>
          <a:p>
            <a:pPr>
              <a:lnSpc>
                <a:spcPct val="100000"/>
              </a:lnSpc>
              <a:spcBef>
                <a:spcPts val="50"/>
              </a:spcBef>
            </a:pPr>
            <a:endParaRPr sz="2250">
              <a:latin typeface="Calibri"/>
              <a:cs typeface="Calibri"/>
            </a:endParaRPr>
          </a:p>
          <a:p>
            <a:pPr marL="12700" marR="5080">
              <a:lnSpc>
                <a:spcPct val="116700"/>
              </a:lnSpc>
            </a:pPr>
            <a:r>
              <a:rPr sz="2000" spc="-5" dirty="0">
                <a:latin typeface="Calibri"/>
                <a:cs typeface="Calibri"/>
              </a:rPr>
              <a:t>***The number</a:t>
            </a:r>
            <a:r>
              <a:rPr sz="2000" dirty="0">
                <a:latin typeface="Calibri"/>
                <a:cs typeface="Calibri"/>
              </a:rPr>
              <a:t> </a:t>
            </a:r>
            <a:r>
              <a:rPr sz="2000" spc="-5" dirty="0">
                <a:latin typeface="Calibri"/>
                <a:cs typeface="Calibri"/>
              </a:rPr>
              <a:t>of</a:t>
            </a:r>
            <a:r>
              <a:rPr sz="2000" dirty="0">
                <a:latin typeface="Calibri"/>
                <a:cs typeface="Calibri"/>
              </a:rPr>
              <a:t> alleles </a:t>
            </a:r>
            <a:r>
              <a:rPr sz="2000" spc="-15" dirty="0">
                <a:latin typeface="Calibri"/>
                <a:cs typeface="Calibri"/>
              </a:rPr>
              <a:t>affected</a:t>
            </a:r>
            <a:r>
              <a:rPr sz="2000" dirty="0">
                <a:latin typeface="Calibri"/>
                <a:cs typeface="Calibri"/>
              </a:rPr>
              <a:t> </a:t>
            </a:r>
            <a:r>
              <a:rPr sz="2000" spc="-5" dirty="0">
                <a:latin typeface="Calibri"/>
                <a:cs typeface="Calibri"/>
              </a:rPr>
              <a:t>is</a:t>
            </a:r>
            <a:r>
              <a:rPr sz="2000" dirty="0">
                <a:latin typeface="Calibri"/>
                <a:cs typeface="Calibri"/>
              </a:rPr>
              <a:t> </a:t>
            </a:r>
            <a:r>
              <a:rPr sz="2000" spc="-10" dirty="0">
                <a:latin typeface="Calibri"/>
                <a:cs typeface="Calibri"/>
              </a:rPr>
              <a:t>directly</a:t>
            </a:r>
            <a:r>
              <a:rPr sz="2000" dirty="0">
                <a:latin typeface="Calibri"/>
                <a:cs typeface="Calibri"/>
              </a:rPr>
              <a:t> </a:t>
            </a:r>
            <a:r>
              <a:rPr sz="2000" spc="-15" dirty="0">
                <a:latin typeface="Calibri"/>
                <a:cs typeface="Calibri"/>
              </a:rPr>
              <a:t>related</a:t>
            </a:r>
            <a:r>
              <a:rPr sz="2000" dirty="0">
                <a:latin typeface="Calibri"/>
                <a:cs typeface="Calibri"/>
              </a:rPr>
              <a:t> </a:t>
            </a:r>
            <a:r>
              <a:rPr sz="2000" spc="-10" dirty="0">
                <a:latin typeface="Calibri"/>
                <a:cs typeface="Calibri"/>
              </a:rPr>
              <a:t>to</a:t>
            </a:r>
            <a:r>
              <a:rPr sz="2000" dirty="0">
                <a:latin typeface="Calibri"/>
                <a:cs typeface="Calibri"/>
              </a:rPr>
              <a:t> </a:t>
            </a:r>
            <a:r>
              <a:rPr sz="2000" spc="-5" dirty="0">
                <a:latin typeface="Calibri"/>
                <a:cs typeface="Calibri"/>
              </a:rPr>
              <a:t>the</a:t>
            </a:r>
            <a:r>
              <a:rPr sz="2000" dirty="0">
                <a:latin typeface="Calibri"/>
                <a:cs typeface="Calibri"/>
              </a:rPr>
              <a:t> </a:t>
            </a:r>
            <a:r>
              <a:rPr sz="2000" spc="-10" dirty="0">
                <a:latin typeface="Calibri"/>
                <a:cs typeface="Calibri"/>
              </a:rPr>
              <a:t>severity</a:t>
            </a:r>
            <a:r>
              <a:rPr sz="2000" dirty="0">
                <a:latin typeface="Calibri"/>
                <a:cs typeface="Calibri"/>
              </a:rPr>
              <a:t> </a:t>
            </a:r>
            <a:r>
              <a:rPr sz="2000" spc="-5" dirty="0">
                <a:latin typeface="Calibri"/>
                <a:cs typeface="Calibri"/>
              </a:rPr>
              <a:t>of the</a:t>
            </a:r>
            <a:r>
              <a:rPr sz="2000" dirty="0">
                <a:latin typeface="Calibri"/>
                <a:cs typeface="Calibri"/>
              </a:rPr>
              <a:t> </a:t>
            </a:r>
            <a:r>
              <a:rPr sz="2000" spc="-5" dirty="0">
                <a:latin typeface="Calibri"/>
                <a:cs typeface="Calibri"/>
              </a:rPr>
              <a:t>disease</a:t>
            </a:r>
            <a:r>
              <a:rPr sz="2000" dirty="0">
                <a:latin typeface="Calibri"/>
                <a:cs typeface="Calibri"/>
              </a:rPr>
              <a:t> </a:t>
            </a:r>
            <a:r>
              <a:rPr sz="2000" spc="-10" dirty="0">
                <a:latin typeface="Calibri"/>
                <a:cs typeface="Calibri"/>
              </a:rPr>
              <a:t>(minor/intermedia/major) </a:t>
            </a:r>
            <a:r>
              <a:rPr sz="2000" spc="-5" dirty="0">
                <a:latin typeface="Calibri"/>
                <a:cs typeface="Calibri"/>
              </a:rPr>
              <a:t> </a:t>
            </a:r>
            <a:r>
              <a:rPr sz="2000" u="heavy" spc="-430" dirty="0">
                <a:uFill>
                  <a:solidFill>
                    <a:srgbClr val="000000"/>
                  </a:solidFill>
                </a:uFill>
                <a:latin typeface="Arial MT"/>
                <a:cs typeface="Arial MT"/>
              </a:rPr>
              <a:t>β</a:t>
            </a:r>
            <a:r>
              <a:rPr sz="2000" u="heavy" spc="-430" dirty="0">
                <a:uFill>
                  <a:solidFill>
                    <a:srgbClr val="000000"/>
                  </a:solidFill>
                </a:uFill>
                <a:latin typeface="Calibri"/>
                <a:cs typeface="Calibri"/>
              </a:rPr>
              <a:t>0</a:t>
            </a:r>
            <a:r>
              <a:rPr sz="2000" u="heavy" spc="-415" dirty="0">
                <a:uFill>
                  <a:solidFill>
                    <a:srgbClr val="000000"/>
                  </a:solidFill>
                </a:uFill>
                <a:latin typeface="Calibri"/>
                <a:cs typeface="Calibri"/>
              </a:rPr>
              <a:t> </a:t>
            </a:r>
            <a:r>
              <a:rPr sz="2000" u="heavy" spc="-5" dirty="0">
                <a:uFill>
                  <a:solidFill>
                    <a:srgbClr val="000000"/>
                  </a:solidFill>
                </a:uFill>
                <a:latin typeface="Calibri"/>
                <a:cs typeface="Calibri"/>
              </a:rPr>
              <a:t>-thalassemia</a:t>
            </a:r>
            <a:r>
              <a:rPr sz="2000" u="heavy" dirty="0">
                <a:uFill>
                  <a:solidFill>
                    <a:srgbClr val="000000"/>
                  </a:solidFill>
                </a:uFill>
                <a:latin typeface="Calibri"/>
                <a:cs typeface="Calibri"/>
              </a:rPr>
              <a:t> </a:t>
            </a:r>
            <a:r>
              <a:rPr sz="2000" u="heavy" spc="-15" dirty="0">
                <a:uFill>
                  <a:solidFill>
                    <a:srgbClr val="000000"/>
                  </a:solidFill>
                </a:uFill>
                <a:latin typeface="Calibri"/>
                <a:cs typeface="Calibri"/>
              </a:rPr>
              <a:t>syndromes</a:t>
            </a:r>
            <a:r>
              <a:rPr sz="2000" u="heavy" dirty="0">
                <a:uFill>
                  <a:solidFill>
                    <a:srgbClr val="000000"/>
                  </a:solidFill>
                </a:uFill>
                <a:latin typeface="Calibri"/>
                <a:cs typeface="Calibri"/>
              </a:rPr>
              <a:t> </a:t>
            </a:r>
            <a:r>
              <a:rPr sz="2000" u="heavy" spc="-10" dirty="0">
                <a:uFill>
                  <a:solidFill>
                    <a:srgbClr val="000000"/>
                  </a:solidFill>
                </a:uFill>
                <a:latin typeface="Calibri"/>
                <a:cs typeface="Calibri"/>
              </a:rPr>
              <a:t>are</a:t>
            </a:r>
            <a:r>
              <a:rPr sz="2000" u="heavy" dirty="0">
                <a:uFill>
                  <a:solidFill>
                    <a:srgbClr val="000000"/>
                  </a:solidFill>
                </a:uFill>
                <a:latin typeface="Calibri"/>
                <a:cs typeface="Calibri"/>
              </a:rPr>
              <a:t> </a:t>
            </a:r>
            <a:r>
              <a:rPr sz="2000" u="heavy" spc="-10" dirty="0">
                <a:uFill>
                  <a:solidFill>
                    <a:srgbClr val="000000"/>
                  </a:solidFill>
                </a:uFill>
                <a:latin typeface="Calibri"/>
                <a:cs typeface="Calibri"/>
              </a:rPr>
              <a:t>generally</a:t>
            </a:r>
            <a:r>
              <a:rPr sz="2000" u="heavy" dirty="0">
                <a:uFill>
                  <a:solidFill>
                    <a:srgbClr val="000000"/>
                  </a:solidFill>
                </a:uFill>
                <a:latin typeface="Calibri"/>
                <a:cs typeface="Calibri"/>
              </a:rPr>
              <a:t> </a:t>
            </a:r>
            <a:r>
              <a:rPr sz="2000" u="heavy" spc="-10" dirty="0">
                <a:uFill>
                  <a:solidFill>
                    <a:srgbClr val="000000"/>
                  </a:solidFill>
                </a:uFill>
                <a:latin typeface="Calibri"/>
                <a:cs typeface="Calibri"/>
              </a:rPr>
              <a:t>more</a:t>
            </a:r>
            <a:r>
              <a:rPr sz="2000" u="heavy" dirty="0">
                <a:uFill>
                  <a:solidFill>
                    <a:srgbClr val="000000"/>
                  </a:solidFill>
                </a:uFill>
                <a:latin typeface="Calibri"/>
                <a:cs typeface="Calibri"/>
              </a:rPr>
              <a:t> </a:t>
            </a:r>
            <a:r>
              <a:rPr sz="2000" u="heavy" spc="-15" dirty="0">
                <a:uFill>
                  <a:solidFill>
                    <a:srgbClr val="000000"/>
                  </a:solidFill>
                </a:uFill>
                <a:latin typeface="Calibri"/>
                <a:cs typeface="Calibri"/>
              </a:rPr>
              <a:t>severe</a:t>
            </a:r>
            <a:r>
              <a:rPr sz="2000" u="heavy" dirty="0">
                <a:uFill>
                  <a:solidFill>
                    <a:srgbClr val="000000"/>
                  </a:solidFill>
                </a:uFill>
                <a:latin typeface="Calibri"/>
                <a:cs typeface="Calibri"/>
              </a:rPr>
              <a:t> </a:t>
            </a:r>
            <a:r>
              <a:rPr sz="2000" u="heavy" spc="-5" dirty="0">
                <a:uFill>
                  <a:solidFill>
                    <a:srgbClr val="000000"/>
                  </a:solidFill>
                </a:uFill>
                <a:latin typeface="Calibri"/>
                <a:cs typeface="Calibri"/>
              </a:rPr>
              <a:t>than</a:t>
            </a:r>
            <a:r>
              <a:rPr sz="2000" u="heavy" spc="35" dirty="0">
                <a:uFill>
                  <a:solidFill>
                    <a:srgbClr val="000000"/>
                  </a:solidFill>
                </a:uFill>
                <a:latin typeface="Calibri"/>
                <a:cs typeface="Calibri"/>
              </a:rPr>
              <a:t> </a:t>
            </a:r>
            <a:r>
              <a:rPr sz="2000" u="heavy" spc="-430" dirty="0">
                <a:uFill>
                  <a:solidFill>
                    <a:srgbClr val="000000"/>
                  </a:solidFill>
                </a:uFill>
                <a:latin typeface="Arial MT"/>
                <a:cs typeface="Arial MT"/>
              </a:rPr>
              <a:t>β</a:t>
            </a:r>
            <a:r>
              <a:rPr sz="2000" u="heavy" spc="-430" dirty="0">
                <a:uFill>
                  <a:solidFill>
                    <a:srgbClr val="000000"/>
                  </a:solidFill>
                </a:uFill>
                <a:latin typeface="Calibri"/>
                <a:cs typeface="Calibri"/>
              </a:rPr>
              <a:t>+</a:t>
            </a:r>
            <a:r>
              <a:rPr sz="2000" u="heavy" spc="-420" dirty="0">
                <a:uFill>
                  <a:solidFill>
                    <a:srgbClr val="000000"/>
                  </a:solidFill>
                </a:uFill>
                <a:latin typeface="Calibri"/>
                <a:cs typeface="Calibri"/>
              </a:rPr>
              <a:t> </a:t>
            </a:r>
            <a:r>
              <a:rPr sz="2000" u="heavy" spc="-5" dirty="0">
                <a:uFill>
                  <a:solidFill>
                    <a:srgbClr val="000000"/>
                  </a:solidFill>
                </a:uFill>
                <a:latin typeface="Calibri"/>
                <a:cs typeface="Calibri"/>
              </a:rPr>
              <a:t>-thalassemia</a:t>
            </a:r>
            <a:r>
              <a:rPr sz="2000" u="heavy" dirty="0">
                <a:uFill>
                  <a:solidFill>
                    <a:srgbClr val="000000"/>
                  </a:solidFill>
                </a:uFill>
                <a:latin typeface="Calibri"/>
                <a:cs typeface="Calibri"/>
              </a:rPr>
              <a:t> </a:t>
            </a:r>
            <a:r>
              <a:rPr sz="2000" u="heavy" spc="-15" dirty="0">
                <a:uFill>
                  <a:solidFill>
                    <a:srgbClr val="000000"/>
                  </a:solidFill>
                </a:uFill>
                <a:latin typeface="Calibri"/>
                <a:cs typeface="Calibri"/>
              </a:rPr>
              <a:t>syndromes,</a:t>
            </a:r>
            <a:r>
              <a:rPr sz="2000" u="heavy" dirty="0">
                <a:uFill>
                  <a:solidFill>
                    <a:srgbClr val="000000"/>
                  </a:solidFill>
                </a:uFill>
                <a:latin typeface="Calibri"/>
                <a:cs typeface="Calibri"/>
              </a:rPr>
              <a:t> </a:t>
            </a:r>
            <a:r>
              <a:rPr sz="2000" u="heavy" spc="-5" dirty="0">
                <a:uFill>
                  <a:solidFill>
                    <a:srgbClr val="000000"/>
                  </a:solidFill>
                </a:uFill>
                <a:latin typeface="Calibri"/>
                <a:cs typeface="Calibri"/>
              </a:rPr>
              <a:t>but</a:t>
            </a:r>
            <a:r>
              <a:rPr sz="2000" u="heavy" dirty="0">
                <a:uFill>
                  <a:solidFill>
                    <a:srgbClr val="000000"/>
                  </a:solidFill>
                </a:uFill>
                <a:latin typeface="Calibri"/>
                <a:cs typeface="Calibri"/>
              </a:rPr>
              <a:t> </a:t>
            </a:r>
            <a:r>
              <a:rPr sz="2000" u="heavy" spc="-10" dirty="0">
                <a:uFill>
                  <a:solidFill>
                    <a:srgbClr val="000000"/>
                  </a:solidFill>
                </a:uFill>
                <a:latin typeface="Calibri"/>
                <a:cs typeface="Calibri"/>
              </a:rPr>
              <a:t>there</a:t>
            </a:r>
            <a:r>
              <a:rPr sz="2000" u="heavy" dirty="0">
                <a:uFill>
                  <a:solidFill>
                    <a:srgbClr val="000000"/>
                  </a:solidFill>
                </a:uFill>
                <a:latin typeface="Calibri"/>
                <a:cs typeface="Calibri"/>
              </a:rPr>
              <a:t> </a:t>
            </a:r>
            <a:r>
              <a:rPr sz="2000" u="heavy" spc="-5" dirty="0">
                <a:uFill>
                  <a:solidFill>
                    <a:srgbClr val="000000"/>
                  </a:solidFill>
                </a:uFill>
                <a:latin typeface="Calibri"/>
                <a:cs typeface="Calibri"/>
              </a:rPr>
              <a:t>is</a:t>
            </a:r>
            <a:r>
              <a:rPr sz="2000" u="heavy" dirty="0">
                <a:uFill>
                  <a:solidFill>
                    <a:srgbClr val="000000"/>
                  </a:solidFill>
                </a:uFill>
                <a:latin typeface="Calibri"/>
                <a:cs typeface="Calibri"/>
              </a:rPr>
              <a:t> </a:t>
            </a:r>
            <a:r>
              <a:rPr sz="2000" u="heavy" spc="-10" dirty="0">
                <a:uFill>
                  <a:solidFill>
                    <a:srgbClr val="000000"/>
                  </a:solidFill>
                </a:uFill>
                <a:latin typeface="Calibri"/>
                <a:cs typeface="Calibri"/>
              </a:rPr>
              <a:t>significant </a:t>
            </a:r>
            <a:r>
              <a:rPr sz="2000" spc="-440" dirty="0">
                <a:latin typeface="Calibri"/>
                <a:cs typeface="Calibri"/>
              </a:rPr>
              <a:t> </a:t>
            </a:r>
            <a:r>
              <a:rPr sz="2000" u="heavy" spc="-5" dirty="0">
                <a:uFill>
                  <a:solidFill>
                    <a:srgbClr val="000000"/>
                  </a:solidFill>
                </a:uFill>
                <a:latin typeface="Calibri"/>
                <a:cs typeface="Calibri"/>
              </a:rPr>
              <a:t>variability</a:t>
            </a:r>
            <a:r>
              <a:rPr sz="2000" u="heavy" spc="-10" dirty="0">
                <a:uFill>
                  <a:solidFill>
                    <a:srgbClr val="000000"/>
                  </a:solidFill>
                </a:uFill>
                <a:latin typeface="Calibri"/>
                <a:cs typeface="Calibri"/>
              </a:rPr>
              <a:t> between</a:t>
            </a:r>
            <a:r>
              <a:rPr sz="2000" u="heavy" spc="-5" dirty="0">
                <a:uFill>
                  <a:solidFill>
                    <a:srgbClr val="000000"/>
                  </a:solidFill>
                </a:uFill>
                <a:latin typeface="Calibri"/>
                <a:cs typeface="Calibri"/>
              </a:rPr>
              <a:t> the </a:t>
            </a:r>
            <a:r>
              <a:rPr sz="2000" u="heavy" spc="-10" dirty="0">
                <a:uFill>
                  <a:solidFill>
                    <a:srgbClr val="000000"/>
                  </a:solidFill>
                </a:uFill>
                <a:latin typeface="Calibri"/>
                <a:cs typeface="Calibri"/>
              </a:rPr>
              <a:t>genotype</a:t>
            </a:r>
            <a:r>
              <a:rPr sz="2000" u="heavy" spc="-5" dirty="0">
                <a:uFill>
                  <a:solidFill>
                    <a:srgbClr val="000000"/>
                  </a:solidFill>
                </a:uFill>
                <a:latin typeface="Calibri"/>
                <a:cs typeface="Calibri"/>
              </a:rPr>
              <a:t> </a:t>
            </a:r>
            <a:r>
              <a:rPr sz="2000" u="heavy" dirty="0">
                <a:uFill>
                  <a:solidFill>
                    <a:srgbClr val="000000"/>
                  </a:solidFill>
                </a:uFill>
                <a:latin typeface="Calibri"/>
                <a:cs typeface="Calibri"/>
              </a:rPr>
              <a:t>and</a:t>
            </a:r>
            <a:r>
              <a:rPr sz="2000" u="heavy" spc="-5" dirty="0">
                <a:uFill>
                  <a:solidFill>
                    <a:srgbClr val="000000"/>
                  </a:solidFill>
                </a:uFill>
                <a:latin typeface="Calibri"/>
                <a:cs typeface="Calibri"/>
              </a:rPr>
              <a:t> phenotype.</a:t>
            </a:r>
            <a:endParaRPr sz="2000">
              <a:latin typeface="Calibri"/>
              <a:cs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322998"/>
            <a:ext cx="4961255" cy="635000"/>
          </a:xfrm>
          <a:prstGeom prst="rect">
            <a:avLst/>
          </a:prstGeom>
        </p:spPr>
        <p:txBody>
          <a:bodyPr vert="horz" wrap="square" lIns="0" tIns="12700" rIns="0" bIns="0" rtlCol="0">
            <a:spAutoFit/>
          </a:bodyPr>
          <a:lstStyle/>
          <a:p>
            <a:pPr marL="12700">
              <a:lnSpc>
                <a:spcPct val="100000"/>
              </a:lnSpc>
              <a:spcBef>
                <a:spcPts val="100"/>
              </a:spcBef>
            </a:pPr>
            <a:r>
              <a:rPr spc="-35" dirty="0"/>
              <a:t>Types</a:t>
            </a:r>
            <a:r>
              <a:rPr spc="-45" dirty="0"/>
              <a:t> </a:t>
            </a:r>
            <a:r>
              <a:rPr spc="-5" dirty="0"/>
              <a:t>of</a:t>
            </a:r>
            <a:r>
              <a:rPr spc="-15" dirty="0"/>
              <a:t> </a:t>
            </a:r>
            <a:r>
              <a:rPr spc="-5" dirty="0">
                <a:latin typeface="Arial"/>
                <a:cs typeface="Arial"/>
              </a:rPr>
              <a:t>β</a:t>
            </a:r>
            <a:r>
              <a:rPr spc="-5" dirty="0"/>
              <a:t>-Thalassemia</a:t>
            </a:r>
          </a:p>
        </p:txBody>
      </p:sp>
      <p:pic>
        <p:nvPicPr>
          <p:cNvPr id="4" name="object 4"/>
          <p:cNvPicPr/>
          <p:nvPr/>
        </p:nvPicPr>
        <p:blipFill>
          <a:blip r:embed="rId3" cstate="print"/>
          <a:stretch>
            <a:fillRect/>
          </a:stretch>
        </p:blipFill>
        <p:spPr>
          <a:xfrm>
            <a:off x="1198662" y="1269554"/>
            <a:ext cx="8797791" cy="5440738"/>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322998"/>
            <a:ext cx="3514090" cy="635000"/>
          </a:xfrm>
          <a:prstGeom prst="rect">
            <a:avLst/>
          </a:prstGeom>
        </p:spPr>
        <p:txBody>
          <a:bodyPr vert="horz" wrap="square" lIns="0" tIns="12700" rIns="0" bIns="0" rtlCol="0">
            <a:spAutoFit/>
          </a:bodyPr>
          <a:lstStyle/>
          <a:p>
            <a:pPr marL="12700">
              <a:lnSpc>
                <a:spcPct val="100000"/>
              </a:lnSpc>
              <a:spcBef>
                <a:spcPts val="100"/>
              </a:spcBef>
            </a:pPr>
            <a:r>
              <a:rPr spc="-15" dirty="0"/>
              <a:t>pathophysiology</a:t>
            </a:r>
          </a:p>
        </p:txBody>
      </p:sp>
      <p:sp>
        <p:nvSpPr>
          <p:cNvPr id="4" name="object 4"/>
          <p:cNvSpPr txBox="1"/>
          <p:nvPr/>
        </p:nvSpPr>
        <p:spPr>
          <a:xfrm>
            <a:off x="417116" y="1447350"/>
            <a:ext cx="11043285" cy="4719320"/>
          </a:xfrm>
          <a:prstGeom prst="rect">
            <a:avLst/>
          </a:prstGeom>
        </p:spPr>
        <p:txBody>
          <a:bodyPr vert="horz" wrap="square" lIns="0" tIns="12700" rIns="0" bIns="0" rtlCol="0">
            <a:spAutoFit/>
          </a:bodyPr>
          <a:lstStyle/>
          <a:p>
            <a:pPr marL="12700" marR="5080">
              <a:lnSpc>
                <a:spcPct val="116700"/>
              </a:lnSpc>
              <a:spcBef>
                <a:spcPts val="100"/>
              </a:spcBef>
            </a:pPr>
            <a:r>
              <a:rPr sz="2400" spc="-5" dirty="0">
                <a:latin typeface="Calibri"/>
                <a:cs typeface="Calibri"/>
              </a:rPr>
              <a:t>in</a:t>
            </a:r>
            <a:r>
              <a:rPr sz="2400" dirty="0">
                <a:latin typeface="Calibri"/>
                <a:cs typeface="Calibri"/>
              </a:rPr>
              <a:t> </a:t>
            </a:r>
            <a:r>
              <a:rPr sz="2400" spc="-1019" dirty="0">
                <a:latin typeface="Arial MT"/>
                <a:cs typeface="Arial MT"/>
              </a:rPr>
              <a:t>β</a:t>
            </a:r>
            <a:r>
              <a:rPr sz="2400" spc="-125" dirty="0">
                <a:latin typeface="Arial MT"/>
                <a:cs typeface="Arial MT"/>
              </a:rPr>
              <a:t> </a:t>
            </a:r>
            <a:r>
              <a:rPr sz="2400" spc="-5" dirty="0">
                <a:latin typeface="Calibri"/>
                <a:cs typeface="Calibri"/>
              </a:rPr>
              <a:t>thalassemia,</a:t>
            </a:r>
            <a:r>
              <a:rPr sz="2400" dirty="0">
                <a:latin typeface="Calibri"/>
                <a:cs typeface="Calibri"/>
              </a:rPr>
              <a:t> </a:t>
            </a:r>
            <a:r>
              <a:rPr sz="2400" spc="-5" dirty="0">
                <a:latin typeface="Calibri"/>
                <a:cs typeface="Calibri"/>
              </a:rPr>
              <a:t>the </a:t>
            </a:r>
            <a:r>
              <a:rPr sz="2400" spc="-15" dirty="0">
                <a:latin typeface="Calibri"/>
                <a:cs typeface="Calibri"/>
              </a:rPr>
              <a:t>synthesis</a:t>
            </a:r>
            <a:r>
              <a:rPr sz="2400" spc="-5" dirty="0">
                <a:latin typeface="Calibri"/>
                <a:cs typeface="Calibri"/>
              </a:rPr>
              <a:t> of</a:t>
            </a:r>
            <a:r>
              <a:rPr sz="2400" dirty="0">
                <a:latin typeface="Calibri"/>
                <a:cs typeface="Calibri"/>
              </a:rPr>
              <a:t> </a:t>
            </a:r>
            <a:r>
              <a:rPr sz="2400" spc="-5" dirty="0">
                <a:latin typeface="Calibri"/>
                <a:cs typeface="Calibri"/>
              </a:rPr>
              <a:t>normal</a:t>
            </a:r>
            <a:r>
              <a:rPr sz="2400" spc="110" dirty="0">
                <a:latin typeface="Calibri"/>
                <a:cs typeface="Calibri"/>
              </a:rPr>
              <a:t> </a:t>
            </a:r>
            <a:r>
              <a:rPr sz="2400" spc="-1015" dirty="0">
                <a:latin typeface="Arial MT"/>
                <a:cs typeface="Arial MT"/>
              </a:rPr>
              <a:t>α</a:t>
            </a:r>
            <a:r>
              <a:rPr sz="2400" spc="-125" dirty="0">
                <a:latin typeface="Arial MT"/>
                <a:cs typeface="Arial MT"/>
              </a:rPr>
              <a:t> </a:t>
            </a:r>
            <a:r>
              <a:rPr sz="2400" spc="-5" dirty="0">
                <a:latin typeface="Calibri"/>
                <a:cs typeface="Calibri"/>
              </a:rPr>
              <a:t>globin</a:t>
            </a:r>
            <a:r>
              <a:rPr sz="2400" dirty="0">
                <a:latin typeface="Calibri"/>
                <a:cs typeface="Calibri"/>
              </a:rPr>
              <a:t> </a:t>
            </a:r>
            <a:r>
              <a:rPr sz="2400" spc="-5" dirty="0">
                <a:latin typeface="Calibri"/>
                <a:cs typeface="Calibri"/>
              </a:rPr>
              <a:t>chains </a:t>
            </a:r>
            <a:r>
              <a:rPr sz="2400" spc="-15" dirty="0">
                <a:latin typeface="Calibri"/>
                <a:cs typeface="Calibri"/>
              </a:rPr>
              <a:t>from</a:t>
            </a:r>
            <a:r>
              <a:rPr sz="2400" spc="-5" dirty="0">
                <a:latin typeface="Calibri"/>
                <a:cs typeface="Calibri"/>
              </a:rPr>
              <a:t> the</a:t>
            </a:r>
            <a:r>
              <a:rPr sz="2400" dirty="0">
                <a:latin typeface="Calibri"/>
                <a:cs typeface="Calibri"/>
              </a:rPr>
              <a:t> </a:t>
            </a:r>
            <a:r>
              <a:rPr sz="2400" spc="-20" dirty="0">
                <a:latin typeface="Calibri"/>
                <a:cs typeface="Calibri"/>
              </a:rPr>
              <a:t>unaffected</a:t>
            </a:r>
            <a:r>
              <a:rPr sz="2400" spc="65" dirty="0">
                <a:latin typeface="Calibri"/>
                <a:cs typeface="Calibri"/>
              </a:rPr>
              <a:t> </a:t>
            </a:r>
            <a:r>
              <a:rPr sz="2400" spc="-1015" dirty="0">
                <a:latin typeface="Arial MT"/>
                <a:cs typeface="Arial MT"/>
              </a:rPr>
              <a:t>α</a:t>
            </a:r>
            <a:r>
              <a:rPr sz="2400" spc="-125" dirty="0">
                <a:latin typeface="Arial MT"/>
                <a:cs typeface="Arial MT"/>
              </a:rPr>
              <a:t> </a:t>
            </a:r>
            <a:r>
              <a:rPr sz="2400" spc="-5" dirty="0">
                <a:latin typeface="Calibri"/>
                <a:cs typeface="Calibri"/>
              </a:rPr>
              <a:t>globin </a:t>
            </a:r>
            <a:r>
              <a:rPr sz="2400" dirty="0">
                <a:latin typeface="Calibri"/>
                <a:cs typeface="Calibri"/>
              </a:rPr>
              <a:t> </a:t>
            </a:r>
            <a:r>
              <a:rPr sz="2400" spc="-10" dirty="0">
                <a:latin typeface="Calibri"/>
                <a:cs typeface="Calibri"/>
              </a:rPr>
              <a:t>genes</a:t>
            </a:r>
            <a:r>
              <a:rPr sz="2400" spc="-5" dirty="0">
                <a:latin typeface="Calibri"/>
                <a:cs typeface="Calibri"/>
              </a:rPr>
              <a:t> </a:t>
            </a:r>
            <a:r>
              <a:rPr sz="2400" spc="-10" dirty="0">
                <a:latin typeface="Calibri"/>
                <a:cs typeface="Calibri"/>
              </a:rPr>
              <a:t>continues</a:t>
            </a:r>
            <a:r>
              <a:rPr sz="2400" dirty="0">
                <a:latin typeface="Calibri"/>
                <a:cs typeface="Calibri"/>
              </a:rPr>
              <a:t> as </a:t>
            </a:r>
            <a:r>
              <a:rPr sz="2400" spc="-5" dirty="0">
                <a:latin typeface="Calibri"/>
                <a:cs typeface="Calibri"/>
              </a:rPr>
              <a:t>normal,</a:t>
            </a:r>
            <a:r>
              <a:rPr sz="2400" dirty="0">
                <a:latin typeface="Calibri"/>
                <a:cs typeface="Calibri"/>
              </a:rPr>
              <a:t> </a:t>
            </a:r>
            <a:r>
              <a:rPr sz="2400" spc="-10" dirty="0">
                <a:latin typeface="Calibri"/>
                <a:cs typeface="Calibri"/>
              </a:rPr>
              <a:t>resulting</a:t>
            </a:r>
            <a:r>
              <a:rPr sz="2400" dirty="0">
                <a:latin typeface="Calibri"/>
                <a:cs typeface="Calibri"/>
              </a:rPr>
              <a:t> </a:t>
            </a:r>
            <a:r>
              <a:rPr sz="2400" spc="-5" dirty="0">
                <a:latin typeface="Calibri"/>
                <a:cs typeface="Calibri"/>
              </a:rPr>
              <a:t>in</a:t>
            </a:r>
            <a:r>
              <a:rPr sz="2400" dirty="0">
                <a:latin typeface="Calibri"/>
                <a:cs typeface="Calibri"/>
              </a:rPr>
              <a:t> </a:t>
            </a:r>
            <a:r>
              <a:rPr sz="2400" spc="-5" dirty="0">
                <a:latin typeface="Calibri"/>
                <a:cs typeface="Calibri"/>
              </a:rPr>
              <a:t>the</a:t>
            </a:r>
            <a:r>
              <a:rPr sz="2400" dirty="0">
                <a:latin typeface="Calibri"/>
                <a:cs typeface="Calibri"/>
              </a:rPr>
              <a:t> </a:t>
            </a:r>
            <a:r>
              <a:rPr sz="2400" spc="-5" dirty="0">
                <a:latin typeface="Calibri"/>
                <a:cs typeface="Calibri"/>
              </a:rPr>
              <a:t>accumulation</a:t>
            </a:r>
            <a:r>
              <a:rPr sz="2400" dirty="0">
                <a:latin typeface="Calibri"/>
                <a:cs typeface="Calibri"/>
              </a:rPr>
              <a:t> </a:t>
            </a:r>
            <a:r>
              <a:rPr sz="2400" spc="-5" dirty="0">
                <a:latin typeface="Calibri"/>
                <a:cs typeface="Calibri"/>
              </a:rPr>
              <a:t>within</a:t>
            </a:r>
            <a:r>
              <a:rPr sz="2400" dirty="0">
                <a:latin typeface="Calibri"/>
                <a:cs typeface="Calibri"/>
              </a:rPr>
              <a:t> </a:t>
            </a:r>
            <a:r>
              <a:rPr sz="2400" spc="-5" dirty="0">
                <a:latin typeface="Calibri"/>
                <a:cs typeface="Calibri"/>
              </a:rPr>
              <a:t>the</a:t>
            </a:r>
            <a:r>
              <a:rPr sz="2400" dirty="0">
                <a:latin typeface="Calibri"/>
                <a:cs typeface="Calibri"/>
              </a:rPr>
              <a:t> </a:t>
            </a:r>
            <a:r>
              <a:rPr sz="2400" spc="-10" dirty="0">
                <a:latin typeface="Calibri"/>
                <a:cs typeface="Calibri"/>
              </a:rPr>
              <a:t>erythroid</a:t>
            </a:r>
            <a:r>
              <a:rPr sz="2400" dirty="0">
                <a:latin typeface="Calibri"/>
                <a:cs typeface="Calibri"/>
              </a:rPr>
              <a:t> </a:t>
            </a:r>
            <a:r>
              <a:rPr sz="2400" spc="-20" dirty="0">
                <a:latin typeface="Calibri"/>
                <a:cs typeface="Calibri"/>
              </a:rPr>
              <a:t>precursors </a:t>
            </a:r>
            <a:r>
              <a:rPr sz="2400" spc="-15" dirty="0">
                <a:latin typeface="Calibri"/>
                <a:cs typeface="Calibri"/>
              </a:rPr>
              <a:t> </a:t>
            </a:r>
            <a:r>
              <a:rPr sz="2400" spc="-5" dirty="0">
                <a:latin typeface="Calibri"/>
                <a:cs typeface="Calibri"/>
              </a:rPr>
              <a:t>o</a:t>
            </a:r>
            <a:r>
              <a:rPr sz="2400" dirty="0">
                <a:latin typeface="Calibri"/>
                <a:cs typeface="Calibri"/>
              </a:rPr>
              <a:t>f</a:t>
            </a:r>
            <a:r>
              <a:rPr sz="2400" spc="-5" dirty="0">
                <a:latin typeface="Calibri"/>
                <a:cs typeface="Calibri"/>
              </a:rPr>
              <a:t> </a:t>
            </a:r>
            <a:r>
              <a:rPr sz="2400" spc="-40" dirty="0">
                <a:latin typeface="Calibri"/>
                <a:cs typeface="Calibri"/>
              </a:rPr>
              <a:t>e</a:t>
            </a:r>
            <a:r>
              <a:rPr sz="2400" spc="-55" dirty="0">
                <a:latin typeface="Calibri"/>
                <a:cs typeface="Calibri"/>
              </a:rPr>
              <a:t>x</a:t>
            </a:r>
            <a:r>
              <a:rPr sz="2400" spc="-5" dirty="0">
                <a:latin typeface="Calibri"/>
                <a:cs typeface="Calibri"/>
              </a:rPr>
              <a:t>ces</a:t>
            </a:r>
            <a:r>
              <a:rPr sz="2400" dirty="0">
                <a:latin typeface="Calibri"/>
                <a:cs typeface="Calibri"/>
              </a:rPr>
              <a:t>s</a:t>
            </a:r>
            <a:r>
              <a:rPr sz="2400" spc="-5" dirty="0">
                <a:latin typeface="Calibri"/>
                <a:cs typeface="Calibri"/>
              </a:rPr>
              <a:t> unm</a:t>
            </a:r>
            <a:r>
              <a:rPr sz="2400" spc="-25" dirty="0">
                <a:latin typeface="Calibri"/>
                <a:cs typeface="Calibri"/>
              </a:rPr>
              <a:t>a</a:t>
            </a:r>
            <a:r>
              <a:rPr sz="2400" spc="-35" dirty="0">
                <a:latin typeface="Calibri"/>
                <a:cs typeface="Calibri"/>
              </a:rPr>
              <a:t>t</a:t>
            </a:r>
            <a:r>
              <a:rPr sz="2400" spc="-5" dirty="0">
                <a:latin typeface="Calibri"/>
                <a:cs typeface="Calibri"/>
              </a:rPr>
              <a:t>che</a:t>
            </a:r>
            <a:r>
              <a:rPr sz="2400" dirty="0">
                <a:latin typeface="Calibri"/>
                <a:cs typeface="Calibri"/>
              </a:rPr>
              <a:t>d</a:t>
            </a:r>
            <a:r>
              <a:rPr sz="2400" spc="35" dirty="0">
                <a:latin typeface="Calibri"/>
                <a:cs typeface="Calibri"/>
              </a:rPr>
              <a:t> </a:t>
            </a:r>
            <a:r>
              <a:rPr sz="2400" spc="-1015" dirty="0">
                <a:latin typeface="Arial MT"/>
                <a:cs typeface="Arial MT"/>
              </a:rPr>
              <a:t>α</a:t>
            </a:r>
            <a:r>
              <a:rPr sz="2400" spc="-125" dirty="0">
                <a:latin typeface="Arial MT"/>
                <a:cs typeface="Arial MT"/>
              </a:rPr>
              <a:t> </a:t>
            </a:r>
            <a:r>
              <a:rPr sz="2400" spc="-5" dirty="0">
                <a:latin typeface="Calibri"/>
                <a:cs typeface="Calibri"/>
              </a:rPr>
              <a:t>globin</a:t>
            </a:r>
            <a:r>
              <a:rPr sz="2400" dirty="0">
                <a:latin typeface="Calibri"/>
                <a:cs typeface="Calibri"/>
              </a:rPr>
              <a:t>.</a:t>
            </a:r>
            <a:r>
              <a:rPr sz="2400" spc="-5" dirty="0">
                <a:latin typeface="Calibri"/>
                <a:cs typeface="Calibri"/>
              </a:rPr>
              <a:t> Th</a:t>
            </a:r>
            <a:r>
              <a:rPr sz="2400" dirty="0">
                <a:latin typeface="Calibri"/>
                <a:cs typeface="Calibri"/>
              </a:rPr>
              <a:t>e</a:t>
            </a:r>
            <a:r>
              <a:rPr sz="2400" spc="-5" dirty="0">
                <a:latin typeface="Calibri"/>
                <a:cs typeface="Calibri"/>
              </a:rPr>
              <a:t> f</a:t>
            </a:r>
            <a:r>
              <a:rPr sz="2400" spc="-35" dirty="0">
                <a:latin typeface="Calibri"/>
                <a:cs typeface="Calibri"/>
              </a:rPr>
              <a:t>r</a:t>
            </a:r>
            <a:r>
              <a:rPr sz="2400" spc="-5" dirty="0">
                <a:latin typeface="Calibri"/>
                <a:cs typeface="Calibri"/>
              </a:rPr>
              <a:t>e</a:t>
            </a:r>
            <a:r>
              <a:rPr sz="2400" dirty="0">
                <a:latin typeface="Calibri"/>
                <a:cs typeface="Calibri"/>
              </a:rPr>
              <a:t>e</a:t>
            </a:r>
            <a:r>
              <a:rPr sz="2400" spc="30" dirty="0">
                <a:latin typeface="Calibri"/>
                <a:cs typeface="Calibri"/>
              </a:rPr>
              <a:t> </a:t>
            </a:r>
            <a:r>
              <a:rPr sz="2400" spc="-1015" dirty="0">
                <a:latin typeface="Arial MT"/>
                <a:cs typeface="Arial MT"/>
              </a:rPr>
              <a:t>α</a:t>
            </a:r>
            <a:r>
              <a:rPr sz="2400" spc="-125" dirty="0">
                <a:latin typeface="Arial MT"/>
                <a:cs typeface="Arial MT"/>
              </a:rPr>
              <a:t> </a:t>
            </a:r>
            <a:r>
              <a:rPr sz="2400" spc="-5" dirty="0">
                <a:latin typeface="Calibri"/>
                <a:cs typeface="Calibri"/>
              </a:rPr>
              <a:t>globi</a:t>
            </a:r>
            <a:r>
              <a:rPr sz="2400" dirty="0">
                <a:latin typeface="Calibri"/>
                <a:cs typeface="Calibri"/>
              </a:rPr>
              <a:t>n</a:t>
            </a:r>
            <a:r>
              <a:rPr sz="2400" spc="-5" dirty="0">
                <a:latin typeface="Calibri"/>
                <a:cs typeface="Calibri"/>
              </a:rPr>
              <a:t> chain</a:t>
            </a:r>
            <a:r>
              <a:rPr sz="2400" dirty="0">
                <a:latin typeface="Calibri"/>
                <a:cs typeface="Calibri"/>
              </a:rPr>
              <a:t>s</a:t>
            </a:r>
            <a:r>
              <a:rPr sz="2400" spc="-5" dirty="0">
                <a:latin typeface="Calibri"/>
                <a:cs typeface="Calibri"/>
              </a:rPr>
              <a:t> </a:t>
            </a:r>
            <a:r>
              <a:rPr sz="2400" dirty="0">
                <a:latin typeface="Calibri"/>
                <a:cs typeface="Calibri"/>
              </a:rPr>
              <a:t>a</a:t>
            </a:r>
            <a:r>
              <a:rPr sz="2400" spc="-35" dirty="0">
                <a:latin typeface="Calibri"/>
                <a:cs typeface="Calibri"/>
              </a:rPr>
              <a:t>r</a:t>
            </a:r>
            <a:r>
              <a:rPr sz="2400" dirty="0">
                <a:latin typeface="Calibri"/>
                <a:cs typeface="Calibri"/>
              </a:rPr>
              <a:t>e</a:t>
            </a:r>
            <a:r>
              <a:rPr sz="2400" spc="-5" dirty="0">
                <a:latin typeface="Calibri"/>
                <a:cs typeface="Calibri"/>
              </a:rPr>
              <a:t> no</a:t>
            </a:r>
            <a:r>
              <a:rPr sz="2400" dirty="0">
                <a:latin typeface="Calibri"/>
                <a:cs typeface="Calibri"/>
              </a:rPr>
              <a:t>t</a:t>
            </a:r>
            <a:r>
              <a:rPr sz="2400" spc="-5" dirty="0">
                <a:latin typeface="Calibri"/>
                <a:cs typeface="Calibri"/>
              </a:rPr>
              <a:t> </a:t>
            </a:r>
            <a:r>
              <a:rPr sz="2400" dirty="0">
                <a:latin typeface="Calibri"/>
                <a:cs typeface="Calibri"/>
              </a:rPr>
              <a:t>able</a:t>
            </a:r>
            <a:r>
              <a:rPr sz="2400" spc="-5" dirty="0">
                <a:latin typeface="Calibri"/>
                <a:cs typeface="Calibri"/>
              </a:rPr>
              <a:t> </a:t>
            </a:r>
            <a:r>
              <a:rPr sz="2400" spc="-25" dirty="0">
                <a:latin typeface="Calibri"/>
                <a:cs typeface="Calibri"/>
              </a:rPr>
              <a:t>t</a:t>
            </a:r>
            <a:r>
              <a:rPr sz="2400" dirty="0">
                <a:latin typeface="Calibri"/>
                <a:cs typeface="Calibri"/>
              </a:rPr>
              <a:t>o</a:t>
            </a:r>
            <a:r>
              <a:rPr sz="2400" spc="-5" dirty="0">
                <a:latin typeface="Calibri"/>
                <a:cs typeface="Calibri"/>
              </a:rPr>
              <a:t> </a:t>
            </a:r>
            <a:r>
              <a:rPr sz="2400" spc="-50" dirty="0">
                <a:latin typeface="Calibri"/>
                <a:cs typeface="Calibri"/>
              </a:rPr>
              <a:t>f</a:t>
            </a:r>
            <a:r>
              <a:rPr sz="2400" spc="-5" dirty="0">
                <a:latin typeface="Calibri"/>
                <a:cs typeface="Calibri"/>
              </a:rPr>
              <a:t>or</a:t>
            </a:r>
            <a:r>
              <a:rPr sz="2400" dirty="0">
                <a:latin typeface="Calibri"/>
                <a:cs typeface="Calibri"/>
              </a:rPr>
              <a:t>m</a:t>
            </a:r>
            <a:r>
              <a:rPr sz="2400" spc="-5" dirty="0">
                <a:latin typeface="Calibri"/>
                <a:cs typeface="Calibri"/>
              </a:rPr>
              <a:t> viable  </a:t>
            </a:r>
            <a:r>
              <a:rPr sz="2400" spc="-20" dirty="0">
                <a:latin typeface="Calibri"/>
                <a:cs typeface="Calibri"/>
              </a:rPr>
              <a:t>tetraers</a:t>
            </a:r>
            <a:r>
              <a:rPr sz="2400" spc="-5" dirty="0">
                <a:latin typeface="Calibri"/>
                <a:cs typeface="Calibri"/>
              </a:rPr>
              <a:t> </a:t>
            </a:r>
            <a:r>
              <a:rPr sz="2400" dirty="0">
                <a:latin typeface="Calibri"/>
                <a:cs typeface="Calibri"/>
              </a:rPr>
              <a:t>and </a:t>
            </a:r>
            <a:r>
              <a:rPr sz="2400" spc="-15" dirty="0">
                <a:latin typeface="Calibri"/>
                <a:cs typeface="Calibri"/>
              </a:rPr>
              <a:t>instead</a:t>
            </a:r>
            <a:r>
              <a:rPr sz="2400" dirty="0">
                <a:latin typeface="Calibri"/>
                <a:cs typeface="Calibri"/>
              </a:rPr>
              <a:t> </a:t>
            </a:r>
            <a:r>
              <a:rPr sz="2400" spc="-15" dirty="0">
                <a:latin typeface="Calibri"/>
                <a:cs typeface="Calibri"/>
              </a:rPr>
              <a:t>precipitate</a:t>
            </a:r>
            <a:r>
              <a:rPr sz="2400" spc="-5" dirty="0">
                <a:latin typeface="Calibri"/>
                <a:cs typeface="Calibri"/>
              </a:rPr>
              <a:t> in</a:t>
            </a:r>
            <a:r>
              <a:rPr sz="2400" dirty="0">
                <a:latin typeface="Calibri"/>
                <a:cs typeface="Calibri"/>
              </a:rPr>
              <a:t> </a:t>
            </a:r>
            <a:r>
              <a:rPr sz="2400" spc="-5" dirty="0">
                <a:latin typeface="Calibri"/>
                <a:cs typeface="Calibri"/>
              </a:rPr>
              <a:t>the</a:t>
            </a:r>
            <a:r>
              <a:rPr sz="2400" dirty="0">
                <a:latin typeface="Calibri"/>
                <a:cs typeface="Calibri"/>
              </a:rPr>
              <a:t> </a:t>
            </a:r>
            <a:r>
              <a:rPr sz="2400" spc="-15" dirty="0">
                <a:latin typeface="Calibri"/>
                <a:cs typeface="Calibri"/>
              </a:rPr>
              <a:t>red</a:t>
            </a:r>
            <a:r>
              <a:rPr sz="2400" spc="-5" dirty="0">
                <a:latin typeface="Calibri"/>
                <a:cs typeface="Calibri"/>
              </a:rPr>
              <a:t> cell</a:t>
            </a:r>
            <a:r>
              <a:rPr sz="2400" dirty="0">
                <a:latin typeface="Calibri"/>
                <a:cs typeface="Calibri"/>
              </a:rPr>
              <a:t> </a:t>
            </a:r>
            <a:r>
              <a:rPr sz="2400" spc="-20" dirty="0">
                <a:latin typeface="Calibri"/>
                <a:cs typeface="Calibri"/>
              </a:rPr>
              <a:t>precursors</a:t>
            </a:r>
            <a:r>
              <a:rPr sz="2400" dirty="0">
                <a:latin typeface="Calibri"/>
                <a:cs typeface="Calibri"/>
              </a:rPr>
              <a:t> </a:t>
            </a:r>
            <a:r>
              <a:rPr sz="2400" spc="-5" dirty="0">
                <a:latin typeface="Calibri"/>
                <a:cs typeface="Calibri"/>
              </a:rPr>
              <a:t>in the</a:t>
            </a:r>
            <a:r>
              <a:rPr sz="2400" dirty="0">
                <a:latin typeface="Calibri"/>
                <a:cs typeface="Calibri"/>
              </a:rPr>
              <a:t> </a:t>
            </a:r>
            <a:r>
              <a:rPr sz="2400" spc="-5" dirty="0">
                <a:latin typeface="Calibri"/>
                <a:cs typeface="Calibri"/>
              </a:rPr>
              <a:t>bone</a:t>
            </a:r>
            <a:r>
              <a:rPr sz="2400" dirty="0">
                <a:latin typeface="Calibri"/>
                <a:cs typeface="Calibri"/>
              </a:rPr>
              <a:t> </a:t>
            </a:r>
            <a:r>
              <a:rPr sz="2400" spc="-15" dirty="0">
                <a:latin typeface="Calibri"/>
                <a:cs typeface="Calibri"/>
              </a:rPr>
              <a:t>marrow</a:t>
            </a:r>
            <a:r>
              <a:rPr sz="2400" dirty="0">
                <a:latin typeface="Calibri"/>
                <a:cs typeface="Calibri"/>
              </a:rPr>
              <a:t> </a:t>
            </a:r>
            <a:r>
              <a:rPr sz="2400" spc="-15" dirty="0">
                <a:latin typeface="Calibri"/>
                <a:cs typeface="Calibri"/>
              </a:rPr>
              <a:t>forming </a:t>
            </a:r>
            <a:r>
              <a:rPr sz="2400" spc="-10" dirty="0">
                <a:latin typeface="Calibri"/>
                <a:cs typeface="Calibri"/>
              </a:rPr>
              <a:t> </a:t>
            </a:r>
            <a:r>
              <a:rPr sz="2400" spc="-5" dirty="0">
                <a:latin typeface="Calibri"/>
                <a:cs typeface="Calibri"/>
              </a:rPr>
              <a:t>inclusion</a:t>
            </a:r>
            <a:r>
              <a:rPr sz="2400" dirty="0">
                <a:latin typeface="Calibri"/>
                <a:cs typeface="Calibri"/>
              </a:rPr>
              <a:t> </a:t>
            </a:r>
            <a:r>
              <a:rPr sz="2400" spc="-5" dirty="0">
                <a:latin typeface="Calibri"/>
                <a:cs typeface="Calibri"/>
              </a:rPr>
              <a:t>bodies.</a:t>
            </a:r>
            <a:r>
              <a:rPr sz="2400" dirty="0">
                <a:latin typeface="Calibri"/>
                <a:cs typeface="Calibri"/>
              </a:rPr>
              <a:t> </a:t>
            </a:r>
            <a:r>
              <a:rPr sz="2400" spc="-10" dirty="0">
                <a:latin typeface="Calibri"/>
                <a:cs typeface="Calibri"/>
              </a:rPr>
              <a:t>They</a:t>
            </a:r>
            <a:r>
              <a:rPr sz="2400" spc="5" dirty="0">
                <a:latin typeface="Calibri"/>
                <a:cs typeface="Calibri"/>
              </a:rPr>
              <a:t> </a:t>
            </a:r>
            <a:r>
              <a:rPr sz="2400" spc="-15" dirty="0">
                <a:latin typeface="Calibri"/>
                <a:cs typeface="Calibri"/>
              </a:rPr>
              <a:t>are</a:t>
            </a:r>
            <a:r>
              <a:rPr sz="2400" dirty="0">
                <a:latin typeface="Calibri"/>
                <a:cs typeface="Calibri"/>
              </a:rPr>
              <a:t> </a:t>
            </a:r>
            <a:r>
              <a:rPr sz="2400" spc="-10" dirty="0">
                <a:latin typeface="Calibri"/>
                <a:cs typeface="Calibri"/>
              </a:rPr>
              <a:t>responsible</a:t>
            </a:r>
            <a:r>
              <a:rPr sz="2400" spc="5" dirty="0">
                <a:latin typeface="Calibri"/>
                <a:cs typeface="Calibri"/>
              </a:rPr>
              <a:t> </a:t>
            </a:r>
            <a:r>
              <a:rPr sz="2400" spc="-20" dirty="0">
                <a:latin typeface="Calibri"/>
                <a:cs typeface="Calibri"/>
              </a:rPr>
              <a:t>for</a:t>
            </a:r>
            <a:r>
              <a:rPr sz="2400" dirty="0">
                <a:latin typeface="Calibri"/>
                <a:cs typeface="Calibri"/>
              </a:rPr>
              <a:t> </a:t>
            </a:r>
            <a:r>
              <a:rPr sz="2400" spc="-5" dirty="0">
                <a:latin typeface="Calibri"/>
                <a:cs typeface="Calibri"/>
              </a:rPr>
              <a:t>the</a:t>
            </a:r>
            <a:r>
              <a:rPr sz="2400" spc="5" dirty="0">
                <a:latin typeface="Calibri"/>
                <a:cs typeface="Calibri"/>
              </a:rPr>
              <a:t> </a:t>
            </a:r>
            <a:r>
              <a:rPr sz="2400" spc="-15" dirty="0">
                <a:latin typeface="Calibri"/>
                <a:cs typeface="Calibri"/>
              </a:rPr>
              <a:t>extensive</a:t>
            </a:r>
            <a:r>
              <a:rPr sz="2400" dirty="0">
                <a:latin typeface="Calibri"/>
                <a:cs typeface="Calibri"/>
              </a:rPr>
              <a:t> </a:t>
            </a:r>
            <a:r>
              <a:rPr sz="2400" spc="-10" dirty="0">
                <a:latin typeface="Calibri"/>
                <a:cs typeface="Calibri"/>
              </a:rPr>
              <a:t>intramedullary</a:t>
            </a:r>
            <a:r>
              <a:rPr sz="2400" spc="5" dirty="0">
                <a:latin typeface="Calibri"/>
                <a:cs typeface="Calibri"/>
              </a:rPr>
              <a:t> </a:t>
            </a:r>
            <a:r>
              <a:rPr sz="2400" spc="-10" dirty="0">
                <a:latin typeface="Calibri"/>
                <a:cs typeface="Calibri"/>
              </a:rPr>
              <a:t>destruction</a:t>
            </a:r>
            <a:r>
              <a:rPr sz="2400" dirty="0">
                <a:latin typeface="Calibri"/>
                <a:cs typeface="Calibri"/>
              </a:rPr>
              <a:t> </a:t>
            </a:r>
            <a:r>
              <a:rPr sz="2400" spc="-5" dirty="0">
                <a:latin typeface="Calibri"/>
                <a:cs typeface="Calibri"/>
              </a:rPr>
              <a:t>of</a:t>
            </a:r>
            <a:r>
              <a:rPr sz="2400" spc="155" dirty="0">
                <a:latin typeface="Calibri"/>
                <a:cs typeface="Calibri"/>
              </a:rPr>
              <a:t> </a:t>
            </a:r>
            <a:r>
              <a:rPr sz="2400" spc="-5" dirty="0">
                <a:latin typeface="Calibri"/>
                <a:cs typeface="Calibri"/>
              </a:rPr>
              <a:t>the </a:t>
            </a:r>
            <a:r>
              <a:rPr sz="2400" spc="-530" dirty="0">
                <a:latin typeface="Calibri"/>
                <a:cs typeface="Calibri"/>
              </a:rPr>
              <a:t> </a:t>
            </a:r>
            <a:r>
              <a:rPr sz="2400" spc="-10" dirty="0">
                <a:latin typeface="Calibri"/>
                <a:cs typeface="Calibri"/>
              </a:rPr>
              <a:t>erythroid</a:t>
            </a:r>
            <a:r>
              <a:rPr sz="2400" spc="-5" dirty="0">
                <a:latin typeface="Calibri"/>
                <a:cs typeface="Calibri"/>
              </a:rPr>
              <a:t> </a:t>
            </a:r>
            <a:r>
              <a:rPr sz="2400" spc="-20" dirty="0">
                <a:latin typeface="Calibri"/>
                <a:cs typeface="Calibri"/>
              </a:rPr>
              <a:t>precursors</a:t>
            </a:r>
            <a:r>
              <a:rPr sz="2400" spc="-5" dirty="0">
                <a:latin typeface="Calibri"/>
                <a:cs typeface="Calibri"/>
              </a:rPr>
              <a:t> </a:t>
            </a:r>
            <a:r>
              <a:rPr sz="2400" dirty="0">
                <a:latin typeface="Calibri"/>
                <a:cs typeface="Calibri"/>
              </a:rPr>
              <a:t>and</a:t>
            </a:r>
            <a:r>
              <a:rPr sz="2400" spc="-5" dirty="0">
                <a:latin typeface="Calibri"/>
                <a:cs typeface="Calibri"/>
              </a:rPr>
              <a:t> hence the </a:t>
            </a:r>
            <a:r>
              <a:rPr sz="2400" spc="-15" dirty="0">
                <a:latin typeface="Calibri"/>
                <a:cs typeface="Calibri"/>
              </a:rPr>
              <a:t>ineffective</a:t>
            </a:r>
            <a:r>
              <a:rPr sz="2400" spc="-5" dirty="0">
                <a:latin typeface="Calibri"/>
                <a:cs typeface="Calibri"/>
              </a:rPr>
              <a:t> </a:t>
            </a:r>
            <a:r>
              <a:rPr sz="2400" spc="-10" dirty="0">
                <a:latin typeface="Calibri"/>
                <a:cs typeface="Calibri"/>
              </a:rPr>
              <a:t>erythropoiesis</a:t>
            </a:r>
            <a:r>
              <a:rPr sz="2400" dirty="0">
                <a:latin typeface="Calibri"/>
                <a:cs typeface="Calibri"/>
              </a:rPr>
              <a:t> .</a:t>
            </a:r>
            <a:endParaRPr sz="2400">
              <a:latin typeface="Calibri"/>
              <a:cs typeface="Calibri"/>
            </a:endParaRPr>
          </a:p>
          <a:p>
            <a:pPr marL="12700" marR="770890" algn="just">
              <a:lnSpc>
                <a:spcPct val="116700"/>
              </a:lnSpc>
            </a:pPr>
            <a:r>
              <a:rPr sz="2400" spc="-5" dirty="0">
                <a:latin typeface="Calibri"/>
                <a:cs typeface="Calibri"/>
              </a:rPr>
              <a:t>**Consequences of </a:t>
            </a:r>
            <a:r>
              <a:rPr sz="2400" spc="-15" dirty="0">
                <a:latin typeface="Calibri"/>
                <a:cs typeface="Calibri"/>
              </a:rPr>
              <a:t>ineffective </a:t>
            </a:r>
            <a:r>
              <a:rPr sz="2400" spc="-10" dirty="0">
                <a:latin typeface="Calibri"/>
                <a:cs typeface="Calibri"/>
              </a:rPr>
              <a:t>erythropoiesis </a:t>
            </a:r>
            <a:r>
              <a:rPr sz="2400" dirty="0">
                <a:latin typeface="Calibri"/>
                <a:cs typeface="Calibri"/>
              </a:rPr>
              <a:t>— </a:t>
            </a:r>
            <a:r>
              <a:rPr sz="2400" spc="-15" dirty="0">
                <a:latin typeface="Calibri"/>
                <a:cs typeface="Calibri"/>
              </a:rPr>
              <a:t>Downstream </a:t>
            </a:r>
            <a:r>
              <a:rPr sz="2400" spc="-20" dirty="0">
                <a:latin typeface="Calibri"/>
                <a:cs typeface="Calibri"/>
              </a:rPr>
              <a:t>effects </a:t>
            </a:r>
            <a:r>
              <a:rPr sz="2400" spc="-5" dirty="0">
                <a:latin typeface="Calibri"/>
                <a:cs typeface="Calibri"/>
              </a:rPr>
              <a:t>of </a:t>
            </a:r>
            <a:r>
              <a:rPr sz="2400" spc="-15" dirty="0">
                <a:latin typeface="Calibri"/>
                <a:cs typeface="Calibri"/>
              </a:rPr>
              <a:t>ineffective </a:t>
            </a:r>
            <a:r>
              <a:rPr sz="2400" spc="-10" dirty="0">
                <a:latin typeface="Calibri"/>
                <a:cs typeface="Calibri"/>
              </a:rPr>
              <a:t> erythropoiesis </a:t>
            </a:r>
            <a:r>
              <a:rPr sz="2400" spc="-5" dirty="0">
                <a:latin typeface="Calibri"/>
                <a:cs typeface="Calibri"/>
              </a:rPr>
              <a:t>include </a:t>
            </a:r>
            <a:r>
              <a:rPr sz="2400" spc="-10" dirty="0">
                <a:latin typeface="Calibri"/>
                <a:cs typeface="Calibri"/>
              </a:rPr>
              <a:t>erythroid expansion </a:t>
            </a:r>
            <a:r>
              <a:rPr sz="2400" spc="-5" dirty="0">
                <a:latin typeface="Calibri"/>
                <a:cs typeface="Calibri"/>
              </a:rPr>
              <a:t>with </a:t>
            </a:r>
            <a:r>
              <a:rPr sz="2400" spc="-10" dirty="0">
                <a:latin typeface="Calibri"/>
                <a:cs typeface="Calibri"/>
              </a:rPr>
              <a:t>extramedullary hematopoiesis </a:t>
            </a:r>
            <a:r>
              <a:rPr sz="2400" dirty="0">
                <a:latin typeface="Calibri"/>
                <a:cs typeface="Calibri"/>
              </a:rPr>
              <a:t>and </a:t>
            </a:r>
            <a:r>
              <a:rPr sz="2400" spc="-530" dirty="0">
                <a:latin typeface="Calibri"/>
                <a:cs typeface="Calibri"/>
              </a:rPr>
              <a:t> </a:t>
            </a:r>
            <a:r>
              <a:rPr sz="2400" spc="-10" dirty="0">
                <a:latin typeface="Calibri"/>
                <a:cs typeface="Calibri"/>
              </a:rPr>
              <a:t>increased </a:t>
            </a:r>
            <a:r>
              <a:rPr sz="2400" spc="-15" dirty="0">
                <a:latin typeface="Calibri"/>
                <a:cs typeface="Calibri"/>
              </a:rPr>
              <a:t>iron</a:t>
            </a:r>
            <a:r>
              <a:rPr sz="2400" spc="-5" dirty="0">
                <a:latin typeface="Calibri"/>
                <a:cs typeface="Calibri"/>
              </a:rPr>
              <a:t> </a:t>
            </a:r>
            <a:r>
              <a:rPr sz="2400" spc="-10" dirty="0">
                <a:latin typeface="Calibri"/>
                <a:cs typeface="Calibri"/>
              </a:rPr>
              <a:t>absorption</a:t>
            </a:r>
            <a:endParaRPr sz="2400">
              <a:latin typeface="Calibri"/>
              <a:cs typeface="Calibri"/>
            </a:endParaRPr>
          </a:p>
          <a:p>
            <a:pPr marL="12700" marR="88900" algn="just">
              <a:lnSpc>
                <a:spcPct val="116700"/>
              </a:lnSpc>
            </a:pPr>
            <a:r>
              <a:rPr sz="2400" spc="-5" dirty="0">
                <a:latin typeface="Calibri"/>
                <a:cs typeface="Calibri"/>
              </a:rPr>
              <a:t>**Anemia in </a:t>
            </a:r>
            <a:r>
              <a:rPr sz="2400" spc="-1019" dirty="0">
                <a:latin typeface="Arial MT"/>
                <a:cs typeface="Arial MT"/>
              </a:rPr>
              <a:t>β</a:t>
            </a:r>
            <a:r>
              <a:rPr sz="2400" spc="-125" dirty="0">
                <a:latin typeface="Arial MT"/>
                <a:cs typeface="Arial MT"/>
              </a:rPr>
              <a:t> </a:t>
            </a:r>
            <a:r>
              <a:rPr sz="2400" spc="-5" dirty="0">
                <a:latin typeface="Calibri"/>
                <a:cs typeface="Calibri"/>
              </a:rPr>
              <a:t>thalassemia thus </a:t>
            </a:r>
            <a:r>
              <a:rPr sz="2400" spc="-10" dirty="0">
                <a:latin typeface="Calibri"/>
                <a:cs typeface="Calibri"/>
              </a:rPr>
              <a:t>results </a:t>
            </a:r>
            <a:r>
              <a:rPr sz="2400" spc="-15" dirty="0">
                <a:latin typeface="Calibri"/>
                <a:cs typeface="Calibri"/>
              </a:rPr>
              <a:t>from </a:t>
            </a:r>
            <a:r>
              <a:rPr sz="2400" dirty="0">
                <a:latin typeface="Calibri"/>
                <a:cs typeface="Calibri"/>
              </a:rPr>
              <a:t>a </a:t>
            </a:r>
            <a:r>
              <a:rPr sz="2400" spc="-10" dirty="0">
                <a:latin typeface="Calibri"/>
                <a:cs typeface="Calibri"/>
              </a:rPr>
              <a:t>combination </a:t>
            </a:r>
            <a:r>
              <a:rPr sz="2400" spc="-5" dirty="0">
                <a:latin typeface="Calibri"/>
                <a:cs typeface="Calibri"/>
              </a:rPr>
              <a:t>of </a:t>
            </a:r>
            <a:r>
              <a:rPr sz="2400" spc="-15" dirty="0">
                <a:latin typeface="Calibri"/>
                <a:cs typeface="Calibri"/>
              </a:rPr>
              <a:t>ineffective </a:t>
            </a:r>
            <a:r>
              <a:rPr sz="2400" spc="-10" dirty="0">
                <a:latin typeface="Calibri"/>
                <a:cs typeface="Calibri"/>
              </a:rPr>
              <a:t>erythropoiesis, </a:t>
            </a:r>
            <a:r>
              <a:rPr sz="2400" spc="-530" dirty="0">
                <a:latin typeface="Calibri"/>
                <a:cs typeface="Calibri"/>
              </a:rPr>
              <a:t> </a:t>
            </a:r>
            <a:r>
              <a:rPr sz="2400" spc="-10" dirty="0">
                <a:latin typeface="Calibri"/>
                <a:cs typeface="Calibri"/>
              </a:rPr>
              <a:t>peripheral</a:t>
            </a:r>
            <a:r>
              <a:rPr sz="2400" spc="-5" dirty="0">
                <a:latin typeface="Calibri"/>
                <a:cs typeface="Calibri"/>
              </a:rPr>
              <a:t> </a:t>
            </a:r>
            <a:r>
              <a:rPr sz="2400" spc="-10" dirty="0">
                <a:latin typeface="Calibri"/>
                <a:cs typeface="Calibri"/>
              </a:rPr>
              <a:t>hemolysis,</a:t>
            </a:r>
            <a:r>
              <a:rPr sz="2400" spc="-5" dirty="0">
                <a:latin typeface="Calibri"/>
                <a:cs typeface="Calibri"/>
              </a:rPr>
              <a:t> </a:t>
            </a:r>
            <a:r>
              <a:rPr sz="2400" dirty="0">
                <a:latin typeface="Calibri"/>
                <a:cs typeface="Calibri"/>
              </a:rPr>
              <a:t>and</a:t>
            </a:r>
            <a:r>
              <a:rPr sz="2400" spc="-5" dirty="0">
                <a:latin typeface="Calibri"/>
                <a:cs typeface="Calibri"/>
              </a:rPr>
              <a:t> </a:t>
            </a:r>
            <a:r>
              <a:rPr sz="2400" dirty="0">
                <a:latin typeface="Calibri"/>
                <a:cs typeface="Calibri"/>
              </a:rPr>
              <a:t>an</a:t>
            </a:r>
            <a:r>
              <a:rPr sz="2400" spc="-5" dirty="0">
                <a:latin typeface="Calibri"/>
                <a:cs typeface="Calibri"/>
              </a:rPr>
              <a:t> </a:t>
            </a:r>
            <a:r>
              <a:rPr sz="2400" spc="-15" dirty="0">
                <a:latin typeface="Calibri"/>
                <a:cs typeface="Calibri"/>
              </a:rPr>
              <a:t>overall</a:t>
            </a:r>
            <a:r>
              <a:rPr sz="2400" spc="-5" dirty="0">
                <a:latin typeface="Calibri"/>
                <a:cs typeface="Calibri"/>
              </a:rPr>
              <a:t> </a:t>
            </a:r>
            <a:r>
              <a:rPr sz="2400" spc="-10" dirty="0">
                <a:latin typeface="Calibri"/>
                <a:cs typeface="Calibri"/>
              </a:rPr>
              <a:t>reduction</a:t>
            </a:r>
            <a:r>
              <a:rPr sz="2400" spc="-5" dirty="0">
                <a:latin typeface="Calibri"/>
                <a:cs typeface="Calibri"/>
              </a:rPr>
              <a:t> in</a:t>
            </a:r>
            <a:r>
              <a:rPr sz="2400" dirty="0">
                <a:latin typeface="Calibri"/>
                <a:cs typeface="Calibri"/>
              </a:rPr>
              <a:t> </a:t>
            </a:r>
            <a:r>
              <a:rPr sz="2400" spc="-5" dirty="0">
                <a:latin typeface="Calibri"/>
                <a:cs typeface="Calibri"/>
              </a:rPr>
              <a:t>hemoglobin </a:t>
            </a:r>
            <a:r>
              <a:rPr sz="2400" spc="-15" dirty="0">
                <a:latin typeface="Calibri"/>
                <a:cs typeface="Calibri"/>
              </a:rPr>
              <a:t>synthesis.</a:t>
            </a:r>
            <a:endParaRPr sz="2400">
              <a:latin typeface="Calibri"/>
              <a:cs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p:nvPr/>
        </p:nvSpPr>
        <p:spPr>
          <a:xfrm>
            <a:off x="489124" y="1638991"/>
            <a:ext cx="10509250" cy="3439160"/>
          </a:xfrm>
          <a:prstGeom prst="rect">
            <a:avLst/>
          </a:prstGeom>
        </p:spPr>
        <p:txBody>
          <a:bodyPr vert="horz" wrap="square" lIns="0" tIns="93980" rIns="0" bIns="0" rtlCol="0">
            <a:spAutoFit/>
          </a:bodyPr>
          <a:lstStyle/>
          <a:p>
            <a:pPr marL="12700">
              <a:lnSpc>
                <a:spcPct val="100000"/>
              </a:lnSpc>
              <a:spcBef>
                <a:spcPts val="740"/>
              </a:spcBef>
            </a:pPr>
            <a:r>
              <a:rPr sz="3200" spc="-5" dirty="0">
                <a:latin typeface="Calibri"/>
                <a:cs typeface="Calibri"/>
              </a:rPr>
              <a:t>Th</a:t>
            </a:r>
            <a:r>
              <a:rPr sz="3200" dirty="0">
                <a:latin typeface="Calibri"/>
                <a:cs typeface="Calibri"/>
              </a:rPr>
              <a:t>e </a:t>
            </a:r>
            <a:r>
              <a:rPr sz="3200" spc="-1605" dirty="0">
                <a:latin typeface="Arial MT"/>
                <a:cs typeface="Arial MT"/>
              </a:rPr>
              <a:t>γ</a:t>
            </a:r>
            <a:r>
              <a:rPr sz="3200" dirty="0">
                <a:latin typeface="Calibri"/>
                <a:cs typeface="Calibri"/>
              </a:rPr>
              <a:t>-</a:t>
            </a:r>
            <a:r>
              <a:rPr sz="3200" spc="-5" dirty="0">
                <a:latin typeface="Calibri"/>
                <a:cs typeface="Calibri"/>
              </a:rPr>
              <a:t> globi</a:t>
            </a:r>
            <a:r>
              <a:rPr sz="3200" dirty="0">
                <a:latin typeface="Calibri"/>
                <a:cs typeface="Calibri"/>
              </a:rPr>
              <a:t>n</a:t>
            </a:r>
            <a:r>
              <a:rPr sz="3200" spc="-5" dirty="0">
                <a:latin typeface="Calibri"/>
                <a:cs typeface="Calibri"/>
              </a:rPr>
              <a:t> </a:t>
            </a:r>
            <a:r>
              <a:rPr sz="3200" spc="-10" dirty="0">
                <a:latin typeface="Calibri"/>
                <a:cs typeface="Calibri"/>
              </a:rPr>
              <a:t>chain</a:t>
            </a:r>
            <a:r>
              <a:rPr sz="3200" dirty="0">
                <a:latin typeface="Calibri"/>
                <a:cs typeface="Calibri"/>
              </a:rPr>
              <a:t>s</a:t>
            </a:r>
            <a:r>
              <a:rPr sz="3200" spc="-10" dirty="0">
                <a:latin typeface="Calibri"/>
                <a:cs typeface="Calibri"/>
              </a:rPr>
              <a:t> </a:t>
            </a:r>
            <a:r>
              <a:rPr sz="3200" dirty="0">
                <a:latin typeface="Calibri"/>
                <a:cs typeface="Calibri"/>
              </a:rPr>
              <a:t>a</a:t>
            </a:r>
            <a:r>
              <a:rPr sz="3200" spc="-45" dirty="0">
                <a:latin typeface="Calibri"/>
                <a:cs typeface="Calibri"/>
              </a:rPr>
              <a:t>r</a:t>
            </a:r>
            <a:r>
              <a:rPr sz="3200" dirty="0">
                <a:latin typeface="Calibri"/>
                <a:cs typeface="Calibri"/>
              </a:rPr>
              <a:t>e</a:t>
            </a:r>
            <a:r>
              <a:rPr sz="3200" spc="-5" dirty="0">
                <a:latin typeface="Calibri"/>
                <a:cs typeface="Calibri"/>
              </a:rPr>
              <a:t> p</a:t>
            </a:r>
            <a:r>
              <a:rPr sz="3200" spc="-55" dirty="0">
                <a:latin typeface="Calibri"/>
                <a:cs typeface="Calibri"/>
              </a:rPr>
              <a:t>r</a:t>
            </a:r>
            <a:r>
              <a:rPr sz="3200" spc="-5" dirty="0">
                <a:latin typeface="Calibri"/>
                <a:cs typeface="Calibri"/>
              </a:rPr>
              <a:t>oduce</a:t>
            </a:r>
            <a:r>
              <a:rPr sz="3200" dirty="0">
                <a:latin typeface="Calibri"/>
                <a:cs typeface="Calibri"/>
              </a:rPr>
              <a:t>d</a:t>
            </a:r>
            <a:r>
              <a:rPr sz="3200" spc="-5" dirty="0">
                <a:latin typeface="Calibri"/>
                <a:cs typeface="Calibri"/>
              </a:rPr>
              <a:t> i</a:t>
            </a:r>
            <a:r>
              <a:rPr sz="3200" dirty="0">
                <a:latin typeface="Calibri"/>
                <a:cs typeface="Calibri"/>
              </a:rPr>
              <a:t>n</a:t>
            </a:r>
            <a:r>
              <a:rPr sz="3200" spc="-5" dirty="0">
                <a:latin typeface="Calibri"/>
                <a:cs typeface="Calibri"/>
              </a:rPr>
              <a:t> norma</a:t>
            </a:r>
            <a:r>
              <a:rPr sz="3200" dirty="0">
                <a:latin typeface="Calibri"/>
                <a:cs typeface="Calibri"/>
              </a:rPr>
              <a:t>l</a:t>
            </a:r>
            <a:r>
              <a:rPr sz="3200" spc="-5" dirty="0">
                <a:latin typeface="Calibri"/>
                <a:cs typeface="Calibri"/>
              </a:rPr>
              <a:t> </a:t>
            </a:r>
            <a:r>
              <a:rPr sz="3200" dirty="0">
                <a:latin typeface="Calibri"/>
                <a:cs typeface="Calibri"/>
              </a:rPr>
              <a:t>amou</a:t>
            </a:r>
            <a:r>
              <a:rPr sz="3200" spc="-30" dirty="0">
                <a:latin typeface="Calibri"/>
                <a:cs typeface="Calibri"/>
              </a:rPr>
              <a:t>n</a:t>
            </a:r>
            <a:r>
              <a:rPr sz="3200" spc="-10" dirty="0">
                <a:latin typeface="Calibri"/>
                <a:cs typeface="Calibri"/>
              </a:rPr>
              <a:t>ts</a:t>
            </a:r>
            <a:r>
              <a:rPr sz="3200" dirty="0">
                <a:latin typeface="Calibri"/>
                <a:cs typeface="Calibri"/>
              </a:rPr>
              <a:t>,</a:t>
            </a:r>
            <a:r>
              <a:rPr sz="3200" spc="-10" dirty="0">
                <a:latin typeface="Calibri"/>
                <a:cs typeface="Calibri"/>
              </a:rPr>
              <a:t> the</a:t>
            </a:r>
            <a:endParaRPr sz="3200">
              <a:latin typeface="Calibri"/>
              <a:cs typeface="Calibri"/>
            </a:endParaRPr>
          </a:p>
          <a:p>
            <a:pPr marL="12700">
              <a:lnSpc>
                <a:spcPct val="100000"/>
              </a:lnSpc>
              <a:spcBef>
                <a:spcPts val="640"/>
              </a:spcBef>
              <a:tabLst>
                <a:tab pos="7529195" algn="l"/>
              </a:tabLst>
            </a:pPr>
            <a:r>
              <a:rPr sz="3200" spc="-1355" dirty="0">
                <a:latin typeface="Arial MT"/>
                <a:cs typeface="Arial MT"/>
              </a:rPr>
              <a:t>α</a:t>
            </a:r>
            <a:r>
              <a:rPr sz="3200" spc="-5" dirty="0">
                <a:latin typeface="Calibri"/>
                <a:cs typeface="Calibri"/>
              </a:rPr>
              <a:t>-chain</a:t>
            </a:r>
            <a:r>
              <a:rPr sz="3200" dirty="0">
                <a:latin typeface="Calibri"/>
                <a:cs typeface="Calibri"/>
              </a:rPr>
              <a:t>s</a:t>
            </a:r>
            <a:r>
              <a:rPr sz="3200" spc="-5" dirty="0">
                <a:latin typeface="Calibri"/>
                <a:cs typeface="Calibri"/>
              </a:rPr>
              <a:t> </a:t>
            </a:r>
            <a:r>
              <a:rPr sz="3200" spc="-30" dirty="0">
                <a:latin typeface="Calibri"/>
                <a:cs typeface="Calibri"/>
              </a:rPr>
              <a:t>c</a:t>
            </a:r>
            <a:r>
              <a:rPr sz="3200" spc="-5" dirty="0">
                <a:latin typeface="Calibri"/>
                <a:cs typeface="Calibri"/>
              </a:rPr>
              <a:t>ombin</a:t>
            </a:r>
            <a:r>
              <a:rPr sz="3200" dirty="0">
                <a:latin typeface="Calibri"/>
                <a:cs typeface="Calibri"/>
              </a:rPr>
              <a:t>e</a:t>
            </a:r>
            <a:r>
              <a:rPr sz="3200" spc="-5" dirty="0">
                <a:latin typeface="Calibri"/>
                <a:cs typeface="Calibri"/>
              </a:rPr>
              <a:t> </a:t>
            </a:r>
            <a:r>
              <a:rPr sz="3200" spc="-10" dirty="0">
                <a:latin typeface="Calibri"/>
                <a:cs typeface="Calibri"/>
              </a:rPr>
              <a:t>wit</a:t>
            </a:r>
            <a:r>
              <a:rPr sz="3200" dirty="0">
                <a:latin typeface="Calibri"/>
                <a:cs typeface="Calibri"/>
              </a:rPr>
              <a:t>h</a:t>
            </a:r>
            <a:r>
              <a:rPr sz="3200" spc="30" dirty="0">
                <a:latin typeface="Calibri"/>
                <a:cs typeface="Calibri"/>
              </a:rPr>
              <a:t> </a:t>
            </a:r>
            <a:r>
              <a:rPr sz="3200" spc="-1605" dirty="0">
                <a:latin typeface="Arial MT"/>
                <a:cs typeface="Arial MT"/>
              </a:rPr>
              <a:t>γ</a:t>
            </a:r>
            <a:r>
              <a:rPr sz="3200" spc="-5" dirty="0">
                <a:latin typeface="Calibri"/>
                <a:cs typeface="Calibri"/>
              </a:rPr>
              <a:t>-chains</a:t>
            </a:r>
            <a:r>
              <a:rPr sz="3200" dirty="0">
                <a:latin typeface="Calibri"/>
                <a:cs typeface="Calibri"/>
              </a:rPr>
              <a:t>,</a:t>
            </a:r>
            <a:r>
              <a:rPr sz="3200" spc="-5" dirty="0">
                <a:latin typeface="Calibri"/>
                <a:cs typeface="Calibri"/>
              </a:rPr>
              <a:t> </a:t>
            </a:r>
            <a:r>
              <a:rPr sz="3200" spc="-45" dirty="0">
                <a:latin typeface="Calibri"/>
                <a:cs typeface="Calibri"/>
              </a:rPr>
              <a:t>r</a:t>
            </a:r>
            <a:r>
              <a:rPr sz="3200" spc="-5" dirty="0">
                <a:latin typeface="Calibri"/>
                <a:cs typeface="Calibri"/>
              </a:rPr>
              <a:t>esultin</a:t>
            </a:r>
            <a:r>
              <a:rPr sz="3200" dirty="0">
                <a:latin typeface="Calibri"/>
                <a:cs typeface="Calibri"/>
              </a:rPr>
              <a:t>g</a:t>
            </a:r>
            <a:r>
              <a:rPr sz="3200" spc="-5" dirty="0">
                <a:latin typeface="Calibri"/>
                <a:cs typeface="Calibri"/>
              </a:rPr>
              <a:t> i</a:t>
            </a:r>
            <a:r>
              <a:rPr sz="3200" dirty="0">
                <a:latin typeface="Calibri"/>
                <a:cs typeface="Calibri"/>
              </a:rPr>
              <a:t>n	</a:t>
            </a:r>
            <a:r>
              <a:rPr sz="3200" spc="-5" dirty="0">
                <a:latin typeface="Calibri"/>
                <a:cs typeface="Calibri"/>
              </a:rPr>
              <a:t>Hb</a:t>
            </a:r>
            <a:r>
              <a:rPr sz="3200" dirty="0">
                <a:latin typeface="Calibri"/>
                <a:cs typeface="Calibri"/>
              </a:rPr>
              <a:t>F</a:t>
            </a:r>
            <a:r>
              <a:rPr sz="3200" spc="-5" dirty="0">
                <a:latin typeface="Calibri"/>
                <a:cs typeface="Calibri"/>
              </a:rPr>
              <a:t> </a:t>
            </a:r>
            <a:r>
              <a:rPr sz="3200" spc="35" dirty="0">
                <a:latin typeface="Calibri"/>
                <a:cs typeface="Calibri"/>
              </a:rPr>
              <a:t>(</a:t>
            </a:r>
            <a:r>
              <a:rPr sz="3200" spc="-1355" dirty="0">
                <a:latin typeface="Arial MT"/>
                <a:cs typeface="Arial MT"/>
              </a:rPr>
              <a:t>α</a:t>
            </a:r>
            <a:r>
              <a:rPr sz="3200" dirty="0">
                <a:latin typeface="Calibri"/>
                <a:cs typeface="Calibri"/>
              </a:rPr>
              <a:t>2</a:t>
            </a:r>
            <a:r>
              <a:rPr sz="3200" spc="-5" dirty="0">
                <a:latin typeface="Calibri"/>
                <a:cs typeface="Calibri"/>
              </a:rPr>
              <a:t> </a:t>
            </a:r>
            <a:r>
              <a:rPr sz="3200" spc="-1605" dirty="0">
                <a:latin typeface="Arial MT"/>
                <a:cs typeface="Arial MT"/>
              </a:rPr>
              <a:t>γ</a:t>
            </a:r>
            <a:r>
              <a:rPr sz="3200" dirty="0">
                <a:latin typeface="Calibri"/>
                <a:cs typeface="Calibri"/>
              </a:rPr>
              <a:t>2</a:t>
            </a:r>
            <a:r>
              <a:rPr sz="3200" spc="-10" dirty="0">
                <a:latin typeface="Calibri"/>
                <a:cs typeface="Calibri"/>
              </a:rPr>
              <a:t> </a:t>
            </a:r>
            <a:r>
              <a:rPr sz="3200" dirty="0">
                <a:latin typeface="Calibri"/>
                <a:cs typeface="Calibri"/>
              </a:rPr>
              <a:t>)</a:t>
            </a:r>
            <a:endParaRPr sz="3200">
              <a:latin typeface="Calibri"/>
              <a:cs typeface="Calibri"/>
            </a:endParaRPr>
          </a:p>
          <a:p>
            <a:pPr>
              <a:lnSpc>
                <a:spcPct val="100000"/>
              </a:lnSpc>
              <a:spcBef>
                <a:spcPts val="20"/>
              </a:spcBef>
            </a:pPr>
            <a:endParaRPr sz="3650">
              <a:latin typeface="Calibri"/>
              <a:cs typeface="Calibri"/>
            </a:endParaRPr>
          </a:p>
          <a:p>
            <a:pPr marL="12700" marR="5080">
              <a:lnSpc>
                <a:spcPct val="116700"/>
              </a:lnSpc>
            </a:pPr>
            <a:r>
              <a:rPr sz="3200" spc="-5" dirty="0">
                <a:latin typeface="Calibri"/>
                <a:cs typeface="Calibri"/>
              </a:rPr>
              <a:t>The </a:t>
            </a:r>
            <a:r>
              <a:rPr sz="3200" spc="-210" dirty="0">
                <a:latin typeface="Arial MT"/>
                <a:cs typeface="Arial MT"/>
              </a:rPr>
              <a:t>δ</a:t>
            </a:r>
            <a:r>
              <a:rPr sz="3200" spc="-210" dirty="0">
                <a:latin typeface="Calibri"/>
                <a:cs typeface="Calibri"/>
              </a:rPr>
              <a:t>-chain</a:t>
            </a:r>
            <a:r>
              <a:rPr sz="3200" spc="-204" dirty="0">
                <a:latin typeface="Calibri"/>
                <a:cs typeface="Calibri"/>
              </a:rPr>
              <a:t> </a:t>
            </a:r>
            <a:r>
              <a:rPr sz="3200" spc="-20" dirty="0">
                <a:latin typeface="Calibri"/>
                <a:cs typeface="Calibri"/>
              </a:rPr>
              <a:t>synthesis </a:t>
            </a:r>
            <a:r>
              <a:rPr sz="3200" spc="-5" dirty="0">
                <a:latin typeface="Calibri"/>
                <a:cs typeface="Calibri"/>
              </a:rPr>
              <a:t>is not usually </a:t>
            </a:r>
            <a:r>
              <a:rPr sz="3200" spc="-25" dirty="0">
                <a:latin typeface="Calibri"/>
                <a:cs typeface="Calibri"/>
              </a:rPr>
              <a:t>affected </a:t>
            </a:r>
            <a:r>
              <a:rPr sz="3200" spc="-5" dirty="0">
                <a:latin typeface="Calibri"/>
                <a:cs typeface="Calibri"/>
              </a:rPr>
              <a:t>in </a:t>
            </a:r>
            <a:r>
              <a:rPr sz="3200" spc="-110" dirty="0">
                <a:latin typeface="Arial MT"/>
                <a:cs typeface="Arial MT"/>
              </a:rPr>
              <a:t>β</a:t>
            </a:r>
            <a:r>
              <a:rPr sz="3200" spc="-110" dirty="0">
                <a:latin typeface="Calibri"/>
                <a:cs typeface="Calibri"/>
              </a:rPr>
              <a:t>-thalassemia </a:t>
            </a:r>
            <a:r>
              <a:rPr sz="3200" spc="-5" dirty="0">
                <a:latin typeface="Calibri"/>
                <a:cs typeface="Calibri"/>
              </a:rPr>
              <a:t>or </a:t>
            </a:r>
            <a:r>
              <a:rPr sz="3200" spc="-710" dirty="0">
                <a:latin typeface="Calibri"/>
                <a:cs typeface="Calibri"/>
              </a:rPr>
              <a:t> </a:t>
            </a:r>
            <a:r>
              <a:rPr sz="3200" spc="-110" dirty="0">
                <a:latin typeface="Arial MT"/>
                <a:cs typeface="Arial MT"/>
              </a:rPr>
              <a:t>β</a:t>
            </a:r>
            <a:r>
              <a:rPr sz="3200" spc="-110" dirty="0">
                <a:latin typeface="Calibri"/>
                <a:cs typeface="Calibri"/>
              </a:rPr>
              <a:t>-thalassemia</a:t>
            </a:r>
            <a:r>
              <a:rPr sz="3200" spc="-5" dirty="0">
                <a:latin typeface="Calibri"/>
                <a:cs typeface="Calibri"/>
              </a:rPr>
              <a:t> </a:t>
            </a:r>
            <a:r>
              <a:rPr sz="3200" spc="-15" dirty="0">
                <a:latin typeface="Calibri"/>
                <a:cs typeface="Calibri"/>
              </a:rPr>
              <a:t>trait,</a:t>
            </a:r>
            <a:r>
              <a:rPr sz="3200" spc="-5" dirty="0">
                <a:latin typeface="Calibri"/>
                <a:cs typeface="Calibri"/>
              </a:rPr>
              <a:t> </a:t>
            </a:r>
            <a:r>
              <a:rPr sz="3200" dirty="0">
                <a:latin typeface="Calibri"/>
                <a:cs typeface="Calibri"/>
              </a:rPr>
              <a:t>and</a:t>
            </a:r>
            <a:r>
              <a:rPr sz="3200" spc="-5" dirty="0">
                <a:latin typeface="Calibri"/>
                <a:cs typeface="Calibri"/>
              </a:rPr>
              <a:t> </a:t>
            </a:r>
            <a:r>
              <a:rPr sz="3200" spc="-25" dirty="0">
                <a:latin typeface="Calibri"/>
                <a:cs typeface="Calibri"/>
              </a:rPr>
              <a:t>therefore</a:t>
            </a:r>
            <a:r>
              <a:rPr sz="3200" spc="-5" dirty="0">
                <a:latin typeface="Calibri"/>
                <a:cs typeface="Calibri"/>
              </a:rPr>
              <a:t> </a:t>
            </a:r>
            <a:r>
              <a:rPr sz="3200" spc="-15" dirty="0">
                <a:latin typeface="Calibri"/>
                <a:cs typeface="Calibri"/>
              </a:rPr>
              <a:t>patients</a:t>
            </a:r>
            <a:r>
              <a:rPr sz="3200" spc="-10" dirty="0">
                <a:latin typeface="Calibri"/>
                <a:cs typeface="Calibri"/>
              </a:rPr>
              <a:t> </a:t>
            </a:r>
            <a:r>
              <a:rPr sz="3200" spc="-25" dirty="0">
                <a:latin typeface="Calibri"/>
                <a:cs typeface="Calibri"/>
              </a:rPr>
              <a:t>have</a:t>
            </a:r>
            <a:r>
              <a:rPr sz="3200" spc="-5" dirty="0">
                <a:latin typeface="Calibri"/>
                <a:cs typeface="Calibri"/>
              </a:rPr>
              <a:t> </a:t>
            </a:r>
            <a:r>
              <a:rPr sz="3200" dirty="0">
                <a:latin typeface="Calibri"/>
                <a:cs typeface="Calibri"/>
              </a:rPr>
              <a:t>a</a:t>
            </a:r>
            <a:r>
              <a:rPr sz="3200" spc="-5" dirty="0">
                <a:latin typeface="Calibri"/>
                <a:cs typeface="Calibri"/>
              </a:rPr>
              <a:t> </a:t>
            </a:r>
            <a:r>
              <a:rPr sz="3200" spc="-20" dirty="0">
                <a:latin typeface="Calibri"/>
                <a:cs typeface="Calibri"/>
              </a:rPr>
              <a:t>relative</a:t>
            </a:r>
            <a:r>
              <a:rPr sz="3200" spc="-5" dirty="0">
                <a:latin typeface="Calibri"/>
                <a:cs typeface="Calibri"/>
              </a:rPr>
              <a:t> or </a:t>
            </a:r>
            <a:r>
              <a:rPr sz="3200" dirty="0">
                <a:latin typeface="Calibri"/>
                <a:cs typeface="Calibri"/>
              </a:rPr>
              <a:t> a</a:t>
            </a:r>
            <a:r>
              <a:rPr sz="3200" spc="-15" dirty="0">
                <a:latin typeface="Calibri"/>
                <a:cs typeface="Calibri"/>
              </a:rPr>
              <a:t>b</a:t>
            </a:r>
            <a:r>
              <a:rPr sz="3200" spc="-5" dirty="0">
                <a:latin typeface="Calibri"/>
                <a:cs typeface="Calibri"/>
              </a:rPr>
              <a:t>solu</a:t>
            </a:r>
            <a:r>
              <a:rPr sz="3200" spc="-35" dirty="0">
                <a:latin typeface="Calibri"/>
                <a:cs typeface="Calibri"/>
              </a:rPr>
              <a:t>t</a:t>
            </a:r>
            <a:r>
              <a:rPr sz="3200" dirty="0">
                <a:latin typeface="Calibri"/>
                <a:cs typeface="Calibri"/>
              </a:rPr>
              <a:t>e</a:t>
            </a:r>
            <a:r>
              <a:rPr sz="3200" spc="-5" dirty="0">
                <a:latin typeface="Calibri"/>
                <a:cs typeface="Calibri"/>
              </a:rPr>
              <a:t> inc</a:t>
            </a:r>
            <a:r>
              <a:rPr sz="3200" spc="-45" dirty="0">
                <a:latin typeface="Calibri"/>
                <a:cs typeface="Calibri"/>
              </a:rPr>
              <a:t>r</a:t>
            </a:r>
            <a:r>
              <a:rPr sz="3200" spc="-5" dirty="0">
                <a:latin typeface="Calibri"/>
                <a:cs typeface="Calibri"/>
              </a:rPr>
              <a:t>eas</a:t>
            </a:r>
            <a:r>
              <a:rPr sz="3200" dirty="0">
                <a:latin typeface="Calibri"/>
                <a:cs typeface="Calibri"/>
              </a:rPr>
              <a:t>e</a:t>
            </a:r>
            <a:r>
              <a:rPr sz="3200" spc="-5" dirty="0">
                <a:latin typeface="Calibri"/>
                <a:cs typeface="Calibri"/>
              </a:rPr>
              <a:t> i</a:t>
            </a:r>
            <a:r>
              <a:rPr sz="3200" dirty="0">
                <a:latin typeface="Calibri"/>
                <a:cs typeface="Calibri"/>
              </a:rPr>
              <a:t>n</a:t>
            </a:r>
            <a:r>
              <a:rPr sz="3200" spc="-5" dirty="0">
                <a:latin typeface="Calibri"/>
                <a:cs typeface="Calibri"/>
              </a:rPr>
              <a:t> HbA</a:t>
            </a:r>
            <a:r>
              <a:rPr sz="3200" dirty="0">
                <a:latin typeface="Calibri"/>
                <a:cs typeface="Calibri"/>
              </a:rPr>
              <a:t>2</a:t>
            </a:r>
            <a:r>
              <a:rPr sz="3200" spc="-5" dirty="0">
                <a:latin typeface="Calibri"/>
                <a:cs typeface="Calibri"/>
              </a:rPr>
              <a:t> p</a:t>
            </a:r>
            <a:r>
              <a:rPr sz="3200" spc="-55" dirty="0">
                <a:latin typeface="Calibri"/>
                <a:cs typeface="Calibri"/>
              </a:rPr>
              <a:t>r</a:t>
            </a:r>
            <a:r>
              <a:rPr sz="3200" spc="-5" dirty="0">
                <a:latin typeface="Calibri"/>
                <a:cs typeface="Calibri"/>
              </a:rPr>
              <a:t>oductio</a:t>
            </a:r>
            <a:r>
              <a:rPr sz="3200" dirty="0">
                <a:latin typeface="Calibri"/>
                <a:cs typeface="Calibri"/>
              </a:rPr>
              <a:t>n</a:t>
            </a:r>
            <a:r>
              <a:rPr sz="3200" spc="-5" dirty="0">
                <a:latin typeface="Calibri"/>
                <a:cs typeface="Calibri"/>
              </a:rPr>
              <a:t> </a:t>
            </a:r>
            <a:r>
              <a:rPr sz="3200" spc="35" dirty="0">
                <a:latin typeface="Calibri"/>
                <a:cs typeface="Calibri"/>
              </a:rPr>
              <a:t>(</a:t>
            </a:r>
            <a:r>
              <a:rPr sz="3200" spc="-1355" dirty="0">
                <a:latin typeface="Arial MT"/>
                <a:cs typeface="Arial MT"/>
              </a:rPr>
              <a:t>α</a:t>
            </a:r>
            <a:r>
              <a:rPr sz="3200" dirty="0">
                <a:latin typeface="Calibri"/>
                <a:cs typeface="Calibri"/>
              </a:rPr>
              <a:t>2</a:t>
            </a:r>
            <a:r>
              <a:rPr sz="3200" spc="-5" dirty="0">
                <a:latin typeface="Calibri"/>
                <a:cs typeface="Calibri"/>
              </a:rPr>
              <a:t> </a:t>
            </a:r>
            <a:r>
              <a:rPr sz="3200" spc="-1425" dirty="0">
                <a:latin typeface="Arial MT"/>
                <a:cs typeface="Arial MT"/>
              </a:rPr>
              <a:t>δ</a:t>
            </a:r>
            <a:r>
              <a:rPr sz="3200" dirty="0">
                <a:latin typeface="Calibri"/>
                <a:cs typeface="Calibri"/>
              </a:rPr>
              <a:t>2</a:t>
            </a:r>
            <a:r>
              <a:rPr sz="3200" spc="-10" dirty="0">
                <a:latin typeface="Calibri"/>
                <a:cs typeface="Calibri"/>
              </a:rPr>
              <a:t> </a:t>
            </a:r>
            <a:r>
              <a:rPr sz="3200" spc="-5" dirty="0">
                <a:latin typeface="Calibri"/>
                <a:cs typeface="Calibri"/>
              </a:rPr>
              <a:t>).</a:t>
            </a:r>
            <a:endParaRPr sz="320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 y="1241"/>
            <a:ext cx="12179281" cy="6850862"/>
          </a:xfrm>
          <a:prstGeom prst="rect">
            <a:avLst/>
          </a:prstGeom>
        </p:spPr>
      </p:pic>
      <p:sp>
        <p:nvSpPr>
          <p:cNvPr id="3" name="object 3"/>
          <p:cNvSpPr txBox="1">
            <a:spLocks noGrp="1"/>
          </p:cNvSpPr>
          <p:nvPr>
            <p:ph type="title"/>
          </p:nvPr>
        </p:nvSpPr>
        <p:spPr>
          <a:xfrm>
            <a:off x="3127465" y="1519223"/>
            <a:ext cx="4912995" cy="2368550"/>
          </a:xfrm>
          <a:prstGeom prst="rect">
            <a:avLst/>
          </a:prstGeom>
        </p:spPr>
        <p:txBody>
          <a:bodyPr vert="horz" wrap="square" lIns="0" tIns="27305" rIns="0" bIns="0" rtlCol="0">
            <a:spAutoFit/>
          </a:bodyPr>
          <a:lstStyle/>
          <a:p>
            <a:pPr marL="612140" marR="5080" indent="-600075">
              <a:lnSpc>
                <a:spcPts val="9220"/>
              </a:lnSpc>
              <a:spcBef>
                <a:spcPts val="215"/>
              </a:spcBef>
            </a:pPr>
            <a:r>
              <a:rPr sz="7700" spc="-5" dirty="0">
                <a:solidFill>
                  <a:srgbClr val="FFFFFF"/>
                </a:solidFill>
                <a:latin typeface="Arial"/>
                <a:cs typeface="Arial"/>
              </a:rPr>
              <a:t>Sickle</a:t>
            </a:r>
            <a:r>
              <a:rPr sz="7700" spc="-100" dirty="0">
                <a:solidFill>
                  <a:srgbClr val="FFFFFF"/>
                </a:solidFill>
                <a:latin typeface="Arial"/>
                <a:cs typeface="Arial"/>
              </a:rPr>
              <a:t> </a:t>
            </a:r>
            <a:r>
              <a:rPr sz="7700" spc="-5" dirty="0">
                <a:solidFill>
                  <a:srgbClr val="FFFFFF"/>
                </a:solidFill>
                <a:latin typeface="Arial"/>
                <a:cs typeface="Arial"/>
              </a:rPr>
              <a:t>Cell </a:t>
            </a:r>
            <a:r>
              <a:rPr sz="7700" spc="-2125" dirty="0">
                <a:solidFill>
                  <a:srgbClr val="FFFFFF"/>
                </a:solidFill>
                <a:latin typeface="Arial"/>
                <a:cs typeface="Arial"/>
              </a:rPr>
              <a:t> </a:t>
            </a:r>
            <a:r>
              <a:rPr sz="7700" spc="-5" dirty="0">
                <a:solidFill>
                  <a:srgbClr val="FFFFFF"/>
                </a:solidFill>
                <a:latin typeface="Arial"/>
                <a:cs typeface="Arial"/>
              </a:rPr>
              <a:t>Disease</a:t>
            </a:r>
            <a:endParaRPr sz="7700">
              <a:latin typeface="Arial"/>
              <a:cs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51929"/>
            <a:ext cx="6946265" cy="1179830"/>
          </a:xfrm>
          <a:prstGeom prst="rect">
            <a:avLst/>
          </a:prstGeom>
        </p:spPr>
        <p:txBody>
          <a:bodyPr vert="horz" wrap="square" lIns="0" tIns="13970" rIns="0" bIns="0" rtlCol="0">
            <a:spAutoFit/>
          </a:bodyPr>
          <a:lstStyle/>
          <a:p>
            <a:pPr marL="12700">
              <a:lnSpc>
                <a:spcPct val="100000"/>
              </a:lnSpc>
              <a:spcBef>
                <a:spcPts val="110"/>
              </a:spcBef>
            </a:pPr>
            <a:r>
              <a:rPr sz="3950" spc="-15" dirty="0"/>
              <a:t>Homozygous</a:t>
            </a:r>
            <a:r>
              <a:rPr sz="3950" spc="10" dirty="0"/>
              <a:t> </a:t>
            </a:r>
            <a:r>
              <a:rPr sz="3950" spc="-5" dirty="0">
                <a:latin typeface="Arial"/>
                <a:cs typeface="Arial"/>
              </a:rPr>
              <a:t>β</a:t>
            </a:r>
            <a:r>
              <a:rPr sz="3950" spc="-5" dirty="0"/>
              <a:t>-Thalassemia</a:t>
            </a:r>
            <a:endParaRPr sz="3950">
              <a:latin typeface="Arial"/>
              <a:cs typeface="Arial"/>
            </a:endParaRPr>
          </a:p>
          <a:p>
            <a:pPr marL="12700">
              <a:lnSpc>
                <a:spcPct val="100000"/>
              </a:lnSpc>
              <a:spcBef>
                <a:spcPts val="15"/>
              </a:spcBef>
            </a:pPr>
            <a:r>
              <a:rPr sz="3600" spc="-5" dirty="0"/>
              <a:t>(</a:t>
            </a:r>
            <a:r>
              <a:rPr sz="3600" spc="-5" dirty="0">
                <a:solidFill>
                  <a:srgbClr val="FF0000"/>
                </a:solidFill>
              </a:rPr>
              <a:t>Thalassemia</a:t>
            </a:r>
            <a:r>
              <a:rPr sz="3600" spc="-25" dirty="0">
                <a:solidFill>
                  <a:srgbClr val="FF0000"/>
                </a:solidFill>
              </a:rPr>
              <a:t> </a:t>
            </a:r>
            <a:r>
              <a:rPr sz="3600" spc="-50" dirty="0">
                <a:solidFill>
                  <a:srgbClr val="FF0000"/>
                </a:solidFill>
              </a:rPr>
              <a:t>Major,</a:t>
            </a:r>
            <a:r>
              <a:rPr sz="3600" spc="-25" dirty="0">
                <a:solidFill>
                  <a:srgbClr val="FF0000"/>
                </a:solidFill>
              </a:rPr>
              <a:t> </a:t>
            </a:r>
            <a:r>
              <a:rPr sz="3600" spc="-10" dirty="0">
                <a:solidFill>
                  <a:srgbClr val="FF0000"/>
                </a:solidFill>
              </a:rPr>
              <a:t>Cooley</a:t>
            </a:r>
            <a:r>
              <a:rPr sz="3600" spc="-25" dirty="0">
                <a:solidFill>
                  <a:srgbClr val="FF0000"/>
                </a:solidFill>
              </a:rPr>
              <a:t> </a:t>
            </a:r>
            <a:r>
              <a:rPr sz="3600" dirty="0">
                <a:solidFill>
                  <a:srgbClr val="FF0000"/>
                </a:solidFill>
              </a:rPr>
              <a:t>Anemia</a:t>
            </a:r>
            <a:r>
              <a:rPr sz="3600" dirty="0">
                <a:solidFill>
                  <a:srgbClr val="000000"/>
                </a:solidFill>
              </a:rPr>
              <a:t>)</a:t>
            </a:r>
            <a:endParaRPr sz="3600"/>
          </a:p>
        </p:txBody>
      </p:sp>
      <p:sp>
        <p:nvSpPr>
          <p:cNvPr id="4" name="object 4"/>
          <p:cNvSpPr txBox="1"/>
          <p:nvPr/>
        </p:nvSpPr>
        <p:spPr>
          <a:xfrm>
            <a:off x="10135039" y="2771018"/>
            <a:ext cx="717550"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Calibri"/>
                <a:cs typeface="Calibri"/>
              </a:rPr>
              <a:t>should</a:t>
            </a:r>
            <a:endParaRPr sz="2000">
              <a:latin typeface="Calibri"/>
              <a:cs typeface="Calibri"/>
            </a:endParaRPr>
          </a:p>
        </p:txBody>
      </p:sp>
      <p:sp>
        <p:nvSpPr>
          <p:cNvPr id="5" name="object 5"/>
          <p:cNvSpPr txBox="1"/>
          <p:nvPr/>
        </p:nvSpPr>
        <p:spPr>
          <a:xfrm>
            <a:off x="599241" y="2009018"/>
            <a:ext cx="9159875" cy="1397000"/>
          </a:xfrm>
          <a:prstGeom prst="rect">
            <a:avLst/>
          </a:prstGeom>
        </p:spPr>
        <p:txBody>
          <a:bodyPr vert="horz" wrap="square" lIns="0" tIns="63500" rIns="0" bIns="0" rtlCol="0">
            <a:spAutoFit/>
          </a:bodyPr>
          <a:lstStyle/>
          <a:p>
            <a:pPr marL="347980" indent="-335280">
              <a:lnSpc>
                <a:spcPct val="100000"/>
              </a:lnSpc>
              <a:spcBef>
                <a:spcPts val="500"/>
              </a:spcBef>
              <a:buFont typeface="Arial MT"/>
              <a:buChar char="•"/>
              <a:tabLst>
                <a:tab pos="347345" algn="l"/>
                <a:tab pos="347980" algn="l"/>
              </a:tabLst>
            </a:pPr>
            <a:r>
              <a:rPr sz="2000" spc="-5" dirty="0">
                <a:latin typeface="Calibri"/>
                <a:cs typeface="Calibri"/>
              </a:rPr>
              <a:t>N</a:t>
            </a:r>
            <a:r>
              <a:rPr sz="2000" dirty="0">
                <a:latin typeface="Calibri"/>
                <a:cs typeface="Calibri"/>
              </a:rPr>
              <a:t>o </a:t>
            </a:r>
            <a:r>
              <a:rPr sz="2000" spc="-855" dirty="0">
                <a:latin typeface="Arial MT"/>
                <a:cs typeface="Arial MT"/>
              </a:rPr>
              <a:t>β</a:t>
            </a:r>
            <a:r>
              <a:rPr sz="2000" spc="-5" dirty="0">
                <a:latin typeface="Calibri"/>
                <a:cs typeface="Calibri"/>
              </a:rPr>
              <a:t>-chai</a:t>
            </a:r>
            <a:r>
              <a:rPr sz="2000" dirty="0">
                <a:latin typeface="Calibri"/>
                <a:cs typeface="Calibri"/>
              </a:rPr>
              <a:t>n</a:t>
            </a:r>
            <a:r>
              <a:rPr sz="2000" spc="-5" dirty="0">
                <a:latin typeface="Calibri"/>
                <a:cs typeface="Calibri"/>
              </a:rPr>
              <a:t> p</a:t>
            </a:r>
            <a:r>
              <a:rPr sz="2000" spc="-35" dirty="0">
                <a:latin typeface="Calibri"/>
                <a:cs typeface="Calibri"/>
              </a:rPr>
              <a:t>r</a:t>
            </a:r>
            <a:r>
              <a:rPr sz="2000" spc="-5" dirty="0">
                <a:latin typeface="Calibri"/>
                <a:cs typeface="Calibri"/>
              </a:rPr>
              <a:t>oductio</a:t>
            </a:r>
            <a:r>
              <a:rPr sz="2000" dirty="0">
                <a:latin typeface="Calibri"/>
                <a:cs typeface="Calibri"/>
              </a:rPr>
              <a:t>n</a:t>
            </a:r>
            <a:r>
              <a:rPr sz="2000" spc="-5" dirty="0">
                <a:latin typeface="Calibri"/>
                <a:cs typeface="Calibri"/>
              </a:rPr>
              <a:t> o</a:t>
            </a:r>
            <a:r>
              <a:rPr sz="2000" dirty="0">
                <a:latin typeface="Calibri"/>
                <a:cs typeface="Calibri"/>
              </a:rPr>
              <a:t>r</a:t>
            </a:r>
            <a:r>
              <a:rPr sz="2000" spc="-5" dirty="0">
                <a:latin typeface="Calibri"/>
                <a:cs typeface="Calibri"/>
              </a:rPr>
              <a:t> smal</a:t>
            </a:r>
            <a:r>
              <a:rPr sz="2000" dirty="0">
                <a:latin typeface="Calibri"/>
                <a:cs typeface="Calibri"/>
              </a:rPr>
              <a:t>l</a:t>
            </a:r>
            <a:r>
              <a:rPr sz="2000" spc="-5" dirty="0">
                <a:latin typeface="Calibri"/>
                <a:cs typeface="Calibri"/>
              </a:rPr>
              <a:t> </a:t>
            </a:r>
            <a:r>
              <a:rPr sz="2000" dirty="0">
                <a:latin typeface="Calibri"/>
                <a:cs typeface="Calibri"/>
              </a:rPr>
              <a:t>amou</a:t>
            </a:r>
            <a:r>
              <a:rPr sz="2000" spc="-20" dirty="0">
                <a:latin typeface="Calibri"/>
                <a:cs typeface="Calibri"/>
              </a:rPr>
              <a:t>n</a:t>
            </a:r>
            <a:r>
              <a:rPr sz="2000" dirty="0">
                <a:latin typeface="Calibri"/>
                <a:cs typeface="Calibri"/>
              </a:rPr>
              <a:t>t</a:t>
            </a:r>
            <a:endParaRPr sz="2000">
              <a:latin typeface="Calibri"/>
              <a:cs typeface="Calibri"/>
            </a:endParaRPr>
          </a:p>
          <a:p>
            <a:pPr marL="347980" indent="-335280">
              <a:lnSpc>
                <a:spcPct val="100000"/>
              </a:lnSpc>
              <a:spcBef>
                <a:spcPts val="400"/>
              </a:spcBef>
              <a:buFont typeface="Arial MT"/>
              <a:buChar char="•"/>
              <a:tabLst>
                <a:tab pos="347345" algn="l"/>
                <a:tab pos="347980" algn="l"/>
              </a:tabLst>
            </a:pPr>
            <a:r>
              <a:rPr sz="2000" spc="-10" dirty="0">
                <a:latin typeface="Calibri"/>
                <a:cs typeface="Calibri"/>
              </a:rPr>
              <a:t>Sever</a:t>
            </a:r>
            <a:r>
              <a:rPr sz="2000" dirty="0">
                <a:latin typeface="Calibri"/>
                <a:cs typeface="Calibri"/>
              </a:rPr>
              <a:t> </a:t>
            </a:r>
            <a:r>
              <a:rPr sz="2000" spc="-15" dirty="0">
                <a:latin typeface="Calibri"/>
                <a:cs typeface="Calibri"/>
              </a:rPr>
              <a:t>ineffective</a:t>
            </a:r>
            <a:r>
              <a:rPr sz="2000" dirty="0">
                <a:latin typeface="Calibri"/>
                <a:cs typeface="Calibri"/>
              </a:rPr>
              <a:t> </a:t>
            </a:r>
            <a:r>
              <a:rPr sz="2000" spc="-10" dirty="0">
                <a:latin typeface="Calibri"/>
                <a:cs typeface="Calibri"/>
              </a:rPr>
              <a:t>erythropoiesis</a:t>
            </a:r>
            <a:r>
              <a:rPr sz="2000" dirty="0">
                <a:latin typeface="Calibri"/>
                <a:cs typeface="Calibri"/>
              </a:rPr>
              <a:t> and</a:t>
            </a:r>
            <a:r>
              <a:rPr sz="2000" spc="5" dirty="0">
                <a:latin typeface="Calibri"/>
                <a:cs typeface="Calibri"/>
              </a:rPr>
              <a:t> </a:t>
            </a:r>
            <a:r>
              <a:rPr sz="2000" spc="-10" dirty="0">
                <a:latin typeface="Calibri"/>
                <a:cs typeface="Calibri"/>
              </a:rPr>
              <a:t>hemolysis.</a:t>
            </a:r>
            <a:endParaRPr sz="2000">
              <a:latin typeface="Calibri"/>
              <a:cs typeface="Calibri"/>
            </a:endParaRPr>
          </a:p>
          <a:p>
            <a:pPr marL="347345" marR="5080" indent="-335280">
              <a:lnSpc>
                <a:spcPct val="100000"/>
              </a:lnSpc>
              <a:spcBef>
                <a:spcPts val="400"/>
              </a:spcBef>
              <a:buClr>
                <a:srgbClr val="FF0000"/>
              </a:buClr>
              <a:buFont typeface="Arial MT"/>
              <a:buChar char="•"/>
              <a:tabLst>
                <a:tab pos="347345" algn="l"/>
                <a:tab pos="347980" algn="l"/>
              </a:tabLst>
            </a:pPr>
            <a:r>
              <a:rPr sz="2000" spc="-10" dirty="0">
                <a:latin typeface="Calibri"/>
                <a:cs typeface="Calibri"/>
              </a:rPr>
              <a:t>Sever</a:t>
            </a:r>
            <a:r>
              <a:rPr sz="2000" spc="-5" dirty="0">
                <a:latin typeface="Calibri"/>
                <a:cs typeface="Calibri"/>
              </a:rPr>
              <a:t> </a:t>
            </a:r>
            <a:r>
              <a:rPr sz="2000" dirty="0">
                <a:latin typeface="Calibri"/>
                <a:cs typeface="Calibri"/>
              </a:rPr>
              <a:t>anemia</a:t>
            </a:r>
            <a:r>
              <a:rPr sz="2000" spc="-5" dirty="0">
                <a:latin typeface="Calibri"/>
                <a:cs typeface="Calibri"/>
              </a:rPr>
              <a:t> </a:t>
            </a:r>
            <a:r>
              <a:rPr sz="2000" spc="-10" dirty="0">
                <a:latin typeface="Calibri"/>
                <a:cs typeface="Calibri"/>
              </a:rPr>
              <a:t>becomes</a:t>
            </a:r>
            <a:r>
              <a:rPr sz="2000" dirty="0">
                <a:latin typeface="Calibri"/>
                <a:cs typeface="Calibri"/>
              </a:rPr>
              <a:t> </a:t>
            </a:r>
            <a:r>
              <a:rPr sz="2000" spc="-10" dirty="0">
                <a:latin typeface="Calibri"/>
                <a:cs typeface="Calibri"/>
              </a:rPr>
              <a:t>apparent</a:t>
            </a:r>
            <a:r>
              <a:rPr sz="2000" spc="-5" dirty="0">
                <a:latin typeface="Calibri"/>
                <a:cs typeface="Calibri"/>
              </a:rPr>
              <a:t> </a:t>
            </a:r>
            <a:r>
              <a:rPr sz="2000" spc="-10" dirty="0">
                <a:latin typeface="Calibri"/>
                <a:cs typeface="Calibri"/>
              </a:rPr>
              <a:t>at</a:t>
            </a:r>
            <a:r>
              <a:rPr sz="2000" spc="10" dirty="0">
                <a:latin typeface="Calibri"/>
                <a:cs typeface="Calibri"/>
              </a:rPr>
              <a:t> </a:t>
            </a:r>
            <a:r>
              <a:rPr sz="2000" dirty="0">
                <a:latin typeface="Calibri"/>
                <a:cs typeface="Calibri"/>
              </a:rPr>
              <a:t>3</a:t>
            </a:r>
            <a:r>
              <a:rPr sz="2000" spc="-5" dirty="0">
                <a:latin typeface="Calibri"/>
                <a:cs typeface="Calibri"/>
              </a:rPr>
              <a:t> </a:t>
            </a:r>
            <a:r>
              <a:rPr sz="2000" dirty="0">
                <a:latin typeface="Calibri"/>
                <a:cs typeface="Calibri"/>
              </a:rPr>
              <a:t>-</a:t>
            </a:r>
            <a:r>
              <a:rPr sz="2000" spc="-5" dirty="0">
                <a:latin typeface="Calibri"/>
                <a:cs typeface="Calibri"/>
              </a:rPr>
              <a:t> </a:t>
            </a:r>
            <a:r>
              <a:rPr sz="2000" dirty="0">
                <a:latin typeface="Calibri"/>
                <a:cs typeface="Calibri"/>
              </a:rPr>
              <a:t>6 </a:t>
            </a:r>
            <a:r>
              <a:rPr sz="2000" spc="-10" dirty="0">
                <a:latin typeface="Calibri"/>
                <a:cs typeface="Calibri"/>
              </a:rPr>
              <a:t>months</a:t>
            </a:r>
            <a:r>
              <a:rPr sz="2000" spc="10" dirty="0">
                <a:latin typeface="Calibri"/>
                <a:cs typeface="Calibri"/>
              </a:rPr>
              <a:t> </a:t>
            </a:r>
            <a:r>
              <a:rPr sz="2000" spc="-5" dirty="0">
                <a:latin typeface="Calibri"/>
                <a:cs typeface="Calibri"/>
              </a:rPr>
              <a:t>of</a:t>
            </a:r>
            <a:r>
              <a:rPr sz="2000" dirty="0">
                <a:latin typeface="Calibri"/>
                <a:cs typeface="Calibri"/>
              </a:rPr>
              <a:t> </a:t>
            </a:r>
            <a:r>
              <a:rPr sz="2000" spc="-10" dirty="0">
                <a:latin typeface="Calibri"/>
                <a:cs typeface="Calibri"/>
              </a:rPr>
              <a:t>age</a:t>
            </a:r>
            <a:r>
              <a:rPr sz="2000" spc="-5" dirty="0">
                <a:latin typeface="Calibri"/>
                <a:cs typeface="Calibri"/>
              </a:rPr>
              <a:t> when the</a:t>
            </a:r>
            <a:r>
              <a:rPr sz="2000" dirty="0">
                <a:latin typeface="Calibri"/>
                <a:cs typeface="Calibri"/>
              </a:rPr>
              <a:t> </a:t>
            </a:r>
            <a:r>
              <a:rPr sz="2000" spc="-10" dirty="0">
                <a:latin typeface="Calibri"/>
                <a:cs typeface="Calibri"/>
              </a:rPr>
              <a:t>switch</a:t>
            </a:r>
            <a:r>
              <a:rPr sz="2000" spc="-5" dirty="0">
                <a:latin typeface="Calibri"/>
                <a:cs typeface="Calibri"/>
              </a:rPr>
              <a:t> </a:t>
            </a:r>
            <a:r>
              <a:rPr sz="2000" spc="-15" dirty="0">
                <a:latin typeface="Calibri"/>
                <a:cs typeface="Calibri"/>
              </a:rPr>
              <a:t>from</a:t>
            </a:r>
            <a:r>
              <a:rPr sz="2000" spc="35" dirty="0">
                <a:latin typeface="Calibri"/>
                <a:cs typeface="Calibri"/>
              </a:rPr>
              <a:t> </a:t>
            </a:r>
            <a:r>
              <a:rPr sz="2000" spc="-505" dirty="0">
                <a:latin typeface="Arial MT"/>
                <a:cs typeface="Arial MT"/>
              </a:rPr>
              <a:t>γ</a:t>
            </a:r>
            <a:r>
              <a:rPr sz="2000" spc="-505" dirty="0">
                <a:latin typeface="Calibri"/>
                <a:cs typeface="Calibri"/>
              </a:rPr>
              <a:t>-</a:t>
            </a:r>
            <a:r>
              <a:rPr sz="2000" spc="-5" dirty="0">
                <a:latin typeface="Calibri"/>
                <a:cs typeface="Calibri"/>
              </a:rPr>
              <a:t> </a:t>
            </a:r>
            <a:r>
              <a:rPr sz="2000" spc="-10" dirty="0">
                <a:latin typeface="Calibri"/>
                <a:cs typeface="Calibri"/>
              </a:rPr>
              <a:t>to</a:t>
            </a:r>
            <a:r>
              <a:rPr sz="2000" spc="-5" dirty="0">
                <a:latin typeface="Calibri"/>
                <a:cs typeface="Calibri"/>
              </a:rPr>
              <a:t> </a:t>
            </a:r>
            <a:r>
              <a:rPr sz="2000" spc="-430" dirty="0">
                <a:latin typeface="Arial MT"/>
                <a:cs typeface="Arial MT"/>
              </a:rPr>
              <a:t>β</a:t>
            </a:r>
            <a:r>
              <a:rPr sz="2000" spc="-430" dirty="0">
                <a:latin typeface="Calibri"/>
                <a:cs typeface="Calibri"/>
              </a:rPr>
              <a:t>- </a:t>
            </a:r>
            <a:r>
              <a:rPr sz="2000" spc="-425" dirty="0">
                <a:latin typeface="Calibri"/>
                <a:cs typeface="Calibri"/>
              </a:rPr>
              <a:t> </a:t>
            </a:r>
            <a:r>
              <a:rPr sz="2000" spc="-40" dirty="0">
                <a:latin typeface="Calibri"/>
                <a:cs typeface="Calibri"/>
              </a:rPr>
              <a:t>occur.</a:t>
            </a:r>
            <a:endParaRPr sz="2000">
              <a:latin typeface="Calibri"/>
              <a:cs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322998"/>
            <a:ext cx="5183505" cy="635000"/>
          </a:xfrm>
          <a:prstGeom prst="rect">
            <a:avLst/>
          </a:prstGeom>
        </p:spPr>
        <p:txBody>
          <a:bodyPr vert="horz" wrap="square" lIns="0" tIns="12700" rIns="0" bIns="0" rtlCol="0">
            <a:spAutoFit/>
          </a:bodyPr>
          <a:lstStyle/>
          <a:p>
            <a:pPr marL="12700">
              <a:lnSpc>
                <a:spcPct val="100000"/>
              </a:lnSpc>
              <a:spcBef>
                <a:spcPts val="100"/>
              </a:spcBef>
            </a:pPr>
            <a:r>
              <a:rPr spc="-5" dirty="0"/>
              <a:t>CLINICAL</a:t>
            </a:r>
            <a:r>
              <a:rPr spc="-90" dirty="0"/>
              <a:t> </a:t>
            </a:r>
            <a:r>
              <a:rPr spc="-60" dirty="0"/>
              <a:t>PRESENTATION</a:t>
            </a:r>
          </a:p>
        </p:txBody>
      </p:sp>
      <p:sp>
        <p:nvSpPr>
          <p:cNvPr id="4" name="object 4"/>
          <p:cNvSpPr txBox="1"/>
          <p:nvPr/>
        </p:nvSpPr>
        <p:spPr>
          <a:xfrm>
            <a:off x="692071" y="1506278"/>
            <a:ext cx="5847080" cy="2413000"/>
          </a:xfrm>
          <a:prstGeom prst="rect">
            <a:avLst/>
          </a:prstGeom>
        </p:spPr>
        <p:txBody>
          <a:bodyPr vert="horz" wrap="square" lIns="0" tIns="12700" rIns="0" bIns="0" rtlCol="0">
            <a:spAutoFit/>
          </a:bodyPr>
          <a:lstStyle/>
          <a:p>
            <a:pPr marL="12700">
              <a:lnSpc>
                <a:spcPct val="100000"/>
              </a:lnSpc>
              <a:spcBef>
                <a:spcPts val="100"/>
              </a:spcBef>
            </a:pPr>
            <a:r>
              <a:rPr sz="2800" spc="-25" dirty="0">
                <a:latin typeface="Calibri"/>
                <a:cs typeface="Calibri"/>
              </a:rPr>
              <a:t>Initially,</a:t>
            </a:r>
            <a:r>
              <a:rPr sz="2800" spc="-20" dirty="0">
                <a:latin typeface="Calibri"/>
                <a:cs typeface="Calibri"/>
              </a:rPr>
              <a:t> related</a:t>
            </a:r>
            <a:r>
              <a:rPr sz="2800" spc="-15" dirty="0">
                <a:latin typeface="Calibri"/>
                <a:cs typeface="Calibri"/>
              </a:rPr>
              <a:t> to</a:t>
            </a:r>
            <a:r>
              <a:rPr sz="2800" spc="-20" dirty="0">
                <a:latin typeface="Calibri"/>
                <a:cs typeface="Calibri"/>
              </a:rPr>
              <a:t> </a:t>
            </a:r>
            <a:r>
              <a:rPr sz="2800" spc="-5" dirty="0">
                <a:latin typeface="Calibri"/>
                <a:cs typeface="Calibri"/>
              </a:rPr>
              <a:t>hemolytic</a:t>
            </a:r>
            <a:r>
              <a:rPr sz="2800" spc="-20" dirty="0">
                <a:latin typeface="Calibri"/>
                <a:cs typeface="Calibri"/>
              </a:rPr>
              <a:t> </a:t>
            </a:r>
            <a:r>
              <a:rPr sz="2800" dirty="0">
                <a:latin typeface="Calibri"/>
                <a:cs typeface="Calibri"/>
              </a:rPr>
              <a:t>anemia:</a:t>
            </a:r>
            <a:endParaRPr sz="2800">
              <a:latin typeface="Calibri"/>
              <a:cs typeface="Calibri"/>
            </a:endParaRPr>
          </a:p>
          <a:p>
            <a:pPr>
              <a:lnSpc>
                <a:spcPct val="100000"/>
              </a:lnSpc>
              <a:spcBef>
                <a:spcPts val="25"/>
              </a:spcBef>
            </a:pPr>
            <a:endParaRPr sz="3550">
              <a:latin typeface="Calibri"/>
              <a:cs typeface="Calibri"/>
            </a:endParaRPr>
          </a:p>
          <a:p>
            <a:pPr marL="201295" indent="-189230">
              <a:lnSpc>
                <a:spcPct val="100000"/>
              </a:lnSpc>
              <a:buChar char="-"/>
              <a:tabLst>
                <a:tab pos="201930" algn="l"/>
              </a:tabLst>
            </a:pPr>
            <a:r>
              <a:rPr sz="2800" spc="-10" dirty="0">
                <a:latin typeface="Calibri"/>
                <a:cs typeface="Calibri"/>
              </a:rPr>
              <a:t>Decrease</a:t>
            </a:r>
            <a:r>
              <a:rPr sz="2800" spc="-25" dirty="0">
                <a:latin typeface="Calibri"/>
                <a:cs typeface="Calibri"/>
              </a:rPr>
              <a:t> </a:t>
            </a:r>
            <a:r>
              <a:rPr sz="2800" dirty="0">
                <a:latin typeface="Calibri"/>
                <a:cs typeface="Calibri"/>
              </a:rPr>
              <a:t>activity</a:t>
            </a:r>
            <a:r>
              <a:rPr sz="2800" spc="-25" dirty="0">
                <a:latin typeface="Calibri"/>
                <a:cs typeface="Calibri"/>
              </a:rPr>
              <a:t> </a:t>
            </a:r>
            <a:r>
              <a:rPr sz="2800" dirty="0">
                <a:latin typeface="Calibri"/>
                <a:cs typeface="Calibri"/>
              </a:rPr>
              <a:t>and</a:t>
            </a:r>
            <a:r>
              <a:rPr sz="2800" spc="-25" dirty="0">
                <a:latin typeface="Calibri"/>
                <a:cs typeface="Calibri"/>
              </a:rPr>
              <a:t> </a:t>
            </a:r>
            <a:r>
              <a:rPr sz="2800" spc="-10" dirty="0">
                <a:latin typeface="Calibri"/>
                <a:cs typeface="Calibri"/>
              </a:rPr>
              <a:t>increase</a:t>
            </a:r>
            <a:r>
              <a:rPr sz="2800" spc="-20" dirty="0">
                <a:latin typeface="Calibri"/>
                <a:cs typeface="Calibri"/>
              </a:rPr>
              <a:t> </a:t>
            </a:r>
            <a:r>
              <a:rPr sz="2800" spc="-5" dirty="0">
                <a:latin typeface="Calibri"/>
                <a:cs typeface="Calibri"/>
              </a:rPr>
              <a:t>sleeping</a:t>
            </a:r>
            <a:endParaRPr sz="2800">
              <a:latin typeface="Calibri"/>
              <a:cs typeface="Calibri"/>
            </a:endParaRPr>
          </a:p>
          <a:p>
            <a:pPr marL="201295" indent="-189230">
              <a:lnSpc>
                <a:spcPct val="100000"/>
              </a:lnSpc>
              <a:spcBef>
                <a:spcPts val="500"/>
              </a:spcBef>
              <a:buChar char="-"/>
              <a:tabLst>
                <a:tab pos="201930" algn="l"/>
              </a:tabLst>
            </a:pPr>
            <a:r>
              <a:rPr sz="2800" spc="-10" dirty="0">
                <a:latin typeface="Calibri"/>
                <a:cs typeface="Calibri"/>
              </a:rPr>
              <a:t>Conjunctival</a:t>
            </a:r>
            <a:r>
              <a:rPr sz="2800" spc="-35" dirty="0">
                <a:latin typeface="Calibri"/>
                <a:cs typeface="Calibri"/>
              </a:rPr>
              <a:t> </a:t>
            </a:r>
            <a:r>
              <a:rPr sz="2800" spc="-5" dirty="0">
                <a:latin typeface="Calibri"/>
                <a:cs typeface="Calibri"/>
              </a:rPr>
              <a:t>pallor</a:t>
            </a:r>
            <a:endParaRPr sz="2800">
              <a:latin typeface="Calibri"/>
              <a:cs typeface="Calibri"/>
            </a:endParaRPr>
          </a:p>
          <a:p>
            <a:pPr marL="201295" indent="-189230">
              <a:lnSpc>
                <a:spcPct val="100000"/>
              </a:lnSpc>
              <a:spcBef>
                <a:spcPts val="500"/>
              </a:spcBef>
              <a:buChar char="-"/>
              <a:tabLst>
                <a:tab pos="201930" algn="l"/>
              </a:tabLst>
            </a:pPr>
            <a:r>
              <a:rPr sz="2800" spc="-5" dirty="0">
                <a:latin typeface="Calibri"/>
                <a:cs typeface="Calibri"/>
              </a:rPr>
              <a:t>Jaundice</a:t>
            </a:r>
            <a:endParaRPr sz="2800">
              <a:latin typeface="Calibri"/>
              <a:cs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1506278"/>
            <a:ext cx="5257165" cy="452120"/>
          </a:xfrm>
          <a:prstGeom prst="rect">
            <a:avLst/>
          </a:prstGeom>
        </p:spPr>
        <p:txBody>
          <a:bodyPr vert="horz" wrap="square" lIns="0" tIns="12700" rIns="0" bIns="0" rtlCol="0">
            <a:spAutoFit/>
          </a:bodyPr>
          <a:lstStyle/>
          <a:p>
            <a:pPr marL="12700">
              <a:lnSpc>
                <a:spcPct val="100000"/>
              </a:lnSpc>
              <a:spcBef>
                <a:spcPts val="100"/>
              </a:spcBef>
            </a:pPr>
            <a:r>
              <a:rPr sz="2800" spc="-15" dirty="0">
                <a:solidFill>
                  <a:srgbClr val="000000"/>
                </a:solidFill>
              </a:rPr>
              <a:t>Presentation</a:t>
            </a:r>
            <a:r>
              <a:rPr sz="2800" spc="-20" dirty="0">
                <a:solidFill>
                  <a:srgbClr val="000000"/>
                </a:solidFill>
              </a:rPr>
              <a:t> </a:t>
            </a:r>
            <a:r>
              <a:rPr sz="2800" spc="-5" dirty="0">
                <a:solidFill>
                  <a:srgbClr val="000000"/>
                </a:solidFill>
              </a:rPr>
              <a:t>of</a:t>
            </a:r>
            <a:r>
              <a:rPr sz="2800" spc="-15" dirty="0">
                <a:solidFill>
                  <a:srgbClr val="000000"/>
                </a:solidFill>
              </a:rPr>
              <a:t> </a:t>
            </a:r>
            <a:r>
              <a:rPr sz="2800" spc="-5" dirty="0">
                <a:solidFill>
                  <a:srgbClr val="000000"/>
                </a:solidFill>
              </a:rPr>
              <a:t>the</a:t>
            </a:r>
            <a:r>
              <a:rPr sz="2800" spc="-20" dirty="0">
                <a:solidFill>
                  <a:srgbClr val="000000"/>
                </a:solidFill>
              </a:rPr>
              <a:t> </a:t>
            </a:r>
            <a:r>
              <a:rPr sz="2800" spc="-15" dirty="0">
                <a:solidFill>
                  <a:srgbClr val="000000"/>
                </a:solidFill>
              </a:rPr>
              <a:t>severe </a:t>
            </a:r>
            <a:r>
              <a:rPr sz="2800" spc="-5" dirty="0">
                <a:solidFill>
                  <a:srgbClr val="000000"/>
                </a:solidFill>
              </a:rPr>
              <a:t>disease</a:t>
            </a:r>
            <a:r>
              <a:rPr sz="2800" spc="-20" dirty="0">
                <a:solidFill>
                  <a:srgbClr val="000000"/>
                </a:solidFill>
              </a:rPr>
              <a:t> </a:t>
            </a:r>
            <a:r>
              <a:rPr sz="2800" dirty="0">
                <a:solidFill>
                  <a:srgbClr val="000000"/>
                </a:solidFill>
              </a:rPr>
              <a:t>:</a:t>
            </a:r>
            <a:endParaRPr sz="2800"/>
          </a:p>
        </p:txBody>
      </p:sp>
      <p:sp>
        <p:nvSpPr>
          <p:cNvPr id="4" name="object 4"/>
          <p:cNvSpPr txBox="1"/>
          <p:nvPr/>
        </p:nvSpPr>
        <p:spPr>
          <a:xfrm>
            <a:off x="692071" y="2292663"/>
            <a:ext cx="10487660" cy="2870200"/>
          </a:xfrm>
          <a:prstGeom prst="rect">
            <a:avLst/>
          </a:prstGeom>
        </p:spPr>
        <p:txBody>
          <a:bodyPr vert="horz" wrap="square" lIns="0" tIns="63500" rIns="0" bIns="0" rtlCol="0">
            <a:spAutoFit/>
          </a:bodyPr>
          <a:lstStyle/>
          <a:p>
            <a:pPr marL="457200" indent="-416559">
              <a:lnSpc>
                <a:spcPct val="100000"/>
              </a:lnSpc>
              <a:spcBef>
                <a:spcPts val="500"/>
              </a:spcBef>
              <a:buSzPct val="75000"/>
              <a:buFont typeface="Arial MT"/>
              <a:buChar char="•"/>
              <a:tabLst>
                <a:tab pos="456565" algn="l"/>
                <a:tab pos="457200" algn="l"/>
              </a:tabLst>
            </a:pPr>
            <a:r>
              <a:rPr sz="2000" spc="-5" dirty="0">
                <a:latin typeface="Calibri"/>
                <a:cs typeface="Calibri"/>
              </a:rPr>
              <a:t>Thalassemic</a:t>
            </a:r>
            <a:r>
              <a:rPr sz="2000" spc="5" dirty="0">
                <a:latin typeface="Calibri"/>
                <a:cs typeface="Calibri"/>
              </a:rPr>
              <a:t> </a:t>
            </a:r>
            <a:r>
              <a:rPr sz="2000" spc="-10" dirty="0">
                <a:latin typeface="Calibri"/>
                <a:cs typeface="Calibri"/>
              </a:rPr>
              <a:t>facies</a:t>
            </a:r>
            <a:r>
              <a:rPr sz="2000" spc="5" dirty="0">
                <a:latin typeface="Calibri"/>
                <a:cs typeface="Calibri"/>
              </a:rPr>
              <a:t> </a:t>
            </a:r>
            <a:r>
              <a:rPr sz="2000" spc="-10" dirty="0">
                <a:latin typeface="Calibri"/>
                <a:cs typeface="Calibri"/>
              </a:rPr>
              <a:t>(maxilla</a:t>
            </a:r>
            <a:r>
              <a:rPr sz="2000" spc="5" dirty="0">
                <a:latin typeface="Calibri"/>
                <a:cs typeface="Calibri"/>
              </a:rPr>
              <a:t> </a:t>
            </a:r>
            <a:r>
              <a:rPr sz="2000" spc="-10" dirty="0">
                <a:latin typeface="Calibri"/>
                <a:cs typeface="Calibri"/>
              </a:rPr>
              <a:t>hyperplasia,</a:t>
            </a:r>
            <a:r>
              <a:rPr sz="2000" spc="5" dirty="0">
                <a:latin typeface="Calibri"/>
                <a:cs typeface="Calibri"/>
              </a:rPr>
              <a:t> </a:t>
            </a:r>
            <a:r>
              <a:rPr sz="2000" spc="-10" dirty="0">
                <a:latin typeface="Calibri"/>
                <a:cs typeface="Calibri"/>
              </a:rPr>
              <a:t>flat</a:t>
            </a:r>
            <a:r>
              <a:rPr sz="2000" spc="5" dirty="0">
                <a:latin typeface="Calibri"/>
                <a:cs typeface="Calibri"/>
              </a:rPr>
              <a:t> </a:t>
            </a:r>
            <a:r>
              <a:rPr sz="2000" spc="-5" dirty="0">
                <a:latin typeface="Calibri"/>
                <a:cs typeface="Calibri"/>
              </a:rPr>
              <a:t>nasal</a:t>
            </a:r>
            <a:r>
              <a:rPr sz="2000" spc="5" dirty="0">
                <a:latin typeface="Calibri"/>
                <a:cs typeface="Calibri"/>
              </a:rPr>
              <a:t> </a:t>
            </a:r>
            <a:r>
              <a:rPr sz="2000" spc="-10" dirty="0">
                <a:latin typeface="Calibri"/>
                <a:cs typeface="Calibri"/>
              </a:rPr>
              <a:t>bridge,</a:t>
            </a:r>
            <a:r>
              <a:rPr sz="2000" spc="5" dirty="0">
                <a:latin typeface="Calibri"/>
                <a:cs typeface="Calibri"/>
              </a:rPr>
              <a:t> </a:t>
            </a:r>
            <a:r>
              <a:rPr sz="2000" spc="-10" dirty="0">
                <a:latin typeface="Calibri"/>
                <a:cs typeface="Calibri"/>
              </a:rPr>
              <a:t>frontalbossing),</a:t>
            </a:r>
            <a:endParaRPr sz="2000">
              <a:latin typeface="Calibri"/>
              <a:cs typeface="Calibri"/>
            </a:endParaRPr>
          </a:p>
          <a:p>
            <a:pPr marL="457200" indent="-416559">
              <a:lnSpc>
                <a:spcPct val="100000"/>
              </a:lnSpc>
              <a:spcBef>
                <a:spcPts val="400"/>
              </a:spcBef>
              <a:buSzPct val="75000"/>
              <a:buFont typeface="Arial MT"/>
              <a:buChar char="•"/>
              <a:tabLst>
                <a:tab pos="456565" algn="l"/>
                <a:tab pos="457200" algn="l"/>
              </a:tabLst>
            </a:pPr>
            <a:r>
              <a:rPr sz="2000" spc="-10" dirty="0">
                <a:latin typeface="Calibri"/>
                <a:cs typeface="Calibri"/>
              </a:rPr>
              <a:t>Pathologic</a:t>
            </a:r>
            <a:r>
              <a:rPr sz="2000" spc="-35" dirty="0">
                <a:latin typeface="Calibri"/>
                <a:cs typeface="Calibri"/>
              </a:rPr>
              <a:t> </a:t>
            </a:r>
            <a:r>
              <a:rPr sz="2000" spc="-5" dirty="0">
                <a:latin typeface="Calibri"/>
                <a:cs typeface="Calibri"/>
              </a:rPr>
              <a:t>bone</a:t>
            </a:r>
            <a:r>
              <a:rPr sz="2000" spc="-30" dirty="0">
                <a:latin typeface="Calibri"/>
                <a:cs typeface="Calibri"/>
              </a:rPr>
              <a:t> </a:t>
            </a:r>
            <a:r>
              <a:rPr sz="2000" spc="-10" dirty="0">
                <a:latin typeface="Calibri"/>
                <a:cs typeface="Calibri"/>
              </a:rPr>
              <a:t>fractures.</a:t>
            </a:r>
            <a:endParaRPr sz="2000">
              <a:latin typeface="Calibri"/>
              <a:cs typeface="Calibri"/>
            </a:endParaRPr>
          </a:p>
          <a:p>
            <a:pPr marL="457200" indent="-416559">
              <a:lnSpc>
                <a:spcPct val="100000"/>
              </a:lnSpc>
              <a:spcBef>
                <a:spcPts val="400"/>
              </a:spcBef>
              <a:buSzPct val="75000"/>
              <a:buFont typeface="Arial MT"/>
              <a:buChar char="•"/>
              <a:tabLst>
                <a:tab pos="456565" algn="l"/>
                <a:tab pos="457200" algn="l"/>
              </a:tabLst>
            </a:pPr>
            <a:r>
              <a:rPr sz="2000" spc="-15" dirty="0">
                <a:latin typeface="Calibri"/>
                <a:cs typeface="Calibri"/>
              </a:rPr>
              <a:t>Marked</a:t>
            </a:r>
            <a:r>
              <a:rPr sz="2000" spc="-40" dirty="0">
                <a:latin typeface="Calibri"/>
                <a:cs typeface="Calibri"/>
              </a:rPr>
              <a:t> </a:t>
            </a:r>
            <a:r>
              <a:rPr sz="2000" spc="-15" dirty="0">
                <a:latin typeface="Calibri"/>
                <a:cs typeface="Calibri"/>
              </a:rPr>
              <a:t>hepatosplenomegaly.</a:t>
            </a:r>
            <a:endParaRPr sz="2000">
              <a:latin typeface="Calibri"/>
              <a:cs typeface="Calibri"/>
            </a:endParaRPr>
          </a:p>
          <a:p>
            <a:pPr marL="457200" indent="-416559">
              <a:lnSpc>
                <a:spcPct val="100000"/>
              </a:lnSpc>
              <a:spcBef>
                <a:spcPts val="400"/>
              </a:spcBef>
              <a:buSzPct val="75000"/>
              <a:buFont typeface="Arial MT"/>
              <a:buChar char="•"/>
              <a:tabLst>
                <a:tab pos="456565" algn="l"/>
                <a:tab pos="457200" algn="l"/>
              </a:tabLst>
            </a:pPr>
            <a:r>
              <a:rPr sz="2000" spc="-5" dirty="0">
                <a:latin typeface="Calibri"/>
                <a:cs typeface="Calibri"/>
              </a:rPr>
              <a:t>Secondary</a:t>
            </a:r>
            <a:r>
              <a:rPr sz="2000" spc="-40" dirty="0">
                <a:latin typeface="Calibri"/>
                <a:cs typeface="Calibri"/>
              </a:rPr>
              <a:t> </a:t>
            </a:r>
            <a:r>
              <a:rPr sz="2000" spc="-10" dirty="0">
                <a:latin typeface="Calibri"/>
                <a:cs typeface="Calibri"/>
              </a:rPr>
              <a:t>hemochromatosis</a:t>
            </a:r>
            <a:endParaRPr sz="2000">
              <a:latin typeface="Calibri"/>
              <a:cs typeface="Calibri"/>
            </a:endParaRPr>
          </a:p>
          <a:p>
            <a:pPr>
              <a:lnSpc>
                <a:spcPct val="100000"/>
              </a:lnSpc>
            </a:pPr>
            <a:endParaRPr sz="2000">
              <a:latin typeface="Calibri"/>
              <a:cs typeface="Calibri"/>
            </a:endParaRPr>
          </a:p>
          <a:p>
            <a:pPr>
              <a:lnSpc>
                <a:spcPct val="100000"/>
              </a:lnSpc>
              <a:spcBef>
                <a:spcPts val="45"/>
              </a:spcBef>
            </a:pPr>
            <a:endParaRPr sz="2550">
              <a:latin typeface="Calibri"/>
              <a:cs typeface="Calibri"/>
            </a:endParaRPr>
          </a:p>
          <a:p>
            <a:pPr marL="69850" marR="5080" indent="-57785">
              <a:lnSpc>
                <a:spcPct val="116700"/>
              </a:lnSpc>
            </a:pPr>
            <a:r>
              <a:rPr sz="2000" spc="-15" dirty="0">
                <a:latin typeface="Calibri"/>
                <a:cs typeface="Calibri"/>
              </a:rPr>
              <a:t>Occasionally,</a:t>
            </a:r>
            <a:r>
              <a:rPr sz="2000" spc="-5" dirty="0">
                <a:latin typeface="Calibri"/>
                <a:cs typeface="Calibri"/>
              </a:rPr>
              <a:t> </a:t>
            </a:r>
            <a:r>
              <a:rPr sz="2000" spc="-10" dirty="0">
                <a:latin typeface="Calibri"/>
                <a:cs typeface="Calibri"/>
              </a:rPr>
              <a:t>patients</a:t>
            </a:r>
            <a:r>
              <a:rPr sz="2000" dirty="0">
                <a:latin typeface="Calibri"/>
                <a:cs typeface="Calibri"/>
              </a:rPr>
              <a:t> </a:t>
            </a:r>
            <a:r>
              <a:rPr sz="2000" spc="-5" dirty="0">
                <a:latin typeface="Calibri"/>
                <a:cs typeface="Calibri"/>
              </a:rPr>
              <a:t>with </a:t>
            </a:r>
            <a:r>
              <a:rPr sz="2000" spc="-15" dirty="0">
                <a:latin typeface="Calibri"/>
                <a:cs typeface="Calibri"/>
              </a:rPr>
              <a:t>moderate</a:t>
            </a:r>
            <a:r>
              <a:rPr sz="2000" dirty="0">
                <a:latin typeface="Calibri"/>
                <a:cs typeface="Calibri"/>
              </a:rPr>
              <a:t> anemia </a:t>
            </a:r>
            <a:r>
              <a:rPr sz="2000" spc="-10" dirty="0">
                <a:latin typeface="Calibri"/>
                <a:cs typeface="Calibri"/>
              </a:rPr>
              <a:t>develop</a:t>
            </a:r>
            <a:r>
              <a:rPr sz="2000" spc="-5" dirty="0">
                <a:latin typeface="Calibri"/>
                <a:cs typeface="Calibri"/>
              </a:rPr>
              <a:t> these</a:t>
            </a:r>
            <a:r>
              <a:rPr sz="2000" dirty="0">
                <a:latin typeface="Calibri"/>
                <a:cs typeface="Calibri"/>
              </a:rPr>
              <a:t> </a:t>
            </a:r>
            <a:r>
              <a:rPr sz="2000" spc="-15" dirty="0">
                <a:latin typeface="Calibri"/>
                <a:cs typeface="Calibri"/>
              </a:rPr>
              <a:t>severe</a:t>
            </a:r>
            <a:r>
              <a:rPr sz="2000" spc="-5" dirty="0">
                <a:latin typeface="Calibri"/>
                <a:cs typeface="Calibri"/>
              </a:rPr>
              <a:t> </a:t>
            </a:r>
            <a:r>
              <a:rPr sz="2000" spc="-15" dirty="0">
                <a:latin typeface="Calibri"/>
                <a:cs typeface="Calibri"/>
              </a:rPr>
              <a:t>features</a:t>
            </a:r>
            <a:r>
              <a:rPr sz="2000" dirty="0">
                <a:latin typeface="Calibri"/>
                <a:cs typeface="Calibri"/>
              </a:rPr>
              <a:t> </a:t>
            </a:r>
            <a:r>
              <a:rPr sz="2000" spc="-5" dirty="0">
                <a:latin typeface="Calibri"/>
                <a:cs typeface="Calibri"/>
              </a:rPr>
              <a:t>because</a:t>
            </a:r>
            <a:r>
              <a:rPr sz="2000" dirty="0">
                <a:latin typeface="Calibri"/>
                <a:cs typeface="Calibri"/>
              </a:rPr>
              <a:t> </a:t>
            </a:r>
            <a:r>
              <a:rPr sz="2000" spc="-5" dirty="0">
                <a:latin typeface="Calibri"/>
                <a:cs typeface="Calibri"/>
              </a:rPr>
              <a:t>of </a:t>
            </a:r>
            <a:r>
              <a:rPr sz="2000" spc="-10" dirty="0">
                <a:latin typeface="Calibri"/>
                <a:cs typeface="Calibri"/>
              </a:rPr>
              <a:t>compensatory </a:t>
            </a:r>
            <a:r>
              <a:rPr sz="2000" spc="-434" dirty="0">
                <a:latin typeface="Calibri"/>
                <a:cs typeface="Calibri"/>
              </a:rPr>
              <a:t> </a:t>
            </a:r>
            <a:r>
              <a:rPr sz="2000" spc="-15" dirty="0">
                <a:solidFill>
                  <a:srgbClr val="FF2600"/>
                </a:solidFill>
                <a:latin typeface="Calibri"/>
                <a:cs typeface="Calibri"/>
              </a:rPr>
              <a:t>ineffective</a:t>
            </a:r>
            <a:r>
              <a:rPr sz="2000" spc="-10" dirty="0">
                <a:solidFill>
                  <a:srgbClr val="FF2600"/>
                </a:solidFill>
                <a:latin typeface="Calibri"/>
                <a:cs typeface="Calibri"/>
              </a:rPr>
              <a:t> erythropoiesis.</a:t>
            </a:r>
            <a:endParaRPr sz="2000">
              <a:latin typeface="Calibri"/>
              <a:cs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pic>
        <p:nvPicPr>
          <p:cNvPr id="3" name="object 3"/>
          <p:cNvPicPr/>
          <p:nvPr/>
        </p:nvPicPr>
        <p:blipFill>
          <a:blip r:embed="rId3" cstate="print"/>
          <a:stretch>
            <a:fillRect/>
          </a:stretch>
        </p:blipFill>
        <p:spPr>
          <a:xfrm>
            <a:off x="874562" y="0"/>
            <a:ext cx="3752725" cy="6858000"/>
          </a:xfrm>
          <a:prstGeom prst="rect">
            <a:avLst/>
          </a:prstGeom>
        </p:spPr>
      </p:pic>
      <p:pic>
        <p:nvPicPr>
          <p:cNvPr id="4" name="object 4"/>
          <p:cNvPicPr/>
          <p:nvPr/>
        </p:nvPicPr>
        <p:blipFill>
          <a:blip r:embed="rId4" cstate="print"/>
          <a:stretch>
            <a:fillRect/>
          </a:stretch>
        </p:blipFill>
        <p:spPr>
          <a:xfrm>
            <a:off x="5802743" y="0"/>
            <a:ext cx="6073592" cy="68580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p:nvPr/>
        </p:nvSpPr>
        <p:spPr>
          <a:xfrm>
            <a:off x="692071" y="1483673"/>
            <a:ext cx="4446270" cy="2367280"/>
          </a:xfrm>
          <a:prstGeom prst="rect">
            <a:avLst/>
          </a:prstGeom>
        </p:spPr>
        <p:txBody>
          <a:bodyPr vert="horz" wrap="square" lIns="0" tIns="12700" rIns="0" bIns="0" rtlCol="0">
            <a:spAutoFit/>
          </a:bodyPr>
          <a:lstStyle/>
          <a:p>
            <a:pPr marL="12700">
              <a:lnSpc>
                <a:spcPct val="100000"/>
              </a:lnSpc>
              <a:spcBef>
                <a:spcPts val="100"/>
              </a:spcBef>
            </a:pPr>
            <a:r>
              <a:rPr sz="1250" b="1" spc="-10" dirty="0">
                <a:latin typeface="Calibri"/>
                <a:cs typeface="Calibri"/>
              </a:rPr>
              <a:t>Features</a:t>
            </a:r>
            <a:r>
              <a:rPr sz="1250" b="1" spc="-5" dirty="0">
                <a:latin typeface="Calibri"/>
                <a:cs typeface="Calibri"/>
              </a:rPr>
              <a:t> of </a:t>
            </a:r>
            <a:r>
              <a:rPr sz="1250" b="1" spc="-10" dirty="0">
                <a:latin typeface="Calibri"/>
                <a:cs typeface="Calibri"/>
              </a:rPr>
              <a:t>ineffective</a:t>
            </a:r>
            <a:r>
              <a:rPr sz="1250" b="1" dirty="0">
                <a:latin typeface="Calibri"/>
                <a:cs typeface="Calibri"/>
              </a:rPr>
              <a:t> </a:t>
            </a:r>
            <a:r>
              <a:rPr sz="1250" b="1" spc="-10" dirty="0">
                <a:latin typeface="Calibri"/>
                <a:cs typeface="Calibri"/>
              </a:rPr>
              <a:t>erythropoiesis:</a:t>
            </a:r>
            <a:endParaRPr sz="1250">
              <a:latin typeface="Calibri"/>
              <a:cs typeface="Calibri"/>
            </a:endParaRPr>
          </a:p>
          <a:p>
            <a:pPr marL="12700" marR="5080" indent="42545" algn="just">
              <a:lnSpc>
                <a:spcPct val="126400"/>
              </a:lnSpc>
              <a:spcBef>
                <a:spcPts val="670"/>
              </a:spcBef>
              <a:buSzPct val="180000"/>
              <a:buFont typeface="Arial MT"/>
              <a:buChar char="•"/>
              <a:tabLst>
                <a:tab pos="493395" algn="l"/>
              </a:tabLst>
            </a:pPr>
            <a:r>
              <a:rPr sz="1250" spc="-5" dirty="0">
                <a:latin typeface="Calibri"/>
                <a:cs typeface="Calibri"/>
              </a:rPr>
              <a:t>Expanded medullary spaces (Bone </a:t>
            </a:r>
            <a:r>
              <a:rPr sz="1250" spc="-10" dirty="0">
                <a:latin typeface="Calibri"/>
                <a:cs typeface="Calibri"/>
              </a:rPr>
              <a:t>marrow hyperplasia) </a:t>
            </a:r>
            <a:r>
              <a:rPr sz="1250" spc="-5" dirty="0">
                <a:latin typeface="Calibri"/>
                <a:cs typeface="Calibri"/>
              </a:rPr>
              <a:t>(with </a:t>
            </a:r>
            <a:r>
              <a:rPr sz="1250" spc="-270" dirty="0">
                <a:latin typeface="Calibri"/>
                <a:cs typeface="Calibri"/>
              </a:rPr>
              <a:t> </a:t>
            </a:r>
            <a:r>
              <a:rPr sz="1250" spc="-10" dirty="0">
                <a:latin typeface="Calibri"/>
                <a:cs typeface="Calibri"/>
              </a:rPr>
              <a:t>massive expansion </a:t>
            </a:r>
            <a:r>
              <a:rPr sz="1250" spc="-5" dirty="0">
                <a:latin typeface="Calibri"/>
                <a:cs typeface="Calibri"/>
              </a:rPr>
              <a:t>of the </a:t>
            </a:r>
            <a:r>
              <a:rPr sz="1250" spc="-10" dirty="0">
                <a:latin typeface="Calibri"/>
                <a:cs typeface="Calibri"/>
              </a:rPr>
              <a:t>marrow </a:t>
            </a:r>
            <a:r>
              <a:rPr sz="1250" spc="-5" dirty="0">
                <a:latin typeface="Calibri"/>
                <a:cs typeface="Calibri"/>
              </a:rPr>
              <a:t>of the </a:t>
            </a:r>
            <a:r>
              <a:rPr sz="1250" spc="-10" dirty="0">
                <a:latin typeface="Calibri"/>
                <a:cs typeface="Calibri"/>
              </a:rPr>
              <a:t>face </a:t>
            </a:r>
            <a:r>
              <a:rPr sz="1250" dirty="0">
                <a:latin typeface="Calibri"/>
                <a:cs typeface="Calibri"/>
              </a:rPr>
              <a:t>and </a:t>
            </a:r>
            <a:r>
              <a:rPr sz="1250" spc="-10" dirty="0">
                <a:latin typeface="Calibri"/>
                <a:cs typeface="Calibri"/>
              </a:rPr>
              <a:t>skull producing </a:t>
            </a:r>
            <a:r>
              <a:rPr sz="1250" spc="-5" dirty="0">
                <a:latin typeface="Calibri"/>
                <a:cs typeface="Calibri"/>
              </a:rPr>
              <a:t>the </a:t>
            </a:r>
            <a:r>
              <a:rPr sz="1250" dirty="0">
                <a:latin typeface="Calibri"/>
                <a:cs typeface="Calibri"/>
              </a:rPr>
              <a:t> </a:t>
            </a:r>
            <a:r>
              <a:rPr sz="1250" spc="-10" dirty="0">
                <a:latin typeface="Calibri"/>
                <a:cs typeface="Calibri"/>
              </a:rPr>
              <a:t>characteristic </a:t>
            </a:r>
            <a:r>
              <a:rPr sz="1250" spc="-5" dirty="0">
                <a:latin typeface="Calibri"/>
                <a:cs typeface="Calibri"/>
              </a:rPr>
              <a:t>thalassemic facies </a:t>
            </a:r>
            <a:r>
              <a:rPr sz="1250" dirty="0">
                <a:latin typeface="Calibri"/>
                <a:cs typeface="Calibri"/>
              </a:rPr>
              <a:t>)</a:t>
            </a:r>
            <a:endParaRPr sz="1250">
              <a:latin typeface="Calibri"/>
              <a:cs typeface="Calibri"/>
            </a:endParaRPr>
          </a:p>
          <a:p>
            <a:pPr>
              <a:lnSpc>
                <a:spcPct val="100000"/>
              </a:lnSpc>
              <a:spcBef>
                <a:spcPts val="10"/>
              </a:spcBef>
              <a:buFont typeface="Arial MT"/>
              <a:buChar char="•"/>
            </a:pPr>
            <a:endParaRPr sz="1650">
              <a:latin typeface="Calibri"/>
              <a:cs typeface="Calibri"/>
            </a:endParaRPr>
          </a:p>
          <a:p>
            <a:pPr marL="12700" marR="586740" indent="42545">
              <a:lnSpc>
                <a:spcPct val="132800"/>
              </a:lnSpc>
              <a:buSzPct val="180000"/>
              <a:buFont typeface="Arial MT"/>
              <a:buChar char="•"/>
              <a:tabLst>
                <a:tab pos="456565" algn="l"/>
                <a:tab pos="457200" algn="l"/>
              </a:tabLst>
            </a:pPr>
            <a:r>
              <a:rPr sz="1250" spc="-5" dirty="0">
                <a:latin typeface="Calibri"/>
                <a:cs typeface="Calibri"/>
              </a:rPr>
              <a:t>Extramedullary </a:t>
            </a:r>
            <a:r>
              <a:rPr sz="1250" spc="-10" dirty="0">
                <a:latin typeface="Calibri"/>
                <a:cs typeface="Calibri"/>
              </a:rPr>
              <a:t>hematopoiesis,</a:t>
            </a:r>
            <a:r>
              <a:rPr sz="1250" spc="-5" dirty="0">
                <a:latin typeface="Calibri"/>
                <a:cs typeface="Calibri"/>
              </a:rPr>
              <a:t> </a:t>
            </a:r>
            <a:r>
              <a:rPr sz="1250" dirty="0">
                <a:latin typeface="Calibri"/>
                <a:cs typeface="Calibri"/>
              </a:rPr>
              <a:t>and</a:t>
            </a:r>
            <a:r>
              <a:rPr sz="1250" spc="-5" dirty="0">
                <a:latin typeface="Calibri"/>
                <a:cs typeface="Calibri"/>
              </a:rPr>
              <a:t> higher metabolic </a:t>
            </a:r>
            <a:r>
              <a:rPr sz="1250" spc="-265" dirty="0">
                <a:latin typeface="Calibri"/>
                <a:cs typeface="Calibri"/>
              </a:rPr>
              <a:t> </a:t>
            </a:r>
            <a:r>
              <a:rPr sz="1250" spc="-5" dirty="0">
                <a:latin typeface="Calibri"/>
                <a:cs typeface="Calibri"/>
              </a:rPr>
              <a:t>needs</a:t>
            </a:r>
            <a:endParaRPr sz="1250">
              <a:latin typeface="Calibri"/>
              <a:cs typeface="Calibri"/>
            </a:endParaRPr>
          </a:p>
          <a:p>
            <a:pPr>
              <a:lnSpc>
                <a:spcPct val="100000"/>
              </a:lnSpc>
              <a:buFont typeface="Arial MT"/>
              <a:buChar char="•"/>
            </a:pPr>
            <a:endParaRPr sz="1200">
              <a:latin typeface="Calibri"/>
              <a:cs typeface="Calibri"/>
            </a:endParaRPr>
          </a:p>
          <a:p>
            <a:pPr>
              <a:lnSpc>
                <a:spcPct val="100000"/>
              </a:lnSpc>
              <a:buFont typeface="Arial MT"/>
              <a:buChar char="•"/>
            </a:pPr>
            <a:endParaRPr sz="1150">
              <a:latin typeface="Calibri"/>
              <a:cs typeface="Calibri"/>
            </a:endParaRPr>
          </a:p>
          <a:p>
            <a:pPr marL="457200" indent="-401955">
              <a:lnSpc>
                <a:spcPct val="100000"/>
              </a:lnSpc>
              <a:buSzPct val="180000"/>
              <a:buFont typeface="Arial MT"/>
              <a:buChar char="•"/>
              <a:tabLst>
                <a:tab pos="456565" algn="l"/>
                <a:tab pos="457200" algn="l"/>
              </a:tabLst>
            </a:pPr>
            <a:r>
              <a:rPr sz="1250" spc="-10" dirty="0">
                <a:latin typeface="Calibri"/>
                <a:cs typeface="Calibri"/>
              </a:rPr>
              <a:t>Hepatosplenomegaly</a:t>
            </a:r>
            <a:endParaRPr sz="1250">
              <a:latin typeface="Calibri"/>
              <a:cs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95018" y="1357461"/>
            <a:ext cx="5621020" cy="1244600"/>
          </a:xfrm>
          <a:prstGeom prst="rect">
            <a:avLst/>
          </a:prstGeom>
        </p:spPr>
        <p:txBody>
          <a:bodyPr vert="horz" wrap="square" lIns="0" tIns="26034" rIns="0" bIns="0" rtlCol="0">
            <a:spAutoFit/>
          </a:bodyPr>
          <a:lstStyle/>
          <a:p>
            <a:pPr marL="12700" marR="5080">
              <a:lnSpc>
                <a:spcPct val="114799"/>
              </a:lnSpc>
              <a:spcBef>
                <a:spcPts val="204"/>
              </a:spcBef>
            </a:pPr>
            <a:r>
              <a:rPr sz="2800" i="1" spc="-10" dirty="0">
                <a:solidFill>
                  <a:srgbClr val="000000"/>
                </a:solidFill>
                <a:latin typeface="Calibri"/>
                <a:cs typeface="Calibri"/>
              </a:rPr>
              <a:t>FIG. </a:t>
            </a:r>
            <a:r>
              <a:rPr sz="2000" spc="-10" dirty="0">
                <a:solidFill>
                  <a:srgbClr val="000000"/>
                </a:solidFill>
              </a:rPr>
              <a:t>Ineffective </a:t>
            </a:r>
            <a:r>
              <a:rPr sz="2000" spc="-5" dirty="0">
                <a:solidFill>
                  <a:srgbClr val="000000"/>
                </a:solidFill>
              </a:rPr>
              <a:t>erythropoiesis in </a:t>
            </a:r>
            <a:r>
              <a:rPr sz="2000" dirty="0">
                <a:solidFill>
                  <a:srgbClr val="000000"/>
                </a:solidFill>
              </a:rPr>
              <a:t>3 </a:t>
            </a:r>
            <a:r>
              <a:rPr sz="2000" spc="-5" dirty="0">
                <a:solidFill>
                  <a:srgbClr val="000000"/>
                </a:solidFill>
              </a:rPr>
              <a:t>yr old </a:t>
            </a:r>
            <a:r>
              <a:rPr sz="2000" spc="-10" dirty="0">
                <a:solidFill>
                  <a:srgbClr val="000000"/>
                </a:solidFill>
              </a:rPr>
              <a:t>patient </a:t>
            </a:r>
            <a:r>
              <a:rPr sz="2000" spc="-5" dirty="0">
                <a:solidFill>
                  <a:srgbClr val="000000"/>
                </a:solidFill>
              </a:rPr>
              <a:t> who has </a:t>
            </a:r>
            <a:r>
              <a:rPr sz="2000" spc="-5" dirty="0">
                <a:solidFill>
                  <a:srgbClr val="000000"/>
                </a:solidFill>
                <a:latin typeface="Arial"/>
                <a:cs typeface="Arial"/>
              </a:rPr>
              <a:t>β</a:t>
            </a:r>
            <a:r>
              <a:rPr sz="2000" spc="-5" dirty="0">
                <a:solidFill>
                  <a:srgbClr val="000000"/>
                </a:solidFill>
              </a:rPr>
              <a:t>-thalassemia major and has not </a:t>
            </a:r>
            <a:r>
              <a:rPr sz="2000" spc="-10" dirty="0">
                <a:solidFill>
                  <a:srgbClr val="000000"/>
                </a:solidFill>
              </a:rPr>
              <a:t>received </a:t>
            </a:r>
            <a:r>
              <a:rPr sz="2000" dirty="0">
                <a:solidFill>
                  <a:srgbClr val="000000"/>
                </a:solidFill>
              </a:rPr>
              <a:t>a </a:t>
            </a:r>
            <a:r>
              <a:rPr sz="2000" spc="5" dirty="0">
                <a:solidFill>
                  <a:srgbClr val="000000"/>
                </a:solidFill>
              </a:rPr>
              <a:t> </a:t>
            </a:r>
            <a:r>
              <a:rPr sz="2000" spc="-10" dirty="0">
                <a:solidFill>
                  <a:srgbClr val="000000"/>
                </a:solidFill>
              </a:rPr>
              <a:t>transfusion</a:t>
            </a:r>
            <a:endParaRPr sz="2000">
              <a:latin typeface="Arial"/>
              <a:cs typeface="Arial"/>
            </a:endParaRPr>
          </a:p>
        </p:txBody>
      </p:sp>
      <p:sp>
        <p:nvSpPr>
          <p:cNvPr id="4" name="object 4"/>
          <p:cNvSpPr txBox="1"/>
          <p:nvPr/>
        </p:nvSpPr>
        <p:spPr>
          <a:xfrm>
            <a:off x="95018" y="2982654"/>
            <a:ext cx="5661025" cy="2768600"/>
          </a:xfrm>
          <a:prstGeom prst="rect">
            <a:avLst/>
          </a:prstGeom>
        </p:spPr>
        <p:txBody>
          <a:bodyPr vert="horz" wrap="square" lIns="0" tIns="12700" rIns="0" bIns="0" rtlCol="0">
            <a:spAutoFit/>
          </a:bodyPr>
          <a:lstStyle/>
          <a:p>
            <a:pPr marL="386080" marR="5080" indent="-373380">
              <a:lnSpc>
                <a:spcPct val="100000"/>
              </a:lnSpc>
              <a:spcBef>
                <a:spcPts val="100"/>
              </a:spcBef>
            </a:pPr>
            <a:r>
              <a:rPr sz="2000" b="1" spc="10" dirty="0">
                <a:latin typeface="Calibri"/>
                <a:cs typeface="Calibri"/>
              </a:rPr>
              <a:t>A, </a:t>
            </a:r>
            <a:r>
              <a:rPr sz="2000" b="1" spc="-5" dirty="0">
                <a:latin typeface="Calibri"/>
                <a:cs typeface="Calibri"/>
              </a:rPr>
              <a:t>Massive widening of the diploic spaces of</a:t>
            </a:r>
            <a:r>
              <a:rPr sz="2000" b="1" dirty="0">
                <a:latin typeface="Calibri"/>
                <a:cs typeface="Calibri"/>
              </a:rPr>
              <a:t> </a:t>
            </a:r>
            <a:r>
              <a:rPr sz="2000" b="1" spc="-5" dirty="0">
                <a:latin typeface="Calibri"/>
                <a:cs typeface="Calibri"/>
              </a:rPr>
              <a:t>the </a:t>
            </a:r>
            <a:r>
              <a:rPr sz="2000" b="1" spc="-10" dirty="0">
                <a:latin typeface="Calibri"/>
                <a:cs typeface="Calibri"/>
              </a:rPr>
              <a:t>skull </a:t>
            </a:r>
            <a:r>
              <a:rPr sz="2000" b="1" spc="-440" dirty="0">
                <a:latin typeface="Calibri"/>
                <a:cs typeface="Calibri"/>
              </a:rPr>
              <a:t> </a:t>
            </a:r>
            <a:r>
              <a:rPr sz="2000" b="1" spc="-5" dirty="0">
                <a:latin typeface="Calibri"/>
                <a:cs typeface="Calibri"/>
              </a:rPr>
              <a:t>as</a:t>
            </a:r>
            <a:r>
              <a:rPr sz="2000" b="1" spc="-10" dirty="0">
                <a:latin typeface="Calibri"/>
                <a:cs typeface="Calibri"/>
              </a:rPr>
              <a:t> </a:t>
            </a:r>
            <a:r>
              <a:rPr sz="2000" b="1" spc="-5" dirty="0">
                <a:latin typeface="Calibri"/>
                <a:cs typeface="Calibri"/>
              </a:rPr>
              <a:t>seen on </a:t>
            </a:r>
            <a:r>
              <a:rPr sz="2000" b="1" dirty="0">
                <a:latin typeface="Calibri"/>
                <a:cs typeface="Calibri"/>
              </a:rPr>
              <a:t>MRI.</a:t>
            </a:r>
            <a:endParaRPr sz="2000">
              <a:latin typeface="Calibri"/>
              <a:cs typeface="Calibri"/>
            </a:endParaRPr>
          </a:p>
          <a:p>
            <a:pPr>
              <a:lnSpc>
                <a:spcPct val="100000"/>
              </a:lnSpc>
              <a:spcBef>
                <a:spcPts val="50"/>
              </a:spcBef>
            </a:pPr>
            <a:endParaRPr sz="2250">
              <a:latin typeface="Calibri"/>
              <a:cs typeface="Calibri"/>
            </a:endParaRPr>
          </a:p>
          <a:p>
            <a:pPr marL="69850" marR="463550">
              <a:lnSpc>
                <a:spcPct val="116700"/>
              </a:lnSpc>
            </a:pPr>
            <a:r>
              <a:rPr sz="2000" b="1" spc="-15" dirty="0">
                <a:latin typeface="Calibri"/>
                <a:cs typeface="Calibri"/>
              </a:rPr>
              <a:t>B,</a:t>
            </a:r>
            <a:r>
              <a:rPr sz="2000" b="1" spc="-10" dirty="0">
                <a:latin typeface="Calibri"/>
                <a:cs typeface="Calibri"/>
              </a:rPr>
              <a:t> Radiographic</a:t>
            </a:r>
            <a:r>
              <a:rPr sz="2000" b="1" dirty="0">
                <a:latin typeface="Calibri"/>
                <a:cs typeface="Calibri"/>
              </a:rPr>
              <a:t> </a:t>
            </a:r>
            <a:r>
              <a:rPr sz="2000" b="1" spc="-10" dirty="0">
                <a:latin typeface="Calibri"/>
                <a:cs typeface="Calibri"/>
              </a:rPr>
              <a:t>appearance </a:t>
            </a:r>
            <a:r>
              <a:rPr sz="2000" b="1" spc="-5" dirty="0">
                <a:latin typeface="Calibri"/>
                <a:cs typeface="Calibri"/>
              </a:rPr>
              <a:t>of</a:t>
            </a:r>
            <a:r>
              <a:rPr sz="2000" b="1" spc="-10" dirty="0">
                <a:latin typeface="Calibri"/>
                <a:cs typeface="Calibri"/>
              </a:rPr>
              <a:t> </a:t>
            </a:r>
            <a:r>
              <a:rPr sz="2000" b="1" spc="-5" dirty="0">
                <a:latin typeface="Calibri"/>
                <a:cs typeface="Calibri"/>
              </a:rPr>
              <a:t>the</a:t>
            </a:r>
            <a:r>
              <a:rPr sz="2000" b="1" spc="-10" dirty="0">
                <a:latin typeface="Calibri"/>
                <a:cs typeface="Calibri"/>
              </a:rPr>
              <a:t> trabeculae </a:t>
            </a:r>
            <a:r>
              <a:rPr sz="2000" b="1" spc="-5" dirty="0">
                <a:latin typeface="Calibri"/>
                <a:cs typeface="Calibri"/>
              </a:rPr>
              <a:t>as </a:t>
            </a:r>
            <a:r>
              <a:rPr sz="2000" b="1" spc="-440" dirty="0">
                <a:latin typeface="Calibri"/>
                <a:cs typeface="Calibri"/>
              </a:rPr>
              <a:t> </a:t>
            </a:r>
            <a:r>
              <a:rPr sz="2000" b="1" spc="-5" dirty="0">
                <a:latin typeface="Calibri"/>
                <a:cs typeface="Calibri"/>
              </a:rPr>
              <a:t>seen</a:t>
            </a:r>
            <a:r>
              <a:rPr sz="2000" b="1" spc="-10" dirty="0">
                <a:latin typeface="Calibri"/>
                <a:cs typeface="Calibri"/>
              </a:rPr>
              <a:t> </a:t>
            </a:r>
            <a:r>
              <a:rPr sz="2000" b="1" spc="-5" dirty="0">
                <a:latin typeface="Calibri"/>
                <a:cs typeface="Calibri"/>
              </a:rPr>
              <a:t>on plain </a:t>
            </a:r>
            <a:r>
              <a:rPr sz="2000" b="1" spc="-15" dirty="0">
                <a:latin typeface="Calibri"/>
                <a:cs typeface="Calibri"/>
              </a:rPr>
              <a:t>radiograph.</a:t>
            </a:r>
            <a:endParaRPr sz="2000">
              <a:latin typeface="Calibri"/>
              <a:cs typeface="Calibri"/>
            </a:endParaRPr>
          </a:p>
          <a:p>
            <a:pPr>
              <a:lnSpc>
                <a:spcPct val="100000"/>
              </a:lnSpc>
              <a:spcBef>
                <a:spcPts val="55"/>
              </a:spcBef>
            </a:pPr>
            <a:endParaRPr sz="2250">
              <a:latin typeface="Calibri"/>
              <a:cs typeface="Calibri"/>
            </a:endParaRPr>
          </a:p>
          <a:p>
            <a:pPr marL="69850" marR="930910" indent="-57785">
              <a:lnSpc>
                <a:spcPct val="116700"/>
              </a:lnSpc>
              <a:tabLst>
                <a:tab pos="3424554" algn="l"/>
              </a:tabLst>
            </a:pPr>
            <a:r>
              <a:rPr sz="2000" b="1" spc="-5" dirty="0">
                <a:latin typeface="Calibri"/>
                <a:cs typeface="Calibri"/>
              </a:rPr>
              <a:t>C,</a:t>
            </a:r>
            <a:r>
              <a:rPr sz="2000" b="1" dirty="0">
                <a:latin typeface="Calibri"/>
                <a:cs typeface="Calibri"/>
              </a:rPr>
              <a:t> </a:t>
            </a:r>
            <a:r>
              <a:rPr sz="2000" b="1" spc="-15" dirty="0">
                <a:latin typeface="Calibri"/>
                <a:cs typeface="Calibri"/>
              </a:rPr>
              <a:t>Obliteration</a:t>
            </a:r>
            <a:r>
              <a:rPr sz="2000" b="1" spc="5" dirty="0">
                <a:latin typeface="Calibri"/>
                <a:cs typeface="Calibri"/>
              </a:rPr>
              <a:t> </a:t>
            </a:r>
            <a:r>
              <a:rPr sz="2000" b="1" spc="-5" dirty="0">
                <a:latin typeface="Calibri"/>
                <a:cs typeface="Calibri"/>
              </a:rPr>
              <a:t>of</a:t>
            </a:r>
            <a:r>
              <a:rPr sz="2000" b="1" spc="5" dirty="0">
                <a:latin typeface="Calibri"/>
                <a:cs typeface="Calibri"/>
              </a:rPr>
              <a:t> </a:t>
            </a:r>
            <a:r>
              <a:rPr sz="2000" b="1" spc="-5" dirty="0">
                <a:latin typeface="Calibri"/>
                <a:cs typeface="Calibri"/>
              </a:rPr>
              <a:t>the</a:t>
            </a:r>
            <a:r>
              <a:rPr sz="2000" b="1" spc="5" dirty="0">
                <a:latin typeface="Calibri"/>
                <a:cs typeface="Calibri"/>
              </a:rPr>
              <a:t> </a:t>
            </a:r>
            <a:r>
              <a:rPr sz="2000" b="1" spc="-5" dirty="0">
                <a:latin typeface="Calibri"/>
                <a:cs typeface="Calibri"/>
              </a:rPr>
              <a:t>maxillary	sinuses</a:t>
            </a:r>
            <a:r>
              <a:rPr sz="2000" b="1" spc="-95" dirty="0">
                <a:latin typeface="Calibri"/>
                <a:cs typeface="Calibri"/>
              </a:rPr>
              <a:t> </a:t>
            </a:r>
            <a:r>
              <a:rPr sz="2000" b="1" spc="-5" dirty="0">
                <a:latin typeface="Calibri"/>
                <a:cs typeface="Calibri"/>
              </a:rPr>
              <a:t>with </a:t>
            </a:r>
            <a:r>
              <a:rPr sz="2000" b="1" spc="-434" dirty="0">
                <a:latin typeface="Calibri"/>
                <a:cs typeface="Calibri"/>
              </a:rPr>
              <a:t> </a:t>
            </a:r>
            <a:r>
              <a:rPr sz="2000" b="1" spc="-10" dirty="0">
                <a:latin typeface="Calibri"/>
                <a:cs typeface="Calibri"/>
              </a:rPr>
              <a:t>hematopoietic </a:t>
            </a:r>
            <a:r>
              <a:rPr sz="2000" b="1" spc="-5" dirty="0">
                <a:latin typeface="Calibri"/>
                <a:cs typeface="Calibri"/>
              </a:rPr>
              <a:t>tissue as</a:t>
            </a:r>
            <a:r>
              <a:rPr sz="2000" b="1" spc="-10" dirty="0">
                <a:latin typeface="Calibri"/>
                <a:cs typeface="Calibri"/>
              </a:rPr>
              <a:t> </a:t>
            </a:r>
            <a:r>
              <a:rPr sz="2000" b="1" spc="-5" dirty="0">
                <a:latin typeface="Calibri"/>
                <a:cs typeface="Calibri"/>
              </a:rPr>
              <a:t>seen on</a:t>
            </a:r>
            <a:r>
              <a:rPr sz="2000" b="1" spc="-10" dirty="0">
                <a:latin typeface="Calibri"/>
                <a:cs typeface="Calibri"/>
              </a:rPr>
              <a:t> </a:t>
            </a:r>
            <a:r>
              <a:rPr sz="2000" b="1" dirty="0">
                <a:latin typeface="Calibri"/>
                <a:cs typeface="Calibri"/>
              </a:rPr>
              <a:t>CT</a:t>
            </a:r>
            <a:r>
              <a:rPr sz="2000" b="1" spc="-5" dirty="0">
                <a:latin typeface="Calibri"/>
                <a:cs typeface="Calibri"/>
              </a:rPr>
              <a:t> </a:t>
            </a:r>
            <a:r>
              <a:rPr sz="2000" b="1" spc="-10" dirty="0">
                <a:latin typeface="Calibri"/>
                <a:cs typeface="Calibri"/>
              </a:rPr>
              <a:t>scan.</a:t>
            </a:r>
            <a:endParaRPr sz="2000">
              <a:latin typeface="Calibri"/>
              <a:cs typeface="Calibri"/>
            </a:endParaRPr>
          </a:p>
        </p:txBody>
      </p:sp>
      <p:pic>
        <p:nvPicPr>
          <p:cNvPr id="5" name="object 5"/>
          <p:cNvPicPr/>
          <p:nvPr/>
        </p:nvPicPr>
        <p:blipFill>
          <a:blip r:embed="rId3" cstate="print"/>
          <a:stretch>
            <a:fillRect/>
          </a:stretch>
        </p:blipFill>
        <p:spPr>
          <a:xfrm>
            <a:off x="5951190" y="1197546"/>
            <a:ext cx="6127629" cy="458192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322998"/>
            <a:ext cx="2036445" cy="635000"/>
          </a:xfrm>
          <a:prstGeom prst="rect">
            <a:avLst/>
          </a:prstGeom>
        </p:spPr>
        <p:txBody>
          <a:bodyPr vert="horz" wrap="square" lIns="0" tIns="12700" rIns="0" bIns="0" rtlCol="0">
            <a:spAutoFit/>
          </a:bodyPr>
          <a:lstStyle/>
          <a:p>
            <a:pPr marL="12700">
              <a:lnSpc>
                <a:spcPct val="100000"/>
              </a:lnSpc>
              <a:spcBef>
                <a:spcPts val="100"/>
              </a:spcBef>
            </a:pPr>
            <a:r>
              <a:rPr spc="-5" dirty="0"/>
              <a:t>Diagnosis</a:t>
            </a:r>
          </a:p>
        </p:txBody>
      </p:sp>
      <p:sp>
        <p:nvSpPr>
          <p:cNvPr id="4" name="object 4"/>
          <p:cNvSpPr txBox="1"/>
          <p:nvPr/>
        </p:nvSpPr>
        <p:spPr>
          <a:xfrm>
            <a:off x="405631" y="1300896"/>
            <a:ext cx="10419080" cy="3302000"/>
          </a:xfrm>
          <a:prstGeom prst="rect">
            <a:avLst/>
          </a:prstGeom>
        </p:spPr>
        <p:txBody>
          <a:bodyPr vert="horz" wrap="square" lIns="0" tIns="76200" rIns="0" bIns="0" rtlCol="0">
            <a:spAutoFit/>
          </a:bodyPr>
          <a:lstStyle/>
          <a:p>
            <a:pPr marL="12700">
              <a:lnSpc>
                <a:spcPct val="100000"/>
              </a:lnSpc>
              <a:spcBef>
                <a:spcPts val="600"/>
              </a:spcBef>
              <a:tabLst>
                <a:tab pos="553085" algn="l"/>
              </a:tabLst>
            </a:pPr>
            <a:r>
              <a:rPr sz="2400" b="1" spc="-5" dirty="0">
                <a:latin typeface="Calibri"/>
                <a:cs typeface="Calibri"/>
              </a:rPr>
              <a:t>1.	</a:t>
            </a:r>
            <a:r>
              <a:rPr sz="2400" b="1" spc="-10" dirty="0">
                <a:latin typeface="Calibri"/>
                <a:cs typeface="Calibri"/>
              </a:rPr>
              <a:t>History</a:t>
            </a:r>
            <a:r>
              <a:rPr sz="2400" b="1" spc="-20" dirty="0">
                <a:latin typeface="Calibri"/>
                <a:cs typeface="Calibri"/>
              </a:rPr>
              <a:t> </a:t>
            </a:r>
            <a:r>
              <a:rPr sz="2400" b="1" spc="-5" dirty="0">
                <a:latin typeface="Calibri"/>
                <a:cs typeface="Calibri"/>
              </a:rPr>
              <a:t>and</a:t>
            </a:r>
            <a:r>
              <a:rPr sz="2400" b="1" spc="-15" dirty="0">
                <a:latin typeface="Calibri"/>
                <a:cs typeface="Calibri"/>
              </a:rPr>
              <a:t> physical examination</a:t>
            </a:r>
            <a:endParaRPr sz="2400">
              <a:latin typeface="Calibri"/>
              <a:cs typeface="Calibri"/>
            </a:endParaRPr>
          </a:p>
          <a:p>
            <a:pPr marL="95885">
              <a:lnSpc>
                <a:spcPct val="100000"/>
              </a:lnSpc>
              <a:spcBef>
                <a:spcPts val="415"/>
              </a:spcBef>
            </a:pPr>
            <a:r>
              <a:rPr sz="2000" i="1" spc="-5" dirty="0">
                <a:latin typeface="Calibri"/>
                <a:cs typeface="Calibri"/>
              </a:rPr>
              <a:t>**The</a:t>
            </a:r>
            <a:r>
              <a:rPr sz="2000" i="1" spc="-15" dirty="0">
                <a:latin typeface="Calibri"/>
                <a:cs typeface="Calibri"/>
              </a:rPr>
              <a:t> </a:t>
            </a:r>
            <a:r>
              <a:rPr sz="2000" i="1" spc="-10" dirty="0">
                <a:latin typeface="Calibri"/>
                <a:cs typeface="Calibri"/>
              </a:rPr>
              <a:t>history focuses </a:t>
            </a:r>
            <a:r>
              <a:rPr sz="2000" i="1" spc="-5" dirty="0">
                <a:latin typeface="Calibri"/>
                <a:cs typeface="Calibri"/>
              </a:rPr>
              <a:t>on</a:t>
            </a:r>
            <a:r>
              <a:rPr sz="2000" i="1" spc="-10" dirty="0">
                <a:latin typeface="Calibri"/>
                <a:cs typeface="Calibri"/>
              </a:rPr>
              <a:t> </a:t>
            </a:r>
            <a:r>
              <a:rPr sz="2000" i="1" spc="-5" dirty="0">
                <a:latin typeface="Calibri"/>
                <a:cs typeface="Calibri"/>
              </a:rPr>
              <a:t>the</a:t>
            </a:r>
            <a:r>
              <a:rPr sz="2000" i="1" spc="-10" dirty="0">
                <a:latin typeface="Calibri"/>
                <a:cs typeface="Calibri"/>
              </a:rPr>
              <a:t> following:</a:t>
            </a:r>
            <a:endParaRPr sz="2000">
              <a:latin typeface="Calibri"/>
              <a:cs typeface="Calibri"/>
            </a:endParaRPr>
          </a:p>
          <a:p>
            <a:pPr marL="95885" marR="8397875">
              <a:lnSpc>
                <a:spcPct val="116700"/>
              </a:lnSpc>
            </a:pPr>
            <a:r>
              <a:rPr sz="2000" i="1" spc="-10" dirty="0">
                <a:latin typeface="Calibri"/>
                <a:cs typeface="Calibri"/>
              </a:rPr>
              <a:t>Family history </a:t>
            </a:r>
            <a:r>
              <a:rPr sz="2000" i="1" spc="-5" dirty="0">
                <a:latin typeface="Calibri"/>
                <a:cs typeface="Calibri"/>
              </a:rPr>
              <a:t>(FH) </a:t>
            </a:r>
            <a:r>
              <a:rPr sz="2000" i="1" spc="-445" dirty="0">
                <a:latin typeface="Calibri"/>
                <a:cs typeface="Calibri"/>
              </a:rPr>
              <a:t> </a:t>
            </a:r>
            <a:r>
              <a:rPr sz="2000" i="1" spc="-5" dirty="0">
                <a:latin typeface="Calibri"/>
                <a:cs typeface="Calibri"/>
              </a:rPr>
              <a:t>Age</a:t>
            </a:r>
            <a:r>
              <a:rPr sz="2000" i="1" spc="-15" dirty="0">
                <a:latin typeface="Calibri"/>
                <a:cs typeface="Calibri"/>
              </a:rPr>
              <a:t> </a:t>
            </a:r>
            <a:r>
              <a:rPr sz="2000" i="1" spc="-5" dirty="0">
                <a:latin typeface="Calibri"/>
                <a:cs typeface="Calibri"/>
              </a:rPr>
              <a:t>of</a:t>
            </a:r>
            <a:r>
              <a:rPr sz="2000" i="1" spc="-10" dirty="0">
                <a:latin typeface="Calibri"/>
                <a:cs typeface="Calibri"/>
              </a:rPr>
              <a:t> onset</a:t>
            </a:r>
            <a:endParaRPr sz="2000">
              <a:latin typeface="Calibri"/>
              <a:cs typeface="Calibri"/>
            </a:endParaRPr>
          </a:p>
          <a:p>
            <a:pPr marL="95885">
              <a:lnSpc>
                <a:spcPct val="100000"/>
              </a:lnSpc>
              <a:spcBef>
                <a:spcPts val="400"/>
              </a:spcBef>
            </a:pPr>
            <a:r>
              <a:rPr sz="2000" i="1" spc="-10" dirty="0">
                <a:latin typeface="Calibri"/>
                <a:cs typeface="Calibri"/>
              </a:rPr>
              <a:t>Severity</a:t>
            </a:r>
            <a:r>
              <a:rPr sz="2000" i="1" spc="-20" dirty="0">
                <a:latin typeface="Calibri"/>
                <a:cs typeface="Calibri"/>
              </a:rPr>
              <a:t> </a:t>
            </a:r>
            <a:r>
              <a:rPr sz="2000" i="1" spc="-5" dirty="0">
                <a:latin typeface="Calibri"/>
                <a:cs typeface="Calibri"/>
              </a:rPr>
              <a:t>of</a:t>
            </a:r>
            <a:r>
              <a:rPr sz="2000" i="1" spc="-20" dirty="0">
                <a:latin typeface="Calibri"/>
                <a:cs typeface="Calibri"/>
              </a:rPr>
              <a:t> </a:t>
            </a:r>
            <a:r>
              <a:rPr sz="2000" i="1" spc="-15" dirty="0">
                <a:latin typeface="Calibri"/>
                <a:cs typeface="Calibri"/>
              </a:rPr>
              <a:t>symptoms</a:t>
            </a:r>
            <a:endParaRPr sz="2000">
              <a:latin typeface="Calibri"/>
              <a:cs typeface="Calibri"/>
            </a:endParaRPr>
          </a:p>
          <a:p>
            <a:pPr>
              <a:lnSpc>
                <a:spcPct val="100000"/>
              </a:lnSpc>
            </a:pPr>
            <a:endParaRPr sz="2000">
              <a:latin typeface="Calibri"/>
              <a:cs typeface="Calibri"/>
            </a:endParaRPr>
          </a:p>
          <a:p>
            <a:pPr>
              <a:lnSpc>
                <a:spcPct val="100000"/>
              </a:lnSpc>
              <a:spcBef>
                <a:spcPts val="40"/>
              </a:spcBef>
            </a:pPr>
            <a:endParaRPr sz="2550">
              <a:latin typeface="Calibri"/>
              <a:cs typeface="Calibri"/>
            </a:endParaRPr>
          </a:p>
          <a:p>
            <a:pPr marL="95885" marR="5080">
              <a:lnSpc>
                <a:spcPct val="116700"/>
              </a:lnSpc>
              <a:spcBef>
                <a:spcPts val="5"/>
              </a:spcBef>
            </a:pPr>
            <a:r>
              <a:rPr sz="2000" i="1" spc="-10" dirty="0">
                <a:latin typeface="Calibri"/>
                <a:cs typeface="Calibri"/>
              </a:rPr>
              <a:t>**Examination</a:t>
            </a:r>
            <a:r>
              <a:rPr sz="2000" i="1" dirty="0">
                <a:latin typeface="Calibri"/>
                <a:cs typeface="Calibri"/>
              </a:rPr>
              <a:t> – </a:t>
            </a:r>
            <a:r>
              <a:rPr sz="2000" i="1" spc="-5" dirty="0">
                <a:latin typeface="Calibri"/>
                <a:cs typeface="Calibri"/>
              </a:rPr>
              <a:t>Those</a:t>
            </a:r>
            <a:r>
              <a:rPr sz="2000" i="1" dirty="0">
                <a:latin typeface="Calibri"/>
                <a:cs typeface="Calibri"/>
              </a:rPr>
              <a:t> </a:t>
            </a:r>
            <a:r>
              <a:rPr sz="2000" i="1" spc="-5" dirty="0">
                <a:latin typeface="Calibri"/>
                <a:cs typeface="Calibri"/>
              </a:rPr>
              <a:t>with</a:t>
            </a:r>
            <a:r>
              <a:rPr sz="2000" i="1" dirty="0">
                <a:latin typeface="Calibri"/>
                <a:cs typeface="Calibri"/>
              </a:rPr>
              <a:t> </a:t>
            </a:r>
            <a:r>
              <a:rPr sz="2000" i="1" spc="-10" dirty="0">
                <a:latin typeface="Calibri"/>
                <a:cs typeface="Calibri"/>
              </a:rPr>
              <a:t>severe</a:t>
            </a:r>
            <a:r>
              <a:rPr sz="2000" i="1" dirty="0">
                <a:latin typeface="Calibri"/>
                <a:cs typeface="Calibri"/>
              </a:rPr>
              <a:t> </a:t>
            </a:r>
            <a:r>
              <a:rPr sz="2000" i="1" spc="-5" dirty="0">
                <a:latin typeface="Calibri"/>
                <a:cs typeface="Calibri"/>
              </a:rPr>
              <a:t>disease</a:t>
            </a:r>
            <a:r>
              <a:rPr sz="2000" i="1" dirty="0">
                <a:latin typeface="Calibri"/>
                <a:cs typeface="Calibri"/>
              </a:rPr>
              <a:t> </a:t>
            </a:r>
            <a:r>
              <a:rPr sz="2000" i="1" spc="-5" dirty="0">
                <a:latin typeface="Calibri"/>
                <a:cs typeface="Calibri"/>
              </a:rPr>
              <a:t>may</a:t>
            </a:r>
            <a:r>
              <a:rPr sz="2000" i="1" dirty="0">
                <a:latin typeface="Calibri"/>
                <a:cs typeface="Calibri"/>
              </a:rPr>
              <a:t> </a:t>
            </a:r>
            <a:r>
              <a:rPr sz="2000" i="1" spc="-5" dirty="0">
                <a:latin typeface="Calibri"/>
                <a:cs typeface="Calibri"/>
              </a:rPr>
              <a:t>also</a:t>
            </a:r>
            <a:r>
              <a:rPr sz="2000" i="1" dirty="0">
                <a:latin typeface="Calibri"/>
                <a:cs typeface="Calibri"/>
              </a:rPr>
              <a:t> </a:t>
            </a:r>
            <a:r>
              <a:rPr sz="2000" i="1" spc="-5" dirty="0">
                <a:latin typeface="Calibri"/>
                <a:cs typeface="Calibri"/>
              </a:rPr>
              <a:t>have</a:t>
            </a:r>
            <a:r>
              <a:rPr sz="2000" i="1" dirty="0">
                <a:latin typeface="Calibri"/>
                <a:cs typeface="Calibri"/>
              </a:rPr>
              <a:t> </a:t>
            </a:r>
            <a:r>
              <a:rPr sz="2000" i="1" spc="-10" dirty="0">
                <a:latin typeface="Calibri"/>
                <a:cs typeface="Calibri"/>
              </a:rPr>
              <a:t>evidence</a:t>
            </a:r>
            <a:r>
              <a:rPr sz="2000" i="1" dirty="0">
                <a:latin typeface="Calibri"/>
                <a:cs typeface="Calibri"/>
              </a:rPr>
              <a:t> </a:t>
            </a:r>
            <a:r>
              <a:rPr sz="2000" i="1" spc="-5" dirty="0">
                <a:latin typeface="Calibri"/>
                <a:cs typeface="Calibri"/>
              </a:rPr>
              <a:t>of</a:t>
            </a:r>
            <a:r>
              <a:rPr sz="2000" i="1" spc="5" dirty="0">
                <a:latin typeface="Calibri"/>
                <a:cs typeface="Calibri"/>
              </a:rPr>
              <a:t> </a:t>
            </a:r>
            <a:r>
              <a:rPr sz="2000" i="1" spc="-5" dirty="0">
                <a:latin typeface="Calibri"/>
                <a:cs typeface="Calibri"/>
              </a:rPr>
              <a:t>hemolysis</a:t>
            </a:r>
            <a:r>
              <a:rPr sz="2000" i="1" dirty="0">
                <a:latin typeface="Calibri"/>
                <a:cs typeface="Calibri"/>
              </a:rPr>
              <a:t> </a:t>
            </a:r>
            <a:r>
              <a:rPr sz="2000" i="1" spc="-5" dirty="0">
                <a:latin typeface="Calibri"/>
                <a:cs typeface="Calibri"/>
              </a:rPr>
              <a:t>and</a:t>
            </a:r>
            <a:r>
              <a:rPr sz="2000" i="1" dirty="0">
                <a:latin typeface="Calibri"/>
                <a:cs typeface="Calibri"/>
              </a:rPr>
              <a:t> </a:t>
            </a:r>
            <a:r>
              <a:rPr sz="2000" i="1" spc="-10" dirty="0">
                <a:latin typeface="Calibri"/>
                <a:cs typeface="Calibri"/>
              </a:rPr>
              <a:t>extramedullary </a:t>
            </a:r>
            <a:r>
              <a:rPr sz="2000" i="1" spc="-440" dirty="0">
                <a:latin typeface="Calibri"/>
                <a:cs typeface="Calibri"/>
              </a:rPr>
              <a:t> </a:t>
            </a:r>
            <a:r>
              <a:rPr sz="2000" i="1" spc="-10" dirty="0">
                <a:latin typeface="Calibri"/>
                <a:cs typeface="Calibri"/>
              </a:rPr>
              <a:t>hematopoiesis</a:t>
            </a:r>
            <a:r>
              <a:rPr sz="2000" i="1" spc="-5" dirty="0">
                <a:latin typeface="Calibri"/>
                <a:cs typeface="Calibri"/>
              </a:rPr>
              <a:t> such as </a:t>
            </a:r>
            <a:r>
              <a:rPr sz="2000" i="1" spc="-10" dirty="0">
                <a:latin typeface="Calibri"/>
                <a:cs typeface="Calibri"/>
              </a:rPr>
              <a:t>jaundice,</a:t>
            </a:r>
            <a:r>
              <a:rPr sz="2000" i="1" dirty="0">
                <a:latin typeface="Calibri"/>
                <a:cs typeface="Calibri"/>
              </a:rPr>
              <a:t> </a:t>
            </a:r>
            <a:r>
              <a:rPr sz="2000" i="1" spc="-20" dirty="0">
                <a:latin typeface="Calibri"/>
                <a:cs typeface="Calibri"/>
              </a:rPr>
              <a:t>skeletal</a:t>
            </a:r>
            <a:r>
              <a:rPr sz="2000" i="1" spc="-5" dirty="0">
                <a:latin typeface="Calibri"/>
                <a:cs typeface="Calibri"/>
              </a:rPr>
              <a:t> abnormalities, or </a:t>
            </a:r>
            <a:r>
              <a:rPr sz="2000" i="1" spc="-15" dirty="0">
                <a:latin typeface="Calibri"/>
                <a:cs typeface="Calibri"/>
              </a:rPr>
              <a:t>splenomegaly.</a:t>
            </a:r>
            <a:endParaRPr sz="2000">
              <a:latin typeface="Calibri"/>
              <a:cs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322998"/>
            <a:ext cx="3347085" cy="635000"/>
          </a:xfrm>
          <a:prstGeom prst="rect">
            <a:avLst/>
          </a:prstGeom>
        </p:spPr>
        <p:txBody>
          <a:bodyPr vert="horz" wrap="square" lIns="0" tIns="12700" rIns="0" bIns="0" rtlCol="0">
            <a:spAutoFit/>
          </a:bodyPr>
          <a:lstStyle/>
          <a:p>
            <a:pPr marL="12700">
              <a:lnSpc>
                <a:spcPct val="100000"/>
              </a:lnSpc>
              <a:spcBef>
                <a:spcPts val="100"/>
              </a:spcBef>
            </a:pPr>
            <a:r>
              <a:rPr spc="-5" dirty="0"/>
              <a:t>Diagnosis</a:t>
            </a:r>
            <a:r>
              <a:rPr spc="-80" dirty="0"/>
              <a:t> </a:t>
            </a:r>
            <a:r>
              <a:rPr spc="-15" dirty="0"/>
              <a:t>cont..</a:t>
            </a:r>
          </a:p>
        </p:txBody>
      </p:sp>
      <p:sp>
        <p:nvSpPr>
          <p:cNvPr id="4" name="object 4"/>
          <p:cNvSpPr txBox="1"/>
          <p:nvPr/>
        </p:nvSpPr>
        <p:spPr>
          <a:xfrm>
            <a:off x="370400" y="1213445"/>
            <a:ext cx="10410825" cy="4692650"/>
          </a:xfrm>
          <a:prstGeom prst="rect">
            <a:avLst/>
          </a:prstGeom>
        </p:spPr>
        <p:txBody>
          <a:bodyPr vert="horz" wrap="square" lIns="0" tIns="89535" rIns="0" bIns="0" rtlCol="0">
            <a:spAutoFit/>
          </a:bodyPr>
          <a:lstStyle/>
          <a:p>
            <a:pPr marL="645160" indent="-633095">
              <a:lnSpc>
                <a:spcPct val="100000"/>
              </a:lnSpc>
              <a:spcBef>
                <a:spcPts val="705"/>
              </a:spcBef>
              <a:buFont typeface="Arial"/>
              <a:buAutoNum type="arabicPeriod" startAt="2"/>
              <a:tabLst>
                <a:tab pos="645160" algn="l"/>
                <a:tab pos="645795" algn="l"/>
              </a:tabLst>
            </a:pPr>
            <a:r>
              <a:rPr sz="2800" b="1" spc="-15" dirty="0">
                <a:latin typeface="Calibri"/>
                <a:cs typeface="Calibri"/>
              </a:rPr>
              <a:t>Laboratory</a:t>
            </a:r>
            <a:r>
              <a:rPr sz="2800" b="1" spc="-45" dirty="0">
                <a:latin typeface="Calibri"/>
                <a:cs typeface="Calibri"/>
              </a:rPr>
              <a:t> </a:t>
            </a:r>
            <a:r>
              <a:rPr sz="2800" b="1" spc="-15" dirty="0">
                <a:latin typeface="Calibri"/>
                <a:cs typeface="Calibri"/>
              </a:rPr>
              <a:t>testing</a:t>
            </a:r>
            <a:endParaRPr sz="2800">
              <a:latin typeface="Calibri"/>
              <a:cs typeface="Calibri"/>
            </a:endParaRPr>
          </a:p>
          <a:p>
            <a:pPr marL="130810">
              <a:lnSpc>
                <a:spcPct val="100000"/>
              </a:lnSpc>
              <a:spcBef>
                <a:spcPts val="430"/>
              </a:spcBef>
            </a:pPr>
            <a:r>
              <a:rPr sz="2000" spc="-5" dirty="0">
                <a:latin typeface="Calibri"/>
                <a:cs typeface="Calibri"/>
              </a:rPr>
              <a:t>**CBC</a:t>
            </a:r>
            <a:endParaRPr sz="2000">
              <a:latin typeface="Calibri"/>
              <a:cs typeface="Calibri"/>
            </a:endParaRPr>
          </a:p>
          <a:p>
            <a:pPr marL="130810" marR="5080">
              <a:lnSpc>
                <a:spcPct val="116700"/>
              </a:lnSpc>
            </a:pPr>
            <a:r>
              <a:rPr sz="2000" spc="-10" dirty="0">
                <a:latin typeface="Calibri"/>
                <a:cs typeface="Calibri"/>
              </a:rPr>
              <a:t>-Characteristic</a:t>
            </a:r>
            <a:r>
              <a:rPr sz="2000" spc="-5" dirty="0">
                <a:latin typeface="Calibri"/>
                <a:cs typeface="Calibri"/>
              </a:rPr>
              <a:t> finding:</a:t>
            </a:r>
            <a:r>
              <a:rPr sz="2000" dirty="0">
                <a:latin typeface="Calibri"/>
                <a:cs typeface="Calibri"/>
              </a:rPr>
              <a:t> </a:t>
            </a:r>
            <a:r>
              <a:rPr sz="2000" spc="-10" dirty="0">
                <a:latin typeface="Calibri"/>
                <a:cs typeface="Calibri"/>
              </a:rPr>
              <a:t>microcytic</a:t>
            </a:r>
            <a:r>
              <a:rPr sz="2000" spc="-5" dirty="0">
                <a:latin typeface="Calibri"/>
                <a:cs typeface="Calibri"/>
              </a:rPr>
              <a:t> </a:t>
            </a:r>
            <a:r>
              <a:rPr sz="2000" spc="-15" dirty="0">
                <a:latin typeface="Calibri"/>
                <a:cs typeface="Calibri"/>
              </a:rPr>
              <a:t>hypochromic</a:t>
            </a:r>
            <a:r>
              <a:rPr sz="2000" dirty="0">
                <a:latin typeface="Calibri"/>
                <a:cs typeface="Calibri"/>
              </a:rPr>
              <a:t> anemia</a:t>
            </a:r>
            <a:r>
              <a:rPr sz="2000" spc="-5" dirty="0">
                <a:latin typeface="Calibri"/>
                <a:cs typeface="Calibri"/>
              </a:rPr>
              <a:t> (i.e.,</a:t>
            </a:r>
            <a:r>
              <a:rPr sz="2000" dirty="0">
                <a:latin typeface="Calibri"/>
                <a:cs typeface="Calibri"/>
              </a:rPr>
              <a:t> </a:t>
            </a:r>
            <a:r>
              <a:rPr sz="2000" spc="-5" dirty="0">
                <a:latin typeface="Calibri"/>
                <a:cs typeface="Calibri"/>
              </a:rPr>
              <a:t>MCV </a:t>
            </a:r>
            <a:r>
              <a:rPr sz="2000" dirty="0">
                <a:latin typeface="Calibri"/>
                <a:cs typeface="Calibri"/>
              </a:rPr>
              <a:t>&lt; </a:t>
            </a:r>
            <a:r>
              <a:rPr sz="2000" spc="-5" dirty="0">
                <a:latin typeface="Calibri"/>
                <a:cs typeface="Calibri"/>
              </a:rPr>
              <a:t>80 </a:t>
            </a:r>
            <a:r>
              <a:rPr sz="2000" dirty="0">
                <a:latin typeface="Calibri"/>
                <a:cs typeface="Calibri"/>
              </a:rPr>
              <a:t>fL, </a:t>
            </a:r>
            <a:r>
              <a:rPr sz="2000" spc="-5" dirty="0">
                <a:latin typeface="Calibri"/>
                <a:cs typeface="Calibri"/>
              </a:rPr>
              <a:t>MCH</a:t>
            </a:r>
            <a:r>
              <a:rPr sz="2000" dirty="0">
                <a:latin typeface="Calibri"/>
                <a:cs typeface="Calibri"/>
              </a:rPr>
              <a:t> &lt;</a:t>
            </a:r>
            <a:r>
              <a:rPr sz="2000" spc="-5" dirty="0">
                <a:latin typeface="Calibri"/>
                <a:cs typeface="Calibri"/>
              </a:rPr>
              <a:t> 27</a:t>
            </a:r>
            <a:r>
              <a:rPr sz="2000" dirty="0">
                <a:latin typeface="Calibri"/>
                <a:cs typeface="Calibri"/>
              </a:rPr>
              <a:t> pg/cell)</a:t>
            </a:r>
            <a:r>
              <a:rPr sz="2000" spc="-5" dirty="0">
                <a:latin typeface="Calibri"/>
                <a:cs typeface="Calibri"/>
              </a:rPr>
              <a:t> </a:t>
            </a:r>
            <a:r>
              <a:rPr sz="2000" spc="-10" dirty="0">
                <a:latin typeface="Calibri"/>
                <a:cs typeface="Calibri"/>
              </a:rPr>
              <a:t>present </a:t>
            </a:r>
            <a:r>
              <a:rPr sz="2000" spc="-434" dirty="0">
                <a:latin typeface="Calibri"/>
                <a:cs typeface="Calibri"/>
              </a:rPr>
              <a:t> </a:t>
            </a:r>
            <a:r>
              <a:rPr sz="2000" spc="-15" dirty="0">
                <a:latin typeface="Calibri"/>
                <a:cs typeface="Calibri"/>
              </a:rPr>
              <a:t>regardless</a:t>
            </a:r>
            <a:r>
              <a:rPr sz="2000" spc="-10" dirty="0">
                <a:latin typeface="Calibri"/>
                <a:cs typeface="Calibri"/>
              </a:rPr>
              <a:t> </a:t>
            </a:r>
            <a:r>
              <a:rPr sz="2000" spc="-5" dirty="0">
                <a:latin typeface="Calibri"/>
                <a:cs typeface="Calibri"/>
              </a:rPr>
              <a:t>of Hb </a:t>
            </a:r>
            <a:r>
              <a:rPr sz="2000" spc="-10" dirty="0">
                <a:latin typeface="Calibri"/>
                <a:cs typeface="Calibri"/>
              </a:rPr>
              <a:t>level</a:t>
            </a:r>
            <a:endParaRPr sz="2000">
              <a:latin typeface="Calibri"/>
              <a:cs typeface="Calibri"/>
            </a:endParaRPr>
          </a:p>
          <a:p>
            <a:pPr marL="130810">
              <a:lnSpc>
                <a:spcPct val="100000"/>
              </a:lnSpc>
              <a:spcBef>
                <a:spcPts val="400"/>
              </a:spcBef>
            </a:pPr>
            <a:r>
              <a:rPr sz="2000" spc="-5" dirty="0">
                <a:latin typeface="Calibri"/>
                <a:cs typeface="Calibri"/>
              </a:rPr>
              <a:t>-Hb</a:t>
            </a:r>
            <a:r>
              <a:rPr sz="2000" spc="-10" dirty="0">
                <a:latin typeface="Calibri"/>
                <a:cs typeface="Calibri"/>
              </a:rPr>
              <a:t> levels:</a:t>
            </a:r>
            <a:r>
              <a:rPr sz="2000" spc="-5" dirty="0">
                <a:latin typeface="Calibri"/>
                <a:cs typeface="Calibri"/>
              </a:rPr>
              <a:t> low </a:t>
            </a:r>
            <a:r>
              <a:rPr sz="2000" spc="-10" dirty="0">
                <a:latin typeface="Calibri"/>
                <a:cs typeface="Calibri"/>
              </a:rPr>
              <a:t>to </a:t>
            </a:r>
            <a:r>
              <a:rPr sz="2000" spc="-5" dirty="0">
                <a:latin typeface="Calibri"/>
                <a:cs typeface="Calibri"/>
              </a:rPr>
              <a:t>&lt;6 </a:t>
            </a:r>
            <a:r>
              <a:rPr sz="2000" spc="10" dirty="0">
                <a:latin typeface="Calibri"/>
                <a:cs typeface="Calibri"/>
              </a:rPr>
              <a:t>g/dL</a:t>
            </a:r>
            <a:r>
              <a:rPr sz="2000" spc="-5" dirty="0">
                <a:latin typeface="Calibri"/>
                <a:cs typeface="Calibri"/>
              </a:rPr>
              <a:t> unless</a:t>
            </a:r>
            <a:r>
              <a:rPr sz="2000" spc="5" dirty="0">
                <a:latin typeface="Calibri"/>
                <a:cs typeface="Calibri"/>
              </a:rPr>
              <a:t> </a:t>
            </a:r>
            <a:r>
              <a:rPr sz="2000" spc="-10" dirty="0">
                <a:latin typeface="Calibri"/>
                <a:cs typeface="Calibri"/>
              </a:rPr>
              <a:t>transfusions</a:t>
            </a:r>
            <a:r>
              <a:rPr sz="2000" spc="-5" dirty="0">
                <a:latin typeface="Calibri"/>
                <a:cs typeface="Calibri"/>
              </a:rPr>
              <a:t> </a:t>
            </a:r>
            <a:r>
              <a:rPr sz="2000" spc="-10" dirty="0">
                <a:latin typeface="Calibri"/>
                <a:cs typeface="Calibri"/>
              </a:rPr>
              <a:t>are given.</a:t>
            </a:r>
            <a:endParaRPr sz="2000">
              <a:latin typeface="Calibri"/>
              <a:cs typeface="Calibri"/>
            </a:endParaRPr>
          </a:p>
          <a:p>
            <a:pPr marL="130810">
              <a:lnSpc>
                <a:spcPct val="100000"/>
              </a:lnSpc>
              <a:spcBef>
                <a:spcPts val="400"/>
              </a:spcBef>
            </a:pPr>
            <a:r>
              <a:rPr sz="2000" spc="-5" dirty="0">
                <a:latin typeface="Calibri"/>
                <a:cs typeface="Calibri"/>
              </a:rPr>
              <a:t>-Normal</a:t>
            </a:r>
            <a:r>
              <a:rPr sz="2000" spc="-40" dirty="0">
                <a:latin typeface="Calibri"/>
                <a:cs typeface="Calibri"/>
              </a:rPr>
              <a:t> </a:t>
            </a:r>
            <a:r>
              <a:rPr sz="2000" spc="-10" dirty="0">
                <a:latin typeface="Calibri"/>
                <a:cs typeface="Calibri"/>
              </a:rPr>
              <a:t>RDW</a:t>
            </a:r>
            <a:endParaRPr sz="2000">
              <a:latin typeface="Calibri"/>
              <a:cs typeface="Calibri"/>
            </a:endParaRPr>
          </a:p>
          <a:p>
            <a:pPr marL="130810">
              <a:lnSpc>
                <a:spcPct val="100000"/>
              </a:lnSpc>
              <a:spcBef>
                <a:spcPts val="400"/>
              </a:spcBef>
            </a:pPr>
            <a:r>
              <a:rPr sz="2000" spc="-5" dirty="0">
                <a:latin typeface="Calibri"/>
                <a:cs typeface="Calibri"/>
              </a:rPr>
              <a:t>-Higher RBC </a:t>
            </a:r>
            <a:r>
              <a:rPr sz="2000" spc="-10" dirty="0">
                <a:latin typeface="Calibri"/>
                <a:cs typeface="Calibri"/>
              </a:rPr>
              <a:t>count</a:t>
            </a:r>
            <a:r>
              <a:rPr sz="2000" spc="-5" dirty="0">
                <a:latin typeface="Calibri"/>
                <a:cs typeface="Calibri"/>
              </a:rPr>
              <a:t> than</a:t>
            </a:r>
            <a:r>
              <a:rPr sz="2000" dirty="0">
                <a:latin typeface="Calibri"/>
                <a:cs typeface="Calibri"/>
              </a:rPr>
              <a:t> </a:t>
            </a:r>
            <a:r>
              <a:rPr sz="2000" spc="-15" dirty="0">
                <a:latin typeface="Calibri"/>
                <a:cs typeface="Calibri"/>
              </a:rPr>
              <a:t>iron</a:t>
            </a:r>
            <a:r>
              <a:rPr sz="2000" spc="-5" dirty="0">
                <a:latin typeface="Calibri"/>
                <a:cs typeface="Calibri"/>
              </a:rPr>
              <a:t> </a:t>
            </a:r>
            <a:r>
              <a:rPr sz="2000" spc="-10" dirty="0">
                <a:latin typeface="Calibri"/>
                <a:cs typeface="Calibri"/>
              </a:rPr>
              <a:t>deficiency</a:t>
            </a:r>
            <a:r>
              <a:rPr sz="2000" spc="-5" dirty="0">
                <a:latin typeface="Calibri"/>
                <a:cs typeface="Calibri"/>
              </a:rPr>
              <a:t> </a:t>
            </a:r>
            <a:r>
              <a:rPr sz="2000" dirty="0">
                <a:latin typeface="Calibri"/>
                <a:cs typeface="Calibri"/>
              </a:rPr>
              <a:t>anemia +</a:t>
            </a:r>
            <a:r>
              <a:rPr sz="2000" spc="-5" dirty="0">
                <a:latin typeface="Calibri"/>
                <a:cs typeface="Calibri"/>
              </a:rPr>
              <a:t> mildly </a:t>
            </a:r>
            <a:r>
              <a:rPr sz="2000" spc="-10" dirty="0">
                <a:latin typeface="Calibri"/>
                <a:cs typeface="Calibri"/>
              </a:rPr>
              <a:t>increased</a:t>
            </a:r>
            <a:r>
              <a:rPr sz="2000" dirty="0">
                <a:latin typeface="Calibri"/>
                <a:cs typeface="Calibri"/>
              </a:rPr>
              <a:t> </a:t>
            </a:r>
            <a:r>
              <a:rPr sz="2000" spc="-10" dirty="0">
                <a:latin typeface="Calibri"/>
                <a:cs typeface="Calibri"/>
              </a:rPr>
              <a:t>reticulocyte</a:t>
            </a:r>
            <a:r>
              <a:rPr sz="2000" spc="-5" dirty="0">
                <a:latin typeface="Calibri"/>
                <a:cs typeface="Calibri"/>
              </a:rPr>
              <a:t> </a:t>
            </a:r>
            <a:r>
              <a:rPr sz="2000" spc="-10" dirty="0">
                <a:latin typeface="Calibri"/>
                <a:cs typeface="Calibri"/>
              </a:rPr>
              <a:t>count</a:t>
            </a:r>
            <a:endParaRPr sz="2000">
              <a:latin typeface="Calibri"/>
              <a:cs typeface="Calibri"/>
            </a:endParaRPr>
          </a:p>
          <a:p>
            <a:pPr>
              <a:lnSpc>
                <a:spcPct val="100000"/>
              </a:lnSpc>
              <a:spcBef>
                <a:spcPts val="30"/>
              </a:spcBef>
            </a:pPr>
            <a:endParaRPr sz="2700">
              <a:latin typeface="Calibri"/>
              <a:cs typeface="Calibri"/>
            </a:endParaRPr>
          </a:p>
          <a:p>
            <a:pPr marL="485775" indent="-355600">
              <a:lnSpc>
                <a:spcPct val="100000"/>
              </a:lnSpc>
              <a:buAutoNum type="arabicPeriod" startAt="3"/>
              <a:tabLst>
                <a:tab pos="486409" algn="l"/>
              </a:tabLst>
            </a:pPr>
            <a:r>
              <a:rPr sz="2800" b="1" spc="-10" dirty="0">
                <a:latin typeface="Calibri"/>
                <a:cs typeface="Calibri"/>
              </a:rPr>
              <a:t>Hemolysis</a:t>
            </a:r>
            <a:r>
              <a:rPr sz="2800" b="1" spc="-25" dirty="0">
                <a:latin typeface="Calibri"/>
                <a:cs typeface="Calibri"/>
              </a:rPr>
              <a:t> </a:t>
            </a:r>
            <a:r>
              <a:rPr sz="2800" b="1" spc="-15" dirty="0">
                <a:latin typeface="Calibri"/>
                <a:cs typeface="Calibri"/>
              </a:rPr>
              <a:t>evaluation:</a:t>
            </a:r>
            <a:endParaRPr sz="2800">
              <a:latin typeface="Calibri"/>
              <a:cs typeface="Calibri"/>
            </a:endParaRPr>
          </a:p>
          <a:p>
            <a:pPr marL="130810">
              <a:lnSpc>
                <a:spcPct val="100000"/>
              </a:lnSpc>
              <a:spcBef>
                <a:spcPts val="465"/>
              </a:spcBef>
            </a:pPr>
            <a:r>
              <a:rPr sz="2200" spc="-5" dirty="0">
                <a:latin typeface="Calibri"/>
                <a:cs typeface="Calibri"/>
              </a:rPr>
              <a:t>-</a:t>
            </a:r>
            <a:r>
              <a:rPr sz="2200" spc="-1100" dirty="0">
                <a:latin typeface="Arial MT"/>
                <a:cs typeface="Arial MT"/>
              </a:rPr>
              <a:t>↑</a:t>
            </a:r>
            <a:r>
              <a:rPr sz="2200" spc="-114" dirty="0">
                <a:latin typeface="Arial MT"/>
                <a:cs typeface="Arial MT"/>
              </a:rPr>
              <a:t> </a:t>
            </a:r>
            <a:r>
              <a:rPr sz="2200" spc="-30" dirty="0">
                <a:latin typeface="Calibri"/>
                <a:cs typeface="Calibri"/>
              </a:rPr>
              <a:t>r</a:t>
            </a:r>
            <a:r>
              <a:rPr sz="2200" spc="-15" dirty="0">
                <a:latin typeface="Calibri"/>
                <a:cs typeface="Calibri"/>
              </a:rPr>
              <a:t>e</a:t>
            </a:r>
            <a:r>
              <a:rPr sz="2200" spc="-5" dirty="0">
                <a:latin typeface="Calibri"/>
                <a:cs typeface="Calibri"/>
              </a:rPr>
              <a:t>ticuloc</a:t>
            </a:r>
            <a:r>
              <a:rPr sz="2200" spc="5" dirty="0">
                <a:latin typeface="Calibri"/>
                <a:cs typeface="Calibri"/>
              </a:rPr>
              <a:t>y</a:t>
            </a:r>
            <a:r>
              <a:rPr sz="2200" spc="-25" dirty="0">
                <a:latin typeface="Calibri"/>
                <a:cs typeface="Calibri"/>
              </a:rPr>
              <a:t>t</a:t>
            </a:r>
            <a:r>
              <a:rPr sz="2200" spc="-5" dirty="0">
                <a:latin typeface="Calibri"/>
                <a:cs typeface="Calibri"/>
              </a:rPr>
              <a:t>es</a:t>
            </a:r>
            <a:endParaRPr sz="2200">
              <a:latin typeface="Calibri"/>
              <a:cs typeface="Calibri"/>
            </a:endParaRPr>
          </a:p>
          <a:p>
            <a:pPr marL="130810">
              <a:lnSpc>
                <a:spcPct val="100000"/>
              </a:lnSpc>
              <a:spcBef>
                <a:spcPts val="440"/>
              </a:spcBef>
            </a:pPr>
            <a:r>
              <a:rPr sz="2200" spc="-10" dirty="0">
                <a:latin typeface="Calibri"/>
                <a:cs typeface="Calibri"/>
              </a:rPr>
              <a:t>-Liver</a:t>
            </a:r>
            <a:r>
              <a:rPr sz="2200" dirty="0">
                <a:latin typeface="Calibri"/>
                <a:cs typeface="Calibri"/>
              </a:rPr>
              <a:t> </a:t>
            </a:r>
            <a:r>
              <a:rPr sz="2200" spc="-10" dirty="0">
                <a:latin typeface="Calibri"/>
                <a:cs typeface="Calibri"/>
              </a:rPr>
              <a:t>chemistries:</a:t>
            </a:r>
            <a:r>
              <a:rPr sz="2200" spc="5" dirty="0">
                <a:latin typeface="Calibri"/>
                <a:cs typeface="Calibri"/>
              </a:rPr>
              <a:t> </a:t>
            </a:r>
            <a:r>
              <a:rPr sz="2200" spc="-10" dirty="0">
                <a:latin typeface="Calibri"/>
                <a:cs typeface="Calibri"/>
              </a:rPr>
              <a:t>hyperbilirubinemia</a:t>
            </a:r>
            <a:r>
              <a:rPr sz="2200" dirty="0">
                <a:latin typeface="Calibri"/>
                <a:cs typeface="Calibri"/>
              </a:rPr>
              <a:t> </a:t>
            </a:r>
            <a:r>
              <a:rPr sz="2200" spc="-10" dirty="0">
                <a:latin typeface="Calibri"/>
                <a:cs typeface="Calibri"/>
              </a:rPr>
              <a:t>(indirect)</a:t>
            </a:r>
            <a:endParaRPr sz="2200">
              <a:latin typeface="Calibri"/>
              <a:cs typeface="Calibri"/>
            </a:endParaRPr>
          </a:p>
          <a:p>
            <a:pPr marL="130810">
              <a:lnSpc>
                <a:spcPct val="100000"/>
              </a:lnSpc>
              <a:spcBef>
                <a:spcPts val="440"/>
              </a:spcBef>
            </a:pPr>
            <a:r>
              <a:rPr sz="2200" spc="-15" dirty="0">
                <a:latin typeface="Calibri"/>
                <a:cs typeface="Calibri"/>
              </a:rPr>
              <a:t>-Iron</a:t>
            </a:r>
            <a:r>
              <a:rPr sz="2200" spc="-5" dirty="0">
                <a:latin typeface="Calibri"/>
                <a:cs typeface="Calibri"/>
              </a:rPr>
              <a:t> </a:t>
            </a:r>
            <a:r>
              <a:rPr sz="2200" spc="-10" dirty="0">
                <a:latin typeface="Calibri"/>
                <a:cs typeface="Calibri"/>
              </a:rPr>
              <a:t>studies</a:t>
            </a:r>
            <a:r>
              <a:rPr sz="2200" spc="-5" dirty="0">
                <a:latin typeface="Calibri"/>
                <a:cs typeface="Calibri"/>
              </a:rPr>
              <a:t> (particularly </a:t>
            </a:r>
            <a:r>
              <a:rPr sz="2200" spc="-10" dirty="0">
                <a:latin typeface="Calibri"/>
                <a:cs typeface="Calibri"/>
              </a:rPr>
              <a:t>ferritin)</a:t>
            </a:r>
            <a:r>
              <a:rPr sz="2200" spc="-5" dirty="0">
                <a:latin typeface="Calibri"/>
                <a:cs typeface="Calibri"/>
              </a:rPr>
              <a:t> </a:t>
            </a:r>
            <a:r>
              <a:rPr sz="2200" dirty="0">
                <a:latin typeface="Calibri"/>
                <a:cs typeface="Calibri"/>
              </a:rPr>
              <a:t>:</a:t>
            </a:r>
            <a:r>
              <a:rPr sz="2200" spc="-5" dirty="0">
                <a:latin typeface="Calibri"/>
                <a:cs typeface="Calibri"/>
              </a:rPr>
              <a:t> </a:t>
            </a:r>
            <a:r>
              <a:rPr sz="2200" spc="-15" dirty="0">
                <a:latin typeface="Calibri"/>
                <a:cs typeface="Calibri"/>
              </a:rPr>
              <a:t>expected</a:t>
            </a:r>
            <a:r>
              <a:rPr sz="2200" spc="-5" dirty="0">
                <a:latin typeface="Calibri"/>
                <a:cs typeface="Calibri"/>
              </a:rPr>
              <a:t> </a:t>
            </a:r>
            <a:r>
              <a:rPr sz="2200" spc="-15" dirty="0">
                <a:latin typeface="Calibri"/>
                <a:cs typeface="Calibri"/>
              </a:rPr>
              <a:t>to</a:t>
            </a:r>
            <a:r>
              <a:rPr sz="2200" spc="-5" dirty="0">
                <a:latin typeface="Calibri"/>
                <a:cs typeface="Calibri"/>
              </a:rPr>
              <a:t> be normal in thalassemia</a:t>
            </a:r>
            <a:endParaRPr sz="2200">
              <a:latin typeface="Calibri"/>
              <a:cs typeface="Calibri"/>
            </a:endParaRPr>
          </a:p>
        </p:txBody>
      </p:sp>
      <p:pic>
        <p:nvPicPr>
          <p:cNvPr id="5" name="object 5"/>
          <p:cNvPicPr/>
          <p:nvPr/>
        </p:nvPicPr>
        <p:blipFill>
          <a:blip r:embed="rId3" cstate="print"/>
          <a:stretch>
            <a:fillRect/>
          </a:stretch>
        </p:blipFill>
        <p:spPr>
          <a:xfrm>
            <a:off x="8881079" y="3141762"/>
            <a:ext cx="3269140" cy="3358851"/>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417116" y="1043720"/>
            <a:ext cx="5843905" cy="420370"/>
          </a:xfrm>
          <a:prstGeom prst="rect">
            <a:avLst/>
          </a:prstGeom>
        </p:spPr>
        <p:txBody>
          <a:bodyPr vert="horz" wrap="square" lIns="0" tIns="11430" rIns="0" bIns="0" rtlCol="0">
            <a:spAutoFit/>
          </a:bodyPr>
          <a:lstStyle/>
          <a:p>
            <a:pPr marL="12700">
              <a:lnSpc>
                <a:spcPct val="100000"/>
              </a:lnSpc>
              <a:spcBef>
                <a:spcPts val="90"/>
              </a:spcBef>
            </a:pPr>
            <a:r>
              <a:rPr sz="2600" spc="-10" dirty="0">
                <a:solidFill>
                  <a:srgbClr val="000000"/>
                </a:solidFill>
              </a:rPr>
              <a:t>4.</a:t>
            </a:r>
            <a:r>
              <a:rPr sz="2600" spc="-20" dirty="0">
                <a:solidFill>
                  <a:srgbClr val="000000"/>
                </a:solidFill>
              </a:rPr>
              <a:t> Peripheral </a:t>
            </a:r>
            <a:r>
              <a:rPr sz="2600" spc="-10" dirty="0">
                <a:solidFill>
                  <a:srgbClr val="000000"/>
                </a:solidFill>
              </a:rPr>
              <a:t>blood</a:t>
            </a:r>
            <a:r>
              <a:rPr sz="2600" spc="-20" dirty="0">
                <a:solidFill>
                  <a:srgbClr val="000000"/>
                </a:solidFill>
              </a:rPr>
              <a:t> </a:t>
            </a:r>
            <a:r>
              <a:rPr sz="2600" spc="-10" dirty="0">
                <a:solidFill>
                  <a:srgbClr val="000000"/>
                </a:solidFill>
              </a:rPr>
              <a:t>smear</a:t>
            </a:r>
            <a:r>
              <a:rPr sz="2600" spc="-15" dirty="0">
                <a:solidFill>
                  <a:srgbClr val="000000"/>
                </a:solidFill>
              </a:rPr>
              <a:t> </a:t>
            </a:r>
            <a:r>
              <a:rPr sz="2600" spc="-10" dirty="0">
                <a:solidFill>
                  <a:srgbClr val="000000"/>
                </a:solidFill>
              </a:rPr>
              <a:t>findings</a:t>
            </a:r>
            <a:r>
              <a:rPr sz="2600" spc="-15" dirty="0">
                <a:solidFill>
                  <a:srgbClr val="000000"/>
                </a:solidFill>
              </a:rPr>
              <a:t> </a:t>
            </a:r>
            <a:r>
              <a:rPr sz="2600" spc="-10" dirty="0">
                <a:solidFill>
                  <a:srgbClr val="000000"/>
                </a:solidFill>
              </a:rPr>
              <a:t>include:</a:t>
            </a:r>
            <a:endParaRPr sz="2600"/>
          </a:p>
        </p:txBody>
      </p:sp>
      <p:sp>
        <p:nvSpPr>
          <p:cNvPr id="4" name="object 4"/>
          <p:cNvSpPr txBox="1"/>
          <p:nvPr/>
        </p:nvSpPr>
        <p:spPr>
          <a:xfrm>
            <a:off x="417116" y="1439940"/>
            <a:ext cx="7064375" cy="4356100"/>
          </a:xfrm>
          <a:prstGeom prst="rect">
            <a:avLst/>
          </a:prstGeom>
        </p:spPr>
        <p:txBody>
          <a:bodyPr vert="horz" wrap="square" lIns="0" tIns="31115" rIns="0" bIns="0" rtlCol="0">
            <a:spAutoFit/>
          </a:bodyPr>
          <a:lstStyle/>
          <a:p>
            <a:pPr marL="12700">
              <a:lnSpc>
                <a:spcPct val="100000"/>
              </a:lnSpc>
              <a:spcBef>
                <a:spcPts val="245"/>
              </a:spcBef>
            </a:pPr>
            <a:r>
              <a:rPr sz="1850" spc="-30" dirty="0">
                <a:latin typeface="Calibri"/>
                <a:cs typeface="Calibri"/>
              </a:rPr>
              <a:t>-Target</a:t>
            </a:r>
            <a:r>
              <a:rPr sz="1850" spc="-50" dirty="0">
                <a:latin typeface="Calibri"/>
                <a:cs typeface="Calibri"/>
              </a:rPr>
              <a:t> </a:t>
            </a:r>
            <a:r>
              <a:rPr sz="1850" spc="-5" dirty="0">
                <a:latin typeface="Calibri"/>
                <a:cs typeface="Calibri"/>
              </a:rPr>
              <a:t>cells</a:t>
            </a:r>
            <a:endParaRPr sz="1850">
              <a:latin typeface="Calibri"/>
              <a:cs typeface="Calibri"/>
            </a:endParaRPr>
          </a:p>
          <a:p>
            <a:pPr marL="12700">
              <a:lnSpc>
                <a:spcPct val="100000"/>
              </a:lnSpc>
              <a:spcBef>
                <a:spcPts val="150"/>
              </a:spcBef>
            </a:pPr>
            <a:r>
              <a:rPr sz="1850" spc="-30" dirty="0">
                <a:latin typeface="Calibri"/>
                <a:cs typeface="Calibri"/>
              </a:rPr>
              <a:t>-Teardrop</a:t>
            </a:r>
            <a:r>
              <a:rPr sz="1850" spc="-40" dirty="0">
                <a:latin typeface="Calibri"/>
                <a:cs typeface="Calibri"/>
              </a:rPr>
              <a:t> </a:t>
            </a:r>
            <a:r>
              <a:rPr sz="1850" spc="-5" dirty="0">
                <a:latin typeface="Calibri"/>
                <a:cs typeface="Calibri"/>
              </a:rPr>
              <a:t>cells</a:t>
            </a:r>
            <a:endParaRPr sz="1850">
              <a:latin typeface="Calibri"/>
              <a:cs typeface="Calibri"/>
            </a:endParaRPr>
          </a:p>
          <a:p>
            <a:pPr marL="12700">
              <a:lnSpc>
                <a:spcPct val="100000"/>
              </a:lnSpc>
              <a:spcBef>
                <a:spcPts val="150"/>
              </a:spcBef>
            </a:pPr>
            <a:r>
              <a:rPr sz="1850" spc="-10" dirty="0">
                <a:latin typeface="Calibri"/>
                <a:cs typeface="Calibri"/>
              </a:rPr>
              <a:t>-Anisopoikilocytosis</a:t>
            </a:r>
            <a:endParaRPr sz="1850">
              <a:latin typeface="Calibri"/>
              <a:cs typeface="Calibri"/>
            </a:endParaRPr>
          </a:p>
          <a:p>
            <a:pPr marL="12700">
              <a:lnSpc>
                <a:spcPct val="100000"/>
              </a:lnSpc>
              <a:spcBef>
                <a:spcPts val="145"/>
              </a:spcBef>
            </a:pPr>
            <a:r>
              <a:rPr sz="1850" spc="-10" dirty="0">
                <a:latin typeface="Calibri"/>
                <a:cs typeface="Calibri"/>
              </a:rPr>
              <a:t>-Nucleated</a:t>
            </a:r>
            <a:r>
              <a:rPr sz="1850" spc="-40" dirty="0">
                <a:latin typeface="Calibri"/>
                <a:cs typeface="Calibri"/>
              </a:rPr>
              <a:t> </a:t>
            </a:r>
            <a:r>
              <a:rPr sz="1850" spc="-15" dirty="0">
                <a:latin typeface="Calibri"/>
                <a:cs typeface="Calibri"/>
              </a:rPr>
              <a:t>red</a:t>
            </a:r>
            <a:r>
              <a:rPr sz="1850" spc="-40" dirty="0">
                <a:latin typeface="Calibri"/>
                <a:cs typeface="Calibri"/>
              </a:rPr>
              <a:t> </a:t>
            </a:r>
            <a:r>
              <a:rPr sz="1850" spc="-5" dirty="0">
                <a:latin typeface="Calibri"/>
                <a:cs typeface="Calibri"/>
              </a:rPr>
              <a:t>cells</a:t>
            </a:r>
            <a:endParaRPr sz="1850">
              <a:latin typeface="Calibri"/>
              <a:cs typeface="Calibri"/>
            </a:endParaRPr>
          </a:p>
          <a:p>
            <a:pPr marL="12700">
              <a:lnSpc>
                <a:spcPct val="100000"/>
              </a:lnSpc>
              <a:spcBef>
                <a:spcPts val="150"/>
              </a:spcBef>
            </a:pPr>
            <a:r>
              <a:rPr sz="1850" spc="-10" dirty="0">
                <a:latin typeface="Calibri"/>
                <a:cs typeface="Calibri"/>
              </a:rPr>
              <a:t>-Erythroblasts</a:t>
            </a:r>
            <a:endParaRPr sz="1850">
              <a:latin typeface="Calibri"/>
              <a:cs typeface="Calibri"/>
            </a:endParaRPr>
          </a:p>
          <a:p>
            <a:pPr marL="12700">
              <a:lnSpc>
                <a:spcPct val="100000"/>
              </a:lnSpc>
              <a:spcBef>
                <a:spcPts val="185"/>
              </a:spcBef>
            </a:pPr>
            <a:r>
              <a:rPr sz="2600" b="1" spc="-10" dirty="0">
                <a:latin typeface="Calibri"/>
                <a:cs typeface="Calibri"/>
              </a:rPr>
              <a:t>5.</a:t>
            </a:r>
            <a:r>
              <a:rPr sz="2600" b="1" spc="-45" dirty="0">
                <a:latin typeface="Calibri"/>
                <a:cs typeface="Calibri"/>
              </a:rPr>
              <a:t> </a:t>
            </a:r>
            <a:r>
              <a:rPr sz="2600" b="1" spc="-20" dirty="0">
                <a:latin typeface="Calibri"/>
                <a:cs typeface="Calibri"/>
              </a:rPr>
              <a:t>radiographs</a:t>
            </a:r>
            <a:endParaRPr sz="2600">
              <a:latin typeface="Calibri"/>
              <a:cs typeface="Calibri"/>
            </a:endParaRPr>
          </a:p>
          <a:p>
            <a:pPr marL="12700" marR="1422400">
              <a:lnSpc>
                <a:spcPct val="106700"/>
              </a:lnSpc>
              <a:spcBef>
                <a:spcPts val="10"/>
              </a:spcBef>
            </a:pPr>
            <a:r>
              <a:rPr sz="1850" spc="-5" dirty="0">
                <a:latin typeface="Calibri"/>
                <a:cs typeface="Calibri"/>
              </a:rPr>
              <a:t>Imaging</a:t>
            </a:r>
            <a:r>
              <a:rPr sz="1850" spc="-10" dirty="0">
                <a:latin typeface="Calibri"/>
                <a:cs typeface="Calibri"/>
              </a:rPr>
              <a:t> </a:t>
            </a:r>
            <a:r>
              <a:rPr sz="1850" spc="-5" dirty="0">
                <a:latin typeface="Calibri"/>
                <a:cs typeface="Calibri"/>
              </a:rPr>
              <a:t>is</a:t>
            </a:r>
            <a:r>
              <a:rPr sz="1850" spc="-10" dirty="0">
                <a:latin typeface="Calibri"/>
                <a:cs typeface="Calibri"/>
              </a:rPr>
              <a:t> </a:t>
            </a:r>
            <a:r>
              <a:rPr sz="1850" spc="-5" dirty="0">
                <a:latin typeface="Calibri"/>
                <a:cs typeface="Calibri"/>
              </a:rPr>
              <a:t>not </a:t>
            </a:r>
            <a:r>
              <a:rPr sz="1850" spc="-10" dirty="0">
                <a:latin typeface="Calibri"/>
                <a:cs typeface="Calibri"/>
              </a:rPr>
              <a:t>routinely indicated</a:t>
            </a:r>
            <a:r>
              <a:rPr sz="1850" spc="-5" dirty="0">
                <a:latin typeface="Calibri"/>
                <a:cs typeface="Calibri"/>
              </a:rPr>
              <a:t> or</a:t>
            </a:r>
            <a:r>
              <a:rPr sz="1850" spc="-10" dirty="0">
                <a:latin typeface="Calibri"/>
                <a:cs typeface="Calibri"/>
              </a:rPr>
              <a:t> </a:t>
            </a:r>
            <a:r>
              <a:rPr sz="1850" spc="-15" dirty="0">
                <a:latin typeface="Calibri"/>
                <a:cs typeface="Calibri"/>
              </a:rPr>
              <a:t>required</a:t>
            </a:r>
            <a:r>
              <a:rPr sz="1850" spc="-10" dirty="0">
                <a:latin typeface="Calibri"/>
                <a:cs typeface="Calibri"/>
              </a:rPr>
              <a:t> </a:t>
            </a:r>
            <a:r>
              <a:rPr sz="1850" spc="-15" dirty="0">
                <a:latin typeface="Calibri"/>
                <a:cs typeface="Calibri"/>
              </a:rPr>
              <a:t>for</a:t>
            </a:r>
            <a:r>
              <a:rPr sz="1850" spc="-5" dirty="0">
                <a:latin typeface="Calibri"/>
                <a:cs typeface="Calibri"/>
              </a:rPr>
              <a:t> diagnosis. </a:t>
            </a:r>
            <a:r>
              <a:rPr sz="1850" spc="-405" dirty="0">
                <a:latin typeface="Calibri"/>
                <a:cs typeface="Calibri"/>
              </a:rPr>
              <a:t> </a:t>
            </a:r>
            <a:r>
              <a:rPr sz="1850" spc="-5" dirty="0">
                <a:latin typeface="Calibri"/>
                <a:cs typeface="Calibri"/>
              </a:rPr>
              <a:t>It </a:t>
            </a:r>
            <a:r>
              <a:rPr sz="1850" spc="-10" dirty="0">
                <a:latin typeface="Calibri"/>
                <a:cs typeface="Calibri"/>
              </a:rPr>
              <a:t>can</a:t>
            </a:r>
            <a:r>
              <a:rPr sz="1850" dirty="0">
                <a:latin typeface="Calibri"/>
                <a:cs typeface="Calibri"/>
              </a:rPr>
              <a:t> </a:t>
            </a:r>
            <a:r>
              <a:rPr sz="1850" spc="-5" dirty="0">
                <a:latin typeface="Calibri"/>
                <a:cs typeface="Calibri"/>
              </a:rPr>
              <a:t>be</a:t>
            </a:r>
            <a:r>
              <a:rPr sz="1850" dirty="0">
                <a:latin typeface="Calibri"/>
                <a:cs typeface="Calibri"/>
              </a:rPr>
              <a:t> </a:t>
            </a:r>
            <a:r>
              <a:rPr sz="1850" spc="-10" dirty="0">
                <a:latin typeface="Calibri"/>
                <a:cs typeface="Calibri"/>
              </a:rPr>
              <a:t>useful</a:t>
            </a:r>
            <a:r>
              <a:rPr sz="1850" dirty="0">
                <a:latin typeface="Calibri"/>
                <a:cs typeface="Calibri"/>
              </a:rPr>
              <a:t> </a:t>
            </a:r>
            <a:r>
              <a:rPr sz="1850" spc="-5" dirty="0">
                <a:latin typeface="Calibri"/>
                <a:cs typeface="Calibri"/>
              </a:rPr>
              <a:t>in</a:t>
            </a:r>
            <a:r>
              <a:rPr sz="1850" dirty="0">
                <a:latin typeface="Calibri"/>
                <a:cs typeface="Calibri"/>
              </a:rPr>
              <a:t> </a:t>
            </a:r>
            <a:r>
              <a:rPr sz="1850" spc="-5" dirty="0">
                <a:latin typeface="Calibri"/>
                <a:cs typeface="Calibri"/>
              </a:rPr>
              <a:t>the</a:t>
            </a:r>
            <a:r>
              <a:rPr sz="1850" dirty="0">
                <a:latin typeface="Calibri"/>
                <a:cs typeface="Calibri"/>
              </a:rPr>
              <a:t> </a:t>
            </a:r>
            <a:r>
              <a:rPr sz="1850" spc="-10" dirty="0">
                <a:latin typeface="Calibri"/>
                <a:cs typeface="Calibri"/>
              </a:rPr>
              <a:t>evaluation</a:t>
            </a:r>
            <a:r>
              <a:rPr sz="1850" dirty="0">
                <a:latin typeface="Calibri"/>
                <a:cs typeface="Calibri"/>
              </a:rPr>
              <a:t> </a:t>
            </a:r>
            <a:r>
              <a:rPr sz="1850" spc="-5" dirty="0">
                <a:latin typeface="Calibri"/>
                <a:cs typeface="Calibri"/>
              </a:rPr>
              <a:t>of </a:t>
            </a:r>
            <a:r>
              <a:rPr sz="1850" spc="-10" dirty="0">
                <a:latin typeface="Calibri"/>
                <a:cs typeface="Calibri"/>
              </a:rPr>
              <a:t>suspected</a:t>
            </a:r>
            <a:r>
              <a:rPr sz="1850" dirty="0">
                <a:latin typeface="Calibri"/>
                <a:cs typeface="Calibri"/>
              </a:rPr>
              <a:t> </a:t>
            </a:r>
            <a:r>
              <a:rPr sz="1850" spc="-10" dirty="0">
                <a:latin typeface="Calibri"/>
                <a:cs typeface="Calibri"/>
              </a:rPr>
              <a:t>craniofacial </a:t>
            </a:r>
            <a:r>
              <a:rPr sz="1850" spc="-5" dirty="0">
                <a:latin typeface="Calibri"/>
                <a:cs typeface="Calibri"/>
              </a:rPr>
              <a:t> </a:t>
            </a:r>
            <a:r>
              <a:rPr sz="1850" dirty="0">
                <a:latin typeface="Calibri"/>
                <a:cs typeface="Calibri"/>
              </a:rPr>
              <a:t>abnormalities</a:t>
            </a:r>
            <a:r>
              <a:rPr sz="1850" spc="-10" dirty="0">
                <a:latin typeface="Calibri"/>
                <a:cs typeface="Calibri"/>
              </a:rPr>
              <a:t> </a:t>
            </a:r>
            <a:r>
              <a:rPr sz="1850" dirty="0">
                <a:latin typeface="Calibri"/>
                <a:cs typeface="Calibri"/>
              </a:rPr>
              <a:t>and</a:t>
            </a:r>
            <a:r>
              <a:rPr sz="1850" spc="-10" dirty="0">
                <a:latin typeface="Calibri"/>
                <a:cs typeface="Calibri"/>
              </a:rPr>
              <a:t> </a:t>
            </a:r>
            <a:r>
              <a:rPr sz="1850" spc="-5" dirty="0">
                <a:latin typeface="Calibri"/>
                <a:cs typeface="Calibri"/>
              </a:rPr>
              <a:t>extramedullary </a:t>
            </a:r>
            <a:r>
              <a:rPr sz="1850" spc="-10" dirty="0">
                <a:latin typeface="Calibri"/>
                <a:cs typeface="Calibri"/>
              </a:rPr>
              <a:t>hematopoiesis.</a:t>
            </a:r>
            <a:endParaRPr sz="1850">
              <a:latin typeface="Calibri"/>
              <a:cs typeface="Calibri"/>
            </a:endParaRPr>
          </a:p>
          <a:p>
            <a:pPr>
              <a:lnSpc>
                <a:spcPct val="100000"/>
              </a:lnSpc>
              <a:spcBef>
                <a:spcPts val="10"/>
              </a:spcBef>
            </a:pPr>
            <a:endParaRPr sz="2050">
              <a:latin typeface="Calibri"/>
              <a:cs typeface="Calibri"/>
            </a:endParaRPr>
          </a:p>
          <a:p>
            <a:pPr marL="12700">
              <a:lnSpc>
                <a:spcPct val="100000"/>
              </a:lnSpc>
            </a:pPr>
            <a:r>
              <a:rPr sz="1850" spc="-5" dirty="0">
                <a:latin typeface="Calibri"/>
                <a:cs typeface="Calibri"/>
              </a:rPr>
              <a:t>**on</a:t>
            </a:r>
            <a:r>
              <a:rPr sz="1850" spc="-30" dirty="0">
                <a:latin typeface="Calibri"/>
                <a:cs typeface="Calibri"/>
              </a:rPr>
              <a:t> </a:t>
            </a:r>
            <a:r>
              <a:rPr sz="1850" spc="-10" dirty="0">
                <a:latin typeface="Calibri"/>
                <a:cs typeface="Calibri"/>
              </a:rPr>
              <a:t>skull</a:t>
            </a:r>
            <a:r>
              <a:rPr sz="1850" spc="-25" dirty="0">
                <a:latin typeface="Calibri"/>
                <a:cs typeface="Calibri"/>
              </a:rPr>
              <a:t> </a:t>
            </a:r>
            <a:r>
              <a:rPr sz="1850" spc="-60" dirty="0">
                <a:latin typeface="Calibri"/>
                <a:cs typeface="Calibri"/>
              </a:rPr>
              <a:t>XRAY:</a:t>
            </a:r>
            <a:endParaRPr sz="1850">
              <a:latin typeface="Calibri"/>
              <a:cs typeface="Calibri"/>
            </a:endParaRPr>
          </a:p>
          <a:p>
            <a:pPr marL="12700">
              <a:lnSpc>
                <a:spcPct val="100000"/>
              </a:lnSpc>
              <a:spcBef>
                <a:spcPts val="150"/>
              </a:spcBef>
            </a:pPr>
            <a:r>
              <a:rPr sz="1850" spc="-5" dirty="0">
                <a:latin typeface="Calibri"/>
                <a:cs typeface="Calibri"/>
              </a:rPr>
              <a:t>High</a:t>
            </a:r>
            <a:r>
              <a:rPr sz="1850" spc="-35" dirty="0">
                <a:latin typeface="Calibri"/>
                <a:cs typeface="Calibri"/>
              </a:rPr>
              <a:t> </a:t>
            </a:r>
            <a:r>
              <a:rPr sz="1850" spc="-15" dirty="0">
                <a:latin typeface="Calibri"/>
                <a:cs typeface="Calibri"/>
              </a:rPr>
              <a:t>forehead</a:t>
            </a:r>
            <a:endParaRPr sz="1850">
              <a:latin typeface="Calibri"/>
              <a:cs typeface="Calibri"/>
            </a:endParaRPr>
          </a:p>
          <a:p>
            <a:pPr marL="12700" marR="5080">
              <a:lnSpc>
                <a:spcPct val="106700"/>
              </a:lnSpc>
            </a:pPr>
            <a:r>
              <a:rPr sz="1850" spc="-10" dirty="0">
                <a:latin typeface="Calibri"/>
                <a:cs typeface="Calibri"/>
              </a:rPr>
              <a:t>Prominent</a:t>
            </a:r>
            <a:r>
              <a:rPr sz="1850" spc="-5" dirty="0">
                <a:latin typeface="Calibri"/>
                <a:cs typeface="Calibri"/>
              </a:rPr>
              <a:t> </a:t>
            </a:r>
            <a:r>
              <a:rPr sz="1850" spc="-15" dirty="0">
                <a:latin typeface="Calibri"/>
                <a:cs typeface="Calibri"/>
              </a:rPr>
              <a:t>zygomatic</a:t>
            </a:r>
            <a:r>
              <a:rPr sz="1850" dirty="0">
                <a:latin typeface="Calibri"/>
                <a:cs typeface="Calibri"/>
              </a:rPr>
              <a:t> </a:t>
            </a:r>
            <a:r>
              <a:rPr sz="1850" spc="-5" dirty="0">
                <a:latin typeface="Calibri"/>
                <a:cs typeface="Calibri"/>
              </a:rPr>
              <a:t>bones </a:t>
            </a:r>
            <a:r>
              <a:rPr sz="1850" dirty="0">
                <a:latin typeface="Calibri"/>
                <a:cs typeface="Calibri"/>
              </a:rPr>
              <a:t>and </a:t>
            </a:r>
            <a:r>
              <a:rPr sz="1850" spc="-10" dirty="0">
                <a:latin typeface="Calibri"/>
                <a:cs typeface="Calibri"/>
              </a:rPr>
              <a:t>maxilla</a:t>
            </a:r>
            <a:r>
              <a:rPr sz="1850" spc="-5" dirty="0">
                <a:latin typeface="Calibri"/>
                <a:cs typeface="Calibri"/>
              </a:rPr>
              <a:t> </a:t>
            </a:r>
            <a:r>
              <a:rPr sz="1850" spc="-20" dirty="0">
                <a:latin typeface="Calibri"/>
                <a:cs typeface="Calibri"/>
              </a:rPr>
              <a:t>(referred</a:t>
            </a:r>
            <a:r>
              <a:rPr sz="1850" dirty="0">
                <a:latin typeface="Calibri"/>
                <a:cs typeface="Calibri"/>
              </a:rPr>
              <a:t> </a:t>
            </a:r>
            <a:r>
              <a:rPr sz="1850" spc="-10" dirty="0">
                <a:latin typeface="Calibri"/>
                <a:cs typeface="Calibri"/>
              </a:rPr>
              <a:t>to</a:t>
            </a:r>
            <a:r>
              <a:rPr sz="1850" spc="-5" dirty="0">
                <a:latin typeface="Calibri"/>
                <a:cs typeface="Calibri"/>
              </a:rPr>
              <a:t> </a:t>
            </a:r>
            <a:r>
              <a:rPr sz="1850" dirty="0">
                <a:latin typeface="Calibri"/>
                <a:cs typeface="Calibri"/>
              </a:rPr>
              <a:t>as </a:t>
            </a:r>
            <a:r>
              <a:rPr sz="1850" spc="-15" dirty="0">
                <a:latin typeface="Calibri"/>
                <a:cs typeface="Calibri"/>
              </a:rPr>
              <a:t>“chipmunk</a:t>
            </a:r>
            <a:r>
              <a:rPr sz="1850" spc="-5" dirty="0">
                <a:latin typeface="Calibri"/>
                <a:cs typeface="Calibri"/>
              </a:rPr>
              <a:t> facies”) </a:t>
            </a:r>
            <a:r>
              <a:rPr sz="1850" spc="-400" dirty="0">
                <a:latin typeface="Calibri"/>
                <a:cs typeface="Calibri"/>
              </a:rPr>
              <a:t> </a:t>
            </a:r>
            <a:r>
              <a:rPr sz="1850" spc="-10" dirty="0">
                <a:latin typeface="Calibri"/>
                <a:cs typeface="Calibri"/>
              </a:rPr>
              <a:t>Hair-on-end </a:t>
            </a:r>
            <a:r>
              <a:rPr sz="1850" spc="-5" dirty="0">
                <a:latin typeface="Calibri"/>
                <a:cs typeface="Calibri"/>
              </a:rPr>
              <a:t>(also known </a:t>
            </a:r>
            <a:r>
              <a:rPr sz="1850" dirty="0">
                <a:latin typeface="Calibri"/>
                <a:cs typeface="Calibri"/>
              </a:rPr>
              <a:t>as</a:t>
            </a:r>
            <a:r>
              <a:rPr sz="1850" spc="-5" dirty="0">
                <a:latin typeface="Calibri"/>
                <a:cs typeface="Calibri"/>
              </a:rPr>
              <a:t> </a:t>
            </a:r>
            <a:r>
              <a:rPr sz="1850" spc="-30" dirty="0">
                <a:latin typeface="Calibri"/>
                <a:cs typeface="Calibri"/>
              </a:rPr>
              <a:t>“crew</a:t>
            </a:r>
            <a:r>
              <a:rPr sz="1850" spc="-5" dirty="0">
                <a:latin typeface="Calibri"/>
                <a:cs typeface="Calibri"/>
              </a:rPr>
              <a:t> </a:t>
            </a:r>
            <a:r>
              <a:rPr sz="1850" spc="5" dirty="0">
                <a:latin typeface="Calibri"/>
                <a:cs typeface="Calibri"/>
              </a:rPr>
              <a:t>cut”)</a:t>
            </a:r>
            <a:r>
              <a:rPr sz="1850" spc="-5" dirty="0">
                <a:latin typeface="Calibri"/>
                <a:cs typeface="Calibri"/>
              </a:rPr>
              <a:t> sign</a:t>
            </a:r>
            <a:endParaRPr sz="1850">
              <a:latin typeface="Calibri"/>
              <a:cs typeface="Calibri"/>
            </a:endParaRPr>
          </a:p>
        </p:txBody>
      </p:sp>
      <p:pic>
        <p:nvPicPr>
          <p:cNvPr id="5" name="object 5"/>
          <p:cNvPicPr/>
          <p:nvPr/>
        </p:nvPicPr>
        <p:blipFill>
          <a:blip r:embed="rId3" cstate="print"/>
          <a:stretch>
            <a:fillRect/>
          </a:stretch>
        </p:blipFill>
        <p:spPr>
          <a:xfrm>
            <a:off x="7463357" y="477466"/>
            <a:ext cx="2144126" cy="2470372"/>
          </a:xfrm>
          <a:prstGeom prst="rect">
            <a:avLst/>
          </a:prstGeom>
        </p:spPr>
      </p:pic>
      <p:pic>
        <p:nvPicPr>
          <p:cNvPr id="6" name="object 6"/>
          <p:cNvPicPr/>
          <p:nvPr/>
        </p:nvPicPr>
        <p:blipFill>
          <a:blip r:embed="rId4" cstate="print"/>
          <a:stretch>
            <a:fillRect/>
          </a:stretch>
        </p:blipFill>
        <p:spPr>
          <a:xfrm>
            <a:off x="8183438" y="3357786"/>
            <a:ext cx="3680786" cy="2748063"/>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204634"/>
            <a:ext cx="6914515" cy="884555"/>
          </a:xfrm>
          <a:prstGeom prst="rect">
            <a:avLst/>
          </a:prstGeom>
        </p:spPr>
        <p:txBody>
          <a:bodyPr vert="horz" wrap="square" lIns="0" tIns="12700" rIns="0" bIns="0" rtlCol="0">
            <a:spAutoFit/>
          </a:bodyPr>
          <a:lstStyle/>
          <a:p>
            <a:pPr marL="12700">
              <a:lnSpc>
                <a:spcPct val="100000"/>
              </a:lnSpc>
              <a:spcBef>
                <a:spcPts val="100"/>
              </a:spcBef>
              <a:tabLst>
                <a:tab pos="571500" algn="l"/>
              </a:tabLst>
            </a:pPr>
            <a:r>
              <a:rPr sz="3600" spc="-5" dirty="0">
                <a:solidFill>
                  <a:srgbClr val="000000"/>
                </a:solidFill>
              </a:rPr>
              <a:t>6.	</a:t>
            </a:r>
            <a:r>
              <a:rPr sz="3600" spc="-15" dirty="0">
                <a:solidFill>
                  <a:srgbClr val="000000"/>
                </a:solidFill>
              </a:rPr>
              <a:t>Detection</a:t>
            </a:r>
            <a:r>
              <a:rPr sz="3600" spc="-25" dirty="0">
                <a:solidFill>
                  <a:srgbClr val="000000"/>
                </a:solidFill>
              </a:rPr>
              <a:t> </a:t>
            </a:r>
            <a:r>
              <a:rPr sz="3600" spc="-5" dirty="0">
                <a:solidFill>
                  <a:srgbClr val="000000"/>
                </a:solidFill>
              </a:rPr>
              <a:t>of</a:t>
            </a:r>
            <a:r>
              <a:rPr sz="3600" spc="-25" dirty="0">
                <a:solidFill>
                  <a:srgbClr val="000000"/>
                </a:solidFill>
              </a:rPr>
              <a:t> </a:t>
            </a:r>
            <a:r>
              <a:rPr sz="3600" spc="-5" dirty="0">
                <a:solidFill>
                  <a:srgbClr val="000000"/>
                </a:solidFill>
              </a:rPr>
              <a:t>hemoglobin</a:t>
            </a:r>
            <a:r>
              <a:rPr sz="3600" spc="-25" dirty="0">
                <a:solidFill>
                  <a:srgbClr val="000000"/>
                </a:solidFill>
              </a:rPr>
              <a:t> </a:t>
            </a:r>
            <a:r>
              <a:rPr sz="3600" spc="-15" dirty="0">
                <a:solidFill>
                  <a:srgbClr val="000000"/>
                </a:solidFill>
              </a:rPr>
              <a:t>variants</a:t>
            </a:r>
            <a:endParaRPr sz="3600"/>
          </a:p>
          <a:p>
            <a:pPr marL="12700">
              <a:lnSpc>
                <a:spcPct val="100000"/>
              </a:lnSpc>
              <a:spcBef>
                <a:spcPts val="95"/>
              </a:spcBef>
            </a:pPr>
            <a:r>
              <a:rPr sz="1950" b="0" spc="5" dirty="0">
                <a:solidFill>
                  <a:srgbClr val="000000"/>
                </a:solidFill>
                <a:latin typeface="Calibri"/>
                <a:cs typeface="Calibri"/>
              </a:rPr>
              <a:t>Hb-electrophoresis</a:t>
            </a:r>
            <a:r>
              <a:rPr sz="1950" b="0" spc="-15" dirty="0">
                <a:solidFill>
                  <a:srgbClr val="000000"/>
                </a:solidFill>
                <a:latin typeface="Calibri"/>
                <a:cs typeface="Calibri"/>
              </a:rPr>
              <a:t> </a:t>
            </a:r>
            <a:r>
              <a:rPr sz="1950" b="0" dirty="0">
                <a:solidFill>
                  <a:srgbClr val="000000"/>
                </a:solidFill>
                <a:latin typeface="Calibri"/>
                <a:cs typeface="Calibri"/>
              </a:rPr>
              <a:t>(qualitative</a:t>
            </a:r>
            <a:r>
              <a:rPr sz="1950" b="0" spc="-15" dirty="0">
                <a:solidFill>
                  <a:srgbClr val="000000"/>
                </a:solidFill>
                <a:latin typeface="Calibri"/>
                <a:cs typeface="Calibri"/>
              </a:rPr>
              <a:t> </a:t>
            </a:r>
            <a:r>
              <a:rPr sz="1950" b="0" spc="5" dirty="0">
                <a:solidFill>
                  <a:srgbClr val="000000"/>
                </a:solidFill>
                <a:latin typeface="Calibri"/>
                <a:cs typeface="Calibri"/>
              </a:rPr>
              <a:t>analysis)</a:t>
            </a:r>
            <a:endParaRPr sz="1950">
              <a:latin typeface="Calibri"/>
              <a:cs typeface="Calibri"/>
            </a:endParaRPr>
          </a:p>
        </p:txBody>
      </p:sp>
      <p:pic>
        <p:nvPicPr>
          <p:cNvPr id="4" name="object 4"/>
          <p:cNvPicPr/>
          <p:nvPr/>
        </p:nvPicPr>
        <p:blipFill>
          <a:blip r:embed="rId3" cstate="print"/>
          <a:stretch>
            <a:fillRect/>
          </a:stretch>
        </p:blipFill>
        <p:spPr>
          <a:xfrm>
            <a:off x="622598" y="1701601"/>
            <a:ext cx="3600399" cy="4857559"/>
          </a:xfrm>
          <a:prstGeom prst="rect">
            <a:avLst/>
          </a:prstGeom>
        </p:spPr>
      </p:pic>
      <p:pic>
        <p:nvPicPr>
          <p:cNvPr id="5" name="object 5"/>
          <p:cNvPicPr/>
          <p:nvPr/>
        </p:nvPicPr>
        <p:blipFill>
          <a:blip r:embed="rId4" cstate="print"/>
          <a:stretch>
            <a:fillRect/>
          </a:stretch>
        </p:blipFill>
        <p:spPr>
          <a:xfrm>
            <a:off x="6095207" y="1766537"/>
            <a:ext cx="5112567" cy="5091462"/>
          </a:xfrm>
          <a:prstGeom prst="rect">
            <a:avLst/>
          </a:prstGeom>
        </p:spPr>
      </p:pic>
      <p:sp>
        <p:nvSpPr>
          <p:cNvPr id="6" name="object 6"/>
          <p:cNvSpPr txBox="1"/>
          <p:nvPr/>
        </p:nvSpPr>
        <p:spPr>
          <a:xfrm>
            <a:off x="4296023" y="2362882"/>
            <a:ext cx="2316480" cy="1488440"/>
          </a:xfrm>
          <a:prstGeom prst="rect">
            <a:avLst/>
          </a:prstGeom>
        </p:spPr>
        <p:txBody>
          <a:bodyPr vert="horz" wrap="square" lIns="0" tIns="12700" rIns="0" bIns="0" rtlCol="0">
            <a:spAutoFit/>
          </a:bodyPr>
          <a:lstStyle/>
          <a:p>
            <a:pPr marL="12700" marR="5080">
              <a:lnSpc>
                <a:spcPct val="100000"/>
              </a:lnSpc>
              <a:spcBef>
                <a:spcPts val="100"/>
              </a:spcBef>
            </a:pPr>
            <a:r>
              <a:rPr sz="2400" b="1" spc="-5" dirty="0">
                <a:latin typeface="Calibri"/>
                <a:cs typeface="Calibri"/>
              </a:rPr>
              <a:t>**absence</a:t>
            </a:r>
            <a:r>
              <a:rPr sz="2400" b="1" spc="-45" dirty="0">
                <a:latin typeface="Calibri"/>
                <a:cs typeface="Calibri"/>
              </a:rPr>
              <a:t> </a:t>
            </a:r>
            <a:r>
              <a:rPr sz="2400" b="1" spc="-5" dirty="0">
                <a:latin typeface="Calibri"/>
                <a:cs typeface="Calibri"/>
              </a:rPr>
              <a:t>or</a:t>
            </a:r>
            <a:r>
              <a:rPr sz="2400" b="1" spc="-45" dirty="0">
                <a:latin typeface="Calibri"/>
                <a:cs typeface="Calibri"/>
              </a:rPr>
              <a:t> </a:t>
            </a:r>
            <a:r>
              <a:rPr sz="2400" b="1" spc="-10" dirty="0">
                <a:latin typeface="Calibri"/>
                <a:cs typeface="Calibri"/>
              </a:rPr>
              <a:t>very </a:t>
            </a:r>
            <a:r>
              <a:rPr sz="2400" b="1" spc="-525" dirty="0">
                <a:latin typeface="Calibri"/>
                <a:cs typeface="Calibri"/>
              </a:rPr>
              <a:t> </a:t>
            </a:r>
            <a:r>
              <a:rPr sz="2400" b="1" spc="-5" dirty="0">
                <a:latin typeface="Calibri"/>
                <a:cs typeface="Calibri"/>
              </a:rPr>
              <a:t>low</a:t>
            </a:r>
            <a:r>
              <a:rPr sz="2400" b="1" spc="-10" dirty="0">
                <a:latin typeface="Calibri"/>
                <a:cs typeface="Calibri"/>
              </a:rPr>
              <a:t> </a:t>
            </a:r>
            <a:r>
              <a:rPr sz="2400" b="1" spc="-5" dirty="0">
                <a:latin typeface="Calibri"/>
                <a:cs typeface="Calibri"/>
              </a:rPr>
              <a:t>HbA</a:t>
            </a:r>
            <a:endParaRPr sz="2400">
              <a:latin typeface="Calibri"/>
              <a:cs typeface="Calibri"/>
            </a:endParaRPr>
          </a:p>
          <a:p>
            <a:pPr marL="12700">
              <a:lnSpc>
                <a:spcPct val="100000"/>
              </a:lnSpc>
            </a:pPr>
            <a:r>
              <a:rPr sz="2400" b="1" spc="-5" dirty="0">
                <a:latin typeface="Calibri"/>
                <a:cs typeface="Calibri"/>
              </a:rPr>
              <a:t>**</a:t>
            </a:r>
            <a:r>
              <a:rPr sz="2400" b="1" spc="-35" dirty="0">
                <a:latin typeface="Calibri"/>
                <a:cs typeface="Calibri"/>
              </a:rPr>
              <a:t> </a:t>
            </a:r>
            <a:r>
              <a:rPr sz="2400" b="1" spc="-5" dirty="0">
                <a:latin typeface="Calibri"/>
                <a:cs typeface="Calibri"/>
              </a:rPr>
              <a:t>98%</a:t>
            </a:r>
            <a:r>
              <a:rPr sz="2400" b="1" spc="-30" dirty="0">
                <a:latin typeface="Calibri"/>
                <a:cs typeface="Calibri"/>
              </a:rPr>
              <a:t> </a:t>
            </a:r>
            <a:r>
              <a:rPr sz="2400" b="1" spc="-5" dirty="0">
                <a:latin typeface="Calibri"/>
                <a:cs typeface="Calibri"/>
              </a:rPr>
              <a:t>HbF</a:t>
            </a:r>
            <a:endParaRPr sz="2400">
              <a:latin typeface="Calibri"/>
              <a:cs typeface="Calibri"/>
            </a:endParaRPr>
          </a:p>
          <a:p>
            <a:pPr marL="12700">
              <a:lnSpc>
                <a:spcPct val="100000"/>
              </a:lnSpc>
            </a:pPr>
            <a:r>
              <a:rPr sz="2400" b="1" spc="-5" dirty="0">
                <a:latin typeface="Calibri"/>
                <a:cs typeface="Calibri"/>
              </a:rPr>
              <a:t>**</a:t>
            </a:r>
            <a:r>
              <a:rPr sz="2400" b="1" spc="-35" dirty="0">
                <a:latin typeface="Calibri"/>
                <a:cs typeface="Calibri"/>
              </a:rPr>
              <a:t> </a:t>
            </a:r>
            <a:r>
              <a:rPr sz="2400" b="1" spc="-5" dirty="0">
                <a:latin typeface="Calibri"/>
                <a:cs typeface="Calibri"/>
              </a:rPr>
              <a:t>2%</a:t>
            </a:r>
            <a:r>
              <a:rPr sz="2400" b="1" spc="-30" dirty="0">
                <a:latin typeface="Calibri"/>
                <a:cs typeface="Calibri"/>
              </a:rPr>
              <a:t> </a:t>
            </a:r>
            <a:r>
              <a:rPr sz="2400" b="1" spc="-5" dirty="0">
                <a:latin typeface="Calibri"/>
                <a:cs typeface="Calibri"/>
              </a:rPr>
              <a:t>HbA2</a:t>
            </a:r>
            <a:endParaRPr sz="2400">
              <a:latin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657625" y="1463287"/>
            <a:ext cx="10285095" cy="4641215"/>
          </a:xfrm>
          <a:prstGeom prst="rect">
            <a:avLst/>
          </a:prstGeom>
        </p:spPr>
        <p:txBody>
          <a:bodyPr vert="horz" wrap="square" lIns="0" tIns="38735" rIns="0" bIns="0" rtlCol="0">
            <a:spAutoFit/>
          </a:bodyPr>
          <a:lstStyle/>
          <a:p>
            <a:pPr marL="50800">
              <a:lnSpc>
                <a:spcPct val="100000"/>
              </a:lnSpc>
              <a:spcBef>
                <a:spcPts val="305"/>
              </a:spcBef>
            </a:pPr>
            <a:r>
              <a:rPr sz="2200" b="1" i="1" spc="5" dirty="0">
                <a:solidFill>
                  <a:srgbClr val="3E3E3E"/>
                </a:solidFill>
                <a:latin typeface="Calibri"/>
                <a:cs typeface="Calibri"/>
              </a:rPr>
              <a:t>Sickle</a:t>
            </a:r>
            <a:r>
              <a:rPr sz="2200" b="1" i="1" spc="-25" dirty="0">
                <a:solidFill>
                  <a:srgbClr val="3E3E3E"/>
                </a:solidFill>
                <a:latin typeface="Calibri"/>
                <a:cs typeface="Calibri"/>
              </a:rPr>
              <a:t> </a:t>
            </a:r>
            <a:r>
              <a:rPr sz="2200" b="1" i="1" spc="5" dirty="0">
                <a:solidFill>
                  <a:srgbClr val="3E3E3E"/>
                </a:solidFill>
                <a:latin typeface="Calibri"/>
                <a:cs typeface="Calibri"/>
              </a:rPr>
              <a:t>cell</a:t>
            </a:r>
            <a:r>
              <a:rPr sz="2200" b="1" i="1" spc="-45" dirty="0">
                <a:solidFill>
                  <a:srgbClr val="3E3E3E"/>
                </a:solidFill>
                <a:latin typeface="Calibri"/>
                <a:cs typeface="Calibri"/>
              </a:rPr>
              <a:t> </a:t>
            </a:r>
            <a:r>
              <a:rPr sz="2200" b="1" i="1" spc="5" dirty="0">
                <a:solidFill>
                  <a:srgbClr val="3E3E3E"/>
                </a:solidFill>
                <a:latin typeface="Calibri"/>
                <a:cs typeface="Calibri"/>
              </a:rPr>
              <a:t>disease:</a:t>
            </a:r>
            <a:endParaRPr sz="2200">
              <a:latin typeface="Calibri"/>
              <a:cs typeface="Calibri"/>
            </a:endParaRPr>
          </a:p>
          <a:p>
            <a:pPr marL="421640" marR="43180" indent="-323215">
              <a:lnSpc>
                <a:spcPts val="2020"/>
              </a:lnSpc>
              <a:spcBef>
                <a:spcPts val="490"/>
              </a:spcBef>
              <a:buFont typeface="Arial"/>
              <a:buChar char="•"/>
              <a:tabLst>
                <a:tab pos="421640" algn="l"/>
                <a:tab pos="422275" algn="l"/>
              </a:tabLst>
            </a:pPr>
            <a:r>
              <a:rPr sz="1950" i="1" spc="-10" dirty="0">
                <a:solidFill>
                  <a:srgbClr val="3E3E3E"/>
                </a:solidFill>
                <a:latin typeface="Calibri"/>
                <a:cs typeface="Calibri"/>
              </a:rPr>
              <a:t>A </a:t>
            </a:r>
            <a:r>
              <a:rPr sz="1950" i="1" spc="-5" dirty="0">
                <a:solidFill>
                  <a:srgbClr val="3E3E3E"/>
                </a:solidFill>
                <a:latin typeface="Calibri"/>
                <a:cs typeface="Calibri"/>
              </a:rPr>
              <a:t>group of inherited red blood cells disorder that affect hemoglobin, which lead to sickle like shape </a:t>
            </a:r>
            <a:r>
              <a:rPr sz="1950" i="1" spc="-430" dirty="0">
                <a:solidFill>
                  <a:srgbClr val="3E3E3E"/>
                </a:solidFill>
                <a:latin typeface="Calibri"/>
                <a:cs typeface="Calibri"/>
              </a:rPr>
              <a:t> </a:t>
            </a:r>
            <a:r>
              <a:rPr sz="1950" i="1" spc="-5" dirty="0">
                <a:solidFill>
                  <a:srgbClr val="3E3E3E"/>
                </a:solidFill>
                <a:latin typeface="Calibri"/>
                <a:cs typeface="Calibri"/>
              </a:rPr>
              <a:t>RBCs</a:t>
            </a:r>
            <a:r>
              <a:rPr sz="1950" i="1" spc="-55" dirty="0">
                <a:solidFill>
                  <a:srgbClr val="3E3E3E"/>
                </a:solidFill>
                <a:latin typeface="Calibri"/>
                <a:cs typeface="Calibri"/>
              </a:rPr>
              <a:t> </a:t>
            </a:r>
            <a:r>
              <a:rPr sz="1950" i="1" spc="-5" dirty="0">
                <a:solidFill>
                  <a:srgbClr val="3E3E3E"/>
                </a:solidFill>
                <a:latin typeface="Calibri"/>
                <a:cs typeface="Calibri"/>
              </a:rPr>
              <a:t>under</a:t>
            </a:r>
            <a:r>
              <a:rPr sz="1950" i="1" spc="15" dirty="0">
                <a:solidFill>
                  <a:srgbClr val="3E3E3E"/>
                </a:solidFill>
                <a:latin typeface="Calibri"/>
                <a:cs typeface="Calibri"/>
              </a:rPr>
              <a:t> </a:t>
            </a:r>
            <a:r>
              <a:rPr sz="1950" i="1" spc="-5" dirty="0">
                <a:solidFill>
                  <a:srgbClr val="3E3E3E"/>
                </a:solidFill>
                <a:latin typeface="Calibri"/>
                <a:cs typeface="Calibri"/>
              </a:rPr>
              <a:t>certain</a:t>
            </a:r>
            <a:r>
              <a:rPr sz="1950" i="1" spc="-15" dirty="0">
                <a:solidFill>
                  <a:srgbClr val="3E3E3E"/>
                </a:solidFill>
                <a:latin typeface="Calibri"/>
                <a:cs typeface="Calibri"/>
              </a:rPr>
              <a:t> </a:t>
            </a:r>
            <a:r>
              <a:rPr sz="1950" i="1" spc="-5" dirty="0">
                <a:solidFill>
                  <a:srgbClr val="3E3E3E"/>
                </a:solidFill>
                <a:latin typeface="Calibri"/>
                <a:cs typeface="Calibri"/>
              </a:rPr>
              <a:t>circumstances</a:t>
            </a:r>
            <a:endParaRPr sz="1950">
              <a:latin typeface="Calibri"/>
              <a:cs typeface="Calibri"/>
            </a:endParaRPr>
          </a:p>
          <a:p>
            <a:pPr>
              <a:lnSpc>
                <a:spcPct val="100000"/>
              </a:lnSpc>
              <a:buChar char="•"/>
            </a:pPr>
            <a:endParaRPr sz="1900">
              <a:latin typeface="Calibri"/>
              <a:cs typeface="Calibri"/>
            </a:endParaRPr>
          </a:p>
          <a:p>
            <a:pPr>
              <a:lnSpc>
                <a:spcPct val="100000"/>
              </a:lnSpc>
              <a:spcBef>
                <a:spcPts val="45"/>
              </a:spcBef>
              <a:buChar char="•"/>
            </a:pPr>
            <a:endParaRPr sz="2150">
              <a:latin typeface="Calibri"/>
              <a:cs typeface="Calibri"/>
            </a:endParaRPr>
          </a:p>
          <a:p>
            <a:pPr marL="50800">
              <a:lnSpc>
                <a:spcPct val="100000"/>
              </a:lnSpc>
              <a:spcBef>
                <a:spcPts val="5"/>
              </a:spcBef>
            </a:pPr>
            <a:r>
              <a:rPr sz="2100" b="1" i="1" spc="5" dirty="0">
                <a:solidFill>
                  <a:srgbClr val="3E3E3E"/>
                </a:solidFill>
                <a:latin typeface="Calibri"/>
                <a:cs typeface="Calibri"/>
              </a:rPr>
              <a:t>Sickle</a:t>
            </a:r>
            <a:r>
              <a:rPr sz="2100" b="1" i="1" spc="-60" dirty="0">
                <a:solidFill>
                  <a:srgbClr val="3E3E3E"/>
                </a:solidFill>
                <a:latin typeface="Calibri"/>
                <a:cs typeface="Calibri"/>
              </a:rPr>
              <a:t> </a:t>
            </a:r>
            <a:r>
              <a:rPr sz="2100" b="1" i="1" spc="5" dirty="0">
                <a:solidFill>
                  <a:srgbClr val="3E3E3E"/>
                </a:solidFill>
                <a:latin typeface="Calibri"/>
                <a:cs typeface="Calibri"/>
              </a:rPr>
              <a:t>cell</a:t>
            </a:r>
            <a:r>
              <a:rPr sz="2100" b="1" i="1" spc="15" dirty="0">
                <a:solidFill>
                  <a:srgbClr val="3E3E3E"/>
                </a:solidFill>
                <a:latin typeface="Calibri"/>
                <a:cs typeface="Calibri"/>
              </a:rPr>
              <a:t> </a:t>
            </a:r>
            <a:r>
              <a:rPr sz="2100" b="1" i="1" spc="10" dirty="0">
                <a:solidFill>
                  <a:srgbClr val="3E3E3E"/>
                </a:solidFill>
                <a:latin typeface="Calibri"/>
                <a:cs typeface="Calibri"/>
              </a:rPr>
              <a:t>anemia</a:t>
            </a:r>
            <a:endParaRPr sz="2100">
              <a:latin typeface="Calibri"/>
              <a:cs typeface="Calibri"/>
            </a:endParaRPr>
          </a:p>
          <a:p>
            <a:pPr marL="421640" indent="-313690">
              <a:lnSpc>
                <a:spcPct val="100000"/>
              </a:lnSpc>
              <a:spcBef>
                <a:spcPts val="125"/>
              </a:spcBef>
              <a:buFont typeface="Arial"/>
              <a:buChar char="•"/>
              <a:tabLst>
                <a:tab pos="421640" algn="l"/>
                <a:tab pos="422275" algn="l"/>
              </a:tabLst>
            </a:pPr>
            <a:r>
              <a:rPr sz="1850" i="1" spc="-5" dirty="0">
                <a:solidFill>
                  <a:srgbClr val="3E3E3E"/>
                </a:solidFill>
                <a:latin typeface="Calibri"/>
                <a:cs typeface="Calibri"/>
              </a:rPr>
              <a:t>The</a:t>
            </a:r>
            <a:r>
              <a:rPr sz="1850" i="1" spc="-35" dirty="0">
                <a:solidFill>
                  <a:srgbClr val="3E3E3E"/>
                </a:solidFill>
                <a:latin typeface="Calibri"/>
                <a:cs typeface="Calibri"/>
              </a:rPr>
              <a:t> </a:t>
            </a:r>
            <a:r>
              <a:rPr sz="1850" i="1" spc="-5" dirty="0">
                <a:solidFill>
                  <a:srgbClr val="3E3E3E"/>
                </a:solidFill>
                <a:latin typeface="Calibri"/>
                <a:cs typeface="Calibri"/>
              </a:rPr>
              <a:t>most</a:t>
            </a:r>
            <a:r>
              <a:rPr sz="1850" i="1" spc="20" dirty="0">
                <a:solidFill>
                  <a:srgbClr val="3E3E3E"/>
                </a:solidFill>
                <a:latin typeface="Calibri"/>
                <a:cs typeface="Calibri"/>
              </a:rPr>
              <a:t> </a:t>
            </a:r>
            <a:r>
              <a:rPr sz="1850" i="1" spc="-5" dirty="0">
                <a:solidFill>
                  <a:srgbClr val="3E3E3E"/>
                </a:solidFill>
                <a:latin typeface="Calibri"/>
                <a:cs typeface="Calibri"/>
              </a:rPr>
              <a:t>severe</a:t>
            </a:r>
            <a:r>
              <a:rPr sz="1850" i="1" spc="15" dirty="0">
                <a:solidFill>
                  <a:srgbClr val="3E3E3E"/>
                </a:solidFill>
                <a:latin typeface="Calibri"/>
                <a:cs typeface="Calibri"/>
              </a:rPr>
              <a:t> </a:t>
            </a:r>
            <a:r>
              <a:rPr sz="1850" i="1" spc="-5" dirty="0">
                <a:solidFill>
                  <a:srgbClr val="3E3E3E"/>
                </a:solidFill>
                <a:latin typeface="Calibri"/>
                <a:cs typeface="Calibri"/>
              </a:rPr>
              <a:t>clinical presentation</a:t>
            </a:r>
            <a:r>
              <a:rPr sz="1850" i="1" spc="-25" dirty="0">
                <a:solidFill>
                  <a:srgbClr val="3E3E3E"/>
                </a:solidFill>
                <a:latin typeface="Calibri"/>
                <a:cs typeface="Calibri"/>
              </a:rPr>
              <a:t> </a:t>
            </a:r>
            <a:r>
              <a:rPr sz="1850" i="1" spc="-5" dirty="0">
                <a:solidFill>
                  <a:srgbClr val="3E3E3E"/>
                </a:solidFill>
                <a:latin typeface="Calibri"/>
                <a:cs typeface="Calibri"/>
              </a:rPr>
              <a:t>of</a:t>
            </a:r>
            <a:r>
              <a:rPr sz="1850" i="1" spc="15" dirty="0">
                <a:solidFill>
                  <a:srgbClr val="3E3E3E"/>
                </a:solidFill>
                <a:latin typeface="Calibri"/>
                <a:cs typeface="Calibri"/>
              </a:rPr>
              <a:t> </a:t>
            </a:r>
            <a:r>
              <a:rPr sz="1850" i="1" spc="-5" dirty="0">
                <a:solidFill>
                  <a:srgbClr val="3E3E3E"/>
                </a:solidFill>
                <a:latin typeface="Calibri"/>
                <a:cs typeface="Calibri"/>
              </a:rPr>
              <a:t>sickle</a:t>
            </a:r>
            <a:r>
              <a:rPr sz="1850" i="1" dirty="0">
                <a:solidFill>
                  <a:srgbClr val="3E3E3E"/>
                </a:solidFill>
                <a:latin typeface="Calibri"/>
                <a:cs typeface="Calibri"/>
              </a:rPr>
              <a:t> </a:t>
            </a:r>
            <a:r>
              <a:rPr sz="1850" i="1" spc="-5" dirty="0">
                <a:solidFill>
                  <a:srgbClr val="3E3E3E"/>
                </a:solidFill>
                <a:latin typeface="Calibri"/>
                <a:cs typeface="Calibri"/>
              </a:rPr>
              <a:t>cell</a:t>
            </a:r>
            <a:r>
              <a:rPr sz="1850" i="1" spc="10" dirty="0">
                <a:solidFill>
                  <a:srgbClr val="3E3E3E"/>
                </a:solidFill>
                <a:latin typeface="Calibri"/>
                <a:cs typeface="Calibri"/>
              </a:rPr>
              <a:t> </a:t>
            </a:r>
            <a:r>
              <a:rPr sz="1850" i="1" spc="-5" dirty="0">
                <a:solidFill>
                  <a:srgbClr val="3E3E3E"/>
                </a:solidFill>
                <a:latin typeface="Calibri"/>
                <a:cs typeface="Calibri"/>
              </a:rPr>
              <a:t>disease</a:t>
            </a:r>
            <a:endParaRPr sz="1850">
              <a:latin typeface="Calibri"/>
              <a:cs typeface="Calibri"/>
            </a:endParaRPr>
          </a:p>
          <a:p>
            <a:pPr marL="421640" marR="104139" indent="-313055">
              <a:lnSpc>
                <a:spcPts val="2020"/>
              </a:lnSpc>
              <a:spcBef>
                <a:spcPts val="414"/>
              </a:spcBef>
              <a:buFont typeface="Arial"/>
              <a:buChar char="•"/>
              <a:tabLst>
                <a:tab pos="421640" algn="l"/>
                <a:tab pos="422275" algn="l"/>
              </a:tabLst>
            </a:pPr>
            <a:r>
              <a:rPr sz="1850" i="1" spc="-5" dirty="0">
                <a:solidFill>
                  <a:srgbClr val="3E3E3E"/>
                </a:solidFill>
                <a:latin typeface="Calibri"/>
                <a:cs typeface="Calibri"/>
              </a:rPr>
              <a:t>Genotypes</a:t>
            </a:r>
            <a:r>
              <a:rPr sz="1850" i="1" spc="-95" dirty="0">
                <a:solidFill>
                  <a:srgbClr val="3E3E3E"/>
                </a:solidFill>
                <a:latin typeface="Calibri"/>
                <a:cs typeface="Calibri"/>
              </a:rPr>
              <a:t> </a:t>
            </a:r>
            <a:r>
              <a:rPr sz="1850" i="1" spc="-5" dirty="0">
                <a:solidFill>
                  <a:srgbClr val="3E3E3E"/>
                </a:solidFill>
                <a:latin typeface="Calibri"/>
                <a:cs typeface="Calibri"/>
              </a:rPr>
              <a:t>include</a:t>
            </a:r>
            <a:r>
              <a:rPr sz="1850" i="1" spc="80" dirty="0">
                <a:solidFill>
                  <a:srgbClr val="3E3E3E"/>
                </a:solidFill>
                <a:latin typeface="Calibri"/>
                <a:cs typeface="Calibri"/>
              </a:rPr>
              <a:t> </a:t>
            </a:r>
            <a:r>
              <a:rPr sz="1850" i="1" spc="-5" dirty="0">
                <a:solidFill>
                  <a:srgbClr val="3E3E3E"/>
                </a:solidFill>
                <a:latin typeface="Calibri"/>
                <a:cs typeface="Calibri"/>
              </a:rPr>
              <a:t>homozygous</a:t>
            </a:r>
            <a:r>
              <a:rPr sz="1850" i="1" spc="-20" dirty="0">
                <a:solidFill>
                  <a:srgbClr val="3E3E3E"/>
                </a:solidFill>
                <a:latin typeface="Calibri"/>
                <a:cs typeface="Calibri"/>
              </a:rPr>
              <a:t> </a:t>
            </a:r>
            <a:r>
              <a:rPr sz="1850" i="1" spc="-5" dirty="0">
                <a:solidFill>
                  <a:srgbClr val="3E3E3E"/>
                </a:solidFill>
                <a:latin typeface="Calibri"/>
                <a:cs typeface="Calibri"/>
              </a:rPr>
              <a:t>HBSS</a:t>
            </a:r>
            <a:r>
              <a:rPr sz="1850" i="1" spc="70" dirty="0">
                <a:solidFill>
                  <a:srgbClr val="3E3E3E"/>
                </a:solidFill>
                <a:latin typeface="Calibri"/>
                <a:cs typeface="Calibri"/>
              </a:rPr>
              <a:t> </a:t>
            </a:r>
            <a:r>
              <a:rPr sz="1850" spc="-15" dirty="0">
                <a:solidFill>
                  <a:srgbClr val="1A1C1C"/>
                </a:solidFill>
                <a:latin typeface="Tahoma"/>
                <a:cs typeface="Tahoma"/>
              </a:rPr>
              <a:t>and</a:t>
            </a:r>
            <a:r>
              <a:rPr sz="1850" spc="-260" dirty="0">
                <a:solidFill>
                  <a:srgbClr val="1A1C1C"/>
                </a:solidFill>
                <a:latin typeface="Tahoma"/>
                <a:cs typeface="Tahoma"/>
              </a:rPr>
              <a:t> </a:t>
            </a:r>
            <a:r>
              <a:rPr sz="1850" spc="-5" dirty="0">
                <a:solidFill>
                  <a:srgbClr val="1A1C1C"/>
                </a:solidFill>
                <a:latin typeface="Tahoma"/>
                <a:cs typeface="Tahoma"/>
              </a:rPr>
              <a:t>compound</a:t>
            </a:r>
            <a:r>
              <a:rPr sz="1850" spc="-260" dirty="0">
                <a:solidFill>
                  <a:srgbClr val="1A1C1C"/>
                </a:solidFill>
                <a:latin typeface="Tahoma"/>
                <a:cs typeface="Tahoma"/>
              </a:rPr>
              <a:t> </a:t>
            </a:r>
            <a:r>
              <a:rPr sz="1850" spc="20" dirty="0">
                <a:solidFill>
                  <a:srgbClr val="1A1C1C"/>
                </a:solidFill>
                <a:latin typeface="Tahoma"/>
                <a:cs typeface="Tahoma"/>
              </a:rPr>
              <a:t>heterozygousHbS</a:t>
            </a:r>
            <a:r>
              <a:rPr sz="1850" spc="20" dirty="0">
                <a:solidFill>
                  <a:srgbClr val="1A1C1C"/>
                </a:solidFill>
                <a:latin typeface="Roboto"/>
                <a:cs typeface="Roboto"/>
              </a:rPr>
              <a:t>β</a:t>
            </a:r>
            <a:r>
              <a:rPr sz="1650" spc="30" baseline="32828" dirty="0">
                <a:solidFill>
                  <a:srgbClr val="1A1C1C"/>
                </a:solidFill>
                <a:latin typeface="Tahoma"/>
                <a:cs typeface="Tahoma"/>
              </a:rPr>
              <a:t>0</a:t>
            </a:r>
            <a:r>
              <a:rPr sz="1850" spc="20" dirty="0">
                <a:solidFill>
                  <a:srgbClr val="1A1C1C"/>
                </a:solidFill>
                <a:latin typeface="Tahoma"/>
                <a:cs typeface="Tahoma"/>
              </a:rPr>
              <a:t>thal</a:t>
            </a:r>
            <a:r>
              <a:rPr sz="1850" spc="-300" dirty="0">
                <a:solidFill>
                  <a:srgbClr val="1A1C1C"/>
                </a:solidFill>
                <a:latin typeface="Tahoma"/>
                <a:cs typeface="Tahoma"/>
              </a:rPr>
              <a:t> </a:t>
            </a:r>
            <a:r>
              <a:rPr sz="1850" spc="-100" dirty="0">
                <a:solidFill>
                  <a:srgbClr val="1A1C1C"/>
                </a:solidFill>
                <a:latin typeface="Tahoma"/>
                <a:cs typeface="Tahoma"/>
              </a:rPr>
              <a:t>(a</a:t>
            </a:r>
            <a:r>
              <a:rPr sz="1850" spc="-215" dirty="0">
                <a:solidFill>
                  <a:srgbClr val="1A1C1C"/>
                </a:solidFill>
                <a:latin typeface="Tahoma"/>
                <a:cs typeface="Tahoma"/>
              </a:rPr>
              <a:t> </a:t>
            </a:r>
            <a:r>
              <a:rPr sz="1850" spc="20" dirty="0">
                <a:solidFill>
                  <a:srgbClr val="1A1C1C"/>
                </a:solidFill>
                <a:latin typeface="Tahoma"/>
                <a:cs typeface="Tahoma"/>
              </a:rPr>
              <a:t>form</a:t>
            </a:r>
            <a:r>
              <a:rPr sz="1850" spc="-204" dirty="0">
                <a:solidFill>
                  <a:srgbClr val="1A1C1C"/>
                </a:solidFill>
                <a:latin typeface="Tahoma"/>
                <a:cs typeface="Tahoma"/>
              </a:rPr>
              <a:t> </a:t>
            </a:r>
            <a:r>
              <a:rPr sz="1850" spc="25" dirty="0">
                <a:solidFill>
                  <a:srgbClr val="1A1C1C"/>
                </a:solidFill>
                <a:latin typeface="Tahoma"/>
                <a:cs typeface="Tahoma"/>
              </a:rPr>
              <a:t>of</a:t>
            </a:r>
            <a:r>
              <a:rPr sz="1850" spc="-180" dirty="0">
                <a:solidFill>
                  <a:srgbClr val="1A1C1C"/>
                </a:solidFill>
                <a:latin typeface="Tahoma"/>
                <a:cs typeface="Tahoma"/>
              </a:rPr>
              <a:t> </a:t>
            </a:r>
            <a:r>
              <a:rPr sz="1850" spc="15" dirty="0">
                <a:solidFill>
                  <a:srgbClr val="1A1C1C"/>
                </a:solidFill>
                <a:latin typeface="Tahoma"/>
                <a:cs typeface="Tahoma"/>
              </a:rPr>
              <a:t>sickle</a:t>
            </a:r>
            <a:r>
              <a:rPr sz="1850" spc="-254" dirty="0">
                <a:solidFill>
                  <a:srgbClr val="1A1C1C"/>
                </a:solidFill>
                <a:latin typeface="Tahoma"/>
                <a:cs typeface="Tahoma"/>
              </a:rPr>
              <a:t> </a:t>
            </a:r>
            <a:r>
              <a:rPr sz="1850" spc="5" dirty="0">
                <a:solidFill>
                  <a:srgbClr val="1A1C1C"/>
                </a:solidFill>
                <a:latin typeface="Tahoma"/>
                <a:cs typeface="Tahoma"/>
              </a:rPr>
              <a:t>beta </a:t>
            </a:r>
            <a:r>
              <a:rPr sz="1850" spc="-565" dirty="0">
                <a:solidFill>
                  <a:srgbClr val="1A1C1C"/>
                </a:solidFill>
                <a:latin typeface="Tahoma"/>
                <a:cs typeface="Tahoma"/>
              </a:rPr>
              <a:t> </a:t>
            </a:r>
            <a:r>
              <a:rPr sz="1850" spc="-30" dirty="0">
                <a:solidFill>
                  <a:srgbClr val="1A1C1C"/>
                </a:solidFill>
                <a:latin typeface="Tahoma"/>
                <a:cs typeface="Tahoma"/>
              </a:rPr>
              <a:t>thalassemia).</a:t>
            </a:r>
            <a:endParaRPr sz="1850">
              <a:latin typeface="Tahoma"/>
              <a:cs typeface="Tahoma"/>
            </a:endParaRPr>
          </a:p>
          <a:p>
            <a:pPr>
              <a:lnSpc>
                <a:spcPct val="100000"/>
              </a:lnSpc>
              <a:buChar char="•"/>
            </a:pPr>
            <a:endParaRPr sz="2200">
              <a:latin typeface="Tahoma"/>
              <a:cs typeface="Tahoma"/>
            </a:endParaRPr>
          </a:p>
          <a:p>
            <a:pPr>
              <a:lnSpc>
                <a:spcPct val="100000"/>
              </a:lnSpc>
              <a:spcBef>
                <a:spcPts val="40"/>
              </a:spcBef>
              <a:buChar char="•"/>
            </a:pPr>
            <a:endParaRPr sz="1900">
              <a:latin typeface="Tahoma"/>
              <a:cs typeface="Tahoma"/>
            </a:endParaRPr>
          </a:p>
          <a:p>
            <a:pPr marL="50800">
              <a:lnSpc>
                <a:spcPct val="100000"/>
              </a:lnSpc>
            </a:pPr>
            <a:r>
              <a:rPr sz="2100" b="1" i="1" spc="5" dirty="0">
                <a:solidFill>
                  <a:srgbClr val="3E3E3E"/>
                </a:solidFill>
                <a:latin typeface="Calibri"/>
                <a:cs typeface="Calibri"/>
              </a:rPr>
              <a:t>Sickle</a:t>
            </a:r>
            <a:r>
              <a:rPr sz="2100" b="1" i="1" spc="-60" dirty="0">
                <a:solidFill>
                  <a:srgbClr val="3E3E3E"/>
                </a:solidFill>
                <a:latin typeface="Calibri"/>
                <a:cs typeface="Calibri"/>
              </a:rPr>
              <a:t> </a:t>
            </a:r>
            <a:r>
              <a:rPr sz="2100" b="1" i="1" spc="5" dirty="0">
                <a:solidFill>
                  <a:srgbClr val="3E3E3E"/>
                </a:solidFill>
                <a:latin typeface="Calibri"/>
                <a:cs typeface="Calibri"/>
              </a:rPr>
              <a:t>cell</a:t>
            </a:r>
            <a:r>
              <a:rPr sz="2100" b="1" i="1" spc="20" dirty="0">
                <a:solidFill>
                  <a:srgbClr val="3E3E3E"/>
                </a:solidFill>
                <a:latin typeface="Calibri"/>
                <a:cs typeface="Calibri"/>
              </a:rPr>
              <a:t> </a:t>
            </a:r>
            <a:r>
              <a:rPr sz="2100" b="1" i="1" spc="5" dirty="0">
                <a:solidFill>
                  <a:srgbClr val="3E3E3E"/>
                </a:solidFill>
                <a:latin typeface="Calibri"/>
                <a:cs typeface="Calibri"/>
              </a:rPr>
              <a:t>trait</a:t>
            </a:r>
            <a:endParaRPr sz="2100">
              <a:latin typeface="Calibri"/>
              <a:cs typeface="Calibri"/>
            </a:endParaRPr>
          </a:p>
          <a:p>
            <a:pPr marL="421640" indent="-313690">
              <a:lnSpc>
                <a:spcPct val="100000"/>
              </a:lnSpc>
              <a:spcBef>
                <a:spcPts val="130"/>
              </a:spcBef>
              <a:buFont typeface="Arial"/>
              <a:buChar char="•"/>
              <a:tabLst>
                <a:tab pos="421640" algn="l"/>
                <a:tab pos="422275" algn="l"/>
              </a:tabLst>
            </a:pPr>
            <a:r>
              <a:rPr sz="1850" i="1" spc="-5" dirty="0">
                <a:solidFill>
                  <a:srgbClr val="3E3E3E"/>
                </a:solidFill>
                <a:latin typeface="Calibri"/>
                <a:cs typeface="Calibri"/>
              </a:rPr>
              <a:t>Refers</a:t>
            </a:r>
            <a:r>
              <a:rPr sz="1850" i="1" spc="-50" dirty="0">
                <a:solidFill>
                  <a:srgbClr val="3E3E3E"/>
                </a:solidFill>
                <a:latin typeface="Calibri"/>
                <a:cs typeface="Calibri"/>
              </a:rPr>
              <a:t> </a:t>
            </a:r>
            <a:r>
              <a:rPr sz="1850" i="1" spc="-5" dirty="0">
                <a:solidFill>
                  <a:srgbClr val="3E3E3E"/>
                </a:solidFill>
                <a:latin typeface="Calibri"/>
                <a:cs typeface="Calibri"/>
              </a:rPr>
              <a:t>to</a:t>
            </a:r>
            <a:r>
              <a:rPr sz="1850" i="1" spc="-45" dirty="0">
                <a:solidFill>
                  <a:srgbClr val="3E3E3E"/>
                </a:solidFill>
                <a:latin typeface="Calibri"/>
                <a:cs typeface="Calibri"/>
              </a:rPr>
              <a:t> </a:t>
            </a:r>
            <a:r>
              <a:rPr sz="1850" i="1" spc="-5" dirty="0">
                <a:solidFill>
                  <a:srgbClr val="3E3E3E"/>
                </a:solidFill>
                <a:latin typeface="Calibri"/>
                <a:cs typeface="Calibri"/>
              </a:rPr>
              <a:t>sickle cell</a:t>
            </a:r>
            <a:r>
              <a:rPr sz="1850" i="1" dirty="0">
                <a:solidFill>
                  <a:srgbClr val="3E3E3E"/>
                </a:solidFill>
                <a:latin typeface="Calibri"/>
                <a:cs typeface="Calibri"/>
              </a:rPr>
              <a:t> </a:t>
            </a:r>
            <a:r>
              <a:rPr sz="1850" i="1" spc="-5" dirty="0">
                <a:solidFill>
                  <a:srgbClr val="3E3E3E"/>
                </a:solidFill>
                <a:latin typeface="Calibri"/>
                <a:cs typeface="Calibri"/>
              </a:rPr>
              <a:t>carrier</a:t>
            </a:r>
            <a:r>
              <a:rPr sz="1850" i="1" spc="5" dirty="0">
                <a:solidFill>
                  <a:srgbClr val="3E3E3E"/>
                </a:solidFill>
                <a:latin typeface="Calibri"/>
                <a:cs typeface="Calibri"/>
              </a:rPr>
              <a:t> </a:t>
            </a:r>
            <a:r>
              <a:rPr sz="1850" i="1" spc="-5" dirty="0">
                <a:solidFill>
                  <a:srgbClr val="3E3E3E"/>
                </a:solidFill>
                <a:latin typeface="Calibri"/>
                <a:cs typeface="Calibri"/>
              </a:rPr>
              <a:t>genotype</a:t>
            </a:r>
            <a:r>
              <a:rPr sz="1850" i="1" spc="60" dirty="0">
                <a:solidFill>
                  <a:srgbClr val="3E3E3E"/>
                </a:solidFill>
                <a:latin typeface="Calibri"/>
                <a:cs typeface="Calibri"/>
              </a:rPr>
              <a:t> </a:t>
            </a:r>
            <a:r>
              <a:rPr sz="1850" i="1" spc="-5" dirty="0">
                <a:solidFill>
                  <a:srgbClr val="3E3E3E"/>
                </a:solidFill>
                <a:latin typeface="Calibri"/>
                <a:cs typeface="Calibri"/>
              </a:rPr>
              <a:t>HBAS</a:t>
            </a:r>
            <a:endParaRPr sz="1850">
              <a:latin typeface="Calibri"/>
              <a:cs typeface="Calibri"/>
            </a:endParaRPr>
          </a:p>
          <a:p>
            <a:pPr marL="421640" indent="-313690">
              <a:lnSpc>
                <a:spcPct val="100000"/>
              </a:lnSpc>
              <a:spcBef>
                <a:spcPts val="175"/>
              </a:spcBef>
              <a:buFont typeface="Arial"/>
              <a:buChar char="•"/>
              <a:tabLst>
                <a:tab pos="421640" algn="l"/>
                <a:tab pos="422275" algn="l"/>
              </a:tabLst>
            </a:pPr>
            <a:r>
              <a:rPr sz="1850" i="1" spc="-5" dirty="0">
                <a:solidFill>
                  <a:srgbClr val="3E3E3E"/>
                </a:solidFill>
                <a:latin typeface="Calibri"/>
                <a:cs typeface="Calibri"/>
              </a:rPr>
              <a:t>Not</a:t>
            </a:r>
            <a:r>
              <a:rPr sz="1850" i="1" spc="-65" dirty="0">
                <a:solidFill>
                  <a:srgbClr val="3E3E3E"/>
                </a:solidFill>
                <a:latin typeface="Calibri"/>
                <a:cs typeface="Calibri"/>
              </a:rPr>
              <a:t> </a:t>
            </a:r>
            <a:r>
              <a:rPr sz="1850" i="1" spc="-5" dirty="0">
                <a:solidFill>
                  <a:srgbClr val="3E3E3E"/>
                </a:solidFill>
                <a:latin typeface="Calibri"/>
                <a:cs typeface="Calibri"/>
              </a:rPr>
              <a:t>considered</a:t>
            </a:r>
            <a:r>
              <a:rPr sz="1850" i="1" spc="30" dirty="0">
                <a:solidFill>
                  <a:srgbClr val="3E3E3E"/>
                </a:solidFill>
                <a:latin typeface="Calibri"/>
                <a:cs typeface="Calibri"/>
              </a:rPr>
              <a:t> </a:t>
            </a:r>
            <a:r>
              <a:rPr sz="1850" i="1" spc="-5" dirty="0">
                <a:solidFill>
                  <a:srgbClr val="3E3E3E"/>
                </a:solidFill>
                <a:latin typeface="Calibri"/>
                <a:cs typeface="Calibri"/>
              </a:rPr>
              <a:t>a form</a:t>
            </a:r>
            <a:r>
              <a:rPr sz="1850" i="1" spc="-40" dirty="0">
                <a:solidFill>
                  <a:srgbClr val="3E3E3E"/>
                </a:solidFill>
                <a:latin typeface="Calibri"/>
                <a:cs typeface="Calibri"/>
              </a:rPr>
              <a:t> </a:t>
            </a:r>
            <a:r>
              <a:rPr sz="1850" i="1" spc="-5" dirty="0">
                <a:solidFill>
                  <a:srgbClr val="3E3E3E"/>
                </a:solidFill>
                <a:latin typeface="Calibri"/>
                <a:cs typeface="Calibri"/>
              </a:rPr>
              <a:t>of</a:t>
            </a:r>
            <a:r>
              <a:rPr sz="1850" i="1" spc="15" dirty="0">
                <a:solidFill>
                  <a:srgbClr val="3E3E3E"/>
                </a:solidFill>
                <a:latin typeface="Calibri"/>
                <a:cs typeface="Calibri"/>
              </a:rPr>
              <a:t> </a:t>
            </a:r>
            <a:r>
              <a:rPr sz="1850" i="1" spc="-5" dirty="0">
                <a:solidFill>
                  <a:srgbClr val="3E3E3E"/>
                </a:solidFill>
                <a:latin typeface="Calibri"/>
                <a:cs typeface="Calibri"/>
              </a:rPr>
              <a:t>sickle cell</a:t>
            </a:r>
            <a:r>
              <a:rPr sz="1850" i="1" spc="5" dirty="0">
                <a:solidFill>
                  <a:srgbClr val="3E3E3E"/>
                </a:solidFill>
                <a:latin typeface="Calibri"/>
                <a:cs typeface="Calibri"/>
              </a:rPr>
              <a:t> </a:t>
            </a:r>
            <a:r>
              <a:rPr sz="1850" i="1" spc="-5" dirty="0">
                <a:solidFill>
                  <a:srgbClr val="3E3E3E"/>
                </a:solidFill>
                <a:latin typeface="Calibri"/>
                <a:cs typeface="Calibri"/>
              </a:rPr>
              <a:t>disease</a:t>
            </a:r>
            <a:endParaRPr sz="1850">
              <a:latin typeface="Calibri"/>
              <a:cs typeface="Calibri"/>
            </a:endParaRPr>
          </a:p>
          <a:p>
            <a:pPr marL="421640" indent="-313690">
              <a:lnSpc>
                <a:spcPct val="100000"/>
              </a:lnSpc>
              <a:spcBef>
                <a:spcPts val="180"/>
              </a:spcBef>
              <a:buFont typeface="Arial"/>
              <a:buChar char="•"/>
              <a:tabLst>
                <a:tab pos="421640" algn="l"/>
                <a:tab pos="422275" algn="l"/>
              </a:tabLst>
            </a:pPr>
            <a:r>
              <a:rPr sz="1850" i="1" spc="-5" dirty="0">
                <a:solidFill>
                  <a:srgbClr val="3E3E3E"/>
                </a:solidFill>
                <a:latin typeface="Calibri"/>
                <a:cs typeface="Calibri"/>
              </a:rPr>
              <a:t>complications</a:t>
            </a:r>
            <a:r>
              <a:rPr sz="1850" i="1" spc="-90" dirty="0">
                <a:solidFill>
                  <a:srgbClr val="3E3E3E"/>
                </a:solidFill>
                <a:latin typeface="Calibri"/>
                <a:cs typeface="Calibri"/>
              </a:rPr>
              <a:t> </a:t>
            </a:r>
            <a:r>
              <a:rPr sz="1850" i="1" spc="-5" dirty="0">
                <a:solidFill>
                  <a:srgbClr val="3E3E3E"/>
                </a:solidFill>
                <a:latin typeface="Calibri"/>
                <a:cs typeface="Calibri"/>
              </a:rPr>
              <a:t>occur</a:t>
            </a:r>
            <a:r>
              <a:rPr sz="1850" i="1" spc="-25" dirty="0">
                <a:solidFill>
                  <a:srgbClr val="3E3E3E"/>
                </a:solidFill>
                <a:latin typeface="Calibri"/>
                <a:cs typeface="Calibri"/>
              </a:rPr>
              <a:t> </a:t>
            </a:r>
            <a:r>
              <a:rPr sz="1850" i="1" spc="-5" dirty="0">
                <a:solidFill>
                  <a:srgbClr val="3E3E3E"/>
                </a:solidFill>
                <a:latin typeface="Calibri"/>
                <a:cs typeface="Calibri"/>
              </a:rPr>
              <a:t>rarely</a:t>
            </a:r>
            <a:endParaRPr sz="1850">
              <a:latin typeface="Calibri"/>
              <a:cs typeface="Calibri"/>
            </a:endParaRPr>
          </a:p>
        </p:txBody>
      </p:sp>
      <p:sp>
        <p:nvSpPr>
          <p:cNvPr id="4" name="object 4"/>
          <p:cNvSpPr txBox="1">
            <a:spLocks noGrp="1"/>
          </p:cNvSpPr>
          <p:nvPr>
            <p:ph type="title"/>
          </p:nvPr>
        </p:nvSpPr>
        <p:spPr>
          <a:xfrm>
            <a:off x="695724" y="320789"/>
            <a:ext cx="2129155"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FF"/>
                </a:solidFill>
              </a:rPr>
              <a:t>Definition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322998"/>
            <a:ext cx="2847340" cy="635000"/>
          </a:xfrm>
          <a:prstGeom prst="rect">
            <a:avLst/>
          </a:prstGeom>
        </p:spPr>
        <p:txBody>
          <a:bodyPr vert="horz" wrap="square" lIns="0" tIns="12700" rIns="0" bIns="0" rtlCol="0">
            <a:spAutoFit/>
          </a:bodyPr>
          <a:lstStyle/>
          <a:p>
            <a:pPr marL="12700">
              <a:lnSpc>
                <a:spcPct val="100000"/>
              </a:lnSpc>
              <a:spcBef>
                <a:spcPts val="100"/>
              </a:spcBef>
            </a:pPr>
            <a:r>
              <a:rPr spc="-15" dirty="0"/>
              <a:t>Management</a:t>
            </a:r>
          </a:p>
        </p:txBody>
      </p:sp>
      <p:sp>
        <p:nvSpPr>
          <p:cNvPr id="4" name="object 4"/>
          <p:cNvSpPr txBox="1"/>
          <p:nvPr/>
        </p:nvSpPr>
        <p:spPr>
          <a:xfrm>
            <a:off x="726338" y="1508311"/>
            <a:ext cx="5554980" cy="3271520"/>
          </a:xfrm>
          <a:prstGeom prst="rect">
            <a:avLst/>
          </a:prstGeom>
        </p:spPr>
        <p:txBody>
          <a:bodyPr vert="horz" wrap="square" lIns="0" tIns="12700" rIns="0" bIns="0" rtlCol="0">
            <a:spAutoFit/>
          </a:bodyPr>
          <a:lstStyle/>
          <a:p>
            <a:pPr marL="213995" indent="-201930">
              <a:lnSpc>
                <a:spcPct val="100000"/>
              </a:lnSpc>
              <a:spcBef>
                <a:spcPts val="100"/>
              </a:spcBef>
              <a:buClr>
                <a:srgbClr val="2A2A2A"/>
              </a:buClr>
              <a:buSzPct val="75000"/>
              <a:buFont typeface="Arial"/>
              <a:buChar char="•"/>
              <a:tabLst>
                <a:tab pos="214629" algn="l"/>
              </a:tabLst>
            </a:pPr>
            <a:r>
              <a:rPr sz="2400" spc="-10" dirty="0">
                <a:latin typeface="Calibri"/>
                <a:cs typeface="Calibri"/>
              </a:rPr>
              <a:t>Long-term</a:t>
            </a:r>
            <a:r>
              <a:rPr sz="2400" spc="-20" dirty="0">
                <a:latin typeface="Calibri"/>
                <a:cs typeface="Calibri"/>
              </a:rPr>
              <a:t> </a:t>
            </a:r>
            <a:r>
              <a:rPr sz="2400" spc="-10" dirty="0">
                <a:latin typeface="Calibri"/>
                <a:cs typeface="Calibri"/>
              </a:rPr>
              <a:t>transfusion</a:t>
            </a:r>
            <a:r>
              <a:rPr sz="2400" spc="-20" dirty="0">
                <a:latin typeface="Calibri"/>
                <a:cs typeface="Calibri"/>
              </a:rPr>
              <a:t> </a:t>
            </a:r>
            <a:r>
              <a:rPr sz="2400" spc="-15" dirty="0">
                <a:latin typeface="Calibri"/>
                <a:cs typeface="Calibri"/>
              </a:rPr>
              <a:t>therapy</a:t>
            </a:r>
            <a:endParaRPr sz="2400">
              <a:latin typeface="Calibri"/>
              <a:cs typeface="Calibri"/>
            </a:endParaRPr>
          </a:p>
          <a:p>
            <a:pPr>
              <a:lnSpc>
                <a:spcPct val="100000"/>
              </a:lnSpc>
            </a:pPr>
            <a:endParaRPr sz="2400">
              <a:latin typeface="Calibri"/>
              <a:cs typeface="Calibri"/>
            </a:endParaRPr>
          </a:p>
          <a:p>
            <a:pPr marL="435609" indent="-423545">
              <a:lnSpc>
                <a:spcPct val="100000"/>
              </a:lnSpc>
              <a:spcBef>
                <a:spcPts val="1750"/>
              </a:spcBef>
              <a:buSzPct val="75000"/>
              <a:buFont typeface="Arial MT"/>
              <a:buChar char="•"/>
              <a:tabLst>
                <a:tab pos="434975" algn="l"/>
                <a:tab pos="436245" algn="l"/>
              </a:tabLst>
            </a:pPr>
            <a:r>
              <a:rPr sz="2400" spc="-15" dirty="0">
                <a:latin typeface="Calibri"/>
                <a:cs typeface="Calibri"/>
              </a:rPr>
              <a:t>Iron</a:t>
            </a:r>
            <a:r>
              <a:rPr sz="2400" spc="-35" dirty="0">
                <a:latin typeface="Calibri"/>
                <a:cs typeface="Calibri"/>
              </a:rPr>
              <a:t> </a:t>
            </a:r>
            <a:r>
              <a:rPr sz="2400" spc="-10" dirty="0">
                <a:latin typeface="Calibri"/>
                <a:cs typeface="Calibri"/>
              </a:rPr>
              <a:t>chelation</a:t>
            </a:r>
            <a:endParaRPr sz="2400">
              <a:latin typeface="Calibri"/>
              <a:cs typeface="Calibri"/>
            </a:endParaRPr>
          </a:p>
          <a:p>
            <a:pPr>
              <a:lnSpc>
                <a:spcPct val="100000"/>
              </a:lnSpc>
              <a:buFont typeface="Arial MT"/>
              <a:buChar char="•"/>
            </a:pPr>
            <a:endParaRPr sz="2400">
              <a:latin typeface="Calibri"/>
              <a:cs typeface="Calibri"/>
            </a:endParaRPr>
          </a:p>
          <a:p>
            <a:pPr marL="435609" indent="-423545">
              <a:lnSpc>
                <a:spcPct val="100000"/>
              </a:lnSpc>
              <a:spcBef>
                <a:spcPts val="1750"/>
              </a:spcBef>
              <a:buSzPct val="75000"/>
              <a:buFont typeface="Arial MT"/>
              <a:buChar char="•"/>
              <a:tabLst>
                <a:tab pos="434975" algn="l"/>
                <a:tab pos="436245" algn="l"/>
              </a:tabLst>
            </a:pPr>
            <a:r>
              <a:rPr sz="2400" spc="-10" dirty="0">
                <a:latin typeface="Calibri"/>
                <a:cs typeface="Calibri"/>
              </a:rPr>
              <a:t>Spleenectomy</a:t>
            </a:r>
            <a:endParaRPr sz="2400">
              <a:latin typeface="Calibri"/>
              <a:cs typeface="Calibri"/>
            </a:endParaRPr>
          </a:p>
          <a:p>
            <a:pPr>
              <a:lnSpc>
                <a:spcPct val="100000"/>
              </a:lnSpc>
              <a:buFont typeface="Arial MT"/>
              <a:buChar char="•"/>
            </a:pPr>
            <a:endParaRPr sz="2400">
              <a:latin typeface="Calibri"/>
              <a:cs typeface="Calibri"/>
            </a:endParaRPr>
          </a:p>
          <a:p>
            <a:pPr marL="435609" indent="-423545">
              <a:lnSpc>
                <a:spcPct val="100000"/>
              </a:lnSpc>
              <a:spcBef>
                <a:spcPts val="1750"/>
              </a:spcBef>
              <a:buSzPct val="75000"/>
              <a:buFont typeface="Arial MT"/>
              <a:buChar char="•"/>
              <a:tabLst>
                <a:tab pos="434975" algn="l"/>
                <a:tab pos="436245" algn="l"/>
              </a:tabLst>
            </a:pPr>
            <a:r>
              <a:rPr sz="2400" spc="-10" dirty="0">
                <a:latin typeface="Calibri"/>
                <a:cs typeface="Calibri"/>
              </a:rPr>
              <a:t>Allogeneic</a:t>
            </a:r>
            <a:r>
              <a:rPr sz="2400" dirty="0">
                <a:latin typeface="Calibri"/>
                <a:cs typeface="Calibri"/>
              </a:rPr>
              <a:t> </a:t>
            </a:r>
            <a:r>
              <a:rPr sz="2400" spc="-10" dirty="0">
                <a:latin typeface="Calibri"/>
                <a:cs typeface="Calibri"/>
              </a:rPr>
              <a:t>hematopoietic</a:t>
            </a:r>
            <a:r>
              <a:rPr sz="2400" dirty="0">
                <a:latin typeface="Calibri"/>
                <a:cs typeface="Calibri"/>
              </a:rPr>
              <a:t> </a:t>
            </a:r>
            <a:r>
              <a:rPr sz="2400" spc="-15" dirty="0">
                <a:latin typeface="Calibri"/>
                <a:cs typeface="Calibri"/>
              </a:rPr>
              <a:t>transplantation</a:t>
            </a:r>
            <a:endParaRPr sz="2400">
              <a:latin typeface="Calibri"/>
              <a:cs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417116" y="1225393"/>
            <a:ext cx="10638790" cy="1459865"/>
          </a:xfrm>
          <a:prstGeom prst="rect">
            <a:avLst/>
          </a:prstGeom>
        </p:spPr>
        <p:txBody>
          <a:bodyPr vert="horz" wrap="square" lIns="0" tIns="43180" rIns="0" bIns="0" rtlCol="0">
            <a:spAutoFit/>
          </a:bodyPr>
          <a:lstStyle/>
          <a:p>
            <a:pPr marL="12700">
              <a:lnSpc>
                <a:spcPct val="100000"/>
              </a:lnSpc>
              <a:spcBef>
                <a:spcPts val="340"/>
              </a:spcBef>
            </a:pPr>
            <a:r>
              <a:rPr sz="2800" spc="-25" dirty="0">
                <a:solidFill>
                  <a:srgbClr val="000000"/>
                </a:solidFill>
              </a:rPr>
              <a:t>Transfusion</a:t>
            </a:r>
            <a:r>
              <a:rPr sz="2800" spc="-45" dirty="0">
                <a:solidFill>
                  <a:srgbClr val="000000"/>
                </a:solidFill>
              </a:rPr>
              <a:t> </a:t>
            </a:r>
            <a:r>
              <a:rPr sz="2800" spc="-15" dirty="0">
                <a:solidFill>
                  <a:srgbClr val="000000"/>
                </a:solidFill>
              </a:rPr>
              <a:t>Therapy</a:t>
            </a:r>
            <a:endParaRPr sz="2800"/>
          </a:p>
          <a:p>
            <a:pPr marL="12700" marR="5080">
              <a:lnSpc>
                <a:spcPct val="106700"/>
              </a:lnSpc>
              <a:spcBef>
                <a:spcPts val="10"/>
              </a:spcBef>
            </a:pPr>
            <a:r>
              <a:rPr sz="2000" b="0" spc="-10" dirty="0">
                <a:solidFill>
                  <a:srgbClr val="000000"/>
                </a:solidFill>
                <a:latin typeface="Calibri"/>
                <a:cs typeface="Calibri"/>
              </a:rPr>
              <a:t>to</a:t>
            </a:r>
            <a:r>
              <a:rPr sz="2000" b="0" spc="-5" dirty="0">
                <a:solidFill>
                  <a:srgbClr val="000000"/>
                </a:solidFill>
                <a:latin typeface="Calibri"/>
                <a:cs typeface="Calibri"/>
              </a:rPr>
              <a:t> </a:t>
            </a:r>
            <a:r>
              <a:rPr sz="2000" b="0" spc="-10" dirty="0">
                <a:solidFill>
                  <a:srgbClr val="000000"/>
                </a:solidFill>
                <a:latin typeface="Calibri"/>
                <a:cs typeface="Calibri"/>
              </a:rPr>
              <a:t>maintain</a:t>
            </a:r>
            <a:r>
              <a:rPr sz="2000" b="0" dirty="0">
                <a:solidFill>
                  <a:srgbClr val="000000"/>
                </a:solidFill>
                <a:latin typeface="Calibri"/>
                <a:cs typeface="Calibri"/>
              </a:rPr>
              <a:t> a </a:t>
            </a:r>
            <a:r>
              <a:rPr sz="2000" b="0" spc="-10" dirty="0">
                <a:solidFill>
                  <a:srgbClr val="000000"/>
                </a:solidFill>
                <a:latin typeface="Calibri"/>
                <a:cs typeface="Calibri"/>
              </a:rPr>
              <a:t>relatively</a:t>
            </a:r>
            <a:r>
              <a:rPr sz="2000" b="0" dirty="0">
                <a:solidFill>
                  <a:srgbClr val="000000"/>
                </a:solidFill>
                <a:latin typeface="Calibri"/>
                <a:cs typeface="Calibri"/>
              </a:rPr>
              <a:t> </a:t>
            </a:r>
            <a:r>
              <a:rPr sz="2000" b="0" spc="-10" dirty="0">
                <a:solidFill>
                  <a:srgbClr val="000000"/>
                </a:solidFill>
                <a:latin typeface="Calibri"/>
                <a:cs typeface="Calibri"/>
              </a:rPr>
              <a:t>stable</a:t>
            </a:r>
            <a:r>
              <a:rPr sz="2000" b="0" spc="-5" dirty="0">
                <a:solidFill>
                  <a:srgbClr val="000000"/>
                </a:solidFill>
                <a:latin typeface="Calibri"/>
                <a:cs typeface="Calibri"/>
              </a:rPr>
              <a:t> hemoglobin</a:t>
            </a:r>
            <a:r>
              <a:rPr sz="2000" b="0" dirty="0">
                <a:solidFill>
                  <a:srgbClr val="000000"/>
                </a:solidFill>
                <a:latin typeface="Calibri"/>
                <a:cs typeface="Calibri"/>
              </a:rPr>
              <a:t> </a:t>
            </a:r>
            <a:r>
              <a:rPr sz="2000" b="0" spc="-10" dirty="0">
                <a:solidFill>
                  <a:srgbClr val="000000"/>
                </a:solidFill>
                <a:latin typeface="Calibri"/>
                <a:cs typeface="Calibri"/>
              </a:rPr>
              <a:t>level</a:t>
            </a:r>
            <a:r>
              <a:rPr sz="2000" b="0" dirty="0">
                <a:solidFill>
                  <a:srgbClr val="000000"/>
                </a:solidFill>
                <a:latin typeface="Calibri"/>
                <a:cs typeface="Calibri"/>
              </a:rPr>
              <a:t> </a:t>
            </a:r>
            <a:r>
              <a:rPr sz="2000" b="0" spc="-10" dirty="0">
                <a:solidFill>
                  <a:srgbClr val="000000"/>
                </a:solidFill>
                <a:latin typeface="Calibri"/>
                <a:cs typeface="Calibri"/>
              </a:rPr>
              <a:t>that</a:t>
            </a:r>
            <a:r>
              <a:rPr sz="2000" b="0" dirty="0">
                <a:solidFill>
                  <a:srgbClr val="000000"/>
                </a:solidFill>
                <a:latin typeface="Calibri"/>
                <a:cs typeface="Calibri"/>
              </a:rPr>
              <a:t> </a:t>
            </a:r>
            <a:r>
              <a:rPr sz="2000" b="0" spc="-5" dirty="0">
                <a:solidFill>
                  <a:srgbClr val="000000"/>
                </a:solidFill>
                <a:latin typeface="Calibri"/>
                <a:cs typeface="Calibri"/>
              </a:rPr>
              <a:t>is </a:t>
            </a:r>
            <a:r>
              <a:rPr sz="2000" b="0" spc="-10" dirty="0">
                <a:solidFill>
                  <a:srgbClr val="000000"/>
                </a:solidFill>
                <a:latin typeface="Calibri"/>
                <a:cs typeface="Calibri"/>
              </a:rPr>
              <a:t>adequate</a:t>
            </a:r>
            <a:r>
              <a:rPr sz="2000" b="0" dirty="0">
                <a:solidFill>
                  <a:srgbClr val="000000"/>
                </a:solidFill>
                <a:latin typeface="Calibri"/>
                <a:cs typeface="Calibri"/>
              </a:rPr>
              <a:t> </a:t>
            </a:r>
            <a:r>
              <a:rPr sz="2000" b="0" spc="-10" dirty="0">
                <a:solidFill>
                  <a:srgbClr val="000000"/>
                </a:solidFill>
                <a:latin typeface="Calibri"/>
                <a:cs typeface="Calibri"/>
              </a:rPr>
              <a:t>to</a:t>
            </a:r>
            <a:r>
              <a:rPr sz="2000" b="0" dirty="0">
                <a:solidFill>
                  <a:srgbClr val="000000"/>
                </a:solidFill>
                <a:latin typeface="Calibri"/>
                <a:cs typeface="Calibri"/>
              </a:rPr>
              <a:t> </a:t>
            </a:r>
            <a:r>
              <a:rPr sz="2000" b="0" spc="-10" dirty="0">
                <a:solidFill>
                  <a:srgbClr val="000000"/>
                </a:solidFill>
                <a:latin typeface="Calibri"/>
                <a:cs typeface="Calibri"/>
              </a:rPr>
              <a:t>maintain</a:t>
            </a:r>
            <a:r>
              <a:rPr sz="2000" b="0" dirty="0">
                <a:solidFill>
                  <a:srgbClr val="000000"/>
                </a:solidFill>
                <a:latin typeface="Calibri"/>
                <a:cs typeface="Calibri"/>
              </a:rPr>
              <a:t> </a:t>
            </a:r>
            <a:r>
              <a:rPr sz="2000" b="0" spc="-10" dirty="0">
                <a:solidFill>
                  <a:srgbClr val="000000"/>
                </a:solidFill>
                <a:latin typeface="Calibri"/>
                <a:cs typeface="Calibri"/>
              </a:rPr>
              <a:t>good</a:t>
            </a:r>
            <a:r>
              <a:rPr sz="2000" b="0" spc="-5" dirty="0">
                <a:solidFill>
                  <a:srgbClr val="000000"/>
                </a:solidFill>
                <a:latin typeface="Calibri"/>
                <a:cs typeface="Calibri"/>
              </a:rPr>
              <a:t> </a:t>
            </a:r>
            <a:r>
              <a:rPr sz="2000" b="0" spc="-10" dirty="0">
                <a:solidFill>
                  <a:srgbClr val="000000"/>
                </a:solidFill>
                <a:latin typeface="Calibri"/>
                <a:cs typeface="Calibri"/>
              </a:rPr>
              <a:t>cardiovascular</a:t>
            </a:r>
            <a:r>
              <a:rPr sz="2000" b="0" dirty="0">
                <a:solidFill>
                  <a:srgbClr val="000000"/>
                </a:solidFill>
                <a:latin typeface="Calibri"/>
                <a:cs typeface="Calibri"/>
              </a:rPr>
              <a:t> </a:t>
            </a:r>
            <a:r>
              <a:rPr sz="2000" b="0" spc="-15" dirty="0">
                <a:solidFill>
                  <a:srgbClr val="000000"/>
                </a:solidFill>
                <a:latin typeface="Calibri"/>
                <a:cs typeface="Calibri"/>
              </a:rPr>
              <a:t>status </a:t>
            </a:r>
            <a:r>
              <a:rPr sz="2000" b="0" spc="-434" dirty="0">
                <a:solidFill>
                  <a:srgbClr val="000000"/>
                </a:solidFill>
                <a:latin typeface="Calibri"/>
                <a:cs typeface="Calibri"/>
              </a:rPr>
              <a:t> </a:t>
            </a:r>
            <a:r>
              <a:rPr sz="2000" b="0" dirty="0">
                <a:solidFill>
                  <a:srgbClr val="000000"/>
                </a:solidFill>
                <a:latin typeface="Calibri"/>
                <a:cs typeface="Calibri"/>
              </a:rPr>
              <a:t>and</a:t>
            </a:r>
            <a:r>
              <a:rPr sz="2000" b="0" spc="-5" dirty="0">
                <a:solidFill>
                  <a:srgbClr val="000000"/>
                </a:solidFill>
                <a:latin typeface="Calibri"/>
                <a:cs typeface="Calibri"/>
              </a:rPr>
              <a:t> </a:t>
            </a:r>
            <a:r>
              <a:rPr sz="2000" b="0" spc="-20" dirty="0">
                <a:solidFill>
                  <a:srgbClr val="000000"/>
                </a:solidFill>
                <a:latin typeface="Calibri"/>
                <a:cs typeface="Calibri"/>
              </a:rPr>
              <a:t>exercise</a:t>
            </a:r>
            <a:r>
              <a:rPr sz="2000" b="0" spc="-5" dirty="0">
                <a:solidFill>
                  <a:srgbClr val="000000"/>
                </a:solidFill>
                <a:latin typeface="Calibri"/>
                <a:cs typeface="Calibri"/>
              </a:rPr>
              <a:t> </a:t>
            </a:r>
            <a:r>
              <a:rPr sz="2000" b="0" spc="-10" dirty="0">
                <a:solidFill>
                  <a:srgbClr val="000000"/>
                </a:solidFill>
                <a:latin typeface="Calibri"/>
                <a:cs typeface="Calibri"/>
              </a:rPr>
              <a:t>tolerance</a:t>
            </a:r>
            <a:r>
              <a:rPr sz="2000" b="0" dirty="0">
                <a:solidFill>
                  <a:srgbClr val="000000"/>
                </a:solidFill>
                <a:latin typeface="Calibri"/>
                <a:cs typeface="Calibri"/>
              </a:rPr>
              <a:t> and</a:t>
            </a:r>
            <a:r>
              <a:rPr sz="2000" b="0" spc="-5" dirty="0">
                <a:solidFill>
                  <a:srgbClr val="000000"/>
                </a:solidFill>
                <a:latin typeface="Calibri"/>
                <a:cs typeface="Calibri"/>
              </a:rPr>
              <a:t> </a:t>
            </a:r>
            <a:r>
              <a:rPr sz="2000" b="0" spc="-10" dirty="0">
                <a:solidFill>
                  <a:srgbClr val="000000"/>
                </a:solidFill>
                <a:latin typeface="Calibri"/>
                <a:cs typeface="Calibri"/>
              </a:rPr>
              <a:t>to</a:t>
            </a:r>
            <a:r>
              <a:rPr sz="2000" b="0" dirty="0">
                <a:solidFill>
                  <a:srgbClr val="000000"/>
                </a:solidFill>
                <a:latin typeface="Calibri"/>
                <a:cs typeface="Calibri"/>
              </a:rPr>
              <a:t> </a:t>
            </a:r>
            <a:r>
              <a:rPr sz="2000" b="0" spc="-10" dirty="0">
                <a:solidFill>
                  <a:srgbClr val="000000"/>
                </a:solidFill>
                <a:latin typeface="Calibri"/>
                <a:cs typeface="Calibri"/>
              </a:rPr>
              <a:t>at</a:t>
            </a:r>
            <a:r>
              <a:rPr sz="2000" b="0" spc="-5" dirty="0">
                <a:solidFill>
                  <a:srgbClr val="000000"/>
                </a:solidFill>
                <a:latin typeface="Calibri"/>
                <a:cs typeface="Calibri"/>
              </a:rPr>
              <a:t> </a:t>
            </a:r>
            <a:r>
              <a:rPr sz="2000" b="0" spc="-10" dirty="0">
                <a:solidFill>
                  <a:srgbClr val="000000"/>
                </a:solidFill>
                <a:latin typeface="Calibri"/>
                <a:cs typeface="Calibri"/>
              </a:rPr>
              <a:t>least</a:t>
            </a:r>
            <a:r>
              <a:rPr sz="2000" b="0" dirty="0">
                <a:solidFill>
                  <a:srgbClr val="000000"/>
                </a:solidFill>
                <a:latin typeface="Calibri"/>
                <a:cs typeface="Calibri"/>
              </a:rPr>
              <a:t> </a:t>
            </a:r>
            <a:r>
              <a:rPr sz="2000" b="0" spc="-5" dirty="0">
                <a:solidFill>
                  <a:srgbClr val="000000"/>
                </a:solidFill>
                <a:latin typeface="Calibri"/>
                <a:cs typeface="Calibri"/>
              </a:rPr>
              <a:t>partially </a:t>
            </a:r>
            <a:r>
              <a:rPr sz="2000" b="0" spc="-10" dirty="0">
                <a:solidFill>
                  <a:srgbClr val="000000"/>
                </a:solidFill>
                <a:latin typeface="Calibri"/>
                <a:cs typeface="Calibri"/>
              </a:rPr>
              <a:t>suppress</a:t>
            </a:r>
            <a:r>
              <a:rPr sz="2000" b="0" dirty="0">
                <a:solidFill>
                  <a:srgbClr val="000000"/>
                </a:solidFill>
                <a:latin typeface="Calibri"/>
                <a:cs typeface="Calibri"/>
              </a:rPr>
              <a:t> </a:t>
            </a:r>
            <a:r>
              <a:rPr sz="2000" b="0" spc="-15" dirty="0">
                <a:solidFill>
                  <a:srgbClr val="000000"/>
                </a:solidFill>
                <a:latin typeface="Calibri"/>
                <a:cs typeface="Calibri"/>
              </a:rPr>
              <a:t>ineffective</a:t>
            </a:r>
            <a:r>
              <a:rPr sz="2000" b="0" spc="-5" dirty="0">
                <a:solidFill>
                  <a:srgbClr val="000000"/>
                </a:solidFill>
                <a:latin typeface="Calibri"/>
                <a:cs typeface="Calibri"/>
              </a:rPr>
              <a:t> </a:t>
            </a:r>
            <a:r>
              <a:rPr sz="2000" b="0" spc="-10" dirty="0">
                <a:solidFill>
                  <a:srgbClr val="000000"/>
                </a:solidFill>
                <a:latin typeface="Calibri"/>
                <a:cs typeface="Calibri"/>
              </a:rPr>
              <a:t>erythropoiesis,</a:t>
            </a:r>
            <a:r>
              <a:rPr sz="2000" b="0" dirty="0">
                <a:solidFill>
                  <a:srgbClr val="000000"/>
                </a:solidFill>
                <a:latin typeface="Calibri"/>
                <a:cs typeface="Calibri"/>
              </a:rPr>
              <a:t> </a:t>
            </a:r>
            <a:r>
              <a:rPr sz="2000" b="0" spc="-5" dirty="0">
                <a:solidFill>
                  <a:srgbClr val="000000"/>
                </a:solidFill>
                <a:latin typeface="Calibri"/>
                <a:cs typeface="Calibri"/>
              </a:rPr>
              <a:t>thus limiting </a:t>
            </a:r>
            <a:r>
              <a:rPr sz="2000" b="0" dirty="0">
                <a:solidFill>
                  <a:srgbClr val="000000"/>
                </a:solidFill>
                <a:latin typeface="Calibri"/>
                <a:cs typeface="Calibri"/>
              </a:rPr>
              <a:t> </a:t>
            </a:r>
            <a:r>
              <a:rPr sz="2000" b="0" spc="-10" dirty="0">
                <a:solidFill>
                  <a:srgbClr val="000000"/>
                </a:solidFill>
                <a:latin typeface="Calibri"/>
                <a:cs typeface="Calibri"/>
              </a:rPr>
              <a:t>increased</a:t>
            </a:r>
            <a:r>
              <a:rPr sz="2000" b="0" spc="-5" dirty="0">
                <a:solidFill>
                  <a:srgbClr val="000000"/>
                </a:solidFill>
                <a:latin typeface="Calibri"/>
                <a:cs typeface="Calibri"/>
              </a:rPr>
              <a:t> </a:t>
            </a:r>
            <a:r>
              <a:rPr sz="2000" b="0" spc="-15" dirty="0">
                <a:solidFill>
                  <a:srgbClr val="000000"/>
                </a:solidFill>
                <a:latin typeface="Calibri"/>
                <a:cs typeface="Calibri"/>
              </a:rPr>
              <a:t>gastrointestinal</a:t>
            </a:r>
            <a:r>
              <a:rPr sz="2000" b="0" spc="-5" dirty="0">
                <a:solidFill>
                  <a:srgbClr val="000000"/>
                </a:solidFill>
                <a:latin typeface="Calibri"/>
                <a:cs typeface="Calibri"/>
              </a:rPr>
              <a:t> </a:t>
            </a:r>
            <a:r>
              <a:rPr sz="2000" b="0" spc="-15" dirty="0">
                <a:solidFill>
                  <a:srgbClr val="000000"/>
                </a:solidFill>
                <a:latin typeface="Calibri"/>
                <a:cs typeface="Calibri"/>
              </a:rPr>
              <a:t>iron</a:t>
            </a:r>
            <a:r>
              <a:rPr sz="2000" b="0" spc="-5" dirty="0">
                <a:solidFill>
                  <a:srgbClr val="000000"/>
                </a:solidFill>
                <a:latin typeface="Calibri"/>
                <a:cs typeface="Calibri"/>
              </a:rPr>
              <a:t> </a:t>
            </a:r>
            <a:r>
              <a:rPr sz="2000" b="0" spc="-10" dirty="0">
                <a:solidFill>
                  <a:srgbClr val="000000"/>
                </a:solidFill>
                <a:latin typeface="Calibri"/>
                <a:cs typeface="Calibri"/>
              </a:rPr>
              <a:t>absorption</a:t>
            </a:r>
            <a:endParaRPr sz="2000">
              <a:latin typeface="Calibri"/>
              <a:cs typeface="Calibri"/>
            </a:endParaRPr>
          </a:p>
        </p:txBody>
      </p:sp>
      <p:sp>
        <p:nvSpPr>
          <p:cNvPr id="4" name="object 4"/>
          <p:cNvSpPr txBox="1"/>
          <p:nvPr/>
        </p:nvSpPr>
        <p:spPr>
          <a:xfrm>
            <a:off x="417116" y="2984942"/>
            <a:ext cx="10823575" cy="3276600"/>
          </a:xfrm>
          <a:prstGeom prst="rect">
            <a:avLst/>
          </a:prstGeom>
        </p:spPr>
        <p:txBody>
          <a:bodyPr vert="horz" wrap="square" lIns="0" tIns="12700" rIns="0" bIns="0" rtlCol="0">
            <a:spAutoFit/>
          </a:bodyPr>
          <a:lstStyle/>
          <a:p>
            <a:pPr marL="12700" marR="5080">
              <a:lnSpc>
                <a:spcPct val="106700"/>
              </a:lnSpc>
              <a:spcBef>
                <a:spcPts val="100"/>
              </a:spcBef>
            </a:pPr>
            <a:r>
              <a:rPr sz="2000" spc="-5" dirty="0">
                <a:latin typeface="Calibri"/>
                <a:cs typeface="Calibri"/>
              </a:rPr>
              <a:t>** </a:t>
            </a:r>
            <a:r>
              <a:rPr sz="2000" spc="-10" dirty="0">
                <a:latin typeface="Calibri"/>
                <a:cs typeface="Calibri"/>
              </a:rPr>
              <a:t>suggest</a:t>
            </a:r>
            <a:r>
              <a:rPr sz="2000" dirty="0">
                <a:latin typeface="Calibri"/>
                <a:cs typeface="Calibri"/>
              </a:rPr>
              <a:t> </a:t>
            </a:r>
            <a:r>
              <a:rPr sz="2000" spc="-5" dirty="0">
                <a:latin typeface="Calibri"/>
                <a:cs typeface="Calibri"/>
              </a:rPr>
              <a:t>using</a:t>
            </a:r>
            <a:r>
              <a:rPr sz="2000" dirty="0">
                <a:latin typeface="Calibri"/>
                <a:cs typeface="Calibri"/>
              </a:rPr>
              <a:t> a </a:t>
            </a:r>
            <a:r>
              <a:rPr sz="2000" spc="-10" dirty="0">
                <a:latin typeface="Calibri"/>
                <a:cs typeface="Calibri"/>
              </a:rPr>
              <a:t>regimen</a:t>
            </a:r>
            <a:r>
              <a:rPr sz="2000" dirty="0">
                <a:latin typeface="Calibri"/>
                <a:cs typeface="Calibri"/>
              </a:rPr>
              <a:t> </a:t>
            </a:r>
            <a:r>
              <a:rPr sz="2000" spc="-10" dirty="0">
                <a:latin typeface="Calibri"/>
                <a:cs typeface="Calibri"/>
              </a:rPr>
              <a:t>that</a:t>
            </a:r>
            <a:r>
              <a:rPr sz="2000" dirty="0">
                <a:latin typeface="Calibri"/>
                <a:cs typeface="Calibri"/>
              </a:rPr>
              <a:t> </a:t>
            </a:r>
            <a:r>
              <a:rPr sz="2000" spc="-10" dirty="0">
                <a:latin typeface="Calibri"/>
                <a:cs typeface="Calibri"/>
              </a:rPr>
              <a:t>results</a:t>
            </a:r>
            <a:r>
              <a:rPr sz="2000" dirty="0">
                <a:latin typeface="Calibri"/>
                <a:cs typeface="Calibri"/>
              </a:rPr>
              <a:t> </a:t>
            </a:r>
            <a:r>
              <a:rPr sz="2000" spc="-5" dirty="0">
                <a:latin typeface="Calibri"/>
                <a:cs typeface="Calibri"/>
              </a:rPr>
              <a:t>in</a:t>
            </a:r>
            <a:r>
              <a:rPr sz="2000" dirty="0">
                <a:latin typeface="Calibri"/>
                <a:cs typeface="Calibri"/>
              </a:rPr>
              <a:t> a </a:t>
            </a:r>
            <a:r>
              <a:rPr sz="2000" spc="-15" dirty="0">
                <a:latin typeface="Calibri"/>
                <a:cs typeface="Calibri"/>
              </a:rPr>
              <a:t>pretransfusion</a:t>
            </a:r>
            <a:r>
              <a:rPr sz="2000" dirty="0">
                <a:latin typeface="Calibri"/>
                <a:cs typeface="Calibri"/>
              </a:rPr>
              <a:t> </a:t>
            </a:r>
            <a:r>
              <a:rPr sz="2000" spc="-5" dirty="0">
                <a:latin typeface="Calibri"/>
                <a:cs typeface="Calibri"/>
              </a:rPr>
              <a:t>hemoglobin</a:t>
            </a:r>
            <a:r>
              <a:rPr sz="2000" dirty="0">
                <a:latin typeface="Calibri"/>
                <a:cs typeface="Calibri"/>
              </a:rPr>
              <a:t> </a:t>
            </a:r>
            <a:r>
              <a:rPr sz="2000" spc="-10" dirty="0">
                <a:latin typeface="Calibri"/>
                <a:cs typeface="Calibri"/>
              </a:rPr>
              <a:t>level</a:t>
            </a:r>
            <a:r>
              <a:rPr sz="2000" dirty="0">
                <a:latin typeface="Calibri"/>
                <a:cs typeface="Calibri"/>
              </a:rPr>
              <a:t> </a:t>
            </a:r>
            <a:r>
              <a:rPr sz="2000" spc="-5" dirty="0">
                <a:latin typeface="Calibri"/>
                <a:cs typeface="Calibri"/>
              </a:rPr>
              <a:t>in</a:t>
            </a:r>
            <a:r>
              <a:rPr sz="2000" dirty="0">
                <a:latin typeface="Calibri"/>
                <a:cs typeface="Calibri"/>
              </a:rPr>
              <a:t> </a:t>
            </a:r>
            <a:r>
              <a:rPr sz="2000" spc="-5" dirty="0">
                <a:latin typeface="Calibri"/>
                <a:cs typeface="Calibri"/>
              </a:rPr>
              <a:t>the </a:t>
            </a:r>
            <a:r>
              <a:rPr sz="2000" spc="-15" dirty="0">
                <a:latin typeface="Calibri"/>
                <a:cs typeface="Calibri"/>
              </a:rPr>
              <a:t>range</a:t>
            </a:r>
            <a:r>
              <a:rPr sz="2000" dirty="0">
                <a:latin typeface="Calibri"/>
                <a:cs typeface="Calibri"/>
              </a:rPr>
              <a:t> </a:t>
            </a:r>
            <a:r>
              <a:rPr sz="2000" spc="-5" dirty="0">
                <a:latin typeface="Calibri"/>
                <a:cs typeface="Calibri"/>
              </a:rPr>
              <a:t>of</a:t>
            </a:r>
            <a:r>
              <a:rPr sz="2000" dirty="0">
                <a:latin typeface="Calibri"/>
                <a:cs typeface="Calibri"/>
              </a:rPr>
              <a:t> 9 </a:t>
            </a:r>
            <a:r>
              <a:rPr sz="2000" spc="-10" dirty="0">
                <a:latin typeface="Calibri"/>
                <a:cs typeface="Calibri"/>
              </a:rPr>
              <a:t>to</a:t>
            </a:r>
            <a:r>
              <a:rPr sz="2000" dirty="0">
                <a:latin typeface="Calibri"/>
                <a:cs typeface="Calibri"/>
              </a:rPr>
              <a:t> </a:t>
            </a:r>
            <a:r>
              <a:rPr sz="2000" spc="-5" dirty="0">
                <a:latin typeface="Calibri"/>
                <a:cs typeface="Calibri"/>
              </a:rPr>
              <a:t>10</a:t>
            </a:r>
            <a:r>
              <a:rPr sz="2000" dirty="0">
                <a:latin typeface="Calibri"/>
                <a:cs typeface="Calibri"/>
              </a:rPr>
              <a:t> </a:t>
            </a:r>
            <a:r>
              <a:rPr sz="2000" spc="-5" dirty="0">
                <a:latin typeface="Calibri"/>
                <a:cs typeface="Calibri"/>
              </a:rPr>
              <a:t>or</a:t>
            </a:r>
            <a:r>
              <a:rPr sz="2000" dirty="0">
                <a:latin typeface="Calibri"/>
                <a:cs typeface="Calibri"/>
              </a:rPr>
              <a:t> </a:t>
            </a:r>
            <a:r>
              <a:rPr sz="2000" spc="-5" dirty="0">
                <a:latin typeface="Calibri"/>
                <a:cs typeface="Calibri"/>
              </a:rPr>
              <a:t>9.5 </a:t>
            </a:r>
            <a:r>
              <a:rPr sz="2000" spc="-434" dirty="0">
                <a:latin typeface="Calibri"/>
                <a:cs typeface="Calibri"/>
              </a:rPr>
              <a:t> </a:t>
            </a:r>
            <a:r>
              <a:rPr sz="2000" spc="-10" dirty="0">
                <a:latin typeface="Calibri"/>
                <a:cs typeface="Calibri"/>
              </a:rPr>
              <a:t>to</a:t>
            </a:r>
            <a:r>
              <a:rPr sz="2000" dirty="0">
                <a:latin typeface="Calibri"/>
                <a:cs typeface="Calibri"/>
              </a:rPr>
              <a:t> </a:t>
            </a:r>
            <a:r>
              <a:rPr sz="2000" spc="-5" dirty="0">
                <a:latin typeface="Calibri"/>
                <a:cs typeface="Calibri"/>
              </a:rPr>
              <a:t>10.5</a:t>
            </a:r>
            <a:r>
              <a:rPr sz="2000" dirty="0">
                <a:latin typeface="Calibri"/>
                <a:cs typeface="Calibri"/>
              </a:rPr>
              <a:t> </a:t>
            </a:r>
            <a:r>
              <a:rPr sz="2000" spc="10" dirty="0">
                <a:latin typeface="Calibri"/>
                <a:cs typeface="Calibri"/>
              </a:rPr>
              <a:t>g/dL</a:t>
            </a:r>
            <a:r>
              <a:rPr sz="2000" dirty="0">
                <a:latin typeface="Calibri"/>
                <a:cs typeface="Calibri"/>
              </a:rPr>
              <a:t> </a:t>
            </a:r>
            <a:r>
              <a:rPr sz="2000" spc="-15" dirty="0">
                <a:latin typeface="Calibri"/>
                <a:cs typeface="Calibri"/>
              </a:rPr>
              <a:t>rather</a:t>
            </a:r>
            <a:r>
              <a:rPr sz="2000" dirty="0">
                <a:latin typeface="Calibri"/>
                <a:cs typeface="Calibri"/>
              </a:rPr>
              <a:t> </a:t>
            </a:r>
            <a:r>
              <a:rPr sz="2000" spc="-5" dirty="0">
                <a:latin typeface="Calibri"/>
                <a:cs typeface="Calibri"/>
              </a:rPr>
              <a:t>than</a:t>
            </a:r>
            <a:r>
              <a:rPr sz="2000" dirty="0">
                <a:latin typeface="Calibri"/>
                <a:cs typeface="Calibri"/>
              </a:rPr>
              <a:t> </a:t>
            </a:r>
            <a:r>
              <a:rPr sz="2000" spc="-5" dirty="0">
                <a:latin typeface="Calibri"/>
                <a:cs typeface="Calibri"/>
              </a:rPr>
              <a:t>higher</a:t>
            </a:r>
            <a:r>
              <a:rPr sz="2000" dirty="0">
                <a:latin typeface="Calibri"/>
                <a:cs typeface="Calibri"/>
              </a:rPr>
              <a:t> </a:t>
            </a:r>
            <a:r>
              <a:rPr sz="2000" spc="-5" dirty="0">
                <a:latin typeface="Calibri"/>
                <a:cs typeface="Calibri"/>
              </a:rPr>
              <a:t>or</a:t>
            </a:r>
            <a:r>
              <a:rPr sz="2000" dirty="0">
                <a:latin typeface="Calibri"/>
                <a:cs typeface="Calibri"/>
              </a:rPr>
              <a:t> </a:t>
            </a:r>
            <a:r>
              <a:rPr sz="2000" spc="-10" dirty="0">
                <a:latin typeface="Calibri"/>
                <a:cs typeface="Calibri"/>
              </a:rPr>
              <a:t>lower</a:t>
            </a:r>
            <a:r>
              <a:rPr sz="2000" dirty="0">
                <a:latin typeface="Calibri"/>
                <a:cs typeface="Calibri"/>
              </a:rPr>
              <a:t> </a:t>
            </a:r>
            <a:r>
              <a:rPr sz="2000" spc="-10" dirty="0">
                <a:latin typeface="Calibri"/>
                <a:cs typeface="Calibri"/>
              </a:rPr>
              <a:t>levels</a:t>
            </a:r>
            <a:r>
              <a:rPr sz="2000" dirty="0">
                <a:latin typeface="Calibri"/>
                <a:cs typeface="Calibri"/>
              </a:rPr>
              <a:t> </a:t>
            </a:r>
            <a:r>
              <a:rPr sz="2000" spc="-10" dirty="0">
                <a:latin typeface="Calibri"/>
                <a:cs typeface="Calibri"/>
              </a:rPr>
              <a:t>to</a:t>
            </a:r>
            <a:r>
              <a:rPr sz="2000" dirty="0">
                <a:latin typeface="Calibri"/>
                <a:cs typeface="Calibri"/>
              </a:rPr>
              <a:t> </a:t>
            </a:r>
            <a:r>
              <a:rPr sz="2000" spc="-10" dirty="0">
                <a:latin typeface="Calibri"/>
                <a:cs typeface="Calibri"/>
              </a:rPr>
              <a:t>reduce</a:t>
            </a:r>
            <a:r>
              <a:rPr sz="2000" dirty="0">
                <a:latin typeface="Calibri"/>
                <a:cs typeface="Calibri"/>
              </a:rPr>
              <a:t> </a:t>
            </a:r>
            <a:r>
              <a:rPr sz="2000" spc="-10" dirty="0">
                <a:latin typeface="Calibri"/>
                <a:cs typeface="Calibri"/>
              </a:rPr>
              <a:t>complications</a:t>
            </a:r>
            <a:r>
              <a:rPr sz="2000" dirty="0">
                <a:latin typeface="Calibri"/>
                <a:cs typeface="Calibri"/>
              </a:rPr>
              <a:t> </a:t>
            </a:r>
            <a:r>
              <a:rPr sz="2000" spc="-5" dirty="0">
                <a:latin typeface="Calibri"/>
                <a:cs typeface="Calibri"/>
              </a:rPr>
              <a:t>of</a:t>
            </a:r>
            <a:r>
              <a:rPr sz="2000" dirty="0">
                <a:latin typeface="Calibri"/>
                <a:cs typeface="Calibri"/>
              </a:rPr>
              <a:t> </a:t>
            </a:r>
            <a:r>
              <a:rPr sz="2000" spc="-15" dirty="0">
                <a:latin typeface="Calibri"/>
                <a:cs typeface="Calibri"/>
              </a:rPr>
              <a:t>ineffective</a:t>
            </a:r>
            <a:r>
              <a:rPr sz="2000" dirty="0">
                <a:latin typeface="Calibri"/>
                <a:cs typeface="Calibri"/>
              </a:rPr>
              <a:t> </a:t>
            </a:r>
            <a:r>
              <a:rPr sz="2000" spc="-5" dirty="0">
                <a:latin typeface="Calibri"/>
                <a:cs typeface="Calibri"/>
              </a:rPr>
              <a:t>or</a:t>
            </a:r>
            <a:r>
              <a:rPr sz="2000" dirty="0">
                <a:latin typeface="Calibri"/>
                <a:cs typeface="Calibri"/>
              </a:rPr>
              <a:t> </a:t>
            </a:r>
            <a:r>
              <a:rPr sz="2000" spc="-10" dirty="0">
                <a:latin typeface="Calibri"/>
                <a:cs typeface="Calibri"/>
              </a:rPr>
              <a:t>extramedullary </a:t>
            </a:r>
            <a:r>
              <a:rPr sz="2000" spc="-5" dirty="0">
                <a:latin typeface="Calibri"/>
                <a:cs typeface="Calibri"/>
              </a:rPr>
              <a:t> </a:t>
            </a:r>
            <a:r>
              <a:rPr sz="2000" spc="-10" dirty="0">
                <a:latin typeface="Calibri"/>
                <a:cs typeface="Calibri"/>
              </a:rPr>
              <a:t>hematopoiesis</a:t>
            </a:r>
            <a:r>
              <a:rPr sz="2000" dirty="0">
                <a:latin typeface="Calibri"/>
                <a:cs typeface="Calibri"/>
              </a:rPr>
              <a:t> + </a:t>
            </a:r>
            <a:r>
              <a:rPr sz="2000" spc="-10" dirty="0">
                <a:latin typeface="Calibri"/>
                <a:cs typeface="Calibri"/>
              </a:rPr>
              <a:t>monitoring</a:t>
            </a:r>
            <a:r>
              <a:rPr sz="2000" dirty="0">
                <a:latin typeface="Calibri"/>
                <a:cs typeface="Calibri"/>
              </a:rPr>
              <a:t> </a:t>
            </a:r>
            <a:r>
              <a:rPr sz="2000" spc="-20" dirty="0">
                <a:latin typeface="Calibri"/>
                <a:cs typeface="Calibri"/>
              </a:rPr>
              <a:t>for</a:t>
            </a:r>
            <a:r>
              <a:rPr sz="2000" dirty="0">
                <a:latin typeface="Calibri"/>
                <a:cs typeface="Calibri"/>
              </a:rPr>
              <a:t> </a:t>
            </a:r>
            <a:r>
              <a:rPr sz="2000" spc="-10" dirty="0">
                <a:latin typeface="Calibri"/>
                <a:cs typeface="Calibri"/>
              </a:rPr>
              <a:t>transfusion-associated</a:t>
            </a:r>
            <a:r>
              <a:rPr sz="2000" spc="5" dirty="0">
                <a:latin typeface="Calibri"/>
                <a:cs typeface="Calibri"/>
              </a:rPr>
              <a:t> </a:t>
            </a:r>
            <a:r>
              <a:rPr sz="2000" spc="-10" dirty="0">
                <a:latin typeface="Calibri"/>
                <a:cs typeface="Calibri"/>
              </a:rPr>
              <a:t>transmitted</a:t>
            </a:r>
            <a:r>
              <a:rPr sz="2000" dirty="0">
                <a:latin typeface="Calibri"/>
                <a:cs typeface="Calibri"/>
              </a:rPr>
              <a:t> </a:t>
            </a:r>
            <a:r>
              <a:rPr sz="2000" spc="-10" dirty="0">
                <a:latin typeface="Calibri"/>
                <a:cs typeface="Calibri"/>
              </a:rPr>
              <a:t>infections</a:t>
            </a:r>
            <a:r>
              <a:rPr sz="2000" dirty="0">
                <a:latin typeface="Calibri"/>
                <a:cs typeface="Calibri"/>
              </a:rPr>
              <a:t> </a:t>
            </a:r>
            <a:r>
              <a:rPr sz="2000" spc="-10" dirty="0">
                <a:latin typeface="Calibri"/>
                <a:cs typeface="Calibri"/>
              </a:rPr>
              <a:t>(hepatitis</a:t>
            </a:r>
            <a:r>
              <a:rPr sz="2000" dirty="0">
                <a:latin typeface="Calibri"/>
                <a:cs typeface="Calibri"/>
              </a:rPr>
              <a:t> </a:t>
            </a:r>
            <a:r>
              <a:rPr sz="2000" spc="5" dirty="0">
                <a:latin typeface="Calibri"/>
                <a:cs typeface="Calibri"/>
              </a:rPr>
              <a:t>A,</a:t>
            </a:r>
            <a:r>
              <a:rPr sz="2000" dirty="0">
                <a:latin typeface="Calibri"/>
                <a:cs typeface="Calibri"/>
              </a:rPr>
              <a:t> </a:t>
            </a:r>
            <a:r>
              <a:rPr sz="2000" spc="-15" dirty="0">
                <a:latin typeface="Calibri"/>
                <a:cs typeface="Calibri"/>
              </a:rPr>
              <a:t>B,</a:t>
            </a:r>
            <a:r>
              <a:rPr sz="2000" dirty="0">
                <a:latin typeface="Calibri"/>
                <a:cs typeface="Calibri"/>
              </a:rPr>
              <a:t> </a:t>
            </a:r>
            <a:r>
              <a:rPr sz="2000" spc="-5" dirty="0">
                <a:latin typeface="Calibri"/>
                <a:cs typeface="Calibri"/>
              </a:rPr>
              <a:t>andC,</a:t>
            </a:r>
            <a:r>
              <a:rPr sz="2000" spc="5" dirty="0">
                <a:latin typeface="Calibri"/>
                <a:cs typeface="Calibri"/>
              </a:rPr>
              <a:t> </a:t>
            </a:r>
            <a:r>
              <a:rPr sz="2000" spc="-5" dirty="0">
                <a:latin typeface="Calibri"/>
                <a:cs typeface="Calibri"/>
              </a:rPr>
              <a:t>HIV), </a:t>
            </a:r>
            <a:r>
              <a:rPr sz="2000" dirty="0">
                <a:latin typeface="Calibri"/>
                <a:cs typeface="Calibri"/>
              </a:rPr>
              <a:t> </a:t>
            </a:r>
            <a:r>
              <a:rPr sz="2000" spc="-5" dirty="0">
                <a:latin typeface="Calibri"/>
                <a:cs typeface="Calibri"/>
              </a:rPr>
              <a:t>alloimmunization, </a:t>
            </a:r>
            <a:r>
              <a:rPr sz="2000" dirty="0">
                <a:latin typeface="Calibri"/>
                <a:cs typeface="Calibri"/>
              </a:rPr>
              <a:t>annual</a:t>
            </a:r>
            <a:r>
              <a:rPr sz="2000" spc="-5" dirty="0">
                <a:latin typeface="Calibri"/>
                <a:cs typeface="Calibri"/>
              </a:rPr>
              <a:t> blood </a:t>
            </a:r>
            <a:r>
              <a:rPr sz="2000" spc="-10" dirty="0">
                <a:latin typeface="Calibri"/>
                <a:cs typeface="Calibri"/>
              </a:rPr>
              <a:t>transfusion</a:t>
            </a:r>
            <a:r>
              <a:rPr sz="2000" spc="-5" dirty="0">
                <a:latin typeface="Calibri"/>
                <a:cs typeface="Calibri"/>
              </a:rPr>
              <a:t> </a:t>
            </a:r>
            <a:r>
              <a:rPr sz="2000" spc="-10" dirty="0">
                <a:latin typeface="Calibri"/>
                <a:cs typeface="Calibri"/>
              </a:rPr>
              <a:t>requirements,</a:t>
            </a:r>
            <a:r>
              <a:rPr sz="2000" spc="-5" dirty="0">
                <a:latin typeface="Calibri"/>
                <a:cs typeface="Calibri"/>
              </a:rPr>
              <a:t> </a:t>
            </a:r>
            <a:r>
              <a:rPr sz="2000" dirty="0">
                <a:latin typeface="Calibri"/>
                <a:cs typeface="Calibri"/>
              </a:rPr>
              <a:t>and</a:t>
            </a:r>
            <a:r>
              <a:rPr sz="2000" spc="-5" dirty="0">
                <a:latin typeface="Calibri"/>
                <a:cs typeface="Calibri"/>
              </a:rPr>
              <a:t> </a:t>
            </a:r>
            <a:r>
              <a:rPr sz="2000" spc="-10" dirty="0">
                <a:latin typeface="Calibri"/>
                <a:cs typeface="Calibri"/>
              </a:rPr>
              <a:t>transfusion</a:t>
            </a:r>
            <a:r>
              <a:rPr sz="2000" spc="-5" dirty="0">
                <a:latin typeface="Calibri"/>
                <a:cs typeface="Calibri"/>
              </a:rPr>
              <a:t> </a:t>
            </a:r>
            <a:r>
              <a:rPr sz="2000" spc="-10" dirty="0">
                <a:latin typeface="Calibri"/>
                <a:cs typeface="Calibri"/>
              </a:rPr>
              <a:t>reactions</a:t>
            </a:r>
            <a:r>
              <a:rPr sz="2000" spc="-5" dirty="0">
                <a:latin typeface="Calibri"/>
                <a:cs typeface="Calibri"/>
              </a:rPr>
              <a:t> is</a:t>
            </a:r>
            <a:r>
              <a:rPr sz="2000" dirty="0">
                <a:latin typeface="Calibri"/>
                <a:cs typeface="Calibri"/>
              </a:rPr>
              <a:t> </a:t>
            </a:r>
            <a:r>
              <a:rPr sz="2000" spc="-10" dirty="0">
                <a:latin typeface="Calibri"/>
                <a:cs typeface="Calibri"/>
              </a:rPr>
              <a:t>essential.</a:t>
            </a:r>
            <a:endParaRPr sz="2000">
              <a:latin typeface="Calibri"/>
              <a:cs typeface="Calibri"/>
            </a:endParaRPr>
          </a:p>
          <a:p>
            <a:pPr>
              <a:lnSpc>
                <a:spcPct val="100000"/>
              </a:lnSpc>
              <a:spcBef>
                <a:spcPts val="55"/>
              </a:spcBef>
            </a:pPr>
            <a:endParaRPr sz="2050">
              <a:latin typeface="Calibri"/>
              <a:cs typeface="Calibri"/>
            </a:endParaRPr>
          </a:p>
          <a:p>
            <a:pPr marL="12700" marR="49530">
              <a:lnSpc>
                <a:spcPct val="106700"/>
              </a:lnSpc>
            </a:pPr>
            <a:r>
              <a:rPr sz="2000" spc="-5" dirty="0">
                <a:latin typeface="Calibri"/>
                <a:cs typeface="Calibri"/>
              </a:rPr>
              <a:t>The</a:t>
            </a:r>
            <a:r>
              <a:rPr sz="2000" dirty="0">
                <a:latin typeface="Calibri"/>
                <a:cs typeface="Calibri"/>
              </a:rPr>
              <a:t> </a:t>
            </a:r>
            <a:r>
              <a:rPr sz="2000" spc="-10" dirty="0">
                <a:latin typeface="Calibri"/>
                <a:cs typeface="Calibri"/>
              </a:rPr>
              <a:t>long-term</a:t>
            </a:r>
            <a:r>
              <a:rPr sz="2000" dirty="0">
                <a:latin typeface="Calibri"/>
                <a:cs typeface="Calibri"/>
              </a:rPr>
              <a:t> </a:t>
            </a:r>
            <a:r>
              <a:rPr sz="2000" spc="-10" dirty="0">
                <a:latin typeface="Calibri"/>
                <a:cs typeface="Calibri"/>
              </a:rPr>
              <a:t>observation</a:t>
            </a:r>
            <a:r>
              <a:rPr sz="2000" dirty="0">
                <a:latin typeface="Calibri"/>
                <a:cs typeface="Calibri"/>
              </a:rPr>
              <a:t> </a:t>
            </a:r>
            <a:r>
              <a:rPr sz="2000" spc="-5" dirty="0">
                <a:latin typeface="Calibri"/>
                <a:cs typeface="Calibri"/>
              </a:rPr>
              <a:t>of</a:t>
            </a:r>
            <a:r>
              <a:rPr sz="2000" spc="5" dirty="0">
                <a:latin typeface="Calibri"/>
                <a:cs typeface="Calibri"/>
              </a:rPr>
              <a:t> </a:t>
            </a:r>
            <a:r>
              <a:rPr sz="2000" spc="-5" dirty="0">
                <a:latin typeface="Calibri"/>
                <a:cs typeface="Calibri"/>
              </a:rPr>
              <a:t>the</a:t>
            </a:r>
            <a:r>
              <a:rPr sz="2000" dirty="0">
                <a:latin typeface="Calibri"/>
                <a:cs typeface="Calibri"/>
              </a:rPr>
              <a:t> </a:t>
            </a:r>
            <a:r>
              <a:rPr sz="2000" spc="-10" dirty="0">
                <a:latin typeface="Calibri"/>
                <a:cs typeface="Calibri"/>
              </a:rPr>
              <a:t>clinical</a:t>
            </a:r>
            <a:r>
              <a:rPr sz="2000" dirty="0">
                <a:latin typeface="Calibri"/>
                <a:cs typeface="Calibri"/>
              </a:rPr>
              <a:t> </a:t>
            </a:r>
            <a:r>
              <a:rPr sz="2000" spc="-10" dirty="0">
                <a:latin typeface="Calibri"/>
                <a:cs typeface="Calibri"/>
              </a:rPr>
              <a:t>characteristics,</a:t>
            </a:r>
            <a:r>
              <a:rPr sz="2000" spc="5" dirty="0">
                <a:latin typeface="Calibri"/>
                <a:cs typeface="Calibri"/>
              </a:rPr>
              <a:t> </a:t>
            </a:r>
            <a:r>
              <a:rPr sz="2000" spc="-5" dirty="0">
                <a:latin typeface="Calibri"/>
                <a:cs typeface="Calibri"/>
              </a:rPr>
              <a:t>such</a:t>
            </a:r>
            <a:r>
              <a:rPr sz="2000" dirty="0">
                <a:latin typeface="Calibri"/>
                <a:cs typeface="Calibri"/>
              </a:rPr>
              <a:t> as </a:t>
            </a:r>
            <a:r>
              <a:rPr sz="2000" spc="-10" dirty="0">
                <a:latin typeface="Calibri"/>
                <a:cs typeface="Calibri"/>
              </a:rPr>
              <a:t>growth,</a:t>
            </a:r>
            <a:r>
              <a:rPr sz="2000" spc="5" dirty="0">
                <a:latin typeface="Calibri"/>
                <a:cs typeface="Calibri"/>
              </a:rPr>
              <a:t> </a:t>
            </a:r>
            <a:r>
              <a:rPr sz="2000" spc="-15" dirty="0">
                <a:latin typeface="Calibri"/>
                <a:cs typeface="Calibri"/>
              </a:rPr>
              <a:t>bony</a:t>
            </a:r>
            <a:r>
              <a:rPr sz="2000" dirty="0">
                <a:latin typeface="Calibri"/>
                <a:cs typeface="Calibri"/>
              </a:rPr>
              <a:t> </a:t>
            </a:r>
            <a:r>
              <a:rPr sz="2000" spc="-10" dirty="0">
                <a:latin typeface="Calibri"/>
                <a:cs typeface="Calibri"/>
              </a:rPr>
              <a:t>changes,</a:t>
            </a:r>
            <a:r>
              <a:rPr sz="2000" dirty="0">
                <a:latin typeface="Calibri"/>
                <a:cs typeface="Calibri"/>
              </a:rPr>
              <a:t> and</a:t>
            </a:r>
            <a:r>
              <a:rPr sz="2000" spc="5" dirty="0">
                <a:latin typeface="Calibri"/>
                <a:cs typeface="Calibri"/>
              </a:rPr>
              <a:t> </a:t>
            </a:r>
            <a:r>
              <a:rPr sz="2000" spc="-5" dirty="0">
                <a:latin typeface="Calibri"/>
                <a:cs typeface="Calibri"/>
              </a:rPr>
              <a:t>hemoglobin, </a:t>
            </a:r>
            <a:r>
              <a:rPr sz="2000" spc="-440" dirty="0">
                <a:latin typeface="Calibri"/>
                <a:cs typeface="Calibri"/>
              </a:rPr>
              <a:t> </a:t>
            </a:r>
            <a:r>
              <a:rPr sz="2000" spc="-10" dirty="0">
                <a:latin typeface="Calibri"/>
                <a:cs typeface="Calibri"/>
              </a:rPr>
              <a:t>are </a:t>
            </a:r>
            <a:r>
              <a:rPr sz="2000" spc="-5" dirty="0">
                <a:latin typeface="Calibri"/>
                <a:cs typeface="Calibri"/>
              </a:rPr>
              <a:t>necessary </a:t>
            </a:r>
            <a:r>
              <a:rPr sz="2000" spc="-10" dirty="0">
                <a:latin typeface="Calibri"/>
                <a:cs typeface="Calibri"/>
              </a:rPr>
              <a:t>to</a:t>
            </a:r>
            <a:r>
              <a:rPr sz="2000" spc="-5" dirty="0">
                <a:latin typeface="Calibri"/>
                <a:cs typeface="Calibri"/>
              </a:rPr>
              <a:t> </a:t>
            </a:r>
            <a:r>
              <a:rPr sz="2000" spc="-10" dirty="0">
                <a:latin typeface="Calibri"/>
                <a:cs typeface="Calibri"/>
              </a:rPr>
              <a:t>determine</a:t>
            </a:r>
            <a:r>
              <a:rPr sz="2000" spc="-5" dirty="0">
                <a:latin typeface="Calibri"/>
                <a:cs typeface="Calibri"/>
              </a:rPr>
              <a:t> </a:t>
            </a:r>
            <a:r>
              <a:rPr sz="2000" spc="-10" dirty="0">
                <a:latin typeface="Calibri"/>
                <a:cs typeface="Calibri"/>
              </a:rPr>
              <a:t>chronic</a:t>
            </a:r>
            <a:r>
              <a:rPr sz="2000" spc="-5" dirty="0">
                <a:latin typeface="Calibri"/>
                <a:cs typeface="Calibri"/>
              </a:rPr>
              <a:t> </a:t>
            </a:r>
            <a:r>
              <a:rPr sz="2000" spc="-10" dirty="0">
                <a:latin typeface="Calibri"/>
                <a:cs typeface="Calibri"/>
              </a:rPr>
              <a:t>transfusion</a:t>
            </a:r>
            <a:r>
              <a:rPr sz="2000" spc="-5" dirty="0">
                <a:latin typeface="Calibri"/>
                <a:cs typeface="Calibri"/>
              </a:rPr>
              <a:t> </a:t>
            </a:r>
            <a:r>
              <a:rPr sz="2000" spc="-10" dirty="0">
                <a:latin typeface="Calibri"/>
                <a:cs typeface="Calibri"/>
              </a:rPr>
              <a:t>therapy</a:t>
            </a:r>
            <a:endParaRPr sz="2000">
              <a:latin typeface="Calibri"/>
              <a:cs typeface="Calibri"/>
            </a:endParaRPr>
          </a:p>
          <a:p>
            <a:pPr>
              <a:lnSpc>
                <a:spcPct val="100000"/>
              </a:lnSpc>
              <a:spcBef>
                <a:spcPts val="35"/>
              </a:spcBef>
            </a:pPr>
            <a:endParaRPr sz="2200">
              <a:latin typeface="Calibri"/>
              <a:cs typeface="Calibri"/>
            </a:endParaRPr>
          </a:p>
          <a:p>
            <a:pPr marL="12700">
              <a:lnSpc>
                <a:spcPct val="100000"/>
              </a:lnSpc>
            </a:pPr>
            <a:r>
              <a:rPr sz="2000" spc="-5" dirty="0">
                <a:latin typeface="Calibri"/>
                <a:cs typeface="Calibri"/>
              </a:rPr>
              <a:t>**</a:t>
            </a:r>
            <a:r>
              <a:rPr sz="2000" spc="-10" dirty="0">
                <a:latin typeface="Calibri"/>
                <a:cs typeface="Calibri"/>
              </a:rPr>
              <a:t> regular</a:t>
            </a:r>
            <a:r>
              <a:rPr sz="2000" spc="-5" dirty="0">
                <a:latin typeface="Calibri"/>
                <a:cs typeface="Calibri"/>
              </a:rPr>
              <a:t> </a:t>
            </a:r>
            <a:r>
              <a:rPr sz="2000" spc="-10" dirty="0">
                <a:latin typeface="Calibri"/>
                <a:cs typeface="Calibri"/>
              </a:rPr>
              <a:t>transfusions</a:t>
            </a:r>
            <a:r>
              <a:rPr sz="2000" spc="-5" dirty="0">
                <a:latin typeface="Calibri"/>
                <a:cs typeface="Calibri"/>
              </a:rPr>
              <a:t> </a:t>
            </a:r>
            <a:r>
              <a:rPr sz="2000" spc="-10" dirty="0">
                <a:latin typeface="Calibri"/>
                <a:cs typeface="Calibri"/>
              </a:rPr>
              <a:t>are</a:t>
            </a:r>
            <a:r>
              <a:rPr sz="2000" spc="-5" dirty="0">
                <a:latin typeface="Calibri"/>
                <a:cs typeface="Calibri"/>
              </a:rPr>
              <a:t> necessary beginning in the 2nd mo </a:t>
            </a:r>
            <a:r>
              <a:rPr sz="2000" spc="-10" dirty="0">
                <a:latin typeface="Calibri"/>
                <a:cs typeface="Calibri"/>
              </a:rPr>
              <a:t>to</a:t>
            </a:r>
            <a:r>
              <a:rPr sz="2000" spc="-5" dirty="0">
                <a:latin typeface="Calibri"/>
                <a:cs typeface="Calibri"/>
              </a:rPr>
              <a:t> 2nd yr of </a:t>
            </a:r>
            <a:r>
              <a:rPr sz="2000" spc="-15" dirty="0">
                <a:latin typeface="Calibri"/>
                <a:cs typeface="Calibri"/>
              </a:rPr>
              <a:t>life</a:t>
            </a:r>
            <a:endParaRPr sz="2000">
              <a:latin typeface="Calibri"/>
              <a:cs typeface="Calibri"/>
            </a:endParaRPr>
          </a:p>
          <a:p>
            <a:pPr marL="12700">
              <a:lnSpc>
                <a:spcPct val="100000"/>
              </a:lnSpc>
              <a:spcBef>
                <a:spcPts val="160"/>
              </a:spcBef>
            </a:pPr>
            <a:r>
              <a:rPr sz="2000" spc="-5" dirty="0">
                <a:latin typeface="Calibri"/>
                <a:cs typeface="Calibri"/>
              </a:rPr>
              <a:t>**</a:t>
            </a:r>
            <a:r>
              <a:rPr sz="2000" spc="-15" dirty="0">
                <a:latin typeface="Calibri"/>
                <a:cs typeface="Calibri"/>
              </a:rPr>
              <a:t> </a:t>
            </a:r>
            <a:r>
              <a:rPr sz="2000" spc="-10" dirty="0">
                <a:latin typeface="Calibri"/>
                <a:cs typeface="Calibri"/>
              </a:rPr>
              <a:t>at</a:t>
            </a:r>
            <a:r>
              <a:rPr sz="2000" spc="-15" dirty="0">
                <a:latin typeface="Calibri"/>
                <a:cs typeface="Calibri"/>
              </a:rPr>
              <a:t> </a:t>
            </a:r>
            <a:r>
              <a:rPr sz="2000" spc="-10" dirty="0">
                <a:latin typeface="Calibri"/>
                <a:cs typeface="Calibri"/>
              </a:rPr>
              <a:t>intervals</a:t>
            </a:r>
            <a:r>
              <a:rPr sz="2000" spc="-15" dirty="0">
                <a:latin typeface="Calibri"/>
                <a:cs typeface="Calibri"/>
              </a:rPr>
              <a:t> </a:t>
            </a:r>
            <a:r>
              <a:rPr sz="2000" spc="-5" dirty="0">
                <a:latin typeface="Calibri"/>
                <a:cs typeface="Calibri"/>
              </a:rPr>
              <a:t>of</a:t>
            </a:r>
            <a:r>
              <a:rPr sz="2000" spc="-15" dirty="0">
                <a:latin typeface="Calibri"/>
                <a:cs typeface="Calibri"/>
              </a:rPr>
              <a:t> </a:t>
            </a:r>
            <a:r>
              <a:rPr sz="2000" spc="-5" dirty="0">
                <a:latin typeface="Calibri"/>
                <a:cs typeface="Calibri"/>
              </a:rPr>
              <a:t>3-4</a:t>
            </a:r>
            <a:r>
              <a:rPr sz="2000" spc="-15" dirty="0">
                <a:latin typeface="Calibri"/>
                <a:cs typeface="Calibri"/>
              </a:rPr>
              <a:t> </a:t>
            </a:r>
            <a:r>
              <a:rPr sz="2000" spc="-10" dirty="0">
                <a:latin typeface="Calibri"/>
                <a:cs typeface="Calibri"/>
              </a:rPr>
              <a:t>wks</a:t>
            </a:r>
            <a:endParaRPr sz="2000">
              <a:latin typeface="Calibri"/>
              <a:cs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322998"/>
            <a:ext cx="3540125" cy="635000"/>
          </a:xfrm>
          <a:prstGeom prst="rect">
            <a:avLst/>
          </a:prstGeom>
        </p:spPr>
        <p:txBody>
          <a:bodyPr vert="horz" wrap="square" lIns="0" tIns="12700" rIns="0" bIns="0" rtlCol="0">
            <a:spAutoFit/>
          </a:bodyPr>
          <a:lstStyle/>
          <a:p>
            <a:pPr marL="12700">
              <a:lnSpc>
                <a:spcPct val="100000"/>
              </a:lnSpc>
              <a:spcBef>
                <a:spcPts val="100"/>
              </a:spcBef>
            </a:pPr>
            <a:r>
              <a:rPr spc="-35" dirty="0"/>
              <a:t>COMPLICATIONS</a:t>
            </a:r>
          </a:p>
        </p:txBody>
      </p:sp>
      <p:sp>
        <p:nvSpPr>
          <p:cNvPr id="4" name="object 4"/>
          <p:cNvSpPr txBox="1"/>
          <p:nvPr/>
        </p:nvSpPr>
        <p:spPr>
          <a:xfrm>
            <a:off x="489124" y="1159318"/>
            <a:ext cx="9077325" cy="4719320"/>
          </a:xfrm>
          <a:prstGeom prst="rect">
            <a:avLst/>
          </a:prstGeom>
        </p:spPr>
        <p:txBody>
          <a:bodyPr vert="horz" wrap="square" lIns="0" tIns="73660" rIns="0" bIns="0" rtlCol="0">
            <a:spAutoFit/>
          </a:bodyPr>
          <a:lstStyle/>
          <a:p>
            <a:pPr marL="12700">
              <a:lnSpc>
                <a:spcPct val="100000"/>
              </a:lnSpc>
              <a:spcBef>
                <a:spcPts val="580"/>
              </a:spcBef>
            </a:pPr>
            <a:r>
              <a:rPr sz="2400" b="1" spc="-35" dirty="0">
                <a:latin typeface="Calibri"/>
                <a:cs typeface="Calibri"/>
              </a:rPr>
              <a:t>1.Transfusion</a:t>
            </a:r>
            <a:r>
              <a:rPr sz="2400" b="1" spc="-15" dirty="0">
                <a:latin typeface="Calibri"/>
                <a:cs typeface="Calibri"/>
              </a:rPr>
              <a:t> </a:t>
            </a:r>
            <a:r>
              <a:rPr sz="2400" b="1" spc="-5" dirty="0">
                <a:latin typeface="Calibri"/>
                <a:cs typeface="Calibri"/>
              </a:rPr>
              <a:t>induced</a:t>
            </a:r>
            <a:r>
              <a:rPr sz="2400" b="1" spc="-10" dirty="0">
                <a:latin typeface="Calibri"/>
                <a:cs typeface="Calibri"/>
              </a:rPr>
              <a:t> hemosiderosis</a:t>
            </a:r>
            <a:endParaRPr sz="2400">
              <a:latin typeface="Calibri"/>
              <a:cs typeface="Calibri"/>
            </a:endParaRPr>
          </a:p>
          <a:p>
            <a:pPr marL="12700">
              <a:lnSpc>
                <a:spcPct val="100000"/>
              </a:lnSpc>
              <a:spcBef>
                <a:spcPts val="480"/>
              </a:spcBef>
            </a:pPr>
            <a:r>
              <a:rPr sz="2400" spc="-10" dirty="0">
                <a:latin typeface="Calibri"/>
                <a:cs typeface="Calibri"/>
              </a:rPr>
              <a:t>Each </a:t>
            </a:r>
            <a:r>
              <a:rPr sz="2400" spc="-5" dirty="0">
                <a:latin typeface="Calibri"/>
                <a:cs typeface="Calibri"/>
              </a:rPr>
              <a:t>mL of </a:t>
            </a:r>
            <a:r>
              <a:rPr sz="2400" spc="-20" dirty="0">
                <a:latin typeface="Calibri"/>
                <a:cs typeface="Calibri"/>
              </a:rPr>
              <a:t>packed</a:t>
            </a:r>
            <a:r>
              <a:rPr sz="2400" spc="-5" dirty="0">
                <a:latin typeface="Calibri"/>
                <a:cs typeface="Calibri"/>
              </a:rPr>
              <a:t> </a:t>
            </a:r>
            <a:r>
              <a:rPr sz="2400" spc="-15" dirty="0">
                <a:latin typeface="Calibri"/>
                <a:cs typeface="Calibri"/>
              </a:rPr>
              <a:t>red</a:t>
            </a:r>
            <a:r>
              <a:rPr sz="2400" spc="-5" dirty="0">
                <a:latin typeface="Calibri"/>
                <a:cs typeface="Calibri"/>
              </a:rPr>
              <a:t> cells </a:t>
            </a:r>
            <a:r>
              <a:rPr sz="2400" spc="-15" dirty="0">
                <a:latin typeface="Calibri"/>
                <a:cs typeface="Calibri"/>
              </a:rPr>
              <a:t>contains</a:t>
            </a:r>
            <a:r>
              <a:rPr sz="2400" spc="-5" dirty="0">
                <a:latin typeface="Calibri"/>
                <a:cs typeface="Calibri"/>
              </a:rPr>
              <a:t> </a:t>
            </a:r>
            <a:r>
              <a:rPr sz="2400" dirty="0">
                <a:latin typeface="Calibri"/>
                <a:cs typeface="Calibri"/>
              </a:rPr>
              <a:t>1</a:t>
            </a:r>
            <a:r>
              <a:rPr sz="2400" spc="-5" dirty="0">
                <a:latin typeface="Calibri"/>
                <a:cs typeface="Calibri"/>
              </a:rPr>
              <a:t> mg of </a:t>
            </a:r>
            <a:r>
              <a:rPr sz="2400" spc="-15" dirty="0">
                <a:latin typeface="Calibri"/>
                <a:cs typeface="Calibri"/>
              </a:rPr>
              <a:t>iron.</a:t>
            </a:r>
            <a:endParaRPr sz="2400">
              <a:latin typeface="Calibri"/>
              <a:cs typeface="Calibri"/>
            </a:endParaRPr>
          </a:p>
          <a:p>
            <a:pPr>
              <a:lnSpc>
                <a:spcPct val="100000"/>
              </a:lnSpc>
              <a:spcBef>
                <a:spcPts val="55"/>
              </a:spcBef>
            </a:pPr>
            <a:endParaRPr sz="3100">
              <a:latin typeface="Calibri"/>
              <a:cs typeface="Calibri"/>
            </a:endParaRPr>
          </a:p>
          <a:p>
            <a:pPr marL="12700">
              <a:lnSpc>
                <a:spcPct val="100000"/>
              </a:lnSpc>
            </a:pPr>
            <a:r>
              <a:rPr sz="2400" b="1" spc="-5" dirty="0">
                <a:latin typeface="Calibri"/>
                <a:cs typeface="Calibri"/>
              </a:rPr>
              <a:t>A.Liver</a:t>
            </a:r>
            <a:r>
              <a:rPr sz="2400" b="1" dirty="0">
                <a:latin typeface="Calibri"/>
                <a:cs typeface="Calibri"/>
              </a:rPr>
              <a:t> </a:t>
            </a:r>
            <a:r>
              <a:rPr sz="2400" b="1" spc="-10" dirty="0">
                <a:latin typeface="Calibri"/>
                <a:cs typeface="Calibri"/>
              </a:rPr>
              <a:t>hemosiderosis</a:t>
            </a:r>
            <a:r>
              <a:rPr sz="2400" b="1" dirty="0">
                <a:latin typeface="Calibri"/>
                <a:cs typeface="Calibri"/>
              </a:rPr>
              <a:t> </a:t>
            </a:r>
            <a:r>
              <a:rPr sz="2400" b="1" spc="-10" dirty="0">
                <a:latin typeface="Calibri"/>
                <a:cs typeface="Calibri"/>
              </a:rPr>
              <a:t>develops</a:t>
            </a:r>
            <a:r>
              <a:rPr sz="2400" b="1" dirty="0">
                <a:latin typeface="Calibri"/>
                <a:cs typeface="Calibri"/>
              </a:rPr>
              <a:t> </a:t>
            </a:r>
            <a:r>
              <a:rPr sz="2400" b="1" spc="-15" dirty="0">
                <a:latin typeface="Calibri"/>
                <a:cs typeface="Calibri"/>
              </a:rPr>
              <a:t>after</a:t>
            </a:r>
            <a:r>
              <a:rPr sz="2400" b="1" dirty="0">
                <a:latin typeface="Calibri"/>
                <a:cs typeface="Calibri"/>
              </a:rPr>
              <a:t> 1 </a:t>
            </a:r>
            <a:r>
              <a:rPr sz="2400" b="1" spc="-5" dirty="0">
                <a:latin typeface="Calibri"/>
                <a:cs typeface="Calibri"/>
              </a:rPr>
              <a:t>yr</a:t>
            </a:r>
            <a:r>
              <a:rPr sz="2400" b="1" dirty="0">
                <a:latin typeface="Calibri"/>
                <a:cs typeface="Calibri"/>
              </a:rPr>
              <a:t> </a:t>
            </a:r>
            <a:r>
              <a:rPr sz="2400" b="1" spc="-5" dirty="0">
                <a:latin typeface="Calibri"/>
                <a:cs typeface="Calibri"/>
              </a:rPr>
              <a:t>of</a:t>
            </a:r>
            <a:r>
              <a:rPr sz="2400" b="1" dirty="0">
                <a:latin typeface="Calibri"/>
                <a:cs typeface="Calibri"/>
              </a:rPr>
              <a:t> </a:t>
            </a:r>
            <a:r>
              <a:rPr sz="2400" b="1" spc="-10" dirty="0">
                <a:latin typeface="Calibri"/>
                <a:cs typeface="Calibri"/>
              </a:rPr>
              <a:t>chronic</a:t>
            </a:r>
            <a:r>
              <a:rPr sz="2400" b="1" dirty="0">
                <a:latin typeface="Calibri"/>
                <a:cs typeface="Calibri"/>
              </a:rPr>
              <a:t> </a:t>
            </a:r>
            <a:r>
              <a:rPr sz="2400" b="1" spc="-15" dirty="0">
                <a:latin typeface="Calibri"/>
                <a:cs typeface="Calibri"/>
              </a:rPr>
              <a:t>transfusion</a:t>
            </a:r>
            <a:r>
              <a:rPr sz="2400" b="1" dirty="0">
                <a:latin typeface="Calibri"/>
                <a:cs typeface="Calibri"/>
              </a:rPr>
              <a:t> </a:t>
            </a:r>
            <a:r>
              <a:rPr sz="2400" b="1" spc="-15" dirty="0">
                <a:latin typeface="Calibri"/>
                <a:cs typeface="Calibri"/>
              </a:rPr>
              <a:t>therapy</a:t>
            </a:r>
            <a:endParaRPr sz="2400">
              <a:latin typeface="Calibri"/>
              <a:cs typeface="Calibri"/>
            </a:endParaRPr>
          </a:p>
          <a:p>
            <a:pPr>
              <a:lnSpc>
                <a:spcPct val="100000"/>
              </a:lnSpc>
              <a:spcBef>
                <a:spcPts val="55"/>
              </a:spcBef>
            </a:pPr>
            <a:endParaRPr sz="3100">
              <a:latin typeface="Calibri"/>
              <a:cs typeface="Calibri"/>
            </a:endParaRPr>
          </a:p>
          <a:p>
            <a:pPr marL="12700">
              <a:lnSpc>
                <a:spcPct val="100000"/>
              </a:lnSpc>
            </a:pPr>
            <a:r>
              <a:rPr sz="2400" b="1" spc="-5" dirty="0">
                <a:latin typeface="Calibri"/>
                <a:cs typeface="Calibri"/>
              </a:rPr>
              <a:t>B.</a:t>
            </a:r>
            <a:r>
              <a:rPr sz="2400" b="1" spc="-10" dirty="0">
                <a:latin typeface="Calibri"/>
                <a:cs typeface="Calibri"/>
              </a:rPr>
              <a:t> </a:t>
            </a:r>
            <a:r>
              <a:rPr sz="2400" b="1" spc="-5" dirty="0">
                <a:latin typeface="Calibri"/>
                <a:cs typeface="Calibri"/>
              </a:rPr>
              <a:t>It</a:t>
            </a:r>
            <a:r>
              <a:rPr sz="2400" b="1" spc="-10" dirty="0">
                <a:latin typeface="Calibri"/>
                <a:cs typeface="Calibri"/>
              </a:rPr>
              <a:t> </a:t>
            </a:r>
            <a:r>
              <a:rPr sz="2400" b="1" spc="-15" dirty="0">
                <a:latin typeface="Calibri"/>
                <a:cs typeface="Calibri"/>
              </a:rPr>
              <a:t>affects</a:t>
            </a:r>
            <a:r>
              <a:rPr sz="2400" b="1" spc="-10" dirty="0">
                <a:latin typeface="Calibri"/>
                <a:cs typeface="Calibri"/>
              </a:rPr>
              <a:t> </a:t>
            </a:r>
            <a:r>
              <a:rPr sz="2400" b="1" spc="-5" dirty="0">
                <a:latin typeface="Calibri"/>
                <a:cs typeface="Calibri"/>
              </a:rPr>
              <a:t>on</a:t>
            </a:r>
            <a:r>
              <a:rPr sz="2400" b="1" spc="-10" dirty="0">
                <a:latin typeface="Calibri"/>
                <a:cs typeface="Calibri"/>
              </a:rPr>
              <a:t> </a:t>
            </a:r>
            <a:r>
              <a:rPr sz="2400" b="1" spc="-5" dirty="0">
                <a:latin typeface="Calibri"/>
                <a:cs typeface="Calibri"/>
              </a:rPr>
              <a:t>endocrine</a:t>
            </a:r>
            <a:r>
              <a:rPr sz="2400" b="1" spc="-10" dirty="0">
                <a:latin typeface="Calibri"/>
                <a:cs typeface="Calibri"/>
              </a:rPr>
              <a:t> </a:t>
            </a:r>
            <a:r>
              <a:rPr sz="2400" b="1" spc="-15" dirty="0">
                <a:latin typeface="Calibri"/>
                <a:cs typeface="Calibri"/>
              </a:rPr>
              <a:t>system</a:t>
            </a:r>
            <a:r>
              <a:rPr sz="2400" spc="-15" dirty="0">
                <a:latin typeface="Calibri"/>
                <a:cs typeface="Calibri"/>
              </a:rPr>
              <a:t>:</a:t>
            </a:r>
            <a:endParaRPr sz="2400">
              <a:latin typeface="Calibri"/>
              <a:cs typeface="Calibri"/>
            </a:endParaRPr>
          </a:p>
          <a:p>
            <a:pPr marL="457200" indent="-410845">
              <a:lnSpc>
                <a:spcPct val="100000"/>
              </a:lnSpc>
              <a:spcBef>
                <a:spcPts val="480"/>
              </a:spcBef>
              <a:buSzPct val="75000"/>
              <a:buFont typeface="Arial MT"/>
              <a:buChar char="•"/>
              <a:tabLst>
                <a:tab pos="456565" algn="l"/>
                <a:tab pos="457200" algn="l"/>
              </a:tabLst>
            </a:pPr>
            <a:r>
              <a:rPr sz="2400" spc="-15" dirty="0">
                <a:latin typeface="Calibri"/>
                <a:cs typeface="Calibri"/>
              </a:rPr>
              <a:t>hypothyroidism,</a:t>
            </a:r>
            <a:endParaRPr sz="2400">
              <a:latin typeface="Calibri"/>
              <a:cs typeface="Calibri"/>
            </a:endParaRPr>
          </a:p>
          <a:p>
            <a:pPr marL="457200" indent="-410845">
              <a:lnSpc>
                <a:spcPct val="100000"/>
              </a:lnSpc>
              <a:spcBef>
                <a:spcPts val="480"/>
              </a:spcBef>
              <a:buSzPct val="75000"/>
              <a:buFont typeface="Arial MT"/>
              <a:buChar char="•"/>
              <a:tabLst>
                <a:tab pos="456565" algn="l"/>
                <a:tab pos="457200" algn="l"/>
              </a:tabLst>
            </a:pPr>
            <a:r>
              <a:rPr sz="2400" spc="-10" dirty="0">
                <a:latin typeface="Calibri"/>
                <a:cs typeface="Calibri"/>
              </a:rPr>
              <a:t>hypogonadotrophic</a:t>
            </a:r>
            <a:r>
              <a:rPr sz="2400" spc="-40" dirty="0">
                <a:latin typeface="Calibri"/>
                <a:cs typeface="Calibri"/>
              </a:rPr>
              <a:t> </a:t>
            </a:r>
            <a:r>
              <a:rPr sz="2400" spc="-10" dirty="0">
                <a:latin typeface="Calibri"/>
                <a:cs typeface="Calibri"/>
              </a:rPr>
              <a:t>gonadism</a:t>
            </a:r>
            <a:endParaRPr sz="2400">
              <a:latin typeface="Calibri"/>
              <a:cs typeface="Calibri"/>
            </a:endParaRPr>
          </a:p>
          <a:p>
            <a:pPr marL="457200" indent="-410845">
              <a:lnSpc>
                <a:spcPct val="100000"/>
              </a:lnSpc>
              <a:spcBef>
                <a:spcPts val="480"/>
              </a:spcBef>
              <a:buSzPct val="75000"/>
              <a:buFont typeface="Arial MT"/>
              <a:buChar char="•"/>
              <a:tabLst>
                <a:tab pos="456565" algn="l"/>
                <a:tab pos="457200" algn="l"/>
              </a:tabLst>
            </a:pPr>
            <a:r>
              <a:rPr sz="2400" spc="-15" dirty="0">
                <a:latin typeface="Calibri"/>
                <a:cs typeface="Calibri"/>
              </a:rPr>
              <a:t>growth</a:t>
            </a:r>
            <a:r>
              <a:rPr sz="2400" spc="-20" dirty="0">
                <a:latin typeface="Calibri"/>
                <a:cs typeface="Calibri"/>
              </a:rPr>
              <a:t> </a:t>
            </a:r>
            <a:r>
              <a:rPr sz="2400" spc="-5" dirty="0">
                <a:latin typeface="Calibri"/>
                <a:cs typeface="Calibri"/>
              </a:rPr>
              <a:t>hormone</a:t>
            </a:r>
            <a:r>
              <a:rPr sz="2400" spc="-15" dirty="0">
                <a:latin typeface="Calibri"/>
                <a:cs typeface="Calibri"/>
              </a:rPr>
              <a:t> </a:t>
            </a:r>
            <a:r>
              <a:rPr sz="2400" spc="-10" dirty="0">
                <a:latin typeface="Calibri"/>
                <a:cs typeface="Calibri"/>
              </a:rPr>
              <a:t>deficiency</a:t>
            </a:r>
            <a:endParaRPr sz="2400">
              <a:latin typeface="Calibri"/>
              <a:cs typeface="Calibri"/>
            </a:endParaRPr>
          </a:p>
          <a:p>
            <a:pPr marL="457200" indent="-410845">
              <a:lnSpc>
                <a:spcPct val="100000"/>
              </a:lnSpc>
              <a:spcBef>
                <a:spcPts val="480"/>
              </a:spcBef>
              <a:buSzPct val="75000"/>
              <a:buFont typeface="Arial MT"/>
              <a:buChar char="•"/>
              <a:tabLst>
                <a:tab pos="456565" algn="l"/>
                <a:tab pos="457200" algn="l"/>
              </a:tabLst>
            </a:pPr>
            <a:r>
              <a:rPr sz="2400" spc="-20" dirty="0">
                <a:latin typeface="Calibri"/>
                <a:cs typeface="Calibri"/>
              </a:rPr>
              <a:t>hypoparathyroidism</a:t>
            </a:r>
            <a:endParaRPr sz="2400">
              <a:latin typeface="Calibri"/>
              <a:cs typeface="Calibri"/>
            </a:endParaRPr>
          </a:p>
          <a:p>
            <a:pPr marL="457200" indent="-410845">
              <a:lnSpc>
                <a:spcPct val="100000"/>
              </a:lnSpc>
              <a:spcBef>
                <a:spcPts val="480"/>
              </a:spcBef>
              <a:buSzPct val="75000"/>
              <a:buFont typeface="Arial MT"/>
              <a:buChar char="•"/>
              <a:tabLst>
                <a:tab pos="456565" algn="l"/>
                <a:tab pos="457200" algn="l"/>
              </a:tabLst>
            </a:pPr>
            <a:r>
              <a:rPr sz="2400" spc="-10" dirty="0">
                <a:latin typeface="Calibri"/>
                <a:cs typeface="Calibri"/>
              </a:rPr>
              <a:t>diabetes</a:t>
            </a:r>
            <a:r>
              <a:rPr sz="2400" spc="-45" dirty="0">
                <a:latin typeface="Calibri"/>
                <a:cs typeface="Calibri"/>
              </a:rPr>
              <a:t> </a:t>
            </a:r>
            <a:r>
              <a:rPr sz="2400" spc="-5" dirty="0">
                <a:latin typeface="Calibri"/>
                <a:cs typeface="Calibri"/>
              </a:rPr>
              <a:t>mellitus.</a:t>
            </a:r>
            <a:endParaRPr sz="2400">
              <a:latin typeface="Calibri"/>
              <a:cs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p:nvPr/>
        </p:nvSpPr>
        <p:spPr>
          <a:xfrm>
            <a:off x="417116" y="1087310"/>
            <a:ext cx="10610850" cy="4658360"/>
          </a:xfrm>
          <a:prstGeom prst="rect">
            <a:avLst/>
          </a:prstGeom>
        </p:spPr>
        <p:txBody>
          <a:bodyPr vert="horz" wrap="square" lIns="0" tIns="73660" rIns="0" bIns="0" rtlCol="0">
            <a:spAutoFit/>
          </a:bodyPr>
          <a:lstStyle/>
          <a:p>
            <a:pPr marL="12700">
              <a:lnSpc>
                <a:spcPct val="100000"/>
              </a:lnSpc>
              <a:spcBef>
                <a:spcPts val="580"/>
              </a:spcBef>
            </a:pPr>
            <a:r>
              <a:rPr sz="2400" b="1" spc="-10" dirty="0">
                <a:latin typeface="Calibri"/>
                <a:cs typeface="Calibri"/>
              </a:rPr>
              <a:t>After</a:t>
            </a:r>
            <a:r>
              <a:rPr sz="2400" b="1" spc="-15" dirty="0">
                <a:latin typeface="Calibri"/>
                <a:cs typeface="Calibri"/>
              </a:rPr>
              <a:t> </a:t>
            </a:r>
            <a:r>
              <a:rPr sz="2400" b="1" spc="-5" dirty="0">
                <a:latin typeface="Calibri"/>
                <a:cs typeface="Calibri"/>
              </a:rPr>
              <a:t>10</a:t>
            </a:r>
            <a:r>
              <a:rPr sz="2400" b="1" spc="-10" dirty="0">
                <a:latin typeface="Calibri"/>
                <a:cs typeface="Calibri"/>
              </a:rPr>
              <a:t> </a:t>
            </a:r>
            <a:r>
              <a:rPr sz="2400" b="1" spc="-5" dirty="0">
                <a:latin typeface="Calibri"/>
                <a:cs typeface="Calibri"/>
              </a:rPr>
              <a:t>yr</a:t>
            </a:r>
            <a:r>
              <a:rPr sz="2400" b="1" spc="-10" dirty="0">
                <a:latin typeface="Calibri"/>
                <a:cs typeface="Calibri"/>
              </a:rPr>
              <a:t> </a:t>
            </a:r>
            <a:r>
              <a:rPr sz="2400" b="1" spc="-5" dirty="0">
                <a:latin typeface="Calibri"/>
                <a:cs typeface="Calibri"/>
              </a:rPr>
              <a:t>of</a:t>
            </a:r>
            <a:r>
              <a:rPr sz="2400" b="1" spc="-15" dirty="0">
                <a:latin typeface="Calibri"/>
                <a:cs typeface="Calibri"/>
              </a:rPr>
              <a:t> transfusion:</a:t>
            </a:r>
            <a:endParaRPr sz="2400">
              <a:latin typeface="Calibri"/>
              <a:cs typeface="Calibri"/>
            </a:endParaRPr>
          </a:p>
          <a:p>
            <a:pPr marL="12700">
              <a:lnSpc>
                <a:spcPct val="100000"/>
              </a:lnSpc>
              <a:spcBef>
                <a:spcPts val="480"/>
              </a:spcBef>
            </a:pPr>
            <a:r>
              <a:rPr sz="2400" b="1" spc="-5" dirty="0">
                <a:latin typeface="Calibri"/>
                <a:cs typeface="Calibri"/>
              </a:rPr>
              <a:t>C. </a:t>
            </a:r>
            <a:r>
              <a:rPr sz="2400" b="1" spc="-10" dirty="0">
                <a:latin typeface="Calibri"/>
                <a:cs typeface="Calibri"/>
              </a:rPr>
              <a:t>Cardiac</a:t>
            </a:r>
            <a:r>
              <a:rPr sz="2400" b="1" dirty="0">
                <a:latin typeface="Calibri"/>
                <a:cs typeface="Calibri"/>
              </a:rPr>
              <a:t> </a:t>
            </a:r>
            <a:r>
              <a:rPr sz="2400" b="1" spc="-10" dirty="0">
                <a:latin typeface="Calibri"/>
                <a:cs typeface="Calibri"/>
              </a:rPr>
              <a:t>dysfunction</a:t>
            </a:r>
            <a:r>
              <a:rPr sz="2400" b="1" spc="-5" dirty="0">
                <a:latin typeface="Calibri"/>
                <a:cs typeface="Calibri"/>
              </a:rPr>
              <a:t> secondary</a:t>
            </a:r>
            <a:r>
              <a:rPr sz="2400" b="1" dirty="0">
                <a:latin typeface="Calibri"/>
                <a:cs typeface="Calibri"/>
              </a:rPr>
              <a:t> </a:t>
            </a:r>
            <a:r>
              <a:rPr sz="2400" b="1" spc="-15" dirty="0">
                <a:latin typeface="Calibri"/>
                <a:cs typeface="Calibri"/>
              </a:rPr>
              <a:t>to</a:t>
            </a:r>
            <a:r>
              <a:rPr sz="2400" b="1" spc="-5" dirty="0">
                <a:latin typeface="Calibri"/>
                <a:cs typeface="Calibri"/>
              </a:rPr>
              <a:t> </a:t>
            </a:r>
            <a:r>
              <a:rPr sz="2400" b="1" spc="-10" dirty="0">
                <a:latin typeface="Calibri"/>
                <a:cs typeface="Calibri"/>
              </a:rPr>
              <a:t>hemosiderosis</a:t>
            </a:r>
            <a:r>
              <a:rPr sz="2400" b="1" dirty="0">
                <a:latin typeface="Calibri"/>
                <a:cs typeface="Calibri"/>
              </a:rPr>
              <a:t> </a:t>
            </a:r>
            <a:r>
              <a:rPr sz="2400" b="1" spc="5" dirty="0">
                <a:latin typeface="Calibri"/>
                <a:cs typeface="Calibri"/>
              </a:rPr>
              <a:t>begins</a:t>
            </a:r>
            <a:r>
              <a:rPr sz="2400" spc="5" dirty="0">
                <a:latin typeface="Calibri"/>
                <a:cs typeface="Calibri"/>
              </a:rPr>
              <a:t>.</a:t>
            </a:r>
            <a:endParaRPr sz="2400">
              <a:latin typeface="Calibri"/>
              <a:cs typeface="Calibri"/>
            </a:endParaRPr>
          </a:p>
          <a:p>
            <a:pPr marL="386080" marR="678180" indent="-373380">
              <a:lnSpc>
                <a:spcPct val="100000"/>
              </a:lnSpc>
              <a:spcBef>
                <a:spcPts val="480"/>
              </a:spcBef>
            </a:pPr>
            <a:r>
              <a:rPr sz="2400" spc="-30" dirty="0">
                <a:latin typeface="Calibri"/>
                <a:cs typeface="Calibri"/>
              </a:rPr>
              <a:t>Eventually,</a:t>
            </a:r>
            <a:r>
              <a:rPr sz="2400" spc="-5" dirty="0">
                <a:latin typeface="Calibri"/>
                <a:cs typeface="Calibri"/>
              </a:rPr>
              <a:t> </a:t>
            </a:r>
            <a:r>
              <a:rPr sz="2400" spc="-10" dirty="0">
                <a:latin typeface="Calibri"/>
                <a:cs typeface="Calibri"/>
              </a:rPr>
              <a:t>most</a:t>
            </a:r>
            <a:r>
              <a:rPr sz="2400" dirty="0">
                <a:latin typeface="Calibri"/>
                <a:cs typeface="Calibri"/>
              </a:rPr>
              <a:t> </a:t>
            </a:r>
            <a:r>
              <a:rPr sz="2400" spc="-10" dirty="0">
                <a:latin typeface="Calibri"/>
                <a:cs typeface="Calibri"/>
              </a:rPr>
              <a:t>patients</a:t>
            </a:r>
            <a:r>
              <a:rPr sz="2400" dirty="0">
                <a:latin typeface="Calibri"/>
                <a:cs typeface="Calibri"/>
              </a:rPr>
              <a:t> </a:t>
            </a:r>
            <a:r>
              <a:rPr sz="2400" spc="-5" dirty="0">
                <a:latin typeface="Calibri"/>
                <a:cs typeface="Calibri"/>
              </a:rPr>
              <a:t>not</a:t>
            </a:r>
            <a:r>
              <a:rPr sz="2400" dirty="0">
                <a:latin typeface="Calibri"/>
                <a:cs typeface="Calibri"/>
              </a:rPr>
              <a:t> </a:t>
            </a:r>
            <a:r>
              <a:rPr sz="2400" spc="-10" dirty="0">
                <a:latin typeface="Calibri"/>
                <a:cs typeface="Calibri"/>
              </a:rPr>
              <a:t>receiving</a:t>
            </a:r>
            <a:r>
              <a:rPr sz="2400" dirty="0">
                <a:latin typeface="Calibri"/>
                <a:cs typeface="Calibri"/>
              </a:rPr>
              <a:t> </a:t>
            </a:r>
            <a:r>
              <a:rPr sz="2400" spc="-10" dirty="0">
                <a:latin typeface="Calibri"/>
                <a:cs typeface="Calibri"/>
              </a:rPr>
              <a:t>adequate</a:t>
            </a:r>
            <a:r>
              <a:rPr sz="2400" dirty="0">
                <a:latin typeface="Calibri"/>
                <a:cs typeface="Calibri"/>
              </a:rPr>
              <a:t> </a:t>
            </a:r>
            <a:r>
              <a:rPr sz="2400" spc="-15" dirty="0">
                <a:latin typeface="Calibri"/>
                <a:cs typeface="Calibri"/>
              </a:rPr>
              <a:t>iron</a:t>
            </a:r>
            <a:r>
              <a:rPr sz="2400" dirty="0">
                <a:latin typeface="Calibri"/>
                <a:cs typeface="Calibri"/>
              </a:rPr>
              <a:t> </a:t>
            </a:r>
            <a:r>
              <a:rPr sz="2400" spc="-10" dirty="0">
                <a:latin typeface="Calibri"/>
                <a:cs typeface="Calibri"/>
              </a:rPr>
              <a:t>chelation</a:t>
            </a:r>
            <a:r>
              <a:rPr sz="2400" spc="-5" dirty="0">
                <a:latin typeface="Calibri"/>
                <a:cs typeface="Calibri"/>
              </a:rPr>
              <a:t> </a:t>
            </a:r>
            <a:r>
              <a:rPr sz="2400" spc="-15" dirty="0">
                <a:latin typeface="Calibri"/>
                <a:cs typeface="Calibri"/>
              </a:rPr>
              <a:t>therapy</a:t>
            </a:r>
            <a:r>
              <a:rPr sz="2400" dirty="0">
                <a:latin typeface="Calibri"/>
                <a:cs typeface="Calibri"/>
              </a:rPr>
              <a:t> </a:t>
            </a:r>
            <a:r>
              <a:rPr sz="2400" spc="-5" dirty="0">
                <a:latin typeface="Calibri"/>
                <a:cs typeface="Calibri"/>
              </a:rPr>
              <a:t>die</a:t>
            </a:r>
            <a:r>
              <a:rPr sz="2400" dirty="0">
                <a:latin typeface="Calibri"/>
                <a:cs typeface="Calibri"/>
              </a:rPr>
              <a:t> </a:t>
            </a:r>
            <a:r>
              <a:rPr sz="2400" spc="-15" dirty="0">
                <a:latin typeface="Calibri"/>
                <a:cs typeface="Calibri"/>
              </a:rPr>
              <a:t>from </a:t>
            </a:r>
            <a:r>
              <a:rPr sz="2400" spc="-525" dirty="0">
                <a:latin typeface="Calibri"/>
                <a:cs typeface="Calibri"/>
              </a:rPr>
              <a:t> </a:t>
            </a:r>
            <a:r>
              <a:rPr sz="2400" spc="-15" dirty="0">
                <a:latin typeface="Calibri"/>
                <a:cs typeface="Calibri"/>
              </a:rPr>
              <a:t>cardiac</a:t>
            </a:r>
            <a:r>
              <a:rPr sz="2400" spc="-5" dirty="0">
                <a:latin typeface="Calibri"/>
                <a:cs typeface="Calibri"/>
              </a:rPr>
              <a:t> </a:t>
            </a:r>
            <a:r>
              <a:rPr sz="2400" spc="-15" dirty="0">
                <a:latin typeface="Calibri"/>
                <a:cs typeface="Calibri"/>
              </a:rPr>
              <a:t>failure</a:t>
            </a:r>
            <a:r>
              <a:rPr sz="2400" dirty="0">
                <a:latin typeface="Calibri"/>
                <a:cs typeface="Calibri"/>
              </a:rPr>
              <a:t> </a:t>
            </a:r>
            <a:r>
              <a:rPr sz="2400" spc="-10" dirty="0">
                <a:latin typeface="Calibri"/>
                <a:cs typeface="Calibri"/>
              </a:rPr>
              <a:t>and/or</a:t>
            </a:r>
            <a:r>
              <a:rPr sz="2400" dirty="0">
                <a:latin typeface="Calibri"/>
                <a:cs typeface="Calibri"/>
              </a:rPr>
              <a:t> </a:t>
            </a:r>
            <a:r>
              <a:rPr sz="2400" spc="-15" dirty="0">
                <a:latin typeface="Calibri"/>
                <a:cs typeface="Calibri"/>
              </a:rPr>
              <a:t>cardiac</a:t>
            </a:r>
            <a:r>
              <a:rPr sz="2400" dirty="0">
                <a:latin typeface="Calibri"/>
                <a:cs typeface="Calibri"/>
              </a:rPr>
              <a:t> </a:t>
            </a:r>
            <a:r>
              <a:rPr sz="2400" spc="-10" dirty="0">
                <a:latin typeface="Calibri"/>
                <a:cs typeface="Calibri"/>
              </a:rPr>
              <a:t>arrhythmias</a:t>
            </a:r>
            <a:r>
              <a:rPr sz="2400" spc="-5" dirty="0">
                <a:latin typeface="Calibri"/>
                <a:cs typeface="Calibri"/>
              </a:rPr>
              <a:t> secondary</a:t>
            </a:r>
            <a:r>
              <a:rPr sz="2400" dirty="0">
                <a:latin typeface="Calibri"/>
                <a:cs typeface="Calibri"/>
              </a:rPr>
              <a:t> </a:t>
            </a:r>
            <a:r>
              <a:rPr sz="2400" spc="-15" dirty="0">
                <a:latin typeface="Calibri"/>
                <a:cs typeface="Calibri"/>
              </a:rPr>
              <a:t>to</a:t>
            </a:r>
            <a:r>
              <a:rPr sz="2400" dirty="0">
                <a:latin typeface="Calibri"/>
                <a:cs typeface="Calibri"/>
              </a:rPr>
              <a:t> </a:t>
            </a:r>
            <a:r>
              <a:rPr sz="2400" spc="-10" dirty="0">
                <a:latin typeface="Calibri"/>
                <a:cs typeface="Calibri"/>
              </a:rPr>
              <a:t>hemosiderosis.</a:t>
            </a:r>
            <a:endParaRPr sz="2400">
              <a:latin typeface="Calibri"/>
              <a:cs typeface="Calibri"/>
            </a:endParaRPr>
          </a:p>
          <a:p>
            <a:pPr>
              <a:lnSpc>
                <a:spcPct val="100000"/>
              </a:lnSpc>
              <a:spcBef>
                <a:spcPts val="55"/>
              </a:spcBef>
            </a:pPr>
            <a:endParaRPr sz="3100">
              <a:latin typeface="Calibri"/>
              <a:cs typeface="Calibri"/>
            </a:endParaRPr>
          </a:p>
          <a:p>
            <a:pPr marL="81280">
              <a:lnSpc>
                <a:spcPct val="100000"/>
              </a:lnSpc>
            </a:pPr>
            <a:r>
              <a:rPr sz="2400" b="1" spc="-10" dirty="0">
                <a:latin typeface="Calibri"/>
                <a:cs typeface="Calibri"/>
              </a:rPr>
              <a:t>2.Reactions</a:t>
            </a:r>
            <a:r>
              <a:rPr sz="2400" spc="-10" dirty="0">
                <a:latin typeface="Calibri"/>
                <a:cs typeface="Calibri"/>
              </a:rPr>
              <a:t>:</a:t>
            </a:r>
            <a:endParaRPr sz="2400">
              <a:latin typeface="Calibri"/>
              <a:cs typeface="Calibri"/>
            </a:endParaRPr>
          </a:p>
          <a:p>
            <a:pPr marL="12700" marR="5080">
              <a:lnSpc>
                <a:spcPct val="116700"/>
              </a:lnSpc>
            </a:pPr>
            <a:r>
              <a:rPr sz="2400" spc="-10" dirty="0">
                <a:latin typeface="Calibri"/>
                <a:cs typeface="Calibri"/>
              </a:rPr>
              <a:t>After</a:t>
            </a:r>
            <a:r>
              <a:rPr sz="2400" spc="-5" dirty="0">
                <a:latin typeface="Calibri"/>
                <a:cs typeface="Calibri"/>
              </a:rPr>
              <a:t> multiple </a:t>
            </a:r>
            <a:r>
              <a:rPr sz="2400" spc="-10" dirty="0">
                <a:latin typeface="Calibri"/>
                <a:cs typeface="Calibri"/>
              </a:rPr>
              <a:t>transfusions,</a:t>
            </a:r>
            <a:r>
              <a:rPr sz="2400" spc="-5" dirty="0">
                <a:latin typeface="Calibri"/>
                <a:cs typeface="Calibri"/>
              </a:rPr>
              <a:t> </a:t>
            </a:r>
            <a:r>
              <a:rPr sz="2400" spc="-15" dirty="0">
                <a:latin typeface="Calibri"/>
                <a:cs typeface="Calibri"/>
              </a:rPr>
              <a:t>many</a:t>
            </a:r>
            <a:r>
              <a:rPr sz="2400" spc="-5" dirty="0">
                <a:latin typeface="Calibri"/>
                <a:cs typeface="Calibri"/>
              </a:rPr>
              <a:t> </a:t>
            </a:r>
            <a:r>
              <a:rPr sz="2400" spc="-10" dirty="0">
                <a:latin typeface="Calibri"/>
                <a:cs typeface="Calibri"/>
              </a:rPr>
              <a:t>patients</a:t>
            </a:r>
            <a:r>
              <a:rPr sz="2400" spc="-5" dirty="0">
                <a:latin typeface="Calibri"/>
                <a:cs typeface="Calibri"/>
              </a:rPr>
              <a:t> </a:t>
            </a:r>
            <a:r>
              <a:rPr sz="2400" spc="-10" dirty="0">
                <a:latin typeface="Calibri"/>
                <a:cs typeface="Calibri"/>
              </a:rPr>
              <a:t>develop</a:t>
            </a:r>
            <a:r>
              <a:rPr sz="2400" spc="-5" dirty="0">
                <a:latin typeface="Calibri"/>
                <a:cs typeface="Calibri"/>
              </a:rPr>
              <a:t> </a:t>
            </a:r>
            <a:r>
              <a:rPr sz="2400" spc="-10" dirty="0">
                <a:latin typeface="Calibri"/>
                <a:cs typeface="Calibri"/>
              </a:rPr>
              <a:t>reactions;</a:t>
            </a:r>
            <a:r>
              <a:rPr sz="2400" dirty="0">
                <a:latin typeface="Calibri"/>
                <a:cs typeface="Calibri"/>
              </a:rPr>
              <a:t> </a:t>
            </a:r>
            <a:r>
              <a:rPr sz="2400" spc="-5" dirty="0">
                <a:latin typeface="Calibri"/>
                <a:cs typeface="Calibri"/>
              </a:rPr>
              <a:t>these </a:t>
            </a:r>
            <a:r>
              <a:rPr sz="2400" spc="-20" dirty="0">
                <a:latin typeface="Calibri"/>
                <a:cs typeface="Calibri"/>
              </a:rPr>
              <a:t>may</a:t>
            </a:r>
            <a:r>
              <a:rPr sz="2400" spc="-5" dirty="0">
                <a:latin typeface="Calibri"/>
                <a:cs typeface="Calibri"/>
              </a:rPr>
              <a:t> be </a:t>
            </a:r>
            <a:r>
              <a:rPr sz="2400" spc="-15" dirty="0">
                <a:latin typeface="Calibri"/>
                <a:cs typeface="Calibri"/>
              </a:rPr>
              <a:t>minimize </a:t>
            </a:r>
            <a:r>
              <a:rPr sz="2400" spc="-10" dirty="0">
                <a:latin typeface="Calibri"/>
                <a:cs typeface="Calibri"/>
              </a:rPr>
              <a:t> by</a:t>
            </a:r>
            <a:r>
              <a:rPr sz="2400" spc="-5" dirty="0">
                <a:latin typeface="Calibri"/>
                <a:cs typeface="Calibri"/>
              </a:rPr>
              <a:t> using</a:t>
            </a:r>
            <a:r>
              <a:rPr sz="2400" spc="5" dirty="0">
                <a:latin typeface="Calibri"/>
                <a:cs typeface="Calibri"/>
              </a:rPr>
              <a:t> </a:t>
            </a:r>
            <a:r>
              <a:rPr sz="2400" spc="-15" dirty="0">
                <a:solidFill>
                  <a:srgbClr val="FF0000"/>
                </a:solidFill>
                <a:latin typeface="Calibri"/>
                <a:cs typeface="Calibri"/>
              </a:rPr>
              <a:t>leukocyte</a:t>
            </a:r>
            <a:r>
              <a:rPr sz="2400" spc="-5" dirty="0">
                <a:solidFill>
                  <a:srgbClr val="FF0000"/>
                </a:solidFill>
                <a:latin typeface="Calibri"/>
                <a:cs typeface="Calibri"/>
              </a:rPr>
              <a:t> </a:t>
            </a:r>
            <a:r>
              <a:rPr sz="2400" spc="-15" dirty="0">
                <a:solidFill>
                  <a:srgbClr val="FF0000"/>
                </a:solidFill>
                <a:latin typeface="Calibri"/>
                <a:cs typeface="Calibri"/>
              </a:rPr>
              <a:t>filters</a:t>
            </a:r>
            <a:r>
              <a:rPr sz="2400" spc="10" dirty="0">
                <a:solidFill>
                  <a:srgbClr val="FF0000"/>
                </a:solidFill>
                <a:latin typeface="Calibri"/>
                <a:cs typeface="Calibri"/>
              </a:rPr>
              <a:t> </a:t>
            </a:r>
            <a:r>
              <a:rPr sz="2400" spc="-5" dirty="0">
                <a:latin typeface="Calibri"/>
                <a:cs typeface="Calibri"/>
              </a:rPr>
              <a:t>during </a:t>
            </a:r>
            <a:r>
              <a:rPr sz="2400" spc="-10" dirty="0">
                <a:latin typeface="Calibri"/>
                <a:cs typeface="Calibri"/>
              </a:rPr>
              <a:t>transfusion</a:t>
            </a:r>
            <a:r>
              <a:rPr sz="2400" dirty="0">
                <a:latin typeface="Calibri"/>
                <a:cs typeface="Calibri"/>
              </a:rPr>
              <a:t> </a:t>
            </a:r>
            <a:r>
              <a:rPr sz="2400" spc="-5" dirty="0">
                <a:latin typeface="Calibri"/>
                <a:cs typeface="Calibri"/>
              </a:rPr>
              <a:t>or </a:t>
            </a:r>
            <a:r>
              <a:rPr sz="2400" spc="-10" dirty="0">
                <a:latin typeface="Calibri"/>
                <a:cs typeface="Calibri"/>
              </a:rPr>
              <a:t>by</a:t>
            </a:r>
            <a:r>
              <a:rPr sz="2400" spc="-5" dirty="0">
                <a:latin typeface="Calibri"/>
                <a:cs typeface="Calibri"/>
              </a:rPr>
              <a:t> using</a:t>
            </a:r>
            <a:r>
              <a:rPr sz="2400" spc="25" dirty="0">
                <a:latin typeface="Calibri"/>
                <a:cs typeface="Calibri"/>
              </a:rPr>
              <a:t> </a:t>
            </a:r>
            <a:r>
              <a:rPr sz="2400" spc="-15" dirty="0">
                <a:solidFill>
                  <a:srgbClr val="FF0000"/>
                </a:solidFill>
                <a:latin typeface="Calibri"/>
                <a:cs typeface="Calibri"/>
              </a:rPr>
              <a:t>leukocytedepleted</a:t>
            </a:r>
            <a:r>
              <a:rPr sz="2400" spc="15" dirty="0">
                <a:solidFill>
                  <a:srgbClr val="FF0000"/>
                </a:solidFill>
                <a:latin typeface="Calibri"/>
                <a:cs typeface="Calibri"/>
              </a:rPr>
              <a:t> </a:t>
            </a:r>
            <a:r>
              <a:rPr sz="2400" spc="-20" dirty="0">
                <a:latin typeface="Calibri"/>
                <a:cs typeface="Calibri"/>
              </a:rPr>
              <a:t>packed</a:t>
            </a:r>
            <a:r>
              <a:rPr sz="2400" spc="-5" dirty="0">
                <a:latin typeface="Calibri"/>
                <a:cs typeface="Calibri"/>
              </a:rPr>
              <a:t> </a:t>
            </a:r>
            <a:r>
              <a:rPr sz="2400" spc="-15" dirty="0">
                <a:latin typeface="Calibri"/>
                <a:cs typeface="Calibri"/>
              </a:rPr>
              <a:t>red </a:t>
            </a:r>
            <a:r>
              <a:rPr sz="2400" spc="-525" dirty="0">
                <a:latin typeface="Calibri"/>
                <a:cs typeface="Calibri"/>
              </a:rPr>
              <a:t> </a:t>
            </a:r>
            <a:r>
              <a:rPr sz="2400" spc="-5" dirty="0">
                <a:latin typeface="Calibri"/>
                <a:cs typeface="Calibri"/>
              </a:rPr>
              <a:t>cells.</a:t>
            </a:r>
            <a:endParaRPr sz="2400">
              <a:latin typeface="Calibri"/>
              <a:cs typeface="Calibri"/>
            </a:endParaRPr>
          </a:p>
          <a:p>
            <a:pPr marL="12700" marR="19685">
              <a:lnSpc>
                <a:spcPct val="116700"/>
              </a:lnSpc>
            </a:pPr>
            <a:r>
              <a:rPr sz="2400" spc="-15" dirty="0">
                <a:latin typeface="Calibri"/>
                <a:cs typeface="Calibri"/>
              </a:rPr>
              <a:t>**Administration</a:t>
            </a:r>
            <a:r>
              <a:rPr sz="2400" spc="5" dirty="0">
                <a:latin typeface="Calibri"/>
                <a:cs typeface="Calibri"/>
              </a:rPr>
              <a:t> </a:t>
            </a:r>
            <a:r>
              <a:rPr sz="2400" spc="-5" dirty="0">
                <a:latin typeface="Calibri"/>
                <a:cs typeface="Calibri"/>
              </a:rPr>
              <a:t>of</a:t>
            </a:r>
            <a:r>
              <a:rPr sz="2400" spc="30" dirty="0">
                <a:latin typeface="Calibri"/>
                <a:cs typeface="Calibri"/>
              </a:rPr>
              <a:t> </a:t>
            </a:r>
            <a:r>
              <a:rPr sz="2400" spc="-5" dirty="0">
                <a:solidFill>
                  <a:srgbClr val="FF0000"/>
                </a:solidFill>
                <a:latin typeface="Calibri"/>
                <a:cs typeface="Calibri"/>
              </a:rPr>
              <a:t>acetaminophen</a:t>
            </a:r>
            <a:r>
              <a:rPr sz="2400" spc="15" dirty="0">
                <a:solidFill>
                  <a:srgbClr val="FF0000"/>
                </a:solidFill>
                <a:latin typeface="Calibri"/>
                <a:cs typeface="Calibri"/>
              </a:rPr>
              <a:t> </a:t>
            </a:r>
            <a:r>
              <a:rPr sz="2400" dirty="0">
                <a:latin typeface="Calibri"/>
                <a:cs typeface="Calibri"/>
              </a:rPr>
              <a:t>and</a:t>
            </a:r>
            <a:r>
              <a:rPr sz="2400" spc="10" dirty="0">
                <a:latin typeface="Calibri"/>
                <a:cs typeface="Calibri"/>
              </a:rPr>
              <a:t> </a:t>
            </a:r>
            <a:r>
              <a:rPr sz="2400" spc="-15" dirty="0">
                <a:solidFill>
                  <a:srgbClr val="FF0000"/>
                </a:solidFill>
                <a:latin typeface="Calibri"/>
                <a:cs typeface="Calibri"/>
              </a:rPr>
              <a:t>diphenhydramine</a:t>
            </a:r>
            <a:r>
              <a:rPr sz="2400" spc="20" dirty="0">
                <a:solidFill>
                  <a:srgbClr val="FF0000"/>
                </a:solidFill>
                <a:latin typeface="Calibri"/>
                <a:cs typeface="Calibri"/>
              </a:rPr>
              <a:t> </a:t>
            </a:r>
            <a:r>
              <a:rPr sz="2400" spc="-15" dirty="0">
                <a:latin typeface="Calibri"/>
                <a:cs typeface="Calibri"/>
              </a:rPr>
              <a:t>hydrochloride</a:t>
            </a:r>
            <a:r>
              <a:rPr sz="2400" spc="5" dirty="0">
                <a:latin typeface="Calibri"/>
                <a:cs typeface="Calibri"/>
              </a:rPr>
              <a:t> </a:t>
            </a:r>
            <a:r>
              <a:rPr sz="2400" spc="-20" dirty="0">
                <a:latin typeface="Calibri"/>
                <a:cs typeface="Calibri"/>
              </a:rPr>
              <a:t>before</a:t>
            </a:r>
            <a:r>
              <a:rPr sz="2400" spc="10" dirty="0">
                <a:latin typeface="Calibri"/>
                <a:cs typeface="Calibri"/>
              </a:rPr>
              <a:t> </a:t>
            </a:r>
            <a:r>
              <a:rPr sz="2400" spc="-5" dirty="0">
                <a:latin typeface="Calibri"/>
                <a:cs typeface="Calibri"/>
              </a:rPr>
              <a:t>each </a:t>
            </a:r>
            <a:r>
              <a:rPr sz="2400" spc="-530" dirty="0">
                <a:latin typeface="Calibri"/>
                <a:cs typeface="Calibri"/>
              </a:rPr>
              <a:t> </a:t>
            </a:r>
            <a:r>
              <a:rPr sz="2400" spc="-10" dirty="0">
                <a:latin typeface="Calibri"/>
                <a:cs typeface="Calibri"/>
              </a:rPr>
              <a:t>transfusion minimizes</a:t>
            </a:r>
            <a:r>
              <a:rPr sz="2400" spc="-5" dirty="0">
                <a:latin typeface="Calibri"/>
                <a:cs typeface="Calibri"/>
              </a:rPr>
              <a:t> </a:t>
            </a:r>
            <a:r>
              <a:rPr sz="2400" spc="-15" dirty="0">
                <a:latin typeface="Calibri"/>
                <a:cs typeface="Calibri"/>
              </a:rPr>
              <a:t>febrile</a:t>
            </a:r>
            <a:r>
              <a:rPr sz="2400" spc="-5" dirty="0">
                <a:latin typeface="Calibri"/>
                <a:cs typeface="Calibri"/>
              </a:rPr>
              <a:t> or </a:t>
            </a:r>
            <a:r>
              <a:rPr sz="2400" spc="-10" dirty="0">
                <a:latin typeface="Calibri"/>
                <a:cs typeface="Calibri"/>
              </a:rPr>
              <a:t>allergic</a:t>
            </a:r>
            <a:r>
              <a:rPr sz="2400" spc="-5" dirty="0">
                <a:latin typeface="Calibri"/>
                <a:cs typeface="Calibri"/>
              </a:rPr>
              <a:t> </a:t>
            </a:r>
            <a:r>
              <a:rPr sz="2400" spc="-10" dirty="0">
                <a:latin typeface="Calibri"/>
                <a:cs typeface="Calibri"/>
              </a:rPr>
              <a:t>reactions</a:t>
            </a:r>
            <a:endParaRPr sz="2400">
              <a:latin typeface="Calibri"/>
              <a:cs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1508311"/>
            <a:ext cx="1656714" cy="391160"/>
          </a:xfrm>
          <a:prstGeom prst="rect">
            <a:avLst/>
          </a:prstGeom>
        </p:spPr>
        <p:txBody>
          <a:bodyPr vert="horz" wrap="square" lIns="0" tIns="12700" rIns="0" bIns="0" rtlCol="0">
            <a:spAutoFit/>
          </a:bodyPr>
          <a:lstStyle/>
          <a:p>
            <a:pPr marL="12700">
              <a:lnSpc>
                <a:spcPct val="100000"/>
              </a:lnSpc>
              <a:spcBef>
                <a:spcPts val="100"/>
              </a:spcBef>
            </a:pPr>
            <a:r>
              <a:rPr sz="2400" spc="-10" dirty="0">
                <a:solidFill>
                  <a:srgbClr val="000000"/>
                </a:solidFill>
              </a:rPr>
              <a:t>3.Infections</a:t>
            </a:r>
            <a:r>
              <a:rPr sz="2400" spc="-75" dirty="0">
                <a:solidFill>
                  <a:srgbClr val="000000"/>
                </a:solidFill>
              </a:rPr>
              <a:t> </a:t>
            </a:r>
            <a:r>
              <a:rPr sz="2400" dirty="0">
                <a:solidFill>
                  <a:srgbClr val="000000"/>
                </a:solidFill>
              </a:rPr>
              <a:t>:</a:t>
            </a:r>
            <a:endParaRPr sz="2400"/>
          </a:p>
        </p:txBody>
      </p:sp>
      <p:sp>
        <p:nvSpPr>
          <p:cNvPr id="4" name="object 4"/>
          <p:cNvSpPr txBox="1"/>
          <p:nvPr/>
        </p:nvSpPr>
        <p:spPr>
          <a:xfrm>
            <a:off x="749471" y="1876102"/>
            <a:ext cx="10113645" cy="1092200"/>
          </a:xfrm>
          <a:prstGeom prst="rect">
            <a:avLst/>
          </a:prstGeom>
        </p:spPr>
        <p:txBody>
          <a:bodyPr vert="horz" wrap="square" lIns="0" tIns="63500" rIns="0" bIns="0" rtlCol="0">
            <a:spAutoFit/>
          </a:bodyPr>
          <a:lstStyle/>
          <a:p>
            <a:pPr marL="12700">
              <a:lnSpc>
                <a:spcPct val="100000"/>
              </a:lnSpc>
              <a:spcBef>
                <a:spcPts val="500"/>
              </a:spcBef>
            </a:pPr>
            <a:r>
              <a:rPr sz="2000" spc="-5" dirty="0">
                <a:latin typeface="Calibri"/>
                <a:cs typeface="Calibri"/>
              </a:rPr>
              <a:t>The</a:t>
            </a:r>
            <a:r>
              <a:rPr sz="2000" spc="-10" dirty="0">
                <a:latin typeface="Calibri"/>
                <a:cs typeface="Calibri"/>
              </a:rPr>
              <a:t> </a:t>
            </a:r>
            <a:r>
              <a:rPr sz="2000" spc="-5" dirty="0">
                <a:latin typeface="Calibri"/>
                <a:cs typeface="Calibri"/>
              </a:rPr>
              <a:t>major </a:t>
            </a:r>
            <a:r>
              <a:rPr sz="2000" spc="-10" dirty="0">
                <a:latin typeface="Calibri"/>
                <a:cs typeface="Calibri"/>
              </a:rPr>
              <a:t>complications</a:t>
            </a:r>
            <a:r>
              <a:rPr sz="2000" spc="-5" dirty="0">
                <a:latin typeface="Calibri"/>
                <a:cs typeface="Calibri"/>
              </a:rPr>
              <a:t> of blood </a:t>
            </a:r>
            <a:r>
              <a:rPr sz="2000" spc="-10" dirty="0">
                <a:latin typeface="Calibri"/>
                <a:cs typeface="Calibri"/>
              </a:rPr>
              <a:t>transfusions</a:t>
            </a:r>
            <a:r>
              <a:rPr sz="2000" spc="-5" dirty="0">
                <a:latin typeface="Calibri"/>
                <a:cs typeface="Calibri"/>
              </a:rPr>
              <a:t> </a:t>
            </a:r>
            <a:r>
              <a:rPr sz="2000" spc="-10" dirty="0">
                <a:latin typeface="Calibri"/>
                <a:cs typeface="Calibri"/>
              </a:rPr>
              <a:t>are</a:t>
            </a:r>
            <a:r>
              <a:rPr sz="2000" spc="-5" dirty="0">
                <a:latin typeface="Calibri"/>
                <a:cs typeface="Calibri"/>
              </a:rPr>
              <a:t> those </a:t>
            </a:r>
            <a:r>
              <a:rPr sz="2000" spc="-15" dirty="0">
                <a:latin typeface="Calibri"/>
                <a:cs typeface="Calibri"/>
              </a:rPr>
              <a:t>related</a:t>
            </a:r>
            <a:r>
              <a:rPr sz="2000" spc="-5" dirty="0">
                <a:latin typeface="Calibri"/>
                <a:cs typeface="Calibri"/>
              </a:rPr>
              <a:t> </a:t>
            </a:r>
            <a:r>
              <a:rPr sz="2000" spc="-10" dirty="0">
                <a:latin typeface="Calibri"/>
                <a:cs typeface="Calibri"/>
              </a:rPr>
              <a:t>to</a:t>
            </a:r>
            <a:r>
              <a:rPr sz="2000" spc="-5" dirty="0">
                <a:latin typeface="Calibri"/>
                <a:cs typeface="Calibri"/>
              </a:rPr>
              <a:t> transmission of</a:t>
            </a:r>
            <a:endParaRPr sz="2000">
              <a:latin typeface="Calibri"/>
              <a:cs typeface="Calibri"/>
            </a:endParaRPr>
          </a:p>
          <a:p>
            <a:pPr marL="12700" marR="5080">
              <a:lnSpc>
                <a:spcPct val="116700"/>
              </a:lnSpc>
            </a:pPr>
            <a:r>
              <a:rPr sz="2000" spc="-10" dirty="0">
                <a:latin typeface="Calibri"/>
                <a:cs typeface="Calibri"/>
              </a:rPr>
              <a:t>infections</a:t>
            </a:r>
            <a:r>
              <a:rPr sz="2000" spc="-5" dirty="0">
                <a:latin typeface="Calibri"/>
                <a:cs typeface="Calibri"/>
              </a:rPr>
              <a:t> such</a:t>
            </a:r>
            <a:r>
              <a:rPr sz="2000" dirty="0">
                <a:latin typeface="Calibri"/>
                <a:cs typeface="Calibri"/>
              </a:rPr>
              <a:t> as</a:t>
            </a:r>
            <a:r>
              <a:rPr sz="2000" spc="15" dirty="0">
                <a:latin typeface="Calibri"/>
                <a:cs typeface="Calibri"/>
              </a:rPr>
              <a:t> </a:t>
            </a:r>
            <a:r>
              <a:rPr sz="2000" spc="-10" dirty="0">
                <a:solidFill>
                  <a:srgbClr val="FF0000"/>
                </a:solidFill>
                <a:latin typeface="Calibri"/>
                <a:cs typeface="Calibri"/>
              </a:rPr>
              <a:t>hepatitis</a:t>
            </a:r>
            <a:r>
              <a:rPr sz="2000" dirty="0">
                <a:solidFill>
                  <a:srgbClr val="FF0000"/>
                </a:solidFill>
                <a:latin typeface="Calibri"/>
                <a:cs typeface="Calibri"/>
              </a:rPr>
              <a:t> B and C and HIV</a:t>
            </a:r>
            <a:r>
              <a:rPr sz="2000" dirty="0">
                <a:latin typeface="Calibri"/>
                <a:cs typeface="Calibri"/>
              </a:rPr>
              <a:t>. </a:t>
            </a:r>
            <a:r>
              <a:rPr sz="2000" spc="-10" dirty="0">
                <a:latin typeface="Calibri"/>
                <a:cs typeface="Calibri"/>
              </a:rPr>
              <a:t>Hepatitis</a:t>
            </a:r>
            <a:r>
              <a:rPr sz="2000" dirty="0">
                <a:latin typeface="Calibri"/>
                <a:cs typeface="Calibri"/>
              </a:rPr>
              <a:t> B </a:t>
            </a:r>
            <a:r>
              <a:rPr sz="2000" spc="-10" dirty="0">
                <a:latin typeface="Calibri"/>
                <a:cs typeface="Calibri"/>
              </a:rPr>
              <a:t>vaccination</a:t>
            </a:r>
            <a:r>
              <a:rPr sz="2000" spc="-5" dirty="0">
                <a:latin typeface="Calibri"/>
                <a:cs typeface="Calibri"/>
              </a:rPr>
              <a:t> </a:t>
            </a:r>
            <a:r>
              <a:rPr sz="2000" dirty="0">
                <a:latin typeface="Calibri"/>
                <a:cs typeface="Calibri"/>
              </a:rPr>
              <a:t>and </a:t>
            </a:r>
            <a:r>
              <a:rPr sz="2000" spc="-10" dirty="0">
                <a:latin typeface="Calibri"/>
                <a:cs typeface="Calibri"/>
              </a:rPr>
              <a:t>regular</a:t>
            </a:r>
            <a:r>
              <a:rPr sz="2000" dirty="0">
                <a:latin typeface="Calibri"/>
                <a:cs typeface="Calibri"/>
              </a:rPr>
              <a:t> </a:t>
            </a:r>
            <a:r>
              <a:rPr sz="2000" spc="-5" dirty="0">
                <a:latin typeface="Calibri"/>
                <a:cs typeface="Calibri"/>
              </a:rPr>
              <a:t>assessment</a:t>
            </a:r>
            <a:r>
              <a:rPr sz="2000" dirty="0">
                <a:latin typeface="Calibri"/>
                <a:cs typeface="Calibri"/>
              </a:rPr>
              <a:t> </a:t>
            </a:r>
            <a:r>
              <a:rPr sz="2000" spc="-5" dirty="0">
                <a:latin typeface="Calibri"/>
                <a:cs typeface="Calibri"/>
              </a:rPr>
              <a:t>of</a:t>
            </a:r>
            <a:r>
              <a:rPr sz="2000" dirty="0">
                <a:latin typeface="Calibri"/>
                <a:cs typeface="Calibri"/>
              </a:rPr>
              <a:t> </a:t>
            </a:r>
            <a:r>
              <a:rPr sz="2000" spc="-5" dirty="0">
                <a:latin typeface="Calibri"/>
                <a:cs typeface="Calibri"/>
              </a:rPr>
              <a:t>the </a:t>
            </a:r>
            <a:r>
              <a:rPr sz="2000" spc="-434" dirty="0">
                <a:latin typeface="Calibri"/>
                <a:cs typeface="Calibri"/>
              </a:rPr>
              <a:t> </a:t>
            </a:r>
            <a:r>
              <a:rPr sz="2000" spc="-10" dirty="0">
                <a:latin typeface="Calibri"/>
                <a:cs typeface="Calibri"/>
              </a:rPr>
              <a:t>hepatitis </a:t>
            </a:r>
            <a:r>
              <a:rPr sz="2000" dirty="0">
                <a:latin typeface="Calibri"/>
                <a:cs typeface="Calibri"/>
              </a:rPr>
              <a:t>and</a:t>
            </a:r>
            <a:r>
              <a:rPr sz="2000" spc="-5" dirty="0">
                <a:latin typeface="Calibri"/>
                <a:cs typeface="Calibri"/>
              </a:rPr>
              <a:t> HIV </a:t>
            </a:r>
            <a:r>
              <a:rPr sz="2000" spc="-15" dirty="0">
                <a:latin typeface="Calibri"/>
                <a:cs typeface="Calibri"/>
              </a:rPr>
              <a:t>status</a:t>
            </a:r>
            <a:r>
              <a:rPr sz="2000" spc="-5" dirty="0">
                <a:latin typeface="Calibri"/>
                <a:cs typeface="Calibri"/>
              </a:rPr>
              <a:t> </a:t>
            </a:r>
            <a:r>
              <a:rPr sz="2000" spc="-10" dirty="0">
                <a:latin typeface="Calibri"/>
                <a:cs typeface="Calibri"/>
              </a:rPr>
              <a:t>are</a:t>
            </a:r>
            <a:r>
              <a:rPr sz="2000" spc="-5" dirty="0">
                <a:latin typeface="Calibri"/>
                <a:cs typeface="Calibri"/>
              </a:rPr>
              <a:t> </a:t>
            </a:r>
            <a:r>
              <a:rPr sz="2000" spc="-15" dirty="0">
                <a:latin typeface="Calibri"/>
                <a:cs typeface="Calibri"/>
              </a:rPr>
              <a:t>required.</a:t>
            </a:r>
            <a:endParaRPr sz="2000">
              <a:latin typeface="Calibri"/>
              <a:cs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322998"/>
            <a:ext cx="5419725" cy="635000"/>
          </a:xfrm>
          <a:prstGeom prst="rect">
            <a:avLst/>
          </a:prstGeom>
        </p:spPr>
        <p:txBody>
          <a:bodyPr vert="horz" wrap="square" lIns="0" tIns="12700" rIns="0" bIns="0" rtlCol="0">
            <a:spAutoFit/>
          </a:bodyPr>
          <a:lstStyle/>
          <a:p>
            <a:pPr marL="12700">
              <a:lnSpc>
                <a:spcPct val="100000"/>
              </a:lnSpc>
              <a:spcBef>
                <a:spcPts val="100"/>
              </a:spcBef>
            </a:pPr>
            <a:r>
              <a:rPr spc="-20" dirty="0"/>
              <a:t>Iron</a:t>
            </a:r>
            <a:r>
              <a:rPr spc="-40" dirty="0"/>
              <a:t> </a:t>
            </a:r>
            <a:r>
              <a:rPr spc="-10" dirty="0"/>
              <a:t>Overload</a:t>
            </a:r>
            <a:r>
              <a:rPr spc="-30" dirty="0"/>
              <a:t> </a:t>
            </a:r>
            <a:r>
              <a:rPr spc="-10" dirty="0"/>
              <a:t>Monitoring</a:t>
            </a:r>
          </a:p>
        </p:txBody>
      </p:sp>
      <p:sp>
        <p:nvSpPr>
          <p:cNvPr id="4" name="object 4"/>
          <p:cNvSpPr txBox="1"/>
          <p:nvPr/>
        </p:nvSpPr>
        <p:spPr>
          <a:xfrm>
            <a:off x="345108" y="1387535"/>
            <a:ext cx="11187430" cy="5156200"/>
          </a:xfrm>
          <a:prstGeom prst="rect">
            <a:avLst/>
          </a:prstGeom>
        </p:spPr>
        <p:txBody>
          <a:bodyPr vert="horz" wrap="square" lIns="0" tIns="12700" rIns="0" bIns="0" rtlCol="0">
            <a:spAutoFit/>
          </a:bodyPr>
          <a:lstStyle/>
          <a:p>
            <a:pPr marL="12700" marR="5080">
              <a:lnSpc>
                <a:spcPct val="116700"/>
              </a:lnSpc>
              <a:spcBef>
                <a:spcPts val="100"/>
              </a:spcBef>
            </a:pPr>
            <a:r>
              <a:rPr sz="2000" i="1" spc="-15" dirty="0">
                <a:latin typeface="Calibri"/>
                <a:cs typeface="Calibri"/>
              </a:rPr>
              <a:t>Patients</a:t>
            </a:r>
            <a:r>
              <a:rPr sz="2000" i="1" dirty="0">
                <a:latin typeface="Calibri"/>
                <a:cs typeface="Calibri"/>
              </a:rPr>
              <a:t> </a:t>
            </a:r>
            <a:r>
              <a:rPr sz="2000" i="1" spc="-5" dirty="0">
                <a:latin typeface="Calibri"/>
                <a:cs typeface="Calibri"/>
              </a:rPr>
              <a:t>with</a:t>
            </a:r>
            <a:r>
              <a:rPr sz="2000" i="1" dirty="0">
                <a:latin typeface="Calibri"/>
                <a:cs typeface="Calibri"/>
              </a:rPr>
              <a:t> </a:t>
            </a:r>
            <a:r>
              <a:rPr sz="2000" i="1" spc="-5" dirty="0">
                <a:latin typeface="Calibri"/>
                <a:cs typeface="Calibri"/>
              </a:rPr>
              <a:t>chronic</a:t>
            </a:r>
            <a:r>
              <a:rPr sz="2000" i="1" spc="5" dirty="0">
                <a:latin typeface="Calibri"/>
                <a:cs typeface="Calibri"/>
              </a:rPr>
              <a:t> </a:t>
            </a:r>
            <a:r>
              <a:rPr sz="2000" i="1" spc="-5" dirty="0">
                <a:latin typeface="Calibri"/>
                <a:cs typeface="Calibri"/>
              </a:rPr>
              <a:t>transfusion</a:t>
            </a:r>
            <a:r>
              <a:rPr sz="2000" i="1" dirty="0">
                <a:latin typeface="Calibri"/>
                <a:cs typeface="Calibri"/>
              </a:rPr>
              <a:t> </a:t>
            </a:r>
            <a:r>
              <a:rPr sz="2000" i="1" spc="-5" dirty="0">
                <a:latin typeface="Calibri"/>
                <a:cs typeface="Calibri"/>
              </a:rPr>
              <a:t>regimen</a:t>
            </a:r>
            <a:r>
              <a:rPr sz="2000" i="1" spc="5" dirty="0">
                <a:latin typeface="Calibri"/>
                <a:cs typeface="Calibri"/>
              </a:rPr>
              <a:t> </a:t>
            </a:r>
            <a:r>
              <a:rPr sz="2000" i="1" spc="-5" dirty="0">
                <a:latin typeface="Calibri"/>
                <a:cs typeface="Calibri"/>
              </a:rPr>
              <a:t>will</a:t>
            </a:r>
            <a:r>
              <a:rPr sz="2000" i="1" dirty="0">
                <a:latin typeface="Calibri"/>
                <a:cs typeface="Calibri"/>
              </a:rPr>
              <a:t> </a:t>
            </a:r>
            <a:r>
              <a:rPr sz="2000" i="1" spc="-10" dirty="0">
                <a:latin typeface="Calibri"/>
                <a:cs typeface="Calibri"/>
              </a:rPr>
              <a:t>eventually</a:t>
            </a:r>
            <a:r>
              <a:rPr sz="2000" i="1" spc="5" dirty="0">
                <a:latin typeface="Calibri"/>
                <a:cs typeface="Calibri"/>
              </a:rPr>
              <a:t> </a:t>
            </a:r>
            <a:r>
              <a:rPr sz="2000" i="1" spc="-10" dirty="0">
                <a:latin typeface="Calibri"/>
                <a:cs typeface="Calibri"/>
              </a:rPr>
              <a:t>develop</a:t>
            </a:r>
            <a:r>
              <a:rPr sz="2000" i="1" dirty="0">
                <a:latin typeface="Calibri"/>
                <a:cs typeface="Calibri"/>
              </a:rPr>
              <a:t> </a:t>
            </a:r>
            <a:r>
              <a:rPr sz="2000" i="1" spc="-5" dirty="0">
                <a:latin typeface="Calibri"/>
                <a:cs typeface="Calibri"/>
              </a:rPr>
              <a:t>iron</a:t>
            </a:r>
            <a:r>
              <a:rPr sz="2000" i="1" spc="5" dirty="0">
                <a:latin typeface="Calibri"/>
                <a:cs typeface="Calibri"/>
              </a:rPr>
              <a:t> </a:t>
            </a:r>
            <a:r>
              <a:rPr sz="2000" i="1" spc="-5" dirty="0">
                <a:latin typeface="Calibri"/>
                <a:cs typeface="Calibri"/>
              </a:rPr>
              <a:t>overload,</a:t>
            </a:r>
            <a:r>
              <a:rPr sz="2000" i="1" dirty="0">
                <a:latin typeface="Calibri"/>
                <a:cs typeface="Calibri"/>
              </a:rPr>
              <a:t> </a:t>
            </a:r>
            <a:r>
              <a:rPr sz="2000" i="1" spc="-5" dirty="0">
                <a:latin typeface="Calibri"/>
                <a:cs typeface="Calibri"/>
              </a:rPr>
              <a:t>which</a:t>
            </a:r>
            <a:r>
              <a:rPr sz="2000" i="1" spc="5" dirty="0">
                <a:latin typeface="Calibri"/>
                <a:cs typeface="Calibri"/>
              </a:rPr>
              <a:t> </a:t>
            </a:r>
            <a:r>
              <a:rPr sz="2000" i="1" spc="-5" dirty="0">
                <a:latin typeface="Calibri"/>
                <a:cs typeface="Calibri"/>
              </a:rPr>
              <a:t>in</a:t>
            </a:r>
            <a:r>
              <a:rPr sz="2000" i="1" dirty="0">
                <a:latin typeface="Calibri"/>
                <a:cs typeface="Calibri"/>
              </a:rPr>
              <a:t> </a:t>
            </a:r>
            <a:r>
              <a:rPr sz="2000" i="1" spc="-5" dirty="0">
                <a:latin typeface="Calibri"/>
                <a:cs typeface="Calibri"/>
              </a:rPr>
              <a:t>turn</a:t>
            </a:r>
            <a:r>
              <a:rPr sz="2000" i="1" dirty="0">
                <a:latin typeface="Calibri"/>
                <a:cs typeface="Calibri"/>
              </a:rPr>
              <a:t> </a:t>
            </a:r>
            <a:r>
              <a:rPr sz="2000" i="1" spc="-10" dirty="0">
                <a:latin typeface="Calibri"/>
                <a:cs typeface="Calibri"/>
              </a:rPr>
              <a:t>can</a:t>
            </a:r>
            <a:r>
              <a:rPr sz="2000" i="1" spc="5" dirty="0">
                <a:latin typeface="Calibri"/>
                <a:cs typeface="Calibri"/>
              </a:rPr>
              <a:t> </a:t>
            </a:r>
            <a:r>
              <a:rPr sz="2000" i="1" spc="-10" dirty="0">
                <a:latin typeface="Calibri"/>
                <a:cs typeface="Calibri"/>
              </a:rPr>
              <a:t>cause </a:t>
            </a:r>
            <a:r>
              <a:rPr sz="2000" i="1" spc="-5" dirty="0">
                <a:latin typeface="Calibri"/>
                <a:cs typeface="Calibri"/>
              </a:rPr>
              <a:t> organ </a:t>
            </a:r>
            <a:r>
              <a:rPr sz="2000" i="1" spc="-15" dirty="0">
                <a:latin typeface="Calibri"/>
                <a:cs typeface="Calibri"/>
              </a:rPr>
              <a:t>toxicity</a:t>
            </a:r>
            <a:r>
              <a:rPr sz="2000" i="1" dirty="0">
                <a:latin typeface="Calibri"/>
                <a:cs typeface="Calibri"/>
              </a:rPr>
              <a:t> </a:t>
            </a:r>
            <a:r>
              <a:rPr sz="2000" i="1" spc="-5" dirty="0">
                <a:latin typeface="Calibri"/>
                <a:cs typeface="Calibri"/>
              </a:rPr>
              <a:t>and </a:t>
            </a:r>
            <a:r>
              <a:rPr sz="2000" i="1" spc="-10" dirty="0">
                <a:latin typeface="Calibri"/>
                <a:cs typeface="Calibri"/>
              </a:rPr>
              <a:t>even</a:t>
            </a:r>
            <a:r>
              <a:rPr sz="2000" i="1" dirty="0">
                <a:latin typeface="Calibri"/>
                <a:cs typeface="Calibri"/>
              </a:rPr>
              <a:t> </a:t>
            </a:r>
            <a:r>
              <a:rPr sz="2000" i="1" spc="-5" dirty="0">
                <a:latin typeface="Calibri"/>
                <a:cs typeface="Calibri"/>
              </a:rPr>
              <a:t>death </a:t>
            </a:r>
            <a:r>
              <a:rPr sz="2000" i="1" dirty="0">
                <a:latin typeface="Calibri"/>
                <a:cs typeface="Calibri"/>
              </a:rPr>
              <a:t>. </a:t>
            </a:r>
            <a:r>
              <a:rPr sz="2000" i="1" spc="-5" dirty="0">
                <a:latin typeface="Calibri"/>
                <a:cs typeface="Calibri"/>
              </a:rPr>
              <a:t>Iron </a:t>
            </a:r>
            <a:r>
              <a:rPr sz="2000" i="1" spc="-15" dirty="0">
                <a:latin typeface="Calibri"/>
                <a:cs typeface="Calibri"/>
              </a:rPr>
              <a:t>stores</a:t>
            </a:r>
            <a:r>
              <a:rPr sz="2000" i="1" dirty="0">
                <a:latin typeface="Calibri"/>
                <a:cs typeface="Calibri"/>
              </a:rPr>
              <a:t> </a:t>
            </a:r>
            <a:r>
              <a:rPr sz="2000" i="1" spc="-5" dirty="0">
                <a:latin typeface="Calibri"/>
                <a:cs typeface="Calibri"/>
              </a:rPr>
              <a:t>are monitored</a:t>
            </a:r>
            <a:r>
              <a:rPr sz="2000" i="1" dirty="0">
                <a:latin typeface="Calibri"/>
                <a:cs typeface="Calibri"/>
              </a:rPr>
              <a:t> </a:t>
            </a:r>
            <a:r>
              <a:rPr sz="2000" i="1" spc="-5" dirty="0">
                <a:latin typeface="Calibri"/>
                <a:cs typeface="Calibri"/>
              </a:rPr>
              <a:t>on</a:t>
            </a:r>
            <a:r>
              <a:rPr sz="2000" i="1" dirty="0">
                <a:latin typeface="Calibri"/>
                <a:cs typeface="Calibri"/>
              </a:rPr>
              <a:t> a</a:t>
            </a:r>
            <a:r>
              <a:rPr sz="2000" i="1" spc="-5" dirty="0">
                <a:latin typeface="Calibri"/>
                <a:cs typeface="Calibri"/>
              </a:rPr>
              <a:t> regular</a:t>
            </a:r>
            <a:r>
              <a:rPr sz="2000" i="1" dirty="0">
                <a:latin typeface="Calibri"/>
                <a:cs typeface="Calibri"/>
              </a:rPr>
              <a:t> </a:t>
            </a:r>
            <a:r>
              <a:rPr sz="2000" i="1" spc="-5" dirty="0">
                <a:latin typeface="Calibri"/>
                <a:cs typeface="Calibri"/>
              </a:rPr>
              <a:t>basis in</a:t>
            </a:r>
            <a:r>
              <a:rPr sz="2000" i="1" dirty="0">
                <a:latin typeface="Calibri"/>
                <a:cs typeface="Calibri"/>
              </a:rPr>
              <a:t> </a:t>
            </a:r>
            <a:r>
              <a:rPr sz="2000" i="1" spc="-5" dirty="0">
                <a:latin typeface="Calibri"/>
                <a:cs typeface="Calibri"/>
              </a:rPr>
              <a:t>these individuals</a:t>
            </a:r>
            <a:r>
              <a:rPr sz="2000" i="1" dirty="0">
                <a:latin typeface="Calibri"/>
                <a:cs typeface="Calibri"/>
              </a:rPr>
              <a:t> .</a:t>
            </a:r>
            <a:r>
              <a:rPr sz="2000" i="1" spc="-5" dirty="0">
                <a:latin typeface="Calibri"/>
                <a:cs typeface="Calibri"/>
              </a:rPr>
              <a:t> </a:t>
            </a:r>
            <a:r>
              <a:rPr sz="2000" i="1" spc="-45" dirty="0">
                <a:latin typeface="Calibri"/>
                <a:cs typeface="Calibri"/>
              </a:rPr>
              <a:t>We</a:t>
            </a:r>
            <a:r>
              <a:rPr sz="2000" i="1" spc="95" dirty="0">
                <a:latin typeface="Calibri"/>
                <a:cs typeface="Calibri"/>
              </a:rPr>
              <a:t> </a:t>
            </a:r>
            <a:r>
              <a:rPr sz="2000" i="1" spc="-10" dirty="0">
                <a:latin typeface="Calibri"/>
                <a:cs typeface="Calibri"/>
              </a:rPr>
              <a:t>typically</a:t>
            </a:r>
            <a:endParaRPr sz="2000">
              <a:latin typeface="Calibri"/>
              <a:cs typeface="Calibri"/>
            </a:endParaRPr>
          </a:p>
          <a:p>
            <a:pPr marL="386080">
              <a:lnSpc>
                <a:spcPct val="100000"/>
              </a:lnSpc>
            </a:pPr>
            <a:r>
              <a:rPr sz="2000" i="1" spc="-5" dirty="0">
                <a:latin typeface="Calibri"/>
                <a:cs typeface="Calibri"/>
              </a:rPr>
              <a:t>use</a:t>
            </a:r>
            <a:r>
              <a:rPr sz="2000" i="1" spc="-10" dirty="0">
                <a:latin typeface="Calibri"/>
                <a:cs typeface="Calibri"/>
              </a:rPr>
              <a:t> </a:t>
            </a:r>
            <a:r>
              <a:rPr sz="2000" i="1" spc="-5" dirty="0">
                <a:latin typeface="Calibri"/>
                <a:cs typeface="Calibri"/>
              </a:rPr>
              <a:t>the serum</a:t>
            </a:r>
            <a:r>
              <a:rPr sz="2000" i="1" spc="-10" dirty="0">
                <a:latin typeface="Calibri"/>
                <a:cs typeface="Calibri"/>
              </a:rPr>
              <a:t> ferritin</a:t>
            </a:r>
            <a:r>
              <a:rPr sz="2000" i="1" spc="-5" dirty="0">
                <a:latin typeface="Calibri"/>
                <a:cs typeface="Calibri"/>
              </a:rPr>
              <a:t> </a:t>
            </a:r>
            <a:r>
              <a:rPr sz="2000" i="1" spc="-10" dirty="0">
                <a:latin typeface="Calibri"/>
                <a:cs typeface="Calibri"/>
              </a:rPr>
              <a:t>level</a:t>
            </a:r>
            <a:r>
              <a:rPr sz="2000" i="1" spc="-5" dirty="0">
                <a:latin typeface="Calibri"/>
                <a:cs typeface="Calibri"/>
              </a:rPr>
              <a:t> </a:t>
            </a:r>
            <a:r>
              <a:rPr sz="2000" i="1" spc="-10" dirty="0">
                <a:latin typeface="Calibri"/>
                <a:cs typeface="Calibri"/>
              </a:rPr>
              <a:t>for </a:t>
            </a:r>
            <a:r>
              <a:rPr sz="2000" i="1" spc="-5" dirty="0">
                <a:latin typeface="Calibri"/>
                <a:cs typeface="Calibri"/>
              </a:rPr>
              <a:t>serial </a:t>
            </a:r>
            <a:r>
              <a:rPr sz="2000" i="1" spc="-15" dirty="0">
                <a:latin typeface="Calibri"/>
                <a:cs typeface="Calibri"/>
              </a:rPr>
              <a:t>testing</a:t>
            </a:r>
            <a:endParaRPr sz="2000">
              <a:latin typeface="Calibri"/>
              <a:cs typeface="Calibri"/>
            </a:endParaRPr>
          </a:p>
          <a:p>
            <a:pPr>
              <a:lnSpc>
                <a:spcPct val="100000"/>
              </a:lnSpc>
              <a:spcBef>
                <a:spcPts val="25"/>
              </a:spcBef>
            </a:pPr>
            <a:endParaRPr sz="2600">
              <a:latin typeface="Calibri"/>
              <a:cs typeface="Calibri"/>
            </a:endParaRPr>
          </a:p>
          <a:p>
            <a:pPr marL="386080" marR="106680" indent="-373380">
              <a:lnSpc>
                <a:spcPct val="100000"/>
              </a:lnSpc>
              <a:tabLst>
                <a:tab pos="1861820" algn="l"/>
              </a:tabLst>
            </a:pPr>
            <a:r>
              <a:rPr sz="2000" i="1" spc="-10" dirty="0">
                <a:latin typeface="Calibri"/>
                <a:cs typeface="Calibri"/>
              </a:rPr>
              <a:t>*Quantitative</a:t>
            </a:r>
            <a:r>
              <a:rPr sz="2000" i="1" dirty="0">
                <a:latin typeface="Calibri"/>
                <a:cs typeface="Calibri"/>
              </a:rPr>
              <a:t> </a:t>
            </a:r>
            <a:r>
              <a:rPr sz="2000" i="1" spc="-5" dirty="0">
                <a:latin typeface="Calibri"/>
                <a:cs typeface="Calibri"/>
              </a:rPr>
              <a:t>measurement</a:t>
            </a:r>
            <a:r>
              <a:rPr sz="2000" i="1" dirty="0">
                <a:latin typeface="Calibri"/>
                <a:cs typeface="Calibri"/>
              </a:rPr>
              <a:t> </a:t>
            </a:r>
            <a:r>
              <a:rPr sz="2000" i="1" spc="-5" dirty="0">
                <a:latin typeface="Calibri"/>
                <a:cs typeface="Calibri"/>
              </a:rPr>
              <a:t>of</a:t>
            </a:r>
            <a:r>
              <a:rPr sz="2000" i="1" dirty="0">
                <a:latin typeface="Calibri"/>
                <a:cs typeface="Calibri"/>
              </a:rPr>
              <a:t> </a:t>
            </a:r>
            <a:r>
              <a:rPr sz="2000" i="1" spc="-5" dirty="0">
                <a:latin typeface="Calibri"/>
                <a:cs typeface="Calibri"/>
              </a:rPr>
              <a:t>liver</a:t>
            </a:r>
            <a:r>
              <a:rPr sz="2000" i="1" dirty="0">
                <a:latin typeface="Calibri"/>
                <a:cs typeface="Calibri"/>
              </a:rPr>
              <a:t> </a:t>
            </a:r>
            <a:r>
              <a:rPr sz="2000" i="1" spc="-5" dirty="0">
                <a:latin typeface="Calibri"/>
                <a:cs typeface="Calibri"/>
              </a:rPr>
              <a:t>iron</a:t>
            </a:r>
            <a:r>
              <a:rPr sz="2000" i="1" dirty="0">
                <a:latin typeface="Calibri"/>
                <a:cs typeface="Calibri"/>
              </a:rPr>
              <a:t> </a:t>
            </a:r>
            <a:r>
              <a:rPr sz="2000" i="1" spc="-5" dirty="0">
                <a:latin typeface="Calibri"/>
                <a:cs typeface="Calibri"/>
              </a:rPr>
              <a:t>and</a:t>
            </a:r>
            <a:r>
              <a:rPr sz="2000" i="1" dirty="0">
                <a:latin typeface="Calibri"/>
                <a:cs typeface="Calibri"/>
              </a:rPr>
              <a:t> </a:t>
            </a:r>
            <a:r>
              <a:rPr sz="2000" i="1" spc="-10" dirty="0">
                <a:latin typeface="Calibri"/>
                <a:cs typeface="Calibri"/>
              </a:rPr>
              <a:t>cardiac</a:t>
            </a:r>
            <a:r>
              <a:rPr sz="2000" i="1" dirty="0">
                <a:latin typeface="Calibri"/>
                <a:cs typeface="Calibri"/>
              </a:rPr>
              <a:t> </a:t>
            </a:r>
            <a:r>
              <a:rPr sz="2000" i="1" spc="-5" dirty="0">
                <a:latin typeface="Calibri"/>
                <a:cs typeface="Calibri"/>
              </a:rPr>
              <a:t>iron</a:t>
            </a:r>
            <a:r>
              <a:rPr sz="2000" i="1" dirty="0">
                <a:latin typeface="Calibri"/>
                <a:cs typeface="Calibri"/>
              </a:rPr>
              <a:t> </a:t>
            </a:r>
            <a:r>
              <a:rPr sz="2000" i="1" spc="-5" dirty="0">
                <a:latin typeface="Calibri"/>
                <a:cs typeface="Calibri"/>
              </a:rPr>
              <a:t>are</a:t>
            </a:r>
            <a:r>
              <a:rPr sz="2000" i="1" dirty="0">
                <a:latin typeface="Calibri"/>
                <a:cs typeface="Calibri"/>
              </a:rPr>
              <a:t> </a:t>
            </a:r>
            <a:r>
              <a:rPr sz="2000" i="1" spc="-10" dirty="0">
                <a:latin typeface="Calibri"/>
                <a:cs typeface="Calibri"/>
              </a:rPr>
              <a:t>standard,</a:t>
            </a:r>
            <a:r>
              <a:rPr sz="2000" i="1" dirty="0">
                <a:latin typeface="Calibri"/>
                <a:cs typeface="Calibri"/>
              </a:rPr>
              <a:t> </a:t>
            </a:r>
            <a:r>
              <a:rPr sz="2000" i="1" spc="-5" dirty="0">
                <a:latin typeface="Calibri"/>
                <a:cs typeface="Calibri"/>
              </a:rPr>
              <a:t>and</a:t>
            </a:r>
            <a:r>
              <a:rPr sz="2000" i="1" spc="5" dirty="0">
                <a:latin typeface="Calibri"/>
                <a:cs typeface="Calibri"/>
              </a:rPr>
              <a:t> </a:t>
            </a:r>
            <a:r>
              <a:rPr sz="2000" i="1" spc="-5" dirty="0">
                <a:latin typeface="Calibri"/>
                <a:cs typeface="Calibri"/>
              </a:rPr>
              <a:t>measurement</a:t>
            </a:r>
            <a:r>
              <a:rPr sz="2000" i="1" dirty="0">
                <a:latin typeface="Calibri"/>
                <a:cs typeface="Calibri"/>
              </a:rPr>
              <a:t> </a:t>
            </a:r>
            <a:r>
              <a:rPr sz="2000" i="1" spc="-5" dirty="0">
                <a:latin typeface="Calibri"/>
                <a:cs typeface="Calibri"/>
              </a:rPr>
              <a:t>of</a:t>
            </a:r>
            <a:r>
              <a:rPr sz="2000" i="1" dirty="0">
                <a:latin typeface="Calibri"/>
                <a:cs typeface="Calibri"/>
              </a:rPr>
              <a:t> </a:t>
            </a:r>
            <a:r>
              <a:rPr sz="2000" i="1" spc="-5" dirty="0">
                <a:latin typeface="Calibri"/>
                <a:cs typeface="Calibri"/>
              </a:rPr>
              <a:t>pancreatic</a:t>
            </a:r>
            <a:r>
              <a:rPr sz="2000" i="1" dirty="0">
                <a:latin typeface="Calibri"/>
                <a:cs typeface="Calibri"/>
              </a:rPr>
              <a:t> </a:t>
            </a:r>
            <a:r>
              <a:rPr sz="2000" i="1" spc="-5" dirty="0">
                <a:latin typeface="Calibri"/>
                <a:cs typeface="Calibri"/>
              </a:rPr>
              <a:t>and </a:t>
            </a:r>
            <a:r>
              <a:rPr sz="2000" i="1" spc="-440" dirty="0">
                <a:latin typeface="Calibri"/>
                <a:cs typeface="Calibri"/>
              </a:rPr>
              <a:t> </a:t>
            </a:r>
            <a:r>
              <a:rPr sz="2000" i="1" spc="-5" dirty="0">
                <a:latin typeface="Calibri"/>
                <a:cs typeface="Calibri"/>
              </a:rPr>
              <a:t>gonadal iron	may be available soon.</a:t>
            </a:r>
            <a:endParaRPr sz="2000">
              <a:latin typeface="Calibri"/>
              <a:cs typeface="Calibri"/>
            </a:endParaRPr>
          </a:p>
          <a:p>
            <a:pPr marL="386080" marR="26034" indent="-373380">
              <a:lnSpc>
                <a:spcPct val="100000"/>
              </a:lnSpc>
              <a:spcBef>
                <a:spcPts val="400"/>
              </a:spcBef>
              <a:tabLst>
                <a:tab pos="1779270" algn="l"/>
              </a:tabLst>
            </a:pPr>
            <a:r>
              <a:rPr sz="2000" i="1" spc="-10" dirty="0">
                <a:latin typeface="Calibri"/>
                <a:cs typeface="Calibri"/>
              </a:rPr>
              <a:t>*Quantitative</a:t>
            </a:r>
            <a:r>
              <a:rPr sz="2000" i="1" spc="-5" dirty="0">
                <a:latin typeface="Calibri"/>
                <a:cs typeface="Calibri"/>
              </a:rPr>
              <a:t> liver</a:t>
            </a:r>
            <a:r>
              <a:rPr sz="2000" i="1" dirty="0">
                <a:latin typeface="Calibri"/>
                <a:cs typeface="Calibri"/>
              </a:rPr>
              <a:t> </a:t>
            </a:r>
            <a:r>
              <a:rPr sz="2000" i="1" spc="-5" dirty="0">
                <a:latin typeface="Calibri"/>
                <a:cs typeface="Calibri"/>
              </a:rPr>
              <a:t>iron by</a:t>
            </a:r>
            <a:r>
              <a:rPr sz="2000" i="1" dirty="0">
                <a:latin typeface="Calibri"/>
                <a:cs typeface="Calibri"/>
              </a:rPr>
              <a:t> </a:t>
            </a:r>
            <a:r>
              <a:rPr sz="2000" i="1" spc="-5" dirty="0">
                <a:latin typeface="Calibri"/>
                <a:cs typeface="Calibri"/>
              </a:rPr>
              <a:t>approved</a:t>
            </a:r>
            <a:r>
              <a:rPr sz="2000" i="1" dirty="0">
                <a:latin typeface="Calibri"/>
                <a:cs typeface="Calibri"/>
              </a:rPr>
              <a:t> </a:t>
            </a:r>
            <a:r>
              <a:rPr sz="2000" i="1" spc="-5" dirty="0">
                <a:latin typeface="Calibri"/>
                <a:cs typeface="Calibri"/>
              </a:rPr>
              <a:t>MRI </a:t>
            </a:r>
            <a:r>
              <a:rPr sz="2000" i="1" spc="-10" dirty="0">
                <a:latin typeface="Calibri"/>
                <a:cs typeface="Calibri"/>
              </a:rPr>
              <a:t>technology</a:t>
            </a:r>
            <a:r>
              <a:rPr sz="2000" i="1" dirty="0">
                <a:latin typeface="Calibri"/>
                <a:cs typeface="Calibri"/>
              </a:rPr>
              <a:t> </a:t>
            </a:r>
            <a:r>
              <a:rPr sz="2000" i="1" spc="-5" dirty="0">
                <a:latin typeface="Calibri"/>
                <a:cs typeface="Calibri"/>
              </a:rPr>
              <a:t>is</a:t>
            </a:r>
            <a:r>
              <a:rPr sz="2000" i="1" dirty="0">
                <a:latin typeface="Calibri"/>
                <a:cs typeface="Calibri"/>
              </a:rPr>
              <a:t> </a:t>
            </a:r>
            <a:r>
              <a:rPr sz="2000" i="1" spc="-5" dirty="0">
                <a:latin typeface="Calibri"/>
                <a:cs typeface="Calibri"/>
              </a:rPr>
              <a:t>the </a:t>
            </a:r>
            <a:r>
              <a:rPr sz="2000" i="1" spc="-10" dirty="0">
                <a:latin typeface="Calibri"/>
                <a:cs typeface="Calibri"/>
              </a:rPr>
              <a:t>best</a:t>
            </a:r>
            <a:r>
              <a:rPr sz="2000" i="1" dirty="0">
                <a:latin typeface="Calibri"/>
                <a:cs typeface="Calibri"/>
              </a:rPr>
              <a:t> </a:t>
            </a:r>
            <a:r>
              <a:rPr sz="2000" i="1" spc="-10" dirty="0">
                <a:latin typeface="Calibri"/>
                <a:cs typeface="Calibri"/>
              </a:rPr>
              <a:t>indicator</a:t>
            </a:r>
            <a:r>
              <a:rPr sz="2000" i="1" dirty="0">
                <a:latin typeface="Calibri"/>
                <a:cs typeface="Calibri"/>
              </a:rPr>
              <a:t> </a:t>
            </a:r>
            <a:r>
              <a:rPr sz="2000" i="1" spc="-5" dirty="0">
                <a:latin typeface="Calibri"/>
                <a:cs typeface="Calibri"/>
              </a:rPr>
              <a:t>of </a:t>
            </a:r>
            <a:r>
              <a:rPr sz="2000" i="1" spc="-10" dirty="0">
                <a:latin typeface="Calibri"/>
                <a:cs typeface="Calibri"/>
              </a:rPr>
              <a:t>total-body</a:t>
            </a:r>
            <a:r>
              <a:rPr sz="2000" i="1" dirty="0">
                <a:latin typeface="Calibri"/>
                <a:cs typeface="Calibri"/>
              </a:rPr>
              <a:t> </a:t>
            </a:r>
            <a:r>
              <a:rPr sz="2000" i="1" spc="-5" dirty="0">
                <a:latin typeface="Calibri"/>
                <a:cs typeface="Calibri"/>
              </a:rPr>
              <a:t>iron</a:t>
            </a:r>
            <a:r>
              <a:rPr sz="2000" i="1" dirty="0">
                <a:latin typeface="Calibri"/>
                <a:cs typeface="Calibri"/>
              </a:rPr>
              <a:t> </a:t>
            </a:r>
            <a:r>
              <a:rPr sz="2000" i="1" spc="-15" dirty="0">
                <a:latin typeface="Calibri"/>
                <a:cs typeface="Calibri"/>
              </a:rPr>
              <a:t>stores</a:t>
            </a:r>
            <a:r>
              <a:rPr sz="2000" i="1" spc="-5" dirty="0">
                <a:latin typeface="Calibri"/>
                <a:cs typeface="Calibri"/>
              </a:rPr>
              <a:t> and</a:t>
            </a:r>
            <a:r>
              <a:rPr sz="2000" i="1" dirty="0">
                <a:latin typeface="Calibri"/>
                <a:cs typeface="Calibri"/>
              </a:rPr>
              <a:t> </a:t>
            </a:r>
            <a:r>
              <a:rPr sz="2000" i="1" spc="-5" dirty="0">
                <a:latin typeface="Calibri"/>
                <a:cs typeface="Calibri"/>
              </a:rPr>
              <a:t>should </a:t>
            </a:r>
            <a:r>
              <a:rPr sz="2000" i="1" spc="-434" dirty="0">
                <a:latin typeface="Calibri"/>
                <a:cs typeface="Calibri"/>
              </a:rPr>
              <a:t> </a:t>
            </a:r>
            <a:r>
              <a:rPr sz="2000" i="1" spc="-5" dirty="0">
                <a:latin typeface="Calibri"/>
                <a:cs typeface="Calibri"/>
              </a:rPr>
              <a:t>be</a:t>
            </a:r>
            <a:r>
              <a:rPr sz="2000" i="1" dirty="0">
                <a:latin typeface="Calibri"/>
                <a:cs typeface="Calibri"/>
              </a:rPr>
              <a:t> </a:t>
            </a:r>
            <a:r>
              <a:rPr sz="2000" i="1" spc="-10" dirty="0">
                <a:latin typeface="Calibri"/>
                <a:cs typeface="Calibri"/>
              </a:rPr>
              <a:t>obtained	</a:t>
            </a:r>
            <a:r>
              <a:rPr sz="2000" i="1" spc="-5" dirty="0">
                <a:latin typeface="Calibri"/>
                <a:cs typeface="Calibri"/>
              </a:rPr>
              <a:t>in chronically transfused </a:t>
            </a:r>
            <a:r>
              <a:rPr sz="2000" i="1" spc="-10" dirty="0">
                <a:latin typeface="Calibri"/>
                <a:cs typeface="Calibri"/>
              </a:rPr>
              <a:t>patients</a:t>
            </a:r>
            <a:r>
              <a:rPr sz="2000" i="1" spc="-5" dirty="0">
                <a:latin typeface="Calibri"/>
                <a:cs typeface="Calibri"/>
              </a:rPr>
              <a:t> </a:t>
            </a:r>
            <a:r>
              <a:rPr sz="2000" i="1" spc="-10" dirty="0">
                <a:latin typeface="Calibri"/>
                <a:cs typeface="Calibri"/>
              </a:rPr>
              <a:t>after</a:t>
            </a:r>
            <a:r>
              <a:rPr sz="2000" i="1" spc="-5" dirty="0">
                <a:latin typeface="Calibri"/>
                <a:cs typeface="Calibri"/>
              </a:rPr>
              <a:t> chronic transfusion</a:t>
            </a:r>
            <a:r>
              <a:rPr sz="2000" i="1" dirty="0">
                <a:latin typeface="Calibri"/>
                <a:cs typeface="Calibri"/>
              </a:rPr>
              <a:t> </a:t>
            </a:r>
            <a:r>
              <a:rPr sz="2000" i="1" spc="-5" dirty="0">
                <a:latin typeface="Calibri"/>
                <a:cs typeface="Calibri"/>
              </a:rPr>
              <a:t>therapy has </a:t>
            </a:r>
            <a:r>
              <a:rPr sz="2000" i="1" spc="-10" dirty="0">
                <a:latin typeface="Calibri"/>
                <a:cs typeface="Calibri"/>
              </a:rPr>
              <a:t>initiated.</a:t>
            </a:r>
            <a:endParaRPr sz="2000">
              <a:latin typeface="Calibri"/>
              <a:cs typeface="Calibri"/>
            </a:endParaRPr>
          </a:p>
          <a:p>
            <a:pPr marL="12700">
              <a:lnSpc>
                <a:spcPct val="100000"/>
              </a:lnSpc>
              <a:spcBef>
                <a:spcPts val="400"/>
              </a:spcBef>
            </a:pPr>
            <a:r>
              <a:rPr sz="2000" i="1" spc="-5" dirty="0">
                <a:latin typeface="Calibri"/>
                <a:cs typeface="Calibri"/>
              </a:rPr>
              <a:t>The</a:t>
            </a:r>
            <a:r>
              <a:rPr sz="2000" i="1" spc="-15" dirty="0">
                <a:latin typeface="Calibri"/>
                <a:cs typeface="Calibri"/>
              </a:rPr>
              <a:t> </a:t>
            </a:r>
            <a:r>
              <a:rPr sz="2000" i="1" spc="-5" dirty="0">
                <a:latin typeface="Calibri"/>
                <a:cs typeface="Calibri"/>
              </a:rPr>
              <a:t>liver</a:t>
            </a:r>
            <a:r>
              <a:rPr sz="2000" i="1" spc="-10" dirty="0">
                <a:latin typeface="Calibri"/>
                <a:cs typeface="Calibri"/>
              </a:rPr>
              <a:t> </a:t>
            </a:r>
            <a:r>
              <a:rPr sz="2000" i="1" spc="-5" dirty="0">
                <a:latin typeface="Calibri"/>
                <a:cs typeface="Calibri"/>
              </a:rPr>
              <a:t>iron</a:t>
            </a:r>
            <a:r>
              <a:rPr sz="2000" i="1" spc="-10" dirty="0">
                <a:latin typeface="Calibri"/>
                <a:cs typeface="Calibri"/>
              </a:rPr>
              <a:t> </a:t>
            </a:r>
            <a:r>
              <a:rPr sz="2000" i="1" spc="-5" dirty="0">
                <a:latin typeface="Calibri"/>
                <a:cs typeface="Calibri"/>
              </a:rPr>
              <a:t>results</a:t>
            </a:r>
            <a:r>
              <a:rPr sz="2000" i="1" spc="-10" dirty="0">
                <a:latin typeface="Calibri"/>
                <a:cs typeface="Calibri"/>
              </a:rPr>
              <a:t> </a:t>
            </a:r>
            <a:r>
              <a:rPr sz="2000" i="1" spc="-5" dirty="0">
                <a:latin typeface="Calibri"/>
                <a:cs typeface="Calibri"/>
              </a:rPr>
              <a:t>will</a:t>
            </a:r>
            <a:r>
              <a:rPr sz="2000" i="1" spc="-10" dirty="0">
                <a:latin typeface="Calibri"/>
                <a:cs typeface="Calibri"/>
              </a:rPr>
              <a:t> </a:t>
            </a:r>
            <a:r>
              <a:rPr sz="2000" i="1" spc="-5" dirty="0">
                <a:latin typeface="Calibri"/>
                <a:cs typeface="Calibri"/>
              </a:rPr>
              <a:t>help</a:t>
            </a:r>
            <a:r>
              <a:rPr sz="2000" i="1" spc="-10" dirty="0">
                <a:latin typeface="Calibri"/>
                <a:cs typeface="Calibri"/>
              </a:rPr>
              <a:t> </a:t>
            </a:r>
            <a:r>
              <a:rPr sz="2000" i="1" spc="-5" dirty="0">
                <a:latin typeface="Calibri"/>
                <a:cs typeface="Calibri"/>
              </a:rPr>
              <a:t>guide</a:t>
            </a:r>
            <a:r>
              <a:rPr sz="2000" i="1" spc="-10" dirty="0">
                <a:latin typeface="Calibri"/>
                <a:cs typeface="Calibri"/>
              </a:rPr>
              <a:t> </a:t>
            </a:r>
            <a:r>
              <a:rPr sz="2000" i="1" spc="-5" dirty="0">
                <a:latin typeface="Calibri"/>
                <a:cs typeface="Calibri"/>
              </a:rPr>
              <a:t>the</a:t>
            </a:r>
            <a:r>
              <a:rPr sz="2000" i="1" spc="-10" dirty="0">
                <a:latin typeface="Calibri"/>
                <a:cs typeface="Calibri"/>
              </a:rPr>
              <a:t> </a:t>
            </a:r>
            <a:r>
              <a:rPr sz="2000" i="1" spc="-5" dirty="0">
                <a:latin typeface="Calibri"/>
                <a:cs typeface="Calibri"/>
              </a:rPr>
              <a:t>chelation</a:t>
            </a:r>
            <a:r>
              <a:rPr sz="2000" i="1" spc="-10" dirty="0">
                <a:latin typeface="Calibri"/>
                <a:cs typeface="Calibri"/>
              </a:rPr>
              <a:t> </a:t>
            </a:r>
            <a:r>
              <a:rPr sz="2000" i="1" spc="-5" dirty="0">
                <a:latin typeface="Calibri"/>
                <a:cs typeface="Calibri"/>
              </a:rPr>
              <a:t>regimen</a:t>
            </a:r>
            <a:endParaRPr sz="2000">
              <a:latin typeface="Calibri"/>
              <a:cs typeface="Calibri"/>
            </a:endParaRPr>
          </a:p>
          <a:p>
            <a:pPr>
              <a:lnSpc>
                <a:spcPct val="100000"/>
              </a:lnSpc>
              <a:spcBef>
                <a:spcPts val="25"/>
              </a:spcBef>
            </a:pPr>
            <a:endParaRPr sz="2600">
              <a:latin typeface="Calibri"/>
              <a:cs typeface="Calibri"/>
            </a:endParaRPr>
          </a:p>
          <a:p>
            <a:pPr marL="386080" marR="681990" indent="-316230">
              <a:lnSpc>
                <a:spcPct val="100000"/>
              </a:lnSpc>
              <a:tabLst>
                <a:tab pos="9290050" algn="l"/>
              </a:tabLst>
            </a:pPr>
            <a:r>
              <a:rPr sz="2000" i="1" spc="-10" dirty="0">
                <a:latin typeface="Calibri"/>
                <a:cs typeface="Calibri"/>
              </a:rPr>
              <a:t>*Quantitative</a:t>
            </a:r>
            <a:r>
              <a:rPr sz="2000" i="1" spc="5" dirty="0">
                <a:latin typeface="Calibri"/>
                <a:cs typeface="Calibri"/>
              </a:rPr>
              <a:t> </a:t>
            </a:r>
            <a:r>
              <a:rPr sz="2000" i="1" spc="-10" dirty="0">
                <a:latin typeface="Calibri"/>
                <a:cs typeface="Calibri"/>
              </a:rPr>
              <a:t>cardiac</a:t>
            </a:r>
            <a:r>
              <a:rPr sz="2000" i="1" spc="5" dirty="0">
                <a:latin typeface="Calibri"/>
                <a:cs typeface="Calibri"/>
              </a:rPr>
              <a:t> </a:t>
            </a:r>
            <a:r>
              <a:rPr sz="2000" i="1" spc="-5" dirty="0">
                <a:latin typeface="Calibri"/>
                <a:cs typeface="Calibri"/>
              </a:rPr>
              <a:t>iron,</a:t>
            </a:r>
            <a:r>
              <a:rPr sz="2000" i="1" spc="10" dirty="0">
                <a:latin typeface="Calibri"/>
                <a:cs typeface="Calibri"/>
              </a:rPr>
              <a:t> </a:t>
            </a:r>
            <a:r>
              <a:rPr sz="2000" i="1" spc="-10" dirty="0">
                <a:latin typeface="Calibri"/>
                <a:cs typeface="Calibri"/>
              </a:rPr>
              <a:t>determined</a:t>
            </a:r>
            <a:r>
              <a:rPr sz="2000" i="1" spc="5" dirty="0">
                <a:latin typeface="Calibri"/>
                <a:cs typeface="Calibri"/>
              </a:rPr>
              <a:t> </a:t>
            </a:r>
            <a:r>
              <a:rPr sz="2000" i="1" spc="-5" dirty="0">
                <a:latin typeface="Calibri"/>
                <a:cs typeface="Calibri"/>
              </a:rPr>
              <a:t>by</a:t>
            </a:r>
            <a:r>
              <a:rPr sz="2000" i="1" spc="5" dirty="0">
                <a:latin typeface="Calibri"/>
                <a:cs typeface="Calibri"/>
              </a:rPr>
              <a:t> </a:t>
            </a:r>
            <a:r>
              <a:rPr sz="2000" i="1" spc="-5" dirty="0">
                <a:latin typeface="Calibri"/>
                <a:cs typeface="Calibri"/>
              </a:rPr>
              <a:t>T2*</a:t>
            </a:r>
            <a:r>
              <a:rPr sz="2000" i="1" spc="5" dirty="0">
                <a:latin typeface="Calibri"/>
                <a:cs typeface="Calibri"/>
              </a:rPr>
              <a:t> </a:t>
            </a:r>
            <a:r>
              <a:rPr sz="2000" i="1" spc="-5" dirty="0">
                <a:latin typeface="Calibri"/>
                <a:cs typeface="Calibri"/>
              </a:rPr>
              <a:t>MRI</a:t>
            </a:r>
            <a:r>
              <a:rPr sz="2000" i="1" spc="10" dirty="0">
                <a:latin typeface="Calibri"/>
                <a:cs typeface="Calibri"/>
              </a:rPr>
              <a:t> </a:t>
            </a:r>
            <a:r>
              <a:rPr sz="2000" i="1" spc="-10" dirty="0">
                <a:latin typeface="Calibri"/>
                <a:cs typeface="Calibri"/>
              </a:rPr>
              <a:t>cardiac</a:t>
            </a:r>
            <a:r>
              <a:rPr sz="2000" i="1" spc="5" dirty="0">
                <a:latin typeface="Calibri"/>
                <a:cs typeface="Calibri"/>
              </a:rPr>
              <a:t> </a:t>
            </a:r>
            <a:r>
              <a:rPr sz="2000" i="1" spc="-5" dirty="0">
                <a:latin typeface="Calibri"/>
                <a:cs typeface="Calibri"/>
              </a:rPr>
              <a:t>software,</a:t>
            </a:r>
            <a:r>
              <a:rPr sz="2000" i="1" spc="5" dirty="0">
                <a:latin typeface="Calibri"/>
                <a:cs typeface="Calibri"/>
              </a:rPr>
              <a:t> </a:t>
            </a:r>
            <a:r>
              <a:rPr sz="2000" i="1" spc="-5" dirty="0">
                <a:latin typeface="Calibri"/>
                <a:cs typeface="Calibri"/>
              </a:rPr>
              <a:t>should</a:t>
            </a:r>
            <a:r>
              <a:rPr sz="2000" i="1" spc="10" dirty="0">
                <a:latin typeface="Calibri"/>
                <a:cs typeface="Calibri"/>
              </a:rPr>
              <a:t> </a:t>
            </a:r>
            <a:r>
              <a:rPr sz="2000" i="1" spc="-5" dirty="0">
                <a:latin typeface="Calibri"/>
                <a:cs typeface="Calibri"/>
              </a:rPr>
              <a:t>be</a:t>
            </a:r>
            <a:r>
              <a:rPr sz="2000" i="1" spc="5" dirty="0">
                <a:latin typeface="Calibri"/>
                <a:cs typeface="Calibri"/>
              </a:rPr>
              <a:t> </a:t>
            </a:r>
            <a:r>
              <a:rPr sz="2000" i="1" spc="-10" dirty="0">
                <a:latin typeface="Calibri"/>
                <a:cs typeface="Calibri"/>
              </a:rPr>
              <a:t>obtained	after</a:t>
            </a:r>
            <a:r>
              <a:rPr sz="2000" i="1" spc="-30" dirty="0">
                <a:latin typeface="Calibri"/>
                <a:cs typeface="Calibri"/>
              </a:rPr>
              <a:t> </a:t>
            </a:r>
            <a:r>
              <a:rPr sz="2000" i="1" dirty="0">
                <a:latin typeface="Calibri"/>
                <a:cs typeface="Calibri"/>
              </a:rPr>
              <a:t>7</a:t>
            </a:r>
            <a:r>
              <a:rPr sz="2000" i="1" spc="-35" dirty="0">
                <a:latin typeface="Calibri"/>
                <a:cs typeface="Calibri"/>
              </a:rPr>
              <a:t> </a:t>
            </a:r>
            <a:r>
              <a:rPr sz="2000" i="1" spc="-5" dirty="0">
                <a:latin typeface="Calibri"/>
                <a:cs typeface="Calibri"/>
              </a:rPr>
              <a:t>yr</a:t>
            </a:r>
            <a:r>
              <a:rPr sz="2000" i="1" spc="-30" dirty="0">
                <a:latin typeface="Calibri"/>
                <a:cs typeface="Calibri"/>
              </a:rPr>
              <a:t> </a:t>
            </a:r>
            <a:r>
              <a:rPr sz="2000" i="1" spc="-5" dirty="0">
                <a:latin typeface="Calibri"/>
                <a:cs typeface="Calibri"/>
              </a:rPr>
              <a:t>of </a:t>
            </a:r>
            <a:r>
              <a:rPr sz="2000" i="1" spc="-440" dirty="0">
                <a:latin typeface="Calibri"/>
                <a:cs typeface="Calibri"/>
              </a:rPr>
              <a:t> </a:t>
            </a:r>
            <a:r>
              <a:rPr sz="2000" i="1" spc="-5" dirty="0">
                <a:latin typeface="Calibri"/>
                <a:cs typeface="Calibri"/>
              </a:rPr>
              <a:t>transfusion</a:t>
            </a:r>
            <a:r>
              <a:rPr sz="2000" i="1" spc="-10" dirty="0">
                <a:latin typeface="Calibri"/>
                <a:cs typeface="Calibri"/>
              </a:rPr>
              <a:t> </a:t>
            </a:r>
            <a:r>
              <a:rPr sz="2000" i="1" spc="-20" dirty="0">
                <a:latin typeface="Calibri"/>
                <a:cs typeface="Calibri"/>
              </a:rPr>
              <a:t>therapy.</a:t>
            </a:r>
            <a:endParaRPr sz="2000">
              <a:latin typeface="Calibri"/>
              <a:cs typeface="Calibri"/>
            </a:endParaRPr>
          </a:p>
          <a:p>
            <a:pPr>
              <a:lnSpc>
                <a:spcPct val="100000"/>
              </a:lnSpc>
              <a:spcBef>
                <a:spcPts val="50"/>
              </a:spcBef>
            </a:pPr>
            <a:endParaRPr sz="2250">
              <a:latin typeface="Calibri"/>
              <a:cs typeface="Calibri"/>
            </a:endParaRPr>
          </a:p>
          <a:p>
            <a:pPr marL="12700" marR="123825" indent="38100">
              <a:lnSpc>
                <a:spcPct val="116700"/>
              </a:lnSpc>
              <a:spcBef>
                <a:spcPts val="5"/>
              </a:spcBef>
              <a:buFont typeface="Arial"/>
              <a:buChar char="•"/>
              <a:tabLst>
                <a:tab pos="385445" algn="l"/>
                <a:tab pos="386080" algn="l"/>
              </a:tabLst>
            </a:pPr>
            <a:r>
              <a:rPr sz="2000" b="1" i="1" spc="-10" dirty="0">
                <a:latin typeface="Calibri"/>
                <a:cs typeface="Calibri"/>
              </a:rPr>
              <a:t>Integration</a:t>
            </a:r>
            <a:r>
              <a:rPr sz="2000" b="1" i="1" dirty="0">
                <a:latin typeface="Calibri"/>
                <a:cs typeface="Calibri"/>
              </a:rPr>
              <a:t> </a:t>
            </a:r>
            <a:r>
              <a:rPr sz="2000" b="1" i="1" spc="-5" dirty="0">
                <a:latin typeface="Calibri"/>
                <a:cs typeface="Calibri"/>
              </a:rPr>
              <a:t>of</a:t>
            </a:r>
            <a:r>
              <a:rPr sz="2000" b="1" i="1" spc="5" dirty="0">
                <a:latin typeface="Calibri"/>
                <a:cs typeface="Calibri"/>
              </a:rPr>
              <a:t> </a:t>
            </a:r>
            <a:r>
              <a:rPr sz="2000" b="1" i="1" spc="-5" dirty="0">
                <a:latin typeface="Calibri"/>
                <a:cs typeface="Calibri"/>
              </a:rPr>
              <a:t>these</a:t>
            </a:r>
            <a:r>
              <a:rPr sz="2000" b="1" i="1" spc="5" dirty="0">
                <a:latin typeface="Calibri"/>
                <a:cs typeface="Calibri"/>
              </a:rPr>
              <a:t> </a:t>
            </a:r>
            <a:r>
              <a:rPr sz="2000" b="1" i="1" spc="-5" dirty="0">
                <a:latin typeface="Calibri"/>
                <a:cs typeface="Calibri"/>
              </a:rPr>
              <a:t>imaging</a:t>
            </a:r>
            <a:r>
              <a:rPr sz="2000" b="1" i="1" dirty="0">
                <a:latin typeface="Calibri"/>
                <a:cs typeface="Calibri"/>
              </a:rPr>
              <a:t> </a:t>
            </a:r>
            <a:r>
              <a:rPr sz="2000" b="1" i="1" spc="-10" dirty="0">
                <a:latin typeface="Calibri"/>
                <a:cs typeface="Calibri"/>
              </a:rPr>
              <a:t>technologies</a:t>
            </a:r>
            <a:r>
              <a:rPr sz="2000" b="1" i="1" spc="5" dirty="0">
                <a:latin typeface="Calibri"/>
                <a:cs typeface="Calibri"/>
              </a:rPr>
              <a:t> </a:t>
            </a:r>
            <a:r>
              <a:rPr sz="2000" b="1" i="1" spc="-5" dirty="0">
                <a:latin typeface="Calibri"/>
                <a:cs typeface="Calibri"/>
              </a:rPr>
              <a:t>with</a:t>
            </a:r>
            <a:r>
              <a:rPr sz="2000" b="1" i="1" spc="5" dirty="0">
                <a:latin typeface="Calibri"/>
                <a:cs typeface="Calibri"/>
              </a:rPr>
              <a:t> </a:t>
            </a:r>
            <a:r>
              <a:rPr sz="2000" b="1" i="1" spc="-5" dirty="0">
                <a:latin typeface="Calibri"/>
                <a:cs typeface="Calibri"/>
              </a:rPr>
              <a:t>chelation</a:t>
            </a:r>
            <a:r>
              <a:rPr sz="2000" b="1" i="1" spc="5" dirty="0">
                <a:latin typeface="Calibri"/>
                <a:cs typeface="Calibri"/>
              </a:rPr>
              <a:t> </a:t>
            </a:r>
            <a:r>
              <a:rPr sz="2000" b="1" i="1" spc="-10" dirty="0">
                <a:latin typeface="Calibri"/>
                <a:cs typeface="Calibri"/>
              </a:rPr>
              <a:t>therapy</a:t>
            </a:r>
            <a:r>
              <a:rPr sz="2000" b="1" i="1" dirty="0">
                <a:latin typeface="Calibri"/>
                <a:cs typeface="Calibri"/>
              </a:rPr>
              <a:t> </a:t>
            </a:r>
            <a:r>
              <a:rPr sz="2000" b="1" i="1" spc="-5" dirty="0">
                <a:latin typeface="Calibri"/>
                <a:cs typeface="Calibri"/>
              </a:rPr>
              <a:t>may</a:t>
            </a:r>
            <a:r>
              <a:rPr sz="2000" b="1" i="1" spc="5" dirty="0">
                <a:latin typeface="Calibri"/>
                <a:cs typeface="Calibri"/>
              </a:rPr>
              <a:t> </a:t>
            </a:r>
            <a:r>
              <a:rPr sz="2000" b="1" i="1" spc="-10" dirty="0">
                <a:latin typeface="Calibri"/>
                <a:cs typeface="Calibri"/>
              </a:rPr>
              <a:t>prevent</a:t>
            </a:r>
            <a:r>
              <a:rPr sz="2000" b="1" i="1" spc="5" dirty="0">
                <a:latin typeface="Calibri"/>
                <a:cs typeface="Calibri"/>
              </a:rPr>
              <a:t> </a:t>
            </a:r>
            <a:r>
              <a:rPr sz="2000" b="1" i="1" spc="-5" dirty="0">
                <a:latin typeface="Calibri"/>
                <a:cs typeface="Calibri"/>
              </a:rPr>
              <a:t>heart</a:t>
            </a:r>
            <a:r>
              <a:rPr sz="2000" b="1" i="1" spc="5" dirty="0">
                <a:latin typeface="Calibri"/>
                <a:cs typeface="Calibri"/>
              </a:rPr>
              <a:t> </a:t>
            </a:r>
            <a:r>
              <a:rPr sz="2000" b="1" i="1" spc="-10" dirty="0">
                <a:latin typeface="Calibri"/>
                <a:cs typeface="Calibri"/>
              </a:rPr>
              <a:t>failure,</a:t>
            </a:r>
            <a:r>
              <a:rPr sz="2000" b="1" i="1" dirty="0">
                <a:latin typeface="Calibri"/>
                <a:cs typeface="Calibri"/>
              </a:rPr>
              <a:t> </a:t>
            </a:r>
            <a:r>
              <a:rPr sz="2000" b="1" i="1" spc="-10" dirty="0">
                <a:latin typeface="Calibri"/>
                <a:cs typeface="Calibri"/>
              </a:rPr>
              <a:t>diabetes, </a:t>
            </a:r>
            <a:r>
              <a:rPr sz="2000" b="1" i="1" spc="-434" dirty="0">
                <a:latin typeface="Calibri"/>
                <a:cs typeface="Calibri"/>
              </a:rPr>
              <a:t> </a:t>
            </a:r>
            <a:r>
              <a:rPr sz="2000" b="1" i="1" spc="-5" dirty="0">
                <a:latin typeface="Calibri"/>
                <a:cs typeface="Calibri"/>
              </a:rPr>
              <a:t>and</a:t>
            </a:r>
            <a:r>
              <a:rPr sz="2000" b="1" i="1" spc="-10" dirty="0">
                <a:latin typeface="Calibri"/>
                <a:cs typeface="Calibri"/>
              </a:rPr>
              <a:t> </a:t>
            </a:r>
            <a:r>
              <a:rPr sz="2000" b="1" i="1" spc="-5" dirty="0">
                <a:latin typeface="Calibri"/>
                <a:cs typeface="Calibri"/>
              </a:rPr>
              <a:t>other organ dysfunction.</a:t>
            </a:r>
            <a:endParaRPr sz="2000">
              <a:latin typeface="Calibri"/>
              <a:cs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322998"/>
            <a:ext cx="3862070" cy="635000"/>
          </a:xfrm>
          <a:prstGeom prst="rect">
            <a:avLst/>
          </a:prstGeom>
        </p:spPr>
        <p:txBody>
          <a:bodyPr vert="horz" wrap="square" lIns="0" tIns="12700" rIns="0" bIns="0" rtlCol="0">
            <a:spAutoFit/>
          </a:bodyPr>
          <a:lstStyle/>
          <a:p>
            <a:pPr marL="12700">
              <a:lnSpc>
                <a:spcPct val="100000"/>
              </a:lnSpc>
              <a:spcBef>
                <a:spcPts val="100"/>
              </a:spcBef>
            </a:pPr>
            <a:r>
              <a:rPr spc="-10" dirty="0"/>
              <a:t>Chelation</a:t>
            </a:r>
            <a:r>
              <a:rPr spc="-90" dirty="0"/>
              <a:t> </a:t>
            </a:r>
            <a:r>
              <a:rPr spc="-20" dirty="0"/>
              <a:t>Therapy</a:t>
            </a:r>
          </a:p>
        </p:txBody>
      </p:sp>
      <p:sp>
        <p:nvSpPr>
          <p:cNvPr id="4" name="object 4"/>
          <p:cNvSpPr txBox="1"/>
          <p:nvPr/>
        </p:nvSpPr>
        <p:spPr>
          <a:xfrm>
            <a:off x="692071" y="3580950"/>
            <a:ext cx="4434205" cy="878840"/>
          </a:xfrm>
          <a:prstGeom prst="rect">
            <a:avLst/>
          </a:prstGeom>
        </p:spPr>
        <p:txBody>
          <a:bodyPr vert="horz" wrap="square" lIns="0" tIns="73660" rIns="0" bIns="0" rtlCol="0">
            <a:spAutoFit/>
          </a:bodyPr>
          <a:lstStyle/>
          <a:p>
            <a:pPr marL="12700">
              <a:lnSpc>
                <a:spcPct val="100000"/>
              </a:lnSpc>
              <a:spcBef>
                <a:spcPts val="580"/>
              </a:spcBef>
            </a:pPr>
            <a:r>
              <a:rPr sz="2400" u="heavy" spc="-10" dirty="0">
                <a:solidFill>
                  <a:srgbClr val="FF0000"/>
                </a:solidFill>
                <a:uFill>
                  <a:solidFill>
                    <a:srgbClr val="FF0000"/>
                  </a:solidFill>
                </a:uFill>
                <a:latin typeface="Calibri"/>
                <a:cs typeface="Calibri"/>
              </a:rPr>
              <a:t>There</a:t>
            </a:r>
            <a:r>
              <a:rPr sz="2400" u="heavy" spc="-20" dirty="0">
                <a:solidFill>
                  <a:srgbClr val="FF0000"/>
                </a:solidFill>
                <a:uFill>
                  <a:solidFill>
                    <a:srgbClr val="FF0000"/>
                  </a:solidFill>
                </a:uFill>
                <a:latin typeface="Calibri"/>
                <a:cs typeface="Calibri"/>
              </a:rPr>
              <a:t> </a:t>
            </a:r>
            <a:r>
              <a:rPr sz="2400" u="heavy" spc="-15" dirty="0">
                <a:solidFill>
                  <a:srgbClr val="FF0000"/>
                </a:solidFill>
                <a:uFill>
                  <a:solidFill>
                    <a:srgbClr val="FF0000"/>
                  </a:solidFill>
                </a:uFill>
                <a:latin typeface="Calibri"/>
                <a:cs typeface="Calibri"/>
              </a:rPr>
              <a:t>are </a:t>
            </a:r>
            <a:r>
              <a:rPr sz="2400" u="heavy" dirty="0">
                <a:solidFill>
                  <a:srgbClr val="FF0000"/>
                </a:solidFill>
                <a:uFill>
                  <a:solidFill>
                    <a:srgbClr val="FF0000"/>
                  </a:solidFill>
                </a:uFill>
                <a:latin typeface="Calibri"/>
                <a:cs typeface="Calibri"/>
              </a:rPr>
              <a:t>3</a:t>
            </a:r>
            <a:r>
              <a:rPr sz="2400" u="heavy" spc="-20" dirty="0">
                <a:solidFill>
                  <a:srgbClr val="FF0000"/>
                </a:solidFill>
                <a:uFill>
                  <a:solidFill>
                    <a:srgbClr val="FF0000"/>
                  </a:solidFill>
                </a:uFill>
                <a:latin typeface="Calibri"/>
                <a:cs typeface="Calibri"/>
              </a:rPr>
              <a:t> </a:t>
            </a:r>
            <a:r>
              <a:rPr sz="2400" u="heavy" spc="-10" dirty="0">
                <a:solidFill>
                  <a:srgbClr val="FF0000"/>
                </a:solidFill>
                <a:uFill>
                  <a:solidFill>
                    <a:srgbClr val="FF0000"/>
                  </a:solidFill>
                </a:uFill>
                <a:latin typeface="Calibri"/>
                <a:cs typeface="Calibri"/>
              </a:rPr>
              <a:t>available</a:t>
            </a:r>
            <a:r>
              <a:rPr sz="2400" u="heavy" spc="-15" dirty="0">
                <a:solidFill>
                  <a:srgbClr val="FF0000"/>
                </a:solidFill>
                <a:uFill>
                  <a:solidFill>
                    <a:srgbClr val="FF0000"/>
                  </a:solidFill>
                </a:uFill>
                <a:latin typeface="Calibri"/>
                <a:cs typeface="Calibri"/>
              </a:rPr>
              <a:t> iron</a:t>
            </a:r>
            <a:r>
              <a:rPr sz="2400" u="heavy" spc="-20" dirty="0">
                <a:solidFill>
                  <a:srgbClr val="FF0000"/>
                </a:solidFill>
                <a:uFill>
                  <a:solidFill>
                    <a:srgbClr val="FF0000"/>
                  </a:solidFill>
                </a:uFill>
                <a:latin typeface="Calibri"/>
                <a:cs typeface="Calibri"/>
              </a:rPr>
              <a:t> </a:t>
            </a:r>
            <a:r>
              <a:rPr sz="2400" u="heavy" spc="-10" dirty="0">
                <a:solidFill>
                  <a:srgbClr val="FF0000"/>
                </a:solidFill>
                <a:uFill>
                  <a:solidFill>
                    <a:srgbClr val="FF0000"/>
                  </a:solidFill>
                </a:uFill>
                <a:latin typeface="Calibri"/>
                <a:cs typeface="Calibri"/>
              </a:rPr>
              <a:t>chelators</a:t>
            </a:r>
            <a:r>
              <a:rPr sz="2400" spc="-10" dirty="0">
                <a:solidFill>
                  <a:srgbClr val="FF0000"/>
                </a:solidFill>
                <a:latin typeface="Calibri"/>
                <a:cs typeface="Calibri"/>
              </a:rPr>
              <a:t>:</a:t>
            </a:r>
            <a:endParaRPr sz="2400">
              <a:latin typeface="Calibri"/>
              <a:cs typeface="Calibri"/>
            </a:endParaRPr>
          </a:p>
          <a:p>
            <a:pPr marL="12700">
              <a:lnSpc>
                <a:spcPct val="100000"/>
              </a:lnSpc>
              <a:spcBef>
                <a:spcPts val="480"/>
              </a:spcBef>
            </a:pPr>
            <a:r>
              <a:rPr sz="2400" b="1" spc="-20" dirty="0">
                <a:latin typeface="Calibri"/>
                <a:cs typeface="Calibri"/>
              </a:rPr>
              <a:t>deferoxamine</a:t>
            </a:r>
            <a:endParaRPr sz="2400">
              <a:latin typeface="Calibri"/>
              <a:cs typeface="Calibri"/>
            </a:endParaRPr>
          </a:p>
        </p:txBody>
      </p:sp>
      <p:sp>
        <p:nvSpPr>
          <p:cNvPr id="5" name="object 5"/>
          <p:cNvSpPr txBox="1"/>
          <p:nvPr/>
        </p:nvSpPr>
        <p:spPr>
          <a:xfrm>
            <a:off x="692071" y="4922070"/>
            <a:ext cx="1515745" cy="1244600"/>
          </a:xfrm>
          <a:prstGeom prst="rect">
            <a:avLst/>
          </a:prstGeom>
        </p:spPr>
        <p:txBody>
          <a:bodyPr vert="horz" wrap="square" lIns="0" tIns="12700" rIns="0" bIns="0" rtlCol="0">
            <a:spAutoFit/>
          </a:bodyPr>
          <a:lstStyle/>
          <a:p>
            <a:pPr marL="12700">
              <a:lnSpc>
                <a:spcPct val="100000"/>
              </a:lnSpc>
              <a:spcBef>
                <a:spcPts val="100"/>
              </a:spcBef>
            </a:pPr>
            <a:r>
              <a:rPr sz="2400" b="1" spc="-25" dirty="0">
                <a:latin typeface="Calibri"/>
                <a:cs typeface="Calibri"/>
              </a:rPr>
              <a:t>deferasirox</a:t>
            </a:r>
            <a:endParaRPr sz="2400">
              <a:latin typeface="Calibri"/>
              <a:cs typeface="Calibri"/>
            </a:endParaRPr>
          </a:p>
          <a:p>
            <a:pPr>
              <a:lnSpc>
                <a:spcPct val="100000"/>
              </a:lnSpc>
              <a:spcBef>
                <a:spcPts val="55"/>
              </a:spcBef>
            </a:pPr>
            <a:endParaRPr sz="3100">
              <a:latin typeface="Calibri"/>
              <a:cs typeface="Calibri"/>
            </a:endParaRPr>
          </a:p>
          <a:p>
            <a:pPr marL="12700">
              <a:lnSpc>
                <a:spcPct val="100000"/>
              </a:lnSpc>
            </a:pPr>
            <a:r>
              <a:rPr sz="2400" b="1" spc="-15" dirty="0">
                <a:latin typeface="Calibri"/>
                <a:cs typeface="Calibri"/>
              </a:rPr>
              <a:t>deferiprone</a:t>
            </a:r>
            <a:endParaRPr sz="2400">
              <a:latin typeface="Calibri"/>
              <a:cs typeface="Calibri"/>
            </a:endParaRPr>
          </a:p>
        </p:txBody>
      </p:sp>
      <p:sp>
        <p:nvSpPr>
          <p:cNvPr id="6" name="object 6"/>
          <p:cNvSpPr/>
          <p:nvPr/>
        </p:nvSpPr>
        <p:spPr>
          <a:xfrm>
            <a:off x="8255445" y="2205658"/>
            <a:ext cx="2952750" cy="3168650"/>
          </a:xfrm>
          <a:custGeom>
            <a:avLst/>
            <a:gdLst/>
            <a:ahLst/>
            <a:cxnLst/>
            <a:rect l="l" t="t" r="r" b="b"/>
            <a:pathLst>
              <a:path w="2952750" h="3168650">
                <a:moveTo>
                  <a:pt x="1476163" y="3168351"/>
                </a:moveTo>
                <a:lnTo>
                  <a:pt x="1429304" y="3167568"/>
                </a:lnTo>
                <a:lnTo>
                  <a:pt x="1382809" y="3165235"/>
                </a:lnTo>
                <a:lnTo>
                  <a:pt x="1336699" y="3161374"/>
                </a:lnTo>
                <a:lnTo>
                  <a:pt x="1290997" y="3156009"/>
                </a:lnTo>
                <a:lnTo>
                  <a:pt x="1245723" y="3149162"/>
                </a:lnTo>
                <a:lnTo>
                  <a:pt x="1200901" y="3140858"/>
                </a:lnTo>
                <a:lnTo>
                  <a:pt x="1156550" y="3131119"/>
                </a:lnTo>
                <a:lnTo>
                  <a:pt x="1112693" y="3119969"/>
                </a:lnTo>
                <a:lnTo>
                  <a:pt x="1069352" y="3107431"/>
                </a:lnTo>
                <a:lnTo>
                  <a:pt x="1026548" y="3093528"/>
                </a:lnTo>
                <a:lnTo>
                  <a:pt x="984302" y="3078282"/>
                </a:lnTo>
                <a:lnTo>
                  <a:pt x="942637" y="3061718"/>
                </a:lnTo>
                <a:lnTo>
                  <a:pt x="901574" y="3043859"/>
                </a:lnTo>
                <a:lnTo>
                  <a:pt x="861134" y="3024728"/>
                </a:lnTo>
                <a:lnTo>
                  <a:pt x="821339" y="3004347"/>
                </a:lnTo>
                <a:lnTo>
                  <a:pt x="782211" y="2982740"/>
                </a:lnTo>
                <a:lnTo>
                  <a:pt x="743772" y="2959931"/>
                </a:lnTo>
                <a:lnTo>
                  <a:pt x="706042" y="2935943"/>
                </a:lnTo>
                <a:lnTo>
                  <a:pt x="669044" y="2910798"/>
                </a:lnTo>
                <a:lnTo>
                  <a:pt x="632799" y="2884520"/>
                </a:lnTo>
                <a:lnTo>
                  <a:pt x="597329" y="2857132"/>
                </a:lnTo>
                <a:lnTo>
                  <a:pt x="562656" y="2828658"/>
                </a:lnTo>
                <a:lnTo>
                  <a:pt x="528800" y="2799120"/>
                </a:lnTo>
                <a:lnTo>
                  <a:pt x="495784" y="2768542"/>
                </a:lnTo>
                <a:lnTo>
                  <a:pt x="463630" y="2736946"/>
                </a:lnTo>
                <a:lnTo>
                  <a:pt x="432358" y="2704357"/>
                </a:lnTo>
                <a:lnTo>
                  <a:pt x="401991" y="2670797"/>
                </a:lnTo>
                <a:lnTo>
                  <a:pt x="372550" y="2636290"/>
                </a:lnTo>
                <a:lnTo>
                  <a:pt x="344056" y="2600858"/>
                </a:lnTo>
                <a:lnTo>
                  <a:pt x="316532" y="2564525"/>
                </a:lnTo>
                <a:lnTo>
                  <a:pt x="289999" y="2527315"/>
                </a:lnTo>
                <a:lnTo>
                  <a:pt x="264479" y="2489249"/>
                </a:lnTo>
                <a:lnTo>
                  <a:pt x="239993" y="2450353"/>
                </a:lnTo>
                <a:lnTo>
                  <a:pt x="216562" y="2410647"/>
                </a:lnTo>
                <a:lnTo>
                  <a:pt x="194209" y="2370157"/>
                </a:lnTo>
                <a:lnTo>
                  <a:pt x="172955" y="2328905"/>
                </a:lnTo>
                <a:lnTo>
                  <a:pt x="152822" y="2286914"/>
                </a:lnTo>
                <a:lnTo>
                  <a:pt x="133831" y="2244207"/>
                </a:lnTo>
                <a:lnTo>
                  <a:pt x="116004" y="2200808"/>
                </a:lnTo>
                <a:lnTo>
                  <a:pt x="99362" y="2156740"/>
                </a:lnTo>
                <a:lnTo>
                  <a:pt x="83928" y="2112026"/>
                </a:lnTo>
                <a:lnTo>
                  <a:pt x="69722" y="2066690"/>
                </a:lnTo>
                <a:lnTo>
                  <a:pt x="56766" y="2020754"/>
                </a:lnTo>
                <a:lnTo>
                  <a:pt x="45083" y="1974241"/>
                </a:lnTo>
                <a:lnTo>
                  <a:pt x="34693" y="1927175"/>
                </a:lnTo>
                <a:lnTo>
                  <a:pt x="25618" y="1879580"/>
                </a:lnTo>
                <a:lnTo>
                  <a:pt x="17880" y="1831477"/>
                </a:lnTo>
                <a:lnTo>
                  <a:pt x="11501" y="1782891"/>
                </a:lnTo>
                <a:lnTo>
                  <a:pt x="6501" y="1733845"/>
                </a:lnTo>
                <a:lnTo>
                  <a:pt x="2904" y="1684361"/>
                </a:lnTo>
                <a:lnTo>
                  <a:pt x="729" y="1634464"/>
                </a:lnTo>
                <a:lnTo>
                  <a:pt x="0" y="1584175"/>
                </a:lnTo>
                <a:lnTo>
                  <a:pt x="731" y="1533846"/>
                </a:lnTo>
                <a:lnTo>
                  <a:pt x="2924" y="1483715"/>
                </a:lnTo>
                <a:lnTo>
                  <a:pt x="6501" y="1434506"/>
                </a:lnTo>
                <a:lnTo>
                  <a:pt x="11501" y="1385460"/>
                </a:lnTo>
                <a:lnTo>
                  <a:pt x="17880" y="1336874"/>
                </a:lnTo>
                <a:lnTo>
                  <a:pt x="25618" y="1288771"/>
                </a:lnTo>
                <a:lnTo>
                  <a:pt x="34693" y="1241176"/>
                </a:lnTo>
                <a:lnTo>
                  <a:pt x="45083" y="1194110"/>
                </a:lnTo>
                <a:lnTo>
                  <a:pt x="56766" y="1147597"/>
                </a:lnTo>
                <a:lnTo>
                  <a:pt x="69722" y="1101661"/>
                </a:lnTo>
                <a:lnTo>
                  <a:pt x="83928" y="1056325"/>
                </a:lnTo>
                <a:lnTo>
                  <a:pt x="99362" y="1011611"/>
                </a:lnTo>
                <a:lnTo>
                  <a:pt x="116004" y="967543"/>
                </a:lnTo>
                <a:lnTo>
                  <a:pt x="133831" y="924144"/>
                </a:lnTo>
                <a:lnTo>
                  <a:pt x="152822" y="881437"/>
                </a:lnTo>
                <a:lnTo>
                  <a:pt x="172955" y="839446"/>
                </a:lnTo>
                <a:lnTo>
                  <a:pt x="194209" y="798194"/>
                </a:lnTo>
                <a:lnTo>
                  <a:pt x="216562" y="757704"/>
                </a:lnTo>
                <a:lnTo>
                  <a:pt x="239993" y="717999"/>
                </a:lnTo>
                <a:lnTo>
                  <a:pt x="264479" y="679102"/>
                </a:lnTo>
                <a:lnTo>
                  <a:pt x="289999" y="641036"/>
                </a:lnTo>
                <a:lnTo>
                  <a:pt x="316532" y="603826"/>
                </a:lnTo>
                <a:lnTo>
                  <a:pt x="344056" y="567493"/>
                </a:lnTo>
                <a:lnTo>
                  <a:pt x="372550" y="532061"/>
                </a:lnTo>
                <a:lnTo>
                  <a:pt x="401991" y="497554"/>
                </a:lnTo>
                <a:lnTo>
                  <a:pt x="432358" y="463994"/>
                </a:lnTo>
                <a:lnTo>
                  <a:pt x="463630" y="431405"/>
                </a:lnTo>
                <a:lnTo>
                  <a:pt x="495784" y="399809"/>
                </a:lnTo>
                <a:lnTo>
                  <a:pt x="528800" y="369231"/>
                </a:lnTo>
                <a:lnTo>
                  <a:pt x="562656" y="339693"/>
                </a:lnTo>
                <a:lnTo>
                  <a:pt x="597329" y="311219"/>
                </a:lnTo>
                <a:lnTo>
                  <a:pt x="632799" y="283831"/>
                </a:lnTo>
                <a:lnTo>
                  <a:pt x="669044" y="257553"/>
                </a:lnTo>
                <a:lnTo>
                  <a:pt x="706042" y="232408"/>
                </a:lnTo>
                <a:lnTo>
                  <a:pt x="743772" y="208420"/>
                </a:lnTo>
                <a:lnTo>
                  <a:pt x="782211" y="185611"/>
                </a:lnTo>
                <a:lnTo>
                  <a:pt x="821339" y="164004"/>
                </a:lnTo>
                <a:lnTo>
                  <a:pt x="861134" y="143623"/>
                </a:lnTo>
                <a:lnTo>
                  <a:pt x="901574" y="124492"/>
                </a:lnTo>
                <a:lnTo>
                  <a:pt x="942637" y="106633"/>
                </a:lnTo>
                <a:lnTo>
                  <a:pt x="984302" y="90069"/>
                </a:lnTo>
                <a:lnTo>
                  <a:pt x="1026548" y="74823"/>
                </a:lnTo>
                <a:lnTo>
                  <a:pt x="1069352" y="60920"/>
                </a:lnTo>
                <a:lnTo>
                  <a:pt x="1112693" y="48382"/>
                </a:lnTo>
                <a:lnTo>
                  <a:pt x="1156550" y="37232"/>
                </a:lnTo>
                <a:lnTo>
                  <a:pt x="1200901" y="27493"/>
                </a:lnTo>
                <a:lnTo>
                  <a:pt x="1245723" y="19189"/>
                </a:lnTo>
                <a:lnTo>
                  <a:pt x="1290997" y="12342"/>
                </a:lnTo>
                <a:lnTo>
                  <a:pt x="1336699" y="6977"/>
                </a:lnTo>
                <a:lnTo>
                  <a:pt x="1382809" y="3116"/>
                </a:lnTo>
                <a:lnTo>
                  <a:pt x="1429304" y="783"/>
                </a:lnTo>
                <a:lnTo>
                  <a:pt x="1476163" y="0"/>
                </a:lnTo>
                <a:lnTo>
                  <a:pt x="1525012" y="866"/>
                </a:lnTo>
                <a:lnTo>
                  <a:pt x="1573657" y="3455"/>
                </a:lnTo>
                <a:lnTo>
                  <a:pt x="1622064" y="7751"/>
                </a:lnTo>
                <a:lnTo>
                  <a:pt x="1670196" y="13738"/>
                </a:lnTo>
                <a:lnTo>
                  <a:pt x="1718018" y="21400"/>
                </a:lnTo>
                <a:lnTo>
                  <a:pt x="1765494" y="30720"/>
                </a:lnTo>
                <a:lnTo>
                  <a:pt x="1812587" y="41684"/>
                </a:lnTo>
                <a:lnTo>
                  <a:pt x="1859262" y="54274"/>
                </a:lnTo>
                <a:lnTo>
                  <a:pt x="1905484" y="68476"/>
                </a:lnTo>
                <a:lnTo>
                  <a:pt x="1951216" y="84273"/>
                </a:lnTo>
                <a:lnTo>
                  <a:pt x="1996422" y="101648"/>
                </a:lnTo>
                <a:lnTo>
                  <a:pt x="2041067" y="120588"/>
                </a:lnTo>
                <a:lnTo>
                  <a:pt x="2085115" y="141074"/>
                </a:lnTo>
                <a:lnTo>
                  <a:pt x="2128529" y="163092"/>
                </a:lnTo>
                <a:lnTo>
                  <a:pt x="2171275" y="186626"/>
                </a:lnTo>
                <a:lnTo>
                  <a:pt x="2213316" y="211659"/>
                </a:lnTo>
                <a:lnTo>
                  <a:pt x="2254616" y="238175"/>
                </a:lnTo>
                <a:lnTo>
                  <a:pt x="2295140" y="266160"/>
                </a:lnTo>
                <a:lnTo>
                  <a:pt x="2334852" y="295596"/>
                </a:lnTo>
                <a:lnTo>
                  <a:pt x="2373715" y="326467"/>
                </a:lnTo>
                <a:lnTo>
                  <a:pt x="2411694" y="358759"/>
                </a:lnTo>
                <a:lnTo>
                  <a:pt x="2448753" y="392455"/>
                </a:lnTo>
                <a:lnTo>
                  <a:pt x="2484857" y="427538"/>
                </a:lnTo>
                <a:lnTo>
                  <a:pt x="2519969" y="463994"/>
                </a:lnTo>
                <a:lnTo>
                  <a:pt x="2552605" y="500147"/>
                </a:lnTo>
                <a:lnTo>
                  <a:pt x="2584063" y="537282"/>
                </a:lnTo>
                <a:lnTo>
                  <a:pt x="2614330" y="575366"/>
                </a:lnTo>
                <a:lnTo>
                  <a:pt x="2643393" y="614364"/>
                </a:lnTo>
                <a:lnTo>
                  <a:pt x="2671239" y="654241"/>
                </a:lnTo>
                <a:lnTo>
                  <a:pt x="2697854" y="694965"/>
                </a:lnTo>
                <a:lnTo>
                  <a:pt x="2723227" y="736500"/>
                </a:lnTo>
                <a:lnTo>
                  <a:pt x="2747342" y="778814"/>
                </a:lnTo>
                <a:lnTo>
                  <a:pt x="2770189" y="821871"/>
                </a:lnTo>
                <a:lnTo>
                  <a:pt x="2791752" y="865638"/>
                </a:lnTo>
                <a:lnTo>
                  <a:pt x="2812019" y="910081"/>
                </a:lnTo>
                <a:lnTo>
                  <a:pt x="2830977" y="955165"/>
                </a:lnTo>
                <a:lnTo>
                  <a:pt x="2848613" y="1000858"/>
                </a:lnTo>
                <a:lnTo>
                  <a:pt x="2864914" y="1047124"/>
                </a:lnTo>
                <a:lnTo>
                  <a:pt x="2879866" y="1093929"/>
                </a:lnTo>
                <a:lnTo>
                  <a:pt x="2893456" y="1141240"/>
                </a:lnTo>
                <a:lnTo>
                  <a:pt x="2905672" y="1189023"/>
                </a:lnTo>
                <a:lnTo>
                  <a:pt x="2916499" y="1237243"/>
                </a:lnTo>
                <a:lnTo>
                  <a:pt x="2925926" y="1285867"/>
                </a:lnTo>
                <a:lnTo>
                  <a:pt x="2933939" y="1334860"/>
                </a:lnTo>
                <a:lnTo>
                  <a:pt x="2940524" y="1384188"/>
                </a:lnTo>
                <a:lnTo>
                  <a:pt x="2945668" y="1433818"/>
                </a:lnTo>
                <a:lnTo>
                  <a:pt x="2949371" y="1483990"/>
                </a:lnTo>
                <a:lnTo>
                  <a:pt x="2951584" y="1533887"/>
                </a:lnTo>
                <a:lnTo>
                  <a:pt x="2952328" y="1584175"/>
                </a:lnTo>
                <a:lnTo>
                  <a:pt x="2951598" y="1634464"/>
                </a:lnTo>
                <a:lnTo>
                  <a:pt x="2949424" y="1684361"/>
                </a:lnTo>
                <a:lnTo>
                  <a:pt x="2945826" y="1733845"/>
                </a:lnTo>
                <a:lnTo>
                  <a:pt x="2940826" y="1782891"/>
                </a:lnTo>
                <a:lnTo>
                  <a:pt x="2934447" y="1831477"/>
                </a:lnTo>
                <a:lnTo>
                  <a:pt x="2926709" y="1879580"/>
                </a:lnTo>
                <a:lnTo>
                  <a:pt x="2917634" y="1927175"/>
                </a:lnTo>
                <a:lnTo>
                  <a:pt x="2907244" y="1974241"/>
                </a:lnTo>
                <a:lnTo>
                  <a:pt x="2895561" y="2020754"/>
                </a:lnTo>
                <a:lnTo>
                  <a:pt x="2882605" y="2066690"/>
                </a:lnTo>
                <a:lnTo>
                  <a:pt x="2868400" y="2112026"/>
                </a:lnTo>
                <a:lnTo>
                  <a:pt x="2852965" y="2156740"/>
                </a:lnTo>
                <a:lnTo>
                  <a:pt x="2836323" y="2200808"/>
                </a:lnTo>
                <a:lnTo>
                  <a:pt x="2818496" y="2244207"/>
                </a:lnTo>
                <a:lnTo>
                  <a:pt x="2799505" y="2286914"/>
                </a:lnTo>
                <a:lnTo>
                  <a:pt x="2779372" y="2328905"/>
                </a:lnTo>
                <a:lnTo>
                  <a:pt x="2758118" y="2370157"/>
                </a:lnTo>
                <a:lnTo>
                  <a:pt x="2735765" y="2410647"/>
                </a:lnTo>
                <a:lnTo>
                  <a:pt x="2712334" y="2450353"/>
                </a:lnTo>
                <a:lnTo>
                  <a:pt x="2687848" y="2489249"/>
                </a:lnTo>
                <a:lnTo>
                  <a:pt x="2662328" y="2527315"/>
                </a:lnTo>
                <a:lnTo>
                  <a:pt x="2635795" y="2564525"/>
                </a:lnTo>
                <a:lnTo>
                  <a:pt x="2608271" y="2600858"/>
                </a:lnTo>
                <a:lnTo>
                  <a:pt x="2579777" y="2636290"/>
                </a:lnTo>
                <a:lnTo>
                  <a:pt x="2550336" y="2670797"/>
                </a:lnTo>
                <a:lnTo>
                  <a:pt x="2519969" y="2704357"/>
                </a:lnTo>
                <a:lnTo>
                  <a:pt x="2488697" y="2736946"/>
                </a:lnTo>
                <a:lnTo>
                  <a:pt x="2456543" y="2768542"/>
                </a:lnTo>
                <a:lnTo>
                  <a:pt x="2423527" y="2799120"/>
                </a:lnTo>
                <a:lnTo>
                  <a:pt x="2389671" y="2828658"/>
                </a:lnTo>
                <a:lnTo>
                  <a:pt x="2354998" y="2857132"/>
                </a:lnTo>
                <a:lnTo>
                  <a:pt x="2319528" y="2884520"/>
                </a:lnTo>
                <a:lnTo>
                  <a:pt x="2283283" y="2910798"/>
                </a:lnTo>
                <a:lnTo>
                  <a:pt x="2246285" y="2935943"/>
                </a:lnTo>
                <a:lnTo>
                  <a:pt x="2208555" y="2959931"/>
                </a:lnTo>
                <a:lnTo>
                  <a:pt x="2170116" y="2982740"/>
                </a:lnTo>
                <a:lnTo>
                  <a:pt x="2130988" y="3004347"/>
                </a:lnTo>
                <a:lnTo>
                  <a:pt x="2091193" y="3024728"/>
                </a:lnTo>
                <a:lnTo>
                  <a:pt x="2050753" y="3043859"/>
                </a:lnTo>
                <a:lnTo>
                  <a:pt x="2009690" y="3061718"/>
                </a:lnTo>
                <a:lnTo>
                  <a:pt x="1968024" y="3078282"/>
                </a:lnTo>
                <a:lnTo>
                  <a:pt x="1925779" y="3093528"/>
                </a:lnTo>
                <a:lnTo>
                  <a:pt x="1882975" y="3107431"/>
                </a:lnTo>
                <a:lnTo>
                  <a:pt x="1839633" y="3119969"/>
                </a:lnTo>
                <a:lnTo>
                  <a:pt x="1795777" y="3131119"/>
                </a:lnTo>
                <a:lnTo>
                  <a:pt x="1751426" y="3140858"/>
                </a:lnTo>
                <a:lnTo>
                  <a:pt x="1706604" y="3149162"/>
                </a:lnTo>
                <a:lnTo>
                  <a:pt x="1661330" y="3156009"/>
                </a:lnTo>
                <a:lnTo>
                  <a:pt x="1615628" y="3161374"/>
                </a:lnTo>
                <a:lnTo>
                  <a:pt x="1569518" y="3165235"/>
                </a:lnTo>
                <a:lnTo>
                  <a:pt x="1523023" y="3167568"/>
                </a:lnTo>
                <a:lnTo>
                  <a:pt x="1476163" y="3168351"/>
                </a:lnTo>
                <a:close/>
              </a:path>
            </a:pathLst>
          </a:custGeom>
          <a:solidFill>
            <a:srgbClr val="C0504D"/>
          </a:solidFill>
        </p:spPr>
        <p:txBody>
          <a:bodyPr wrap="square" lIns="0" tIns="0" rIns="0" bIns="0" rtlCol="0"/>
          <a:lstStyle/>
          <a:p>
            <a:endParaRPr/>
          </a:p>
        </p:txBody>
      </p:sp>
      <p:sp>
        <p:nvSpPr>
          <p:cNvPr id="7" name="object 7"/>
          <p:cNvSpPr txBox="1"/>
          <p:nvPr/>
        </p:nvSpPr>
        <p:spPr>
          <a:xfrm>
            <a:off x="692071" y="1447350"/>
            <a:ext cx="10462260" cy="2345055"/>
          </a:xfrm>
          <a:prstGeom prst="rect">
            <a:avLst/>
          </a:prstGeom>
        </p:spPr>
        <p:txBody>
          <a:bodyPr vert="horz" wrap="square" lIns="0" tIns="12700" rIns="0" bIns="0" rtlCol="0">
            <a:spAutoFit/>
          </a:bodyPr>
          <a:lstStyle/>
          <a:p>
            <a:pPr marL="12700" marR="5080">
              <a:lnSpc>
                <a:spcPct val="116700"/>
              </a:lnSpc>
              <a:spcBef>
                <a:spcPts val="100"/>
              </a:spcBef>
            </a:pPr>
            <a:r>
              <a:rPr sz="2400" spc="-5" dirty="0">
                <a:latin typeface="Calibri"/>
                <a:cs typeface="Calibri"/>
              </a:rPr>
              <a:t>**</a:t>
            </a:r>
            <a:r>
              <a:rPr sz="2400" dirty="0">
                <a:latin typeface="Calibri"/>
                <a:cs typeface="Calibri"/>
              </a:rPr>
              <a:t> </a:t>
            </a:r>
            <a:r>
              <a:rPr sz="2400" spc="-10" dirty="0">
                <a:latin typeface="Calibri"/>
                <a:cs typeface="Calibri"/>
              </a:rPr>
              <a:t>Give</a:t>
            </a:r>
            <a:r>
              <a:rPr sz="2400" spc="5" dirty="0">
                <a:latin typeface="Calibri"/>
                <a:cs typeface="Calibri"/>
              </a:rPr>
              <a:t> </a:t>
            </a:r>
            <a:r>
              <a:rPr sz="2400" spc="-5" dirty="0">
                <a:latin typeface="Calibri"/>
                <a:cs typeface="Calibri"/>
              </a:rPr>
              <a:t>When</a:t>
            </a:r>
            <a:r>
              <a:rPr sz="2400" dirty="0">
                <a:latin typeface="Calibri"/>
                <a:cs typeface="Calibri"/>
              </a:rPr>
              <a:t> </a:t>
            </a:r>
            <a:r>
              <a:rPr sz="2400" spc="-10" dirty="0">
                <a:latin typeface="Calibri"/>
                <a:cs typeface="Calibri"/>
              </a:rPr>
              <a:t>pt</a:t>
            </a:r>
            <a:r>
              <a:rPr sz="2400" spc="5" dirty="0">
                <a:latin typeface="Calibri"/>
                <a:cs typeface="Calibri"/>
              </a:rPr>
              <a:t> </a:t>
            </a:r>
            <a:r>
              <a:rPr sz="2400" spc="-5" dirty="0">
                <a:latin typeface="Calibri"/>
                <a:cs typeface="Calibri"/>
              </a:rPr>
              <a:t>has</a:t>
            </a:r>
            <a:r>
              <a:rPr sz="2400" dirty="0">
                <a:latin typeface="Calibri"/>
                <a:cs typeface="Calibri"/>
              </a:rPr>
              <a:t> </a:t>
            </a:r>
            <a:r>
              <a:rPr sz="2400" spc="-15" dirty="0">
                <a:latin typeface="Calibri"/>
                <a:cs typeface="Calibri"/>
              </a:rPr>
              <a:t>iron</a:t>
            </a:r>
            <a:r>
              <a:rPr sz="2400" spc="5" dirty="0">
                <a:latin typeface="Calibri"/>
                <a:cs typeface="Calibri"/>
              </a:rPr>
              <a:t> </a:t>
            </a:r>
            <a:r>
              <a:rPr sz="2400" spc="-10" dirty="0">
                <a:latin typeface="Calibri"/>
                <a:cs typeface="Calibri"/>
              </a:rPr>
              <a:t>overloaded</a:t>
            </a:r>
            <a:r>
              <a:rPr sz="2400" spc="5" dirty="0">
                <a:latin typeface="Calibri"/>
                <a:cs typeface="Calibri"/>
              </a:rPr>
              <a:t> </a:t>
            </a:r>
            <a:r>
              <a:rPr sz="2400" spc="-15" dirty="0">
                <a:latin typeface="Calibri"/>
                <a:cs typeface="Calibri"/>
              </a:rPr>
              <a:t>to</a:t>
            </a:r>
            <a:r>
              <a:rPr sz="2400" dirty="0">
                <a:latin typeface="Calibri"/>
                <a:cs typeface="Calibri"/>
              </a:rPr>
              <a:t> </a:t>
            </a:r>
            <a:r>
              <a:rPr sz="2400" spc="-20" dirty="0">
                <a:latin typeface="Calibri"/>
                <a:cs typeface="Calibri"/>
              </a:rPr>
              <a:t>prevent</a:t>
            </a:r>
            <a:r>
              <a:rPr sz="2400" spc="5" dirty="0">
                <a:latin typeface="Calibri"/>
                <a:cs typeface="Calibri"/>
              </a:rPr>
              <a:t> </a:t>
            </a:r>
            <a:r>
              <a:rPr sz="2400" spc="-10" dirty="0">
                <a:latin typeface="Calibri"/>
                <a:cs typeface="Calibri"/>
              </a:rPr>
              <a:t>hemosiderosis-induced</a:t>
            </a:r>
            <a:r>
              <a:rPr sz="2400" dirty="0">
                <a:latin typeface="Calibri"/>
                <a:cs typeface="Calibri"/>
              </a:rPr>
              <a:t> </a:t>
            </a:r>
            <a:r>
              <a:rPr sz="2400" spc="-5" dirty="0">
                <a:latin typeface="Calibri"/>
                <a:cs typeface="Calibri"/>
              </a:rPr>
              <a:t>tissue</a:t>
            </a:r>
            <a:r>
              <a:rPr sz="2400" spc="5" dirty="0">
                <a:latin typeface="Calibri"/>
                <a:cs typeface="Calibri"/>
              </a:rPr>
              <a:t> </a:t>
            </a:r>
            <a:r>
              <a:rPr sz="2400" spc="-5" dirty="0">
                <a:latin typeface="Calibri"/>
                <a:cs typeface="Calibri"/>
              </a:rPr>
              <a:t>injury </a:t>
            </a:r>
            <a:r>
              <a:rPr sz="2400" spc="-530" dirty="0">
                <a:latin typeface="Calibri"/>
                <a:cs typeface="Calibri"/>
              </a:rPr>
              <a:t> </a:t>
            </a:r>
            <a:r>
              <a:rPr sz="2400" spc="-10" dirty="0">
                <a:latin typeface="Calibri"/>
                <a:cs typeface="Calibri"/>
              </a:rPr>
              <a:t>1.after</a:t>
            </a:r>
            <a:r>
              <a:rPr sz="2400" dirty="0">
                <a:latin typeface="Calibri"/>
                <a:cs typeface="Calibri"/>
              </a:rPr>
              <a:t> </a:t>
            </a:r>
            <a:r>
              <a:rPr sz="2400" dirty="0">
                <a:solidFill>
                  <a:srgbClr val="FF2600"/>
                </a:solidFill>
                <a:latin typeface="Calibri"/>
                <a:cs typeface="Calibri"/>
              </a:rPr>
              <a:t>1</a:t>
            </a:r>
            <a:r>
              <a:rPr sz="2400" spc="-5" dirty="0">
                <a:solidFill>
                  <a:srgbClr val="FF2600"/>
                </a:solidFill>
                <a:latin typeface="Calibri"/>
                <a:cs typeface="Calibri"/>
              </a:rPr>
              <a:t> yr</a:t>
            </a:r>
            <a:r>
              <a:rPr sz="2400" spc="5" dirty="0">
                <a:solidFill>
                  <a:srgbClr val="FF2600"/>
                </a:solidFill>
                <a:latin typeface="Calibri"/>
                <a:cs typeface="Calibri"/>
              </a:rPr>
              <a:t> </a:t>
            </a:r>
            <a:r>
              <a:rPr sz="2400" spc="-5" dirty="0">
                <a:latin typeface="Calibri"/>
                <a:cs typeface="Calibri"/>
              </a:rPr>
              <a:t>of </a:t>
            </a:r>
            <a:r>
              <a:rPr sz="2400" spc="-10" dirty="0">
                <a:latin typeface="Calibri"/>
                <a:cs typeface="Calibri"/>
              </a:rPr>
              <a:t>transfusion</a:t>
            </a:r>
            <a:r>
              <a:rPr sz="2400" spc="-5" dirty="0">
                <a:latin typeface="Calibri"/>
                <a:cs typeface="Calibri"/>
              </a:rPr>
              <a:t> </a:t>
            </a:r>
            <a:r>
              <a:rPr sz="2400" spc="-15" dirty="0">
                <a:latin typeface="Calibri"/>
                <a:cs typeface="Calibri"/>
              </a:rPr>
              <a:t>therapy</a:t>
            </a:r>
            <a:endParaRPr sz="2400">
              <a:latin typeface="Calibri"/>
              <a:cs typeface="Calibri"/>
            </a:endParaRPr>
          </a:p>
          <a:p>
            <a:pPr marL="311785" indent="-299720">
              <a:lnSpc>
                <a:spcPct val="100000"/>
              </a:lnSpc>
              <a:spcBef>
                <a:spcPts val="480"/>
              </a:spcBef>
              <a:buAutoNum type="arabicPeriod" startAt="2"/>
              <a:tabLst>
                <a:tab pos="312420" algn="l"/>
              </a:tabLst>
            </a:pPr>
            <a:r>
              <a:rPr sz="2400" spc="-5" dirty="0">
                <a:latin typeface="Calibri"/>
                <a:cs typeface="Calibri"/>
              </a:rPr>
              <a:t>the</a:t>
            </a:r>
            <a:r>
              <a:rPr sz="2400" spc="-15" dirty="0">
                <a:latin typeface="Calibri"/>
                <a:cs typeface="Calibri"/>
              </a:rPr>
              <a:t> </a:t>
            </a:r>
            <a:r>
              <a:rPr sz="2400" spc="-5" dirty="0">
                <a:latin typeface="Calibri"/>
                <a:cs typeface="Calibri"/>
              </a:rPr>
              <a:t>serum</a:t>
            </a:r>
            <a:r>
              <a:rPr sz="2400" spc="-15" dirty="0">
                <a:latin typeface="Calibri"/>
                <a:cs typeface="Calibri"/>
              </a:rPr>
              <a:t> ferritin</a:t>
            </a:r>
            <a:r>
              <a:rPr sz="2400" spc="30" dirty="0">
                <a:latin typeface="Calibri"/>
                <a:cs typeface="Calibri"/>
              </a:rPr>
              <a:t> </a:t>
            </a:r>
            <a:r>
              <a:rPr sz="2400" spc="-5" dirty="0">
                <a:solidFill>
                  <a:srgbClr val="FF2600"/>
                </a:solidFill>
                <a:latin typeface="Calibri"/>
                <a:cs typeface="Calibri"/>
              </a:rPr>
              <a:t>&gt;1,000</a:t>
            </a:r>
            <a:r>
              <a:rPr sz="2400" spc="-15" dirty="0">
                <a:solidFill>
                  <a:srgbClr val="FF2600"/>
                </a:solidFill>
                <a:latin typeface="Calibri"/>
                <a:cs typeface="Calibri"/>
              </a:rPr>
              <a:t> </a:t>
            </a:r>
            <a:r>
              <a:rPr sz="2400" spc="10" dirty="0">
                <a:solidFill>
                  <a:srgbClr val="FF2600"/>
                </a:solidFill>
                <a:latin typeface="Calibri"/>
                <a:cs typeface="Calibri"/>
              </a:rPr>
              <a:t>ng/mL</a:t>
            </a:r>
            <a:endParaRPr sz="2400">
              <a:latin typeface="Calibri"/>
              <a:cs typeface="Calibri"/>
            </a:endParaRPr>
          </a:p>
          <a:p>
            <a:pPr marL="244475" indent="-232410">
              <a:lnSpc>
                <a:spcPct val="100000"/>
              </a:lnSpc>
              <a:spcBef>
                <a:spcPts val="480"/>
              </a:spcBef>
              <a:buAutoNum type="arabicPeriod" startAt="2"/>
              <a:tabLst>
                <a:tab pos="245110" algn="l"/>
              </a:tabLst>
            </a:pPr>
            <a:r>
              <a:rPr sz="2400" spc="-10" dirty="0">
                <a:latin typeface="Calibri"/>
                <a:cs typeface="Calibri"/>
              </a:rPr>
              <a:t>liver </a:t>
            </a:r>
            <a:r>
              <a:rPr sz="2400" spc="-15" dirty="0">
                <a:latin typeface="Calibri"/>
                <a:cs typeface="Calibri"/>
              </a:rPr>
              <a:t>iron</a:t>
            </a:r>
            <a:r>
              <a:rPr sz="2400" spc="-10" dirty="0">
                <a:latin typeface="Calibri"/>
                <a:cs typeface="Calibri"/>
              </a:rPr>
              <a:t> concentration</a:t>
            </a:r>
            <a:r>
              <a:rPr sz="2400" spc="-10" dirty="0">
                <a:solidFill>
                  <a:srgbClr val="FF0000"/>
                </a:solidFill>
                <a:latin typeface="Calibri"/>
                <a:cs typeface="Calibri"/>
              </a:rPr>
              <a:t>. </a:t>
            </a:r>
            <a:r>
              <a:rPr sz="2400" spc="-5" dirty="0">
                <a:solidFill>
                  <a:srgbClr val="FF0000"/>
                </a:solidFill>
                <a:latin typeface="Calibri"/>
                <a:cs typeface="Calibri"/>
              </a:rPr>
              <a:t>&gt;5,000</a:t>
            </a:r>
            <a:r>
              <a:rPr sz="2400" spc="-10" dirty="0">
                <a:solidFill>
                  <a:srgbClr val="FF0000"/>
                </a:solidFill>
                <a:latin typeface="Calibri"/>
                <a:cs typeface="Calibri"/>
              </a:rPr>
              <a:t> </a:t>
            </a:r>
            <a:r>
              <a:rPr sz="2400" spc="5" dirty="0">
                <a:solidFill>
                  <a:srgbClr val="FF0000"/>
                </a:solidFill>
                <a:latin typeface="Calibri"/>
                <a:cs typeface="Calibri"/>
              </a:rPr>
              <a:t>μg/g</a:t>
            </a:r>
            <a:r>
              <a:rPr sz="2400" spc="-10" dirty="0">
                <a:solidFill>
                  <a:srgbClr val="FF0000"/>
                </a:solidFill>
                <a:latin typeface="Calibri"/>
                <a:cs typeface="Calibri"/>
              </a:rPr>
              <a:t> </a:t>
            </a:r>
            <a:r>
              <a:rPr sz="2400" dirty="0">
                <a:solidFill>
                  <a:srgbClr val="FF0000"/>
                </a:solidFill>
                <a:latin typeface="Calibri"/>
                <a:cs typeface="Calibri"/>
              </a:rPr>
              <a:t>dry</a:t>
            </a:r>
            <a:r>
              <a:rPr sz="2400" spc="-10" dirty="0">
                <a:solidFill>
                  <a:srgbClr val="FF0000"/>
                </a:solidFill>
                <a:latin typeface="Calibri"/>
                <a:cs typeface="Calibri"/>
              </a:rPr>
              <a:t> </a:t>
            </a:r>
            <a:r>
              <a:rPr sz="2400" spc="-15" dirty="0">
                <a:solidFill>
                  <a:srgbClr val="FF0000"/>
                </a:solidFill>
                <a:latin typeface="Calibri"/>
                <a:cs typeface="Calibri"/>
              </a:rPr>
              <a:t>weight.</a:t>
            </a:r>
            <a:endParaRPr sz="2400">
              <a:latin typeface="Calibri"/>
              <a:cs typeface="Calibri"/>
            </a:endParaRPr>
          </a:p>
          <a:p>
            <a:pPr marL="8369300" marR="596900" indent="-151765">
              <a:lnSpc>
                <a:spcPct val="100000"/>
              </a:lnSpc>
              <a:spcBef>
                <a:spcPts val="20"/>
              </a:spcBef>
            </a:pPr>
            <a:r>
              <a:rPr sz="2000" spc="-15" dirty="0">
                <a:solidFill>
                  <a:srgbClr val="FFFFFF"/>
                </a:solidFill>
                <a:latin typeface="Calibri"/>
                <a:cs typeface="Calibri"/>
              </a:rPr>
              <a:t>Iron </a:t>
            </a:r>
            <a:r>
              <a:rPr sz="2000" spc="-10" dirty="0">
                <a:solidFill>
                  <a:srgbClr val="FFFFFF"/>
                </a:solidFill>
                <a:latin typeface="Calibri"/>
                <a:cs typeface="Calibri"/>
              </a:rPr>
              <a:t>chelation </a:t>
            </a:r>
            <a:r>
              <a:rPr sz="2000" spc="-5" dirty="0">
                <a:solidFill>
                  <a:srgbClr val="FFFFFF"/>
                </a:solidFill>
                <a:latin typeface="Calibri"/>
                <a:cs typeface="Calibri"/>
              </a:rPr>
              <a:t>is </a:t>
            </a:r>
            <a:r>
              <a:rPr sz="2000" spc="-445" dirty="0">
                <a:solidFill>
                  <a:srgbClr val="FFFFFF"/>
                </a:solidFill>
                <a:latin typeface="Calibri"/>
                <a:cs typeface="Calibri"/>
              </a:rPr>
              <a:t> </a:t>
            </a:r>
            <a:r>
              <a:rPr sz="2000" spc="-5" dirty="0">
                <a:solidFill>
                  <a:srgbClr val="FFFFFF"/>
                </a:solidFill>
                <a:latin typeface="Calibri"/>
                <a:cs typeface="Calibri"/>
              </a:rPr>
              <a:t>not</a:t>
            </a:r>
            <a:r>
              <a:rPr sz="2000" spc="-30" dirty="0">
                <a:solidFill>
                  <a:srgbClr val="FFFFFF"/>
                </a:solidFill>
                <a:latin typeface="Calibri"/>
                <a:cs typeface="Calibri"/>
              </a:rPr>
              <a:t> </a:t>
            </a:r>
            <a:r>
              <a:rPr sz="2000" spc="-10" dirty="0">
                <a:solidFill>
                  <a:srgbClr val="FFFFFF"/>
                </a:solidFill>
                <a:latin typeface="Calibri"/>
                <a:cs typeface="Calibri"/>
              </a:rPr>
              <a:t>currently</a:t>
            </a:r>
            <a:endParaRPr sz="2000">
              <a:latin typeface="Calibri"/>
              <a:cs typeface="Calibri"/>
            </a:endParaRPr>
          </a:p>
        </p:txBody>
      </p:sp>
      <p:sp>
        <p:nvSpPr>
          <p:cNvPr id="8" name="object 8"/>
          <p:cNvSpPr txBox="1"/>
          <p:nvPr/>
        </p:nvSpPr>
        <p:spPr>
          <a:xfrm>
            <a:off x="8831374" y="3766974"/>
            <a:ext cx="1798955" cy="635000"/>
          </a:xfrm>
          <a:prstGeom prst="rect">
            <a:avLst/>
          </a:prstGeom>
        </p:spPr>
        <p:txBody>
          <a:bodyPr vert="horz" wrap="square" lIns="0" tIns="12700" rIns="0" bIns="0" rtlCol="0">
            <a:spAutoFit/>
          </a:bodyPr>
          <a:lstStyle/>
          <a:p>
            <a:pPr marL="175895" marR="5080" indent="-163830">
              <a:lnSpc>
                <a:spcPct val="100000"/>
              </a:lnSpc>
              <a:spcBef>
                <a:spcPts val="100"/>
              </a:spcBef>
            </a:pPr>
            <a:r>
              <a:rPr sz="2000" spc="-5" dirty="0">
                <a:solidFill>
                  <a:srgbClr val="FFFFFF"/>
                </a:solidFill>
                <a:latin typeface="Calibri"/>
                <a:cs typeface="Calibri"/>
              </a:rPr>
              <a:t>labeled</a:t>
            </a:r>
            <a:r>
              <a:rPr sz="2000" spc="-35" dirty="0">
                <a:solidFill>
                  <a:srgbClr val="FFFFFF"/>
                </a:solidFill>
                <a:latin typeface="Calibri"/>
                <a:cs typeface="Calibri"/>
              </a:rPr>
              <a:t> </a:t>
            </a:r>
            <a:r>
              <a:rPr sz="2000" spc="-20" dirty="0">
                <a:solidFill>
                  <a:srgbClr val="FFFFFF"/>
                </a:solidFill>
                <a:latin typeface="Calibri"/>
                <a:cs typeface="Calibri"/>
              </a:rPr>
              <a:t>for</a:t>
            </a:r>
            <a:r>
              <a:rPr sz="2000" spc="-30" dirty="0">
                <a:solidFill>
                  <a:srgbClr val="FFFFFF"/>
                </a:solidFill>
                <a:latin typeface="Calibri"/>
                <a:cs typeface="Calibri"/>
              </a:rPr>
              <a:t> </a:t>
            </a:r>
            <a:r>
              <a:rPr sz="2000" spc="-5" dirty="0">
                <a:solidFill>
                  <a:srgbClr val="FFFFFF"/>
                </a:solidFill>
                <a:latin typeface="Calibri"/>
                <a:cs typeface="Calibri"/>
              </a:rPr>
              <a:t>use</a:t>
            </a:r>
            <a:r>
              <a:rPr sz="2000" spc="-30" dirty="0">
                <a:solidFill>
                  <a:srgbClr val="FFFFFF"/>
                </a:solidFill>
                <a:latin typeface="Calibri"/>
                <a:cs typeface="Calibri"/>
              </a:rPr>
              <a:t> </a:t>
            </a:r>
            <a:r>
              <a:rPr sz="2000" spc="-5" dirty="0">
                <a:solidFill>
                  <a:srgbClr val="FFFFFF"/>
                </a:solidFill>
                <a:latin typeface="Calibri"/>
                <a:cs typeface="Calibri"/>
              </a:rPr>
              <a:t>in </a:t>
            </a:r>
            <a:r>
              <a:rPr sz="2000" spc="-434" dirty="0">
                <a:solidFill>
                  <a:srgbClr val="FFFFFF"/>
                </a:solidFill>
                <a:latin typeface="Calibri"/>
                <a:cs typeface="Calibri"/>
              </a:rPr>
              <a:t> </a:t>
            </a:r>
            <a:r>
              <a:rPr sz="2000" spc="-10" dirty="0">
                <a:solidFill>
                  <a:srgbClr val="FFFFFF"/>
                </a:solidFill>
                <a:latin typeface="Calibri"/>
                <a:cs typeface="Calibri"/>
              </a:rPr>
              <a:t>children</a:t>
            </a:r>
            <a:r>
              <a:rPr sz="2000" spc="-20" dirty="0">
                <a:solidFill>
                  <a:srgbClr val="FFFFFF"/>
                </a:solidFill>
                <a:latin typeface="Calibri"/>
                <a:cs typeface="Calibri"/>
              </a:rPr>
              <a:t> </a:t>
            </a:r>
            <a:r>
              <a:rPr sz="2000" spc="-5" dirty="0">
                <a:solidFill>
                  <a:srgbClr val="FFFFFF"/>
                </a:solidFill>
                <a:latin typeface="Calibri"/>
                <a:cs typeface="Calibri"/>
              </a:rPr>
              <a:t>&lt;2</a:t>
            </a:r>
            <a:r>
              <a:rPr sz="2000" spc="-20" dirty="0">
                <a:solidFill>
                  <a:srgbClr val="FFFFFF"/>
                </a:solidFill>
                <a:latin typeface="Calibri"/>
                <a:cs typeface="Calibri"/>
              </a:rPr>
              <a:t> </a:t>
            </a:r>
            <a:r>
              <a:rPr sz="2000" spc="-70" dirty="0">
                <a:solidFill>
                  <a:srgbClr val="FFFFFF"/>
                </a:solidFill>
                <a:latin typeface="Calibri"/>
                <a:cs typeface="Calibri"/>
              </a:rPr>
              <a:t>yr.</a:t>
            </a:r>
            <a:endParaRPr sz="2000">
              <a:latin typeface="Calibri"/>
              <a:cs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p:nvPr/>
        </p:nvSpPr>
        <p:spPr>
          <a:xfrm>
            <a:off x="692070" y="1510343"/>
            <a:ext cx="10370185" cy="4191000"/>
          </a:xfrm>
          <a:prstGeom prst="rect">
            <a:avLst/>
          </a:prstGeom>
        </p:spPr>
        <p:txBody>
          <a:bodyPr vert="horz" wrap="square" lIns="0" tIns="12700" rIns="0" bIns="0" rtlCol="0">
            <a:spAutoFit/>
          </a:bodyPr>
          <a:lstStyle/>
          <a:p>
            <a:pPr marL="12700">
              <a:lnSpc>
                <a:spcPct val="100000"/>
              </a:lnSpc>
              <a:spcBef>
                <a:spcPts val="100"/>
              </a:spcBef>
            </a:pPr>
            <a:r>
              <a:rPr sz="2000" b="1" spc="-15" dirty="0">
                <a:solidFill>
                  <a:srgbClr val="FF2600"/>
                </a:solidFill>
                <a:latin typeface="Calibri"/>
                <a:cs typeface="Calibri"/>
              </a:rPr>
              <a:t>1.Deferoxamine</a:t>
            </a:r>
            <a:r>
              <a:rPr sz="2000" b="1" spc="-30" dirty="0">
                <a:solidFill>
                  <a:srgbClr val="FF2600"/>
                </a:solidFill>
                <a:latin typeface="Calibri"/>
                <a:cs typeface="Calibri"/>
              </a:rPr>
              <a:t> </a:t>
            </a:r>
            <a:r>
              <a:rPr sz="2000" spc="-15" dirty="0">
                <a:latin typeface="Calibri"/>
                <a:cs typeface="Calibri"/>
              </a:rPr>
              <a:t>(Desferal)</a:t>
            </a:r>
            <a:endParaRPr sz="2000">
              <a:latin typeface="Calibri"/>
              <a:cs typeface="Calibri"/>
            </a:endParaRPr>
          </a:p>
          <a:p>
            <a:pPr>
              <a:lnSpc>
                <a:spcPct val="100000"/>
              </a:lnSpc>
              <a:spcBef>
                <a:spcPts val="25"/>
              </a:spcBef>
            </a:pPr>
            <a:endParaRPr sz="2600">
              <a:latin typeface="Calibri"/>
              <a:cs typeface="Calibri"/>
            </a:endParaRPr>
          </a:p>
          <a:p>
            <a:pPr marL="12700">
              <a:lnSpc>
                <a:spcPct val="100000"/>
              </a:lnSpc>
            </a:pPr>
            <a:r>
              <a:rPr sz="2000" spc="-15" dirty="0">
                <a:latin typeface="Calibri"/>
                <a:cs typeface="Calibri"/>
              </a:rPr>
              <a:t>excellent</a:t>
            </a:r>
            <a:r>
              <a:rPr sz="2000" spc="-20" dirty="0">
                <a:latin typeface="Calibri"/>
                <a:cs typeface="Calibri"/>
              </a:rPr>
              <a:t> </a:t>
            </a:r>
            <a:r>
              <a:rPr sz="2000" spc="-15" dirty="0">
                <a:latin typeface="Calibri"/>
                <a:cs typeface="Calibri"/>
              </a:rPr>
              <a:t>safety</a:t>
            </a:r>
            <a:r>
              <a:rPr sz="2000" spc="-20" dirty="0">
                <a:latin typeface="Calibri"/>
                <a:cs typeface="Calibri"/>
              </a:rPr>
              <a:t> </a:t>
            </a:r>
            <a:r>
              <a:rPr sz="2000" dirty="0">
                <a:latin typeface="Calibri"/>
                <a:cs typeface="Calibri"/>
              </a:rPr>
              <a:t>and</a:t>
            </a:r>
            <a:r>
              <a:rPr sz="2000" spc="-20" dirty="0">
                <a:latin typeface="Calibri"/>
                <a:cs typeface="Calibri"/>
              </a:rPr>
              <a:t> </a:t>
            </a:r>
            <a:r>
              <a:rPr sz="2000" spc="-10" dirty="0">
                <a:latin typeface="Calibri"/>
                <a:cs typeface="Calibri"/>
              </a:rPr>
              <a:t>efficacy</a:t>
            </a:r>
            <a:r>
              <a:rPr sz="2000" spc="-15" dirty="0">
                <a:latin typeface="Calibri"/>
                <a:cs typeface="Calibri"/>
              </a:rPr>
              <a:t> </a:t>
            </a:r>
            <a:r>
              <a:rPr sz="2000" spc="-10" dirty="0">
                <a:latin typeface="Calibri"/>
                <a:cs typeface="Calibri"/>
              </a:rPr>
              <a:t>profile</a:t>
            </a:r>
            <a:endParaRPr sz="2000">
              <a:latin typeface="Calibri"/>
              <a:cs typeface="Calibri"/>
            </a:endParaRPr>
          </a:p>
          <a:p>
            <a:pPr marL="12700" marR="281940">
              <a:lnSpc>
                <a:spcPct val="233300"/>
              </a:lnSpc>
            </a:pPr>
            <a:r>
              <a:rPr sz="2000" spc="-5" dirty="0">
                <a:latin typeface="Calibri"/>
                <a:cs typeface="Calibri"/>
              </a:rPr>
              <a:t>SC or IM </a:t>
            </a:r>
            <a:r>
              <a:rPr sz="2000" dirty="0">
                <a:latin typeface="Calibri"/>
                <a:cs typeface="Calibri"/>
              </a:rPr>
              <a:t>, </a:t>
            </a:r>
            <a:r>
              <a:rPr sz="2000" spc="-20" dirty="0">
                <a:latin typeface="Calibri"/>
                <a:cs typeface="Calibri"/>
              </a:rPr>
              <a:t>for</a:t>
            </a:r>
            <a:r>
              <a:rPr sz="2000" spc="-5" dirty="0">
                <a:latin typeface="Calibri"/>
                <a:cs typeface="Calibri"/>
              </a:rPr>
              <a:t> </a:t>
            </a:r>
            <a:r>
              <a:rPr sz="2000" dirty="0">
                <a:latin typeface="Calibri"/>
                <a:cs typeface="Calibri"/>
              </a:rPr>
              <a:t>8</a:t>
            </a:r>
            <a:r>
              <a:rPr sz="2000" spc="-5" dirty="0">
                <a:latin typeface="Calibri"/>
                <a:cs typeface="Calibri"/>
              </a:rPr>
              <a:t> hr </a:t>
            </a:r>
            <a:r>
              <a:rPr sz="2000" spc="-10" dirty="0">
                <a:latin typeface="Calibri"/>
                <a:cs typeface="Calibri"/>
              </a:rPr>
              <a:t>(at</a:t>
            </a:r>
            <a:r>
              <a:rPr sz="2000" dirty="0">
                <a:latin typeface="Calibri"/>
                <a:cs typeface="Calibri"/>
              </a:rPr>
              <a:t> </a:t>
            </a:r>
            <a:r>
              <a:rPr sz="2000" spc="-10" dirty="0">
                <a:latin typeface="Calibri"/>
                <a:cs typeface="Calibri"/>
              </a:rPr>
              <a:t>least)daily</a:t>
            </a:r>
            <a:r>
              <a:rPr sz="2000" spc="-5" dirty="0">
                <a:latin typeface="Calibri"/>
                <a:cs typeface="Calibri"/>
              </a:rPr>
              <a:t> ,5-7 </a:t>
            </a:r>
            <a:r>
              <a:rPr sz="2000" spc="-15" dirty="0">
                <a:latin typeface="Calibri"/>
                <a:cs typeface="Calibri"/>
              </a:rPr>
              <a:t>days\week</a:t>
            </a:r>
            <a:r>
              <a:rPr sz="2000" spc="-5" dirty="0">
                <a:latin typeface="Calibri"/>
                <a:cs typeface="Calibri"/>
              </a:rPr>
              <a:t> (because</a:t>
            </a:r>
            <a:r>
              <a:rPr sz="2000" dirty="0">
                <a:latin typeface="Calibri"/>
                <a:cs typeface="Calibri"/>
              </a:rPr>
              <a:t> </a:t>
            </a:r>
            <a:r>
              <a:rPr sz="2000" spc="-5" dirty="0">
                <a:latin typeface="Calibri"/>
                <a:cs typeface="Calibri"/>
              </a:rPr>
              <a:t>of short </a:t>
            </a:r>
            <a:r>
              <a:rPr sz="2000" spc="-15" dirty="0">
                <a:latin typeface="Calibri"/>
                <a:cs typeface="Calibri"/>
              </a:rPr>
              <a:t>half-life</a:t>
            </a:r>
            <a:r>
              <a:rPr sz="2000" spc="450" dirty="0">
                <a:latin typeface="Calibri"/>
                <a:cs typeface="Calibri"/>
              </a:rPr>
              <a:t> </a:t>
            </a:r>
            <a:r>
              <a:rPr sz="2000" spc="-5" dirty="0">
                <a:latin typeface="Calibri"/>
                <a:cs typeface="Calibri"/>
              </a:rPr>
              <a:t>less than</a:t>
            </a:r>
            <a:r>
              <a:rPr sz="2000" dirty="0">
                <a:latin typeface="Calibri"/>
                <a:cs typeface="Calibri"/>
              </a:rPr>
              <a:t> </a:t>
            </a:r>
            <a:r>
              <a:rPr sz="2000" spc="-5" dirty="0">
                <a:latin typeface="Calibri"/>
                <a:cs typeface="Calibri"/>
              </a:rPr>
              <a:t>30 min) </a:t>
            </a:r>
            <a:r>
              <a:rPr sz="2000" dirty="0">
                <a:latin typeface="Calibri"/>
                <a:cs typeface="Calibri"/>
              </a:rPr>
              <a:t> </a:t>
            </a:r>
            <a:r>
              <a:rPr sz="2000" spc="-5" dirty="0">
                <a:latin typeface="Calibri"/>
                <a:cs typeface="Calibri"/>
              </a:rPr>
              <a:t>initially </a:t>
            </a:r>
            <a:r>
              <a:rPr sz="2000" spc="-15" dirty="0">
                <a:latin typeface="Calibri"/>
                <a:cs typeface="Calibri"/>
              </a:rPr>
              <a:t>started</a:t>
            </a:r>
            <a:r>
              <a:rPr sz="2000" dirty="0">
                <a:latin typeface="Calibri"/>
                <a:cs typeface="Calibri"/>
              </a:rPr>
              <a:t> </a:t>
            </a:r>
            <a:r>
              <a:rPr sz="2000" spc="-10" dirty="0">
                <a:latin typeface="Calibri"/>
                <a:cs typeface="Calibri"/>
              </a:rPr>
              <a:t>at</a:t>
            </a:r>
            <a:r>
              <a:rPr sz="2000" spc="15" dirty="0">
                <a:latin typeface="Calibri"/>
                <a:cs typeface="Calibri"/>
              </a:rPr>
              <a:t> </a:t>
            </a:r>
            <a:r>
              <a:rPr sz="2000" spc="-5" dirty="0">
                <a:solidFill>
                  <a:srgbClr val="FF0000"/>
                </a:solidFill>
                <a:latin typeface="Calibri"/>
                <a:cs typeface="Calibri"/>
              </a:rPr>
              <a:t>20</a:t>
            </a:r>
            <a:r>
              <a:rPr sz="2000" dirty="0">
                <a:solidFill>
                  <a:srgbClr val="FF0000"/>
                </a:solidFill>
                <a:latin typeface="Calibri"/>
                <a:cs typeface="Calibri"/>
              </a:rPr>
              <a:t> </a:t>
            </a:r>
            <a:r>
              <a:rPr sz="2000" spc="10" dirty="0">
                <a:solidFill>
                  <a:srgbClr val="FF0000"/>
                </a:solidFill>
                <a:latin typeface="Calibri"/>
                <a:cs typeface="Calibri"/>
              </a:rPr>
              <a:t>mg/kg </a:t>
            </a:r>
            <a:r>
              <a:rPr sz="2000" dirty="0">
                <a:latin typeface="Calibri"/>
                <a:cs typeface="Calibri"/>
              </a:rPr>
              <a:t>and </a:t>
            </a:r>
            <a:r>
              <a:rPr sz="2000" spc="-10" dirty="0">
                <a:latin typeface="Calibri"/>
                <a:cs typeface="Calibri"/>
              </a:rPr>
              <a:t>can</a:t>
            </a:r>
            <a:r>
              <a:rPr sz="2000" spc="-5" dirty="0">
                <a:latin typeface="Calibri"/>
                <a:cs typeface="Calibri"/>
              </a:rPr>
              <a:t> be</a:t>
            </a:r>
            <a:r>
              <a:rPr sz="2000" dirty="0">
                <a:latin typeface="Calibri"/>
                <a:cs typeface="Calibri"/>
              </a:rPr>
              <a:t> </a:t>
            </a:r>
            <a:r>
              <a:rPr sz="2000" spc="-10" dirty="0">
                <a:latin typeface="Calibri"/>
                <a:cs typeface="Calibri"/>
              </a:rPr>
              <a:t>increased</a:t>
            </a:r>
            <a:r>
              <a:rPr sz="2000" spc="-5" dirty="0">
                <a:latin typeface="Calibri"/>
                <a:cs typeface="Calibri"/>
              </a:rPr>
              <a:t> </a:t>
            </a:r>
            <a:r>
              <a:rPr sz="2000" spc="-10" dirty="0">
                <a:latin typeface="Calibri"/>
                <a:cs typeface="Calibri"/>
              </a:rPr>
              <a:t>to</a:t>
            </a:r>
            <a:r>
              <a:rPr sz="2000" spc="15" dirty="0">
                <a:latin typeface="Calibri"/>
                <a:cs typeface="Calibri"/>
              </a:rPr>
              <a:t> </a:t>
            </a:r>
            <a:r>
              <a:rPr sz="2000" spc="-5" dirty="0">
                <a:solidFill>
                  <a:srgbClr val="FF0000"/>
                </a:solidFill>
                <a:latin typeface="Calibri"/>
                <a:cs typeface="Calibri"/>
              </a:rPr>
              <a:t>60 </a:t>
            </a:r>
            <a:r>
              <a:rPr sz="2000" spc="10" dirty="0">
                <a:solidFill>
                  <a:srgbClr val="FF0000"/>
                </a:solidFill>
                <a:latin typeface="Calibri"/>
                <a:cs typeface="Calibri"/>
              </a:rPr>
              <a:t>mg/kg</a:t>
            </a:r>
            <a:r>
              <a:rPr sz="2000" spc="15" dirty="0">
                <a:solidFill>
                  <a:srgbClr val="FF0000"/>
                </a:solidFill>
                <a:latin typeface="Calibri"/>
                <a:cs typeface="Calibri"/>
              </a:rPr>
              <a:t> </a:t>
            </a:r>
            <a:r>
              <a:rPr sz="2000" spc="-5" dirty="0">
                <a:latin typeface="Calibri"/>
                <a:cs typeface="Calibri"/>
              </a:rPr>
              <a:t>in </a:t>
            </a:r>
            <a:r>
              <a:rPr sz="2000" spc="-10" dirty="0">
                <a:latin typeface="Calibri"/>
                <a:cs typeface="Calibri"/>
              </a:rPr>
              <a:t>heavily</a:t>
            </a:r>
            <a:r>
              <a:rPr sz="2000" dirty="0">
                <a:latin typeface="Calibri"/>
                <a:cs typeface="Calibri"/>
              </a:rPr>
              <a:t> </a:t>
            </a:r>
            <a:r>
              <a:rPr sz="2000" spc="-10" dirty="0">
                <a:latin typeface="Calibri"/>
                <a:cs typeface="Calibri"/>
              </a:rPr>
              <a:t>iron-overloaded</a:t>
            </a:r>
            <a:r>
              <a:rPr sz="2000" spc="-5" dirty="0">
                <a:latin typeface="Calibri"/>
                <a:cs typeface="Calibri"/>
              </a:rPr>
              <a:t> </a:t>
            </a:r>
            <a:r>
              <a:rPr sz="2000" spc="-10" dirty="0">
                <a:latin typeface="Calibri"/>
                <a:cs typeface="Calibri"/>
              </a:rPr>
              <a:t>patients. </a:t>
            </a:r>
            <a:r>
              <a:rPr sz="2000" spc="-434" dirty="0">
                <a:latin typeface="Calibri"/>
                <a:cs typeface="Calibri"/>
              </a:rPr>
              <a:t> </a:t>
            </a:r>
            <a:r>
              <a:rPr sz="2000" spc="-5" dirty="0">
                <a:latin typeface="Calibri"/>
                <a:cs typeface="Calibri"/>
              </a:rPr>
              <a:t>The</a:t>
            </a:r>
            <a:r>
              <a:rPr sz="2000" spc="5" dirty="0">
                <a:latin typeface="Calibri"/>
                <a:cs typeface="Calibri"/>
              </a:rPr>
              <a:t> </a:t>
            </a:r>
            <a:r>
              <a:rPr sz="2000" spc="-5" dirty="0">
                <a:solidFill>
                  <a:srgbClr val="FF0000"/>
                </a:solidFill>
                <a:latin typeface="Calibri"/>
                <a:cs typeface="Calibri"/>
              </a:rPr>
              <a:t>major</a:t>
            </a:r>
            <a:r>
              <a:rPr sz="2000" dirty="0">
                <a:solidFill>
                  <a:srgbClr val="FF0000"/>
                </a:solidFill>
                <a:latin typeface="Calibri"/>
                <a:cs typeface="Calibri"/>
              </a:rPr>
              <a:t> </a:t>
            </a:r>
            <a:r>
              <a:rPr sz="2000" spc="-10" dirty="0">
                <a:solidFill>
                  <a:srgbClr val="FF0000"/>
                </a:solidFill>
                <a:latin typeface="Calibri"/>
                <a:cs typeface="Calibri"/>
              </a:rPr>
              <a:t>problem</a:t>
            </a:r>
            <a:r>
              <a:rPr sz="2000" spc="20" dirty="0">
                <a:solidFill>
                  <a:srgbClr val="FF0000"/>
                </a:solidFill>
                <a:latin typeface="Calibri"/>
                <a:cs typeface="Calibri"/>
              </a:rPr>
              <a:t> </a:t>
            </a:r>
            <a:r>
              <a:rPr sz="2000" spc="-5" dirty="0">
                <a:latin typeface="Calibri"/>
                <a:cs typeface="Calibri"/>
              </a:rPr>
              <a:t>with</a:t>
            </a:r>
            <a:r>
              <a:rPr sz="2000" dirty="0">
                <a:latin typeface="Calibri"/>
                <a:cs typeface="Calibri"/>
              </a:rPr>
              <a:t> </a:t>
            </a:r>
            <a:r>
              <a:rPr sz="2000" spc="-20" dirty="0">
                <a:latin typeface="Calibri"/>
                <a:cs typeface="Calibri"/>
              </a:rPr>
              <a:t>deferoxamine</a:t>
            </a:r>
            <a:r>
              <a:rPr sz="2000" dirty="0">
                <a:latin typeface="Calibri"/>
                <a:cs typeface="Calibri"/>
              </a:rPr>
              <a:t> </a:t>
            </a:r>
            <a:r>
              <a:rPr sz="2000" spc="-5" dirty="0">
                <a:latin typeface="Calibri"/>
                <a:cs typeface="Calibri"/>
              </a:rPr>
              <a:t>is</a:t>
            </a:r>
            <a:r>
              <a:rPr sz="2000" spc="10" dirty="0">
                <a:latin typeface="Calibri"/>
                <a:cs typeface="Calibri"/>
              </a:rPr>
              <a:t> </a:t>
            </a:r>
            <a:r>
              <a:rPr sz="2000" spc="-10" dirty="0">
                <a:solidFill>
                  <a:srgbClr val="FF0000"/>
                </a:solidFill>
                <a:latin typeface="Calibri"/>
                <a:cs typeface="Calibri"/>
              </a:rPr>
              <a:t>noncompliance</a:t>
            </a:r>
            <a:r>
              <a:rPr sz="2000" spc="10" dirty="0">
                <a:solidFill>
                  <a:srgbClr val="FF0000"/>
                </a:solidFill>
                <a:latin typeface="Calibri"/>
                <a:cs typeface="Calibri"/>
              </a:rPr>
              <a:t> </a:t>
            </a:r>
            <a:r>
              <a:rPr sz="2000" spc="-5" dirty="0">
                <a:latin typeface="Calibri"/>
                <a:cs typeface="Calibri"/>
              </a:rPr>
              <a:t>because</a:t>
            </a:r>
            <a:r>
              <a:rPr sz="2000" dirty="0">
                <a:latin typeface="Calibri"/>
                <a:cs typeface="Calibri"/>
              </a:rPr>
              <a:t> </a:t>
            </a:r>
            <a:r>
              <a:rPr sz="2000" spc="-5" dirty="0">
                <a:latin typeface="Calibri"/>
                <a:cs typeface="Calibri"/>
              </a:rPr>
              <a:t>of</a:t>
            </a:r>
            <a:r>
              <a:rPr sz="2000" dirty="0">
                <a:latin typeface="Calibri"/>
                <a:cs typeface="Calibri"/>
              </a:rPr>
              <a:t> </a:t>
            </a:r>
            <a:r>
              <a:rPr sz="2000" spc="-5" dirty="0">
                <a:latin typeface="Calibri"/>
                <a:cs typeface="Calibri"/>
              </a:rPr>
              <a:t>the</a:t>
            </a:r>
            <a:r>
              <a:rPr sz="2000" spc="5" dirty="0">
                <a:latin typeface="Calibri"/>
                <a:cs typeface="Calibri"/>
              </a:rPr>
              <a:t> </a:t>
            </a:r>
            <a:r>
              <a:rPr sz="2000" spc="-15" dirty="0">
                <a:latin typeface="Calibri"/>
                <a:cs typeface="Calibri"/>
              </a:rPr>
              <a:t>route</a:t>
            </a:r>
            <a:r>
              <a:rPr sz="2000" dirty="0">
                <a:latin typeface="Calibri"/>
                <a:cs typeface="Calibri"/>
              </a:rPr>
              <a:t> </a:t>
            </a:r>
            <a:r>
              <a:rPr sz="2000" spc="-5" dirty="0">
                <a:latin typeface="Calibri"/>
                <a:cs typeface="Calibri"/>
              </a:rPr>
              <a:t>of</a:t>
            </a:r>
            <a:r>
              <a:rPr sz="2000" dirty="0">
                <a:latin typeface="Calibri"/>
                <a:cs typeface="Calibri"/>
              </a:rPr>
              <a:t> </a:t>
            </a:r>
            <a:r>
              <a:rPr sz="2000" spc="-10" dirty="0">
                <a:latin typeface="Calibri"/>
                <a:cs typeface="Calibri"/>
              </a:rPr>
              <a:t>administration.</a:t>
            </a:r>
            <a:endParaRPr sz="2000">
              <a:latin typeface="Calibri"/>
              <a:cs typeface="Calibri"/>
            </a:endParaRPr>
          </a:p>
          <a:p>
            <a:pPr>
              <a:lnSpc>
                <a:spcPct val="100000"/>
              </a:lnSpc>
              <a:spcBef>
                <a:spcPts val="25"/>
              </a:spcBef>
            </a:pPr>
            <a:endParaRPr sz="2600">
              <a:latin typeface="Calibri"/>
              <a:cs typeface="Calibri"/>
            </a:endParaRPr>
          </a:p>
          <a:p>
            <a:pPr marL="12700">
              <a:lnSpc>
                <a:spcPct val="100000"/>
              </a:lnSpc>
            </a:pPr>
            <a:r>
              <a:rPr sz="2000" u="heavy" spc="-15" dirty="0">
                <a:uFill>
                  <a:solidFill>
                    <a:srgbClr val="000000"/>
                  </a:solidFill>
                </a:uFill>
                <a:latin typeface="Calibri"/>
                <a:cs typeface="Calibri"/>
              </a:rPr>
              <a:t>Adverse</a:t>
            </a:r>
            <a:r>
              <a:rPr sz="2000" u="heavy" dirty="0">
                <a:uFill>
                  <a:solidFill>
                    <a:srgbClr val="000000"/>
                  </a:solidFill>
                </a:uFill>
                <a:latin typeface="Calibri"/>
                <a:cs typeface="Calibri"/>
              </a:rPr>
              <a:t> </a:t>
            </a:r>
            <a:r>
              <a:rPr sz="2000" u="heavy" spc="-5" dirty="0">
                <a:uFill>
                  <a:solidFill>
                    <a:srgbClr val="000000"/>
                  </a:solidFill>
                </a:uFill>
                <a:latin typeface="Calibri"/>
                <a:cs typeface="Calibri"/>
              </a:rPr>
              <a:t>side</a:t>
            </a:r>
            <a:r>
              <a:rPr sz="2000" u="heavy" spc="5" dirty="0">
                <a:uFill>
                  <a:solidFill>
                    <a:srgbClr val="000000"/>
                  </a:solidFill>
                </a:uFill>
                <a:latin typeface="Calibri"/>
                <a:cs typeface="Calibri"/>
              </a:rPr>
              <a:t> </a:t>
            </a:r>
            <a:r>
              <a:rPr sz="2000" u="heavy" spc="-15" dirty="0">
                <a:uFill>
                  <a:solidFill>
                    <a:srgbClr val="000000"/>
                  </a:solidFill>
                </a:uFill>
                <a:latin typeface="Calibri"/>
                <a:cs typeface="Calibri"/>
              </a:rPr>
              <a:t>effects</a:t>
            </a:r>
            <a:r>
              <a:rPr sz="2000" u="heavy" dirty="0">
                <a:uFill>
                  <a:solidFill>
                    <a:srgbClr val="000000"/>
                  </a:solidFill>
                </a:uFill>
                <a:latin typeface="Calibri"/>
                <a:cs typeface="Calibri"/>
              </a:rPr>
              <a:t> </a:t>
            </a:r>
            <a:r>
              <a:rPr sz="2000" u="heavy" spc="-5" dirty="0">
                <a:uFill>
                  <a:solidFill>
                    <a:srgbClr val="000000"/>
                  </a:solidFill>
                </a:uFill>
                <a:latin typeface="Calibri"/>
                <a:cs typeface="Calibri"/>
              </a:rPr>
              <a:t>include</a:t>
            </a:r>
            <a:r>
              <a:rPr sz="2000" spc="25" dirty="0">
                <a:latin typeface="Calibri"/>
                <a:cs typeface="Calibri"/>
              </a:rPr>
              <a:t> </a:t>
            </a:r>
            <a:r>
              <a:rPr sz="2000" spc="-10" dirty="0">
                <a:solidFill>
                  <a:srgbClr val="FF0000"/>
                </a:solidFill>
                <a:latin typeface="Calibri"/>
                <a:cs typeface="Calibri"/>
              </a:rPr>
              <a:t>local</a:t>
            </a:r>
            <a:r>
              <a:rPr sz="2000" dirty="0">
                <a:solidFill>
                  <a:srgbClr val="FF0000"/>
                </a:solidFill>
                <a:latin typeface="Calibri"/>
                <a:cs typeface="Calibri"/>
              </a:rPr>
              <a:t> </a:t>
            </a:r>
            <a:r>
              <a:rPr sz="2000" spc="-5" dirty="0">
                <a:solidFill>
                  <a:srgbClr val="FF0000"/>
                </a:solidFill>
                <a:latin typeface="Calibri"/>
                <a:cs typeface="Calibri"/>
              </a:rPr>
              <a:t>skin</a:t>
            </a:r>
            <a:r>
              <a:rPr sz="2000" spc="5" dirty="0">
                <a:solidFill>
                  <a:srgbClr val="FF0000"/>
                </a:solidFill>
                <a:latin typeface="Calibri"/>
                <a:cs typeface="Calibri"/>
              </a:rPr>
              <a:t> </a:t>
            </a:r>
            <a:r>
              <a:rPr sz="2000" spc="-10" dirty="0">
                <a:solidFill>
                  <a:srgbClr val="FF0000"/>
                </a:solidFill>
                <a:latin typeface="Calibri"/>
                <a:cs typeface="Calibri"/>
              </a:rPr>
              <a:t>reactions,</a:t>
            </a:r>
            <a:r>
              <a:rPr sz="2000" spc="20" dirty="0">
                <a:solidFill>
                  <a:srgbClr val="FF0000"/>
                </a:solidFill>
                <a:latin typeface="Calibri"/>
                <a:cs typeface="Calibri"/>
              </a:rPr>
              <a:t> </a:t>
            </a:r>
            <a:r>
              <a:rPr sz="2000" spc="-25" dirty="0">
                <a:solidFill>
                  <a:srgbClr val="FF2600"/>
                </a:solidFill>
                <a:latin typeface="Calibri"/>
                <a:cs typeface="Calibri"/>
              </a:rPr>
              <a:t>ototoxicity,</a:t>
            </a:r>
            <a:r>
              <a:rPr sz="2000" spc="5" dirty="0">
                <a:solidFill>
                  <a:srgbClr val="FF2600"/>
                </a:solidFill>
                <a:latin typeface="Calibri"/>
                <a:cs typeface="Calibri"/>
              </a:rPr>
              <a:t> </a:t>
            </a:r>
            <a:r>
              <a:rPr sz="2000" spc="-10" dirty="0">
                <a:solidFill>
                  <a:srgbClr val="FF2600"/>
                </a:solidFill>
                <a:latin typeface="Calibri"/>
                <a:cs typeface="Calibri"/>
              </a:rPr>
              <a:t>retinal</a:t>
            </a:r>
            <a:r>
              <a:rPr sz="2000" dirty="0">
                <a:solidFill>
                  <a:srgbClr val="FF2600"/>
                </a:solidFill>
                <a:latin typeface="Calibri"/>
                <a:cs typeface="Calibri"/>
              </a:rPr>
              <a:t> </a:t>
            </a:r>
            <a:r>
              <a:rPr sz="2000" spc="-10" dirty="0">
                <a:solidFill>
                  <a:srgbClr val="FF2600"/>
                </a:solidFill>
                <a:latin typeface="Calibri"/>
                <a:cs typeface="Calibri"/>
              </a:rPr>
              <a:t>changes,</a:t>
            </a:r>
            <a:r>
              <a:rPr sz="2000" spc="5" dirty="0">
                <a:solidFill>
                  <a:srgbClr val="FF2600"/>
                </a:solidFill>
                <a:latin typeface="Calibri"/>
                <a:cs typeface="Calibri"/>
              </a:rPr>
              <a:t> </a:t>
            </a:r>
            <a:r>
              <a:rPr sz="2000" dirty="0">
                <a:solidFill>
                  <a:srgbClr val="FF2600"/>
                </a:solidFill>
                <a:latin typeface="Calibri"/>
                <a:cs typeface="Calibri"/>
              </a:rPr>
              <a:t>and </a:t>
            </a:r>
            <a:r>
              <a:rPr sz="2000" spc="-5" dirty="0">
                <a:solidFill>
                  <a:srgbClr val="FF2600"/>
                </a:solidFill>
                <a:latin typeface="Calibri"/>
                <a:cs typeface="Calibri"/>
              </a:rPr>
              <a:t>bone</a:t>
            </a:r>
            <a:r>
              <a:rPr sz="2000" spc="5" dirty="0">
                <a:solidFill>
                  <a:srgbClr val="FF2600"/>
                </a:solidFill>
                <a:latin typeface="Calibri"/>
                <a:cs typeface="Calibri"/>
              </a:rPr>
              <a:t> </a:t>
            </a:r>
            <a:r>
              <a:rPr sz="2000" spc="-10" dirty="0">
                <a:solidFill>
                  <a:srgbClr val="FF2600"/>
                </a:solidFill>
                <a:latin typeface="Calibri"/>
                <a:cs typeface="Calibri"/>
              </a:rPr>
              <a:t>dysplasia</a:t>
            </a:r>
            <a:r>
              <a:rPr sz="2000" dirty="0">
                <a:solidFill>
                  <a:srgbClr val="FF2600"/>
                </a:solidFill>
                <a:latin typeface="Calibri"/>
                <a:cs typeface="Calibri"/>
              </a:rPr>
              <a:t> </a:t>
            </a:r>
            <a:r>
              <a:rPr sz="2000" spc="-5" dirty="0">
                <a:solidFill>
                  <a:srgbClr val="FF2600"/>
                </a:solidFill>
                <a:latin typeface="Calibri"/>
                <a:cs typeface="Calibri"/>
              </a:rPr>
              <a:t>with</a:t>
            </a:r>
            <a:endParaRPr sz="2000">
              <a:latin typeface="Calibri"/>
              <a:cs typeface="Calibri"/>
            </a:endParaRPr>
          </a:p>
          <a:p>
            <a:pPr marL="12700">
              <a:lnSpc>
                <a:spcPct val="100000"/>
              </a:lnSpc>
            </a:pPr>
            <a:r>
              <a:rPr sz="2000" spc="-10" dirty="0">
                <a:solidFill>
                  <a:srgbClr val="FF2600"/>
                </a:solidFill>
                <a:latin typeface="Calibri"/>
                <a:cs typeface="Calibri"/>
              </a:rPr>
              <a:t>.truncal</a:t>
            </a:r>
            <a:r>
              <a:rPr sz="2000" spc="-20" dirty="0">
                <a:solidFill>
                  <a:srgbClr val="FF2600"/>
                </a:solidFill>
                <a:latin typeface="Calibri"/>
                <a:cs typeface="Calibri"/>
              </a:rPr>
              <a:t> </a:t>
            </a:r>
            <a:r>
              <a:rPr sz="2000" spc="-10" dirty="0">
                <a:solidFill>
                  <a:srgbClr val="FF2600"/>
                </a:solidFill>
                <a:latin typeface="Calibri"/>
                <a:cs typeface="Calibri"/>
              </a:rPr>
              <a:t>shortening</a:t>
            </a:r>
            <a:endParaRPr sz="2000">
              <a:latin typeface="Calibri"/>
              <a:cs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a:spLocks noGrp="1"/>
          </p:cNvSpPr>
          <p:nvPr>
            <p:ph type="title"/>
          </p:nvPr>
        </p:nvSpPr>
        <p:spPr>
          <a:xfrm>
            <a:off x="692071" y="1485958"/>
            <a:ext cx="2329180" cy="330200"/>
          </a:xfrm>
          <a:prstGeom prst="rect">
            <a:avLst/>
          </a:prstGeom>
        </p:spPr>
        <p:txBody>
          <a:bodyPr vert="horz" wrap="square" lIns="0" tIns="12700" rIns="0" bIns="0" rtlCol="0">
            <a:spAutoFit/>
          </a:bodyPr>
          <a:lstStyle/>
          <a:p>
            <a:pPr marL="12700">
              <a:lnSpc>
                <a:spcPct val="100000"/>
              </a:lnSpc>
              <a:spcBef>
                <a:spcPts val="100"/>
              </a:spcBef>
            </a:pPr>
            <a:r>
              <a:rPr sz="2000" spc="-20" dirty="0">
                <a:solidFill>
                  <a:srgbClr val="FF2600"/>
                </a:solidFill>
              </a:rPr>
              <a:t>2.Deferasirox</a:t>
            </a:r>
            <a:r>
              <a:rPr sz="2000" spc="-45" dirty="0">
                <a:solidFill>
                  <a:srgbClr val="FF2600"/>
                </a:solidFill>
              </a:rPr>
              <a:t> </a:t>
            </a:r>
            <a:r>
              <a:rPr sz="2000" spc="-5" dirty="0">
                <a:solidFill>
                  <a:srgbClr val="FF2600"/>
                </a:solidFill>
              </a:rPr>
              <a:t>(Exjade)</a:t>
            </a:r>
            <a:endParaRPr sz="2000"/>
          </a:p>
        </p:txBody>
      </p:sp>
      <p:sp>
        <p:nvSpPr>
          <p:cNvPr id="4" name="object 4"/>
          <p:cNvSpPr txBox="1"/>
          <p:nvPr/>
        </p:nvSpPr>
        <p:spPr>
          <a:xfrm>
            <a:off x="692071" y="2136199"/>
            <a:ext cx="6391275" cy="3906520"/>
          </a:xfrm>
          <a:prstGeom prst="rect">
            <a:avLst/>
          </a:prstGeom>
        </p:spPr>
        <p:txBody>
          <a:bodyPr vert="horz" wrap="square" lIns="0" tIns="12700" rIns="0" bIns="0" rtlCol="0">
            <a:spAutoFit/>
          </a:bodyPr>
          <a:lstStyle/>
          <a:p>
            <a:pPr marL="69850">
              <a:lnSpc>
                <a:spcPct val="100000"/>
              </a:lnSpc>
              <a:spcBef>
                <a:spcPts val="100"/>
              </a:spcBef>
            </a:pPr>
            <a:r>
              <a:rPr sz="2000" spc="-15" dirty="0">
                <a:latin typeface="Calibri"/>
                <a:cs typeface="Calibri"/>
              </a:rPr>
              <a:t>oral</a:t>
            </a:r>
            <a:r>
              <a:rPr sz="2000" spc="-25" dirty="0">
                <a:latin typeface="Calibri"/>
                <a:cs typeface="Calibri"/>
              </a:rPr>
              <a:t> </a:t>
            </a:r>
            <a:r>
              <a:rPr sz="2000" spc="-15" dirty="0">
                <a:latin typeface="Calibri"/>
                <a:cs typeface="Calibri"/>
              </a:rPr>
              <a:t>iron</a:t>
            </a:r>
            <a:r>
              <a:rPr sz="2000" spc="-25" dirty="0">
                <a:latin typeface="Calibri"/>
                <a:cs typeface="Calibri"/>
              </a:rPr>
              <a:t> </a:t>
            </a:r>
            <a:r>
              <a:rPr sz="2000" spc="-10" dirty="0">
                <a:latin typeface="Calibri"/>
                <a:cs typeface="Calibri"/>
              </a:rPr>
              <a:t>chelator</a:t>
            </a:r>
            <a:endParaRPr sz="2000">
              <a:latin typeface="Calibri"/>
              <a:cs typeface="Calibri"/>
            </a:endParaRPr>
          </a:p>
          <a:p>
            <a:pPr marL="12700" marR="1568450">
              <a:lnSpc>
                <a:spcPct val="213300"/>
              </a:lnSpc>
            </a:pPr>
            <a:r>
              <a:rPr sz="2000" spc="-10" dirty="0">
                <a:latin typeface="Calibri"/>
                <a:cs typeface="Calibri"/>
              </a:rPr>
              <a:t>give</a:t>
            </a:r>
            <a:r>
              <a:rPr sz="2000" dirty="0">
                <a:latin typeface="Calibri"/>
                <a:cs typeface="Calibri"/>
              </a:rPr>
              <a:t> </a:t>
            </a:r>
            <a:r>
              <a:rPr sz="2000" spc="-5" dirty="0">
                <a:solidFill>
                  <a:srgbClr val="FF0000"/>
                </a:solidFill>
                <a:latin typeface="Calibri"/>
                <a:cs typeface="Calibri"/>
              </a:rPr>
              <a:t>once daily</a:t>
            </a:r>
            <a:r>
              <a:rPr sz="2000" spc="5" dirty="0">
                <a:solidFill>
                  <a:srgbClr val="FF0000"/>
                </a:solidFill>
                <a:latin typeface="Calibri"/>
                <a:cs typeface="Calibri"/>
              </a:rPr>
              <a:t> </a:t>
            </a:r>
            <a:r>
              <a:rPr sz="2000" spc="-5" dirty="0">
                <a:latin typeface="Calibri"/>
                <a:cs typeface="Calibri"/>
              </a:rPr>
              <a:t>with </a:t>
            </a:r>
            <a:r>
              <a:rPr sz="2000" spc="-10" dirty="0">
                <a:latin typeface="Calibri"/>
                <a:cs typeface="Calibri"/>
              </a:rPr>
              <a:t>dispersible</a:t>
            </a:r>
            <a:r>
              <a:rPr sz="2000" spc="-5" dirty="0">
                <a:latin typeface="Calibri"/>
                <a:cs typeface="Calibri"/>
              </a:rPr>
              <a:t> </a:t>
            </a:r>
            <a:r>
              <a:rPr sz="2000" spc="-10" dirty="0">
                <a:latin typeface="Calibri"/>
                <a:cs typeface="Calibri"/>
              </a:rPr>
              <a:t>tablet</a:t>
            </a:r>
            <a:r>
              <a:rPr sz="2000" spc="-5" dirty="0">
                <a:latin typeface="Calibri"/>
                <a:cs typeface="Calibri"/>
              </a:rPr>
              <a:t> in </a:t>
            </a:r>
            <a:r>
              <a:rPr sz="2000" spc="-50" dirty="0">
                <a:latin typeface="Calibri"/>
                <a:cs typeface="Calibri"/>
              </a:rPr>
              <a:t>water. </a:t>
            </a:r>
            <a:r>
              <a:rPr sz="2000" spc="-440" dirty="0">
                <a:latin typeface="Calibri"/>
                <a:cs typeface="Calibri"/>
              </a:rPr>
              <a:t> </a:t>
            </a:r>
            <a:r>
              <a:rPr sz="2000" spc="-15" dirty="0">
                <a:latin typeface="Calibri"/>
                <a:cs typeface="Calibri"/>
              </a:rPr>
              <a:t>half-life</a:t>
            </a:r>
            <a:r>
              <a:rPr sz="2000" spc="-10" dirty="0">
                <a:latin typeface="Calibri"/>
                <a:cs typeface="Calibri"/>
              </a:rPr>
              <a:t> </a:t>
            </a:r>
            <a:r>
              <a:rPr sz="2000" spc="-5" dirty="0">
                <a:latin typeface="Calibri"/>
                <a:cs typeface="Calibri"/>
              </a:rPr>
              <a:t>of</a:t>
            </a:r>
            <a:r>
              <a:rPr sz="2000" dirty="0">
                <a:latin typeface="Calibri"/>
                <a:cs typeface="Calibri"/>
              </a:rPr>
              <a:t> </a:t>
            </a:r>
            <a:r>
              <a:rPr sz="2000" spc="-10" dirty="0">
                <a:solidFill>
                  <a:srgbClr val="FF0000"/>
                </a:solidFill>
                <a:latin typeface="Calibri"/>
                <a:cs typeface="Calibri"/>
              </a:rPr>
              <a:t>more </a:t>
            </a:r>
            <a:r>
              <a:rPr sz="2000" spc="-5" dirty="0">
                <a:solidFill>
                  <a:srgbClr val="FF0000"/>
                </a:solidFill>
                <a:latin typeface="Calibri"/>
                <a:cs typeface="Calibri"/>
              </a:rPr>
              <a:t>than 16</a:t>
            </a:r>
            <a:r>
              <a:rPr sz="2000" spc="-10" dirty="0">
                <a:solidFill>
                  <a:srgbClr val="FF0000"/>
                </a:solidFill>
                <a:latin typeface="Calibri"/>
                <a:cs typeface="Calibri"/>
              </a:rPr>
              <a:t> </a:t>
            </a:r>
            <a:r>
              <a:rPr sz="2000" spc="-5" dirty="0">
                <a:solidFill>
                  <a:srgbClr val="FF0000"/>
                </a:solidFill>
                <a:latin typeface="Calibri"/>
                <a:cs typeface="Calibri"/>
              </a:rPr>
              <a:t>hr</a:t>
            </a:r>
            <a:endParaRPr sz="2000">
              <a:latin typeface="Calibri"/>
              <a:cs typeface="Calibri"/>
            </a:endParaRPr>
          </a:p>
          <a:p>
            <a:pPr marL="12700" marR="5080">
              <a:lnSpc>
                <a:spcPct val="213300"/>
              </a:lnSpc>
            </a:pPr>
            <a:r>
              <a:rPr sz="2000" spc="-5" dirty="0">
                <a:latin typeface="Calibri"/>
                <a:cs typeface="Calibri"/>
              </a:rPr>
              <a:t>Initial</a:t>
            </a:r>
            <a:r>
              <a:rPr sz="2000" spc="-10" dirty="0">
                <a:latin typeface="Calibri"/>
                <a:cs typeface="Calibri"/>
              </a:rPr>
              <a:t> </a:t>
            </a:r>
            <a:r>
              <a:rPr sz="2000" spc="-5" dirty="0">
                <a:latin typeface="Calibri"/>
                <a:cs typeface="Calibri"/>
              </a:rPr>
              <a:t>dose is</a:t>
            </a:r>
            <a:r>
              <a:rPr sz="2000" spc="30" dirty="0">
                <a:latin typeface="Calibri"/>
                <a:cs typeface="Calibri"/>
              </a:rPr>
              <a:t> </a:t>
            </a:r>
            <a:r>
              <a:rPr sz="2000" spc="-5" dirty="0">
                <a:solidFill>
                  <a:srgbClr val="FF0000"/>
                </a:solidFill>
                <a:latin typeface="Calibri"/>
                <a:cs typeface="Calibri"/>
              </a:rPr>
              <a:t>20 </a:t>
            </a:r>
            <a:r>
              <a:rPr sz="2000" spc="10" dirty="0">
                <a:solidFill>
                  <a:srgbClr val="FF0000"/>
                </a:solidFill>
                <a:latin typeface="Calibri"/>
                <a:cs typeface="Calibri"/>
              </a:rPr>
              <a:t>mg/kg </a:t>
            </a:r>
            <a:r>
              <a:rPr sz="2000" spc="-5" dirty="0">
                <a:latin typeface="Calibri"/>
                <a:cs typeface="Calibri"/>
              </a:rPr>
              <a:t>with </a:t>
            </a:r>
            <a:r>
              <a:rPr sz="2000" spc="-10" dirty="0">
                <a:latin typeface="Calibri"/>
                <a:cs typeface="Calibri"/>
              </a:rPr>
              <a:t>gradual</a:t>
            </a:r>
            <a:r>
              <a:rPr sz="2000" spc="-5" dirty="0">
                <a:latin typeface="Calibri"/>
                <a:cs typeface="Calibri"/>
              </a:rPr>
              <a:t> </a:t>
            </a:r>
            <a:r>
              <a:rPr sz="2000" spc="-10" dirty="0">
                <a:latin typeface="Calibri"/>
                <a:cs typeface="Calibri"/>
              </a:rPr>
              <a:t>escalation</a:t>
            </a:r>
            <a:r>
              <a:rPr sz="2000" spc="-5" dirty="0">
                <a:latin typeface="Calibri"/>
                <a:cs typeface="Calibri"/>
              </a:rPr>
              <a:t> </a:t>
            </a:r>
            <a:r>
              <a:rPr sz="2000" spc="-10" dirty="0">
                <a:latin typeface="Calibri"/>
                <a:cs typeface="Calibri"/>
              </a:rPr>
              <a:t>to</a:t>
            </a:r>
            <a:r>
              <a:rPr sz="2000" spc="25" dirty="0">
                <a:latin typeface="Calibri"/>
                <a:cs typeface="Calibri"/>
              </a:rPr>
              <a:t> </a:t>
            </a:r>
            <a:r>
              <a:rPr sz="2000" spc="-5" dirty="0">
                <a:solidFill>
                  <a:srgbClr val="FF0000"/>
                </a:solidFill>
                <a:latin typeface="Calibri"/>
                <a:cs typeface="Calibri"/>
              </a:rPr>
              <a:t>30 </a:t>
            </a:r>
            <a:r>
              <a:rPr sz="2000" spc="5" dirty="0">
                <a:solidFill>
                  <a:srgbClr val="FF0000"/>
                </a:solidFill>
                <a:latin typeface="Calibri"/>
                <a:cs typeface="Calibri"/>
              </a:rPr>
              <a:t>mg/kg. </a:t>
            </a:r>
            <a:r>
              <a:rPr sz="2000" spc="10" dirty="0">
                <a:solidFill>
                  <a:srgbClr val="FF0000"/>
                </a:solidFill>
                <a:latin typeface="Calibri"/>
                <a:cs typeface="Calibri"/>
              </a:rPr>
              <a:t> </a:t>
            </a:r>
            <a:r>
              <a:rPr sz="2000" spc="-5" dirty="0">
                <a:latin typeface="Calibri"/>
                <a:cs typeface="Calibri"/>
              </a:rPr>
              <a:t>The</a:t>
            </a:r>
            <a:r>
              <a:rPr sz="2000" dirty="0">
                <a:latin typeface="Calibri"/>
                <a:cs typeface="Calibri"/>
              </a:rPr>
              <a:t> </a:t>
            </a:r>
            <a:r>
              <a:rPr sz="2000" spc="-10" dirty="0">
                <a:solidFill>
                  <a:srgbClr val="FF0000"/>
                </a:solidFill>
                <a:latin typeface="Calibri"/>
                <a:cs typeface="Calibri"/>
              </a:rPr>
              <a:t>most</a:t>
            </a:r>
            <a:r>
              <a:rPr sz="2000" spc="-5" dirty="0">
                <a:solidFill>
                  <a:srgbClr val="FF0000"/>
                </a:solidFill>
                <a:latin typeface="Calibri"/>
                <a:cs typeface="Calibri"/>
              </a:rPr>
              <a:t> </a:t>
            </a:r>
            <a:r>
              <a:rPr sz="2000" spc="-10" dirty="0">
                <a:solidFill>
                  <a:srgbClr val="FF0000"/>
                </a:solidFill>
                <a:latin typeface="Calibri"/>
                <a:cs typeface="Calibri"/>
              </a:rPr>
              <a:t>common</a:t>
            </a:r>
            <a:r>
              <a:rPr sz="2000" spc="10" dirty="0">
                <a:solidFill>
                  <a:srgbClr val="FF0000"/>
                </a:solidFill>
                <a:latin typeface="Calibri"/>
                <a:cs typeface="Calibri"/>
              </a:rPr>
              <a:t> </a:t>
            </a:r>
            <a:r>
              <a:rPr sz="2000" spc="-5" dirty="0">
                <a:latin typeface="Calibri"/>
                <a:cs typeface="Calibri"/>
              </a:rPr>
              <a:t>side </a:t>
            </a:r>
            <a:r>
              <a:rPr sz="2000" spc="-15" dirty="0">
                <a:latin typeface="Calibri"/>
                <a:cs typeface="Calibri"/>
              </a:rPr>
              <a:t>effects</a:t>
            </a:r>
            <a:r>
              <a:rPr sz="2000" spc="-5" dirty="0">
                <a:latin typeface="Calibri"/>
                <a:cs typeface="Calibri"/>
              </a:rPr>
              <a:t> </a:t>
            </a:r>
            <a:r>
              <a:rPr sz="2000" spc="-10" dirty="0">
                <a:latin typeface="Calibri"/>
                <a:cs typeface="Calibri"/>
              </a:rPr>
              <a:t>are</a:t>
            </a:r>
            <a:r>
              <a:rPr sz="2000" dirty="0">
                <a:latin typeface="Calibri"/>
                <a:cs typeface="Calibri"/>
              </a:rPr>
              <a:t> </a:t>
            </a:r>
            <a:r>
              <a:rPr sz="2000" spc="-15" dirty="0">
                <a:solidFill>
                  <a:srgbClr val="FF0000"/>
                </a:solidFill>
                <a:latin typeface="Calibri"/>
                <a:cs typeface="Calibri"/>
              </a:rPr>
              <a:t>gastrointestinal</a:t>
            </a:r>
            <a:r>
              <a:rPr sz="2000" spc="-5" dirty="0">
                <a:solidFill>
                  <a:srgbClr val="FF0000"/>
                </a:solidFill>
                <a:latin typeface="Calibri"/>
                <a:cs typeface="Calibri"/>
              </a:rPr>
              <a:t> </a:t>
            </a:r>
            <a:r>
              <a:rPr sz="2000" spc="-15" dirty="0">
                <a:solidFill>
                  <a:srgbClr val="FF0000"/>
                </a:solidFill>
                <a:latin typeface="Calibri"/>
                <a:cs typeface="Calibri"/>
              </a:rPr>
              <a:t>symptoms.</a:t>
            </a:r>
            <a:endParaRPr sz="2000">
              <a:latin typeface="Calibri"/>
              <a:cs typeface="Calibri"/>
            </a:endParaRPr>
          </a:p>
          <a:p>
            <a:pPr>
              <a:lnSpc>
                <a:spcPct val="100000"/>
              </a:lnSpc>
              <a:spcBef>
                <a:spcPts val="55"/>
              </a:spcBef>
            </a:pPr>
            <a:endParaRPr sz="2050">
              <a:latin typeface="Calibri"/>
              <a:cs typeface="Calibri"/>
            </a:endParaRPr>
          </a:p>
          <a:p>
            <a:pPr marL="12700" marR="87630">
              <a:lnSpc>
                <a:spcPct val="106700"/>
              </a:lnSpc>
            </a:pPr>
            <a:r>
              <a:rPr sz="2000" spc="-5" dirty="0">
                <a:latin typeface="Calibri"/>
                <a:cs typeface="Calibri"/>
              </a:rPr>
              <a:t>The</a:t>
            </a:r>
            <a:r>
              <a:rPr sz="2000" dirty="0">
                <a:latin typeface="Calibri"/>
                <a:cs typeface="Calibri"/>
              </a:rPr>
              <a:t> </a:t>
            </a:r>
            <a:r>
              <a:rPr sz="2000" spc="-10" dirty="0">
                <a:solidFill>
                  <a:srgbClr val="FF0000"/>
                </a:solidFill>
                <a:latin typeface="Calibri"/>
                <a:cs typeface="Calibri"/>
              </a:rPr>
              <a:t>most</a:t>
            </a:r>
            <a:r>
              <a:rPr sz="2000" spc="-5" dirty="0">
                <a:solidFill>
                  <a:srgbClr val="FF0000"/>
                </a:solidFill>
                <a:latin typeface="Calibri"/>
                <a:cs typeface="Calibri"/>
              </a:rPr>
              <a:t> serious</a:t>
            </a:r>
            <a:r>
              <a:rPr sz="2000" spc="5" dirty="0">
                <a:solidFill>
                  <a:srgbClr val="FF0000"/>
                </a:solidFill>
                <a:latin typeface="Calibri"/>
                <a:cs typeface="Calibri"/>
              </a:rPr>
              <a:t> </a:t>
            </a:r>
            <a:r>
              <a:rPr sz="2000" spc="-5" dirty="0">
                <a:latin typeface="Calibri"/>
                <a:cs typeface="Calibri"/>
              </a:rPr>
              <a:t>side </a:t>
            </a:r>
            <a:r>
              <a:rPr sz="2000" spc="-20" dirty="0">
                <a:latin typeface="Calibri"/>
                <a:cs typeface="Calibri"/>
              </a:rPr>
              <a:t>effect</a:t>
            </a:r>
            <a:r>
              <a:rPr sz="2000" dirty="0">
                <a:latin typeface="Calibri"/>
                <a:cs typeface="Calibri"/>
              </a:rPr>
              <a:t> </a:t>
            </a:r>
            <a:r>
              <a:rPr sz="2000" spc="-5" dirty="0">
                <a:latin typeface="Calibri"/>
                <a:cs typeface="Calibri"/>
              </a:rPr>
              <a:t>of </a:t>
            </a:r>
            <a:r>
              <a:rPr sz="2000" spc="-20" dirty="0">
                <a:latin typeface="Calibri"/>
                <a:cs typeface="Calibri"/>
              </a:rPr>
              <a:t>deferasirox</a:t>
            </a:r>
            <a:r>
              <a:rPr sz="2000" spc="-5" dirty="0">
                <a:latin typeface="Calibri"/>
                <a:cs typeface="Calibri"/>
              </a:rPr>
              <a:t> is </a:t>
            </a:r>
            <a:r>
              <a:rPr sz="2000" spc="-10" dirty="0">
                <a:latin typeface="Calibri"/>
                <a:cs typeface="Calibri"/>
              </a:rPr>
              <a:t>potential</a:t>
            </a:r>
            <a:r>
              <a:rPr sz="2000" spc="10" dirty="0">
                <a:latin typeface="Calibri"/>
                <a:cs typeface="Calibri"/>
              </a:rPr>
              <a:t> </a:t>
            </a:r>
            <a:r>
              <a:rPr sz="2000" spc="-10" dirty="0">
                <a:solidFill>
                  <a:srgbClr val="FF2600"/>
                </a:solidFill>
                <a:latin typeface="Calibri"/>
                <a:cs typeface="Calibri"/>
              </a:rPr>
              <a:t>kidney </a:t>
            </a:r>
            <a:r>
              <a:rPr sz="2000" spc="-434" dirty="0">
                <a:solidFill>
                  <a:srgbClr val="FF2600"/>
                </a:solidFill>
                <a:latin typeface="Calibri"/>
                <a:cs typeface="Calibri"/>
              </a:rPr>
              <a:t> </a:t>
            </a:r>
            <a:r>
              <a:rPr sz="2000" spc="-10" dirty="0">
                <a:latin typeface="Calibri"/>
                <a:cs typeface="Calibri"/>
              </a:rPr>
              <a:t>damage.</a:t>
            </a:r>
            <a:endParaRPr sz="2000">
              <a:latin typeface="Calibri"/>
              <a:cs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9"/>
            <a:ext cx="12179300" cy="6856759"/>
          </a:xfrm>
          <a:prstGeom prst="rect">
            <a:avLst/>
          </a:prstGeom>
        </p:spPr>
      </p:pic>
      <p:sp>
        <p:nvSpPr>
          <p:cNvPr id="3" name="object 3"/>
          <p:cNvSpPr txBox="1"/>
          <p:nvPr/>
        </p:nvSpPr>
        <p:spPr>
          <a:xfrm>
            <a:off x="692071" y="1459543"/>
            <a:ext cx="10725785" cy="4851400"/>
          </a:xfrm>
          <a:prstGeom prst="rect">
            <a:avLst/>
          </a:prstGeom>
        </p:spPr>
        <p:txBody>
          <a:bodyPr vert="horz" wrap="square" lIns="0" tIns="63500" rIns="0" bIns="0" rtlCol="0">
            <a:spAutoFit/>
          </a:bodyPr>
          <a:lstStyle/>
          <a:p>
            <a:pPr marL="12700">
              <a:lnSpc>
                <a:spcPct val="100000"/>
              </a:lnSpc>
              <a:spcBef>
                <a:spcPts val="500"/>
              </a:spcBef>
            </a:pPr>
            <a:r>
              <a:rPr sz="2000" b="1" spc="-10" dirty="0">
                <a:solidFill>
                  <a:srgbClr val="FF0000"/>
                </a:solidFill>
                <a:latin typeface="Calibri"/>
                <a:cs typeface="Calibri"/>
              </a:rPr>
              <a:t>3.Deferiprone</a:t>
            </a:r>
            <a:r>
              <a:rPr sz="2000" b="1" spc="-35" dirty="0">
                <a:solidFill>
                  <a:srgbClr val="FF0000"/>
                </a:solidFill>
                <a:latin typeface="Calibri"/>
                <a:cs typeface="Calibri"/>
              </a:rPr>
              <a:t> </a:t>
            </a:r>
            <a:r>
              <a:rPr sz="2000" b="1" spc="-15" dirty="0">
                <a:solidFill>
                  <a:srgbClr val="FF0000"/>
                </a:solidFill>
                <a:latin typeface="Calibri"/>
                <a:cs typeface="Calibri"/>
              </a:rPr>
              <a:t>(Ferriprox)</a:t>
            </a:r>
            <a:endParaRPr sz="2000">
              <a:latin typeface="Calibri"/>
              <a:cs typeface="Calibri"/>
            </a:endParaRPr>
          </a:p>
          <a:p>
            <a:pPr marL="12700">
              <a:lnSpc>
                <a:spcPct val="100000"/>
              </a:lnSpc>
              <a:spcBef>
                <a:spcPts val="400"/>
              </a:spcBef>
            </a:pPr>
            <a:r>
              <a:rPr sz="2000" spc="-15" dirty="0">
                <a:latin typeface="Calibri"/>
                <a:cs typeface="Calibri"/>
              </a:rPr>
              <a:t>oral</a:t>
            </a:r>
            <a:r>
              <a:rPr sz="2000" spc="-25" dirty="0">
                <a:latin typeface="Calibri"/>
                <a:cs typeface="Calibri"/>
              </a:rPr>
              <a:t> </a:t>
            </a:r>
            <a:r>
              <a:rPr sz="2000" spc="-15" dirty="0">
                <a:latin typeface="Calibri"/>
                <a:cs typeface="Calibri"/>
              </a:rPr>
              <a:t>iron</a:t>
            </a:r>
            <a:r>
              <a:rPr sz="2000" spc="-25" dirty="0">
                <a:latin typeface="Calibri"/>
                <a:cs typeface="Calibri"/>
              </a:rPr>
              <a:t> </a:t>
            </a:r>
            <a:r>
              <a:rPr sz="2000" spc="-10" dirty="0">
                <a:latin typeface="Calibri"/>
                <a:cs typeface="Calibri"/>
              </a:rPr>
              <a:t>chelator</a:t>
            </a:r>
            <a:endParaRPr sz="2000">
              <a:latin typeface="Calibri"/>
              <a:cs typeface="Calibri"/>
            </a:endParaRPr>
          </a:p>
          <a:p>
            <a:pPr>
              <a:lnSpc>
                <a:spcPct val="100000"/>
              </a:lnSpc>
              <a:spcBef>
                <a:spcPts val="25"/>
              </a:spcBef>
            </a:pPr>
            <a:endParaRPr sz="2600">
              <a:latin typeface="Calibri"/>
              <a:cs typeface="Calibri"/>
            </a:endParaRPr>
          </a:p>
          <a:p>
            <a:pPr marL="12700">
              <a:lnSpc>
                <a:spcPct val="100000"/>
              </a:lnSpc>
            </a:pPr>
            <a:r>
              <a:rPr sz="2000" spc="-5" dirty="0">
                <a:latin typeface="Calibri"/>
                <a:cs typeface="Calibri"/>
              </a:rPr>
              <a:t>has </a:t>
            </a:r>
            <a:r>
              <a:rPr sz="2000" dirty="0">
                <a:latin typeface="Calibri"/>
                <a:cs typeface="Calibri"/>
              </a:rPr>
              <a:t>a</a:t>
            </a:r>
            <a:r>
              <a:rPr sz="2000" spc="-5" dirty="0">
                <a:latin typeface="Calibri"/>
                <a:cs typeface="Calibri"/>
              </a:rPr>
              <a:t> </a:t>
            </a:r>
            <a:r>
              <a:rPr sz="2000" spc="-15" dirty="0">
                <a:latin typeface="Calibri"/>
                <a:cs typeface="Calibri"/>
              </a:rPr>
              <a:t>half-life</a:t>
            </a:r>
            <a:r>
              <a:rPr sz="2000" spc="-5" dirty="0">
                <a:latin typeface="Calibri"/>
                <a:cs typeface="Calibri"/>
              </a:rPr>
              <a:t> of </a:t>
            </a:r>
            <a:r>
              <a:rPr sz="2000" spc="-15" dirty="0">
                <a:latin typeface="Calibri"/>
                <a:cs typeface="Calibri"/>
              </a:rPr>
              <a:t>approximately</a:t>
            </a:r>
            <a:r>
              <a:rPr sz="2000" spc="5" dirty="0">
                <a:latin typeface="Calibri"/>
                <a:cs typeface="Calibri"/>
              </a:rPr>
              <a:t> </a:t>
            </a:r>
            <a:r>
              <a:rPr sz="2000" dirty="0">
                <a:solidFill>
                  <a:srgbClr val="FF0000"/>
                </a:solidFill>
                <a:latin typeface="Calibri"/>
                <a:cs typeface="Calibri"/>
              </a:rPr>
              <a:t>3</a:t>
            </a:r>
            <a:r>
              <a:rPr sz="2000" spc="-5" dirty="0">
                <a:solidFill>
                  <a:srgbClr val="FF0000"/>
                </a:solidFill>
                <a:latin typeface="Calibri"/>
                <a:cs typeface="Calibri"/>
              </a:rPr>
              <a:t> hr</a:t>
            </a:r>
            <a:r>
              <a:rPr sz="2000" dirty="0">
                <a:solidFill>
                  <a:srgbClr val="FF0000"/>
                </a:solidFill>
                <a:latin typeface="Calibri"/>
                <a:cs typeface="Calibri"/>
              </a:rPr>
              <a:t> </a:t>
            </a:r>
            <a:r>
              <a:rPr sz="2000" dirty="0">
                <a:latin typeface="Calibri"/>
                <a:cs typeface="Calibri"/>
              </a:rPr>
              <a:t>and</a:t>
            </a:r>
            <a:r>
              <a:rPr sz="2000" spc="-5" dirty="0">
                <a:latin typeface="Calibri"/>
                <a:cs typeface="Calibri"/>
              </a:rPr>
              <a:t> </a:t>
            </a:r>
            <a:r>
              <a:rPr sz="2000" spc="-15" dirty="0">
                <a:latin typeface="Calibri"/>
                <a:cs typeface="Calibri"/>
              </a:rPr>
              <a:t>requires</a:t>
            </a:r>
            <a:r>
              <a:rPr sz="2000" spc="-5" dirty="0">
                <a:latin typeface="Calibri"/>
                <a:cs typeface="Calibri"/>
              </a:rPr>
              <a:t> dosing</a:t>
            </a:r>
            <a:r>
              <a:rPr sz="2000" spc="10" dirty="0">
                <a:latin typeface="Calibri"/>
                <a:cs typeface="Calibri"/>
              </a:rPr>
              <a:t> </a:t>
            </a:r>
            <a:r>
              <a:rPr sz="2000" dirty="0">
                <a:solidFill>
                  <a:srgbClr val="FF0000"/>
                </a:solidFill>
                <a:latin typeface="Calibri"/>
                <a:cs typeface="Calibri"/>
              </a:rPr>
              <a:t>3</a:t>
            </a:r>
            <a:r>
              <a:rPr sz="2000" spc="-5" dirty="0">
                <a:solidFill>
                  <a:srgbClr val="FF0000"/>
                </a:solidFill>
                <a:latin typeface="Calibri"/>
                <a:cs typeface="Calibri"/>
              </a:rPr>
              <a:t> </a:t>
            </a:r>
            <a:r>
              <a:rPr sz="2000" spc="-5" dirty="0">
                <a:latin typeface="Calibri"/>
                <a:cs typeface="Calibri"/>
              </a:rPr>
              <a:t>times.</a:t>
            </a:r>
            <a:endParaRPr sz="2000">
              <a:latin typeface="Calibri"/>
              <a:cs typeface="Calibri"/>
            </a:endParaRPr>
          </a:p>
          <a:p>
            <a:pPr>
              <a:lnSpc>
                <a:spcPct val="100000"/>
              </a:lnSpc>
              <a:spcBef>
                <a:spcPts val="25"/>
              </a:spcBef>
            </a:pPr>
            <a:endParaRPr sz="2600">
              <a:latin typeface="Calibri"/>
              <a:cs typeface="Calibri"/>
            </a:endParaRPr>
          </a:p>
          <a:p>
            <a:pPr marL="386080" marR="307975" indent="-373380">
              <a:lnSpc>
                <a:spcPct val="100000"/>
              </a:lnSpc>
            </a:pPr>
            <a:r>
              <a:rPr sz="2000" spc="-5" dirty="0">
                <a:latin typeface="Calibri"/>
                <a:cs typeface="Calibri"/>
              </a:rPr>
              <a:t>The </a:t>
            </a:r>
            <a:r>
              <a:rPr sz="2000" spc="-10" dirty="0">
                <a:latin typeface="Calibri"/>
                <a:cs typeface="Calibri"/>
              </a:rPr>
              <a:t>starting</a:t>
            </a:r>
            <a:r>
              <a:rPr sz="2000" dirty="0">
                <a:latin typeface="Calibri"/>
                <a:cs typeface="Calibri"/>
              </a:rPr>
              <a:t> </a:t>
            </a:r>
            <a:r>
              <a:rPr sz="2000" spc="-5" dirty="0">
                <a:latin typeface="Calibri"/>
                <a:cs typeface="Calibri"/>
              </a:rPr>
              <a:t>dose is</a:t>
            </a:r>
            <a:r>
              <a:rPr sz="2000" spc="10" dirty="0">
                <a:latin typeface="Calibri"/>
                <a:cs typeface="Calibri"/>
              </a:rPr>
              <a:t> </a:t>
            </a:r>
            <a:r>
              <a:rPr sz="2000" spc="-5" dirty="0">
                <a:solidFill>
                  <a:srgbClr val="FF0000"/>
                </a:solidFill>
                <a:latin typeface="Calibri"/>
                <a:cs typeface="Calibri"/>
              </a:rPr>
              <a:t>75 </a:t>
            </a:r>
            <a:r>
              <a:rPr sz="2000" spc="5" dirty="0">
                <a:solidFill>
                  <a:srgbClr val="FF0000"/>
                </a:solidFill>
                <a:latin typeface="Calibri"/>
                <a:cs typeface="Calibri"/>
              </a:rPr>
              <a:t>mg/kg/day</a:t>
            </a:r>
            <a:r>
              <a:rPr sz="2000" spc="10" dirty="0">
                <a:solidFill>
                  <a:srgbClr val="FF0000"/>
                </a:solidFill>
                <a:latin typeface="Calibri"/>
                <a:cs typeface="Calibri"/>
              </a:rPr>
              <a:t> </a:t>
            </a:r>
            <a:r>
              <a:rPr sz="2000" dirty="0">
                <a:latin typeface="Calibri"/>
                <a:cs typeface="Calibri"/>
              </a:rPr>
              <a:t>and </a:t>
            </a:r>
            <a:r>
              <a:rPr sz="2000" spc="-10" dirty="0">
                <a:latin typeface="Calibri"/>
                <a:cs typeface="Calibri"/>
              </a:rPr>
              <a:t>can</a:t>
            </a:r>
            <a:r>
              <a:rPr sz="2000" spc="-5" dirty="0">
                <a:latin typeface="Calibri"/>
                <a:cs typeface="Calibri"/>
              </a:rPr>
              <a:t> be</a:t>
            </a:r>
            <a:r>
              <a:rPr sz="2000" dirty="0">
                <a:latin typeface="Calibri"/>
                <a:cs typeface="Calibri"/>
              </a:rPr>
              <a:t> </a:t>
            </a:r>
            <a:r>
              <a:rPr sz="2000" spc="-10" dirty="0">
                <a:latin typeface="Calibri"/>
                <a:cs typeface="Calibri"/>
              </a:rPr>
              <a:t>escalated</a:t>
            </a:r>
            <a:r>
              <a:rPr sz="2000" spc="-5" dirty="0">
                <a:latin typeface="Calibri"/>
                <a:cs typeface="Calibri"/>
              </a:rPr>
              <a:t> </a:t>
            </a:r>
            <a:r>
              <a:rPr sz="2000" spc="-10" dirty="0">
                <a:latin typeface="Calibri"/>
                <a:cs typeface="Calibri"/>
              </a:rPr>
              <a:t>to</a:t>
            </a:r>
            <a:r>
              <a:rPr sz="2000" spc="5" dirty="0">
                <a:latin typeface="Calibri"/>
                <a:cs typeface="Calibri"/>
              </a:rPr>
              <a:t> </a:t>
            </a:r>
            <a:r>
              <a:rPr sz="2000" spc="-5" dirty="0">
                <a:solidFill>
                  <a:srgbClr val="FF0000"/>
                </a:solidFill>
                <a:latin typeface="Calibri"/>
                <a:cs typeface="Calibri"/>
              </a:rPr>
              <a:t>99</a:t>
            </a:r>
            <a:r>
              <a:rPr sz="2000" spc="5" dirty="0">
                <a:solidFill>
                  <a:srgbClr val="FF0000"/>
                </a:solidFill>
                <a:latin typeface="Calibri"/>
                <a:cs typeface="Calibri"/>
              </a:rPr>
              <a:t> </a:t>
            </a:r>
            <a:r>
              <a:rPr sz="2000" spc="5" dirty="0">
                <a:latin typeface="Calibri"/>
                <a:cs typeface="Calibri"/>
              </a:rPr>
              <a:t>mg/kg/day</a:t>
            </a:r>
            <a:r>
              <a:rPr sz="2000" spc="-5" dirty="0">
                <a:latin typeface="Calibri"/>
                <a:cs typeface="Calibri"/>
              </a:rPr>
              <a:t> based</a:t>
            </a:r>
            <a:r>
              <a:rPr sz="2000" dirty="0">
                <a:latin typeface="Calibri"/>
                <a:cs typeface="Calibri"/>
              </a:rPr>
              <a:t> </a:t>
            </a:r>
            <a:r>
              <a:rPr sz="2000" spc="-5" dirty="0">
                <a:latin typeface="Calibri"/>
                <a:cs typeface="Calibri"/>
              </a:rPr>
              <a:t>on the</a:t>
            </a:r>
            <a:r>
              <a:rPr sz="2000" dirty="0">
                <a:latin typeface="Calibri"/>
                <a:cs typeface="Calibri"/>
              </a:rPr>
              <a:t> </a:t>
            </a:r>
            <a:r>
              <a:rPr sz="2000" spc="-10" dirty="0">
                <a:latin typeface="Calibri"/>
                <a:cs typeface="Calibri"/>
              </a:rPr>
              <a:t>degree</a:t>
            </a:r>
            <a:r>
              <a:rPr sz="2000" dirty="0">
                <a:latin typeface="Calibri"/>
                <a:cs typeface="Calibri"/>
              </a:rPr>
              <a:t> </a:t>
            </a:r>
            <a:r>
              <a:rPr sz="2000" spc="-5" dirty="0">
                <a:latin typeface="Calibri"/>
                <a:cs typeface="Calibri"/>
              </a:rPr>
              <a:t>of </a:t>
            </a:r>
            <a:r>
              <a:rPr sz="2000" spc="-15" dirty="0">
                <a:latin typeface="Calibri"/>
                <a:cs typeface="Calibri"/>
              </a:rPr>
              <a:t>iron </a:t>
            </a:r>
            <a:r>
              <a:rPr sz="2000" spc="-434" dirty="0">
                <a:latin typeface="Calibri"/>
                <a:cs typeface="Calibri"/>
              </a:rPr>
              <a:t> </a:t>
            </a:r>
            <a:r>
              <a:rPr sz="2000" spc="-10" dirty="0">
                <a:latin typeface="Calibri"/>
                <a:cs typeface="Calibri"/>
              </a:rPr>
              <a:t>overload</a:t>
            </a:r>
            <a:endParaRPr sz="2000">
              <a:latin typeface="Calibri"/>
              <a:cs typeface="Calibri"/>
            </a:endParaRPr>
          </a:p>
          <a:p>
            <a:pPr>
              <a:lnSpc>
                <a:spcPct val="100000"/>
              </a:lnSpc>
              <a:spcBef>
                <a:spcPts val="25"/>
              </a:spcBef>
            </a:pPr>
            <a:endParaRPr sz="2600">
              <a:latin typeface="Calibri"/>
              <a:cs typeface="Calibri"/>
            </a:endParaRPr>
          </a:p>
          <a:p>
            <a:pPr marL="386080" marR="627380" indent="-373380">
              <a:lnSpc>
                <a:spcPct val="100000"/>
              </a:lnSpc>
            </a:pPr>
            <a:r>
              <a:rPr sz="2000" spc="-5" dirty="0">
                <a:latin typeface="Calibri"/>
                <a:cs typeface="Calibri"/>
              </a:rPr>
              <a:t>small molecule, </a:t>
            </a:r>
            <a:r>
              <a:rPr sz="2000" spc="-15" dirty="0">
                <a:latin typeface="Calibri"/>
                <a:cs typeface="Calibri"/>
              </a:rPr>
              <a:t>effectively</a:t>
            </a:r>
            <a:r>
              <a:rPr sz="2000" dirty="0">
                <a:latin typeface="Calibri"/>
                <a:cs typeface="Calibri"/>
              </a:rPr>
              <a:t> </a:t>
            </a:r>
            <a:r>
              <a:rPr sz="2000" spc="-20" dirty="0">
                <a:latin typeface="Calibri"/>
                <a:cs typeface="Calibri"/>
              </a:rPr>
              <a:t>enters</a:t>
            </a:r>
            <a:r>
              <a:rPr sz="2000" spc="-5" dirty="0">
                <a:latin typeface="Calibri"/>
                <a:cs typeface="Calibri"/>
              </a:rPr>
              <a:t> </a:t>
            </a:r>
            <a:r>
              <a:rPr sz="2000" spc="-10" dirty="0">
                <a:latin typeface="Calibri"/>
                <a:cs typeface="Calibri"/>
              </a:rPr>
              <a:t>cardiac</a:t>
            </a:r>
            <a:r>
              <a:rPr sz="2000" spc="-5" dirty="0">
                <a:latin typeface="Calibri"/>
                <a:cs typeface="Calibri"/>
              </a:rPr>
              <a:t> tissue</a:t>
            </a:r>
            <a:r>
              <a:rPr sz="2000" dirty="0">
                <a:latin typeface="Calibri"/>
                <a:cs typeface="Calibri"/>
              </a:rPr>
              <a:t> and</a:t>
            </a:r>
            <a:r>
              <a:rPr sz="2000" spc="-5" dirty="0">
                <a:latin typeface="Calibri"/>
                <a:cs typeface="Calibri"/>
              </a:rPr>
              <a:t> </a:t>
            </a:r>
            <a:r>
              <a:rPr sz="2000" spc="-15" dirty="0">
                <a:latin typeface="Calibri"/>
                <a:cs typeface="Calibri"/>
              </a:rPr>
              <a:t>may</a:t>
            </a:r>
            <a:r>
              <a:rPr sz="2000" spc="-5" dirty="0">
                <a:latin typeface="Calibri"/>
                <a:cs typeface="Calibri"/>
              </a:rPr>
              <a:t> be</a:t>
            </a:r>
            <a:r>
              <a:rPr sz="2000" dirty="0">
                <a:latin typeface="Calibri"/>
                <a:cs typeface="Calibri"/>
              </a:rPr>
              <a:t> </a:t>
            </a:r>
            <a:r>
              <a:rPr sz="2000" spc="-10" dirty="0">
                <a:latin typeface="Calibri"/>
                <a:cs typeface="Calibri"/>
              </a:rPr>
              <a:t>more</a:t>
            </a:r>
            <a:r>
              <a:rPr sz="2000" spc="-5" dirty="0">
                <a:latin typeface="Calibri"/>
                <a:cs typeface="Calibri"/>
              </a:rPr>
              <a:t> </a:t>
            </a:r>
            <a:r>
              <a:rPr sz="2000" spc="-15" dirty="0">
                <a:latin typeface="Calibri"/>
                <a:cs typeface="Calibri"/>
              </a:rPr>
              <a:t>effective</a:t>
            </a:r>
            <a:r>
              <a:rPr sz="2000" spc="-5" dirty="0">
                <a:latin typeface="Calibri"/>
                <a:cs typeface="Calibri"/>
              </a:rPr>
              <a:t> than</a:t>
            </a:r>
            <a:r>
              <a:rPr sz="2000" dirty="0">
                <a:latin typeface="Calibri"/>
                <a:cs typeface="Calibri"/>
              </a:rPr>
              <a:t> </a:t>
            </a:r>
            <a:r>
              <a:rPr sz="2000" spc="-5" dirty="0">
                <a:latin typeface="Calibri"/>
                <a:cs typeface="Calibri"/>
              </a:rPr>
              <a:t>other </a:t>
            </a:r>
            <a:r>
              <a:rPr sz="2000" spc="-15" dirty="0">
                <a:latin typeface="Calibri"/>
                <a:cs typeface="Calibri"/>
              </a:rPr>
              <a:t>chelators</a:t>
            </a:r>
            <a:r>
              <a:rPr sz="2000" spc="-5" dirty="0">
                <a:latin typeface="Calibri"/>
                <a:cs typeface="Calibri"/>
              </a:rPr>
              <a:t> in </a:t>
            </a:r>
            <a:r>
              <a:rPr sz="2000" spc="-434" dirty="0">
                <a:latin typeface="Calibri"/>
                <a:cs typeface="Calibri"/>
              </a:rPr>
              <a:t> </a:t>
            </a:r>
            <a:r>
              <a:rPr sz="2000" spc="-10" dirty="0">
                <a:latin typeface="Calibri"/>
                <a:cs typeface="Calibri"/>
              </a:rPr>
              <a:t>reducing cardiac</a:t>
            </a:r>
            <a:r>
              <a:rPr sz="2000" spc="-5" dirty="0">
                <a:latin typeface="Calibri"/>
                <a:cs typeface="Calibri"/>
              </a:rPr>
              <a:t> </a:t>
            </a:r>
            <a:r>
              <a:rPr sz="2000" spc="-10" dirty="0">
                <a:latin typeface="Calibri"/>
                <a:cs typeface="Calibri"/>
              </a:rPr>
              <a:t>hemosiderosis</a:t>
            </a:r>
            <a:endParaRPr sz="2000">
              <a:latin typeface="Calibri"/>
              <a:cs typeface="Calibri"/>
            </a:endParaRPr>
          </a:p>
          <a:p>
            <a:pPr>
              <a:lnSpc>
                <a:spcPct val="100000"/>
              </a:lnSpc>
              <a:spcBef>
                <a:spcPts val="25"/>
              </a:spcBef>
            </a:pPr>
            <a:endParaRPr sz="2600">
              <a:latin typeface="Calibri"/>
              <a:cs typeface="Calibri"/>
            </a:endParaRPr>
          </a:p>
          <a:p>
            <a:pPr marL="386080" marR="5080" indent="-373380">
              <a:lnSpc>
                <a:spcPct val="100000"/>
              </a:lnSpc>
              <a:spcBef>
                <a:spcPts val="5"/>
              </a:spcBef>
            </a:pPr>
            <a:r>
              <a:rPr sz="2000" spc="-5" dirty="0">
                <a:latin typeface="Calibri"/>
                <a:cs typeface="Calibri"/>
              </a:rPr>
              <a:t>The </a:t>
            </a:r>
            <a:r>
              <a:rPr sz="2000" spc="-10" dirty="0">
                <a:latin typeface="Calibri"/>
                <a:cs typeface="Calibri"/>
              </a:rPr>
              <a:t>most</a:t>
            </a:r>
            <a:r>
              <a:rPr sz="2000" spc="-5" dirty="0">
                <a:latin typeface="Calibri"/>
                <a:cs typeface="Calibri"/>
              </a:rPr>
              <a:t> serious side </a:t>
            </a:r>
            <a:r>
              <a:rPr sz="2000" spc="-20" dirty="0">
                <a:latin typeface="Calibri"/>
                <a:cs typeface="Calibri"/>
              </a:rPr>
              <a:t>effect</a:t>
            </a:r>
            <a:r>
              <a:rPr sz="2000" dirty="0">
                <a:latin typeface="Calibri"/>
                <a:cs typeface="Calibri"/>
              </a:rPr>
              <a:t> </a:t>
            </a:r>
            <a:r>
              <a:rPr sz="2000" spc="-5" dirty="0">
                <a:latin typeface="Calibri"/>
                <a:cs typeface="Calibri"/>
              </a:rPr>
              <a:t>of is </a:t>
            </a:r>
            <a:r>
              <a:rPr sz="2000" spc="-10" dirty="0">
                <a:latin typeface="Calibri"/>
                <a:cs typeface="Calibri"/>
              </a:rPr>
              <a:t>transient</a:t>
            </a:r>
            <a:r>
              <a:rPr sz="2000" spc="-5" dirty="0">
                <a:latin typeface="Calibri"/>
                <a:cs typeface="Calibri"/>
              </a:rPr>
              <a:t> agranulocytosis,</a:t>
            </a:r>
            <a:r>
              <a:rPr sz="2000" dirty="0">
                <a:latin typeface="Calibri"/>
                <a:cs typeface="Calibri"/>
              </a:rPr>
              <a:t> </a:t>
            </a:r>
            <a:r>
              <a:rPr sz="2000" spc="-5" dirty="0">
                <a:latin typeface="Calibri"/>
                <a:cs typeface="Calibri"/>
              </a:rPr>
              <a:t>which </a:t>
            </a:r>
            <a:r>
              <a:rPr sz="2000" spc="-10" dirty="0">
                <a:latin typeface="Calibri"/>
                <a:cs typeface="Calibri"/>
              </a:rPr>
              <a:t>occurs</a:t>
            </a:r>
            <a:r>
              <a:rPr sz="2000" spc="-5" dirty="0">
                <a:latin typeface="Calibri"/>
                <a:cs typeface="Calibri"/>
              </a:rPr>
              <a:t> in 1% of</a:t>
            </a:r>
            <a:r>
              <a:rPr sz="2000" dirty="0">
                <a:latin typeface="Calibri"/>
                <a:cs typeface="Calibri"/>
              </a:rPr>
              <a:t> </a:t>
            </a:r>
            <a:r>
              <a:rPr sz="2000" spc="-10" dirty="0">
                <a:latin typeface="Calibri"/>
                <a:cs typeface="Calibri"/>
              </a:rPr>
              <a:t>patients</a:t>
            </a:r>
            <a:r>
              <a:rPr sz="2000" spc="-5" dirty="0">
                <a:latin typeface="Calibri"/>
                <a:cs typeface="Calibri"/>
              </a:rPr>
              <a:t> </a:t>
            </a:r>
            <a:r>
              <a:rPr sz="2000" dirty="0">
                <a:latin typeface="Calibri"/>
                <a:cs typeface="Calibri"/>
              </a:rPr>
              <a:t>and</a:t>
            </a:r>
            <a:r>
              <a:rPr sz="2000" spc="-5" dirty="0">
                <a:latin typeface="Calibri"/>
                <a:cs typeface="Calibri"/>
              </a:rPr>
              <a:t> usually in </a:t>
            </a:r>
            <a:r>
              <a:rPr sz="2000" spc="-434" dirty="0">
                <a:latin typeface="Calibri"/>
                <a:cs typeface="Calibri"/>
              </a:rPr>
              <a:t> </a:t>
            </a:r>
            <a:r>
              <a:rPr sz="2000" spc="-5" dirty="0">
                <a:latin typeface="Calibri"/>
                <a:cs typeface="Calibri"/>
              </a:rPr>
              <a:t>the</a:t>
            </a:r>
            <a:r>
              <a:rPr sz="2000" dirty="0">
                <a:latin typeface="Calibri"/>
                <a:cs typeface="Calibri"/>
              </a:rPr>
              <a:t> </a:t>
            </a:r>
            <a:r>
              <a:rPr sz="2000" spc="-10" dirty="0">
                <a:solidFill>
                  <a:srgbClr val="FF0000"/>
                </a:solidFill>
                <a:latin typeface="Calibri"/>
                <a:cs typeface="Calibri"/>
              </a:rPr>
              <a:t>1st</a:t>
            </a:r>
            <a:r>
              <a:rPr sz="2000" spc="-5" dirty="0">
                <a:solidFill>
                  <a:srgbClr val="FF0000"/>
                </a:solidFill>
                <a:latin typeface="Calibri"/>
                <a:cs typeface="Calibri"/>
              </a:rPr>
              <a:t> yr</a:t>
            </a:r>
            <a:r>
              <a:rPr sz="2000" spc="5" dirty="0">
                <a:solidFill>
                  <a:srgbClr val="FF0000"/>
                </a:solidFill>
                <a:latin typeface="Calibri"/>
                <a:cs typeface="Calibri"/>
              </a:rPr>
              <a:t> </a:t>
            </a:r>
            <a:r>
              <a:rPr sz="2000" spc="-5" dirty="0">
                <a:latin typeface="Calibri"/>
                <a:cs typeface="Calibri"/>
              </a:rPr>
              <a:t>of </a:t>
            </a:r>
            <a:r>
              <a:rPr sz="2000" spc="-15" dirty="0">
                <a:latin typeface="Calibri"/>
                <a:cs typeface="Calibri"/>
              </a:rPr>
              <a:t>treatment.</a:t>
            </a:r>
            <a:endParaRPr sz="2000">
              <a:latin typeface="Calibri"/>
              <a:cs typeface="Calibri"/>
            </a:endParaRPr>
          </a:p>
          <a:p>
            <a:pPr marL="12700">
              <a:lnSpc>
                <a:spcPct val="100000"/>
              </a:lnSpc>
              <a:spcBef>
                <a:spcPts val="400"/>
              </a:spcBef>
            </a:pPr>
            <a:r>
              <a:rPr sz="2000" spc="-15" dirty="0">
                <a:latin typeface="Calibri"/>
                <a:cs typeface="Calibri"/>
              </a:rPr>
              <a:t>Requires</a:t>
            </a:r>
            <a:r>
              <a:rPr sz="2000" spc="-5" dirty="0">
                <a:latin typeface="Calibri"/>
                <a:cs typeface="Calibri"/>
              </a:rPr>
              <a:t> </a:t>
            </a:r>
            <a:r>
              <a:rPr sz="2000" spc="-10" dirty="0">
                <a:latin typeface="Calibri"/>
                <a:cs typeface="Calibri"/>
              </a:rPr>
              <a:t>frequent</a:t>
            </a:r>
            <a:r>
              <a:rPr sz="2000" dirty="0">
                <a:latin typeface="Calibri"/>
                <a:cs typeface="Calibri"/>
              </a:rPr>
              <a:t> </a:t>
            </a:r>
            <a:r>
              <a:rPr sz="2000" spc="-5" dirty="0">
                <a:latin typeface="Calibri"/>
                <a:cs typeface="Calibri"/>
              </a:rPr>
              <a:t>blood </a:t>
            </a:r>
            <a:r>
              <a:rPr sz="2000" spc="-10" dirty="0">
                <a:latin typeface="Calibri"/>
                <a:cs typeface="Calibri"/>
              </a:rPr>
              <a:t>count</a:t>
            </a:r>
            <a:r>
              <a:rPr sz="2000" dirty="0">
                <a:latin typeface="Calibri"/>
                <a:cs typeface="Calibri"/>
              </a:rPr>
              <a:t> </a:t>
            </a:r>
            <a:r>
              <a:rPr sz="2000" spc="-5" dirty="0">
                <a:latin typeface="Calibri"/>
                <a:cs typeface="Calibri"/>
              </a:rPr>
              <a:t>monitoring, typically</a:t>
            </a:r>
            <a:r>
              <a:rPr sz="2000" dirty="0">
                <a:latin typeface="Calibri"/>
                <a:cs typeface="Calibri"/>
              </a:rPr>
              <a:t> </a:t>
            </a:r>
            <a:r>
              <a:rPr sz="2000" spc="-10" dirty="0">
                <a:latin typeface="Calibri"/>
                <a:cs typeface="Calibri"/>
              </a:rPr>
              <a:t>weekly</a:t>
            </a:r>
            <a:r>
              <a:rPr sz="2000" dirty="0">
                <a:latin typeface="Calibri"/>
                <a:cs typeface="Calibri"/>
              </a:rPr>
              <a:t> </a:t>
            </a:r>
            <a:r>
              <a:rPr sz="2000" spc="-20" dirty="0">
                <a:latin typeface="Calibri"/>
                <a:cs typeface="Calibri"/>
              </a:rPr>
              <a:t>for</a:t>
            </a:r>
            <a:r>
              <a:rPr sz="2000" spc="-5" dirty="0">
                <a:latin typeface="Calibri"/>
                <a:cs typeface="Calibri"/>
              </a:rPr>
              <a:t> </a:t>
            </a:r>
            <a:r>
              <a:rPr sz="2000" spc="-10" dirty="0">
                <a:latin typeface="Calibri"/>
                <a:cs typeface="Calibri"/>
              </a:rPr>
              <a:t>at</a:t>
            </a:r>
            <a:r>
              <a:rPr sz="2000" dirty="0">
                <a:latin typeface="Calibri"/>
                <a:cs typeface="Calibri"/>
              </a:rPr>
              <a:t> </a:t>
            </a:r>
            <a:r>
              <a:rPr sz="2000" spc="-10" dirty="0">
                <a:latin typeface="Calibri"/>
                <a:cs typeface="Calibri"/>
              </a:rPr>
              <a:t>least</a:t>
            </a:r>
            <a:r>
              <a:rPr sz="2000" spc="-5" dirty="0">
                <a:latin typeface="Calibri"/>
                <a:cs typeface="Calibri"/>
              </a:rPr>
              <a:t> the</a:t>
            </a:r>
            <a:r>
              <a:rPr sz="2000" dirty="0">
                <a:latin typeface="Calibri"/>
                <a:cs typeface="Calibri"/>
              </a:rPr>
              <a:t> </a:t>
            </a:r>
            <a:r>
              <a:rPr sz="2000" spc="-10" dirty="0">
                <a:latin typeface="Calibri"/>
                <a:cs typeface="Calibri"/>
              </a:rPr>
              <a:t>1st</a:t>
            </a:r>
            <a:r>
              <a:rPr sz="2000" spc="-5" dirty="0">
                <a:latin typeface="Calibri"/>
                <a:cs typeface="Calibri"/>
              </a:rPr>
              <a:t> yr</a:t>
            </a:r>
            <a:r>
              <a:rPr sz="2000" dirty="0">
                <a:latin typeface="Calibri"/>
                <a:cs typeface="Calibri"/>
              </a:rPr>
              <a:t> </a:t>
            </a:r>
            <a:r>
              <a:rPr sz="2000" spc="-5" dirty="0">
                <a:latin typeface="Calibri"/>
                <a:cs typeface="Calibri"/>
              </a:rPr>
              <a:t>of</a:t>
            </a:r>
            <a:r>
              <a:rPr sz="2000" dirty="0">
                <a:latin typeface="Calibri"/>
                <a:cs typeface="Calibri"/>
              </a:rPr>
              <a:t> </a:t>
            </a:r>
            <a:r>
              <a:rPr sz="2000" spc="-30" dirty="0">
                <a:latin typeface="Calibri"/>
                <a:cs typeface="Calibri"/>
              </a:rPr>
              <a:t>therapy.</a:t>
            </a:r>
            <a:endParaRPr sz="2000">
              <a:latin typeface="Calibri"/>
              <a:cs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38"/>
            <a:ext cx="12179300" cy="1265523"/>
          </a:xfrm>
          <a:prstGeom prst="rect">
            <a:avLst/>
          </a:prstGeom>
        </p:spPr>
      </p:pic>
      <p:sp>
        <p:nvSpPr>
          <p:cNvPr id="3" name="object 3"/>
          <p:cNvSpPr txBox="1"/>
          <p:nvPr/>
        </p:nvSpPr>
        <p:spPr>
          <a:xfrm>
            <a:off x="459335" y="4039192"/>
            <a:ext cx="4914900" cy="1149350"/>
          </a:xfrm>
          <a:prstGeom prst="rect">
            <a:avLst/>
          </a:prstGeom>
        </p:spPr>
        <p:txBody>
          <a:bodyPr vert="horz" wrap="square" lIns="0" tIns="59690" rIns="0" bIns="0" rtlCol="0">
            <a:spAutoFit/>
          </a:bodyPr>
          <a:lstStyle/>
          <a:p>
            <a:pPr marL="12700">
              <a:lnSpc>
                <a:spcPct val="100000"/>
              </a:lnSpc>
              <a:spcBef>
                <a:spcPts val="470"/>
              </a:spcBef>
            </a:pPr>
            <a:r>
              <a:rPr sz="2000" i="1" spc="-5" dirty="0">
                <a:solidFill>
                  <a:srgbClr val="3E3E3E"/>
                </a:solidFill>
                <a:latin typeface="Calibri"/>
                <a:cs typeface="Calibri"/>
              </a:rPr>
              <a:t>people</a:t>
            </a:r>
            <a:r>
              <a:rPr sz="2000" i="1" spc="-20" dirty="0">
                <a:solidFill>
                  <a:srgbClr val="3E3E3E"/>
                </a:solidFill>
                <a:latin typeface="Calibri"/>
                <a:cs typeface="Calibri"/>
              </a:rPr>
              <a:t> </a:t>
            </a:r>
            <a:r>
              <a:rPr sz="2000" i="1" spc="-5" dirty="0">
                <a:solidFill>
                  <a:srgbClr val="3E3E3E"/>
                </a:solidFill>
                <a:latin typeface="Calibri"/>
                <a:cs typeface="Calibri"/>
              </a:rPr>
              <a:t>who</a:t>
            </a:r>
            <a:r>
              <a:rPr sz="2000" i="1" spc="-50" dirty="0">
                <a:solidFill>
                  <a:srgbClr val="3E3E3E"/>
                </a:solidFill>
                <a:latin typeface="Calibri"/>
                <a:cs typeface="Calibri"/>
              </a:rPr>
              <a:t> </a:t>
            </a:r>
            <a:r>
              <a:rPr sz="2000" i="1" spc="-5" dirty="0">
                <a:solidFill>
                  <a:srgbClr val="3E3E3E"/>
                </a:solidFill>
                <a:latin typeface="Calibri"/>
                <a:cs typeface="Calibri"/>
              </a:rPr>
              <a:t>inherit</a:t>
            </a:r>
            <a:endParaRPr sz="2000">
              <a:latin typeface="Calibri"/>
              <a:cs typeface="Calibri"/>
            </a:endParaRPr>
          </a:p>
          <a:p>
            <a:pPr marL="62865">
              <a:lnSpc>
                <a:spcPct val="100000"/>
              </a:lnSpc>
              <a:spcBef>
                <a:spcPts val="375"/>
              </a:spcBef>
            </a:pPr>
            <a:r>
              <a:rPr sz="2000" i="1" spc="-5" dirty="0">
                <a:solidFill>
                  <a:srgbClr val="3E3E3E"/>
                </a:solidFill>
                <a:latin typeface="Calibri"/>
                <a:cs typeface="Calibri"/>
              </a:rPr>
              <a:t>just one</a:t>
            </a:r>
            <a:r>
              <a:rPr sz="2000" i="1" spc="40" dirty="0">
                <a:solidFill>
                  <a:srgbClr val="3E3E3E"/>
                </a:solidFill>
                <a:latin typeface="Calibri"/>
                <a:cs typeface="Calibri"/>
              </a:rPr>
              <a:t> </a:t>
            </a:r>
            <a:r>
              <a:rPr sz="2000" i="1" spc="-5" dirty="0">
                <a:solidFill>
                  <a:srgbClr val="3E3E3E"/>
                </a:solidFill>
                <a:latin typeface="Calibri"/>
                <a:cs typeface="Calibri"/>
              </a:rPr>
              <a:t>abnormal</a:t>
            </a:r>
            <a:r>
              <a:rPr sz="2000" i="1" spc="385" dirty="0">
                <a:solidFill>
                  <a:srgbClr val="3E3E3E"/>
                </a:solidFill>
                <a:latin typeface="Calibri"/>
                <a:cs typeface="Calibri"/>
              </a:rPr>
              <a:t> </a:t>
            </a:r>
            <a:r>
              <a:rPr sz="2000" i="1" spc="-5" dirty="0">
                <a:solidFill>
                  <a:srgbClr val="3E3E3E"/>
                </a:solidFill>
                <a:latin typeface="Calibri"/>
                <a:cs typeface="Calibri"/>
              </a:rPr>
              <a:t>gene</a:t>
            </a:r>
            <a:r>
              <a:rPr sz="2000" i="1" spc="90" dirty="0">
                <a:solidFill>
                  <a:srgbClr val="3E3E3E"/>
                </a:solidFill>
                <a:latin typeface="Calibri"/>
                <a:cs typeface="Calibri"/>
              </a:rPr>
              <a:t> </a:t>
            </a:r>
            <a:r>
              <a:rPr sz="2000" i="1" spc="-5" dirty="0">
                <a:solidFill>
                  <a:srgbClr val="3E3E3E"/>
                </a:solidFill>
                <a:latin typeface="Calibri"/>
                <a:cs typeface="Calibri"/>
              </a:rPr>
              <a:t>are</a:t>
            </a:r>
            <a:r>
              <a:rPr sz="2000" i="1" spc="-20" dirty="0">
                <a:solidFill>
                  <a:srgbClr val="3E3E3E"/>
                </a:solidFill>
                <a:latin typeface="Calibri"/>
                <a:cs typeface="Calibri"/>
              </a:rPr>
              <a:t> </a:t>
            </a:r>
            <a:r>
              <a:rPr sz="2000" i="1" spc="-5" dirty="0">
                <a:solidFill>
                  <a:srgbClr val="3E3E3E"/>
                </a:solidFill>
                <a:latin typeface="Calibri"/>
                <a:cs typeface="Calibri"/>
              </a:rPr>
              <a:t>known</a:t>
            </a:r>
            <a:r>
              <a:rPr sz="2000" i="1" spc="30" dirty="0">
                <a:solidFill>
                  <a:srgbClr val="3E3E3E"/>
                </a:solidFill>
                <a:latin typeface="Calibri"/>
                <a:cs typeface="Calibri"/>
              </a:rPr>
              <a:t> </a:t>
            </a:r>
            <a:r>
              <a:rPr sz="2000" i="1" spc="-5" dirty="0">
                <a:solidFill>
                  <a:srgbClr val="3E3E3E"/>
                </a:solidFill>
                <a:latin typeface="Calibri"/>
                <a:cs typeface="Calibri"/>
              </a:rPr>
              <a:t>as</a:t>
            </a:r>
            <a:r>
              <a:rPr sz="2000" i="1" spc="-55" dirty="0">
                <a:solidFill>
                  <a:srgbClr val="3E3E3E"/>
                </a:solidFill>
                <a:latin typeface="Calibri"/>
                <a:cs typeface="Calibri"/>
              </a:rPr>
              <a:t> </a:t>
            </a:r>
            <a:r>
              <a:rPr sz="2000" i="1" spc="-5" dirty="0">
                <a:solidFill>
                  <a:srgbClr val="3E3E3E"/>
                </a:solidFill>
                <a:latin typeface="Calibri"/>
                <a:cs typeface="Calibri"/>
              </a:rPr>
              <a:t>a</a:t>
            </a:r>
            <a:r>
              <a:rPr sz="2000" i="1" spc="20" dirty="0">
                <a:solidFill>
                  <a:srgbClr val="3E3E3E"/>
                </a:solidFill>
                <a:latin typeface="Calibri"/>
                <a:cs typeface="Calibri"/>
              </a:rPr>
              <a:t> </a:t>
            </a:r>
            <a:r>
              <a:rPr sz="2000" i="1" spc="-5" dirty="0">
                <a:solidFill>
                  <a:srgbClr val="3E3E3E"/>
                </a:solidFill>
                <a:latin typeface="Calibri"/>
                <a:cs typeface="Calibri"/>
              </a:rPr>
              <a:t>carrier</a:t>
            </a:r>
            <a:endParaRPr sz="2000">
              <a:latin typeface="Calibri"/>
              <a:cs typeface="Calibri"/>
            </a:endParaRPr>
          </a:p>
          <a:p>
            <a:pPr marL="12700">
              <a:lnSpc>
                <a:spcPct val="100000"/>
              </a:lnSpc>
              <a:spcBef>
                <a:spcPts val="420"/>
              </a:spcBef>
            </a:pPr>
            <a:r>
              <a:rPr sz="2400" b="1" i="1" spc="-5" dirty="0">
                <a:solidFill>
                  <a:srgbClr val="365F92"/>
                </a:solidFill>
                <a:latin typeface="Calibri"/>
                <a:cs typeface="Calibri"/>
              </a:rPr>
              <a:t>(</a:t>
            </a:r>
            <a:r>
              <a:rPr sz="2400" b="1" i="1" spc="-100" dirty="0">
                <a:solidFill>
                  <a:srgbClr val="365F92"/>
                </a:solidFill>
                <a:latin typeface="Calibri"/>
                <a:cs typeface="Calibri"/>
              </a:rPr>
              <a:t> </a:t>
            </a:r>
            <a:r>
              <a:rPr sz="2400" b="1" i="1" spc="-5" dirty="0">
                <a:solidFill>
                  <a:srgbClr val="365F92"/>
                </a:solidFill>
                <a:latin typeface="Calibri"/>
                <a:cs typeface="Calibri"/>
              </a:rPr>
              <a:t>Sickle</a:t>
            </a:r>
            <a:r>
              <a:rPr sz="2400" b="1" i="1" spc="30" dirty="0">
                <a:solidFill>
                  <a:srgbClr val="365F92"/>
                </a:solidFill>
                <a:latin typeface="Calibri"/>
                <a:cs typeface="Calibri"/>
              </a:rPr>
              <a:t> </a:t>
            </a:r>
            <a:r>
              <a:rPr sz="2400" b="1" i="1" spc="-5" dirty="0">
                <a:solidFill>
                  <a:srgbClr val="365F92"/>
                </a:solidFill>
                <a:latin typeface="Calibri"/>
                <a:cs typeface="Calibri"/>
              </a:rPr>
              <a:t>cell</a:t>
            </a:r>
            <a:r>
              <a:rPr sz="2400" b="1" i="1" spc="5" dirty="0">
                <a:solidFill>
                  <a:srgbClr val="365F92"/>
                </a:solidFill>
                <a:latin typeface="Calibri"/>
                <a:cs typeface="Calibri"/>
              </a:rPr>
              <a:t> </a:t>
            </a:r>
            <a:r>
              <a:rPr sz="2400" b="1" i="1" spc="-5" dirty="0">
                <a:solidFill>
                  <a:srgbClr val="365F92"/>
                </a:solidFill>
                <a:latin typeface="Calibri"/>
                <a:cs typeface="Calibri"/>
              </a:rPr>
              <a:t>trait</a:t>
            </a:r>
            <a:r>
              <a:rPr sz="2400" b="1" i="1" spc="-15" dirty="0">
                <a:solidFill>
                  <a:srgbClr val="365F92"/>
                </a:solidFill>
                <a:latin typeface="Calibri"/>
                <a:cs typeface="Calibri"/>
              </a:rPr>
              <a:t> </a:t>
            </a:r>
            <a:r>
              <a:rPr sz="2400" b="1" i="1" spc="-5" dirty="0">
                <a:solidFill>
                  <a:srgbClr val="365F92"/>
                </a:solidFill>
                <a:latin typeface="Calibri"/>
                <a:cs typeface="Calibri"/>
              </a:rPr>
              <a:t>)</a:t>
            </a:r>
            <a:endParaRPr sz="2400">
              <a:latin typeface="Calibri"/>
              <a:cs typeface="Calibri"/>
            </a:endParaRPr>
          </a:p>
        </p:txBody>
      </p:sp>
      <p:sp>
        <p:nvSpPr>
          <p:cNvPr id="4" name="object 4"/>
          <p:cNvSpPr txBox="1">
            <a:spLocks noGrp="1"/>
          </p:cNvSpPr>
          <p:nvPr>
            <p:ph type="title"/>
          </p:nvPr>
        </p:nvSpPr>
        <p:spPr>
          <a:xfrm>
            <a:off x="662350" y="285705"/>
            <a:ext cx="2737485" cy="574040"/>
          </a:xfrm>
          <a:prstGeom prst="rect">
            <a:avLst/>
          </a:prstGeom>
        </p:spPr>
        <p:txBody>
          <a:bodyPr vert="horz" wrap="square" lIns="0" tIns="12065" rIns="0" bIns="0" rtlCol="0">
            <a:spAutoFit/>
          </a:bodyPr>
          <a:lstStyle/>
          <a:p>
            <a:pPr marL="12700">
              <a:lnSpc>
                <a:spcPct val="100000"/>
              </a:lnSpc>
              <a:spcBef>
                <a:spcPts val="95"/>
              </a:spcBef>
            </a:pPr>
            <a:r>
              <a:rPr sz="3600" spc="-5" dirty="0">
                <a:solidFill>
                  <a:srgbClr val="FFFFFF"/>
                </a:solidFill>
              </a:rPr>
              <a:t>SCD</a:t>
            </a:r>
            <a:r>
              <a:rPr sz="3600" spc="-55" dirty="0">
                <a:solidFill>
                  <a:srgbClr val="FFFFFF"/>
                </a:solidFill>
              </a:rPr>
              <a:t> </a:t>
            </a:r>
            <a:r>
              <a:rPr sz="3600" spc="-5" dirty="0">
                <a:solidFill>
                  <a:srgbClr val="FFFFFF"/>
                </a:solidFill>
              </a:rPr>
              <a:t>Genotype</a:t>
            </a:r>
            <a:endParaRPr sz="3600"/>
          </a:p>
        </p:txBody>
      </p:sp>
      <p:pic>
        <p:nvPicPr>
          <p:cNvPr id="5" name="object 5"/>
          <p:cNvPicPr/>
          <p:nvPr/>
        </p:nvPicPr>
        <p:blipFill>
          <a:blip r:embed="rId3" cstate="print"/>
          <a:stretch>
            <a:fillRect/>
          </a:stretch>
        </p:blipFill>
        <p:spPr>
          <a:xfrm>
            <a:off x="6896179" y="3253767"/>
            <a:ext cx="5235991" cy="3289084"/>
          </a:xfrm>
          <a:prstGeom prst="rect">
            <a:avLst/>
          </a:prstGeom>
        </p:spPr>
      </p:pic>
      <p:sp>
        <p:nvSpPr>
          <p:cNvPr id="6" name="object 6"/>
          <p:cNvSpPr txBox="1"/>
          <p:nvPr/>
        </p:nvSpPr>
        <p:spPr>
          <a:xfrm>
            <a:off x="170123" y="1869656"/>
            <a:ext cx="10105390" cy="1080135"/>
          </a:xfrm>
          <a:prstGeom prst="rect">
            <a:avLst/>
          </a:prstGeom>
        </p:spPr>
        <p:txBody>
          <a:bodyPr vert="horz" wrap="square" lIns="0" tIns="12065" rIns="0" bIns="0" rtlCol="0">
            <a:spAutoFit/>
          </a:bodyPr>
          <a:lstStyle/>
          <a:p>
            <a:pPr marL="12700">
              <a:lnSpc>
                <a:spcPct val="100000"/>
              </a:lnSpc>
              <a:spcBef>
                <a:spcPts val="95"/>
              </a:spcBef>
              <a:tabLst>
                <a:tab pos="419734" algn="l"/>
              </a:tabLst>
            </a:pPr>
            <a:r>
              <a:rPr sz="2300" spc="-450" dirty="0">
                <a:solidFill>
                  <a:srgbClr val="0B0B0B"/>
                </a:solidFill>
                <a:latin typeface="Lucida Sans Unicode"/>
                <a:cs typeface="Lucida Sans Unicode"/>
              </a:rPr>
              <a:t>□	</a:t>
            </a:r>
            <a:r>
              <a:rPr sz="2300" spc="-5" dirty="0">
                <a:solidFill>
                  <a:srgbClr val="0B0B0B"/>
                </a:solidFill>
                <a:latin typeface="Calibri"/>
                <a:cs typeface="Calibri"/>
              </a:rPr>
              <a:t>Autosomal</a:t>
            </a:r>
            <a:r>
              <a:rPr sz="2300" spc="-35" dirty="0">
                <a:solidFill>
                  <a:srgbClr val="0B0B0B"/>
                </a:solidFill>
                <a:latin typeface="Calibri"/>
                <a:cs typeface="Calibri"/>
              </a:rPr>
              <a:t> </a:t>
            </a:r>
            <a:r>
              <a:rPr sz="2300" spc="-5" dirty="0">
                <a:solidFill>
                  <a:srgbClr val="0B0B0B"/>
                </a:solidFill>
                <a:latin typeface="Calibri"/>
                <a:cs typeface="Calibri"/>
              </a:rPr>
              <a:t>recessive disease</a:t>
            </a:r>
            <a:endParaRPr sz="2300">
              <a:latin typeface="Calibri"/>
              <a:cs typeface="Calibri"/>
            </a:endParaRPr>
          </a:p>
          <a:p>
            <a:pPr marL="419734" indent="-407670">
              <a:lnSpc>
                <a:spcPct val="100000"/>
              </a:lnSpc>
              <a:spcBef>
                <a:spcPts val="15"/>
              </a:spcBef>
              <a:buFont typeface="Tahoma"/>
              <a:buChar char="□"/>
              <a:tabLst>
                <a:tab pos="419734" algn="l"/>
                <a:tab pos="420370" algn="l"/>
              </a:tabLst>
            </a:pPr>
            <a:r>
              <a:rPr sz="2300" b="1" spc="-5" dirty="0">
                <a:solidFill>
                  <a:srgbClr val="1F487C"/>
                </a:solidFill>
                <a:latin typeface="Calibri"/>
                <a:cs typeface="Calibri"/>
              </a:rPr>
              <a:t>Point</a:t>
            </a:r>
            <a:r>
              <a:rPr sz="2300" b="1" spc="-80" dirty="0">
                <a:solidFill>
                  <a:srgbClr val="1F487C"/>
                </a:solidFill>
                <a:latin typeface="Calibri"/>
                <a:cs typeface="Calibri"/>
              </a:rPr>
              <a:t> </a:t>
            </a:r>
            <a:r>
              <a:rPr sz="2300" b="1" spc="-5" dirty="0">
                <a:solidFill>
                  <a:srgbClr val="1F487C"/>
                </a:solidFill>
                <a:latin typeface="Calibri"/>
                <a:cs typeface="Calibri"/>
              </a:rPr>
              <a:t>mutation</a:t>
            </a:r>
            <a:r>
              <a:rPr sz="2300" b="1" spc="10" dirty="0">
                <a:solidFill>
                  <a:srgbClr val="1F487C"/>
                </a:solidFill>
                <a:latin typeface="Calibri"/>
                <a:cs typeface="Calibri"/>
              </a:rPr>
              <a:t> </a:t>
            </a:r>
            <a:r>
              <a:rPr sz="2300" b="1" spc="-5" dirty="0">
                <a:solidFill>
                  <a:srgbClr val="1F487C"/>
                </a:solidFill>
                <a:latin typeface="Calibri"/>
                <a:cs typeface="Calibri"/>
              </a:rPr>
              <a:t>in</a:t>
            </a:r>
            <a:r>
              <a:rPr sz="2300" b="1" spc="-20" dirty="0">
                <a:solidFill>
                  <a:srgbClr val="1F487C"/>
                </a:solidFill>
                <a:latin typeface="Calibri"/>
                <a:cs typeface="Calibri"/>
              </a:rPr>
              <a:t> </a:t>
            </a:r>
            <a:r>
              <a:rPr sz="2300" b="1" spc="-5" dirty="0">
                <a:solidFill>
                  <a:srgbClr val="1F487C"/>
                </a:solidFill>
                <a:latin typeface="Calibri"/>
                <a:cs typeface="Calibri"/>
              </a:rPr>
              <a:t>beta</a:t>
            </a:r>
            <a:r>
              <a:rPr sz="2300" b="1" spc="55" dirty="0">
                <a:solidFill>
                  <a:srgbClr val="1F487C"/>
                </a:solidFill>
                <a:latin typeface="Calibri"/>
                <a:cs typeface="Calibri"/>
              </a:rPr>
              <a:t> </a:t>
            </a:r>
            <a:r>
              <a:rPr sz="2300" b="1" spc="-5" dirty="0">
                <a:solidFill>
                  <a:srgbClr val="1F487C"/>
                </a:solidFill>
                <a:latin typeface="Calibri"/>
                <a:cs typeface="Calibri"/>
              </a:rPr>
              <a:t>globin</a:t>
            </a:r>
            <a:r>
              <a:rPr sz="2300" b="1" spc="-50" dirty="0">
                <a:solidFill>
                  <a:srgbClr val="1F487C"/>
                </a:solidFill>
                <a:latin typeface="Calibri"/>
                <a:cs typeface="Calibri"/>
              </a:rPr>
              <a:t> </a:t>
            </a:r>
            <a:r>
              <a:rPr sz="2300" b="1" spc="-5" dirty="0">
                <a:solidFill>
                  <a:srgbClr val="1F487C"/>
                </a:solidFill>
                <a:latin typeface="Calibri"/>
                <a:cs typeface="Calibri"/>
              </a:rPr>
              <a:t>gene</a:t>
            </a:r>
            <a:r>
              <a:rPr sz="2300" b="1" spc="40" dirty="0">
                <a:solidFill>
                  <a:srgbClr val="1F487C"/>
                </a:solidFill>
                <a:latin typeface="Calibri"/>
                <a:cs typeface="Calibri"/>
              </a:rPr>
              <a:t> </a:t>
            </a:r>
            <a:r>
              <a:rPr sz="2300" b="1" spc="-5" dirty="0">
                <a:solidFill>
                  <a:srgbClr val="1F487C"/>
                </a:solidFill>
                <a:latin typeface="Calibri"/>
                <a:cs typeface="Calibri"/>
              </a:rPr>
              <a:t>at</a:t>
            </a:r>
            <a:r>
              <a:rPr sz="2300" b="1" spc="-50" dirty="0">
                <a:solidFill>
                  <a:srgbClr val="1F487C"/>
                </a:solidFill>
                <a:latin typeface="Calibri"/>
                <a:cs typeface="Calibri"/>
              </a:rPr>
              <a:t> </a:t>
            </a:r>
            <a:r>
              <a:rPr sz="2300" b="1" spc="-5" dirty="0">
                <a:solidFill>
                  <a:srgbClr val="1F487C"/>
                </a:solidFill>
                <a:latin typeface="Calibri"/>
                <a:cs typeface="Calibri"/>
              </a:rPr>
              <a:t>6th</a:t>
            </a:r>
            <a:r>
              <a:rPr sz="2300" b="1" spc="80" dirty="0">
                <a:solidFill>
                  <a:srgbClr val="1F487C"/>
                </a:solidFill>
                <a:latin typeface="Calibri"/>
                <a:cs typeface="Calibri"/>
              </a:rPr>
              <a:t> </a:t>
            </a:r>
            <a:r>
              <a:rPr sz="2300" b="1" spc="-5" dirty="0">
                <a:solidFill>
                  <a:srgbClr val="1F487C"/>
                </a:solidFill>
                <a:latin typeface="Calibri"/>
                <a:cs typeface="Calibri"/>
              </a:rPr>
              <a:t>codon</a:t>
            </a:r>
            <a:r>
              <a:rPr sz="2300" b="1" spc="-20" dirty="0">
                <a:solidFill>
                  <a:srgbClr val="1F487C"/>
                </a:solidFill>
                <a:latin typeface="Calibri"/>
                <a:cs typeface="Calibri"/>
              </a:rPr>
              <a:t> </a:t>
            </a:r>
            <a:r>
              <a:rPr sz="2300" b="1" spc="-5" dirty="0">
                <a:solidFill>
                  <a:srgbClr val="1F487C"/>
                </a:solidFill>
                <a:latin typeface="Calibri"/>
                <a:cs typeface="Calibri"/>
              </a:rPr>
              <a:t>on</a:t>
            </a:r>
            <a:r>
              <a:rPr sz="2300" b="1" spc="5" dirty="0">
                <a:solidFill>
                  <a:srgbClr val="1F487C"/>
                </a:solidFill>
                <a:latin typeface="Calibri"/>
                <a:cs typeface="Calibri"/>
              </a:rPr>
              <a:t> </a:t>
            </a:r>
            <a:r>
              <a:rPr sz="2300" b="1" spc="-5" dirty="0">
                <a:solidFill>
                  <a:srgbClr val="1F487C"/>
                </a:solidFill>
                <a:latin typeface="Calibri"/>
                <a:cs typeface="Calibri"/>
              </a:rPr>
              <a:t>chromosome</a:t>
            </a:r>
            <a:r>
              <a:rPr sz="2300" b="1" spc="-60" dirty="0">
                <a:solidFill>
                  <a:srgbClr val="1F487C"/>
                </a:solidFill>
                <a:latin typeface="Calibri"/>
                <a:cs typeface="Calibri"/>
              </a:rPr>
              <a:t> </a:t>
            </a:r>
            <a:r>
              <a:rPr sz="2300" b="1" spc="-5" dirty="0">
                <a:solidFill>
                  <a:srgbClr val="1F487C"/>
                </a:solidFill>
                <a:latin typeface="Calibri"/>
                <a:cs typeface="Calibri"/>
              </a:rPr>
              <a:t>11</a:t>
            </a:r>
            <a:endParaRPr sz="2300">
              <a:latin typeface="Calibri"/>
              <a:cs typeface="Calibri"/>
            </a:endParaRPr>
          </a:p>
          <a:p>
            <a:pPr marL="419734" indent="-407670">
              <a:lnSpc>
                <a:spcPct val="100000"/>
              </a:lnSpc>
              <a:spcBef>
                <a:spcPts val="10"/>
              </a:spcBef>
              <a:buFont typeface="Tahoma"/>
              <a:buChar char="□"/>
              <a:tabLst>
                <a:tab pos="419734" algn="l"/>
                <a:tab pos="420370" algn="l"/>
              </a:tabLst>
            </a:pPr>
            <a:r>
              <a:rPr sz="2300" b="1" spc="-5" dirty="0">
                <a:solidFill>
                  <a:srgbClr val="1F487C"/>
                </a:solidFill>
                <a:latin typeface="Calibri"/>
                <a:cs typeface="Calibri"/>
              </a:rPr>
              <a:t>Glutamic</a:t>
            </a:r>
            <a:r>
              <a:rPr sz="2300" b="1" spc="-10" dirty="0">
                <a:solidFill>
                  <a:srgbClr val="1F487C"/>
                </a:solidFill>
                <a:latin typeface="Calibri"/>
                <a:cs typeface="Calibri"/>
              </a:rPr>
              <a:t> </a:t>
            </a:r>
            <a:r>
              <a:rPr sz="2300" b="1" spc="-5" dirty="0">
                <a:solidFill>
                  <a:srgbClr val="1F487C"/>
                </a:solidFill>
                <a:latin typeface="Calibri"/>
                <a:cs typeface="Calibri"/>
              </a:rPr>
              <a:t>acid</a:t>
            </a:r>
            <a:r>
              <a:rPr sz="2300" b="1" spc="-10" dirty="0">
                <a:solidFill>
                  <a:srgbClr val="1F487C"/>
                </a:solidFill>
                <a:latin typeface="Calibri"/>
                <a:cs typeface="Calibri"/>
              </a:rPr>
              <a:t> </a:t>
            </a:r>
            <a:r>
              <a:rPr sz="2300" b="1" spc="-5" dirty="0">
                <a:solidFill>
                  <a:srgbClr val="1F487C"/>
                </a:solidFill>
                <a:latin typeface="Calibri"/>
                <a:cs typeface="Calibri"/>
              </a:rPr>
              <a:t>(GAG)</a:t>
            </a:r>
            <a:r>
              <a:rPr sz="2300" b="1" spc="35" dirty="0">
                <a:solidFill>
                  <a:srgbClr val="1F487C"/>
                </a:solidFill>
                <a:latin typeface="Calibri"/>
                <a:cs typeface="Calibri"/>
              </a:rPr>
              <a:t> </a:t>
            </a:r>
            <a:r>
              <a:rPr sz="2300" b="1" spc="-5" dirty="0">
                <a:solidFill>
                  <a:srgbClr val="1F487C"/>
                </a:solidFill>
                <a:latin typeface="Calibri"/>
                <a:cs typeface="Calibri"/>
              </a:rPr>
              <a:t>replaced</a:t>
            </a:r>
            <a:r>
              <a:rPr sz="2300" b="1" spc="-80" dirty="0">
                <a:solidFill>
                  <a:srgbClr val="1F487C"/>
                </a:solidFill>
                <a:latin typeface="Calibri"/>
                <a:cs typeface="Calibri"/>
              </a:rPr>
              <a:t> </a:t>
            </a:r>
            <a:r>
              <a:rPr sz="2300" b="1" spc="-5" dirty="0">
                <a:solidFill>
                  <a:srgbClr val="1F487C"/>
                </a:solidFill>
                <a:latin typeface="Calibri"/>
                <a:cs typeface="Calibri"/>
              </a:rPr>
              <a:t>with</a:t>
            </a:r>
            <a:r>
              <a:rPr sz="2300" b="1" spc="80" dirty="0">
                <a:solidFill>
                  <a:srgbClr val="1F487C"/>
                </a:solidFill>
                <a:latin typeface="Calibri"/>
                <a:cs typeface="Calibri"/>
              </a:rPr>
              <a:t> </a:t>
            </a:r>
            <a:r>
              <a:rPr sz="2300" b="1" spc="-5" dirty="0">
                <a:solidFill>
                  <a:srgbClr val="1F487C"/>
                </a:solidFill>
                <a:latin typeface="Calibri"/>
                <a:cs typeface="Calibri"/>
              </a:rPr>
              <a:t>valine</a:t>
            </a:r>
            <a:r>
              <a:rPr sz="2300" b="1" spc="-60" dirty="0">
                <a:solidFill>
                  <a:srgbClr val="1F487C"/>
                </a:solidFill>
                <a:latin typeface="Calibri"/>
                <a:cs typeface="Calibri"/>
              </a:rPr>
              <a:t> </a:t>
            </a:r>
            <a:r>
              <a:rPr sz="2300" b="1" spc="-5" dirty="0">
                <a:solidFill>
                  <a:srgbClr val="1F487C"/>
                </a:solidFill>
                <a:latin typeface="Calibri"/>
                <a:cs typeface="Calibri"/>
              </a:rPr>
              <a:t>(GTG)</a:t>
            </a:r>
            <a:r>
              <a:rPr sz="2300" b="1" spc="90" dirty="0">
                <a:solidFill>
                  <a:srgbClr val="1F487C"/>
                </a:solidFill>
                <a:latin typeface="Calibri"/>
                <a:cs typeface="Calibri"/>
              </a:rPr>
              <a:t> </a:t>
            </a:r>
            <a:r>
              <a:rPr sz="2300" b="1" spc="-5" dirty="0">
                <a:solidFill>
                  <a:srgbClr val="1F487C"/>
                </a:solidFill>
                <a:latin typeface="Calibri"/>
                <a:cs typeface="Calibri"/>
              </a:rPr>
              <a:t>“single</a:t>
            </a:r>
            <a:r>
              <a:rPr sz="2300" b="1" spc="-45" dirty="0">
                <a:solidFill>
                  <a:srgbClr val="1F487C"/>
                </a:solidFill>
                <a:latin typeface="Calibri"/>
                <a:cs typeface="Calibri"/>
              </a:rPr>
              <a:t> </a:t>
            </a:r>
            <a:r>
              <a:rPr sz="2300" b="1" spc="-5" dirty="0">
                <a:solidFill>
                  <a:srgbClr val="1F487C"/>
                </a:solidFill>
                <a:latin typeface="Calibri"/>
                <a:cs typeface="Calibri"/>
              </a:rPr>
              <a:t>amino</a:t>
            </a:r>
            <a:r>
              <a:rPr sz="2300" b="1" spc="50" dirty="0">
                <a:solidFill>
                  <a:srgbClr val="1F487C"/>
                </a:solidFill>
                <a:latin typeface="Calibri"/>
                <a:cs typeface="Calibri"/>
              </a:rPr>
              <a:t> </a:t>
            </a:r>
            <a:r>
              <a:rPr sz="2300" b="1" spc="-5" dirty="0">
                <a:solidFill>
                  <a:srgbClr val="1F487C"/>
                </a:solidFill>
                <a:latin typeface="Calibri"/>
                <a:cs typeface="Calibri"/>
              </a:rPr>
              <a:t>acid substitution”</a:t>
            </a:r>
            <a:endParaRPr sz="2300">
              <a:latin typeface="Calibri"/>
              <a:cs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551480"/>
            <a:ext cx="10972801" cy="798857"/>
          </a:xfrm>
        </p:spPr>
        <p:txBody>
          <a:bodyPr>
            <a:normAutofit/>
          </a:bodyPr>
          <a:lstStyle/>
          <a:p>
            <a:r>
              <a:rPr lang="en-US" dirty="0"/>
              <a:t>Hematopoietic Stem Cell Transplantation</a:t>
            </a:r>
          </a:p>
        </p:txBody>
      </p:sp>
      <p:sp>
        <p:nvSpPr>
          <p:cNvPr id="3" name="Content Placeholder 2"/>
          <p:cNvSpPr>
            <a:spLocks noGrp="1"/>
          </p:cNvSpPr>
          <p:nvPr>
            <p:ph idx="1"/>
          </p:nvPr>
        </p:nvSpPr>
        <p:spPr>
          <a:xfrm>
            <a:off x="609601" y="2037253"/>
            <a:ext cx="10972801" cy="4825163"/>
          </a:xfrm>
        </p:spPr>
        <p:txBody>
          <a:bodyPr/>
          <a:lstStyle/>
          <a:p>
            <a:r>
              <a:rPr lang="en-US" dirty="0"/>
              <a:t>Hematopoietic stem cell transplantation has cured &gt;3,000 patients who had β-thalassemia major.</a:t>
            </a:r>
          </a:p>
          <a:p>
            <a:endParaRPr lang="ar-JO" dirty="0"/>
          </a:p>
          <a:p>
            <a:r>
              <a:rPr lang="en-US" dirty="0"/>
              <a:t>In low-risk HLA-matched sibling patients, there is at least a 90% survival and an 80% event-free survival</a:t>
            </a:r>
            <a:endParaRPr lang="ar-JO" dirty="0"/>
          </a:p>
          <a:p>
            <a:r>
              <a:rPr lang="en-US" dirty="0"/>
              <a:t>Most success has been in </a:t>
            </a:r>
            <a:r>
              <a:rPr lang="en-US" u="sng" dirty="0"/>
              <a:t>children &lt;14 </a:t>
            </a:r>
            <a:r>
              <a:rPr lang="en-US" u="sng" dirty="0" err="1"/>
              <a:t>yr</a:t>
            </a:r>
            <a:r>
              <a:rPr lang="en-US" u="sng" dirty="0"/>
              <a:t> old without excessive iron stores and hepatomegaly </a:t>
            </a:r>
            <a:r>
              <a:rPr lang="en-US" dirty="0"/>
              <a:t>who            undergo </a:t>
            </a:r>
            <a:r>
              <a:rPr lang="en-US" u="sng" dirty="0"/>
              <a:t>sibling HLA-matched allogeneic transplantation</a:t>
            </a:r>
            <a:r>
              <a:rPr lang="en-US" dirty="0"/>
              <a:t>.</a:t>
            </a:r>
          </a:p>
          <a:p>
            <a:endParaRPr lang="ar-JO" dirty="0"/>
          </a:p>
          <a:p>
            <a:r>
              <a:rPr lang="en-US" dirty="0" err="1">
                <a:solidFill>
                  <a:srgbClr val="FF0000"/>
                </a:solidFill>
              </a:rPr>
              <a:t>Myelo</a:t>
            </a:r>
            <a:r>
              <a:rPr lang="en-US" dirty="0">
                <a:solidFill>
                  <a:srgbClr val="FF0000"/>
                </a:solidFill>
              </a:rPr>
              <a:t>-ablative</a:t>
            </a:r>
            <a:r>
              <a:rPr lang="en-US" dirty="0"/>
              <a:t> conditioning regimens have been used to prevent graft rejection and thalassemia               recurrence.</a:t>
            </a:r>
            <a:endParaRPr lang="ar-JO" dirty="0"/>
          </a:p>
          <a:p>
            <a:endParaRPr lang="en-US" dirty="0"/>
          </a:p>
        </p:txBody>
      </p:sp>
    </p:spTree>
    <p:extLst>
      <p:ext uri="{BB962C8B-B14F-4D97-AF65-F5344CB8AC3E}">
        <p14:creationId xmlns:p14="http://schemas.microsoft.com/office/powerpoint/2010/main" val="37480240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ctr" defTabSz="457246">
              <a:defRPr b="1">
                <a:solidFill>
                  <a:srgbClr val="FF2600"/>
                </a:solidFill>
                <a:latin typeface="Times New Roman"/>
                <a:ea typeface="Times New Roman"/>
                <a:cs typeface="Times New Roman"/>
                <a:sym typeface="Times New Roman"/>
              </a:defRPr>
            </a:pPr>
            <a:r>
              <a:rPr lang="en-US" i="0" dirty="0" err="1"/>
              <a:t>Hydroxyurea</a:t>
            </a:r>
            <a:endParaRPr lang="en-US" i="0" dirty="0"/>
          </a:p>
          <a:p>
            <a:pPr defTabSz="457246">
              <a:defRPr b="1">
                <a:solidFill>
                  <a:srgbClr val="FF2600"/>
                </a:solidFill>
                <a:latin typeface="Times New Roman"/>
                <a:ea typeface="Times New Roman"/>
                <a:cs typeface="Times New Roman"/>
                <a:sym typeface="Times New Roman"/>
              </a:defRPr>
            </a:pPr>
            <a:endParaRPr lang="en-US" dirty="0"/>
          </a:p>
          <a:p>
            <a:pPr defTabSz="457246">
              <a:defRPr>
                <a:latin typeface="Times New Roman"/>
                <a:ea typeface="Times New Roman"/>
                <a:cs typeface="Times New Roman"/>
                <a:sym typeface="Times New Roman"/>
              </a:defRPr>
            </a:pPr>
            <a:r>
              <a:rPr lang="en-US" dirty="0"/>
              <a:t>DNA antimetabolite </a:t>
            </a:r>
            <a:r>
              <a:rPr lang="en-US" dirty="0">
                <a:sym typeface="Wingdings" panose="05000000000000000000" pitchFamily="2" charset="2"/>
              </a:rPr>
              <a:t></a:t>
            </a:r>
            <a:r>
              <a:rPr lang="en-US" dirty="0"/>
              <a:t> </a:t>
            </a:r>
            <a:r>
              <a:rPr lang="en-US" dirty="0">
                <a:solidFill>
                  <a:srgbClr val="FF2600"/>
                </a:solidFill>
              </a:rPr>
              <a:t>increases stress erythropoiesis</a:t>
            </a:r>
            <a:r>
              <a:rPr lang="en-US" dirty="0"/>
              <a:t> </a:t>
            </a:r>
            <a:r>
              <a:rPr lang="en-US" dirty="0">
                <a:sym typeface="Wingdings" panose="05000000000000000000" pitchFamily="2" charset="2"/>
              </a:rPr>
              <a:t></a:t>
            </a:r>
            <a:r>
              <a:rPr lang="en-US" dirty="0"/>
              <a:t> increased </a:t>
            </a:r>
            <a:r>
              <a:rPr lang="en-US" dirty="0" err="1">
                <a:solidFill>
                  <a:srgbClr val="FF2600"/>
                </a:solidFill>
              </a:rPr>
              <a:t>HbF</a:t>
            </a:r>
            <a:r>
              <a:rPr lang="en-US" dirty="0"/>
              <a:t> production. </a:t>
            </a:r>
          </a:p>
          <a:p>
            <a:pPr defTabSz="457246">
              <a:defRPr>
                <a:latin typeface="Times New Roman"/>
                <a:ea typeface="Times New Roman"/>
                <a:cs typeface="Times New Roman"/>
                <a:sym typeface="Times New Roman"/>
              </a:defRPr>
            </a:pPr>
            <a:endParaRPr lang="en-US" dirty="0"/>
          </a:p>
          <a:p>
            <a:pPr defTabSz="457246">
              <a:defRPr>
                <a:latin typeface="Times New Roman"/>
                <a:ea typeface="Times New Roman"/>
                <a:cs typeface="Times New Roman"/>
                <a:sym typeface="Times New Roman"/>
              </a:defRPr>
            </a:pPr>
            <a:r>
              <a:rPr lang="en-US" dirty="0"/>
              <a:t>It has been most successfully used in </a:t>
            </a:r>
            <a:r>
              <a:rPr lang="en-US" dirty="0">
                <a:solidFill>
                  <a:srgbClr val="FF0000"/>
                </a:solidFill>
              </a:rPr>
              <a:t>sickle cell disease, </a:t>
            </a:r>
            <a:r>
              <a:rPr lang="en-US" dirty="0"/>
              <a:t>and in some patients with </a:t>
            </a:r>
            <a:r>
              <a:rPr lang="en-US" dirty="0">
                <a:solidFill>
                  <a:srgbClr val="FF0000"/>
                </a:solidFill>
                <a:latin typeface="Times"/>
                <a:ea typeface="Times"/>
                <a:cs typeface="Times"/>
                <a:sym typeface="Times"/>
              </a:rPr>
              <a:t>β</a:t>
            </a:r>
            <a:r>
              <a:rPr lang="en-US" dirty="0">
                <a:solidFill>
                  <a:srgbClr val="FF0000"/>
                </a:solidFill>
              </a:rPr>
              <a:t>-thalassemia </a:t>
            </a:r>
          </a:p>
          <a:p>
            <a:pPr defTabSz="457246">
              <a:defRPr>
                <a:latin typeface="Times New Roman"/>
                <a:ea typeface="Times New Roman"/>
                <a:cs typeface="Times New Roman"/>
                <a:sym typeface="Times New Roman"/>
              </a:defRPr>
            </a:pPr>
            <a:r>
              <a:rPr lang="en-US" dirty="0">
                <a:solidFill>
                  <a:srgbClr val="FF0000"/>
                </a:solidFill>
              </a:rPr>
              <a:t>intermedia</a:t>
            </a:r>
            <a:r>
              <a:rPr lang="en-US" dirty="0"/>
              <a:t>. </a:t>
            </a:r>
          </a:p>
          <a:p>
            <a:pPr defTabSz="457246">
              <a:defRPr>
                <a:latin typeface="Times New Roman"/>
                <a:ea typeface="Times New Roman"/>
                <a:cs typeface="Times New Roman"/>
                <a:sym typeface="Times New Roman"/>
              </a:defRPr>
            </a:pPr>
            <a:r>
              <a:rPr lang="en-US" dirty="0"/>
              <a:t>Studies in </a:t>
            </a:r>
            <a:r>
              <a:rPr lang="en-US" dirty="0">
                <a:latin typeface="Times"/>
                <a:ea typeface="Times"/>
                <a:cs typeface="Times"/>
                <a:sym typeface="Times"/>
              </a:rPr>
              <a:t>β</a:t>
            </a:r>
            <a:r>
              <a:rPr lang="en-US" dirty="0"/>
              <a:t>-thalassemia major are </a:t>
            </a:r>
            <a:r>
              <a:rPr lang="en-US" u="sng" dirty="0"/>
              <a:t>limited</a:t>
            </a:r>
            <a:r>
              <a:rPr lang="en-US" dirty="0"/>
              <a:t>. </a:t>
            </a:r>
          </a:p>
          <a:p>
            <a:pPr defTabSz="457246">
              <a:defRPr>
                <a:latin typeface="Times New Roman"/>
                <a:ea typeface="Times New Roman"/>
                <a:cs typeface="Times New Roman"/>
                <a:sym typeface="Times New Roman"/>
              </a:defRPr>
            </a:pPr>
            <a:endParaRPr lang="en-US" dirty="0"/>
          </a:p>
        </p:txBody>
      </p:sp>
    </p:spTree>
    <p:extLst>
      <p:ext uri="{BB962C8B-B14F-4D97-AF65-F5344CB8AC3E}">
        <p14:creationId xmlns:p14="http://schemas.microsoft.com/office/powerpoint/2010/main" val="30462109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040" y="407446"/>
            <a:ext cx="10972801" cy="798857"/>
          </a:xfrm>
        </p:spPr>
        <p:txBody>
          <a:bodyPr>
            <a:normAutofit/>
          </a:bodyPr>
          <a:lstStyle/>
          <a:p>
            <a:r>
              <a:rPr lang="en-US" dirty="0"/>
              <a:t>Splenectomy:</a:t>
            </a:r>
          </a:p>
        </p:txBody>
      </p:sp>
      <p:sp>
        <p:nvSpPr>
          <p:cNvPr id="3" name="Content Placeholder 2"/>
          <p:cNvSpPr>
            <a:spLocks noGrp="1"/>
          </p:cNvSpPr>
          <p:nvPr>
            <p:ph idx="1"/>
          </p:nvPr>
        </p:nvSpPr>
        <p:spPr>
          <a:xfrm>
            <a:off x="262591" y="4008705"/>
            <a:ext cx="11643700" cy="4825163"/>
          </a:xfrm>
        </p:spPr>
        <p:txBody>
          <a:bodyPr/>
          <a:lstStyle/>
          <a:p>
            <a:pPr defTabSz="457246">
              <a:defRPr>
                <a:solidFill>
                  <a:srgbClr val="E36300"/>
                </a:solidFill>
                <a:latin typeface="Times New Roman"/>
                <a:ea typeface="Times New Roman"/>
                <a:cs typeface="Times New Roman"/>
                <a:sym typeface="Times New Roman"/>
              </a:defRPr>
            </a:pPr>
            <a:endParaRPr lang="en-US" dirty="0"/>
          </a:p>
          <a:p>
            <a:pPr defTabSz="457246">
              <a:defRPr>
                <a:latin typeface="Times New Roman"/>
                <a:ea typeface="Times New Roman"/>
                <a:cs typeface="Times New Roman"/>
                <a:sym typeface="Times New Roman"/>
              </a:defRPr>
            </a:pPr>
            <a:r>
              <a:rPr lang="en-US" dirty="0"/>
              <a:t>Is done in patients who develop </a:t>
            </a:r>
            <a:r>
              <a:rPr lang="en-US" dirty="0" err="1"/>
              <a:t>hypersplenism</a:t>
            </a:r>
            <a:r>
              <a:rPr lang="en-US" dirty="0"/>
              <a:t>, because they have a </a:t>
            </a:r>
            <a:r>
              <a:rPr lang="en-US" dirty="0">
                <a:solidFill>
                  <a:srgbClr val="FF0000"/>
                </a:solidFill>
              </a:rPr>
              <a:t>falling steady state hemoglobin </a:t>
            </a:r>
            <a:r>
              <a:rPr lang="en-US" dirty="0"/>
              <a:t>and/or a </a:t>
            </a:r>
            <a:r>
              <a:rPr lang="en-US" dirty="0">
                <a:solidFill>
                  <a:srgbClr val="FF0000"/>
                </a:solidFill>
              </a:rPr>
              <a:t>rising transfusion requirement. </a:t>
            </a:r>
            <a:endParaRPr lang="en-US" dirty="0"/>
          </a:p>
          <a:p>
            <a:pPr defTabSz="457246">
              <a:defRPr>
                <a:latin typeface="Times New Roman"/>
                <a:ea typeface="Times New Roman"/>
                <a:cs typeface="Times New Roman"/>
                <a:sym typeface="Times New Roman"/>
              </a:defRPr>
            </a:pPr>
            <a:r>
              <a:rPr lang="en-US" dirty="0"/>
              <a:t>If splenectomy was done in patients with thalassemia intermedia there is a high risk for them to have </a:t>
            </a:r>
            <a:r>
              <a:rPr lang="en-US" dirty="0">
                <a:sym typeface="Wingdings" panose="05000000000000000000" pitchFamily="2" charset="2"/>
              </a:rPr>
              <a:t> (complications) such as </a:t>
            </a:r>
            <a:r>
              <a:rPr lang="en-US" dirty="0"/>
              <a:t>thrombosis, pulmonary hypertension, leg ulcers, and silent cerebral infarction.</a:t>
            </a:r>
          </a:p>
          <a:p>
            <a:endParaRPr lang="en-US" dirty="0"/>
          </a:p>
        </p:txBody>
      </p:sp>
      <p:pic>
        <p:nvPicPr>
          <p:cNvPr id="4" name="Picture 3"/>
          <p:cNvPicPr>
            <a:picLocks noChangeAspect="1"/>
          </p:cNvPicPr>
          <p:nvPr/>
        </p:nvPicPr>
        <p:blipFill>
          <a:blip r:embed="rId2"/>
          <a:stretch>
            <a:fillRect/>
          </a:stretch>
        </p:blipFill>
        <p:spPr>
          <a:xfrm>
            <a:off x="2211743" y="1278320"/>
            <a:ext cx="7745396" cy="2750080"/>
          </a:xfrm>
          <a:prstGeom prst="rect">
            <a:avLst/>
          </a:prstGeom>
        </p:spPr>
      </p:pic>
    </p:spTree>
    <p:extLst>
      <p:ext uri="{BB962C8B-B14F-4D97-AF65-F5344CB8AC3E}">
        <p14:creationId xmlns:p14="http://schemas.microsoft.com/office/powerpoint/2010/main" val="2539761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78644" y="2031455"/>
            <a:ext cx="11103757" cy="4825163"/>
          </a:xfrm>
        </p:spPr>
        <p:txBody>
          <a:bodyPr/>
          <a:lstStyle/>
          <a:p>
            <a:r>
              <a:rPr lang="en-US" dirty="0"/>
              <a:t>Immuno-prophylaxis should be given 4 weeks prior to splenectomy and patients should be fully immunized against </a:t>
            </a:r>
            <a:r>
              <a:rPr lang="en-US" dirty="0">
                <a:solidFill>
                  <a:srgbClr val="FF2600"/>
                </a:solidFill>
              </a:rPr>
              <a:t>encapsulated bacteria</a:t>
            </a:r>
            <a:r>
              <a:rPr lang="en-US" dirty="0"/>
              <a:t> (pneumococcal / Meningococcal / H. influenza vaccines) at least 1 week before</a:t>
            </a:r>
            <a:r>
              <a:rPr lang="en-US" dirty="0">
                <a:solidFill>
                  <a:srgbClr val="FF0000"/>
                </a:solidFill>
              </a:rPr>
              <a:t> </a:t>
            </a:r>
            <a:r>
              <a:rPr lang="en-US" dirty="0"/>
              <a:t>surgery, and should be on long-term </a:t>
            </a:r>
            <a:r>
              <a:rPr lang="en-US" dirty="0">
                <a:solidFill>
                  <a:srgbClr val="FF2600"/>
                </a:solidFill>
              </a:rPr>
              <a:t>penicillin prophylaxis,</a:t>
            </a:r>
            <a:r>
              <a:rPr lang="en-US" dirty="0"/>
              <a:t> with appropriate instructions regarding fever management.</a:t>
            </a:r>
          </a:p>
          <a:p>
            <a:endParaRPr lang="en-US" dirty="0"/>
          </a:p>
          <a:p>
            <a:r>
              <a:rPr lang="en-US" dirty="0"/>
              <a:t>Routine pediatric immunizations should be current and vaccination records should be checked annually.</a:t>
            </a:r>
          </a:p>
          <a:p>
            <a:endParaRPr lang="en-US" dirty="0"/>
          </a:p>
          <a:p>
            <a:r>
              <a:rPr lang="en-US" dirty="0"/>
              <a:t>Beginning at </a:t>
            </a:r>
            <a:r>
              <a:rPr lang="en-US" dirty="0">
                <a:solidFill>
                  <a:srgbClr val="FF0000"/>
                </a:solidFill>
              </a:rPr>
              <a:t>two</a:t>
            </a:r>
            <a:r>
              <a:rPr lang="en-US" dirty="0"/>
              <a:t> </a:t>
            </a:r>
            <a:r>
              <a:rPr lang="en-US" dirty="0">
                <a:solidFill>
                  <a:srgbClr val="FF0000"/>
                </a:solidFill>
              </a:rPr>
              <a:t>months of age</a:t>
            </a:r>
            <a:r>
              <a:rPr lang="en-US" dirty="0"/>
              <a:t>, patients should be given 7-valent conjugate pneumococcal vaccine as recommended. A booster with 23-valent vaccine should be administered </a:t>
            </a:r>
            <a:r>
              <a:rPr lang="en-US" dirty="0">
                <a:solidFill>
                  <a:srgbClr val="FF0000"/>
                </a:solidFill>
              </a:rPr>
              <a:t>at 24 months.</a:t>
            </a:r>
          </a:p>
          <a:p>
            <a:r>
              <a:rPr lang="en-US" dirty="0" err="1"/>
              <a:t>Pnuemovax</a:t>
            </a:r>
            <a:r>
              <a:rPr lang="en-US" dirty="0"/>
              <a:t> boosters should be considered every </a:t>
            </a:r>
            <a:r>
              <a:rPr lang="en-US" dirty="0">
                <a:solidFill>
                  <a:srgbClr val="FF0000"/>
                </a:solidFill>
              </a:rPr>
              <a:t>five to ten years</a:t>
            </a:r>
            <a:r>
              <a:rPr lang="en-US" dirty="0"/>
              <a:t>. </a:t>
            </a:r>
          </a:p>
        </p:txBody>
      </p:sp>
    </p:spTree>
    <p:extLst>
      <p:ext uri="{BB962C8B-B14F-4D97-AF65-F5344CB8AC3E}">
        <p14:creationId xmlns:p14="http://schemas.microsoft.com/office/powerpoint/2010/main" val="27226688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5"/>
          <p:cNvSpPr txBox="1">
            <a:spLocks noChangeArrowheads="1"/>
          </p:cNvSpPr>
          <p:nvPr/>
        </p:nvSpPr>
        <p:spPr bwMode="auto">
          <a:xfrm>
            <a:off x="2927236" y="2928054"/>
            <a:ext cx="5509992" cy="1754554"/>
          </a:xfrm>
          <a:prstGeom prst="rect">
            <a:avLst/>
          </a:prstGeom>
          <a:noFill/>
          <a:ln w="9525">
            <a:noFill/>
            <a:miter lim="800000"/>
            <a:headEnd/>
            <a:tailEnd/>
          </a:ln>
          <a:effectLst/>
        </p:spPr>
        <p:txBody>
          <a:bodyPr vert="horz" wrap="square" lIns="91452" tIns="45726" rIns="91452" bIns="45726" numCol="1" anchor="t" anchorCtr="0" compatLnSpc="1">
            <a:prstTxWarp prst="textNoShape">
              <a:avLst/>
            </a:prstTxWarp>
            <a:spAutoFit/>
          </a:bodyPr>
          <a:lstStyle/>
          <a:p>
            <a:pPr lvl="0" algn="ctr" fontAlgn="base">
              <a:spcBef>
                <a:spcPct val="0"/>
              </a:spcBef>
              <a:spcAft>
                <a:spcPct val="0"/>
              </a:spcAft>
            </a:pPr>
            <a:r>
              <a:rPr lang="en-US" sz="3600" b="1" dirty="0"/>
              <a:t>Non-transfusion-Dependent  Thalassemia</a:t>
            </a:r>
          </a:p>
          <a:p>
            <a:pPr lvl="0" algn="ctr" fontAlgn="base">
              <a:spcBef>
                <a:spcPct val="0"/>
              </a:spcBef>
              <a:spcAft>
                <a:spcPct val="0"/>
              </a:spcAft>
            </a:pPr>
            <a:r>
              <a:rPr lang="el-GR" sz="3600" b="1" dirty="0"/>
              <a:t>β</a:t>
            </a:r>
            <a:r>
              <a:rPr lang="en-US" sz="3600" b="1" dirty="0"/>
              <a:t>-Thalassemia </a:t>
            </a:r>
            <a:r>
              <a:rPr lang="en-US" sz="3600" b="1" dirty="0" err="1"/>
              <a:t>Intermedia</a:t>
            </a:r>
            <a:endParaRPr kumimoji="1" lang="en-US" altLang="ko-KR" sz="3600" b="1" dirty="0">
              <a:solidFill>
                <a:srgbClr val="C00000"/>
              </a:solidFill>
              <a:latin typeface="+mj-lt"/>
              <a:cs typeface="굴림" pitchFamily="50" charset="-127"/>
            </a:endParaRPr>
          </a:p>
        </p:txBody>
      </p:sp>
    </p:spTree>
    <p:extLst>
      <p:ext uri="{BB962C8B-B14F-4D97-AF65-F5344CB8AC3E}">
        <p14:creationId xmlns:p14="http://schemas.microsoft.com/office/powerpoint/2010/main" val="3309470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내용 개체 틀 4"/>
          <p:cNvSpPr>
            <a:spLocks noGrp="1"/>
          </p:cNvSpPr>
          <p:nvPr>
            <p:ph idx="1"/>
          </p:nvPr>
        </p:nvSpPr>
        <p:spPr>
          <a:xfrm>
            <a:off x="406629" y="1847793"/>
            <a:ext cx="11450761" cy="4825163"/>
          </a:xfrm>
        </p:spPr>
        <p:txBody>
          <a:bodyPr/>
          <a:lstStyle/>
          <a:p>
            <a:r>
              <a:rPr lang="en-US" dirty="0"/>
              <a:t>The </a:t>
            </a:r>
            <a:r>
              <a:rPr lang="en-US" b="1" dirty="0"/>
              <a:t>β-thalassemia syndromes </a:t>
            </a:r>
            <a:r>
              <a:rPr lang="en-US" dirty="0"/>
              <a:t>are characterized by decreased production of </a:t>
            </a:r>
            <a:r>
              <a:rPr lang="en-US" u="sng" dirty="0"/>
              <a:t>βglobin chains of </a:t>
            </a:r>
            <a:r>
              <a:rPr lang="en-US" u="sng" dirty="0" err="1"/>
              <a:t>HbA</a:t>
            </a:r>
            <a:r>
              <a:rPr lang="en-US" dirty="0"/>
              <a:t>. There are </a:t>
            </a:r>
            <a:r>
              <a:rPr lang="en-US" b="1" dirty="0"/>
              <a:t>200-300</a:t>
            </a:r>
            <a:r>
              <a:rPr lang="en-US" dirty="0"/>
              <a:t> β-thalassemia mutations that have been characterized. These mutations can affect any     step in the transcription of βglobin genes.</a:t>
            </a:r>
          </a:p>
          <a:p>
            <a:endParaRPr lang="en-US" dirty="0"/>
          </a:p>
          <a:p>
            <a:r>
              <a:rPr lang="en-US" dirty="0"/>
              <a:t> As discussed, </a:t>
            </a:r>
            <a:r>
              <a:rPr lang="en-US" dirty="0">
                <a:solidFill>
                  <a:srgbClr val="FF0000"/>
                </a:solidFill>
              </a:rPr>
              <a:t>β 0 -thalassemia is </a:t>
            </a:r>
            <a:r>
              <a:rPr lang="en-US" b="1" dirty="0">
                <a:solidFill>
                  <a:srgbClr val="FF0000"/>
                </a:solidFill>
              </a:rPr>
              <a:t>absent </a:t>
            </a:r>
            <a:r>
              <a:rPr lang="en-US" dirty="0">
                <a:solidFill>
                  <a:srgbClr val="FF0000"/>
                </a:solidFill>
              </a:rPr>
              <a:t>production of normal βchains</a:t>
            </a:r>
            <a:r>
              <a:rPr lang="en-US" dirty="0"/>
              <a:t>, and </a:t>
            </a:r>
            <a:r>
              <a:rPr lang="en-US" dirty="0" err="1"/>
              <a:t>Hb</a:t>
            </a:r>
            <a:r>
              <a:rPr lang="en-US" dirty="0"/>
              <a:t> A production of with </a:t>
            </a:r>
            <a:r>
              <a:rPr lang="en-US" dirty="0">
                <a:solidFill>
                  <a:srgbClr val="FF0000"/>
                </a:solidFill>
              </a:rPr>
              <a:t>β + </a:t>
            </a:r>
          </a:p>
          <a:p>
            <a:r>
              <a:rPr lang="en-US" dirty="0">
                <a:solidFill>
                  <a:srgbClr val="FF0000"/>
                </a:solidFill>
              </a:rPr>
              <a:t>mutations is </a:t>
            </a:r>
            <a:r>
              <a:rPr lang="en-US" b="1" dirty="0">
                <a:solidFill>
                  <a:srgbClr val="FF0000"/>
                </a:solidFill>
              </a:rPr>
              <a:t>decreased</a:t>
            </a:r>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t>Because phenotypic correlation with genotype is variable, β-thalassemia patients are largely classified by </a:t>
            </a:r>
          </a:p>
          <a:p>
            <a:r>
              <a:rPr lang="en-US" dirty="0"/>
              <a:t>their clinical spectrum. </a:t>
            </a:r>
            <a:r>
              <a:rPr lang="en-US" dirty="0">
                <a:solidFill>
                  <a:srgbClr val="FF0000"/>
                </a:solidFill>
              </a:rPr>
              <a:t>Transfusion-dependent thalassemia, or thalassemia major, is the </a:t>
            </a:r>
            <a:r>
              <a:rPr lang="en-US" b="1" u="sng" dirty="0">
                <a:solidFill>
                  <a:srgbClr val="FF0000"/>
                </a:solidFill>
              </a:rPr>
              <a:t>most severe group.</a:t>
            </a:r>
            <a:endParaRPr lang="ko-KR" altLang="en-US" b="1" u="sng" dirty="0">
              <a:solidFill>
                <a:srgbClr val="FF0000"/>
              </a:solidFill>
            </a:endParaRPr>
          </a:p>
        </p:txBody>
      </p:sp>
      <p:sp>
        <p:nvSpPr>
          <p:cNvPr id="3" name="Title 2"/>
          <p:cNvSpPr>
            <a:spLocks noGrp="1"/>
          </p:cNvSpPr>
          <p:nvPr>
            <p:ph type="title"/>
          </p:nvPr>
        </p:nvSpPr>
        <p:spPr/>
        <p:txBody>
          <a:bodyPr/>
          <a:lstStyle/>
          <a:p>
            <a:endParaRPr lang="en-US"/>
          </a:p>
        </p:txBody>
      </p:sp>
      <p:pic>
        <p:nvPicPr>
          <p:cNvPr id="2" name="Picture 1"/>
          <p:cNvPicPr>
            <a:picLocks noChangeAspect="1"/>
          </p:cNvPicPr>
          <p:nvPr/>
        </p:nvPicPr>
        <p:blipFill>
          <a:blip r:embed="rId3"/>
          <a:stretch>
            <a:fillRect/>
          </a:stretch>
        </p:blipFill>
        <p:spPr>
          <a:xfrm>
            <a:off x="5223322" y="3792263"/>
            <a:ext cx="1745358" cy="685948"/>
          </a:xfrm>
          <a:prstGeom prst="rect">
            <a:avLst/>
          </a:prstGeom>
        </p:spPr>
      </p:pic>
    </p:spTree>
    <p:extLst>
      <p:ext uri="{BB962C8B-B14F-4D97-AF65-F5344CB8AC3E}">
        <p14:creationId xmlns:p14="http://schemas.microsoft.com/office/powerpoint/2010/main" val="12287346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628" y="263411"/>
            <a:ext cx="11175774" cy="798857"/>
          </a:xfrm>
        </p:spPr>
        <p:txBody>
          <a:bodyPr>
            <a:normAutofit fontScale="90000"/>
          </a:bodyPr>
          <a:lstStyle/>
          <a:p>
            <a:pPr algn="ctr"/>
            <a:r>
              <a:rPr lang="en-US" dirty="0"/>
              <a:t>Non–transfusion dependent thalassemia </a:t>
            </a:r>
            <a:br>
              <a:rPr lang="en-US" dirty="0"/>
            </a:br>
            <a:r>
              <a:rPr lang="en-US" dirty="0"/>
              <a:t>(thalassemia intermedia)</a:t>
            </a:r>
          </a:p>
        </p:txBody>
      </p:sp>
      <p:sp>
        <p:nvSpPr>
          <p:cNvPr id="3" name="Content Placeholder 2"/>
          <p:cNvSpPr>
            <a:spLocks noGrp="1"/>
          </p:cNvSpPr>
          <p:nvPr>
            <p:ph idx="1"/>
          </p:nvPr>
        </p:nvSpPr>
        <p:spPr>
          <a:xfrm>
            <a:off x="190575" y="1199636"/>
            <a:ext cx="10972801" cy="2994032"/>
          </a:xfrm>
        </p:spPr>
        <p:txBody>
          <a:bodyPr>
            <a:normAutofit/>
          </a:bodyPr>
          <a:lstStyle/>
          <a:p>
            <a:endParaRPr lang="en-US" dirty="0"/>
          </a:p>
        </p:txBody>
      </p:sp>
      <p:pic>
        <p:nvPicPr>
          <p:cNvPr id="4" name="Picture 3"/>
          <p:cNvPicPr>
            <a:picLocks noChangeAspect="1"/>
          </p:cNvPicPr>
          <p:nvPr/>
        </p:nvPicPr>
        <p:blipFill>
          <a:blip r:embed="rId3"/>
          <a:stretch>
            <a:fillRect/>
          </a:stretch>
        </p:blipFill>
        <p:spPr>
          <a:xfrm>
            <a:off x="2279079" y="1559723"/>
            <a:ext cx="7149110" cy="4321477"/>
          </a:xfrm>
          <a:prstGeom prst="rect">
            <a:avLst/>
          </a:prstGeom>
        </p:spPr>
      </p:pic>
    </p:spTree>
    <p:extLst>
      <p:ext uri="{BB962C8B-B14F-4D97-AF65-F5344CB8AC3E}">
        <p14:creationId xmlns:p14="http://schemas.microsoft.com/office/powerpoint/2010/main" val="29449762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679" y="839550"/>
            <a:ext cx="10972801" cy="798857"/>
          </a:xfrm>
        </p:spPr>
        <p:txBody>
          <a:bodyPr/>
          <a:lstStyle/>
          <a:p>
            <a:r>
              <a:rPr lang="en-US" dirty="0"/>
              <a:t>Clinical manifestations</a:t>
            </a:r>
          </a:p>
        </p:txBody>
      </p:sp>
      <p:sp>
        <p:nvSpPr>
          <p:cNvPr id="3" name="Content Placeholder 2"/>
          <p:cNvSpPr>
            <a:spLocks noGrp="1"/>
          </p:cNvSpPr>
          <p:nvPr>
            <p:ph idx="1"/>
          </p:nvPr>
        </p:nvSpPr>
        <p:spPr>
          <a:xfrm>
            <a:off x="478644" y="1847793"/>
            <a:ext cx="10972801" cy="4825163"/>
          </a:xfrm>
        </p:spPr>
        <p:txBody>
          <a:bodyPr>
            <a:normAutofit/>
          </a:bodyPr>
          <a:lstStyle/>
          <a:p>
            <a:pPr marL="457246" indent="-457246" algn="justLow">
              <a:buAutoNum type="arabicParenR"/>
            </a:pPr>
            <a:r>
              <a:rPr lang="en-US" b="1" dirty="0"/>
              <a:t>Ineffective</a:t>
            </a:r>
            <a:r>
              <a:rPr lang="en-US" dirty="0"/>
              <a:t> </a:t>
            </a:r>
            <a:r>
              <a:rPr lang="en-US" b="1" dirty="0"/>
              <a:t>erythropoiesis</a:t>
            </a:r>
            <a:r>
              <a:rPr lang="en-US" dirty="0"/>
              <a:t> that leads to </a:t>
            </a:r>
            <a:r>
              <a:rPr lang="en-US" b="1" dirty="0"/>
              <a:t>microc</a:t>
            </a:r>
            <a:r>
              <a:rPr lang="en-US" altLang="en-US" b="1" dirty="0"/>
              <a:t>ytic anemia </a:t>
            </a:r>
            <a:r>
              <a:rPr lang="en-US" dirty="0"/>
              <a:t>with hemoglobin of approximately </a:t>
            </a:r>
            <a:r>
              <a:rPr lang="en-US" b="1" dirty="0"/>
              <a:t>7</a:t>
            </a:r>
            <a:r>
              <a:rPr lang="en-US" dirty="0"/>
              <a:t>g/</a:t>
            </a:r>
            <a:r>
              <a:rPr lang="en-US" dirty="0" err="1"/>
              <a:t>dL</a:t>
            </a:r>
            <a:r>
              <a:rPr lang="en-US" dirty="0"/>
              <a:t> (range: 6-10 g/</a:t>
            </a:r>
            <a:r>
              <a:rPr lang="en-US" dirty="0" err="1"/>
              <a:t>dL</a:t>
            </a:r>
            <a:r>
              <a:rPr lang="en-US" dirty="0"/>
              <a:t>). </a:t>
            </a:r>
          </a:p>
          <a:p>
            <a:pPr marL="457246" indent="-457246" algn="justLow">
              <a:buAutoNum type="arabicParenR"/>
            </a:pPr>
            <a:r>
              <a:rPr lang="en-US" b="1" dirty="0"/>
              <a:t>Medullary hyperplasia</a:t>
            </a:r>
            <a:r>
              <a:rPr lang="en-US" dirty="0"/>
              <a:t>.</a:t>
            </a:r>
          </a:p>
          <a:p>
            <a:pPr marL="457246" indent="-457246" algn="justLow">
              <a:buAutoNum type="arabicParenR"/>
            </a:pPr>
            <a:r>
              <a:rPr lang="en-US" b="1" dirty="0"/>
              <a:t>Hepatosplenomegaly</a:t>
            </a:r>
            <a:r>
              <a:rPr lang="en-US" dirty="0"/>
              <a:t>.</a:t>
            </a:r>
          </a:p>
          <a:p>
            <a:pPr marL="457246" indent="-457246" algn="justLow">
              <a:buAutoNum type="arabicParenR"/>
            </a:pPr>
            <a:r>
              <a:rPr lang="en-US" b="1" dirty="0"/>
              <a:t>Pulmonary</a:t>
            </a:r>
            <a:r>
              <a:rPr lang="en-US" dirty="0"/>
              <a:t> </a:t>
            </a:r>
            <a:r>
              <a:rPr lang="en-US" b="1" dirty="0"/>
              <a:t>hypertension</a:t>
            </a:r>
            <a:r>
              <a:rPr lang="en-US" dirty="0"/>
              <a:t>. </a:t>
            </a:r>
          </a:p>
          <a:p>
            <a:pPr marL="457246" indent="-457246" algn="justLow">
              <a:buAutoNum type="arabicParenR"/>
            </a:pPr>
            <a:r>
              <a:rPr lang="en-US" b="1" dirty="0"/>
              <a:t>Leg</a:t>
            </a:r>
            <a:r>
              <a:rPr lang="en-US" dirty="0"/>
              <a:t> </a:t>
            </a:r>
            <a:r>
              <a:rPr lang="en-US" b="1" dirty="0"/>
              <a:t>ulcers</a:t>
            </a:r>
            <a:r>
              <a:rPr lang="en-US" dirty="0"/>
              <a:t>. </a:t>
            </a:r>
          </a:p>
          <a:p>
            <a:pPr marL="457246" indent="-457246" algn="justLow">
              <a:buAutoNum type="arabicParenR"/>
            </a:pPr>
            <a:r>
              <a:rPr lang="en-US" b="1" dirty="0"/>
              <a:t>Growth</a:t>
            </a:r>
            <a:r>
              <a:rPr lang="en-US" dirty="0"/>
              <a:t> </a:t>
            </a:r>
            <a:r>
              <a:rPr lang="en-US" b="1" dirty="0"/>
              <a:t>failure</a:t>
            </a:r>
            <a:r>
              <a:rPr lang="en-US" dirty="0"/>
              <a:t>. </a:t>
            </a:r>
          </a:p>
          <a:p>
            <a:pPr marL="457246" indent="-457246" algn="justLow">
              <a:buAutoNum type="arabicParenR"/>
            </a:pPr>
            <a:r>
              <a:rPr lang="en-US" b="1" dirty="0" err="1"/>
              <a:t>Hemosiderosis</a:t>
            </a:r>
            <a:r>
              <a:rPr lang="en-US" dirty="0"/>
              <a:t>.</a:t>
            </a:r>
          </a:p>
          <a:p>
            <a:pPr marL="457246" indent="-457246" algn="justLow">
              <a:buAutoNum type="arabicParenR"/>
            </a:pPr>
            <a:r>
              <a:rPr lang="en-US" b="1" dirty="0"/>
              <a:t>Hematopoietic</a:t>
            </a:r>
            <a:r>
              <a:rPr lang="en-US" dirty="0"/>
              <a:t> </a:t>
            </a:r>
            <a:r>
              <a:rPr lang="en-US" b="1" dirty="0" err="1"/>
              <a:t>pseudotumors</a:t>
            </a:r>
            <a:r>
              <a:rPr lang="en-US" dirty="0"/>
              <a:t>. </a:t>
            </a:r>
          </a:p>
          <a:p>
            <a:pPr marL="457246" indent="-457246" algn="justLow">
              <a:buAutoNum type="arabicParenR"/>
            </a:pPr>
            <a:r>
              <a:rPr lang="en-US" b="1" dirty="0" err="1"/>
              <a:t>Extramedullary</a:t>
            </a:r>
            <a:r>
              <a:rPr lang="en-US" b="1" dirty="0"/>
              <a:t> hematopoiesis</a:t>
            </a:r>
            <a:r>
              <a:rPr lang="en-US" dirty="0"/>
              <a:t> can occur in the </a:t>
            </a:r>
            <a:r>
              <a:rPr lang="en-US" b="1" dirty="0"/>
              <a:t>vertebral</a:t>
            </a:r>
            <a:r>
              <a:rPr lang="en-US" dirty="0"/>
              <a:t> </a:t>
            </a:r>
            <a:r>
              <a:rPr lang="en-US" b="1" dirty="0"/>
              <a:t>canal</a:t>
            </a:r>
            <a:r>
              <a:rPr lang="en-US" dirty="0"/>
              <a:t>, compressing the spinal cord and causing neurologic symptoms; the latter is a medical </a:t>
            </a:r>
            <a:r>
              <a:rPr lang="en-US" b="1" dirty="0"/>
              <a:t>emergency</a:t>
            </a:r>
            <a:r>
              <a:rPr lang="en-US" dirty="0"/>
              <a:t> requiring immediate local </a:t>
            </a:r>
            <a:r>
              <a:rPr lang="en-US" b="1" dirty="0"/>
              <a:t>radiation</a:t>
            </a:r>
            <a:r>
              <a:rPr lang="en-US" dirty="0"/>
              <a:t> therapy. Transfusions are indicated in thalassemia </a:t>
            </a:r>
            <a:r>
              <a:rPr lang="en-US" dirty="0" err="1"/>
              <a:t>intermedia</a:t>
            </a:r>
            <a:r>
              <a:rPr lang="en-US" dirty="0"/>
              <a:t> patients with significant clinical morbidity. </a:t>
            </a:r>
          </a:p>
        </p:txBody>
      </p:sp>
      <p:pic>
        <p:nvPicPr>
          <p:cNvPr id="4" name="Picture 3"/>
          <p:cNvPicPr>
            <a:picLocks noChangeAspect="1"/>
          </p:cNvPicPr>
          <p:nvPr/>
        </p:nvPicPr>
        <p:blipFill>
          <a:blip r:embed="rId3"/>
          <a:stretch>
            <a:fillRect/>
          </a:stretch>
        </p:blipFill>
        <p:spPr>
          <a:xfrm>
            <a:off x="10849147" y="2351915"/>
            <a:ext cx="982822" cy="2706390"/>
          </a:xfrm>
          <a:prstGeom prst="rect">
            <a:avLst/>
          </a:prstGeom>
        </p:spPr>
      </p:pic>
      <p:pic>
        <p:nvPicPr>
          <p:cNvPr id="5" name="Picture 4"/>
          <p:cNvPicPr>
            <a:picLocks noChangeAspect="1"/>
          </p:cNvPicPr>
          <p:nvPr/>
        </p:nvPicPr>
        <p:blipFill>
          <a:blip r:embed="rId4"/>
          <a:stretch>
            <a:fillRect/>
          </a:stretch>
        </p:blipFill>
        <p:spPr>
          <a:xfrm>
            <a:off x="7752400" y="2495949"/>
            <a:ext cx="2842791" cy="2455137"/>
          </a:xfrm>
          <a:prstGeom prst="rect">
            <a:avLst/>
          </a:prstGeom>
        </p:spPr>
      </p:pic>
    </p:spTree>
    <p:extLst>
      <p:ext uri="{BB962C8B-B14F-4D97-AF65-F5344CB8AC3E}">
        <p14:creationId xmlns:p14="http://schemas.microsoft.com/office/powerpoint/2010/main" val="14563520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108"/>
            <a:ext cx="4007495" cy="6847308"/>
          </a:xfrm>
        </p:spPr>
        <p:txBody>
          <a:bodyPr>
            <a:normAutofit/>
          </a:bodyPr>
          <a:lstStyle/>
          <a:p>
            <a:r>
              <a:rPr lang="en-US" altLang="en-US" i="0" dirty="0"/>
              <a:t> </a:t>
            </a:r>
            <a:r>
              <a:rPr lang="en-US" altLang="en-US" i="0" dirty="0" err="1"/>
              <a:t>Paraspinal</a:t>
            </a:r>
            <a:r>
              <a:rPr lang="en-US" altLang="en-US" i="0" dirty="0"/>
              <a:t> </a:t>
            </a:r>
            <a:r>
              <a:rPr lang="en-US" altLang="en-US" i="0" dirty="0" err="1"/>
              <a:t>extramedullary</a:t>
            </a:r>
            <a:r>
              <a:rPr lang="en-US" altLang="en-US" i="0" dirty="0"/>
              <a:t> </a:t>
            </a:r>
          </a:p>
          <a:p>
            <a:r>
              <a:rPr lang="en-US" altLang="en-US" i="0" dirty="0"/>
              <a:t>hematopoietic </a:t>
            </a:r>
            <a:r>
              <a:rPr lang="en-US" altLang="en-US" i="0" dirty="0" err="1"/>
              <a:t>pseudotumors</a:t>
            </a:r>
            <a:r>
              <a:rPr lang="en-US" altLang="en-US" i="0" dirty="0"/>
              <a:t>. </a:t>
            </a:r>
          </a:p>
          <a:p>
            <a:pPr marL="457246" indent="-457246">
              <a:buAutoNum type="alphaUcParenBoth"/>
            </a:pPr>
            <a:r>
              <a:rPr lang="en-US" altLang="en-US" i="0" dirty="0"/>
              <a:t>Chest X-ray showing expanded    anterior rib ends consistent      with medullary hyperplasia. A     </a:t>
            </a:r>
            <a:r>
              <a:rPr lang="en-US" altLang="en-US" i="0" dirty="0" err="1"/>
              <a:t>paraspinal</a:t>
            </a:r>
            <a:r>
              <a:rPr lang="en-US" altLang="en-US" i="0" dirty="0"/>
              <a:t> mass is seen in the    right lower zone (white arrow).</a:t>
            </a:r>
          </a:p>
          <a:p>
            <a:pPr marL="457246" indent="-457246">
              <a:buAutoNum type="alphaUcParenBoth"/>
            </a:pPr>
            <a:r>
              <a:rPr lang="en-US" altLang="en-US" i="0" dirty="0"/>
              <a:t> CT scan showing inactive           </a:t>
            </a:r>
            <a:r>
              <a:rPr lang="en-US" altLang="en-US" i="0" dirty="0" err="1"/>
              <a:t>paraspinal</a:t>
            </a:r>
            <a:r>
              <a:rPr lang="en-US" altLang="en-US" i="0" dirty="0"/>
              <a:t> </a:t>
            </a:r>
            <a:r>
              <a:rPr lang="en-US" altLang="en-US" i="0" dirty="0" err="1"/>
              <a:t>extramedullary</a:t>
            </a:r>
            <a:r>
              <a:rPr lang="en-US" altLang="en-US" i="0" dirty="0"/>
              <a:t>          hematopoietic lesion with           increased density compared     with soft tissue, caused by iron deposition (black arrowheads).</a:t>
            </a:r>
          </a:p>
          <a:p>
            <a:pPr marL="457246" indent="-457246">
              <a:buAutoNum type="alphaUcParenBoth"/>
            </a:pPr>
            <a:r>
              <a:rPr lang="en-US" altLang="en-US" i="0" dirty="0"/>
              <a:t>MRI of cervical and thoracic       spine. T2-weighted sagittal          image showing thoracic cord      compression by </a:t>
            </a:r>
            <a:r>
              <a:rPr lang="en-US" altLang="en-US" i="0" dirty="0" err="1"/>
              <a:t>extramedullary</a:t>
            </a:r>
            <a:r>
              <a:rPr lang="en-US" altLang="en-US" i="0" dirty="0"/>
              <a:t> </a:t>
            </a:r>
            <a:r>
              <a:rPr lang="en-US" altLang="en-US" i="0" dirty="0" err="1"/>
              <a:t>intraspinal</a:t>
            </a:r>
            <a:r>
              <a:rPr lang="en-US" altLang="en-US" i="0" dirty="0"/>
              <a:t> epidural                      hematopoietic mass from T2 to T10 (white arrows). </a:t>
            </a:r>
            <a:endParaRPr lang="en-US" dirty="0"/>
          </a:p>
        </p:txBody>
      </p:sp>
      <p:pic>
        <p:nvPicPr>
          <p:cNvPr id="1026" name="Picture 2" descr="Figure 3. Paraspinal extramedullary hematopoietic pseudotumors. (A) Chest X-ray showing expanded anterior rib ends consistent with medullary hyperplasia. A paraspinal mass is seen in the right lower zone (white arrow). (B) Computed tomography scan showing inactive paraspinal extramedullary hematopoietic lesion with increased density compared with soft tissue, caused by iron deposition (black arrowheads). (C) Magnetic resonance image of cervical and thoracic spine. T2-weighted sagittal image showing thoracic cord compression by extramedullary intraspinal epidural hematopoietic mass from T2 to T10 (white arrows). (From Haidar et al. 2010; reprinted, with permi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7495" y="1935"/>
            <a:ext cx="8184505" cy="6860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5141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84069" y="2771374"/>
            <a:ext cx="5329286" cy="3960955"/>
          </a:xfrm>
        </p:spPr>
        <p:txBody>
          <a:bodyPr/>
          <a:lstStyle/>
          <a:p>
            <a:r>
              <a:rPr lang="en-US" altLang="en-US" i="0" dirty="0"/>
              <a:t>Hair-on-end appearance in a case of thalassemia </a:t>
            </a:r>
            <a:r>
              <a:rPr lang="en-US" altLang="en-US" i="0" dirty="0" err="1"/>
              <a:t>intermedia</a:t>
            </a:r>
            <a:endParaRPr lang="en-US" dirty="0"/>
          </a:p>
        </p:txBody>
      </p:sp>
      <p:pic>
        <p:nvPicPr>
          <p:cNvPr id="2050" name="Picture 2" descr="https://casereports.bmj.com/content/casereports/2013/bcr-2012-008095/F1.large.jpg?width=800&amp;height=600&amp;carousel=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672" y="191393"/>
            <a:ext cx="5236383" cy="654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0690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776</TotalTime>
  <Words>6801</Words>
  <Application>Microsoft Office PowerPoint</Application>
  <PresentationFormat>مخصص</PresentationFormat>
  <Paragraphs>746</Paragraphs>
  <Slides>114</Slides>
  <Notes>11</Notes>
  <HiddenSlides>0</HiddenSlides>
  <MMClips>0</MMClips>
  <ScaleCrop>false</ScaleCrop>
  <HeadingPairs>
    <vt:vector size="4" baseType="variant">
      <vt:variant>
        <vt:lpstr>نسق</vt:lpstr>
      </vt:variant>
      <vt:variant>
        <vt:i4>1</vt:i4>
      </vt:variant>
      <vt:variant>
        <vt:lpstr>عناوين الشرائح</vt:lpstr>
      </vt:variant>
      <vt:variant>
        <vt:i4>114</vt:i4>
      </vt:variant>
    </vt:vector>
  </HeadingPairs>
  <TitlesOfParts>
    <vt:vector size="115" baseType="lpstr">
      <vt:lpstr>Office Theme</vt:lpstr>
      <vt:lpstr>Hemoglobinopathies </vt:lpstr>
      <vt:lpstr>CONTENTS</vt:lpstr>
      <vt:lpstr>GENETICS OF HEMOGLOBIN</vt:lpstr>
      <vt:lpstr>v Adult hemoglobins:</vt:lpstr>
      <vt:lpstr>عرض تقديمي في PowerPoint</vt:lpstr>
      <vt:lpstr>Hemoglobinopathies</vt:lpstr>
      <vt:lpstr>Sickle Cell  Disease</vt:lpstr>
      <vt:lpstr>Definition</vt:lpstr>
      <vt:lpstr>SCD Genotype</vt:lpstr>
      <vt:lpstr>SCD Genotype</vt:lpstr>
      <vt:lpstr>Epidemiology</vt:lpstr>
      <vt:lpstr>Extravascular hemolysis and intravascular hemolysis are common and result in anemia  The body increase the production of fetal hemoglobin (HbF) to compensate for low HbA</vt:lpstr>
      <vt:lpstr>Screening</vt:lpstr>
      <vt:lpstr>Diagnosis</vt:lpstr>
      <vt:lpstr>عرض تقديمي في PowerPoint</vt:lpstr>
      <vt:lpstr>عرض تقديمي في PowerPoint</vt:lpstr>
      <vt:lpstr>عرض تقديمي في PowerPoint</vt:lpstr>
      <vt:lpstr>Quantitative analysis  Modalities High performance liquid chromatography  Capillary electrophoresis</vt:lpstr>
      <vt:lpstr>Clinical Manifestation</vt:lpstr>
      <vt:lpstr>Clinical Manifestation / Fever and Bacteremia</vt:lpstr>
      <vt:lpstr>Management</vt:lpstr>
      <vt:lpstr>عرض تقديمي في PowerPoint</vt:lpstr>
      <vt:lpstr>Admission in Febrile Children</vt:lpstr>
      <vt:lpstr>عرض تقديمي في PowerPoint</vt:lpstr>
      <vt:lpstr>Clinical Manifestation / Anemia</vt:lpstr>
      <vt:lpstr>Acute anemia in sickle cell disease</vt:lpstr>
      <vt:lpstr>Clinical Manifestation / crisis</vt:lpstr>
      <vt:lpstr>Clinical Manifestation / crisis</vt:lpstr>
      <vt:lpstr>Clinical manifestation of Splenic sequestration crisis</vt:lpstr>
      <vt:lpstr>Clinical Manifestation / Vaso-occlusive events</vt:lpstr>
      <vt:lpstr>Clinical Manifestation</vt:lpstr>
      <vt:lpstr>عرض تقديمي في PowerPoint</vt:lpstr>
      <vt:lpstr>•Skeletal pain (bone or bone marrow infarction) with or without fever must be Differentiated From Osteomyelitis.</vt:lpstr>
      <vt:lpstr>عرض تقديمي في PowerPoint</vt:lpstr>
      <vt:lpstr>Management of painful crisis in sickle cell</vt:lpstr>
      <vt:lpstr>Clinical Manifestation / Vaso-occlusive events  Avascular Necrosis</vt:lpstr>
      <vt:lpstr>Priapism</vt:lpstr>
      <vt:lpstr>Prognosis</vt:lpstr>
      <vt:lpstr>Neurologic Complications</vt:lpstr>
      <vt:lpstr>Note : Children with Hg SS disease over 3 years of age should be screened for increased  risk of</vt:lpstr>
      <vt:lpstr>عرض تقديمي في PowerPoint</vt:lpstr>
      <vt:lpstr>Pulmonary Complications</vt:lpstr>
      <vt:lpstr>عرض تقديمي في PowerPoint</vt:lpstr>
      <vt:lpstr>عرض تقديمي في PowerPoint</vt:lpstr>
      <vt:lpstr>Etiology :</vt:lpstr>
      <vt:lpstr>Strategies for the Management of Acute Chest Syndrome</vt:lpstr>
      <vt:lpstr>عرض تقديمي في PowerPoint</vt:lpstr>
      <vt:lpstr>Renal Disease</vt:lpstr>
      <vt:lpstr>Cognitive and Psychological Complications</vt:lpstr>
      <vt:lpstr>THERAPEUTIC CONSIDERATIONS</vt:lpstr>
      <vt:lpstr>عرض تقديمي في PowerPoint</vt:lpstr>
      <vt:lpstr>عرض تقديمي في PowerPoint</vt:lpstr>
      <vt:lpstr>Hematopoietic Stem Cell Transplantation</vt:lpstr>
      <vt:lpstr>Red Blood Cell Transfusions</vt:lpstr>
      <vt:lpstr>Red Blood Cell Transfusions methods</vt:lpstr>
      <vt:lpstr>Automated erythrocytapheresis is the preferred method</vt:lpstr>
      <vt:lpstr>عرض تقديمي في PowerPoint</vt:lpstr>
      <vt:lpstr>least-invasive method of estimating total-body iron involves serum ferritin levels.</vt:lpstr>
      <vt:lpstr>ANTICIPATORY GUIDANCE</vt:lpstr>
      <vt:lpstr>عرض تقديمي في PowerPoint</vt:lpstr>
      <vt:lpstr>SickleCellTrait(HemoglobinAS)</vt:lpstr>
      <vt:lpstr>Complications Associated with Sickle Cell Trait</vt:lpstr>
      <vt:lpstr>Thalassemia</vt:lpstr>
      <vt:lpstr>عرض تقديمي في PowerPoint</vt:lpstr>
      <vt:lpstr>عرض تقديمي في PowerPoint</vt:lpstr>
      <vt:lpstr>β-Thalassemia syndromes</vt:lpstr>
      <vt:lpstr>Types of β-Thalassemia</vt:lpstr>
      <vt:lpstr>pathophysiology</vt:lpstr>
      <vt:lpstr>عرض تقديمي في PowerPoint</vt:lpstr>
      <vt:lpstr>Homozygous β-Thalassemia (Thalassemia Major, Cooley Anemia)</vt:lpstr>
      <vt:lpstr>CLINICAL PRESENTATION</vt:lpstr>
      <vt:lpstr>Presentation of the severe disease :</vt:lpstr>
      <vt:lpstr>عرض تقديمي في PowerPoint</vt:lpstr>
      <vt:lpstr>عرض تقديمي في PowerPoint</vt:lpstr>
      <vt:lpstr>FIG. Ineffective erythropoiesis in 3 yr old patient  who has β-thalassemia major and has not received a  transfusion</vt:lpstr>
      <vt:lpstr>Diagnosis</vt:lpstr>
      <vt:lpstr>Diagnosis cont..</vt:lpstr>
      <vt:lpstr>4. Peripheral blood smear findings include:</vt:lpstr>
      <vt:lpstr>6. Detection of hemoglobin variants Hb-electrophoresis (qualitative analysis)</vt:lpstr>
      <vt:lpstr>Management</vt:lpstr>
      <vt:lpstr>Transfusion Therapy to maintain a relatively stable hemoglobin level that is adequate to maintain good cardiovascular status  and exercise tolerance and to at least partially suppress ineffective erythropoiesis, thus limiting  increased gastrointestinal iron absorption</vt:lpstr>
      <vt:lpstr>COMPLICATIONS</vt:lpstr>
      <vt:lpstr>عرض تقديمي في PowerPoint</vt:lpstr>
      <vt:lpstr>3.Infections :</vt:lpstr>
      <vt:lpstr>Iron Overload Monitoring</vt:lpstr>
      <vt:lpstr>Chelation Therapy</vt:lpstr>
      <vt:lpstr>عرض تقديمي في PowerPoint</vt:lpstr>
      <vt:lpstr>2.Deferasirox (Exjade)</vt:lpstr>
      <vt:lpstr>عرض تقديمي في PowerPoint</vt:lpstr>
      <vt:lpstr>Hematopoietic Stem Cell Transplantation</vt:lpstr>
      <vt:lpstr>عرض تقديمي في PowerPoint</vt:lpstr>
      <vt:lpstr>Splenectomy:</vt:lpstr>
      <vt:lpstr>عرض تقديمي في PowerPoint</vt:lpstr>
      <vt:lpstr>عرض تقديمي في PowerPoint</vt:lpstr>
      <vt:lpstr>عرض تقديمي في PowerPoint</vt:lpstr>
      <vt:lpstr>Non–transfusion dependent thalassemia  (thalassemia intermedia)</vt:lpstr>
      <vt:lpstr>Clinical manifestations</vt:lpstr>
      <vt:lpstr>عرض تقديمي في PowerPoint</vt:lpstr>
      <vt:lpstr>عرض تقديمي في PowerPoint</vt:lpstr>
      <vt:lpstr>عرض تقديمي في PowerPoint</vt:lpstr>
      <vt:lpstr>α-Thalassemia Syndromes</vt:lpstr>
      <vt:lpstr>α-Thalassemia Syndromes</vt:lpstr>
      <vt:lpstr>Classification of alpha thalassemia</vt:lpstr>
      <vt:lpstr>silent trait</vt:lpstr>
      <vt:lpstr>α-thalassemia trait (alpha thalassemia minor)</vt:lpstr>
      <vt:lpstr>عرض تقديمي في PowerPoint</vt:lpstr>
      <vt:lpstr>HbH disease</vt:lpstr>
      <vt:lpstr>عرض تقديمي في PowerPoint</vt:lpstr>
      <vt:lpstr>عرض تقديمي في PowerPoint</vt:lpstr>
      <vt:lpstr>عرض تقديمي في PowerPoint</vt:lpstr>
      <vt:lpstr>Hb Bart hydrops fetalis</vt:lpstr>
      <vt:lpstr>Summary for Laboratory Testing</vt:lpstr>
      <vt:lpstr>البرنامج الالزامي لفحص ما قبل الزواج للكشف عن مرض الثلاسيميا</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Hemoglobinopathies </dc:title>
  <cp:lastModifiedBy>معتز سامح ابراهيم المعاقبه</cp:lastModifiedBy>
  <cp:revision>8</cp:revision>
  <dcterms:created xsi:type="dcterms:W3CDTF">2024-02-07T16:30:35Z</dcterms:created>
  <dcterms:modified xsi:type="dcterms:W3CDTF">2024-02-11T12:56:24Z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2024-02-07T00:00:00Z</vt:filetime>
  </property>
</Properties>
</file>