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660" r:id="rId2"/>
    <p:sldMasterId id="2147483672" r:id="rId3"/>
    <p:sldMasterId id="2147483684" r:id="rId4"/>
    <p:sldMasterId id="2147483696" r:id="rId5"/>
    <p:sldMasterId id="2147483708" r:id="rId6"/>
    <p:sldMasterId id="2147483720" r:id="rId7"/>
    <p:sldMasterId id="2147483648" r:id="rId8"/>
  </p:sldMasterIdLst>
  <p:notesMasterIdLst>
    <p:notesMasterId r:id="rId42"/>
  </p:notesMasterIdLst>
  <p:sldIdLst>
    <p:sldId id="308" r:id="rId9"/>
    <p:sldId id="309" r:id="rId10"/>
    <p:sldId id="256" r:id="rId11"/>
    <p:sldId id="296" r:id="rId12"/>
    <p:sldId id="258" r:id="rId13"/>
    <p:sldId id="328" r:id="rId14"/>
    <p:sldId id="259" r:id="rId15"/>
    <p:sldId id="331" r:id="rId16"/>
    <p:sldId id="310" r:id="rId17"/>
    <p:sldId id="297" r:id="rId18"/>
    <p:sldId id="322" r:id="rId19"/>
    <p:sldId id="325" r:id="rId20"/>
    <p:sldId id="336" r:id="rId21"/>
    <p:sldId id="338" r:id="rId22"/>
    <p:sldId id="321" r:id="rId23"/>
    <p:sldId id="329" r:id="rId24"/>
    <p:sldId id="311" r:id="rId25"/>
    <p:sldId id="301" r:id="rId26"/>
    <p:sldId id="302" r:id="rId27"/>
    <p:sldId id="305" r:id="rId28"/>
    <p:sldId id="303" r:id="rId29"/>
    <p:sldId id="304" r:id="rId30"/>
    <p:sldId id="306" r:id="rId31"/>
    <p:sldId id="327" r:id="rId32"/>
    <p:sldId id="332" r:id="rId33"/>
    <p:sldId id="334" r:id="rId34"/>
    <p:sldId id="307" r:id="rId35"/>
    <p:sldId id="316" r:id="rId36"/>
    <p:sldId id="315" r:id="rId37"/>
    <p:sldId id="317" r:id="rId38"/>
    <p:sldId id="318" r:id="rId39"/>
    <p:sldId id="320"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DBE0E-2943-DE18-6034-E829A8154569}" v="27" dt="2023-04-12T06:13:40.918"/>
    <p1510:client id="{46CD1FE0-D2CC-5BE5-5CD8-7DA3C52B5F2B}" v="8" dt="2023-04-16T08:03:15.889"/>
    <p1510:client id="{57804EBC-0112-D15A-F0B9-B43AD57B19F9}" v="150" dt="2023-04-12T07:24:06.574"/>
    <p1510:client id="{BE901EFA-DE05-7A00-F0B1-ADB78A08990D}" v="119" dt="2023-04-06T07:37:38.073"/>
    <p1510:client id="{FBE7382F-066E-4463-83DC-29BDD8E36EDD}" v="7" dt="2023-04-16T07:08:01.4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540" autoAdjust="0"/>
  </p:normalViewPr>
  <p:slideViewPr>
    <p:cSldViewPr>
      <p:cViewPr>
        <p:scale>
          <a:sx n="81" d="100"/>
          <a:sy n="81" d="100"/>
        </p:scale>
        <p:origin x="-1056" y="4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har Ahmad. Abu morad" userId="S::mathhar@mutah.edu.jo::7ef918d1-8ff8-4c99-946b-4940260b1f06" providerId="AD" clId="Web-{151DBE0E-2943-DE18-6034-E829A8154569}"/>
    <pc:docChg chg="modSld">
      <pc:chgData name="Mathhar Ahmad. Abu morad" userId="S::mathhar@mutah.edu.jo::7ef918d1-8ff8-4c99-946b-4940260b1f06" providerId="AD" clId="Web-{151DBE0E-2943-DE18-6034-E829A8154569}" dt="2023-04-12T06:13:40.934" v="32" actId="20577"/>
      <pc:docMkLst>
        <pc:docMk/>
      </pc:docMkLst>
      <pc:sldChg chg="addSp modSp">
        <pc:chgData name="Mathhar Ahmad. Abu morad" userId="S::mathhar@mutah.edu.jo::7ef918d1-8ff8-4c99-946b-4940260b1f06" providerId="AD" clId="Web-{151DBE0E-2943-DE18-6034-E829A8154569}" dt="2023-04-12T06:04:19.301" v="10" actId="1076"/>
        <pc:sldMkLst>
          <pc:docMk/>
          <pc:sldMk cId="0" sldId="258"/>
        </pc:sldMkLst>
        <pc:spChg chg="add mod">
          <ac:chgData name="Mathhar Ahmad. Abu morad" userId="S::mathhar@mutah.edu.jo::7ef918d1-8ff8-4c99-946b-4940260b1f06" providerId="AD" clId="Web-{151DBE0E-2943-DE18-6034-E829A8154569}" dt="2023-04-12T06:04:19.301" v="10" actId="1076"/>
          <ac:spMkLst>
            <pc:docMk/>
            <pc:sldMk cId="0" sldId="258"/>
            <ac:spMk id="2" creationId="{891382CE-DA6E-407A-ECD7-D02394D4FDEE}"/>
          </ac:spMkLst>
        </pc:spChg>
        <pc:spChg chg="mod">
          <ac:chgData name="Mathhar Ahmad. Abu morad" userId="S::mathhar@mutah.edu.jo::7ef918d1-8ff8-4c99-946b-4940260b1f06" providerId="AD" clId="Web-{151DBE0E-2943-DE18-6034-E829A8154569}" dt="2023-04-12T06:04:10.300" v="9" actId="14100"/>
          <ac:spMkLst>
            <pc:docMk/>
            <pc:sldMk cId="0" sldId="258"/>
            <ac:spMk id="3" creationId="{00000000-0000-0000-0000-000000000000}"/>
          </ac:spMkLst>
        </pc:spChg>
        <pc:picChg chg="mod">
          <ac:chgData name="Mathhar Ahmad. Abu morad" userId="S::mathhar@mutah.edu.jo::7ef918d1-8ff8-4c99-946b-4940260b1f06" providerId="AD" clId="Web-{151DBE0E-2943-DE18-6034-E829A8154569}" dt="2023-04-12T06:02:18.030" v="1" actId="1076"/>
          <ac:picMkLst>
            <pc:docMk/>
            <pc:sldMk cId="0" sldId="258"/>
            <ac:picMk id="5" creationId="{00000000-0000-0000-0000-000000000000}"/>
          </ac:picMkLst>
        </pc:picChg>
      </pc:sldChg>
      <pc:sldChg chg="modSp">
        <pc:chgData name="Mathhar Ahmad. Abu morad" userId="S::mathhar@mutah.edu.jo::7ef918d1-8ff8-4c99-946b-4940260b1f06" providerId="AD" clId="Web-{151DBE0E-2943-DE18-6034-E829A8154569}" dt="2023-04-12T06:13:40.934" v="32" actId="20577"/>
        <pc:sldMkLst>
          <pc:docMk/>
          <pc:sldMk cId="0" sldId="259"/>
        </pc:sldMkLst>
        <pc:spChg chg="mod">
          <ac:chgData name="Mathhar Ahmad. Abu morad" userId="S::mathhar@mutah.edu.jo::7ef918d1-8ff8-4c99-946b-4940260b1f06" providerId="AD" clId="Web-{151DBE0E-2943-DE18-6034-E829A8154569}" dt="2023-04-12T06:13:40.934" v="32" actId="20577"/>
          <ac:spMkLst>
            <pc:docMk/>
            <pc:sldMk cId="0" sldId="259"/>
            <ac:spMk id="3" creationId="{00000000-0000-0000-0000-000000000000}"/>
          </ac:spMkLst>
        </pc:spChg>
      </pc:sldChg>
    </pc:docChg>
  </pc:docChgLst>
  <pc:docChgLst>
    <pc:chgData name="Mathhar Ahmad. Abu morad" userId="S::mathhar@mutah.edu.jo::7ef918d1-8ff8-4c99-946b-4940260b1f06" providerId="AD" clId="Web-{57804EBC-0112-D15A-F0B9-B43AD57B19F9}"/>
    <pc:docChg chg="addSld delSld modSld">
      <pc:chgData name="Mathhar Ahmad. Abu morad" userId="S::mathhar@mutah.edu.jo::7ef918d1-8ff8-4c99-946b-4940260b1f06" providerId="AD" clId="Web-{57804EBC-0112-D15A-F0B9-B43AD57B19F9}" dt="2023-04-12T07:24:06.574" v="171"/>
      <pc:docMkLst>
        <pc:docMk/>
      </pc:docMkLst>
      <pc:sldChg chg="addSp delSp modSp delAnim">
        <pc:chgData name="Mathhar Ahmad. Abu morad" userId="S::mathhar@mutah.edu.jo::7ef918d1-8ff8-4c99-946b-4940260b1f06" providerId="AD" clId="Web-{57804EBC-0112-D15A-F0B9-B43AD57B19F9}" dt="2023-04-12T07:15:44.700" v="167"/>
        <pc:sldMkLst>
          <pc:docMk/>
          <pc:sldMk cId="0" sldId="258"/>
        </pc:sldMkLst>
        <pc:spChg chg="add del mod">
          <ac:chgData name="Mathhar Ahmad. Abu morad" userId="S::mathhar@mutah.edu.jo::7ef918d1-8ff8-4c99-946b-4940260b1f06" providerId="AD" clId="Web-{57804EBC-0112-D15A-F0B9-B43AD57B19F9}" dt="2023-04-12T07:15:19.980" v="166" actId="20577"/>
          <ac:spMkLst>
            <pc:docMk/>
            <pc:sldMk cId="0" sldId="258"/>
            <ac:spMk id="2" creationId="{891382CE-DA6E-407A-ECD7-D02394D4FDEE}"/>
          </ac:spMkLst>
        </pc:spChg>
      </pc:sldChg>
      <pc:sldChg chg="modSp">
        <pc:chgData name="Mathhar Ahmad. Abu morad" userId="S::mathhar@mutah.edu.jo::7ef918d1-8ff8-4c99-946b-4940260b1f06" providerId="AD" clId="Web-{57804EBC-0112-D15A-F0B9-B43AD57B19F9}" dt="2023-04-12T06:34:18.582" v="33" actId="20577"/>
        <pc:sldMkLst>
          <pc:docMk/>
          <pc:sldMk cId="0" sldId="259"/>
        </pc:sldMkLst>
        <pc:spChg chg="mod">
          <ac:chgData name="Mathhar Ahmad. Abu morad" userId="S::mathhar@mutah.edu.jo::7ef918d1-8ff8-4c99-946b-4940260b1f06" providerId="AD" clId="Web-{57804EBC-0112-D15A-F0B9-B43AD57B19F9}" dt="2023-04-12T06:34:18.582" v="33" actId="20577"/>
          <ac:spMkLst>
            <pc:docMk/>
            <pc:sldMk cId="0" sldId="259"/>
            <ac:spMk id="3" creationId="{00000000-0000-0000-0000-000000000000}"/>
          </ac:spMkLst>
        </pc:spChg>
      </pc:sldChg>
      <pc:sldChg chg="modSp del">
        <pc:chgData name="Mathhar Ahmad. Abu morad" userId="S::mathhar@mutah.edu.jo::7ef918d1-8ff8-4c99-946b-4940260b1f06" providerId="AD" clId="Web-{57804EBC-0112-D15A-F0B9-B43AD57B19F9}" dt="2023-04-12T07:12:18.803" v="160"/>
        <pc:sldMkLst>
          <pc:docMk/>
          <pc:sldMk cId="0" sldId="295"/>
        </pc:sldMkLst>
        <pc:spChg chg="mod">
          <ac:chgData name="Mathhar Ahmad. Abu morad" userId="S::mathhar@mutah.edu.jo::7ef918d1-8ff8-4c99-946b-4940260b1f06" providerId="AD" clId="Web-{57804EBC-0112-D15A-F0B9-B43AD57B19F9}" dt="2023-04-12T06:47:49.527" v="108" actId="20577"/>
          <ac:spMkLst>
            <pc:docMk/>
            <pc:sldMk cId="0" sldId="295"/>
            <ac:spMk id="12291" creationId="{00000000-0000-0000-0000-000000000000}"/>
          </ac:spMkLst>
        </pc:spChg>
        <pc:spChg chg="mod">
          <ac:chgData name="Mathhar Ahmad. Abu morad" userId="S::mathhar@mutah.edu.jo::7ef918d1-8ff8-4c99-946b-4940260b1f06" providerId="AD" clId="Web-{57804EBC-0112-D15A-F0B9-B43AD57B19F9}" dt="2023-04-12T06:56:07.088" v="142" actId="20577"/>
          <ac:spMkLst>
            <pc:docMk/>
            <pc:sldMk cId="0" sldId="295"/>
            <ac:spMk id="69634" creationId="{00000000-0000-0000-0000-000000000000}"/>
          </ac:spMkLst>
        </pc:spChg>
      </pc:sldChg>
      <pc:sldChg chg="addSp modSp mod setBg addAnim delAnim modAnim">
        <pc:chgData name="Mathhar Ahmad. Abu morad" userId="S::mathhar@mutah.edu.jo::7ef918d1-8ff8-4c99-946b-4940260b1f06" providerId="AD" clId="Web-{57804EBC-0112-D15A-F0B9-B43AD57B19F9}" dt="2023-04-12T07:24:06.574" v="171"/>
        <pc:sldMkLst>
          <pc:docMk/>
          <pc:sldMk cId="0" sldId="296"/>
        </pc:sldMkLst>
        <pc:spChg chg="mod ord">
          <ac:chgData name="Mathhar Ahmad. Abu morad" userId="S::mathhar@mutah.edu.jo::7ef918d1-8ff8-4c99-946b-4940260b1f06" providerId="AD" clId="Web-{57804EBC-0112-D15A-F0B9-B43AD57B19F9}" dt="2023-04-12T07:11:25.333" v="159" actId="14100"/>
          <ac:spMkLst>
            <pc:docMk/>
            <pc:sldMk cId="0" sldId="296"/>
            <ac:spMk id="3" creationId="{00000000-0000-0000-0000-000000000000}"/>
          </ac:spMkLst>
        </pc:spChg>
        <pc:spChg chg="mod">
          <ac:chgData name="Mathhar Ahmad. Abu morad" userId="S::mathhar@mutah.edu.jo::7ef918d1-8ff8-4c99-946b-4940260b1f06" providerId="AD" clId="Web-{57804EBC-0112-D15A-F0B9-B43AD57B19F9}" dt="2023-04-12T06:49:19.795" v="118"/>
          <ac:spMkLst>
            <pc:docMk/>
            <pc:sldMk cId="0" sldId="296"/>
            <ac:spMk id="4" creationId="{00000000-0000-0000-0000-000000000000}"/>
          </ac:spMkLst>
        </pc:spChg>
        <pc:spChg chg="mod">
          <ac:chgData name="Mathhar Ahmad. Abu morad" userId="S::mathhar@mutah.edu.jo::7ef918d1-8ff8-4c99-946b-4940260b1f06" providerId="AD" clId="Web-{57804EBC-0112-D15A-F0B9-B43AD57B19F9}" dt="2023-04-12T07:10:23.863" v="158" actId="1076"/>
          <ac:spMkLst>
            <pc:docMk/>
            <pc:sldMk cId="0" sldId="296"/>
            <ac:spMk id="5" creationId="{00000000-0000-0000-0000-000000000000}"/>
          </ac:spMkLst>
        </pc:spChg>
        <pc:spChg chg="add">
          <ac:chgData name="Mathhar Ahmad. Abu morad" userId="S::mathhar@mutah.edu.jo::7ef918d1-8ff8-4c99-946b-4940260b1f06" providerId="AD" clId="Web-{57804EBC-0112-D15A-F0B9-B43AD57B19F9}" dt="2023-04-12T06:49:19.795" v="118"/>
          <ac:spMkLst>
            <pc:docMk/>
            <pc:sldMk cId="0" sldId="296"/>
            <ac:spMk id="7" creationId="{BACC6370-2D7E-4714-9D71-7542949D7D5D}"/>
          </ac:spMkLst>
        </pc:spChg>
        <pc:spChg chg="add">
          <ac:chgData name="Mathhar Ahmad. Abu morad" userId="S::mathhar@mutah.edu.jo::7ef918d1-8ff8-4c99-946b-4940260b1f06" providerId="AD" clId="Web-{57804EBC-0112-D15A-F0B9-B43AD57B19F9}" dt="2023-04-12T06:49:19.795" v="118"/>
          <ac:spMkLst>
            <pc:docMk/>
            <pc:sldMk cId="0" sldId="296"/>
            <ac:spMk id="8" creationId="{F68B3F68-107C-434F-AA38-110D5EA91B85}"/>
          </ac:spMkLst>
        </pc:spChg>
        <pc:spChg chg="add">
          <ac:chgData name="Mathhar Ahmad. Abu morad" userId="S::mathhar@mutah.edu.jo::7ef918d1-8ff8-4c99-946b-4940260b1f06" providerId="AD" clId="Web-{57804EBC-0112-D15A-F0B9-B43AD57B19F9}" dt="2023-04-12T06:49:19.795" v="118"/>
          <ac:spMkLst>
            <pc:docMk/>
            <pc:sldMk cId="0" sldId="296"/>
            <ac:spMk id="9" creationId="{AAD0DBB9-1A4B-4391-81D4-CB19F9AB918A}"/>
          </ac:spMkLst>
        </pc:spChg>
        <pc:spChg chg="add">
          <ac:chgData name="Mathhar Ahmad. Abu morad" userId="S::mathhar@mutah.edu.jo::7ef918d1-8ff8-4c99-946b-4940260b1f06" providerId="AD" clId="Web-{57804EBC-0112-D15A-F0B9-B43AD57B19F9}" dt="2023-04-12T06:49:19.795" v="118"/>
          <ac:spMkLst>
            <pc:docMk/>
            <pc:sldMk cId="0" sldId="296"/>
            <ac:spMk id="11" creationId="{063BBA22-50EA-4C4D-BE05-F1CE4E63AA56}"/>
          </ac:spMkLst>
        </pc:spChg>
      </pc:sldChg>
      <pc:sldChg chg="addSp modSp">
        <pc:chgData name="Mathhar Ahmad. Abu morad" userId="S::mathhar@mutah.edu.jo::7ef918d1-8ff8-4c99-946b-4940260b1f06" providerId="AD" clId="Web-{57804EBC-0112-D15A-F0B9-B43AD57B19F9}" dt="2023-04-12T06:46:30.978" v="106" actId="1076"/>
        <pc:sldMkLst>
          <pc:docMk/>
          <pc:sldMk cId="454849920" sldId="322"/>
        </pc:sldMkLst>
        <pc:spChg chg="mod">
          <ac:chgData name="Mathhar Ahmad. Abu morad" userId="S::mathhar@mutah.edu.jo::7ef918d1-8ff8-4c99-946b-4940260b1f06" providerId="AD" clId="Web-{57804EBC-0112-D15A-F0B9-B43AD57B19F9}" dt="2023-04-12T06:46:06.071" v="100" actId="14100"/>
          <ac:spMkLst>
            <pc:docMk/>
            <pc:sldMk cId="454849920" sldId="322"/>
            <ac:spMk id="3" creationId="{00000000-0000-0000-0000-000000000000}"/>
          </ac:spMkLst>
        </pc:spChg>
        <pc:spChg chg="mod">
          <ac:chgData name="Mathhar Ahmad. Abu morad" userId="S::mathhar@mutah.edu.jo::7ef918d1-8ff8-4c99-946b-4940260b1f06" providerId="AD" clId="Web-{57804EBC-0112-D15A-F0B9-B43AD57B19F9}" dt="2023-04-12T06:45:11.491" v="90" actId="1076"/>
          <ac:spMkLst>
            <pc:docMk/>
            <pc:sldMk cId="454849920" sldId="322"/>
            <ac:spMk id="28674" creationId="{00000000-0000-0000-0000-000000000000}"/>
          </ac:spMkLst>
        </pc:spChg>
        <pc:picChg chg="add mod">
          <ac:chgData name="Mathhar Ahmad. Abu morad" userId="S::mathhar@mutah.edu.jo::7ef918d1-8ff8-4c99-946b-4940260b1f06" providerId="AD" clId="Web-{57804EBC-0112-D15A-F0B9-B43AD57B19F9}" dt="2023-04-12T06:46:27.978" v="105" actId="1076"/>
          <ac:picMkLst>
            <pc:docMk/>
            <pc:sldMk cId="454849920" sldId="322"/>
            <ac:picMk id="2" creationId="{1370E757-AD74-47D7-9AB9-5B7A3E00F190}"/>
          </ac:picMkLst>
        </pc:picChg>
        <pc:picChg chg="add mod">
          <ac:chgData name="Mathhar Ahmad. Abu morad" userId="S::mathhar@mutah.edu.jo::7ef918d1-8ff8-4c99-946b-4940260b1f06" providerId="AD" clId="Web-{57804EBC-0112-D15A-F0B9-B43AD57B19F9}" dt="2023-04-12T06:46:30.978" v="106" actId="1076"/>
          <ac:picMkLst>
            <pc:docMk/>
            <pc:sldMk cId="454849920" sldId="322"/>
            <ac:picMk id="4" creationId="{6C00676D-C27F-40D9-6098-7309B8BF7903}"/>
          </ac:picMkLst>
        </pc:picChg>
        <pc:picChg chg="add mod">
          <ac:chgData name="Mathhar Ahmad. Abu morad" userId="S::mathhar@mutah.edu.jo::7ef918d1-8ff8-4c99-946b-4940260b1f06" providerId="AD" clId="Web-{57804EBC-0112-D15A-F0B9-B43AD57B19F9}" dt="2023-04-12T06:46:09.696" v="101" actId="1076"/>
          <ac:picMkLst>
            <pc:docMk/>
            <pc:sldMk cId="454849920" sldId="322"/>
            <ac:picMk id="5" creationId="{B7A589EA-8332-FA81-908F-A989FA26665C}"/>
          </ac:picMkLst>
        </pc:picChg>
      </pc:sldChg>
      <pc:sldChg chg="delSp modSp del">
        <pc:chgData name="Mathhar Ahmad. Abu morad" userId="S::mathhar@mutah.edu.jo::7ef918d1-8ff8-4c99-946b-4940260b1f06" providerId="AD" clId="Web-{57804EBC-0112-D15A-F0B9-B43AD57B19F9}" dt="2023-04-12T06:46:46.697" v="107"/>
        <pc:sldMkLst>
          <pc:docMk/>
          <pc:sldMk cId="3002232612" sldId="324"/>
        </pc:sldMkLst>
        <pc:picChg chg="del mod">
          <ac:chgData name="Mathhar Ahmad. Abu morad" userId="S::mathhar@mutah.edu.jo::7ef918d1-8ff8-4c99-946b-4940260b1f06" providerId="AD" clId="Web-{57804EBC-0112-D15A-F0B9-B43AD57B19F9}" dt="2023-04-12T06:44:38.584" v="82"/>
          <ac:picMkLst>
            <pc:docMk/>
            <pc:sldMk cId="3002232612" sldId="324"/>
            <ac:picMk id="30725" creationId="{00000000-0000-0000-0000-000000000000}"/>
          </ac:picMkLst>
        </pc:picChg>
        <pc:picChg chg="del mod">
          <ac:chgData name="Mathhar Ahmad. Abu morad" userId="S::mathhar@mutah.edu.jo::7ef918d1-8ff8-4c99-946b-4940260b1f06" providerId="AD" clId="Web-{57804EBC-0112-D15A-F0B9-B43AD57B19F9}" dt="2023-04-12T06:44:12.818" v="79"/>
          <ac:picMkLst>
            <pc:docMk/>
            <pc:sldMk cId="3002232612" sldId="324"/>
            <ac:picMk id="30726" creationId="{00000000-0000-0000-0000-000000000000}"/>
          </ac:picMkLst>
        </pc:picChg>
        <pc:picChg chg="del mod">
          <ac:chgData name="Mathhar Ahmad. Abu morad" userId="S::mathhar@mutah.edu.jo::7ef918d1-8ff8-4c99-946b-4940260b1f06" providerId="AD" clId="Web-{57804EBC-0112-D15A-F0B9-B43AD57B19F9}" dt="2023-04-12T06:43:51.458" v="77"/>
          <ac:picMkLst>
            <pc:docMk/>
            <pc:sldMk cId="3002232612" sldId="324"/>
            <ac:picMk id="30727" creationId="{00000000-0000-0000-0000-000000000000}"/>
          </ac:picMkLst>
        </pc:picChg>
      </pc:sldChg>
      <pc:sldChg chg="addSp delSp modSp mod modClrScheme chgLayout">
        <pc:chgData name="Mathhar Ahmad. Abu morad" userId="S::mathhar@mutah.edu.jo::7ef918d1-8ff8-4c99-946b-4940260b1f06" providerId="AD" clId="Web-{57804EBC-0112-D15A-F0B9-B43AD57B19F9}" dt="2023-04-12T06:42:23.830" v="70"/>
        <pc:sldMkLst>
          <pc:docMk/>
          <pc:sldMk cId="1492839262" sldId="325"/>
        </pc:sldMkLst>
        <pc:spChg chg="add del">
          <ac:chgData name="Mathhar Ahmad. Abu morad" userId="S::mathhar@mutah.edu.jo::7ef918d1-8ff8-4c99-946b-4940260b1f06" providerId="AD" clId="Web-{57804EBC-0112-D15A-F0B9-B43AD57B19F9}" dt="2023-04-12T06:42:23.830" v="68"/>
          <ac:spMkLst>
            <pc:docMk/>
            <pc:sldMk cId="1492839262" sldId="325"/>
            <ac:spMk id="3" creationId="{00000000-0000-0000-0000-000000000000}"/>
          </ac:spMkLst>
        </pc:spChg>
        <pc:spChg chg="mod">
          <ac:chgData name="Mathhar Ahmad. Abu morad" userId="S::mathhar@mutah.edu.jo::7ef918d1-8ff8-4c99-946b-4940260b1f06" providerId="AD" clId="Web-{57804EBC-0112-D15A-F0B9-B43AD57B19F9}" dt="2023-04-12T06:42:18.580" v="64"/>
          <ac:spMkLst>
            <pc:docMk/>
            <pc:sldMk cId="1492839262" sldId="325"/>
            <ac:spMk id="33794" creationId="{00000000-0000-0000-0000-000000000000}"/>
          </ac:spMkLst>
        </pc:spChg>
        <pc:spChg chg="add del mod">
          <ac:chgData name="Mathhar Ahmad. Abu morad" userId="S::mathhar@mutah.edu.jo::7ef918d1-8ff8-4c99-946b-4940260b1f06" providerId="AD" clId="Web-{57804EBC-0112-D15A-F0B9-B43AD57B19F9}" dt="2023-04-12T06:42:18.580" v="64"/>
          <ac:spMkLst>
            <pc:docMk/>
            <pc:sldMk cId="1492839262" sldId="325"/>
            <ac:spMk id="33796" creationId="{AB19F6C6-1632-AE34-0690-AA58CC7EE879}"/>
          </ac:spMkLst>
        </pc:spChg>
        <pc:spChg chg="add del mod">
          <ac:chgData name="Mathhar Ahmad. Abu morad" userId="S::mathhar@mutah.edu.jo::7ef918d1-8ff8-4c99-946b-4940260b1f06" providerId="AD" clId="Web-{57804EBC-0112-D15A-F0B9-B43AD57B19F9}" dt="2023-04-12T06:40:59.578" v="51"/>
          <ac:spMkLst>
            <pc:docMk/>
            <pc:sldMk cId="1492839262" sldId="325"/>
            <ac:spMk id="33799" creationId="{D226A804-5CBE-0769-2FAB-B2F9EEA5E343}"/>
          </ac:spMkLst>
        </pc:spChg>
        <pc:spChg chg="add del mod">
          <ac:chgData name="Mathhar Ahmad. Abu morad" userId="S::mathhar@mutah.edu.jo::7ef918d1-8ff8-4c99-946b-4940260b1f06" providerId="AD" clId="Web-{57804EBC-0112-D15A-F0B9-B43AD57B19F9}" dt="2023-04-12T06:42:18.580" v="64"/>
          <ac:spMkLst>
            <pc:docMk/>
            <pc:sldMk cId="1492839262" sldId="325"/>
            <ac:spMk id="33801" creationId="{FA0DECE9-F395-08DC-2B31-CE55DD4740ED}"/>
          </ac:spMkLst>
        </pc:spChg>
        <pc:picChg chg="add mod ord">
          <ac:chgData name="Mathhar Ahmad. Abu morad" userId="S::mathhar@mutah.edu.jo::7ef918d1-8ff8-4c99-946b-4940260b1f06" providerId="AD" clId="Web-{57804EBC-0112-D15A-F0B9-B43AD57B19F9}" dt="2023-04-12T06:42:23.830" v="70"/>
          <ac:picMkLst>
            <pc:docMk/>
            <pc:sldMk cId="1492839262" sldId="325"/>
            <ac:picMk id="2" creationId="{31B8CE8A-952A-30D4-A0F0-EEBFA233B6E0}"/>
          </ac:picMkLst>
        </pc:picChg>
      </pc:sldChg>
      <pc:sldChg chg="delSp modSp del">
        <pc:chgData name="Mathhar Ahmad. Abu morad" userId="S::mathhar@mutah.edu.jo::7ef918d1-8ff8-4c99-946b-4940260b1f06" providerId="AD" clId="Web-{57804EBC-0112-D15A-F0B9-B43AD57B19F9}" dt="2023-04-12T06:42:51.550" v="71"/>
        <pc:sldMkLst>
          <pc:docMk/>
          <pc:sldMk cId="3791093650" sldId="326"/>
        </pc:sldMkLst>
        <pc:spChg chg="mod ord">
          <ac:chgData name="Mathhar Ahmad. Abu morad" userId="S::mathhar@mutah.edu.jo::7ef918d1-8ff8-4c99-946b-4940260b1f06" providerId="AD" clId="Web-{57804EBC-0112-D15A-F0B9-B43AD57B19F9}" dt="2023-04-12T06:41:10.625" v="52" actId="20577"/>
          <ac:spMkLst>
            <pc:docMk/>
            <pc:sldMk cId="3791093650" sldId="326"/>
            <ac:spMk id="3" creationId="{00000000-0000-0000-0000-000000000000}"/>
          </ac:spMkLst>
        </pc:spChg>
        <pc:spChg chg="mod">
          <ac:chgData name="Mathhar Ahmad. Abu morad" userId="S::mathhar@mutah.edu.jo::7ef918d1-8ff8-4c99-946b-4940260b1f06" providerId="AD" clId="Web-{57804EBC-0112-D15A-F0B9-B43AD57B19F9}" dt="2023-04-12T06:40:08.404" v="48"/>
          <ac:spMkLst>
            <pc:docMk/>
            <pc:sldMk cId="3791093650" sldId="326"/>
            <ac:spMk id="34818" creationId="{00000000-0000-0000-0000-000000000000}"/>
          </ac:spMkLst>
        </pc:spChg>
        <pc:picChg chg="del mod">
          <ac:chgData name="Mathhar Ahmad. Abu morad" userId="S::mathhar@mutah.edu.jo::7ef918d1-8ff8-4c99-946b-4940260b1f06" providerId="AD" clId="Web-{57804EBC-0112-D15A-F0B9-B43AD57B19F9}" dt="2023-04-12T06:40:50.249" v="50"/>
          <ac:picMkLst>
            <pc:docMk/>
            <pc:sldMk cId="3791093650" sldId="326"/>
            <ac:picMk id="34821" creationId="{00000000-0000-0000-0000-000000000000}"/>
          </ac:picMkLst>
        </pc:picChg>
      </pc:sldChg>
      <pc:sldChg chg="addSp modSp mod setBg">
        <pc:chgData name="Mathhar Ahmad. Abu morad" userId="S::mathhar@mutah.edu.jo::7ef918d1-8ff8-4c99-946b-4940260b1f06" providerId="AD" clId="Web-{57804EBC-0112-D15A-F0B9-B43AD57B19F9}" dt="2023-04-12T06:39:27.419" v="45"/>
        <pc:sldMkLst>
          <pc:docMk/>
          <pc:sldMk cId="2634520503" sldId="336"/>
        </pc:sldMkLst>
        <pc:spChg chg="mod">
          <ac:chgData name="Mathhar Ahmad. Abu morad" userId="S::mathhar@mutah.edu.jo::7ef918d1-8ff8-4c99-946b-4940260b1f06" providerId="AD" clId="Web-{57804EBC-0112-D15A-F0B9-B43AD57B19F9}" dt="2023-04-12T06:39:27.419" v="45"/>
          <ac:spMkLst>
            <pc:docMk/>
            <pc:sldMk cId="2634520503" sldId="336"/>
            <ac:spMk id="3" creationId="{00000000-0000-0000-0000-000000000000}"/>
          </ac:spMkLst>
        </pc:spChg>
        <pc:spChg chg="mod">
          <ac:chgData name="Mathhar Ahmad. Abu morad" userId="S::mathhar@mutah.edu.jo::7ef918d1-8ff8-4c99-946b-4940260b1f06" providerId="AD" clId="Web-{57804EBC-0112-D15A-F0B9-B43AD57B19F9}" dt="2023-04-12T06:39:27.419" v="45"/>
          <ac:spMkLst>
            <pc:docMk/>
            <pc:sldMk cId="2634520503" sldId="336"/>
            <ac:spMk id="58370" creationId="{00000000-0000-0000-0000-000000000000}"/>
          </ac:spMkLst>
        </pc:spChg>
        <pc:spChg chg="add">
          <ac:chgData name="Mathhar Ahmad. Abu morad" userId="S::mathhar@mutah.edu.jo::7ef918d1-8ff8-4c99-946b-4940260b1f06" providerId="AD" clId="Web-{57804EBC-0112-D15A-F0B9-B43AD57B19F9}" dt="2023-04-12T06:39:27.419" v="45"/>
          <ac:spMkLst>
            <pc:docMk/>
            <pc:sldMk cId="2634520503" sldId="336"/>
            <ac:spMk id="58375" creationId="{61293230-B0F6-45B1-96D1-13D18E242995}"/>
          </ac:spMkLst>
        </pc:spChg>
        <pc:spChg chg="add">
          <ac:chgData name="Mathhar Ahmad. Abu morad" userId="S::mathhar@mutah.edu.jo::7ef918d1-8ff8-4c99-946b-4940260b1f06" providerId="AD" clId="Web-{57804EBC-0112-D15A-F0B9-B43AD57B19F9}" dt="2023-04-12T06:39:27.419" v="45"/>
          <ac:spMkLst>
            <pc:docMk/>
            <pc:sldMk cId="2634520503" sldId="336"/>
            <ac:spMk id="58377" creationId="{DB74BAD7-F0FC-4719-A31F-1ABDB62116DA}"/>
          </ac:spMkLst>
        </pc:spChg>
        <pc:picChg chg="add mod">
          <ac:chgData name="Mathhar Ahmad. Abu morad" userId="S::mathhar@mutah.edu.jo::7ef918d1-8ff8-4c99-946b-4940260b1f06" providerId="AD" clId="Web-{57804EBC-0112-D15A-F0B9-B43AD57B19F9}" dt="2023-04-12T06:39:27.419" v="45"/>
          <ac:picMkLst>
            <pc:docMk/>
            <pc:sldMk cId="2634520503" sldId="336"/>
            <ac:picMk id="2" creationId="{27856E1F-D16B-BBFF-C3B3-E4C9053FA679}"/>
          </ac:picMkLst>
        </pc:picChg>
        <pc:picChg chg="add mod">
          <ac:chgData name="Mathhar Ahmad. Abu morad" userId="S::mathhar@mutah.edu.jo::7ef918d1-8ff8-4c99-946b-4940260b1f06" providerId="AD" clId="Web-{57804EBC-0112-D15A-F0B9-B43AD57B19F9}" dt="2023-04-12T06:39:27.419" v="45"/>
          <ac:picMkLst>
            <pc:docMk/>
            <pc:sldMk cId="2634520503" sldId="336"/>
            <ac:picMk id="4" creationId="{CC314E88-5002-28AE-B958-B84E815880D5}"/>
          </ac:picMkLst>
        </pc:picChg>
      </pc:sldChg>
      <pc:sldChg chg="delSp modSp del">
        <pc:chgData name="Mathhar Ahmad. Abu morad" userId="S::mathhar@mutah.edu.jo::7ef918d1-8ff8-4c99-946b-4940260b1f06" providerId="AD" clId="Web-{57804EBC-0112-D15A-F0B9-B43AD57B19F9}" dt="2023-04-12T06:38:53.011" v="41"/>
        <pc:sldMkLst>
          <pc:docMk/>
          <pc:sldMk cId="3788652676" sldId="337"/>
        </pc:sldMkLst>
        <pc:spChg chg="mod">
          <ac:chgData name="Mathhar Ahmad. Abu morad" userId="S::mathhar@mutah.edu.jo::7ef918d1-8ff8-4c99-946b-4940260b1f06" providerId="AD" clId="Web-{57804EBC-0112-D15A-F0B9-B43AD57B19F9}" dt="2023-04-12T06:37:36.072" v="34" actId="20577"/>
          <ac:spMkLst>
            <pc:docMk/>
            <pc:sldMk cId="3788652676" sldId="337"/>
            <ac:spMk id="59395" creationId="{00000000-0000-0000-0000-000000000000}"/>
          </ac:spMkLst>
        </pc:spChg>
        <pc:picChg chg="del">
          <ac:chgData name="Mathhar Ahmad. Abu morad" userId="S::mathhar@mutah.edu.jo::7ef918d1-8ff8-4c99-946b-4940260b1f06" providerId="AD" clId="Web-{57804EBC-0112-D15A-F0B9-B43AD57B19F9}" dt="2023-04-12T06:38:22.026" v="38"/>
          <ac:picMkLst>
            <pc:docMk/>
            <pc:sldMk cId="3788652676" sldId="337"/>
            <ac:picMk id="59398" creationId="{00000000-0000-0000-0000-000000000000}"/>
          </ac:picMkLst>
        </pc:picChg>
      </pc:sldChg>
      <pc:sldChg chg="delSp add del">
        <pc:chgData name="Mathhar Ahmad. Abu morad" userId="S::mathhar@mutah.edu.jo::7ef918d1-8ff8-4c99-946b-4940260b1f06" providerId="AD" clId="Web-{57804EBC-0112-D15A-F0B9-B43AD57B19F9}" dt="2023-04-12T06:43:14.800" v="72"/>
        <pc:sldMkLst>
          <pc:docMk/>
          <pc:sldMk cId="133941777" sldId="339"/>
        </pc:sldMkLst>
        <pc:picChg chg="del">
          <ac:chgData name="Mathhar Ahmad. Abu morad" userId="S::mathhar@mutah.edu.jo::7ef918d1-8ff8-4c99-946b-4940260b1f06" providerId="AD" clId="Web-{57804EBC-0112-D15A-F0B9-B43AD57B19F9}" dt="2023-04-12T06:39:13.637" v="43"/>
          <ac:picMkLst>
            <pc:docMk/>
            <pc:sldMk cId="133941777" sldId="339"/>
            <ac:picMk id="59397" creationId="{00000000-0000-0000-0000-000000000000}"/>
          </ac:picMkLst>
        </pc:picChg>
      </pc:sldChg>
    </pc:docChg>
  </pc:docChgLst>
  <pc:docChgLst>
    <pc:chgData name="Mathhar Ahmad. Abu morad" userId="S::mathhar@mutah.edu.jo::7ef918d1-8ff8-4c99-946b-4940260b1f06" providerId="AD" clId="Web-{FBE7382F-066E-4463-83DC-29BDD8E36EDD}"/>
    <pc:docChg chg="modSld">
      <pc:chgData name="Mathhar Ahmad. Abu morad" userId="S::mathhar@mutah.edu.jo::7ef918d1-8ff8-4c99-946b-4940260b1f06" providerId="AD" clId="Web-{FBE7382F-066E-4463-83DC-29BDD8E36EDD}" dt="2023-04-16T07:08:01.496" v="8" actId="20577"/>
      <pc:docMkLst>
        <pc:docMk/>
      </pc:docMkLst>
      <pc:sldChg chg="modSp">
        <pc:chgData name="Mathhar Ahmad. Abu morad" userId="S::mathhar@mutah.edu.jo::7ef918d1-8ff8-4c99-946b-4940260b1f06" providerId="AD" clId="Web-{FBE7382F-066E-4463-83DC-29BDD8E36EDD}" dt="2023-04-16T07:08:01.496" v="8" actId="20577"/>
        <pc:sldMkLst>
          <pc:docMk/>
          <pc:sldMk cId="0" sldId="259"/>
        </pc:sldMkLst>
        <pc:spChg chg="mod">
          <ac:chgData name="Mathhar Ahmad. Abu morad" userId="S::mathhar@mutah.edu.jo::7ef918d1-8ff8-4c99-946b-4940260b1f06" providerId="AD" clId="Web-{FBE7382F-066E-4463-83DC-29BDD8E36EDD}" dt="2023-04-16T07:08:01.496" v="8" actId="20577"/>
          <ac:spMkLst>
            <pc:docMk/>
            <pc:sldMk cId="0" sldId="259"/>
            <ac:spMk id="3" creationId="{00000000-0000-0000-0000-000000000000}"/>
          </ac:spMkLst>
        </pc:spChg>
      </pc:sldChg>
    </pc:docChg>
  </pc:docChgLst>
  <pc:docChgLst>
    <pc:chgData name="Mathhar Ahmad. Abu morad" userId="S::mathhar@mutah.edu.jo::7ef918d1-8ff8-4c99-946b-4940260b1f06" providerId="AD" clId="Web-{46CD1FE0-D2CC-5BE5-5CD8-7DA3C52B5F2B}"/>
    <pc:docChg chg="modSld">
      <pc:chgData name="Mathhar Ahmad. Abu morad" userId="S::mathhar@mutah.edu.jo::7ef918d1-8ff8-4c99-946b-4940260b1f06" providerId="AD" clId="Web-{46CD1FE0-D2CC-5BE5-5CD8-7DA3C52B5F2B}" dt="2023-04-16T08:03:15.889" v="7" actId="14100"/>
      <pc:docMkLst>
        <pc:docMk/>
      </pc:docMkLst>
      <pc:sldChg chg="modSp">
        <pc:chgData name="Mathhar Ahmad. Abu morad" userId="S::mathhar@mutah.edu.jo::7ef918d1-8ff8-4c99-946b-4940260b1f06" providerId="AD" clId="Web-{46CD1FE0-D2CC-5BE5-5CD8-7DA3C52B5F2B}" dt="2023-04-16T08:03:15.889" v="7" actId="14100"/>
        <pc:sldMkLst>
          <pc:docMk/>
          <pc:sldMk cId="0" sldId="296"/>
        </pc:sldMkLst>
        <pc:spChg chg="mod">
          <ac:chgData name="Mathhar Ahmad. Abu morad" userId="S::mathhar@mutah.edu.jo::7ef918d1-8ff8-4c99-946b-4940260b1f06" providerId="AD" clId="Web-{46CD1FE0-D2CC-5BE5-5CD8-7DA3C52B5F2B}" dt="2023-04-16T08:03:09.779" v="6" actId="14100"/>
          <ac:spMkLst>
            <pc:docMk/>
            <pc:sldMk cId="0" sldId="296"/>
            <ac:spMk id="3" creationId="{00000000-0000-0000-0000-000000000000}"/>
          </ac:spMkLst>
        </pc:spChg>
        <pc:spChg chg="mod">
          <ac:chgData name="Mathhar Ahmad. Abu morad" userId="S::mathhar@mutah.edu.jo::7ef918d1-8ff8-4c99-946b-4940260b1f06" providerId="AD" clId="Web-{46CD1FE0-D2CC-5BE5-5CD8-7DA3C52B5F2B}" dt="2023-04-16T08:03:15.889" v="7" actId="14100"/>
          <ac:spMkLst>
            <pc:docMk/>
            <pc:sldMk cId="0" sldId="296"/>
            <ac:spMk id="4" creationId="{00000000-0000-0000-0000-000000000000}"/>
          </ac:spMkLst>
        </pc:spChg>
        <pc:spChg chg="mod">
          <ac:chgData name="Mathhar Ahmad. Abu morad" userId="S::mathhar@mutah.edu.jo::7ef918d1-8ff8-4c99-946b-4940260b1f06" providerId="AD" clId="Web-{46CD1FE0-D2CC-5BE5-5CD8-7DA3C52B5F2B}" dt="2023-04-16T08:02:53.747" v="2" actId="14100"/>
          <ac:spMkLst>
            <pc:docMk/>
            <pc:sldMk cId="0" sldId="296"/>
            <ac:spMk id="5" creationId="{00000000-0000-0000-0000-000000000000}"/>
          </ac:spMkLst>
        </pc:spChg>
      </pc:sldChg>
    </pc:docChg>
  </pc:docChgLst>
  <pc:docChgLst>
    <pc:chgData name="Mathhar Ahmad. Abu morad" userId="S::mathhar@mutah.edu.jo::7ef918d1-8ff8-4c99-946b-4940260b1f06" providerId="AD" clId="Web-{BE901EFA-DE05-7A00-F0B1-ADB78A08990D}"/>
    <pc:docChg chg="addSld delSld modSld sldOrd addMainMaster modMainMaster">
      <pc:chgData name="Mathhar Ahmad. Abu morad" userId="S::mathhar@mutah.edu.jo::7ef918d1-8ff8-4c99-946b-4940260b1f06" providerId="AD" clId="Web-{BE901EFA-DE05-7A00-F0B1-ADB78A08990D}" dt="2023-04-06T07:37:38.073" v="133"/>
      <pc:docMkLst>
        <pc:docMk/>
      </pc:docMkLst>
      <pc:sldChg chg="modSp">
        <pc:chgData name="Mathhar Ahmad. Abu morad" userId="S::mathhar@mutah.edu.jo::7ef918d1-8ff8-4c99-946b-4940260b1f06" providerId="AD" clId="Web-{BE901EFA-DE05-7A00-F0B1-ADB78A08990D}" dt="2023-04-06T06:32:23.764" v="60" actId="20577"/>
        <pc:sldMkLst>
          <pc:docMk/>
          <pc:sldMk cId="0" sldId="259"/>
        </pc:sldMkLst>
        <pc:spChg chg="mod">
          <ac:chgData name="Mathhar Ahmad. Abu morad" userId="S::mathhar@mutah.edu.jo::7ef918d1-8ff8-4c99-946b-4940260b1f06" providerId="AD" clId="Web-{BE901EFA-DE05-7A00-F0B1-ADB78A08990D}" dt="2023-04-06T06:32:23.764" v="60" actId="20577"/>
          <ac:spMkLst>
            <pc:docMk/>
            <pc:sldMk cId="0" sldId="259"/>
            <ac:spMk id="3" creationId="{00000000-0000-0000-0000-000000000000}"/>
          </ac:spMkLst>
        </pc:spChg>
      </pc:sldChg>
      <pc:sldChg chg="addSp delSp modSp mod setBg">
        <pc:chgData name="Mathhar Ahmad. Abu morad" userId="S::mathhar@mutah.edu.jo::7ef918d1-8ff8-4c99-946b-4940260b1f06" providerId="AD" clId="Web-{BE901EFA-DE05-7A00-F0B1-ADB78A08990D}" dt="2023-04-06T07:33:46.707" v="129"/>
        <pc:sldMkLst>
          <pc:docMk/>
          <pc:sldMk cId="0" sldId="296"/>
        </pc:sldMkLst>
        <pc:spChg chg="mod ord">
          <ac:chgData name="Mathhar Ahmad. Abu morad" userId="S::mathhar@mutah.edu.jo::7ef918d1-8ff8-4c99-946b-4940260b1f06" providerId="AD" clId="Web-{BE901EFA-DE05-7A00-F0B1-ADB78A08990D}" dt="2023-04-06T07:33:46.707" v="129"/>
          <ac:spMkLst>
            <pc:docMk/>
            <pc:sldMk cId="0" sldId="296"/>
            <ac:spMk id="3" creationId="{00000000-0000-0000-0000-000000000000}"/>
          </ac:spMkLst>
        </pc:spChg>
        <pc:spChg chg="mod">
          <ac:chgData name="Mathhar Ahmad. Abu morad" userId="S::mathhar@mutah.edu.jo::7ef918d1-8ff8-4c99-946b-4940260b1f06" providerId="AD" clId="Web-{BE901EFA-DE05-7A00-F0B1-ADB78A08990D}" dt="2023-04-06T07:33:46.707" v="129"/>
          <ac:spMkLst>
            <pc:docMk/>
            <pc:sldMk cId="0" sldId="296"/>
            <ac:spMk id="4" creationId="{00000000-0000-0000-0000-000000000000}"/>
          </ac:spMkLst>
        </pc:spChg>
        <pc:spChg chg="mod">
          <ac:chgData name="Mathhar Ahmad. Abu morad" userId="S::mathhar@mutah.edu.jo::7ef918d1-8ff8-4c99-946b-4940260b1f06" providerId="AD" clId="Web-{BE901EFA-DE05-7A00-F0B1-ADB78A08990D}" dt="2023-04-06T07:33:46.707" v="129"/>
          <ac:spMkLst>
            <pc:docMk/>
            <pc:sldMk cId="0" sldId="296"/>
            <ac:spMk id="5" creationId="{00000000-0000-0000-0000-000000000000}"/>
          </ac:spMkLst>
        </pc:spChg>
        <pc:spChg chg="add del">
          <ac:chgData name="Mathhar Ahmad. Abu morad" userId="S::mathhar@mutah.edu.jo::7ef918d1-8ff8-4c99-946b-4940260b1f06" providerId="AD" clId="Web-{BE901EFA-DE05-7A00-F0B1-ADB78A08990D}" dt="2023-04-06T07:33:21.097" v="125"/>
          <ac:spMkLst>
            <pc:docMk/>
            <pc:sldMk cId="0" sldId="296"/>
            <ac:spMk id="10" creationId="{388F20F8-60BF-42FE-A252-DFD5A74451CA}"/>
          </ac:spMkLst>
        </pc:spChg>
        <pc:spChg chg="add del">
          <ac:chgData name="Mathhar Ahmad. Abu morad" userId="S::mathhar@mutah.edu.jo::7ef918d1-8ff8-4c99-946b-4940260b1f06" providerId="AD" clId="Web-{BE901EFA-DE05-7A00-F0B1-ADB78A08990D}" dt="2023-04-06T07:33:21.097" v="125"/>
          <ac:spMkLst>
            <pc:docMk/>
            <pc:sldMk cId="0" sldId="296"/>
            <ac:spMk id="12" creationId="{98A68847-134F-4AF1-B1C6-332344C9C90D}"/>
          </ac:spMkLst>
        </pc:spChg>
        <pc:spChg chg="add del">
          <ac:chgData name="Mathhar Ahmad. Abu morad" userId="S::mathhar@mutah.edu.jo::7ef918d1-8ff8-4c99-946b-4940260b1f06" providerId="AD" clId="Web-{BE901EFA-DE05-7A00-F0B1-ADB78A08990D}" dt="2023-04-06T07:33:32.206" v="127"/>
          <ac:spMkLst>
            <pc:docMk/>
            <pc:sldMk cId="0" sldId="296"/>
            <ac:spMk id="14" creationId="{AAD0DBB9-1A4B-4391-81D4-CB19F9AB918A}"/>
          </ac:spMkLst>
        </pc:spChg>
        <pc:spChg chg="add del">
          <ac:chgData name="Mathhar Ahmad. Abu morad" userId="S::mathhar@mutah.edu.jo::7ef918d1-8ff8-4c99-946b-4940260b1f06" providerId="AD" clId="Web-{BE901EFA-DE05-7A00-F0B1-ADB78A08990D}" dt="2023-04-06T07:33:32.206" v="127"/>
          <ac:spMkLst>
            <pc:docMk/>
            <pc:sldMk cId="0" sldId="296"/>
            <ac:spMk id="15" creationId="{BACC6370-2D7E-4714-9D71-7542949D7D5D}"/>
          </ac:spMkLst>
        </pc:spChg>
        <pc:spChg chg="add del">
          <ac:chgData name="Mathhar Ahmad. Abu morad" userId="S::mathhar@mutah.edu.jo::7ef918d1-8ff8-4c99-946b-4940260b1f06" providerId="AD" clId="Web-{BE901EFA-DE05-7A00-F0B1-ADB78A08990D}" dt="2023-04-06T07:33:32.206" v="127"/>
          <ac:spMkLst>
            <pc:docMk/>
            <pc:sldMk cId="0" sldId="296"/>
            <ac:spMk id="16" creationId="{063BBA22-50EA-4C4D-BE05-F1CE4E63AA56}"/>
          </ac:spMkLst>
        </pc:spChg>
        <pc:spChg chg="add del">
          <ac:chgData name="Mathhar Ahmad. Abu morad" userId="S::mathhar@mutah.edu.jo::7ef918d1-8ff8-4c99-946b-4940260b1f06" providerId="AD" clId="Web-{BE901EFA-DE05-7A00-F0B1-ADB78A08990D}" dt="2023-04-06T07:33:32.206" v="127"/>
          <ac:spMkLst>
            <pc:docMk/>
            <pc:sldMk cId="0" sldId="296"/>
            <ac:spMk id="17" creationId="{F68B3F68-107C-434F-AA38-110D5EA91B85}"/>
          </ac:spMkLst>
        </pc:spChg>
        <pc:spChg chg="add del">
          <ac:chgData name="Mathhar Ahmad. Abu morad" userId="S::mathhar@mutah.edu.jo::7ef918d1-8ff8-4c99-946b-4940260b1f06" providerId="AD" clId="Web-{BE901EFA-DE05-7A00-F0B1-ADB78A08990D}" dt="2023-04-06T07:33:46.707" v="129"/>
          <ac:spMkLst>
            <pc:docMk/>
            <pc:sldMk cId="0" sldId="296"/>
            <ac:spMk id="19" creationId="{6C4028FD-8BAA-4A19-BFDE-594D991B7552}"/>
          </ac:spMkLst>
        </pc:spChg>
      </pc:sldChg>
      <pc:sldChg chg="modSp">
        <pc:chgData name="Mathhar Ahmad. Abu morad" userId="S::mathhar@mutah.edu.jo::7ef918d1-8ff8-4c99-946b-4940260b1f06" providerId="AD" clId="Web-{BE901EFA-DE05-7A00-F0B1-ADB78A08990D}" dt="2023-04-06T05:52:26.952" v="32" actId="20577"/>
        <pc:sldMkLst>
          <pc:docMk/>
          <pc:sldMk cId="0" sldId="308"/>
        </pc:sldMkLst>
        <pc:spChg chg="mod">
          <ac:chgData name="Mathhar Ahmad. Abu morad" userId="S::mathhar@mutah.edu.jo::7ef918d1-8ff8-4c99-946b-4940260b1f06" providerId="AD" clId="Web-{BE901EFA-DE05-7A00-F0B1-ADB78A08990D}" dt="2023-04-06T05:52:26.952" v="32" actId="20577"/>
          <ac:spMkLst>
            <pc:docMk/>
            <pc:sldMk cId="0" sldId="308"/>
            <ac:spMk id="3" creationId="{00000000-0000-0000-0000-000000000000}"/>
          </ac:spMkLst>
        </pc:spChg>
      </pc:sldChg>
      <pc:sldChg chg="addSp delSp modSp mod ord setBg">
        <pc:chgData name="Mathhar Ahmad. Abu morad" userId="S::mathhar@mutah.edu.jo::7ef918d1-8ff8-4c99-946b-4940260b1f06" providerId="AD" clId="Web-{BE901EFA-DE05-7A00-F0B1-ADB78A08990D}" dt="2023-04-06T07:37:38.073" v="133"/>
        <pc:sldMkLst>
          <pc:docMk/>
          <pc:sldMk cId="0" sldId="310"/>
        </pc:sldMkLst>
        <pc:spChg chg="add del">
          <ac:chgData name="Mathhar Ahmad. Abu morad" userId="S::mathhar@mutah.edu.jo::7ef918d1-8ff8-4c99-946b-4940260b1f06" providerId="AD" clId="Web-{BE901EFA-DE05-7A00-F0B1-ADB78A08990D}" dt="2023-04-06T07:37:38.073" v="133"/>
          <ac:spMkLst>
            <pc:docMk/>
            <pc:sldMk cId="0" sldId="310"/>
            <ac:spMk id="3" creationId="{00000000-0000-0000-0000-000000000000}"/>
          </ac:spMkLst>
        </pc:spChg>
        <pc:spChg chg="mod">
          <ac:chgData name="Mathhar Ahmad. Abu morad" userId="S::mathhar@mutah.edu.jo::7ef918d1-8ff8-4c99-946b-4940260b1f06" providerId="AD" clId="Web-{BE901EFA-DE05-7A00-F0B1-ADB78A08990D}" dt="2023-04-06T07:37:38.073" v="133"/>
          <ac:spMkLst>
            <pc:docMk/>
            <pc:sldMk cId="0" sldId="310"/>
            <ac:spMk id="4" creationId="{00000000-0000-0000-0000-000000000000}"/>
          </ac:spMkLst>
        </pc:spChg>
        <pc:spChg chg="add del">
          <ac:chgData name="Mathhar Ahmad. Abu morad" userId="S::mathhar@mutah.edu.jo::7ef918d1-8ff8-4c99-946b-4940260b1f06" providerId="AD" clId="Web-{BE901EFA-DE05-7A00-F0B1-ADB78A08990D}" dt="2023-04-06T07:37:38.073" v="133"/>
          <ac:spMkLst>
            <pc:docMk/>
            <pc:sldMk cId="0" sldId="310"/>
            <ac:spMk id="11" creationId="{B50AB553-2A96-4A92-96F2-93548E096954}"/>
          </ac:spMkLst>
        </pc:spChg>
        <pc:graphicFrameChg chg="add del mod">
          <ac:chgData name="Mathhar Ahmad. Abu morad" userId="S::mathhar@mutah.edu.jo::7ef918d1-8ff8-4c99-946b-4940260b1f06" providerId="AD" clId="Web-{BE901EFA-DE05-7A00-F0B1-ADB78A08990D}" dt="2023-04-06T07:37:38.073" v="133"/>
          <ac:graphicFrameMkLst>
            <pc:docMk/>
            <pc:sldMk cId="0" sldId="310"/>
            <ac:graphicFrameMk id="6" creationId="{B4C75F86-2CF6-9105-355F-BFD9EF040922}"/>
          </ac:graphicFrameMkLst>
        </pc:graphicFrameChg>
        <pc:picChg chg="add del">
          <ac:chgData name="Mathhar Ahmad. Abu morad" userId="S::mathhar@mutah.edu.jo::7ef918d1-8ff8-4c99-946b-4940260b1f06" providerId="AD" clId="Web-{BE901EFA-DE05-7A00-F0B1-ADB78A08990D}" dt="2023-04-06T07:37:38.073" v="133"/>
          <ac:picMkLst>
            <pc:docMk/>
            <pc:sldMk cId="0" sldId="310"/>
            <ac:picMk id="7" creationId="{35EB9885-9CCC-14DD-030C-F7D52D4ED1F1}"/>
          </ac:picMkLst>
        </pc:picChg>
      </pc:sldChg>
      <pc:sldChg chg="modSp">
        <pc:chgData name="Mathhar Ahmad. Abu morad" userId="S::mathhar@mutah.edu.jo::7ef918d1-8ff8-4c99-946b-4940260b1f06" providerId="AD" clId="Web-{BE901EFA-DE05-7A00-F0B1-ADB78A08990D}" dt="2023-04-06T07:20:29.432" v="122" actId="20577"/>
        <pc:sldMkLst>
          <pc:docMk/>
          <pc:sldMk cId="0" sldId="314"/>
        </pc:sldMkLst>
        <pc:spChg chg="mod">
          <ac:chgData name="Mathhar Ahmad. Abu morad" userId="S::mathhar@mutah.edu.jo::7ef918d1-8ff8-4c99-946b-4940260b1f06" providerId="AD" clId="Web-{BE901EFA-DE05-7A00-F0B1-ADB78A08990D}" dt="2023-04-06T07:20:29.432" v="122" actId="20577"/>
          <ac:spMkLst>
            <pc:docMk/>
            <pc:sldMk cId="0" sldId="314"/>
            <ac:spMk id="52226" creationId="{00000000-0000-0000-0000-000000000000}"/>
          </ac:spMkLst>
        </pc:spChg>
      </pc:sldChg>
      <pc:sldChg chg="modSp">
        <pc:chgData name="Mathhar Ahmad. Abu morad" userId="S::mathhar@mutah.edu.jo::7ef918d1-8ff8-4c99-946b-4940260b1f06" providerId="AD" clId="Web-{BE901EFA-DE05-7A00-F0B1-ADB78A08990D}" dt="2023-04-06T07:17:21.067" v="120" actId="1076"/>
        <pc:sldMkLst>
          <pc:docMk/>
          <pc:sldMk cId="0" sldId="318"/>
        </pc:sldMkLst>
        <pc:spChg chg="mod">
          <ac:chgData name="Mathhar Ahmad. Abu morad" userId="S::mathhar@mutah.edu.jo::7ef918d1-8ff8-4c99-946b-4940260b1f06" providerId="AD" clId="Web-{BE901EFA-DE05-7A00-F0B1-ADB78A08990D}" dt="2023-04-06T07:17:21.067" v="120" actId="1076"/>
          <ac:spMkLst>
            <pc:docMk/>
            <pc:sldMk cId="0" sldId="318"/>
            <ac:spMk id="4" creationId="{00000000-0000-0000-0000-000000000000}"/>
          </ac:spMkLst>
        </pc:spChg>
      </pc:sldChg>
      <pc:sldChg chg="ord">
        <pc:chgData name="Mathhar Ahmad. Abu morad" userId="S::mathhar@mutah.edu.jo::7ef918d1-8ff8-4c99-946b-4940260b1f06" providerId="AD" clId="Web-{BE901EFA-DE05-7A00-F0B1-ADB78A08990D}" dt="2023-04-06T06:45:03.865" v="81"/>
        <pc:sldMkLst>
          <pc:docMk/>
          <pc:sldMk cId="4193588092" sldId="321"/>
        </pc:sldMkLst>
      </pc:sldChg>
      <pc:sldChg chg="modSp">
        <pc:chgData name="Mathhar Ahmad. Abu morad" userId="S::mathhar@mutah.edu.jo::7ef918d1-8ff8-4c99-946b-4940260b1f06" providerId="AD" clId="Web-{BE901EFA-DE05-7A00-F0B1-ADB78A08990D}" dt="2023-04-06T06:56:05.667" v="92" actId="20577"/>
        <pc:sldMkLst>
          <pc:docMk/>
          <pc:sldMk cId="454849920" sldId="322"/>
        </pc:sldMkLst>
        <pc:spChg chg="mod">
          <ac:chgData name="Mathhar Ahmad. Abu morad" userId="S::mathhar@mutah.edu.jo::7ef918d1-8ff8-4c99-946b-4940260b1f06" providerId="AD" clId="Web-{BE901EFA-DE05-7A00-F0B1-ADB78A08990D}" dt="2023-04-06T06:56:05.667" v="92" actId="20577"/>
          <ac:spMkLst>
            <pc:docMk/>
            <pc:sldMk cId="454849920" sldId="322"/>
            <ac:spMk id="3" creationId="{00000000-0000-0000-0000-000000000000}"/>
          </ac:spMkLst>
        </pc:spChg>
      </pc:sldChg>
      <pc:sldChg chg="modSp del">
        <pc:chgData name="Mathhar Ahmad. Abu morad" userId="S::mathhar@mutah.edu.jo::7ef918d1-8ff8-4c99-946b-4940260b1f06" providerId="AD" clId="Web-{BE901EFA-DE05-7A00-F0B1-ADB78A08990D}" dt="2023-04-06T06:56:52.137" v="93"/>
        <pc:sldMkLst>
          <pc:docMk/>
          <pc:sldMk cId="2562004984" sldId="323"/>
        </pc:sldMkLst>
        <pc:spChg chg="mod">
          <ac:chgData name="Mathhar Ahmad. Abu morad" userId="S::mathhar@mutah.edu.jo::7ef918d1-8ff8-4c99-946b-4940260b1f06" providerId="AD" clId="Web-{BE901EFA-DE05-7A00-F0B1-ADB78A08990D}" dt="2023-04-06T06:54:10.507" v="82" actId="20577"/>
          <ac:spMkLst>
            <pc:docMk/>
            <pc:sldMk cId="2562004984" sldId="323"/>
            <ac:spMk id="3" creationId="{00000000-0000-0000-0000-000000000000}"/>
          </ac:spMkLst>
        </pc:spChg>
        <pc:spChg chg="mod">
          <ac:chgData name="Mathhar Ahmad. Abu morad" userId="S::mathhar@mutah.edu.jo::7ef918d1-8ff8-4c99-946b-4940260b1f06" providerId="AD" clId="Web-{BE901EFA-DE05-7A00-F0B1-ADB78A08990D}" dt="2023-04-06T06:55:00.899" v="87" actId="20577"/>
          <ac:spMkLst>
            <pc:docMk/>
            <pc:sldMk cId="2562004984" sldId="323"/>
            <ac:spMk id="4" creationId="{00000000-0000-0000-0000-000000000000}"/>
          </ac:spMkLst>
        </pc:spChg>
      </pc:sldChg>
      <pc:sldChg chg="modSp">
        <pc:chgData name="Mathhar Ahmad. Abu morad" userId="S::mathhar@mutah.edu.jo::7ef918d1-8ff8-4c99-946b-4940260b1f06" providerId="AD" clId="Web-{BE901EFA-DE05-7A00-F0B1-ADB78A08990D}" dt="2023-04-06T06:38:05.931" v="67" actId="20577"/>
        <pc:sldMkLst>
          <pc:docMk/>
          <pc:sldMk cId="1492839262" sldId="325"/>
        </pc:sldMkLst>
        <pc:spChg chg="mod">
          <ac:chgData name="Mathhar Ahmad. Abu morad" userId="S::mathhar@mutah.edu.jo::7ef918d1-8ff8-4c99-946b-4940260b1f06" providerId="AD" clId="Web-{BE901EFA-DE05-7A00-F0B1-ADB78A08990D}" dt="2023-04-06T06:38:05.931" v="67" actId="20577"/>
          <ac:spMkLst>
            <pc:docMk/>
            <pc:sldMk cId="1492839262" sldId="325"/>
            <ac:spMk id="3" creationId="{00000000-0000-0000-0000-000000000000}"/>
          </ac:spMkLst>
        </pc:spChg>
      </pc:sldChg>
      <pc:sldChg chg="delSp modSp">
        <pc:chgData name="Mathhar Ahmad. Abu morad" userId="S::mathhar@mutah.edu.jo::7ef918d1-8ff8-4c99-946b-4940260b1f06" providerId="AD" clId="Web-{BE901EFA-DE05-7A00-F0B1-ADB78A08990D}" dt="2023-04-06T06:39:24.371" v="71" actId="1076"/>
        <pc:sldMkLst>
          <pc:docMk/>
          <pc:sldMk cId="3791093650" sldId="326"/>
        </pc:sldMkLst>
        <pc:spChg chg="del">
          <ac:chgData name="Mathhar Ahmad. Abu morad" userId="S::mathhar@mutah.edu.jo::7ef918d1-8ff8-4c99-946b-4940260b1f06" providerId="AD" clId="Web-{BE901EFA-DE05-7A00-F0B1-ADB78A08990D}" dt="2023-04-06T06:39:17.449" v="69"/>
          <ac:spMkLst>
            <pc:docMk/>
            <pc:sldMk cId="3791093650" sldId="326"/>
            <ac:spMk id="34820" creationId="{00000000-0000-0000-0000-000000000000}"/>
          </ac:spMkLst>
        </pc:spChg>
        <pc:picChg chg="mod">
          <ac:chgData name="Mathhar Ahmad. Abu morad" userId="S::mathhar@mutah.edu.jo::7ef918d1-8ff8-4c99-946b-4940260b1f06" providerId="AD" clId="Web-{BE901EFA-DE05-7A00-F0B1-ADB78A08990D}" dt="2023-04-06T06:39:24.371" v="71" actId="1076"/>
          <ac:picMkLst>
            <pc:docMk/>
            <pc:sldMk cId="3791093650" sldId="326"/>
            <ac:picMk id="34821" creationId="{00000000-0000-0000-0000-000000000000}"/>
          </ac:picMkLst>
        </pc:picChg>
      </pc:sldChg>
      <pc:sldChg chg="addSp delSp modSp mod setBg">
        <pc:chgData name="Mathhar Ahmad. Abu morad" userId="S::mathhar@mutah.edu.jo::7ef918d1-8ff8-4c99-946b-4940260b1f06" providerId="AD" clId="Web-{BE901EFA-DE05-7A00-F0B1-ADB78A08990D}" dt="2023-04-06T07:31:49.422" v="123"/>
        <pc:sldMkLst>
          <pc:docMk/>
          <pc:sldMk cId="25773745" sldId="328"/>
        </pc:sldMkLst>
        <pc:spChg chg="mod">
          <ac:chgData name="Mathhar Ahmad. Abu morad" userId="S::mathhar@mutah.edu.jo::7ef918d1-8ff8-4c99-946b-4940260b1f06" providerId="AD" clId="Web-{BE901EFA-DE05-7A00-F0B1-ADB78A08990D}" dt="2023-04-06T07:31:49.422" v="123"/>
          <ac:spMkLst>
            <pc:docMk/>
            <pc:sldMk cId="25773745" sldId="328"/>
            <ac:spMk id="2" creationId="{00000000-0000-0000-0000-000000000000}"/>
          </ac:spMkLst>
        </pc:spChg>
        <pc:spChg chg="del mod">
          <ac:chgData name="Mathhar Ahmad. Abu morad" userId="S::mathhar@mutah.edu.jo::7ef918d1-8ff8-4c99-946b-4940260b1f06" providerId="AD" clId="Web-{BE901EFA-DE05-7A00-F0B1-ADB78A08990D}" dt="2023-04-06T07:31:49.422" v="123"/>
          <ac:spMkLst>
            <pc:docMk/>
            <pc:sldMk cId="25773745" sldId="328"/>
            <ac:spMk id="3" creationId="{00000000-0000-0000-0000-000000000000}"/>
          </ac:spMkLst>
        </pc:spChg>
        <pc:spChg chg="add">
          <ac:chgData name="Mathhar Ahmad. Abu morad" userId="S::mathhar@mutah.edu.jo::7ef918d1-8ff8-4c99-946b-4940260b1f06" providerId="AD" clId="Web-{BE901EFA-DE05-7A00-F0B1-ADB78A08990D}" dt="2023-04-06T07:31:49.422" v="123"/>
          <ac:spMkLst>
            <pc:docMk/>
            <pc:sldMk cId="25773745" sldId="328"/>
            <ac:spMk id="10" creationId="{B50AB553-2A96-4A92-96F2-93548E096954}"/>
          </ac:spMkLst>
        </pc:spChg>
        <pc:graphicFrameChg chg="add">
          <ac:chgData name="Mathhar Ahmad. Abu morad" userId="S::mathhar@mutah.edu.jo::7ef918d1-8ff8-4c99-946b-4940260b1f06" providerId="AD" clId="Web-{BE901EFA-DE05-7A00-F0B1-ADB78A08990D}" dt="2023-04-06T07:31:49.422" v="123"/>
          <ac:graphicFrameMkLst>
            <pc:docMk/>
            <pc:sldMk cId="25773745" sldId="328"/>
            <ac:graphicFrameMk id="5" creationId="{CAE8B60A-9865-9080-E0F3-66987A4E7A61}"/>
          </ac:graphicFrameMkLst>
        </pc:graphicFrameChg>
        <pc:picChg chg="add">
          <ac:chgData name="Mathhar Ahmad. Abu morad" userId="S::mathhar@mutah.edu.jo::7ef918d1-8ff8-4c99-946b-4940260b1f06" providerId="AD" clId="Web-{BE901EFA-DE05-7A00-F0B1-ADB78A08990D}" dt="2023-04-06T07:31:49.422" v="123"/>
          <ac:picMkLst>
            <pc:docMk/>
            <pc:sldMk cId="25773745" sldId="328"/>
            <ac:picMk id="6" creationId="{4825B5DE-EF97-AB31-B7CD-20BDC60C75BE}"/>
          </ac:picMkLst>
        </pc:picChg>
      </pc:sldChg>
      <pc:sldChg chg="addSp modSp mod modClrScheme chgLayout">
        <pc:chgData name="Mathhar Ahmad. Abu morad" userId="S::mathhar@mutah.edu.jo::7ef918d1-8ff8-4c99-946b-4940260b1f06" providerId="AD" clId="Web-{BE901EFA-DE05-7A00-F0B1-ADB78A08990D}" dt="2023-04-06T07:05:26.233" v="101"/>
        <pc:sldMkLst>
          <pc:docMk/>
          <pc:sldMk cId="3906258299" sldId="329"/>
        </pc:sldMkLst>
        <pc:spChg chg="mod">
          <ac:chgData name="Mathhar Ahmad. Abu morad" userId="S::mathhar@mutah.edu.jo::7ef918d1-8ff8-4c99-946b-4940260b1f06" providerId="AD" clId="Web-{BE901EFA-DE05-7A00-F0B1-ADB78A08990D}" dt="2023-04-06T07:05:26.233" v="101"/>
          <ac:spMkLst>
            <pc:docMk/>
            <pc:sldMk cId="3906258299" sldId="329"/>
            <ac:spMk id="5" creationId="{00000000-0000-0000-0000-000000000000}"/>
          </ac:spMkLst>
        </pc:spChg>
        <pc:spChg chg="mod">
          <ac:chgData name="Mathhar Ahmad. Abu morad" userId="S::mathhar@mutah.edu.jo::7ef918d1-8ff8-4c99-946b-4940260b1f06" providerId="AD" clId="Web-{BE901EFA-DE05-7A00-F0B1-ADB78A08990D}" dt="2023-04-06T07:05:26.233" v="101"/>
          <ac:spMkLst>
            <pc:docMk/>
            <pc:sldMk cId="3906258299" sldId="329"/>
            <ac:spMk id="6" creationId="{00000000-0000-0000-0000-000000000000}"/>
          </ac:spMkLst>
        </pc:spChg>
        <pc:picChg chg="add mod">
          <ac:chgData name="Mathhar Ahmad. Abu morad" userId="S::mathhar@mutah.edu.jo::7ef918d1-8ff8-4c99-946b-4940260b1f06" providerId="AD" clId="Web-{BE901EFA-DE05-7A00-F0B1-ADB78A08990D}" dt="2023-04-06T07:05:26.233" v="101"/>
          <ac:picMkLst>
            <pc:docMk/>
            <pc:sldMk cId="3906258299" sldId="329"/>
            <ac:picMk id="2" creationId="{C3B2317A-22E2-E3DD-A4A7-0A5B42961469}"/>
          </ac:picMkLst>
        </pc:picChg>
      </pc:sldChg>
      <pc:sldChg chg="addSp delSp modSp del">
        <pc:chgData name="Mathhar Ahmad. Abu morad" userId="S::mathhar@mutah.edu.jo::7ef918d1-8ff8-4c99-946b-4940260b1f06" providerId="AD" clId="Web-{BE901EFA-DE05-7A00-F0B1-ADB78A08990D}" dt="2023-04-06T07:05:37.202" v="102"/>
        <pc:sldMkLst>
          <pc:docMk/>
          <pc:sldMk cId="2908143474" sldId="330"/>
        </pc:sldMkLst>
        <pc:spChg chg="add mod">
          <ac:chgData name="Mathhar Ahmad. Abu morad" userId="S::mathhar@mutah.edu.jo::7ef918d1-8ff8-4c99-946b-4940260b1f06" providerId="AD" clId="Web-{BE901EFA-DE05-7A00-F0B1-ADB78A08990D}" dt="2023-04-06T07:05:12.732" v="99"/>
          <ac:spMkLst>
            <pc:docMk/>
            <pc:sldMk cId="2908143474" sldId="330"/>
            <ac:spMk id="4" creationId="{67524EB7-2502-2351-FAFB-8146A229F6C4}"/>
          </ac:spMkLst>
        </pc:spChg>
        <pc:picChg chg="del">
          <ac:chgData name="Mathhar Ahmad. Abu morad" userId="S::mathhar@mutah.edu.jo::7ef918d1-8ff8-4c99-946b-4940260b1f06" providerId="AD" clId="Web-{BE901EFA-DE05-7A00-F0B1-ADB78A08990D}" dt="2023-04-06T07:05:12.732" v="99"/>
          <ac:picMkLst>
            <pc:docMk/>
            <pc:sldMk cId="2908143474" sldId="330"/>
            <ac:picMk id="1026" creationId="{00000000-0000-0000-0000-000000000000}"/>
          </ac:picMkLst>
        </pc:picChg>
      </pc:sldChg>
      <pc:sldChg chg="modSp">
        <pc:chgData name="Mathhar Ahmad. Abu morad" userId="S::mathhar@mutah.edu.jo::7ef918d1-8ff8-4c99-946b-4940260b1f06" providerId="AD" clId="Web-{BE901EFA-DE05-7A00-F0B1-ADB78A08990D}" dt="2023-04-06T07:10:12.023" v="118" actId="20577"/>
        <pc:sldMkLst>
          <pc:docMk/>
          <pc:sldMk cId="127739419" sldId="332"/>
        </pc:sldMkLst>
        <pc:spChg chg="mod">
          <ac:chgData name="Mathhar Ahmad. Abu morad" userId="S::mathhar@mutah.edu.jo::7ef918d1-8ff8-4c99-946b-4940260b1f06" providerId="AD" clId="Web-{BE901EFA-DE05-7A00-F0B1-ADB78A08990D}" dt="2023-04-06T07:10:12.023" v="118" actId="20577"/>
          <ac:spMkLst>
            <pc:docMk/>
            <pc:sldMk cId="127739419" sldId="332"/>
            <ac:spMk id="3" creationId="{00000000-0000-0000-0000-000000000000}"/>
          </ac:spMkLst>
        </pc:spChg>
      </pc:sldChg>
      <pc:sldChg chg="del">
        <pc:chgData name="Mathhar Ahmad. Abu morad" userId="S::mathhar@mutah.edu.jo::7ef918d1-8ff8-4c99-946b-4940260b1f06" providerId="AD" clId="Web-{BE901EFA-DE05-7A00-F0B1-ADB78A08990D}" dt="2023-04-06T07:10:43.774" v="119"/>
        <pc:sldMkLst>
          <pc:docMk/>
          <pc:sldMk cId="3575219483" sldId="333"/>
        </pc:sldMkLst>
      </pc:sldChg>
      <pc:sldChg chg="new del">
        <pc:chgData name="Mathhar Ahmad. Abu morad" userId="S::mathhar@mutah.edu.jo::7ef918d1-8ff8-4c99-946b-4940260b1f06" providerId="AD" clId="Web-{BE901EFA-DE05-7A00-F0B1-ADB78A08990D}" dt="2023-04-06T07:05:45.968" v="103"/>
        <pc:sldMkLst>
          <pc:docMk/>
          <pc:sldMk cId="98691097" sldId="335"/>
        </pc:sldMkLst>
      </pc:sldChg>
      <pc:sldChg chg="add ord">
        <pc:chgData name="Mathhar Ahmad. Abu morad" userId="S::mathhar@mutah.edu.jo::7ef918d1-8ff8-4c99-946b-4940260b1f06" providerId="AD" clId="Web-{BE901EFA-DE05-7A00-F0B1-ADB78A08990D}" dt="2023-04-06T06:42:27.111" v="74"/>
        <pc:sldMkLst>
          <pc:docMk/>
          <pc:sldMk cId="2634520503" sldId="336"/>
        </pc:sldMkLst>
      </pc:sldChg>
      <pc:sldChg chg="addSp delSp modSp add mod ord setBg">
        <pc:chgData name="Mathhar Ahmad. Abu morad" userId="S::mathhar@mutah.edu.jo::7ef918d1-8ff8-4c99-946b-4940260b1f06" providerId="AD" clId="Web-{BE901EFA-DE05-7A00-F0B1-ADB78A08990D}" dt="2023-04-06T07:06:53.642" v="109" actId="1076"/>
        <pc:sldMkLst>
          <pc:docMk/>
          <pc:sldMk cId="3788652676" sldId="337"/>
        </pc:sldMkLst>
        <pc:spChg chg="mod">
          <ac:chgData name="Mathhar Ahmad. Abu morad" userId="S::mathhar@mutah.edu.jo::7ef918d1-8ff8-4c99-946b-4940260b1f06" providerId="AD" clId="Web-{BE901EFA-DE05-7A00-F0B1-ADB78A08990D}" dt="2023-04-06T07:06:35.657" v="106"/>
          <ac:spMkLst>
            <pc:docMk/>
            <pc:sldMk cId="3788652676" sldId="337"/>
            <ac:spMk id="59394" creationId="{00000000-0000-0000-0000-000000000000}"/>
          </ac:spMkLst>
        </pc:spChg>
        <pc:spChg chg="mod ord">
          <ac:chgData name="Mathhar Ahmad. Abu morad" userId="S::mathhar@mutah.edu.jo::7ef918d1-8ff8-4c99-946b-4940260b1f06" providerId="AD" clId="Web-{BE901EFA-DE05-7A00-F0B1-ADB78A08990D}" dt="2023-04-06T07:06:35.657" v="106"/>
          <ac:spMkLst>
            <pc:docMk/>
            <pc:sldMk cId="3788652676" sldId="337"/>
            <ac:spMk id="59395" creationId="{00000000-0000-0000-0000-000000000000}"/>
          </ac:spMkLst>
        </pc:spChg>
        <pc:spChg chg="del mod">
          <ac:chgData name="Mathhar Ahmad. Abu morad" userId="S::mathhar@mutah.edu.jo::7ef918d1-8ff8-4c99-946b-4940260b1f06" providerId="AD" clId="Web-{BE901EFA-DE05-7A00-F0B1-ADB78A08990D}" dt="2023-04-06T07:06:48.016" v="107"/>
          <ac:spMkLst>
            <pc:docMk/>
            <pc:sldMk cId="3788652676" sldId="337"/>
            <ac:spMk id="59396" creationId="{00000000-0000-0000-0000-000000000000}"/>
          </ac:spMkLst>
        </pc:spChg>
        <pc:spChg chg="add del">
          <ac:chgData name="Mathhar Ahmad. Abu morad" userId="S::mathhar@mutah.edu.jo::7ef918d1-8ff8-4c99-946b-4940260b1f06" providerId="AD" clId="Web-{BE901EFA-DE05-7A00-F0B1-ADB78A08990D}" dt="2023-04-06T07:06:35.657" v="106"/>
          <ac:spMkLst>
            <pc:docMk/>
            <pc:sldMk cId="3788652676" sldId="337"/>
            <ac:spMk id="59403" creationId="{7B831B6F-405A-4B47-B9BB-5CA88F285844}"/>
          </ac:spMkLst>
        </pc:spChg>
        <pc:spChg chg="add del">
          <ac:chgData name="Mathhar Ahmad. Abu morad" userId="S::mathhar@mutah.edu.jo::7ef918d1-8ff8-4c99-946b-4940260b1f06" providerId="AD" clId="Web-{BE901EFA-DE05-7A00-F0B1-ADB78A08990D}" dt="2023-04-06T07:06:35.657" v="106"/>
          <ac:spMkLst>
            <pc:docMk/>
            <pc:sldMk cId="3788652676" sldId="337"/>
            <ac:spMk id="59405" creationId="{953EE71A-6488-4203-A7C4-77102FD0DCCA}"/>
          </ac:spMkLst>
        </pc:spChg>
        <pc:picChg chg="mod">
          <ac:chgData name="Mathhar Ahmad. Abu morad" userId="S::mathhar@mutah.edu.jo::7ef918d1-8ff8-4c99-946b-4940260b1f06" providerId="AD" clId="Web-{BE901EFA-DE05-7A00-F0B1-ADB78A08990D}" dt="2023-04-06T07:06:50.548" v="108" actId="1076"/>
          <ac:picMkLst>
            <pc:docMk/>
            <pc:sldMk cId="3788652676" sldId="337"/>
            <ac:picMk id="59397" creationId="{00000000-0000-0000-0000-000000000000}"/>
          </ac:picMkLst>
        </pc:picChg>
        <pc:picChg chg="mod">
          <ac:chgData name="Mathhar Ahmad. Abu morad" userId="S::mathhar@mutah.edu.jo::7ef918d1-8ff8-4c99-946b-4940260b1f06" providerId="AD" clId="Web-{BE901EFA-DE05-7A00-F0B1-ADB78A08990D}" dt="2023-04-06T07:06:53.642" v="109" actId="1076"/>
          <ac:picMkLst>
            <pc:docMk/>
            <pc:sldMk cId="3788652676" sldId="337"/>
            <ac:picMk id="59398" creationId="{00000000-0000-0000-0000-000000000000}"/>
          </ac:picMkLst>
        </pc:picChg>
      </pc:sldChg>
      <pc:sldChg chg="modSp add ord">
        <pc:chgData name="Mathhar Ahmad. Abu morad" userId="S::mathhar@mutah.edu.jo::7ef918d1-8ff8-4c99-946b-4940260b1f06" providerId="AD" clId="Web-{BE901EFA-DE05-7A00-F0B1-ADB78A08990D}" dt="2023-04-06T07:07:06.658" v="110" actId="20577"/>
        <pc:sldMkLst>
          <pc:docMk/>
          <pc:sldMk cId="838213635" sldId="338"/>
        </pc:sldMkLst>
        <pc:spChg chg="mod">
          <ac:chgData name="Mathhar Ahmad. Abu morad" userId="S::mathhar@mutah.edu.jo::7ef918d1-8ff8-4c99-946b-4940260b1f06" providerId="AD" clId="Web-{BE901EFA-DE05-7A00-F0B1-ADB78A08990D}" dt="2023-04-06T07:07:06.658" v="110" actId="20577"/>
          <ac:spMkLst>
            <pc:docMk/>
            <pc:sldMk cId="838213635" sldId="338"/>
            <ac:spMk id="3" creationId="{00000000-0000-0000-0000-000000000000}"/>
          </ac:spMkLst>
        </pc:spChg>
      </pc:sldChg>
      <pc:sldChg chg="add del ord">
        <pc:chgData name="Mathhar Ahmad. Abu morad" userId="S::mathhar@mutah.edu.jo::7ef918d1-8ff8-4c99-946b-4940260b1f06" providerId="AD" clId="Web-{BE901EFA-DE05-7A00-F0B1-ADB78A08990D}" dt="2023-04-06T07:06:05.937" v="104"/>
        <pc:sldMkLst>
          <pc:docMk/>
          <pc:sldMk cId="22300773" sldId="339"/>
        </pc:sldMkLst>
      </pc:sldChg>
      <pc:sldMasterChg chg="add addSldLayout">
        <pc:chgData name="Mathhar Ahmad. Abu morad" userId="S::mathhar@mutah.edu.jo::7ef918d1-8ff8-4c99-946b-4940260b1f06" providerId="AD" clId="Web-{BE901EFA-DE05-7A00-F0B1-ADB78A08990D}" dt="2023-04-06T06:41:51.110" v="73"/>
        <pc:sldMasterMkLst>
          <pc:docMk/>
          <pc:sldMasterMk cId="310265450" sldId="2147483648"/>
        </pc:sldMasterMkLst>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4164166704" sldId="2147483649"/>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1827507662" sldId="2147483650"/>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3597338445" sldId="2147483651"/>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2545463400" sldId="2147483652"/>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3524784456" sldId="2147483653"/>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1806416860" sldId="2147483654"/>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127449372" sldId="2147483655"/>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437973368" sldId="2147483656"/>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1230115465" sldId="2147483657"/>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142155118" sldId="2147483658"/>
          </pc:sldLayoutMkLst>
        </pc:sldLayoutChg>
        <pc:sldLayoutChg chg="add">
          <pc:chgData name="Mathhar Ahmad. Abu morad" userId="S::mathhar@mutah.edu.jo::7ef918d1-8ff8-4c99-946b-4940260b1f06" providerId="AD" clId="Web-{BE901EFA-DE05-7A00-F0B1-ADB78A08990D}" dt="2023-04-06T06:41:51.110" v="73"/>
          <pc:sldLayoutMkLst>
            <pc:docMk/>
            <pc:sldMasterMk cId="310265450" sldId="2147483648"/>
            <pc:sldLayoutMk cId="924114912" sldId="2147483659"/>
          </pc:sldLayoutMkLst>
        </pc:sldLayoutChg>
      </pc:sldMasterChg>
      <pc:sldMasterChg chg="replId modSldLayout">
        <pc:chgData name="Mathhar Ahmad. Abu morad" userId="S::mathhar@mutah.edu.jo::7ef918d1-8ff8-4c99-946b-4940260b1f06" providerId="AD" clId="Web-{BE901EFA-DE05-7A00-F0B1-ADB78A08990D}" dt="2023-04-06T06:41:51.110" v="73"/>
        <pc:sldMasterMkLst>
          <pc:docMk/>
          <pc:sldMasterMk cId="0" sldId="2147483732"/>
        </pc:sldMasterMkLst>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33"/>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34"/>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35"/>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36"/>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37"/>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38"/>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39"/>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40"/>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41"/>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42"/>
          </pc:sldLayoutMkLst>
        </pc:sldLayoutChg>
        <pc:sldLayoutChg chg="replId">
          <pc:chgData name="Mathhar Ahmad. Abu morad" userId="S::mathhar@mutah.edu.jo::7ef918d1-8ff8-4c99-946b-4940260b1f06" providerId="AD" clId="Web-{BE901EFA-DE05-7A00-F0B1-ADB78A08990D}" dt="2023-04-06T06:41:51.110" v="73"/>
          <pc:sldLayoutMkLst>
            <pc:docMk/>
            <pc:sldMasterMk cId="0" sldId="2147483732"/>
            <pc:sldLayoutMk cId="0" sldId="214748374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177AF-D211-4C1E-93F0-3ACBD0BA1E2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87EC1A4D-A19F-4547-A629-9635634A6C75}">
      <dgm:prSet/>
      <dgm:spPr/>
      <dgm:t>
        <a:bodyPr/>
        <a:lstStyle/>
        <a:p>
          <a:r>
            <a:rPr lang="en-US" b="1"/>
            <a:t>Hektoen Enteric Agar</a:t>
          </a:r>
          <a:r>
            <a:rPr lang="en-US"/>
            <a:t> (HE) is a selective and differential medium designed to isolate and differentiate members of the species Salmonella and Shigella from other Enterobacteriaceae.  </a:t>
          </a:r>
        </a:p>
      </dgm:t>
    </dgm:pt>
    <dgm:pt modelId="{65F60DD6-1992-4BA3-922D-DD93EB3399DC}" type="parTrans" cxnId="{39FF0D2B-95E0-42F7-94F0-CE432FDAB516}">
      <dgm:prSet/>
      <dgm:spPr/>
      <dgm:t>
        <a:bodyPr/>
        <a:lstStyle/>
        <a:p>
          <a:endParaRPr lang="en-US"/>
        </a:p>
      </dgm:t>
    </dgm:pt>
    <dgm:pt modelId="{8FEE55F3-6304-48E7-B3D7-2892C8B1EE88}" type="sibTrans" cxnId="{39FF0D2B-95E0-42F7-94F0-CE432FDAB516}">
      <dgm:prSet/>
      <dgm:spPr/>
      <dgm:t>
        <a:bodyPr/>
        <a:lstStyle/>
        <a:p>
          <a:endParaRPr lang="en-US"/>
        </a:p>
      </dgm:t>
    </dgm:pt>
    <dgm:pt modelId="{652318BE-6432-4D0B-8744-6697BC708FAD}">
      <dgm:prSet/>
      <dgm:spPr/>
      <dgm:t>
        <a:bodyPr/>
        <a:lstStyle/>
        <a:p>
          <a:r>
            <a:rPr lang="en-US" b="1"/>
            <a:t>Bile salts</a:t>
          </a:r>
          <a:r>
            <a:rPr lang="en-US"/>
            <a:t> and the dyes bromothymol blue and acid fuchsin inihibit the growth of most Gram-positive organisms.  </a:t>
          </a:r>
        </a:p>
      </dgm:t>
    </dgm:pt>
    <dgm:pt modelId="{56C230F7-74D6-4F72-A16A-CE0756E78646}" type="parTrans" cxnId="{9A6920D9-AD53-443A-B69E-B4D7B5A7B6D7}">
      <dgm:prSet/>
      <dgm:spPr/>
      <dgm:t>
        <a:bodyPr/>
        <a:lstStyle/>
        <a:p>
          <a:endParaRPr lang="en-US"/>
        </a:p>
      </dgm:t>
    </dgm:pt>
    <dgm:pt modelId="{6149AC8C-8DD8-484A-B7F2-D12CF7AA51F0}" type="sibTrans" cxnId="{9A6920D9-AD53-443A-B69E-B4D7B5A7B6D7}">
      <dgm:prSet/>
      <dgm:spPr/>
      <dgm:t>
        <a:bodyPr/>
        <a:lstStyle/>
        <a:p>
          <a:endParaRPr lang="en-US"/>
        </a:p>
      </dgm:t>
    </dgm:pt>
    <dgm:pt modelId="{BB3D269A-3E6A-4115-8086-E899E57A0F29}">
      <dgm:prSet/>
      <dgm:spPr/>
      <dgm:t>
        <a:bodyPr/>
        <a:lstStyle/>
        <a:p>
          <a:r>
            <a:rPr lang="en-US" b="1"/>
            <a:t>Lactose, sucrose, and salicin </a:t>
          </a:r>
          <a:r>
            <a:rPr lang="en-US"/>
            <a:t>provide fermentable carbohydrates to encourage the growth and differentiation of enterics. </a:t>
          </a:r>
        </a:p>
      </dgm:t>
    </dgm:pt>
    <dgm:pt modelId="{A5D97329-56CC-4958-8986-F6F534F7D4D1}" type="parTrans" cxnId="{57185B57-D3FC-416C-A66C-6F0E2FF3E4DF}">
      <dgm:prSet/>
      <dgm:spPr/>
      <dgm:t>
        <a:bodyPr/>
        <a:lstStyle/>
        <a:p>
          <a:endParaRPr lang="en-US"/>
        </a:p>
      </dgm:t>
    </dgm:pt>
    <dgm:pt modelId="{02862208-1173-419C-8AF6-6E60D649008F}" type="sibTrans" cxnId="{57185B57-D3FC-416C-A66C-6F0E2FF3E4DF}">
      <dgm:prSet/>
      <dgm:spPr/>
      <dgm:t>
        <a:bodyPr/>
        <a:lstStyle/>
        <a:p>
          <a:endParaRPr lang="en-US"/>
        </a:p>
      </dgm:t>
    </dgm:pt>
    <dgm:pt modelId="{4371D77A-B120-4586-B3BD-D6C2544E27C2}">
      <dgm:prSet/>
      <dgm:spPr/>
      <dgm:t>
        <a:bodyPr/>
        <a:lstStyle/>
        <a:p>
          <a:r>
            <a:rPr lang="en-US" b="1"/>
            <a:t>Sodium thiosulfate</a:t>
          </a:r>
          <a:r>
            <a:rPr lang="en-US"/>
            <a:t> provides a source of sulfur. </a:t>
          </a:r>
        </a:p>
      </dgm:t>
    </dgm:pt>
    <dgm:pt modelId="{ED3DC4D7-AC0D-4432-A9DD-EEE3FFCD114C}" type="parTrans" cxnId="{5E7C7ED8-D008-44BF-BB0E-1BCDB145D3B2}">
      <dgm:prSet/>
      <dgm:spPr/>
      <dgm:t>
        <a:bodyPr/>
        <a:lstStyle/>
        <a:p>
          <a:endParaRPr lang="en-US"/>
        </a:p>
      </dgm:t>
    </dgm:pt>
    <dgm:pt modelId="{C8630019-70FD-4825-B7C6-31001B7A8891}" type="sibTrans" cxnId="{5E7C7ED8-D008-44BF-BB0E-1BCDB145D3B2}">
      <dgm:prSet/>
      <dgm:spPr/>
      <dgm:t>
        <a:bodyPr/>
        <a:lstStyle/>
        <a:p>
          <a:endParaRPr lang="en-US"/>
        </a:p>
      </dgm:t>
    </dgm:pt>
    <dgm:pt modelId="{3BA871A6-FCF7-4370-B325-2482A5ECEAC3}">
      <dgm:prSet/>
      <dgm:spPr/>
      <dgm:t>
        <a:bodyPr/>
        <a:lstStyle/>
        <a:p>
          <a:r>
            <a:rPr lang="en-US" b="1"/>
            <a:t>Ferric citrate</a:t>
          </a:r>
          <a:r>
            <a:rPr lang="en-US"/>
            <a:t>: H2S indicator </a:t>
          </a:r>
        </a:p>
      </dgm:t>
    </dgm:pt>
    <dgm:pt modelId="{A7ED9E44-CDF3-4072-B5EE-81DC6E5983FB}" type="parTrans" cxnId="{EC98C503-F2BD-4253-9FE2-B67F9AF52AB0}">
      <dgm:prSet/>
      <dgm:spPr/>
      <dgm:t>
        <a:bodyPr/>
        <a:lstStyle/>
        <a:p>
          <a:endParaRPr lang="en-US"/>
        </a:p>
      </dgm:t>
    </dgm:pt>
    <dgm:pt modelId="{ACEE3F90-ED01-4F1E-9A16-E30CBA02BBD6}" type="sibTrans" cxnId="{EC98C503-F2BD-4253-9FE2-B67F9AF52AB0}">
      <dgm:prSet/>
      <dgm:spPr/>
      <dgm:t>
        <a:bodyPr/>
        <a:lstStyle/>
        <a:p>
          <a:endParaRPr lang="en-US"/>
        </a:p>
      </dgm:t>
    </dgm:pt>
    <dgm:pt modelId="{C890FC7D-E35B-4B83-91B1-FDBA19F3B89E}">
      <dgm:prSet/>
      <dgm:spPr/>
      <dgm:t>
        <a:bodyPr/>
        <a:lstStyle/>
        <a:p>
          <a:r>
            <a:rPr lang="en-US"/>
            <a:t>Enterics that ferment one or more of the carbohydrates will produce (</a:t>
          </a:r>
          <a:r>
            <a:rPr lang="en-US" b="1"/>
            <a:t>orange, yellow or salmon coloured colonies</a:t>
          </a:r>
          <a:r>
            <a:rPr lang="en-US"/>
            <a:t> ). Non-fermenters will produce (</a:t>
          </a:r>
          <a:r>
            <a:rPr lang="en-US" b="1"/>
            <a:t>translucent colonies, light green or greenish blue</a:t>
          </a:r>
          <a:r>
            <a:rPr lang="en-US"/>
            <a:t> ). Organisms that reduce sulfur to hydrogen sulfide will produce black colonies or blue-green colonies with a black center. </a:t>
          </a:r>
        </a:p>
      </dgm:t>
    </dgm:pt>
    <dgm:pt modelId="{B19544E3-E7B4-4A24-9393-F9E43103C1F8}" type="parTrans" cxnId="{B290775B-33F0-46D7-8532-11D23B3E314B}">
      <dgm:prSet/>
      <dgm:spPr/>
      <dgm:t>
        <a:bodyPr/>
        <a:lstStyle/>
        <a:p>
          <a:endParaRPr lang="en-US"/>
        </a:p>
      </dgm:t>
    </dgm:pt>
    <dgm:pt modelId="{9B4F6F51-95CA-451E-8811-A1AF0B000862}" type="sibTrans" cxnId="{B290775B-33F0-46D7-8532-11D23B3E314B}">
      <dgm:prSet/>
      <dgm:spPr/>
      <dgm:t>
        <a:bodyPr/>
        <a:lstStyle/>
        <a:p>
          <a:endParaRPr lang="en-US"/>
        </a:p>
      </dgm:t>
    </dgm:pt>
    <dgm:pt modelId="{F68FB544-C291-4810-AE7E-ED161F7428B0}" type="pres">
      <dgm:prSet presAssocID="{7B1177AF-D211-4C1E-93F0-3ACBD0BA1E20}" presName="Name0" presStyleCnt="0">
        <dgm:presLayoutVars>
          <dgm:dir/>
          <dgm:animLvl val="lvl"/>
          <dgm:resizeHandles val="exact"/>
        </dgm:presLayoutVars>
      </dgm:prSet>
      <dgm:spPr/>
    </dgm:pt>
    <dgm:pt modelId="{FD280091-8687-4A6B-9E24-F3429580CB47}" type="pres">
      <dgm:prSet presAssocID="{C890FC7D-E35B-4B83-91B1-FDBA19F3B89E}" presName="boxAndChildren" presStyleCnt="0"/>
      <dgm:spPr/>
    </dgm:pt>
    <dgm:pt modelId="{7832B756-4DD9-453D-B869-A3AF30CFBFCB}" type="pres">
      <dgm:prSet presAssocID="{C890FC7D-E35B-4B83-91B1-FDBA19F3B89E}" presName="parentTextBox" presStyleLbl="node1" presStyleIdx="0" presStyleCnt="2"/>
      <dgm:spPr/>
    </dgm:pt>
    <dgm:pt modelId="{DB2C86CB-BADA-44F8-8DB8-4E3F862B99EC}" type="pres">
      <dgm:prSet presAssocID="{8FEE55F3-6304-48E7-B3D7-2892C8B1EE88}" presName="sp" presStyleCnt="0"/>
      <dgm:spPr/>
    </dgm:pt>
    <dgm:pt modelId="{01F3A4C3-ADED-4B01-9EFD-6CCFF1F3E232}" type="pres">
      <dgm:prSet presAssocID="{87EC1A4D-A19F-4547-A629-9635634A6C75}" presName="arrowAndChildren" presStyleCnt="0"/>
      <dgm:spPr/>
    </dgm:pt>
    <dgm:pt modelId="{2C342A06-275F-4863-8E1C-621B22791427}" type="pres">
      <dgm:prSet presAssocID="{87EC1A4D-A19F-4547-A629-9635634A6C75}" presName="parentTextArrow" presStyleLbl="node1" presStyleIdx="0" presStyleCnt="2"/>
      <dgm:spPr/>
    </dgm:pt>
    <dgm:pt modelId="{A499452F-B5A0-402C-91AB-4C18014B5A5F}" type="pres">
      <dgm:prSet presAssocID="{87EC1A4D-A19F-4547-A629-9635634A6C75}" presName="arrow" presStyleLbl="node1" presStyleIdx="1" presStyleCnt="2"/>
      <dgm:spPr/>
    </dgm:pt>
    <dgm:pt modelId="{9FC3EE24-7EEF-4F76-9AFA-C8FFE0D6911D}" type="pres">
      <dgm:prSet presAssocID="{87EC1A4D-A19F-4547-A629-9635634A6C75}" presName="descendantArrow" presStyleCnt="0"/>
      <dgm:spPr/>
    </dgm:pt>
    <dgm:pt modelId="{8F4990D9-08A2-4255-9E20-65CD875FBBEC}" type="pres">
      <dgm:prSet presAssocID="{652318BE-6432-4D0B-8744-6697BC708FAD}" presName="childTextArrow" presStyleLbl="fgAccFollowNode1" presStyleIdx="0" presStyleCnt="4">
        <dgm:presLayoutVars>
          <dgm:bulletEnabled val="1"/>
        </dgm:presLayoutVars>
      </dgm:prSet>
      <dgm:spPr/>
    </dgm:pt>
    <dgm:pt modelId="{5CDE32D4-6761-4A59-B815-7EF73D7C079A}" type="pres">
      <dgm:prSet presAssocID="{BB3D269A-3E6A-4115-8086-E899E57A0F29}" presName="childTextArrow" presStyleLbl="fgAccFollowNode1" presStyleIdx="1" presStyleCnt="4">
        <dgm:presLayoutVars>
          <dgm:bulletEnabled val="1"/>
        </dgm:presLayoutVars>
      </dgm:prSet>
      <dgm:spPr/>
    </dgm:pt>
    <dgm:pt modelId="{83D13462-8752-414B-97D6-F419B7DE643E}" type="pres">
      <dgm:prSet presAssocID="{4371D77A-B120-4586-B3BD-D6C2544E27C2}" presName="childTextArrow" presStyleLbl="fgAccFollowNode1" presStyleIdx="2" presStyleCnt="4">
        <dgm:presLayoutVars>
          <dgm:bulletEnabled val="1"/>
        </dgm:presLayoutVars>
      </dgm:prSet>
      <dgm:spPr/>
    </dgm:pt>
    <dgm:pt modelId="{ECFBC729-9035-4D5B-85D7-775823A76105}" type="pres">
      <dgm:prSet presAssocID="{3BA871A6-FCF7-4370-B325-2482A5ECEAC3}" presName="childTextArrow" presStyleLbl="fgAccFollowNode1" presStyleIdx="3" presStyleCnt="4">
        <dgm:presLayoutVars>
          <dgm:bulletEnabled val="1"/>
        </dgm:presLayoutVars>
      </dgm:prSet>
      <dgm:spPr/>
    </dgm:pt>
  </dgm:ptLst>
  <dgm:cxnLst>
    <dgm:cxn modelId="{EC98C503-F2BD-4253-9FE2-B67F9AF52AB0}" srcId="{87EC1A4D-A19F-4547-A629-9635634A6C75}" destId="{3BA871A6-FCF7-4370-B325-2482A5ECEAC3}" srcOrd="3" destOrd="0" parTransId="{A7ED9E44-CDF3-4072-B5EE-81DC6E5983FB}" sibTransId="{ACEE3F90-ED01-4F1E-9A16-E30CBA02BBD6}"/>
    <dgm:cxn modelId="{E955EE17-F39B-494B-92A3-42E26C4413FD}" type="presOf" srcId="{BB3D269A-3E6A-4115-8086-E899E57A0F29}" destId="{5CDE32D4-6761-4A59-B815-7EF73D7C079A}" srcOrd="0" destOrd="0" presId="urn:microsoft.com/office/officeart/2005/8/layout/process4"/>
    <dgm:cxn modelId="{39FF0D2B-95E0-42F7-94F0-CE432FDAB516}" srcId="{7B1177AF-D211-4C1E-93F0-3ACBD0BA1E20}" destId="{87EC1A4D-A19F-4547-A629-9635634A6C75}" srcOrd="0" destOrd="0" parTransId="{65F60DD6-1992-4BA3-922D-DD93EB3399DC}" sibTransId="{8FEE55F3-6304-48E7-B3D7-2892C8B1EE88}"/>
    <dgm:cxn modelId="{4DEB4540-BE23-4733-85A9-ECEB7E5EE0F2}" type="presOf" srcId="{7B1177AF-D211-4C1E-93F0-3ACBD0BA1E20}" destId="{F68FB544-C291-4810-AE7E-ED161F7428B0}" srcOrd="0" destOrd="0" presId="urn:microsoft.com/office/officeart/2005/8/layout/process4"/>
    <dgm:cxn modelId="{B290775B-33F0-46D7-8532-11D23B3E314B}" srcId="{7B1177AF-D211-4C1E-93F0-3ACBD0BA1E20}" destId="{C890FC7D-E35B-4B83-91B1-FDBA19F3B89E}" srcOrd="1" destOrd="0" parTransId="{B19544E3-E7B4-4A24-9393-F9E43103C1F8}" sibTransId="{9B4F6F51-95CA-451E-8811-A1AF0B000862}"/>
    <dgm:cxn modelId="{E5B5BC46-B94E-4DD7-8C2A-BB2AEC37C832}" type="presOf" srcId="{4371D77A-B120-4586-B3BD-D6C2544E27C2}" destId="{83D13462-8752-414B-97D6-F419B7DE643E}" srcOrd="0" destOrd="0" presId="urn:microsoft.com/office/officeart/2005/8/layout/process4"/>
    <dgm:cxn modelId="{8D5BE96C-3A6F-4F4C-9E6B-6F3F710A853F}" type="presOf" srcId="{87EC1A4D-A19F-4547-A629-9635634A6C75}" destId="{A499452F-B5A0-402C-91AB-4C18014B5A5F}" srcOrd="1" destOrd="0" presId="urn:microsoft.com/office/officeart/2005/8/layout/process4"/>
    <dgm:cxn modelId="{57185B57-D3FC-416C-A66C-6F0E2FF3E4DF}" srcId="{87EC1A4D-A19F-4547-A629-9635634A6C75}" destId="{BB3D269A-3E6A-4115-8086-E899E57A0F29}" srcOrd="1" destOrd="0" parTransId="{A5D97329-56CC-4958-8986-F6F534F7D4D1}" sibTransId="{02862208-1173-419C-8AF6-6E60D649008F}"/>
    <dgm:cxn modelId="{3A18678B-1129-4E10-B2DA-6B2F669E6E7A}" type="presOf" srcId="{C890FC7D-E35B-4B83-91B1-FDBA19F3B89E}" destId="{7832B756-4DD9-453D-B869-A3AF30CFBFCB}" srcOrd="0" destOrd="0" presId="urn:microsoft.com/office/officeart/2005/8/layout/process4"/>
    <dgm:cxn modelId="{8BF1B18D-E91E-48CA-9929-FA24AA1A980A}" type="presOf" srcId="{652318BE-6432-4D0B-8744-6697BC708FAD}" destId="{8F4990D9-08A2-4255-9E20-65CD875FBBEC}" srcOrd="0" destOrd="0" presId="urn:microsoft.com/office/officeart/2005/8/layout/process4"/>
    <dgm:cxn modelId="{D01D3CA4-349D-4D60-9E24-6B3CF0ACB9FF}" type="presOf" srcId="{87EC1A4D-A19F-4547-A629-9635634A6C75}" destId="{2C342A06-275F-4863-8E1C-621B22791427}" srcOrd="0" destOrd="0" presId="urn:microsoft.com/office/officeart/2005/8/layout/process4"/>
    <dgm:cxn modelId="{4CE999BC-6C5B-4D6B-84AF-A30B12434A26}" type="presOf" srcId="{3BA871A6-FCF7-4370-B325-2482A5ECEAC3}" destId="{ECFBC729-9035-4D5B-85D7-775823A76105}" srcOrd="0" destOrd="0" presId="urn:microsoft.com/office/officeart/2005/8/layout/process4"/>
    <dgm:cxn modelId="{5E7C7ED8-D008-44BF-BB0E-1BCDB145D3B2}" srcId="{87EC1A4D-A19F-4547-A629-9635634A6C75}" destId="{4371D77A-B120-4586-B3BD-D6C2544E27C2}" srcOrd="2" destOrd="0" parTransId="{ED3DC4D7-AC0D-4432-A9DD-EEE3FFCD114C}" sibTransId="{C8630019-70FD-4825-B7C6-31001B7A8891}"/>
    <dgm:cxn modelId="{9A6920D9-AD53-443A-B69E-B4D7B5A7B6D7}" srcId="{87EC1A4D-A19F-4547-A629-9635634A6C75}" destId="{652318BE-6432-4D0B-8744-6697BC708FAD}" srcOrd="0" destOrd="0" parTransId="{56C230F7-74D6-4F72-A16A-CE0756E78646}" sibTransId="{6149AC8C-8DD8-484A-B7F2-D12CF7AA51F0}"/>
    <dgm:cxn modelId="{7CB6D36D-EE20-4BDA-ACFF-862437715609}" type="presParOf" srcId="{F68FB544-C291-4810-AE7E-ED161F7428B0}" destId="{FD280091-8687-4A6B-9E24-F3429580CB47}" srcOrd="0" destOrd="0" presId="urn:microsoft.com/office/officeart/2005/8/layout/process4"/>
    <dgm:cxn modelId="{2D3B2830-577F-457A-B6E5-8FA71C735C83}" type="presParOf" srcId="{FD280091-8687-4A6B-9E24-F3429580CB47}" destId="{7832B756-4DD9-453D-B869-A3AF30CFBFCB}" srcOrd="0" destOrd="0" presId="urn:microsoft.com/office/officeart/2005/8/layout/process4"/>
    <dgm:cxn modelId="{D36BD581-7520-48CD-ACA3-987E72E304E8}" type="presParOf" srcId="{F68FB544-C291-4810-AE7E-ED161F7428B0}" destId="{DB2C86CB-BADA-44F8-8DB8-4E3F862B99EC}" srcOrd="1" destOrd="0" presId="urn:microsoft.com/office/officeart/2005/8/layout/process4"/>
    <dgm:cxn modelId="{C4D768B5-7560-4840-9E1D-95DB833E8BAA}" type="presParOf" srcId="{F68FB544-C291-4810-AE7E-ED161F7428B0}" destId="{01F3A4C3-ADED-4B01-9EFD-6CCFF1F3E232}" srcOrd="2" destOrd="0" presId="urn:microsoft.com/office/officeart/2005/8/layout/process4"/>
    <dgm:cxn modelId="{6958832C-6F83-454B-ABDA-E78EB5A63D02}" type="presParOf" srcId="{01F3A4C3-ADED-4B01-9EFD-6CCFF1F3E232}" destId="{2C342A06-275F-4863-8E1C-621B22791427}" srcOrd="0" destOrd="0" presId="urn:microsoft.com/office/officeart/2005/8/layout/process4"/>
    <dgm:cxn modelId="{6B0576B7-843B-4A3C-A4DC-B7322AA59B11}" type="presParOf" srcId="{01F3A4C3-ADED-4B01-9EFD-6CCFF1F3E232}" destId="{A499452F-B5A0-402C-91AB-4C18014B5A5F}" srcOrd="1" destOrd="0" presId="urn:microsoft.com/office/officeart/2005/8/layout/process4"/>
    <dgm:cxn modelId="{3CAC8897-F7AE-4D59-812B-00DEE160DE46}" type="presParOf" srcId="{01F3A4C3-ADED-4B01-9EFD-6CCFF1F3E232}" destId="{9FC3EE24-7EEF-4F76-9AFA-C8FFE0D6911D}" srcOrd="2" destOrd="0" presId="urn:microsoft.com/office/officeart/2005/8/layout/process4"/>
    <dgm:cxn modelId="{DF4FF0FD-0DF4-47CC-BDD9-6F22839AD069}" type="presParOf" srcId="{9FC3EE24-7EEF-4F76-9AFA-C8FFE0D6911D}" destId="{8F4990D9-08A2-4255-9E20-65CD875FBBEC}" srcOrd="0" destOrd="0" presId="urn:microsoft.com/office/officeart/2005/8/layout/process4"/>
    <dgm:cxn modelId="{23442CC2-D8E7-441B-8C72-C40065F3390C}" type="presParOf" srcId="{9FC3EE24-7EEF-4F76-9AFA-C8FFE0D6911D}" destId="{5CDE32D4-6761-4A59-B815-7EF73D7C079A}" srcOrd="1" destOrd="0" presId="urn:microsoft.com/office/officeart/2005/8/layout/process4"/>
    <dgm:cxn modelId="{F6C37073-322B-4B9A-BCE4-51EBC4E4007E}" type="presParOf" srcId="{9FC3EE24-7EEF-4F76-9AFA-C8FFE0D6911D}" destId="{83D13462-8752-414B-97D6-F419B7DE643E}" srcOrd="2" destOrd="0" presId="urn:microsoft.com/office/officeart/2005/8/layout/process4"/>
    <dgm:cxn modelId="{36D15E0E-2A0A-4F06-8D2D-7F92F181B48D}" type="presParOf" srcId="{9FC3EE24-7EEF-4F76-9AFA-C8FFE0D6911D}" destId="{ECFBC729-9035-4D5B-85D7-775823A7610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2B756-4DD9-453D-B869-A3AF30CFBFCB}">
      <dsp:nvSpPr>
        <dsp:cNvPr id="0" name=""/>
        <dsp:cNvSpPr/>
      </dsp:nvSpPr>
      <dsp:spPr>
        <a:xfrm>
          <a:off x="0" y="2626263"/>
          <a:ext cx="7886700" cy="17231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Enterics that ferment one or more of the carbohydrates will produce (</a:t>
          </a:r>
          <a:r>
            <a:rPr lang="en-US" sz="1600" b="1" kern="1200"/>
            <a:t>orange, yellow or salmon coloured colonies</a:t>
          </a:r>
          <a:r>
            <a:rPr lang="en-US" sz="1600" kern="1200"/>
            <a:t> ). Non-fermenters will produce (</a:t>
          </a:r>
          <a:r>
            <a:rPr lang="en-US" sz="1600" b="1" kern="1200"/>
            <a:t>translucent colonies, light green or greenish blue</a:t>
          </a:r>
          <a:r>
            <a:rPr lang="en-US" sz="1600" kern="1200"/>
            <a:t> ). Organisms that reduce sulfur to hydrogen sulfide will produce black colonies or blue-green colonies with a black center. </a:t>
          </a:r>
        </a:p>
      </dsp:txBody>
      <dsp:txXfrm>
        <a:off x="0" y="2626263"/>
        <a:ext cx="7886700" cy="1723112"/>
      </dsp:txXfrm>
    </dsp:sp>
    <dsp:sp modelId="{A499452F-B5A0-402C-91AB-4C18014B5A5F}">
      <dsp:nvSpPr>
        <dsp:cNvPr id="0" name=""/>
        <dsp:cNvSpPr/>
      </dsp:nvSpPr>
      <dsp:spPr>
        <a:xfrm rot="10800000">
          <a:off x="0" y="1962"/>
          <a:ext cx="7886700" cy="2650147"/>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Hektoen Enteric Agar</a:t>
          </a:r>
          <a:r>
            <a:rPr lang="en-US" sz="1600" kern="1200"/>
            <a:t> (HE) is a selective and differential medium designed to isolate and differentiate members of the species Salmonella and Shigella from other Enterobacteriaceae.  </a:t>
          </a:r>
        </a:p>
      </dsp:txBody>
      <dsp:txXfrm rot="-10800000">
        <a:off x="0" y="1962"/>
        <a:ext cx="7886700" cy="930201"/>
      </dsp:txXfrm>
    </dsp:sp>
    <dsp:sp modelId="{8F4990D9-08A2-4255-9E20-65CD875FBBEC}">
      <dsp:nvSpPr>
        <dsp:cNvPr id="0" name=""/>
        <dsp:cNvSpPr/>
      </dsp:nvSpPr>
      <dsp:spPr>
        <a:xfrm>
          <a:off x="0" y="932163"/>
          <a:ext cx="1971674" cy="79239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1" kern="1200"/>
            <a:t>Bile salts</a:t>
          </a:r>
          <a:r>
            <a:rPr lang="en-US" sz="1000" kern="1200"/>
            <a:t> and the dyes bromothymol blue and acid fuchsin inihibit the growth of most Gram-positive organisms.  </a:t>
          </a:r>
        </a:p>
      </dsp:txBody>
      <dsp:txXfrm>
        <a:off x="0" y="932163"/>
        <a:ext cx="1971674" cy="792394"/>
      </dsp:txXfrm>
    </dsp:sp>
    <dsp:sp modelId="{5CDE32D4-6761-4A59-B815-7EF73D7C079A}">
      <dsp:nvSpPr>
        <dsp:cNvPr id="0" name=""/>
        <dsp:cNvSpPr/>
      </dsp:nvSpPr>
      <dsp:spPr>
        <a:xfrm>
          <a:off x="1971675" y="932163"/>
          <a:ext cx="1971674" cy="792394"/>
        </a:xfrm>
        <a:prstGeom prst="rect">
          <a:avLst/>
        </a:prstGeom>
        <a:solidFill>
          <a:schemeClr val="accent2">
            <a:tint val="40000"/>
            <a:alpha val="90000"/>
            <a:hueOff val="1675274"/>
            <a:satOff val="-1459"/>
            <a:lumOff val="-2"/>
            <a:alphaOff val="0"/>
          </a:schemeClr>
        </a:solidFill>
        <a:ln w="25400" cap="flat" cmpd="sng" algn="ctr">
          <a:solidFill>
            <a:schemeClr val="accent2">
              <a:tint val="40000"/>
              <a:alpha val="90000"/>
              <a:hueOff val="1675274"/>
              <a:satOff val="-1459"/>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1" kern="1200"/>
            <a:t>Lactose, sucrose, and salicin </a:t>
          </a:r>
          <a:r>
            <a:rPr lang="en-US" sz="1000" kern="1200"/>
            <a:t>provide fermentable carbohydrates to encourage the growth and differentiation of enterics. </a:t>
          </a:r>
        </a:p>
      </dsp:txBody>
      <dsp:txXfrm>
        <a:off x="1971675" y="932163"/>
        <a:ext cx="1971674" cy="792394"/>
      </dsp:txXfrm>
    </dsp:sp>
    <dsp:sp modelId="{83D13462-8752-414B-97D6-F419B7DE643E}">
      <dsp:nvSpPr>
        <dsp:cNvPr id="0" name=""/>
        <dsp:cNvSpPr/>
      </dsp:nvSpPr>
      <dsp:spPr>
        <a:xfrm>
          <a:off x="3943350" y="932163"/>
          <a:ext cx="1971674" cy="792394"/>
        </a:xfrm>
        <a:prstGeom prst="rect">
          <a:avLst/>
        </a:prstGeom>
        <a:solidFill>
          <a:schemeClr val="accent2">
            <a:tint val="40000"/>
            <a:alpha val="90000"/>
            <a:hueOff val="3350547"/>
            <a:satOff val="-2919"/>
            <a:lumOff val="-4"/>
            <a:alphaOff val="0"/>
          </a:schemeClr>
        </a:solidFill>
        <a:ln w="25400" cap="flat" cmpd="sng" algn="ctr">
          <a:solidFill>
            <a:schemeClr val="accent2">
              <a:tint val="40000"/>
              <a:alpha val="90000"/>
              <a:hueOff val="3350547"/>
              <a:satOff val="-2919"/>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1" kern="1200"/>
            <a:t>Sodium thiosulfate</a:t>
          </a:r>
          <a:r>
            <a:rPr lang="en-US" sz="1000" kern="1200"/>
            <a:t> provides a source of sulfur. </a:t>
          </a:r>
        </a:p>
      </dsp:txBody>
      <dsp:txXfrm>
        <a:off x="3943350" y="932163"/>
        <a:ext cx="1971674" cy="792394"/>
      </dsp:txXfrm>
    </dsp:sp>
    <dsp:sp modelId="{ECFBC729-9035-4D5B-85D7-775823A76105}">
      <dsp:nvSpPr>
        <dsp:cNvPr id="0" name=""/>
        <dsp:cNvSpPr/>
      </dsp:nvSpPr>
      <dsp:spPr>
        <a:xfrm>
          <a:off x="5915024" y="932163"/>
          <a:ext cx="1971674" cy="792394"/>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1" kern="1200"/>
            <a:t>Ferric citrate</a:t>
          </a:r>
          <a:r>
            <a:rPr lang="en-US" sz="1000" kern="1200"/>
            <a:t>: H2S indicator </a:t>
          </a:r>
        </a:p>
      </dsp:txBody>
      <dsp:txXfrm>
        <a:off x="5915024" y="932163"/>
        <a:ext cx="1971674" cy="7923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92144-344A-410D-A65C-6AC0A103DFED}" type="datetimeFigureOut">
              <a:rPr lang="en-US" smtClean="0"/>
              <a:pPr/>
              <a:t>4/16/2023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9B5A4-EE47-4F99-94E1-2E069B8C1452}" type="slidenum">
              <a:rPr lang="en-US" smtClean="0"/>
              <a:pPr/>
              <a:t>‹#›</a:t>
            </a:fld>
            <a:endParaRPr lang="en-US"/>
          </a:p>
        </p:txBody>
      </p:sp>
    </p:spTree>
    <p:extLst>
      <p:ext uri="{BB962C8B-B14F-4D97-AF65-F5344CB8AC3E}">
        <p14:creationId xmlns:p14="http://schemas.microsoft.com/office/powerpoint/2010/main" val="87010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39B5A4-EE47-4F99-94E1-2E069B8C1452}"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fld id="{0A39B5A4-EE47-4F99-94E1-2E069B8C1452}"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Cultures grow slower (1.25 hours/generation time) than other bacteria and thus require longer incubation times for optimal growth</a:t>
            </a:r>
          </a:p>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3C853C-11D4-44A7-A11D-4B3D77FB23C2}"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Sensitivity varies among assays, ranging from 50% to 100%. Several gene targets have been used, including a cell surface protein (BCS P31), a periplasmic protein (BP26), 16S rRNA, and transposon insertion sequence 711(IS711). Molecular assays currently are not available in routine laboratory testing; therefore, use of a reference laboratory may be required</a:t>
            </a:r>
          </a:p>
          <a:p>
            <a:endParaRPr lang="en-US" dirty="0"/>
          </a:p>
        </p:txBody>
      </p:sp>
      <p:sp>
        <p:nvSpPr>
          <p:cNvPr id="4" name="Slide Number Placeholder 3"/>
          <p:cNvSpPr>
            <a:spLocks noGrp="1"/>
          </p:cNvSpPr>
          <p:nvPr>
            <p:ph type="sldNum" sz="quarter" idx="10"/>
          </p:nvPr>
        </p:nvSpPr>
        <p:spPr/>
        <p:txBody>
          <a:bodyPr/>
          <a:lstStyle/>
          <a:p>
            <a:fld id="{0A39B5A4-EE47-4F99-94E1-2E069B8C1452}" type="slidenum">
              <a:rPr lang="en-US" smtClean="0"/>
              <a:pPr/>
              <a:t>30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F60E29F-AB56-4FA1-86C4-3A8118B41A1A}" type="slidenum">
              <a:rPr lang="en-US" altLang="en-US" smtClean="0"/>
              <a:pPr/>
              <a:t>33</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711" y="4344025"/>
            <a:ext cx="5028579" cy="4114488"/>
          </a:xfrm>
          <a:noFill/>
          <a:ln/>
        </p:spPr>
        <p:txBody>
          <a:bodyPr/>
          <a:lstStyle/>
          <a:p>
            <a:pPr eaLnBrk="1" hangingPunct="1"/>
            <a:endParaRPr lang="en-US" altLang="en-US" dirty="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EA794D-A149-415B-91CC-18ED072F9630}"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A794D-A149-415B-91CC-18ED072F9630}"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A794D-A149-415B-91CC-18ED072F9630}"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0490E-0F82-470E-B0E0-1B9392B945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7523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AEC2AA-E582-4716-91D0-7D845D96E4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473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C059C5-EE2E-46EF-8984-0465228D74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15278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E4C69-A52E-4657-B254-601B6F1143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4433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583113-54E2-419E-B686-91EBC7C458F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3183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BB2426-2FC7-4670-B0BA-57574EDFCB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520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139B7-678C-47CC-9D79-B96BF3B55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6796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A3AA41-C7F4-4D60-BF00-D4CA0CEAE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24025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EA794D-A149-415B-91CC-18ED072F9630}"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F22F44-3ADF-45F1-85F5-7628BFEAEE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7387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5C72E-1FF2-4AF6-9FD7-8CC42EC08A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3087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924A2-9D4B-42B7-850D-1B89F0E65E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17257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0490E-0F82-470E-B0E0-1B9392B945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61704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AEC2AA-E582-4716-91D0-7D845D96E4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01255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C059C5-EE2E-46EF-8984-0465228D74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14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E4C69-A52E-4657-B254-601B6F1143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7030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583113-54E2-419E-B686-91EBC7C458F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55731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BB2426-2FC7-4670-B0BA-57574EDFCB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98438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139B7-678C-47CC-9D79-B96BF3B55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632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EA794D-A149-415B-91CC-18ED072F9630}" type="datetimeFigureOut">
              <a:rPr lang="en-US" smtClean="0"/>
              <a:pPr/>
              <a:t>4/16/2023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A3AA41-C7F4-4D60-BF00-D4CA0CEAE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94074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F22F44-3ADF-45F1-85F5-7628BFEAEE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8257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5C72E-1FF2-4AF6-9FD7-8CC42EC08A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3720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924A2-9D4B-42B7-850D-1B89F0E65E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884981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0490E-0F82-470E-B0E0-1B9392B945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64027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AEC2AA-E582-4716-91D0-7D845D96E4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9635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C059C5-EE2E-46EF-8984-0465228D74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8063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E4C69-A52E-4657-B254-601B6F1143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15412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583113-54E2-419E-B686-91EBC7C458F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12142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BB2426-2FC7-4670-B0BA-57574EDFCB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32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EA794D-A149-415B-91CC-18ED072F9630}"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139B7-678C-47CC-9D79-B96BF3B55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1455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A3AA41-C7F4-4D60-BF00-D4CA0CEAE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8482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F22F44-3ADF-45F1-85F5-7628BFEAEE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3032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5C72E-1FF2-4AF6-9FD7-8CC42EC08A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049187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924A2-9D4B-42B7-850D-1B89F0E65E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0374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0490E-0F82-470E-B0E0-1B9392B945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08233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AEC2AA-E582-4716-91D0-7D845D96E4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986207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C059C5-EE2E-46EF-8984-0465228D74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29052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E4C69-A52E-4657-B254-601B6F1143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2909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583113-54E2-419E-B686-91EBC7C458F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0125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EA794D-A149-415B-91CC-18ED072F9630}" type="datetimeFigureOut">
              <a:rPr lang="en-US" smtClean="0"/>
              <a:pPr/>
              <a:t>4/16/2023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BB2426-2FC7-4670-B0BA-57574EDFCB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4207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139B7-678C-47CC-9D79-B96BF3B55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707980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A3AA41-C7F4-4D60-BF00-D4CA0CEAE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3697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F22F44-3ADF-45F1-85F5-7628BFEAEE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81062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5C72E-1FF2-4AF6-9FD7-8CC42EC08A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181259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924A2-9D4B-42B7-850D-1B89F0E65E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905305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00490E-0F82-470E-B0E0-1B9392B945E9}"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37232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AEC2AA-E582-4716-91D0-7D845D96E46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3083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C059C5-EE2E-46EF-8984-0465228D74C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5891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5BE4C69-A52E-4657-B254-601B6F11433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873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EA794D-A149-415B-91CC-18ED072F9630}" type="datetimeFigureOut">
              <a:rPr lang="en-US" smtClean="0"/>
              <a:pPr/>
              <a:t>4/16/2023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B583113-54E2-419E-B686-91EBC7C458F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32449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2BB2426-2FC7-4670-B0BA-57574EDFCB0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40748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7139B7-678C-47CC-9D79-B96BF3B55C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876951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A3AA41-C7F4-4D60-BF00-D4CA0CEAE32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9991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F22F44-3ADF-45F1-85F5-7628BFEAEE5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553011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5C72E-1FF2-4AF6-9FD7-8CC42EC08A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31332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A924A2-9D4B-42B7-850D-1B89F0E65E5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1671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9CD7DD-1C95-481B-A506-BCEB00DB9D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5474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6C769-4BD3-4558-80C9-561A65E4278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43129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7A14F9-530A-49BE-8300-DBFA0A5A595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006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794D-A149-415B-91CC-18ED072F9630}" type="datetimeFigureOut">
              <a:rPr lang="en-US" smtClean="0"/>
              <a:pPr/>
              <a:t>4/16/2023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C8DCE4-5CDE-4255-A759-0FE27F7C14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43690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573D1FC-682C-4462-9501-CB4ACDFCEAA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9511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1ED5D29-160E-49C1-96C6-8C26D1D45D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931810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1C414C-5097-4C0D-B1F1-8E908D9B7D8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47849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A0379A-1723-4B36-A9FA-24F1AD949F4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0851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A30D3A-E6C0-479E-8BC9-94508D53148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6127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0388C4-D129-4643-8FF4-DC6EDD21D87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07110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8C829D-BF6A-402C-88A9-EB52238DBB2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87679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ar-JO"/>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20A32A58-FD40-44D2-AFF1-078E56547EE1}" type="datetimeFigureOut">
              <a:rPr lang="ar-JO" smtClean="0"/>
              <a:t>26/09/1444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4164166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20A32A58-FD40-44D2-AFF1-078E56547EE1}" type="datetimeFigureOut">
              <a:rPr lang="ar-JO" smtClean="0"/>
              <a:t>26/09/1444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1827507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EA794D-A149-415B-91CC-18ED072F9630}"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ar-JO"/>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A32A58-FD40-44D2-AFF1-078E56547EE1}" type="datetimeFigureOut">
              <a:rPr lang="ar-JO" smtClean="0"/>
              <a:t>26/09/1444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35973384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20A32A58-FD40-44D2-AFF1-078E56547EE1}" type="datetimeFigureOut">
              <a:rPr lang="ar-JO" smtClean="0"/>
              <a:t>26/09/1444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254546340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ar-JO"/>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20A32A58-FD40-44D2-AFF1-078E56547EE1}" type="datetimeFigureOut">
              <a:rPr lang="ar-JO" smtClean="0"/>
              <a:t>26/09/1444</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35247844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20A32A58-FD40-44D2-AFF1-078E56547EE1}" type="datetimeFigureOut">
              <a:rPr lang="ar-JO" smtClean="0"/>
              <a:t>26/09/1444</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18064168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32A58-FD40-44D2-AFF1-078E56547EE1}" type="datetimeFigureOut">
              <a:rPr lang="ar-JO" smtClean="0"/>
              <a:t>26/09/1444</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1274493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JO"/>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0A32A58-FD40-44D2-AFF1-078E56547EE1}" type="datetimeFigureOut">
              <a:rPr lang="ar-JO" smtClean="0"/>
              <a:t>26/09/1444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4379733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ar-JO"/>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ar-JO"/>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20A32A58-FD40-44D2-AFF1-078E56547EE1}" type="datetimeFigureOut">
              <a:rPr lang="ar-JO" smtClean="0"/>
              <a:t>26/09/1444</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1230115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20A32A58-FD40-44D2-AFF1-078E56547EE1}" type="datetimeFigureOut">
              <a:rPr lang="ar-JO" smtClean="0"/>
              <a:t>26/09/1444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1421551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20A32A58-FD40-44D2-AFF1-078E56547EE1}" type="datetimeFigureOut">
              <a:rPr lang="ar-JO" smtClean="0"/>
              <a:t>26/09/1444</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74C9BAD2-C71F-42D1-A124-0CBA6EBE361A}" type="slidenum">
              <a:rPr lang="ar-JO" smtClean="0"/>
              <a:t>‹#›</a:t>
            </a:fld>
            <a:endParaRPr lang="ar-JO"/>
          </a:p>
        </p:txBody>
      </p:sp>
    </p:spTree>
    <p:extLst>
      <p:ext uri="{BB962C8B-B14F-4D97-AF65-F5344CB8AC3E}">
        <p14:creationId xmlns:p14="http://schemas.microsoft.com/office/powerpoint/2010/main" val="924114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EA794D-A149-415B-91CC-18ED072F9630}" type="datetimeFigureOut">
              <a:rPr lang="en-US" smtClean="0"/>
              <a:pPr/>
              <a:t>4/16/2023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A71E2-46F9-4642-B39B-21BD647525E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EA794D-A149-415B-91CC-18ED072F9630}" type="datetimeFigureOut">
              <a:rPr lang="en-US" smtClean="0"/>
              <a:pPr/>
              <a:t>4/16/2023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DA71E2-46F9-4642-B39B-21BD647525E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CAE7F8A-A451-421E-838B-551A2A45164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878510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CAE7F8A-A451-421E-838B-551A2A45164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241435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CAE7F8A-A451-421E-838B-551A2A45164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539771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CAE7F8A-A451-421E-838B-551A2A45164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071468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3CAE7F8A-A451-421E-838B-551A2A45164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96469404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E02531B-CC33-4C65-8469-E32829B49DB1}"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9791637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A32A58-FD40-44D2-AFF1-078E56547EE1}" type="datetimeFigureOut">
              <a:rPr lang="ar-JO" smtClean="0"/>
              <a:t>26/09/1444</a:t>
            </a:fld>
            <a:endParaRPr lang="ar-J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4C9BAD2-C71F-42D1-A124-0CBA6EBE361A}" type="slidenum">
              <a:rPr lang="ar-JO" smtClean="0"/>
              <a:t>‹#›</a:t>
            </a:fld>
            <a:endParaRPr lang="ar-JO"/>
          </a:p>
        </p:txBody>
      </p:sp>
    </p:spTree>
    <p:extLst>
      <p:ext uri="{BB962C8B-B14F-4D97-AF65-F5344CB8AC3E}">
        <p14:creationId xmlns:p14="http://schemas.microsoft.com/office/powerpoint/2010/main" val="31026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ar-J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a:t>HLS </a:t>
            </a:r>
            <a:br>
              <a:rPr lang="en-US" dirty="0"/>
            </a:br>
            <a:r>
              <a:rPr lang="en-US" dirty="0"/>
              <a:t>Practical</a:t>
            </a:r>
            <a:endParaRPr lang="ar-SA" dirty="0"/>
          </a:p>
        </p:txBody>
      </p:sp>
      <p:sp>
        <p:nvSpPr>
          <p:cNvPr id="3" name="عنوان فرعي 2"/>
          <p:cNvSpPr>
            <a:spLocks noGrp="1"/>
          </p:cNvSpPr>
          <p:nvPr>
            <p:ph type="subTitle" idx="1"/>
          </p:nvPr>
        </p:nvSpPr>
        <p:spPr/>
        <p:txBody>
          <a:bodyPr vert="horz" lIns="91440" tIns="45720" rIns="91440" bIns="45720" rtlCol="0" anchor="t">
            <a:normAutofit/>
          </a:bodyPr>
          <a:lstStyle/>
          <a:p>
            <a:r>
              <a:rPr lang="en-US" sz="2400" dirty="0" err="1"/>
              <a:t>Mathhar</a:t>
            </a:r>
            <a:r>
              <a:rPr lang="en-US" sz="2400" dirty="0"/>
              <a:t> </a:t>
            </a:r>
            <a:r>
              <a:rPr lang="en-US" sz="2400" dirty="0" err="1"/>
              <a:t>ahmad</a:t>
            </a:r>
            <a:r>
              <a:rPr lang="en-US" sz="2400" dirty="0"/>
              <a:t> </a:t>
            </a:r>
            <a:r>
              <a:rPr lang="en-US" sz="2400" dirty="0" err="1"/>
              <a:t>abu</a:t>
            </a:r>
            <a:r>
              <a:rPr lang="en-US" sz="2400" dirty="0"/>
              <a:t> </a:t>
            </a:r>
            <a:r>
              <a:rPr lang="en-US" sz="2400" dirty="0" err="1"/>
              <a:t>morad</a:t>
            </a:r>
            <a:r>
              <a:rPr lang="en-US" sz="2400" dirty="0"/>
              <a:t>   MD</a:t>
            </a:r>
          </a:p>
          <a:p>
            <a:pPr>
              <a:spcBef>
                <a:spcPct val="0"/>
              </a:spcBef>
              <a:spcAft>
                <a:spcPct val="0"/>
              </a:spcAft>
            </a:pPr>
            <a:r>
              <a:rPr lang="en-US" sz="1800" dirty="0">
                <a:latin typeface="Century Schoolbook"/>
                <a:cs typeface="Calibri"/>
              </a:rPr>
              <a:t>Department of Microbiology and Pathology </a:t>
            </a:r>
            <a:endParaRPr lang="en-US" sz="1800" dirty="0">
              <a:ea typeface="+mn-lt"/>
              <a:cs typeface="+mn-lt"/>
            </a:endParaRPr>
          </a:p>
          <a:p>
            <a:pPr>
              <a:spcBef>
                <a:spcPct val="0"/>
              </a:spcBef>
              <a:spcAft>
                <a:spcPct val="0"/>
              </a:spcAft>
            </a:pPr>
            <a:r>
              <a:rPr lang="en-US" sz="2400" dirty="0">
                <a:latin typeface="Century Schoolbook"/>
                <a:cs typeface="Calibri"/>
              </a:rPr>
              <a:t>Faculty of Medicine</a:t>
            </a:r>
          </a:p>
          <a:p>
            <a:pPr>
              <a:spcBef>
                <a:spcPct val="0"/>
              </a:spcBef>
              <a:spcAft>
                <a:spcPct val="0"/>
              </a:spcAft>
            </a:pPr>
            <a:r>
              <a:rPr lang="en-US" sz="2400" dirty="0">
                <a:latin typeface="Century Schoolbook"/>
                <a:cs typeface="Calibri"/>
              </a:rPr>
              <a:t> </a:t>
            </a:r>
            <a:r>
              <a:rPr lang="en-US" sz="2400" dirty="0" err="1">
                <a:latin typeface="Century Schoolbook"/>
                <a:cs typeface="Calibri"/>
              </a:rPr>
              <a:t>Mu’tah</a:t>
            </a:r>
            <a:r>
              <a:rPr lang="en-US" sz="2400" dirty="0">
                <a:latin typeface="Century Schoolbook"/>
                <a:cs typeface="Calibri"/>
              </a:rPr>
              <a:t> University</a:t>
            </a:r>
            <a:endParaRPr lang="en-US" sz="2400" dirty="0">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90" y="642919"/>
            <a:ext cx="5586394" cy="642942"/>
          </a:xfrm>
        </p:spPr>
        <p:txBody>
          <a:bodyPr>
            <a:normAutofit/>
          </a:bodyPr>
          <a:lstStyle/>
          <a:p>
            <a:pPr algn="just">
              <a:buNone/>
            </a:pPr>
            <a:r>
              <a:rPr lang="en-US" b="1" dirty="0">
                <a:solidFill>
                  <a:srgbClr val="FF0000"/>
                </a:solidFill>
                <a:effectLst>
                  <a:outerShdw blurRad="38100" dist="38100" dir="2700000" algn="tl">
                    <a:srgbClr val="000000">
                      <a:alpha val="43137"/>
                    </a:srgbClr>
                  </a:outerShdw>
                </a:effectLst>
              </a:rPr>
              <a:t>Serologic Methods (Widal test)</a:t>
            </a:r>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a:t>Diagnosis of salmonellosis</a:t>
            </a:r>
          </a:p>
        </p:txBody>
      </p:sp>
      <p:pic>
        <p:nvPicPr>
          <p:cNvPr id="9220" name="Picture 4" descr="http://bacterioweb.univ-fcomte.fr/cours_dcem1/Images/059.jpg"/>
          <p:cNvPicPr>
            <a:picLocks noChangeAspect="1" noChangeArrowheads="1"/>
          </p:cNvPicPr>
          <p:nvPr/>
        </p:nvPicPr>
        <p:blipFill>
          <a:blip r:embed="rId2"/>
          <a:srcRect/>
          <a:stretch>
            <a:fillRect/>
          </a:stretch>
        </p:blipFill>
        <p:spPr bwMode="auto">
          <a:xfrm>
            <a:off x="0" y="1428736"/>
            <a:ext cx="4010025" cy="1990725"/>
          </a:xfrm>
          <a:prstGeom prst="rect">
            <a:avLst/>
          </a:prstGeom>
          <a:noFill/>
        </p:spPr>
      </p:pic>
      <p:sp>
        <p:nvSpPr>
          <p:cNvPr id="6" name="مستطيل 5"/>
          <p:cNvSpPr/>
          <p:nvPr/>
        </p:nvSpPr>
        <p:spPr>
          <a:xfrm>
            <a:off x="4214810" y="1214422"/>
            <a:ext cx="4857784" cy="27860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4429124" y="1285860"/>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4429124" y="2571744"/>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p>
        </p:txBody>
      </p:sp>
      <p:sp>
        <p:nvSpPr>
          <p:cNvPr id="9" name="شكل بيضاوي 8"/>
          <p:cNvSpPr/>
          <p:nvPr/>
        </p:nvSpPr>
        <p:spPr>
          <a:xfrm>
            <a:off x="6143636" y="2571744"/>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p>
        </p:txBody>
      </p:sp>
      <p:sp>
        <p:nvSpPr>
          <p:cNvPr id="10" name="شكل بيضاوي 9"/>
          <p:cNvSpPr/>
          <p:nvPr/>
        </p:nvSpPr>
        <p:spPr>
          <a:xfrm>
            <a:off x="7786710" y="1285860"/>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شكل بيضاوي 10"/>
          <p:cNvSpPr/>
          <p:nvPr/>
        </p:nvSpPr>
        <p:spPr>
          <a:xfrm>
            <a:off x="7786710" y="2571744"/>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b="1"/>
          </a:p>
        </p:txBody>
      </p:sp>
      <p:sp>
        <p:nvSpPr>
          <p:cNvPr id="12" name="شكل بيضاوي 11"/>
          <p:cNvSpPr/>
          <p:nvPr/>
        </p:nvSpPr>
        <p:spPr>
          <a:xfrm>
            <a:off x="6143636" y="1285860"/>
            <a:ext cx="1214446" cy="10001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ربع نص 12"/>
          <p:cNvSpPr txBox="1"/>
          <p:nvPr/>
        </p:nvSpPr>
        <p:spPr>
          <a:xfrm>
            <a:off x="4857752" y="2214554"/>
            <a:ext cx="336952" cy="369332"/>
          </a:xfrm>
          <a:prstGeom prst="rect">
            <a:avLst/>
          </a:prstGeom>
          <a:noFill/>
        </p:spPr>
        <p:txBody>
          <a:bodyPr wrap="none" rtlCol="1">
            <a:spAutoFit/>
          </a:bodyPr>
          <a:lstStyle/>
          <a:p>
            <a:r>
              <a:rPr lang="en-US" b="1" dirty="0"/>
              <a:t>O</a:t>
            </a:r>
            <a:endParaRPr lang="ar-SA" b="1" dirty="0"/>
          </a:p>
        </p:txBody>
      </p:sp>
      <p:sp>
        <p:nvSpPr>
          <p:cNvPr id="15" name="مربع نص 14"/>
          <p:cNvSpPr txBox="1"/>
          <p:nvPr/>
        </p:nvSpPr>
        <p:spPr>
          <a:xfrm>
            <a:off x="6502735" y="3547592"/>
            <a:ext cx="457176" cy="369332"/>
          </a:xfrm>
          <a:prstGeom prst="rect">
            <a:avLst/>
          </a:prstGeom>
          <a:noFill/>
        </p:spPr>
        <p:txBody>
          <a:bodyPr wrap="none" rtlCol="1">
            <a:spAutoFit/>
          </a:bodyPr>
          <a:lstStyle/>
          <a:p>
            <a:r>
              <a:rPr lang="en-US" b="1" dirty="0"/>
              <a:t>NC</a:t>
            </a:r>
            <a:endParaRPr lang="ar-SA" b="1" dirty="0"/>
          </a:p>
        </p:txBody>
      </p:sp>
      <p:sp>
        <p:nvSpPr>
          <p:cNvPr id="16" name="مربع نص 15"/>
          <p:cNvSpPr txBox="1"/>
          <p:nvPr/>
        </p:nvSpPr>
        <p:spPr>
          <a:xfrm>
            <a:off x="8288685" y="3488296"/>
            <a:ext cx="426719" cy="369332"/>
          </a:xfrm>
          <a:prstGeom prst="rect">
            <a:avLst/>
          </a:prstGeom>
          <a:noFill/>
        </p:spPr>
        <p:txBody>
          <a:bodyPr wrap="none" rtlCol="1">
            <a:spAutoFit/>
          </a:bodyPr>
          <a:lstStyle/>
          <a:p>
            <a:r>
              <a:rPr lang="en-US" b="1" dirty="0"/>
              <a:t>PC</a:t>
            </a:r>
            <a:endParaRPr lang="ar-SA" b="1" dirty="0"/>
          </a:p>
        </p:txBody>
      </p:sp>
      <p:sp>
        <p:nvSpPr>
          <p:cNvPr id="17" name="مربع نص 16"/>
          <p:cNvSpPr txBox="1"/>
          <p:nvPr/>
        </p:nvSpPr>
        <p:spPr>
          <a:xfrm>
            <a:off x="4788223" y="3559734"/>
            <a:ext cx="460382" cy="369332"/>
          </a:xfrm>
          <a:prstGeom prst="rect">
            <a:avLst/>
          </a:prstGeom>
          <a:noFill/>
        </p:spPr>
        <p:txBody>
          <a:bodyPr wrap="none" rtlCol="1">
            <a:spAutoFit/>
          </a:bodyPr>
          <a:lstStyle/>
          <a:p>
            <a:r>
              <a:rPr lang="en-US" b="1" dirty="0"/>
              <a:t>BH</a:t>
            </a:r>
            <a:endParaRPr lang="ar-SA" b="1" dirty="0"/>
          </a:p>
        </p:txBody>
      </p:sp>
      <p:sp>
        <p:nvSpPr>
          <p:cNvPr id="18" name="مربع نص 17"/>
          <p:cNvSpPr txBox="1"/>
          <p:nvPr/>
        </p:nvSpPr>
        <p:spPr>
          <a:xfrm>
            <a:off x="8143900" y="2214554"/>
            <a:ext cx="470000" cy="369332"/>
          </a:xfrm>
          <a:prstGeom prst="rect">
            <a:avLst/>
          </a:prstGeom>
          <a:noFill/>
        </p:spPr>
        <p:txBody>
          <a:bodyPr wrap="none" rtlCol="1">
            <a:spAutoFit/>
          </a:bodyPr>
          <a:lstStyle/>
          <a:p>
            <a:r>
              <a:rPr lang="en-US" b="1" dirty="0"/>
              <a:t>AH</a:t>
            </a:r>
            <a:endParaRPr lang="ar-SA" b="1" dirty="0"/>
          </a:p>
        </p:txBody>
      </p:sp>
      <p:sp>
        <p:nvSpPr>
          <p:cNvPr id="19" name="مربع نص 18"/>
          <p:cNvSpPr txBox="1"/>
          <p:nvPr/>
        </p:nvSpPr>
        <p:spPr>
          <a:xfrm>
            <a:off x="6572264" y="2214554"/>
            <a:ext cx="336952" cy="369332"/>
          </a:xfrm>
          <a:prstGeom prst="rect">
            <a:avLst/>
          </a:prstGeom>
          <a:noFill/>
        </p:spPr>
        <p:txBody>
          <a:bodyPr wrap="square" rtlCol="1">
            <a:spAutoFit/>
          </a:bodyPr>
          <a:lstStyle/>
          <a:p>
            <a:r>
              <a:rPr lang="en-US" b="1" dirty="0"/>
              <a:t>H</a:t>
            </a:r>
            <a:endParaRPr lang="ar-SA" b="1" dirty="0"/>
          </a:p>
        </p:txBody>
      </p:sp>
      <p:pic>
        <p:nvPicPr>
          <p:cNvPr id="21" name="Picture 6" descr="http://laboratoryinfo.com/wp-content/uploads/2016/01/widal-slide-test.png"/>
          <p:cNvPicPr>
            <a:picLocks noChangeAspect="1" noChangeArrowheads="1"/>
          </p:cNvPicPr>
          <p:nvPr/>
        </p:nvPicPr>
        <p:blipFill>
          <a:blip r:embed="rId3"/>
          <a:srcRect/>
          <a:stretch>
            <a:fillRect/>
          </a:stretch>
        </p:blipFill>
        <p:spPr bwMode="auto">
          <a:xfrm>
            <a:off x="2285984" y="4143380"/>
            <a:ext cx="4286280" cy="23801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checkerboard(across)">
                                      <p:cBhvr>
                                        <p:cTn id="12" dur="500"/>
                                        <p:tgtEl>
                                          <p:spTgt spid="922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ox(in)">
                                      <p:cBhvr>
                                        <p:cTn id="31" dur="500"/>
                                        <p:tgtEl>
                                          <p:spTgt spid="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checkerboard(across)">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checkerboard(across)">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checkerboard(across)">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checkerboard(across)">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linds(horizont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blinds(horizontal)">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58479" y="4356"/>
            <a:ext cx="8229600" cy="536096"/>
          </a:xfrm>
        </p:spPr>
        <p:txBody>
          <a:bodyPr/>
          <a:lstStyle/>
          <a:p>
            <a:r>
              <a:rPr lang="en-US" altLang="en-US" b="1"/>
              <a:t>Citrate Utilization Test</a:t>
            </a:r>
            <a:endParaRPr lang="en-US" altLang="en-US"/>
          </a:p>
        </p:txBody>
      </p:sp>
      <p:sp>
        <p:nvSpPr>
          <p:cNvPr id="3" name="Content Placeholder 2"/>
          <p:cNvSpPr>
            <a:spLocks noGrp="1"/>
          </p:cNvSpPr>
          <p:nvPr>
            <p:ph idx="1"/>
          </p:nvPr>
        </p:nvSpPr>
        <p:spPr>
          <a:xfrm>
            <a:off x="244549" y="550235"/>
            <a:ext cx="5438553" cy="6155620"/>
          </a:xfrm>
        </p:spPr>
        <p:txBody>
          <a:bodyPr/>
          <a:lstStyle/>
          <a:p>
            <a:pPr>
              <a:defRPr/>
            </a:pPr>
            <a:r>
              <a:rPr lang="en-US" sz="2200" b="1" u="sng" dirty="0"/>
              <a:t>Use</a:t>
            </a:r>
            <a:r>
              <a:rPr lang="en-US" sz="2200" dirty="0"/>
              <a:t>: to determine bacterial ability to use citrate as the sole source of carbon.</a:t>
            </a:r>
          </a:p>
          <a:p>
            <a:pPr>
              <a:defRPr/>
            </a:pPr>
            <a:r>
              <a:rPr lang="en-US" altLang="en-US" sz="2200" b="1" u="sng" dirty="0"/>
              <a:t>Culture medium</a:t>
            </a:r>
            <a:r>
              <a:rPr lang="en-US" altLang="en-US" sz="2200" dirty="0"/>
              <a:t>: </a:t>
            </a:r>
            <a:r>
              <a:rPr lang="en-US" sz="2200" b="1" u="sng" dirty="0"/>
              <a:t>Simmons citrate agar</a:t>
            </a:r>
            <a:r>
              <a:rPr lang="en-US" sz="2200" dirty="0"/>
              <a:t>; </a:t>
            </a:r>
            <a:r>
              <a:rPr lang="en-US" altLang="en-US" sz="2200" dirty="0"/>
              <a:t>contains source of citrate &amp; pH indicator bromthymol blue (</a:t>
            </a:r>
            <a:r>
              <a:rPr lang="en-US" altLang="en-US" sz="2200" b="1" dirty="0">
                <a:solidFill>
                  <a:srgbClr val="00B050"/>
                </a:solidFill>
              </a:rPr>
              <a:t>neutral; green </a:t>
            </a:r>
            <a:r>
              <a:rPr lang="en-US" altLang="en-US" sz="2200" dirty="0"/>
              <a:t>&amp; </a:t>
            </a:r>
            <a:r>
              <a:rPr lang="en-US" altLang="en-US" sz="2200" b="1" dirty="0">
                <a:solidFill>
                  <a:schemeClr val="accent2">
                    <a:lumMod val="60000"/>
                    <a:lumOff val="40000"/>
                  </a:schemeClr>
                </a:solidFill>
              </a:rPr>
              <a:t>alkaline; blue</a:t>
            </a:r>
            <a:r>
              <a:rPr lang="en-US" altLang="en-US" sz="2200" dirty="0"/>
              <a:t>).</a:t>
            </a:r>
          </a:p>
          <a:p>
            <a:pPr>
              <a:defRPr/>
            </a:pPr>
            <a:r>
              <a:rPr lang="en-US" altLang="en-US" sz="2200" b="1" u="sng" dirty="0"/>
              <a:t>Principle</a:t>
            </a:r>
            <a:r>
              <a:rPr lang="en-US" altLang="en-US" sz="2200" dirty="0"/>
              <a:t>: citrate use → ammonia production → alkaline </a:t>
            </a:r>
            <a:r>
              <a:rPr lang="en-US" altLang="en-US" sz="2200" dirty="0" err="1"/>
              <a:t>pH.</a:t>
            </a:r>
            <a:endParaRPr lang="en-US" altLang="en-US" sz="2200"/>
          </a:p>
          <a:p>
            <a:pPr lvl="1">
              <a:defRPr/>
            </a:pPr>
            <a:r>
              <a:rPr lang="en-US" sz="1800" b="1" u="sng" dirty="0">
                <a:ea typeface="+mn-lt"/>
                <a:cs typeface="+mn-lt"/>
              </a:rPr>
              <a:t>Results</a:t>
            </a:r>
            <a:r>
              <a:rPr lang="en-US" sz="1800" dirty="0">
                <a:ea typeface="+mn-lt"/>
                <a:cs typeface="+mn-lt"/>
              </a:rPr>
              <a:t>: </a:t>
            </a:r>
          </a:p>
          <a:p>
            <a:pPr lvl="1" algn="just">
              <a:defRPr/>
            </a:pPr>
            <a:r>
              <a:rPr lang="en-US" sz="1800" dirty="0">
                <a:ea typeface="+mn-lt"/>
                <a:cs typeface="+mn-lt"/>
              </a:rPr>
              <a:t>1- </a:t>
            </a:r>
            <a:r>
              <a:rPr lang="en-US" sz="1800" b="1" u="sng" dirty="0">
                <a:ea typeface="+mn-lt"/>
                <a:cs typeface="+mn-lt"/>
              </a:rPr>
              <a:t>Positive</a:t>
            </a:r>
            <a:r>
              <a:rPr lang="en-US" sz="1800" dirty="0">
                <a:ea typeface="+mn-lt"/>
                <a:cs typeface="+mn-lt"/>
              </a:rPr>
              <a:t>:  The usual </a:t>
            </a:r>
            <a:r>
              <a:rPr lang="en-US" sz="1800" dirty="0" err="1">
                <a:ea typeface="+mn-lt"/>
                <a:cs typeface="+mn-lt"/>
              </a:rPr>
              <a:t>colour</a:t>
            </a:r>
            <a:r>
              <a:rPr lang="en-US" sz="1800" dirty="0">
                <a:ea typeface="+mn-lt"/>
                <a:cs typeface="+mn-lt"/>
              </a:rPr>
              <a:t> change is from</a:t>
            </a:r>
            <a:r>
              <a:rPr lang="en-US" sz="1800" b="1" dirty="0">
                <a:solidFill>
                  <a:srgbClr val="006600"/>
                </a:solidFill>
                <a:ea typeface="+mn-lt"/>
                <a:cs typeface="+mn-lt"/>
              </a:rPr>
              <a:t> </a:t>
            </a:r>
            <a:r>
              <a:rPr lang="en-US" sz="1800" b="1" dirty="0">
                <a:solidFill>
                  <a:srgbClr val="00B050"/>
                </a:solidFill>
                <a:ea typeface="+mn-lt"/>
                <a:cs typeface="+mn-lt"/>
              </a:rPr>
              <a:t>green (neutral)</a:t>
            </a:r>
            <a:r>
              <a:rPr lang="en-US" sz="1800" dirty="0">
                <a:ea typeface="+mn-lt"/>
                <a:cs typeface="+mn-lt"/>
              </a:rPr>
              <a:t> to </a:t>
            </a:r>
            <a:r>
              <a:rPr lang="en-US" sz="1800" b="1" dirty="0">
                <a:solidFill>
                  <a:schemeClr val="accent2"/>
                </a:solidFill>
                <a:ea typeface="+mn-lt"/>
                <a:cs typeface="+mn-lt"/>
              </a:rPr>
              <a:t>blue (alkaline).</a:t>
            </a:r>
            <a:endParaRPr lang="en-US" sz="1800" dirty="0">
              <a:solidFill>
                <a:schemeClr val="accent2"/>
              </a:solidFill>
              <a:ea typeface="+mn-lt"/>
              <a:cs typeface="+mn-lt"/>
            </a:endParaRPr>
          </a:p>
          <a:p>
            <a:pPr lvl="1" algn="just">
              <a:defRPr/>
            </a:pPr>
            <a:r>
              <a:rPr lang="en-US" sz="1800" dirty="0">
                <a:ea typeface="+mn-lt"/>
                <a:cs typeface="+mn-lt"/>
              </a:rPr>
              <a:t>2- </a:t>
            </a:r>
            <a:r>
              <a:rPr lang="en-US" sz="1800" b="1" u="sng" dirty="0">
                <a:ea typeface="+mn-lt"/>
                <a:cs typeface="+mn-lt"/>
              </a:rPr>
              <a:t>Negative</a:t>
            </a:r>
            <a:r>
              <a:rPr lang="en-US" sz="1800" dirty="0">
                <a:ea typeface="+mn-lt"/>
                <a:cs typeface="+mn-lt"/>
              </a:rPr>
              <a:t>: No growth, </a:t>
            </a:r>
            <a:r>
              <a:rPr lang="en-US" sz="1800" dirty="0" err="1">
                <a:ea typeface="+mn-lt"/>
                <a:cs typeface="+mn-lt"/>
              </a:rPr>
              <a:t>colour</a:t>
            </a:r>
            <a:r>
              <a:rPr lang="en-US" sz="1800" dirty="0">
                <a:ea typeface="+mn-lt"/>
                <a:cs typeface="+mn-lt"/>
              </a:rPr>
              <a:t> remains green.</a:t>
            </a:r>
          </a:p>
          <a:p>
            <a:pPr>
              <a:defRPr/>
            </a:pPr>
            <a:r>
              <a:rPr lang="en-US" sz="1800" b="1" u="sng" dirty="0">
                <a:ea typeface="+mn-lt"/>
                <a:cs typeface="+mn-lt"/>
              </a:rPr>
              <a:t>Important citrate-positive bacteria</a:t>
            </a:r>
            <a:r>
              <a:rPr lang="en-US" sz="1800" dirty="0">
                <a:ea typeface="+mn-lt"/>
                <a:cs typeface="+mn-lt"/>
              </a:rPr>
              <a:t>:</a:t>
            </a:r>
          </a:p>
          <a:p>
            <a:pPr marL="0" indent="0">
              <a:buNone/>
              <a:defRPr/>
            </a:pPr>
            <a:r>
              <a:rPr lang="en-US" sz="1800" dirty="0">
                <a:ea typeface="+mn-lt"/>
                <a:cs typeface="+mn-lt"/>
              </a:rPr>
              <a:t>1- Klebsiella sp.</a:t>
            </a:r>
          </a:p>
          <a:p>
            <a:pPr marL="0" indent="0">
              <a:buNone/>
              <a:defRPr/>
            </a:pPr>
            <a:r>
              <a:rPr lang="en-US" sz="1800" dirty="0">
                <a:ea typeface="+mn-lt"/>
                <a:cs typeface="+mn-lt"/>
              </a:rPr>
              <a:t>2- Citrobacter sp.</a:t>
            </a:r>
          </a:p>
          <a:p>
            <a:pPr marL="0" indent="0">
              <a:buNone/>
              <a:defRPr/>
            </a:pPr>
            <a:r>
              <a:rPr lang="en-US" sz="1800" dirty="0">
                <a:ea typeface="+mn-lt"/>
                <a:cs typeface="+mn-lt"/>
              </a:rPr>
              <a:t>3- Proteus sp.</a:t>
            </a:r>
            <a:endParaRPr lang="en-US" dirty="0"/>
          </a:p>
        </p:txBody>
      </p:sp>
      <p:pic>
        <p:nvPicPr>
          <p:cNvPr id="2" name="Picture 3">
            <a:extLst>
              <a:ext uri="{FF2B5EF4-FFF2-40B4-BE49-F238E27FC236}">
                <a16:creationId xmlns:a16="http://schemas.microsoft.com/office/drawing/2014/main" id="{1370E757-AD74-47D7-9AB9-5B7A3E00F190}"/>
              </a:ext>
            </a:extLst>
          </p:cNvPr>
          <p:cNvPicPr>
            <a:picLocks noChangeAspect="1"/>
          </p:cNvPicPr>
          <p:nvPr/>
        </p:nvPicPr>
        <p:blipFill>
          <a:blip r:embed="rId2"/>
          <a:stretch>
            <a:fillRect/>
          </a:stretch>
        </p:blipFill>
        <p:spPr>
          <a:xfrm>
            <a:off x="6443329" y="553792"/>
            <a:ext cx="2238154" cy="1311322"/>
          </a:xfrm>
          <a:prstGeom prst="rect">
            <a:avLst/>
          </a:prstGeom>
        </p:spPr>
      </p:pic>
      <p:pic>
        <p:nvPicPr>
          <p:cNvPr id="4" name="Picture 4" descr="A picture containing diagram&#10;&#10;Description automatically generated">
            <a:extLst>
              <a:ext uri="{FF2B5EF4-FFF2-40B4-BE49-F238E27FC236}">
                <a16:creationId xmlns:a16="http://schemas.microsoft.com/office/drawing/2014/main" id="{6C00676D-C27F-40D9-6098-7309B8BF7903}"/>
              </a:ext>
            </a:extLst>
          </p:cNvPr>
          <p:cNvPicPr>
            <a:picLocks noChangeAspect="1"/>
          </p:cNvPicPr>
          <p:nvPr/>
        </p:nvPicPr>
        <p:blipFill>
          <a:blip r:embed="rId3"/>
          <a:stretch>
            <a:fillRect/>
          </a:stretch>
        </p:blipFill>
        <p:spPr>
          <a:xfrm>
            <a:off x="6642691" y="1710402"/>
            <a:ext cx="2224863" cy="1789147"/>
          </a:xfrm>
          <a:prstGeom prst="rect">
            <a:avLst/>
          </a:prstGeom>
        </p:spPr>
      </p:pic>
      <p:pic>
        <p:nvPicPr>
          <p:cNvPr id="5" name="Picture 5" descr="A picture containing bottle, indoor, cosmetic&#10;&#10;Description automatically generated">
            <a:extLst>
              <a:ext uri="{FF2B5EF4-FFF2-40B4-BE49-F238E27FC236}">
                <a16:creationId xmlns:a16="http://schemas.microsoft.com/office/drawing/2014/main" id="{B7A589EA-8332-FA81-908F-A989FA26665C}"/>
              </a:ext>
            </a:extLst>
          </p:cNvPr>
          <p:cNvPicPr>
            <a:picLocks noChangeAspect="1"/>
          </p:cNvPicPr>
          <p:nvPr/>
        </p:nvPicPr>
        <p:blipFill>
          <a:blip r:embed="rId4"/>
          <a:stretch>
            <a:fillRect/>
          </a:stretch>
        </p:blipFill>
        <p:spPr>
          <a:xfrm>
            <a:off x="6488919" y="3351914"/>
            <a:ext cx="2519115" cy="3370521"/>
          </a:xfrm>
          <a:prstGeom prst="rect">
            <a:avLst/>
          </a:prstGeom>
        </p:spPr>
      </p:pic>
    </p:spTree>
    <p:extLst>
      <p:ext uri="{BB962C8B-B14F-4D97-AF65-F5344CB8AC3E}">
        <p14:creationId xmlns:p14="http://schemas.microsoft.com/office/powerpoint/2010/main" val="454849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229600" cy="385431"/>
          </a:xfrm>
        </p:spPr>
        <p:txBody>
          <a:bodyPr wrap="square" anchor="ctr">
            <a:normAutofit fontScale="90000"/>
          </a:bodyPr>
          <a:lstStyle/>
          <a:p>
            <a:r>
              <a:rPr lang="en-US" altLang="en-US" b="1"/>
              <a:t>Urea Hydrolysis</a:t>
            </a:r>
          </a:p>
        </p:txBody>
      </p:sp>
      <p:sp>
        <p:nvSpPr>
          <p:cNvPr id="3" name="Content Placeholder 2"/>
          <p:cNvSpPr>
            <a:spLocks noGrp="1"/>
          </p:cNvSpPr>
          <p:nvPr>
            <p:ph sz="half" idx="1"/>
          </p:nvPr>
        </p:nvSpPr>
        <p:spPr>
          <a:xfrm>
            <a:off x="457200" y="749596"/>
            <a:ext cx="4995530" cy="5695543"/>
          </a:xfrm>
        </p:spPr>
        <p:txBody>
          <a:bodyPr wrap="square" anchor="t">
            <a:normAutofit fontScale="92500" lnSpcReduction="20000"/>
          </a:bodyPr>
          <a:lstStyle/>
          <a:p>
            <a:pPr>
              <a:lnSpc>
                <a:spcPct val="90000"/>
              </a:lnSpc>
              <a:defRPr/>
            </a:pPr>
            <a:r>
              <a:rPr lang="en-US" altLang="en-US" sz="1800" b="1" u="sng" dirty="0"/>
              <a:t>Use</a:t>
            </a:r>
            <a:r>
              <a:rPr lang="en-US" altLang="en-US" sz="1800" dirty="0"/>
              <a:t>: to determine bacterial ability to hydrolyze urea (by urease enzyme) into CO</a:t>
            </a:r>
            <a:r>
              <a:rPr lang="en-US" altLang="en-US" sz="1800" baseline="-25000" dirty="0"/>
              <a:t>2</a:t>
            </a:r>
            <a:r>
              <a:rPr lang="en-US" altLang="en-US" sz="1800" dirty="0"/>
              <a:t> &amp; ammonia which alkalinizes the medium.</a:t>
            </a:r>
          </a:p>
          <a:p>
            <a:pPr>
              <a:lnSpc>
                <a:spcPct val="90000"/>
              </a:lnSpc>
              <a:defRPr/>
            </a:pPr>
            <a:r>
              <a:rPr lang="en-US" altLang="en-US" sz="1800" b="1" u="sng" dirty="0"/>
              <a:t>Culture medium</a:t>
            </a:r>
            <a:r>
              <a:rPr lang="en-US" altLang="en-US" sz="1800" dirty="0"/>
              <a:t>: </a:t>
            </a:r>
            <a:r>
              <a:rPr lang="en-US" altLang="en-US" sz="1800" b="1" u="sng" dirty="0"/>
              <a:t>Christensen’s urea agar</a:t>
            </a:r>
            <a:r>
              <a:rPr lang="en-US" altLang="en-US" sz="1800" dirty="0"/>
              <a:t> or </a:t>
            </a:r>
            <a:r>
              <a:rPr lang="en-US" sz="1800" b="1" u="sng" dirty="0"/>
              <a:t>Stuart's u</a:t>
            </a:r>
            <a:r>
              <a:rPr lang="en-US" altLang="en-US" sz="1800" b="1" u="sng" dirty="0"/>
              <a:t>rea broth</a:t>
            </a:r>
            <a:r>
              <a:rPr lang="en-US" altLang="en-US" sz="1800" dirty="0"/>
              <a:t>: both contain urea, &amp; phenol red indicator.</a:t>
            </a:r>
          </a:p>
          <a:p>
            <a:pPr>
              <a:lnSpc>
                <a:spcPct val="90000"/>
              </a:lnSpc>
              <a:spcBef>
                <a:spcPts val="1000"/>
              </a:spcBef>
              <a:spcAft>
                <a:spcPts val="0"/>
              </a:spcAft>
              <a:defRPr/>
            </a:pPr>
            <a:r>
              <a:rPr lang="en-US" sz="1800" b="1" u="sng" dirty="0"/>
              <a:t>Method</a:t>
            </a:r>
            <a:r>
              <a:rPr lang="en-US" sz="1800" dirty="0"/>
              <a:t>:</a:t>
            </a:r>
          </a:p>
          <a:p>
            <a:pPr>
              <a:lnSpc>
                <a:spcPct val="90000"/>
              </a:lnSpc>
              <a:spcBef>
                <a:spcPts val="1000"/>
              </a:spcBef>
              <a:spcAft>
                <a:spcPts val="0"/>
              </a:spcAft>
              <a:defRPr/>
            </a:pPr>
            <a:r>
              <a:rPr lang="en-US" sz="1800" dirty="0"/>
              <a:t>1- Streak agar surface with portion of well-isolated colony or inoculate urea broth with 1-2 drops from overnight enrichment broth.</a:t>
            </a:r>
          </a:p>
          <a:p>
            <a:pPr>
              <a:lnSpc>
                <a:spcPct val="90000"/>
              </a:lnSpc>
              <a:spcBef>
                <a:spcPts val="1000"/>
              </a:spcBef>
              <a:spcAft>
                <a:spcPts val="0"/>
              </a:spcAft>
              <a:defRPr/>
            </a:pPr>
            <a:r>
              <a:rPr lang="en-US" sz="1800" dirty="0"/>
              <a:t>2- Leave cap on loosely &amp; incubate at 35°C.</a:t>
            </a:r>
          </a:p>
          <a:p>
            <a:pPr>
              <a:lnSpc>
                <a:spcPct val="90000"/>
              </a:lnSpc>
              <a:defRPr/>
            </a:pPr>
            <a:r>
              <a:rPr lang="en-US" sz="2400" b="1" u="sng" dirty="0"/>
              <a:t>Results</a:t>
            </a:r>
            <a:r>
              <a:rPr lang="en-US" sz="2400" dirty="0"/>
              <a:t>:</a:t>
            </a:r>
          </a:p>
          <a:p>
            <a:pPr>
              <a:lnSpc>
                <a:spcPct val="90000"/>
              </a:lnSpc>
              <a:defRPr/>
            </a:pPr>
            <a:r>
              <a:rPr lang="en-US" sz="2400" dirty="0"/>
              <a:t>1- </a:t>
            </a:r>
            <a:r>
              <a:rPr lang="en-US" sz="2400" b="1" u="sng" dirty="0"/>
              <a:t>Positive</a:t>
            </a:r>
            <a:r>
              <a:rPr lang="en-US" sz="2400" dirty="0"/>
              <a:t>: enzyme present,  ammonia produced, high pH (</a:t>
            </a:r>
            <a:r>
              <a:rPr lang="en-US" sz="2400" b="1" dirty="0"/>
              <a:t>bright pink </a:t>
            </a:r>
            <a:r>
              <a:rPr lang="en-US" sz="2400" b="1" dirty="0" err="1"/>
              <a:t>colour</a:t>
            </a:r>
            <a:r>
              <a:rPr lang="en-US" sz="2400" dirty="0"/>
              <a:t>).</a:t>
            </a:r>
          </a:p>
          <a:p>
            <a:pPr>
              <a:lnSpc>
                <a:spcPct val="90000"/>
              </a:lnSpc>
              <a:defRPr/>
            </a:pPr>
            <a:r>
              <a:rPr lang="en-US" sz="2400" dirty="0"/>
              <a:t>2- </a:t>
            </a:r>
            <a:r>
              <a:rPr lang="en-US" sz="2400" b="1" u="sng" dirty="0"/>
              <a:t>Negative</a:t>
            </a:r>
            <a:r>
              <a:rPr lang="en-US" sz="2400" dirty="0"/>
              <a:t>: enzyme absent, NO </a:t>
            </a:r>
            <a:r>
              <a:rPr lang="en-US" sz="2400" dirty="0" err="1"/>
              <a:t>colour</a:t>
            </a:r>
            <a:r>
              <a:rPr lang="en-US" sz="2400" dirty="0"/>
              <a:t> change (</a:t>
            </a:r>
            <a:r>
              <a:rPr lang="en-US" sz="2400" b="1" dirty="0"/>
              <a:t>yellow orange</a:t>
            </a:r>
            <a:r>
              <a:rPr lang="en-US" sz="2400" dirty="0"/>
              <a:t>).</a:t>
            </a:r>
          </a:p>
          <a:p>
            <a:pPr>
              <a:lnSpc>
                <a:spcPct val="90000"/>
              </a:lnSpc>
              <a:defRPr/>
            </a:pPr>
            <a:r>
              <a:rPr lang="en-US" sz="2400" b="1" u="sng" dirty="0"/>
              <a:t>Important urease-positive bacteria</a:t>
            </a:r>
            <a:r>
              <a:rPr lang="en-US" sz="2400" dirty="0"/>
              <a:t>:</a:t>
            </a:r>
          </a:p>
          <a:p>
            <a:pPr>
              <a:lnSpc>
                <a:spcPct val="90000"/>
              </a:lnSpc>
              <a:defRPr/>
            </a:pPr>
            <a:r>
              <a:rPr lang="en-US" sz="2400" dirty="0"/>
              <a:t>Proteus sp.</a:t>
            </a:r>
          </a:p>
          <a:p>
            <a:pPr>
              <a:lnSpc>
                <a:spcPct val="90000"/>
              </a:lnSpc>
              <a:defRPr/>
            </a:pPr>
            <a:r>
              <a:rPr lang="en-US" sz="2400" dirty="0"/>
              <a:t>Helicobacter sp.</a:t>
            </a:r>
            <a:endParaRPr lang="en-US" dirty="0"/>
          </a:p>
          <a:p>
            <a:pPr>
              <a:lnSpc>
                <a:spcPct val="90000"/>
              </a:lnSpc>
              <a:defRPr/>
            </a:pPr>
            <a:endParaRPr lang="en-US" altLang="en-US" sz="1800"/>
          </a:p>
        </p:txBody>
      </p:sp>
      <p:pic>
        <p:nvPicPr>
          <p:cNvPr id="2" name="Picture 3" descr="A picture containing text, toiletry&#10;&#10;Description automatically generated">
            <a:extLst>
              <a:ext uri="{FF2B5EF4-FFF2-40B4-BE49-F238E27FC236}">
                <a16:creationId xmlns:a16="http://schemas.microsoft.com/office/drawing/2014/main" id="{31B8CE8A-952A-30D4-A0F0-EEBFA233B6E0}"/>
              </a:ext>
            </a:extLst>
          </p:cNvPr>
          <p:cNvPicPr>
            <a:picLocks noGrp="1" noChangeAspect="1"/>
          </p:cNvPicPr>
          <p:nvPr>
            <p:ph sz="half" idx="2"/>
          </p:nvPr>
        </p:nvPicPr>
        <p:blipFill>
          <a:blip r:embed="rId2"/>
          <a:stretch>
            <a:fillRect/>
          </a:stretch>
        </p:blipFill>
        <p:spPr>
          <a:xfrm>
            <a:off x="5711913" y="1600200"/>
            <a:ext cx="1911173" cy="4525963"/>
          </a:xfrm>
          <a:noFill/>
        </p:spPr>
      </p:pic>
    </p:spTree>
    <p:extLst>
      <p:ext uri="{BB962C8B-B14F-4D97-AF65-F5344CB8AC3E}">
        <p14:creationId xmlns:p14="http://schemas.microsoft.com/office/powerpoint/2010/main" val="149283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375" name="Rectangle 58374">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7" name="Freeform: Shape 58376">
            <a:extLst>
              <a:ext uri="{FF2B5EF4-FFF2-40B4-BE49-F238E27FC236}">
                <a16:creationId xmlns:a16="http://schemas.microsoft.com/office/drawing/2014/main" id="{DB74BAD7-F0FC-4719-A31F-1ABDB621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370" name="Title 1"/>
          <p:cNvSpPr>
            <a:spLocks noGrp="1"/>
          </p:cNvSpPr>
          <p:nvPr>
            <p:ph type="title"/>
          </p:nvPr>
        </p:nvSpPr>
        <p:spPr>
          <a:xfrm>
            <a:off x="852775" y="609599"/>
            <a:ext cx="5127695" cy="1322888"/>
          </a:xfrm>
        </p:spPr>
        <p:txBody>
          <a:bodyPr>
            <a:normAutofit/>
          </a:bodyPr>
          <a:lstStyle/>
          <a:p>
            <a:r>
              <a:rPr lang="en-US" altLang="en-US" b="1"/>
              <a:t>Indole Test</a:t>
            </a:r>
          </a:p>
        </p:txBody>
      </p:sp>
      <p:sp>
        <p:nvSpPr>
          <p:cNvPr id="3" name="Content Placeholder 2"/>
          <p:cNvSpPr>
            <a:spLocks noGrp="1"/>
          </p:cNvSpPr>
          <p:nvPr>
            <p:ph idx="1"/>
          </p:nvPr>
        </p:nvSpPr>
        <p:spPr>
          <a:xfrm>
            <a:off x="852775" y="2194101"/>
            <a:ext cx="4825354" cy="3908585"/>
          </a:xfrm>
        </p:spPr>
        <p:txBody>
          <a:bodyPr vert="horz" lIns="91440" tIns="45720" rIns="91440" bIns="45720" rtlCol="0">
            <a:normAutofit/>
          </a:bodyPr>
          <a:lstStyle/>
          <a:p>
            <a:pPr>
              <a:defRPr/>
            </a:pPr>
            <a:r>
              <a:rPr lang="en-US" altLang="en-US" sz="1400" b="1" u="sng"/>
              <a:t>Use</a:t>
            </a:r>
            <a:r>
              <a:rPr lang="en-US" altLang="en-US" sz="1400"/>
              <a:t>: to determine bacterial ability to degrade amino acid tryptophan (by tryptophanase enzyme) into indole (+ Kovac’s reagent (yellow) indicator) → red colour.</a:t>
            </a:r>
          </a:p>
          <a:p>
            <a:pPr>
              <a:defRPr/>
            </a:pPr>
            <a:r>
              <a:rPr lang="en-US" altLang="en-US" sz="1400" b="1" u="sng"/>
              <a:t>Method</a:t>
            </a:r>
            <a:r>
              <a:rPr lang="en-US" altLang="en-US" sz="1400"/>
              <a:t>:</a:t>
            </a:r>
          </a:p>
          <a:p>
            <a:pPr marL="0" indent="0">
              <a:buNone/>
              <a:defRPr/>
            </a:pPr>
            <a:r>
              <a:rPr lang="en-US" altLang="en-US" sz="1400"/>
              <a:t>1- Inoculate tryptophane broth with 1-2 drops from overnight bacterial enrichment broth.</a:t>
            </a:r>
          </a:p>
          <a:p>
            <a:pPr marL="0" indent="0">
              <a:buNone/>
              <a:defRPr/>
            </a:pPr>
            <a:r>
              <a:rPr lang="en-US" sz="1400"/>
              <a:t>2- Incubate at 35°C.</a:t>
            </a:r>
          </a:p>
          <a:p>
            <a:pPr marL="0" indent="0">
              <a:buNone/>
              <a:defRPr/>
            </a:pPr>
            <a:r>
              <a:rPr lang="en-US" altLang="en-US" sz="1400"/>
              <a:t>3- Add 0.5 mL (5-10 drops) of Kovac’s reagent.</a:t>
            </a:r>
          </a:p>
          <a:p>
            <a:pPr>
              <a:buFont typeface="Arial"/>
              <a:buChar char="•"/>
              <a:defRPr/>
            </a:pPr>
            <a:r>
              <a:rPr lang="en-US" sz="1400" b="1" u="sng">
                <a:cs typeface="Calibri" panose="020F0502020204030204"/>
              </a:rPr>
              <a:t>Results</a:t>
            </a:r>
            <a:r>
              <a:rPr lang="en-US" sz="1400">
                <a:cs typeface="Calibri" panose="020F0502020204030204"/>
              </a:rPr>
              <a:t>:</a:t>
            </a:r>
          </a:p>
          <a:p>
            <a:pPr>
              <a:buFont typeface="Arial"/>
              <a:buChar char="•"/>
              <a:defRPr/>
            </a:pPr>
            <a:r>
              <a:rPr lang="en-US" sz="1400" b="1" u="sng">
                <a:cs typeface="Calibri" panose="020F0502020204030204"/>
              </a:rPr>
              <a:t>Positive</a:t>
            </a:r>
            <a:r>
              <a:rPr lang="en-US" sz="1400">
                <a:cs typeface="Calibri" panose="020F0502020204030204"/>
              </a:rPr>
              <a:t>: enzyme present, indole produced, red ring on top of broth e.g. </a:t>
            </a:r>
            <a:r>
              <a:rPr lang="en-US" sz="1400" b="1">
                <a:cs typeface="Calibri" panose="020F0502020204030204"/>
              </a:rPr>
              <a:t>E.coli.</a:t>
            </a:r>
            <a:endParaRPr lang="en-US" sz="1400">
              <a:cs typeface="Calibri" panose="020F0502020204030204"/>
            </a:endParaRPr>
          </a:p>
          <a:p>
            <a:pPr>
              <a:buFont typeface="Arial"/>
              <a:buChar char="•"/>
              <a:defRPr/>
            </a:pPr>
            <a:r>
              <a:rPr lang="en-US" sz="1400" b="1" u="sng">
                <a:cs typeface="Calibri" panose="020F0502020204030204"/>
              </a:rPr>
              <a:t>Negative</a:t>
            </a:r>
            <a:r>
              <a:rPr lang="en-US" sz="1400">
                <a:cs typeface="Calibri" panose="020F0502020204030204"/>
              </a:rPr>
              <a:t>: enzyme absent, indole NOT produced, NO colour change or clear yellow ring e.g. </a:t>
            </a:r>
            <a:r>
              <a:rPr lang="en-US" sz="1400" b="1">
                <a:cs typeface="Calibri" panose="020F0502020204030204"/>
              </a:rPr>
              <a:t>Klebsiella sp., Enterobacter sp., Salmonella sp.</a:t>
            </a:r>
            <a:endParaRPr lang="en-US" sz="1400"/>
          </a:p>
        </p:txBody>
      </p:sp>
      <p:pic>
        <p:nvPicPr>
          <p:cNvPr id="2" name="Picture 3">
            <a:extLst>
              <a:ext uri="{FF2B5EF4-FFF2-40B4-BE49-F238E27FC236}">
                <a16:creationId xmlns:a16="http://schemas.microsoft.com/office/drawing/2014/main" id="{27856E1F-D16B-BBFF-C3B3-E4C9053FA679}"/>
              </a:ext>
            </a:extLst>
          </p:cNvPr>
          <p:cNvPicPr>
            <a:picLocks noChangeAspect="1"/>
          </p:cNvPicPr>
          <p:nvPr/>
        </p:nvPicPr>
        <p:blipFill>
          <a:blip r:embed="rId2"/>
          <a:stretch>
            <a:fillRect/>
          </a:stretch>
        </p:blipFill>
        <p:spPr>
          <a:xfrm>
            <a:off x="7241293" y="751030"/>
            <a:ext cx="892900" cy="2512028"/>
          </a:xfrm>
          <a:prstGeom prst="rect">
            <a:avLst/>
          </a:prstGeom>
        </p:spPr>
      </p:pic>
      <p:pic>
        <p:nvPicPr>
          <p:cNvPr id="4" name="Picture 4" descr="A picture containing text, cup, drink&#10;&#10;Description automatically generated">
            <a:extLst>
              <a:ext uri="{FF2B5EF4-FFF2-40B4-BE49-F238E27FC236}">
                <a16:creationId xmlns:a16="http://schemas.microsoft.com/office/drawing/2014/main" id="{CC314E88-5002-28AE-B958-B84E815880D5}"/>
              </a:ext>
            </a:extLst>
          </p:cNvPr>
          <p:cNvPicPr>
            <a:picLocks noChangeAspect="1"/>
          </p:cNvPicPr>
          <p:nvPr/>
        </p:nvPicPr>
        <p:blipFill>
          <a:blip r:embed="rId3"/>
          <a:stretch>
            <a:fillRect/>
          </a:stretch>
        </p:blipFill>
        <p:spPr>
          <a:xfrm>
            <a:off x="6860137" y="3584791"/>
            <a:ext cx="1655213" cy="2300465"/>
          </a:xfrm>
          <a:prstGeom prst="rect">
            <a:avLst/>
          </a:prstGeom>
        </p:spPr>
      </p:pic>
    </p:spTree>
    <p:extLst>
      <p:ext uri="{BB962C8B-B14F-4D97-AF65-F5344CB8AC3E}">
        <p14:creationId xmlns:p14="http://schemas.microsoft.com/office/powerpoint/2010/main" val="2634520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485900" y="1269208"/>
            <a:ext cx="6172200" cy="651272"/>
          </a:xfrm>
        </p:spPr>
        <p:txBody>
          <a:bodyPr/>
          <a:lstStyle/>
          <a:p>
            <a:r>
              <a:rPr lang="en-US" altLang="en-US" sz="2100" b="1"/>
              <a:t>Methyl Red (MR) &amp; Voges-Proskauer (VP) Tests</a:t>
            </a:r>
          </a:p>
        </p:txBody>
      </p:sp>
      <p:sp>
        <p:nvSpPr>
          <p:cNvPr id="3" name="Content Placeholder 2"/>
          <p:cNvSpPr>
            <a:spLocks noGrp="1"/>
          </p:cNvSpPr>
          <p:nvPr>
            <p:ph idx="1"/>
          </p:nvPr>
        </p:nvSpPr>
        <p:spPr/>
        <p:txBody>
          <a:bodyPr vert="horz" lIns="91440" tIns="45720" rIns="91440" bIns="45720" rtlCol="0" anchor="t">
            <a:normAutofit/>
          </a:bodyPr>
          <a:lstStyle/>
          <a:p>
            <a:pPr>
              <a:defRPr/>
            </a:pPr>
            <a:r>
              <a:rPr lang="en-US" sz="1350" b="1" u="sng" dirty="0"/>
              <a:t>Use</a:t>
            </a:r>
            <a:r>
              <a:rPr lang="en-US" sz="1350" dirty="0"/>
              <a:t>:</a:t>
            </a:r>
          </a:p>
          <a:p>
            <a:pPr marL="0" indent="0">
              <a:buNone/>
              <a:defRPr/>
            </a:pPr>
            <a:r>
              <a:rPr lang="en-US" sz="1350" dirty="0"/>
              <a:t>1- </a:t>
            </a:r>
            <a:r>
              <a:rPr lang="en-US" altLang="en-US" sz="1350" b="1" dirty="0">
                <a:solidFill>
                  <a:srgbClr val="00B050"/>
                </a:solidFill>
              </a:rPr>
              <a:t>MR tests </a:t>
            </a:r>
            <a:r>
              <a:rPr lang="en-US" altLang="en-US" sz="1350" dirty="0"/>
              <a:t>for </a:t>
            </a:r>
            <a:r>
              <a:rPr lang="en-US" altLang="en-US" sz="1350" b="1" dirty="0">
                <a:solidFill>
                  <a:srgbClr val="FF0000"/>
                </a:solidFill>
              </a:rPr>
              <a:t>acids production </a:t>
            </a:r>
            <a:r>
              <a:rPr lang="en-US" altLang="en-US" sz="1350" dirty="0"/>
              <a:t>from glucose fermentation.</a:t>
            </a:r>
          </a:p>
          <a:p>
            <a:pPr marL="0" lvl="1" indent="0">
              <a:buNone/>
              <a:defRPr/>
            </a:pPr>
            <a:r>
              <a:rPr lang="en-US" altLang="en-US" sz="1350" dirty="0"/>
              <a:t>2- </a:t>
            </a:r>
            <a:r>
              <a:rPr lang="en-US" altLang="en-US" sz="1350" b="1" dirty="0">
                <a:solidFill>
                  <a:srgbClr val="00B050"/>
                </a:solidFill>
              </a:rPr>
              <a:t>VP tests </a:t>
            </a:r>
            <a:r>
              <a:rPr lang="en-US" altLang="en-US" sz="1350" dirty="0"/>
              <a:t>f</a:t>
            </a:r>
            <a:r>
              <a:rPr lang="en-US" altLang="en-US" sz="1400" dirty="0"/>
              <a:t>or </a:t>
            </a:r>
            <a:r>
              <a:rPr lang="en-US" altLang="en-US" sz="1400" b="1" dirty="0">
                <a:solidFill>
                  <a:srgbClr val="FF0000"/>
                </a:solidFill>
              </a:rPr>
              <a:t>acetoin production </a:t>
            </a:r>
            <a:r>
              <a:rPr lang="en-US" altLang="en-US" sz="1400" dirty="0"/>
              <a:t>from glucose fermentation.</a:t>
            </a:r>
            <a:endParaRPr lang="en-US" altLang="en-US" sz="1400" dirty="0">
              <a:cs typeface="Calibri"/>
            </a:endParaRPr>
          </a:p>
          <a:p>
            <a:pPr marL="257175" lvl="1" indent="-257175">
              <a:defRPr/>
            </a:pPr>
            <a:r>
              <a:rPr lang="en-US" altLang="en-US" sz="1400" b="1" u="sng" dirty="0"/>
              <a:t>Culture media</a:t>
            </a:r>
            <a:r>
              <a:rPr lang="en-US" altLang="en-US" sz="1400" dirty="0"/>
              <a:t>: MRVP Glucose Broth, &amp; </a:t>
            </a:r>
            <a:r>
              <a:rPr lang="en-US" altLang="en-US" sz="1400" b="1" u="sng" dirty="0"/>
              <a:t>Reagents</a:t>
            </a:r>
            <a:r>
              <a:rPr lang="en-US" altLang="en-US" sz="1400" dirty="0"/>
              <a:t>:</a:t>
            </a:r>
            <a:endParaRPr lang="en-US" altLang="en-US" sz="1400" dirty="0">
              <a:cs typeface="Calibri"/>
            </a:endParaRPr>
          </a:p>
          <a:p>
            <a:pPr marL="0" lvl="1" indent="0">
              <a:buNone/>
              <a:defRPr/>
            </a:pPr>
            <a:r>
              <a:rPr lang="en-US" altLang="en-US" sz="1400" dirty="0"/>
              <a:t>1- Methyl Red indicator for acids produced </a:t>
            </a:r>
            <a:r>
              <a:rPr lang="en-US" sz="1400" dirty="0"/>
              <a:t>using </a:t>
            </a:r>
            <a:r>
              <a:rPr lang="en-US" sz="1400" b="1" dirty="0">
                <a:solidFill>
                  <a:srgbClr val="FF0000"/>
                </a:solidFill>
              </a:rPr>
              <a:t>mixed acid fermentation pathway</a:t>
            </a:r>
            <a:r>
              <a:rPr lang="en-US" sz="1400" dirty="0"/>
              <a:t> using pyruvate as a substrate</a:t>
            </a:r>
            <a:r>
              <a:rPr lang="en-US" altLang="en-US" sz="1400" dirty="0"/>
              <a:t>.</a:t>
            </a:r>
            <a:endParaRPr lang="en-US" altLang="en-US" sz="1400" dirty="0">
              <a:cs typeface="Calibri"/>
            </a:endParaRPr>
          </a:p>
          <a:p>
            <a:pPr marL="0" lvl="1" indent="0">
              <a:buNone/>
              <a:defRPr/>
            </a:pPr>
            <a:r>
              <a:rPr lang="en-US" altLang="en-US" sz="1400" dirty="0"/>
              <a:t>2- VP indicators (5% Alpha-naphthol &amp; potassium hydroxide) for acetoin production using</a:t>
            </a:r>
            <a:r>
              <a:rPr lang="en-US" sz="1400" dirty="0"/>
              <a:t> </a:t>
            </a:r>
            <a:r>
              <a:rPr lang="en-US" sz="1400" b="1" dirty="0">
                <a:solidFill>
                  <a:srgbClr val="FF0000"/>
                </a:solidFill>
              </a:rPr>
              <a:t>2,3-butanediol fermentation pathway</a:t>
            </a:r>
            <a:r>
              <a:rPr lang="en-US" sz="1400" dirty="0"/>
              <a:t>.</a:t>
            </a:r>
            <a:endParaRPr lang="en-US" altLang="en-US" sz="1400" dirty="0">
              <a:cs typeface="Calibri"/>
            </a:endParaRPr>
          </a:p>
          <a:p>
            <a:pPr marL="257175" lvl="1" indent="-257175">
              <a:defRPr/>
            </a:pPr>
            <a:r>
              <a:rPr lang="en-US" altLang="en-US" sz="1400" b="1" u="sng" dirty="0"/>
              <a:t>Method</a:t>
            </a:r>
            <a:r>
              <a:rPr lang="en-US" altLang="en-US" sz="1400" dirty="0"/>
              <a:t>:</a:t>
            </a:r>
            <a:endParaRPr lang="en-US" altLang="en-US" sz="1400" dirty="0">
              <a:cs typeface="Calibri"/>
            </a:endParaRPr>
          </a:p>
          <a:p>
            <a:pPr marL="0" lvl="1" indent="0">
              <a:buNone/>
              <a:defRPr/>
            </a:pPr>
            <a:r>
              <a:rPr lang="en-US" altLang="en-US" sz="1400" dirty="0"/>
              <a:t>1- Inoculate  tube aseptically with inoculating loop.</a:t>
            </a:r>
            <a:endParaRPr lang="en-US" altLang="en-US" sz="1400" dirty="0">
              <a:cs typeface="Calibri"/>
            </a:endParaRPr>
          </a:p>
          <a:p>
            <a:pPr marL="0" lvl="1" indent="0">
              <a:buNone/>
              <a:defRPr/>
            </a:pPr>
            <a:r>
              <a:rPr lang="en-US" altLang="en-US" sz="1400" dirty="0"/>
              <a:t>2- Incubate at 35°C for 48 hours of incubation.</a:t>
            </a:r>
            <a:endParaRPr lang="en-US" altLang="en-US" sz="1400" dirty="0">
              <a:cs typeface="Calibri"/>
            </a:endParaRPr>
          </a:p>
          <a:p>
            <a:pPr marL="0" lvl="1" indent="0">
              <a:buNone/>
              <a:defRPr/>
            </a:pPr>
            <a:r>
              <a:rPr lang="en-US" altLang="en-US" sz="1400" dirty="0"/>
              <a:t>3- Separate bacterial broth into 2 separate tubes.</a:t>
            </a:r>
            <a:endParaRPr lang="en-US" altLang="en-US" sz="1400" dirty="0">
              <a:cs typeface="Calibri"/>
            </a:endParaRPr>
          </a:p>
          <a:p>
            <a:pPr marL="0" lvl="1" indent="0">
              <a:buNone/>
              <a:defRPr/>
            </a:pPr>
            <a:r>
              <a:rPr lang="en-US" altLang="en-US" sz="1400" dirty="0"/>
              <a:t>4- Add few drops of MR to one tube.</a:t>
            </a:r>
            <a:endParaRPr lang="en-US" altLang="en-US" sz="1400" dirty="0">
              <a:cs typeface="Calibri"/>
            </a:endParaRPr>
          </a:p>
          <a:p>
            <a:pPr marL="0" lvl="1" indent="0">
              <a:buNone/>
              <a:defRPr/>
            </a:pPr>
            <a:r>
              <a:rPr lang="en-US" altLang="en-US" sz="1400" dirty="0"/>
              <a:t>5- </a:t>
            </a:r>
            <a:r>
              <a:rPr lang="en-US" sz="1400" dirty="0"/>
              <a:t>Add both VP reagents to the other tube, shake vigorously then allow to sit for 5-10 minutes</a:t>
            </a:r>
            <a:r>
              <a:rPr lang="en-US" altLang="en-US" sz="1400" dirty="0"/>
              <a:t>.</a:t>
            </a:r>
            <a:endParaRPr lang="en-US" altLang="en-US" sz="1400" dirty="0">
              <a:cs typeface="Calibri"/>
            </a:endParaRPr>
          </a:p>
        </p:txBody>
      </p:sp>
    </p:spTree>
    <p:extLst>
      <p:ext uri="{BB962C8B-B14F-4D97-AF65-F5344CB8AC3E}">
        <p14:creationId xmlns:p14="http://schemas.microsoft.com/office/powerpoint/2010/main" val="838213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404813"/>
            <a:ext cx="8229600" cy="1012825"/>
          </a:xfrm>
        </p:spPr>
        <p:txBody>
          <a:bodyPr/>
          <a:lstStyle/>
          <a:p>
            <a:r>
              <a:rPr lang="en-US" altLang="en-US" sz="2800" b="1"/>
              <a:t>Methyl Red (MR) &amp; Voges-Proskauer (VP) Tests</a:t>
            </a:r>
            <a:br>
              <a:rPr lang="en-US" altLang="en-US" sz="2800" b="1"/>
            </a:br>
            <a:r>
              <a:rPr lang="en-US" altLang="en-US" sz="2800" b="1"/>
              <a:t>Results</a:t>
            </a:r>
            <a:endParaRPr lang="en-US" altLang="en-US" sz="2800"/>
          </a:p>
        </p:txBody>
      </p:sp>
      <p:sp>
        <p:nvSpPr>
          <p:cNvPr id="27651" name="Text Placeholder 4"/>
          <p:cNvSpPr>
            <a:spLocks noGrp="1"/>
          </p:cNvSpPr>
          <p:nvPr>
            <p:ph type="body" idx="1"/>
          </p:nvPr>
        </p:nvSpPr>
        <p:spPr/>
        <p:txBody>
          <a:bodyPr/>
          <a:lstStyle/>
          <a:p>
            <a:pPr algn="ctr"/>
            <a:r>
              <a:rPr lang="en-US" altLang="en-US"/>
              <a:t>MR</a:t>
            </a:r>
          </a:p>
        </p:txBody>
      </p:sp>
      <p:sp>
        <p:nvSpPr>
          <p:cNvPr id="27652" name="Content Placeholder 5"/>
          <p:cNvSpPr>
            <a:spLocks noGrp="1"/>
          </p:cNvSpPr>
          <p:nvPr>
            <p:ph sz="half" idx="2"/>
          </p:nvPr>
        </p:nvSpPr>
        <p:spPr/>
        <p:txBody>
          <a:bodyPr/>
          <a:lstStyle/>
          <a:p>
            <a:r>
              <a:rPr lang="en-US" altLang="en-US" sz="2000" b="1" u="sng"/>
              <a:t>Positive</a:t>
            </a:r>
            <a:r>
              <a:rPr lang="en-US" altLang="en-US" sz="2000"/>
              <a:t>: acids, pH &lt;4.2, red</a:t>
            </a:r>
          </a:p>
          <a:p>
            <a:r>
              <a:rPr lang="en-US" altLang="en-US" sz="2000" b="1" u="sng"/>
              <a:t>Negative</a:t>
            </a:r>
            <a:r>
              <a:rPr lang="en-US" altLang="en-US" sz="2000"/>
              <a:t>: NO acids produced,  pH &gt;6.2, yellow.</a:t>
            </a:r>
          </a:p>
        </p:txBody>
      </p:sp>
      <p:sp>
        <p:nvSpPr>
          <p:cNvPr id="27653" name="Text Placeholder 6"/>
          <p:cNvSpPr>
            <a:spLocks noGrp="1"/>
          </p:cNvSpPr>
          <p:nvPr>
            <p:ph type="body" sz="quarter" idx="3"/>
          </p:nvPr>
        </p:nvSpPr>
        <p:spPr/>
        <p:txBody>
          <a:bodyPr/>
          <a:lstStyle/>
          <a:p>
            <a:pPr algn="ctr"/>
            <a:r>
              <a:rPr lang="en-US" altLang="en-US"/>
              <a:t>VP</a:t>
            </a:r>
          </a:p>
        </p:txBody>
      </p:sp>
      <p:sp>
        <p:nvSpPr>
          <p:cNvPr id="27654" name="Content Placeholder 7"/>
          <p:cNvSpPr>
            <a:spLocks noGrp="1"/>
          </p:cNvSpPr>
          <p:nvPr>
            <p:ph sz="quarter" idx="4"/>
          </p:nvPr>
        </p:nvSpPr>
        <p:spPr/>
        <p:txBody>
          <a:bodyPr/>
          <a:lstStyle/>
          <a:p>
            <a:pPr marL="342900" lvl="1" indent="-342900">
              <a:buFontTx/>
              <a:buChar char="•"/>
            </a:pPr>
            <a:r>
              <a:rPr lang="en-US" altLang="en-US" b="1" u="sng"/>
              <a:t>Positive</a:t>
            </a:r>
            <a:r>
              <a:rPr lang="en-US" altLang="en-US"/>
              <a:t>: acetoin present, red. </a:t>
            </a:r>
          </a:p>
          <a:p>
            <a:pPr marL="342900" lvl="1" indent="-342900">
              <a:buFontTx/>
              <a:buChar char="•"/>
            </a:pPr>
            <a:r>
              <a:rPr lang="en-US" altLang="en-US" b="1" u="sng"/>
              <a:t>Negative</a:t>
            </a:r>
            <a:r>
              <a:rPr lang="en-US" altLang="en-US"/>
              <a:t>: acetoin absent, NO colour change.</a:t>
            </a:r>
            <a:endParaRPr lang="en-US" altLang="en-US" b="1">
              <a:solidFill>
                <a:srgbClr val="000099"/>
              </a:solidFill>
            </a:endParaRPr>
          </a:p>
          <a:p>
            <a:endParaRPr lang="en-US" altLang="en-US"/>
          </a:p>
        </p:txBody>
      </p:sp>
      <p:pic>
        <p:nvPicPr>
          <p:cNvPr id="276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3463925"/>
            <a:ext cx="2344737" cy="295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3463925"/>
            <a:ext cx="3155950" cy="2624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588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p:spPr>
        <p:txBody>
          <a:bodyPr wrap="square" anchor="ctr">
            <a:normAutofit/>
          </a:bodyPr>
          <a:lstStyle/>
          <a:p>
            <a:r>
              <a:rPr lang="en-US" dirty="0"/>
              <a:t>Motility test</a:t>
            </a:r>
          </a:p>
        </p:txBody>
      </p:sp>
      <p:sp>
        <p:nvSpPr>
          <p:cNvPr id="6" name="Content Placeholder 5"/>
          <p:cNvSpPr>
            <a:spLocks noGrp="1"/>
          </p:cNvSpPr>
          <p:nvPr>
            <p:ph sz="half" idx="1"/>
          </p:nvPr>
        </p:nvSpPr>
        <p:spPr>
          <a:xfrm>
            <a:off x="457200" y="1600200"/>
            <a:ext cx="4038600" cy="4525963"/>
          </a:xfrm>
        </p:spPr>
        <p:txBody>
          <a:bodyPr wrap="square" anchor="t">
            <a:normAutofit/>
          </a:bodyPr>
          <a:lstStyle/>
          <a:p>
            <a:r>
              <a:rPr lang="en-US"/>
              <a:t>Motility in semisolid agar: Positive (motile); fuzzy growth feathering away from stab line creating cloudy appearance &amp; Negative (nonmotile); growth strictly along stab line.</a:t>
            </a:r>
          </a:p>
          <a:p>
            <a:pPr marL="0" indent="0">
              <a:buNone/>
            </a:pPr>
            <a:endParaRPr lang="en-US" dirty="0"/>
          </a:p>
        </p:txBody>
      </p:sp>
      <p:pic>
        <p:nvPicPr>
          <p:cNvPr id="2" name="Picture 2" descr="A picture containing indoor, beverage&#10;&#10;Description automatically generated">
            <a:extLst>
              <a:ext uri="{FF2B5EF4-FFF2-40B4-BE49-F238E27FC236}">
                <a16:creationId xmlns:a16="http://schemas.microsoft.com/office/drawing/2014/main" id="{C3B2317A-22E2-E3DD-A4A7-0A5B42961469}"/>
              </a:ext>
            </a:extLst>
          </p:cNvPr>
          <p:cNvPicPr>
            <a:picLocks noChangeAspect="1"/>
          </p:cNvPicPr>
          <p:nvPr/>
        </p:nvPicPr>
        <p:blipFill>
          <a:blip r:embed="rId2"/>
          <a:stretch>
            <a:fillRect/>
          </a:stretch>
        </p:blipFill>
        <p:spPr>
          <a:xfrm>
            <a:off x="4914587" y="1600200"/>
            <a:ext cx="3505825" cy="4525963"/>
          </a:xfrm>
          <a:prstGeom prst="rect">
            <a:avLst/>
          </a:prstGeom>
          <a:noFill/>
        </p:spPr>
      </p:pic>
    </p:spTree>
    <p:extLst>
      <p:ext uri="{BB962C8B-B14F-4D97-AF65-F5344CB8AC3E}">
        <p14:creationId xmlns:p14="http://schemas.microsoft.com/office/powerpoint/2010/main" val="3906258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71736" y="2571744"/>
            <a:ext cx="4572032" cy="1042982"/>
          </a:xfrm>
        </p:spPr>
        <p:txBody>
          <a:bodyPr>
            <a:noAutofit/>
          </a:bodyPr>
          <a:lstStyle/>
          <a:p>
            <a:pPr>
              <a:buNone/>
            </a:pPr>
            <a:r>
              <a:rPr lang="en-US" sz="5400" b="1" i="1" dirty="0" err="1">
                <a:solidFill>
                  <a:srgbClr val="FF0000"/>
                </a:solidFill>
                <a:effectLst>
                  <a:outerShdw blurRad="38100" dist="38100" dir="2700000" algn="tl">
                    <a:srgbClr val="000000">
                      <a:alpha val="43137"/>
                    </a:srgbClr>
                  </a:outerShdw>
                </a:effectLst>
              </a:rPr>
              <a:t>Yersinia</a:t>
            </a:r>
            <a:r>
              <a:rPr lang="en-US" sz="5400" b="1" i="1" dirty="0">
                <a:solidFill>
                  <a:srgbClr val="FF0000"/>
                </a:solidFill>
                <a:effectLst>
                  <a:outerShdw blurRad="38100" dist="38100" dir="2700000" algn="tl">
                    <a:srgbClr val="000000">
                      <a:alpha val="43137"/>
                    </a:srgbClr>
                  </a:outerShdw>
                </a:effectLst>
              </a:rPr>
              <a:t> </a:t>
            </a:r>
            <a:r>
              <a:rPr lang="en-US" sz="5400" b="1" i="1" dirty="0" err="1">
                <a:solidFill>
                  <a:srgbClr val="FF0000"/>
                </a:solidFill>
                <a:effectLst>
                  <a:outerShdw blurRad="38100" dist="38100" dir="2700000" algn="tl">
                    <a:srgbClr val="000000">
                      <a:alpha val="43137"/>
                    </a:srgbClr>
                  </a:outerShdw>
                </a:effectLst>
              </a:rPr>
              <a:t>pestis</a:t>
            </a:r>
            <a:endParaRPr lang="ar-SA" sz="5400" i="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a:t>Diagnosis</a:t>
            </a:r>
          </a:p>
        </p:txBody>
      </p:sp>
      <p:sp>
        <p:nvSpPr>
          <p:cNvPr id="3" name="Content Placeholder 2"/>
          <p:cNvSpPr>
            <a:spLocks noGrp="1"/>
          </p:cNvSpPr>
          <p:nvPr>
            <p:ph idx="1"/>
          </p:nvPr>
        </p:nvSpPr>
        <p:spPr>
          <a:xfrm>
            <a:off x="428596" y="1285860"/>
            <a:ext cx="8229600" cy="4525963"/>
          </a:xfrm>
        </p:spPr>
        <p:txBody>
          <a:bodyPr/>
          <a:lstStyle/>
          <a:p>
            <a:pPr algn="just">
              <a:buNone/>
            </a:pPr>
            <a:r>
              <a:rPr lang="en-US" b="1" dirty="0">
                <a:solidFill>
                  <a:srgbClr val="FF0000"/>
                </a:solidFill>
              </a:rPr>
              <a:t>Acceptable Specimen Types .</a:t>
            </a:r>
          </a:p>
          <a:p>
            <a:pPr algn="just"/>
            <a:r>
              <a:rPr lang="en-US" dirty="0"/>
              <a:t>Bronchial wash/tracheal aspirate (≥ 1 ml) .</a:t>
            </a:r>
          </a:p>
          <a:p>
            <a:pPr algn="just"/>
            <a:r>
              <a:rPr lang="en-US" dirty="0"/>
              <a:t>Whole blood: 5-10 ml blood in EDTA, and/or                          Inoculated blood culture bottle   .</a:t>
            </a:r>
          </a:p>
          <a:p>
            <a:pPr algn="just"/>
            <a:r>
              <a:rPr lang="en-US" dirty="0"/>
              <a:t>Aspirate or biopsy of liver, spleen, bone marrow, lung, or bubo</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a:t>Diagnosis</a:t>
            </a:r>
          </a:p>
        </p:txBody>
      </p:sp>
      <p:sp>
        <p:nvSpPr>
          <p:cNvPr id="3" name="Content Placeholder 2"/>
          <p:cNvSpPr>
            <a:spLocks noGrp="1"/>
          </p:cNvSpPr>
          <p:nvPr>
            <p:ph idx="1"/>
          </p:nvPr>
        </p:nvSpPr>
        <p:spPr>
          <a:xfrm>
            <a:off x="457200" y="1357298"/>
            <a:ext cx="8229600" cy="5286412"/>
          </a:xfrm>
        </p:spPr>
        <p:txBody>
          <a:bodyPr>
            <a:normAutofit fontScale="92500" lnSpcReduction="20000"/>
          </a:bodyPr>
          <a:lstStyle/>
          <a:p>
            <a:pPr algn="just"/>
            <a:r>
              <a:rPr lang="en-US" dirty="0"/>
              <a:t>Blood and bubo aspirates and sputum should be Giemsa stained. Smears typically show the bacillus to have a </a:t>
            </a:r>
            <a:r>
              <a:rPr lang="en-US" b="1" dirty="0"/>
              <a:t>bipolar or "safety pin" appearance.</a:t>
            </a:r>
          </a:p>
          <a:p>
            <a:pPr algn="just"/>
            <a:r>
              <a:rPr lang="en-US" dirty="0"/>
              <a:t>Send smears to a reference lab for fluorescent antibody microscopy. </a:t>
            </a:r>
          </a:p>
          <a:p>
            <a:pPr algn="just"/>
            <a:r>
              <a:rPr lang="en-US" dirty="0"/>
              <a:t>Most Gram-negative bacteria produce colonies within 24 h</a:t>
            </a:r>
            <a:r>
              <a:rPr lang="en-US" i="1" dirty="0"/>
              <a:t>;</a:t>
            </a:r>
            <a:r>
              <a:rPr lang="en-US" dirty="0"/>
              <a:t> </a:t>
            </a:r>
            <a:r>
              <a:rPr lang="en-US" i="1" dirty="0"/>
              <a:t>Y. pestis</a:t>
            </a:r>
            <a:r>
              <a:rPr lang="en-US" dirty="0"/>
              <a:t> do not. Because Cultures grow slower (1.25 hours/generation time) than other bacteria and thus require longer incubation times for optimal growth</a:t>
            </a:r>
          </a:p>
          <a:p>
            <a:pPr algn="just">
              <a:buNone/>
            </a:pPr>
            <a:r>
              <a:rPr lang="en-US" dirty="0"/>
              <a:t>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928794" y="2571744"/>
            <a:ext cx="6429420" cy="828668"/>
          </a:xfrm>
        </p:spPr>
        <p:txBody>
          <a:bodyPr>
            <a:noAutofit/>
          </a:bodyPr>
          <a:lstStyle/>
          <a:p>
            <a:pPr>
              <a:buNone/>
            </a:pPr>
            <a:r>
              <a:rPr lang="en-US" sz="4400" b="1" dirty="0">
                <a:solidFill>
                  <a:srgbClr val="FF0000"/>
                </a:solidFill>
                <a:effectLst>
                  <a:outerShdw blurRad="38100" dist="38100" dir="2700000" algn="tl">
                    <a:srgbClr val="000000">
                      <a:alpha val="43137"/>
                    </a:srgbClr>
                  </a:outerShdw>
                </a:effectLst>
              </a:rPr>
              <a:t>Diagnosis of Salmonella </a:t>
            </a:r>
            <a:endParaRPr lang="ar-SA" sz="44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43084" y="71414"/>
            <a:ext cx="5400684" cy="642942"/>
          </a:xfrm>
          <a:solidFill>
            <a:schemeClr val="bg1">
              <a:lumMod val="85000"/>
            </a:schemeClr>
          </a:solidFill>
        </p:spPr>
        <p:txBody>
          <a:bodyPr vert="horz" lIns="91440" tIns="45720" rIns="91440" bIns="45720" rtlCol="0" anchor="ctr">
            <a:normAutofit fontScale="90000"/>
          </a:bodyPr>
          <a:lstStyle/>
          <a:p>
            <a:r>
              <a:rPr lang="en-US" sz="4000" b="1" dirty="0"/>
              <a:t>Diagnosis</a:t>
            </a:r>
          </a:p>
        </p:txBody>
      </p:sp>
      <p:sp>
        <p:nvSpPr>
          <p:cNvPr id="3" name="Content Placeholder 2"/>
          <p:cNvSpPr>
            <a:spLocks noGrp="1"/>
          </p:cNvSpPr>
          <p:nvPr>
            <p:ph idx="1"/>
          </p:nvPr>
        </p:nvSpPr>
        <p:spPr>
          <a:xfrm>
            <a:off x="214282" y="642918"/>
            <a:ext cx="8229600" cy="4525963"/>
          </a:xfrm>
        </p:spPr>
        <p:txBody>
          <a:bodyPr>
            <a:normAutofit/>
          </a:bodyPr>
          <a:lstStyle/>
          <a:p>
            <a:pPr>
              <a:buNone/>
            </a:pPr>
            <a:r>
              <a:rPr lang="en-US" b="1" dirty="0">
                <a:solidFill>
                  <a:srgbClr val="FF0000"/>
                </a:solidFill>
              </a:rPr>
              <a:t>Staining pattern</a:t>
            </a:r>
          </a:p>
          <a:p>
            <a:pPr marL="0">
              <a:buNone/>
            </a:pPr>
            <a:r>
              <a:rPr lang="en-US" sz="2000" dirty="0"/>
              <a:t>Gram-negative rods (0.5 - 0.8 x 1- 3 μm) Bipolar staining  (resembling closed safety pin) may be evident with Gram stain but more apparent with Giemsa stain </a:t>
            </a:r>
          </a:p>
          <a:p>
            <a:pPr>
              <a:buNone/>
            </a:pPr>
            <a:endParaRPr lang="en-US" dirty="0">
              <a:solidFill>
                <a:srgbClr val="FF0000"/>
              </a:solidFill>
            </a:endParaRPr>
          </a:p>
          <a:p>
            <a:endParaRPr lang="en-US" dirty="0"/>
          </a:p>
        </p:txBody>
      </p:sp>
      <p:pic>
        <p:nvPicPr>
          <p:cNvPr id="32773" name="Picture 5" descr="http://www.esacademic.com/pictures/eswiki/89/Yersinia_pestis_wayson.jpg"/>
          <p:cNvPicPr>
            <a:picLocks noChangeAspect="1" noChangeArrowheads="1"/>
          </p:cNvPicPr>
          <p:nvPr/>
        </p:nvPicPr>
        <p:blipFill>
          <a:blip r:embed="rId2"/>
          <a:srcRect/>
          <a:stretch>
            <a:fillRect/>
          </a:stretch>
        </p:blipFill>
        <p:spPr bwMode="auto">
          <a:xfrm>
            <a:off x="214282" y="2214554"/>
            <a:ext cx="3714776" cy="2730361"/>
          </a:xfrm>
          <a:prstGeom prst="rect">
            <a:avLst/>
          </a:prstGeom>
          <a:noFill/>
        </p:spPr>
      </p:pic>
      <p:pic>
        <p:nvPicPr>
          <p:cNvPr id="8" name="Picture 2" descr="http://tse1.mm.bing.net/th?&amp;id=OIP.M29631adbbacde255216c2fcd1cb7af03o0&amp;w=199&amp;h=141&amp;c=0&amp;pid=1.9&amp;rs=0&amp;p=0"/>
          <p:cNvPicPr>
            <a:picLocks noChangeAspect="1" noChangeArrowheads="1"/>
          </p:cNvPicPr>
          <p:nvPr/>
        </p:nvPicPr>
        <p:blipFill>
          <a:blip r:embed="rId3"/>
          <a:srcRect/>
          <a:stretch>
            <a:fillRect/>
          </a:stretch>
        </p:blipFill>
        <p:spPr bwMode="auto">
          <a:xfrm>
            <a:off x="4214811" y="1928803"/>
            <a:ext cx="3240446" cy="2214578"/>
          </a:xfrm>
          <a:prstGeom prst="rect">
            <a:avLst/>
          </a:prstGeom>
          <a:noFill/>
        </p:spPr>
      </p:pic>
      <p:pic>
        <p:nvPicPr>
          <p:cNvPr id="32775" name="Picture 7"/>
          <p:cNvPicPr>
            <a:picLocks noChangeAspect="1" noChangeArrowheads="1"/>
          </p:cNvPicPr>
          <p:nvPr/>
        </p:nvPicPr>
        <p:blipFill>
          <a:blip r:embed="rId4"/>
          <a:srcRect/>
          <a:stretch>
            <a:fillRect/>
          </a:stretch>
        </p:blipFill>
        <p:spPr bwMode="auto">
          <a:xfrm rot="681621">
            <a:off x="8024210" y="1956738"/>
            <a:ext cx="1142080" cy="1338266"/>
          </a:xfrm>
          <a:prstGeom prst="rect">
            <a:avLst/>
          </a:prstGeom>
          <a:noFill/>
          <a:ln w="9525">
            <a:noFill/>
            <a:miter lim="800000"/>
            <a:headEnd/>
            <a:tailEnd/>
          </a:ln>
          <a:effectLst/>
        </p:spPr>
      </p:pic>
      <p:cxnSp>
        <p:nvCxnSpPr>
          <p:cNvPr id="11" name="Straight Connector 10"/>
          <p:cNvCxnSpPr/>
          <p:nvPr/>
        </p:nvCxnSpPr>
        <p:spPr>
          <a:xfrm flipV="1">
            <a:off x="1857356" y="1928803"/>
            <a:ext cx="2357454" cy="1643073"/>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143108" y="4143381"/>
            <a:ext cx="2071702" cy="428627"/>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5607851" y="2821778"/>
            <a:ext cx="500067" cy="28575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2777" name="Picture 9" descr="http://fce-study.netdna-ssl.com/images/upload-flashcards/761597/849251_m.jpg"/>
          <p:cNvPicPr>
            <a:picLocks noChangeAspect="1" noChangeArrowheads="1"/>
          </p:cNvPicPr>
          <p:nvPr/>
        </p:nvPicPr>
        <p:blipFill>
          <a:blip r:embed="rId5"/>
          <a:srcRect/>
          <a:stretch>
            <a:fillRect/>
          </a:stretch>
        </p:blipFill>
        <p:spPr bwMode="auto">
          <a:xfrm>
            <a:off x="4357686" y="4446967"/>
            <a:ext cx="3214710" cy="2411033"/>
          </a:xfrm>
          <a:prstGeom prst="rect">
            <a:avLst/>
          </a:prstGeom>
          <a:noFill/>
        </p:spPr>
      </p:pic>
      <p:sp>
        <p:nvSpPr>
          <p:cNvPr id="19" name="TextBox 18"/>
          <p:cNvSpPr txBox="1"/>
          <p:nvPr/>
        </p:nvSpPr>
        <p:spPr>
          <a:xfrm>
            <a:off x="7500958" y="6286520"/>
            <a:ext cx="1511696" cy="369332"/>
          </a:xfrm>
          <a:prstGeom prst="rect">
            <a:avLst/>
          </a:prstGeom>
          <a:noFill/>
        </p:spPr>
        <p:txBody>
          <a:bodyPr wrap="none" rtlCol="0">
            <a:spAutoFit/>
          </a:bodyPr>
          <a:lstStyle/>
          <a:p>
            <a:r>
              <a:rPr lang="en-US" b="1" dirty="0"/>
              <a:t>Gram staining</a:t>
            </a:r>
          </a:p>
        </p:txBody>
      </p:sp>
      <p:sp>
        <p:nvSpPr>
          <p:cNvPr id="20" name="TextBox 19"/>
          <p:cNvSpPr txBox="1"/>
          <p:nvPr/>
        </p:nvSpPr>
        <p:spPr>
          <a:xfrm>
            <a:off x="1000100" y="5000636"/>
            <a:ext cx="1697901" cy="369332"/>
          </a:xfrm>
          <a:prstGeom prst="rect">
            <a:avLst/>
          </a:prstGeom>
          <a:noFill/>
        </p:spPr>
        <p:txBody>
          <a:bodyPr wrap="none" rtlCol="0">
            <a:spAutoFit/>
          </a:bodyPr>
          <a:lstStyle/>
          <a:p>
            <a:r>
              <a:rPr lang="en-US" b="1" dirty="0">
                <a:solidFill>
                  <a:srgbClr val="FF0000"/>
                </a:solidFill>
              </a:rPr>
              <a:t>Giemsa staining</a:t>
            </a:r>
          </a:p>
        </p:txBody>
      </p:sp>
      <p:sp>
        <p:nvSpPr>
          <p:cNvPr id="25" name="TextBox 24"/>
          <p:cNvSpPr txBox="1"/>
          <p:nvPr/>
        </p:nvSpPr>
        <p:spPr>
          <a:xfrm>
            <a:off x="7429520" y="2643182"/>
            <a:ext cx="389850" cy="707886"/>
          </a:xfrm>
          <a:prstGeom prst="rect">
            <a:avLst/>
          </a:prstGeom>
          <a:noFill/>
        </p:spPr>
        <p:txBody>
          <a:bodyPr wrap="square" rtlCol="0">
            <a:spAutoFit/>
          </a:bodyPr>
          <a:lstStyle/>
          <a:p>
            <a:r>
              <a:rPr lang="en-US" sz="40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2773"/>
                                        </p:tgtEl>
                                        <p:attrNameLst>
                                          <p:attrName>style.visibility</p:attrName>
                                        </p:attrNameLst>
                                      </p:cBhvr>
                                      <p:to>
                                        <p:strVal val="visible"/>
                                      </p:to>
                                    </p:set>
                                    <p:animEffect transition="in" filter="checkerboard(across)">
                                      <p:cBhvr>
                                        <p:cTn id="18" dur="500"/>
                                        <p:tgtEl>
                                          <p:spTgt spid="32773"/>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checkerboard(across)">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par>
                                <p:cTn id="29" presetID="4" presetClass="entr" presetSubtype="16"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ox(in)">
                                      <p:cBhvr>
                                        <p:cTn id="31" dur="500"/>
                                        <p:tgtEl>
                                          <p:spTgt spid="13"/>
                                        </p:tgtEl>
                                      </p:cBhvr>
                                    </p:animEffect>
                                  </p:childTnLst>
                                </p:cTn>
                              </p:par>
                              <p:par>
                                <p:cTn id="32" presetID="4" presetClass="entr" presetSubtype="1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ox(i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checkerboard(across)">
                                      <p:cBhvr>
                                        <p:cTn id="45" dur="500"/>
                                        <p:tgtEl>
                                          <p:spTgt spid="25"/>
                                        </p:tgtEl>
                                      </p:cBhvr>
                                    </p:animEffect>
                                  </p:childTnLst>
                                </p:cTn>
                              </p:par>
                              <p:par>
                                <p:cTn id="46" presetID="5" presetClass="entr" presetSubtype="10" fill="hold" nodeType="withEffect">
                                  <p:stCondLst>
                                    <p:cond delay="0"/>
                                  </p:stCondLst>
                                  <p:childTnLst>
                                    <p:set>
                                      <p:cBhvr>
                                        <p:cTn id="47" dur="1" fill="hold">
                                          <p:stCondLst>
                                            <p:cond delay="0"/>
                                          </p:stCondLst>
                                        </p:cTn>
                                        <p:tgtEl>
                                          <p:spTgt spid="32775"/>
                                        </p:tgtEl>
                                        <p:attrNameLst>
                                          <p:attrName>style.visibility</p:attrName>
                                        </p:attrNameLst>
                                      </p:cBhvr>
                                      <p:to>
                                        <p:strVal val="visible"/>
                                      </p:to>
                                    </p:set>
                                    <p:animEffect transition="in" filter="checkerboard(across)">
                                      <p:cBhvr>
                                        <p:cTn id="48" dur="500"/>
                                        <p:tgtEl>
                                          <p:spTgt spid="3277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ox(in)">
                                      <p:cBhvr>
                                        <p:cTn id="53" dur="500"/>
                                        <p:tgtEl>
                                          <p:spTgt spid="19"/>
                                        </p:tgtEl>
                                      </p:cBhvr>
                                    </p:animEffect>
                                  </p:childTnLst>
                                </p:cTn>
                              </p:par>
                              <p:par>
                                <p:cTn id="54" presetID="4" presetClass="entr" presetSubtype="16" fill="hold" nodeType="withEffect">
                                  <p:stCondLst>
                                    <p:cond delay="0"/>
                                  </p:stCondLst>
                                  <p:childTnLst>
                                    <p:set>
                                      <p:cBhvr>
                                        <p:cTn id="55" dur="1" fill="hold">
                                          <p:stCondLst>
                                            <p:cond delay="0"/>
                                          </p:stCondLst>
                                        </p:cTn>
                                        <p:tgtEl>
                                          <p:spTgt spid="32777"/>
                                        </p:tgtEl>
                                        <p:attrNameLst>
                                          <p:attrName>style.visibility</p:attrName>
                                        </p:attrNameLst>
                                      </p:cBhvr>
                                      <p:to>
                                        <p:strVal val="visible"/>
                                      </p:to>
                                    </p:set>
                                    <p:animEffect transition="in" filter="box(in)">
                                      <p:cBhvr>
                                        <p:cTn id="56"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743084" y="142852"/>
            <a:ext cx="5400684" cy="868346"/>
          </a:xfrm>
          <a:solidFill>
            <a:schemeClr val="bg1">
              <a:lumMod val="85000"/>
            </a:schemeClr>
          </a:solidFill>
        </p:spPr>
        <p:txBody>
          <a:bodyPr vert="horz" lIns="91440" tIns="45720" rIns="91440" bIns="45720" rtlCol="0" anchor="ctr">
            <a:normAutofit/>
          </a:bodyPr>
          <a:lstStyle/>
          <a:p>
            <a:r>
              <a:rPr lang="en-US" sz="4000" b="1" dirty="0"/>
              <a:t>Diagnosis</a:t>
            </a:r>
          </a:p>
        </p:txBody>
      </p:sp>
      <p:sp>
        <p:nvSpPr>
          <p:cNvPr id="3" name="Content Placeholder 2"/>
          <p:cNvSpPr>
            <a:spLocks noGrp="1"/>
          </p:cNvSpPr>
          <p:nvPr>
            <p:ph idx="1"/>
          </p:nvPr>
        </p:nvSpPr>
        <p:spPr>
          <a:xfrm>
            <a:off x="457200" y="1000108"/>
            <a:ext cx="8229600" cy="4525963"/>
          </a:xfrm>
        </p:spPr>
        <p:txBody>
          <a:bodyPr>
            <a:normAutofit/>
          </a:bodyPr>
          <a:lstStyle/>
          <a:p>
            <a:pPr>
              <a:buNone/>
            </a:pPr>
            <a:r>
              <a:rPr lang="en-US" dirty="0">
                <a:solidFill>
                  <a:srgbClr val="FF0000"/>
                </a:solidFill>
              </a:rPr>
              <a:t>Colony Morphology</a:t>
            </a:r>
          </a:p>
          <a:p>
            <a:r>
              <a:rPr lang="en-US" sz="2400" dirty="0"/>
              <a:t>Grey-white translucent colonies on Blood Agar  (BA) and Chocolate Agar (CA) at ambient and 35/37⁰C (growth faster at 28⁰C).</a:t>
            </a:r>
          </a:p>
          <a:p>
            <a:r>
              <a:rPr lang="en-US" sz="2400" dirty="0"/>
              <a:t>“Fried egg”  appearance on BA in older cultures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71406" y="1500174"/>
            <a:ext cx="2966256" cy="2708321"/>
          </a:xfrm>
          <a:prstGeom prst="rect">
            <a:avLst/>
          </a:prstGeom>
          <a:noFill/>
          <a:ln w="9525">
            <a:noFill/>
            <a:miter lim="800000"/>
            <a:headEnd/>
            <a:tailEnd/>
          </a:ln>
          <a:effectLst/>
        </p:spPr>
      </p:pic>
      <p:pic>
        <p:nvPicPr>
          <p:cNvPr id="33794" name="Picture 2"/>
          <p:cNvPicPr>
            <a:picLocks noChangeAspect="1" noChangeArrowheads="1"/>
          </p:cNvPicPr>
          <p:nvPr/>
        </p:nvPicPr>
        <p:blipFill>
          <a:blip r:embed="rId3"/>
          <a:srcRect/>
          <a:stretch>
            <a:fillRect/>
          </a:stretch>
        </p:blipFill>
        <p:spPr bwMode="auto">
          <a:xfrm>
            <a:off x="3071802" y="1500174"/>
            <a:ext cx="3072465" cy="2632457"/>
          </a:xfrm>
          <a:prstGeom prst="rect">
            <a:avLst/>
          </a:prstGeom>
          <a:noFill/>
          <a:ln w="9525">
            <a:noFill/>
            <a:miter lim="800000"/>
            <a:headEnd/>
            <a:tailEnd/>
          </a:ln>
          <a:effectLst/>
        </p:spPr>
      </p:pic>
      <p:pic>
        <p:nvPicPr>
          <p:cNvPr id="33795" name="Picture 3"/>
          <p:cNvPicPr>
            <a:picLocks noChangeAspect="1" noChangeArrowheads="1"/>
          </p:cNvPicPr>
          <p:nvPr/>
        </p:nvPicPr>
        <p:blipFill>
          <a:blip r:embed="rId4"/>
          <a:srcRect/>
          <a:stretch>
            <a:fillRect/>
          </a:stretch>
        </p:blipFill>
        <p:spPr bwMode="auto">
          <a:xfrm>
            <a:off x="6215074" y="1500174"/>
            <a:ext cx="2844874" cy="2571769"/>
          </a:xfrm>
          <a:prstGeom prst="rect">
            <a:avLst/>
          </a:prstGeom>
          <a:noFill/>
          <a:ln w="9525">
            <a:noFill/>
            <a:miter lim="800000"/>
            <a:headEnd/>
            <a:tailEnd/>
          </a:ln>
          <a:effectLst/>
        </p:spPr>
      </p:pic>
      <p:pic>
        <p:nvPicPr>
          <p:cNvPr id="33796" name="Picture 4"/>
          <p:cNvPicPr>
            <a:picLocks noChangeAspect="1" noChangeArrowheads="1"/>
          </p:cNvPicPr>
          <p:nvPr/>
        </p:nvPicPr>
        <p:blipFill>
          <a:blip r:embed="rId5"/>
          <a:srcRect/>
          <a:stretch>
            <a:fillRect/>
          </a:stretch>
        </p:blipFill>
        <p:spPr bwMode="auto">
          <a:xfrm>
            <a:off x="6286512" y="4214818"/>
            <a:ext cx="2786050" cy="2533449"/>
          </a:xfrm>
          <a:prstGeom prst="rect">
            <a:avLst/>
          </a:prstGeom>
          <a:noFill/>
          <a:ln w="9525">
            <a:noFill/>
            <a:miter lim="800000"/>
            <a:headEnd/>
            <a:tailEnd/>
          </a:ln>
          <a:effectLst/>
        </p:spPr>
      </p:pic>
      <p:sp>
        <p:nvSpPr>
          <p:cNvPr id="8" name="Content Placeholder 2"/>
          <p:cNvSpPr>
            <a:spLocks noGrp="1"/>
          </p:cNvSpPr>
          <p:nvPr>
            <p:ph idx="1"/>
          </p:nvPr>
        </p:nvSpPr>
        <p:spPr>
          <a:xfrm>
            <a:off x="457200" y="928671"/>
            <a:ext cx="3614734" cy="785818"/>
          </a:xfrm>
          <a:noFill/>
          <a:ln w="9525">
            <a:noFill/>
            <a:miter lim="800000"/>
            <a:headEnd/>
            <a:tailEnd/>
          </a:ln>
          <a:effectLst/>
        </p:spPr>
        <p:txBody>
          <a:bodyPr>
            <a:normAutofit/>
          </a:bodyPr>
          <a:lstStyle/>
          <a:p>
            <a:pPr>
              <a:buNone/>
            </a:pPr>
            <a:r>
              <a:rPr lang="en-US" dirty="0">
                <a:solidFill>
                  <a:srgbClr val="FF0000"/>
                </a:solidFill>
              </a:rPr>
              <a:t>Colony Morphology</a:t>
            </a:r>
          </a:p>
        </p:txBody>
      </p:sp>
      <p:sp>
        <p:nvSpPr>
          <p:cNvPr id="9" name="Title 1"/>
          <p:cNvSpPr txBox="1">
            <a:spLocks/>
          </p:cNvSpPr>
          <p:nvPr/>
        </p:nvSpPr>
        <p:spPr>
          <a:xfrm>
            <a:off x="1743084" y="142852"/>
            <a:ext cx="5400684" cy="868346"/>
          </a:xfrm>
          <a:prstGeom prst="rect">
            <a:avLst/>
          </a:prstGeom>
          <a:solidFill>
            <a:schemeClr val="bg1">
              <a:lumMod val="85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Diagnosis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33797" name="Picture 5"/>
          <p:cNvPicPr>
            <a:picLocks noChangeAspect="1" noChangeArrowheads="1"/>
          </p:cNvPicPr>
          <p:nvPr/>
        </p:nvPicPr>
        <p:blipFill>
          <a:blip r:embed="rId6"/>
          <a:srcRect/>
          <a:stretch>
            <a:fillRect/>
          </a:stretch>
        </p:blipFill>
        <p:spPr bwMode="auto">
          <a:xfrm>
            <a:off x="0" y="4357694"/>
            <a:ext cx="3428992" cy="785818"/>
          </a:xfrm>
          <a:prstGeom prst="rect">
            <a:avLst/>
          </a:prstGeom>
          <a:noFill/>
          <a:ln w="9525">
            <a:noFill/>
            <a:miter lim="800000"/>
            <a:headEnd/>
            <a:tailEnd/>
          </a:ln>
          <a:effectLst/>
        </p:spPr>
      </p:pic>
      <p:sp>
        <p:nvSpPr>
          <p:cNvPr id="9218" name="AutoShape 2" descr="نتيجة بحث الصور عن ‪Fried eg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9219" name="Picture 3"/>
          <p:cNvPicPr>
            <a:picLocks noChangeAspect="1" noChangeArrowheads="1"/>
          </p:cNvPicPr>
          <p:nvPr/>
        </p:nvPicPr>
        <p:blipFill>
          <a:blip r:embed="rId7"/>
          <a:srcRect/>
          <a:stretch>
            <a:fillRect/>
          </a:stretch>
        </p:blipFill>
        <p:spPr bwMode="auto">
          <a:xfrm>
            <a:off x="3857620" y="4500570"/>
            <a:ext cx="2143125" cy="2143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box(in)">
                                      <p:cBhvr>
                                        <p:cTn id="12" dur="500"/>
                                        <p:tgtEl>
                                          <p:spTgt spid="3379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3795"/>
                                        </p:tgtEl>
                                        <p:attrNameLst>
                                          <p:attrName>style.visibility</p:attrName>
                                        </p:attrNameLst>
                                      </p:cBhvr>
                                      <p:to>
                                        <p:strVal val="visible"/>
                                      </p:to>
                                    </p:set>
                                    <p:animEffect transition="in" filter="box(in)">
                                      <p:cBhvr>
                                        <p:cTn id="17" dur="500"/>
                                        <p:tgtEl>
                                          <p:spTgt spid="3379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3797"/>
                                        </p:tgtEl>
                                        <p:attrNameLst>
                                          <p:attrName>style.visibility</p:attrName>
                                        </p:attrNameLst>
                                      </p:cBhvr>
                                      <p:to>
                                        <p:strVal val="visible"/>
                                      </p:to>
                                    </p:set>
                                    <p:animEffect transition="in" filter="box(in)">
                                      <p:cBhvr>
                                        <p:cTn id="22" dur="500"/>
                                        <p:tgtEl>
                                          <p:spTgt spid="3379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3796"/>
                                        </p:tgtEl>
                                        <p:attrNameLst>
                                          <p:attrName>style.visibility</p:attrName>
                                        </p:attrNameLst>
                                      </p:cBhvr>
                                      <p:to>
                                        <p:strVal val="visible"/>
                                      </p:to>
                                    </p:set>
                                    <p:animEffect transition="in" filter="checkerboard(across)">
                                      <p:cBhvr>
                                        <p:cTn id="27" dur="500"/>
                                        <p:tgtEl>
                                          <p:spTgt spid="3379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219"/>
                                        </p:tgtEl>
                                        <p:attrNameLst>
                                          <p:attrName>style.visibility</p:attrName>
                                        </p:attrNameLst>
                                      </p:cBhvr>
                                      <p:to>
                                        <p:strVal val="visible"/>
                                      </p:to>
                                    </p:set>
                                    <p:animEffect transition="in" filter="checkerboard(across)">
                                      <p:cBhvr>
                                        <p:cTn id="32"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285852" y="1500174"/>
            <a:ext cx="2000264" cy="369332"/>
          </a:xfrm>
          <a:prstGeom prst="rect">
            <a:avLst/>
          </a:prstGeom>
        </p:spPr>
        <p:txBody>
          <a:bodyPr wrap="square">
            <a:spAutoFit/>
          </a:bodyPr>
          <a:lstStyle/>
          <a:p>
            <a:r>
              <a:rPr lang="en-US" b="1" dirty="0"/>
              <a:t>Catalase: positive</a:t>
            </a:r>
          </a:p>
        </p:txBody>
      </p:sp>
      <p:sp>
        <p:nvSpPr>
          <p:cNvPr id="10"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a:ln>
                  <a:noFill/>
                </a:ln>
                <a:solidFill>
                  <a:schemeClr val="tx1"/>
                </a:solidFill>
                <a:effectLst/>
                <a:uLnTx/>
                <a:uFillTx/>
                <a:latin typeface="+mj-lt"/>
                <a:ea typeface="+mj-ea"/>
                <a:cs typeface="+mj-cs"/>
              </a:rPr>
              <a:t>Diagnosis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214282" y="1000108"/>
            <a:ext cx="3880037" cy="461665"/>
          </a:xfrm>
          <a:prstGeom prst="rect">
            <a:avLst/>
          </a:prstGeom>
        </p:spPr>
        <p:txBody>
          <a:bodyPr wrap="none">
            <a:spAutoFit/>
          </a:bodyPr>
          <a:lstStyle/>
          <a:p>
            <a:r>
              <a:rPr lang="en-US" sz="2400" b="1" dirty="0">
                <a:solidFill>
                  <a:srgbClr val="FF0000"/>
                </a:solidFill>
              </a:rPr>
              <a:t> Additional Lab Identification</a:t>
            </a:r>
          </a:p>
        </p:txBody>
      </p:sp>
      <p:sp>
        <p:nvSpPr>
          <p:cNvPr id="12" name="Rectangle 11"/>
          <p:cNvSpPr/>
          <p:nvPr/>
        </p:nvSpPr>
        <p:spPr>
          <a:xfrm>
            <a:off x="142844" y="4488428"/>
            <a:ext cx="3929058" cy="369332"/>
          </a:xfrm>
          <a:prstGeom prst="rect">
            <a:avLst/>
          </a:prstGeom>
        </p:spPr>
        <p:txBody>
          <a:bodyPr wrap="square">
            <a:spAutoFit/>
          </a:bodyPr>
          <a:lstStyle/>
          <a:p>
            <a:pPr algn="ctr"/>
            <a:r>
              <a:rPr lang="en-US" b="1" dirty="0">
                <a:solidFill>
                  <a:prstClr val="black"/>
                </a:solidFill>
              </a:rPr>
              <a:t>Motility: nonmotile </a:t>
            </a:r>
            <a:endParaRPr lang="en-US" b="1" dirty="0"/>
          </a:p>
        </p:txBody>
      </p:sp>
      <p:sp>
        <p:nvSpPr>
          <p:cNvPr id="13" name="Rectangle 12"/>
          <p:cNvSpPr/>
          <p:nvPr/>
        </p:nvSpPr>
        <p:spPr>
          <a:xfrm>
            <a:off x="5713041" y="928670"/>
            <a:ext cx="1887504" cy="369332"/>
          </a:xfrm>
          <a:prstGeom prst="rect">
            <a:avLst/>
          </a:prstGeom>
        </p:spPr>
        <p:txBody>
          <a:bodyPr wrap="none">
            <a:spAutoFit/>
          </a:bodyPr>
          <a:lstStyle/>
          <a:p>
            <a:pPr lvl="0"/>
            <a:r>
              <a:rPr lang="en-US" b="1" dirty="0">
                <a:solidFill>
                  <a:prstClr val="black"/>
                </a:solidFill>
              </a:rPr>
              <a:t>Urease:  negative </a:t>
            </a:r>
          </a:p>
        </p:txBody>
      </p:sp>
      <p:sp>
        <p:nvSpPr>
          <p:cNvPr id="14" name="Rectangle 13"/>
          <p:cNvSpPr/>
          <p:nvPr/>
        </p:nvSpPr>
        <p:spPr>
          <a:xfrm>
            <a:off x="5143504" y="4143380"/>
            <a:ext cx="4143404" cy="369332"/>
          </a:xfrm>
          <a:prstGeom prst="rect">
            <a:avLst/>
          </a:prstGeom>
        </p:spPr>
        <p:txBody>
          <a:bodyPr wrap="square">
            <a:spAutoFit/>
          </a:bodyPr>
          <a:lstStyle/>
          <a:p>
            <a:pPr lvl="0"/>
            <a:r>
              <a:rPr lang="en-US" b="1" dirty="0">
                <a:solidFill>
                  <a:prstClr val="black"/>
                </a:solidFill>
              </a:rPr>
              <a:t>Oxidase: negative  Indole: negative </a:t>
            </a:r>
          </a:p>
        </p:txBody>
      </p:sp>
      <p:pic>
        <p:nvPicPr>
          <p:cNvPr id="34823" name="Picture 7"/>
          <p:cNvPicPr>
            <a:picLocks noChangeAspect="1" noChangeArrowheads="1"/>
          </p:cNvPicPr>
          <p:nvPr/>
        </p:nvPicPr>
        <p:blipFill>
          <a:blip r:embed="rId3"/>
          <a:srcRect/>
          <a:stretch>
            <a:fillRect/>
          </a:stretch>
        </p:blipFill>
        <p:spPr bwMode="auto">
          <a:xfrm>
            <a:off x="52387" y="1857364"/>
            <a:ext cx="4448175" cy="1933575"/>
          </a:xfrm>
          <a:prstGeom prst="rect">
            <a:avLst/>
          </a:prstGeom>
          <a:noFill/>
          <a:ln w="9525">
            <a:noFill/>
            <a:miter lim="800000"/>
            <a:headEnd/>
            <a:tailEnd/>
          </a:ln>
          <a:effectLst/>
        </p:spPr>
      </p:pic>
      <p:pic>
        <p:nvPicPr>
          <p:cNvPr id="34824" name="Picture 8"/>
          <p:cNvPicPr>
            <a:picLocks noChangeAspect="1" noChangeArrowheads="1"/>
          </p:cNvPicPr>
          <p:nvPr/>
        </p:nvPicPr>
        <p:blipFill>
          <a:blip r:embed="rId4"/>
          <a:srcRect/>
          <a:stretch>
            <a:fillRect/>
          </a:stretch>
        </p:blipFill>
        <p:spPr bwMode="auto">
          <a:xfrm>
            <a:off x="5713041" y="1285860"/>
            <a:ext cx="1838325" cy="2333625"/>
          </a:xfrm>
          <a:prstGeom prst="rect">
            <a:avLst/>
          </a:prstGeom>
          <a:noFill/>
          <a:ln w="9525">
            <a:noFill/>
            <a:miter lim="800000"/>
            <a:headEnd/>
            <a:tailEnd/>
          </a:ln>
          <a:effectLst/>
        </p:spPr>
      </p:pic>
      <p:pic>
        <p:nvPicPr>
          <p:cNvPr id="34825" name="Picture 9"/>
          <p:cNvPicPr>
            <a:picLocks noChangeAspect="1" noChangeArrowheads="1"/>
          </p:cNvPicPr>
          <p:nvPr/>
        </p:nvPicPr>
        <p:blipFill>
          <a:blip r:embed="rId5"/>
          <a:srcRect/>
          <a:stretch>
            <a:fillRect/>
          </a:stretch>
        </p:blipFill>
        <p:spPr bwMode="auto">
          <a:xfrm>
            <a:off x="1152483" y="4810149"/>
            <a:ext cx="1990725" cy="2047875"/>
          </a:xfrm>
          <a:prstGeom prst="rect">
            <a:avLst/>
          </a:prstGeom>
          <a:noFill/>
          <a:ln w="9525">
            <a:noFill/>
            <a:miter lim="800000"/>
            <a:headEnd/>
            <a:tailEnd/>
          </a:ln>
          <a:effectLst/>
        </p:spPr>
      </p:pic>
      <p:pic>
        <p:nvPicPr>
          <p:cNvPr id="34826" name="Picture 10"/>
          <p:cNvPicPr>
            <a:picLocks noChangeAspect="1" noChangeArrowheads="1"/>
          </p:cNvPicPr>
          <p:nvPr/>
        </p:nvPicPr>
        <p:blipFill>
          <a:blip r:embed="rId6"/>
          <a:srcRect/>
          <a:stretch>
            <a:fillRect/>
          </a:stretch>
        </p:blipFill>
        <p:spPr bwMode="auto">
          <a:xfrm>
            <a:off x="4857752" y="4500570"/>
            <a:ext cx="3929090" cy="212358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4823"/>
                                        </p:tgtEl>
                                        <p:attrNameLst>
                                          <p:attrName>style.visibility</p:attrName>
                                        </p:attrNameLst>
                                      </p:cBhvr>
                                      <p:to>
                                        <p:strVal val="visible"/>
                                      </p:to>
                                    </p:set>
                                    <p:animEffect transition="in" filter="checkerboard(across)">
                                      <p:cBhvr>
                                        <p:cTn id="18" dur="500"/>
                                        <p:tgtEl>
                                          <p:spTgt spid="348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par>
                                <p:cTn id="24" presetID="3" presetClass="entr" presetSubtype="10" fill="hold" nodeType="withEffect">
                                  <p:stCondLst>
                                    <p:cond delay="0"/>
                                  </p:stCondLst>
                                  <p:childTnLst>
                                    <p:set>
                                      <p:cBhvr>
                                        <p:cTn id="25" dur="1" fill="hold">
                                          <p:stCondLst>
                                            <p:cond delay="0"/>
                                          </p:stCondLst>
                                        </p:cTn>
                                        <p:tgtEl>
                                          <p:spTgt spid="34824"/>
                                        </p:tgtEl>
                                        <p:attrNameLst>
                                          <p:attrName>style.visibility</p:attrName>
                                        </p:attrNameLst>
                                      </p:cBhvr>
                                      <p:to>
                                        <p:strVal val="visible"/>
                                      </p:to>
                                    </p:set>
                                    <p:animEffect transition="in" filter="blinds(horizontal)">
                                      <p:cBhvr>
                                        <p:cTn id="26" dur="500"/>
                                        <p:tgtEl>
                                          <p:spTgt spid="34824"/>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34825"/>
                                        </p:tgtEl>
                                        <p:attrNameLst>
                                          <p:attrName>style.visibility</p:attrName>
                                        </p:attrNameLst>
                                      </p:cBhvr>
                                      <p:to>
                                        <p:strVal val="visible"/>
                                      </p:to>
                                    </p:set>
                                    <p:animEffect transition="in" filter="checkerboard(across)">
                                      <p:cBhvr>
                                        <p:cTn id="31" dur="500"/>
                                        <p:tgtEl>
                                          <p:spTgt spid="3482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heckerboard(across)">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par>
                                <p:cTn id="40" presetID="4" presetClass="entr" presetSubtype="16" fill="hold" nodeType="withEffect">
                                  <p:stCondLst>
                                    <p:cond delay="0"/>
                                  </p:stCondLst>
                                  <p:childTnLst>
                                    <p:set>
                                      <p:cBhvr>
                                        <p:cTn id="41" dur="1" fill="hold">
                                          <p:stCondLst>
                                            <p:cond delay="0"/>
                                          </p:stCondLst>
                                        </p:cTn>
                                        <p:tgtEl>
                                          <p:spTgt spid="34826"/>
                                        </p:tgtEl>
                                        <p:attrNameLst>
                                          <p:attrName>style.visibility</p:attrName>
                                        </p:attrNameLst>
                                      </p:cBhvr>
                                      <p:to>
                                        <p:strVal val="visible"/>
                                      </p:to>
                                    </p:set>
                                    <p:animEffect transition="in" filter="box(in)">
                                      <p:cBhvr>
                                        <p:cTn id="42" dur="500"/>
                                        <p:tgtEl>
                                          <p:spTgt spid="34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b="1"/>
              <a:t>Oxidase Test</a:t>
            </a:r>
          </a:p>
        </p:txBody>
      </p:sp>
      <p:sp>
        <p:nvSpPr>
          <p:cNvPr id="43011" name="Content Placeholder 2"/>
          <p:cNvSpPr>
            <a:spLocks noGrp="1"/>
          </p:cNvSpPr>
          <p:nvPr>
            <p:ph idx="1"/>
          </p:nvPr>
        </p:nvSpPr>
        <p:spPr>
          <a:xfrm>
            <a:off x="467544" y="1196752"/>
            <a:ext cx="8229600" cy="5112568"/>
          </a:xfrm>
        </p:spPr>
        <p:txBody>
          <a:bodyPr/>
          <a:lstStyle/>
          <a:p>
            <a:pPr algn="just">
              <a:lnSpc>
                <a:spcPct val="80000"/>
              </a:lnSpc>
              <a:defRPr/>
            </a:pPr>
            <a:r>
              <a:rPr lang="en-US" altLang="en-US" b="1" u="sng" dirty="0"/>
              <a:t>Use</a:t>
            </a:r>
            <a:r>
              <a:rPr lang="en-US" altLang="en-US" dirty="0"/>
              <a:t>:</a:t>
            </a:r>
          </a:p>
          <a:p>
            <a:pPr algn="just">
              <a:lnSpc>
                <a:spcPct val="80000"/>
              </a:lnSpc>
              <a:defRPr/>
            </a:pPr>
            <a:r>
              <a:rPr lang="en-US" altLang="en-US" sz="2800" dirty="0"/>
              <a:t> To determine </a:t>
            </a:r>
            <a:r>
              <a:rPr lang="en-US" altLang="en-US" sz="2800" b="1" u="sng" dirty="0"/>
              <a:t>aerobic</a:t>
            </a:r>
            <a:r>
              <a:rPr lang="en-US" altLang="en-US" sz="2800" dirty="0"/>
              <a:t> bacteria’s ability to produce cytochrome c oxidase enzyme (electron transport chain)</a:t>
            </a:r>
          </a:p>
          <a:p>
            <a:pPr marL="0" indent="0" algn="just">
              <a:lnSpc>
                <a:spcPct val="80000"/>
              </a:lnSpc>
              <a:buFontTx/>
              <a:buNone/>
              <a:defRPr/>
            </a:pPr>
            <a:r>
              <a:rPr lang="en-US" altLang="en-US" sz="2400" dirty="0"/>
              <a:t>.</a:t>
            </a:r>
          </a:p>
          <a:p>
            <a:pPr algn="just">
              <a:lnSpc>
                <a:spcPct val="80000"/>
              </a:lnSpc>
              <a:defRPr/>
            </a:pPr>
            <a:r>
              <a:rPr lang="en-US" altLang="en-US" b="1" u="sng" dirty="0"/>
              <a:t>Principle</a:t>
            </a:r>
            <a:r>
              <a:rPr lang="en-US" altLang="en-US" sz="2400" dirty="0"/>
              <a:t>:</a:t>
            </a:r>
          </a:p>
          <a:p>
            <a:pPr algn="just">
              <a:lnSpc>
                <a:spcPct val="80000"/>
              </a:lnSpc>
              <a:defRPr/>
            </a:pPr>
            <a:r>
              <a:rPr lang="en-US" altLang="en-US" sz="2800" dirty="0"/>
              <a:t> Oxidation of a substrate to </a:t>
            </a:r>
            <a:r>
              <a:rPr lang="en-US" altLang="en-US" sz="2800" b="1" dirty="0"/>
              <a:t>indophenol</a:t>
            </a:r>
            <a:r>
              <a:rPr lang="en-US" altLang="en-US" sz="2800" dirty="0"/>
              <a:t> , a dark purple colored end product </a:t>
            </a:r>
            <a:r>
              <a:rPr lang="en-US" altLang="en-US" sz="2400" dirty="0"/>
              <a:t>.</a:t>
            </a:r>
          </a:p>
          <a:p>
            <a:pPr algn="just">
              <a:lnSpc>
                <a:spcPct val="80000"/>
              </a:lnSpc>
              <a:defRPr/>
            </a:pPr>
            <a:r>
              <a:rPr lang="en-US" altLang="en-US" sz="2400" dirty="0"/>
              <a:t>Results:</a:t>
            </a:r>
          </a:p>
          <a:p>
            <a:pPr algn="just">
              <a:lnSpc>
                <a:spcPct val="80000"/>
              </a:lnSpc>
              <a:defRPr/>
            </a:pPr>
            <a:r>
              <a:rPr lang="en-US" altLang="en-US" sz="2400" dirty="0"/>
              <a:t>1- Positive: enzyme present &amp; substrate oxidized to end-product indophenol (dark purple </a:t>
            </a:r>
            <a:r>
              <a:rPr lang="en-US" altLang="en-US" sz="2400" dirty="0" err="1"/>
              <a:t>colour</a:t>
            </a:r>
            <a:r>
              <a:rPr lang="en-US" altLang="en-US" sz="2400" dirty="0"/>
              <a:t>).</a:t>
            </a:r>
          </a:p>
          <a:p>
            <a:pPr algn="just">
              <a:lnSpc>
                <a:spcPct val="80000"/>
              </a:lnSpc>
              <a:defRPr/>
            </a:pPr>
            <a:r>
              <a:rPr lang="en-US" altLang="en-US" sz="2400" dirty="0"/>
              <a:t>2- Negative: enzyme absent &amp; substrate remains reduced (No </a:t>
            </a:r>
            <a:r>
              <a:rPr lang="en-US" altLang="en-US" sz="2400" dirty="0" err="1"/>
              <a:t>colour</a:t>
            </a:r>
            <a:r>
              <a:rPr lang="en-US" altLang="en-US" sz="2400" dirty="0"/>
              <a:t>).</a:t>
            </a:r>
          </a:p>
          <a:p>
            <a:pPr marL="0" indent="0" algn="just">
              <a:lnSpc>
                <a:spcPct val="80000"/>
              </a:lnSpc>
              <a:buNone/>
              <a:defRPr/>
            </a:pPr>
            <a:endParaRPr lang="en-US" altLang="en-US" sz="2400" dirty="0"/>
          </a:p>
        </p:txBody>
      </p:sp>
    </p:spTree>
    <p:extLst>
      <p:ext uri="{BB962C8B-B14F-4D97-AF65-F5344CB8AC3E}">
        <p14:creationId xmlns:p14="http://schemas.microsoft.com/office/powerpoint/2010/main" val="2628553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b="1"/>
              <a:t>Catalase Test</a:t>
            </a:r>
          </a:p>
        </p:txBody>
      </p:sp>
      <p:sp>
        <p:nvSpPr>
          <p:cNvPr id="3" name="Content Placeholder 2"/>
          <p:cNvSpPr>
            <a:spLocks noGrp="1"/>
          </p:cNvSpPr>
          <p:nvPr>
            <p:ph idx="1"/>
          </p:nvPr>
        </p:nvSpPr>
        <p:spPr>
          <a:xfrm>
            <a:off x="468313" y="1557338"/>
            <a:ext cx="8229600" cy="4564062"/>
          </a:xfrm>
        </p:spPr>
        <p:txBody>
          <a:bodyPr/>
          <a:lstStyle/>
          <a:p>
            <a:pPr algn="just">
              <a:defRPr/>
            </a:pPr>
            <a:r>
              <a:rPr lang="en-US" sz="2400" b="1" u="sng" dirty="0"/>
              <a:t>Use</a:t>
            </a:r>
            <a:r>
              <a:rPr lang="en-US" sz="2400" dirty="0"/>
              <a:t>: to detect bacterial catalase enzyme which catalyzes breakdown of </a:t>
            </a:r>
            <a:r>
              <a:rPr lang="en-US" sz="2400" b="1" i="1" dirty="0">
                <a:solidFill>
                  <a:srgbClr val="FF0000"/>
                </a:solidFill>
              </a:rPr>
              <a:t>hydrogen peroxide (H</a:t>
            </a:r>
            <a:r>
              <a:rPr lang="en-US" sz="2400" b="1" i="1" baseline="-25000" dirty="0">
                <a:solidFill>
                  <a:srgbClr val="FF0000"/>
                </a:solidFill>
              </a:rPr>
              <a:t>2</a:t>
            </a:r>
            <a:r>
              <a:rPr lang="en-US" sz="2400" b="1" i="1" dirty="0">
                <a:solidFill>
                  <a:srgbClr val="FF0000"/>
                </a:solidFill>
              </a:rPr>
              <a:t>O</a:t>
            </a:r>
            <a:r>
              <a:rPr lang="en-US" sz="2400" b="1" i="1" baseline="-25000" dirty="0">
                <a:solidFill>
                  <a:srgbClr val="FF0000"/>
                </a:solidFill>
              </a:rPr>
              <a:t>2</a:t>
            </a:r>
            <a:r>
              <a:rPr lang="en-US" sz="2400" b="1" i="1" dirty="0">
                <a:solidFill>
                  <a:srgbClr val="FF0000"/>
                </a:solidFill>
              </a:rPr>
              <a:t>) </a:t>
            </a:r>
            <a:r>
              <a:rPr lang="en-US" sz="2400" dirty="0"/>
              <a:t>into </a:t>
            </a:r>
            <a:r>
              <a:rPr lang="en-US" sz="2400" b="1" i="1" dirty="0">
                <a:solidFill>
                  <a:srgbClr val="FF0000"/>
                </a:solidFill>
              </a:rPr>
              <a:t>water </a:t>
            </a:r>
            <a:r>
              <a:rPr lang="en-US" altLang="en-US" sz="2400" b="1" i="1" dirty="0">
                <a:solidFill>
                  <a:srgbClr val="FF0000"/>
                </a:solidFill>
              </a:rPr>
              <a:t>(H</a:t>
            </a:r>
            <a:r>
              <a:rPr lang="en-US" altLang="en-US" sz="2400" b="1" i="1" baseline="-25000" dirty="0">
                <a:solidFill>
                  <a:srgbClr val="FF0000"/>
                </a:solidFill>
              </a:rPr>
              <a:t>2</a:t>
            </a:r>
            <a:r>
              <a:rPr lang="en-US" altLang="en-US" sz="2400" b="1" i="1" dirty="0">
                <a:solidFill>
                  <a:srgbClr val="FF0000"/>
                </a:solidFill>
              </a:rPr>
              <a:t>O) </a:t>
            </a:r>
            <a:r>
              <a:rPr lang="en-US" sz="2400" dirty="0"/>
              <a:t>&amp; </a:t>
            </a:r>
            <a:r>
              <a:rPr lang="en-US" altLang="en-US" sz="2400" b="1" i="1" dirty="0">
                <a:solidFill>
                  <a:srgbClr val="FF0000"/>
                </a:solidFill>
              </a:rPr>
              <a:t>↑O</a:t>
            </a:r>
            <a:r>
              <a:rPr lang="en-US" altLang="en-US" sz="2400" b="1" i="1" baseline="-25000" dirty="0">
                <a:solidFill>
                  <a:srgbClr val="FF0000"/>
                </a:solidFill>
              </a:rPr>
              <a:t>2</a:t>
            </a:r>
            <a:r>
              <a:rPr lang="en-US" altLang="en-US" sz="2400" b="1" i="1" dirty="0">
                <a:solidFill>
                  <a:srgbClr val="FF0000"/>
                </a:solidFill>
              </a:rPr>
              <a:t> </a:t>
            </a:r>
            <a:r>
              <a:rPr lang="en-US" sz="2400" b="1" i="1" dirty="0">
                <a:solidFill>
                  <a:srgbClr val="FF0000"/>
                </a:solidFill>
              </a:rPr>
              <a:t>oxygen</a:t>
            </a:r>
            <a:r>
              <a:rPr lang="en-US" sz="2400" dirty="0"/>
              <a:t>.</a:t>
            </a:r>
          </a:p>
          <a:p>
            <a:pPr marL="0" indent="0">
              <a:buNone/>
              <a:defRPr/>
            </a:pPr>
            <a:r>
              <a:rPr lang="en-US" sz="2000" b="1" u="sng" dirty="0">
                <a:ea typeface="+mn-lt"/>
                <a:cs typeface="+mn-lt"/>
              </a:rPr>
              <a:t>Results</a:t>
            </a:r>
            <a:r>
              <a:rPr lang="en-US" sz="2000" dirty="0">
                <a:ea typeface="+mn-lt"/>
                <a:cs typeface="+mn-lt"/>
              </a:rPr>
              <a:t>:</a:t>
            </a:r>
          </a:p>
          <a:p>
            <a:pPr marL="0" indent="0" algn="just">
              <a:buNone/>
              <a:defRPr/>
            </a:pPr>
            <a:r>
              <a:rPr lang="en-US" sz="2000" dirty="0">
                <a:ea typeface="+mn-lt"/>
                <a:cs typeface="+mn-lt"/>
              </a:rPr>
              <a:t>1- </a:t>
            </a:r>
            <a:r>
              <a:rPr lang="en-US" sz="2000" b="1" u="sng" dirty="0">
                <a:ea typeface="+mn-lt"/>
                <a:cs typeface="+mn-lt"/>
              </a:rPr>
              <a:t>Positive</a:t>
            </a:r>
            <a:r>
              <a:rPr lang="en-US" sz="2000" dirty="0">
                <a:ea typeface="+mn-lt"/>
                <a:cs typeface="+mn-lt"/>
              </a:rPr>
              <a:t>: immediate or rapid copious bubbles </a:t>
            </a:r>
          </a:p>
          <a:p>
            <a:pPr marL="0" indent="0" algn="just">
              <a:buNone/>
              <a:defRPr/>
            </a:pPr>
            <a:r>
              <a:rPr lang="en-US" sz="2000" dirty="0">
                <a:ea typeface="+mn-lt"/>
                <a:cs typeface="+mn-lt"/>
              </a:rPr>
              <a:t>2- </a:t>
            </a:r>
            <a:r>
              <a:rPr lang="en-US" sz="2000" b="1" u="sng" dirty="0">
                <a:ea typeface="+mn-lt"/>
                <a:cs typeface="+mn-lt"/>
              </a:rPr>
              <a:t>Negative</a:t>
            </a:r>
            <a:r>
              <a:rPr lang="en-US" sz="2000" dirty="0">
                <a:ea typeface="+mn-lt"/>
                <a:cs typeface="+mn-lt"/>
              </a:rPr>
              <a:t>: NO or slow few bubbles (</a:t>
            </a:r>
            <a:r>
              <a:rPr lang="en-US" sz="2000" b="1" i="1" dirty="0">
                <a:solidFill>
                  <a:srgbClr val="FF0000"/>
                </a:solidFill>
                <a:ea typeface="+mn-lt"/>
                <a:cs typeface="+mn-lt"/>
              </a:rPr>
              <a:t>Strep spp</a:t>
            </a:r>
            <a:r>
              <a:rPr lang="en-US" sz="2000" dirty="0">
                <a:ea typeface="+mn-lt"/>
                <a:cs typeface="+mn-lt"/>
              </a:rPr>
              <a:t>.).</a:t>
            </a:r>
          </a:p>
          <a:p>
            <a:pPr marL="0" indent="0">
              <a:buNone/>
              <a:defRPr/>
            </a:pPr>
            <a:r>
              <a:rPr lang="en-US" sz="2000" b="1" u="sng" dirty="0">
                <a:ea typeface="+mn-lt"/>
                <a:cs typeface="+mn-lt"/>
              </a:rPr>
              <a:t>Warning</a:t>
            </a:r>
            <a:r>
              <a:rPr lang="en-US" sz="2000" dirty="0">
                <a:ea typeface="+mn-lt"/>
                <a:cs typeface="+mn-lt"/>
              </a:rPr>
              <a:t>:</a:t>
            </a:r>
          </a:p>
          <a:p>
            <a:pPr marL="0" indent="0" algn="just">
              <a:buNone/>
              <a:defRPr/>
            </a:pPr>
            <a:r>
              <a:rPr lang="en-US" sz="2000" dirty="0">
                <a:ea typeface="+mn-lt"/>
                <a:cs typeface="+mn-lt"/>
              </a:rPr>
              <a:t>1- Do NOT do test on blood agar as RBCs contain catalase enzyme →  False-positive result.</a:t>
            </a:r>
          </a:p>
          <a:p>
            <a:pPr marL="0" indent="0" algn="just">
              <a:buNone/>
              <a:defRPr/>
            </a:pPr>
            <a:r>
              <a:rPr lang="en-US" sz="2000" dirty="0">
                <a:ea typeface="+mn-lt"/>
                <a:cs typeface="+mn-lt"/>
              </a:rPr>
              <a:t>2- Enterococci produce peroxidase which slowly catalyzes breakdown of H2O2 → False positive (weakly positive).</a:t>
            </a:r>
            <a:endParaRPr lang="en-US" sz="2000" dirty="0"/>
          </a:p>
        </p:txBody>
      </p:sp>
    </p:spTree>
    <p:extLst>
      <p:ext uri="{BB962C8B-B14F-4D97-AF65-F5344CB8AC3E}">
        <p14:creationId xmlns:p14="http://schemas.microsoft.com/office/powerpoint/2010/main" val="12773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b="1"/>
              <a:t>Catalase Test</a:t>
            </a:r>
            <a:endParaRPr lang="en-US" altLang="en-US"/>
          </a:p>
        </p:txBody>
      </p:sp>
      <p:sp>
        <p:nvSpPr>
          <p:cNvPr id="6147" name="Content Placeholder 2"/>
          <p:cNvSpPr>
            <a:spLocks noGrp="1"/>
          </p:cNvSpPr>
          <p:nvPr>
            <p:ph idx="1"/>
          </p:nvPr>
        </p:nvSpPr>
        <p:spPr/>
        <p:txBody>
          <a:bodyPr/>
          <a:lstStyle/>
          <a:p>
            <a:endParaRPr lang="en-US" altLang="en-US"/>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268413"/>
            <a:ext cx="8356600" cy="5195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8064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5918" y="785794"/>
            <a:ext cx="5715040" cy="2757494"/>
          </a:xfrm>
        </p:spPr>
        <p:txBody>
          <a:bodyPr>
            <a:normAutofit/>
          </a:bodyPr>
          <a:lstStyle/>
          <a:p>
            <a:pPr>
              <a:buNone/>
            </a:pPr>
            <a:r>
              <a:rPr lang="en-US" sz="1800" dirty="0"/>
              <a:t>    Grey-white translucent, non-hemolytic colonies on BA or CA (24 h), Yellow and opaque (48 h).</a:t>
            </a:r>
          </a:p>
        </p:txBody>
      </p:sp>
      <p:cxnSp>
        <p:nvCxnSpPr>
          <p:cNvPr id="6" name="Straight Arrow Connector 5"/>
          <p:cNvCxnSpPr/>
          <p:nvPr/>
        </p:nvCxnSpPr>
        <p:spPr>
          <a:xfrm rot="5400000">
            <a:off x="4179091" y="1678769"/>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00166" y="3000372"/>
            <a:ext cx="5715040" cy="646331"/>
          </a:xfrm>
          <a:prstGeom prst="rect">
            <a:avLst/>
          </a:prstGeom>
        </p:spPr>
        <p:txBody>
          <a:bodyPr wrap="square">
            <a:spAutoFit/>
          </a:bodyPr>
          <a:lstStyle/>
          <a:p>
            <a:pPr algn="ctr"/>
            <a:r>
              <a:rPr lang="en-US" dirty="0"/>
              <a:t>*Catalase: positive  *Motility: nonmotile</a:t>
            </a:r>
          </a:p>
          <a:p>
            <a:pPr algn="ctr"/>
            <a:r>
              <a:rPr lang="en-US" dirty="0"/>
              <a:t>* Urease:  negative   *Oxidase: negative * Indole: negative </a:t>
            </a:r>
          </a:p>
        </p:txBody>
      </p:sp>
      <p:sp>
        <p:nvSpPr>
          <p:cNvPr id="12" name="Rectangle 11"/>
          <p:cNvSpPr/>
          <p:nvPr/>
        </p:nvSpPr>
        <p:spPr>
          <a:xfrm>
            <a:off x="1571604" y="2000240"/>
            <a:ext cx="5572164" cy="369332"/>
          </a:xfrm>
          <a:prstGeom prst="rect">
            <a:avLst/>
          </a:prstGeom>
        </p:spPr>
        <p:txBody>
          <a:bodyPr wrap="square">
            <a:spAutoFit/>
          </a:bodyPr>
          <a:lstStyle/>
          <a:p>
            <a:pPr algn="ctr"/>
            <a:r>
              <a:rPr lang="en-US" dirty="0"/>
              <a:t>Gram-negative rods bipolar staining  (closed safety pin)</a:t>
            </a:r>
          </a:p>
        </p:txBody>
      </p:sp>
      <p:sp>
        <p:nvSpPr>
          <p:cNvPr id="11"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tx1"/>
                </a:solidFill>
                <a:effectLst/>
                <a:uLnTx/>
                <a:uFillTx/>
                <a:latin typeface="+mj-lt"/>
                <a:ea typeface="+mj-ea"/>
                <a:cs typeface="+mj-cs"/>
              </a:rPr>
              <a:t>Diagnosis</a:t>
            </a:r>
          </a:p>
        </p:txBody>
      </p:sp>
      <p:sp>
        <p:nvSpPr>
          <p:cNvPr id="15" name="Right Brace 14"/>
          <p:cNvSpPr/>
          <p:nvPr/>
        </p:nvSpPr>
        <p:spPr>
          <a:xfrm rot="16200000">
            <a:off x="3964777" y="2178835"/>
            <a:ext cx="785818" cy="37147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rot="5400000">
            <a:off x="4179885" y="2678107"/>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85241" y="4500570"/>
            <a:ext cx="2500941" cy="923330"/>
          </a:xfrm>
          <a:prstGeom prst="rect">
            <a:avLst/>
          </a:prstGeom>
          <a:noFill/>
        </p:spPr>
        <p:txBody>
          <a:bodyPr wrap="none" rtlCol="0">
            <a:spAutoFit/>
          </a:bodyPr>
          <a:lstStyle/>
          <a:p>
            <a:pPr algn="ctr"/>
            <a:r>
              <a:rPr lang="en-US" dirty="0"/>
              <a:t>No</a:t>
            </a:r>
          </a:p>
          <a:p>
            <a:pPr algn="ctr"/>
            <a:r>
              <a:rPr lang="en-US" dirty="0"/>
              <a:t>Continue laboratory</a:t>
            </a:r>
          </a:p>
          <a:p>
            <a:pPr algn="ctr"/>
            <a:r>
              <a:rPr lang="en-US" dirty="0"/>
              <a:t> identification procedure</a:t>
            </a:r>
          </a:p>
        </p:txBody>
      </p:sp>
      <p:sp>
        <p:nvSpPr>
          <p:cNvPr id="18" name="TextBox 17"/>
          <p:cNvSpPr txBox="1"/>
          <p:nvPr/>
        </p:nvSpPr>
        <p:spPr>
          <a:xfrm>
            <a:off x="4071934" y="4429132"/>
            <a:ext cx="4214842" cy="1200329"/>
          </a:xfrm>
          <a:prstGeom prst="rect">
            <a:avLst/>
          </a:prstGeom>
          <a:noFill/>
        </p:spPr>
        <p:txBody>
          <a:bodyPr wrap="square" rtlCol="0">
            <a:spAutoFit/>
          </a:bodyPr>
          <a:lstStyle/>
          <a:p>
            <a:pPr algn="ctr"/>
            <a:r>
              <a:rPr lang="en-US" dirty="0"/>
              <a:t>Yes</a:t>
            </a:r>
          </a:p>
          <a:p>
            <a:pPr algn="ctr"/>
            <a:r>
              <a:rPr lang="en-US" dirty="0"/>
              <a:t>Immediatelly notify the physician</a:t>
            </a:r>
          </a:p>
          <a:p>
            <a:pPr algn="ctr"/>
            <a:r>
              <a:rPr lang="en-US" dirty="0"/>
              <a:t> to treat and to  take the the proper isolation precautions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heckerboard(across)">
                                      <p:cBhvr>
                                        <p:cTn id="20" dur="500"/>
                                        <p:tgtEl>
                                          <p:spTgt spid="16"/>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heckerboard(across)">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linds(horizontal)">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animBg="1"/>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7422" y="2357430"/>
            <a:ext cx="4286280" cy="1042982"/>
          </a:xfrm>
        </p:spPr>
        <p:txBody>
          <a:bodyPr>
            <a:normAutofit/>
          </a:bodyPr>
          <a:lstStyle/>
          <a:p>
            <a:pPr>
              <a:buNone/>
            </a:pPr>
            <a:r>
              <a:rPr lang="en-US" sz="6000" b="1" dirty="0">
                <a:solidFill>
                  <a:srgbClr val="FF0000"/>
                </a:solidFill>
                <a:effectLst>
                  <a:outerShdw blurRad="38100" dist="38100" dir="2700000" algn="tl">
                    <a:srgbClr val="000000">
                      <a:alpha val="43137"/>
                    </a:srgbClr>
                  </a:outerShdw>
                </a:effectLst>
              </a:rPr>
              <a:t>Brucellosis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06" y="571480"/>
            <a:ext cx="8229600" cy="1143000"/>
          </a:xfrm>
        </p:spPr>
        <p:txBody>
          <a:bodyPr>
            <a:noAutofit/>
          </a:bodyPr>
          <a:lstStyle/>
          <a:p>
            <a:r>
              <a:rPr lang="en-US" sz="3200" b="1" dirty="0">
                <a:solidFill>
                  <a:srgbClr val="FF0000"/>
                </a:solidFill>
                <a:effectLst>
                  <a:outerShdw blurRad="38100" dist="38100" dir="2700000" algn="tl">
                    <a:srgbClr val="000000">
                      <a:alpha val="43137"/>
                    </a:srgbClr>
                  </a:outerShdw>
                </a:effectLst>
              </a:rPr>
              <a:t>Specimen collection, transport,  and processing </a:t>
            </a:r>
          </a:p>
        </p:txBody>
      </p:sp>
      <p:sp>
        <p:nvSpPr>
          <p:cNvPr id="3" name="Content Placeholder 2"/>
          <p:cNvSpPr>
            <a:spLocks noGrp="1"/>
          </p:cNvSpPr>
          <p:nvPr>
            <p:ph idx="1"/>
          </p:nvPr>
        </p:nvSpPr>
        <p:spPr/>
        <p:txBody>
          <a:bodyPr/>
          <a:lstStyle/>
          <a:p>
            <a:pPr algn="just"/>
            <a:r>
              <a:rPr lang="en-US" dirty="0"/>
              <a:t>A definitive diagnosis of brucellosis requires isolation of the organisms in cultures of blood, bone marrow, CSF, pleural and synovial fluids, urine, abscesses, or other tissues.</a:t>
            </a:r>
          </a:p>
          <a:p>
            <a:pPr algn="just"/>
            <a:r>
              <a:rPr lang="en-US" dirty="0"/>
              <a:t>If processing will be delayed, the specimen may be held in the refrigerator. </a:t>
            </a:r>
          </a:p>
        </p:txBody>
      </p:sp>
      <p:sp>
        <p:nvSpPr>
          <p:cNvPr id="4"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lvl="0" algn="ctr">
              <a:spcBef>
                <a:spcPct val="0"/>
              </a:spcBef>
              <a:defRPr/>
            </a:pPr>
            <a:r>
              <a:rPr lang="en-US" sz="4000" b="1" dirty="0">
                <a:solidFill>
                  <a:srgbClr val="FF0000"/>
                </a:solidFill>
                <a:effectLst>
                  <a:outerShdw blurRad="38100" dist="38100" dir="2700000" algn="tl">
                    <a:srgbClr val="000000">
                      <a:alpha val="43137"/>
                    </a:srgbClr>
                  </a:outerShdw>
                </a:effectLst>
              </a:rPr>
              <a:t>Brucellosis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a:srcRect/>
          <a:stretch>
            <a:fillRect/>
          </a:stretch>
        </p:blipFill>
        <p:spPr bwMode="auto">
          <a:xfrm>
            <a:off x="428596" y="571480"/>
            <a:ext cx="3590925" cy="5476875"/>
          </a:xfrm>
          <a:prstGeom prst="rect">
            <a:avLst/>
          </a:prstGeom>
          <a:noFill/>
          <a:ln w="9525">
            <a:noFill/>
            <a:miter lim="800000"/>
            <a:headEnd/>
            <a:tailEnd/>
          </a:ln>
          <a:effectLst/>
        </p:spPr>
      </p:pic>
      <p:pic>
        <p:nvPicPr>
          <p:cNvPr id="10" name="Picture 5"/>
          <p:cNvPicPr>
            <a:picLocks noChangeAspect="1" noChangeArrowheads="1"/>
          </p:cNvPicPr>
          <p:nvPr/>
        </p:nvPicPr>
        <p:blipFill>
          <a:blip r:embed="rId3"/>
          <a:srcRect/>
          <a:stretch>
            <a:fillRect/>
          </a:stretch>
        </p:blipFill>
        <p:spPr bwMode="auto">
          <a:xfrm>
            <a:off x="3786182" y="928670"/>
            <a:ext cx="2181225" cy="48863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a:srcRect/>
          <a:stretch>
            <a:fillRect/>
          </a:stretch>
        </p:blipFill>
        <p:spPr bwMode="auto">
          <a:xfrm>
            <a:off x="5572132" y="571480"/>
            <a:ext cx="2066925" cy="1400175"/>
          </a:xfrm>
          <a:prstGeom prst="rect">
            <a:avLst/>
          </a:prstGeom>
          <a:noFill/>
          <a:ln w="9525">
            <a:noFill/>
            <a:miter lim="800000"/>
            <a:headEnd/>
            <a:tailEnd/>
          </a:ln>
          <a:effectLst/>
        </p:spPr>
      </p:pic>
      <p:pic>
        <p:nvPicPr>
          <p:cNvPr id="1031" name="Picture 7"/>
          <p:cNvPicPr>
            <a:picLocks noChangeAspect="1" noChangeArrowheads="1"/>
          </p:cNvPicPr>
          <p:nvPr/>
        </p:nvPicPr>
        <p:blipFill>
          <a:blip r:embed="rId5"/>
          <a:srcRect/>
          <a:stretch>
            <a:fillRect/>
          </a:stretch>
        </p:blipFill>
        <p:spPr bwMode="auto">
          <a:xfrm>
            <a:off x="5643570" y="2071678"/>
            <a:ext cx="2238375" cy="1552575"/>
          </a:xfrm>
          <a:prstGeom prst="rect">
            <a:avLst/>
          </a:prstGeom>
          <a:noFill/>
          <a:ln w="9525">
            <a:noFill/>
            <a:miter lim="800000"/>
            <a:headEnd/>
            <a:tailEnd/>
          </a:ln>
          <a:effectLst/>
        </p:spPr>
      </p:pic>
      <p:pic>
        <p:nvPicPr>
          <p:cNvPr id="1032" name="Picture 8"/>
          <p:cNvPicPr>
            <a:picLocks noChangeAspect="1" noChangeArrowheads="1"/>
          </p:cNvPicPr>
          <p:nvPr/>
        </p:nvPicPr>
        <p:blipFill>
          <a:blip r:embed="rId6"/>
          <a:srcRect/>
          <a:stretch>
            <a:fillRect/>
          </a:stretch>
        </p:blipFill>
        <p:spPr bwMode="auto">
          <a:xfrm>
            <a:off x="5643570" y="3357562"/>
            <a:ext cx="2733675" cy="1724025"/>
          </a:xfrm>
          <a:prstGeom prst="rect">
            <a:avLst/>
          </a:prstGeom>
          <a:noFill/>
          <a:ln w="9525">
            <a:noFill/>
            <a:miter lim="800000"/>
            <a:headEnd/>
            <a:tailEnd/>
          </a:ln>
          <a:effectLst/>
        </p:spPr>
      </p:pic>
      <p:pic>
        <p:nvPicPr>
          <p:cNvPr id="1033" name="Picture 9"/>
          <p:cNvPicPr>
            <a:picLocks noChangeAspect="1" noChangeArrowheads="1"/>
          </p:cNvPicPr>
          <p:nvPr/>
        </p:nvPicPr>
        <p:blipFill>
          <a:blip r:embed="rId7"/>
          <a:srcRect/>
          <a:stretch>
            <a:fillRect/>
          </a:stretch>
        </p:blipFill>
        <p:spPr bwMode="auto">
          <a:xfrm>
            <a:off x="5543581" y="5072074"/>
            <a:ext cx="3457575" cy="1571625"/>
          </a:xfrm>
          <a:prstGeom prst="rect">
            <a:avLst/>
          </a:prstGeom>
          <a:noFill/>
          <a:ln w="9525">
            <a:noFill/>
            <a:miter lim="800000"/>
            <a:headEnd/>
            <a:tailEnd/>
          </a:ln>
          <a:effectLst/>
        </p:spPr>
      </p:pic>
      <p:pic>
        <p:nvPicPr>
          <p:cNvPr id="1034" name="Picture 10"/>
          <p:cNvPicPr>
            <a:picLocks noChangeAspect="1" noChangeArrowheads="1"/>
          </p:cNvPicPr>
          <p:nvPr/>
        </p:nvPicPr>
        <p:blipFill>
          <a:blip r:embed="rId8"/>
          <a:srcRect/>
          <a:stretch>
            <a:fillRect/>
          </a:stretch>
        </p:blipFill>
        <p:spPr bwMode="auto">
          <a:xfrm>
            <a:off x="857224" y="152381"/>
            <a:ext cx="1819275" cy="561975"/>
          </a:xfrm>
          <a:prstGeom prst="rect">
            <a:avLst/>
          </a:prstGeom>
          <a:noFill/>
          <a:ln w="9525">
            <a:noFill/>
            <a:miter lim="800000"/>
            <a:headEnd/>
            <a:tailEnd/>
          </a:ln>
          <a:effectLst/>
        </p:spPr>
      </p:pic>
      <p:pic>
        <p:nvPicPr>
          <p:cNvPr id="1035" name="Picture 11"/>
          <p:cNvPicPr>
            <a:picLocks noChangeAspect="1" noChangeArrowheads="1"/>
          </p:cNvPicPr>
          <p:nvPr/>
        </p:nvPicPr>
        <p:blipFill>
          <a:blip r:embed="rId9"/>
          <a:srcRect/>
          <a:stretch>
            <a:fillRect/>
          </a:stretch>
        </p:blipFill>
        <p:spPr bwMode="auto">
          <a:xfrm>
            <a:off x="5572132" y="42843"/>
            <a:ext cx="1933575" cy="6000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1035"/>
                                        </p:tgtEl>
                                        <p:attrNameLst>
                                          <p:attrName>style.visibility</p:attrName>
                                        </p:attrNameLst>
                                      </p:cBhvr>
                                      <p:to>
                                        <p:strVal val="visible"/>
                                      </p:to>
                                    </p:set>
                                    <p:animEffect transition="in" filter="slide(fromBottom)">
                                      <p:cBhvr>
                                        <p:cTn id="22" dur="500"/>
                                        <p:tgtEl>
                                          <p:spTgt spid="10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blinds(horizontal)">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1"/>
                                        </p:tgtEl>
                                        <p:attrNameLst>
                                          <p:attrName>style.visibility</p:attrName>
                                        </p:attrNameLst>
                                      </p:cBhvr>
                                      <p:to>
                                        <p:strVal val="visible"/>
                                      </p:to>
                                    </p:set>
                                    <p:animEffect transition="in" filter="blinds(horizontal)">
                                      <p:cBhvr>
                                        <p:cTn id="32" dur="500"/>
                                        <p:tgtEl>
                                          <p:spTgt spid="10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blinds(horizontal)">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33"/>
                                        </p:tgtEl>
                                        <p:attrNameLst>
                                          <p:attrName>style.visibility</p:attrName>
                                        </p:attrNameLst>
                                      </p:cBhvr>
                                      <p:to>
                                        <p:strVal val="visible"/>
                                      </p:to>
                                    </p:set>
                                    <p:animEffect transition="in" filter="blinds(horizontal)">
                                      <p:cBhvr>
                                        <p:cTn id="42"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70" y="857232"/>
            <a:ext cx="6929486" cy="714380"/>
          </a:xfrm>
        </p:spPr>
        <p:txBody>
          <a:bodyPr>
            <a:normAutofit fontScale="90000"/>
          </a:bodyPr>
          <a:lstStyle/>
          <a:p>
            <a:r>
              <a:rPr lang="en-US" b="1" dirty="0">
                <a:solidFill>
                  <a:srgbClr val="92D050"/>
                </a:solidFill>
                <a:effectLst>
                  <a:outerShdw blurRad="38100" dist="38100" dir="2700000" algn="tl">
                    <a:srgbClr val="000000">
                      <a:alpha val="43137"/>
                    </a:srgbClr>
                  </a:outerShdw>
                </a:effectLst>
              </a:rPr>
              <a:t>Direct detection methods </a:t>
            </a:r>
          </a:p>
        </p:txBody>
      </p:sp>
      <p:sp>
        <p:nvSpPr>
          <p:cNvPr id="3" name="Content Placeholder 2"/>
          <p:cNvSpPr>
            <a:spLocks noGrp="1"/>
          </p:cNvSpPr>
          <p:nvPr>
            <p:ph idx="1"/>
          </p:nvPr>
        </p:nvSpPr>
        <p:spPr/>
        <p:txBody>
          <a:bodyPr>
            <a:normAutofit/>
          </a:bodyPr>
          <a:lstStyle/>
          <a:p>
            <a:pPr algn="just"/>
            <a:r>
              <a:rPr lang="en-US" dirty="0"/>
              <a:t>Conventional and real-time polymerase chain reaction (PCR) assays are reliable and specific means of directly detecting Brucella organisms in clinical specimens. </a:t>
            </a:r>
          </a:p>
        </p:txBody>
      </p:sp>
      <p:sp>
        <p:nvSpPr>
          <p:cNvPr id="4"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lvl="0" algn="ctr">
              <a:spcBef>
                <a:spcPct val="0"/>
              </a:spcBef>
              <a:defRPr/>
            </a:pPr>
            <a:r>
              <a:rPr lang="en-US" sz="4000" b="1" dirty="0">
                <a:solidFill>
                  <a:srgbClr val="FF0000"/>
                </a:solidFill>
                <a:effectLst>
                  <a:outerShdw blurRad="38100" dist="38100" dir="2700000" algn="tl">
                    <a:srgbClr val="000000">
                      <a:alpha val="43137"/>
                    </a:srgbClr>
                  </a:outerShdw>
                </a:effectLst>
              </a:rPr>
              <a:t>Brucellosis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357174"/>
            <a:ext cx="2900354" cy="1143000"/>
          </a:xfrm>
        </p:spPr>
        <p:txBody>
          <a:bodyPr>
            <a:normAutofit/>
          </a:bodyPr>
          <a:lstStyle/>
          <a:p>
            <a:r>
              <a:rPr lang="en-US" b="1" dirty="0">
                <a:solidFill>
                  <a:srgbClr val="7030A0"/>
                </a:solidFill>
                <a:effectLst>
                  <a:outerShdw blurRad="38100" dist="38100" dir="2700000" algn="tl">
                    <a:srgbClr val="000000">
                      <a:alpha val="43137"/>
                    </a:srgbClr>
                  </a:outerShdw>
                </a:effectLst>
              </a:rPr>
              <a:t>Cultivation</a:t>
            </a:r>
          </a:p>
        </p:txBody>
      </p:sp>
      <p:sp>
        <p:nvSpPr>
          <p:cNvPr id="3" name="Content Placeholder 2"/>
          <p:cNvSpPr>
            <a:spLocks noGrp="1"/>
          </p:cNvSpPr>
          <p:nvPr>
            <p:ph idx="1"/>
          </p:nvPr>
        </p:nvSpPr>
        <p:spPr>
          <a:xfrm>
            <a:off x="71406" y="1285860"/>
            <a:ext cx="5857916" cy="5429288"/>
          </a:xfrm>
        </p:spPr>
        <p:txBody>
          <a:bodyPr>
            <a:normAutofit fontScale="85000" lnSpcReduction="20000"/>
          </a:bodyPr>
          <a:lstStyle/>
          <a:p>
            <a:pPr lvl="0" algn="just"/>
            <a:r>
              <a:rPr lang="en-US" dirty="0"/>
              <a:t>Brucella can grow on blood and chocolate agars</a:t>
            </a:r>
          </a:p>
          <a:p>
            <a:pPr lvl="0" algn="just"/>
            <a:r>
              <a:rPr lang="en-US" dirty="0"/>
              <a:t>More enriched agars including Brucella agar or infusion base agar are used to isolate </a:t>
            </a:r>
            <a:r>
              <a:rPr lang="en-US" i="1" dirty="0"/>
              <a:t>Brucella</a:t>
            </a:r>
          </a:p>
          <a:p>
            <a:pPr lvl="0" algn="just"/>
            <a:r>
              <a:rPr lang="en-US" dirty="0"/>
              <a:t>All subculture plates should be held for a minimum of 7 days.</a:t>
            </a:r>
          </a:p>
          <a:p>
            <a:pPr lvl="0" algn="just"/>
            <a:r>
              <a:rPr lang="en-US" dirty="0"/>
              <a:t>On culture, colonies appear small, convex, smooth, translucent, nonhemolytic, and slightly yellow and opalescent after at least 48 hours of incubation </a:t>
            </a:r>
          </a:p>
          <a:p>
            <a:pPr lvl="0" algn="just"/>
            <a:r>
              <a:rPr lang="en-US" dirty="0"/>
              <a:t>Brucella spp. are catalase and urease positive, and most strains are oxidase positive </a:t>
            </a:r>
          </a:p>
        </p:txBody>
      </p:sp>
      <p:sp>
        <p:nvSpPr>
          <p:cNvPr id="4" name="Title 1"/>
          <p:cNvSpPr txBox="1">
            <a:spLocks/>
          </p:cNvSpPr>
          <p:nvPr/>
        </p:nvSpPr>
        <p:spPr>
          <a:xfrm>
            <a:off x="1743084" y="128923"/>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lvl="0" algn="ctr">
              <a:spcBef>
                <a:spcPct val="0"/>
              </a:spcBef>
              <a:defRPr/>
            </a:pPr>
            <a:r>
              <a:rPr lang="en-US" sz="4000" b="1" dirty="0">
                <a:solidFill>
                  <a:srgbClr val="FF0000"/>
                </a:solidFill>
                <a:effectLst>
                  <a:outerShdw blurRad="38100" dist="38100" dir="2700000" algn="tl">
                    <a:srgbClr val="000000">
                      <a:alpha val="43137"/>
                    </a:srgbClr>
                  </a:outerShdw>
                </a:effectLst>
              </a:rPr>
              <a:t>Brucellosis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p:cNvPicPr>
            <a:picLocks noChangeAspect="1" noChangeArrowheads="1"/>
          </p:cNvPicPr>
          <p:nvPr/>
        </p:nvPicPr>
        <p:blipFill>
          <a:blip r:embed="rId2"/>
          <a:srcRect/>
          <a:stretch>
            <a:fillRect/>
          </a:stretch>
        </p:blipFill>
        <p:spPr bwMode="auto">
          <a:xfrm>
            <a:off x="5929322" y="1857364"/>
            <a:ext cx="3145397" cy="300039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6"/>
            <a:ext cx="8229600" cy="4525963"/>
          </a:xfrm>
        </p:spPr>
        <p:txBody>
          <a:bodyPr>
            <a:normAutofit/>
          </a:bodyPr>
          <a:lstStyle/>
          <a:p>
            <a:pPr>
              <a:buNone/>
            </a:pPr>
            <a:r>
              <a:rPr lang="en-US" sz="3600" b="1" dirty="0">
                <a:solidFill>
                  <a:schemeClr val="accent6">
                    <a:lumMod val="75000"/>
                  </a:schemeClr>
                </a:solidFill>
                <a:effectLst>
                  <a:outerShdw blurRad="38100" dist="38100" dir="2700000" algn="tl">
                    <a:srgbClr val="000000">
                      <a:alpha val="43137"/>
                    </a:srgbClr>
                  </a:outerShdw>
                </a:effectLst>
              </a:rPr>
              <a:t>Serologic test</a:t>
            </a:r>
          </a:p>
          <a:p>
            <a:pPr algn="just"/>
            <a:r>
              <a:rPr lang="en-US" dirty="0"/>
              <a:t>Is widely used (e.g., serum agglutination test [SAT] or microplate agglutination [MAT]) because isolating brucellae is difficult</a:t>
            </a:r>
          </a:p>
          <a:p>
            <a:pPr algn="just"/>
            <a:r>
              <a:rPr lang="en-US" dirty="0"/>
              <a:t>A titer of 1 : 160 or greater in the SAT is considered diagnostic if this result fits the clinical and epidemiologic findings.</a:t>
            </a:r>
          </a:p>
        </p:txBody>
      </p:sp>
      <p:sp>
        <p:nvSpPr>
          <p:cNvPr id="4" name="Title 1"/>
          <p:cNvSpPr txBox="1">
            <a:spLocks/>
          </p:cNvSpPr>
          <p:nvPr/>
        </p:nvSpPr>
        <p:spPr>
          <a:xfrm>
            <a:off x="1743084" y="71414"/>
            <a:ext cx="5400684" cy="642942"/>
          </a:xfrm>
          <a:prstGeom prst="rect">
            <a:avLst/>
          </a:prstGeom>
          <a:solidFill>
            <a:schemeClr val="bg1">
              <a:lumMod val="85000"/>
            </a:schemeClr>
          </a:solidFill>
        </p:spPr>
        <p:txBody>
          <a:bodyPr vert="horz" lIns="91440" tIns="45720" rIns="91440" bIns="45720" rtlCol="0" anchor="ctr">
            <a:normAutofit fontScale="97500" lnSpcReduction="10000"/>
          </a:bodyPr>
          <a:lstStyle/>
          <a:p>
            <a:pPr lvl="0" algn="ctr">
              <a:spcBef>
                <a:spcPct val="0"/>
              </a:spcBef>
              <a:defRPr/>
            </a:pPr>
            <a:r>
              <a:rPr lang="en-US" sz="4000" b="1" dirty="0">
                <a:solidFill>
                  <a:srgbClr val="FF0000"/>
                </a:solidFill>
                <a:effectLst>
                  <a:outerShdw blurRad="38100" dist="38100" dir="2700000" algn="tl">
                    <a:srgbClr val="000000">
                      <a:alpha val="43137"/>
                    </a:srgbClr>
                  </a:outerShdw>
                </a:effectLst>
              </a:rPr>
              <a:t>Brucellosis</a:t>
            </a:r>
            <a:endParaRPr kumimoji="0" lang="en-US" sz="40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6"/>
          <p:cNvSpPr>
            <a:spLocks noGrp="1" noChangeArrowheads="1"/>
          </p:cNvSpPr>
          <p:nvPr>
            <p:ph type="title"/>
          </p:nvPr>
        </p:nvSpPr>
        <p:spPr/>
        <p:txBody>
          <a:bodyPr/>
          <a:lstStyle/>
          <a:p>
            <a:r>
              <a:rPr lang="en-US" altLang="en-US" dirty="0"/>
              <a:t>Diagnosis Q fever</a:t>
            </a:r>
            <a:endParaRPr lang="en-US" altLang="en-US"/>
          </a:p>
        </p:txBody>
      </p:sp>
      <p:sp>
        <p:nvSpPr>
          <p:cNvPr id="52227" name="Rectangle 7"/>
          <p:cNvSpPr>
            <a:spLocks noGrp="1" noChangeArrowheads="1"/>
          </p:cNvSpPr>
          <p:nvPr>
            <p:ph idx="1"/>
          </p:nvPr>
        </p:nvSpPr>
        <p:spPr/>
        <p:txBody>
          <a:bodyPr>
            <a:normAutofit lnSpcReduction="10000"/>
          </a:bodyPr>
          <a:lstStyle/>
          <a:p>
            <a:pPr eaLnBrk="1" hangingPunct="1"/>
            <a:r>
              <a:rPr lang="en-US" altLang="en-US" dirty="0"/>
              <a:t>Serology (rise in titer)</a:t>
            </a:r>
          </a:p>
          <a:p>
            <a:pPr lvl="1" eaLnBrk="1" hangingPunct="1"/>
            <a:r>
              <a:rPr lang="en-US" altLang="en-US" dirty="0"/>
              <a:t>IFA, CF, ELISA, </a:t>
            </a:r>
            <a:r>
              <a:rPr lang="en-US" altLang="en-US" dirty="0" err="1"/>
              <a:t>microagglutination</a:t>
            </a:r>
            <a:endParaRPr lang="en-US" altLang="en-US" dirty="0"/>
          </a:p>
          <a:p>
            <a:pPr lvl="1"/>
            <a:r>
              <a:rPr lang="en-US" altLang="en-US" dirty="0"/>
              <a:t>The indirect IFA is the most dependable and widely used method. </a:t>
            </a:r>
          </a:p>
          <a:p>
            <a:pPr eaLnBrk="1" hangingPunct="1"/>
            <a:r>
              <a:rPr lang="en-US" altLang="en-US" dirty="0"/>
              <a:t>DNA detection methods</a:t>
            </a:r>
          </a:p>
          <a:p>
            <a:pPr lvl="1" eaLnBrk="1" hangingPunct="1"/>
            <a:r>
              <a:rPr lang="en-US" altLang="en-US" dirty="0"/>
              <a:t>PCR</a:t>
            </a:r>
          </a:p>
          <a:p>
            <a:pPr eaLnBrk="1" hangingPunct="1"/>
            <a:r>
              <a:rPr lang="en-US" altLang="en-US" dirty="0"/>
              <a:t>Isolation of organism</a:t>
            </a:r>
          </a:p>
          <a:p>
            <a:pPr lvl="1" eaLnBrk="1" hangingPunct="1"/>
            <a:r>
              <a:rPr lang="en-US" altLang="en-US" dirty="0"/>
              <a:t>Risk to laboratory personnel</a:t>
            </a:r>
          </a:p>
          <a:p>
            <a:pPr lvl="1" eaLnBrk="1" hangingPunct="1"/>
            <a:r>
              <a:rPr lang="en-US" altLang="en-US" dirty="0"/>
              <a:t>Rarely done</a:t>
            </a:r>
          </a:p>
        </p:txBody>
      </p:sp>
      <p:sp>
        <p:nvSpPr>
          <p:cNvPr id="52228" name="Footer Placeholder 4"/>
          <p:cNvSpPr>
            <a:spLocks noGrp="1"/>
          </p:cNvSpPr>
          <p:nvPr>
            <p:ph type="ftr" sz="quarter" idx="11"/>
          </p:nvPr>
        </p:nvSpPr>
        <p:spPr>
          <a:noFill/>
        </p:spPr>
        <p:txBody>
          <a:bodyPr/>
          <a:lstStyle/>
          <a:p>
            <a:r>
              <a:rPr lang="en-US" altLang="en-US">
                <a:solidFill>
                  <a:srgbClr val="DDEBFF"/>
                </a:solidFill>
              </a:rPr>
              <a:t>Center for Food Security and Public Health, Iowa State University, 2011</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028697" y="348865"/>
            <a:ext cx="7533018" cy="69237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kern="1200">
                <a:solidFill>
                  <a:srgbClr val="FFFFFF"/>
                </a:solidFill>
                <a:latin typeface="+mj-lt"/>
                <a:ea typeface="+mj-ea"/>
                <a:cs typeface="+mj-cs"/>
              </a:rPr>
              <a:t>Diagnosis of salmonellosis</a:t>
            </a:r>
          </a:p>
        </p:txBody>
      </p:sp>
      <p:sp>
        <p:nvSpPr>
          <p:cNvPr id="3" name="Content Placeholder 2"/>
          <p:cNvSpPr>
            <a:spLocks noGrp="1"/>
          </p:cNvSpPr>
          <p:nvPr>
            <p:ph idx="1"/>
          </p:nvPr>
        </p:nvSpPr>
        <p:spPr>
          <a:xfrm>
            <a:off x="268674" y="2189160"/>
            <a:ext cx="8189490" cy="4437498"/>
          </a:xfrm>
        </p:spPr>
        <p:txBody>
          <a:bodyPr>
            <a:normAutofit/>
          </a:bodyPr>
          <a:lstStyle/>
          <a:p>
            <a:pPr marL="267462" indent="-267462" defTabSz="713232">
              <a:buNone/>
            </a:pPr>
            <a:endParaRPr lang="en-US" sz="2496" kern="1200">
              <a:solidFill>
                <a:schemeClr val="tx1"/>
              </a:solidFill>
              <a:latin typeface="+mn-lt"/>
              <a:ea typeface="+mn-ea"/>
              <a:cs typeface="+mn-cs"/>
            </a:endParaRPr>
          </a:p>
          <a:p>
            <a:pPr marL="267462" indent="-267462" defTabSz="713232">
              <a:buNone/>
            </a:pPr>
            <a:endParaRPr lang="en-US" sz="2496" kern="1200">
              <a:solidFill>
                <a:schemeClr val="tx1"/>
              </a:solidFill>
              <a:latin typeface="+mn-lt"/>
              <a:ea typeface="+mn-ea"/>
              <a:cs typeface="+mn-cs"/>
            </a:endParaRPr>
          </a:p>
          <a:p>
            <a:endParaRPr lang="en-US" dirty="0"/>
          </a:p>
        </p:txBody>
      </p:sp>
      <p:sp>
        <p:nvSpPr>
          <p:cNvPr id="5" name="Content Placeholder 2"/>
          <p:cNvSpPr txBox="1">
            <a:spLocks/>
          </p:cNvSpPr>
          <p:nvPr/>
        </p:nvSpPr>
        <p:spPr>
          <a:xfrm>
            <a:off x="439305" y="1707969"/>
            <a:ext cx="7705206" cy="5034625"/>
          </a:xfrm>
          <a:prstGeom prst="rect">
            <a:avLst/>
          </a:prstGeom>
        </p:spPr>
        <p:txBody>
          <a:bodyPr vert="horz" lIns="91440" tIns="45720" rIns="91440" bIns="45720" rtlCol="0" anchor="t">
            <a:noAutofit/>
          </a:bodyPr>
          <a:lstStyle/>
          <a:p>
            <a:pPr marL="222885" defTabSz="713232">
              <a:lnSpc>
                <a:spcPct val="120000"/>
              </a:lnSpc>
              <a:spcBef>
                <a:spcPts val="780"/>
              </a:spcBef>
              <a:defRPr/>
            </a:pPr>
            <a:r>
              <a:rPr lang="en-US" sz="2400" b="1" dirty="0">
                <a:solidFill>
                  <a:srgbClr val="FF0000"/>
                </a:solidFill>
                <a:ea typeface="+mn-lt"/>
                <a:cs typeface="+mn-lt"/>
              </a:rPr>
              <a:t>Cultural properties</a:t>
            </a:r>
            <a:endParaRPr lang="en-US" sz="1600" dirty="0">
              <a:solidFill>
                <a:srgbClr val="000000"/>
              </a:solidFill>
              <a:ea typeface="+mn-lt"/>
              <a:cs typeface="+mn-lt"/>
            </a:endParaRPr>
          </a:p>
          <a:p>
            <a:pPr marL="222885" defTabSz="713232">
              <a:lnSpc>
                <a:spcPct val="120000"/>
              </a:lnSpc>
              <a:spcBef>
                <a:spcPts val="780"/>
              </a:spcBef>
              <a:defRPr/>
            </a:pPr>
            <a:r>
              <a:rPr lang="en-US" sz="1600" b="1" dirty="0">
                <a:solidFill>
                  <a:srgbClr val="000000"/>
                </a:solidFill>
                <a:ea typeface="+mn-lt"/>
                <a:cs typeface="+mn-lt"/>
              </a:rPr>
              <a:t>Grow</a:t>
            </a:r>
            <a:r>
              <a:rPr lang="en-US" sz="1600" b="1" dirty="0">
                <a:ea typeface="+mn-lt"/>
                <a:cs typeface="+mn-lt"/>
              </a:rPr>
              <a:t> easily on simple culture media and on selective and differential media that contain biliary salts and lactose</a:t>
            </a:r>
            <a:r>
              <a:rPr lang="ro-RO" sz="1600" b="1" dirty="0">
                <a:ea typeface="+mn-lt"/>
                <a:cs typeface="+mn-lt"/>
              </a:rPr>
              <a:t>.</a:t>
            </a:r>
            <a:r>
              <a:rPr lang="en-US" sz="1600" b="1" kern="1200" dirty="0">
                <a:latin typeface="+mn-lt"/>
                <a:ea typeface="+mn-lt"/>
                <a:cs typeface="+mn-lt"/>
              </a:rPr>
              <a:t>They grow On MacConkey</a:t>
            </a:r>
            <a:r>
              <a:rPr lang="en-US" sz="1600" b="1" kern="1200" dirty="0">
                <a:latin typeface="Arial"/>
                <a:ea typeface="+mn-ea"/>
                <a:cs typeface="Arial"/>
              </a:rPr>
              <a:t>’</a:t>
            </a:r>
            <a:r>
              <a:rPr lang="en-US" sz="1600" b="1" kern="1200" dirty="0">
                <a:latin typeface="+mn-lt"/>
                <a:ea typeface="+mn-lt"/>
                <a:cs typeface="+mn-lt"/>
              </a:rPr>
              <a:t>s or Deoxycholate-citrate agar (DCA) medium, they produce pale yellow colonies being non lactose fermenters.</a:t>
            </a:r>
            <a:endParaRPr lang="en-US" sz="1600" kern="1200">
              <a:latin typeface="+mn-lt"/>
              <a:ea typeface="+mn-lt"/>
              <a:cs typeface="+mn-lt"/>
            </a:endParaRPr>
          </a:p>
          <a:p>
            <a:pPr marL="222885" indent="133350" defTabSz="713232">
              <a:lnSpc>
                <a:spcPct val="120000"/>
              </a:lnSpc>
              <a:spcBef>
                <a:spcPts val="780"/>
              </a:spcBef>
              <a:buFont typeface="Arial"/>
              <a:buChar char="•"/>
              <a:defRPr/>
            </a:pPr>
            <a:r>
              <a:rPr lang="en-US" sz="1600" b="1" kern="1200" dirty="0">
                <a:latin typeface="+mn-lt"/>
                <a:ea typeface="+mn-lt"/>
                <a:cs typeface="+mn-lt"/>
              </a:rPr>
              <a:t>Salmonella growing on XLD agar; Xylose Lysine Deoxycholate agar is a selective growth medium used in the isolation of Salmonella (black dots) and Shigella species from clinical samples and from food </a:t>
            </a:r>
            <a:endParaRPr lang="en-US" sz="1600" kern="1200">
              <a:latin typeface="+mn-lt"/>
              <a:ea typeface="+mn-lt"/>
              <a:cs typeface="+mn-lt"/>
            </a:endParaRPr>
          </a:p>
          <a:p>
            <a:pPr marL="222885" indent="-222885" algn="just" defTabSz="713232">
              <a:lnSpc>
                <a:spcPct val="90000"/>
              </a:lnSpc>
              <a:spcBef>
                <a:spcPct val="20000"/>
              </a:spcBef>
              <a:buFont typeface="Arial"/>
              <a:buChar char="•"/>
              <a:defRPr/>
            </a:pPr>
            <a:r>
              <a:rPr lang="ro-RO" sz="1600" b="1" dirty="0">
                <a:cs typeface="Calibri"/>
              </a:rPr>
              <a:t>Produce H2S, </a:t>
            </a:r>
            <a:r>
              <a:rPr lang="en-US" sz="1600" b="1" dirty="0">
                <a:cs typeface="Calibri"/>
              </a:rPr>
              <a:t>colonies have a “cat-eye” appearance.</a:t>
            </a:r>
            <a:endParaRPr lang="ro-RO" sz="1600" b="1" dirty="0">
              <a:cs typeface="Calibri"/>
            </a:endParaRPr>
          </a:p>
          <a:p>
            <a:pPr algn="just" defTabSz="713232">
              <a:lnSpc>
                <a:spcPct val="90000"/>
              </a:lnSpc>
              <a:spcBef>
                <a:spcPct val="20000"/>
              </a:spcBef>
              <a:defRPr/>
            </a:pPr>
            <a:r>
              <a:rPr lang="en-US" sz="1600" b="1" kern="1200" dirty="0">
                <a:solidFill>
                  <a:srgbClr val="FF0000"/>
                </a:solidFill>
                <a:latin typeface="+mn-lt"/>
                <a:ea typeface="+mn-ea"/>
                <a:cs typeface="+mn-cs"/>
              </a:rPr>
              <a:t>Media used for </a:t>
            </a:r>
            <a:r>
              <a:rPr lang="en-US" sz="1600" b="1" i="1" kern="1200" dirty="0">
                <a:solidFill>
                  <a:srgbClr val="FF0000"/>
                </a:solidFill>
                <a:latin typeface="+mn-lt"/>
                <a:ea typeface="+mn-ea"/>
                <a:cs typeface="+mn-cs"/>
              </a:rPr>
              <a:t>Salmonella</a:t>
            </a:r>
            <a:r>
              <a:rPr lang="en-US" sz="1600" b="1" kern="1200" dirty="0">
                <a:solidFill>
                  <a:srgbClr val="FF0000"/>
                </a:solidFill>
                <a:latin typeface="+mn-lt"/>
                <a:ea typeface="+mn-ea"/>
                <a:cs typeface="+mn-cs"/>
              </a:rPr>
              <a:t> isolation</a:t>
            </a:r>
            <a:endParaRPr lang="en-US" sz="1600" kern="1200">
              <a:latin typeface="+mn-lt"/>
              <a:cs typeface="Calibri"/>
            </a:endParaRPr>
          </a:p>
          <a:p>
            <a:pPr marL="133350" indent="-400685" defTabSz="713232">
              <a:spcBef>
                <a:spcPct val="20000"/>
              </a:spcBef>
              <a:buFont typeface="+mj-lt"/>
              <a:buAutoNum type="arabicPeriod"/>
              <a:defRPr/>
            </a:pPr>
            <a:r>
              <a:rPr lang="en-US" sz="1600" b="1" kern="1200" dirty="0">
                <a:latin typeface="+mn-lt"/>
                <a:ea typeface="+mn-ea"/>
                <a:cs typeface="+mn-cs"/>
              </a:rPr>
              <a:t>Enrichment cultures</a:t>
            </a:r>
            <a:endParaRPr lang="en-US" sz="1600" b="1" kern="1200" dirty="0">
              <a:latin typeface="+mn-lt"/>
              <a:cs typeface="Calibri"/>
            </a:endParaRPr>
          </a:p>
          <a:p>
            <a:pPr marL="133350" indent="-400685" defTabSz="713232">
              <a:spcBef>
                <a:spcPct val="20000"/>
              </a:spcBef>
              <a:buFont typeface="+mj-lt"/>
              <a:buAutoNum type="arabicPeriod"/>
              <a:defRPr/>
            </a:pPr>
            <a:r>
              <a:rPr lang="en-US" sz="1600" b="1" i="1" kern="1200" dirty="0">
                <a:latin typeface="+mn-lt"/>
                <a:ea typeface="+mn-ea"/>
                <a:cs typeface="+mn-cs"/>
              </a:rPr>
              <a:t>Salmonella</a:t>
            </a:r>
            <a:r>
              <a:rPr lang="en-US" sz="1600" b="1" kern="1200" dirty="0">
                <a:latin typeface="+mn-lt"/>
                <a:ea typeface="+mn-ea"/>
                <a:cs typeface="+mn-cs"/>
              </a:rPr>
              <a:t> selective media</a:t>
            </a:r>
            <a:endParaRPr lang="en-US" sz="1600" b="1" kern="1200" dirty="0">
              <a:latin typeface="+mn-lt"/>
              <a:cs typeface="Calibri"/>
            </a:endParaRPr>
          </a:p>
          <a:p>
            <a:pPr indent="-267335" defTabSz="713232">
              <a:spcBef>
                <a:spcPct val="20000"/>
              </a:spcBef>
              <a:defRPr/>
            </a:pPr>
            <a:r>
              <a:rPr lang="en-US" sz="1600" b="1" kern="1200" dirty="0">
                <a:latin typeface="+mn-lt"/>
                <a:ea typeface="+mn-ea"/>
                <a:cs typeface="+mn-cs"/>
              </a:rPr>
              <a:t>Enrichment cultures</a:t>
            </a:r>
            <a:endParaRPr lang="en-US" sz="1600" b="1" kern="1200" dirty="0">
              <a:latin typeface="+mn-lt"/>
              <a:cs typeface="Calibri"/>
            </a:endParaRPr>
          </a:p>
          <a:p>
            <a:pPr indent="-267335" algn="just" defTabSz="713232">
              <a:spcBef>
                <a:spcPct val="20000"/>
              </a:spcBef>
            </a:pPr>
            <a:r>
              <a:rPr lang="en-US" sz="1600" kern="1200" dirty="0">
                <a:latin typeface="+mn-lt"/>
                <a:ea typeface="+mn-ea"/>
                <a:cs typeface="+mn-cs"/>
              </a:rPr>
              <a:t>Enrichment cultures: The specimen (usually stool) is put into </a:t>
            </a:r>
            <a:r>
              <a:rPr lang="en-US" sz="1600" b="1" kern="1200" dirty="0">
                <a:latin typeface="+mn-lt"/>
                <a:ea typeface="+mn-ea"/>
                <a:cs typeface="+mn-cs"/>
              </a:rPr>
              <a:t>selenite F</a:t>
            </a:r>
            <a:r>
              <a:rPr lang="en-US" sz="1600" kern="1200" dirty="0">
                <a:latin typeface="+mn-lt"/>
                <a:ea typeface="+mn-ea"/>
                <a:cs typeface="+mn-cs"/>
              </a:rPr>
              <a:t> or </a:t>
            </a:r>
            <a:r>
              <a:rPr lang="en-US" sz="1600" b="1" kern="1200" dirty="0">
                <a:latin typeface="+mn-lt"/>
                <a:ea typeface="+mn-ea"/>
                <a:cs typeface="+mn-cs"/>
              </a:rPr>
              <a:t>tetrathionate broth</a:t>
            </a:r>
            <a:r>
              <a:rPr lang="en-US" sz="1600" kern="1200" dirty="0">
                <a:latin typeface="+mn-lt"/>
                <a:ea typeface="+mn-ea"/>
                <a:cs typeface="+mn-cs"/>
              </a:rPr>
              <a:t>, both of which inhibit replication of normal intestinal bacteria and permit multiplication of salmonellae. After incubation for 1–2 days, it is plated on differential and selective media.</a:t>
            </a:r>
            <a:endParaRPr lang="en-US" sz="1600" kern="1200" dirty="0">
              <a:latin typeface="+mn-lt"/>
              <a:cs typeface="Calibri"/>
            </a:endParaRPr>
          </a:p>
          <a:p>
            <a:pPr indent="-267335" defTabSz="713232">
              <a:spcBef>
                <a:spcPct val="20000"/>
              </a:spcBef>
              <a:defRPr/>
            </a:pPr>
            <a:endParaRPr lang="en-US" sz="1100" b="1" kern="1200">
              <a:solidFill>
                <a:srgbClr val="FF0000"/>
              </a:solidFill>
              <a:latin typeface="+mn-lt"/>
              <a:cs typeface="Calibri"/>
            </a:endParaRPr>
          </a:p>
          <a:p>
            <a:pPr marL="400685" indent="-400685" defTabSz="713232">
              <a:spcBef>
                <a:spcPct val="20000"/>
              </a:spcBef>
              <a:buFont typeface="+mj-lt"/>
              <a:buAutoNum type="arabicPeriod"/>
              <a:defRPr/>
            </a:pPr>
            <a:endParaRPr lang="en-US" sz="1100" kern="1200">
              <a:solidFill>
                <a:schemeClr val="tx1"/>
              </a:solidFill>
              <a:latin typeface="+mn-lt"/>
              <a:cs typeface="Calibri"/>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1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06" y="642918"/>
            <a:ext cx="3732045" cy="2524635"/>
          </a:xfrm>
        </p:spPr>
        <p:txBody>
          <a:bodyPr vert="horz" lIns="91440" tIns="45720" rIns="91440" bIns="45720" rtlCol="0" anchor="t">
            <a:normAutofit fontScale="92500" lnSpcReduction="20000"/>
          </a:bodyPr>
          <a:lstStyle/>
          <a:p>
            <a:pPr marL="0" lvl="0">
              <a:buNone/>
            </a:pPr>
            <a:r>
              <a:rPr lang="en-US" sz="2800" b="1" i="1" dirty="0">
                <a:solidFill>
                  <a:srgbClr val="FF0000"/>
                </a:solidFill>
              </a:rPr>
              <a:t>Salmonella</a:t>
            </a:r>
            <a:r>
              <a:rPr lang="en-US" sz="2800" b="1" dirty="0">
                <a:solidFill>
                  <a:srgbClr val="FF0000"/>
                </a:solidFill>
              </a:rPr>
              <a:t> selective media:</a:t>
            </a:r>
          </a:p>
          <a:p>
            <a:pPr marL="0">
              <a:buNone/>
            </a:pPr>
            <a:r>
              <a:rPr lang="en-US" sz="2400" dirty="0"/>
              <a:t>Favor growth of </a:t>
            </a:r>
            <a:r>
              <a:rPr lang="en-US" sz="2400" i="1" dirty="0"/>
              <a:t>salmonellae</a:t>
            </a:r>
            <a:r>
              <a:rPr lang="en-US" sz="2400" dirty="0"/>
              <a:t> and </a:t>
            </a:r>
            <a:r>
              <a:rPr lang="en-US" sz="2400" i="1" dirty="0"/>
              <a:t>shigellae</a:t>
            </a:r>
            <a:r>
              <a:rPr lang="en-US" sz="2400" dirty="0"/>
              <a:t> over other </a:t>
            </a:r>
            <a:r>
              <a:rPr lang="en-US" sz="2400" i="1" dirty="0"/>
              <a:t>Enterobacteriaceae</a:t>
            </a:r>
            <a:r>
              <a:rPr lang="en-US" sz="2400" dirty="0"/>
              <a:t>  including</a:t>
            </a:r>
          </a:p>
          <a:p>
            <a:pPr marL="0" indent="0">
              <a:buNone/>
            </a:pPr>
            <a:r>
              <a:rPr lang="en-US" sz="2800" dirty="0"/>
              <a:t>Salmonella-Shigella (SS) agar</a:t>
            </a:r>
            <a:endParaRPr lang="en-US" sz="2800" dirty="0">
              <a:cs typeface="Calibri"/>
            </a:endParaRPr>
          </a:p>
          <a:p>
            <a:pPr marL="0" indent="0">
              <a:buNone/>
            </a:pPr>
            <a:endParaRPr lang="en-US" sz="2800">
              <a:cs typeface="Calibri"/>
            </a:endParaRPr>
          </a:p>
          <a:p>
            <a:pPr marL="0" indent="0">
              <a:buNone/>
            </a:pPr>
            <a:endParaRPr lang="en-US" dirty="0">
              <a:cs typeface="Calibri"/>
            </a:endParaRPr>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a:t>Diagnosis of salmonellosis</a:t>
            </a:r>
          </a:p>
        </p:txBody>
      </p:sp>
      <p:pic>
        <p:nvPicPr>
          <p:cNvPr id="5" name="Picture 2" descr="http://ts4.mm.bing.net/th?id=HN.608002489695799183&amp;pid=15.1&amp;H=162&amp;W=160"/>
          <p:cNvPicPr>
            <a:picLocks noChangeAspect="1" noChangeArrowheads="1"/>
          </p:cNvPicPr>
          <p:nvPr/>
        </p:nvPicPr>
        <p:blipFill>
          <a:blip r:embed="rId3"/>
          <a:srcRect/>
          <a:stretch>
            <a:fillRect/>
          </a:stretch>
        </p:blipFill>
        <p:spPr bwMode="auto">
          <a:xfrm>
            <a:off x="1805598" y="2832697"/>
            <a:ext cx="3124200" cy="3163888"/>
          </a:xfrm>
          <a:prstGeom prst="rect">
            <a:avLst/>
          </a:prstGeom>
          <a:noFill/>
          <a:ln w="9525">
            <a:noFill/>
            <a:miter lim="800000"/>
            <a:headEnd/>
            <a:tailEnd/>
          </a:ln>
        </p:spPr>
      </p:pic>
      <p:sp>
        <p:nvSpPr>
          <p:cNvPr id="6" name="Rectangle 9"/>
          <p:cNvSpPr>
            <a:spLocks noChangeArrowheads="1"/>
          </p:cNvSpPr>
          <p:nvPr/>
        </p:nvSpPr>
        <p:spPr bwMode="auto">
          <a:xfrm>
            <a:off x="5000628" y="4208021"/>
            <a:ext cx="1995487" cy="877163"/>
          </a:xfrm>
          <a:prstGeom prst="rect">
            <a:avLst/>
          </a:prstGeom>
          <a:noFill/>
          <a:ln w="9525">
            <a:noFill/>
            <a:miter lim="800000"/>
            <a:headEnd/>
            <a:tailEnd/>
          </a:ln>
        </p:spPr>
        <p:txBody>
          <a:bodyPr wrap="square">
            <a:spAutoFit/>
          </a:bodyPr>
          <a:lstStyle/>
          <a:p>
            <a:r>
              <a:rPr lang="en-US" sz="1700" b="1" i="1" dirty="0">
                <a:solidFill>
                  <a:srgbClr val="FF0000"/>
                </a:solidFill>
                <a:latin typeface="Baskerville Old Face" pitchFamily="18" charset="0"/>
              </a:rPr>
              <a:t>Salmonella</a:t>
            </a:r>
            <a:r>
              <a:rPr lang="en-US" sz="1700" b="1" dirty="0">
                <a:solidFill>
                  <a:srgbClr val="FF0000"/>
                </a:solidFill>
                <a:latin typeface="Baskerville Old Face" pitchFamily="18" charset="0"/>
              </a:rPr>
              <a:t>: </a:t>
            </a:r>
          </a:p>
          <a:p>
            <a:r>
              <a:rPr lang="en-US" sz="1700" dirty="0">
                <a:latin typeface="Baskerville Old Face" pitchFamily="18" charset="0"/>
              </a:rPr>
              <a:t>colorless colonies with black centers</a:t>
            </a:r>
          </a:p>
        </p:txBody>
      </p:sp>
      <p:sp>
        <p:nvSpPr>
          <p:cNvPr id="7" name="Rectangle 10"/>
          <p:cNvSpPr>
            <a:spLocks noChangeArrowheads="1"/>
          </p:cNvSpPr>
          <p:nvPr/>
        </p:nvSpPr>
        <p:spPr bwMode="auto">
          <a:xfrm>
            <a:off x="142844" y="4143380"/>
            <a:ext cx="2214578" cy="877163"/>
          </a:xfrm>
          <a:prstGeom prst="rect">
            <a:avLst/>
          </a:prstGeom>
          <a:noFill/>
          <a:ln w="9525">
            <a:noFill/>
            <a:miter lim="800000"/>
            <a:headEnd/>
            <a:tailEnd/>
          </a:ln>
        </p:spPr>
        <p:txBody>
          <a:bodyPr wrap="square">
            <a:spAutoFit/>
          </a:bodyPr>
          <a:lstStyle/>
          <a:p>
            <a:r>
              <a:rPr lang="en-US" sz="1700" b="1" i="1" dirty="0">
                <a:solidFill>
                  <a:srgbClr val="FF0000"/>
                </a:solidFill>
                <a:latin typeface="Baskerville Old Face" pitchFamily="18" charset="0"/>
              </a:rPr>
              <a:t>Shigella</a:t>
            </a:r>
            <a:r>
              <a:rPr lang="en-US" sz="1700" b="1" dirty="0">
                <a:solidFill>
                  <a:srgbClr val="FF0000"/>
                </a:solidFill>
                <a:latin typeface="Baskerville Old Face" pitchFamily="18" charset="0"/>
              </a:rPr>
              <a:t>: </a:t>
            </a:r>
            <a:r>
              <a:rPr lang="en-US" sz="1700" dirty="0">
                <a:solidFill>
                  <a:srgbClr val="000000"/>
                </a:solidFill>
                <a:latin typeface="Baskerville Old Face" pitchFamily="18" charset="0"/>
              </a:rPr>
              <a:t>colorless colonies without</a:t>
            </a:r>
          </a:p>
          <a:p>
            <a:r>
              <a:rPr lang="en-US" sz="1700" dirty="0">
                <a:solidFill>
                  <a:srgbClr val="000000"/>
                </a:solidFill>
                <a:latin typeface="Baskerville Old Face" pitchFamily="18" charset="0"/>
              </a:rPr>
              <a:t> black centers</a:t>
            </a:r>
          </a:p>
        </p:txBody>
      </p:sp>
      <p:sp>
        <p:nvSpPr>
          <p:cNvPr id="8" name="Rectangle 11"/>
          <p:cNvSpPr>
            <a:spLocks noChangeArrowheads="1"/>
          </p:cNvSpPr>
          <p:nvPr/>
        </p:nvSpPr>
        <p:spPr bwMode="auto">
          <a:xfrm>
            <a:off x="2285984" y="6215082"/>
            <a:ext cx="2286000" cy="615950"/>
          </a:xfrm>
          <a:prstGeom prst="rect">
            <a:avLst/>
          </a:prstGeom>
          <a:noFill/>
          <a:ln w="9525">
            <a:noFill/>
            <a:miter lim="800000"/>
            <a:headEnd/>
            <a:tailEnd/>
          </a:ln>
        </p:spPr>
        <p:txBody>
          <a:bodyPr>
            <a:spAutoFit/>
          </a:bodyPr>
          <a:lstStyle/>
          <a:p>
            <a:r>
              <a:rPr lang="en-US" sz="1700" b="1" dirty="0">
                <a:solidFill>
                  <a:srgbClr val="FF0000"/>
                </a:solidFill>
                <a:latin typeface="Baskerville Old Face" pitchFamily="18" charset="0"/>
              </a:rPr>
              <a:t>Lactose fermenter flora: </a:t>
            </a:r>
            <a:r>
              <a:rPr lang="en-US" sz="1700" dirty="0">
                <a:solidFill>
                  <a:srgbClr val="000000"/>
                </a:solidFill>
                <a:latin typeface="Baskerville Old Face" pitchFamily="18" charset="0"/>
              </a:rPr>
              <a:t>pink to red colonies </a:t>
            </a:r>
          </a:p>
        </p:txBody>
      </p:sp>
      <p:pic>
        <p:nvPicPr>
          <p:cNvPr id="9" name="Picture 2" descr="Hektoen"/>
          <p:cNvPicPr>
            <a:picLocks noChangeAspect="1" noChangeArrowheads="1"/>
          </p:cNvPicPr>
          <p:nvPr/>
        </p:nvPicPr>
        <p:blipFill>
          <a:blip r:embed="rId4"/>
          <a:srcRect/>
          <a:stretch>
            <a:fillRect/>
          </a:stretch>
        </p:blipFill>
        <p:spPr>
          <a:xfrm>
            <a:off x="5643570" y="714356"/>
            <a:ext cx="3143272" cy="3143272"/>
          </a:xfrm>
          <a:prstGeom prst="rect">
            <a:avLst/>
          </a:prstGeom>
          <a:noFill/>
        </p:spPr>
      </p:pic>
      <p:sp>
        <p:nvSpPr>
          <p:cNvPr id="2" name="TextBox 1">
            <a:extLst>
              <a:ext uri="{FF2B5EF4-FFF2-40B4-BE49-F238E27FC236}">
                <a16:creationId xmlns:a16="http://schemas.microsoft.com/office/drawing/2014/main" id="{891382CE-DA6E-407A-ECD7-D02394D4FDEE}"/>
              </a:ext>
            </a:extLst>
          </p:cNvPr>
          <p:cNvSpPr txBox="1"/>
          <p:nvPr/>
        </p:nvSpPr>
        <p:spPr>
          <a:xfrm>
            <a:off x="6547449" y="3726611"/>
            <a:ext cx="27432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err="1">
                <a:cs typeface="Calibri"/>
              </a:rPr>
              <a:t>Hektoen</a:t>
            </a:r>
            <a:r>
              <a:rPr lang="en-US" sz="2800" dirty="0">
                <a:cs typeface="Calibri"/>
              </a:rPr>
              <a:t> enteric agar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825B5DE-EF97-AB31-B7CD-20BDC60C75BE}"/>
              </a:ext>
            </a:extLst>
          </p:cNvPr>
          <p:cNvPicPr>
            <a:picLocks noChangeAspect="1"/>
          </p:cNvPicPr>
          <p:nvPr/>
        </p:nvPicPr>
        <p:blipFill rotWithShape="1">
          <a:blip r:embed="rId2">
            <a:duotone>
              <a:schemeClr val="bg2">
                <a:shade val="45000"/>
                <a:satMod val="135000"/>
              </a:schemeClr>
              <a:prstClr val="white"/>
            </a:duotone>
          </a:blip>
          <a:srcRect t="9092" r="19086" b="-9"/>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pPr marL="342900" indent="-342900">
              <a:spcBef>
                <a:spcPct val="20000"/>
              </a:spcBef>
            </a:pPr>
            <a:r>
              <a:rPr lang="en-US">
                <a:ea typeface="+mn-ea"/>
                <a:cs typeface="+mn-cs"/>
              </a:rPr>
              <a:t>Principle of </a:t>
            </a:r>
            <a:r>
              <a:rPr lang="en-US" err="1">
                <a:ea typeface="+mj-lt"/>
                <a:cs typeface="+mj-lt"/>
              </a:rPr>
              <a:t>Hektoen</a:t>
            </a:r>
            <a:r>
              <a:rPr lang="en-US">
                <a:ea typeface="+mj-lt"/>
                <a:cs typeface="+mj-lt"/>
              </a:rPr>
              <a:t> enteric agar </a:t>
            </a:r>
            <a:endParaRPr lang="en-US"/>
          </a:p>
        </p:txBody>
      </p:sp>
      <p:graphicFrame>
        <p:nvGraphicFramePr>
          <p:cNvPr id="5" name="Content Placeholder 2">
            <a:extLst>
              <a:ext uri="{FF2B5EF4-FFF2-40B4-BE49-F238E27FC236}">
                <a16:creationId xmlns:a16="http://schemas.microsoft.com/office/drawing/2014/main" id="{CAE8B60A-9865-9080-E0F3-66987A4E7A61}"/>
              </a:ext>
            </a:extLst>
          </p:cNvPr>
          <p:cNvGraphicFramePr>
            <a:graphicFrameLocks noGrp="1"/>
          </p:cNvGraphicFramePr>
          <p:nvPr>
            <p:ph idx="1"/>
            <p:extLst>
              <p:ext uri="{D42A27DB-BD31-4B8C-83A1-F6EECF244321}">
                <p14:modId xmlns:p14="http://schemas.microsoft.com/office/powerpoint/2010/main" val="343349800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73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85794"/>
            <a:ext cx="8229600" cy="5883566"/>
          </a:xfrm>
        </p:spPr>
        <p:txBody>
          <a:bodyPr vert="horz" lIns="91440" tIns="45720" rIns="91440" bIns="45720" rtlCol="0" anchor="t">
            <a:noAutofit/>
          </a:bodyPr>
          <a:lstStyle/>
          <a:p>
            <a:pPr marL="0" lvl="0">
              <a:buNone/>
            </a:pPr>
            <a:r>
              <a:rPr lang="en-US" sz="2000" b="1" dirty="0"/>
              <a:t>Suspected colonies from solid media are identified by biochemical reaction patterns</a:t>
            </a:r>
            <a:endParaRPr lang="en-US" sz="2000" b="1">
              <a:cs typeface="Calibri"/>
            </a:endParaRPr>
          </a:p>
          <a:p>
            <a:pPr>
              <a:lnSpc>
                <a:spcPct val="80000"/>
              </a:lnSpc>
              <a:defRPr/>
            </a:pPr>
            <a:r>
              <a:rPr lang="ro-RO" sz="1800" b="1" dirty="0"/>
              <a:t>Motile</a:t>
            </a:r>
            <a:endParaRPr lang="en-US" sz="1800" b="1" dirty="0">
              <a:cs typeface="Calibri"/>
            </a:endParaRPr>
          </a:p>
          <a:p>
            <a:pPr>
              <a:lnSpc>
                <a:spcPct val="80000"/>
              </a:lnSpc>
              <a:defRPr/>
            </a:pPr>
            <a:r>
              <a:rPr lang="ro-RO" sz="1800" b="1" dirty="0"/>
              <a:t>Lactose negative</a:t>
            </a:r>
            <a:r>
              <a:rPr lang="en-US" sz="1800" b="1" dirty="0"/>
              <a:t>; Lactose + means that the organism can use lactose as an energy source and produce acids, whilst lactose – means they cannot.  </a:t>
            </a:r>
            <a:endParaRPr lang="ro-RO" sz="1800" b="1">
              <a:cs typeface="Calibri"/>
            </a:endParaRPr>
          </a:p>
          <a:p>
            <a:pPr indent="171450">
              <a:lnSpc>
                <a:spcPct val="120000"/>
              </a:lnSpc>
              <a:spcBef>
                <a:spcPts val="1000"/>
              </a:spcBef>
              <a:defRPr/>
            </a:pPr>
            <a:r>
              <a:rPr lang="en-US" sz="1800" b="1" dirty="0">
                <a:cs typeface="Calibri"/>
              </a:rPr>
              <a:t>S. Typhi ferment glucose, mannitol and sorbitol to produce acid or acid and gas</a:t>
            </a:r>
            <a:endParaRPr lang="en-US" sz="1800">
              <a:cs typeface="Calibri"/>
            </a:endParaRPr>
          </a:p>
          <a:p>
            <a:pPr indent="171450">
              <a:lnSpc>
                <a:spcPct val="120000"/>
              </a:lnSpc>
              <a:spcBef>
                <a:spcPts val="1000"/>
              </a:spcBef>
              <a:defRPr/>
            </a:pPr>
            <a:r>
              <a:rPr lang="en-US" sz="1800" dirty="0"/>
              <a:t>Some S. </a:t>
            </a:r>
            <a:r>
              <a:rPr lang="en-US" sz="1800" dirty="0" err="1"/>
              <a:t>paratyphi</a:t>
            </a:r>
            <a:r>
              <a:rPr lang="en-US" sz="1800" dirty="0"/>
              <a:t> ferments these with production of acid and gas</a:t>
            </a:r>
            <a:endParaRPr lang="en-US" sz="1800">
              <a:cs typeface="Calibri"/>
            </a:endParaRPr>
          </a:p>
          <a:p>
            <a:pPr indent="171450">
              <a:lnSpc>
                <a:spcPct val="120000"/>
              </a:lnSpc>
              <a:spcBef>
                <a:spcPts val="1000"/>
              </a:spcBef>
              <a:defRPr/>
            </a:pPr>
            <a:r>
              <a:rPr lang="en-US" sz="1800" dirty="0"/>
              <a:t>To differentiate between S </a:t>
            </a:r>
            <a:r>
              <a:rPr lang="en-US" sz="1800" dirty="0" err="1"/>
              <a:t>paratyphi</a:t>
            </a:r>
            <a:r>
              <a:rPr lang="en-US" sz="1800" dirty="0"/>
              <a:t> A and B;</a:t>
            </a:r>
            <a:endParaRPr lang="en-US" sz="1800">
              <a:cs typeface="Calibri"/>
            </a:endParaRPr>
          </a:p>
          <a:p>
            <a:pPr lvl="1" indent="171450">
              <a:lnSpc>
                <a:spcPct val="120000"/>
              </a:lnSpc>
              <a:spcBef>
                <a:spcPts val="500"/>
              </a:spcBef>
              <a:defRPr/>
            </a:pPr>
            <a:r>
              <a:rPr lang="en-US" sz="1800" dirty="0"/>
              <a:t>A is H2S -&amp; citrate </a:t>
            </a:r>
            <a:r>
              <a:rPr lang="en-US" sz="1800" dirty="0">
                <a:latin typeface="Arial"/>
                <a:cs typeface="Arial"/>
              </a:rPr>
              <a:t>–</a:t>
            </a:r>
            <a:endParaRPr lang="en-US" sz="1800">
              <a:latin typeface="Arial"/>
              <a:cs typeface="Arial"/>
            </a:endParaRPr>
          </a:p>
          <a:p>
            <a:pPr lvl="1" indent="171450">
              <a:lnSpc>
                <a:spcPct val="120000"/>
              </a:lnSpc>
              <a:spcBef>
                <a:spcPts val="500"/>
              </a:spcBef>
              <a:defRPr/>
            </a:pPr>
            <a:r>
              <a:rPr lang="en-US" sz="1800" dirty="0"/>
              <a:t>B is H2S + &amp; Citrate +</a:t>
            </a:r>
            <a:endParaRPr lang="en-US" sz="1800">
              <a:cs typeface="Calibri"/>
            </a:endParaRPr>
          </a:p>
          <a:p>
            <a:pPr lvl="1" indent="171450">
              <a:lnSpc>
                <a:spcPct val="120000"/>
              </a:lnSpc>
              <a:spcBef>
                <a:spcPts val="500"/>
              </a:spcBef>
              <a:defRPr/>
            </a:pPr>
            <a:r>
              <a:rPr lang="en-US" sz="1800" dirty="0"/>
              <a:t>S </a:t>
            </a:r>
            <a:r>
              <a:rPr lang="en-US" sz="1800" dirty="0" err="1"/>
              <a:t>paratyphi</a:t>
            </a:r>
            <a:r>
              <a:rPr lang="en-US" sz="1800" dirty="0"/>
              <a:t> C, S. typhimurium and </a:t>
            </a:r>
            <a:r>
              <a:rPr lang="en-US" sz="1800" dirty="0" err="1"/>
              <a:t>enteritides</a:t>
            </a:r>
            <a:r>
              <a:rPr lang="en-US" sz="1800" dirty="0"/>
              <a:t> are similar to S. </a:t>
            </a:r>
            <a:r>
              <a:rPr lang="en-US" sz="1800" dirty="0" err="1"/>
              <a:t>paratyphi</a:t>
            </a:r>
            <a:r>
              <a:rPr lang="en-US" sz="1800" dirty="0"/>
              <a:t> B. To differentiate use serological testing (slide agglutination test</a:t>
            </a:r>
            <a:endParaRPr lang="en-US" sz="1800">
              <a:cs typeface="Calibri"/>
            </a:endParaRPr>
          </a:p>
          <a:p>
            <a:pPr>
              <a:lnSpc>
                <a:spcPct val="80000"/>
              </a:lnSpc>
              <a:defRPr/>
            </a:pPr>
            <a:r>
              <a:rPr lang="ro-RO" sz="1800" b="1" dirty="0" err="1"/>
              <a:t>Indole</a:t>
            </a:r>
            <a:r>
              <a:rPr lang="ro-RO" sz="1800" b="1" dirty="0"/>
              <a:t> test negative</a:t>
            </a:r>
            <a:r>
              <a:rPr lang="ro-RO" sz="1800" dirty="0"/>
              <a:t> </a:t>
            </a:r>
            <a:endParaRPr lang="ro-RO" sz="1800">
              <a:cs typeface="Calibri"/>
            </a:endParaRPr>
          </a:p>
          <a:p>
            <a:pPr>
              <a:lnSpc>
                <a:spcPct val="80000"/>
              </a:lnSpc>
              <a:defRPr/>
            </a:pPr>
            <a:r>
              <a:rPr lang="ro-RO" sz="1800" b="1" dirty="0" err="1"/>
              <a:t>Methyl</a:t>
            </a:r>
            <a:r>
              <a:rPr lang="ro-RO" sz="1800" b="1" dirty="0"/>
              <a:t> </a:t>
            </a:r>
            <a:r>
              <a:rPr lang="ro-RO" sz="1800" b="1" dirty="0" err="1"/>
              <a:t>red</a:t>
            </a:r>
            <a:r>
              <a:rPr lang="ro-RO" sz="1800" b="1" dirty="0"/>
              <a:t> test: </a:t>
            </a:r>
            <a:r>
              <a:rPr lang="ro-RO" sz="1800" b="1" dirty="0" err="1"/>
              <a:t>positive</a:t>
            </a:r>
            <a:r>
              <a:rPr lang="ro-RO" sz="1800" dirty="0"/>
              <a:t> </a:t>
            </a:r>
            <a:endParaRPr lang="ro-RO" sz="1800">
              <a:cs typeface="Calibri"/>
            </a:endParaRPr>
          </a:p>
          <a:p>
            <a:pPr>
              <a:lnSpc>
                <a:spcPct val="80000"/>
              </a:lnSpc>
              <a:defRPr/>
            </a:pPr>
            <a:r>
              <a:rPr lang="ro-RO" sz="1800" b="1" dirty="0" err="1"/>
              <a:t>Voges-Proskauer</a:t>
            </a:r>
            <a:r>
              <a:rPr lang="ro-RO" sz="1800" b="1" dirty="0"/>
              <a:t> test: negative</a:t>
            </a:r>
            <a:r>
              <a:rPr lang="en-US" sz="1800" b="1" dirty="0"/>
              <a:t>; </a:t>
            </a:r>
            <a:endParaRPr lang="en-US" sz="1800">
              <a:cs typeface="Calibri"/>
            </a:endParaRPr>
          </a:p>
          <a:p>
            <a:pPr>
              <a:lnSpc>
                <a:spcPct val="80000"/>
              </a:lnSpc>
              <a:defRPr/>
            </a:pPr>
            <a:r>
              <a:rPr lang="ro-RO" sz="1800" b="1" dirty="0" err="1"/>
              <a:t>Citrate</a:t>
            </a:r>
            <a:r>
              <a:rPr lang="ro-RO" sz="1800" b="1" dirty="0"/>
              <a:t> :</a:t>
            </a:r>
            <a:r>
              <a:rPr lang="ro-RO" sz="1800" b="1" dirty="0" err="1"/>
              <a:t>positive</a:t>
            </a:r>
            <a:r>
              <a:rPr lang="ro-RO" sz="1800" b="1" dirty="0"/>
              <a:t> ( </a:t>
            </a:r>
            <a:r>
              <a:rPr lang="ro-RO" sz="1800" b="1" dirty="0" err="1"/>
              <a:t>growth</a:t>
            </a:r>
            <a:r>
              <a:rPr lang="ro-RO" sz="1800" b="1" dirty="0"/>
              <a:t> on </a:t>
            </a:r>
            <a:r>
              <a:rPr lang="ro-RO" sz="1800" b="1" dirty="0" err="1"/>
              <a:t>Simmon's</a:t>
            </a:r>
            <a:r>
              <a:rPr lang="ro-RO" sz="1800" b="1" dirty="0"/>
              <a:t> </a:t>
            </a:r>
            <a:r>
              <a:rPr lang="ro-RO" sz="1800" b="1" dirty="0" err="1"/>
              <a:t>citrate</a:t>
            </a:r>
            <a:r>
              <a:rPr lang="ro-RO" sz="1800" b="1" dirty="0"/>
              <a:t> </a:t>
            </a:r>
            <a:r>
              <a:rPr lang="ro-RO" sz="1800" b="1" dirty="0" err="1"/>
              <a:t>agar</a:t>
            </a:r>
            <a:r>
              <a:rPr lang="ro-RO" sz="1800" b="1" dirty="0"/>
              <a:t> )</a:t>
            </a:r>
            <a:r>
              <a:rPr lang="ro-RO" sz="1800" dirty="0"/>
              <a:t>  </a:t>
            </a:r>
            <a:endParaRPr lang="en-US" sz="1800">
              <a:cs typeface="Calibri"/>
            </a:endParaRPr>
          </a:p>
          <a:p>
            <a:pPr>
              <a:lnSpc>
                <a:spcPct val="80000"/>
              </a:lnSpc>
              <a:defRPr/>
            </a:pPr>
            <a:r>
              <a:rPr lang="ro-RO" sz="1800" b="1" dirty="0"/>
              <a:t>Urease :negative</a:t>
            </a:r>
            <a:r>
              <a:rPr lang="ro-RO" sz="1800" dirty="0"/>
              <a:t> </a:t>
            </a:r>
            <a:endParaRPr lang="en-US" sz="1800">
              <a:cs typeface="Calibri"/>
            </a:endParaRPr>
          </a:p>
          <a:p>
            <a:pPr>
              <a:lnSpc>
                <a:spcPct val="80000"/>
              </a:lnSpc>
              <a:buNone/>
            </a:pPr>
            <a:endParaRPr lang="en-US" dirty="0">
              <a:cs typeface="Calibri"/>
            </a:endParaRPr>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a:t>Diagnosis of salmonellosis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linds(horizontal)">
                                      <p:cBhvr>
                                        <p:cTn id="30" dur="500"/>
                                        <p:tgtEl>
                                          <p:spTgt spid="3">
                                            <p:txEl>
                                              <p:pRg st="7" end="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blinds(horizontal)">
                                      <p:cBhvr>
                                        <p:cTn id="33" dur="500"/>
                                        <p:tgtEl>
                                          <p:spTgt spid="3">
                                            <p:txEl>
                                              <p:pRg st="8" end="8"/>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blinds(horizontal)">
                                      <p:cBhvr>
                                        <p:cTn id="36" dur="500"/>
                                        <p:tgtEl>
                                          <p:spTgt spid="3">
                                            <p:txEl>
                                              <p:pRg st="9" end="9"/>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blinds(horizontal)">
                                      <p:cBhvr>
                                        <p:cTn id="39" dur="500"/>
                                        <p:tgtEl>
                                          <p:spTgt spid="3">
                                            <p:txEl>
                                              <p:pRg st="10" end="10"/>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blinds(horizontal)">
                                      <p:cBhvr>
                                        <p:cTn id="42" dur="500"/>
                                        <p:tgtEl>
                                          <p:spTgt spid="3">
                                            <p:txEl>
                                              <p:pRg st="11" end="11"/>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linds(horizontal)">
                                      <p:cBhvr>
                                        <p:cTn id="45" dur="500"/>
                                        <p:tgtEl>
                                          <p:spTgt spid="3">
                                            <p:txEl>
                                              <p:pRg st="12" end="12"/>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blinds(horizontal)">
                                      <p:cBhvr>
                                        <p:cTn id="48"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Lactose test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144" y="1988840"/>
            <a:ext cx="3963278" cy="402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3196" y="1988840"/>
            <a:ext cx="3467100" cy="417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92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490" y="642918"/>
            <a:ext cx="8229600" cy="4525963"/>
          </a:xfrm>
        </p:spPr>
        <p:txBody>
          <a:bodyPr>
            <a:normAutofit fontScale="85000" lnSpcReduction="10000"/>
          </a:bodyPr>
          <a:lstStyle/>
          <a:p>
            <a:pPr algn="just">
              <a:buNone/>
            </a:pPr>
            <a:r>
              <a:rPr lang="en-US" b="1" dirty="0">
                <a:solidFill>
                  <a:srgbClr val="FF0000"/>
                </a:solidFill>
                <a:effectLst>
                  <a:outerShdw blurRad="38100" dist="38100" dir="2700000" algn="tl">
                    <a:srgbClr val="000000">
                      <a:alpha val="43137"/>
                    </a:srgbClr>
                  </a:outerShdw>
                </a:effectLst>
              </a:rPr>
              <a:t>Serologic Methods (Widal test)</a:t>
            </a:r>
          </a:p>
          <a:p>
            <a:pPr algn="just"/>
            <a:r>
              <a:rPr lang="en-US" dirty="0"/>
              <a:t>Principle: Patients’ suffering from enteric fever would possess antibodies in their sera against </a:t>
            </a:r>
            <a:r>
              <a:rPr lang="it-IT" i="1" dirty="0"/>
              <a:t>S. t</a:t>
            </a:r>
            <a:r>
              <a:rPr lang="it-IT" dirty="0"/>
              <a:t>yphi O antigen, </a:t>
            </a:r>
            <a:r>
              <a:rPr lang="it-IT" i="1" dirty="0"/>
              <a:t>S. t</a:t>
            </a:r>
            <a:r>
              <a:rPr lang="it-IT" dirty="0"/>
              <a:t>yphi H antigen and </a:t>
            </a:r>
            <a:r>
              <a:rPr lang="it-IT" i="1" dirty="0"/>
              <a:t>S. p</a:t>
            </a:r>
            <a:r>
              <a:rPr lang="it-IT" dirty="0"/>
              <a:t>aratyphi AH antigen and </a:t>
            </a:r>
            <a:r>
              <a:rPr lang="it-IT" i="1" dirty="0"/>
              <a:t>S. p</a:t>
            </a:r>
            <a:r>
              <a:rPr lang="it-IT" dirty="0"/>
              <a:t>aratyphi BH antigen </a:t>
            </a:r>
            <a:r>
              <a:rPr lang="en-US" dirty="0"/>
              <a:t>which can be detected by slide widal test</a:t>
            </a:r>
            <a:r>
              <a:rPr lang="it-IT" dirty="0"/>
              <a:t>. 2 circles as controls.</a:t>
            </a:r>
            <a:endParaRPr lang="en-US" dirty="0"/>
          </a:p>
          <a:p>
            <a:pPr algn="just"/>
            <a:r>
              <a:rPr lang="en-US" dirty="0"/>
              <a:t>Procedure: One drop each of undiluted patients’ serum samples are placed on the circled card and one drop of each of the four Salmonella antigens are added separately and gently rotated for one minute. Appearance of agglutination gives qualitative results</a:t>
            </a:r>
          </a:p>
        </p:txBody>
      </p:sp>
      <p:sp>
        <p:nvSpPr>
          <p:cNvPr id="4" name="TextBox 3"/>
          <p:cNvSpPr txBox="1"/>
          <p:nvPr/>
        </p:nvSpPr>
        <p:spPr>
          <a:xfrm>
            <a:off x="0" y="0"/>
            <a:ext cx="9144000" cy="584775"/>
          </a:xfrm>
          <a:prstGeom prst="rect">
            <a:avLst/>
          </a:prstGeom>
          <a:solidFill>
            <a:srgbClr val="FFFF00"/>
          </a:solidFill>
        </p:spPr>
        <p:txBody>
          <a:bodyPr wrap="square" rtlCol="0">
            <a:spAutoFit/>
          </a:bodyPr>
          <a:lstStyle/>
          <a:p>
            <a:pPr algn="ctr"/>
            <a:r>
              <a:rPr lang="en-US" sz="3200" b="1" dirty="0"/>
              <a:t>Diagnosis of salmonellosis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TotalTime>
  <Words>1611</Words>
  <Application>Microsoft Office PowerPoint</Application>
  <PresentationFormat>On-screen Show (4:3)</PresentationFormat>
  <Paragraphs>189</Paragraphs>
  <Slides>33</Slides>
  <Notes>6</Notes>
  <HiddenSlides>0</HiddenSlides>
  <MMClips>0</MMClips>
  <ScaleCrop>false</ScaleCrop>
  <HeadingPairs>
    <vt:vector size="4" baseType="variant">
      <vt:variant>
        <vt:lpstr>Theme</vt:lpstr>
      </vt:variant>
      <vt:variant>
        <vt:i4>8</vt:i4>
      </vt:variant>
      <vt:variant>
        <vt:lpstr>Slide Titles</vt:lpstr>
      </vt:variant>
      <vt:variant>
        <vt:i4>33</vt:i4>
      </vt:variant>
    </vt:vector>
  </HeadingPairs>
  <TitlesOfParts>
    <vt:vector size="41" baseType="lpstr">
      <vt:lpstr>Office Theme</vt:lpstr>
      <vt:lpstr>Default Design</vt:lpstr>
      <vt:lpstr>1_Default Design</vt:lpstr>
      <vt:lpstr>2_Default Design</vt:lpstr>
      <vt:lpstr>3_Default Design</vt:lpstr>
      <vt:lpstr>4_Default Design</vt:lpstr>
      <vt:lpstr>5_Default Design</vt:lpstr>
      <vt:lpstr>Office Theme</vt:lpstr>
      <vt:lpstr>HLS  Practical</vt:lpstr>
      <vt:lpstr>PowerPoint Presentation</vt:lpstr>
      <vt:lpstr>PowerPoint Presentation</vt:lpstr>
      <vt:lpstr>PowerPoint Presentation</vt:lpstr>
      <vt:lpstr>PowerPoint Presentation</vt:lpstr>
      <vt:lpstr>Principle of Hektoen enteric agar </vt:lpstr>
      <vt:lpstr>PowerPoint Presentation</vt:lpstr>
      <vt:lpstr>Lactose test</vt:lpstr>
      <vt:lpstr>PowerPoint Presentation</vt:lpstr>
      <vt:lpstr>PowerPoint Presentation</vt:lpstr>
      <vt:lpstr>Citrate Utilization Test</vt:lpstr>
      <vt:lpstr>Urea Hydrolysis</vt:lpstr>
      <vt:lpstr>Indole Test</vt:lpstr>
      <vt:lpstr>Methyl Red (MR) &amp; Voges-Proskauer (VP) Tests</vt:lpstr>
      <vt:lpstr>Methyl Red (MR) &amp; Voges-Proskauer (VP) Tests Results</vt:lpstr>
      <vt:lpstr>Motility test</vt:lpstr>
      <vt:lpstr>PowerPoint Presentation</vt:lpstr>
      <vt:lpstr>Diagnosis</vt:lpstr>
      <vt:lpstr>Diagnosis</vt:lpstr>
      <vt:lpstr>Diagnosis</vt:lpstr>
      <vt:lpstr>Diagnosis</vt:lpstr>
      <vt:lpstr>PowerPoint Presentation</vt:lpstr>
      <vt:lpstr>PowerPoint Presentation</vt:lpstr>
      <vt:lpstr>Oxidase Test</vt:lpstr>
      <vt:lpstr>Catalase Test</vt:lpstr>
      <vt:lpstr>Catalase Test</vt:lpstr>
      <vt:lpstr>PowerPoint Presentation</vt:lpstr>
      <vt:lpstr>PowerPoint Presentation</vt:lpstr>
      <vt:lpstr>Specimen collection, transport,  and processing </vt:lpstr>
      <vt:lpstr>Direct detection methods </vt:lpstr>
      <vt:lpstr>Cultivation</vt:lpstr>
      <vt:lpstr>PowerPoint Presentation</vt:lpstr>
      <vt:lpstr>Diagnosis Q fever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frf</dc:creator>
  <cp:lastModifiedBy>TOSHIBA</cp:lastModifiedBy>
  <cp:revision>359</cp:revision>
  <dcterms:created xsi:type="dcterms:W3CDTF">2017-02-14T20:47:01Z</dcterms:created>
  <dcterms:modified xsi:type="dcterms:W3CDTF">2023-04-16T08:03:16Z</dcterms:modified>
</cp:coreProperties>
</file>