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7" r:id="rId12"/>
    <p:sldId id="268" r:id="rId13"/>
    <p:sldId id="269" r:id="rId14"/>
    <p:sldId id="270" r:id="rId15"/>
    <p:sldId id="278" r:id="rId16"/>
    <p:sldId id="272" r:id="rId17"/>
    <p:sldId id="279" r:id="rId18"/>
    <p:sldId id="273" r:id="rId19"/>
    <p:sldId id="274" r:id="rId20"/>
    <p:sldId id="275" r:id="rId21"/>
    <p:sldId id="280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C3884-9CC6-4622-9DBC-D2FC51B0F4E6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6E7A5-BDC0-4B60-BEBB-B1A9803FCA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137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6E7A5-BDC0-4B60-BEBB-B1A9803FCA03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33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8264F6-28FE-43C9-9EFA-49C89194A7E3}" type="slidenum">
              <a:rPr lang="en-MY" smtClean="0"/>
              <a:pPr eaLnBrk="1" hangingPunct="1"/>
              <a:t>5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02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011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78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85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813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088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238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82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638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527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355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3E0B-3930-436F-8EE6-974DF431251E}" type="datetimeFigureOut">
              <a:rPr lang="en-MY" smtClean="0"/>
              <a:t>11/12/2021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17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1EC4E63-7EDB-4E0A-B13B-EFB52FE84ECE}" type="slidenum">
              <a:rPr lang="ar-SA" smtClean="0"/>
              <a:pPr eaLnBrk="1" hangingPunct="1"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29121" y="3645024"/>
            <a:ext cx="89995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4800" b="1" strike="sngStrike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HAV. HBV</a:t>
            </a: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HCV. HDV HEV</a:t>
            </a:r>
          </a:p>
          <a:p>
            <a:pPr algn="ctr">
              <a:defRPr/>
            </a:pP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HGV       </a:t>
            </a:r>
            <a:r>
              <a:rPr lang="en-MY" sz="48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15888"/>
            <a:ext cx="3779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96325" y="2319263"/>
            <a:ext cx="451085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Viral Hepatitis</a:t>
            </a:r>
            <a:endParaRPr lang="en-MY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7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2824910-1C31-4ED3-836D-8607F7F433F5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172501" y="840174"/>
            <a:ext cx="895826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Hepatitis C does not always require treatment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 cure rate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depends on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several factors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including</a:t>
            </a:r>
          </a:p>
          <a:p>
            <a:pPr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the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HCV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genotypes and the type of treatment given</a:t>
            </a:r>
            <a:endParaRPr lang="en-MY" sz="24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Careful screening is necessary </a:t>
            </a:r>
            <a:r>
              <a:rPr lang="en-MY" sz="2400" b="1" dirty="0">
                <a:cs typeface="Times New Roman" pitchFamily="18" charset="0"/>
              </a:rPr>
              <a:t>before starting the treatment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to determine the most appropriate approach for the patient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Combination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antiviral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</a:t>
            </a:r>
            <a:r>
              <a:rPr lang="en-MY" sz="2400" dirty="0">
                <a:cs typeface="Times New Roman" pitchFamily="18" charset="0"/>
              </a:rPr>
              <a:t>herapy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interferon</a:t>
            </a:r>
            <a:r>
              <a:rPr lang="en-MY" sz="2400" dirty="0">
                <a:cs typeface="Times New Roman" pitchFamily="18" charset="0"/>
              </a:rPr>
              <a:t> and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ribavirin</a:t>
            </a:r>
            <a:endParaRPr lang="en-MY" sz="24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,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Some virus genotypes respond better to interferon than others</a:t>
            </a:r>
            <a:r>
              <a:rPr lang="en-MY" sz="2400" dirty="0">
                <a:cs typeface="Times New Roman" pitchFamily="18" charset="0"/>
              </a:rPr>
              <a:t>, 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986110" y="259176"/>
            <a:ext cx="2806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9461" name="Picture 7" descr="HEPATITIS C and Background of Medicaments Composition, Stethoscope, mix therapy drugs doctor and select foc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9176"/>
            <a:ext cx="2051720" cy="158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434952" y="2598155"/>
            <a:ext cx="9648825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090" y="3508744"/>
            <a:ext cx="90278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ource Sans Pro Subset"/>
              </a:rPr>
              <a:t> </a:t>
            </a:r>
            <a:r>
              <a:rPr lang="en-US" sz="2400" b="1" dirty="0">
                <a:solidFill>
                  <a:srgbClr val="202124"/>
                </a:solidFill>
              </a:rPr>
              <a:t>Currently, </a:t>
            </a:r>
            <a:r>
              <a:rPr lang="en-US" sz="2400" dirty="0">
                <a:solidFill>
                  <a:srgbClr val="202124"/>
                </a:solidFill>
              </a:rPr>
              <a:t>the </a:t>
            </a:r>
            <a:r>
              <a:rPr lang="en-US" sz="2400" dirty="0" err="1" smtClean="0"/>
              <a:t>Pangenotypic</a:t>
            </a:r>
            <a:r>
              <a:rPr lang="en-US" sz="2400" dirty="0" smtClean="0"/>
              <a:t> </a:t>
            </a:r>
            <a:r>
              <a:rPr lang="en-US" sz="2400" dirty="0"/>
              <a:t>direct acting </a:t>
            </a:r>
            <a:r>
              <a:rPr lang="en-US" sz="2400" dirty="0" smtClean="0"/>
              <a:t>antivirals(</a:t>
            </a:r>
            <a:r>
              <a:rPr lang="en-US" sz="2400" b="1" dirty="0" smtClean="0">
                <a:solidFill>
                  <a:srgbClr val="202124"/>
                </a:solidFill>
              </a:rPr>
              <a:t>DAAs)</a:t>
            </a:r>
            <a:endParaRPr lang="en-US" sz="2400" b="1" dirty="0">
              <a:solidFill>
                <a:srgbClr val="202124"/>
              </a:solidFill>
            </a:endParaRPr>
          </a:p>
          <a:p>
            <a:r>
              <a:rPr lang="en-US" sz="2400" dirty="0" smtClean="0"/>
              <a:t>for </a:t>
            </a:r>
            <a:r>
              <a:rPr lang="en-US" sz="2400" dirty="0"/>
              <a:t>the treatment of chronic hepatitis </a:t>
            </a:r>
            <a:r>
              <a:rPr lang="en-US" sz="2400" dirty="0" smtClean="0"/>
              <a:t>C    </a:t>
            </a:r>
          </a:p>
          <a:p>
            <a:r>
              <a:rPr lang="en-US" sz="2400" dirty="0">
                <a:solidFill>
                  <a:srgbClr val="202124"/>
                </a:solidFill>
              </a:rPr>
              <a:t>are approved </a:t>
            </a:r>
            <a:r>
              <a:rPr lang="en-US" sz="2400" dirty="0" smtClean="0">
                <a:solidFill>
                  <a:srgbClr val="202124"/>
                </a:solidFill>
              </a:rPr>
              <a:t>for </a:t>
            </a:r>
            <a:r>
              <a:rPr lang="en-US" sz="2400" dirty="0">
                <a:solidFill>
                  <a:srgbClr val="202124"/>
                </a:solidFill>
              </a:rPr>
              <a:t>the treatment of HCV-infected persons without cirrhosis</a:t>
            </a:r>
            <a:r>
              <a:rPr lang="en-US" sz="2400" dirty="0" smtClean="0">
                <a:solidFill>
                  <a:srgbClr val="202124"/>
                </a:solidFill>
              </a:rPr>
              <a:t>.</a:t>
            </a:r>
          </a:p>
          <a:p>
            <a:r>
              <a:rPr lang="en-US" sz="2400" dirty="0"/>
              <a:t>for persons over the age of 12 years. DAAs can cure most persons with HCV infection</a:t>
            </a:r>
            <a:r>
              <a:rPr lang="en-US" sz="2400" b="1" dirty="0"/>
              <a:t>, </a:t>
            </a:r>
            <a:r>
              <a:rPr lang="en-US" sz="2400" b="1" dirty="0" smtClean="0"/>
              <a:t>&amp; </a:t>
            </a:r>
            <a:r>
              <a:rPr lang="en-US" sz="2400" b="1" dirty="0"/>
              <a:t>treatment duration </a:t>
            </a:r>
            <a:r>
              <a:rPr lang="en-US" sz="2400" dirty="0"/>
              <a:t>is short (usually </a:t>
            </a:r>
            <a:r>
              <a:rPr lang="en-US" sz="2400" b="1" dirty="0">
                <a:solidFill>
                  <a:srgbClr val="FF0000"/>
                </a:solidFill>
              </a:rPr>
              <a:t>12 to 24 weeks</a:t>
            </a:r>
            <a:r>
              <a:rPr lang="en-US" sz="2400" dirty="0"/>
              <a:t>), depending on the absence or presence of cirrhosis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88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1750" y="439430"/>
            <a:ext cx="8926513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i="1" u="sng" dirty="0">
                <a:solidFill>
                  <a:srgbClr val="FF0000"/>
                </a:solidFill>
                <a:cs typeface="Times New Roman" pitchFamily="18" charset="0"/>
              </a:rPr>
              <a:t>Primary prevention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vaccine</a:t>
            </a:r>
            <a:r>
              <a:rPr lang="en-MY" sz="2400" b="1" dirty="0">
                <a:cs typeface="Times New Roman" pitchFamily="18" charset="0"/>
              </a:rPr>
              <a:t> for hepatitis C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US" sz="2400" b="1" i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endParaRPr lang="en-MY" sz="2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Therefore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prevention depends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upon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reducing the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risk</a:t>
            </a:r>
            <a:endParaRPr lang="en-MY" sz="2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exposure  in  higher risk populations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including HCWs</a:t>
            </a:r>
          </a:p>
          <a:p>
            <a:pPr marL="342900" indent="-342900" algn="ctr">
              <a:buFont typeface="Wingdings" panose="05000000000000000000" pitchFamily="2" charset="2"/>
              <a:buChar char="q"/>
              <a:defRPr/>
            </a:pPr>
            <a:r>
              <a:rPr lang="en-MY" sz="2200" b="1" dirty="0">
                <a:cs typeface="Times New Roman" pitchFamily="18" charset="0"/>
              </a:rPr>
              <a:t>Training of health personnel hand hygiene</a:t>
            </a:r>
            <a:r>
              <a:rPr lang="en-MY" sz="2200" dirty="0">
                <a:cs typeface="Times New Roman" pitchFamily="18" charset="0"/>
              </a:rPr>
              <a:t>: including surgical  hand preparation, hand washing and </a:t>
            </a:r>
            <a:r>
              <a:rPr lang="en-MY" sz="2200" b="1" dirty="0">
                <a:cs typeface="Times New Roman" pitchFamily="18" charset="0"/>
              </a:rPr>
              <a:t>use of gloves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83768" y="-24954"/>
            <a:ext cx="2790825" cy="52387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006" y="646777"/>
            <a:ext cx="2027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is no 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1749" y="3085091"/>
            <a:ext cx="89265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u="sng" dirty="0" smtClean="0">
                <a:cs typeface="Times New Roman" pitchFamily="18" charset="0"/>
              </a:rPr>
              <a:t>Following are </a:t>
            </a:r>
            <a:r>
              <a:rPr lang="en-MY" sz="2400" u="sng" dirty="0" smtClean="0">
                <a:cs typeface="Times New Roman" pitchFamily="18" charset="0"/>
              </a:rPr>
              <a:t>limited </a:t>
            </a:r>
            <a:r>
              <a:rPr lang="en-MY" sz="2400" dirty="0" smtClean="0">
                <a:cs typeface="Times New Roman" pitchFamily="18" charset="0"/>
              </a:rPr>
              <a:t>examples of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primary prevention</a:t>
            </a:r>
          </a:p>
          <a:p>
            <a:pPr>
              <a:defRPr/>
            </a:pP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avoiding </a:t>
            </a: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MY" sz="2400" b="1" dirty="0" smtClean="0">
                <a:cs typeface="Times New Roman" pitchFamily="18" charset="0"/>
              </a:rPr>
              <a:t>factors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as </a:t>
            </a:r>
            <a:r>
              <a:rPr lang="en-MY" sz="2400" dirty="0" smtClean="0">
                <a:cs typeface="Times New Roman" pitchFamily="18" charset="0"/>
              </a:rPr>
              <a:t>recommended by WHO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i="1" dirty="0" smtClean="0">
                <a:cs typeface="Times New Roman" pitchFamily="18" charset="0"/>
              </a:rPr>
              <a:t>Unnecessary and </a:t>
            </a: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unsafe injections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b="1" i="1" dirty="0" smtClean="0">
                <a:solidFill>
                  <a:srgbClr val="009900"/>
                </a:solidFill>
                <a:cs typeface="Times New Roman" pitchFamily="18" charset="0"/>
              </a:rPr>
              <a:t>safe &amp; appropriate use of health care injections</a:t>
            </a:r>
            <a:endParaRPr lang="en-MY" sz="2400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i="1" dirty="0" smtClean="0">
                <a:cs typeface="Times New Roman" pitchFamily="18" charset="0"/>
              </a:rPr>
              <a:t> </a:t>
            </a: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Unsafe blood </a:t>
            </a:r>
            <a:r>
              <a:rPr lang="en-MY" sz="2400" b="1" i="1" dirty="0" smtClean="0">
                <a:cs typeface="Times New Roman" pitchFamily="18" charset="0"/>
              </a:rPr>
              <a:t>products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b="1" i="1" dirty="0" smtClean="0">
                <a:solidFill>
                  <a:srgbClr val="009900"/>
                </a:solidFill>
                <a:cs typeface="Times New Roman" pitchFamily="18" charset="0"/>
              </a:rPr>
              <a:t>testing of donated blood for HB , HC &amp; HIV </a:t>
            </a:r>
            <a:endParaRPr lang="en-MY" sz="2400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Unsafe sharps waste collection </a:t>
            </a:r>
            <a:r>
              <a:rPr lang="en-MY" sz="2400" b="1" i="1" dirty="0" smtClean="0">
                <a:cs typeface="Times New Roman" pitchFamily="18" charset="0"/>
              </a:rPr>
              <a:t>and disposal</a:t>
            </a:r>
          </a:p>
          <a:p>
            <a:pPr marL="457200" indent="-457200" algn="ctr">
              <a:buFont typeface="Wingdings" pitchFamily="2" charset="2"/>
              <a:buChar char="ü"/>
              <a:defRPr/>
            </a:pPr>
            <a:r>
              <a:rPr lang="en-MY" sz="2400" b="1" i="1" dirty="0" smtClean="0">
                <a:solidFill>
                  <a:srgbClr val="009900"/>
                </a:solidFill>
                <a:cs typeface="Times New Roman" pitchFamily="18" charset="0"/>
              </a:rPr>
              <a:t>safe handling and disposal </a:t>
            </a:r>
            <a:r>
              <a:rPr lang="en-MY" sz="2400" b="1" i="1" dirty="0" smtClean="0">
                <a:solidFill>
                  <a:srgbClr val="00B050"/>
                </a:solidFill>
                <a:cs typeface="Times New Roman" pitchFamily="18" charset="0"/>
              </a:rPr>
              <a:t>of  sharps and waste</a:t>
            </a:r>
            <a:endParaRPr lang="en-MY" sz="2400" b="1" i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427984" y="6402727"/>
            <a:ext cx="4578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en-MY" b="1" i="1" dirty="0">
                <a:solidFill>
                  <a:srgbClr val="FF0000"/>
                </a:solidFill>
                <a:cs typeface="Times New Roman" pitchFamily="18" charset="0"/>
              </a:rPr>
              <a:t>Unprotected sex </a:t>
            </a:r>
            <a:r>
              <a:rPr lang="en-MY" b="1" i="1" dirty="0">
                <a:cs typeface="Times New Roman" pitchFamily="18" charset="0"/>
              </a:rPr>
              <a:t>with HC -infected people</a:t>
            </a:r>
          </a:p>
        </p:txBody>
      </p:sp>
    </p:spTree>
    <p:extLst>
      <p:ext uri="{BB962C8B-B14F-4D97-AF65-F5344CB8AC3E}">
        <p14:creationId xmlns:p14="http://schemas.microsoft.com/office/powerpoint/2010/main" val="394472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7120E08-BC04-4586-BFC1-69B7950A72F7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21926" y="3551237"/>
            <a:ext cx="87725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Secondary and tertiary prevention</a:t>
            </a:r>
          </a:p>
          <a:p>
            <a:pPr>
              <a:defRPr/>
            </a:pPr>
            <a:r>
              <a:rPr lang="en-MY" sz="2800" b="1" dirty="0">
                <a:solidFill>
                  <a:prstClr val="black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For people infected with the HCV 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recommends</a:t>
            </a: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education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and· counselling on options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for care and treatment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Immunization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with the hepatitis A and B vaccines to prevent co infection from these hepatitis viruses to protect their liver,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Early and appropriate medical management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including antiviral therapy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Regular monitoring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for early diagnosis of chronic liver disease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54421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Unprotected sex </a:t>
            </a:r>
            <a:r>
              <a:rPr lang="en-MY" sz="2400" b="1" i="1" dirty="0">
                <a:solidFill>
                  <a:prstClr val="black"/>
                </a:solidFill>
                <a:cs typeface="Times New Roman" pitchFamily="18" charset="0"/>
              </a:rPr>
              <a:t>with HC -infected people;</a:t>
            </a:r>
          </a:p>
          <a:p>
            <a:pPr marL="342900" lvl="0" indent="-342900" algn="ctr">
              <a:buFont typeface="Wingdings" pitchFamily="2" charset="2"/>
              <a:buChar char="ü"/>
              <a:defRPr/>
            </a:pPr>
            <a:r>
              <a:rPr lang="en-MY" sz="2400" b="1" i="1" dirty="0">
                <a:solidFill>
                  <a:srgbClr val="00B050"/>
                </a:solidFill>
                <a:cs typeface="Times New Roman" pitchFamily="18" charset="0"/>
              </a:rPr>
              <a:t>              </a:t>
            </a:r>
            <a:r>
              <a:rPr lang="en-MY" sz="2400" b="1" i="1" dirty="0">
                <a:solidFill>
                  <a:srgbClr val="009900"/>
                </a:solidFill>
                <a:cs typeface="Times New Roman" pitchFamily="18" charset="0"/>
              </a:rPr>
              <a:t>promotion use of condoms</a:t>
            </a:r>
            <a:endParaRPr lang="en-US" sz="2400" b="1" i="1" dirty="0">
              <a:solidFill>
                <a:srgbClr val="0099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Use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illicit drugs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sharing of injection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equipment</a:t>
            </a:r>
          </a:p>
          <a:p>
            <a:pPr marL="342900" lvl="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Provision of comprehensive harm-reduction services to</a:t>
            </a:r>
          </a:p>
          <a:p>
            <a:pPr lvl="0"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     people who inject drugs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including 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sterile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injecting equipment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;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Sharing of sharp personal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items that contaminated with blood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tattoos, piercings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&amp; acupuncture performed with contaminated equipment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3795" y="127889"/>
            <a:ext cx="387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 smtClean="0">
                <a:cs typeface="Times New Roman" pitchFamily="18" charset="0"/>
              </a:rPr>
              <a:t>Cont.   examples </a:t>
            </a:r>
            <a:r>
              <a:rPr lang="en-MY" dirty="0">
                <a:cs typeface="Times New Roman" pitchFamily="18" charset="0"/>
              </a:rPr>
              <a:t>of </a:t>
            </a:r>
            <a:r>
              <a:rPr lang="en-MY" b="1" dirty="0">
                <a:cs typeface="Times New Roman" pitchFamily="18" charset="0"/>
              </a:rPr>
              <a:t>primary prevention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440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5F747F1-74C2-4934-90D2-107B67994E07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2268538" y="2133600"/>
            <a:ext cx="5183782" cy="707886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100000">
                <a:srgbClr val="156B13"/>
              </a:gs>
            </a:gsLst>
            <a:lin ang="540000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HEPATITIS    D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836613"/>
            <a:ext cx="1289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79634" y="3244334"/>
            <a:ext cx="18473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5DAC024-1705-4785-B106-558B80B0C49B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2865" y="332656"/>
            <a:ext cx="894121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300" b="1" dirty="0">
                <a:cs typeface="Times New Roman" pitchFamily="18" charset="0"/>
              </a:rPr>
              <a:t>HD is a liver disease in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both acute </a:t>
            </a:r>
            <a:r>
              <a:rPr lang="en-MY" sz="2300" b="1" dirty="0"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chronic forms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300" b="1" dirty="0">
                <a:cs typeface="Times New Roman" pitchFamily="18" charset="0"/>
              </a:rPr>
              <a:t>caused by HDV ,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300" b="1" dirty="0">
                <a:cs typeface="Times New Roman" pitchFamily="18" charset="0"/>
              </a:rPr>
              <a:t>HDV </a:t>
            </a:r>
            <a:r>
              <a:rPr lang="en-US" sz="2300" b="1" dirty="0">
                <a:solidFill>
                  <a:srgbClr val="222222"/>
                </a:solidFill>
                <a:cs typeface="Times New Roman" pitchFamily="18" charset="0"/>
              </a:rPr>
              <a:t>also called Delta agent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222222"/>
                </a:solidFill>
                <a:cs typeface="Times New Roman" pitchFamily="18" charset="0"/>
              </a:rPr>
              <a:t> is similar to other forms of hepatitis, </a:t>
            </a:r>
            <a:r>
              <a:rPr lang="en-US" sz="2300" b="1" dirty="0">
                <a:solidFill>
                  <a:srgbClr val="FF0000"/>
                </a:solidFill>
                <a:cs typeface="Times New Roman" pitchFamily="18" charset="0"/>
              </a:rPr>
              <a:t>BUT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222222"/>
                </a:solidFill>
                <a:cs typeface="Times New Roman" pitchFamily="18" charset="0"/>
              </a:rPr>
              <a:t> it can only infect those who are </a:t>
            </a:r>
            <a:r>
              <a:rPr lang="en-US" sz="2300" b="1" dirty="0">
                <a:solidFill>
                  <a:srgbClr val="FF0000"/>
                </a:solidFill>
                <a:cs typeface="Times New Roman" pitchFamily="18" charset="0"/>
              </a:rPr>
              <a:t>already infected with the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HBV</a:t>
            </a:r>
            <a:r>
              <a:rPr lang="en-US" sz="2300" b="1" dirty="0">
                <a:solidFill>
                  <a:srgbClr val="222222"/>
                </a:solidFill>
                <a:cs typeface="Times New Roman" pitchFamily="18" charset="0"/>
              </a:rPr>
              <a:t>.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222222"/>
                </a:solidFill>
                <a:cs typeface="Times New Roman" pitchFamily="18" charset="0"/>
              </a:rPr>
              <a:t>  </a:t>
            </a:r>
            <a:r>
              <a:rPr lang="en-MY" sz="2300" b="1" dirty="0">
                <a:cs typeface="Times New Roman" pitchFamily="18" charset="0"/>
              </a:rPr>
              <a:t>It requires HBV for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its replication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300" b="1" dirty="0">
                <a:cs typeface="Times New Roman" pitchFamily="18" charset="0"/>
              </a:rPr>
              <a:t>cannot occur in the absence of </a:t>
            </a:r>
            <a:r>
              <a:rPr lang="en-US" sz="2300" b="1" dirty="0" smtClean="0">
                <a:cs typeface="Times New Roman" pitchFamily="18" charset="0"/>
              </a:rPr>
              <a:t>HBV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HDV-HBV co-infection </a:t>
            </a:r>
            <a:r>
              <a:rPr lang="en-US" sz="2300" dirty="0"/>
              <a:t>is considered the </a:t>
            </a:r>
            <a:r>
              <a:rPr lang="en-US" sz="2300" b="1" dirty="0">
                <a:solidFill>
                  <a:srgbClr val="FF0000"/>
                </a:solidFill>
              </a:rPr>
              <a:t>most severe </a:t>
            </a:r>
            <a:r>
              <a:rPr lang="en-US" sz="2300" dirty="0"/>
              <a:t>form of chronic viral hepatitis due to </a:t>
            </a:r>
            <a:r>
              <a:rPr lang="en-US" sz="2300" b="1" dirty="0">
                <a:solidFill>
                  <a:schemeClr val="tx2"/>
                </a:solidFill>
              </a:rPr>
              <a:t>more rapid progression </a:t>
            </a:r>
            <a:r>
              <a:rPr lang="en-US" sz="2300" dirty="0"/>
              <a:t>towards </a:t>
            </a:r>
            <a:r>
              <a:rPr lang="en-US" sz="2300" dirty="0" smtClean="0"/>
              <a:t>HCC and </a:t>
            </a:r>
            <a:r>
              <a:rPr lang="en-US" sz="2300" dirty="0"/>
              <a:t>liver-related death</a:t>
            </a:r>
            <a:r>
              <a:rPr lang="en-US" sz="23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300" b="1" dirty="0">
                <a:solidFill>
                  <a:schemeClr val="tx2"/>
                </a:solidFill>
              </a:rPr>
              <a:t>Chronic HBV carriers </a:t>
            </a:r>
            <a:r>
              <a:rPr lang="en-US" sz="2300" dirty="0"/>
              <a:t>are at </a:t>
            </a:r>
            <a:r>
              <a:rPr lang="en-US" sz="2300" b="1" dirty="0">
                <a:solidFill>
                  <a:srgbClr val="FF0000"/>
                </a:solidFill>
              </a:rPr>
              <a:t>risk of infection </a:t>
            </a:r>
            <a:r>
              <a:rPr lang="en-US" sz="2300" dirty="0"/>
              <a:t>with HDV</a:t>
            </a:r>
            <a:r>
              <a:rPr lang="en-US" sz="23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300" dirty="0" smtClean="0"/>
              <a:t> </a:t>
            </a:r>
            <a:r>
              <a:rPr lang="en-US" sz="2300" b="1" dirty="0"/>
              <a:t>People who are </a:t>
            </a:r>
            <a:r>
              <a:rPr lang="en-US" sz="2300" b="1" dirty="0">
                <a:solidFill>
                  <a:schemeClr val="tx2"/>
                </a:solidFill>
              </a:rPr>
              <a:t>not immune to </a:t>
            </a:r>
            <a:r>
              <a:rPr lang="en-US" sz="2300" dirty="0">
                <a:solidFill>
                  <a:schemeClr val="tx2"/>
                </a:solidFill>
              </a:rPr>
              <a:t>HBV </a:t>
            </a:r>
            <a:r>
              <a:rPr lang="en-US" sz="2300" dirty="0"/>
              <a:t>(either by natural disease or immunization with the hepatitis B vaccine) are </a:t>
            </a:r>
            <a:r>
              <a:rPr lang="en-US" sz="2300" b="1" dirty="0">
                <a:solidFill>
                  <a:srgbClr val="FF0000"/>
                </a:solidFill>
              </a:rPr>
              <a:t>at risk of </a:t>
            </a:r>
            <a:r>
              <a:rPr lang="en-US" sz="2300" dirty="0"/>
              <a:t>infection with HBV, which puts them at </a:t>
            </a:r>
            <a:r>
              <a:rPr lang="en-US" sz="2300" b="1" dirty="0">
                <a:solidFill>
                  <a:srgbClr val="FF0000"/>
                </a:solidFill>
              </a:rPr>
              <a:t>risk of HDV infection</a:t>
            </a:r>
            <a:r>
              <a:rPr lang="en-US" sz="2300" dirty="0"/>
              <a:t>.</a:t>
            </a:r>
            <a:endParaRPr lang="ar-JO" sz="2300" dirty="0"/>
          </a:p>
          <a:p>
            <a:pPr marL="342900" lvl="0" indent="-342900" eaLnBrk="0" hangingPunct="0">
              <a:buFont typeface="Wingdings" panose="05000000000000000000" pitchFamily="2" charset="2"/>
              <a:buChar char="q"/>
              <a:defRPr/>
            </a:pP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A HBV 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vaccine </a:t>
            </a:r>
            <a:r>
              <a:rPr lang="en-MY" sz="2300" b="1" dirty="0" smtClean="0">
                <a:cs typeface="Times New Roman" pitchFamily="18" charset="0"/>
              </a:rPr>
              <a:t>is </a:t>
            </a:r>
            <a:r>
              <a:rPr lang="en-MY" sz="2300" b="1" dirty="0"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only 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method to </a:t>
            </a:r>
            <a:r>
              <a:rPr lang="en-MY" sz="2300" b="1" dirty="0">
                <a:solidFill>
                  <a:schemeClr val="tx2"/>
                </a:solidFill>
                <a:cs typeface="Times New Roman" pitchFamily="18" charset="0"/>
              </a:rPr>
              <a:t>prevent HDV 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infection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q"/>
              <a:defRPr/>
            </a:pP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Hepatitis D should </a:t>
            </a: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be considered in cases of 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acute liver failure </a:t>
            </a: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or when </a:t>
            </a:r>
            <a:endParaRPr lang="en-MY" sz="23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ctr" eaLnBrk="0" hangingPunct="0">
              <a:defRPr/>
            </a:pP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300" dirty="0" smtClean="0">
                <a:solidFill>
                  <a:prstClr val="black"/>
                </a:solidFill>
                <a:cs typeface="Times New Roman" pitchFamily="18" charset="0"/>
              </a:rPr>
              <a:t>        a </a:t>
            </a: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patient who is a known hepatitis B carrier suffers </a:t>
            </a:r>
            <a:r>
              <a:rPr lang="en-MY" sz="2300" dirty="0">
                <a:solidFill>
                  <a:schemeClr val="tx2"/>
                </a:solidFill>
                <a:cs typeface="Times New Roman" pitchFamily="18" charset="0"/>
              </a:rPr>
              <a:t>an acute </a:t>
            </a:r>
            <a:r>
              <a:rPr lang="en-MY" sz="2300" dirty="0" smtClean="0">
                <a:solidFill>
                  <a:schemeClr val="tx2"/>
                </a:solidFill>
                <a:cs typeface="Times New Roman" pitchFamily="18" charset="0"/>
              </a:rPr>
              <a:t>  exacerbation</a:t>
            </a:r>
            <a:r>
              <a:rPr lang="en-MY" sz="23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MY" sz="23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6526150" y="0"/>
            <a:ext cx="2447925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3C4245"/>
                </a:solidFill>
                <a:latin typeface="Garamond" pitchFamily="18" charset="0"/>
                <a:cs typeface="Times New Roman" pitchFamily="18" charset="0"/>
              </a:rPr>
              <a:t>Hepatitis D 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694" y="5037698"/>
            <a:ext cx="8942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C4245"/>
                </a:solidFill>
                <a:latin typeface="Arial" panose="020B0604020202020204" pitchFamily="34" charset="0"/>
              </a:rPr>
              <a:t> </a:t>
            </a:r>
            <a:endParaRPr lang="ar-JO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2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269019"/>
            <a:ext cx="51125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The infection has two forms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Super-infection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18049" y="946203"/>
            <a:ext cx="4225951" cy="5262979"/>
          </a:xfrm>
          <a:prstGeom prst="rect">
            <a:avLst/>
          </a:prstGeom>
          <a:ln w="19050">
            <a:gradFill>
              <a:gsLst>
                <a:gs pos="0">
                  <a:srgbClr val="7030A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;</a:t>
            </a: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individual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simultaneously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  infected with both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HDV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&amp;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HBV</a:t>
            </a: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It is usually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(similar to a hepatitis A infection</a:t>
            </a:r>
            <a:endParaRPr lang="en-US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HDV-HBV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co-infection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is considered the</a:t>
            </a: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most severe form of chronic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viral hepatitis due to rapid progression towards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liver-related d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eath&amp; HCC</a:t>
            </a: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………</a:t>
            </a: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</a:t>
            </a:r>
            <a:endParaRPr lang="en-MY" sz="1600" b="1" dirty="0">
              <a:solidFill>
                <a:prstClr val="black"/>
              </a:solidFill>
              <a:latin typeface="Garamond" pitchFamily="18" charset="0"/>
              <a:cs typeface="Times New Roman" pitchFamily="18" charset="0"/>
            </a:endParaRP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-54679" y="1844824"/>
            <a:ext cx="4972728" cy="4893647"/>
          </a:xfrm>
          <a:prstGeom prst="rect">
            <a:avLst/>
          </a:prstGeom>
          <a:ln w="15875">
            <a:gradFill>
              <a:gsLst>
                <a:gs pos="0">
                  <a:schemeClr val="accent2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Super-infection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cs typeface="Times New Roman" pitchFamily="18" charset="0"/>
              </a:rPr>
              <a:t>HDV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occurs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after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person is  already infected with </a:t>
            </a:r>
            <a:r>
              <a:rPr lang="en-MY" sz="2400" b="1" dirty="0">
                <a:cs typeface="Times New Roman" pitchFamily="18" charset="0"/>
              </a:rPr>
              <a:t>HBV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Super-infection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with </a:t>
            </a:r>
            <a:r>
              <a:rPr lang="en-MY" sz="2400" dirty="0">
                <a:cs typeface="Times New Roman" pitchFamily="18" charset="0"/>
              </a:rPr>
              <a:t>HDV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acts more like </a:t>
            </a:r>
            <a:r>
              <a:rPr lang="en-MY" sz="2400" dirty="0">
                <a:cs typeface="Times New Roman" pitchFamily="18" charset="0"/>
              </a:rPr>
              <a:t>HB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 and can go on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to cause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 cirrhosis &amp; death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Super 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is usually suspected when someone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with hepatitis B becomes increasingly ill rapidly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…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…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64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E7A34731-EC17-4A0F-BE12-D714104CDBAF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555875" y="0"/>
            <a:ext cx="4103688" cy="5238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latin typeface="Garamond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78856" name="Rectangle 6"/>
          <p:cNvSpPr>
            <a:spLocks noChangeArrowheads="1"/>
          </p:cNvSpPr>
          <p:nvPr/>
        </p:nvSpPr>
        <p:spPr bwMode="auto">
          <a:xfrm>
            <a:off x="35719" y="980728"/>
            <a:ext cx="9144000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MY" sz="2400" b="1" dirty="0">
                <a:cs typeface="Times New Roman" pitchFamily="18" charset="0"/>
              </a:rPr>
              <a:t>Worldwide,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400" dirty="0">
                <a:cs typeface="Times New Roman" pitchFamily="18" charset="0"/>
              </a:rPr>
              <a:t>The overall № of HDV infection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has decreased </a:t>
            </a:r>
            <a:r>
              <a:rPr lang="en-MY" sz="2400" dirty="0">
                <a:cs typeface="Times New Roman" pitchFamily="18" charset="0"/>
              </a:rPr>
              <a:t>since </a:t>
            </a:r>
            <a:r>
              <a:rPr lang="en-MY" sz="2400" b="1" dirty="0">
                <a:cs typeface="Times New Roman" pitchFamily="18" charset="0"/>
              </a:rPr>
              <a:t>1980s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. ?????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400" dirty="0">
                <a:cs typeface="Times New Roman" pitchFamily="18" charset="0"/>
              </a:rPr>
              <a:t>mainly due to a </a:t>
            </a:r>
            <a:r>
              <a:rPr lang="en-MY" sz="2400" b="1" dirty="0">
                <a:cs typeface="Times New Roman" pitchFamily="18" charset="0"/>
              </a:rPr>
              <a:t>successful global HBV vaccination </a:t>
            </a:r>
            <a:r>
              <a:rPr lang="en-MY" sz="2400" dirty="0">
                <a:cs typeface="Times New Roman" pitchFamily="18" charset="0"/>
              </a:rPr>
              <a:t>programme.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HDV is found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throughout the world </a:t>
            </a:r>
            <a:r>
              <a:rPr lang="en-MY" sz="2400" dirty="0">
                <a:cs typeface="Times New Roman" pitchFamily="18" charset="0"/>
              </a:rPr>
              <a:t>but with a not uniform distribution.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It is estimated that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5% </a:t>
            </a:r>
            <a:r>
              <a:rPr lang="en-MY" sz="2400" dirty="0">
                <a:cs typeface="Times New Roman" pitchFamily="18" charset="0"/>
              </a:rPr>
              <a:t>of chronic HBV with HDV, infection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Resulting in a total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15 – 20 Million </a:t>
            </a:r>
            <a:r>
              <a:rPr lang="en-MY" sz="2400" dirty="0">
                <a:cs typeface="Times New Roman" pitchFamily="18" charset="0"/>
              </a:rPr>
              <a:t>persons infected </a:t>
            </a:r>
            <a:r>
              <a:rPr lang="en-MY" sz="2200" dirty="0">
                <a:cs typeface="Times New Roman" pitchFamily="18" charset="0"/>
              </a:rPr>
              <a:t>with HDV  </a:t>
            </a:r>
            <a:r>
              <a:rPr lang="en-MY" sz="2200" dirty="0" smtClean="0">
                <a:cs typeface="Times New Roman" pitchFamily="18" charset="0"/>
              </a:rPr>
              <a:t>WW</a:t>
            </a:r>
          </a:p>
          <a:p>
            <a:pPr>
              <a:defRPr/>
            </a:pPr>
            <a:r>
              <a:rPr lang="en-MY" sz="2200" dirty="0" smtClean="0">
                <a:cs typeface="Times New Roman" pitchFamily="18" charset="0"/>
              </a:rPr>
              <a:t> </a:t>
            </a:r>
            <a:endParaRPr lang="en-MY" sz="22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 global estimation and </a:t>
            </a:r>
            <a:r>
              <a:rPr lang="en-MY" sz="2400" dirty="0">
                <a:cs typeface="Times New Roman" pitchFamily="18" charset="0"/>
              </a:rPr>
              <a:t>geographic information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are incomplete </a:t>
            </a:r>
            <a:r>
              <a:rPr lang="en-MY" sz="2400" dirty="0" smtClean="0">
                <a:cs typeface="Times New Roman" pitchFamily="18" charset="0"/>
              </a:rPr>
              <a:t>because </a:t>
            </a:r>
            <a:r>
              <a:rPr lang="en-MY" sz="2400" dirty="0">
                <a:cs typeface="Times New Roman" pitchFamily="18" charset="0"/>
              </a:rPr>
              <a:t>many countries </a:t>
            </a:r>
            <a:r>
              <a:rPr lang="en-MY" sz="2400" b="1" dirty="0">
                <a:cs typeface="Times New Roman" pitchFamily="18" charset="0"/>
              </a:rPr>
              <a:t>do not report </a:t>
            </a:r>
            <a:r>
              <a:rPr lang="en-MY" sz="2400" dirty="0">
                <a:cs typeface="Times New Roman" pitchFamily="18" charset="0"/>
              </a:rPr>
              <a:t>the prevalence of </a:t>
            </a:r>
            <a:r>
              <a:rPr lang="en-MY" sz="2400" dirty="0" smtClean="0">
                <a:cs typeface="Times New Roman" pitchFamily="18" charset="0"/>
              </a:rPr>
              <a:t>HDV</a:t>
            </a:r>
            <a:endParaRPr lang="en-MY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Its highest </a:t>
            </a:r>
            <a:r>
              <a:rPr lang="en-MY" sz="2400" dirty="0">
                <a:cs typeface="Times New Roman" pitchFamily="18" charset="0"/>
              </a:rPr>
              <a:t>prevalence has been reported in </a:t>
            </a:r>
            <a:r>
              <a:rPr lang="en-MY" sz="2400" b="1" dirty="0">
                <a:cs typeface="Times New Roman" pitchFamily="18" charset="0"/>
              </a:rPr>
              <a:t>Italy, the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Middle East, Central </a:t>
            </a:r>
            <a:r>
              <a:rPr lang="en-MY" sz="2400" dirty="0">
                <a:cs typeface="Times New Roman" pitchFamily="18" charset="0"/>
              </a:rPr>
              <a:t>Asia, West Africa and South America.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  Middle East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(all countries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427984" y="6381750"/>
            <a:ext cx="4579491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>
                <a:solidFill>
                  <a:srgbClr val="FF0000"/>
                </a:solidFill>
                <a:cs typeface="Times New Roman" pitchFamily="18" charset="0"/>
              </a:rPr>
              <a:t>Two epidemiological patterns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62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735" y="550809"/>
            <a:ext cx="8964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Two epidemiological patterns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of HDV infection have been identified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 Mediterranean countries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, HDV infection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endemic among </a:t>
            </a:r>
          </a:p>
          <a:p>
            <a:pPr lvl="0"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          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persons with HB,.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United States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and northern Europe </a:t>
            </a: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non endemic areas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, </a:t>
            </a:r>
          </a:p>
          <a:p>
            <a:pPr lvl="0" algn="ctr"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 HDV infection is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confined to persons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exposed frequently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to</a:t>
            </a:r>
          </a:p>
          <a:p>
            <a:pPr lvl="0" algn="ctr"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blood and blood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products,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IVDUs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haemophiliacs</a:t>
            </a:r>
            <a:endParaRPr lang="ar-JO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619672" y="3477293"/>
            <a:ext cx="4320480" cy="52322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4000513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cs typeface="Times New Roman" pitchFamily="18" charset="0"/>
              </a:rPr>
              <a:t>Varies from 2-12 weeks,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cs typeface="Times New Roman" pitchFamily="18" charset="0"/>
              </a:rPr>
              <a:t>    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Being shorter in HBV carriers who are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superinfected </a:t>
            </a:r>
            <a:r>
              <a:rPr lang="en-MY" sz="2400" dirty="0">
                <a:cs typeface="Times New Roman" pitchFamily="18" charset="0"/>
              </a:rPr>
              <a:t>with the agent,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than </a:t>
            </a:r>
            <a:r>
              <a:rPr lang="en-MY" sz="2400" dirty="0">
                <a:cs typeface="Times New Roman" pitchFamily="18" charset="0"/>
              </a:rPr>
              <a:t>in susceptible persons who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simultaneously </a:t>
            </a:r>
            <a:r>
              <a:rPr lang="en-MY" sz="2400" dirty="0">
                <a:cs typeface="Times New Roman" pitchFamily="18" charset="0"/>
              </a:rPr>
              <a:t>infected with both HBV &amp; HDV.</a:t>
            </a:r>
          </a:p>
        </p:txBody>
      </p:sp>
    </p:spTree>
    <p:extLst>
      <p:ext uri="{BB962C8B-B14F-4D97-AF65-F5344CB8AC3E}">
        <p14:creationId xmlns:p14="http://schemas.microsoft.com/office/powerpoint/2010/main" val="3245845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4BA856E-2694-4899-B345-5596F366B518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-468560" y="189783"/>
            <a:ext cx="993775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100" b="1" dirty="0" smtClean="0">
                <a:cs typeface="Times New Roman" pitchFamily="18" charset="0"/>
              </a:rPr>
              <a:t>        </a:t>
            </a:r>
            <a:endParaRPr lang="en-MY" sz="2100" dirty="0">
              <a:cs typeface="Times New Roman" pitchFamily="18" charset="0"/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0" y="792255"/>
            <a:ext cx="903605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HDV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infects all ages.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dirty="0">
                <a:cs typeface="Times New Roman" pitchFamily="18" charset="0"/>
              </a:rPr>
              <a:t>Persons who have received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multiple transfusions</a:t>
            </a:r>
            <a:r>
              <a:rPr lang="en-MY" sz="23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intravenous drug abusers</a:t>
            </a:r>
            <a:r>
              <a:rPr lang="en-MY" sz="2300" dirty="0">
                <a:cs typeface="Times New Roman" pitchFamily="18" charset="0"/>
              </a:rPr>
              <a:t>, and their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cs typeface="Times New Roman" pitchFamily="18" charset="0"/>
              </a:rPr>
              <a:t>close contacts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are at high-risk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cs typeface="Times New Roman" pitchFamily="18" charset="0"/>
              </a:rPr>
              <a:t>The primary route </a:t>
            </a:r>
            <a:r>
              <a:rPr lang="en-MY" sz="2300" dirty="0">
                <a:cs typeface="Times New Roman" pitchFamily="18" charset="0"/>
              </a:rPr>
              <a:t>of transmission are </a:t>
            </a:r>
            <a:r>
              <a:rPr lang="en-MY" sz="2300" b="1" dirty="0">
                <a:cs typeface="Times New Roman" pitchFamily="18" charset="0"/>
              </a:rPr>
              <a:t>similar to </a:t>
            </a:r>
            <a:r>
              <a:rPr lang="en-MY" sz="2300" dirty="0">
                <a:cs typeface="Times New Roman" pitchFamily="18" charset="0"/>
              </a:rPr>
              <a:t>HBV&amp;HCV</a:t>
            </a:r>
            <a:r>
              <a:rPr lang="en-MY" sz="2300" dirty="0">
                <a:solidFill>
                  <a:srgbClr val="40911F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dirty="0">
                <a:cs typeface="Times New Roman" pitchFamily="18" charset="0"/>
              </a:rPr>
              <a:t>Infection is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dependent on HBV replication</a:t>
            </a:r>
            <a:r>
              <a:rPr lang="en-MY" sz="23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as HBV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provides</a:t>
            </a:r>
            <a:r>
              <a:rPr lang="en-MY" sz="2300" b="1" dirty="0">
                <a:cs typeface="Times New Roman" pitchFamily="18" charset="0"/>
              </a:rPr>
              <a:t> an </a:t>
            </a:r>
            <a:r>
              <a:rPr lang="en-MY" sz="2300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envelop for HDV</a:t>
            </a:r>
            <a:endParaRPr lang="en-MY" sz="2300" b="1" dirty="0">
              <a:solidFill>
                <a:srgbClr val="40911F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Percutaneous through </a:t>
            </a:r>
            <a:r>
              <a:rPr lang="en-MY" sz="2300" dirty="0">
                <a:cs typeface="Times New Roman" pitchFamily="18" charset="0"/>
              </a:rPr>
              <a:t>contact with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infected blood </a:t>
            </a:r>
            <a:r>
              <a:rPr lang="en-MY" sz="2300" b="1" dirty="0"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blood products </a:t>
            </a:r>
            <a:r>
              <a:rPr lang="en-MY" sz="2300" b="1" dirty="0">
                <a:cs typeface="Times New Roman" pitchFamily="18" charset="0"/>
              </a:rPr>
              <a:t>or other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 body fluids </a:t>
            </a:r>
            <a:r>
              <a:rPr lang="en-MY" sz="2300" dirty="0">
                <a:cs typeface="Times New Roman" pitchFamily="18" charset="0"/>
              </a:rPr>
              <a:t>of an infected person.</a:t>
            </a:r>
            <a:endParaRPr lang="en-MY" sz="23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cs typeface="Times New Roman" pitchFamily="18" charset="0"/>
              </a:rPr>
              <a:t>HDV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does not </a:t>
            </a:r>
            <a:r>
              <a:rPr lang="en-MY" sz="2300" b="1" dirty="0">
                <a:cs typeface="Times New Roman" pitchFamily="18" charset="0"/>
              </a:rPr>
              <a:t>transmitted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sexually</a:t>
            </a:r>
            <a:r>
              <a:rPr lang="en-MY" sz="2300" b="1" dirty="0"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cs typeface="Times New Roman" pitchFamily="18" charset="0"/>
              </a:rPr>
              <a:t>Vertical transmission is possible but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rare</a:t>
            </a:r>
            <a:r>
              <a:rPr lang="en-MY" sz="2300" dirty="0">
                <a:solidFill>
                  <a:srgbClr val="40911F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Vaccination</a:t>
            </a:r>
            <a:r>
              <a:rPr lang="en-MY" sz="2300" b="1" dirty="0">
                <a:cs typeface="Times New Roman" pitchFamily="18" charset="0"/>
              </a:rPr>
              <a:t> against HBV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prevents </a:t>
            </a:r>
            <a:r>
              <a:rPr lang="en-MY" sz="2300" b="1" dirty="0">
                <a:cs typeface="Times New Roman" pitchFamily="18" charset="0"/>
              </a:rPr>
              <a:t>HDV co infection</a:t>
            </a:r>
            <a:r>
              <a:rPr lang="en-MY" sz="2300" b="1" dirty="0">
                <a:solidFill>
                  <a:srgbClr val="40911F"/>
                </a:solidFill>
                <a:cs typeface="Times New Roman" pitchFamily="18" charset="0"/>
              </a:rPr>
              <a:t>, </a:t>
            </a:r>
            <a:r>
              <a:rPr lang="en-MY" sz="2300" dirty="0"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dirty="0">
                <a:cs typeface="Times New Roman" pitchFamily="18" charset="0"/>
              </a:rPr>
              <a:t> Hence expansion of childhood HBV immunization programmes has resulted  in a </a:t>
            </a:r>
            <a:r>
              <a:rPr lang="en-MY" sz="2300" dirty="0" smtClean="0">
                <a:cs typeface="Times New Roman" pitchFamily="18" charset="0"/>
              </a:rPr>
              <a:t> lower HDV</a:t>
            </a:r>
            <a:r>
              <a:rPr lang="en-MY" sz="23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incidence </a:t>
            </a:r>
            <a:r>
              <a:rPr lang="en-MY" sz="2300" dirty="0" smtClean="0">
                <a:cs typeface="Times New Roman" pitchFamily="18" charset="0"/>
              </a:rPr>
              <a:t>worldwide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 smtClean="0">
                <a:cs typeface="Times New Roman" pitchFamily="18" charset="0"/>
              </a:rPr>
              <a:t>However</a:t>
            </a:r>
            <a:r>
              <a:rPr lang="en-MY" sz="2300" b="1" dirty="0">
                <a:cs typeface="Times New Roman" pitchFamily="18" charset="0"/>
              </a:rPr>
              <a:t>, vaccination does not protect HB carriers </a:t>
            </a:r>
            <a:r>
              <a:rPr lang="en-MY" sz="2300" b="1" dirty="0" smtClean="0">
                <a:cs typeface="Times New Roman" pitchFamily="18" charset="0"/>
              </a:rPr>
              <a:t>from super infection by HDV</a:t>
            </a:r>
            <a:endParaRPr lang="en-MY" sz="2300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172117"/>
            <a:ext cx="3384768" cy="46166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</a:p>
        </p:txBody>
      </p:sp>
    </p:spTree>
    <p:extLst>
      <p:ext uri="{BB962C8B-B14F-4D97-AF65-F5344CB8AC3E}">
        <p14:creationId xmlns:p14="http://schemas.microsoft.com/office/powerpoint/2010/main" val="38620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67ACEAD-7879-4980-BEC3-7943E6E7094E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79512" y="717911"/>
            <a:ext cx="8820150" cy="566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Acute hepatitis: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u="sng" dirty="0">
                <a:solidFill>
                  <a:srgbClr val="0070C0"/>
                </a:solidFill>
                <a:cs typeface="Times New Roman" pitchFamily="18" charset="0"/>
              </a:rPr>
              <a:t>Simultaneous</a:t>
            </a:r>
            <a:r>
              <a:rPr lang="en-MY" sz="2200" u="sng" dirty="0"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infection with HBV and HDV can lead to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 mild-to-severe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or even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fulminant hepatitis</a:t>
            </a:r>
            <a:r>
              <a:rPr lang="en-MY" sz="2200" dirty="0">
                <a:cs typeface="Times New Roman" pitchFamily="18" charset="0"/>
              </a:rPr>
              <a:t>, but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Recovery</a:t>
            </a:r>
            <a:r>
              <a:rPr lang="en-MY" sz="2200" dirty="0">
                <a:cs typeface="Times New Roman" pitchFamily="18" charset="0"/>
              </a:rPr>
              <a:t> is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usually complete </a:t>
            </a:r>
            <a:r>
              <a:rPr lang="en-MY" sz="22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Development </a:t>
            </a:r>
            <a:r>
              <a:rPr lang="en-MY" sz="2200" b="1" dirty="0">
                <a:cs typeface="Times New Roman" pitchFamily="18" charset="0"/>
              </a:rPr>
              <a:t>of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chronic </a:t>
            </a:r>
            <a:r>
              <a:rPr lang="en-MY" sz="2200" b="1" dirty="0">
                <a:cs typeface="Times New Roman" pitchFamily="18" charset="0"/>
              </a:rPr>
              <a:t>H</a:t>
            </a:r>
            <a:r>
              <a:rPr lang="en-MY" sz="2200" b="1" u="sng" dirty="0">
                <a:cs typeface="Times New Roman" pitchFamily="18" charset="0"/>
              </a:rPr>
              <a:t>D </a:t>
            </a:r>
            <a:r>
              <a:rPr lang="en-MY" sz="2200" b="1" u="sng" dirty="0">
                <a:solidFill>
                  <a:srgbClr val="FF0000"/>
                </a:solidFill>
                <a:cs typeface="Times New Roman" pitchFamily="18" charset="0"/>
              </a:rPr>
              <a:t>is rare </a:t>
            </a:r>
            <a:r>
              <a:rPr lang="en-MY" sz="2200" dirty="0"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&lt;5%</a:t>
            </a:r>
            <a:r>
              <a:rPr lang="en-MY" sz="2200" dirty="0">
                <a:cs typeface="Times New Roman" pitchFamily="18" charset="0"/>
              </a:rPr>
              <a:t> of acute hepatitis).</a:t>
            </a:r>
          </a:p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MY" sz="2200" b="1" u="sng" dirty="0">
                <a:solidFill>
                  <a:srgbClr val="0070C0"/>
                </a:solidFill>
                <a:cs typeface="Times New Roman" pitchFamily="18" charset="0"/>
              </a:rPr>
              <a:t>Super infection</a:t>
            </a:r>
            <a:r>
              <a:rPr lang="en-MY" sz="2200" b="1" u="sng" dirty="0"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HDV can infect a person already chronically infected with HBV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super infection of HDV on chronic HB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accelerates progression </a:t>
            </a:r>
            <a:r>
              <a:rPr lang="en-MY" sz="2200" dirty="0">
                <a:cs typeface="Times New Roman" pitchFamily="18" charset="0"/>
              </a:rPr>
              <a:t>to a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more severe </a:t>
            </a:r>
            <a:r>
              <a:rPr lang="en-MY" sz="2200" dirty="0">
                <a:cs typeface="Times New Roman" pitchFamily="18" charset="0"/>
              </a:rPr>
              <a:t>disease </a:t>
            </a:r>
            <a:r>
              <a:rPr lang="en-MY" sz="2200" b="1" dirty="0">
                <a:cs typeface="Times New Roman" pitchFamily="18" charset="0"/>
              </a:rPr>
              <a:t>in all ages </a:t>
            </a:r>
            <a:r>
              <a:rPr lang="en-MY" sz="2200" dirty="0">
                <a:cs typeface="Times New Roman" pitchFamily="18" charset="0"/>
              </a:rPr>
              <a:t>and in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70‒90%</a:t>
            </a:r>
            <a:r>
              <a:rPr lang="en-MY" sz="2200" dirty="0">
                <a:cs typeface="Times New Roman" pitchFamily="18" charset="0"/>
              </a:rPr>
              <a:t> of persons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HDV super infection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accelerates progression to cirrhosis </a:t>
            </a:r>
          </a:p>
          <a:p>
            <a:pPr>
              <a:defRPr/>
            </a:pPr>
            <a:r>
              <a:rPr lang="en-MY" sz="2200" dirty="0">
                <a:cs typeface="Times New Roman" pitchFamily="18" charset="0"/>
              </a:rPr>
              <a:t>  </a:t>
            </a:r>
            <a:r>
              <a:rPr lang="en-MY" sz="2200" b="1" dirty="0">
                <a:cs typeface="Times New Roman" pitchFamily="18" charset="0"/>
              </a:rPr>
              <a:t>almost a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decade earlier </a:t>
            </a:r>
            <a:r>
              <a:rPr lang="en-MY" sz="2200" dirty="0">
                <a:cs typeface="Times New Roman" pitchFamily="18" charset="0"/>
              </a:rPr>
              <a:t>than HBV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non co infected persons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                         </a:t>
            </a:r>
            <a:r>
              <a:rPr lang="en-MY" sz="2200" dirty="0">
                <a:cs typeface="Times New Roman" pitchFamily="18" charset="0"/>
              </a:rPr>
              <a:t>although HDV suppresses HBV replication.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i="1" dirty="0">
                <a:solidFill>
                  <a:srgbClr val="002060"/>
                </a:solidFill>
                <a:cs typeface="Times New Roman" pitchFamily="18" charset="0"/>
              </a:rPr>
              <a:t>The mechanism in which HDV causes more severe hepatitis and a faster progression of fibrosis than HBV alone remains</a:t>
            </a:r>
            <a:r>
              <a:rPr lang="en-MY" sz="2200" b="1" i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unclear</a:t>
            </a:r>
            <a:r>
              <a:rPr lang="en-MY" sz="2400" b="1" dirty="0">
                <a:cs typeface="Times New Roman" pitchFamily="18" charset="0"/>
              </a:rPr>
              <a:t>.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987824" y="255948"/>
            <a:ext cx="2449512" cy="4619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</p:spTree>
    <p:extLst>
      <p:ext uri="{BB962C8B-B14F-4D97-AF65-F5344CB8AC3E}">
        <p14:creationId xmlns:p14="http://schemas.microsoft.com/office/powerpoint/2010/main" val="23975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166BE2A-A4E3-4DEF-BCAF-D649B3E80FFF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-228600" y="333375"/>
            <a:ext cx="6480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000" b="1">
                <a:solidFill>
                  <a:srgbClr val="C00000"/>
                </a:solidFill>
              </a:rPr>
              <a:t>HEPATITIS   C</a:t>
            </a:r>
          </a:p>
        </p:txBody>
      </p:sp>
      <p:pic>
        <p:nvPicPr>
          <p:cNvPr id="11268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0"/>
            <a:ext cx="26543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A man protesting with a skull demanding treatments for... : News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63123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9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F5799BD-5670-4BEC-879B-46654ED70F53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-165099" y="504825"/>
            <a:ext cx="920159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Chronic HBV carriers </a:t>
            </a:r>
            <a:r>
              <a:rPr lang="en-MY" sz="2200" dirty="0">
                <a:cs typeface="Times New Roman" pitchFamily="18" charset="0"/>
              </a:rPr>
              <a:t>are at risk for infection with HDV.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cs typeface="Times New Roman" pitchFamily="18" charset="0"/>
              </a:rPr>
              <a:t>People who are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not immune to HBV </a:t>
            </a:r>
            <a:r>
              <a:rPr lang="en-MY" sz="2200" dirty="0">
                <a:cs typeface="Times New Roman" pitchFamily="18" charset="0"/>
              </a:rPr>
              <a:t>(</a:t>
            </a:r>
            <a:r>
              <a:rPr lang="en-MY" sz="2200" i="1" dirty="0">
                <a:cs typeface="Times New Roman" pitchFamily="18" charset="0"/>
              </a:rPr>
              <a:t>natural disease or HB vaccine)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cs typeface="Times New Roman" pitchFamily="18" charset="0"/>
              </a:rPr>
              <a:t>High prevalence in persons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who inject drugs </a:t>
            </a:r>
            <a:r>
              <a:rPr lang="en-MY" sz="2000" dirty="0" smtClean="0">
                <a:cs typeface="Times New Roman" pitchFamily="18" charset="0"/>
              </a:rPr>
              <a:t>injecting </a:t>
            </a:r>
            <a:r>
              <a:rPr lang="en-MY" sz="2000" dirty="0">
                <a:cs typeface="Times New Roman" pitchFamily="18" charset="0"/>
              </a:rPr>
              <a:t>drug use is an important risk factor for HDV co-infection</a:t>
            </a:r>
            <a:r>
              <a:rPr lang="en-MY" sz="20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cs typeface="Times New Roman" pitchFamily="18" charset="0"/>
              </a:rPr>
              <a:t>High-risk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sexual activity </a:t>
            </a:r>
            <a:r>
              <a:rPr lang="en-MY" sz="2200" dirty="0">
                <a:cs typeface="Times New Roman" pitchFamily="18" charset="0"/>
              </a:rPr>
              <a:t>(e.g. sex worker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cs typeface="Times New Roman" pitchFamily="18" charset="0"/>
              </a:rPr>
              <a:t>Migration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from high HDV </a:t>
            </a:r>
            <a:r>
              <a:rPr lang="en-MY" sz="2200" dirty="0">
                <a:cs typeface="Times New Roman" pitchFamily="18" charset="0"/>
              </a:rPr>
              <a:t>to lower prevalence areas might have an effect on the epidemiology of the host country</a:t>
            </a:r>
            <a:endParaRPr lang="en-MY" sz="2200" dirty="0">
              <a:solidFill>
                <a:srgbClr val="40911F"/>
              </a:solidFill>
              <a:cs typeface="Times New Roman" pitchFamily="18" charset="0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011612" y="116632"/>
            <a:ext cx="3608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dirty="0">
                <a:latin typeface="Garamond" pitchFamily="18" charset="0"/>
                <a:cs typeface="Times New Roman" pitchFamily="18" charset="0"/>
              </a:rPr>
              <a:t>Who is at risk?</a:t>
            </a:r>
          </a:p>
        </p:txBody>
      </p:sp>
      <p:sp>
        <p:nvSpPr>
          <p:cNvPr id="9" name="Rectangle 8"/>
          <p:cNvSpPr/>
          <p:nvPr/>
        </p:nvSpPr>
        <p:spPr>
          <a:xfrm>
            <a:off x="7207" y="2738233"/>
            <a:ext cx="8813266" cy="2554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Screening and diagnosis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HDV is diagnosed by high titres of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IgG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&amp;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IgM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anti-HDV, and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Confirmed </a:t>
            </a:r>
            <a:r>
              <a:rPr lang="en-MY" sz="2200" dirty="0">
                <a:cs typeface="Times New Roman" pitchFamily="18" charset="0"/>
              </a:rPr>
              <a:t>by detection of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HDV RNA </a:t>
            </a:r>
            <a:r>
              <a:rPr lang="en-MY" sz="2200" dirty="0">
                <a:cs typeface="Times New Roman" pitchFamily="18" charset="0"/>
              </a:rPr>
              <a:t>in serum</a:t>
            </a:r>
            <a:r>
              <a:rPr lang="en-MY" sz="22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 is useful to </a:t>
            </a:r>
            <a:r>
              <a:rPr lang="en-MY" sz="2200" b="1" u="sng" dirty="0">
                <a:solidFill>
                  <a:schemeClr val="tx2"/>
                </a:solidFill>
                <a:cs typeface="Times New Roman" pitchFamily="18" charset="0"/>
              </a:rPr>
              <a:t>monitor treatment response </a:t>
            </a:r>
          </a:p>
          <a:p>
            <a:pPr>
              <a:defRPr/>
            </a:pP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              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if quantitative HDV RNA is not available. </a:t>
            </a:r>
          </a:p>
          <a:p>
            <a:pPr marL="457200" indent="-457200" algn="ctr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Decreasing </a:t>
            </a:r>
            <a:r>
              <a:rPr lang="en-MY" sz="2200" dirty="0" err="1">
                <a:solidFill>
                  <a:schemeClr val="tx2"/>
                </a:solidFill>
                <a:cs typeface="Times New Roman" pitchFamily="18" charset="0"/>
              </a:rPr>
              <a:t>HBsAg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200" dirty="0" err="1">
                <a:solidFill>
                  <a:schemeClr val="tx2"/>
                </a:solidFill>
                <a:cs typeface="Times New Roman" pitchFamily="18" charset="0"/>
              </a:rPr>
              <a:t>titers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 often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 means 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surface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antigen loss 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and</a:t>
            </a:r>
          </a:p>
          <a:p>
            <a:pPr marL="457200" indent="-457200" algn="ctr">
              <a:buFont typeface="Wingdings" pitchFamily="2" charset="2"/>
              <a:buChar char="ü"/>
              <a:defRPr/>
            </a:pP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   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HDV clearance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, although surface antigen loss is rare in treatment.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527" y="5174198"/>
            <a:ext cx="90292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Treatment</a:t>
            </a:r>
          </a:p>
          <a:p>
            <a:r>
              <a:rPr lang="en-US" b="1" dirty="0" err="1">
                <a:solidFill>
                  <a:schemeClr val="tx2"/>
                </a:solidFill>
              </a:rPr>
              <a:t>Pegylated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interferon alpha </a:t>
            </a:r>
            <a:r>
              <a:rPr lang="en-US" b="1" dirty="0">
                <a:solidFill>
                  <a:schemeClr val="tx2"/>
                </a:solidFill>
              </a:rPr>
              <a:t>is the generally recommended treatment for </a:t>
            </a:r>
            <a:r>
              <a:rPr lang="en-US" b="1" dirty="0" smtClean="0">
                <a:solidFill>
                  <a:schemeClr val="tx2"/>
                </a:solidFill>
              </a:rPr>
              <a:t>HDV infection.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Treatment should last for at least </a:t>
            </a:r>
            <a:r>
              <a:rPr lang="en-US" b="1" dirty="0">
                <a:solidFill>
                  <a:srgbClr val="FF0000"/>
                </a:solidFill>
              </a:rPr>
              <a:t>48 weeks </a:t>
            </a:r>
            <a:r>
              <a:rPr lang="en-US" b="1" dirty="0">
                <a:solidFill>
                  <a:schemeClr val="tx2"/>
                </a:solidFill>
              </a:rPr>
              <a:t>irrespective of the patient’s response. </a:t>
            </a:r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The </a:t>
            </a:r>
            <a:r>
              <a:rPr lang="en-US" b="1" dirty="0">
                <a:solidFill>
                  <a:schemeClr val="tx2"/>
                </a:solidFill>
              </a:rPr>
              <a:t>virus tends to give a low rate of response to the treatment; however, the treatment is associated with a lower likelihood of disease progression.</a:t>
            </a:r>
            <a:endParaRPr lang="en-US" b="1" i="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74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4C33-B3BB-4D06-9E82-10B806DC038B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6" descr="http://t0.gstatic.com/images?q=tbn:ANd9GcT2-CSrmEI2fHueVrRXH0wkIRs5MyaY6XHDUCgcaMWFqx4K2sgq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51529" cy="606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16BA-635C-4724-BE93-6630F5151E35}" type="datetime1">
              <a:rPr lang="en-MY" smtClean="0"/>
              <a:t>11/12/2021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42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3A391E8-38F5-4B83-871C-530F50C9640B}" type="slidenum">
              <a:rPr lang="ar-SA" smtClean="0"/>
              <a:pPr eaLnBrk="1" hangingPunct="1"/>
              <a:t>22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38225" y="2179638"/>
            <a:ext cx="281369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3600" b="1" dirty="0"/>
              <a:t>HEPATITIS E</a:t>
            </a:r>
          </a:p>
        </p:txBody>
      </p:sp>
      <p:pic>
        <p:nvPicPr>
          <p:cNvPr id="29700" name="Picture 7" descr="Stop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1663"/>
            <a:ext cx="42862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3527425"/>
            <a:ext cx="255587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2" descr="vector illustration World Hepatitis Day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3" y="0"/>
            <a:ext cx="2941637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0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325FC30-4C44-4FA6-B76B-58E68EEB35C3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6896" y="553781"/>
            <a:ext cx="914724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Hepatitis C is 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contagious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liver disease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caused by the hepatitis C virus (HCV):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HCV can cause both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hepatitis,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Severity rang ,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mild illness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lasting a few weeks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to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a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serious,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lifelong illness</a:t>
            </a:r>
            <a:r>
              <a:rPr lang="en-MY" sz="2400" b="1" u="sng" dirty="0" smtClean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   </a:t>
            </a:r>
            <a:r>
              <a:rPr lang="en-MY" sz="2400" b="1" u="sng" dirty="0" smtClean="0">
                <a:cs typeface="Times New Roman" pitchFamily="18" charset="0"/>
              </a:rPr>
              <a:t>During </a:t>
            </a:r>
            <a:r>
              <a:rPr lang="en-MY" sz="2400" b="1" u="sng" dirty="0"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Acute Phase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,   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about: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80 % </a:t>
            </a:r>
            <a:r>
              <a:rPr lang="en-MY" sz="2400" b="1" dirty="0">
                <a:cs typeface="Times New Roman" pitchFamily="18" charset="0"/>
              </a:rPr>
              <a:t>have  no symptoms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15–45%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of infected persons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spontaneously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clear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 virus within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 months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without any treatment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 remaining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55-85 %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,develop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HCV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15–30%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of those chronic HCV  have a risk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developing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cirrhosis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within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20 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ears</a:t>
            </a:r>
            <a:r>
              <a:rPr lang="en-MY" sz="2400" dirty="0">
                <a:cs typeface="Times New Roman" pitchFamily="18" charset="0"/>
              </a:rPr>
              <a:t>.</a:t>
            </a: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HCV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is much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more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likely than HBV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become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infection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en-MY" sz="2400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 smtClean="0"/>
              <a:t>Antiviral </a:t>
            </a:r>
            <a:r>
              <a:rPr lang="en-US" sz="2400" b="1" dirty="0"/>
              <a:t>medicines can cure </a:t>
            </a:r>
            <a:r>
              <a:rPr lang="en-US" sz="2400" b="1" dirty="0">
                <a:solidFill>
                  <a:srgbClr val="FF0000"/>
                </a:solidFill>
              </a:rPr>
              <a:t>more than 95% </a:t>
            </a:r>
            <a:r>
              <a:rPr lang="en-US" sz="2400" b="1" dirty="0"/>
              <a:t>of persons with hepatitis C infection, but access to diagnosis and treatment is low</a:t>
            </a:r>
            <a:r>
              <a:rPr lang="en-US" sz="2400" b="1" dirty="0" smtClean="0"/>
              <a:t>.</a:t>
            </a:r>
            <a:endParaRPr lang="en-MY" sz="2400" b="1" dirty="0">
              <a:solidFill>
                <a:srgbClr val="22222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thereby reducing the risk of death from liver cancer and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cirrhosis</a:t>
            </a:r>
            <a:endParaRPr lang="en-MY" sz="2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2339752" y="56280"/>
            <a:ext cx="3311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i="1" dirty="0">
                <a:solidFill>
                  <a:srgbClr val="C00000"/>
                </a:solidFill>
                <a:latin typeface="Garamond" pitchFamily="18" charset="0"/>
              </a:rPr>
              <a:t>HEPATITIS   C</a:t>
            </a:r>
          </a:p>
        </p:txBody>
      </p:sp>
    </p:spTree>
    <p:extLst>
      <p:ext uri="{BB962C8B-B14F-4D97-AF65-F5344CB8AC3E}">
        <p14:creationId xmlns:p14="http://schemas.microsoft.com/office/powerpoint/2010/main" val="11038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A696803-5D47-423D-AFAF-460F95E36F09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-396552" y="0"/>
            <a:ext cx="9432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Globally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4026" y="1692298"/>
            <a:ext cx="903605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MY" sz="14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08" y="473424"/>
            <a:ext cx="89803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2A2A2A"/>
                </a:solidFill>
              </a:rPr>
              <a:t>Worldwide, </a:t>
            </a:r>
            <a:r>
              <a:rPr lang="en-US" sz="2400" dirty="0">
                <a:solidFill>
                  <a:srgbClr val="FF0000"/>
                </a:solidFill>
              </a:rPr>
              <a:t>more</a:t>
            </a:r>
            <a:r>
              <a:rPr lang="en-US" sz="2400" dirty="0">
                <a:solidFill>
                  <a:srgbClr val="2A2A2A"/>
                </a:solidFill>
              </a:rPr>
              <a:t> than </a:t>
            </a:r>
            <a:r>
              <a:rPr lang="en-US" sz="2400" dirty="0">
                <a:solidFill>
                  <a:srgbClr val="FF0000"/>
                </a:solidFill>
              </a:rPr>
              <a:t>170 million </a:t>
            </a:r>
            <a:r>
              <a:rPr lang="en-US" sz="2400" dirty="0">
                <a:solidFill>
                  <a:srgbClr val="2A2A2A"/>
                </a:solidFill>
              </a:rPr>
              <a:t>persons have </a:t>
            </a:r>
            <a:r>
              <a:rPr lang="en-US" sz="2400" dirty="0" smtClean="0">
                <a:solidFill>
                  <a:srgbClr val="2A2A2A"/>
                </a:solidFill>
              </a:rPr>
              <a:t>HCV  </a:t>
            </a:r>
            <a:r>
              <a:rPr lang="en-US" sz="2400" dirty="0">
                <a:solidFill>
                  <a:srgbClr val="2A2A2A"/>
                </a:solidFill>
              </a:rPr>
              <a:t>infection,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aseline="30000" dirty="0">
                <a:solidFill>
                  <a:srgbClr val="2A2A2A"/>
                </a:solidFill>
              </a:rPr>
              <a:t> </a:t>
            </a:r>
            <a:r>
              <a:rPr lang="en-US" sz="2400" dirty="0">
                <a:solidFill>
                  <a:srgbClr val="2A2A2A"/>
                </a:solidFill>
              </a:rPr>
              <a:t>of whom </a:t>
            </a:r>
            <a:r>
              <a:rPr lang="en-US" sz="2400" dirty="0">
                <a:solidFill>
                  <a:srgbClr val="FF0000"/>
                </a:solidFill>
              </a:rPr>
              <a:t>71 million </a:t>
            </a:r>
            <a:r>
              <a:rPr lang="en-US" sz="2400" dirty="0">
                <a:solidFill>
                  <a:srgbClr val="2A2A2A"/>
                </a:solidFill>
              </a:rPr>
              <a:t>have </a:t>
            </a:r>
            <a:r>
              <a:rPr lang="en-US" sz="2400" dirty="0">
                <a:solidFill>
                  <a:srgbClr val="FF0000"/>
                </a:solidFill>
              </a:rPr>
              <a:t>chronic</a:t>
            </a:r>
            <a:r>
              <a:rPr lang="en-US" sz="2400" dirty="0">
                <a:solidFill>
                  <a:srgbClr val="2A2A2A"/>
                </a:solidFill>
              </a:rPr>
              <a:t> infection.</a:t>
            </a:r>
            <a:endParaRPr lang="en-US" sz="2400" dirty="0" smtClean="0">
              <a:solidFill>
                <a:srgbClr val="20212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202124"/>
                </a:solidFill>
              </a:rPr>
              <a:t>with </a:t>
            </a:r>
            <a:r>
              <a:rPr lang="en-US" sz="2400" dirty="0">
                <a:solidFill>
                  <a:srgbClr val="202124"/>
                </a:solidFill>
              </a:rPr>
              <a:t>about </a:t>
            </a:r>
            <a:r>
              <a:rPr lang="en-US" sz="2400" dirty="0">
                <a:solidFill>
                  <a:srgbClr val="FF0000"/>
                </a:solidFill>
              </a:rPr>
              <a:t>1.5 million new </a:t>
            </a:r>
            <a:r>
              <a:rPr lang="en-US" sz="2400" dirty="0">
                <a:solidFill>
                  <a:srgbClr val="202124"/>
                </a:solidFill>
              </a:rPr>
              <a:t>infections occurring </a:t>
            </a:r>
            <a:r>
              <a:rPr lang="en-US" sz="2400" dirty="0">
                <a:solidFill>
                  <a:srgbClr val="FF0000"/>
                </a:solidFill>
              </a:rPr>
              <a:t>per year</a:t>
            </a:r>
            <a:r>
              <a:rPr lang="en-US" sz="2400" dirty="0">
                <a:solidFill>
                  <a:srgbClr val="202124"/>
                </a:solidFill>
              </a:rPr>
              <a:t>. </a:t>
            </a:r>
            <a:endParaRPr lang="en-US" sz="2400" dirty="0" smtClean="0">
              <a:solidFill>
                <a:srgbClr val="20212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202124"/>
                </a:solidFill>
              </a:rPr>
              <a:t>WHO </a:t>
            </a:r>
            <a:r>
              <a:rPr lang="en-US" sz="2400" dirty="0">
                <a:solidFill>
                  <a:srgbClr val="202124"/>
                </a:solidFill>
              </a:rPr>
              <a:t>estimated that in 2019, approximately </a:t>
            </a:r>
            <a:r>
              <a:rPr lang="en-US" sz="2400" dirty="0">
                <a:solidFill>
                  <a:srgbClr val="FF0000"/>
                </a:solidFill>
              </a:rPr>
              <a:t>290 000 people died </a:t>
            </a:r>
            <a:r>
              <a:rPr lang="en-US" sz="2400" dirty="0">
                <a:solidFill>
                  <a:srgbClr val="202124"/>
                </a:solidFill>
              </a:rPr>
              <a:t>from hepatitis C, mostly from cirrhosis and </a:t>
            </a:r>
            <a:r>
              <a:rPr lang="en-US" sz="2400" dirty="0" smtClean="0">
                <a:solidFill>
                  <a:srgbClr val="202124"/>
                </a:solidFill>
              </a:rPr>
              <a:t>HCC (primary </a:t>
            </a:r>
            <a:r>
              <a:rPr lang="en-US" sz="2400" dirty="0">
                <a:solidFill>
                  <a:srgbClr val="202124"/>
                </a:solidFill>
              </a:rPr>
              <a:t>liver cancer</a:t>
            </a:r>
            <a:r>
              <a:rPr lang="en-US" sz="2400" dirty="0" smtClean="0">
                <a:solidFill>
                  <a:srgbClr val="202124"/>
                </a:solidFill>
              </a:rPr>
              <a:t>).</a:t>
            </a:r>
          </a:p>
          <a:p>
            <a:endParaRPr lang="en-US" sz="2400" dirty="0">
              <a:solidFill>
                <a:srgbClr val="202124"/>
              </a:solidFill>
            </a:endParaRP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Hepatitis C is found worldwide.    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dirty="0">
                <a:cs typeface="Times New Roman" pitchFamily="18" charset="0"/>
              </a:rPr>
              <a:t>most affected regions are WHO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Eastern Mediterranean and European Regions,</a:t>
            </a:r>
            <a:r>
              <a:rPr lang="en-MY" sz="2400" dirty="0">
                <a:cs typeface="Times New Roman" pitchFamily="18" charset="0"/>
              </a:rPr>
              <a:t> with the prevalence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2.3%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and            1.5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400" b="1" dirty="0">
                <a:cs typeface="Times New Roman" pitchFamily="18" charset="0"/>
              </a:rPr>
              <a:t>respectively.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other WHO regions the  prevalence of HCV infection ranging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        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0.5 - 1.0%. </a:t>
            </a:r>
            <a:r>
              <a:rPr lang="en-MY" sz="2400" b="1" dirty="0">
                <a:cs typeface="Times New Roman" pitchFamily="18" charset="0"/>
              </a:rPr>
              <a:t>Depending on the country</a:t>
            </a:r>
            <a:r>
              <a:rPr lang="en-MY" sz="2400" dirty="0"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400" dirty="0">
                <a:cs typeface="Times New Roman" pitchFamily="18" charset="0"/>
              </a:rPr>
              <a:t>infection, can be concentrated in certain populations (</a:t>
            </a:r>
            <a:r>
              <a:rPr lang="en-MY" sz="2400" dirty="0" err="1">
                <a:cs typeface="Times New Roman" pitchFamily="18" charset="0"/>
              </a:rPr>
              <a:t>e.g</a:t>
            </a:r>
            <a:r>
              <a:rPr lang="en-MY" sz="2400" dirty="0">
                <a:cs typeface="Times New Roman" pitchFamily="18" charset="0"/>
              </a:rPr>
              <a:t>, among people who inject drugs) and/or in general populations.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There are several  genotypes of the HCV virus &amp;their distribution varies by </a:t>
            </a:r>
            <a:r>
              <a:rPr lang="en-MY" sz="2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region</a:t>
            </a:r>
            <a:endParaRPr lang="en-US" sz="2400" dirty="0" smtClean="0">
              <a:solidFill>
                <a:srgbClr val="202124"/>
              </a:solidFill>
            </a:endParaRPr>
          </a:p>
          <a:p>
            <a:endParaRPr lang="ar-JO" sz="2400" dirty="0"/>
          </a:p>
        </p:txBody>
      </p:sp>
      <p:sp>
        <p:nvSpPr>
          <p:cNvPr id="5" name="Rectangle 4"/>
          <p:cNvSpPr/>
          <p:nvPr/>
        </p:nvSpPr>
        <p:spPr>
          <a:xfrm>
            <a:off x="21708" y="3933056"/>
            <a:ext cx="9056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4506AEC-DF3D-42E5-932E-343756AFB9F9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4428331" y="188118"/>
            <a:ext cx="3024188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TRANSMISSION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7951" y="419099"/>
            <a:ext cx="9072563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HCV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is 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borne virus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HCV is most commonly transmitted through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exposure </a:t>
            </a:r>
            <a:r>
              <a:rPr lang="en-MY" sz="2400" b="1" dirty="0">
                <a:cs typeface="Times New Roman" pitchFamily="18" charset="0"/>
              </a:rPr>
              <a:t>to infectious blood. This can occur </a:t>
            </a:r>
            <a:r>
              <a:rPr lang="en-MY" sz="2400" dirty="0">
                <a:cs typeface="Times New Roman" pitchFamily="18" charset="0"/>
              </a:rPr>
              <a:t>through: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Receipt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of contaminated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transfusions,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products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400" b="1" i="1" dirty="0">
                <a:solidFill>
                  <a:srgbClr val="3C4245"/>
                </a:solidFill>
                <a:cs typeface="Times New Roman" pitchFamily="18" charset="0"/>
              </a:rPr>
              <a:t>unscreened blood and blood products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)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organ transplants</a:t>
            </a: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    (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Injections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given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contaminated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syringes and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needle-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stick injuries in  health-care settings;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dirty="0"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c)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Reuse 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inadequate sterilization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medical equipment,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especially syringes and needles in healthcare settings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(d) Injection drug users (IVU)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(e)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HCV -infected mother to new-born baby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(f)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sex </a:t>
            </a:r>
            <a:r>
              <a:rPr lang="en-MY" sz="2400" dirty="0">
                <a:cs typeface="Times New Roman" pitchFamily="18" charset="0"/>
              </a:rPr>
              <a:t>with an infected person or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(g)Sharing of </a:t>
            </a:r>
            <a:r>
              <a:rPr lang="en-MY" sz="2400" dirty="0">
                <a:cs typeface="Times New Roman" pitchFamily="18" charset="0"/>
              </a:rPr>
              <a:t>contaminated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personal items 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No </a:t>
            </a:r>
            <a:r>
              <a:rPr lang="en-MY" sz="2200" dirty="0">
                <a:cs typeface="Times New Roman" pitchFamily="18" charset="0"/>
              </a:rPr>
              <a:t>spread through breast milk, food or water, or by casual contact such</a:t>
            </a:r>
          </a:p>
          <a:p>
            <a:pPr algn="ctr">
              <a:defRPr/>
            </a:pPr>
            <a:r>
              <a:rPr lang="en-MY" sz="2200" dirty="0">
                <a:cs typeface="Times New Roman" pitchFamily="18" charset="0"/>
              </a:rPr>
              <a:t> as hugging, kissing and sharing food or drinks with an infected person.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-100014"/>
            <a:ext cx="1884909" cy="165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6084888" y="4125913"/>
            <a:ext cx="2257425" cy="8921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2400" dirty="0">
                <a:cs typeface="Times New Roman" pitchFamily="18" charset="0"/>
              </a:rPr>
              <a:t>but these are less common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ight Brace 6"/>
          <p:cNvSpPr/>
          <p:nvPr/>
        </p:nvSpPr>
        <p:spPr>
          <a:xfrm>
            <a:off x="5292080" y="4221088"/>
            <a:ext cx="2327920" cy="944432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2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5FCD50F-709C-4120-B12A-D73D65265FA1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103426" y="889554"/>
            <a:ext cx="932497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Following initial infection,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approximately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80%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of people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do not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exhibit any symptoms.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cs typeface="Times New Roman" pitchFamily="18" charset="0"/>
              </a:rPr>
              <a:t>Those </a:t>
            </a:r>
            <a:r>
              <a:rPr lang="en-MY" sz="2400" b="1" dirty="0">
                <a:cs typeface="Times New Roman" pitchFamily="18" charset="0"/>
              </a:rPr>
              <a:t>people who are acutely symptomatic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may exhibit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fever, fatigue, decreased appetite, nausea, vomiting, abdominal pain, dark urine, grey coloured faeces, joint pain and jaundice</a:t>
            </a: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400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About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55-85% </a:t>
            </a:r>
            <a:r>
              <a:rPr lang="en-MY" sz="2400" b="1" dirty="0">
                <a:cs typeface="Times New Roman" pitchFamily="18" charset="0"/>
              </a:rPr>
              <a:t>of newly infected persons 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disease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60- 70% </a:t>
            </a:r>
            <a:r>
              <a:rPr lang="en-MY" sz="2400" b="1" dirty="0">
                <a:cs typeface="Times New Roman" pitchFamily="18" charset="0"/>
              </a:rPr>
              <a:t>of chronically infected people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liver disease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15-30% </a:t>
            </a: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cirrhosis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1-5% die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from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cirrhosis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liver cancer.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25%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of liver cancer patients, the underlying cause is hepatitis C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2586168" y="483089"/>
            <a:ext cx="2168525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  <p:pic>
        <p:nvPicPr>
          <p:cNvPr id="15365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44450"/>
            <a:ext cx="1868463" cy="15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5045085" y="4526413"/>
            <a:ext cx="41764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i="1" dirty="0"/>
              <a:t>Liver disease progression in Hepatitis C virus infection</a:t>
            </a:r>
            <a:r>
              <a:rPr lang="en-MY" sz="1400" dirty="0"/>
              <a:t>, </a:t>
            </a:r>
          </a:p>
        </p:txBody>
      </p:sp>
      <p:pic>
        <p:nvPicPr>
          <p:cNvPr id="15367" name="Picture 7" descr="Liver disease progression in Hepatitis C virus infection, 3D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25061"/>
            <a:ext cx="3490714" cy="11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2771800" y="5485983"/>
            <a:ext cx="419792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Incubation Period</a:t>
            </a:r>
          </a:p>
          <a:p>
            <a:r>
              <a:rPr lang="en-MY" sz="2400" dirty="0">
                <a:cs typeface="Times New Roman" pitchFamily="18" charset="0"/>
              </a:rPr>
              <a:t>I P  for HCV is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2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Wks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 to 6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Mths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4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20CE209-AF94-43DC-ACD8-84F2216AABD7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15155" y="504825"/>
            <a:ext cx="9390186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Diagnosis of </a:t>
            </a:r>
            <a:r>
              <a:rPr lang="en-MY" sz="2300" b="1" u="sng" dirty="0">
                <a:solidFill>
                  <a:srgbClr val="0070C0"/>
                </a:solidFill>
                <a:cs typeface="Times New Roman" pitchFamily="18" charset="0"/>
              </a:rPr>
              <a:t>acute infection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often missed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because a </a:t>
            </a:r>
            <a:r>
              <a:rPr lang="en-MY" sz="2300" b="1" dirty="0">
                <a:cs typeface="Times New Roman" pitchFamily="18" charset="0"/>
              </a:rPr>
              <a:t>majority have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no symptoms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Common methods is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antibody</a:t>
            </a:r>
            <a:r>
              <a:rPr lang="en-MY" sz="2300" b="1" dirty="0">
                <a:cs typeface="Times New Roman" pitchFamily="18" charset="0"/>
              </a:rPr>
              <a:t> detection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cannot</a:t>
            </a:r>
            <a:r>
              <a:rPr lang="en-MY" sz="2300" b="1" dirty="0" smtClean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differentiate  between </a:t>
            </a:r>
            <a:r>
              <a:rPr lang="en-MY" sz="2300" b="1" i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300" b="1" i="1" dirty="0">
                <a:cs typeface="Times New Roman" pitchFamily="18" charset="0"/>
              </a:rPr>
              <a:t> and </a:t>
            </a:r>
            <a:r>
              <a:rPr lang="en-MY" sz="2300" b="1" i="1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300" b="1" i="1" dirty="0">
                <a:cs typeface="Times New Roman" pitchFamily="18" charset="0"/>
              </a:rPr>
              <a:t> infectio</a:t>
            </a:r>
            <a:r>
              <a:rPr lang="en-MY" sz="2300" i="1" dirty="0">
                <a:cs typeface="Times New Roman" pitchFamily="18" charset="0"/>
              </a:rPr>
              <a:t>n</a:t>
            </a:r>
            <a:r>
              <a:rPr lang="en-MY" sz="23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300" b="1" u="sng" dirty="0">
                <a:solidFill>
                  <a:srgbClr val="0070C0"/>
                </a:solidFill>
                <a:cs typeface="Times New Roman" pitchFamily="18" charset="0"/>
              </a:rPr>
              <a:t>In chronic HCV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infection, is also often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undiagnosed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</a:t>
            </a:r>
            <a:r>
              <a:rPr lang="en-MY" sz="2400" dirty="0">
                <a:cs typeface="Times New Roman" pitchFamily="18" charset="0"/>
              </a:rPr>
              <a:t>because remains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c </a:t>
            </a:r>
            <a:r>
              <a:rPr lang="en-MY" sz="2400" b="1" dirty="0">
                <a:cs typeface="Times New Roman" pitchFamily="18" charset="0"/>
              </a:rPr>
              <a:t>until decades </a:t>
            </a:r>
            <a:r>
              <a:rPr lang="en-MY" sz="2400" dirty="0">
                <a:cs typeface="Times New Roman" pitchFamily="18" charset="0"/>
              </a:rPr>
              <a:t>after infection     </a:t>
            </a:r>
          </a:p>
          <a:p>
            <a:pPr algn="ctr">
              <a:defRPr/>
            </a:pPr>
            <a:r>
              <a:rPr lang="en-MY" sz="2400" dirty="0">
                <a:cs typeface="Times New Roman" pitchFamily="18" charset="0"/>
              </a:rPr>
              <a:t>when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symptoms</a:t>
            </a:r>
            <a:r>
              <a:rPr lang="en-MY" sz="2400" dirty="0">
                <a:cs typeface="Times New Roman" pitchFamily="18" charset="0"/>
              </a:rPr>
              <a:t> develop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secondary to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serious liver damage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 smtClean="0">
                <a:solidFill>
                  <a:srgbClr val="C00000"/>
                </a:solidFill>
                <a:cs typeface="Times New Roman" pitchFamily="18" charset="0"/>
              </a:rPr>
              <a:t>      HCV </a:t>
            </a:r>
            <a:r>
              <a:rPr lang="en-MY" sz="2300" b="1" dirty="0">
                <a:solidFill>
                  <a:srgbClr val="C00000"/>
                </a:solidFill>
                <a:cs typeface="Times New Roman" pitchFamily="18" charset="0"/>
              </a:rPr>
              <a:t>infection is </a:t>
            </a:r>
            <a:r>
              <a:rPr lang="en-MY" sz="2300" b="1" u="sng" dirty="0">
                <a:solidFill>
                  <a:srgbClr val="C00000"/>
                </a:solidFill>
                <a:cs typeface="Times New Roman" pitchFamily="18" charset="0"/>
              </a:rPr>
              <a:t>diagnosed in 2 </a:t>
            </a:r>
            <a:r>
              <a:rPr lang="en-MY" sz="2300" b="1" dirty="0">
                <a:solidFill>
                  <a:srgbClr val="C00000"/>
                </a:solidFill>
                <a:cs typeface="Times New Roman" pitchFamily="18" charset="0"/>
              </a:rPr>
              <a:t>steps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300" dirty="0">
                <a:cs typeface="Times New Roman" pitchFamily="18" charset="0"/>
              </a:rPr>
              <a:t>The presence </a:t>
            </a:r>
            <a:r>
              <a:rPr lang="en-MY" sz="2300" b="1" dirty="0"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antibodies </a:t>
            </a:r>
            <a:r>
              <a:rPr lang="en-MY" sz="2300" b="1" dirty="0">
                <a:solidFill>
                  <a:schemeClr val="tx2"/>
                </a:solidFill>
                <a:cs typeface="Times New Roman" pitchFamily="18" charset="0"/>
              </a:rPr>
              <a:t>against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HCV (anti-HCV)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indicates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that a person is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infected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   or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has been infected</a:t>
            </a:r>
            <a:r>
              <a:rPr lang="en-MY" sz="23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 smtClean="0">
                <a:solidFill>
                  <a:srgbClr val="002060"/>
                </a:solidFill>
                <a:cs typeface="Times New Roman" pitchFamily="18" charset="0"/>
              </a:rPr>
              <a:t>   The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HCV recombinant immunoblot assay (RIBA) </a:t>
            </a:r>
          </a:p>
          <a:p>
            <a:pPr marL="285750" indent="-285750" algn="ctr">
              <a:buFont typeface="Wingdings" pitchFamily="2" charset="2"/>
              <a:buChar char="q"/>
              <a:defRPr/>
            </a:pPr>
            <a:r>
              <a:rPr lang="en-MY" sz="2300" b="1" dirty="0" smtClean="0">
                <a:cs typeface="Times New Roman" pitchFamily="18" charset="0"/>
              </a:rPr>
              <a:t>  Present </a:t>
            </a:r>
            <a:r>
              <a:rPr lang="en-MY" sz="2300" b="1" dirty="0">
                <a:cs typeface="Times New Roman" pitchFamily="18" charset="0"/>
              </a:rPr>
              <a:t>HCV Abs in the blood for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more than six months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is </a:t>
            </a:r>
            <a:r>
              <a:rPr lang="en-MY" sz="2300" b="1" dirty="0">
                <a:cs typeface="Times New Roman" pitchFamily="18" charset="0"/>
              </a:rPr>
              <a:t>a diagnosis </a:t>
            </a:r>
            <a:r>
              <a:rPr lang="en-MY" sz="2300" b="1" dirty="0" smtClean="0">
                <a:cs typeface="Times New Roman" pitchFamily="18" charset="0"/>
              </a:rPr>
              <a:t>  of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chronic i</a:t>
            </a:r>
            <a:r>
              <a:rPr lang="en-MY" sz="2300" b="1" dirty="0">
                <a:cs typeface="Times New Roman" pitchFamily="18" charset="0"/>
              </a:rPr>
              <a:t>nfection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Because about 30% of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infected people ,spontaneousl</a:t>
            </a:r>
            <a:r>
              <a:rPr lang="en-MY" sz="2300" b="1" dirty="0">
                <a:solidFill>
                  <a:srgbClr val="009900"/>
                </a:solidFill>
                <a:cs typeface="Times New Roman" pitchFamily="18" charset="0"/>
              </a:rPr>
              <a:t>y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clear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the </a:t>
            </a:r>
            <a:endParaRPr lang="en-MY" sz="23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infection </a:t>
            </a:r>
            <a:r>
              <a:rPr lang="en-MY" sz="2300" b="1" dirty="0">
                <a:cs typeface="Times New Roman" pitchFamily="18" charset="0"/>
              </a:rPr>
              <a:t>by </a:t>
            </a:r>
            <a:r>
              <a:rPr lang="en-MY" sz="2300" dirty="0">
                <a:cs typeface="Times New Roman" pitchFamily="18" charset="0"/>
              </a:rPr>
              <a:t>a </a:t>
            </a:r>
            <a:r>
              <a:rPr lang="en-MY" sz="2300" b="1" dirty="0">
                <a:cs typeface="Times New Roman" pitchFamily="18" charset="0"/>
              </a:rPr>
              <a:t>strong immune response </a:t>
            </a:r>
            <a:r>
              <a:rPr lang="en-MY" sz="2300" b="1" dirty="0" smtClean="0">
                <a:cs typeface="Times New Roman" pitchFamily="18" charset="0"/>
              </a:rPr>
              <a:t>without the </a:t>
            </a:r>
            <a:r>
              <a:rPr lang="en-MY" sz="2300" b="1" dirty="0">
                <a:cs typeface="Times New Roman" pitchFamily="18" charset="0"/>
              </a:rPr>
              <a:t>need for </a:t>
            </a:r>
            <a:r>
              <a:rPr lang="en-MY" sz="2300" b="1" dirty="0" smtClean="0">
                <a:cs typeface="Times New Roman" pitchFamily="18" charset="0"/>
              </a:rPr>
              <a:t>treatment</a:t>
            </a:r>
            <a:r>
              <a:rPr lang="en-MY" sz="2300" dirty="0" smtClean="0">
                <a:solidFill>
                  <a:srgbClr val="3C4245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300" dirty="0" smtClean="0">
                <a:solidFill>
                  <a:srgbClr val="3C4245"/>
                </a:solidFill>
                <a:cs typeface="Times New Roman" pitchFamily="18" charset="0"/>
              </a:rPr>
              <a:t> So </a:t>
            </a:r>
            <a:r>
              <a:rPr lang="en-MY" sz="2300" b="1" dirty="0" smtClean="0">
                <a:solidFill>
                  <a:srgbClr val="3C4245"/>
                </a:solidFill>
                <a:cs typeface="Times New Roman" pitchFamily="18" charset="0"/>
              </a:rPr>
              <a:t>they will still test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positive</a:t>
            </a:r>
            <a:r>
              <a:rPr lang="en-MY" sz="2300" dirty="0" smtClean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for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 anti-HCV Abs </a:t>
            </a:r>
            <a:r>
              <a:rPr lang="en-MY" sz="2300" b="1" dirty="0" smtClean="0">
                <a:cs typeface="Times New Roman" pitchFamily="18" charset="0"/>
              </a:rPr>
              <a:t>although</a:t>
            </a:r>
            <a:r>
              <a:rPr lang="en-MY" sz="2300" b="1" dirty="0" smtClean="0">
                <a:solidFill>
                  <a:srgbClr val="3C4245"/>
                </a:solidFill>
                <a:cs typeface="Times New Roman" pitchFamily="18" charset="0"/>
              </a:rPr>
              <a:t> no </a:t>
            </a:r>
            <a:r>
              <a:rPr lang="en-MY" sz="2300" b="1" dirty="0">
                <a:solidFill>
                  <a:srgbClr val="3C4245"/>
                </a:solidFill>
                <a:cs typeface="Times New Roman" pitchFamily="18" charset="0"/>
              </a:rPr>
              <a:t>longer infected, </a:t>
            </a:r>
            <a:r>
              <a:rPr lang="en-MY" sz="2300" b="1" dirty="0">
                <a:cs typeface="Times New Roman" pitchFamily="18" charset="0"/>
              </a:rPr>
              <a:t>and </a:t>
            </a:r>
            <a:endParaRPr lang="en-US" sz="23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160949" y="98400"/>
            <a:ext cx="2592388" cy="522288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  <a:r>
              <a:rPr lang="en-MY" sz="2800" b="1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596188" y="6381750"/>
            <a:ext cx="1541462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HCV RNA</a:t>
            </a:r>
            <a:endParaRPr lang="en-MY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-60325"/>
            <a:ext cx="1259632" cy="132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B107A7-BF15-43F0-97F3-63174E97BA27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79512" y="693877"/>
            <a:ext cx="8853363" cy="5632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HCV RNA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by RT-PCR </a:t>
            </a:r>
            <a:r>
              <a:rPr lang="en-MY" sz="2400" b="1" dirty="0">
                <a:cs typeface="Times New Roman" pitchFamily="18" charset="0"/>
              </a:rPr>
              <a:t>used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confirm </a:t>
            </a:r>
            <a:r>
              <a:rPr lang="en-MY" sz="2400" b="1" dirty="0">
                <a:cs typeface="Times New Roman" pitchFamily="18" charset="0"/>
              </a:rPr>
              <a:t>the diagnosis.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Diagnosis</a:t>
            </a:r>
            <a:r>
              <a:rPr lang="en-MY" sz="2200" dirty="0">
                <a:cs typeface="Times New Roman" pitchFamily="18" charset="0"/>
              </a:rPr>
              <a:t> is </a:t>
            </a:r>
            <a:r>
              <a:rPr lang="en-MY" sz="2200" b="1" dirty="0">
                <a:cs typeface="Times New Roman" pitchFamily="18" charset="0"/>
              </a:rPr>
              <a:t>confirmed by 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liver biopsy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variety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non-invasive </a:t>
            </a:r>
            <a:r>
              <a:rPr lang="en-MY" sz="2200" dirty="0">
                <a:cs typeface="Times New Roman" pitchFamily="18" charset="0"/>
              </a:rPr>
              <a:t>tests for assessment of </a:t>
            </a:r>
            <a:r>
              <a:rPr lang="en-MY" sz="2200" dirty="0" smtClean="0">
                <a:cs typeface="Times New Roman" pitchFamily="18" charset="0"/>
              </a:rPr>
              <a:t>the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200" dirty="0" smtClean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degree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200" dirty="0" smtClean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damage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(fibrosis and cirrhosis). 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 In addition, </a:t>
            </a:r>
            <a:r>
              <a:rPr lang="en-MY" sz="2200" b="1" dirty="0">
                <a:cs typeface="Times New Roman" pitchFamily="18" charset="0"/>
              </a:rPr>
              <a:t>laboratory</a:t>
            </a:r>
            <a:r>
              <a:rPr lang="en-MY" sz="2200" dirty="0">
                <a:cs typeface="Times New Roman" pitchFamily="18" charset="0"/>
              </a:rPr>
              <a:t> test to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identify the genotype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of </a:t>
            </a:r>
          </a:p>
          <a:p>
            <a:pPr>
              <a:defRPr/>
            </a:pPr>
            <a:r>
              <a:rPr lang="en-MY" sz="2200" b="1" dirty="0">
                <a:cs typeface="Times New Roman" pitchFamily="18" charset="0"/>
              </a:rPr>
              <a:t>                          HCV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should be done </a:t>
            </a:r>
            <a:endParaRPr lang="en-MY" sz="2200" b="1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There are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7 HCV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genotypes with their several subtypes </a:t>
            </a:r>
          </a:p>
          <a:p>
            <a:pPr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          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and they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respond differently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to treatment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distribution</a:t>
            </a:r>
            <a:r>
              <a:rPr lang="en-MY" sz="2200" b="1" dirty="0">
                <a:solidFill>
                  <a:srgbClr val="9900FF"/>
                </a:solidFill>
                <a:cs typeface="Times New Roman" pitchFamily="18" charset="0"/>
              </a:rPr>
              <a:t> of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these </a:t>
            </a:r>
            <a:r>
              <a:rPr lang="en-MY" sz="2200" dirty="0">
                <a:cs typeface="Times New Roman" pitchFamily="18" charset="0"/>
              </a:rPr>
              <a:t>HCV genotypes varies by region</a:t>
            </a:r>
            <a:endParaRPr lang="en-MY" sz="22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A person may be infected with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more than 1 genotype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/ subtypes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The degree of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liver damage</a:t>
            </a:r>
            <a:r>
              <a:rPr lang="en-MY" sz="2200" b="1" dirty="0"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HCV genotype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are used to   guide treatment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decisions and management of the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disease</a:t>
            </a:r>
            <a:endParaRPr lang="en-MY" sz="2200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Early diagnosis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can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prevent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 this </a:t>
            </a:r>
            <a:r>
              <a:rPr lang="en-MY" sz="2200" b="1" dirty="0">
                <a:cs typeface="Times New Roman" pitchFamily="18" charset="0"/>
              </a:rPr>
              <a:t>health problems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prevent transmission </a:t>
            </a:r>
            <a:r>
              <a:rPr lang="en-MY" sz="2200" dirty="0">
                <a:cs typeface="Times New Roman" pitchFamily="18" charset="0"/>
              </a:rPr>
              <a:t>to </a:t>
            </a:r>
            <a:r>
              <a:rPr lang="en-MY" sz="2200" b="1" dirty="0">
                <a:cs typeface="Times New Roman" pitchFamily="18" charset="0"/>
              </a:rPr>
              <a:t>family members </a:t>
            </a:r>
            <a:r>
              <a:rPr lang="en-MY" sz="2200" dirty="0">
                <a:cs typeface="Times New Roman" pitchFamily="18" charset="0"/>
              </a:rPr>
              <a:t>and other </a:t>
            </a:r>
            <a:r>
              <a:rPr lang="en-MY" sz="2200" b="1" dirty="0">
                <a:cs typeface="Times New Roman" pitchFamily="18" charset="0"/>
              </a:rPr>
              <a:t>close contacts</a:t>
            </a:r>
            <a:endParaRPr lang="en-MY" sz="2200" dirty="0">
              <a:solidFill>
                <a:srgbClr val="3C4245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WHO  &amp; Some countries recommends screening </a:t>
            </a:r>
            <a:r>
              <a:rPr lang="en-MY" sz="2200" dirty="0">
                <a:cs typeface="Times New Roman" pitchFamily="18" charset="0"/>
              </a:rPr>
              <a:t>for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3733800" y="115888"/>
            <a:ext cx="1177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5937250" y="6296303"/>
            <a:ext cx="309562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MY" sz="10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10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 &amp; Some countries recommends screening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for </a:t>
            </a:r>
          </a:p>
        </p:txBody>
      </p:sp>
    </p:spTree>
    <p:extLst>
      <p:ext uri="{BB962C8B-B14F-4D97-AF65-F5344CB8AC3E}">
        <p14:creationId xmlns:p14="http://schemas.microsoft.com/office/powerpoint/2010/main" val="34781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EC54F4-266A-4896-8538-0C7093AAE64E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55562" y="188913"/>
            <a:ext cx="89089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 &amp; Some countries recommends screening </a:t>
            </a:r>
            <a:r>
              <a:rPr lang="en-MY" sz="2400" dirty="0">
                <a:cs typeface="Times New Roman" pitchFamily="18" charset="0"/>
              </a:rPr>
              <a:t>for </a:t>
            </a:r>
          </a:p>
          <a:p>
            <a:pPr>
              <a:defRPr/>
            </a:pPr>
            <a:r>
              <a:rPr lang="en-MY" sz="2300" b="1" dirty="0">
                <a:cs typeface="Times New Roman" pitchFamily="18" charset="0"/>
              </a:rPr>
              <a:t>           people at increased risk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These include</a:t>
            </a:r>
            <a:r>
              <a:rPr lang="en-MY" sz="2300" dirty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(a</a:t>
            </a:r>
            <a:r>
              <a:rPr lang="en-MY" sz="2300" dirty="0">
                <a:cs typeface="Times New Roman" pitchFamily="18" charset="0"/>
              </a:rPr>
              <a:t>)</a:t>
            </a:r>
            <a:r>
              <a:rPr lang="en-MY" sz="2300" b="1" dirty="0">
                <a:cs typeface="Times New Roman" pitchFamily="18" charset="0"/>
              </a:rPr>
              <a:t>P</a:t>
            </a:r>
            <a:r>
              <a:rPr lang="en-MY" sz="2300" dirty="0">
                <a:cs typeface="Times New Roman" pitchFamily="18" charset="0"/>
              </a:rPr>
              <a:t>eople who </a:t>
            </a:r>
            <a:r>
              <a:rPr lang="en-MY" sz="2300" b="1" dirty="0">
                <a:solidFill>
                  <a:schemeClr val="tx2"/>
                </a:solidFill>
                <a:cs typeface="Times New Roman" pitchFamily="18" charset="0"/>
              </a:rPr>
              <a:t>received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blood, blood products </a:t>
            </a:r>
            <a:r>
              <a:rPr lang="en-MY" sz="2300" dirty="0"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organs</a:t>
            </a:r>
          </a:p>
          <a:p>
            <a:pPr algn="ctr">
              <a:defRPr/>
            </a:pPr>
            <a:r>
              <a:rPr lang="en-MY" sz="2300" dirty="0">
                <a:cs typeface="Times New Roman" pitchFamily="18" charset="0"/>
              </a:rPr>
              <a:t> before screening for HCV was implemented, </a:t>
            </a:r>
          </a:p>
          <a:p>
            <a:pPr algn="ctr">
              <a:defRPr/>
            </a:pP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(b)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Curren</a:t>
            </a:r>
            <a:r>
              <a:rPr lang="en-MY" sz="2300" dirty="0">
                <a:cs typeface="Times New Roman" pitchFamily="18" charset="0"/>
              </a:rPr>
              <a:t>t or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former</a:t>
            </a:r>
            <a:r>
              <a:rPr lang="en-MY" sz="2300" dirty="0">
                <a:cs typeface="Times New Roman" pitchFamily="18" charset="0"/>
              </a:rPr>
              <a:t> injecting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drug users </a:t>
            </a:r>
            <a:r>
              <a:rPr lang="en-MY" sz="2300" dirty="0">
                <a:cs typeface="Times New Roman" pitchFamily="18" charset="0"/>
              </a:rPr>
              <a:t>(even those who </a:t>
            </a:r>
            <a:r>
              <a:rPr lang="en-MY" sz="2300" b="1" dirty="0">
                <a:cs typeface="Times New Roman" pitchFamily="18" charset="0"/>
              </a:rPr>
              <a:t>injected drugs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once </a:t>
            </a:r>
            <a:r>
              <a:rPr lang="en-MY" sz="2300" dirty="0">
                <a:cs typeface="Times New Roman" pitchFamily="18" charset="0"/>
              </a:rPr>
              <a:t>many years ago </a:t>
            </a:r>
          </a:p>
          <a:p>
            <a:pPr>
              <a:defRPr/>
            </a:pP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(c) </a:t>
            </a:r>
            <a:r>
              <a:rPr lang="en-MY" sz="2300" dirty="0">
                <a:cs typeface="Times New Roman" pitchFamily="18" charset="0"/>
              </a:rPr>
              <a:t>People on long-term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haemodialysis</a:t>
            </a:r>
            <a:r>
              <a:rPr lang="en-MY" sz="23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 (d)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Health-care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workers</a:t>
            </a:r>
            <a:r>
              <a:rPr lang="en-MY" sz="2300" dirty="0"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((e) People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living with HIV</a:t>
            </a:r>
            <a:r>
              <a:rPr lang="en-MY" sz="23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 (f) People with 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abnormal liver tests </a:t>
            </a:r>
            <a:r>
              <a:rPr lang="en-MY" sz="2300" dirty="0">
                <a:cs typeface="Times New Roman" pitchFamily="18" charset="0"/>
              </a:rPr>
              <a:t>or liver disease, 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 (g)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Infants</a:t>
            </a:r>
            <a:r>
              <a:rPr lang="en-MY" sz="2300" b="1" dirty="0">
                <a:cs typeface="Times New Roman" pitchFamily="18" charset="0"/>
              </a:rPr>
              <a:t> born to infected mothers. </a:t>
            </a:r>
          </a:p>
          <a:p>
            <a:pPr>
              <a:defRPr/>
            </a:pPr>
            <a:r>
              <a:rPr lang="en-MY" sz="2300" b="1" dirty="0">
                <a:cs typeface="Times New Roman" pitchFamily="18" charset="0"/>
              </a:rPr>
              <a:t>  (h) </a:t>
            </a:r>
            <a:r>
              <a:rPr lang="en-MY" sz="2300" dirty="0">
                <a:cs typeface="Times New Roman" pitchFamily="18" charset="0"/>
              </a:rPr>
              <a:t>People with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sexual partners </a:t>
            </a:r>
            <a:r>
              <a:rPr lang="en-MY" sz="2300" dirty="0">
                <a:cs typeface="Times New Roman" pitchFamily="18" charset="0"/>
              </a:rPr>
              <a:t>who are 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HCV-infecte</a:t>
            </a:r>
            <a:r>
              <a:rPr lang="en-MY" sz="2300" dirty="0">
                <a:cs typeface="Times New Roman" pitchFamily="18" charset="0"/>
              </a:rPr>
              <a:t>d; 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 (j) People who have had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tattoos or piercings</a:t>
            </a:r>
            <a:r>
              <a:rPr lang="en-MY" sz="2300" dirty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  (k) People who use 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intranasal drugs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253455"/>
            <a:ext cx="90364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Globally </a:t>
            </a:r>
            <a:r>
              <a:rPr lang="en-MY" sz="2200" b="1" dirty="0"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2.3 million </a:t>
            </a:r>
            <a:r>
              <a:rPr lang="en-MY" sz="2200" dirty="0"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36.7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 million </a:t>
            </a:r>
            <a:r>
              <a:rPr lang="en-MY" sz="2200" dirty="0">
                <a:cs typeface="Times New Roman" pitchFamily="18" charset="0"/>
              </a:rPr>
              <a:t>people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with HIV </a:t>
            </a:r>
          </a:p>
          <a:p>
            <a:pPr>
              <a:defRPr/>
            </a:pPr>
            <a:r>
              <a:rPr lang="en-MY" sz="2200" dirty="0">
                <a:cs typeface="Times New Roman" pitchFamily="18" charset="0"/>
              </a:rPr>
              <a:t>      </a:t>
            </a:r>
            <a:r>
              <a:rPr lang="en-MY" sz="2200" dirty="0" smtClean="0">
                <a:cs typeface="Times New Roman" pitchFamily="18" charset="0"/>
              </a:rPr>
              <a:t>have </a:t>
            </a:r>
            <a:r>
              <a:rPr lang="en-MY" sz="2200" dirty="0">
                <a:cs typeface="Times New Roman" pitchFamily="18" charset="0"/>
              </a:rPr>
              <a:t>serological evidence of past or present HCV infection.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 Liver diseases represent a major cause of morbidity and mortality among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HIV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persons</a:t>
            </a:r>
          </a:p>
          <a:p>
            <a:pPr>
              <a:defRPr/>
            </a:pPr>
            <a:endParaRPr lang="en-MY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5" ma:contentTypeDescription="Create a new document." ma:contentTypeScope="" ma:versionID="4e9099373fc0c0239c4a0f0453c85ac5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9d9b8bade72a0b562924d18a39c3b0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1DE55F-3380-452A-B515-6B87F1F7BAC9}"/>
</file>

<file path=customXml/itemProps2.xml><?xml version="1.0" encoding="utf-8"?>
<ds:datastoreItem xmlns:ds="http://schemas.openxmlformats.org/officeDocument/2006/customXml" ds:itemID="{61844451-1B1C-4A1C-9419-DE4051A74267}"/>
</file>

<file path=customXml/itemProps3.xml><?xml version="1.0" encoding="utf-8"?>
<ds:datastoreItem xmlns:ds="http://schemas.openxmlformats.org/officeDocument/2006/customXml" ds:itemID="{2579D07E-8E34-486A-A613-02B9F11EF3A5}"/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2287</Words>
  <Application>Microsoft Office PowerPoint</Application>
  <PresentationFormat>On-screen Show (4:3)</PresentationFormat>
  <Paragraphs>291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Garamond</vt:lpstr>
      <vt:lpstr>Source Sans Pro Subset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63</cp:revision>
  <dcterms:created xsi:type="dcterms:W3CDTF">2020-11-17T12:54:13Z</dcterms:created>
  <dcterms:modified xsi:type="dcterms:W3CDTF">2021-12-11T20:07:44Z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