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9" r:id="rId4"/>
    <p:sldId id="290" r:id="rId5"/>
    <p:sldId id="258" r:id="rId6"/>
    <p:sldId id="281" r:id="rId7"/>
    <p:sldId id="291" r:id="rId8"/>
    <p:sldId id="292" r:id="rId9"/>
    <p:sldId id="285" r:id="rId10"/>
    <p:sldId id="286" r:id="rId11"/>
    <p:sldId id="287" r:id="rId12"/>
    <p:sldId id="293" r:id="rId13"/>
    <p:sldId id="259" r:id="rId14"/>
    <p:sldId id="268" r:id="rId15"/>
    <p:sldId id="294" r:id="rId16"/>
    <p:sldId id="295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DEV. OF ESOPH. , STOMACH &amp; duo. 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800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59" y="2346278"/>
            <a:ext cx="1770837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28" y="838200"/>
            <a:ext cx="146685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4800"/>
            <a:ext cx="987228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71500"/>
            <a:ext cx="8686800" cy="6286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congenital anomalies: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esophageal atresia: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obliterated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esophagus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due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failure of recanalization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esophageal stenosis: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narrowing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esophagus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incomplete recanalization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short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esophagus: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accompanied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thoracic stomach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trachea-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esophageal fistula with esophageal atresia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due to defective closure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laryngeotracheal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commonest anomaly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forms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fistula above atresia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fistula below atresia: commonest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fistula above &amp; below atresia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 H shaped fistula without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atresia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8100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esophagus</a:t>
            </a:r>
            <a:br>
              <a:rPr lang="en-US" sz="40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endParaRPr lang="ar-EG" sz="4000" dirty="0">
              <a:latin typeface="Algerian" panose="04020705040A020607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91000"/>
            <a:ext cx="3519612" cy="25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"/>
            <a:ext cx="6553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stomach</a:t>
            </a:r>
            <a:b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development source: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caudal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foregut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development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appears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median plane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fusiform dilation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side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flattening it has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ant. abd. wall by ventral mesogastrium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post. abd. wall by dorsal mesogastrium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surfaces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supplied by 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vagus 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supplied by Lt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shape: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differential growth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-post. border grows rapidly forming the greater curvature.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-ant. border grows slowly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lesser curvature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stomach</a:t>
            </a:r>
            <a:b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90678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position: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rotation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rotation: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Rt (clockwise) around its longitudinal axis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growth of liver in ventral mesogastrium towards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hypochondrium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lesser curvature become directed to Rt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curvature become directed to Lt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Rt surface become post. &amp; Rt vagus become post. gastric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 surface become ant. &amp; Lt vagus become ant. gastric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The Rt part of peritoneal cavity becomes the lesser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 behind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Ventral mesogastrium forms lesser omentum &amp; peritoneal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liver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mesogastrium forms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gastrosplenic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lig. , gastrophrenic lig. 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lienorenal lig. and greater omentum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142857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stomach</a:t>
            </a:r>
            <a:b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8458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development: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position: 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rotation: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Rt(clockwise)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antero-posterior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Due to presence of diaphragm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results 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lesser curvature become directed upward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curvature become directed downward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 develop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surrounding splanchnic mesoderm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 of circular layer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pyloric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form pyloric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</a:t>
            </a:r>
          </a:p>
        </p:txBody>
      </p:sp>
    </p:spTree>
    <p:extLst>
      <p:ext uri="{BB962C8B-B14F-4D97-AF65-F5344CB8AC3E}">
        <p14:creationId xmlns:p14="http://schemas.microsoft.com/office/powerpoint/2010/main" val="38299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8" y="2157484"/>
            <a:ext cx="2186485" cy="2186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stomach</a:t>
            </a:r>
            <a:b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6934198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congenital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anomalies: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hypertrophic pyloric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commonest anomalies of stomach.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abnormal thickening of pyloric sphincter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Hour-glass stomach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 with local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constriction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dividing it into 2 parts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thoracic stomach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 in thoracic cavity due to short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esophagus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transposition of stomach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 in Rt hypochondrium due to abnormal growth of liver to Lt hypochondrium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32416"/>
            <a:ext cx="2186485" cy="2101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44417"/>
            <a:ext cx="2215242" cy="20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24400"/>
            <a:ext cx="28956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5062"/>
            <a:ext cx="2362200" cy="3546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DUODENUM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686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sources: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part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foregut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proximal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midgut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junction ( ) foregut &amp; midgut is marked in adult 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of bile duct in second part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duodenum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terminal part of foregut &amp; proximal part of midgut grow rapidly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u shaped duodenal loop that is convex ant. &amp;covered 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peritoneum &amp; attached to post. abd. wall by mesoduodenum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loop rotate 90 o to Rt due to rotation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convexity become to Rt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Fixation: Mesoduodenum degenerate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duodenum become retroperitoneal except 1st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inch</a:t>
            </a:r>
          </a:p>
        </p:txBody>
      </p:sp>
    </p:spTree>
    <p:extLst>
      <p:ext uri="{BB962C8B-B14F-4D97-AF65-F5344CB8AC3E}">
        <p14:creationId xmlns:p14="http://schemas.microsoft.com/office/powerpoint/2010/main" val="174451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DUODENUM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Congenital anomalies: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atresia &amp;stenosis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-diverticulae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3-persistence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mesoduodenum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439"/>
            <a:ext cx="3200400" cy="3000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4876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2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Rev.</a:t>
            </a:r>
            <a:endParaRPr lang="ar-E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763000" cy="5638799"/>
          </a:xfrm>
        </p:spPr>
      </p:pic>
    </p:spTree>
    <p:extLst>
      <p:ext uri="{BB962C8B-B14F-4D97-AF65-F5344CB8AC3E}">
        <p14:creationId xmlns:p14="http://schemas.microsoft.com/office/powerpoint/2010/main" val="83635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Rev.</a:t>
            </a:r>
            <a:endParaRPr lang="ar-E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7" y="1143000"/>
            <a:ext cx="7532633" cy="5486400"/>
          </a:xfrm>
        </p:spPr>
      </p:pic>
    </p:spTree>
    <p:extLst>
      <p:ext uri="{BB962C8B-B14F-4D97-AF65-F5344CB8AC3E}">
        <p14:creationId xmlns:p14="http://schemas.microsoft.com/office/powerpoint/2010/main" val="89815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87" y="304800"/>
            <a:ext cx="4504899" cy="286318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8" y="608996"/>
            <a:ext cx="44196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Rev.</a:t>
            </a:r>
            <a:endParaRPr lang="ar-E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8" y="3821906"/>
            <a:ext cx="4495800" cy="2883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87" y="3505201"/>
            <a:ext cx="448205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7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divisions of GUT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71" y="457200"/>
            <a:ext cx="9122229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-folding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embryonic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 leading to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part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yolk sac (lined by endoderm)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embryo leading to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of the primitive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primitive gut is divided into 3 parts: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foregut: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in head fold &amp; ends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blindly by BPM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hindgut: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in tail fold &amp; ends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blindly by CM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3-midgut: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middle part &amp; is connected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yolk sac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vitellointestinal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(vitelline) duct 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intestinal portal: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 ( ) foregut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midgut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intestinal portal: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 ( ) midgut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hindgut.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 of gut is formed of endodermal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lining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visceral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splanchnic)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mesoderm.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04593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"/>
            <a:ext cx="3105149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foregut</a:t>
            </a: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xtents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buccopharyngeal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BPM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ant. intestinal portal (origin of liver bud).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derivatives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laryngeotracheal(respiratory)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diverticulum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cranial (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pharyngeal)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part: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 to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laryngeotracheal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diverticulum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will form: post. Part mouth cavity and pharynx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caudal part: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-from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laryngeotracheal diverticulum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origin of liver bud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-will form esophagus, stomach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half of duodenum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liver, pancreas and biliary system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151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90600"/>
            <a:ext cx="3281149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914400"/>
          </a:xfrm>
        </p:spPr>
        <p:txBody>
          <a:bodyPr/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mesentery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89154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layers of peritoneum connect the organs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to posterior &amp; anterior abdominal wall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Ventral mesentery:-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the gut to anterior abdominal wall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lower end of the esophagus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inch of duodenum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(the part opposite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ventral mesogastrium 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will develop inside it dividing it into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Lesser omentum 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liver &amp; gut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falciform ligament:-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liver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abdominal wall 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0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976349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9144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mesentery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8686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 mesentery:-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the gut to posterior abdominal wall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lower end of the esophagus to rectum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&amp;Fate:-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 mesogastrium 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greater omentum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 mesoduodenum 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duo.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 except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inch 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Mesentery proper:-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the jejunum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ileum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mesentery 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mesocolon 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 except transverse mesocolon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sigmoid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mesocolon , mesoappendix    </a:t>
            </a:r>
          </a:p>
          <a:p>
            <a:endParaRPr lang="ar-EG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590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"/>
            <a:ext cx="33528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esophagus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85344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source: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caudal part of foregut,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pharynx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laryngeotracheal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diverticulum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stomach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development: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at 4th week esophagus is short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elongates with the descent of the heart and lungs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muscles develop from surrounding mesoderm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are striated in upper 2/3 &amp; smooth in lower 1/3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 of the lining endoderm then recanalization to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epithelium from columnar to stratified squamous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closure of edges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laryngeotracheal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groove to separated esophagus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40E8E7693214FACFCA802A460EE8F" ma:contentTypeVersion="2" ma:contentTypeDescription="Create a new document." ma:contentTypeScope="" ma:versionID="bd560ea27efd6af8bccb82e80e6f2c7c">
  <xsd:schema xmlns:xsd="http://www.w3.org/2001/XMLSchema" xmlns:xs="http://www.w3.org/2001/XMLSchema" xmlns:p="http://schemas.microsoft.com/office/2006/metadata/properties" xmlns:ns2="7bfd935a-17f5-449f-8c05-9a034bc4da16" targetNamespace="http://schemas.microsoft.com/office/2006/metadata/properties" ma:root="true" ma:fieldsID="e701448f33f984923bac1ee534da4ec7" ns2:_="">
    <xsd:import namespace="7bfd935a-17f5-449f-8c05-9a034bc4d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935a-17f5-449f-8c05-9a034bc4d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233500-164A-47D8-908B-75DBFC068693}"/>
</file>

<file path=customXml/itemProps2.xml><?xml version="1.0" encoding="utf-8"?>
<ds:datastoreItem xmlns:ds="http://schemas.openxmlformats.org/officeDocument/2006/customXml" ds:itemID="{744AADB5-FAA3-4D56-A19E-C3629C621812}"/>
</file>

<file path=customXml/itemProps3.xml><?xml version="1.0" encoding="utf-8"?>
<ds:datastoreItem xmlns:ds="http://schemas.openxmlformats.org/officeDocument/2006/customXml" ds:itemID="{C5A79C9C-8361-484B-9F9E-56B7FA1D0181}"/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1048</Words>
  <Application>Microsoft Office PowerPoint</Application>
  <PresentationFormat>On-screen Show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DEV. OF ESOPH. , STOMACH &amp; duo. </vt:lpstr>
      <vt:lpstr>Rev.</vt:lpstr>
      <vt:lpstr>Rev.</vt:lpstr>
      <vt:lpstr>Rev.</vt:lpstr>
      <vt:lpstr>divisions of GUT </vt:lpstr>
      <vt:lpstr>foregut </vt:lpstr>
      <vt:lpstr>mesentery</vt:lpstr>
      <vt:lpstr>mesentery</vt:lpstr>
      <vt:lpstr>esophagus </vt:lpstr>
      <vt:lpstr> </vt:lpstr>
      <vt:lpstr>stomach  </vt:lpstr>
      <vt:lpstr>stomach  </vt:lpstr>
      <vt:lpstr>stomach  </vt:lpstr>
      <vt:lpstr>stomach  </vt:lpstr>
      <vt:lpstr>DUODENUM</vt:lpstr>
      <vt:lpstr>DUODENUM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CAVITY , TONGUE &amp; PALATE</dc:title>
  <dc:creator>A SDF</dc:creator>
  <cp:lastModifiedBy>A SDF</cp:lastModifiedBy>
  <cp:revision>156</cp:revision>
  <dcterms:created xsi:type="dcterms:W3CDTF">2006-08-16T00:00:00Z</dcterms:created>
  <dcterms:modified xsi:type="dcterms:W3CDTF">2022-04-16T18:59:20Z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0x0101005B240E8E7693214FACFCA802A460EE8F</vt:lpwstr>
  </property>
</Properties>
</file>