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96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6A61EA-9742-4E3B-A83B-B1431E118470}"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129531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A61EA-9742-4E3B-A83B-B1431E118470}"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344958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A61EA-9742-4E3B-A83B-B1431E118470}"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419969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A61EA-9742-4E3B-A83B-B1431E118470}"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291779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A61EA-9742-4E3B-A83B-B1431E118470}"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241033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6A61EA-9742-4E3B-A83B-B1431E118470}"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383503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6A61EA-9742-4E3B-A83B-B1431E118470}"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54171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6A61EA-9742-4E3B-A83B-B1431E118470}"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213378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A61EA-9742-4E3B-A83B-B1431E118470}"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29028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A61EA-9742-4E3B-A83B-B1431E118470}"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6261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A61EA-9742-4E3B-A83B-B1431E118470}"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6DC1A-7D5E-44BD-B43C-0E3067EAC71F}" type="slidenum">
              <a:rPr lang="en-US" smtClean="0"/>
              <a:t>‹#›</a:t>
            </a:fld>
            <a:endParaRPr lang="en-US"/>
          </a:p>
        </p:txBody>
      </p:sp>
    </p:spTree>
    <p:extLst>
      <p:ext uri="{BB962C8B-B14F-4D97-AF65-F5344CB8AC3E}">
        <p14:creationId xmlns:p14="http://schemas.microsoft.com/office/powerpoint/2010/main" val="230561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A61EA-9742-4E3B-A83B-B1431E118470}" type="datetimeFigureOut">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6DC1A-7D5E-44BD-B43C-0E3067EAC71F}" type="slidenum">
              <a:rPr lang="en-US" smtClean="0"/>
              <a:t>‹#›</a:t>
            </a:fld>
            <a:endParaRPr lang="en-US"/>
          </a:p>
        </p:txBody>
      </p:sp>
    </p:spTree>
    <p:extLst>
      <p:ext uri="{BB962C8B-B14F-4D97-AF65-F5344CB8AC3E}">
        <p14:creationId xmlns:p14="http://schemas.microsoft.com/office/powerpoint/2010/main" val="186692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9"/>
          <p:cNvSpPr txBox="1">
            <a:spLocks noChangeArrowheads="1"/>
          </p:cNvSpPr>
          <p:nvPr/>
        </p:nvSpPr>
        <p:spPr bwMode="auto">
          <a:xfrm>
            <a:off x="3943350" y="1338263"/>
            <a:ext cx="72786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1800">
                <a:solidFill>
                  <a:srgbClr val="FF5969"/>
                </a:solidFill>
                <a:latin typeface="Tw Cen MT" panose="020B0602020104020603" pitchFamily="34" charset="0"/>
              </a:rPr>
              <a:t>WELCOME</a:t>
            </a:r>
          </a:p>
        </p:txBody>
      </p:sp>
      <p:sp>
        <p:nvSpPr>
          <p:cNvPr id="3075" name="TextBox 57"/>
          <p:cNvSpPr txBox="1">
            <a:spLocks noChangeArrowheads="1"/>
          </p:cNvSpPr>
          <p:nvPr/>
        </p:nvSpPr>
        <p:spPr bwMode="auto">
          <a:xfrm>
            <a:off x="3987800" y="3759200"/>
            <a:ext cx="7278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solidFill>
                  <a:srgbClr val="5D7373"/>
                </a:solidFill>
                <a:latin typeface="Tw Cen MT" panose="020B0602020104020603" pitchFamily="34" charset="0"/>
              </a:rPr>
              <a:t>AMAL ALBTOOSH</a:t>
            </a:r>
          </a:p>
        </p:txBody>
      </p:sp>
      <p:grpSp>
        <p:nvGrpSpPr>
          <p:cNvPr id="3076" name="Group 18"/>
          <p:cNvGrpSpPr>
            <a:grpSpLocks/>
          </p:cNvGrpSpPr>
          <p:nvPr/>
        </p:nvGrpSpPr>
        <p:grpSpPr bwMode="auto">
          <a:xfrm>
            <a:off x="-9302750" y="0"/>
            <a:ext cx="12482513" cy="6858000"/>
            <a:chOff x="-290920" y="0"/>
            <a:chExt cx="12482920" cy="6858000"/>
          </a:xfrm>
        </p:grpSpPr>
        <p:sp>
          <p:nvSpPr>
            <p:cNvPr id="20" name="Rectangle 19"/>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Freeform: Shape 20"/>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08" name="TextBox 21"/>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intro</a:t>
              </a:r>
            </a:p>
          </p:txBody>
        </p:sp>
        <p:pic>
          <p:nvPicPr>
            <p:cNvPr id="3109"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7" name="Group 23"/>
          <p:cNvGrpSpPr>
            <a:grpSpLocks/>
          </p:cNvGrpSpPr>
          <p:nvPr/>
        </p:nvGrpSpPr>
        <p:grpSpPr bwMode="auto">
          <a:xfrm>
            <a:off x="-8799513" y="0"/>
            <a:ext cx="11447463" cy="6858000"/>
            <a:chOff x="213096" y="0"/>
            <a:chExt cx="11447501" cy="6858000"/>
          </a:xfrm>
        </p:grpSpPr>
        <p:sp>
          <p:nvSpPr>
            <p:cNvPr id="25" name="Rectangle 24"/>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Freeform: Shape 25"/>
            <p:cNvSpPr/>
            <p:nvPr/>
          </p:nvSpPr>
          <p:spPr>
            <a:xfrm>
              <a:off x="10492193" y="2336800"/>
              <a:ext cx="1168404"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04" name="TextBox 26"/>
            <p:cNvSpPr txBox="1">
              <a:spLocks noChangeArrowheads="1"/>
            </p:cNvSpPr>
            <p:nvPr/>
          </p:nvSpPr>
          <p:spPr bwMode="auto">
            <a:xfrm rot="-5400000">
              <a:off x="10341391" y="3136612"/>
              <a:ext cx="19920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F0EEF0"/>
                  </a:solidFill>
                  <a:latin typeface="Tw Cen MT" panose="020B0602020104020603" pitchFamily="34" charset="0"/>
                </a:rPr>
                <a:t>POSITION</a:t>
              </a:r>
            </a:p>
          </p:txBody>
        </p:sp>
        <p:pic>
          <p:nvPicPr>
            <p:cNvPr id="3105"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00933"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8" name="Group 28"/>
          <p:cNvGrpSpPr>
            <a:grpSpLocks/>
          </p:cNvGrpSpPr>
          <p:nvPr/>
        </p:nvGrpSpPr>
        <p:grpSpPr bwMode="auto">
          <a:xfrm>
            <a:off x="-7847013" y="0"/>
            <a:ext cx="9959976" cy="6858000"/>
            <a:chOff x="491575" y="0"/>
            <a:chExt cx="9961092" cy="6858000"/>
          </a:xfrm>
        </p:grpSpPr>
        <p:sp>
          <p:nvSpPr>
            <p:cNvPr id="30" name="Rectangle 29"/>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Freeform: Shape 30"/>
            <p:cNvSpPr/>
            <p:nvPr/>
          </p:nvSpPr>
          <p:spPr>
            <a:xfrm>
              <a:off x="9284136" y="2336800"/>
              <a:ext cx="1168531"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00" name="TextBox 31"/>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3101"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9" name="Group 33"/>
          <p:cNvGrpSpPr>
            <a:grpSpLocks/>
          </p:cNvGrpSpPr>
          <p:nvPr/>
        </p:nvGrpSpPr>
        <p:grpSpPr bwMode="auto">
          <a:xfrm>
            <a:off x="-7985125" y="0"/>
            <a:ext cx="9574213" cy="6858000"/>
            <a:chOff x="491575" y="0"/>
            <a:chExt cx="9574094" cy="6858000"/>
          </a:xfrm>
        </p:grpSpPr>
        <p:sp>
          <p:nvSpPr>
            <p:cNvPr id="35" name="Rectangle 34"/>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Freeform: Shape 35"/>
            <p:cNvSpPr/>
            <p:nvPr/>
          </p:nvSpPr>
          <p:spPr>
            <a:xfrm>
              <a:off x="8897284" y="2336800"/>
              <a:ext cx="116838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96" name="TextBox 36"/>
            <p:cNvSpPr txBox="1">
              <a:spLocks noChangeArrowheads="1"/>
            </p:cNvSpPr>
            <p:nvPr/>
          </p:nvSpPr>
          <p:spPr bwMode="auto">
            <a:xfrm rot="-5400000">
              <a:off x="8746453" y="3189610"/>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3097"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Rectangle 38"/>
          <p:cNvSpPr/>
          <p:nvPr/>
        </p:nvSpPr>
        <p:spPr>
          <a:xfrm>
            <a:off x="-7962900" y="0"/>
            <a:ext cx="5781675"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81" name="Group 39"/>
          <p:cNvGrpSpPr>
            <a:grpSpLocks/>
          </p:cNvGrpSpPr>
          <p:nvPr/>
        </p:nvGrpSpPr>
        <p:grpSpPr bwMode="auto">
          <a:xfrm>
            <a:off x="-7639050" y="0"/>
            <a:ext cx="8693150" cy="6858000"/>
            <a:chOff x="718505" y="-1"/>
            <a:chExt cx="8692331" cy="6858000"/>
          </a:xfrm>
        </p:grpSpPr>
        <p:sp>
          <p:nvSpPr>
            <p:cNvPr id="41" name="Rectangle 40"/>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Freeform: Shape 41"/>
            <p:cNvSpPr/>
            <p:nvPr/>
          </p:nvSpPr>
          <p:spPr>
            <a:xfrm>
              <a:off x="8242546" y="2336799"/>
              <a:ext cx="116829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92" name="TextBox 42"/>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3093" name="Picture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2" name="Group 44"/>
          <p:cNvGrpSpPr>
            <a:grpSpLocks/>
          </p:cNvGrpSpPr>
          <p:nvPr/>
        </p:nvGrpSpPr>
        <p:grpSpPr bwMode="auto">
          <a:xfrm>
            <a:off x="-9394825" y="0"/>
            <a:ext cx="9926638" cy="6858000"/>
            <a:chOff x="-9337032" y="-1"/>
            <a:chExt cx="9927504" cy="6858000"/>
          </a:xfrm>
        </p:grpSpPr>
        <p:sp>
          <p:nvSpPr>
            <p:cNvPr id="46" name="Rectangle 45"/>
            <p:cNvSpPr/>
            <p:nvPr/>
          </p:nvSpPr>
          <p:spPr>
            <a:xfrm>
              <a:off x="-9337032" y="-1"/>
              <a:ext cx="992274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7" name="Freeform: Shape 46"/>
            <p:cNvSpPr/>
            <p:nvPr/>
          </p:nvSpPr>
          <p:spPr>
            <a:xfrm>
              <a:off x="-578031" y="2336799"/>
              <a:ext cx="1168503"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88" name="TextBox 47"/>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a:t>
              </a:r>
            </a:p>
          </p:txBody>
        </p:sp>
        <p:pic>
          <p:nvPicPr>
            <p:cNvPr id="3089"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3" name="TextBox 1"/>
          <p:cNvSpPr txBox="1">
            <a:spLocks noChangeArrowheads="1"/>
          </p:cNvSpPr>
          <p:nvPr/>
        </p:nvSpPr>
        <p:spPr bwMode="auto">
          <a:xfrm>
            <a:off x="6096000" y="3098800"/>
            <a:ext cx="356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a:t>FIRST YEAR MEDICAL STUDENTS</a:t>
            </a:r>
          </a:p>
        </p:txBody>
      </p:sp>
      <p:sp>
        <p:nvSpPr>
          <p:cNvPr id="2" name="Date Placeholder 1"/>
          <p:cNvSpPr>
            <a:spLocks noGrp="1"/>
          </p:cNvSpPr>
          <p:nvPr>
            <p:ph type="dt" sz="quarter" idx="10"/>
          </p:nvPr>
        </p:nvSpPr>
        <p:spPr/>
        <p:txBody>
          <a:bodyPr/>
          <a:lstStyle/>
          <a:p>
            <a:pPr>
              <a:defRPr/>
            </a:pPr>
            <a:r>
              <a:rPr lang="de-DE"/>
              <a:t>21.02.2021</a:t>
            </a:r>
          </a:p>
        </p:txBody>
      </p:sp>
      <p:sp>
        <p:nvSpPr>
          <p:cNvPr id="3" name="Footer Placeholder 2"/>
          <p:cNvSpPr>
            <a:spLocks noGrp="1"/>
          </p:cNvSpPr>
          <p:nvPr>
            <p:ph type="ftr" sz="quarter" idx="11"/>
          </p:nvPr>
        </p:nvSpPr>
        <p:spPr/>
        <p:txBody>
          <a:bodyPr/>
          <a:lstStyle/>
          <a:p>
            <a:pPr>
              <a:defRPr/>
            </a:pPr>
            <a:r>
              <a:rPr lang="de-DE"/>
              <a:t>Dr AMAL ALBTOOSH</a:t>
            </a:r>
          </a:p>
        </p:txBody>
      </p:sp>
    </p:spTree>
    <p:extLst>
      <p:ext uri="{BB962C8B-B14F-4D97-AF65-F5344CB8AC3E}">
        <p14:creationId xmlns:p14="http://schemas.microsoft.com/office/powerpoint/2010/main" val="2006382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9"/>
          <p:cNvGrpSpPr>
            <a:grpSpLocks/>
          </p:cNvGrpSpPr>
          <p:nvPr/>
        </p:nvGrpSpPr>
        <p:grpSpPr bwMode="auto">
          <a:xfrm>
            <a:off x="-290513" y="0"/>
            <a:ext cx="12482513" cy="6858000"/>
            <a:chOff x="-290920" y="0"/>
            <a:chExt cx="12482920" cy="6858000"/>
          </a:xfrm>
        </p:grpSpPr>
        <p:sp>
          <p:nvSpPr>
            <p:cNvPr id="51" name="Rectangle 50"/>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Freeform: Shape 51"/>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31" name="TextBox 52"/>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INTRO</a:t>
              </a:r>
            </a:p>
          </p:txBody>
        </p:sp>
        <p:pic>
          <p:nvPicPr>
            <p:cNvPr id="4132"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9" name="Group 54"/>
          <p:cNvGrpSpPr>
            <a:grpSpLocks/>
          </p:cNvGrpSpPr>
          <p:nvPr/>
        </p:nvGrpSpPr>
        <p:grpSpPr bwMode="auto">
          <a:xfrm>
            <a:off x="-8799513" y="0"/>
            <a:ext cx="11447463" cy="6858000"/>
            <a:chOff x="213096" y="0"/>
            <a:chExt cx="11447501" cy="6858000"/>
          </a:xfrm>
        </p:grpSpPr>
        <p:sp>
          <p:nvSpPr>
            <p:cNvPr id="56" name="Rectangle 55"/>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Freeform: Shape 56"/>
            <p:cNvSpPr/>
            <p:nvPr/>
          </p:nvSpPr>
          <p:spPr>
            <a:xfrm>
              <a:off x="10492193" y="2336800"/>
              <a:ext cx="1168404"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27" name="TextBox 57"/>
            <p:cNvSpPr txBox="1">
              <a:spLocks noChangeArrowheads="1"/>
            </p:cNvSpPr>
            <p:nvPr/>
          </p:nvSpPr>
          <p:spPr bwMode="auto">
            <a:xfrm rot="-5400000">
              <a:off x="10341391" y="3167389"/>
              <a:ext cx="1992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0EEF0"/>
                  </a:solidFill>
                  <a:latin typeface="Tw Cen MT" panose="020B0602020104020603" pitchFamily="34" charset="0"/>
                </a:rPr>
                <a:t>POSITIONS</a:t>
              </a:r>
            </a:p>
          </p:txBody>
        </p:sp>
        <p:pic>
          <p:nvPicPr>
            <p:cNvPr id="4128"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00933"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 name="Group 59"/>
          <p:cNvGrpSpPr>
            <a:grpSpLocks/>
          </p:cNvGrpSpPr>
          <p:nvPr/>
        </p:nvGrpSpPr>
        <p:grpSpPr bwMode="auto">
          <a:xfrm>
            <a:off x="-7847013" y="0"/>
            <a:ext cx="9959976" cy="6858000"/>
            <a:chOff x="491575" y="0"/>
            <a:chExt cx="9961092" cy="6858000"/>
          </a:xfrm>
        </p:grpSpPr>
        <p:sp>
          <p:nvSpPr>
            <p:cNvPr id="61" name="Rectangle 60"/>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Freeform: Shape 61"/>
            <p:cNvSpPr/>
            <p:nvPr/>
          </p:nvSpPr>
          <p:spPr>
            <a:xfrm>
              <a:off x="9284136" y="2336800"/>
              <a:ext cx="1168531"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23" name="TextBox 62"/>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4124"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1" name="Group 64"/>
          <p:cNvGrpSpPr>
            <a:grpSpLocks/>
          </p:cNvGrpSpPr>
          <p:nvPr/>
        </p:nvGrpSpPr>
        <p:grpSpPr bwMode="auto">
          <a:xfrm>
            <a:off x="-7985125" y="0"/>
            <a:ext cx="9574213" cy="6858000"/>
            <a:chOff x="491575" y="0"/>
            <a:chExt cx="9574094" cy="6858000"/>
          </a:xfrm>
        </p:grpSpPr>
        <p:sp>
          <p:nvSpPr>
            <p:cNvPr id="66" name="Rectangle 65"/>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Freeform: Shape 66"/>
            <p:cNvSpPr/>
            <p:nvPr/>
          </p:nvSpPr>
          <p:spPr>
            <a:xfrm>
              <a:off x="8897284" y="2336800"/>
              <a:ext cx="116838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19" name="TextBox 67"/>
            <p:cNvSpPr txBox="1">
              <a:spLocks noChangeArrowheads="1"/>
            </p:cNvSpPr>
            <p:nvPr/>
          </p:nvSpPr>
          <p:spPr bwMode="auto">
            <a:xfrm rot="-5400000">
              <a:off x="8746452" y="3189607"/>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4120" name="Picture 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69"/>
          <p:cNvSpPr/>
          <p:nvPr/>
        </p:nvSpPr>
        <p:spPr>
          <a:xfrm>
            <a:off x="-7962900" y="0"/>
            <a:ext cx="5781675"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103" name="Group 70"/>
          <p:cNvGrpSpPr>
            <a:grpSpLocks/>
          </p:cNvGrpSpPr>
          <p:nvPr/>
        </p:nvGrpSpPr>
        <p:grpSpPr bwMode="auto">
          <a:xfrm>
            <a:off x="-7639050" y="0"/>
            <a:ext cx="8693150" cy="6858000"/>
            <a:chOff x="718505" y="-1"/>
            <a:chExt cx="8692331" cy="6858000"/>
          </a:xfrm>
        </p:grpSpPr>
        <p:sp>
          <p:nvSpPr>
            <p:cNvPr id="72" name="Rectangle 71"/>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Freeform: Shape 72"/>
            <p:cNvSpPr/>
            <p:nvPr/>
          </p:nvSpPr>
          <p:spPr>
            <a:xfrm>
              <a:off x="8242546" y="2336799"/>
              <a:ext cx="116829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15" name="TextBox 73"/>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4116"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4" name="Group 75"/>
          <p:cNvGrpSpPr>
            <a:grpSpLocks/>
          </p:cNvGrpSpPr>
          <p:nvPr/>
        </p:nvGrpSpPr>
        <p:grpSpPr bwMode="auto">
          <a:xfrm>
            <a:off x="-9394825" y="0"/>
            <a:ext cx="9926638" cy="6858000"/>
            <a:chOff x="-9337032" y="-1"/>
            <a:chExt cx="9927504" cy="6858000"/>
          </a:xfrm>
        </p:grpSpPr>
        <p:sp>
          <p:nvSpPr>
            <p:cNvPr id="77" name="Rectangle 76"/>
            <p:cNvSpPr/>
            <p:nvPr/>
          </p:nvSpPr>
          <p:spPr>
            <a:xfrm>
              <a:off x="-9337032" y="-1"/>
              <a:ext cx="992274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 name="Freeform: Shape 77"/>
            <p:cNvSpPr/>
            <p:nvPr/>
          </p:nvSpPr>
          <p:spPr>
            <a:xfrm>
              <a:off x="-578031" y="2336799"/>
              <a:ext cx="1168503"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11" name="TextBox 78"/>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 </a:t>
              </a:r>
            </a:p>
          </p:txBody>
        </p:sp>
        <p:pic>
          <p:nvPicPr>
            <p:cNvPr id="4112" name="Picture 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TextBox 83"/>
          <p:cNvSpPr txBox="1"/>
          <p:nvPr/>
        </p:nvSpPr>
        <p:spPr>
          <a:xfrm>
            <a:off x="4127500" y="4000500"/>
            <a:ext cx="6761163" cy="3048000"/>
          </a:xfrm>
          <a:prstGeom prst="rect">
            <a:avLst/>
          </a:prstGeom>
          <a:noFill/>
        </p:spPr>
        <p:txBody>
          <a:bodyPr>
            <a:spAutoFit/>
          </a:bodyPr>
          <a:lstStyle/>
          <a:p>
            <a:pPr eaLnBrk="1" fontAlgn="auto" hangingPunct="1">
              <a:spcBef>
                <a:spcPts val="0"/>
              </a:spcBef>
              <a:spcAft>
                <a:spcPts val="0"/>
              </a:spcAft>
              <a:defRPr/>
            </a:pPr>
            <a:r>
              <a:rPr lang="en-US" altLang="en-US" sz="2800" i="1" dirty="0">
                <a:latin typeface="Times New Roman" panose="02020603050405020304" pitchFamily="18" charset="0"/>
                <a:cs typeface="Times New Roman" panose="02020603050405020304" pitchFamily="18" charset="0"/>
              </a:rPr>
              <a:t>ANATOMY</a:t>
            </a:r>
            <a:r>
              <a:rPr lang="en-US" altLang="en-US" sz="2800" dirty="0">
                <a:latin typeface="Times New Roman" panose="02020603050405020304" pitchFamily="18" charset="0"/>
                <a:cs typeface="Times New Roman" panose="02020603050405020304" pitchFamily="18" charset="0"/>
              </a:rPr>
              <a:t>: Study of the STRUCTURE of the Human Body</a:t>
            </a:r>
          </a:p>
          <a:p>
            <a:pPr eaLnBrk="1" fontAlgn="auto" hangingPunct="1">
              <a:spcBef>
                <a:spcPts val="0"/>
              </a:spcBef>
              <a:spcAft>
                <a:spcPts val="0"/>
              </a:spcAft>
              <a:defRPr/>
            </a:pPr>
            <a:r>
              <a:rPr lang="en-US" altLang="en-US" sz="2800" i="1" dirty="0">
                <a:latin typeface="Times New Roman" panose="02020603050405020304" pitchFamily="18" charset="0"/>
                <a:cs typeface="Times New Roman" panose="02020603050405020304" pitchFamily="18" charset="0"/>
              </a:rPr>
              <a:t>Physiology:</a:t>
            </a:r>
            <a:r>
              <a:rPr lang="en-US" altLang="en-US" sz="2800" dirty="0">
                <a:latin typeface="Times New Roman" panose="02020603050405020304" pitchFamily="18" charset="0"/>
                <a:cs typeface="Times New Roman" panose="02020603050405020304" pitchFamily="18" charset="0"/>
              </a:rPr>
              <a:t> is the study of the FUNCTION of the human body</a:t>
            </a:r>
          </a:p>
          <a:p>
            <a:pPr eaLnBrk="1" fontAlgn="auto" hangingPunct="1">
              <a:spcBef>
                <a:spcPts val="0"/>
              </a:spcBef>
              <a:spcAft>
                <a:spcPts val="0"/>
              </a:spcAft>
              <a:defRPr/>
            </a:pPr>
            <a:r>
              <a:rPr lang="en-US" altLang="en-US" sz="2800" i="1" dirty="0">
                <a:latin typeface="Times New Roman" panose="02020603050405020304" pitchFamily="18" charset="0"/>
                <a:cs typeface="Times New Roman" panose="02020603050405020304" pitchFamily="18" charset="0"/>
              </a:rPr>
              <a:t>Histology</a:t>
            </a:r>
            <a:r>
              <a:rPr lang="en-US" altLang="en-US" sz="2800" dirty="0">
                <a:latin typeface="Times New Roman" panose="02020603050405020304" pitchFamily="18" charset="0"/>
                <a:cs typeface="Times New Roman" panose="02020603050405020304" pitchFamily="18" charset="0"/>
              </a:rPr>
              <a:t>: is the</a:t>
            </a:r>
            <a:r>
              <a:rPr lang="en-GB" sz="2800" dirty="0">
                <a:latin typeface="Times New Roman" panose="02020603050405020304" pitchFamily="18" charset="0"/>
                <a:cs typeface="Times New Roman" panose="02020603050405020304" pitchFamily="18" charset="0"/>
              </a:rPr>
              <a:t> study of the microscopic structure of tissues.</a:t>
            </a:r>
            <a:endParaRPr lang="en-US" altLang="en-US" sz="2800"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sz="2400" dirty="0">
              <a:solidFill>
                <a:schemeClr val="bg1">
                  <a:lumMod val="65000"/>
                </a:schemeClr>
              </a:solidFill>
              <a:latin typeface="Tw Cen MT" panose="020B0602020104020603" pitchFamily="34" charset="0"/>
            </a:endParaRPr>
          </a:p>
        </p:txBody>
      </p:sp>
      <p:pic>
        <p:nvPicPr>
          <p:cNvPr id="4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950" y="190500"/>
            <a:ext cx="40719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a:xfrm>
            <a:off x="10633075" y="6402388"/>
            <a:ext cx="1204913" cy="365125"/>
          </a:xfrm>
        </p:spPr>
        <p:txBody>
          <a:bodyPr/>
          <a:lstStyle/>
          <a:p>
            <a:pPr>
              <a:defRPr/>
            </a:pPr>
            <a:r>
              <a:rPr lang="de-DE" sz="1600" dirty="0">
                <a:solidFill>
                  <a:schemeClr val="tx1"/>
                </a:solidFill>
              </a:rPr>
              <a:t>21.02.2021</a:t>
            </a:r>
          </a:p>
        </p:txBody>
      </p:sp>
      <p:sp>
        <p:nvSpPr>
          <p:cNvPr id="3" name="Footer Placeholder 2"/>
          <p:cNvSpPr>
            <a:spLocks noGrp="1"/>
          </p:cNvSpPr>
          <p:nvPr>
            <p:ph type="ftr" sz="quarter" idx="11"/>
          </p:nvPr>
        </p:nvSpPr>
        <p:spPr>
          <a:xfrm>
            <a:off x="8077200" y="203200"/>
            <a:ext cx="4114800" cy="365125"/>
          </a:xfrm>
        </p:spPr>
        <p:txBody>
          <a:bodyPr/>
          <a:lstStyle/>
          <a:p>
            <a:pPr>
              <a:defRPr/>
            </a:pPr>
            <a:r>
              <a:rPr lang="de-DE" sz="1800" dirty="0">
                <a:solidFill>
                  <a:schemeClr val="tx1"/>
                </a:solidFill>
              </a:rPr>
              <a:t>Dr AMAL ALBTOOSH</a:t>
            </a:r>
          </a:p>
        </p:txBody>
      </p:sp>
    </p:spTree>
    <p:extLst>
      <p:ext uri="{BB962C8B-B14F-4D97-AF65-F5344CB8AC3E}">
        <p14:creationId xmlns:p14="http://schemas.microsoft.com/office/powerpoint/2010/main" val="287583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2"/>
          <p:cNvGrpSpPr>
            <a:grpSpLocks/>
          </p:cNvGrpSpPr>
          <p:nvPr/>
        </p:nvGrpSpPr>
        <p:grpSpPr bwMode="auto">
          <a:xfrm>
            <a:off x="-290513" y="0"/>
            <a:ext cx="12482513" cy="6858000"/>
            <a:chOff x="-290920" y="0"/>
            <a:chExt cx="12482920" cy="6858000"/>
          </a:xfrm>
        </p:grpSpPr>
        <p:sp>
          <p:nvSpPr>
            <p:cNvPr id="34" name="Rectangle 33"/>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Freeform: Shape 34"/>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51" name="TextBox 35"/>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about</a:t>
              </a:r>
            </a:p>
          </p:txBody>
        </p:sp>
        <p:pic>
          <p:nvPicPr>
            <p:cNvPr id="5152" name="Picture 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3" name="Group 42"/>
          <p:cNvGrpSpPr>
            <a:grpSpLocks/>
          </p:cNvGrpSpPr>
          <p:nvPr/>
        </p:nvGrpSpPr>
        <p:grpSpPr bwMode="auto">
          <a:xfrm>
            <a:off x="-7847013" y="0"/>
            <a:ext cx="9959976" cy="6858000"/>
            <a:chOff x="491575" y="0"/>
            <a:chExt cx="9961092" cy="6858000"/>
          </a:xfrm>
        </p:grpSpPr>
        <p:sp>
          <p:nvSpPr>
            <p:cNvPr id="44" name="Rectangle 43"/>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Freeform: Shape 44"/>
            <p:cNvSpPr/>
            <p:nvPr/>
          </p:nvSpPr>
          <p:spPr>
            <a:xfrm>
              <a:off x="9284136" y="2336800"/>
              <a:ext cx="1168531"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47" name="TextBox 45"/>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5148" name="Picture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4" name="Group 47"/>
          <p:cNvGrpSpPr>
            <a:grpSpLocks/>
          </p:cNvGrpSpPr>
          <p:nvPr/>
        </p:nvGrpSpPr>
        <p:grpSpPr bwMode="auto">
          <a:xfrm>
            <a:off x="-7985125" y="0"/>
            <a:ext cx="9574213" cy="6858000"/>
            <a:chOff x="491575" y="0"/>
            <a:chExt cx="9574094" cy="6858000"/>
          </a:xfrm>
        </p:grpSpPr>
        <p:sp>
          <p:nvSpPr>
            <p:cNvPr id="49" name="Rectangle 48"/>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1" name="Freeform: Shape 80"/>
            <p:cNvSpPr/>
            <p:nvPr/>
          </p:nvSpPr>
          <p:spPr>
            <a:xfrm>
              <a:off x="8897284" y="2336800"/>
              <a:ext cx="116838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43" name="TextBox 81"/>
            <p:cNvSpPr txBox="1">
              <a:spLocks noChangeArrowheads="1"/>
            </p:cNvSpPr>
            <p:nvPr/>
          </p:nvSpPr>
          <p:spPr bwMode="auto">
            <a:xfrm rot="-5400000">
              <a:off x="8746453" y="3189610"/>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5144" name="Picture 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Rectangle 83"/>
          <p:cNvSpPr/>
          <p:nvPr/>
        </p:nvSpPr>
        <p:spPr>
          <a:xfrm>
            <a:off x="-7962900" y="0"/>
            <a:ext cx="5781675"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126" name="Group 84"/>
          <p:cNvGrpSpPr>
            <a:grpSpLocks/>
          </p:cNvGrpSpPr>
          <p:nvPr/>
        </p:nvGrpSpPr>
        <p:grpSpPr bwMode="auto">
          <a:xfrm>
            <a:off x="-7639050" y="0"/>
            <a:ext cx="8693150" cy="6858000"/>
            <a:chOff x="718505" y="-1"/>
            <a:chExt cx="8692331" cy="6858000"/>
          </a:xfrm>
        </p:grpSpPr>
        <p:sp>
          <p:nvSpPr>
            <p:cNvPr id="86" name="Rectangle 85"/>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7" name="Freeform: Shape 86"/>
            <p:cNvSpPr/>
            <p:nvPr/>
          </p:nvSpPr>
          <p:spPr>
            <a:xfrm>
              <a:off x="8242546" y="2336799"/>
              <a:ext cx="116829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39" name="TextBox 87"/>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5140"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 name="Group 89"/>
          <p:cNvGrpSpPr>
            <a:grpSpLocks/>
          </p:cNvGrpSpPr>
          <p:nvPr/>
        </p:nvGrpSpPr>
        <p:grpSpPr bwMode="auto">
          <a:xfrm>
            <a:off x="-9394825" y="0"/>
            <a:ext cx="9926638" cy="6858000"/>
            <a:chOff x="-9337032" y="-1"/>
            <a:chExt cx="9927504" cy="6858000"/>
          </a:xfrm>
        </p:grpSpPr>
        <p:sp>
          <p:nvSpPr>
            <p:cNvPr id="91" name="Rectangle 90"/>
            <p:cNvSpPr/>
            <p:nvPr/>
          </p:nvSpPr>
          <p:spPr>
            <a:xfrm>
              <a:off x="-9337032" y="-1"/>
              <a:ext cx="992274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 name="Freeform: Shape 91"/>
            <p:cNvSpPr/>
            <p:nvPr/>
          </p:nvSpPr>
          <p:spPr>
            <a:xfrm>
              <a:off x="-578031" y="2336799"/>
              <a:ext cx="1168503"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35" name="TextBox 92"/>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 </a:t>
              </a:r>
            </a:p>
          </p:txBody>
        </p:sp>
        <p:pic>
          <p:nvPicPr>
            <p:cNvPr id="5136" name="Picture 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3" y="1622425"/>
            <a:ext cx="8953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1"/>
          <p:cNvSpPr txBox="1">
            <a:spLocks noChangeArrowheads="1"/>
          </p:cNvSpPr>
          <p:nvPr/>
        </p:nvSpPr>
        <p:spPr bwMode="auto">
          <a:xfrm>
            <a:off x="2824163" y="2624138"/>
            <a:ext cx="3549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FF5969"/>
                </a:solidFill>
                <a:latin typeface="Arial" panose="020B0604020202020204" pitchFamily="34" charset="0"/>
              </a:rPr>
              <a:t>When in the anatomical position, the subject stands erect facing the observer, the upper extremities are placed at the sides, the palms of the hands are turned forward, and the feet are flat on the floor.</a:t>
            </a:r>
          </a:p>
          <a:p>
            <a:pPr eaLnBrk="1" hangingPunct="1">
              <a:lnSpc>
                <a:spcPct val="100000"/>
              </a:lnSpc>
              <a:spcBef>
                <a:spcPct val="0"/>
              </a:spcBef>
              <a:buFontTx/>
              <a:buNone/>
            </a:pPr>
            <a:endParaRPr lang="en-GB" altLang="en-US" sz="1800" dirty="0"/>
          </a:p>
        </p:txBody>
      </p:sp>
      <p:pic>
        <p:nvPicPr>
          <p:cNvPr id="51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0" y="1622425"/>
            <a:ext cx="31686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a:xfrm>
            <a:off x="8201025" y="6356350"/>
            <a:ext cx="1728788" cy="365125"/>
          </a:xfrm>
        </p:spPr>
        <p:txBody>
          <a:bodyPr/>
          <a:lstStyle/>
          <a:p>
            <a:pPr>
              <a:defRPr/>
            </a:pPr>
            <a:r>
              <a:rPr lang="de-DE" dirty="0">
                <a:solidFill>
                  <a:schemeClr val="tx1"/>
                </a:solidFill>
              </a:rPr>
              <a:t>21.02.2021</a:t>
            </a:r>
          </a:p>
        </p:txBody>
      </p:sp>
      <p:sp>
        <p:nvSpPr>
          <p:cNvPr id="4" name="Footer Placeholder 3"/>
          <p:cNvSpPr>
            <a:spLocks noGrp="1"/>
          </p:cNvSpPr>
          <p:nvPr>
            <p:ph type="ftr" sz="quarter" idx="11"/>
          </p:nvPr>
        </p:nvSpPr>
        <p:spPr/>
        <p:txBody>
          <a:bodyPr/>
          <a:lstStyle/>
          <a:p>
            <a:pPr>
              <a:defRPr/>
            </a:pPr>
            <a:r>
              <a:rPr lang="de-DE" dirty="0">
                <a:solidFill>
                  <a:schemeClr val="tx1"/>
                </a:solidFill>
              </a:rPr>
              <a:t>Dr AMAL ALBTOOSH</a:t>
            </a:r>
          </a:p>
        </p:txBody>
      </p:sp>
    </p:spTree>
    <p:extLst>
      <p:ext uri="{BB962C8B-B14F-4D97-AF65-F5344CB8AC3E}">
        <p14:creationId xmlns:p14="http://schemas.microsoft.com/office/powerpoint/2010/main" val="30270356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49"/>
          <p:cNvGrpSpPr>
            <a:grpSpLocks/>
          </p:cNvGrpSpPr>
          <p:nvPr/>
        </p:nvGrpSpPr>
        <p:grpSpPr bwMode="auto">
          <a:xfrm>
            <a:off x="-290513" y="0"/>
            <a:ext cx="12482513" cy="6858000"/>
            <a:chOff x="-290920" y="0"/>
            <a:chExt cx="12482920" cy="6858000"/>
          </a:xfrm>
        </p:grpSpPr>
        <p:sp>
          <p:nvSpPr>
            <p:cNvPr id="51" name="Rectangle 50"/>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Freeform: Shape 51"/>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13" name="TextBox 52"/>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about</a:t>
              </a:r>
            </a:p>
          </p:txBody>
        </p:sp>
        <p:pic>
          <p:nvPicPr>
            <p:cNvPr id="6214"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7" name="Group 54"/>
          <p:cNvGrpSpPr>
            <a:grpSpLocks/>
          </p:cNvGrpSpPr>
          <p:nvPr/>
        </p:nvGrpSpPr>
        <p:grpSpPr bwMode="auto">
          <a:xfrm>
            <a:off x="227013" y="0"/>
            <a:ext cx="11447462" cy="6858000"/>
            <a:chOff x="213096" y="0"/>
            <a:chExt cx="11447501" cy="6858000"/>
          </a:xfrm>
        </p:grpSpPr>
        <p:sp>
          <p:nvSpPr>
            <p:cNvPr id="56" name="Rectangle 55"/>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Freeform: Shape 56"/>
            <p:cNvSpPr/>
            <p:nvPr/>
          </p:nvSpPr>
          <p:spPr>
            <a:xfrm>
              <a:off x="10492193" y="2336800"/>
              <a:ext cx="1168404"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209" name="TextBox 57"/>
            <p:cNvSpPr txBox="1">
              <a:spLocks noChangeArrowheads="1"/>
            </p:cNvSpPr>
            <p:nvPr/>
          </p:nvSpPr>
          <p:spPr bwMode="auto">
            <a:xfrm rot="-5400000">
              <a:off x="10341391" y="3167389"/>
              <a:ext cx="1992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0EEF0"/>
                  </a:solidFill>
                  <a:latin typeface="Tw Cen MT" panose="020B0602020104020603" pitchFamily="34" charset="0"/>
                </a:rPr>
                <a:t>POSITIONS</a:t>
              </a:r>
            </a:p>
          </p:txBody>
        </p:sp>
        <p:pic>
          <p:nvPicPr>
            <p:cNvPr id="6210"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00933"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8" name="Group 59"/>
          <p:cNvGrpSpPr>
            <a:grpSpLocks/>
          </p:cNvGrpSpPr>
          <p:nvPr/>
        </p:nvGrpSpPr>
        <p:grpSpPr bwMode="auto">
          <a:xfrm>
            <a:off x="1184275" y="0"/>
            <a:ext cx="9961563" cy="6858000"/>
            <a:chOff x="491575" y="0"/>
            <a:chExt cx="9961092" cy="6858000"/>
          </a:xfrm>
        </p:grpSpPr>
        <p:sp>
          <p:nvSpPr>
            <p:cNvPr id="61" name="Rectangle 60"/>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Freeform: Shape 61"/>
            <p:cNvSpPr/>
            <p:nvPr/>
          </p:nvSpPr>
          <p:spPr>
            <a:xfrm>
              <a:off x="9284322" y="2336800"/>
              <a:ext cx="116834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205" name="TextBox 62"/>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6206"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49" name="Group 64"/>
          <p:cNvGrpSpPr>
            <a:grpSpLocks/>
          </p:cNvGrpSpPr>
          <p:nvPr/>
        </p:nvGrpSpPr>
        <p:grpSpPr bwMode="auto">
          <a:xfrm>
            <a:off x="-7985125" y="0"/>
            <a:ext cx="9574213" cy="6858000"/>
            <a:chOff x="491575" y="0"/>
            <a:chExt cx="9574094" cy="6858000"/>
          </a:xfrm>
        </p:grpSpPr>
        <p:sp>
          <p:nvSpPr>
            <p:cNvPr id="66" name="Rectangle 65"/>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Freeform: Shape 66"/>
            <p:cNvSpPr/>
            <p:nvPr/>
          </p:nvSpPr>
          <p:spPr>
            <a:xfrm>
              <a:off x="8897284" y="2336800"/>
              <a:ext cx="116838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201" name="TextBox 67"/>
            <p:cNvSpPr txBox="1">
              <a:spLocks noChangeArrowheads="1"/>
            </p:cNvSpPr>
            <p:nvPr/>
          </p:nvSpPr>
          <p:spPr bwMode="auto">
            <a:xfrm rot="-5400000">
              <a:off x="8746453" y="3189610"/>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6202" name="Picture 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69"/>
          <p:cNvSpPr/>
          <p:nvPr/>
        </p:nvSpPr>
        <p:spPr>
          <a:xfrm>
            <a:off x="-7962900" y="0"/>
            <a:ext cx="5781675"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151" name="Group 70"/>
          <p:cNvGrpSpPr>
            <a:grpSpLocks/>
          </p:cNvGrpSpPr>
          <p:nvPr/>
        </p:nvGrpSpPr>
        <p:grpSpPr bwMode="auto">
          <a:xfrm>
            <a:off x="-7639050" y="0"/>
            <a:ext cx="8693150" cy="6858000"/>
            <a:chOff x="718505" y="-1"/>
            <a:chExt cx="8692331" cy="6858000"/>
          </a:xfrm>
        </p:grpSpPr>
        <p:sp>
          <p:nvSpPr>
            <p:cNvPr id="72" name="Rectangle 71"/>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Freeform: Shape 72"/>
            <p:cNvSpPr/>
            <p:nvPr/>
          </p:nvSpPr>
          <p:spPr>
            <a:xfrm>
              <a:off x="8242546" y="2336799"/>
              <a:ext cx="116829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197" name="TextBox 73"/>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619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2" name="Group 75"/>
          <p:cNvGrpSpPr>
            <a:grpSpLocks/>
          </p:cNvGrpSpPr>
          <p:nvPr/>
        </p:nvGrpSpPr>
        <p:grpSpPr bwMode="auto">
          <a:xfrm>
            <a:off x="-9394825" y="0"/>
            <a:ext cx="9926638" cy="6858000"/>
            <a:chOff x="-9337032" y="-1"/>
            <a:chExt cx="9927504" cy="6858000"/>
          </a:xfrm>
        </p:grpSpPr>
        <p:sp>
          <p:nvSpPr>
            <p:cNvPr id="77" name="Rectangle 76"/>
            <p:cNvSpPr/>
            <p:nvPr/>
          </p:nvSpPr>
          <p:spPr>
            <a:xfrm>
              <a:off x="-9337032" y="-1"/>
              <a:ext cx="992274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 name="Freeform: Shape 77"/>
            <p:cNvSpPr/>
            <p:nvPr/>
          </p:nvSpPr>
          <p:spPr>
            <a:xfrm>
              <a:off x="-578031" y="2336799"/>
              <a:ext cx="1168503"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193" name="TextBox 78"/>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 </a:t>
              </a:r>
            </a:p>
          </p:txBody>
        </p:sp>
        <p:pic>
          <p:nvPicPr>
            <p:cNvPr id="6194" name="Picture 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6" name="Straight Connector 95"/>
          <p:cNvCxnSpPr/>
          <p:nvPr/>
        </p:nvCxnSpPr>
        <p:spPr>
          <a:xfrm>
            <a:off x="3849688" y="3622675"/>
            <a:ext cx="196691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7" name="Group 96"/>
          <p:cNvGrpSpPr>
            <a:grpSpLocks/>
          </p:cNvGrpSpPr>
          <p:nvPr/>
        </p:nvGrpSpPr>
        <p:grpSpPr bwMode="auto">
          <a:xfrm>
            <a:off x="3638550" y="3517900"/>
            <a:ext cx="211138" cy="211138"/>
            <a:chOff x="1677812" y="4248152"/>
            <a:chExt cx="211094" cy="211094"/>
          </a:xfrm>
        </p:grpSpPr>
        <p:sp>
          <p:nvSpPr>
            <p:cNvPr id="98" name="Oval 97"/>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9" name="Oval 98"/>
            <p:cNvSpPr/>
            <p:nvPr/>
          </p:nvSpPr>
          <p:spPr>
            <a:xfrm>
              <a:off x="1707969" y="4278309"/>
              <a:ext cx="150781" cy="150781"/>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00" name="Straight Connector 99"/>
          <p:cNvCxnSpPr/>
          <p:nvPr/>
        </p:nvCxnSpPr>
        <p:spPr>
          <a:xfrm>
            <a:off x="5997575" y="3622675"/>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1" name="Group 100"/>
          <p:cNvGrpSpPr>
            <a:grpSpLocks/>
          </p:cNvGrpSpPr>
          <p:nvPr/>
        </p:nvGrpSpPr>
        <p:grpSpPr bwMode="auto">
          <a:xfrm>
            <a:off x="5816600" y="3517900"/>
            <a:ext cx="211138" cy="211138"/>
            <a:chOff x="3855819" y="4248152"/>
            <a:chExt cx="211094" cy="211094"/>
          </a:xfrm>
        </p:grpSpPr>
        <p:sp>
          <p:nvSpPr>
            <p:cNvPr id="102" name="Oval 101"/>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 name="Oval 102"/>
            <p:cNvSpPr/>
            <p:nvPr/>
          </p:nvSpPr>
          <p:spPr>
            <a:xfrm>
              <a:off x="3885976" y="4278309"/>
              <a:ext cx="150781" cy="150781"/>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04" name="Group 103"/>
          <p:cNvGrpSpPr>
            <a:grpSpLocks/>
          </p:cNvGrpSpPr>
          <p:nvPr/>
        </p:nvGrpSpPr>
        <p:grpSpPr bwMode="auto">
          <a:xfrm>
            <a:off x="7934325" y="3517900"/>
            <a:ext cx="211138" cy="211138"/>
            <a:chOff x="5973250" y="4248152"/>
            <a:chExt cx="211094" cy="211094"/>
          </a:xfrm>
        </p:grpSpPr>
        <p:sp>
          <p:nvSpPr>
            <p:cNvPr id="105" name="Oval 104"/>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6" name="Oval 105"/>
            <p:cNvSpPr/>
            <p:nvPr/>
          </p:nvSpPr>
          <p:spPr>
            <a:xfrm>
              <a:off x="6003407" y="4278309"/>
              <a:ext cx="150781" cy="150781"/>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07" name="Group 106"/>
          <p:cNvGrpSpPr>
            <a:grpSpLocks/>
          </p:cNvGrpSpPr>
          <p:nvPr/>
        </p:nvGrpSpPr>
        <p:grpSpPr bwMode="auto">
          <a:xfrm>
            <a:off x="2593975" y="4141788"/>
            <a:ext cx="2289175" cy="1749425"/>
            <a:chOff x="1514240" y="4816886"/>
            <a:chExt cx="2289049" cy="1748985"/>
          </a:xfrm>
        </p:grpSpPr>
        <p:sp>
          <p:nvSpPr>
            <p:cNvPr id="108" name="TextBox 107"/>
            <p:cNvSpPr txBox="1"/>
            <p:nvPr/>
          </p:nvSpPr>
          <p:spPr>
            <a:xfrm>
              <a:off x="1514240" y="4816886"/>
              <a:ext cx="2289049" cy="369794"/>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75000"/>
                      <a:lumOff val="25000"/>
                    </a:schemeClr>
                  </a:solidFill>
                  <a:latin typeface="Tw Cen MT" panose="020B0602020104020603" pitchFamily="34" charset="0"/>
                </a:rPr>
                <a:t>Frontal/vertical</a:t>
              </a:r>
            </a:p>
          </p:txBody>
        </p:sp>
        <p:sp>
          <p:nvSpPr>
            <p:cNvPr id="109" name="TextBox 108"/>
            <p:cNvSpPr txBox="1"/>
            <p:nvPr/>
          </p:nvSpPr>
          <p:spPr>
            <a:xfrm>
              <a:off x="1733303" y="5088280"/>
              <a:ext cx="1850923" cy="1477591"/>
            </a:xfrm>
            <a:prstGeom prst="rect">
              <a:avLst/>
            </a:prstGeom>
            <a:noFill/>
          </p:spPr>
          <p:txBody>
            <a:bodyPr>
              <a:spAutoFit/>
            </a:bodyPr>
            <a:lstStyle/>
            <a:p>
              <a:pPr algn="ctr" eaLnBrk="1" fontAlgn="auto" hangingPunct="1">
                <a:spcBef>
                  <a:spcPts val="0"/>
                </a:spcBef>
                <a:spcAft>
                  <a:spcPts val="0"/>
                </a:spcAft>
                <a:defRPr/>
              </a:pPr>
              <a:r>
                <a:rPr lang="en-US" altLang="en-US" dirty="0">
                  <a:latin typeface="Times New Roman" panose="02020603050405020304" pitchFamily="18" charset="0"/>
                  <a:cs typeface="Times New Roman" panose="02020603050405020304" pitchFamily="18" charset="0"/>
                </a:rPr>
                <a:t>refers to a section that divides the body into anterior and posterior portions</a:t>
              </a:r>
              <a:r>
                <a:rPr lang="en-US" altLang="en-US" sz="1200" dirty="0">
                  <a:latin typeface="+mn-lt"/>
                </a:rPr>
                <a:t>.</a:t>
              </a:r>
              <a:endParaRPr lang="en-US" sz="1200" dirty="0">
                <a:solidFill>
                  <a:schemeClr val="tx1">
                    <a:lumMod val="75000"/>
                    <a:lumOff val="25000"/>
                  </a:schemeClr>
                </a:solidFill>
                <a:latin typeface="Tw Cen MT" panose="020B0602020104020603" pitchFamily="34" charset="0"/>
              </a:endParaRPr>
            </a:p>
          </p:txBody>
        </p:sp>
      </p:grpSp>
      <p:sp>
        <p:nvSpPr>
          <p:cNvPr id="110" name="TextBox 109"/>
          <p:cNvSpPr txBox="1">
            <a:spLocks noChangeArrowheads="1"/>
          </p:cNvSpPr>
          <p:nvPr/>
        </p:nvSpPr>
        <p:spPr bwMode="auto">
          <a:xfrm>
            <a:off x="2593975" y="3708400"/>
            <a:ext cx="2289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5969"/>
                </a:solidFill>
                <a:latin typeface="Tw Cen MT" panose="020B0602020104020603" pitchFamily="34" charset="0"/>
              </a:rPr>
              <a:t>Coronal</a:t>
            </a:r>
          </a:p>
        </p:txBody>
      </p:sp>
      <p:grpSp>
        <p:nvGrpSpPr>
          <p:cNvPr id="111" name="Group 110"/>
          <p:cNvGrpSpPr>
            <a:grpSpLocks/>
          </p:cNvGrpSpPr>
          <p:nvPr/>
        </p:nvGrpSpPr>
        <p:grpSpPr bwMode="auto">
          <a:xfrm>
            <a:off x="4783138" y="4141788"/>
            <a:ext cx="2289175" cy="2211387"/>
            <a:chOff x="1514240" y="4816886"/>
            <a:chExt cx="2289049" cy="2210649"/>
          </a:xfrm>
        </p:grpSpPr>
        <p:sp>
          <p:nvSpPr>
            <p:cNvPr id="112" name="TextBox 111"/>
            <p:cNvSpPr txBox="1"/>
            <p:nvPr/>
          </p:nvSpPr>
          <p:spPr>
            <a:xfrm>
              <a:off x="1514240" y="4816886"/>
              <a:ext cx="2289049" cy="369764"/>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75000"/>
                      <a:lumOff val="25000"/>
                    </a:schemeClr>
                  </a:solidFill>
                  <a:latin typeface="Tw Cen MT" panose="020B0602020104020603" pitchFamily="34" charset="0"/>
                </a:rPr>
                <a:t>Vertical</a:t>
              </a:r>
            </a:p>
          </p:txBody>
        </p:sp>
        <p:sp>
          <p:nvSpPr>
            <p:cNvPr id="113" name="TextBox 112"/>
            <p:cNvSpPr txBox="1"/>
            <p:nvPr/>
          </p:nvSpPr>
          <p:spPr>
            <a:xfrm>
              <a:off x="1733303" y="5088257"/>
              <a:ext cx="1850923" cy="1939278"/>
            </a:xfrm>
            <a:prstGeom prst="rect">
              <a:avLst/>
            </a:prstGeom>
            <a:noFill/>
          </p:spPr>
          <p:txBody>
            <a:bodyPr>
              <a:spAutoFit/>
            </a:bodyPr>
            <a:lstStyle/>
            <a:p>
              <a:pPr algn="ctr" eaLnBrk="1" fontAlgn="auto" hangingPunct="1">
                <a:spcBef>
                  <a:spcPts val="0"/>
                </a:spcBef>
                <a:spcAft>
                  <a:spcPts val="0"/>
                </a:spcAft>
                <a:defRPr/>
              </a:pPr>
              <a:r>
                <a:rPr lang="en-US" altLang="en-US" dirty="0">
                  <a:latin typeface="Times New Roman" panose="02020603050405020304" pitchFamily="18" charset="0"/>
                  <a:cs typeface="Times New Roman" panose="02020603050405020304" pitchFamily="18" charset="0"/>
                </a:rPr>
                <a:t>(median plane)- refers to a lengthwise cut that divides the body into right and left portions.</a:t>
              </a:r>
            </a:p>
            <a:p>
              <a:pPr algn="ctr" eaLnBrk="1" fontAlgn="auto" hangingPunct="1">
                <a:spcBef>
                  <a:spcPts val="0"/>
                </a:spcBef>
                <a:spcAft>
                  <a:spcPts val="0"/>
                </a:spcAft>
                <a:defRPr/>
              </a:pPr>
              <a:endParaRPr lang="en-US" sz="1200" dirty="0">
                <a:solidFill>
                  <a:schemeClr val="tx1">
                    <a:lumMod val="75000"/>
                    <a:lumOff val="25000"/>
                  </a:schemeClr>
                </a:solidFill>
                <a:latin typeface="Tw Cen MT" panose="020B0602020104020603" pitchFamily="34" charset="0"/>
              </a:endParaRPr>
            </a:p>
          </p:txBody>
        </p:sp>
      </p:grpSp>
      <p:sp>
        <p:nvSpPr>
          <p:cNvPr id="114" name="TextBox 113"/>
          <p:cNvSpPr txBox="1">
            <a:spLocks noChangeArrowheads="1"/>
          </p:cNvSpPr>
          <p:nvPr/>
        </p:nvSpPr>
        <p:spPr bwMode="auto">
          <a:xfrm>
            <a:off x="4783138" y="3708400"/>
            <a:ext cx="2289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52CBBE"/>
                </a:solidFill>
                <a:latin typeface="Tw Cen MT" panose="020B0602020104020603" pitchFamily="34" charset="0"/>
              </a:rPr>
              <a:t>Sagittal</a:t>
            </a:r>
          </a:p>
        </p:txBody>
      </p:sp>
      <p:grpSp>
        <p:nvGrpSpPr>
          <p:cNvPr id="115" name="Group 114"/>
          <p:cNvGrpSpPr>
            <a:grpSpLocks/>
          </p:cNvGrpSpPr>
          <p:nvPr/>
        </p:nvGrpSpPr>
        <p:grpSpPr bwMode="auto">
          <a:xfrm>
            <a:off x="6911975" y="4141788"/>
            <a:ext cx="2289175" cy="1749425"/>
            <a:chOff x="1514240" y="4816886"/>
            <a:chExt cx="2289049" cy="1748985"/>
          </a:xfrm>
        </p:grpSpPr>
        <p:sp>
          <p:nvSpPr>
            <p:cNvPr id="116" name="TextBox 115"/>
            <p:cNvSpPr txBox="1"/>
            <p:nvPr/>
          </p:nvSpPr>
          <p:spPr>
            <a:xfrm>
              <a:off x="1514240" y="4816886"/>
              <a:ext cx="2289049" cy="369794"/>
            </a:xfrm>
            <a:prstGeom prst="rect">
              <a:avLst/>
            </a:prstGeom>
            <a:noFill/>
          </p:spPr>
          <p:txBody>
            <a:bodyPr>
              <a:spAutoFit/>
            </a:bodyPr>
            <a:lstStyle/>
            <a:p>
              <a:pPr algn="ctr" eaLnBrk="1" fontAlgn="auto" hangingPunct="1">
                <a:spcBef>
                  <a:spcPts val="0"/>
                </a:spcBef>
                <a:spcAft>
                  <a:spcPts val="0"/>
                </a:spcAft>
                <a:defRPr/>
              </a:pPr>
              <a:r>
                <a:rPr lang="en-GB" b="1" dirty="0" err="1">
                  <a:solidFill>
                    <a:schemeClr val="tx1">
                      <a:lumMod val="75000"/>
                      <a:lumOff val="25000"/>
                    </a:schemeClr>
                  </a:solidFill>
                  <a:latin typeface="Tw Cen MT" panose="020B0602020104020603" pitchFamily="34" charset="0"/>
                </a:rPr>
                <a:t>Horisontal</a:t>
              </a:r>
              <a:r>
                <a:rPr lang="en-US" b="1" dirty="0">
                  <a:solidFill>
                    <a:schemeClr val="tx1">
                      <a:lumMod val="75000"/>
                      <a:lumOff val="25000"/>
                    </a:schemeClr>
                  </a:solidFill>
                  <a:latin typeface="Tw Cen MT" panose="020B0602020104020603" pitchFamily="34" charset="0"/>
                </a:rPr>
                <a:t> </a:t>
              </a:r>
            </a:p>
          </p:txBody>
        </p:sp>
        <p:sp>
          <p:nvSpPr>
            <p:cNvPr id="6180" name="TextBox 116"/>
            <p:cNvSpPr txBox="1">
              <a:spLocks noChangeArrowheads="1"/>
            </p:cNvSpPr>
            <p:nvPr/>
          </p:nvSpPr>
          <p:spPr bwMode="auto">
            <a:xfrm>
              <a:off x="1733898" y="5088543"/>
              <a:ext cx="18497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t> </a:t>
              </a:r>
              <a:r>
                <a:rPr lang="en-US" altLang="en-US" sz="1800">
                  <a:latin typeface="Times New Roman" panose="02020603050405020304" pitchFamily="18" charset="0"/>
                  <a:cs typeface="Times New Roman" panose="02020603050405020304" pitchFamily="18" charset="0"/>
                </a:rPr>
                <a:t>refers to a cut that divides the body into superior and inferior portions.  </a:t>
              </a:r>
            </a:p>
          </p:txBody>
        </p:sp>
      </p:grpSp>
      <p:sp>
        <p:nvSpPr>
          <p:cNvPr id="118" name="TextBox 117"/>
          <p:cNvSpPr txBox="1">
            <a:spLocks noChangeArrowheads="1"/>
          </p:cNvSpPr>
          <p:nvPr/>
        </p:nvSpPr>
        <p:spPr bwMode="auto">
          <a:xfrm>
            <a:off x="6911975" y="3708400"/>
            <a:ext cx="2289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EC630"/>
                </a:solidFill>
                <a:latin typeface="Tw Cen MT" panose="020B0602020104020603" pitchFamily="34" charset="0"/>
              </a:rPr>
              <a:t>Transverse</a:t>
            </a:r>
          </a:p>
        </p:txBody>
      </p:sp>
      <p:grpSp>
        <p:nvGrpSpPr>
          <p:cNvPr id="2" name="Group 1"/>
          <p:cNvGrpSpPr>
            <a:grpSpLocks/>
          </p:cNvGrpSpPr>
          <p:nvPr/>
        </p:nvGrpSpPr>
        <p:grpSpPr bwMode="auto">
          <a:xfrm>
            <a:off x="3101975" y="1755775"/>
            <a:ext cx="1274763" cy="1276350"/>
            <a:chOff x="3063120" y="1755914"/>
            <a:chExt cx="1275682" cy="1275682"/>
          </a:xfrm>
        </p:grpSpPr>
        <p:sp>
          <p:nvSpPr>
            <p:cNvPr id="120" name="Teardrop 119"/>
            <p:cNvSpPr/>
            <p:nvPr/>
          </p:nvSpPr>
          <p:spPr>
            <a:xfrm rot="8100000">
              <a:off x="3063120" y="1755914"/>
              <a:ext cx="1275682" cy="1275682"/>
            </a:xfrm>
            <a:prstGeom prst="teardrop">
              <a:avLst>
                <a:gd name="adj" fmla="val 109962"/>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1" name="Oval 120"/>
            <p:cNvSpPr/>
            <p:nvPr/>
          </p:nvSpPr>
          <p:spPr>
            <a:xfrm>
              <a:off x="3256935" y="1949488"/>
              <a:ext cx="889641" cy="888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78" name="Picture 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96" y="2066644"/>
              <a:ext cx="627392" cy="62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a:grpSpLocks/>
          </p:cNvGrpSpPr>
          <p:nvPr/>
        </p:nvGrpSpPr>
        <p:grpSpPr bwMode="auto">
          <a:xfrm>
            <a:off x="5280025" y="1755775"/>
            <a:ext cx="1276350" cy="1276350"/>
            <a:chOff x="5242440" y="1755914"/>
            <a:chExt cx="1275682" cy="1275682"/>
          </a:xfrm>
        </p:grpSpPr>
        <p:sp>
          <p:nvSpPr>
            <p:cNvPr id="124" name="Teardrop 123"/>
            <p:cNvSpPr/>
            <p:nvPr/>
          </p:nvSpPr>
          <p:spPr>
            <a:xfrm rot="8100000">
              <a:off x="5242440" y="1755914"/>
              <a:ext cx="1275682" cy="1275682"/>
            </a:xfrm>
            <a:prstGeom prst="teardrop">
              <a:avLst>
                <a:gd name="adj" fmla="val 109962"/>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5" name="Oval 124"/>
            <p:cNvSpPr/>
            <p:nvPr/>
          </p:nvSpPr>
          <p:spPr>
            <a:xfrm>
              <a:off x="5436014" y="1949488"/>
              <a:ext cx="890122" cy="888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75"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681" y="2061164"/>
              <a:ext cx="659146" cy="65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7391400" y="1755775"/>
            <a:ext cx="1276350" cy="1276350"/>
            <a:chOff x="7353181" y="1755914"/>
            <a:chExt cx="1275682" cy="1275682"/>
          </a:xfrm>
        </p:grpSpPr>
        <p:sp>
          <p:nvSpPr>
            <p:cNvPr id="128" name="Teardrop 127"/>
            <p:cNvSpPr/>
            <p:nvPr/>
          </p:nvSpPr>
          <p:spPr>
            <a:xfrm rot="8100000">
              <a:off x="7353181" y="1755914"/>
              <a:ext cx="1275682" cy="1275682"/>
            </a:xfrm>
            <a:prstGeom prst="teardrop">
              <a:avLst>
                <a:gd name="adj" fmla="val 109962"/>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9" name="Oval 128"/>
            <p:cNvSpPr/>
            <p:nvPr/>
          </p:nvSpPr>
          <p:spPr>
            <a:xfrm>
              <a:off x="7546755" y="1949488"/>
              <a:ext cx="890122" cy="8885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72" name="Picture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666" y="2048456"/>
              <a:ext cx="684562" cy="68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7938" y="3127375"/>
            <a:ext cx="181451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r>
              <a:rPr lang="de-DE"/>
              <a:t>21.02.2021</a:t>
            </a:r>
          </a:p>
        </p:txBody>
      </p:sp>
      <p:sp>
        <p:nvSpPr>
          <p:cNvPr id="7" name="Footer Placeholder 6"/>
          <p:cNvSpPr>
            <a:spLocks noGrp="1"/>
          </p:cNvSpPr>
          <p:nvPr>
            <p:ph type="ftr" sz="quarter" idx="11"/>
          </p:nvPr>
        </p:nvSpPr>
        <p:spPr/>
        <p:txBody>
          <a:bodyPr/>
          <a:lstStyle/>
          <a:p>
            <a:pPr>
              <a:defRPr/>
            </a:pPr>
            <a:r>
              <a:rPr lang="de-DE" dirty="0">
                <a:solidFill>
                  <a:schemeClr val="tx1"/>
                </a:solidFill>
              </a:rPr>
              <a:t>Dr AMAL ALBTOOSH</a:t>
            </a:r>
          </a:p>
        </p:txBody>
      </p:sp>
    </p:spTree>
    <p:extLst>
      <p:ext uri="{BB962C8B-B14F-4D97-AF65-F5344CB8AC3E}">
        <p14:creationId xmlns:p14="http://schemas.microsoft.com/office/powerpoint/2010/main" val="347461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9"/>
          <p:cNvGrpSpPr>
            <a:grpSpLocks/>
          </p:cNvGrpSpPr>
          <p:nvPr/>
        </p:nvGrpSpPr>
        <p:grpSpPr bwMode="auto">
          <a:xfrm>
            <a:off x="-290513" y="0"/>
            <a:ext cx="12482513" cy="6858000"/>
            <a:chOff x="-290920" y="0"/>
            <a:chExt cx="12482920" cy="6858000"/>
          </a:xfrm>
        </p:grpSpPr>
        <p:sp>
          <p:nvSpPr>
            <p:cNvPr id="51" name="Rectangle 50"/>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Freeform: Shape 51"/>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15" name="TextBox 52"/>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about</a:t>
              </a:r>
            </a:p>
          </p:txBody>
        </p:sp>
        <p:pic>
          <p:nvPicPr>
            <p:cNvPr id="7216"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1" name="Group 54"/>
          <p:cNvGrpSpPr>
            <a:grpSpLocks/>
          </p:cNvGrpSpPr>
          <p:nvPr/>
        </p:nvGrpSpPr>
        <p:grpSpPr bwMode="auto">
          <a:xfrm>
            <a:off x="227013" y="0"/>
            <a:ext cx="11447462" cy="6858000"/>
            <a:chOff x="213096" y="0"/>
            <a:chExt cx="11447501" cy="6858000"/>
          </a:xfrm>
        </p:grpSpPr>
        <p:sp>
          <p:nvSpPr>
            <p:cNvPr id="56" name="Rectangle 55"/>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Freeform: Shape 56"/>
            <p:cNvSpPr/>
            <p:nvPr/>
          </p:nvSpPr>
          <p:spPr>
            <a:xfrm>
              <a:off x="10492193" y="2336800"/>
              <a:ext cx="1168404"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211" name="TextBox 57"/>
            <p:cNvSpPr txBox="1">
              <a:spLocks noChangeArrowheads="1"/>
            </p:cNvSpPr>
            <p:nvPr/>
          </p:nvSpPr>
          <p:spPr bwMode="auto">
            <a:xfrm rot="-5400000">
              <a:off x="10341391" y="3167389"/>
              <a:ext cx="1992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0EEF0"/>
                  </a:solidFill>
                  <a:latin typeface="Tw Cen MT" panose="020B0602020104020603" pitchFamily="34" charset="0"/>
                </a:rPr>
                <a:t>POSITIONS</a:t>
              </a:r>
            </a:p>
          </p:txBody>
        </p:sp>
        <p:pic>
          <p:nvPicPr>
            <p:cNvPr id="7212"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00933"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2" name="Group 59"/>
          <p:cNvGrpSpPr>
            <a:grpSpLocks/>
          </p:cNvGrpSpPr>
          <p:nvPr/>
        </p:nvGrpSpPr>
        <p:grpSpPr bwMode="auto">
          <a:xfrm>
            <a:off x="1184275" y="0"/>
            <a:ext cx="9961563" cy="6858000"/>
            <a:chOff x="491575" y="0"/>
            <a:chExt cx="9961092" cy="6858000"/>
          </a:xfrm>
        </p:grpSpPr>
        <p:sp>
          <p:nvSpPr>
            <p:cNvPr id="61" name="Rectangle 60"/>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Freeform: Shape 61"/>
            <p:cNvSpPr/>
            <p:nvPr/>
          </p:nvSpPr>
          <p:spPr>
            <a:xfrm>
              <a:off x="9284322" y="2336800"/>
              <a:ext cx="116834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207" name="TextBox 62"/>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7208"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69"/>
          <p:cNvSpPr/>
          <p:nvPr/>
        </p:nvSpPr>
        <p:spPr>
          <a:xfrm>
            <a:off x="-7962900" y="0"/>
            <a:ext cx="5781675"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174" name="Group 94"/>
          <p:cNvGrpSpPr>
            <a:grpSpLocks/>
          </p:cNvGrpSpPr>
          <p:nvPr/>
        </p:nvGrpSpPr>
        <p:grpSpPr bwMode="auto">
          <a:xfrm>
            <a:off x="1049338" y="0"/>
            <a:ext cx="9574212" cy="6858000"/>
            <a:chOff x="491575" y="0"/>
            <a:chExt cx="9574094" cy="6858000"/>
          </a:xfrm>
        </p:grpSpPr>
        <p:sp>
          <p:nvSpPr>
            <p:cNvPr id="96" name="Rectangle 95"/>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Freeform: Shape 96"/>
            <p:cNvSpPr/>
            <p:nvPr/>
          </p:nvSpPr>
          <p:spPr>
            <a:xfrm>
              <a:off x="8897283" y="2336800"/>
              <a:ext cx="1168386"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203" name="TextBox 97"/>
            <p:cNvSpPr txBox="1">
              <a:spLocks noChangeArrowheads="1"/>
            </p:cNvSpPr>
            <p:nvPr/>
          </p:nvSpPr>
          <p:spPr bwMode="auto">
            <a:xfrm rot="-5400000">
              <a:off x="8746453" y="3189610"/>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720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5" name="Group 70"/>
          <p:cNvGrpSpPr>
            <a:grpSpLocks/>
          </p:cNvGrpSpPr>
          <p:nvPr/>
        </p:nvGrpSpPr>
        <p:grpSpPr bwMode="auto">
          <a:xfrm>
            <a:off x="-7639050" y="0"/>
            <a:ext cx="8693150" cy="6858000"/>
            <a:chOff x="718505" y="-1"/>
            <a:chExt cx="8692331" cy="6858000"/>
          </a:xfrm>
        </p:grpSpPr>
        <p:sp>
          <p:nvSpPr>
            <p:cNvPr id="72" name="Rectangle 71"/>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Freeform: Shape 72"/>
            <p:cNvSpPr/>
            <p:nvPr/>
          </p:nvSpPr>
          <p:spPr>
            <a:xfrm>
              <a:off x="8242546" y="2336799"/>
              <a:ext cx="116829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99" name="TextBox 73"/>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7200"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6" name="Group 75"/>
          <p:cNvGrpSpPr>
            <a:grpSpLocks/>
          </p:cNvGrpSpPr>
          <p:nvPr/>
        </p:nvGrpSpPr>
        <p:grpSpPr bwMode="auto">
          <a:xfrm>
            <a:off x="-9394825" y="0"/>
            <a:ext cx="9926638" cy="6858000"/>
            <a:chOff x="-9337032" y="-1"/>
            <a:chExt cx="9927504" cy="6858000"/>
          </a:xfrm>
        </p:grpSpPr>
        <p:sp>
          <p:nvSpPr>
            <p:cNvPr id="77" name="Rectangle 76"/>
            <p:cNvSpPr/>
            <p:nvPr/>
          </p:nvSpPr>
          <p:spPr>
            <a:xfrm>
              <a:off x="-9337032" y="-1"/>
              <a:ext cx="992274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 name="Freeform: Shape 77"/>
            <p:cNvSpPr/>
            <p:nvPr/>
          </p:nvSpPr>
          <p:spPr>
            <a:xfrm>
              <a:off x="-578031" y="2336799"/>
              <a:ext cx="1168503"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95" name="TextBox 78"/>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 </a:t>
              </a:r>
            </a:p>
          </p:txBody>
        </p:sp>
        <p:pic>
          <p:nvPicPr>
            <p:cNvPr id="7196" name="Picture 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8" name="Group 117"/>
          <p:cNvGrpSpPr>
            <a:grpSpLocks/>
          </p:cNvGrpSpPr>
          <p:nvPr/>
        </p:nvGrpSpPr>
        <p:grpSpPr bwMode="auto">
          <a:xfrm>
            <a:off x="1089025" y="4111625"/>
            <a:ext cx="3049588" cy="1730375"/>
            <a:chOff x="264581" y="4416136"/>
            <a:chExt cx="3048141" cy="1729553"/>
          </a:xfrm>
        </p:grpSpPr>
        <p:sp>
          <p:nvSpPr>
            <p:cNvPr id="7190" name="TextBox 118"/>
            <p:cNvSpPr txBox="1">
              <a:spLocks noChangeArrowheads="1"/>
            </p:cNvSpPr>
            <p:nvPr/>
          </p:nvSpPr>
          <p:spPr bwMode="auto">
            <a:xfrm>
              <a:off x="466266" y="4416136"/>
              <a:ext cx="2644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FF5969"/>
                  </a:solidFill>
                  <a:latin typeface="Tw Cen MT" panose="020B0602020104020603" pitchFamily="34" charset="0"/>
                </a:rPr>
                <a:t>Head and neck</a:t>
              </a:r>
            </a:p>
          </p:txBody>
        </p:sp>
        <p:sp>
          <p:nvSpPr>
            <p:cNvPr id="120" name="TextBox 119"/>
            <p:cNvSpPr txBox="1"/>
            <p:nvPr/>
          </p:nvSpPr>
          <p:spPr>
            <a:xfrm>
              <a:off x="466098" y="4854078"/>
              <a:ext cx="2645106" cy="369712"/>
            </a:xfrm>
            <a:prstGeom prst="rect">
              <a:avLst/>
            </a:prstGeom>
            <a:noFill/>
          </p:spPr>
          <p:txBody>
            <a:bodyPr>
              <a:spAutoFit/>
            </a:bodyPr>
            <a:lstStyle/>
            <a:p>
              <a:pPr algn="ctr" eaLnBrk="1" fontAlgn="auto" hangingPunct="1">
                <a:spcBef>
                  <a:spcPts val="0"/>
                </a:spcBef>
                <a:spcAft>
                  <a:spcPts val="0"/>
                </a:spcAft>
                <a:defRPr/>
              </a:pPr>
              <a:r>
                <a:rPr lang="en-US" dirty="0">
                  <a:solidFill>
                    <a:schemeClr val="bg1">
                      <a:lumMod val="65000"/>
                    </a:schemeClr>
                  </a:solidFill>
                  <a:latin typeface="Tw Cen MT" panose="020B0602020104020603" pitchFamily="34" charset="0"/>
                </a:rPr>
                <a:t>Skull</a:t>
              </a:r>
            </a:p>
          </p:txBody>
        </p:sp>
        <p:sp>
          <p:nvSpPr>
            <p:cNvPr id="121" name="TextBox 120"/>
            <p:cNvSpPr txBox="1"/>
            <p:nvPr/>
          </p:nvSpPr>
          <p:spPr>
            <a:xfrm>
              <a:off x="264581" y="5222203"/>
              <a:ext cx="3048141" cy="923486"/>
            </a:xfrm>
            <a:prstGeom prst="rect">
              <a:avLst/>
            </a:prstGeom>
            <a:noFill/>
          </p:spPr>
          <p:txBody>
            <a:bodyPr>
              <a:spAutoFit/>
            </a:bodyPr>
            <a:lstStyle/>
            <a:p>
              <a:pPr algn="ctr" eaLnBrk="1" fontAlgn="auto" hangingPunct="1">
                <a:spcBef>
                  <a:spcPts val="0"/>
                </a:spcBef>
                <a:spcAft>
                  <a:spcPts val="0"/>
                </a:spcAft>
                <a:defRPr/>
              </a:pPr>
              <a:r>
                <a:rPr lang="en-US" dirty="0">
                  <a:solidFill>
                    <a:schemeClr val="bg1">
                      <a:lumMod val="65000"/>
                    </a:schemeClr>
                  </a:solidFill>
                  <a:latin typeface="Tw Cen MT" panose="020B0602020104020603" pitchFamily="34" charset="0"/>
                </a:rPr>
                <a:t>Muscles of facial expression, neck muscles and muscles of mastication</a:t>
              </a:r>
            </a:p>
          </p:txBody>
        </p:sp>
      </p:grpSp>
      <p:grpSp>
        <p:nvGrpSpPr>
          <p:cNvPr id="122" name="Group 121"/>
          <p:cNvGrpSpPr>
            <a:grpSpLocks/>
          </p:cNvGrpSpPr>
          <p:nvPr/>
        </p:nvGrpSpPr>
        <p:grpSpPr bwMode="auto">
          <a:xfrm>
            <a:off x="3752850" y="4111625"/>
            <a:ext cx="3048000" cy="2298700"/>
            <a:chOff x="3089108" y="4416136"/>
            <a:chExt cx="3048141" cy="2297448"/>
          </a:xfrm>
        </p:grpSpPr>
        <p:sp>
          <p:nvSpPr>
            <p:cNvPr id="7187" name="TextBox 122"/>
            <p:cNvSpPr txBox="1">
              <a:spLocks noChangeArrowheads="1"/>
            </p:cNvSpPr>
            <p:nvPr/>
          </p:nvSpPr>
          <p:spPr bwMode="auto">
            <a:xfrm>
              <a:off x="3344736" y="4416136"/>
              <a:ext cx="2644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3A1A4"/>
                  </a:solidFill>
                  <a:latin typeface="Tw Cen MT" panose="020B0602020104020603" pitchFamily="34" charset="0"/>
                </a:rPr>
                <a:t>Trunk</a:t>
              </a:r>
            </a:p>
          </p:txBody>
        </p:sp>
        <p:sp>
          <p:nvSpPr>
            <p:cNvPr id="124" name="TextBox 123"/>
            <p:cNvSpPr txBox="1"/>
            <p:nvPr/>
          </p:nvSpPr>
          <p:spPr>
            <a:xfrm>
              <a:off x="3344708" y="4854047"/>
              <a:ext cx="2644897" cy="369687"/>
            </a:xfrm>
            <a:prstGeom prst="rect">
              <a:avLst/>
            </a:prstGeom>
            <a:noFill/>
          </p:spPr>
          <p:txBody>
            <a:bodyPr>
              <a:spAutoFit/>
            </a:bodyPr>
            <a:lstStyle/>
            <a:p>
              <a:pPr algn="ctr" eaLnBrk="1" fontAlgn="auto" hangingPunct="1">
                <a:spcBef>
                  <a:spcPts val="0"/>
                </a:spcBef>
                <a:spcAft>
                  <a:spcPts val="0"/>
                </a:spcAft>
                <a:defRPr/>
              </a:pPr>
              <a:r>
                <a:rPr lang="en-US" dirty="0">
                  <a:solidFill>
                    <a:schemeClr val="bg1">
                      <a:lumMod val="65000"/>
                    </a:schemeClr>
                  </a:solidFill>
                  <a:latin typeface="Tw Cen MT" panose="020B0602020104020603" pitchFamily="34" charset="0"/>
                </a:rPr>
                <a:t>Thorax, </a:t>
              </a:r>
              <a:r>
                <a:rPr lang="en-US" dirty="0" err="1">
                  <a:solidFill>
                    <a:schemeClr val="bg1">
                      <a:lumMod val="65000"/>
                    </a:schemeClr>
                  </a:solidFill>
                  <a:latin typeface="Tw Cen MT" panose="020B0602020104020603" pitchFamily="34" charset="0"/>
                </a:rPr>
                <a:t>abdomine</a:t>
              </a:r>
              <a:r>
                <a:rPr lang="en-US" dirty="0">
                  <a:solidFill>
                    <a:schemeClr val="bg1">
                      <a:lumMod val="65000"/>
                    </a:schemeClr>
                  </a:solidFill>
                  <a:latin typeface="Tw Cen MT" panose="020B0602020104020603" pitchFamily="34" charset="0"/>
                </a:rPr>
                <a:t>, pelvis</a:t>
              </a:r>
            </a:p>
          </p:txBody>
        </p:sp>
        <p:sp>
          <p:nvSpPr>
            <p:cNvPr id="125" name="TextBox 124"/>
            <p:cNvSpPr txBox="1"/>
            <p:nvPr/>
          </p:nvSpPr>
          <p:spPr>
            <a:xfrm>
              <a:off x="3089108" y="5236427"/>
              <a:ext cx="3048141" cy="1477157"/>
            </a:xfrm>
            <a:prstGeom prst="rect">
              <a:avLst/>
            </a:prstGeom>
            <a:noFill/>
          </p:spPr>
          <p:txBody>
            <a:bodyPr>
              <a:spAutoFit/>
            </a:bodyPr>
            <a:lstStyle/>
            <a:p>
              <a:pPr algn="ctr" eaLnBrk="1" fontAlgn="auto" hangingPunct="1">
                <a:spcBef>
                  <a:spcPts val="0"/>
                </a:spcBef>
                <a:spcAft>
                  <a:spcPts val="0"/>
                </a:spcAft>
                <a:defRPr/>
              </a:pPr>
              <a:r>
                <a:rPr lang="en-US" dirty="0">
                  <a:solidFill>
                    <a:schemeClr val="bg1">
                      <a:lumMod val="65000"/>
                    </a:schemeClr>
                  </a:solidFill>
                  <a:latin typeface="Tw Cen MT" panose="020B0602020104020603" pitchFamily="34" charset="0"/>
                </a:rPr>
                <a:t>Body cavities:</a:t>
              </a:r>
            </a:p>
            <a:p>
              <a:pPr algn="ctr" eaLnBrk="1" fontAlgn="auto" hangingPunct="1">
                <a:spcBef>
                  <a:spcPts val="0"/>
                </a:spcBef>
                <a:spcAft>
                  <a:spcPts val="0"/>
                </a:spcAft>
                <a:defRPr/>
              </a:pPr>
              <a:r>
                <a:rPr lang="en-US" altLang="en-US" dirty="0">
                  <a:solidFill>
                    <a:schemeClr val="bg1">
                      <a:lumMod val="65000"/>
                    </a:schemeClr>
                  </a:solidFill>
                  <a:latin typeface="Tw Cen MT" panose="020B0602020104020603" pitchFamily="34" charset="0"/>
                </a:rPr>
                <a:t>Thoracic</a:t>
              </a:r>
            </a:p>
            <a:p>
              <a:pPr algn="ctr" eaLnBrk="1" fontAlgn="auto" hangingPunct="1">
                <a:spcBef>
                  <a:spcPts val="0"/>
                </a:spcBef>
                <a:spcAft>
                  <a:spcPts val="0"/>
                </a:spcAft>
                <a:defRPr/>
              </a:pPr>
              <a:r>
                <a:rPr lang="en-US" altLang="en-US" dirty="0">
                  <a:solidFill>
                    <a:schemeClr val="bg1">
                      <a:lumMod val="65000"/>
                    </a:schemeClr>
                  </a:solidFill>
                  <a:latin typeface="Tw Cen MT" panose="020B0602020104020603" pitchFamily="34" charset="0"/>
                </a:rPr>
                <a:t>Abdominal</a:t>
              </a:r>
            </a:p>
            <a:p>
              <a:pPr algn="ctr" eaLnBrk="1" fontAlgn="auto" hangingPunct="1">
                <a:spcBef>
                  <a:spcPts val="0"/>
                </a:spcBef>
                <a:spcAft>
                  <a:spcPts val="0"/>
                </a:spcAft>
                <a:defRPr/>
              </a:pPr>
              <a:r>
                <a:rPr lang="en-US" altLang="en-US" dirty="0">
                  <a:solidFill>
                    <a:schemeClr val="bg1">
                      <a:lumMod val="65000"/>
                    </a:schemeClr>
                  </a:solidFill>
                  <a:latin typeface="Tw Cen MT" panose="020B0602020104020603" pitchFamily="34" charset="0"/>
                </a:rPr>
                <a:t>Pelvic</a:t>
              </a:r>
            </a:p>
            <a:p>
              <a:pPr algn="ctr" eaLnBrk="1" fontAlgn="auto" hangingPunct="1">
                <a:spcBef>
                  <a:spcPts val="0"/>
                </a:spcBef>
                <a:spcAft>
                  <a:spcPts val="0"/>
                </a:spcAft>
                <a:defRPr/>
              </a:pPr>
              <a:endParaRPr lang="en-US" dirty="0">
                <a:solidFill>
                  <a:schemeClr val="bg1">
                    <a:lumMod val="65000"/>
                  </a:schemeClr>
                </a:solidFill>
                <a:latin typeface="Tw Cen MT" panose="020B0602020104020603" pitchFamily="34" charset="0"/>
              </a:endParaRPr>
            </a:p>
          </p:txBody>
        </p:sp>
      </p:grpSp>
      <p:grpSp>
        <p:nvGrpSpPr>
          <p:cNvPr id="126" name="Group 125"/>
          <p:cNvGrpSpPr>
            <a:grpSpLocks/>
          </p:cNvGrpSpPr>
          <p:nvPr/>
        </p:nvGrpSpPr>
        <p:grpSpPr bwMode="auto">
          <a:xfrm>
            <a:off x="6705600" y="4005263"/>
            <a:ext cx="3084513" cy="2130425"/>
            <a:chOff x="7448777" y="4482220"/>
            <a:chExt cx="3084159" cy="2130795"/>
          </a:xfrm>
        </p:grpSpPr>
        <p:sp>
          <p:nvSpPr>
            <p:cNvPr id="127" name="TextBox 126"/>
            <p:cNvSpPr txBox="1"/>
            <p:nvPr/>
          </p:nvSpPr>
          <p:spPr>
            <a:xfrm>
              <a:off x="7888465" y="4482220"/>
              <a:ext cx="2644471" cy="1367074"/>
            </a:xfrm>
            <a:prstGeom prst="rect">
              <a:avLst/>
            </a:prstGeom>
            <a:noFill/>
          </p:spPr>
          <p:txBody>
            <a:bodyPr>
              <a:spAutoFit/>
            </a:bodyPr>
            <a:lstStyle/>
            <a:p>
              <a:pPr eaLnBrk="1" fontAlgn="auto" hangingPunct="1">
                <a:lnSpc>
                  <a:spcPct val="90000"/>
                </a:lnSpc>
                <a:spcBef>
                  <a:spcPts val="0"/>
                </a:spcBef>
                <a:spcAft>
                  <a:spcPts val="0"/>
                </a:spcAft>
                <a:defRPr/>
              </a:pPr>
              <a:r>
                <a:rPr lang="en-US" altLang="en-US" sz="2800" dirty="0">
                  <a:solidFill>
                    <a:schemeClr val="bg1">
                      <a:lumMod val="50000"/>
                    </a:schemeClr>
                  </a:solidFill>
                  <a:latin typeface="Tw Cen MT" panose="020B0602020104020603" pitchFamily="34" charset="0"/>
                </a:rPr>
                <a:t>Extremities (or limbs)</a:t>
              </a:r>
            </a:p>
            <a:p>
              <a:pPr lvl="1" eaLnBrk="1" fontAlgn="auto" hangingPunct="1">
                <a:lnSpc>
                  <a:spcPct val="90000"/>
                </a:lnSpc>
                <a:spcBef>
                  <a:spcPts val="0"/>
                </a:spcBef>
                <a:spcAft>
                  <a:spcPts val="0"/>
                </a:spcAft>
                <a:defRPr/>
              </a:pPr>
              <a:endParaRPr lang="en-US" altLang="en-US" sz="3600" dirty="0">
                <a:latin typeface="Arial" panose="020B0604020202020204" pitchFamily="34" charset="0"/>
              </a:endParaRPr>
            </a:p>
          </p:txBody>
        </p:sp>
        <p:sp>
          <p:nvSpPr>
            <p:cNvPr id="129" name="TextBox 128"/>
            <p:cNvSpPr txBox="1"/>
            <p:nvPr/>
          </p:nvSpPr>
          <p:spPr>
            <a:xfrm>
              <a:off x="7448777" y="5966790"/>
              <a:ext cx="3047650" cy="646225"/>
            </a:xfrm>
            <a:prstGeom prst="rect">
              <a:avLst/>
            </a:prstGeom>
            <a:noFill/>
          </p:spPr>
          <p:txBody>
            <a:bodyPr>
              <a:spAutoFit/>
            </a:bodyPr>
            <a:lstStyle/>
            <a:p>
              <a:pPr algn="ctr" eaLnBrk="1" fontAlgn="auto" hangingPunct="1">
                <a:spcBef>
                  <a:spcPts val="0"/>
                </a:spcBef>
                <a:spcAft>
                  <a:spcPts val="0"/>
                </a:spcAft>
                <a:defRPr/>
              </a:pPr>
              <a:r>
                <a:rPr lang="en-US" dirty="0">
                  <a:solidFill>
                    <a:schemeClr val="bg1">
                      <a:lumMod val="65000"/>
                    </a:schemeClr>
                  </a:solidFill>
                  <a:latin typeface="Tw Cen MT" panose="020B0602020104020603" pitchFamily="34" charset="0"/>
                </a:rPr>
                <a:t>Upper limbs</a:t>
              </a:r>
            </a:p>
            <a:p>
              <a:pPr algn="ctr" eaLnBrk="1" fontAlgn="auto" hangingPunct="1">
                <a:spcBef>
                  <a:spcPts val="0"/>
                </a:spcBef>
                <a:spcAft>
                  <a:spcPts val="0"/>
                </a:spcAft>
                <a:defRPr/>
              </a:pPr>
              <a:r>
                <a:rPr lang="en-US" dirty="0">
                  <a:solidFill>
                    <a:schemeClr val="bg1">
                      <a:lumMod val="65000"/>
                    </a:schemeClr>
                  </a:solidFill>
                  <a:latin typeface="Tw Cen MT" panose="020B0602020104020603" pitchFamily="34" charset="0"/>
                </a:rPr>
                <a:t>Lower limbs</a:t>
              </a:r>
            </a:p>
          </p:txBody>
        </p:sp>
      </p:grpSp>
      <p:pic>
        <p:nvPicPr>
          <p:cNvPr id="7180" name="Picture 2" descr="A picture containing indoor, wall&#10;&#10;Description generated with high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16033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4" descr="A close up of an animal&#10;&#10;Description generated with high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963" y="1608138"/>
            <a:ext cx="328771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6" descr="A picture containing text, map&#10;&#10;Description generated with very high confid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1711325"/>
            <a:ext cx="23526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r>
              <a:rPr lang="de-DE"/>
              <a:t>21.02.2021</a:t>
            </a:r>
          </a:p>
        </p:txBody>
      </p:sp>
      <p:sp>
        <p:nvSpPr>
          <p:cNvPr id="3" name="Footer Placeholder 2"/>
          <p:cNvSpPr>
            <a:spLocks noGrp="1"/>
          </p:cNvSpPr>
          <p:nvPr>
            <p:ph type="ftr" sz="quarter" idx="11"/>
          </p:nvPr>
        </p:nvSpPr>
        <p:spPr/>
        <p:txBody>
          <a:bodyPr/>
          <a:lstStyle/>
          <a:p>
            <a:pPr>
              <a:defRPr/>
            </a:pPr>
            <a:r>
              <a:rPr lang="de-DE"/>
              <a:t>Dr AMAL ALBTOOSH</a:t>
            </a:r>
          </a:p>
        </p:txBody>
      </p:sp>
    </p:spTree>
    <p:extLst>
      <p:ext uri="{BB962C8B-B14F-4D97-AF65-F5344CB8AC3E}">
        <p14:creationId xmlns:p14="http://schemas.microsoft.com/office/powerpoint/2010/main" val="2321321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9"/>
          <p:cNvGrpSpPr>
            <a:grpSpLocks/>
          </p:cNvGrpSpPr>
          <p:nvPr/>
        </p:nvGrpSpPr>
        <p:grpSpPr bwMode="auto">
          <a:xfrm>
            <a:off x="-290513" y="0"/>
            <a:ext cx="12482513" cy="6858000"/>
            <a:chOff x="-290920" y="0"/>
            <a:chExt cx="12482920" cy="6858000"/>
          </a:xfrm>
        </p:grpSpPr>
        <p:sp>
          <p:nvSpPr>
            <p:cNvPr id="51" name="Rectangle 50"/>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Freeform: Shape 51"/>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35" name="TextBox 52"/>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about</a:t>
              </a:r>
            </a:p>
          </p:txBody>
        </p:sp>
        <p:pic>
          <p:nvPicPr>
            <p:cNvPr id="8236"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5" name="Group 54"/>
          <p:cNvGrpSpPr>
            <a:grpSpLocks/>
          </p:cNvGrpSpPr>
          <p:nvPr/>
        </p:nvGrpSpPr>
        <p:grpSpPr bwMode="auto">
          <a:xfrm>
            <a:off x="227013" y="0"/>
            <a:ext cx="11447462" cy="6858000"/>
            <a:chOff x="213096" y="0"/>
            <a:chExt cx="11447501" cy="6858000"/>
          </a:xfrm>
        </p:grpSpPr>
        <p:sp>
          <p:nvSpPr>
            <p:cNvPr id="56" name="Rectangle 55"/>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Freeform: Shape 56"/>
            <p:cNvSpPr/>
            <p:nvPr/>
          </p:nvSpPr>
          <p:spPr>
            <a:xfrm>
              <a:off x="10492193" y="2336800"/>
              <a:ext cx="1168404"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31" name="TextBox 57"/>
            <p:cNvSpPr txBox="1">
              <a:spLocks noChangeArrowheads="1"/>
            </p:cNvSpPr>
            <p:nvPr/>
          </p:nvSpPr>
          <p:spPr bwMode="auto">
            <a:xfrm rot="-5400000">
              <a:off x="10341391" y="3167389"/>
              <a:ext cx="1992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0EEF0"/>
                  </a:solidFill>
                  <a:latin typeface="Tw Cen MT" panose="020B0602020104020603" pitchFamily="34" charset="0"/>
                </a:rPr>
                <a:t>POSITIONS</a:t>
              </a:r>
            </a:p>
          </p:txBody>
        </p:sp>
        <p:pic>
          <p:nvPicPr>
            <p:cNvPr id="8232"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00933"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6" name="Group 59"/>
          <p:cNvGrpSpPr>
            <a:grpSpLocks/>
          </p:cNvGrpSpPr>
          <p:nvPr/>
        </p:nvGrpSpPr>
        <p:grpSpPr bwMode="auto">
          <a:xfrm>
            <a:off x="1184275" y="0"/>
            <a:ext cx="9961563" cy="6858000"/>
            <a:chOff x="491575" y="0"/>
            <a:chExt cx="9961092" cy="6858000"/>
          </a:xfrm>
        </p:grpSpPr>
        <p:sp>
          <p:nvSpPr>
            <p:cNvPr id="61" name="Rectangle 60"/>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Freeform: Shape 61"/>
            <p:cNvSpPr/>
            <p:nvPr/>
          </p:nvSpPr>
          <p:spPr>
            <a:xfrm>
              <a:off x="9284322" y="2336800"/>
              <a:ext cx="116834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27" name="TextBox 62"/>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8228"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69"/>
          <p:cNvSpPr/>
          <p:nvPr/>
        </p:nvSpPr>
        <p:spPr>
          <a:xfrm>
            <a:off x="-7962900" y="0"/>
            <a:ext cx="5781675"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198" name="Group 94"/>
          <p:cNvGrpSpPr>
            <a:grpSpLocks/>
          </p:cNvGrpSpPr>
          <p:nvPr/>
        </p:nvGrpSpPr>
        <p:grpSpPr bwMode="auto">
          <a:xfrm>
            <a:off x="1049338" y="0"/>
            <a:ext cx="9574212" cy="6858000"/>
            <a:chOff x="491575" y="0"/>
            <a:chExt cx="9574094" cy="6858000"/>
          </a:xfrm>
        </p:grpSpPr>
        <p:sp>
          <p:nvSpPr>
            <p:cNvPr id="96" name="Rectangle 95"/>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Freeform: Shape 96"/>
            <p:cNvSpPr/>
            <p:nvPr/>
          </p:nvSpPr>
          <p:spPr>
            <a:xfrm>
              <a:off x="8897283" y="2336800"/>
              <a:ext cx="1168386"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23" name="TextBox 97"/>
            <p:cNvSpPr txBox="1">
              <a:spLocks noChangeArrowheads="1"/>
            </p:cNvSpPr>
            <p:nvPr/>
          </p:nvSpPr>
          <p:spPr bwMode="auto">
            <a:xfrm rot="-5400000">
              <a:off x="8746453" y="3189610"/>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822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9" name="Group 70"/>
          <p:cNvGrpSpPr>
            <a:grpSpLocks/>
          </p:cNvGrpSpPr>
          <p:nvPr/>
        </p:nvGrpSpPr>
        <p:grpSpPr bwMode="auto">
          <a:xfrm>
            <a:off x="-1568450" y="0"/>
            <a:ext cx="11860213" cy="6858000"/>
            <a:chOff x="-2449883" y="-1"/>
            <a:chExt cx="11860720" cy="6858000"/>
          </a:xfrm>
        </p:grpSpPr>
        <p:sp>
          <p:nvSpPr>
            <p:cNvPr id="72" name="Rectangle 71"/>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Freeform: Shape 72"/>
            <p:cNvSpPr/>
            <p:nvPr/>
          </p:nvSpPr>
          <p:spPr>
            <a:xfrm>
              <a:off x="8242387" y="2336799"/>
              <a:ext cx="116845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19" name="TextBox 73"/>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8220"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0" name="Group 75"/>
          <p:cNvGrpSpPr>
            <a:grpSpLocks/>
          </p:cNvGrpSpPr>
          <p:nvPr/>
        </p:nvGrpSpPr>
        <p:grpSpPr bwMode="auto">
          <a:xfrm>
            <a:off x="-9394825" y="0"/>
            <a:ext cx="9926638" cy="6858000"/>
            <a:chOff x="-9337032" y="-1"/>
            <a:chExt cx="9927504" cy="6858000"/>
          </a:xfrm>
        </p:grpSpPr>
        <p:sp>
          <p:nvSpPr>
            <p:cNvPr id="77" name="Rectangle 76"/>
            <p:cNvSpPr/>
            <p:nvPr/>
          </p:nvSpPr>
          <p:spPr>
            <a:xfrm>
              <a:off x="-9337032" y="-1"/>
              <a:ext cx="992274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 name="Freeform: Shape 77"/>
            <p:cNvSpPr/>
            <p:nvPr/>
          </p:nvSpPr>
          <p:spPr>
            <a:xfrm>
              <a:off x="-578031" y="2336799"/>
              <a:ext cx="1168503"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15" name="TextBox 78"/>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 </a:t>
              </a:r>
            </a:p>
          </p:txBody>
        </p:sp>
        <p:pic>
          <p:nvPicPr>
            <p:cNvPr id="8216" name="Picture 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Group 112"/>
          <p:cNvGrpSpPr>
            <a:grpSpLocks/>
          </p:cNvGrpSpPr>
          <p:nvPr/>
        </p:nvGrpSpPr>
        <p:grpSpPr bwMode="auto">
          <a:xfrm>
            <a:off x="1165225" y="452438"/>
            <a:ext cx="7515225" cy="1112837"/>
            <a:chOff x="764723" y="2142394"/>
            <a:chExt cx="3197225" cy="1113751"/>
          </a:xfrm>
        </p:grpSpPr>
        <p:sp>
          <p:nvSpPr>
            <p:cNvPr id="114" name="Oval 113"/>
            <p:cNvSpPr/>
            <p:nvPr/>
          </p:nvSpPr>
          <p:spPr>
            <a:xfrm>
              <a:off x="764723" y="2277442"/>
              <a:ext cx="661867" cy="662532"/>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210" name="Picture 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54" y="2408975"/>
              <a:ext cx="398394" cy="39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Box 115"/>
            <p:cNvSpPr txBox="1"/>
            <p:nvPr/>
          </p:nvSpPr>
          <p:spPr>
            <a:xfrm>
              <a:off x="1434695" y="2142394"/>
              <a:ext cx="2090961" cy="368602"/>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75000"/>
                      <a:lumOff val="25000"/>
                    </a:schemeClr>
                  </a:solidFill>
                  <a:latin typeface="Tw Cen MT" panose="020B0602020104020603" pitchFamily="34" charset="0"/>
                </a:rPr>
                <a:t>Directional terms</a:t>
              </a:r>
            </a:p>
          </p:txBody>
        </p:sp>
        <p:sp>
          <p:nvSpPr>
            <p:cNvPr id="8212" name="TextBox 116"/>
            <p:cNvSpPr txBox="1">
              <a:spLocks noChangeArrowheads="1"/>
            </p:cNvSpPr>
            <p:nvPr/>
          </p:nvSpPr>
          <p:spPr bwMode="auto">
            <a:xfrm>
              <a:off x="1435200" y="2425148"/>
              <a:ext cx="25267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latin typeface="Arial" panose="020B0604020202020204" pitchFamily="34" charset="0"/>
                </a:rPr>
                <a:t>Directional terms are used to precisely locate one part of the body relative to another and to reduce length of explanations.</a:t>
              </a:r>
            </a:p>
          </p:txBody>
        </p:sp>
      </p:grpSp>
      <p:sp>
        <p:nvSpPr>
          <p:cNvPr id="119" name="Oval 118"/>
          <p:cNvSpPr/>
          <p:nvPr/>
        </p:nvSpPr>
        <p:spPr bwMode="auto">
          <a:xfrm>
            <a:off x="998538" y="2600325"/>
            <a:ext cx="661987" cy="661988"/>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18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838" y="2732088"/>
            <a:ext cx="398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54213" y="1531938"/>
            <a:ext cx="6096000" cy="1754326"/>
          </a:xfrm>
          <a:prstGeom prst="rect">
            <a:avLst/>
          </a:prstGeom>
        </p:spPr>
        <p:txBody>
          <a:bodyPr>
            <a:spAutoFit/>
          </a:bodyPr>
          <a:lstStyle/>
          <a:p>
            <a:pPr>
              <a:defRPr/>
            </a:pPr>
            <a:r>
              <a:rPr lang="en-GB" dirty="0"/>
              <a:t>Anatomic TERMS:</a:t>
            </a:r>
          </a:p>
          <a:p>
            <a:pPr marL="285750" indent="-285750">
              <a:buFont typeface="Wingdings" panose="05000000000000000000" pitchFamily="2" charset="2"/>
              <a:buChar char="v"/>
              <a:defRPr/>
            </a:pPr>
            <a:r>
              <a:rPr lang="en-GB" dirty="0"/>
              <a:t>In four legged animals the </a:t>
            </a:r>
            <a:r>
              <a:rPr lang="en-GB" dirty="0">
                <a:solidFill>
                  <a:schemeClr val="accent2">
                    <a:lumMod val="50000"/>
                  </a:schemeClr>
                </a:solidFill>
              </a:rPr>
              <a:t>UPPER (BACK) </a:t>
            </a:r>
            <a:r>
              <a:rPr lang="en-GB" dirty="0"/>
              <a:t>surface is called </a:t>
            </a:r>
            <a:r>
              <a:rPr lang="en-GB" dirty="0">
                <a:solidFill>
                  <a:schemeClr val="accent2">
                    <a:lumMod val="50000"/>
                  </a:schemeClr>
                </a:solidFill>
              </a:rPr>
              <a:t>DORSAL </a:t>
            </a:r>
            <a:r>
              <a:rPr lang="en-GB" dirty="0"/>
              <a:t>and the </a:t>
            </a:r>
            <a:r>
              <a:rPr lang="en-GB" dirty="0">
                <a:solidFill>
                  <a:schemeClr val="accent4">
                    <a:lumMod val="75000"/>
                  </a:schemeClr>
                </a:solidFill>
              </a:rPr>
              <a:t>lower (belly) surface ventral. </a:t>
            </a:r>
          </a:p>
          <a:p>
            <a:pPr marL="285750" indent="-285750">
              <a:buFont typeface="Wingdings" panose="05000000000000000000" pitchFamily="2" charset="2"/>
              <a:buChar char="v"/>
              <a:defRPr/>
            </a:pPr>
            <a:r>
              <a:rPr lang="en-GB" u="sng" dirty="0"/>
              <a:t>The terms </a:t>
            </a:r>
            <a:r>
              <a:rPr lang="en-GB" i="1" u="sng" dirty="0">
                <a:solidFill>
                  <a:schemeClr val="accent2">
                    <a:lumMod val="50000"/>
                  </a:schemeClr>
                </a:solidFill>
              </a:rPr>
              <a:t>anterior</a:t>
            </a:r>
            <a:r>
              <a:rPr lang="en-GB" u="sng" dirty="0">
                <a:solidFill>
                  <a:schemeClr val="accent2">
                    <a:lumMod val="50000"/>
                  </a:schemeClr>
                </a:solidFill>
              </a:rPr>
              <a:t>, </a:t>
            </a:r>
            <a:r>
              <a:rPr lang="en-GB" i="1" u="sng" dirty="0">
                <a:solidFill>
                  <a:schemeClr val="accent2">
                    <a:lumMod val="50000"/>
                  </a:schemeClr>
                </a:solidFill>
              </a:rPr>
              <a:t>cranial</a:t>
            </a:r>
            <a:r>
              <a:rPr lang="en-GB" u="sng" dirty="0">
                <a:solidFill>
                  <a:schemeClr val="accent2">
                    <a:lumMod val="50000"/>
                  </a:schemeClr>
                </a:solidFill>
              </a:rPr>
              <a:t>, </a:t>
            </a:r>
            <a:r>
              <a:rPr lang="en-GB" i="1" u="sng" dirty="0">
                <a:solidFill>
                  <a:schemeClr val="accent2">
                    <a:lumMod val="50000"/>
                  </a:schemeClr>
                </a:solidFill>
              </a:rPr>
              <a:t>cephalic</a:t>
            </a:r>
            <a:r>
              <a:rPr lang="en-GB" u="sng" dirty="0"/>
              <a:t>, and </a:t>
            </a:r>
            <a:r>
              <a:rPr lang="en-GB" i="1" u="sng" dirty="0">
                <a:solidFill>
                  <a:schemeClr val="accent2">
                    <a:lumMod val="50000"/>
                  </a:schemeClr>
                </a:solidFill>
              </a:rPr>
              <a:t>rostral</a:t>
            </a:r>
            <a:r>
              <a:rPr lang="en-GB" u="sng" dirty="0">
                <a:solidFill>
                  <a:schemeClr val="accent2">
                    <a:lumMod val="50000"/>
                  </a:schemeClr>
                </a:solidFill>
              </a:rPr>
              <a:t> </a:t>
            </a:r>
            <a:r>
              <a:rPr lang="en-GB" u="sng" dirty="0"/>
              <a:t>refer to the </a:t>
            </a:r>
            <a:r>
              <a:rPr lang="en-GB" u="sng" dirty="0">
                <a:solidFill>
                  <a:schemeClr val="accent2">
                    <a:lumMod val="50000"/>
                  </a:schemeClr>
                </a:solidFill>
              </a:rPr>
              <a:t>head end </a:t>
            </a:r>
            <a:r>
              <a:rPr lang="en-GB" dirty="0"/>
              <a:t>of the body, </a:t>
            </a:r>
          </a:p>
          <a:p>
            <a:pPr marL="285750" indent="-285750">
              <a:buFont typeface="Wingdings" panose="05000000000000000000" pitchFamily="2" charset="2"/>
              <a:buChar char="v"/>
              <a:defRPr/>
            </a:pPr>
            <a:r>
              <a:rPr lang="en-GB" i="1" dirty="0">
                <a:solidFill>
                  <a:srgbClr val="C00000"/>
                </a:solidFill>
              </a:rPr>
              <a:t>posterior</a:t>
            </a:r>
            <a:r>
              <a:rPr lang="en-GB" dirty="0">
                <a:solidFill>
                  <a:srgbClr val="C00000"/>
                </a:solidFill>
              </a:rPr>
              <a:t> and </a:t>
            </a:r>
            <a:r>
              <a:rPr lang="en-GB" i="1" dirty="0">
                <a:solidFill>
                  <a:srgbClr val="C00000"/>
                </a:solidFill>
              </a:rPr>
              <a:t>caudal</a:t>
            </a:r>
            <a:r>
              <a:rPr lang="en-GB" dirty="0">
                <a:solidFill>
                  <a:srgbClr val="C00000"/>
                </a:solidFill>
              </a:rPr>
              <a:t> </a:t>
            </a:r>
            <a:r>
              <a:rPr lang="en-GB" dirty="0"/>
              <a:t>to the </a:t>
            </a:r>
            <a:r>
              <a:rPr lang="en-GB" dirty="0">
                <a:solidFill>
                  <a:srgbClr val="C00000"/>
                </a:solidFill>
              </a:rPr>
              <a:t>tail </a:t>
            </a:r>
            <a:r>
              <a:rPr lang="en-GB" dirty="0"/>
              <a:t>end. </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293" y="3512772"/>
            <a:ext cx="36004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de-DE"/>
              <a:t>21.02.2021</a:t>
            </a:r>
          </a:p>
        </p:txBody>
      </p:sp>
      <p:sp>
        <p:nvSpPr>
          <p:cNvPr id="7" name="Footer Placeholder 6"/>
          <p:cNvSpPr>
            <a:spLocks noGrp="1"/>
          </p:cNvSpPr>
          <p:nvPr>
            <p:ph type="ftr" sz="quarter" idx="11"/>
          </p:nvPr>
        </p:nvSpPr>
        <p:spPr/>
        <p:txBody>
          <a:bodyPr/>
          <a:lstStyle/>
          <a:p>
            <a:pPr>
              <a:defRPr/>
            </a:pPr>
            <a:r>
              <a:rPr lang="de-DE"/>
              <a:t>Dr AMAL ALBTOOSH</a:t>
            </a:r>
          </a:p>
        </p:txBody>
      </p:sp>
    </p:spTree>
    <p:extLst>
      <p:ext uri="{BB962C8B-B14F-4D97-AF65-F5344CB8AC3E}">
        <p14:creationId xmlns:p14="http://schemas.microsoft.com/office/powerpoint/2010/main" val="5227522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9"/>
          <p:cNvGrpSpPr>
            <a:grpSpLocks/>
          </p:cNvGrpSpPr>
          <p:nvPr/>
        </p:nvGrpSpPr>
        <p:grpSpPr bwMode="auto">
          <a:xfrm>
            <a:off x="-290513" y="0"/>
            <a:ext cx="12482513" cy="6858000"/>
            <a:chOff x="-290920" y="0"/>
            <a:chExt cx="12482920" cy="6858000"/>
          </a:xfrm>
        </p:grpSpPr>
        <p:sp>
          <p:nvSpPr>
            <p:cNvPr id="51" name="Rectangle 50"/>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Freeform: Shape 51"/>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35" name="TextBox 52"/>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about</a:t>
              </a:r>
            </a:p>
          </p:txBody>
        </p:sp>
        <p:pic>
          <p:nvPicPr>
            <p:cNvPr id="8236"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5" name="Group 54"/>
          <p:cNvGrpSpPr>
            <a:grpSpLocks/>
          </p:cNvGrpSpPr>
          <p:nvPr/>
        </p:nvGrpSpPr>
        <p:grpSpPr bwMode="auto">
          <a:xfrm>
            <a:off x="227013" y="0"/>
            <a:ext cx="11447462" cy="6858000"/>
            <a:chOff x="213096" y="0"/>
            <a:chExt cx="11447501" cy="6858000"/>
          </a:xfrm>
        </p:grpSpPr>
        <p:sp>
          <p:nvSpPr>
            <p:cNvPr id="56" name="Rectangle 55"/>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Freeform: Shape 56"/>
            <p:cNvSpPr/>
            <p:nvPr/>
          </p:nvSpPr>
          <p:spPr>
            <a:xfrm>
              <a:off x="10492193" y="2336800"/>
              <a:ext cx="1168404"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31" name="TextBox 57"/>
            <p:cNvSpPr txBox="1">
              <a:spLocks noChangeArrowheads="1"/>
            </p:cNvSpPr>
            <p:nvPr/>
          </p:nvSpPr>
          <p:spPr bwMode="auto">
            <a:xfrm rot="-5400000">
              <a:off x="10341391" y="3167389"/>
              <a:ext cx="1992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0EEF0"/>
                  </a:solidFill>
                  <a:latin typeface="Tw Cen MT" panose="020B0602020104020603" pitchFamily="34" charset="0"/>
                </a:rPr>
                <a:t>POSITIONS</a:t>
              </a:r>
            </a:p>
          </p:txBody>
        </p:sp>
        <p:pic>
          <p:nvPicPr>
            <p:cNvPr id="8232"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00933"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6" name="Group 59"/>
          <p:cNvGrpSpPr>
            <a:grpSpLocks/>
          </p:cNvGrpSpPr>
          <p:nvPr/>
        </p:nvGrpSpPr>
        <p:grpSpPr bwMode="auto">
          <a:xfrm>
            <a:off x="1184275" y="0"/>
            <a:ext cx="9961563" cy="6858000"/>
            <a:chOff x="491575" y="0"/>
            <a:chExt cx="9961092" cy="6858000"/>
          </a:xfrm>
        </p:grpSpPr>
        <p:sp>
          <p:nvSpPr>
            <p:cNvPr id="61" name="Rectangle 60"/>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Freeform: Shape 61"/>
            <p:cNvSpPr/>
            <p:nvPr/>
          </p:nvSpPr>
          <p:spPr>
            <a:xfrm>
              <a:off x="9284322" y="2336800"/>
              <a:ext cx="116834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27" name="TextBox 62"/>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8228"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69"/>
          <p:cNvSpPr/>
          <p:nvPr/>
        </p:nvSpPr>
        <p:spPr>
          <a:xfrm>
            <a:off x="-7962900" y="0"/>
            <a:ext cx="5781675"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198" name="Group 94"/>
          <p:cNvGrpSpPr>
            <a:grpSpLocks/>
          </p:cNvGrpSpPr>
          <p:nvPr/>
        </p:nvGrpSpPr>
        <p:grpSpPr bwMode="auto">
          <a:xfrm>
            <a:off x="1049338" y="0"/>
            <a:ext cx="9574212" cy="6858000"/>
            <a:chOff x="491575" y="0"/>
            <a:chExt cx="9574094" cy="6858000"/>
          </a:xfrm>
        </p:grpSpPr>
        <p:sp>
          <p:nvSpPr>
            <p:cNvPr id="96" name="Rectangle 95"/>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Freeform: Shape 96"/>
            <p:cNvSpPr/>
            <p:nvPr/>
          </p:nvSpPr>
          <p:spPr>
            <a:xfrm>
              <a:off x="8897283" y="2336800"/>
              <a:ext cx="1168386"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23" name="TextBox 97"/>
            <p:cNvSpPr txBox="1">
              <a:spLocks noChangeArrowheads="1"/>
            </p:cNvSpPr>
            <p:nvPr/>
          </p:nvSpPr>
          <p:spPr bwMode="auto">
            <a:xfrm rot="-5400000">
              <a:off x="8746453" y="3189610"/>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822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9" name="Group 70"/>
          <p:cNvGrpSpPr>
            <a:grpSpLocks/>
          </p:cNvGrpSpPr>
          <p:nvPr/>
        </p:nvGrpSpPr>
        <p:grpSpPr bwMode="auto">
          <a:xfrm>
            <a:off x="-1618457" y="-24439"/>
            <a:ext cx="11860213" cy="6858000"/>
            <a:chOff x="-2449883" y="-1"/>
            <a:chExt cx="11860720" cy="6858000"/>
          </a:xfrm>
        </p:grpSpPr>
        <p:sp>
          <p:nvSpPr>
            <p:cNvPr id="72" name="Rectangle 71"/>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Freeform: Shape 72"/>
            <p:cNvSpPr/>
            <p:nvPr/>
          </p:nvSpPr>
          <p:spPr>
            <a:xfrm>
              <a:off x="8242387" y="2336799"/>
              <a:ext cx="116845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19" name="TextBox 73"/>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8220"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0" name="Group 75"/>
          <p:cNvGrpSpPr>
            <a:grpSpLocks/>
          </p:cNvGrpSpPr>
          <p:nvPr/>
        </p:nvGrpSpPr>
        <p:grpSpPr bwMode="auto">
          <a:xfrm>
            <a:off x="-9394825" y="0"/>
            <a:ext cx="9926638" cy="6858000"/>
            <a:chOff x="-9337032" y="-1"/>
            <a:chExt cx="9927504" cy="6858000"/>
          </a:xfrm>
        </p:grpSpPr>
        <p:sp>
          <p:nvSpPr>
            <p:cNvPr id="77" name="Rectangle 76"/>
            <p:cNvSpPr/>
            <p:nvPr/>
          </p:nvSpPr>
          <p:spPr>
            <a:xfrm>
              <a:off x="-9337032" y="-1"/>
              <a:ext cx="992274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 name="Freeform: Shape 77"/>
            <p:cNvSpPr/>
            <p:nvPr/>
          </p:nvSpPr>
          <p:spPr>
            <a:xfrm>
              <a:off x="-578031" y="2336799"/>
              <a:ext cx="1168503"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15" name="TextBox 78"/>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 </a:t>
              </a:r>
            </a:p>
          </p:txBody>
        </p:sp>
        <p:pic>
          <p:nvPicPr>
            <p:cNvPr id="8216" name="Picture 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425178" y="949177"/>
            <a:ext cx="3753643" cy="5078313"/>
          </a:xfrm>
          <a:prstGeom prst="rect">
            <a:avLst/>
          </a:prstGeom>
        </p:spPr>
        <p:txBody>
          <a:bodyPr wrap="square">
            <a:spAutoFit/>
          </a:bodyPr>
          <a:lstStyle/>
          <a:p>
            <a:pPr marL="285750" indent="-285750">
              <a:buFont typeface="Wingdings" panose="05000000000000000000" pitchFamily="2" charset="2"/>
              <a:buChar char="v"/>
              <a:defRPr/>
            </a:pPr>
            <a:r>
              <a:rPr lang="en-GB" dirty="0" smtClean="0"/>
              <a:t>In </a:t>
            </a:r>
            <a:r>
              <a:rPr lang="en-GB" dirty="0"/>
              <a:t>humans, </a:t>
            </a:r>
          </a:p>
          <a:p>
            <a:pPr marL="285750" indent="-285750">
              <a:buFont typeface="Wingdings" panose="05000000000000000000" pitchFamily="2" charset="2"/>
              <a:buChar char="ü"/>
              <a:defRPr/>
            </a:pPr>
            <a:r>
              <a:rPr lang="en-GB" dirty="0">
                <a:solidFill>
                  <a:srgbClr val="7030A0"/>
                </a:solidFill>
              </a:rPr>
              <a:t>DORSAL</a:t>
            </a:r>
            <a:r>
              <a:rPr lang="en-GB" dirty="0"/>
              <a:t> becomes equivalent to </a:t>
            </a:r>
            <a:r>
              <a:rPr lang="en-GB" dirty="0">
                <a:solidFill>
                  <a:srgbClr val="7030A0"/>
                </a:solidFill>
              </a:rPr>
              <a:t>POSTERIOR</a:t>
            </a:r>
          </a:p>
          <a:p>
            <a:pPr marL="285750" indent="-285750">
              <a:buFont typeface="Wingdings" panose="05000000000000000000" pitchFamily="2" charset="2"/>
              <a:buChar char="ü"/>
              <a:defRPr/>
            </a:pPr>
            <a:r>
              <a:rPr lang="en-GB" dirty="0">
                <a:solidFill>
                  <a:srgbClr val="00B050"/>
                </a:solidFill>
              </a:rPr>
              <a:t>VENTRAL</a:t>
            </a:r>
            <a:r>
              <a:rPr lang="en-GB" dirty="0"/>
              <a:t> is the same as </a:t>
            </a:r>
            <a:r>
              <a:rPr lang="en-GB" dirty="0">
                <a:solidFill>
                  <a:srgbClr val="00B050"/>
                </a:solidFill>
              </a:rPr>
              <a:t>ANTERIOR</a:t>
            </a:r>
          </a:p>
          <a:p>
            <a:pPr marL="285750" indent="-285750">
              <a:buFont typeface="Wingdings" panose="05000000000000000000" pitchFamily="2" charset="2"/>
              <a:buChar char="ü"/>
              <a:defRPr/>
            </a:pPr>
            <a:r>
              <a:rPr lang="en-GB" dirty="0">
                <a:solidFill>
                  <a:srgbClr val="00B0F0"/>
                </a:solidFill>
              </a:rPr>
              <a:t>CRANIAL </a:t>
            </a:r>
            <a:r>
              <a:rPr lang="en-GB" dirty="0"/>
              <a:t>is often called </a:t>
            </a:r>
            <a:r>
              <a:rPr lang="en-GB" dirty="0">
                <a:solidFill>
                  <a:srgbClr val="00B0F0"/>
                </a:solidFill>
              </a:rPr>
              <a:t>SUPERIOR</a:t>
            </a:r>
          </a:p>
          <a:p>
            <a:pPr marL="285750" indent="-285750">
              <a:buFont typeface="Wingdings" panose="05000000000000000000" pitchFamily="2" charset="2"/>
              <a:buChar char="ü"/>
              <a:defRPr/>
            </a:pPr>
            <a:r>
              <a:rPr lang="en-GB" dirty="0">
                <a:solidFill>
                  <a:srgbClr val="92D050"/>
                </a:solidFill>
              </a:rPr>
              <a:t>CAUDAL </a:t>
            </a:r>
            <a:r>
              <a:rPr lang="en-GB" dirty="0"/>
              <a:t>is for</a:t>
            </a:r>
            <a:r>
              <a:rPr lang="en-GB" dirty="0">
                <a:solidFill>
                  <a:srgbClr val="92D050"/>
                </a:solidFill>
              </a:rPr>
              <a:t> INFERIOR</a:t>
            </a:r>
            <a:r>
              <a:rPr lang="en-GB" dirty="0"/>
              <a:t>. </a:t>
            </a:r>
          </a:p>
          <a:p>
            <a:pPr marL="285750" indent="-285750">
              <a:buFont typeface="Wingdings" panose="05000000000000000000" pitchFamily="2" charset="2"/>
              <a:buChar char="ü"/>
              <a:defRPr/>
            </a:pPr>
            <a:r>
              <a:rPr lang="en-GB" dirty="0"/>
              <a:t>Objects </a:t>
            </a:r>
            <a:r>
              <a:rPr lang="en-GB" u="sng" dirty="0"/>
              <a:t>near</a:t>
            </a:r>
            <a:r>
              <a:rPr lang="en-GB" dirty="0"/>
              <a:t> the middle plane of the body are </a:t>
            </a:r>
            <a:r>
              <a:rPr lang="en-GB" u="sng" dirty="0"/>
              <a:t>medial</a:t>
            </a:r>
            <a:r>
              <a:rPr lang="en-GB" dirty="0"/>
              <a:t> and those </a:t>
            </a:r>
            <a:r>
              <a:rPr lang="en-GB" u="sng" dirty="0"/>
              <a:t>farther away </a:t>
            </a:r>
            <a:r>
              <a:rPr lang="en-GB" dirty="0"/>
              <a:t>are </a:t>
            </a:r>
            <a:r>
              <a:rPr lang="en-GB" u="sng" dirty="0"/>
              <a:t>lateral. </a:t>
            </a:r>
          </a:p>
          <a:p>
            <a:pPr marL="285750" indent="-285750">
              <a:buFont typeface="Wingdings" panose="05000000000000000000" pitchFamily="2" charset="2"/>
              <a:buChar char="ü"/>
              <a:defRPr/>
            </a:pPr>
            <a:r>
              <a:rPr lang="en-GB" b="1" i="1" dirty="0"/>
              <a:t>Proximal</a:t>
            </a:r>
            <a:r>
              <a:rPr lang="en-GB" b="1" dirty="0"/>
              <a:t> </a:t>
            </a:r>
            <a:r>
              <a:rPr lang="en-GB" dirty="0"/>
              <a:t>refers to structures </a:t>
            </a:r>
            <a:r>
              <a:rPr lang="en-GB" b="1" dirty="0"/>
              <a:t>nearest</a:t>
            </a:r>
            <a:r>
              <a:rPr lang="en-GB" dirty="0"/>
              <a:t> the central bulk of a structure and </a:t>
            </a:r>
            <a:r>
              <a:rPr lang="en-GB" b="1" i="1" dirty="0"/>
              <a:t>distal</a:t>
            </a:r>
            <a:r>
              <a:rPr lang="en-GB" b="1" dirty="0"/>
              <a:t> </a:t>
            </a:r>
            <a:r>
              <a:rPr lang="en-GB" dirty="0"/>
              <a:t>to ones </a:t>
            </a:r>
            <a:r>
              <a:rPr lang="en-GB" b="1" dirty="0"/>
              <a:t>away</a:t>
            </a:r>
            <a:r>
              <a:rPr lang="en-GB" dirty="0"/>
              <a:t> from it. </a:t>
            </a:r>
          </a:p>
          <a:p>
            <a:pPr marL="285750" indent="-285750">
              <a:buFont typeface="Wingdings" panose="05000000000000000000" pitchFamily="2" charset="2"/>
              <a:buChar char="ü"/>
              <a:defRPr/>
            </a:pPr>
            <a:r>
              <a:rPr lang="en-GB" dirty="0"/>
              <a:t>In referring to another structure, if it is located on the </a:t>
            </a:r>
            <a:r>
              <a:rPr lang="en-GB" b="1" u="sng" dirty="0">
                <a:solidFill>
                  <a:srgbClr val="FF0066"/>
                </a:solidFill>
              </a:rPr>
              <a:t>same side of the body, </a:t>
            </a:r>
            <a:r>
              <a:rPr lang="en-GB" dirty="0"/>
              <a:t>it is known as </a:t>
            </a:r>
            <a:r>
              <a:rPr lang="en-GB" b="1" u="sng" dirty="0">
                <a:solidFill>
                  <a:srgbClr val="FF0066"/>
                </a:solidFill>
              </a:rPr>
              <a:t>ipsilateral; </a:t>
            </a:r>
            <a:r>
              <a:rPr lang="en-GB" dirty="0"/>
              <a:t>if it is on the </a:t>
            </a:r>
            <a:r>
              <a:rPr lang="en-GB" b="1" dirty="0">
                <a:solidFill>
                  <a:srgbClr val="FF0066"/>
                </a:solidFill>
              </a:rPr>
              <a:t>opposite side</a:t>
            </a:r>
            <a:r>
              <a:rPr lang="en-GB" dirty="0"/>
              <a:t>, it is </a:t>
            </a:r>
            <a:r>
              <a:rPr lang="en-GB" dirty="0">
                <a:solidFill>
                  <a:srgbClr val="FF0066"/>
                </a:solidFill>
              </a:rPr>
              <a:t>contralateral</a:t>
            </a:r>
            <a:r>
              <a:rPr lang="en-GB" dirty="0"/>
              <a: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534" y="2071510"/>
            <a:ext cx="3427413"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r>
              <a:rPr lang="de-DE"/>
              <a:t>21.02.2021</a:t>
            </a:r>
          </a:p>
        </p:txBody>
      </p:sp>
      <p:sp>
        <p:nvSpPr>
          <p:cNvPr id="7" name="Footer Placeholder 6"/>
          <p:cNvSpPr>
            <a:spLocks noGrp="1"/>
          </p:cNvSpPr>
          <p:nvPr>
            <p:ph type="ftr" sz="quarter" idx="11"/>
          </p:nvPr>
        </p:nvSpPr>
        <p:spPr/>
        <p:txBody>
          <a:bodyPr/>
          <a:lstStyle/>
          <a:p>
            <a:pPr>
              <a:defRPr/>
            </a:pPr>
            <a:r>
              <a:rPr lang="de-DE"/>
              <a:t>Dr AMAL ALBTOOSH</a:t>
            </a:r>
          </a:p>
        </p:txBody>
      </p:sp>
    </p:spTree>
    <p:extLst>
      <p:ext uri="{BB962C8B-B14F-4D97-AF65-F5344CB8AC3E}">
        <p14:creationId xmlns:p14="http://schemas.microsoft.com/office/powerpoint/2010/main" val="33088715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9"/>
          <p:cNvGrpSpPr>
            <a:grpSpLocks/>
          </p:cNvGrpSpPr>
          <p:nvPr/>
        </p:nvGrpSpPr>
        <p:grpSpPr bwMode="auto">
          <a:xfrm>
            <a:off x="-290513" y="0"/>
            <a:ext cx="12482513" cy="6858000"/>
            <a:chOff x="-290920" y="0"/>
            <a:chExt cx="12482920" cy="6858000"/>
          </a:xfrm>
        </p:grpSpPr>
        <p:sp>
          <p:nvSpPr>
            <p:cNvPr id="51" name="Rectangle 50"/>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Freeform: Shape 51"/>
            <p:cNvSpPr/>
            <p:nvPr/>
          </p:nvSpPr>
          <p:spPr>
            <a:xfrm>
              <a:off x="11023562" y="2336800"/>
              <a:ext cx="1168438"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53" name="TextBox 52"/>
            <p:cNvSpPr txBox="1">
              <a:spLocks noChangeArrowheads="1"/>
            </p:cNvSpPr>
            <p:nvPr/>
          </p:nvSpPr>
          <p:spPr bwMode="auto">
            <a:xfrm rot="-5400000">
              <a:off x="10872792" y="3194734"/>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about</a:t>
              </a:r>
            </a:p>
          </p:txBody>
        </p:sp>
        <p:pic>
          <p:nvPicPr>
            <p:cNvPr id="9254"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2999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9" name="Group 54"/>
          <p:cNvGrpSpPr>
            <a:grpSpLocks/>
          </p:cNvGrpSpPr>
          <p:nvPr/>
        </p:nvGrpSpPr>
        <p:grpSpPr bwMode="auto">
          <a:xfrm>
            <a:off x="227013" y="0"/>
            <a:ext cx="11447462" cy="6858000"/>
            <a:chOff x="213096" y="0"/>
            <a:chExt cx="11447501" cy="6858000"/>
          </a:xfrm>
        </p:grpSpPr>
        <p:sp>
          <p:nvSpPr>
            <p:cNvPr id="56" name="Rectangle 55"/>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Freeform: Shape 56"/>
            <p:cNvSpPr/>
            <p:nvPr/>
          </p:nvSpPr>
          <p:spPr>
            <a:xfrm>
              <a:off x="10492193" y="2336800"/>
              <a:ext cx="1168404"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49" name="TextBox 57"/>
            <p:cNvSpPr txBox="1">
              <a:spLocks noChangeArrowheads="1"/>
            </p:cNvSpPr>
            <p:nvPr/>
          </p:nvSpPr>
          <p:spPr bwMode="auto">
            <a:xfrm rot="-5400000">
              <a:off x="10341391" y="3167389"/>
              <a:ext cx="1992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0EEF0"/>
                  </a:solidFill>
                  <a:latin typeface="Tw Cen MT" panose="020B0602020104020603" pitchFamily="34" charset="0"/>
                </a:rPr>
                <a:t>POSITIONS</a:t>
              </a:r>
            </a:p>
          </p:txBody>
        </p:sp>
        <p:pic>
          <p:nvPicPr>
            <p:cNvPr id="9250"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00933"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0" name="Group 59"/>
          <p:cNvGrpSpPr>
            <a:grpSpLocks/>
          </p:cNvGrpSpPr>
          <p:nvPr/>
        </p:nvGrpSpPr>
        <p:grpSpPr bwMode="auto">
          <a:xfrm>
            <a:off x="1184275" y="0"/>
            <a:ext cx="9961563" cy="6858000"/>
            <a:chOff x="491575" y="0"/>
            <a:chExt cx="9961092" cy="6858000"/>
          </a:xfrm>
        </p:grpSpPr>
        <p:sp>
          <p:nvSpPr>
            <p:cNvPr id="61" name="Rectangle 60"/>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Freeform: Shape 61"/>
            <p:cNvSpPr/>
            <p:nvPr/>
          </p:nvSpPr>
          <p:spPr>
            <a:xfrm>
              <a:off x="9284322" y="2336800"/>
              <a:ext cx="1168345"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45" name="TextBox 62"/>
            <p:cNvSpPr txBox="1">
              <a:spLocks noChangeArrowheads="1"/>
            </p:cNvSpPr>
            <p:nvPr/>
          </p:nvSpPr>
          <p:spPr bwMode="auto">
            <a:xfrm rot="-5400000">
              <a:off x="9117129" y="3189611"/>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PLANES</a:t>
              </a:r>
            </a:p>
          </p:txBody>
        </p:sp>
        <p:pic>
          <p:nvPicPr>
            <p:cNvPr id="9246"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385467"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1" name="Group 94"/>
          <p:cNvGrpSpPr>
            <a:grpSpLocks/>
          </p:cNvGrpSpPr>
          <p:nvPr/>
        </p:nvGrpSpPr>
        <p:grpSpPr bwMode="auto">
          <a:xfrm>
            <a:off x="1049338" y="0"/>
            <a:ext cx="9574212" cy="6858000"/>
            <a:chOff x="491575" y="0"/>
            <a:chExt cx="9574094" cy="6858000"/>
          </a:xfrm>
        </p:grpSpPr>
        <p:sp>
          <p:nvSpPr>
            <p:cNvPr id="96" name="Rectangle 95"/>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Freeform: Shape 96"/>
            <p:cNvSpPr/>
            <p:nvPr/>
          </p:nvSpPr>
          <p:spPr>
            <a:xfrm>
              <a:off x="8897283" y="2336800"/>
              <a:ext cx="1168386"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41" name="TextBox 97"/>
            <p:cNvSpPr txBox="1">
              <a:spLocks noChangeArrowheads="1"/>
            </p:cNvSpPr>
            <p:nvPr/>
          </p:nvSpPr>
          <p:spPr bwMode="auto">
            <a:xfrm rot="-5400000">
              <a:off x="8746453" y="3189610"/>
              <a:ext cx="1992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0EEF0"/>
                  </a:solidFill>
                  <a:latin typeface="Tw Cen MT" panose="020B0602020104020603" pitchFamily="34" charset="0"/>
                </a:rPr>
                <a:t>REGIONS</a:t>
              </a:r>
            </a:p>
          </p:txBody>
        </p:sp>
        <p:pic>
          <p:nvPicPr>
            <p:cNvPr id="9242"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92269"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2" name="Group 70"/>
          <p:cNvGrpSpPr>
            <a:grpSpLocks/>
          </p:cNvGrpSpPr>
          <p:nvPr/>
        </p:nvGrpSpPr>
        <p:grpSpPr bwMode="auto">
          <a:xfrm>
            <a:off x="-1779588" y="0"/>
            <a:ext cx="11860213" cy="6858000"/>
            <a:chOff x="-2449883" y="-1"/>
            <a:chExt cx="11860720" cy="6858000"/>
          </a:xfrm>
        </p:grpSpPr>
        <p:sp>
          <p:nvSpPr>
            <p:cNvPr id="72" name="Rectangle 71"/>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Freeform: Shape 72"/>
            <p:cNvSpPr/>
            <p:nvPr/>
          </p:nvSpPr>
          <p:spPr>
            <a:xfrm>
              <a:off x="8242387" y="2336799"/>
              <a:ext cx="1168450"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37" name="TextBox 73"/>
            <p:cNvSpPr txBox="1">
              <a:spLocks noChangeArrowheads="1"/>
            </p:cNvSpPr>
            <p:nvPr/>
          </p:nvSpPr>
          <p:spPr bwMode="auto">
            <a:xfrm rot="-5400000">
              <a:off x="8091629" y="3281942"/>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DIRECTIONS</a:t>
              </a:r>
            </a:p>
          </p:txBody>
        </p:sp>
        <p:pic>
          <p:nvPicPr>
            <p:cNvPr id="9238" name="Picture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4047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3" name="Group 75"/>
          <p:cNvGrpSpPr>
            <a:grpSpLocks/>
          </p:cNvGrpSpPr>
          <p:nvPr/>
        </p:nvGrpSpPr>
        <p:grpSpPr bwMode="auto">
          <a:xfrm>
            <a:off x="-1785938" y="0"/>
            <a:ext cx="11334751" cy="6858000"/>
            <a:chOff x="-10744545" y="-1"/>
            <a:chExt cx="11335017" cy="6858000"/>
          </a:xfrm>
        </p:grpSpPr>
        <p:sp>
          <p:nvSpPr>
            <p:cNvPr id="77" name="Rectangle 76"/>
            <p:cNvSpPr/>
            <p:nvPr/>
          </p:nvSpPr>
          <p:spPr>
            <a:xfrm>
              <a:off x="-10744545" y="-1"/>
              <a:ext cx="1133025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8" name="Freeform: Shape 77"/>
            <p:cNvSpPr/>
            <p:nvPr/>
          </p:nvSpPr>
          <p:spPr>
            <a:xfrm>
              <a:off x="-577955" y="2336799"/>
              <a:ext cx="1168427" cy="23622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33" name="TextBox 78"/>
            <p:cNvSpPr txBox="1">
              <a:spLocks noChangeArrowheads="1"/>
            </p:cNvSpPr>
            <p:nvPr/>
          </p:nvSpPr>
          <p:spPr bwMode="auto">
            <a:xfrm rot="-5400000">
              <a:off x="-738260" y="3281941"/>
              <a:ext cx="199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0EEF0"/>
                  </a:solidFill>
                  <a:latin typeface="Tw Cen MT" panose="020B0602020104020603" pitchFamily="34" charset="0"/>
                </a:rPr>
                <a:t>Cavities </a:t>
              </a:r>
            </a:p>
          </p:txBody>
        </p:sp>
        <p:pic>
          <p:nvPicPr>
            <p:cNvPr id="9234" name="Picture 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1912" y="3247473"/>
              <a:ext cx="530600" cy="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33"/>
          <p:cNvSpPr txBox="1">
            <a:spLocks noChangeArrowheads="1"/>
          </p:cNvSpPr>
          <p:nvPr/>
        </p:nvSpPr>
        <p:spPr bwMode="auto">
          <a:xfrm>
            <a:off x="0" y="3433763"/>
            <a:ext cx="41497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b="1">
                <a:latin typeface="Arial" panose="020B0604020202020204" pitchFamily="34" charset="0"/>
              </a:rPr>
              <a:t>Body Cavities</a:t>
            </a:r>
            <a:r>
              <a:rPr lang="en-US" altLang="en-US">
                <a:latin typeface="Arial" panose="020B0604020202020204" pitchFamily="34" charset="0"/>
              </a:rPr>
              <a:t>  - Body cavities are spaces within the body that help protect, separate, and support internal organs.</a:t>
            </a:r>
          </a:p>
          <a:p>
            <a:pPr lvl="1" eaLnBrk="1" hangingPunct="1">
              <a:spcBef>
                <a:spcPct val="0"/>
              </a:spcBef>
              <a:buFontTx/>
              <a:buNone/>
            </a:pPr>
            <a:r>
              <a:rPr lang="en-US" altLang="en-US" sz="2800">
                <a:solidFill>
                  <a:srgbClr val="00A0A8"/>
                </a:solidFill>
                <a:latin typeface="Arial" panose="020B0604020202020204" pitchFamily="34" charset="0"/>
              </a:rPr>
              <a:t>Dorsal Body Cavity</a:t>
            </a:r>
          </a:p>
          <a:p>
            <a:pPr lvl="1" eaLnBrk="1" hangingPunct="1">
              <a:spcBef>
                <a:spcPct val="0"/>
              </a:spcBef>
              <a:buFontTx/>
              <a:buNone/>
            </a:pPr>
            <a:r>
              <a:rPr lang="en-US" altLang="en-US" sz="2800">
                <a:solidFill>
                  <a:srgbClr val="00A0A8"/>
                </a:solidFill>
                <a:latin typeface="Arial" panose="020B0604020202020204" pitchFamily="34" charset="0"/>
              </a:rPr>
              <a:t>Ventral Body Cavity</a:t>
            </a:r>
            <a:endParaRPr lang="en-US" altLang="en-US" sz="2800" b="1">
              <a:solidFill>
                <a:srgbClr val="00A0A8"/>
              </a:solidFill>
              <a:latin typeface="Arial" panose="020B0604020202020204" pitchFamily="34" charset="0"/>
            </a:endParaRPr>
          </a:p>
          <a:p>
            <a:pPr algn="ctr" eaLnBrk="1" hangingPunct="1">
              <a:lnSpc>
                <a:spcPct val="100000"/>
              </a:lnSpc>
              <a:spcBef>
                <a:spcPct val="0"/>
              </a:spcBef>
              <a:buFontTx/>
              <a:buNone/>
            </a:pPr>
            <a:endParaRPr lang="en-US" altLang="en-US" sz="2000" b="1">
              <a:solidFill>
                <a:srgbClr val="03A1A4"/>
              </a:solidFill>
              <a:latin typeface="Tw Cen MT" panose="020B0602020104020603" pitchFamily="34" charset="0"/>
            </a:endParaRPr>
          </a:p>
        </p:txBody>
      </p:sp>
      <p:grpSp>
        <p:nvGrpSpPr>
          <p:cNvPr id="36" name="Group 35"/>
          <p:cNvGrpSpPr>
            <a:grpSpLocks/>
          </p:cNvGrpSpPr>
          <p:nvPr/>
        </p:nvGrpSpPr>
        <p:grpSpPr bwMode="auto">
          <a:xfrm>
            <a:off x="3171825" y="3967163"/>
            <a:ext cx="2336800" cy="1082675"/>
            <a:chOff x="3629784" y="4445001"/>
            <a:chExt cx="2336800" cy="1082467"/>
          </a:xfrm>
        </p:grpSpPr>
        <p:sp>
          <p:nvSpPr>
            <p:cNvPr id="9229" name="TextBox 36"/>
            <p:cNvSpPr txBox="1">
              <a:spLocks noChangeArrowheads="1"/>
            </p:cNvSpPr>
            <p:nvPr/>
          </p:nvSpPr>
          <p:spPr bwMode="auto">
            <a:xfrm>
              <a:off x="3629784" y="4445001"/>
              <a:ext cx="233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4400" b="1">
                <a:solidFill>
                  <a:srgbClr val="EF3078"/>
                </a:solidFill>
                <a:latin typeface="Tw Cen MT" panose="020B0602020104020603" pitchFamily="34" charset="0"/>
              </a:endParaRPr>
            </a:p>
          </p:txBody>
        </p:sp>
        <p:sp>
          <p:nvSpPr>
            <p:cNvPr id="9230" name="TextBox 37"/>
            <p:cNvSpPr txBox="1">
              <a:spLocks noChangeArrowheads="1"/>
            </p:cNvSpPr>
            <p:nvPr/>
          </p:nvSpPr>
          <p:spPr bwMode="auto">
            <a:xfrm>
              <a:off x="3629784" y="5127358"/>
              <a:ext cx="233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000">
                <a:solidFill>
                  <a:srgbClr val="A6A6A6"/>
                </a:solidFill>
                <a:latin typeface="Tw Cen MT" panose="020B0602020104020603" pitchFamily="34" charset="0"/>
              </a:endParaRPr>
            </a:p>
          </p:txBody>
        </p:sp>
      </p:gr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t="2899" r="50000"/>
          <a:stretch>
            <a:fillRect/>
          </a:stretch>
        </p:blipFill>
        <p:spPr bwMode="auto">
          <a:xfrm>
            <a:off x="4164013" y="715963"/>
            <a:ext cx="4052887"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quarter" idx="10"/>
          </p:nvPr>
        </p:nvSpPr>
        <p:spPr/>
        <p:txBody>
          <a:bodyPr/>
          <a:lstStyle/>
          <a:p>
            <a:pPr>
              <a:defRPr/>
            </a:pPr>
            <a:r>
              <a:rPr lang="de-DE"/>
              <a:t>21.02.2021</a:t>
            </a:r>
          </a:p>
        </p:txBody>
      </p:sp>
      <p:sp>
        <p:nvSpPr>
          <p:cNvPr id="4" name="Footer Placeholder 3"/>
          <p:cNvSpPr>
            <a:spLocks noGrp="1"/>
          </p:cNvSpPr>
          <p:nvPr>
            <p:ph type="ftr" sz="quarter" idx="11"/>
          </p:nvPr>
        </p:nvSpPr>
        <p:spPr/>
        <p:txBody>
          <a:bodyPr/>
          <a:lstStyle/>
          <a:p>
            <a:pPr>
              <a:defRPr/>
            </a:pPr>
            <a:r>
              <a:rPr lang="de-DE"/>
              <a:t>Dr AMAL ALBTOOSH</a:t>
            </a:r>
          </a:p>
        </p:txBody>
      </p:sp>
    </p:spTree>
    <p:extLst>
      <p:ext uri="{BB962C8B-B14F-4D97-AF65-F5344CB8AC3E}">
        <p14:creationId xmlns:p14="http://schemas.microsoft.com/office/powerpoint/2010/main" val="3704368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A67A1030A30342B1C4434ED64B19A6" ma:contentTypeVersion="2" ma:contentTypeDescription="Create a new document." ma:contentTypeScope="" ma:versionID="d1b5f3e248f92b91e81e2ec42c031e5b">
  <xsd:schema xmlns:xsd="http://www.w3.org/2001/XMLSchema" xmlns:xs="http://www.w3.org/2001/XMLSchema" xmlns:p="http://schemas.microsoft.com/office/2006/metadata/properties" xmlns:ns2="93b535fd-953d-4828-b6a8-a8132eeb3a27" targetNamespace="http://schemas.microsoft.com/office/2006/metadata/properties" ma:root="true" ma:fieldsID="5c504fbfd96cf2e06b57e1947834e95b" ns2:_="">
    <xsd:import namespace="93b535fd-953d-4828-b6a8-a8132eeb3a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535fd-953d-4828-b6a8-a8132eeb3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89FA5-1432-46EA-BD19-63C0860A0F78}"/>
</file>

<file path=customXml/itemProps2.xml><?xml version="1.0" encoding="utf-8"?>
<ds:datastoreItem xmlns:ds="http://schemas.openxmlformats.org/officeDocument/2006/customXml" ds:itemID="{96A86178-317D-4790-8BCF-DA2F5AC279E1}"/>
</file>

<file path=customXml/itemProps3.xml><?xml version="1.0" encoding="utf-8"?>
<ds:datastoreItem xmlns:ds="http://schemas.openxmlformats.org/officeDocument/2006/customXml" ds:itemID="{F53930D9-04F6-4FCF-BFF9-7BEADDD40D3C}"/>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Widescreen</PresentationFormat>
  <Paragraphs>108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Aqeel. Albtoosh</dc:creator>
  <cp:lastModifiedBy>Amal Aqeel. Albtoosh</cp:lastModifiedBy>
  <cp:revision>1</cp:revision>
  <dcterms:created xsi:type="dcterms:W3CDTF">2021-03-02T09:55:12Z</dcterms:created>
  <dcterms:modified xsi:type="dcterms:W3CDTF">2021-03-02T09:55:50Z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0x010100DFA67A1030A30342B1C4434ED64B19A6</vt:lpwstr>
  </property>
</Properties>
</file>