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5" r:id="rId4"/>
    <p:sldId id="304" r:id="rId5"/>
    <p:sldId id="303" r:id="rId6"/>
    <p:sldId id="302" r:id="rId7"/>
    <p:sldId id="270" r:id="rId8"/>
    <p:sldId id="262" r:id="rId9"/>
    <p:sldId id="261" r:id="rId10"/>
    <p:sldId id="265" r:id="rId11"/>
    <p:sldId id="300" r:id="rId12"/>
    <p:sldId id="266" r:id="rId13"/>
    <p:sldId id="263" r:id="rId14"/>
    <p:sldId id="264" r:id="rId15"/>
    <p:sldId id="267" r:id="rId16"/>
    <p:sldId id="268" r:id="rId17"/>
    <p:sldId id="285" r:id="rId18"/>
    <p:sldId id="271" r:id="rId19"/>
    <p:sldId id="283" r:id="rId20"/>
    <p:sldId id="282" r:id="rId21"/>
    <p:sldId id="284" r:id="rId22"/>
    <p:sldId id="290" r:id="rId23"/>
    <p:sldId id="272" r:id="rId24"/>
    <p:sldId id="286" r:id="rId25"/>
    <p:sldId id="287" r:id="rId26"/>
    <p:sldId id="289" r:id="rId27"/>
    <p:sldId id="288" r:id="rId28"/>
    <p:sldId id="296" r:id="rId29"/>
    <p:sldId id="273" r:id="rId30"/>
    <p:sldId id="291" r:id="rId31"/>
    <p:sldId id="292" r:id="rId32"/>
    <p:sldId id="295" r:id="rId33"/>
    <p:sldId id="293" r:id="rId34"/>
    <p:sldId id="294" r:id="rId35"/>
    <p:sldId id="276" r:id="rId36"/>
    <p:sldId id="269" r:id="rId37"/>
    <p:sldId id="281" r:id="rId38"/>
    <p:sldId id="277" r:id="rId39"/>
    <p:sldId id="278" r:id="rId40"/>
    <p:sldId id="279" r:id="rId41"/>
    <p:sldId id="280" r:id="rId42"/>
    <p:sldId id="274" r:id="rId43"/>
    <p:sldId id="297" r:id="rId44"/>
    <p:sldId id="275" r:id="rId45"/>
    <p:sldId id="298" r:id="rId46"/>
    <p:sldId id="2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44"/>
    <p:restoredTop sz="95775"/>
  </p:normalViewPr>
  <p:slideViewPr>
    <p:cSldViewPr snapToGrid="0">
      <p:cViewPr varScale="1">
        <p:scale>
          <a:sx n="88" d="100"/>
          <a:sy n="88" d="100"/>
        </p:scale>
        <p:origin x="192"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8/13/22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8/13/22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8/13/22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8/13/22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8/13/22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8/13/22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IQ" TargetMode="External"/><Relationship Id="rId2" Type="http://schemas.openxmlformats.org/officeDocument/2006/relationships/hyperlink" Target="http://en.wikipedia.org/wiki/Intellectual_disabil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hs.uk/conditions/edwards-syndrome/" TargetMode="External"/><Relationship Id="rId2" Type="http://schemas.openxmlformats.org/officeDocument/2006/relationships/hyperlink" Target="https://www.nhs.uk/conditions/downs-syndrom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ghr.nlm.nih.gov/chromosome=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366B-8256-03FC-4B6E-9D1FB1DCF8FA}"/>
              </a:ext>
            </a:extLst>
          </p:cNvPr>
          <p:cNvSpPr>
            <a:spLocks noGrp="1"/>
          </p:cNvSpPr>
          <p:nvPr>
            <p:ph type="ctrTitle"/>
          </p:nvPr>
        </p:nvSpPr>
        <p:spPr/>
        <p:txBody>
          <a:bodyPr/>
          <a:lstStyle/>
          <a:p>
            <a:pPr algn="ctr"/>
            <a:r>
              <a:rPr lang="en-US" dirty="0"/>
              <a:t>common chromosomal anomalies and genetic disease</a:t>
            </a:r>
            <a:endParaRPr lang="en-JO" dirty="0"/>
          </a:p>
        </p:txBody>
      </p:sp>
      <p:sp>
        <p:nvSpPr>
          <p:cNvPr id="3" name="Subtitle 2">
            <a:extLst>
              <a:ext uri="{FF2B5EF4-FFF2-40B4-BE49-F238E27FC236}">
                <a16:creationId xmlns:a16="http://schemas.microsoft.com/office/drawing/2014/main" id="{643BAD06-476E-53EF-4CDE-4E633A739B48}"/>
              </a:ext>
            </a:extLst>
          </p:cNvPr>
          <p:cNvSpPr>
            <a:spLocks noGrp="1"/>
          </p:cNvSpPr>
          <p:nvPr>
            <p:ph type="subTitle" idx="1"/>
          </p:nvPr>
        </p:nvSpPr>
        <p:spPr>
          <a:xfrm>
            <a:off x="8610600" y="4397830"/>
            <a:ext cx="3200400" cy="2627084"/>
          </a:xfrm>
        </p:spPr>
        <p:txBody>
          <a:bodyPr>
            <a:normAutofit/>
          </a:bodyPr>
          <a:lstStyle/>
          <a:p>
            <a:r>
              <a:rPr lang="en-US" dirty="0"/>
              <a:t>D</a:t>
            </a:r>
            <a:r>
              <a:rPr lang="en-JO" dirty="0"/>
              <a:t>one by </a:t>
            </a:r>
          </a:p>
          <a:p>
            <a:r>
              <a:rPr lang="en-US" dirty="0"/>
              <a:t>L</a:t>
            </a:r>
            <a:r>
              <a:rPr lang="en-JO" dirty="0"/>
              <a:t>ekaa al moghrabi</a:t>
            </a:r>
          </a:p>
          <a:p>
            <a:r>
              <a:rPr lang="en-US" dirty="0"/>
              <a:t>B</a:t>
            </a:r>
            <a:r>
              <a:rPr lang="en-JO" dirty="0"/>
              <a:t>anan kasassbeh</a:t>
            </a:r>
          </a:p>
          <a:p>
            <a:r>
              <a:rPr lang="en-US" dirty="0"/>
              <a:t>L</a:t>
            </a:r>
            <a:r>
              <a:rPr lang="en-JO" dirty="0"/>
              <a:t>ena tarawneh</a:t>
            </a:r>
          </a:p>
          <a:p>
            <a:r>
              <a:rPr lang="en-US" dirty="0"/>
              <a:t>A</a:t>
            </a:r>
            <a:r>
              <a:rPr lang="en-JO" dirty="0"/>
              <a:t>on al smadi</a:t>
            </a:r>
          </a:p>
          <a:p>
            <a:r>
              <a:rPr lang="en-US" dirty="0"/>
              <a:t>A</a:t>
            </a:r>
            <a:r>
              <a:rPr lang="en-JO" dirty="0"/>
              <a:t>bdallah al hourani</a:t>
            </a:r>
          </a:p>
        </p:txBody>
      </p:sp>
    </p:spTree>
    <p:extLst>
      <p:ext uri="{BB962C8B-B14F-4D97-AF65-F5344CB8AC3E}">
        <p14:creationId xmlns:p14="http://schemas.microsoft.com/office/powerpoint/2010/main" val="82977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CE51-AD82-63DC-C8FC-5FFF32EC9615}"/>
              </a:ext>
            </a:extLst>
          </p:cNvPr>
          <p:cNvSpPr>
            <a:spLocks noGrp="1"/>
          </p:cNvSpPr>
          <p:nvPr>
            <p:ph type="title"/>
          </p:nvPr>
        </p:nvSpPr>
        <p:spPr/>
        <p:txBody>
          <a:bodyPr/>
          <a:lstStyle/>
          <a:p>
            <a:r>
              <a:rPr lang="en-US" b="1" dirty="0"/>
              <a:t>What are the symptoms of Down syndrome?</a:t>
            </a:r>
            <a:endParaRPr lang="en-JO" dirty="0"/>
          </a:p>
        </p:txBody>
      </p:sp>
      <p:sp>
        <p:nvSpPr>
          <p:cNvPr id="3" name="Content Placeholder 2">
            <a:extLst>
              <a:ext uri="{FF2B5EF4-FFF2-40B4-BE49-F238E27FC236}">
                <a16:creationId xmlns:a16="http://schemas.microsoft.com/office/drawing/2014/main" id="{06AFC000-9210-3E18-59F3-10A16CD40F37}"/>
              </a:ext>
            </a:extLst>
          </p:cNvPr>
          <p:cNvSpPr>
            <a:spLocks noGrp="1"/>
          </p:cNvSpPr>
          <p:nvPr>
            <p:ph idx="1"/>
          </p:nvPr>
        </p:nvSpPr>
        <p:spPr>
          <a:xfrm>
            <a:off x="1024128" y="2285999"/>
            <a:ext cx="9720073" cy="4463143"/>
          </a:xfrm>
        </p:spPr>
        <p:txBody>
          <a:bodyPr>
            <a:normAutofit fontScale="92500" lnSpcReduction="20000"/>
          </a:bodyPr>
          <a:lstStyle/>
          <a:p>
            <a:r>
              <a:rPr lang="en-US" dirty="0"/>
              <a:t>-Flattened face</a:t>
            </a:r>
          </a:p>
          <a:p>
            <a:r>
              <a:rPr lang="en-US" dirty="0"/>
              <a:t>-Small head</a:t>
            </a:r>
          </a:p>
          <a:p>
            <a:r>
              <a:rPr lang="en-US" dirty="0"/>
              <a:t>-Short neck</a:t>
            </a:r>
          </a:p>
          <a:p>
            <a:r>
              <a:rPr lang="en-US" dirty="0"/>
              <a:t>-Protruding tongue</a:t>
            </a:r>
          </a:p>
          <a:p>
            <a:r>
              <a:rPr lang="en-US" dirty="0"/>
              <a:t>-Upward slanting eye lids (palpebral fissures)</a:t>
            </a:r>
          </a:p>
          <a:p>
            <a:r>
              <a:rPr lang="en-US" dirty="0"/>
              <a:t>-Unusually shaped or small ears</a:t>
            </a:r>
          </a:p>
          <a:p>
            <a:r>
              <a:rPr lang="en-US" dirty="0"/>
              <a:t>-Poor muscle tone</a:t>
            </a:r>
          </a:p>
          <a:p>
            <a:r>
              <a:rPr lang="en-US" dirty="0"/>
              <a:t>-Broad, short hands with a single crease in the palm</a:t>
            </a:r>
          </a:p>
          <a:p>
            <a:r>
              <a:rPr lang="en-US" dirty="0"/>
              <a:t>-Relatively short fingers and small hands and feet</a:t>
            </a:r>
          </a:p>
          <a:p>
            <a:r>
              <a:rPr lang="en-US" dirty="0"/>
              <a:t>-Excessive flexibility</a:t>
            </a:r>
          </a:p>
          <a:p>
            <a:r>
              <a:rPr lang="en-US" dirty="0"/>
              <a:t>-Short height</a:t>
            </a:r>
          </a:p>
          <a:p>
            <a:endParaRPr lang="en-JO" dirty="0"/>
          </a:p>
        </p:txBody>
      </p:sp>
    </p:spTree>
    <p:extLst>
      <p:ext uri="{BB962C8B-B14F-4D97-AF65-F5344CB8AC3E}">
        <p14:creationId xmlns:p14="http://schemas.microsoft.com/office/powerpoint/2010/main" val="57474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 map&#10;&#10;Description automatically generated">
            <a:extLst>
              <a:ext uri="{FF2B5EF4-FFF2-40B4-BE49-F238E27FC236}">
                <a16:creationId xmlns:a16="http://schemas.microsoft.com/office/drawing/2014/main" id="{FC290284-1908-EF33-5669-CCB4DE11605B}"/>
              </a:ext>
            </a:extLst>
          </p:cNvPr>
          <p:cNvPicPr>
            <a:picLocks noChangeAspect="1"/>
          </p:cNvPicPr>
          <p:nvPr/>
        </p:nvPicPr>
        <p:blipFill>
          <a:blip r:embed="rId2"/>
          <a:stretch>
            <a:fillRect/>
          </a:stretch>
        </p:blipFill>
        <p:spPr>
          <a:xfrm>
            <a:off x="3288870" y="804333"/>
            <a:ext cx="5614257" cy="5249331"/>
          </a:xfrm>
          <a:prstGeom prst="rect">
            <a:avLst/>
          </a:prstGeom>
        </p:spPr>
      </p:pic>
    </p:spTree>
    <p:extLst>
      <p:ext uri="{BB962C8B-B14F-4D97-AF65-F5344CB8AC3E}">
        <p14:creationId xmlns:p14="http://schemas.microsoft.com/office/powerpoint/2010/main" val="319523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F0D1-2DBB-D03E-C4B3-71A4D6056B2A}"/>
              </a:ext>
            </a:extLst>
          </p:cNvPr>
          <p:cNvSpPr>
            <a:spLocks noGrp="1"/>
          </p:cNvSpPr>
          <p:nvPr>
            <p:ph type="title"/>
          </p:nvPr>
        </p:nvSpPr>
        <p:spPr/>
        <p:txBody>
          <a:bodyPr/>
          <a:lstStyle/>
          <a:p>
            <a:r>
              <a:rPr lang="en-US" b="1" dirty="0"/>
              <a:t>How is Down syndrome diagnosed?</a:t>
            </a:r>
            <a:br>
              <a:rPr lang="en-US" b="1" dirty="0"/>
            </a:br>
            <a:endParaRPr lang="en-JO" dirty="0"/>
          </a:p>
        </p:txBody>
      </p:sp>
      <p:sp>
        <p:nvSpPr>
          <p:cNvPr id="3" name="Content Placeholder 2">
            <a:extLst>
              <a:ext uri="{FF2B5EF4-FFF2-40B4-BE49-F238E27FC236}">
                <a16:creationId xmlns:a16="http://schemas.microsoft.com/office/drawing/2014/main" id="{2574802C-DB07-D296-0644-A9F16D69D204}"/>
              </a:ext>
            </a:extLst>
          </p:cNvPr>
          <p:cNvSpPr>
            <a:spLocks noGrp="1"/>
          </p:cNvSpPr>
          <p:nvPr>
            <p:ph idx="1"/>
          </p:nvPr>
        </p:nvSpPr>
        <p:spPr/>
        <p:txBody>
          <a:bodyPr>
            <a:normAutofit/>
          </a:bodyPr>
          <a:lstStyle/>
          <a:p>
            <a:r>
              <a:rPr lang="en-US" dirty="0"/>
              <a:t>Down syndrome can be diagnosed in infancy based on the characteristic clinical findings. When Down syndrome is suspected in a person, a genetic test called a chromosome analysis is performed on a blood or skin sample to look for an extra chromosome 21 (trisomy 21)</a:t>
            </a:r>
            <a:br>
              <a:rPr lang="en-US" dirty="0"/>
            </a:br>
            <a:endParaRPr lang="en-US" dirty="0"/>
          </a:p>
          <a:p>
            <a:r>
              <a:rPr lang="en-US" sz="2400" b="1" dirty="0">
                <a:solidFill>
                  <a:srgbClr val="C00000"/>
                </a:solidFill>
              </a:rPr>
              <a:t>Prenatal diagnosis : </a:t>
            </a:r>
          </a:p>
          <a:p>
            <a:pPr>
              <a:buClr>
                <a:srgbClr val="000000"/>
              </a:buClr>
              <a:buFont typeface="Arial"/>
              <a:buNone/>
            </a:pPr>
            <a:r>
              <a:rPr lang="en-US" sz="2000" dirty="0"/>
              <a:t>first trimester : fetal nuchal Translucency ( increase)          </a:t>
            </a:r>
          </a:p>
          <a:p>
            <a:pPr>
              <a:buClr>
                <a:srgbClr val="000000"/>
              </a:buClr>
              <a:buFont typeface="Arial"/>
              <a:buNone/>
            </a:pPr>
            <a:r>
              <a:rPr lang="en-US" sz="2000" dirty="0">
                <a:effectLst>
                  <a:outerShdw blurRad="38100" dist="38100" dir="2700000" algn="tl">
                    <a:srgbClr val="000000">
                      <a:alpha val="43137"/>
                    </a:srgbClr>
                  </a:outerShdw>
                </a:effectLst>
              </a:rPr>
              <a:t>Second trimester</a:t>
            </a:r>
            <a:r>
              <a:rPr lang="en-US" sz="2000" dirty="0"/>
              <a:t> : Biochemical markers (AFP low , </a:t>
            </a:r>
            <a:r>
              <a:rPr lang="en-US" sz="2000" dirty="0" err="1"/>
              <a:t>hCG</a:t>
            </a:r>
            <a:r>
              <a:rPr lang="en-US" sz="2000" dirty="0"/>
              <a:t> high ,Ue3 low , </a:t>
            </a:r>
            <a:r>
              <a:rPr lang="en-US" sz="2000" dirty="0" err="1"/>
              <a:t>InhibinA</a:t>
            </a:r>
            <a:r>
              <a:rPr lang="en-US" sz="2000" dirty="0"/>
              <a:t> high )</a:t>
            </a:r>
          </a:p>
          <a:p>
            <a:pPr>
              <a:buClr>
                <a:srgbClr val="000000"/>
              </a:buClr>
              <a:buFont typeface="Arial"/>
              <a:buNone/>
            </a:pPr>
            <a:r>
              <a:rPr lang="en-US" sz="2400" b="1" dirty="0">
                <a:solidFill>
                  <a:srgbClr val="C00000"/>
                </a:solidFill>
              </a:rPr>
              <a:t>Chorionic villus sampling amniocentesis</a:t>
            </a:r>
            <a:endParaRPr lang="en-US" sz="2400" b="1" dirty="0"/>
          </a:p>
          <a:p>
            <a:endParaRPr lang="en-JO" dirty="0"/>
          </a:p>
        </p:txBody>
      </p:sp>
    </p:spTree>
    <p:extLst>
      <p:ext uri="{BB962C8B-B14F-4D97-AF65-F5344CB8AC3E}">
        <p14:creationId xmlns:p14="http://schemas.microsoft.com/office/powerpoint/2010/main" val="9435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FA03-5C05-2B9C-446F-249878CC6A77}"/>
              </a:ext>
            </a:extLst>
          </p:cNvPr>
          <p:cNvSpPr>
            <a:spLocks noGrp="1"/>
          </p:cNvSpPr>
          <p:nvPr>
            <p:ph type="title"/>
          </p:nvPr>
        </p:nvSpPr>
        <p:spPr/>
        <p:txBody>
          <a:bodyPr/>
          <a:lstStyle/>
          <a:p>
            <a:r>
              <a:rPr lang="en-US" dirty="0"/>
              <a:t>Complications</a:t>
            </a:r>
            <a:br>
              <a:rPr lang="en-US" dirty="0"/>
            </a:br>
            <a:endParaRPr lang="en-JO" dirty="0"/>
          </a:p>
        </p:txBody>
      </p:sp>
      <p:sp>
        <p:nvSpPr>
          <p:cNvPr id="3" name="Content Placeholder 2">
            <a:extLst>
              <a:ext uri="{FF2B5EF4-FFF2-40B4-BE49-F238E27FC236}">
                <a16:creationId xmlns:a16="http://schemas.microsoft.com/office/drawing/2014/main" id="{B8158295-BB85-D9AC-DB64-D082A2E75312}"/>
              </a:ext>
            </a:extLst>
          </p:cNvPr>
          <p:cNvSpPr>
            <a:spLocks noGrp="1"/>
          </p:cNvSpPr>
          <p:nvPr>
            <p:ph idx="1"/>
          </p:nvPr>
        </p:nvSpPr>
        <p:spPr/>
        <p:txBody>
          <a:bodyPr>
            <a:normAutofit fontScale="92500" lnSpcReduction="10000"/>
          </a:bodyPr>
          <a:lstStyle/>
          <a:p>
            <a:r>
              <a:rPr lang="en-US" b="1" dirty="0"/>
              <a:t>Heart defects.</a:t>
            </a:r>
            <a:r>
              <a:rPr lang="en-US" dirty="0"/>
              <a:t> About half the children with Down syndrome are born with some type of congenital heart defect. These heart problems can be life-threatening and may require surgery in early infancy.</a:t>
            </a:r>
          </a:p>
          <a:p>
            <a:r>
              <a:rPr lang="en-US" b="1" dirty="0"/>
              <a:t>Gastrointestinal (GI) defects.</a:t>
            </a:r>
            <a:r>
              <a:rPr lang="en-US" dirty="0"/>
              <a:t> GI abnormalities occur in some children with Down syndrome and may include abnormalities of the intestines, esophagus, trachea and anus. The risk of developing digestive problems, such as GI blockage, heartburn (gastroesophageal reflux) or celiac disease, may be increased.</a:t>
            </a:r>
          </a:p>
          <a:p>
            <a:r>
              <a:rPr lang="en-US" b="1" dirty="0"/>
              <a:t>Immune disorders.</a:t>
            </a:r>
            <a:r>
              <a:rPr lang="en-US" dirty="0"/>
              <a:t> Because of abnormalities in their immune systems, people with Down syndrome are at increased risk of developing autoimmune disorders, some forms of cancer, and infectious diseases, such as pneumonia.</a:t>
            </a:r>
          </a:p>
          <a:p>
            <a:r>
              <a:rPr lang="en-US" b="1" dirty="0"/>
              <a:t>Sleep apnea.</a:t>
            </a:r>
            <a:r>
              <a:rPr lang="en-US" dirty="0"/>
              <a:t> Because of soft tissue and skeletal changes that lead to the obstruction of their airways, children and adults with Down syndrome are at greater risk of obstructive sleep apnea.</a:t>
            </a:r>
          </a:p>
          <a:p>
            <a:endParaRPr lang="en-JO" dirty="0"/>
          </a:p>
        </p:txBody>
      </p:sp>
    </p:spTree>
    <p:extLst>
      <p:ext uri="{BB962C8B-B14F-4D97-AF65-F5344CB8AC3E}">
        <p14:creationId xmlns:p14="http://schemas.microsoft.com/office/powerpoint/2010/main" val="120862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B2A5-AB51-0FC1-99BB-1F987D233EBE}"/>
              </a:ext>
            </a:extLst>
          </p:cNvPr>
          <p:cNvSpPr>
            <a:spLocks noGrp="1"/>
          </p:cNvSpPr>
          <p:nvPr>
            <p:ph type="title"/>
          </p:nvPr>
        </p:nvSpPr>
        <p:spPr/>
        <p:txBody>
          <a:bodyPr/>
          <a:lstStyle/>
          <a:p>
            <a:r>
              <a:rPr lang="en-US" dirty="0"/>
              <a:t>Complications</a:t>
            </a:r>
            <a:br>
              <a:rPr lang="en-US" dirty="0"/>
            </a:br>
            <a:endParaRPr lang="en-JO" dirty="0"/>
          </a:p>
        </p:txBody>
      </p:sp>
      <p:sp>
        <p:nvSpPr>
          <p:cNvPr id="3" name="Content Placeholder 2">
            <a:extLst>
              <a:ext uri="{FF2B5EF4-FFF2-40B4-BE49-F238E27FC236}">
                <a16:creationId xmlns:a16="http://schemas.microsoft.com/office/drawing/2014/main" id="{AAD791F2-FE38-6E33-AF62-3DE656277AF6}"/>
              </a:ext>
            </a:extLst>
          </p:cNvPr>
          <p:cNvSpPr>
            <a:spLocks noGrp="1"/>
          </p:cNvSpPr>
          <p:nvPr>
            <p:ph idx="1"/>
          </p:nvPr>
        </p:nvSpPr>
        <p:spPr/>
        <p:txBody>
          <a:bodyPr>
            <a:normAutofit fontScale="92500" lnSpcReduction="10000"/>
          </a:bodyPr>
          <a:lstStyle/>
          <a:p>
            <a:r>
              <a:rPr lang="en-US" b="1" dirty="0"/>
              <a:t>Obesity.</a:t>
            </a:r>
            <a:r>
              <a:rPr lang="en-US" dirty="0"/>
              <a:t> People with Down syndrome have a greater tendency to be obese compared with the general population.</a:t>
            </a:r>
          </a:p>
          <a:p>
            <a:r>
              <a:rPr lang="en-US" b="1" dirty="0"/>
              <a:t>Spinal problems.</a:t>
            </a:r>
            <a:r>
              <a:rPr lang="en-US" dirty="0"/>
              <a:t> Some people with Down syndrome may have a misalignment of the top two vertebrae in the neck (atlantoaxial instability). This condition puts them at risk of serious injury to the spinal cord from overextension of the neck.</a:t>
            </a:r>
          </a:p>
          <a:p>
            <a:r>
              <a:rPr lang="en-US" b="1" dirty="0"/>
              <a:t>Leukemia.</a:t>
            </a:r>
            <a:r>
              <a:rPr lang="en-US" dirty="0"/>
              <a:t> Young children with Down syndrome have an increased risk of leukemia.</a:t>
            </a:r>
          </a:p>
          <a:p>
            <a:r>
              <a:rPr lang="en-US" b="1" dirty="0"/>
              <a:t>Dementia.</a:t>
            </a:r>
            <a:r>
              <a:rPr lang="en-US" dirty="0"/>
              <a:t> People with Down syndrome have a greatly increased risk of dementia — signs and symptoms may begin around age 50. Having Down syndrome also increases the risk of developing Alzheimer's disease.</a:t>
            </a:r>
          </a:p>
          <a:p>
            <a:r>
              <a:rPr lang="en-US" b="1" dirty="0"/>
              <a:t>Other problems.</a:t>
            </a:r>
            <a:r>
              <a:rPr lang="en-US" dirty="0"/>
              <a:t> Down syndrome may also be associated with other health conditions, including endocrine problems, dental problems, seizures, ear infections, and hearing and vision problems.</a:t>
            </a:r>
          </a:p>
          <a:p>
            <a:endParaRPr lang="en-JO" dirty="0"/>
          </a:p>
        </p:txBody>
      </p:sp>
    </p:spTree>
    <p:extLst>
      <p:ext uri="{BB962C8B-B14F-4D97-AF65-F5344CB8AC3E}">
        <p14:creationId xmlns:p14="http://schemas.microsoft.com/office/powerpoint/2010/main" val="2578365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0615-2E29-2F1C-9961-53820754E288}"/>
              </a:ext>
            </a:extLst>
          </p:cNvPr>
          <p:cNvSpPr>
            <a:spLocks noGrp="1"/>
          </p:cNvSpPr>
          <p:nvPr>
            <p:ph type="title"/>
          </p:nvPr>
        </p:nvSpPr>
        <p:spPr/>
        <p:txBody>
          <a:bodyPr/>
          <a:lstStyle/>
          <a:p>
            <a:r>
              <a:rPr lang="en-US" dirty="0"/>
              <a:t>Complications</a:t>
            </a:r>
            <a:endParaRPr lang="en-JO" dirty="0"/>
          </a:p>
        </p:txBody>
      </p:sp>
      <p:sp>
        <p:nvSpPr>
          <p:cNvPr id="3" name="Content Placeholder 2">
            <a:extLst>
              <a:ext uri="{FF2B5EF4-FFF2-40B4-BE49-F238E27FC236}">
                <a16:creationId xmlns:a16="http://schemas.microsoft.com/office/drawing/2014/main" id="{8D7E2405-0352-A8F8-6698-FA68C00F0435}"/>
              </a:ext>
            </a:extLst>
          </p:cNvPr>
          <p:cNvSpPr>
            <a:spLocks noGrp="1"/>
          </p:cNvSpPr>
          <p:nvPr>
            <p:ph idx="1"/>
          </p:nvPr>
        </p:nvSpPr>
        <p:spPr/>
        <p:txBody>
          <a:bodyPr>
            <a:normAutofit fontScale="85000" lnSpcReduction="20000"/>
          </a:bodyPr>
          <a:lstStyle/>
          <a:p>
            <a:pPr marL="6350" indent="0">
              <a:spcBef>
                <a:spcPts val="0"/>
              </a:spcBef>
              <a:spcAft>
                <a:spcPts val="0"/>
              </a:spcAft>
              <a:buClr>
                <a:srgbClr val="FF0000"/>
              </a:buClr>
              <a:buNone/>
            </a:pPr>
            <a:r>
              <a:rPr lang="en-US" sz="2400" b="1" dirty="0">
                <a:latin typeface="Calibri"/>
                <a:ea typeface="Calibri"/>
                <a:cs typeface="Calibri"/>
                <a:sym typeface="Calibri"/>
              </a:rPr>
              <a:t>Mental retardation </a:t>
            </a:r>
          </a:p>
          <a:p>
            <a:pPr marL="228600" lvl="0" indent="-222250">
              <a:spcBef>
                <a:spcPts val="0"/>
              </a:spcBef>
              <a:spcAft>
                <a:spcPts val="0"/>
              </a:spcAft>
              <a:buClr>
                <a:srgbClr val="FF0000"/>
              </a:buClr>
              <a:buFont typeface="Arial"/>
              <a:buChar char="•"/>
            </a:pPr>
            <a:endParaRPr lang="en-US" sz="2400" dirty="0">
              <a:latin typeface="Calibri"/>
              <a:ea typeface="Calibri"/>
              <a:cs typeface="Calibri"/>
              <a:sym typeface="Calibri"/>
            </a:endParaRPr>
          </a:p>
          <a:p>
            <a:pPr marL="6350" lvl="0" indent="0">
              <a:spcBef>
                <a:spcPts val="0"/>
              </a:spcBef>
              <a:spcAft>
                <a:spcPts val="0"/>
              </a:spcAft>
              <a:buClr>
                <a:srgbClr val="FF0000"/>
              </a:buClr>
              <a:buNone/>
            </a:pPr>
            <a:r>
              <a:rPr lang="en-US" sz="2400" dirty="0">
                <a:latin typeface="Calibri"/>
                <a:ea typeface="Calibri"/>
                <a:cs typeface="Calibri"/>
                <a:sym typeface="Calibri"/>
              </a:rPr>
              <a:t>Most Down syndrome have </a:t>
            </a:r>
            <a:r>
              <a:rPr lang="en-US" sz="2400" dirty="0">
                <a:latin typeface="Calibri"/>
                <a:ea typeface="Calibri"/>
                <a:cs typeface="Calibri"/>
                <a:sym typeface="Calibri"/>
                <a:hlinkClick r:id="rId2">
                  <a:extLst>
                    <a:ext uri="{A12FA001-AC4F-418D-AE19-62706E023703}">
                      <ahyp:hlinkClr xmlns:ahyp="http://schemas.microsoft.com/office/drawing/2018/hyperlinkcolor" val="tx"/>
                    </a:ext>
                  </a:extLst>
                </a:hlinkClick>
              </a:rPr>
              <a:t>intellectual disability</a:t>
            </a:r>
            <a:r>
              <a:rPr lang="en-US" sz="2400" dirty="0">
                <a:latin typeface="Calibri"/>
                <a:ea typeface="Calibri"/>
                <a:cs typeface="Calibri"/>
                <a:sym typeface="Calibri"/>
              </a:rPr>
              <a:t> in the mild (</a:t>
            </a:r>
            <a:r>
              <a:rPr lang="en-US" sz="2400" dirty="0">
                <a:latin typeface="Calibri"/>
                <a:ea typeface="Calibri"/>
                <a:cs typeface="Calibri"/>
                <a:sym typeface="Calibri"/>
                <a:hlinkClick r:id="rId3">
                  <a:extLst>
                    <a:ext uri="{A12FA001-AC4F-418D-AE19-62706E023703}">
                      <ahyp:hlinkClr xmlns:ahyp="http://schemas.microsoft.com/office/drawing/2018/hyperlinkcolor" val="tx"/>
                    </a:ext>
                  </a:extLst>
                </a:hlinkClick>
              </a:rPr>
              <a:t>IQ</a:t>
            </a:r>
            <a:r>
              <a:rPr lang="en-US" sz="2400" dirty="0">
                <a:latin typeface="Calibri"/>
                <a:ea typeface="Calibri"/>
                <a:cs typeface="Calibri"/>
                <a:sym typeface="Calibri"/>
              </a:rPr>
              <a:t> 50–70) to moderate (IQ 35–50) </a:t>
            </a:r>
          </a:p>
          <a:p>
            <a:pPr marL="6350" lvl="0" indent="0">
              <a:spcBef>
                <a:spcPts val="1000"/>
              </a:spcBef>
              <a:spcAft>
                <a:spcPts val="0"/>
              </a:spcAft>
              <a:buClr>
                <a:srgbClr val="FF0000"/>
              </a:buClr>
              <a:buNone/>
            </a:pPr>
            <a:r>
              <a:rPr lang="en-US" sz="2400" dirty="0">
                <a:latin typeface="Calibri"/>
                <a:ea typeface="Calibri"/>
                <a:cs typeface="Calibri"/>
                <a:sym typeface="Calibri"/>
              </a:rPr>
              <a:t>Language skills show a difference between understanding speech and expressing speech, and commonly individuals with Down syndrome have a speech delay (expressive rather than receptive ) </a:t>
            </a:r>
          </a:p>
          <a:p>
            <a:pPr marL="6350" lvl="0" indent="0">
              <a:spcBef>
                <a:spcPts val="1000"/>
              </a:spcBef>
              <a:spcAft>
                <a:spcPts val="0"/>
              </a:spcAft>
              <a:buClr>
                <a:srgbClr val="FF0000"/>
              </a:buClr>
              <a:buNone/>
            </a:pPr>
            <a:endParaRPr lang="en-US" sz="2400" dirty="0">
              <a:latin typeface="Calibri"/>
              <a:ea typeface="Calibri"/>
              <a:cs typeface="Calibri"/>
              <a:sym typeface="Calibri"/>
            </a:endParaRPr>
          </a:p>
          <a:p>
            <a:pPr marL="0" lvl="0" indent="0">
              <a:spcBef>
                <a:spcPts val="0"/>
              </a:spcBef>
              <a:spcAft>
                <a:spcPts val="0"/>
              </a:spcAft>
              <a:buClr>
                <a:schemeClr val="dk1"/>
              </a:buClr>
              <a:buSzPct val="25000"/>
              <a:buNone/>
            </a:pPr>
            <a:r>
              <a:rPr lang="en-US" sz="2400" dirty="0">
                <a:latin typeface="Calibri"/>
                <a:ea typeface="Calibri"/>
                <a:cs typeface="Calibri"/>
                <a:sym typeface="Calibri"/>
              </a:rPr>
              <a:t>Children may also have delayed mental and social development. Common problems may include:</a:t>
            </a:r>
          </a:p>
          <a:p>
            <a:pPr marL="228600" lvl="0" indent="-254000">
              <a:spcBef>
                <a:spcPts val="1000"/>
              </a:spcBef>
              <a:spcAft>
                <a:spcPts val="0"/>
              </a:spcAft>
              <a:buClr>
                <a:srgbClr val="9900FF"/>
              </a:buClr>
              <a:buFont typeface="Arial"/>
              <a:buChar char="•"/>
            </a:pPr>
            <a:r>
              <a:rPr lang="en-US" sz="2400" dirty="0">
                <a:latin typeface="Calibri"/>
                <a:ea typeface="Calibri"/>
                <a:cs typeface="Calibri"/>
                <a:sym typeface="Calibri"/>
              </a:rPr>
              <a:t>Impulsive behavior </a:t>
            </a:r>
          </a:p>
          <a:p>
            <a:pPr marL="228600" lvl="0" indent="-254000">
              <a:spcBef>
                <a:spcPts val="1000"/>
              </a:spcBef>
              <a:spcAft>
                <a:spcPts val="0"/>
              </a:spcAft>
              <a:buClr>
                <a:srgbClr val="9900FF"/>
              </a:buClr>
              <a:buFont typeface="Arial"/>
              <a:buChar char="•"/>
            </a:pPr>
            <a:r>
              <a:rPr lang="en-US" sz="2400" dirty="0">
                <a:latin typeface="Calibri"/>
                <a:ea typeface="Calibri"/>
                <a:cs typeface="Calibri"/>
                <a:sym typeface="Calibri"/>
              </a:rPr>
              <a:t>Poor judgment </a:t>
            </a:r>
          </a:p>
          <a:p>
            <a:pPr marL="228600" lvl="0" indent="-254000">
              <a:spcBef>
                <a:spcPts val="1000"/>
              </a:spcBef>
              <a:spcAft>
                <a:spcPts val="0"/>
              </a:spcAft>
              <a:buClr>
                <a:srgbClr val="9900FF"/>
              </a:buClr>
              <a:buFont typeface="Arial"/>
              <a:buChar char="•"/>
            </a:pPr>
            <a:r>
              <a:rPr lang="en-US" sz="2400" dirty="0">
                <a:latin typeface="Calibri"/>
                <a:ea typeface="Calibri"/>
                <a:cs typeface="Calibri"/>
                <a:sym typeface="Calibri"/>
              </a:rPr>
              <a:t>Short attention span </a:t>
            </a:r>
          </a:p>
          <a:p>
            <a:pPr marL="228600" lvl="0" indent="-254000">
              <a:spcBef>
                <a:spcPts val="1000"/>
              </a:spcBef>
              <a:spcAft>
                <a:spcPts val="0"/>
              </a:spcAft>
              <a:buClr>
                <a:srgbClr val="9900FF"/>
              </a:buClr>
              <a:buFont typeface="Arial"/>
              <a:buChar char="•"/>
            </a:pPr>
            <a:r>
              <a:rPr lang="en-US" sz="2400" dirty="0">
                <a:latin typeface="Calibri"/>
                <a:ea typeface="Calibri"/>
                <a:cs typeface="Calibri"/>
                <a:sym typeface="Calibri"/>
              </a:rPr>
              <a:t>Slow learning</a:t>
            </a:r>
          </a:p>
          <a:p>
            <a:endParaRPr lang="en-JO" dirty="0"/>
          </a:p>
        </p:txBody>
      </p:sp>
    </p:spTree>
    <p:extLst>
      <p:ext uri="{BB962C8B-B14F-4D97-AF65-F5344CB8AC3E}">
        <p14:creationId xmlns:p14="http://schemas.microsoft.com/office/powerpoint/2010/main" val="1261198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5BD5-EDA7-32C3-0D0A-245200A2B0DD}"/>
              </a:ext>
            </a:extLst>
          </p:cNvPr>
          <p:cNvSpPr>
            <a:spLocks noGrp="1"/>
          </p:cNvSpPr>
          <p:nvPr>
            <p:ph type="title"/>
          </p:nvPr>
        </p:nvSpPr>
        <p:spPr/>
        <p:txBody>
          <a:bodyPr/>
          <a:lstStyle/>
          <a:p>
            <a:r>
              <a:rPr lang="en-US" sz="5400" b="1" dirty="0">
                <a:solidFill>
                  <a:schemeClr val="tx1"/>
                </a:solidFill>
                <a:latin typeface="Calibri"/>
              </a:rPr>
              <a:t>Management</a:t>
            </a:r>
            <a:endParaRPr lang="en-JO" dirty="0">
              <a:solidFill>
                <a:schemeClr val="tx1"/>
              </a:solidFill>
            </a:endParaRPr>
          </a:p>
        </p:txBody>
      </p:sp>
      <p:sp>
        <p:nvSpPr>
          <p:cNvPr id="3" name="Content Placeholder 2">
            <a:extLst>
              <a:ext uri="{FF2B5EF4-FFF2-40B4-BE49-F238E27FC236}">
                <a16:creationId xmlns:a16="http://schemas.microsoft.com/office/drawing/2014/main" id="{8A33F36F-2EF9-49B3-1DB4-A9F39378FB95}"/>
              </a:ext>
            </a:extLst>
          </p:cNvPr>
          <p:cNvSpPr>
            <a:spLocks noGrp="1"/>
          </p:cNvSpPr>
          <p:nvPr>
            <p:ph idx="1"/>
          </p:nvPr>
        </p:nvSpPr>
        <p:spPr/>
        <p:txBody>
          <a:bodyPr>
            <a:normAutofit fontScale="77500" lnSpcReduction="20000"/>
          </a:bodyPr>
          <a:lstStyle/>
          <a:p>
            <a:pPr lvl="1">
              <a:lnSpc>
                <a:spcPct val="80000"/>
              </a:lnSpc>
              <a:spcAft>
                <a:spcPts val="1600"/>
              </a:spcAft>
            </a:pPr>
            <a:r>
              <a:rPr lang="en-US" altLang="zh-CN" sz="2800" b="1" dirty="0">
                <a:effectLst>
                  <a:outerShdw blurRad="38100" dist="38100" dir="2700000" algn="tl">
                    <a:srgbClr val="000000">
                      <a:alpha val="43137"/>
                    </a:srgbClr>
                  </a:outerShdw>
                </a:effectLst>
                <a:latin typeface="Times New Roman" pitchFamily="18" charset="0"/>
                <a:ea typeface="宋体" charset="-122"/>
                <a:cs typeface="Times New Roman" pitchFamily="18" charset="0"/>
              </a:rPr>
              <a:t>No specific treatment however</a:t>
            </a:r>
          </a:p>
          <a:p>
            <a:pPr lvl="2">
              <a:lnSpc>
                <a:spcPct val="80000"/>
              </a:lnSpc>
              <a:spcAft>
                <a:spcPts val="1600"/>
              </a:spcAft>
            </a:pPr>
            <a:r>
              <a:rPr lang="en-US" altLang="zh-CN" sz="2800" dirty="0">
                <a:latin typeface="Times New Roman" pitchFamily="18" charset="0"/>
                <a:ea typeface="宋体" charset="-122"/>
                <a:cs typeface="Times New Roman" pitchFamily="18" charset="0"/>
              </a:rPr>
              <a:t>Regular checkups</a:t>
            </a:r>
          </a:p>
          <a:p>
            <a:pPr lvl="2">
              <a:lnSpc>
                <a:spcPct val="80000"/>
              </a:lnSpc>
              <a:spcAft>
                <a:spcPts val="1600"/>
              </a:spcAft>
            </a:pPr>
            <a:r>
              <a:rPr lang="en-US" altLang="zh-CN" sz="2800" dirty="0">
                <a:latin typeface="Times New Roman" pitchFamily="18" charset="0"/>
                <a:ea typeface="宋体" charset="-122"/>
                <a:cs typeface="Times New Roman" pitchFamily="18" charset="0"/>
              </a:rPr>
              <a:t>Special education</a:t>
            </a:r>
          </a:p>
          <a:p>
            <a:pPr lvl="2">
              <a:lnSpc>
                <a:spcPct val="80000"/>
              </a:lnSpc>
              <a:spcAft>
                <a:spcPts val="1600"/>
              </a:spcAft>
            </a:pPr>
            <a:r>
              <a:rPr lang="en-US" altLang="zh-CN" sz="2800" dirty="0">
                <a:latin typeface="Times New Roman" pitchFamily="18" charset="0"/>
                <a:ea typeface="宋体" charset="-122"/>
                <a:cs typeface="Times New Roman" pitchFamily="18" charset="0"/>
              </a:rPr>
              <a:t>Treatment to prevent heart failure for those with heart conditions</a:t>
            </a:r>
          </a:p>
          <a:p>
            <a:pPr lvl="2">
              <a:lnSpc>
                <a:spcPct val="80000"/>
              </a:lnSpc>
              <a:spcAft>
                <a:spcPts val="1600"/>
              </a:spcAft>
            </a:pPr>
            <a:r>
              <a:rPr lang="en-US" altLang="zh-CN" sz="2800" dirty="0">
                <a:latin typeface="Times New Roman" pitchFamily="18" charset="0"/>
                <a:ea typeface="宋体" charset="-122"/>
                <a:cs typeface="Times New Roman" pitchFamily="18" charset="0"/>
              </a:rPr>
              <a:t>Surgery for children with digestive or cardiac  problems</a:t>
            </a:r>
          </a:p>
          <a:p>
            <a:pPr lvl="2">
              <a:lnSpc>
                <a:spcPct val="80000"/>
              </a:lnSpc>
              <a:spcAft>
                <a:spcPts val="1600"/>
              </a:spcAft>
            </a:pPr>
            <a:r>
              <a:rPr lang="en-US" altLang="zh-CN" sz="2800" dirty="0">
                <a:latin typeface="Times New Roman" pitchFamily="18" charset="0"/>
                <a:ea typeface="宋体" charset="-122"/>
                <a:cs typeface="Times New Roman" pitchFamily="18" charset="0"/>
              </a:rPr>
              <a:t>Monitor for eye problems</a:t>
            </a:r>
          </a:p>
          <a:p>
            <a:pPr lvl="2">
              <a:lnSpc>
                <a:spcPct val="80000"/>
              </a:lnSpc>
              <a:spcAft>
                <a:spcPts val="1600"/>
              </a:spcAft>
            </a:pPr>
            <a:r>
              <a:rPr lang="en-US" altLang="zh-CN" sz="2800" dirty="0">
                <a:latin typeface="Times New Roman" pitchFamily="18" charset="0"/>
                <a:ea typeface="宋体" charset="-122"/>
                <a:cs typeface="Times New Roman" pitchFamily="18" charset="0"/>
              </a:rPr>
              <a:t>Monitor for lymphocytic leukemia </a:t>
            </a:r>
          </a:p>
          <a:p>
            <a:pPr lvl="2">
              <a:lnSpc>
                <a:spcPct val="80000"/>
              </a:lnSpc>
              <a:spcAft>
                <a:spcPts val="1600"/>
              </a:spcAft>
            </a:pPr>
            <a:r>
              <a:rPr lang="en-US" altLang="zh-CN" sz="2800" dirty="0">
                <a:latin typeface="Times New Roman" pitchFamily="18" charset="0"/>
                <a:ea typeface="宋体" charset="-122"/>
                <a:cs typeface="Times New Roman" pitchFamily="18" charset="0"/>
              </a:rPr>
              <a:t>Growth chart on Down curve </a:t>
            </a:r>
          </a:p>
          <a:p>
            <a:pPr lvl="2">
              <a:lnSpc>
                <a:spcPct val="80000"/>
              </a:lnSpc>
              <a:spcAft>
                <a:spcPts val="1600"/>
              </a:spcAft>
            </a:pPr>
            <a:r>
              <a:rPr lang="en-US" altLang="zh-CN" sz="2800" dirty="0">
                <a:latin typeface="Times New Roman" pitchFamily="18" charset="0"/>
                <a:ea typeface="宋体" charset="-122"/>
                <a:cs typeface="Times New Roman" pitchFamily="18" charset="0"/>
              </a:rPr>
              <a:t>Check hearing annually ( high risk of serious otitis media ) </a:t>
            </a:r>
          </a:p>
          <a:p>
            <a:endParaRPr lang="en-JO" dirty="0"/>
          </a:p>
        </p:txBody>
      </p:sp>
    </p:spTree>
    <p:extLst>
      <p:ext uri="{BB962C8B-B14F-4D97-AF65-F5344CB8AC3E}">
        <p14:creationId xmlns:p14="http://schemas.microsoft.com/office/powerpoint/2010/main" val="199982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DFEE-8E0D-6677-8D2B-9EAFF969F32B}"/>
              </a:ext>
            </a:extLst>
          </p:cNvPr>
          <p:cNvSpPr>
            <a:spLocks noGrp="1"/>
          </p:cNvSpPr>
          <p:nvPr>
            <p:ph type="title"/>
          </p:nvPr>
        </p:nvSpPr>
        <p:spPr/>
        <p:txBody>
          <a:bodyPr/>
          <a:lstStyle/>
          <a:p>
            <a:r>
              <a:rPr lang="en-US" sz="4800" b="1" kern="0" dirty="0">
                <a:cs typeface="Arial"/>
              </a:rPr>
              <a:t>Edward’s Syndrome</a:t>
            </a:r>
            <a:br>
              <a:rPr lang="en-US" sz="4800" b="1" kern="0" dirty="0">
                <a:cs typeface="Arial"/>
              </a:rPr>
            </a:br>
            <a:endParaRPr lang="en-JO" dirty="0"/>
          </a:p>
        </p:txBody>
      </p:sp>
      <p:pic>
        <p:nvPicPr>
          <p:cNvPr id="5" name="Content Placeholder 4" descr="A baby lying on its back&#10;&#10;Description automatically generated with medium confidence">
            <a:extLst>
              <a:ext uri="{FF2B5EF4-FFF2-40B4-BE49-F238E27FC236}">
                <a16:creationId xmlns:a16="http://schemas.microsoft.com/office/drawing/2014/main" id="{F9B0AB00-4319-E405-1D91-4BBBEBDA8A0E}"/>
              </a:ext>
            </a:extLst>
          </p:cNvPr>
          <p:cNvPicPr>
            <a:picLocks noGrp="1" noChangeAspect="1"/>
          </p:cNvPicPr>
          <p:nvPr>
            <p:ph idx="1"/>
          </p:nvPr>
        </p:nvPicPr>
        <p:blipFill>
          <a:blip r:embed="rId2"/>
          <a:stretch>
            <a:fillRect/>
          </a:stretch>
        </p:blipFill>
        <p:spPr>
          <a:xfrm>
            <a:off x="3464719" y="2487612"/>
            <a:ext cx="4838700" cy="3619500"/>
          </a:xfrm>
        </p:spPr>
      </p:pic>
    </p:spTree>
    <p:extLst>
      <p:ext uri="{BB962C8B-B14F-4D97-AF65-F5344CB8AC3E}">
        <p14:creationId xmlns:p14="http://schemas.microsoft.com/office/powerpoint/2010/main" val="290258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B293-F48F-576F-5D95-56BDEFC99325}"/>
              </a:ext>
            </a:extLst>
          </p:cNvPr>
          <p:cNvSpPr>
            <a:spLocks noGrp="1"/>
          </p:cNvSpPr>
          <p:nvPr>
            <p:ph type="title"/>
          </p:nvPr>
        </p:nvSpPr>
        <p:spPr/>
        <p:txBody>
          <a:bodyPr/>
          <a:lstStyle/>
          <a:p>
            <a:r>
              <a:rPr lang="en-US" sz="5400" b="1" kern="0" dirty="0">
                <a:cs typeface="Arial"/>
              </a:rPr>
              <a:t>Edward’s Syndrome</a:t>
            </a:r>
            <a:br>
              <a:rPr lang="en-US" sz="5400" b="1" kern="0" dirty="0">
                <a:cs typeface="Arial"/>
              </a:rPr>
            </a:br>
            <a:endParaRPr lang="en-JO" dirty="0"/>
          </a:p>
        </p:txBody>
      </p:sp>
      <p:sp>
        <p:nvSpPr>
          <p:cNvPr id="3" name="Content Placeholder 2">
            <a:extLst>
              <a:ext uri="{FF2B5EF4-FFF2-40B4-BE49-F238E27FC236}">
                <a16:creationId xmlns:a16="http://schemas.microsoft.com/office/drawing/2014/main" id="{A7FA5053-2022-CC7E-C594-B0DAE45CBC76}"/>
              </a:ext>
            </a:extLst>
          </p:cNvPr>
          <p:cNvSpPr>
            <a:spLocks noGrp="1"/>
          </p:cNvSpPr>
          <p:nvPr>
            <p:ph idx="1"/>
          </p:nvPr>
        </p:nvSpPr>
        <p:spPr/>
        <p:txBody>
          <a:bodyPr>
            <a:normAutofit/>
          </a:bodyPr>
          <a:lstStyle/>
          <a:p>
            <a:r>
              <a:rPr lang="en-US" dirty="0"/>
              <a:t>Edwards syndrome, also known as trisomy 18, is a very severe genetic condition that affects how your child’s body develops and grows. Children diagnosed with trisomy 18 have a low birth weight and multiple birth defects </a:t>
            </a:r>
          </a:p>
          <a:p>
            <a:r>
              <a:rPr lang="en-US" sz="2400" dirty="0">
                <a:solidFill>
                  <a:prstClr val="black"/>
                </a:solidFill>
                <a:latin typeface="MinionPro-Regular"/>
              </a:rPr>
              <a:t>The </a:t>
            </a:r>
            <a:r>
              <a:rPr lang="en-US" sz="2400" dirty="0">
                <a:solidFill>
                  <a:srgbClr val="FF0000"/>
                </a:solidFill>
                <a:latin typeface="MinionPro-Regular"/>
              </a:rPr>
              <a:t>second most common  autosomal trisomy</a:t>
            </a:r>
            <a:r>
              <a:rPr lang="en-US" sz="2400" dirty="0">
                <a:solidFill>
                  <a:prstClr val="black"/>
                </a:solidFill>
                <a:latin typeface="MinionPro-Regular"/>
              </a:rPr>
              <a:t>.</a:t>
            </a:r>
          </a:p>
          <a:p>
            <a:r>
              <a:rPr lang="en-US" dirty="0"/>
              <a:t>Edwards syndrome (trisomy 18) can affect anyone. The condition occurs when a person has an extra copy of chromosome 18, which is random and unpredictable. The likelihood that a parent will have a child with Edwards syndrome (trisomy 18) increases with maternal age at the time of pregnancy. If a parent had a child with Edwards syndrome (trisomy 18) and becomes pregnant again, it’s unlikely they’ll have another child diagnosed with the same condition (no more than 1%).</a:t>
            </a:r>
          </a:p>
          <a:p>
            <a:endParaRPr lang="en-JO" dirty="0"/>
          </a:p>
        </p:txBody>
      </p:sp>
    </p:spTree>
    <p:extLst>
      <p:ext uri="{BB962C8B-B14F-4D97-AF65-F5344CB8AC3E}">
        <p14:creationId xmlns:p14="http://schemas.microsoft.com/office/powerpoint/2010/main" val="339208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AA76-E152-2BE3-9ADE-922CA67222A6}"/>
              </a:ext>
            </a:extLst>
          </p:cNvPr>
          <p:cNvSpPr>
            <a:spLocks noGrp="1"/>
          </p:cNvSpPr>
          <p:nvPr>
            <p:ph type="title"/>
          </p:nvPr>
        </p:nvSpPr>
        <p:spPr/>
        <p:txBody>
          <a:bodyPr/>
          <a:lstStyle/>
          <a:p>
            <a:r>
              <a:rPr lang="en-US" sz="4800" b="1" kern="0" dirty="0">
                <a:cs typeface="Arial"/>
              </a:rPr>
              <a:t>Edward’s Syndrome</a:t>
            </a:r>
            <a:br>
              <a:rPr lang="en-US" sz="4800" b="1" kern="0" dirty="0">
                <a:cs typeface="Arial"/>
              </a:rPr>
            </a:br>
            <a:endParaRPr lang="en-JO" dirty="0"/>
          </a:p>
        </p:txBody>
      </p:sp>
      <p:sp>
        <p:nvSpPr>
          <p:cNvPr id="3" name="Content Placeholder 2">
            <a:extLst>
              <a:ext uri="{FF2B5EF4-FFF2-40B4-BE49-F238E27FC236}">
                <a16:creationId xmlns:a16="http://schemas.microsoft.com/office/drawing/2014/main" id="{1F3A86E0-2364-DAE7-0B01-6490BDA42C5E}"/>
              </a:ext>
            </a:extLst>
          </p:cNvPr>
          <p:cNvSpPr>
            <a:spLocks noGrp="1"/>
          </p:cNvSpPr>
          <p:nvPr>
            <p:ph idx="1"/>
          </p:nvPr>
        </p:nvSpPr>
        <p:spPr/>
        <p:txBody>
          <a:bodyPr>
            <a:normAutofit/>
          </a:bodyPr>
          <a:lstStyle/>
          <a:p>
            <a:pPr>
              <a:buClr>
                <a:srgbClr val="000000"/>
              </a:buClr>
              <a:buNone/>
            </a:pPr>
            <a:r>
              <a:rPr lang="en-US" sz="2400" dirty="0"/>
              <a:t>Edwards syndrome (trisomy 18) occurs in an estimated 1 out of every 5,000 to 6,000 live births</a:t>
            </a:r>
          </a:p>
          <a:p>
            <a:pPr>
              <a:buClr>
                <a:srgbClr val="000000"/>
              </a:buClr>
              <a:buFont typeface="Arial"/>
              <a:buNone/>
            </a:pPr>
            <a:endParaRPr lang="en-US" sz="2400" dirty="0">
              <a:latin typeface="MinionPro-Regular"/>
            </a:endParaRPr>
          </a:p>
          <a:p>
            <a:pPr>
              <a:buClr>
                <a:srgbClr val="000000"/>
              </a:buClr>
              <a:buFont typeface="Arial"/>
              <a:buNone/>
            </a:pPr>
            <a:r>
              <a:rPr lang="en-US" sz="2400" dirty="0">
                <a:latin typeface="MinionPro-Regular"/>
              </a:rPr>
              <a:t>More than </a:t>
            </a:r>
            <a:r>
              <a:rPr lang="en-US" sz="2400" dirty="0">
                <a:solidFill>
                  <a:srgbClr val="FF0000"/>
                </a:solidFill>
                <a:latin typeface="MinionPro-Regular"/>
              </a:rPr>
              <a:t>95%</a:t>
            </a:r>
            <a:r>
              <a:rPr lang="en-US" sz="2400" dirty="0">
                <a:latin typeface="MinionPro-Regular"/>
              </a:rPr>
              <a:t> of with trisomy 1 are </a:t>
            </a:r>
            <a:r>
              <a:rPr lang="en-US" sz="2400" dirty="0">
                <a:solidFill>
                  <a:prstClr val="black">
                    <a:lumMod val="95000"/>
                    <a:lumOff val="5000"/>
                  </a:prstClr>
                </a:solidFill>
                <a:latin typeface="MinionPro-Regular"/>
              </a:rPr>
              <a:t>spontaneously aborted in the first trimester. </a:t>
            </a:r>
          </a:p>
          <a:p>
            <a:pPr>
              <a:buClr>
                <a:srgbClr val="000000"/>
              </a:buClr>
              <a:buFont typeface="Arial"/>
              <a:buNone/>
            </a:pPr>
            <a:endParaRPr lang="en-US" sz="2400" dirty="0">
              <a:latin typeface="MinionPro-Regular"/>
            </a:endParaRPr>
          </a:p>
          <a:p>
            <a:pPr>
              <a:buClr>
                <a:srgbClr val="000000"/>
              </a:buClr>
              <a:buFont typeface="Arial"/>
              <a:buNone/>
            </a:pPr>
            <a:r>
              <a:rPr lang="en-US" sz="2400" dirty="0">
                <a:latin typeface="MinionPro-Regular"/>
              </a:rPr>
              <a:t>Trisomy 18 is  usually </a:t>
            </a:r>
            <a:r>
              <a:rPr lang="en-US" sz="2400" dirty="0">
                <a:solidFill>
                  <a:srgbClr val="C00000"/>
                </a:solidFill>
                <a:latin typeface="MinionPro-Regular"/>
              </a:rPr>
              <a:t>lethal</a:t>
            </a:r>
            <a:r>
              <a:rPr lang="en-US" sz="2400" dirty="0">
                <a:solidFill>
                  <a:srgbClr val="FF0000"/>
                </a:solidFill>
                <a:latin typeface="MinionPro-Regular"/>
              </a:rPr>
              <a:t>; </a:t>
            </a:r>
            <a:r>
              <a:rPr lang="en-US" sz="2400" dirty="0">
                <a:solidFill>
                  <a:prstClr val="black">
                    <a:lumMod val="95000"/>
                    <a:lumOff val="5000"/>
                  </a:prstClr>
                </a:solidFill>
                <a:latin typeface="MinionPro-Regular"/>
              </a:rPr>
              <a:t>fewer than 10% of affected </a:t>
            </a:r>
            <a:endParaRPr lang="ar-JO" sz="2400" dirty="0">
              <a:solidFill>
                <a:prstClr val="black">
                  <a:lumMod val="95000"/>
                  <a:lumOff val="5000"/>
                </a:prstClr>
              </a:solidFill>
              <a:latin typeface="MinionPro-Regular"/>
            </a:endParaRPr>
          </a:p>
          <a:p>
            <a:pPr>
              <a:buClr>
                <a:srgbClr val="000000"/>
              </a:buClr>
              <a:buFont typeface="Arial"/>
              <a:buNone/>
            </a:pPr>
            <a:r>
              <a:rPr lang="en-US" sz="2400" dirty="0">
                <a:solidFill>
                  <a:prstClr val="black">
                    <a:lumMod val="95000"/>
                    <a:lumOff val="5000"/>
                  </a:prstClr>
                </a:solidFill>
                <a:latin typeface="MinionPro-Regular"/>
              </a:rPr>
              <a:t>survive until  their </a:t>
            </a:r>
            <a:r>
              <a:rPr lang="en-US" sz="2400" b="1" u="sng" dirty="0">
                <a:solidFill>
                  <a:prstClr val="black">
                    <a:lumMod val="95000"/>
                    <a:lumOff val="5000"/>
                  </a:prstClr>
                </a:solidFill>
                <a:latin typeface="MinionPro-Regular"/>
              </a:rPr>
              <a:t>first birthday</a:t>
            </a:r>
            <a:endParaRPr lang="en-JO" dirty="0"/>
          </a:p>
        </p:txBody>
      </p:sp>
    </p:spTree>
    <p:extLst>
      <p:ext uri="{BB962C8B-B14F-4D97-AF65-F5344CB8AC3E}">
        <p14:creationId xmlns:p14="http://schemas.microsoft.com/office/powerpoint/2010/main" val="56356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B756-DF53-5E86-02B4-BEAE7E4D7595}"/>
              </a:ext>
            </a:extLst>
          </p:cNvPr>
          <p:cNvSpPr>
            <a:spLocks noGrp="1"/>
          </p:cNvSpPr>
          <p:nvPr>
            <p:ph type="title"/>
          </p:nvPr>
        </p:nvSpPr>
        <p:spPr/>
        <p:txBody>
          <a:bodyPr/>
          <a:lstStyle/>
          <a:p>
            <a:r>
              <a:rPr lang="en-JO" dirty="0"/>
              <a:t>content</a:t>
            </a:r>
          </a:p>
        </p:txBody>
      </p:sp>
      <p:sp>
        <p:nvSpPr>
          <p:cNvPr id="3" name="Content Placeholder 2">
            <a:extLst>
              <a:ext uri="{FF2B5EF4-FFF2-40B4-BE49-F238E27FC236}">
                <a16:creationId xmlns:a16="http://schemas.microsoft.com/office/drawing/2014/main" id="{670CED29-6A72-3E4A-0E50-F87CAC7C6400}"/>
              </a:ext>
            </a:extLst>
          </p:cNvPr>
          <p:cNvSpPr>
            <a:spLocks noGrp="1"/>
          </p:cNvSpPr>
          <p:nvPr>
            <p:ph idx="1"/>
          </p:nvPr>
        </p:nvSpPr>
        <p:spPr>
          <a:xfrm>
            <a:off x="1024128" y="1756229"/>
            <a:ext cx="9720073" cy="5101771"/>
          </a:xfrm>
        </p:spPr>
        <p:txBody>
          <a:bodyPr>
            <a:normAutofit fontScale="62500" lnSpcReduction="20000"/>
          </a:bodyPr>
          <a:lstStyle/>
          <a:p>
            <a:endParaRPr lang="en-US" sz="4100" b="1" dirty="0"/>
          </a:p>
          <a:p>
            <a:r>
              <a:rPr lang="en-US" sz="4100" b="1" dirty="0"/>
              <a:t>- </a:t>
            </a:r>
            <a:r>
              <a:rPr lang="fr-FR" sz="4100" b="1" dirty="0"/>
              <a:t>Introduction </a:t>
            </a:r>
          </a:p>
          <a:p>
            <a:r>
              <a:rPr lang="fr-FR" sz="4100" b="1" kern="0" dirty="0">
                <a:cs typeface="Arial"/>
              </a:rPr>
              <a:t>- </a:t>
            </a:r>
            <a:r>
              <a:rPr lang="en-US" sz="4100" b="1" kern="0" dirty="0">
                <a:cs typeface="Arial"/>
              </a:rPr>
              <a:t>Edward’s Syndrome</a:t>
            </a:r>
            <a:endParaRPr lang="ar-SA" sz="4100" b="1" dirty="0"/>
          </a:p>
          <a:p>
            <a:r>
              <a:rPr lang="fr-FR" sz="4100" b="1" dirty="0"/>
              <a:t>- D</a:t>
            </a:r>
            <a:r>
              <a:rPr lang="en-US" sz="4100" b="1" dirty="0"/>
              <a:t>own syndrome</a:t>
            </a:r>
          </a:p>
          <a:p>
            <a:r>
              <a:rPr lang="en-US" sz="4100" b="1" dirty="0"/>
              <a:t>- </a:t>
            </a:r>
            <a:r>
              <a:rPr lang="fr-FR" sz="4100" b="1" dirty="0"/>
              <a:t>T</a:t>
            </a:r>
            <a:r>
              <a:rPr lang="en-US" sz="4100" b="1" dirty="0" err="1"/>
              <a:t>urner</a:t>
            </a:r>
            <a:r>
              <a:rPr lang="en-US" sz="4100" b="1" dirty="0"/>
              <a:t> syndrome </a:t>
            </a:r>
          </a:p>
          <a:p>
            <a:r>
              <a:rPr lang="en-US" sz="4100" b="1" dirty="0"/>
              <a:t>-  Patau syndrome</a:t>
            </a:r>
          </a:p>
          <a:p>
            <a:r>
              <a:rPr lang="en-US" sz="4100" b="1" dirty="0"/>
              <a:t>- Klinefelter syndrome</a:t>
            </a:r>
          </a:p>
          <a:p>
            <a:r>
              <a:rPr lang="en-US" sz="4100" b="1" dirty="0"/>
              <a:t>- Fragile X syndrome</a:t>
            </a:r>
          </a:p>
          <a:p>
            <a:r>
              <a:rPr lang="en-US" sz="4100" b="1" dirty="0"/>
              <a:t>- Triple-X syndrome</a:t>
            </a:r>
          </a:p>
          <a:p>
            <a:pPr marL="0" indent="0">
              <a:buNone/>
            </a:pPr>
            <a:endParaRPr lang="en-US" dirty="0"/>
          </a:p>
          <a:p>
            <a:br>
              <a:rPr lang="ar-JO" sz="2400" dirty="0">
                <a:solidFill>
                  <a:srgbClr val="C00000"/>
                </a:solidFill>
              </a:rPr>
            </a:br>
            <a:endParaRPr lang="en-US" dirty="0"/>
          </a:p>
        </p:txBody>
      </p:sp>
    </p:spTree>
    <p:extLst>
      <p:ext uri="{BB962C8B-B14F-4D97-AF65-F5344CB8AC3E}">
        <p14:creationId xmlns:p14="http://schemas.microsoft.com/office/powerpoint/2010/main" val="634098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D6EB-67EA-10FC-509B-43C2970CCF13}"/>
              </a:ext>
            </a:extLst>
          </p:cNvPr>
          <p:cNvSpPr>
            <a:spLocks noGrp="1"/>
          </p:cNvSpPr>
          <p:nvPr>
            <p:ph type="title"/>
          </p:nvPr>
        </p:nvSpPr>
        <p:spPr/>
        <p:txBody>
          <a:bodyPr>
            <a:normAutofit fontScale="90000"/>
          </a:bodyPr>
          <a:lstStyle/>
          <a:p>
            <a:r>
              <a:rPr lang="en-US" b="1" dirty="0"/>
              <a:t>What are the symptoms of Edwards syndrome ?</a:t>
            </a:r>
            <a:br>
              <a:rPr lang="en-US" b="1" dirty="0"/>
            </a:br>
            <a:endParaRPr lang="en-JO" dirty="0"/>
          </a:p>
        </p:txBody>
      </p:sp>
      <p:sp>
        <p:nvSpPr>
          <p:cNvPr id="3" name="Content Placeholder 2">
            <a:extLst>
              <a:ext uri="{FF2B5EF4-FFF2-40B4-BE49-F238E27FC236}">
                <a16:creationId xmlns:a16="http://schemas.microsoft.com/office/drawing/2014/main" id="{5EE2A871-65F3-639C-A12F-680C4F715DC1}"/>
              </a:ext>
            </a:extLst>
          </p:cNvPr>
          <p:cNvSpPr>
            <a:spLocks noGrp="1"/>
          </p:cNvSpPr>
          <p:nvPr>
            <p:ph idx="1"/>
          </p:nvPr>
        </p:nvSpPr>
        <p:spPr>
          <a:xfrm>
            <a:off x="827314" y="1669143"/>
            <a:ext cx="11190515" cy="5188857"/>
          </a:xfrm>
        </p:spPr>
        <p:txBody>
          <a:bodyPr>
            <a:normAutofit/>
          </a:bodyPr>
          <a:lstStyle/>
          <a:p>
            <a:endParaRPr lang="en-US" dirty="0"/>
          </a:p>
          <a:p>
            <a:r>
              <a:rPr lang="en-US" dirty="0"/>
              <a:t>Symptoms of Edwards syndrome (trisomy 18) typically include poor growth before and after birth, multiple birth defects and severe developmental delays or learning problems. Symptoms are present during pregnancy and after your child is born.</a:t>
            </a:r>
          </a:p>
          <a:p>
            <a:r>
              <a:rPr lang="en-US" b="1" dirty="0"/>
              <a:t>Symptoms of Edwards syndrome (trisomy 18) during pregnancy</a:t>
            </a:r>
          </a:p>
          <a:p>
            <a:r>
              <a:rPr lang="en-US" dirty="0"/>
              <a:t>Your healthcare provider will look for signs of Edwards syndrome (trisomy 18) during a prenatal ultrasound, including:</a:t>
            </a:r>
          </a:p>
          <a:p>
            <a:r>
              <a:rPr lang="en-US" dirty="0"/>
              <a:t>Very little fetal activity.</a:t>
            </a:r>
          </a:p>
          <a:p>
            <a:r>
              <a:rPr lang="en-US" dirty="0"/>
              <a:t>A single artery in your umbilical cord.</a:t>
            </a:r>
          </a:p>
          <a:p>
            <a:r>
              <a:rPr lang="en-US" dirty="0"/>
              <a:t>A small placenta.</a:t>
            </a:r>
          </a:p>
          <a:p>
            <a:r>
              <a:rPr lang="en-US" dirty="0"/>
              <a:t>Birth defects.</a:t>
            </a:r>
          </a:p>
          <a:p>
            <a:r>
              <a:rPr lang="en-US" dirty="0"/>
              <a:t>polyhydramnios</a:t>
            </a:r>
          </a:p>
          <a:p>
            <a:endParaRPr lang="en-JO" dirty="0"/>
          </a:p>
        </p:txBody>
      </p:sp>
    </p:spTree>
    <p:extLst>
      <p:ext uri="{BB962C8B-B14F-4D97-AF65-F5344CB8AC3E}">
        <p14:creationId xmlns:p14="http://schemas.microsoft.com/office/powerpoint/2010/main" val="2102066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EB0C-4AB2-8AAB-E88B-2DFB9BF614F4}"/>
              </a:ext>
            </a:extLst>
          </p:cNvPr>
          <p:cNvSpPr>
            <a:spLocks noGrp="1"/>
          </p:cNvSpPr>
          <p:nvPr>
            <p:ph type="title"/>
          </p:nvPr>
        </p:nvSpPr>
        <p:spPr/>
        <p:txBody>
          <a:bodyPr/>
          <a:lstStyle/>
          <a:p>
            <a:endParaRPr lang="en-JO"/>
          </a:p>
        </p:txBody>
      </p:sp>
      <p:pic>
        <p:nvPicPr>
          <p:cNvPr id="8" name="Content Placeholder 7" descr="Diagram&#10;&#10;Description automatically generated">
            <a:extLst>
              <a:ext uri="{FF2B5EF4-FFF2-40B4-BE49-F238E27FC236}">
                <a16:creationId xmlns:a16="http://schemas.microsoft.com/office/drawing/2014/main" id="{4BB5EF69-E164-BC5D-6DCD-E9A5178879BC}"/>
              </a:ext>
            </a:extLst>
          </p:cNvPr>
          <p:cNvPicPr>
            <a:picLocks noGrp="1" noChangeAspect="1"/>
          </p:cNvPicPr>
          <p:nvPr>
            <p:ph idx="1"/>
          </p:nvPr>
        </p:nvPicPr>
        <p:blipFill>
          <a:blip r:embed="rId2"/>
          <a:stretch>
            <a:fillRect/>
          </a:stretch>
        </p:blipFill>
        <p:spPr>
          <a:xfrm>
            <a:off x="0" y="0"/>
            <a:ext cx="11954107" cy="6858000"/>
          </a:xfrm>
        </p:spPr>
      </p:pic>
    </p:spTree>
    <p:extLst>
      <p:ext uri="{BB962C8B-B14F-4D97-AF65-F5344CB8AC3E}">
        <p14:creationId xmlns:p14="http://schemas.microsoft.com/office/powerpoint/2010/main" val="176289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73DD-7E68-80A7-14EE-55E4D86A5C51}"/>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b="1" kern="1200" cap="all" spc="200" baseline="0">
                <a:solidFill>
                  <a:schemeClr val="tx1">
                    <a:lumMod val="95000"/>
                    <a:lumOff val="5000"/>
                  </a:schemeClr>
                </a:solidFill>
                <a:latin typeface="+mj-lt"/>
                <a:ea typeface="+mj-ea"/>
                <a:cs typeface="+mj-cs"/>
              </a:rPr>
              <a:t>Patau syndrome</a:t>
            </a:r>
            <a:endParaRPr lang="en-US" sz="4400" kern="1200" cap="all" spc="200" baseline="0">
              <a:solidFill>
                <a:schemeClr val="tx1">
                  <a:lumMod val="95000"/>
                  <a:lumOff val="5000"/>
                </a:schemeClr>
              </a:solidFill>
              <a:latin typeface="+mj-lt"/>
              <a:ea typeface="+mj-ea"/>
              <a:cs typeface="+mj-cs"/>
            </a:endParaRPr>
          </a:p>
        </p:txBody>
      </p:sp>
      <p:pic>
        <p:nvPicPr>
          <p:cNvPr id="5" name="Content Placeholder 4" descr="A picture containing text, newspaper, compact disk, printer&#10;&#10;Description automatically generated">
            <a:extLst>
              <a:ext uri="{FF2B5EF4-FFF2-40B4-BE49-F238E27FC236}">
                <a16:creationId xmlns:a16="http://schemas.microsoft.com/office/drawing/2014/main" id="{7BFEB927-7A09-7946-98B5-C7F6234D3FCA}"/>
              </a:ext>
            </a:extLst>
          </p:cNvPr>
          <p:cNvPicPr>
            <a:picLocks noChangeAspect="1"/>
          </p:cNvPicPr>
          <p:nvPr/>
        </p:nvPicPr>
        <p:blipFill>
          <a:blip r:embed="rId2"/>
          <a:stretch>
            <a:fillRect/>
          </a:stretch>
        </p:blipFill>
        <p:spPr>
          <a:xfrm>
            <a:off x="4654984" y="1280267"/>
            <a:ext cx="6896936" cy="4298442"/>
          </a:xfrm>
          <a:prstGeom prst="rect">
            <a:avLst/>
          </a:prstGeom>
        </p:spPr>
      </p:pic>
    </p:spTree>
    <p:extLst>
      <p:ext uri="{BB962C8B-B14F-4D97-AF65-F5344CB8AC3E}">
        <p14:creationId xmlns:p14="http://schemas.microsoft.com/office/powerpoint/2010/main" val="174739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031-83FB-8596-67DA-967A19A8B53A}"/>
              </a:ext>
            </a:extLst>
          </p:cNvPr>
          <p:cNvSpPr>
            <a:spLocks noGrp="1"/>
          </p:cNvSpPr>
          <p:nvPr>
            <p:ph type="title"/>
          </p:nvPr>
        </p:nvSpPr>
        <p:spPr/>
        <p:txBody>
          <a:bodyPr/>
          <a:lstStyle/>
          <a:p>
            <a:r>
              <a:rPr lang="en-US" sz="5400" b="1" dirty="0"/>
              <a:t>Patau syndrome</a:t>
            </a:r>
            <a:br>
              <a:rPr lang="en-US" sz="5400" b="1" dirty="0"/>
            </a:br>
            <a:endParaRPr lang="en-JO" dirty="0"/>
          </a:p>
        </p:txBody>
      </p:sp>
      <p:sp>
        <p:nvSpPr>
          <p:cNvPr id="3" name="Content Placeholder 2">
            <a:extLst>
              <a:ext uri="{FF2B5EF4-FFF2-40B4-BE49-F238E27FC236}">
                <a16:creationId xmlns:a16="http://schemas.microsoft.com/office/drawing/2014/main" id="{D84BDDF2-DE29-AC16-3E78-7A1C19D4991D}"/>
              </a:ext>
            </a:extLst>
          </p:cNvPr>
          <p:cNvSpPr>
            <a:spLocks noGrp="1"/>
          </p:cNvSpPr>
          <p:nvPr>
            <p:ph idx="1"/>
          </p:nvPr>
        </p:nvSpPr>
        <p:spPr>
          <a:xfrm>
            <a:off x="609600" y="2084832"/>
            <a:ext cx="11480800" cy="4773168"/>
          </a:xfrm>
        </p:spPr>
        <p:txBody>
          <a:bodyPr>
            <a:normAutofit/>
          </a:bodyPr>
          <a:lstStyle/>
          <a:p>
            <a:r>
              <a:rPr lang="en-US" dirty="0"/>
              <a:t>Patau syndrome is a syndrome caused by a chromosomal abnormality, in which some or all of the cells of the body contain extra genetic material from chromosome 13.</a:t>
            </a:r>
          </a:p>
          <a:p>
            <a:r>
              <a:rPr lang="en-US" dirty="0"/>
              <a:t>This severely disrupts normal development and, in many cases, results in </a:t>
            </a:r>
            <a:r>
              <a:rPr lang="en-US" b="1" dirty="0"/>
              <a:t>miscarriage , stillbirth </a:t>
            </a:r>
            <a:r>
              <a:rPr lang="en-US" dirty="0"/>
              <a:t>or the baby dying shortly after birth</a:t>
            </a:r>
          </a:p>
          <a:p>
            <a:r>
              <a:rPr lang="en-US" dirty="0"/>
              <a:t>Babies with Patau's syndrome grow slowly in the womb and have a low birth weight, along with a number of other serious medical problems.</a:t>
            </a:r>
          </a:p>
          <a:p>
            <a:r>
              <a:rPr lang="en-US" dirty="0"/>
              <a:t>Patau's syndrome affects about 1 in every 5,000 births. The risk of having a baby with the syndrome increases with the mother's age.</a:t>
            </a:r>
          </a:p>
          <a:p>
            <a:r>
              <a:rPr lang="en-US" dirty="0"/>
              <a:t>More than 9 out of 10 children born with Patau's syndrome die during the first year. </a:t>
            </a:r>
          </a:p>
          <a:p>
            <a:br>
              <a:rPr lang="en-US" dirty="0"/>
            </a:br>
            <a:endParaRPr lang="en-JO" dirty="0"/>
          </a:p>
        </p:txBody>
      </p:sp>
    </p:spTree>
    <p:extLst>
      <p:ext uri="{BB962C8B-B14F-4D97-AF65-F5344CB8AC3E}">
        <p14:creationId xmlns:p14="http://schemas.microsoft.com/office/powerpoint/2010/main" val="400983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D6BA-23BC-BDF9-47A6-73899C5A2B6D}"/>
              </a:ext>
            </a:extLst>
          </p:cNvPr>
          <p:cNvSpPr>
            <a:spLocks noGrp="1"/>
          </p:cNvSpPr>
          <p:nvPr>
            <p:ph type="title"/>
          </p:nvPr>
        </p:nvSpPr>
        <p:spPr/>
        <p:txBody>
          <a:bodyPr/>
          <a:lstStyle/>
          <a:p>
            <a:r>
              <a:rPr lang="en-US" b="1" dirty="0"/>
              <a:t>Symptoms and features</a:t>
            </a:r>
            <a:br>
              <a:rPr lang="en-US" b="1" dirty="0"/>
            </a:br>
            <a:endParaRPr lang="en-JO" dirty="0"/>
          </a:p>
        </p:txBody>
      </p:sp>
      <p:sp>
        <p:nvSpPr>
          <p:cNvPr id="3" name="Content Placeholder 2">
            <a:extLst>
              <a:ext uri="{FF2B5EF4-FFF2-40B4-BE49-F238E27FC236}">
                <a16:creationId xmlns:a16="http://schemas.microsoft.com/office/drawing/2014/main" id="{8625B14B-54B8-D1D0-FF67-05E66675394F}"/>
              </a:ext>
            </a:extLst>
          </p:cNvPr>
          <p:cNvSpPr>
            <a:spLocks noGrp="1"/>
          </p:cNvSpPr>
          <p:nvPr>
            <p:ph idx="1"/>
          </p:nvPr>
        </p:nvSpPr>
        <p:spPr>
          <a:xfrm>
            <a:off x="657207" y="2084832"/>
            <a:ext cx="10877586" cy="4572000"/>
          </a:xfrm>
        </p:spPr>
        <p:txBody>
          <a:bodyPr>
            <a:normAutofit/>
          </a:bodyPr>
          <a:lstStyle/>
          <a:p>
            <a:r>
              <a:rPr lang="en-US" dirty="0"/>
              <a:t>Babies with Patau's syndrome can have a wide range of health problems.</a:t>
            </a:r>
          </a:p>
          <a:p>
            <a:r>
              <a:rPr lang="en-US" dirty="0"/>
              <a:t>Their growth in the womb is often restricted, resulting in a low birth weight, and 8 out of 10 will be born with severe heart defects.</a:t>
            </a:r>
          </a:p>
          <a:p>
            <a:r>
              <a:rPr lang="en-US" dirty="0"/>
              <a:t>The brain often does not divide into 2 halves. This is known as holoprosencephaly. </a:t>
            </a:r>
          </a:p>
          <a:p>
            <a:r>
              <a:rPr lang="en-US" dirty="0"/>
              <a:t>When this happens, it can affect facial features and cause defects such as:</a:t>
            </a:r>
          </a:p>
          <a:p>
            <a:r>
              <a:rPr lang="en-US" dirty="0"/>
              <a:t>Cleft lip and palate </a:t>
            </a:r>
          </a:p>
          <a:p>
            <a:r>
              <a:rPr lang="en-US" dirty="0"/>
              <a:t>an abnormally small eye or eyes (microphthalmia) </a:t>
            </a:r>
          </a:p>
          <a:p>
            <a:r>
              <a:rPr lang="en-US" dirty="0"/>
              <a:t>absence of 1 or both eyes (anophthalmia) </a:t>
            </a:r>
          </a:p>
          <a:p>
            <a:r>
              <a:rPr lang="en-US" dirty="0"/>
              <a:t>reduced distance between the eyes (hypotelorism) </a:t>
            </a:r>
          </a:p>
          <a:p>
            <a:r>
              <a:rPr lang="en-US" dirty="0"/>
              <a:t>problems with the development of the nasal passages</a:t>
            </a:r>
          </a:p>
          <a:p>
            <a:endParaRPr lang="en-JO" dirty="0"/>
          </a:p>
        </p:txBody>
      </p:sp>
    </p:spTree>
    <p:extLst>
      <p:ext uri="{BB962C8B-B14F-4D97-AF65-F5344CB8AC3E}">
        <p14:creationId xmlns:p14="http://schemas.microsoft.com/office/powerpoint/2010/main" val="427639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D408-B648-F898-E6EA-3AC4B885279F}"/>
              </a:ext>
            </a:extLst>
          </p:cNvPr>
          <p:cNvSpPr>
            <a:spLocks noGrp="1"/>
          </p:cNvSpPr>
          <p:nvPr>
            <p:ph type="title"/>
          </p:nvPr>
        </p:nvSpPr>
        <p:spPr/>
        <p:txBody>
          <a:bodyPr/>
          <a:lstStyle/>
          <a:p>
            <a:r>
              <a:rPr lang="en-US" b="1" dirty="0"/>
              <a:t>Symptoms and features</a:t>
            </a:r>
            <a:br>
              <a:rPr lang="en-US" b="1" dirty="0"/>
            </a:br>
            <a:endParaRPr lang="en-JO" dirty="0"/>
          </a:p>
        </p:txBody>
      </p:sp>
      <p:sp>
        <p:nvSpPr>
          <p:cNvPr id="3" name="Content Placeholder 2">
            <a:extLst>
              <a:ext uri="{FF2B5EF4-FFF2-40B4-BE49-F238E27FC236}">
                <a16:creationId xmlns:a16="http://schemas.microsoft.com/office/drawing/2014/main" id="{1AFE05CF-3060-E15A-8ADB-C7F9F6F49D41}"/>
              </a:ext>
            </a:extLst>
          </p:cNvPr>
          <p:cNvSpPr>
            <a:spLocks noGrp="1"/>
          </p:cNvSpPr>
          <p:nvPr>
            <p:ph idx="1"/>
          </p:nvPr>
        </p:nvSpPr>
        <p:spPr>
          <a:xfrm>
            <a:off x="1024128" y="2286000"/>
            <a:ext cx="9720073" cy="4303486"/>
          </a:xfrm>
        </p:spPr>
        <p:txBody>
          <a:bodyPr>
            <a:normAutofit fontScale="92500" lnSpcReduction="10000"/>
          </a:bodyPr>
          <a:lstStyle/>
          <a:p>
            <a:r>
              <a:rPr lang="en-US" dirty="0"/>
              <a:t>Other abnormalities of the face and head include:</a:t>
            </a:r>
          </a:p>
          <a:p>
            <a:r>
              <a:rPr lang="en-US" dirty="0"/>
              <a:t>smaller than normal head size (microcephaly) </a:t>
            </a:r>
          </a:p>
          <a:p>
            <a:r>
              <a:rPr lang="en-US" dirty="0"/>
              <a:t>skin missing from the scalp (cutis aplasia) </a:t>
            </a:r>
          </a:p>
          <a:p>
            <a:r>
              <a:rPr lang="en-US" dirty="0"/>
              <a:t>ear malformations and deafness</a:t>
            </a:r>
          </a:p>
          <a:p>
            <a:r>
              <a:rPr lang="en-US" dirty="0"/>
              <a:t>Patau's syndrome can also cause other problems, such as:</a:t>
            </a:r>
          </a:p>
          <a:p>
            <a:r>
              <a:rPr lang="en-US" dirty="0"/>
              <a:t>an abdominal wall defect where the abdomen does not develop fully in the womb, resulting in the intestines being outside the body, covered only by a membrane – this is known as an exomphalos or omphalocele </a:t>
            </a:r>
          </a:p>
          <a:p>
            <a:r>
              <a:rPr lang="en-US" dirty="0"/>
              <a:t>abnormal cysts in the kidneys </a:t>
            </a:r>
          </a:p>
          <a:p>
            <a:r>
              <a:rPr lang="en-US" dirty="0"/>
              <a:t>There may also be abnormalities of the hands and feet, such as extra fingers or toes (polydactyly) and a rounded bottom to the feet, known as rocker-bottom feet.</a:t>
            </a:r>
          </a:p>
          <a:p>
            <a:endParaRPr lang="en-JO" dirty="0"/>
          </a:p>
        </p:txBody>
      </p:sp>
    </p:spTree>
    <p:extLst>
      <p:ext uri="{BB962C8B-B14F-4D97-AF65-F5344CB8AC3E}">
        <p14:creationId xmlns:p14="http://schemas.microsoft.com/office/powerpoint/2010/main" val="1379930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29DE-F9DC-9C59-471D-F044A1AD2B06}"/>
              </a:ext>
            </a:extLst>
          </p:cNvPr>
          <p:cNvSpPr>
            <a:spLocks noGrp="1"/>
          </p:cNvSpPr>
          <p:nvPr>
            <p:ph type="title"/>
          </p:nvPr>
        </p:nvSpPr>
        <p:spPr/>
        <p:txBody>
          <a:bodyPr/>
          <a:lstStyle/>
          <a:p>
            <a:endParaRPr lang="en-JO"/>
          </a:p>
        </p:txBody>
      </p:sp>
      <p:pic>
        <p:nvPicPr>
          <p:cNvPr id="5" name="Content Placeholder 4" descr="Graphical user interface&#10;&#10;Description automatically generated with medium confidence">
            <a:extLst>
              <a:ext uri="{FF2B5EF4-FFF2-40B4-BE49-F238E27FC236}">
                <a16:creationId xmlns:a16="http://schemas.microsoft.com/office/drawing/2014/main" id="{612417C4-C299-7A3C-C47A-FADDD54DC40D}"/>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382177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902B-7321-4F46-70CB-258099621221}"/>
              </a:ext>
            </a:extLst>
          </p:cNvPr>
          <p:cNvSpPr>
            <a:spLocks noGrp="1"/>
          </p:cNvSpPr>
          <p:nvPr>
            <p:ph type="title"/>
          </p:nvPr>
        </p:nvSpPr>
        <p:spPr/>
        <p:txBody>
          <a:bodyPr>
            <a:normAutofit fontScale="90000"/>
          </a:bodyPr>
          <a:lstStyle/>
          <a:p>
            <a:r>
              <a:rPr lang="en-US" b="1" dirty="0"/>
              <a:t>Treating and managing Patau's syndrome</a:t>
            </a:r>
            <a:br>
              <a:rPr lang="en-US" b="1" dirty="0"/>
            </a:br>
            <a:endParaRPr lang="en-JO" dirty="0"/>
          </a:p>
        </p:txBody>
      </p:sp>
      <p:sp>
        <p:nvSpPr>
          <p:cNvPr id="3" name="Content Placeholder 2">
            <a:extLst>
              <a:ext uri="{FF2B5EF4-FFF2-40B4-BE49-F238E27FC236}">
                <a16:creationId xmlns:a16="http://schemas.microsoft.com/office/drawing/2014/main" id="{68651F4E-6D49-B9DD-745C-307454B12B78}"/>
              </a:ext>
            </a:extLst>
          </p:cNvPr>
          <p:cNvSpPr>
            <a:spLocks noGrp="1"/>
          </p:cNvSpPr>
          <p:nvPr>
            <p:ph idx="1"/>
          </p:nvPr>
        </p:nvSpPr>
        <p:spPr>
          <a:xfrm>
            <a:off x="1024128" y="2286000"/>
            <a:ext cx="9720073" cy="1981200"/>
          </a:xfrm>
        </p:spPr>
        <p:txBody>
          <a:bodyPr/>
          <a:lstStyle/>
          <a:p>
            <a:r>
              <a:rPr lang="en-US" dirty="0"/>
              <a:t>There's no specific treatment for Patau's syndrome. As a result of the severe health problems a newborn baby with the syndrome will have, doctors usually focus on minimizing discomfort and ensuring the baby is able to feed.</a:t>
            </a:r>
          </a:p>
          <a:p>
            <a:r>
              <a:rPr lang="en-US" dirty="0"/>
              <a:t>For the small number of babies with Patau's syndrome who survive beyond the first few days of life, their care will depend on their specific symptoms and needs.</a:t>
            </a:r>
          </a:p>
          <a:p>
            <a:endParaRPr lang="en-JO" dirty="0"/>
          </a:p>
        </p:txBody>
      </p:sp>
      <p:sp>
        <p:nvSpPr>
          <p:cNvPr id="4" name="TextBox 3">
            <a:extLst>
              <a:ext uri="{FF2B5EF4-FFF2-40B4-BE49-F238E27FC236}">
                <a16:creationId xmlns:a16="http://schemas.microsoft.com/office/drawing/2014/main" id="{1CF16299-7323-7D8E-0D70-E941B3335C43}"/>
              </a:ext>
            </a:extLst>
          </p:cNvPr>
          <p:cNvSpPr txBox="1"/>
          <p:nvPr/>
        </p:nvSpPr>
        <p:spPr>
          <a:xfrm>
            <a:off x="1024128" y="5210629"/>
            <a:ext cx="9942286" cy="646331"/>
          </a:xfrm>
          <a:prstGeom prst="rect">
            <a:avLst/>
          </a:prstGeom>
          <a:noFill/>
        </p:spPr>
        <p:txBody>
          <a:bodyPr wrap="square" rtlCol="0">
            <a:spAutoFit/>
          </a:bodyPr>
          <a:lstStyle/>
          <a:p>
            <a:r>
              <a:rPr lang="en-US" dirty="0"/>
              <a:t>a screening test for Patau's syndrome, as well as </a:t>
            </a:r>
            <a:r>
              <a:rPr lang="en-US" dirty="0">
                <a:hlinkClick r:id="rId2"/>
              </a:rPr>
              <a:t>Down's syndrome</a:t>
            </a:r>
            <a:r>
              <a:rPr lang="en-US" dirty="0"/>
              <a:t> (trisomy 21) and </a:t>
            </a:r>
            <a:r>
              <a:rPr lang="en-US" dirty="0">
                <a:hlinkClick r:id="rId3"/>
              </a:rPr>
              <a:t>Edwards' syndrome</a:t>
            </a:r>
            <a:r>
              <a:rPr lang="en-US" dirty="0"/>
              <a:t>(trisomy 18), from 10 to 14 weeks of pregnancy.</a:t>
            </a:r>
          </a:p>
        </p:txBody>
      </p:sp>
      <p:sp>
        <p:nvSpPr>
          <p:cNvPr id="5" name="TextBox 4">
            <a:extLst>
              <a:ext uri="{FF2B5EF4-FFF2-40B4-BE49-F238E27FC236}">
                <a16:creationId xmlns:a16="http://schemas.microsoft.com/office/drawing/2014/main" id="{327F026D-1448-6156-82C2-0ABAD5E7B034}"/>
              </a:ext>
            </a:extLst>
          </p:cNvPr>
          <p:cNvSpPr txBox="1"/>
          <p:nvPr/>
        </p:nvSpPr>
        <p:spPr>
          <a:xfrm>
            <a:off x="1024128" y="4267200"/>
            <a:ext cx="7587526" cy="769441"/>
          </a:xfrm>
          <a:prstGeom prst="rect">
            <a:avLst/>
          </a:prstGeom>
          <a:noFill/>
        </p:spPr>
        <p:txBody>
          <a:bodyPr wrap="none" rtlCol="0">
            <a:spAutoFit/>
          </a:bodyPr>
          <a:lstStyle/>
          <a:p>
            <a:r>
              <a:rPr lang="en-US" sz="4400" b="1" dirty="0"/>
              <a:t>Screening for Patau's syndrome</a:t>
            </a:r>
          </a:p>
        </p:txBody>
      </p:sp>
    </p:spTree>
    <p:extLst>
      <p:ext uri="{BB962C8B-B14F-4D97-AF65-F5344CB8AC3E}">
        <p14:creationId xmlns:p14="http://schemas.microsoft.com/office/powerpoint/2010/main" val="296176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10;&#10;Description automatically generated">
            <a:extLst>
              <a:ext uri="{FF2B5EF4-FFF2-40B4-BE49-F238E27FC236}">
                <a16:creationId xmlns:a16="http://schemas.microsoft.com/office/drawing/2014/main" id="{A4329EC8-E527-4A9A-734E-78A9D7745DB0}"/>
              </a:ext>
            </a:extLst>
          </p:cNvPr>
          <p:cNvPicPr>
            <a:picLocks noChangeAspect="1"/>
          </p:cNvPicPr>
          <p:nvPr/>
        </p:nvPicPr>
        <p:blipFill>
          <a:blip r:embed="rId2"/>
          <a:stretch>
            <a:fillRect/>
          </a:stretch>
        </p:blipFill>
        <p:spPr>
          <a:xfrm>
            <a:off x="1628483" y="804333"/>
            <a:ext cx="8935031" cy="5249331"/>
          </a:xfrm>
          <a:prstGeom prst="rect">
            <a:avLst/>
          </a:prstGeom>
        </p:spPr>
      </p:pic>
    </p:spTree>
    <p:extLst>
      <p:ext uri="{BB962C8B-B14F-4D97-AF65-F5344CB8AC3E}">
        <p14:creationId xmlns:p14="http://schemas.microsoft.com/office/powerpoint/2010/main" val="356998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C85A-BB79-53E5-A862-FAC43E607745}"/>
              </a:ext>
            </a:extLst>
          </p:cNvPr>
          <p:cNvSpPr>
            <a:spLocks noGrp="1"/>
          </p:cNvSpPr>
          <p:nvPr>
            <p:ph type="title"/>
          </p:nvPr>
        </p:nvSpPr>
        <p:spPr/>
        <p:txBody>
          <a:bodyPr/>
          <a:lstStyle/>
          <a:p>
            <a:r>
              <a:rPr lang="en-US" sz="5400" b="1" dirty="0"/>
              <a:t>Klinefelter syndrome</a:t>
            </a:r>
            <a:endParaRPr lang="en-JO" dirty="0"/>
          </a:p>
        </p:txBody>
      </p:sp>
      <p:sp>
        <p:nvSpPr>
          <p:cNvPr id="3" name="Content Placeholder 2">
            <a:extLst>
              <a:ext uri="{FF2B5EF4-FFF2-40B4-BE49-F238E27FC236}">
                <a16:creationId xmlns:a16="http://schemas.microsoft.com/office/drawing/2014/main" id="{2D5D41E6-4227-12D3-380C-951C56AC820A}"/>
              </a:ext>
            </a:extLst>
          </p:cNvPr>
          <p:cNvSpPr>
            <a:spLocks noGrp="1"/>
          </p:cNvSpPr>
          <p:nvPr>
            <p:ph idx="1"/>
          </p:nvPr>
        </p:nvSpPr>
        <p:spPr/>
        <p:txBody>
          <a:bodyPr/>
          <a:lstStyle/>
          <a:p>
            <a:r>
              <a:rPr lang="en-US" sz="2800" dirty="0">
                <a:latin typeface="+mj-lt"/>
              </a:rPr>
              <a:t>Klinefelter syndrome is a condition that occurs in men as a result of an extra X chromosome. The most common symptom is infertility.</a:t>
            </a:r>
          </a:p>
          <a:p>
            <a:pPr marL="0" indent="0">
              <a:buNone/>
            </a:pPr>
            <a:r>
              <a:rPr lang="en-US" sz="2800" dirty="0">
                <a:latin typeface="+mj-lt"/>
                <a:cs typeface="Arabic Typesetting" panose="03020402040406030203" pitchFamily="66" charset="-78"/>
              </a:rPr>
              <a:t>The most common human sex chromosome disorder </a:t>
            </a:r>
            <a:r>
              <a:rPr lang="en-US" sz="2800" dirty="0">
                <a:latin typeface="+mj-lt"/>
              </a:rPr>
              <a:t>Klinefelter syndrome is found in about 1 out of every 500-1,000 newborn males.</a:t>
            </a:r>
          </a:p>
          <a:p>
            <a:pPr marL="0" indent="0">
              <a:buNone/>
            </a:pPr>
            <a:r>
              <a:rPr lang="en-US" sz="2800" dirty="0">
                <a:latin typeface="+mj-lt"/>
                <a:cs typeface="Arabic Typesetting" panose="03020402040406030203" pitchFamily="66" charset="-78"/>
              </a:rPr>
              <a:t>It is also the most common chromosomal disorder associated with male hypogonadism and infertility</a:t>
            </a:r>
          </a:p>
          <a:p>
            <a:pPr marL="0" indent="0">
              <a:buNone/>
            </a:pPr>
            <a:endParaRPr lang="en-JO" dirty="0"/>
          </a:p>
        </p:txBody>
      </p:sp>
    </p:spTree>
    <p:extLst>
      <p:ext uri="{BB962C8B-B14F-4D97-AF65-F5344CB8AC3E}">
        <p14:creationId xmlns:p14="http://schemas.microsoft.com/office/powerpoint/2010/main" val="151141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ABC3C-AE1E-AD4D-FC3D-C6216F55A0A6}"/>
              </a:ext>
            </a:extLst>
          </p:cNvPr>
          <p:cNvSpPr>
            <a:spLocks noGrp="1"/>
          </p:cNvSpPr>
          <p:nvPr>
            <p:ph idx="1"/>
          </p:nvPr>
        </p:nvSpPr>
        <p:spPr>
          <a:xfrm>
            <a:off x="734824" y="751968"/>
            <a:ext cx="9720073" cy="4023360"/>
          </a:xfrm>
        </p:spPr>
        <p:txBody>
          <a:bodyPr/>
          <a:lstStyle/>
          <a:p>
            <a:r>
              <a:rPr lang="en-US" dirty="0"/>
              <a:t>Chromosomes are the structures </a:t>
            </a:r>
            <a:r>
              <a:rPr lang="fr-FR" dirty="0"/>
              <a:t>that </a:t>
            </a:r>
            <a:r>
              <a:rPr lang="en-US" dirty="0"/>
              <a:t>hold our genes(the basic units of heredity ).🧬 </a:t>
            </a:r>
          </a:p>
          <a:p>
            <a:r>
              <a:rPr lang="en-US" dirty="0"/>
              <a:t>Human cells have 23 pairs of chromosomes</a:t>
            </a:r>
            <a:r>
              <a:rPr lang="fr-FR" dirty="0"/>
              <a:t> </a:t>
            </a:r>
            <a:r>
              <a:rPr lang="en-US" dirty="0"/>
              <a:t>with one copy of each chromosome inherited from each parent.Twenty-two pairs of chromosome are </a:t>
            </a:r>
            <a:r>
              <a:rPr lang="en-US" b="1" dirty="0"/>
              <a:t>autosomes,</a:t>
            </a:r>
            <a:r>
              <a:rPr lang="en-US" dirty="0"/>
              <a:t> the remaining pair consists for </a:t>
            </a:r>
            <a:r>
              <a:rPr lang="en-US" b="1" dirty="0"/>
              <a:t>sex chromosomes.</a:t>
            </a:r>
            <a:r>
              <a:rPr lang="en-US" dirty="0"/>
              <a:t> </a:t>
            </a:r>
          </a:p>
          <a:p>
            <a:r>
              <a:rPr lang="en-US" b="1" dirty="0"/>
              <a:t>Females have two X chromosomes,</a:t>
            </a:r>
            <a:r>
              <a:rPr lang="fr-FR" b="1" dirty="0"/>
              <a:t> </a:t>
            </a:r>
            <a:r>
              <a:rPr lang="en-US" b="1" dirty="0"/>
              <a:t>males have one X</a:t>
            </a:r>
            <a:r>
              <a:rPr lang="fr-FR" b="1" dirty="0"/>
              <a:t> </a:t>
            </a:r>
            <a:r>
              <a:rPr lang="en-US" b="1" dirty="0"/>
              <a:t>and one Y</a:t>
            </a:r>
          </a:p>
          <a:p>
            <a:endParaRPr lang="en-JO" dirty="0"/>
          </a:p>
        </p:txBody>
      </p:sp>
      <p:pic>
        <p:nvPicPr>
          <p:cNvPr id="6" name="Picture 5">
            <a:extLst>
              <a:ext uri="{FF2B5EF4-FFF2-40B4-BE49-F238E27FC236}">
                <a16:creationId xmlns:a16="http://schemas.microsoft.com/office/drawing/2014/main" id="{9A8F2F79-1489-A7A5-D7F9-9F4A86160080}"/>
              </a:ext>
            </a:extLst>
          </p:cNvPr>
          <p:cNvPicPr>
            <a:picLocks noChangeAspect="1"/>
          </p:cNvPicPr>
          <p:nvPr/>
        </p:nvPicPr>
        <p:blipFill>
          <a:blip r:embed="rId2"/>
          <a:stretch>
            <a:fillRect/>
          </a:stretch>
        </p:blipFill>
        <p:spPr>
          <a:xfrm>
            <a:off x="7455085" y="3304139"/>
            <a:ext cx="3634430" cy="2907544"/>
          </a:xfrm>
          <a:prstGeom prst="rect">
            <a:avLst/>
          </a:prstGeom>
        </p:spPr>
      </p:pic>
    </p:spTree>
    <p:extLst>
      <p:ext uri="{BB962C8B-B14F-4D97-AF65-F5344CB8AC3E}">
        <p14:creationId xmlns:p14="http://schemas.microsoft.com/office/powerpoint/2010/main" val="2618711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A691-85E6-E414-F873-462C85C09558}"/>
              </a:ext>
            </a:extLst>
          </p:cNvPr>
          <p:cNvSpPr>
            <a:spLocks noGrp="1"/>
          </p:cNvSpPr>
          <p:nvPr>
            <p:ph type="title"/>
          </p:nvPr>
        </p:nvSpPr>
        <p:spPr/>
        <p:txBody>
          <a:bodyPr/>
          <a:lstStyle/>
          <a:p>
            <a:r>
              <a:rPr lang="en-US" sz="4800" b="1" dirty="0"/>
              <a:t>Klinefelter syndrome</a:t>
            </a:r>
            <a:endParaRPr lang="en-JO" dirty="0"/>
          </a:p>
        </p:txBody>
      </p:sp>
      <p:sp>
        <p:nvSpPr>
          <p:cNvPr id="3" name="Content Placeholder 2">
            <a:extLst>
              <a:ext uri="{FF2B5EF4-FFF2-40B4-BE49-F238E27FC236}">
                <a16:creationId xmlns:a16="http://schemas.microsoft.com/office/drawing/2014/main" id="{B36EB459-57CD-E6D4-CCD7-FECA788C1612}"/>
              </a:ext>
            </a:extLst>
          </p:cNvPr>
          <p:cNvSpPr>
            <a:spLocks noGrp="1"/>
          </p:cNvSpPr>
          <p:nvPr>
            <p:ph idx="1"/>
          </p:nvPr>
        </p:nvSpPr>
        <p:spPr>
          <a:xfrm>
            <a:off x="1024128" y="2285999"/>
            <a:ext cx="9720073" cy="4376057"/>
          </a:xfrm>
        </p:spPr>
        <p:txBody>
          <a:bodyPr>
            <a:normAutofit/>
          </a:bodyPr>
          <a:lstStyle/>
          <a:p>
            <a:r>
              <a:rPr lang="en-US" sz="2400" b="1" dirty="0">
                <a:latin typeface="+mj-lt"/>
                <a:cs typeface="Arabic Typesetting" panose="03020402040406030203" pitchFamily="66" charset="-78"/>
              </a:rPr>
              <a:t>Klinefelter syndrome and its variants are not inherited; An error in cell division called nondisjunction results in a reproductive cell with an abnormal number of chromosomes. For example, an egg or sperm cell may gain one or more extra copies of the X chromosome as a result of non disjunction. If one of these atypical reproductive cells contributes to the genetic makeup of a child, the child will have one or more extra X chromosomes in each of the body's cells</a:t>
            </a:r>
          </a:p>
          <a:p>
            <a:endParaRPr lang="en-US" sz="2400" b="1" dirty="0">
              <a:latin typeface="+mj-lt"/>
              <a:cs typeface="Arabic Typesetting" panose="03020402040406030203" pitchFamily="66" charset="-78"/>
            </a:endParaRPr>
          </a:p>
          <a:p>
            <a:r>
              <a:rPr lang="en-US" sz="2400" b="1" dirty="0">
                <a:latin typeface="+mj-lt"/>
                <a:cs typeface="Arabic Typesetting" panose="03020402040406030203" pitchFamily="66" charset="-78"/>
              </a:rPr>
              <a:t>Mosaic 46,XY/47,XXY is also not inherited. It occurs as a random event during cell division early in fetal development. As a result, some of the body's cells have one X chromosome and one Y chromosome (46,XY), and other cells have an extra copy of the X chromosome (47,XXY).</a:t>
            </a:r>
            <a:endParaRPr lang="en-JO" sz="2400" dirty="0">
              <a:latin typeface="+mj-lt"/>
            </a:endParaRPr>
          </a:p>
        </p:txBody>
      </p:sp>
    </p:spTree>
    <p:extLst>
      <p:ext uri="{BB962C8B-B14F-4D97-AF65-F5344CB8AC3E}">
        <p14:creationId xmlns:p14="http://schemas.microsoft.com/office/powerpoint/2010/main" val="334128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E11A-A22D-D26D-6631-930CB20417C5}"/>
              </a:ext>
            </a:extLst>
          </p:cNvPr>
          <p:cNvSpPr>
            <a:spLocks noGrp="1"/>
          </p:cNvSpPr>
          <p:nvPr>
            <p:ph type="title"/>
          </p:nvPr>
        </p:nvSpPr>
        <p:spPr/>
        <p:txBody>
          <a:bodyPr>
            <a:normAutofit fontScale="90000"/>
          </a:bodyPr>
          <a:lstStyle/>
          <a:p>
            <a:r>
              <a:rPr lang="en-US" b="1" dirty="0"/>
              <a:t>What are the symptoms of Klinefelter syndrome?</a:t>
            </a:r>
            <a:br>
              <a:rPr lang="en-US" b="1" dirty="0"/>
            </a:br>
            <a:endParaRPr lang="en-JO" dirty="0"/>
          </a:p>
        </p:txBody>
      </p:sp>
      <p:sp>
        <p:nvSpPr>
          <p:cNvPr id="3" name="Content Placeholder 2">
            <a:extLst>
              <a:ext uri="{FF2B5EF4-FFF2-40B4-BE49-F238E27FC236}">
                <a16:creationId xmlns:a16="http://schemas.microsoft.com/office/drawing/2014/main" id="{9666638D-885E-5F22-8FBA-E67643E7A3ED}"/>
              </a:ext>
            </a:extLst>
          </p:cNvPr>
          <p:cNvSpPr>
            <a:spLocks noGrp="1"/>
          </p:cNvSpPr>
          <p:nvPr>
            <p:ph idx="1"/>
          </p:nvPr>
        </p:nvSpPr>
        <p:spPr/>
        <p:txBody>
          <a:bodyPr>
            <a:normAutofit/>
          </a:bodyPr>
          <a:lstStyle/>
          <a:p>
            <a:br>
              <a:rPr lang="en-US" dirty="0"/>
            </a:br>
            <a:r>
              <a:rPr lang="en-US" dirty="0"/>
              <a:t>Males who have Klinefelter syndrome may have the following symptoms: small, firm testes, a small penis, sparse pubic, armpit and facial hair, enlarged breasts (called gynecomastia), tall stature, and abnormal body proportions (long legs, short trunk).</a:t>
            </a:r>
          </a:p>
          <a:p>
            <a:r>
              <a:rPr lang="en-US" dirty="0"/>
              <a:t>School-age children may be diagnosed if they are referred to a doctor to evaluate learning disabilities. The diagnosis may also be considered in the adolescent male when puberty is not progressing as expected. Adult males may come to the doctor because of infertility.</a:t>
            </a:r>
          </a:p>
          <a:p>
            <a:endParaRPr lang="en-JO" dirty="0"/>
          </a:p>
        </p:txBody>
      </p:sp>
    </p:spTree>
    <p:extLst>
      <p:ext uri="{BB962C8B-B14F-4D97-AF65-F5344CB8AC3E}">
        <p14:creationId xmlns:p14="http://schemas.microsoft.com/office/powerpoint/2010/main" val="835464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17CFF-C10A-B46D-21B4-B3EB676DA625}"/>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b="1" kern="1200" cap="all" spc="200" baseline="0">
                <a:solidFill>
                  <a:schemeClr val="tx1">
                    <a:lumMod val="95000"/>
                    <a:lumOff val="5000"/>
                  </a:schemeClr>
                </a:solidFill>
                <a:latin typeface="+mj-lt"/>
                <a:ea typeface="+mj-ea"/>
                <a:cs typeface="+mj-cs"/>
              </a:rPr>
              <a:t>symptoms of Klinefelter syndrome</a:t>
            </a:r>
            <a:endParaRPr lang="en-US" sz="4400" kern="1200" cap="all" spc="200" baseline="0">
              <a:solidFill>
                <a:schemeClr val="tx1">
                  <a:lumMod val="95000"/>
                  <a:lumOff val="5000"/>
                </a:schemeClr>
              </a:solidFill>
              <a:latin typeface="+mj-lt"/>
              <a:ea typeface="+mj-ea"/>
              <a:cs typeface="+mj-cs"/>
            </a:endParaRPr>
          </a:p>
        </p:txBody>
      </p:sp>
      <p:cxnSp>
        <p:nvCxnSpPr>
          <p:cNvPr id="18" name="Straight Connector 17">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a:extLst>
              <a:ext uri="{FF2B5EF4-FFF2-40B4-BE49-F238E27FC236}">
                <a16:creationId xmlns:a16="http://schemas.microsoft.com/office/drawing/2014/main" id="{555D4261-EC39-9F38-448A-353AD20A7CFB}"/>
              </a:ext>
            </a:extLst>
          </p:cNvPr>
          <p:cNvPicPr>
            <a:picLocks noChangeAspect="1"/>
          </p:cNvPicPr>
          <p:nvPr/>
        </p:nvPicPr>
        <p:blipFill>
          <a:blip r:embed="rId2"/>
          <a:stretch>
            <a:fillRect/>
          </a:stretch>
        </p:blipFill>
        <p:spPr>
          <a:xfrm>
            <a:off x="4715602" y="312235"/>
            <a:ext cx="6775699" cy="6545765"/>
          </a:xfrm>
          <a:prstGeom prst="rect">
            <a:avLst/>
          </a:prstGeom>
        </p:spPr>
      </p:pic>
    </p:spTree>
    <p:extLst>
      <p:ext uri="{BB962C8B-B14F-4D97-AF65-F5344CB8AC3E}">
        <p14:creationId xmlns:p14="http://schemas.microsoft.com/office/powerpoint/2010/main" val="87896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5EC4-F81B-A301-1EDE-CFE81665F8F4}"/>
              </a:ext>
            </a:extLst>
          </p:cNvPr>
          <p:cNvSpPr>
            <a:spLocks noGrp="1"/>
          </p:cNvSpPr>
          <p:nvPr>
            <p:ph type="title"/>
          </p:nvPr>
        </p:nvSpPr>
        <p:spPr/>
        <p:txBody>
          <a:bodyPr>
            <a:normAutofit fontScale="90000"/>
          </a:bodyPr>
          <a:lstStyle/>
          <a:p>
            <a:r>
              <a:rPr lang="en-US" b="1" dirty="0"/>
              <a:t>How is Klinefelter syndrome diagnosed?</a:t>
            </a:r>
            <a:br>
              <a:rPr lang="en-US" b="1" dirty="0"/>
            </a:br>
            <a:endParaRPr lang="en-JO" dirty="0"/>
          </a:p>
        </p:txBody>
      </p:sp>
      <p:sp>
        <p:nvSpPr>
          <p:cNvPr id="3" name="Content Placeholder 2">
            <a:extLst>
              <a:ext uri="{FF2B5EF4-FFF2-40B4-BE49-F238E27FC236}">
                <a16:creationId xmlns:a16="http://schemas.microsoft.com/office/drawing/2014/main" id="{4F6FD461-2BBA-6CE1-A8B4-160CBA9FA914}"/>
              </a:ext>
            </a:extLst>
          </p:cNvPr>
          <p:cNvSpPr>
            <a:spLocks noGrp="1"/>
          </p:cNvSpPr>
          <p:nvPr>
            <p:ph idx="1"/>
          </p:nvPr>
        </p:nvSpPr>
        <p:spPr/>
        <p:txBody>
          <a:bodyPr>
            <a:normAutofit/>
          </a:bodyPr>
          <a:lstStyle/>
          <a:p>
            <a:r>
              <a:rPr lang="en-US" dirty="0"/>
              <a:t>The main tests used to diagnose Klinefelter syndrome are:</a:t>
            </a:r>
          </a:p>
          <a:p>
            <a:r>
              <a:rPr lang="en-US" b="1" dirty="0"/>
              <a:t>Hormone testing.</a:t>
            </a:r>
            <a:r>
              <a:rPr lang="en-US" dirty="0"/>
              <a:t> Blood or urine samples can reveal abnormal hormone levels that are a sign of Klinefelter syndrome.</a:t>
            </a:r>
          </a:p>
          <a:p>
            <a:r>
              <a:rPr lang="en-US" b="1" dirty="0"/>
              <a:t>Chromosome analysis.</a:t>
            </a:r>
            <a:r>
              <a:rPr lang="en-US" dirty="0"/>
              <a:t> Also called karyotype analysis, this test is used to confirm a diagnosis of Klinefelter syndrome. A blood sample is sent to the lab to check the shape and number of chromosomes.</a:t>
            </a:r>
            <a:endParaRPr lang="en-JO" dirty="0"/>
          </a:p>
          <a:p>
            <a:endParaRPr lang="en-JO" dirty="0"/>
          </a:p>
        </p:txBody>
      </p:sp>
    </p:spTree>
    <p:extLst>
      <p:ext uri="{BB962C8B-B14F-4D97-AF65-F5344CB8AC3E}">
        <p14:creationId xmlns:p14="http://schemas.microsoft.com/office/powerpoint/2010/main" val="2446528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DCE7-D645-80F3-0EC4-485BC58ECAE8}"/>
              </a:ext>
            </a:extLst>
          </p:cNvPr>
          <p:cNvSpPr>
            <a:spLocks noGrp="1"/>
          </p:cNvSpPr>
          <p:nvPr>
            <p:ph type="title"/>
          </p:nvPr>
        </p:nvSpPr>
        <p:spPr/>
        <p:txBody>
          <a:bodyPr>
            <a:normAutofit fontScale="90000"/>
          </a:bodyPr>
          <a:lstStyle/>
          <a:p>
            <a:r>
              <a:rPr lang="en-US" b="1" dirty="0"/>
              <a:t>How is Klinefelter syndrome treated?</a:t>
            </a:r>
            <a:br>
              <a:rPr lang="en-US" b="1" dirty="0"/>
            </a:br>
            <a:endParaRPr lang="en-JO" dirty="0"/>
          </a:p>
        </p:txBody>
      </p:sp>
      <p:sp>
        <p:nvSpPr>
          <p:cNvPr id="3" name="Content Placeholder 2">
            <a:extLst>
              <a:ext uri="{FF2B5EF4-FFF2-40B4-BE49-F238E27FC236}">
                <a16:creationId xmlns:a16="http://schemas.microsoft.com/office/drawing/2014/main" id="{983E1A1B-92BE-F415-42E3-04C0456D4B88}"/>
              </a:ext>
            </a:extLst>
          </p:cNvPr>
          <p:cNvSpPr>
            <a:spLocks noGrp="1"/>
          </p:cNvSpPr>
          <p:nvPr>
            <p:ph idx="1"/>
          </p:nvPr>
        </p:nvSpPr>
        <p:spPr>
          <a:xfrm>
            <a:off x="1024128" y="1741714"/>
            <a:ext cx="10717929" cy="4567646"/>
          </a:xfrm>
        </p:spPr>
        <p:txBody>
          <a:bodyPr>
            <a:noAutofit/>
          </a:bodyPr>
          <a:lstStyle/>
          <a:p>
            <a:r>
              <a:rPr lang="en-US" sz="2400" b="1" dirty="0">
                <a:latin typeface="+mj-lt"/>
              </a:rPr>
              <a:t>Testosterone replacement therapy.</a:t>
            </a:r>
            <a:r>
              <a:rPr lang="en-US" sz="2400" dirty="0">
                <a:latin typeface="+mj-lt"/>
              </a:rPr>
              <a:t> Starting at the time of the usual onset of puberty, testosterone replacement therapy can be given to help stimulate changes that normally occur at puberty, such as developing a deeper voice, growing facial and body hair, and increasing muscle mass and sexual desire (libido). Testosterone replacement therapy can also improve bone density and reduce the risk of fractures, and it may improve mood and behavior. It will not improve infertility.</a:t>
            </a:r>
          </a:p>
          <a:p>
            <a:r>
              <a:rPr lang="en-US" sz="2400" b="1" dirty="0">
                <a:latin typeface="+mj-lt"/>
              </a:rPr>
              <a:t>Breast tissue removal.</a:t>
            </a:r>
            <a:r>
              <a:rPr lang="en-US" sz="2400" dirty="0">
                <a:latin typeface="+mj-lt"/>
              </a:rPr>
              <a:t> In males who develop enlarged breasts, excess breast tissue can be removed by a plastic surgeon, leaving a more typical-looking chest.</a:t>
            </a:r>
          </a:p>
          <a:p>
            <a:r>
              <a:rPr lang="en-US" sz="2400" b="1" dirty="0">
                <a:latin typeface="+mj-lt"/>
              </a:rPr>
              <a:t>Speech and physical therapy.</a:t>
            </a:r>
            <a:r>
              <a:rPr lang="en-US" sz="2400" dirty="0">
                <a:latin typeface="+mj-lt"/>
              </a:rPr>
              <a:t> These treatments can help boys with Klinefelter syndrome who have problems with speech, language and muscle weakness.</a:t>
            </a:r>
          </a:p>
          <a:p>
            <a:r>
              <a:rPr lang="en-US" sz="2400" b="1" dirty="0">
                <a:latin typeface="+mj-lt"/>
              </a:rPr>
              <a:t>Educational evaluation and support.</a:t>
            </a:r>
            <a:r>
              <a:rPr lang="en-US" sz="2400" dirty="0">
                <a:latin typeface="+mj-lt"/>
              </a:rPr>
              <a:t> Some boys with Klinefelter syndrome have trouble learning and socializing and can benefit from extra assistance. Talk to your child's teacher, school counselor or school nurse about what kind of support might help.</a:t>
            </a:r>
          </a:p>
          <a:p>
            <a:r>
              <a:rPr lang="en-US" sz="2400" b="1" dirty="0">
                <a:latin typeface="+mj-lt"/>
              </a:rPr>
              <a:t>Psychological counseling.</a:t>
            </a:r>
            <a:endParaRPr lang="en-JO" sz="2400" dirty="0">
              <a:latin typeface="+mj-lt"/>
            </a:endParaRPr>
          </a:p>
        </p:txBody>
      </p:sp>
    </p:spTree>
    <p:extLst>
      <p:ext uri="{BB962C8B-B14F-4D97-AF65-F5344CB8AC3E}">
        <p14:creationId xmlns:p14="http://schemas.microsoft.com/office/powerpoint/2010/main" val="761796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A258-F1D8-EE20-AAD8-6FAEDE58E426}"/>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b="1" kern="1200" cap="all" spc="200" baseline="0" dirty="0">
                <a:solidFill>
                  <a:schemeClr val="tx1">
                    <a:lumMod val="95000"/>
                    <a:lumOff val="5000"/>
                  </a:schemeClr>
                </a:solidFill>
                <a:latin typeface="+mj-lt"/>
                <a:ea typeface="+mj-ea"/>
                <a:cs typeface="+mj-cs"/>
              </a:rPr>
              <a:t>turner syndrome </a:t>
            </a:r>
            <a:br>
              <a:rPr lang="en-US" sz="4400" b="1" kern="1200" cap="all" spc="200" baseline="0" dirty="0">
                <a:solidFill>
                  <a:schemeClr val="tx1">
                    <a:lumMod val="95000"/>
                    <a:lumOff val="5000"/>
                  </a:schemeClr>
                </a:solidFill>
                <a:latin typeface="+mj-lt"/>
                <a:ea typeface="+mj-ea"/>
                <a:cs typeface="+mj-cs"/>
              </a:rPr>
            </a:br>
            <a:endParaRPr lang="en-US" sz="4400" kern="1200" cap="all" spc="200" baseline="0" dirty="0">
              <a:solidFill>
                <a:schemeClr val="tx1">
                  <a:lumMod val="95000"/>
                  <a:lumOff val="5000"/>
                </a:schemeClr>
              </a:solidFill>
              <a:latin typeface="+mj-lt"/>
              <a:ea typeface="+mj-ea"/>
              <a:cs typeface="+mj-cs"/>
            </a:endParaRPr>
          </a:p>
        </p:txBody>
      </p:sp>
      <p:pic>
        <p:nvPicPr>
          <p:cNvPr id="1026" name="Picture 2" descr="turner syndrome">
            <a:extLst>
              <a:ext uri="{FF2B5EF4-FFF2-40B4-BE49-F238E27FC236}">
                <a16:creationId xmlns:a16="http://schemas.microsoft.com/office/drawing/2014/main" id="{DDD83EA3-C871-8BE5-B914-03A1CF4687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984" y="998318"/>
            <a:ext cx="6896936" cy="486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26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99C5-FE9B-49E0-4329-36F144BC0872}"/>
              </a:ext>
            </a:extLst>
          </p:cNvPr>
          <p:cNvSpPr>
            <a:spLocks noGrp="1"/>
          </p:cNvSpPr>
          <p:nvPr>
            <p:ph type="title"/>
          </p:nvPr>
        </p:nvSpPr>
        <p:spPr/>
        <p:txBody>
          <a:bodyPr/>
          <a:lstStyle/>
          <a:p>
            <a:r>
              <a:rPr lang="en-US" sz="5400" b="1" dirty="0"/>
              <a:t>turner syndrome </a:t>
            </a:r>
            <a:br>
              <a:rPr lang="en-US" sz="5400" b="1" dirty="0"/>
            </a:br>
            <a:endParaRPr lang="en-JO" dirty="0"/>
          </a:p>
        </p:txBody>
      </p:sp>
      <p:sp>
        <p:nvSpPr>
          <p:cNvPr id="3" name="Content Placeholder 2">
            <a:extLst>
              <a:ext uri="{FF2B5EF4-FFF2-40B4-BE49-F238E27FC236}">
                <a16:creationId xmlns:a16="http://schemas.microsoft.com/office/drawing/2014/main" id="{84E762D4-575E-E346-694B-582CA3D9C511}"/>
              </a:ext>
            </a:extLst>
          </p:cNvPr>
          <p:cNvSpPr>
            <a:spLocks noGrp="1"/>
          </p:cNvSpPr>
          <p:nvPr>
            <p:ph idx="1"/>
          </p:nvPr>
        </p:nvSpPr>
        <p:spPr/>
        <p:txBody>
          <a:bodyPr>
            <a:normAutofit/>
          </a:bodyPr>
          <a:lstStyle/>
          <a:p>
            <a:r>
              <a:rPr lang="en-US" dirty="0"/>
              <a:t>Turner syndrome is a chromosomal condition that alters development in females. Women with this condition tend to be shorter than average and are usually unable to conceive a child (infertile) because of an absence of ovarian function. Other features of this condition that can vary among women who have Turner syndrome include: extra skin on the neck (webbed neck), puffiness or swelling (lymphedema) of the hands and feet, skeletal abnormalities, heart defects and kidney problems.</a:t>
            </a:r>
          </a:p>
          <a:p>
            <a:r>
              <a:rPr lang="en-US" dirty="0"/>
              <a:t>Turner syndrome is a chromosomal condition related to </a:t>
            </a:r>
            <a:r>
              <a:rPr lang="en-US" b="1" dirty="0">
                <a:hlinkClick r:id="rId2"/>
              </a:rPr>
              <a:t>the X chromosome</a:t>
            </a:r>
            <a:r>
              <a:rPr lang="en-US" dirty="0"/>
              <a:t>. Researchers have not yet determined which genes on the X chromosome are responsible for most signs and symptoms of Turner syndrome. They have, however, identified one gene called SHOX that is important for bone development and growth. Missing one copy of this gene likely causes short stature and skeletal abnormalities in women with Turner syndrome</a:t>
            </a:r>
          </a:p>
          <a:p>
            <a:endParaRPr lang="en-JO" dirty="0"/>
          </a:p>
        </p:txBody>
      </p:sp>
    </p:spTree>
    <p:extLst>
      <p:ext uri="{BB962C8B-B14F-4D97-AF65-F5344CB8AC3E}">
        <p14:creationId xmlns:p14="http://schemas.microsoft.com/office/powerpoint/2010/main" val="108828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AD29F-4AE9-15F7-BE6D-88F392278CAD}"/>
              </a:ext>
            </a:extLst>
          </p:cNvPr>
          <p:cNvSpPr>
            <a:spLocks noGrp="1"/>
          </p:cNvSpPr>
          <p:nvPr>
            <p:ph idx="1"/>
          </p:nvPr>
        </p:nvSpPr>
        <p:spPr/>
        <p:txBody>
          <a:bodyPr>
            <a:normAutofit/>
          </a:bodyPr>
          <a:lstStyle/>
          <a:p>
            <a:pPr marL="0" indent="0" defTabSz="457200">
              <a:buClr>
                <a:srgbClr val="0066CC"/>
              </a:buClr>
              <a:buNone/>
            </a:pPr>
            <a:r>
              <a:rPr lang="en-US" sz="2400" dirty="0">
                <a:sym typeface="+mn-ea"/>
              </a:rPr>
              <a:t>Advanced maternal age is not associated with an increased incidence.</a:t>
            </a:r>
            <a:endParaRPr lang="en-US" sz="2400" dirty="0"/>
          </a:p>
          <a:p>
            <a:pPr marL="0" indent="0" defTabSz="457200">
              <a:buClr>
                <a:srgbClr val="0066CC"/>
              </a:buClr>
              <a:buNone/>
            </a:pPr>
            <a:r>
              <a:rPr lang="en-US" sz="2400" dirty="0">
                <a:sym typeface="+mn-ea"/>
              </a:rPr>
              <a:t>The abnormality is not inherited from an affected parent because women with Turner syndrome are usually sterile and cannot have children.</a:t>
            </a:r>
          </a:p>
          <a:p>
            <a:pPr marL="0" indent="0" defTabSz="457200">
              <a:buClr>
                <a:srgbClr val="0066CC"/>
              </a:buClr>
              <a:buNone/>
            </a:pPr>
            <a:endParaRPr lang="en-US" sz="2400" dirty="0"/>
          </a:p>
          <a:p>
            <a:r>
              <a:rPr lang="en-US" sz="2400" dirty="0"/>
              <a:t>This condition occurs in about 1 in 2,500 female births worldwide, but is much more common among pregnancies that do not survive to term (miscarriages and stillbirths).</a:t>
            </a:r>
          </a:p>
          <a:p>
            <a:endParaRPr lang="en-JO" dirty="0"/>
          </a:p>
        </p:txBody>
      </p:sp>
    </p:spTree>
    <p:extLst>
      <p:ext uri="{BB962C8B-B14F-4D97-AF65-F5344CB8AC3E}">
        <p14:creationId xmlns:p14="http://schemas.microsoft.com/office/powerpoint/2010/main" val="2578840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AA49-FBBC-18CA-DC56-1726DEC4B9ED}"/>
              </a:ext>
            </a:extLst>
          </p:cNvPr>
          <p:cNvSpPr>
            <a:spLocks noGrp="1"/>
          </p:cNvSpPr>
          <p:nvPr>
            <p:ph type="title"/>
          </p:nvPr>
        </p:nvSpPr>
        <p:spPr>
          <a:xfrm>
            <a:off x="1235964" y="1523999"/>
            <a:ext cx="9720072" cy="1315575"/>
          </a:xfrm>
        </p:spPr>
        <p:txBody>
          <a:bodyPr>
            <a:normAutofit fontScale="90000"/>
          </a:bodyPr>
          <a:lstStyle/>
          <a:p>
            <a:r>
              <a:rPr lang="en-US" b="1" dirty="0"/>
              <a:t>What are the symptoms of Turner syndrome?</a:t>
            </a:r>
            <a:br>
              <a:rPr lang="en-US" b="1" dirty="0"/>
            </a:br>
            <a:br>
              <a:rPr lang="en-US" dirty="0"/>
            </a:br>
            <a:br>
              <a:rPr lang="en-US" dirty="0"/>
            </a:br>
            <a:endParaRPr lang="en-JO" dirty="0"/>
          </a:p>
        </p:txBody>
      </p:sp>
      <p:sp>
        <p:nvSpPr>
          <p:cNvPr id="3" name="Content Placeholder 2">
            <a:extLst>
              <a:ext uri="{FF2B5EF4-FFF2-40B4-BE49-F238E27FC236}">
                <a16:creationId xmlns:a16="http://schemas.microsoft.com/office/drawing/2014/main" id="{D4CF5488-A866-1BB2-0178-7B2449F488B2}"/>
              </a:ext>
            </a:extLst>
          </p:cNvPr>
          <p:cNvSpPr>
            <a:spLocks noGrp="1"/>
          </p:cNvSpPr>
          <p:nvPr>
            <p:ph idx="1"/>
          </p:nvPr>
        </p:nvSpPr>
        <p:spPr/>
        <p:txBody>
          <a:bodyPr>
            <a:normAutofit fontScale="92500" lnSpcReduction="20000"/>
          </a:bodyPr>
          <a:lstStyle/>
          <a:p>
            <a:br>
              <a:rPr lang="en-US" dirty="0"/>
            </a:br>
            <a:r>
              <a:rPr lang="en-US" dirty="0"/>
              <a:t>Girls who have Turner syndrome are shorter than average. They often have normal height for the first three years of life, but then have a slow growth rate. At puberty they do not have the usual growth spurt.</a:t>
            </a:r>
          </a:p>
          <a:p>
            <a:r>
              <a:rPr lang="en-US" dirty="0"/>
              <a:t>Non-functioning ovaries are another symptom of Turner syndrome.</a:t>
            </a:r>
          </a:p>
          <a:p>
            <a:r>
              <a:rPr lang="en-US" dirty="0"/>
              <a:t>Girls with Turner Syndrome are usually of normal intelligence with good verbal skills and reading skills. Some girls, however, have problems with math, memory skills and fine-finger movements.</a:t>
            </a:r>
          </a:p>
          <a:p>
            <a:r>
              <a:rPr lang="en-US" dirty="0"/>
              <a:t>Additional symptoms of Turner syndrome include the following:</a:t>
            </a:r>
          </a:p>
          <a:p>
            <a:r>
              <a:rPr lang="en-US" dirty="0"/>
              <a:t>An especially wide neck (webbed neck) and a low or indistinct hairline.</a:t>
            </a:r>
          </a:p>
          <a:p>
            <a:r>
              <a:rPr lang="en-US" dirty="0"/>
              <a:t>A broad chest and widely spaced nipples.</a:t>
            </a:r>
          </a:p>
          <a:p>
            <a:r>
              <a:rPr lang="en-US" dirty="0"/>
              <a:t>Arms that turn out slightly at the elbow.</a:t>
            </a:r>
          </a:p>
          <a:p>
            <a:endParaRPr lang="en-JO" dirty="0"/>
          </a:p>
          <a:p>
            <a:endParaRPr lang="en-JO" dirty="0"/>
          </a:p>
        </p:txBody>
      </p:sp>
    </p:spTree>
    <p:extLst>
      <p:ext uri="{BB962C8B-B14F-4D97-AF65-F5344CB8AC3E}">
        <p14:creationId xmlns:p14="http://schemas.microsoft.com/office/powerpoint/2010/main" val="2536847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6457F7-B4D4-F0AF-8B59-35524F0D7DA9}"/>
              </a:ext>
            </a:extLst>
          </p:cNvPr>
          <p:cNvSpPr>
            <a:spLocks noGrp="1"/>
          </p:cNvSpPr>
          <p:nvPr>
            <p:ph idx="1"/>
          </p:nvPr>
        </p:nvSpPr>
        <p:spPr/>
        <p:txBody>
          <a:bodyPr>
            <a:normAutofit fontScale="92500" lnSpcReduction="20000"/>
          </a:bodyPr>
          <a:lstStyle/>
          <a:p>
            <a:r>
              <a:rPr lang="en-US" dirty="0"/>
              <a:t>A heart murmur, sometimes associated with narrowing of the aorta (blood vessel exiting the heart).</a:t>
            </a:r>
          </a:p>
          <a:p>
            <a:r>
              <a:rPr lang="en-US" dirty="0"/>
              <a:t>A tendency to develop high blood pressure (so this should be checked regularly).</a:t>
            </a:r>
          </a:p>
          <a:p>
            <a:r>
              <a:rPr lang="en-US" dirty="0"/>
              <a:t>Minor eye problems that are corrected by glasses.</a:t>
            </a:r>
          </a:p>
          <a:p>
            <a:r>
              <a:rPr lang="en-US" dirty="0"/>
              <a:t>Scoliosis (deformity of the spine) occurs in 10 percent of adolescent girls who have Turner syndrome.</a:t>
            </a:r>
          </a:p>
          <a:p>
            <a:r>
              <a:rPr lang="en-US" dirty="0"/>
              <a:t>The thyroid gland becomes under-active in about 10 percent of women who have Turner syndrome. Regular blood tests are necessary to detect it early and if necessary treat with thyroid replacement</a:t>
            </a:r>
          </a:p>
          <a:p>
            <a:r>
              <a:rPr lang="en-US" dirty="0"/>
              <a:t>Older or over-weight women with Turner syndrome are slightly more at risk of developing diabetes.</a:t>
            </a:r>
          </a:p>
          <a:p>
            <a:r>
              <a:rPr lang="en-US" dirty="0"/>
              <a:t>Osteoporosis can develop because of a lack of estrogen, but this can largely be prevented by taking hormone replacement therapy.</a:t>
            </a:r>
          </a:p>
          <a:p>
            <a:endParaRPr lang="en-JO" dirty="0"/>
          </a:p>
        </p:txBody>
      </p:sp>
    </p:spTree>
    <p:extLst>
      <p:ext uri="{BB962C8B-B14F-4D97-AF65-F5344CB8AC3E}">
        <p14:creationId xmlns:p14="http://schemas.microsoft.com/office/powerpoint/2010/main" val="37808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3BD5B10-E99B-4E4F-9318-B2285B806ED5}"/>
              </a:ext>
            </a:extLst>
          </p:cNvPr>
          <p:cNvSpPr>
            <a:spLocks noGrp="1"/>
          </p:cNvSpPr>
          <p:nvPr>
            <p:ph idx="1"/>
          </p:nvPr>
        </p:nvSpPr>
        <p:spPr>
          <a:xfrm>
            <a:off x="885825" y="614363"/>
            <a:ext cx="9720263" cy="14603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err="1"/>
              <a:t>Apicture</a:t>
            </a:r>
            <a:r>
              <a:rPr lang="en-GB" dirty="0"/>
              <a:t> or chromosome map of all 46 chromosome is called a </a:t>
            </a:r>
            <a:r>
              <a:rPr lang="en-GB" b="1" dirty="0"/>
              <a:t>karyotype </a:t>
            </a:r>
            <a:endParaRPr lang="en-JO" dirty="0"/>
          </a:p>
        </p:txBody>
      </p:sp>
      <p:sp>
        <p:nvSpPr>
          <p:cNvPr id="17" name="TextBox 16">
            <a:extLst>
              <a:ext uri="{FF2B5EF4-FFF2-40B4-BE49-F238E27FC236}">
                <a16:creationId xmlns:a16="http://schemas.microsoft.com/office/drawing/2014/main" id="{97BB6398-5230-D94E-81F2-2144ED2E7B91}"/>
              </a:ext>
            </a:extLst>
          </p:cNvPr>
          <p:cNvSpPr txBox="1"/>
          <p:nvPr/>
        </p:nvSpPr>
        <p:spPr>
          <a:xfrm>
            <a:off x="5184115" y="2518372"/>
            <a:ext cx="1828800" cy="1828800"/>
          </a:xfrm>
          <a:prstGeom prst="rect">
            <a:avLst/>
          </a:prstGeom>
          <a:noFill/>
        </p:spPr>
        <p:txBody>
          <a:bodyPr wrap="square" rtlCol="0">
            <a:spAutoFit/>
          </a:bodyPr>
          <a:lstStyle/>
          <a:p>
            <a:pPr algn="l"/>
            <a:endParaRPr lang="en-JO" dirty="0"/>
          </a:p>
        </p:txBody>
      </p:sp>
      <p:sp>
        <p:nvSpPr>
          <p:cNvPr id="20" name="Content Placeholder 2">
            <a:extLst>
              <a:ext uri="{FF2B5EF4-FFF2-40B4-BE49-F238E27FC236}">
                <a16:creationId xmlns:a16="http://schemas.microsoft.com/office/drawing/2014/main" id="{509DF16F-8EA9-6346-8819-2D4A49B16549}"/>
              </a:ext>
            </a:extLst>
          </p:cNvPr>
          <p:cNvSpPr>
            <a:spLocks noGrp="1"/>
          </p:cNvSpPr>
          <p:nvPr/>
        </p:nvSpPr>
        <p:spPr>
          <a:xfrm>
            <a:off x="790575" y="189229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a:t>
            </a:r>
            <a:r>
              <a:rPr lang="en-GB" dirty="0" err="1"/>
              <a:t>karyotpe</a:t>
            </a:r>
            <a:r>
              <a:rPr lang="en-GB" dirty="0"/>
              <a:t> can help identify chromosomal abnormalities that are evident in either in the structure or number of chromosomes </a:t>
            </a:r>
            <a:r>
              <a:rPr lang="en-US" dirty="0"/>
              <a:t>.</a:t>
            </a:r>
            <a:endParaRPr lang="en-JO" dirty="0"/>
          </a:p>
        </p:txBody>
      </p:sp>
      <p:pic>
        <p:nvPicPr>
          <p:cNvPr id="23" name="Picture 22">
            <a:extLst>
              <a:ext uri="{FF2B5EF4-FFF2-40B4-BE49-F238E27FC236}">
                <a16:creationId xmlns:a16="http://schemas.microsoft.com/office/drawing/2014/main" id="{2F51F762-3A15-F14F-9D40-4EF89D11AF78}"/>
              </a:ext>
            </a:extLst>
          </p:cNvPr>
          <p:cNvPicPr>
            <a:picLocks noChangeAspect="1"/>
          </p:cNvPicPr>
          <p:nvPr/>
        </p:nvPicPr>
        <p:blipFill>
          <a:blip r:embed="rId2"/>
          <a:stretch>
            <a:fillRect/>
          </a:stretch>
        </p:blipFill>
        <p:spPr>
          <a:xfrm>
            <a:off x="885825" y="3083997"/>
            <a:ext cx="2971800" cy="2150395"/>
          </a:xfrm>
          <a:prstGeom prst="rect">
            <a:avLst/>
          </a:prstGeom>
        </p:spPr>
      </p:pic>
      <p:sp>
        <p:nvSpPr>
          <p:cNvPr id="24" name="TextBox 23">
            <a:extLst>
              <a:ext uri="{FF2B5EF4-FFF2-40B4-BE49-F238E27FC236}">
                <a16:creationId xmlns:a16="http://schemas.microsoft.com/office/drawing/2014/main" id="{27C67A15-B48C-C647-8616-08D6221B8478}"/>
              </a:ext>
            </a:extLst>
          </p:cNvPr>
          <p:cNvSpPr txBox="1"/>
          <p:nvPr/>
        </p:nvSpPr>
        <p:spPr>
          <a:xfrm>
            <a:off x="5184115" y="2518372"/>
            <a:ext cx="1828800" cy="1828800"/>
          </a:xfrm>
          <a:prstGeom prst="rect">
            <a:avLst/>
          </a:prstGeom>
          <a:noFill/>
        </p:spPr>
        <p:txBody>
          <a:bodyPr wrap="square" rtlCol="0">
            <a:spAutoFit/>
          </a:bodyPr>
          <a:lstStyle/>
          <a:p>
            <a:pPr algn="l"/>
            <a:endParaRPr lang="en-JO" dirty="0"/>
          </a:p>
        </p:txBody>
      </p:sp>
      <p:sp>
        <p:nvSpPr>
          <p:cNvPr id="27" name="TextBox 26">
            <a:extLst>
              <a:ext uri="{FF2B5EF4-FFF2-40B4-BE49-F238E27FC236}">
                <a16:creationId xmlns:a16="http://schemas.microsoft.com/office/drawing/2014/main" id="{22348BFC-C5DE-2E48-BEB3-64830D9982FA}"/>
              </a:ext>
            </a:extLst>
          </p:cNvPr>
          <p:cNvSpPr txBox="1"/>
          <p:nvPr/>
        </p:nvSpPr>
        <p:spPr>
          <a:xfrm rot="10800000" flipV="1">
            <a:off x="790575" y="5554348"/>
            <a:ext cx="4218552" cy="369332"/>
          </a:xfrm>
          <a:prstGeom prst="rect">
            <a:avLst/>
          </a:prstGeom>
          <a:noFill/>
        </p:spPr>
        <p:txBody>
          <a:bodyPr wrap="square" rtlCol="0">
            <a:spAutoFit/>
          </a:bodyPr>
          <a:ls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Normal female karyotype (46 XX)</a:t>
            </a:r>
            <a:endParaRPr lang="en-JO" dirty="0"/>
          </a:p>
        </p:txBody>
      </p:sp>
      <p:pic>
        <p:nvPicPr>
          <p:cNvPr id="30" name="Picture 29">
            <a:extLst>
              <a:ext uri="{FF2B5EF4-FFF2-40B4-BE49-F238E27FC236}">
                <a16:creationId xmlns:a16="http://schemas.microsoft.com/office/drawing/2014/main" id="{DC8015E3-4E7F-8A47-ABF3-E9B9AA83BDB2}"/>
              </a:ext>
            </a:extLst>
          </p:cNvPr>
          <p:cNvPicPr>
            <a:picLocks noChangeAspect="1"/>
          </p:cNvPicPr>
          <p:nvPr/>
        </p:nvPicPr>
        <p:blipFill>
          <a:blip r:embed="rId3"/>
          <a:stretch>
            <a:fillRect/>
          </a:stretch>
        </p:blipFill>
        <p:spPr>
          <a:xfrm>
            <a:off x="5009127" y="3083997"/>
            <a:ext cx="3453969" cy="2150395"/>
          </a:xfrm>
          <a:prstGeom prst="rect">
            <a:avLst/>
          </a:prstGeom>
        </p:spPr>
      </p:pic>
      <p:sp>
        <p:nvSpPr>
          <p:cNvPr id="31" name="TextBox 30">
            <a:extLst>
              <a:ext uri="{FF2B5EF4-FFF2-40B4-BE49-F238E27FC236}">
                <a16:creationId xmlns:a16="http://schemas.microsoft.com/office/drawing/2014/main" id="{0EBE3320-A566-BA4B-8366-8B138CEFB532}"/>
              </a:ext>
            </a:extLst>
          </p:cNvPr>
          <p:cNvSpPr txBox="1"/>
          <p:nvPr/>
        </p:nvSpPr>
        <p:spPr>
          <a:xfrm>
            <a:off x="5184115" y="2518372"/>
            <a:ext cx="1828800" cy="1828800"/>
          </a:xfrm>
          <a:prstGeom prst="rect">
            <a:avLst/>
          </a:prstGeom>
          <a:noFill/>
        </p:spPr>
        <p:txBody>
          <a:bodyPr wrap="square" rtlCol="0">
            <a:spAutoFit/>
          </a:bodyPr>
          <a:lstStyle/>
          <a:p>
            <a:pPr algn="l"/>
            <a:endParaRPr lang="en-JO" dirty="0"/>
          </a:p>
        </p:txBody>
      </p:sp>
      <p:sp>
        <p:nvSpPr>
          <p:cNvPr id="34" name="TextBox 33">
            <a:extLst>
              <a:ext uri="{FF2B5EF4-FFF2-40B4-BE49-F238E27FC236}">
                <a16:creationId xmlns:a16="http://schemas.microsoft.com/office/drawing/2014/main" id="{D92E5858-6631-5541-BB86-5B7DE9904BF6}"/>
              </a:ext>
            </a:extLst>
          </p:cNvPr>
          <p:cNvSpPr txBox="1"/>
          <p:nvPr/>
        </p:nvSpPr>
        <p:spPr>
          <a:xfrm>
            <a:off x="5216339" y="5554348"/>
            <a:ext cx="3193945" cy="369332"/>
          </a:xfrm>
          <a:prstGeom prst="rect">
            <a:avLst/>
          </a:prstGeom>
          <a:noFill/>
        </p:spPr>
        <p:txBody>
          <a:bodyPr wrap="square" rtlCol="0">
            <a:spAutoFit/>
          </a:bodyPr>
          <a:lstStyle>
            <a:defPPr>
              <a:defRPr lang="en-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Normal male karyotype </a:t>
            </a:r>
            <a:r>
              <a:rPr lang="en-GB" dirty="0"/>
              <a:t>46 </a:t>
            </a:r>
            <a:r>
              <a:rPr lang="en-GB" dirty="0" err="1"/>
              <a:t>xy</a:t>
            </a:r>
            <a:r>
              <a:rPr lang="en-GB" dirty="0"/>
              <a:t> </a:t>
            </a:r>
            <a:endParaRPr lang="en-JO" dirty="0"/>
          </a:p>
        </p:txBody>
      </p:sp>
    </p:spTree>
    <p:extLst>
      <p:ext uri="{BB962C8B-B14F-4D97-AF65-F5344CB8AC3E}">
        <p14:creationId xmlns:p14="http://schemas.microsoft.com/office/powerpoint/2010/main" val="4205677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8E53-59E8-579A-EBC9-F72A3CE1A1F0}"/>
              </a:ext>
            </a:extLst>
          </p:cNvPr>
          <p:cNvSpPr>
            <a:spLocks noGrp="1"/>
          </p:cNvSpPr>
          <p:nvPr>
            <p:ph type="title"/>
          </p:nvPr>
        </p:nvSpPr>
        <p:spPr/>
        <p:txBody>
          <a:bodyPr>
            <a:normAutofit fontScale="90000"/>
          </a:bodyPr>
          <a:lstStyle/>
          <a:p>
            <a:r>
              <a:rPr lang="en-US" b="1" dirty="0"/>
              <a:t>How is Turner syndrome diagnosed?</a:t>
            </a:r>
            <a:br>
              <a:rPr lang="en-US" b="1" dirty="0"/>
            </a:br>
            <a:endParaRPr lang="en-JO" dirty="0"/>
          </a:p>
        </p:txBody>
      </p:sp>
      <p:sp>
        <p:nvSpPr>
          <p:cNvPr id="3" name="Content Placeholder 2">
            <a:extLst>
              <a:ext uri="{FF2B5EF4-FFF2-40B4-BE49-F238E27FC236}">
                <a16:creationId xmlns:a16="http://schemas.microsoft.com/office/drawing/2014/main" id="{17A71E33-F667-0B7C-D82E-B8D95F94F592}"/>
              </a:ext>
            </a:extLst>
          </p:cNvPr>
          <p:cNvSpPr>
            <a:spLocks noGrp="1"/>
          </p:cNvSpPr>
          <p:nvPr>
            <p:ph idx="1"/>
          </p:nvPr>
        </p:nvSpPr>
        <p:spPr/>
        <p:txBody>
          <a:bodyPr>
            <a:normAutofit fontScale="92500" lnSpcReduction="10000"/>
          </a:bodyPr>
          <a:lstStyle/>
          <a:p>
            <a:r>
              <a:rPr lang="en-US" dirty="0"/>
              <a:t>A diagnosis of Turner syndrome may be suspected when there are a number of typical physical features observed such as webbed neck, a broad chest and widely spaced nipples. Sometimes diagnosis is made at birth because of heart problems, an unusually wide neck or swelling of the hands and feet.</a:t>
            </a:r>
          </a:p>
          <a:p>
            <a:r>
              <a:rPr lang="en-US" dirty="0"/>
              <a:t>The two main clinical features of Turner syndrome are short stature and the lack of the development of the ovaries.</a:t>
            </a:r>
          </a:p>
          <a:p>
            <a:r>
              <a:rPr lang="en-US" dirty="0"/>
              <a:t>Many girls are diagnosed in early childhood when a slow growth rate and other features are identified. Diagnosis sometimes takes place later when puberty does not occur.</a:t>
            </a:r>
          </a:p>
          <a:p>
            <a:r>
              <a:rPr lang="en-US" dirty="0"/>
              <a:t>Turner syndrome may be suspected in pregnancy during an ultrasound test. This can be confirmed by prenatal testing - chorionic villous sampling or amniocentesis - to obtain cells from the unborn baby for chromosomal analysis. If a diagnosis is confirmed prenatally, the baby may be under the care of a specialist pediatrician immediately after birth.</a:t>
            </a:r>
          </a:p>
          <a:p>
            <a:r>
              <a:rPr lang="en-US" dirty="0"/>
              <a:t>Diagnosis is confirmed by a blood test, called a karyotype.</a:t>
            </a:r>
          </a:p>
          <a:p>
            <a:endParaRPr lang="en-JO" dirty="0"/>
          </a:p>
        </p:txBody>
      </p:sp>
    </p:spTree>
    <p:extLst>
      <p:ext uri="{BB962C8B-B14F-4D97-AF65-F5344CB8AC3E}">
        <p14:creationId xmlns:p14="http://schemas.microsoft.com/office/powerpoint/2010/main" val="2012748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10F5-97C2-E3D9-450C-847BB0106BA9}"/>
              </a:ext>
            </a:extLst>
          </p:cNvPr>
          <p:cNvSpPr>
            <a:spLocks noGrp="1"/>
          </p:cNvSpPr>
          <p:nvPr>
            <p:ph type="title"/>
          </p:nvPr>
        </p:nvSpPr>
        <p:spPr/>
        <p:txBody>
          <a:bodyPr>
            <a:normAutofit fontScale="90000"/>
          </a:bodyPr>
          <a:lstStyle/>
          <a:p>
            <a:r>
              <a:rPr lang="en-US" b="1" dirty="0"/>
              <a:t>What is the treatment for Turner syndrome?</a:t>
            </a:r>
            <a:br>
              <a:rPr lang="en-US" b="1" dirty="0"/>
            </a:br>
            <a:endParaRPr lang="en-JO" dirty="0"/>
          </a:p>
        </p:txBody>
      </p:sp>
      <p:sp>
        <p:nvSpPr>
          <p:cNvPr id="3" name="Content Placeholder 2">
            <a:extLst>
              <a:ext uri="{FF2B5EF4-FFF2-40B4-BE49-F238E27FC236}">
                <a16:creationId xmlns:a16="http://schemas.microsoft.com/office/drawing/2014/main" id="{A563AC93-3CBA-71DE-74E9-159005DE4632}"/>
              </a:ext>
            </a:extLst>
          </p:cNvPr>
          <p:cNvSpPr>
            <a:spLocks noGrp="1"/>
          </p:cNvSpPr>
          <p:nvPr>
            <p:ph idx="1"/>
          </p:nvPr>
        </p:nvSpPr>
        <p:spPr/>
        <p:txBody>
          <a:bodyPr>
            <a:normAutofit fontScale="92500"/>
          </a:bodyPr>
          <a:lstStyle/>
          <a:p>
            <a:r>
              <a:rPr lang="en-US" dirty="0"/>
              <a:t>during childhood and adolescence, girls may be under the care of a pediatric endocrinologist, who is a specialist in childhood conditions of the hormones and metabolism.</a:t>
            </a:r>
          </a:p>
          <a:p>
            <a:r>
              <a:rPr lang="en-US" dirty="0"/>
              <a:t>Growth hormone injections are beneficial in some individuals with Turner syndrome. Injections often begin in early childhood and may increase final adult height by a few inches.</a:t>
            </a:r>
          </a:p>
          <a:p>
            <a:r>
              <a:rPr lang="en-US" dirty="0"/>
              <a:t>Estrogen replacement therapy is usually started at the time of normal puberty, around 12 years to start breast development. Estrogen and progesterone are given a little later to begin a monthly 'period,' which is necessary to keep the womb healthy. Estrogen is also given to prevent osteoporosis.</a:t>
            </a:r>
          </a:p>
          <a:p>
            <a:r>
              <a:rPr lang="en-US" dirty="0"/>
              <a:t>Babies born with a heart murmur or narrowing of the aorta may need surgery to correct the problem. A heart expert (cardiologist) will assess and follow up any treatment necessary.</a:t>
            </a:r>
          </a:p>
          <a:p>
            <a:endParaRPr lang="en-JO" dirty="0"/>
          </a:p>
        </p:txBody>
      </p:sp>
    </p:spTree>
    <p:extLst>
      <p:ext uri="{BB962C8B-B14F-4D97-AF65-F5344CB8AC3E}">
        <p14:creationId xmlns:p14="http://schemas.microsoft.com/office/powerpoint/2010/main" val="2168288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C56E-8CF4-253D-56AF-0D7861FE842C}"/>
              </a:ext>
            </a:extLst>
          </p:cNvPr>
          <p:cNvSpPr>
            <a:spLocks noGrp="1"/>
          </p:cNvSpPr>
          <p:nvPr>
            <p:ph type="title"/>
          </p:nvPr>
        </p:nvSpPr>
        <p:spPr/>
        <p:txBody>
          <a:bodyPr/>
          <a:lstStyle/>
          <a:p>
            <a:r>
              <a:rPr lang="en-US" sz="5400" b="1" dirty="0"/>
              <a:t>Fragile X syndrome</a:t>
            </a:r>
            <a:endParaRPr lang="en-JO" dirty="0"/>
          </a:p>
        </p:txBody>
      </p:sp>
      <p:sp>
        <p:nvSpPr>
          <p:cNvPr id="3" name="Content Placeholder 2">
            <a:extLst>
              <a:ext uri="{FF2B5EF4-FFF2-40B4-BE49-F238E27FC236}">
                <a16:creationId xmlns:a16="http://schemas.microsoft.com/office/drawing/2014/main" id="{31A9F382-2A32-4F5E-25BF-DF82DC767E5A}"/>
              </a:ext>
            </a:extLst>
          </p:cNvPr>
          <p:cNvSpPr>
            <a:spLocks noGrp="1"/>
          </p:cNvSpPr>
          <p:nvPr>
            <p:ph idx="1"/>
          </p:nvPr>
        </p:nvSpPr>
        <p:spPr/>
        <p:txBody>
          <a:bodyPr/>
          <a:lstStyle/>
          <a:p>
            <a:r>
              <a:rPr lang="en-US" b="1" dirty="0"/>
              <a:t>What is fragile X syndrome?</a:t>
            </a:r>
          </a:p>
          <a:p>
            <a:r>
              <a:rPr lang="en-US" dirty="0"/>
              <a:t>is a genetic condition that causes a range of developmental problems including learning disabilities and cognitive impairment. Usually, males are more severely affected by this disorder than females. </a:t>
            </a:r>
          </a:p>
          <a:p>
            <a:r>
              <a:rPr lang="en-US" dirty="0"/>
              <a:t>FXS is caused by changes in a gene called Fragile X Messenger Ribonucleoprotein 1 (FMR1)</a:t>
            </a:r>
          </a:p>
          <a:p>
            <a:r>
              <a:rPr lang="en-US" dirty="0"/>
              <a:t>Fragile X syndrome is the most common form of inherited intellectual disability in males and is also a significant cause of intellectual disability in females. It affects about 1 in 4,000 males and 1 in 8,000 females and occurs in all racial and ethnic groups.</a:t>
            </a:r>
          </a:p>
          <a:p>
            <a:endParaRPr lang="en-JO" dirty="0"/>
          </a:p>
        </p:txBody>
      </p:sp>
    </p:spTree>
    <p:extLst>
      <p:ext uri="{BB962C8B-B14F-4D97-AF65-F5344CB8AC3E}">
        <p14:creationId xmlns:p14="http://schemas.microsoft.com/office/powerpoint/2010/main" val="1626628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3F25-BA2D-77C4-5A63-61CABE451342}"/>
              </a:ext>
            </a:extLst>
          </p:cNvPr>
          <p:cNvSpPr>
            <a:spLocks noGrp="1"/>
          </p:cNvSpPr>
          <p:nvPr>
            <p:ph type="title"/>
          </p:nvPr>
        </p:nvSpPr>
        <p:spPr/>
        <p:txBody>
          <a:bodyPr>
            <a:normAutofit fontScale="90000"/>
          </a:bodyPr>
          <a:lstStyle/>
          <a:p>
            <a:r>
              <a:rPr lang="en-US" b="1" dirty="0"/>
              <a:t>What are the symptoms of fragile X syndrome?</a:t>
            </a:r>
            <a:br>
              <a:rPr lang="en-US" b="1" dirty="0"/>
            </a:br>
            <a:endParaRPr lang="en-JO" dirty="0"/>
          </a:p>
        </p:txBody>
      </p:sp>
      <p:sp>
        <p:nvSpPr>
          <p:cNvPr id="3" name="Content Placeholder 2">
            <a:extLst>
              <a:ext uri="{FF2B5EF4-FFF2-40B4-BE49-F238E27FC236}">
                <a16:creationId xmlns:a16="http://schemas.microsoft.com/office/drawing/2014/main" id="{F3C5C7DE-BF38-359F-AA48-ADA57738BF3A}"/>
              </a:ext>
            </a:extLst>
          </p:cNvPr>
          <p:cNvSpPr>
            <a:spLocks noGrp="1"/>
          </p:cNvSpPr>
          <p:nvPr>
            <p:ph idx="1"/>
          </p:nvPr>
        </p:nvSpPr>
        <p:spPr/>
        <p:txBody>
          <a:bodyPr/>
          <a:lstStyle/>
          <a:p>
            <a:r>
              <a:rPr lang="en-JO" dirty="0"/>
              <a:t>- </a:t>
            </a:r>
            <a:r>
              <a:rPr lang="en-US" dirty="0"/>
              <a:t>moderate intellectual disability</a:t>
            </a:r>
          </a:p>
          <a:p>
            <a:r>
              <a:rPr lang="en-US" dirty="0"/>
              <a:t>- particular facial appearance, characterized by a large head size, a long face, prominent forehead and chin and protruding ears</a:t>
            </a:r>
          </a:p>
          <a:p>
            <a:r>
              <a:rPr lang="en-US" dirty="0"/>
              <a:t>-may have behavioral problems such as hyperactivity, hand flapping, hand biting, temper tantrums and autism</a:t>
            </a:r>
            <a:endParaRPr lang="en-JO" dirty="0"/>
          </a:p>
        </p:txBody>
      </p:sp>
    </p:spTree>
    <p:extLst>
      <p:ext uri="{BB962C8B-B14F-4D97-AF65-F5344CB8AC3E}">
        <p14:creationId xmlns:p14="http://schemas.microsoft.com/office/powerpoint/2010/main" val="3710983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00B1-2957-C536-32C5-3D9379677207}"/>
              </a:ext>
            </a:extLst>
          </p:cNvPr>
          <p:cNvSpPr>
            <a:spLocks noGrp="1"/>
          </p:cNvSpPr>
          <p:nvPr>
            <p:ph type="title"/>
          </p:nvPr>
        </p:nvSpPr>
        <p:spPr/>
        <p:txBody>
          <a:bodyPr/>
          <a:lstStyle/>
          <a:p>
            <a:r>
              <a:rPr lang="en-US" sz="5400" b="1" dirty="0"/>
              <a:t>Triple-X syndrome</a:t>
            </a:r>
            <a:br>
              <a:rPr lang="en-US" sz="5400" b="1" dirty="0"/>
            </a:br>
            <a:endParaRPr lang="en-JO" dirty="0"/>
          </a:p>
        </p:txBody>
      </p:sp>
      <p:sp>
        <p:nvSpPr>
          <p:cNvPr id="3" name="Content Placeholder 2">
            <a:extLst>
              <a:ext uri="{FF2B5EF4-FFF2-40B4-BE49-F238E27FC236}">
                <a16:creationId xmlns:a16="http://schemas.microsoft.com/office/drawing/2014/main" id="{7B14E277-543C-48D7-097A-E8C955C36C37}"/>
              </a:ext>
            </a:extLst>
          </p:cNvPr>
          <p:cNvSpPr>
            <a:spLocks noGrp="1"/>
          </p:cNvSpPr>
          <p:nvPr>
            <p:ph idx="1"/>
          </p:nvPr>
        </p:nvSpPr>
        <p:spPr/>
        <p:txBody>
          <a:bodyPr/>
          <a:lstStyle/>
          <a:p>
            <a:r>
              <a:rPr lang="en-US" dirty="0"/>
              <a:t> is a disorder that affects </a:t>
            </a:r>
            <a:r>
              <a:rPr lang="en-US" b="1" dirty="0"/>
              <a:t>females</a:t>
            </a:r>
            <a:r>
              <a:rPr lang="en-US" dirty="0"/>
              <a:t> and is characterized by the presence of an additional X chromosome. Normally, females have two X chromosomes; however, females with trisomy X carry three X chromosomes.</a:t>
            </a:r>
          </a:p>
          <a:p>
            <a:r>
              <a:rPr lang="en-US" dirty="0"/>
              <a:t>Triple X syndrome, also called trisomy X or 47,XXX</a:t>
            </a:r>
            <a:endParaRPr lang="en-US" b="1" dirty="0"/>
          </a:p>
          <a:p>
            <a:r>
              <a:rPr lang="en-US" b="1" dirty="0"/>
              <a:t>affects about 1 in 1,000 females</a:t>
            </a:r>
            <a:r>
              <a:rPr lang="en-US" dirty="0"/>
              <a:t>.</a:t>
            </a:r>
          </a:p>
          <a:p>
            <a:r>
              <a:rPr lang="en-US" dirty="0"/>
              <a:t>Many girls and women with triple X syndrome don't experience symptoms or have only mild symptoms. In others, symptoms may be more apparent — possibly including developmental delays and learning disabilities. Seizures and kidney problems occur in a small number of girls and women with triple X syndrome</a:t>
            </a:r>
            <a:endParaRPr lang="en-JO" dirty="0"/>
          </a:p>
        </p:txBody>
      </p:sp>
    </p:spTree>
    <p:extLst>
      <p:ext uri="{BB962C8B-B14F-4D97-AF65-F5344CB8AC3E}">
        <p14:creationId xmlns:p14="http://schemas.microsoft.com/office/powerpoint/2010/main" val="36509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14F3-CEB4-DC3A-4A50-9455B8691D82}"/>
              </a:ext>
            </a:extLst>
          </p:cNvPr>
          <p:cNvSpPr>
            <a:spLocks noGrp="1"/>
          </p:cNvSpPr>
          <p:nvPr>
            <p:ph type="title"/>
          </p:nvPr>
        </p:nvSpPr>
        <p:spPr/>
        <p:txBody>
          <a:bodyPr/>
          <a:lstStyle/>
          <a:p>
            <a:r>
              <a:rPr lang="en-US" sz="4800" b="1" dirty="0"/>
              <a:t>Triple-X syndrome</a:t>
            </a:r>
            <a:endParaRPr lang="en-JO" dirty="0"/>
          </a:p>
        </p:txBody>
      </p:sp>
      <p:pic>
        <p:nvPicPr>
          <p:cNvPr id="5" name="Content Placeholder 4" descr="Graphical user interface, application&#10;&#10;Description automatically generated">
            <a:extLst>
              <a:ext uri="{FF2B5EF4-FFF2-40B4-BE49-F238E27FC236}">
                <a16:creationId xmlns:a16="http://schemas.microsoft.com/office/drawing/2014/main" id="{C822C136-06B8-7D2E-F0C2-5DB906AC83B6}"/>
              </a:ext>
            </a:extLst>
          </p:cNvPr>
          <p:cNvPicPr>
            <a:picLocks noGrp="1" noChangeAspect="1"/>
          </p:cNvPicPr>
          <p:nvPr>
            <p:ph idx="1"/>
          </p:nvPr>
        </p:nvPicPr>
        <p:blipFill>
          <a:blip r:embed="rId2"/>
          <a:stretch>
            <a:fillRect/>
          </a:stretch>
        </p:blipFill>
        <p:spPr>
          <a:xfrm>
            <a:off x="1107083" y="2286000"/>
            <a:ext cx="9553971" cy="4022725"/>
          </a:xfrm>
        </p:spPr>
      </p:pic>
    </p:spTree>
    <p:extLst>
      <p:ext uri="{BB962C8B-B14F-4D97-AF65-F5344CB8AC3E}">
        <p14:creationId xmlns:p14="http://schemas.microsoft.com/office/powerpoint/2010/main" val="290355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75835779-5CD8-59EC-E6DC-228811F809B5}"/>
              </a:ext>
            </a:extLst>
          </p:cNvPr>
          <p:cNvPicPr>
            <a:picLocks noChangeAspect="1"/>
          </p:cNvPicPr>
          <p:nvPr/>
        </p:nvPicPr>
        <p:blipFill>
          <a:blip r:embed="rId2"/>
          <a:stretch>
            <a:fillRect/>
          </a:stretch>
        </p:blipFill>
        <p:spPr>
          <a:xfrm>
            <a:off x="804333" y="1180041"/>
            <a:ext cx="10583331" cy="4497915"/>
          </a:xfrm>
          <a:prstGeom prst="rect">
            <a:avLst/>
          </a:prstGeom>
        </p:spPr>
      </p:pic>
    </p:spTree>
    <p:extLst>
      <p:ext uri="{BB962C8B-B14F-4D97-AF65-F5344CB8AC3E}">
        <p14:creationId xmlns:p14="http://schemas.microsoft.com/office/powerpoint/2010/main" val="299567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457590-ECC3-174F-AC10-731560E454D0}"/>
              </a:ext>
            </a:extLst>
          </p:cNvPr>
          <p:cNvSpPr>
            <a:spLocks noGrp="1"/>
          </p:cNvSpPr>
          <p:nvPr>
            <p:ph idx="1"/>
          </p:nvPr>
        </p:nvSpPr>
        <p:spPr>
          <a:xfrm>
            <a:off x="1023938" y="477838"/>
            <a:ext cx="9720262" cy="58308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Errors that occur in meiosis during the production of gametes can lead to abnormalities of chromosome structure or number </a:t>
            </a:r>
          </a:p>
          <a:p>
            <a:r>
              <a:rPr lang="en-US" dirty="0"/>
              <a:t>Syndrome caused by chromosomal abnormalities include trisomy 21(Down syndrome),trisomy 13,</a:t>
            </a:r>
            <a:r>
              <a:rPr lang="fr-FR" dirty="0"/>
              <a:t> </a:t>
            </a:r>
            <a:r>
              <a:rPr lang="en-US" dirty="0"/>
              <a:t>trisomy18,</a:t>
            </a:r>
            <a:r>
              <a:rPr lang="fr-FR" dirty="0"/>
              <a:t> </a:t>
            </a:r>
            <a:r>
              <a:rPr lang="en-US" dirty="0"/>
              <a:t>Turner syndrome and Klinefelter syndrome as well as rare chromosomal duplications deletions or inversion </a:t>
            </a:r>
          </a:p>
          <a:p>
            <a:r>
              <a:rPr lang="en-US" dirty="0"/>
              <a:t>Chromosomal abnormalities occur in approximately 8% of fertilized ova but in only .6%of </a:t>
            </a:r>
            <a:r>
              <a:rPr lang="fr-FR" dirty="0"/>
              <a:t>live</a:t>
            </a:r>
            <a:r>
              <a:rPr lang="en-GB" dirty="0"/>
              <a:t>born </a:t>
            </a:r>
            <a:r>
              <a:rPr lang="en-US" dirty="0"/>
              <a:t>infants </a:t>
            </a:r>
          </a:p>
          <a:p>
            <a:r>
              <a:rPr lang="en-US" dirty="0"/>
              <a:t>50% of spontaneous </a:t>
            </a:r>
            <a:r>
              <a:rPr lang="en-US" dirty="0" err="1"/>
              <a:t>abortuses</a:t>
            </a:r>
            <a:r>
              <a:rPr lang="en-US" dirty="0"/>
              <a:t> have a chromosomal abnormalities ,</a:t>
            </a:r>
          </a:p>
          <a:p>
            <a:r>
              <a:rPr lang="en-US" dirty="0"/>
              <a:t>In newborn and older children ,features that suggest the presence of chromosome anomaly include(</a:t>
            </a:r>
            <a:r>
              <a:rPr lang="en-US" b="1" dirty="0"/>
              <a:t>SOGA low birth weight,</a:t>
            </a:r>
            <a:r>
              <a:rPr lang="en-GB" b="1" dirty="0"/>
              <a:t> </a:t>
            </a:r>
            <a:r>
              <a:rPr lang="en-US" b="1" dirty="0"/>
              <a:t>failure to thrive,</a:t>
            </a:r>
            <a:r>
              <a:rPr lang="en-GB" b="1" dirty="0"/>
              <a:t> </a:t>
            </a:r>
            <a:r>
              <a:rPr lang="en-US" b="1" dirty="0"/>
              <a:t>developmental disabilities and the presence of three or more </a:t>
            </a:r>
            <a:r>
              <a:rPr lang="en-GB" b="1" dirty="0"/>
              <a:t>congenital</a:t>
            </a:r>
            <a:r>
              <a:rPr lang="en-US" b="1" dirty="0"/>
              <a:t> malformations.</a:t>
            </a:r>
            <a:endParaRPr lang="en-JO" dirty="0"/>
          </a:p>
        </p:txBody>
      </p:sp>
    </p:spTree>
    <p:extLst>
      <p:ext uri="{BB962C8B-B14F-4D97-AF65-F5344CB8AC3E}">
        <p14:creationId xmlns:p14="http://schemas.microsoft.com/office/powerpoint/2010/main" val="127430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5C44D15-5D28-194A-B921-C702E77A1C3C}"/>
              </a:ext>
            </a:extLst>
          </p:cNvPr>
          <p:cNvSpPr>
            <a:spLocks noGrp="1"/>
          </p:cNvSpPr>
          <p:nvPr>
            <p:ph idx="1"/>
          </p:nvPr>
        </p:nvSpPr>
        <p:spPr>
          <a:xfrm>
            <a:off x="1023938" y="477838"/>
            <a:ext cx="9720262" cy="58308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ABNORMALITIES IN NUMBER (ANEUPLOIDY)</a:t>
            </a:r>
          </a:p>
          <a:p>
            <a:r>
              <a:rPr lang="en-US" dirty="0"/>
              <a:t>During meiosis ,failure of  a chromosomal pair to separate properly result in nondisjunction .</a:t>
            </a:r>
            <a:r>
              <a:rPr lang="en-US" b="1" dirty="0"/>
              <a:t>Aneuploidy is a change in the number of chromosomes that results from nondisjunction .</a:t>
            </a:r>
            <a:r>
              <a:rPr lang="en-US" dirty="0"/>
              <a:t>A cell may have one(</a:t>
            </a:r>
            <a:r>
              <a:rPr lang="en-US" b="1" dirty="0"/>
              <a:t>monosomy) or three(</a:t>
            </a:r>
            <a:r>
              <a:rPr lang="en-US" dirty="0"/>
              <a:t>trisomy) copies of particular chromosome </a:t>
            </a:r>
            <a:endParaRPr lang="en-JO" dirty="0"/>
          </a:p>
        </p:txBody>
      </p:sp>
    </p:spTree>
    <p:extLst>
      <p:ext uri="{BB962C8B-B14F-4D97-AF65-F5344CB8AC3E}">
        <p14:creationId xmlns:p14="http://schemas.microsoft.com/office/powerpoint/2010/main" val="384248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B47CC688-9A58-368A-78AB-83C72EF55057}"/>
              </a:ext>
            </a:extLst>
          </p:cNvPr>
          <p:cNvPicPr>
            <a:picLocks noChangeAspect="1"/>
          </p:cNvPicPr>
          <p:nvPr/>
        </p:nvPicPr>
        <p:blipFill>
          <a:blip r:embed="rId2"/>
          <a:stretch>
            <a:fillRect/>
          </a:stretch>
        </p:blipFill>
        <p:spPr>
          <a:xfrm>
            <a:off x="984439" y="1766002"/>
            <a:ext cx="6148048" cy="3325993"/>
          </a:xfrm>
          <a:prstGeom prst="rect">
            <a:avLst/>
          </a:prstGeom>
        </p:spPr>
      </p:pic>
      <p:cxnSp>
        <p:nvCxnSpPr>
          <p:cNvPr id="18" name="Straight Connector 17">
            <a:extLst>
              <a:ext uri="{FF2B5EF4-FFF2-40B4-BE49-F238E27FC236}">
                <a16:creationId xmlns:a16="http://schemas.microsoft.com/office/drawing/2014/main" id="{0DF17309-4809-40F2-A0CE-01DD8BCD8A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454219" y="1142999"/>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C084B60-3D92-31D6-BE12-142C9001B190}"/>
              </a:ext>
            </a:extLst>
          </p:cNvPr>
          <p:cNvPicPr>
            <a:picLocks noChangeAspect="1"/>
          </p:cNvPicPr>
          <p:nvPr/>
        </p:nvPicPr>
        <p:blipFill>
          <a:blip r:embed="rId3"/>
          <a:stretch>
            <a:fillRect/>
          </a:stretch>
        </p:blipFill>
        <p:spPr>
          <a:xfrm>
            <a:off x="7730224" y="2448291"/>
            <a:ext cx="3486965" cy="1961417"/>
          </a:xfrm>
          <a:prstGeom prst="rect">
            <a:avLst/>
          </a:prstGeom>
        </p:spPr>
      </p:pic>
      <p:sp>
        <p:nvSpPr>
          <p:cNvPr id="9" name="TextBox 8">
            <a:extLst>
              <a:ext uri="{FF2B5EF4-FFF2-40B4-BE49-F238E27FC236}">
                <a16:creationId xmlns:a16="http://schemas.microsoft.com/office/drawing/2014/main" id="{3D6531F1-4B24-57E5-B248-8DC236060758}"/>
              </a:ext>
            </a:extLst>
          </p:cNvPr>
          <p:cNvSpPr txBox="1"/>
          <p:nvPr/>
        </p:nvSpPr>
        <p:spPr>
          <a:xfrm>
            <a:off x="1335314" y="928915"/>
            <a:ext cx="3164114" cy="646331"/>
          </a:xfrm>
          <a:prstGeom prst="rect">
            <a:avLst/>
          </a:prstGeom>
          <a:noFill/>
        </p:spPr>
        <p:txBody>
          <a:bodyPr wrap="square" rtlCol="0">
            <a:spAutoFit/>
          </a:bodyPr>
          <a:lstStyle/>
          <a:p>
            <a:r>
              <a:rPr lang="en-US" sz="3600" dirty="0">
                <a:solidFill>
                  <a:schemeClr val="accent2">
                    <a:lumMod val="75000"/>
                  </a:schemeClr>
                </a:solidFill>
              </a:rPr>
              <a:t>D</a:t>
            </a:r>
            <a:r>
              <a:rPr lang="en-JO" sz="3600" dirty="0">
                <a:solidFill>
                  <a:schemeClr val="accent2">
                    <a:lumMod val="75000"/>
                  </a:schemeClr>
                </a:solidFill>
              </a:rPr>
              <a:t>own syndrome</a:t>
            </a:r>
          </a:p>
        </p:txBody>
      </p:sp>
    </p:spTree>
    <p:extLst>
      <p:ext uri="{BB962C8B-B14F-4D97-AF65-F5344CB8AC3E}">
        <p14:creationId xmlns:p14="http://schemas.microsoft.com/office/powerpoint/2010/main" val="122538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B9CE-ED62-BD43-7922-E55D3E5DFD93}"/>
              </a:ext>
            </a:extLst>
          </p:cNvPr>
          <p:cNvSpPr>
            <a:spLocks noGrp="1"/>
          </p:cNvSpPr>
          <p:nvPr>
            <p:ph type="title"/>
          </p:nvPr>
        </p:nvSpPr>
        <p:spPr>
          <a:xfrm>
            <a:off x="1024128" y="1132114"/>
            <a:ext cx="9720072" cy="1335315"/>
          </a:xfrm>
        </p:spPr>
        <p:txBody>
          <a:bodyPr>
            <a:normAutofit fontScale="90000"/>
          </a:bodyPr>
          <a:lstStyle/>
          <a:p>
            <a:r>
              <a:rPr lang="en-US" sz="5400" b="1" dirty="0"/>
              <a:t>down syndrome</a:t>
            </a:r>
            <a:r>
              <a:rPr lang="en-US" sz="2700" dirty="0">
                <a:solidFill>
                  <a:schemeClr val="dk1"/>
                </a:solidFill>
                <a:latin typeface="Calibri"/>
                <a:ea typeface="Calibri"/>
                <a:cs typeface="Calibri"/>
                <a:sym typeface="Calibri"/>
              </a:rPr>
              <a:t>(Trisomy 21)  </a:t>
            </a:r>
            <a:br>
              <a:rPr lang="en-US" sz="1600" dirty="0">
                <a:solidFill>
                  <a:schemeClr val="dk1"/>
                </a:solidFill>
                <a:latin typeface="Calibri"/>
                <a:ea typeface="Calibri"/>
                <a:cs typeface="Calibri"/>
                <a:sym typeface="Calibri"/>
              </a:rPr>
            </a:br>
            <a:br>
              <a:rPr lang="en-US" sz="5400" b="1" dirty="0"/>
            </a:br>
            <a:endParaRPr lang="en-JO" dirty="0"/>
          </a:p>
        </p:txBody>
      </p:sp>
      <p:sp>
        <p:nvSpPr>
          <p:cNvPr id="3" name="Content Placeholder 2">
            <a:extLst>
              <a:ext uri="{FF2B5EF4-FFF2-40B4-BE49-F238E27FC236}">
                <a16:creationId xmlns:a16="http://schemas.microsoft.com/office/drawing/2014/main" id="{F9B6847C-8D90-28DF-2987-B75EE391E253}"/>
              </a:ext>
            </a:extLst>
          </p:cNvPr>
          <p:cNvSpPr>
            <a:spLocks noGrp="1"/>
          </p:cNvSpPr>
          <p:nvPr>
            <p:ph idx="1"/>
          </p:nvPr>
        </p:nvSpPr>
        <p:spPr/>
        <p:txBody>
          <a:bodyPr>
            <a:normAutofit fontScale="92500" lnSpcReduction="10000"/>
          </a:bodyPr>
          <a:lstStyle/>
          <a:p>
            <a:pPr marL="0" indent="0">
              <a:buNone/>
            </a:pPr>
            <a:r>
              <a:rPr lang="en-US" dirty="0"/>
              <a:t>Down syndrome is a genetic disorder caused when abnormal cell division results in an extra full or partial copy of chromosome 21. This extra genetic material causes the developmental changes and physical features of Down syndrome.</a:t>
            </a:r>
          </a:p>
          <a:p>
            <a:r>
              <a:rPr lang="en-US" dirty="0"/>
              <a:t>Down syndrome varies in severity among individuals, causing lifelong intellectual disability and developmental delays. It's the most common genetic chromosomal disorder and cause of learning disabilities in children. It also commonly causes other medical abnormalities, including heart and gastrointestinal disorders</a:t>
            </a:r>
          </a:p>
          <a:p>
            <a:r>
              <a:rPr lang="en-US" dirty="0"/>
              <a:t>People who have Down syndrome have learning difficulties, mental disability, a characteristic facial appearance, and poor muscle tone (hypotonia) in infancy.</a:t>
            </a:r>
          </a:p>
          <a:p>
            <a:r>
              <a:rPr lang="en-US" dirty="0"/>
              <a:t>Individuals with Down syndrome also have an increased risk for having heart defects, digestive problems such as gastroesophageal reflux or celiac disease, and hearing loss. Some people who have Down syndrome have low activity of the thyroid gland (hypothyroidism) - an organ in the lower neck that produces hormones</a:t>
            </a:r>
          </a:p>
          <a:p>
            <a:pPr marL="0" indent="0">
              <a:buNone/>
            </a:pPr>
            <a:endParaRPr lang="en-JO" dirty="0"/>
          </a:p>
        </p:txBody>
      </p:sp>
    </p:spTree>
    <p:extLst>
      <p:ext uri="{BB962C8B-B14F-4D97-AF65-F5344CB8AC3E}">
        <p14:creationId xmlns:p14="http://schemas.microsoft.com/office/powerpoint/2010/main" val="293233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A4E7-D885-D1AB-21C0-0B08E4181304}"/>
              </a:ext>
            </a:extLst>
          </p:cNvPr>
          <p:cNvSpPr>
            <a:spLocks noGrp="1"/>
          </p:cNvSpPr>
          <p:nvPr>
            <p:ph type="title"/>
          </p:nvPr>
        </p:nvSpPr>
        <p:spPr/>
        <p:txBody>
          <a:bodyPr>
            <a:normAutofit/>
          </a:bodyPr>
          <a:lstStyle/>
          <a:p>
            <a:r>
              <a:rPr lang="en-US" sz="4800" b="1" dirty="0"/>
              <a:t>down syndrome</a:t>
            </a:r>
            <a:endParaRPr lang="en-JO" dirty="0"/>
          </a:p>
        </p:txBody>
      </p:sp>
      <p:sp>
        <p:nvSpPr>
          <p:cNvPr id="3" name="Content Placeholder 2">
            <a:extLst>
              <a:ext uri="{FF2B5EF4-FFF2-40B4-BE49-F238E27FC236}">
                <a16:creationId xmlns:a16="http://schemas.microsoft.com/office/drawing/2014/main" id="{CC6E2DBA-373B-54C6-086C-03A75A9A5E4A}"/>
              </a:ext>
            </a:extLst>
          </p:cNvPr>
          <p:cNvSpPr>
            <a:spLocks noGrp="1"/>
          </p:cNvSpPr>
          <p:nvPr>
            <p:ph idx="1"/>
          </p:nvPr>
        </p:nvSpPr>
        <p:spPr/>
        <p:txBody>
          <a:bodyPr>
            <a:normAutofit fontScale="92500" lnSpcReduction="10000"/>
          </a:bodyPr>
          <a:lstStyle/>
          <a:p>
            <a:r>
              <a:rPr lang="en-US" sz="2600" b="1" dirty="0"/>
              <a:t>Risk factors</a:t>
            </a:r>
          </a:p>
          <a:p>
            <a:r>
              <a:rPr lang="en-US" dirty="0"/>
              <a:t>Some parents have a greater risk of having a baby with Down syndrome. </a:t>
            </a:r>
            <a:r>
              <a:rPr lang="en-US" dirty="0">
                <a:solidFill>
                  <a:srgbClr val="FF0000"/>
                </a:solidFill>
              </a:rPr>
              <a:t>Risk factors </a:t>
            </a:r>
            <a:r>
              <a:rPr lang="en-US" dirty="0"/>
              <a:t>include:</a:t>
            </a:r>
          </a:p>
          <a:p>
            <a:r>
              <a:rPr lang="en-US" dirty="0"/>
              <a:t>Advancing maternal age</a:t>
            </a:r>
          </a:p>
          <a:p>
            <a:r>
              <a:rPr lang="en-US" dirty="0"/>
              <a:t>Being carriers of the genetic translocation for Down syndrome</a:t>
            </a:r>
          </a:p>
          <a:p>
            <a:r>
              <a:rPr lang="en-US" dirty="0"/>
              <a:t>Having had one child with Down syndrome. </a:t>
            </a:r>
          </a:p>
          <a:p>
            <a:endParaRPr lang="en-US" b="1" dirty="0"/>
          </a:p>
          <a:p>
            <a:r>
              <a:rPr lang="en-US" sz="2600" b="1" dirty="0"/>
              <a:t>Life expectancy</a:t>
            </a:r>
          </a:p>
          <a:p>
            <a:r>
              <a:rPr lang="en-US" dirty="0"/>
              <a:t>Life spans have increased dramatically for people with Down syndrome. Today, someone with Down syndrome can expect to live more than 60 years, depending on the severity of health problems.</a:t>
            </a:r>
          </a:p>
          <a:p>
            <a:endParaRPr lang="en-JO" dirty="0"/>
          </a:p>
        </p:txBody>
      </p:sp>
    </p:spTree>
    <p:extLst>
      <p:ext uri="{BB962C8B-B14F-4D97-AF65-F5344CB8AC3E}">
        <p14:creationId xmlns:p14="http://schemas.microsoft.com/office/powerpoint/2010/main" val="3126947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146</TotalTime>
  <Words>3664</Words>
  <Application>Microsoft Office PowerPoint</Application>
  <PresentationFormat>Widescreen</PresentationFormat>
  <Paragraphs>221</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Integral</vt:lpstr>
      <vt:lpstr>common chromosomal anomalies and genetic disease</vt:lpstr>
      <vt:lpstr>content</vt:lpstr>
      <vt:lpstr>PowerPoint Presentation</vt:lpstr>
      <vt:lpstr>PowerPoint Presentation</vt:lpstr>
      <vt:lpstr>PowerPoint Presentation</vt:lpstr>
      <vt:lpstr>PowerPoint Presentation</vt:lpstr>
      <vt:lpstr>PowerPoint Presentation</vt:lpstr>
      <vt:lpstr>down syndrome(Trisomy 21)    </vt:lpstr>
      <vt:lpstr>down syndrome</vt:lpstr>
      <vt:lpstr>What are the symptoms of Down syndrome?</vt:lpstr>
      <vt:lpstr>PowerPoint Presentation</vt:lpstr>
      <vt:lpstr>How is Down syndrome diagnosed? </vt:lpstr>
      <vt:lpstr>Complications </vt:lpstr>
      <vt:lpstr>Complications </vt:lpstr>
      <vt:lpstr>Complications</vt:lpstr>
      <vt:lpstr>Management</vt:lpstr>
      <vt:lpstr>Edward’s Syndrome </vt:lpstr>
      <vt:lpstr>Edward’s Syndrome </vt:lpstr>
      <vt:lpstr>Edward’s Syndrome </vt:lpstr>
      <vt:lpstr>What are the symptoms of Edwards syndrome ? </vt:lpstr>
      <vt:lpstr>PowerPoint Presentation</vt:lpstr>
      <vt:lpstr>Patau syndrome</vt:lpstr>
      <vt:lpstr>Patau syndrome </vt:lpstr>
      <vt:lpstr>Symptoms and features </vt:lpstr>
      <vt:lpstr>Symptoms and features </vt:lpstr>
      <vt:lpstr>PowerPoint Presentation</vt:lpstr>
      <vt:lpstr>Treating and managing Patau's syndrome </vt:lpstr>
      <vt:lpstr>PowerPoint Presentation</vt:lpstr>
      <vt:lpstr>Klinefelter syndrome</vt:lpstr>
      <vt:lpstr>Klinefelter syndrome</vt:lpstr>
      <vt:lpstr>What are the symptoms of Klinefelter syndrome? </vt:lpstr>
      <vt:lpstr>symptoms of Klinefelter syndrome</vt:lpstr>
      <vt:lpstr>How is Klinefelter syndrome diagnosed? </vt:lpstr>
      <vt:lpstr>How is Klinefelter syndrome treated? </vt:lpstr>
      <vt:lpstr>turner syndrome  </vt:lpstr>
      <vt:lpstr>turner syndrome  </vt:lpstr>
      <vt:lpstr>PowerPoint Presentation</vt:lpstr>
      <vt:lpstr>What are the symptoms of Turner syndrome?   </vt:lpstr>
      <vt:lpstr>PowerPoint Presentation</vt:lpstr>
      <vt:lpstr>How is Turner syndrome diagnosed? </vt:lpstr>
      <vt:lpstr>What is the treatment for Turner syndrome? </vt:lpstr>
      <vt:lpstr>Fragile X syndrome</vt:lpstr>
      <vt:lpstr>What are the symptoms of fragile X syndrome? </vt:lpstr>
      <vt:lpstr>Triple-X syndrome </vt:lpstr>
      <vt:lpstr>Triple-X syndrome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chromosomal anomalies and genetic disease</dc:title>
  <dc:creator>لقاء المغربي الفناطسة</dc:creator>
  <cp:lastModifiedBy>Microsoft Office User</cp:lastModifiedBy>
  <cp:revision>8</cp:revision>
  <dcterms:created xsi:type="dcterms:W3CDTF">2022-07-30T15:34:30Z</dcterms:created>
  <dcterms:modified xsi:type="dcterms:W3CDTF">2022-08-13T08:09:47Z</dcterms:modified>
</cp:coreProperties>
</file>