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44" r:id="rId3"/>
    <p:sldMasterId id="2147483756" r:id="rId4"/>
  </p:sldMasterIdLst>
  <p:notesMasterIdLst>
    <p:notesMasterId r:id="rId25"/>
  </p:notesMasterIdLst>
  <p:sldIdLst>
    <p:sldId id="270" r:id="rId5"/>
    <p:sldId id="268" r:id="rId6"/>
    <p:sldId id="292" r:id="rId7"/>
    <p:sldId id="293" r:id="rId8"/>
    <p:sldId id="297" r:id="rId9"/>
    <p:sldId id="298" r:id="rId10"/>
    <p:sldId id="295" r:id="rId11"/>
    <p:sldId id="256" r:id="rId12"/>
    <p:sldId id="264" r:id="rId13"/>
    <p:sldId id="271" r:id="rId14"/>
    <p:sldId id="266" r:id="rId15"/>
    <p:sldId id="272" r:id="rId16"/>
    <p:sldId id="274" r:id="rId17"/>
    <p:sldId id="273" r:id="rId18"/>
    <p:sldId id="265" r:id="rId19"/>
    <p:sldId id="277" r:id="rId20"/>
    <p:sldId id="261" r:id="rId21"/>
    <p:sldId id="278" r:id="rId22"/>
    <p:sldId id="284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L38hN0aGsitD/BwF74n5iA==" hashData="rjgPE0LY0p0lU2x1hANS8LL+Di42t8hmePNuCXvS9A8ocknrGOsJwyYfHUAsQoa6j9w2xo3JaWCoSW+qv57RZ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  <a:srgbClr val="005800"/>
    <a:srgbClr val="000000"/>
    <a:srgbClr val="AAA784"/>
    <a:srgbClr val="A9A583"/>
    <a:srgbClr val="001B50"/>
    <a:srgbClr val="489A98"/>
    <a:srgbClr val="000099"/>
    <a:srgbClr val="000F1E"/>
    <a:srgbClr val="04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F93B2-5DB2-481A-ACD7-E0B339F4CEE7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DF6A6-FCE0-4D8D-B8B1-3CCD94676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18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B0D22FC-1F2F-4E8F-AF2A-B6B5F15B3277}" type="slidenum">
              <a:rPr lang="ar-SA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7A4C3-4135-45FE-83E8-F47B2744D13B}" type="datetime1">
              <a:rPr lang="en-US" smtClean="0"/>
              <a:t>4/6/2021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9B1A-074D-4775-ABF8-D0D6C414435D}" type="datetime1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7D98-D803-4F9D-879B-44B52FCD22FD}" type="datetime1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6F87-03A5-492A-8F9D-C3B22F594427}" type="datetime1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92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5244-AC3F-4FB5-973A-DF7300278805}" type="datetime1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34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9B71-13CC-407D-92A5-EC575D3DE7FF}" type="datetime1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76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8336-2DF8-424C-89BC-B2612D568AF0}" type="datetime1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85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1F47-96B0-4BD1-B49F-BC7FD1834B9E}" type="datetime1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49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65B8-4B31-42EF-AF35-BCF5185568ED}" type="datetime1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77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1314-CA3D-40EF-B35F-E6066825000D}" type="datetime1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99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AABF-3947-4FB6-B998-247DBF592D15}" type="datetime1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3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153D-2657-4639-B7C9-BE331E985D23}" type="datetime1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4BE5B-B56C-4704-B442-CFA891B459E8}" type="datetime1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11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200F-3E09-4335-9530-9027C4DACDD2}" type="datetime1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5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BD1A-0BEC-4A15-8F27-42213959D84B}" type="datetime1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32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6C0E7B4-6EEC-4E2D-832E-B9787CB4D967}" type="datetime1">
              <a:rPr lang="en-US" smtClean="0"/>
              <a:t>4/6/2021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A3BF-1DF0-4EDB-B94C-3A81FEF70B94}" type="datetime1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1995-E5F8-40F6-AEF2-9C83D490D893}" type="datetime1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1EEE-6817-4F8C-9280-A15FC863FC84}" type="datetime1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136026-A5DF-4FCE-8005-282EC28F0154}" type="datetime1">
              <a:rPr lang="en-US" smtClean="0"/>
              <a:t>4/6/2021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BEB89C8-1720-43EB-AA9C-73B6D66D6B15}" type="datetime1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DC0C-C528-4E6C-BD42-C03EA5122FBA}" type="datetime1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A959-FCC6-49B1-819A-7F9C8022F436}" type="datetime1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C6ED-69DE-4C61-B01C-2DCE28E8C56F}" type="datetime1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080A-5523-4C3F-B18D-D87D879D942F}" type="datetime1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B5A2-3958-4A91-A3AE-50BBFF1D2778}" type="datetime1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A662-4567-4234-818C-67EA2775D91F}" type="datetime1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FC4E382-D73D-40C5-AC6A-83ECD9500167}" type="datetime1">
              <a:rPr lang="en-US" smtClean="0"/>
              <a:t>4/6/2021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81E3-13C2-4A8B-82FA-F0FBC9A225B1}" type="datetime1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67B7-4D79-4E36-BF55-F33329600981}" type="datetime1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7EF1-B724-4E2D-9757-D77102BFA402}" type="datetime1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E06D9F-574A-453A-AF47-F9F4A66D974A}" type="datetime1">
              <a:rPr lang="en-US" smtClean="0"/>
              <a:t>4/6/2021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30E9FE7-E1A3-403E-8092-868F3A06DF6C}" type="datetime1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135D-2D25-4A62-8F2F-2DEE61B601B9}" type="datetime1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BC7C-8DD8-4C65-80E6-62E6B359B9F3}" type="datetime1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2246-C233-4F7F-84D6-98C36438B542}" type="datetime1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5FEA-6C3E-4B97-9198-FED5D37F323D}" type="datetime1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E88F-19FA-4BE3-9133-D267A6DB3A11}" type="datetime1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5F85-97DD-4010-A72E-7B03AEDA1989}" type="datetime1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9246-4196-4FE7-8133-F98800FE9B98}" type="datetime1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6694-4EE2-43CF-96D3-C76BBE24C783}" type="datetime1">
              <a:rPr lang="en-US" smtClean="0"/>
              <a:t>4/6/2021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B16E-4F22-4927-8C5B-FD76E76CA5F9}" type="datetime1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1557-FDED-4BC8-8B44-0215E3E48275}" type="datetime1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B1560D7-38BC-4C07-9D7A-F4B2EB94FC4E}" type="datetime1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8741BC2-DA08-4AF5-A6E3-CF0FB1891ED7}" type="datetime1">
              <a:rPr lang="en-US" smtClean="0"/>
              <a:t>4/6/2021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923A-5A2C-4C2F-B073-7D670AA2708F}" type="datetime1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1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687302E-29D3-4C76-A492-0041C16B7EA4}" type="datetime1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11EF368-1A58-4F51-A76B-13249C50756E}" type="datetime1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0B102BF-4A4E-4998-A9F7-EDCCF4DFF8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9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3.xml"/><Relationship Id="rId4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4.xml"/><Relationship Id="rId4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3.xml"/><Relationship Id="rId7" Type="http://schemas.microsoft.com/office/2007/relationships/hdphoto" Target="../media/hdphoto2.wdp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3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4.xml"/><Relationship Id="rId6" Type="http://schemas.microsoft.com/office/2007/relationships/hdphoto" Target="../media/hdphoto5.wdp"/><Relationship Id="rId5" Type="http://schemas.openxmlformats.org/officeDocument/2006/relationships/image" Target="../media/image12.jpe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8.xml"/><Relationship Id="rId6" Type="http://schemas.microsoft.com/office/2007/relationships/hdphoto" Target="../media/hdphoto7.wdp"/><Relationship Id="rId5" Type="http://schemas.openxmlformats.org/officeDocument/2006/relationships/image" Target="../media/image16.jpe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149">
              <a:schemeClr val="bg2">
                <a:lumMod val="50000"/>
              </a:schemeClr>
            </a:gs>
            <a:gs pos="0">
              <a:srgbClr val="FBE4AE"/>
            </a:gs>
            <a:gs pos="13000">
              <a:schemeClr val="accent5">
                <a:lumMod val="20000"/>
                <a:lumOff val="80000"/>
              </a:schemeClr>
            </a:gs>
            <a:gs pos="21001">
              <a:schemeClr val="accent4">
                <a:lumMod val="40000"/>
                <a:lumOff val="60000"/>
              </a:schemeClr>
            </a:gs>
            <a:gs pos="70000">
              <a:srgbClr val="FBE4AE"/>
            </a:gs>
            <a:gs pos="83000">
              <a:schemeClr val="accent1">
                <a:lumMod val="20000"/>
                <a:lumOff val="80000"/>
              </a:schemeClr>
            </a:gs>
            <a:gs pos="58000">
              <a:srgbClr val="835E17"/>
            </a:gs>
            <a:gs pos="42000">
              <a:schemeClr val="bg2">
                <a:lumMod val="10000"/>
              </a:schemeClr>
            </a:gs>
            <a:gs pos="100000">
              <a:srgbClr val="001400"/>
            </a:gs>
            <a:gs pos="100000">
              <a:srgbClr val="FAE3B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BCC\Desktop\pictures\img_0059-16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535" y="1143000"/>
            <a:ext cx="605293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40404"/>
                </a:solidFill>
              </a:rPr>
              <a:t>Prof. Dr. Ghada Fahmy Helaly</a:t>
            </a:r>
            <a:endParaRPr lang="en-US" dirty="0">
              <a:solidFill>
                <a:srgbClr val="0404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80000"/>
                <a:satMod val="250000"/>
              </a:schemeClr>
            </a:gs>
            <a:gs pos="60000">
              <a:srgbClr val="AAA784"/>
            </a:gs>
            <a:gs pos="0">
              <a:srgbClr val="A9A58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5181600" cy="762000"/>
          </a:xfrm>
          <a:gradFill>
            <a:gsLst>
              <a:gs pos="0">
                <a:srgbClr val="000000">
                  <a:lumMod val="0"/>
                  <a:lumOff val="100000"/>
                </a:srgbClr>
              </a:gs>
              <a:gs pos="20000">
                <a:srgbClr val="000040">
                  <a:lumMod val="55000"/>
                </a:srgbClr>
              </a:gs>
              <a:gs pos="35000">
                <a:srgbClr val="400040">
                  <a:lumMod val="9000"/>
                  <a:lumOff val="91000"/>
                </a:srgbClr>
              </a:gs>
              <a:gs pos="50000">
                <a:srgbClr val="8F0040"/>
              </a:gs>
              <a:gs pos="77000">
                <a:srgbClr val="F27300">
                  <a:lumMod val="27000"/>
                  <a:lumOff val="73000"/>
                </a:srgbClr>
              </a:gs>
              <a:gs pos="100000">
                <a:srgbClr val="FFD45B">
                  <a:alpha val="67000"/>
                  <a:lumMod val="33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rgbClr val="001B5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rgbClr val="001B5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rgbClr val="001B5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rgbClr val="001B5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rgbClr val="001B5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Replicative Cycle</a:t>
            </a:r>
            <a:b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rgbClr val="001B5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rgbClr val="001B5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rgbClr val="001B5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rgbClr val="001B50"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10200" y="762000"/>
            <a:ext cx="2438400" cy="457200"/>
          </a:xfrm>
        </p:spPr>
        <p:txBody>
          <a:bodyPr/>
          <a:lstStyle/>
          <a:p>
            <a:r>
              <a:rPr lang="en-US" sz="1200" b="1" dirty="0" smtClean="0">
                <a:solidFill>
                  <a:srgbClr val="040404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solidFill>
                <a:srgbClr val="04040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image.slidesharecdn.com/rabdorota-virus-100325005851-phpapp02/95/rabdo-rota-virus-23-728.jpg?cb=126947878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77" t="19177" r="11506" b="12926"/>
          <a:stretch/>
        </p:blipFill>
        <p:spPr bwMode="auto">
          <a:xfrm>
            <a:off x="914400" y="1524000"/>
            <a:ext cx="75438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017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80000"/>
                <a:satMod val="250000"/>
              </a:schemeClr>
            </a:gs>
            <a:gs pos="60000">
              <a:srgbClr val="AAA784"/>
            </a:gs>
            <a:gs pos="0">
              <a:srgbClr val="A9A58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55" y="990600"/>
            <a:ext cx="7820892" cy="639762"/>
          </a:xfrm>
          <a:gradFill>
            <a:gsLst>
              <a:gs pos="0">
                <a:srgbClr val="000000">
                  <a:lumMod val="0"/>
                  <a:lumOff val="100000"/>
                </a:srgbClr>
              </a:gs>
              <a:gs pos="20000">
                <a:srgbClr val="000040">
                  <a:lumMod val="55000"/>
                </a:srgbClr>
              </a:gs>
              <a:gs pos="35000">
                <a:srgbClr val="400040">
                  <a:lumMod val="9000"/>
                  <a:lumOff val="91000"/>
                </a:srgbClr>
              </a:gs>
              <a:gs pos="50000">
                <a:srgbClr val="8F0040"/>
              </a:gs>
              <a:gs pos="77000">
                <a:srgbClr val="F27300">
                  <a:lumMod val="27000"/>
                  <a:lumOff val="73000"/>
                </a:srgbClr>
              </a:gs>
              <a:gs pos="100000">
                <a:srgbClr val="FFD45B">
                  <a:alpha val="67000"/>
                  <a:lumMod val="33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rgbClr val="001B5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rgbClr val="001B5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rgbClr val="001B5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Transmission &amp; Epidemiology</a:t>
            </a:r>
            <a:b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rgbClr val="001B5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rgbClr val="001B50"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05000"/>
            <a:ext cx="7239000" cy="4114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Rotavirus 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occurs </a:t>
            </a:r>
            <a:r>
              <a:rPr lang="en-US" b="1" dirty="0" smtClean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worldwide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 is 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transmitted by the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fecal–oral route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age 6 years most children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have antibodies 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at least one serotype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71800" y="533400"/>
            <a:ext cx="2438400" cy="457200"/>
          </a:xfrm>
        </p:spPr>
        <p:txBody>
          <a:bodyPr/>
          <a:lstStyle/>
          <a:p>
            <a:r>
              <a:rPr lang="en-US" sz="1200" b="1" dirty="0" smtClean="0">
                <a:solidFill>
                  <a:srgbClr val="040404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solidFill>
                <a:srgbClr val="04040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78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80000"/>
                <a:satMod val="250000"/>
              </a:schemeClr>
            </a:gs>
            <a:gs pos="60000">
              <a:srgbClr val="AAA784"/>
            </a:gs>
            <a:gs pos="0">
              <a:srgbClr val="A9A58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3657600" cy="792162"/>
          </a:xfrm>
          <a:gradFill>
            <a:gsLst>
              <a:gs pos="0">
                <a:srgbClr val="000000">
                  <a:lumMod val="0"/>
                  <a:lumOff val="100000"/>
                </a:srgbClr>
              </a:gs>
              <a:gs pos="20000">
                <a:srgbClr val="000040">
                  <a:lumMod val="55000"/>
                </a:srgbClr>
              </a:gs>
              <a:gs pos="35000">
                <a:srgbClr val="400040">
                  <a:lumMod val="9000"/>
                  <a:lumOff val="91000"/>
                </a:srgbClr>
              </a:gs>
              <a:gs pos="50000">
                <a:srgbClr val="8F0040"/>
              </a:gs>
              <a:gs pos="77000">
                <a:srgbClr val="F27300">
                  <a:lumMod val="27000"/>
                  <a:lumOff val="73000"/>
                </a:srgbClr>
              </a:gs>
              <a:gs pos="100000">
                <a:srgbClr val="FFD45B">
                  <a:alpha val="67000"/>
                  <a:lumMod val="33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rgbClr val="001B5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Pathogenesis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867400" cy="4114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Rotavirus infection is </a:t>
            </a:r>
            <a:r>
              <a:rPr lang="en-US" sz="2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limited to the gastrointestinal tract, especially the small intestine.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Replicates 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the mucosal cells of the small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intestine </a:t>
            </a: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excess </a:t>
            </a:r>
            <a:r>
              <a:rPr lang="en-US" sz="2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secretion of fluids and </a:t>
            </a: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electrolytes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into 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bowel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lumen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loss 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salt, glucose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and water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diarrhea</a:t>
            </a:r>
            <a:r>
              <a:rPr lang="en-US" sz="2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rgbClr val="005800"/>
                </a:solidFill>
                <a:latin typeface="Arial" pitchFamily="34" charset="0"/>
                <a:cs typeface="Arial" pitchFamily="34" charset="0"/>
              </a:rPr>
              <a:t>No inflammation, diarrhea is watery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non-bloody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). </a:t>
            </a:r>
          </a:p>
          <a:p>
            <a:pPr>
              <a:lnSpc>
                <a:spcPct val="150000"/>
              </a:lnSpc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953000" y="685800"/>
            <a:ext cx="2438400" cy="457200"/>
          </a:xfrm>
        </p:spPr>
        <p:txBody>
          <a:bodyPr/>
          <a:lstStyle/>
          <a:p>
            <a:r>
              <a:rPr lang="en-US" sz="1200" b="1" dirty="0" smtClean="0">
                <a:solidFill>
                  <a:srgbClr val="040404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solidFill>
                <a:srgbClr val="04040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image.slidesharecdn.com/acutediarrhoealecture-150715124954-lva1-app6892/95/acute-diarrhea-in-pediatrics-2007-29-638.jpg?cb=143696525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" r="3562" b="4650"/>
          <a:stretch/>
        </p:blipFill>
        <p:spPr bwMode="auto">
          <a:xfrm>
            <a:off x="5853545" y="1676400"/>
            <a:ext cx="32766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946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80000"/>
                <a:satMod val="250000"/>
              </a:schemeClr>
            </a:gs>
            <a:gs pos="60000">
              <a:srgbClr val="AAA784"/>
            </a:gs>
            <a:gs pos="0">
              <a:srgbClr val="A9A58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709" y="762000"/>
            <a:ext cx="3352800" cy="792162"/>
          </a:xfrm>
          <a:gradFill>
            <a:gsLst>
              <a:gs pos="0">
                <a:srgbClr val="000000">
                  <a:lumMod val="0"/>
                  <a:lumOff val="100000"/>
                </a:srgbClr>
              </a:gs>
              <a:gs pos="20000">
                <a:srgbClr val="000040">
                  <a:lumMod val="55000"/>
                </a:srgbClr>
              </a:gs>
              <a:gs pos="35000">
                <a:srgbClr val="400040">
                  <a:lumMod val="9000"/>
                  <a:lumOff val="91000"/>
                </a:srgbClr>
              </a:gs>
              <a:gs pos="50000">
                <a:srgbClr val="8F0040"/>
              </a:gs>
              <a:gs pos="77000">
                <a:srgbClr val="F27300">
                  <a:lumMod val="27000"/>
                  <a:lumOff val="73000"/>
                </a:srgbClr>
              </a:gs>
              <a:gs pos="100000">
                <a:srgbClr val="FFD45B">
                  <a:alpha val="67000"/>
                  <a:lumMod val="33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rgbClr val="001B5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rgbClr val="001B5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rgbClr val="001B5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Immunity</a:t>
            </a: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rgbClr val="001B5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rgbClr val="001B5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rgbClr val="001B50"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447800"/>
            <a:ext cx="8001000" cy="41148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Intestinal </a:t>
            </a:r>
            <a:r>
              <a:rPr lang="en-US" b="1" dirty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IgA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against 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specific serotypes protects against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reinfection. 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Colostrum </a:t>
            </a:r>
            <a:r>
              <a:rPr lang="en-US" b="1" dirty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IgA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protects newborns 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up to the age of 6 months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lnSpc>
                <a:spcPct val="200000"/>
              </a:lnSpc>
              <a:buNone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57800" y="685800"/>
            <a:ext cx="2438400" cy="457200"/>
          </a:xfrm>
        </p:spPr>
        <p:txBody>
          <a:bodyPr/>
          <a:lstStyle/>
          <a:p>
            <a:r>
              <a:rPr lang="en-US" sz="1200" b="1" dirty="0" smtClean="0">
                <a:solidFill>
                  <a:srgbClr val="040404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solidFill>
                <a:srgbClr val="04040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550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80000"/>
                <a:satMod val="250000"/>
              </a:schemeClr>
            </a:gs>
            <a:gs pos="60000">
              <a:srgbClr val="AAA784"/>
            </a:gs>
            <a:gs pos="0">
              <a:srgbClr val="A9A58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4572000" cy="715962"/>
          </a:xfrm>
          <a:gradFill>
            <a:gsLst>
              <a:gs pos="0">
                <a:srgbClr val="000000">
                  <a:lumMod val="0"/>
                  <a:lumOff val="100000"/>
                </a:srgbClr>
              </a:gs>
              <a:gs pos="20000">
                <a:srgbClr val="000040">
                  <a:lumMod val="55000"/>
                </a:srgbClr>
              </a:gs>
              <a:gs pos="35000">
                <a:srgbClr val="400040">
                  <a:lumMod val="9000"/>
                  <a:lumOff val="91000"/>
                </a:srgbClr>
              </a:gs>
              <a:gs pos="50000">
                <a:srgbClr val="8F0040"/>
              </a:gs>
              <a:gs pos="77000">
                <a:srgbClr val="F27300">
                  <a:lumMod val="27000"/>
                  <a:lumOff val="73000"/>
                </a:srgbClr>
              </a:gs>
              <a:gs pos="100000">
                <a:srgbClr val="FFD45B">
                  <a:alpha val="67000"/>
                  <a:lumMod val="33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rgbClr val="001B5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rgbClr val="001B5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rgbClr val="001B5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Clinical Findings</a:t>
            </a:r>
            <a:b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rgbClr val="001B5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rgbClr val="001B50"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4800600" cy="4114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005800"/>
              </a:buClr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Nausea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vomiting, and 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watery,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non-bloody 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diarrhea. </a:t>
            </a: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005800"/>
              </a:buClr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Gastroenteritis 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most serious 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young children, 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whom </a:t>
            </a:r>
            <a:r>
              <a:rPr lang="en-US" sz="2200" b="1" dirty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dehydration and </a:t>
            </a:r>
            <a:r>
              <a:rPr lang="en-US" sz="2200" b="1" dirty="0" smtClean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electrolyte imbalance 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are a major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concern.</a:t>
            </a:r>
          </a:p>
          <a:p>
            <a:pPr>
              <a:lnSpc>
                <a:spcPct val="150000"/>
              </a:lnSpc>
              <a:buClr>
                <a:srgbClr val="005800"/>
              </a:buClr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Adults </a:t>
            </a:r>
            <a:r>
              <a:rPr lang="en-US" sz="2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usually </a:t>
            </a: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have minor </a:t>
            </a:r>
            <a:r>
              <a:rPr lang="en-US" sz="2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symptoms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2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86400" y="762000"/>
            <a:ext cx="2438400" cy="457200"/>
          </a:xfrm>
        </p:spPr>
        <p:txBody>
          <a:bodyPr/>
          <a:lstStyle/>
          <a:p>
            <a:r>
              <a:rPr lang="en-US" sz="1200" b="1" dirty="0" smtClean="0">
                <a:solidFill>
                  <a:srgbClr val="040404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solidFill>
                <a:srgbClr val="04040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www.doctortipster.com/wp-content/uploads/2011/09/Rotavirus-Infection-Symptom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3369433" cy="3253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257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80000"/>
                <a:satMod val="250000"/>
              </a:schemeClr>
            </a:gs>
            <a:gs pos="60000">
              <a:srgbClr val="AAA784"/>
            </a:gs>
            <a:gs pos="0">
              <a:srgbClr val="A9A58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38200"/>
            <a:ext cx="5334000" cy="715962"/>
          </a:xfrm>
          <a:gradFill>
            <a:gsLst>
              <a:gs pos="0">
                <a:srgbClr val="000000">
                  <a:lumMod val="0"/>
                  <a:lumOff val="100000"/>
                </a:srgbClr>
              </a:gs>
              <a:gs pos="20000">
                <a:srgbClr val="000040">
                  <a:lumMod val="55000"/>
                </a:srgbClr>
              </a:gs>
              <a:gs pos="35000">
                <a:srgbClr val="400040">
                  <a:lumMod val="9000"/>
                  <a:lumOff val="91000"/>
                </a:srgbClr>
              </a:gs>
              <a:gs pos="50000">
                <a:srgbClr val="8F0040"/>
              </a:gs>
              <a:gs pos="77000">
                <a:srgbClr val="F27300">
                  <a:lumMod val="27000"/>
                  <a:lumOff val="73000"/>
                </a:srgbClr>
              </a:gs>
              <a:gs pos="100000">
                <a:srgbClr val="FFD45B">
                  <a:alpha val="67000"/>
                  <a:lumMod val="33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rgbClr val="001B5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rgbClr val="001B5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rgbClr val="001B5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Laboratory Diagnosis</a:t>
            </a:r>
            <a:b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rgbClr val="001B5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rgbClr val="001B50"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52600"/>
            <a:ext cx="5791200" cy="4419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original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demonstration of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rotavirus in the stool was done </a:t>
            </a:r>
            <a:r>
              <a:rPr lang="en-US" b="1" dirty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en-US" b="1" dirty="0" smtClean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immuno-electron microscopy</a:t>
            </a:r>
            <a:r>
              <a:rPr lang="en-US" b="1" dirty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which antibody aggregated the virions,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allowing them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be visualized in the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electron microscope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technique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 not feasible for routine clinical use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upload.wikimedia.org/wikipedia/commons/a/ac/Flewett_Rotaviru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257556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638800" y="762000"/>
            <a:ext cx="2438400" cy="457200"/>
          </a:xfrm>
        </p:spPr>
        <p:txBody>
          <a:bodyPr/>
          <a:lstStyle/>
          <a:p>
            <a:r>
              <a:rPr lang="en-US" sz="1200" b="1" dirty="0" smtClean="0">
                <a:solidFill>
                  <a:srgbClr val="040404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solidFill>
                <a:srgbClr val="04040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423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80000"/>
                <a:satMod val="250000"/>
              </a:schemeClr>
            </a:gs>
            <a:gs pos="60000">
              <a:srgbClr val="AAA784"/>
            </a:gs>
            <a:gs pos="0">
              <a:srgbClr val="A9A58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772400" cy="4800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Rotavirus antigen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detection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in the stool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by using 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radioimmunoassay or </a:t>
            </a:r>
            <a:r>
              <a:rPr lang="en-US" b="1" dirty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ELISA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This approach is feasible because there are large numbers of virus particles in the stool. 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Observation of a </a:t>
            </a:r>
            <a:r>
              <a:rPr lang="en-US" b="1" dirty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four-fold or greater rise in antibody titer</a:t>
            </a:r>
            <a:r>
              <a:rPr lang="en-US" dirty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solidFill>
                <a:srgbClr val="76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562600" y="685800"/>
            <a:ext cx="2438400" cy="457200"/>
          </a:xfrm>
        </p:spPr>
        <p:txBody>
          <a:bodyPr/>
          <a:lstStyle/>
          <a:p>
            <a:r>
              <a:rPr lang="en-US" sz="1200" b="1" dirty="0" smtClean="0">
                <a:solidFill>
                  <a:srgbClr val="040404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solidFill>
                <a:srgbClr val="04040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35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80000"/>
                <a:satMod val="250000"/>
              </a:schemeClr>
            </a:gs>
            <a:gs pos="60000">
              <a:srgbClr val="AAA784"/>
            </a:gs>
            <a:gs pos="0">
              <a:srgbClr val="A9A58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6927" y="838200"/>
            <a:ext cx="6456218" cy="639762"/>
          </a:xfrm>
          <a:gradFill>
            <a:gsLst>
              <a:gs pos="0">
                <a:srgbClr val="000000">
                  <a:lumMod val="0"/>
                  <a:lumOff val="100000"/>
                </a:srgbClr>
              </a:gs>
              <a:gs pos="20000">
                <a:srgbClr val="000040">
                  <a:lumMod val="55000"/>
                </a:srgbClr>
              </a:gs>
              <a:gs pos="35000">
                <a:srgbClr val="400040">
                  <a:lumMod val="9000"/>
                  <a:lumOff val="91000"/>
                </a:srgbClr>
              </a:gs>
              <a:gs pos="50000">
                <a:srgbClr val="8F0040"/>
              </a:gs>
              <a:gs pos="77000">
                <a:srgbClr val="F27300">
                  <a:lumMod val="27000"/>
                  <a:lumOff val="73000"/>
                </a:srgbClr>
              </a:gs>
              <a:gs pos="100000">
                <a:srgbClr val="FFD45B">
                  <a:alpha val="67000"/>
                  <a:lumMod val="33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rgbClr val="001B5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rgbClr val="001B5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rgbClr val="001B5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Treatment &amp; Prevention</a:t>
            </a:r>
            <a:b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rgbClr val="001B5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rgbClr val="001B50"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05000"/>
            <a:ext cx="4953000" cy="41148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There is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 antiviral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therapy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Hygienic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measures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such as proper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sewage disposal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hand washing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are helpful. </a:t>
            </a: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There </a:t>
            </a:r>
            <a:r>
              <a:rPr lang="en-US" sz="24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are two rotavirus vaccines available.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One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 a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live attenuated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vaccine (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Rotarix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that contains the single most common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rotavirus serotype. </a:t>
            </a: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http://www.mims.com/resources/drugs/Singapore/packshot/Rotarix%20vaccine%20(oral)6002PPS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6" b="21212"/>
          <a:stretch/>
        </p:blipFill>
        <p:spPr bwMode="auto">
          <a:xfrm>
            <a:off x="5775912" y="3429000"/>
            <a:ext cx="3070701" cy="1108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assets.babycenter.com/ims/2015/02/iStock_55894090_wide.jpg?width=4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913" y="4648200"/>
            <a:ext cx="3070701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71800" y="457200"/>
            <a:ext cx="2438400" cy="457200"/>
          </a:xfrm>
        </p:spPr>
        <p:txBody>
          <a:bodyPr/>
          <a:lstStyle/>
          <a:p>
            <a:r>
              <a:rPr lang="en-US" sz="1200" b="1" dirty="0" smtClean="0">
                <a:solidFill>
                  <a:srgbClr val="040404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solidFill>
                <a:srgbClr val="04040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4"/>
          <a:stretch/>
        </p:blipFill>
        <p:spPr bwMode="auto">
          <a:xfrm>
            <a:off x="5775913" y="1537855"/>
            <a:ext cx="3070700" cy="173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108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80000"/>
                <a:satMod val="250000"/>
              </a:schemeClr>
            </a:gs>
            <a:gs pos="60000">
              <a:srgbClr val="AAA784"/>
            </a:gs>
            <a:gs pos="0">
              <a:srgbClr val="A9A58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6248400" cy="41148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other is a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live reassortant vaccine (</a:t>
            </a: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Rotateq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which contains five rotavirus strains.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five rotaviruses in the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Rotateq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vaccine are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reassortants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which the gene for the outer surface protein of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human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rotavirus is inserted into a bovine strain of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rotavirus.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bovine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strain is nonpathogenic for humans, but the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human outer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surface protein in the vaccine virus elicits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protective (IgA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immunity in the GI tract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"/>
          <a:stretch/>
        </p:blipFill>
        <p:spPr bwMode="auto">
          <a:xfrm>
            <a:off x="6165273" y="2308796"/>
            <a:ext cx="2772828" cy="1541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562600" y="685800"/>
            <a:ext cx="2438400" cy="457200"/>
          </a:xfrm>
        </p:spPr>
        <p:txBody>
          <a:bodyPr/>
          <a:lstStyle/>
          <a:p>
            <a:r>
              <a:rPr lang="en-US" sz="1200" b="1" dirty="0" smtClean="0">
                <a:solidFill>
                  <a:srgbClr val="040404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solidFill>
                <a:srgbClr val="04040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607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80000"/>
                <a:satMod val="250000"/>
              </a:schemeClr>
            </a:gs>
            <a:gs pos="60000">
              <a:srgbClr val="AAA784"/>
            </a:gs>
            <a:gs pos="0">
              <a:srgbClr val="A9A58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219200"/>
            <a:ext cx="5334000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Patients with a </a:t>
            </a:r>
            <a:r>
              <a:rPr lang="en-US" sz="2800" b="1" dirty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history of intussusception should not receive either vaccine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 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 estimated that a rotavirus vaccine, if used worldwide, could save about 500,000 children each year.</a:t>
            </a: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fragmenthealth.com/galery/intussuscept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4" b="11230"/>
          <a:stretch/>
        </p:blipFill>
        <p:spPr bwMode="auto">
          <a:xfrm>
            <a:off x="5638800" y="1717964"/>
            <a:ext cx="3238498" cy="2043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57800" y="762000"/>
            <a:ext cx="2438400" cy="457200"/>
          </a:xfrm>
        </p:spPr>
        <p:txBody>
          <a:bodyPr/>
          <a:lstStyle/>
          <a:p>
            <a:r>
              <a:rPr lang="en-US" sz="1200" b="1" dirty="0" smtClean="0">
                <a:solidFill>
                  <a:srgbClr val="040404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solidFill>
                <a:srgbClr val="04040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74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511379"/>
              </p:ext>
            </p:extLst>
          </p:nvPr>
        </p:nvGraphicFramePr>
        <p:xfrm>
          <a:off x="7010400" y="1327789"/>
          <a:ext cx="1149918" cy="1072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" name="Image" r:id="rId4" imgW="5032121" imgH="4816096" progId="Photoshop.Image.8">
                  <p:embed/>
                </p:oleObj>
              </mc:Choice>
              <mc:Fallback>
                <p:oleObj name="Image" r:id="rId4" imgW="5032121" imgH="4816096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327789"/>
                        <a:ext cx="1149918" cy="10725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 descr="C:\Users\Dell\Desktop\viruses pictures\New Folder\rota viru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869382" y="990600"/>
            <a:ext cx="1066800" cy="1066800"/>
          </a:xfrm>
          <a:prstGeom prst="ellipse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8569036" cy="101138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  <a:latin typeface="Georgia" pitchFamily="18" charset="0"/>
              </a:rPr>
              <a:t>Rota Virus &amp; other viruses causing Gastroenteritis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innerShdw blurRad="114300">
                  <a:prstClr val="black"/>
                </a:innerShdw>
              </a:effectLst>
              <a:latin typeface="Georgia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00200" y="4191000"/>
            <a:ext cx="7086600" cy="32004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ln w="57150">
                  <a:solidFill>
                    <a:srgbClr val="040404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By: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ln w="57150">
                  <a:solidFill>
                    <a:srgbClr val="040404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Prof. Dr. Ghada Fahmy Helaly</a:t>
            </a:r>
          </a:p>
          <a:p>
            <a:endParaRPr lang="en-US" sz="2800" b="1" dirty="0">
              <a:ln w="57150">
                <a:solidFill>
                  <a:srgbClr val="040404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71970"/>
            <a:ext cx="2189018" cy="46166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GIT Module</a:t>
            </a:r>
            <a:endParaRPr lang="en-US" sz="24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1541" y="2438400"/>
            <a:ext cx="1207059" cy="1232742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freezing" dir="t"/>
          </a:scene3d>
          <a:sp3d prstMaterial="plastic">
            <a:bevelT/>
            <a:bevelB/>
          </a:sp3d>
        </p:spPr>
      </p:pic>
      <p:graphicFrame>
        <p:nvGraphicFramePr>
          <p:cNvPr id="11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810423"/>
              </p:ext>
            </p:extLst>
          </p:nvPr>
        </p:nvGraphicFramePr>
        <p:xfrm>
          <a:off x="7691271" y="2362201"/>
          <a:ext cx="1071729" cy="1218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3" name="Image" r:id="rId9" imgW="2795623" imgH="2020473" progId="Photoshop.Image.8">
                  <p:embed/>
                </p:oleObj>
              </mc:Choice>
              <mc:Fallback>
                <p:oleObj name="Image" r:id="rId9" imgW="2795623" imgH="2020473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1271" y="2362201"/>
                        <a:ext cx="1071729" cy="1218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04709" y="152400"/>
            <a:ext cx="2438400" cy="457200"/>
          </a:xfrm>
        </p:spPr>
        <p:txBody>
          <a:bodyPr/>
          <a:lstStyle/>
          <a:p>
            <a:r>
              <a:rPr lang="en-US" sz="1200" dirty="0" smtClean="0">
                <a:solidFill>
                  <a:srgbClr val="040404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dirty="0">
              <a:solidFill>
                <a:srgbClr val="04040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32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39000">
              <a:srgbClr val="FBE4AE"/>
            </a:gs>
            <a:gs pos="56000">
              <a:srgbClr val="C7F2F1"/>
            </a:gs>
            <a:gs pos="69000">
              <a:srgbClr val="835E17"/>
            </a:gs>
            <a:gs pos="82001">
              <a:schemeClr val="accent2">
                <a:lumMod val="50000"/>
              </a:schemeClr>
            </a:gs>
            <a:gs pos="100000">
              <a:srgbClr val="AFECEB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Image result for golden flower background im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5" r="64258"/>
          <a:stretch/>
        </p:blipFill>
        <p:spPr bwMode="auto">
          <a:xfrm>
            <a:off x="0" y="6927"/>
            <a:ext cx="33250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09800" y="2613392"/>
            <a:ext cx="6793599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morning" dir="tl"/>
            </a:scene3d>
            <a:sp3d extrusionH="25400" contourW="8890" prstMaterial="dkEdge">
              <a:bevelT w="101600" h="107950"/>
              <a:contourClr>
                <a:schemeClr val="bg2">
                  <a:lumMod val="10000"/>
                </a:schemeClr>
              </a:contourClr>
            </a:sp3d>
          </a:bodyPr>
          <a:lstStyle/>
          <a:p>
            <a:pPr algn="ctr"/>
            <a:r>
              <a:rPr lang="en-US" sz="10000" b="1" dirty="0" smtClean="0">
                <a:ln w="11430"/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itchFamily="66" charset="0"/>
              </a:rPr>
              <a:t>Thank you</a:t>
            </a:r>
            <a:endParaRPr lang="en-US" sz="10000" b="1" dirty="0">
              <a:ln w="11430"/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ush Script MT" pitchFamily="66" charset="0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19800" y="4016008"/>
            <a:ext cx="2438400" cy="457200"/>
          </a:xfrm>
        </p:spPr>
        <p:txBody>
          <a:bodyPr/>
          <a:lstStyle/>
          <a:p>
            <a:r>
              <a:rPr lang="en-US" sz="1200" b="1" dirty="0" smtClean="0">
                <a:solidFill>
                  <a:srgbClr val="040404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solidFill>
                <a:srgbClr val="04040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0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80000"/>
                <a:satMod val="250000"/>
              </a:schemeClr>
            </a:gs>
            <a:gs pos="60000">
              <a:srgbClr val="AAA784"/>
            </a:gs>
            <a:gs pos="0">
              <a:srgbClr val="A9A58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533400" y="1188720"/>
            <a:ext cx="8001000" cy="54864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rgbClr val="C2AA42"/>
            </a:solidFill>
            <a:miter lim="800000"/>
            <a:headEnd/>
            <a:tailEnd/>
          </a:ln>
          <a:effectLst>
            <a:glow rad="508000">
              <a:schemeClr val="accent3">
                <a:satMod val="175000"/>
                <a:alpha val="29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Principle Causes of 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Viral 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BatangChe" pitchFamily="49" charset="-127"/>
                <a:cs typeface="Arial" pitchFamily="34" charset="0"/>
              </a:rPr>
              <a:t>Gastroenteritis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ea typeface="Batang" pitchFamily="18" charset="-127"/>
              <a:cs typeface="Arial" pitchFamily="34" charset="0"/>
            </a:endParaRPr>
          </a:p>
          <a:p>
            <a:pPr algn="l">
              <a:defRPr/>
            </a:pP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Rectangle 12"/>
          <p:cNvSpPr>
            <a:spLocks noChangeArrowheads="1"/>
          </p:cNvSpPr>
          <p:nvPr/>
        </p:nvSpPr>
        <p:spPr bwMode="auto">
          <a:xfrm>
            <a:off x="4889500" y="3136900"/>
            <a:ext cx="249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lvl="2"/>
            <a:r>
              <a:rPr lang="en-US"/>
              <a:t> </a:t>
            </a:r>
            <a:endParaRPr lang="en-US" sz="320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597726" y="3962400"/>
            <a:ext cx="554874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l" rtl="0">
              <a:buFontTx/>
              <a:buBlip>
                <a:blip r:embed="rId5"/>
              </a:buBlip>
            </a:pPr>
            <a:r>
              <a:rPr lang="en-US" sz="3200" b="1" dirty="0">
                <a:solidFill>
                  <a:srgbClr val="040404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smtClean="0">
                <a:solidFill>
                  <a:srgbClr val="040404"/>
                </a:solidFill>
                <a:latin typeface="Arial" pitchFamily="34" charset="0"/>
                <a:cs typeface="Arial" pitchFamily="34" charset="0"/>
              </a:rPr>
              <a:t>Enteric adenoviruses</a:t>
            </a:r>
            <a:endParaRPr lang="en-US" sz="3200" b="1" dirty="0">
              <a:solidFill>
                <a:srgbClr val="040404"/>
              </a:solidFill>
              <a:latin typeface="Arial" pitchFamily="34" charset="0"/>
              <a:cs typeface="Arial" pitchFamily="34" charset="0"/>
            </a:endParaRPr>
          </a:p>
          <a:p>
            <a:pPr lvl="1" algn="l" rtl="0">
              <a:lnSpc>
                <a:spcPct val="150000"/>
              </a:lnSpc>
              <a:buFontTx/>
              <a:buBlip>
                <a:blip r:embed="rId5"/>
              </a:buBlip>
            </a:pPr>
            <a:r>
              <a:rPr lang="en-US" sz="3200" b="1" dirty="0">
                <a:solidFill>
                  <a:srgbClr val="040404"/>
                </a:solidFill>
                <a:latin typeface="Arial" pitchFamily="34" charset="0"/>
                <a:cs typeface="Arial" pitchFamily="34" charset="0"/>
              </a:rPr>
              <a:t>  Norwalk virus</a:t>
            </a:r>
          </a:p>
          <a:p>
            <a:pPr lvl="1" algn="l" rtl="0">
              <a:lnSpc>
                <a:spcPct val="150000"/>
              </a:lnSpc>
              <a:buFontTx/>
              <a:buBlip>
                <a:blip r:embed="rId5"/>
              </a:buBlip>
            </a:pPr>
            <a:r>
              <a:rPr lang="en-US" sz="3200" b="1" dirty="0">
                <a:solidFill>
                  <a:srgbClr val="040404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smtClean="0">
                <a:solidFill>
                  <a:srgbClr val="040404"/>
                </a:solidFill>
                <a:latin typeface="Arial" pitchFamily="34" charset="0"/>
                <a:cs typeface="Arial" pitchFamily="34" charset="0"/>
              </a:rPr>
              <a:t>Astroviruses </a:t>
            </a:r>
            <a:endParaRPr lang="en-US" sz="3200" b="1" dirty="0">
              <a:solidFill>
                <a:srgbClr val="04040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76200" y="1828800"/>
            <a:ext cx="760614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3" algn="l" rtl="0" eaLnBrk="1" hangingPunct="1">
              <a:lnSpc>
                <a:spcPct val="150000"/>
              </a:lnSpc>
              <a:buFontTx/>
              <a:buAutoNum type="arabicPeriod"/>
            </a:pPr>
            <a:r>
              <a:rPr lang="en-US" sz="4000" b="1" dirty="0">
                <a:solidFill>
                  <a:srgbClr val="040404"/>
                </a:solidFill>
              </a:rPr>
              <a:t>  Rotavirus </a:t>
            </a:r>
          </a:p>
          <a:p>
            <a:pPr lvl="3" algn="l" rtl="0" eaLnBrk="1" hangingPunct="1">
              <a:lnSpc>
                <a:spcPct val="150000"/>
              </a:lnSpc>
              <a:buFontTx/>
              <a:buAutoNum type="arabicPeriod"/>
            </a:pPr>
            <a:r>
              <a:rPr lang="en-US" sz="4000" b="1" dirty="0">
                <a:solidFill>
                  <a:srgbClr val="040404"/>
                </a:solidFill>
              </a:rPr>
              <a:t>  Other viruses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562600" y="703811"/>
            <a:ext cx="2438400" cy="457200"/>
          </a:xfrm>
        </p:spPr>
        <p:txBody>
          <a:bodyPr/>
          <a:lstStyle/>
          <a:p>
            <a:r>
              <a:rPr lang="en-US" sz="1200" b="1" dirty="0" smtClean="0">
                <a:solidFill>
                  <a:srgbClr val="040404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solidFill>
                <a:srgbClr val="04040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13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80000"/>
                <a:satMod val="250000"/>
              </a:schemeClr>
            </a:gs>
            <a:gs pos="60000">
              <a:srgbClr val="AAA784"/>
            </a:gs>
            <a:gs pos="0">
              <a:srgbClr val="A9A58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4267200" cy="548640"/>
          </a:xfrm>
          <a:effectLst>
            <a:glow rad="698500">
              <a:schemeClr val="accent4">
                <a:satMod val="175000"/>
                <a:alpha val="57000"/>
              </a:schemeClr>
            </a:glo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2800" b="1" dirty="0" smtClean="0">
                <a:solidFill>
                  <a:srgbClr val="04040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40404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40404"/>
                </a:solidFill>
                <a:latin typeface="Arial" pitchFamily="34" charset="0"/>
                <a:cs typeface="Arial" pitchFamily="34" charset="0"/>
              </a:rPr>
              <a:t>Enteric adenoviruses</a:t>
            </a:r>
            <a:br>
              <a:rPr lang="en-US" sz="2800" b="1" dirty="0" smtClean="0">
                <a:solidFill>
                  <a:srgbClr val="040404"/>
                </a:solidFill>
                <a:latin typeface="Arial" pitchFamily="34" charset="0"/>
                <a:cs typeface="Arial" pitchFamily="34" charset="0"/>
              </a:rPr>
            </a:b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36418" y="1752600"/>
            <a:ext cx="451658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Enteric </a:t>
            </a:r>
            <a:r>
              <a:rPr lang="en-US" sz="2400" b="1" dirty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adenoviruses 40 and 41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cause gastroenteritis, usually in </a:t>
            </a:r>
            <a:r>
              <a:rPr lang="en-US" sz="2400" b="1" dirty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very young </a:t>
            </a:r>
            <a:r>
              <a:rPr lang="en-US" sz="2400" b="1" dirty="0" smtClean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children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(under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years).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Throughout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year, but peaks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400" b="1" dirty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autumn and early winter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There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 less vomiting and fever, but </a:t>
            </a:r>
            <a:r>
              <a:rPr lang="en-US" sz="2400" b="1" dirty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diarrhea is </a:t>
            </a:r>
            <a:r>
              <a:rPr lang="en-US" sz="2400" b="1" dirty="0" smtClean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protracted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562600" y="762000"/>
            <a:ext cx="2438400" cy="457200"/>
          </a:xfrm>
        </p:spPr>
        <p:txBody>
          <a:bodyPr/>
          <a:lstStyle/>
          <a:p>
            <a:r>
              <a:rPr lang="en-US" sz="1200" b="1" dirty="0" smtClean="0">
                <a:solidFill>
                  <a:srgbClr val="040404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solidFill>
                <a:srgbClr val="04040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9" t="15525" r="6594" b="5677"/>
          <a:stretch/>
        </p:blipFill>
        <p:spPr bwMode="auto">
          <a:xfrm>
            <a:off x="5257800" y="1905000"/>
            <a:ext cx="3531342" cy="357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938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80000"/>
                <a:satMod val="250000"/>
              </a:schemeClr>
            </a:gs>
            <a:gs pos="60000">
              <a:srgbClr val="AAA784"/>
            </a:gs>
            <a:gs pos="0">
              <a:srgbClr val="A9A58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18" y="1676400"/>
            <a:ext cx="6019800" cy="432511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400" b="1" dirty="0" smtClean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28–30 </a:t>
            </a:r>
            <a:r>
              <a:rPr lang="en-US" sz="2400" b="1" dirty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nm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diameter, </a:t>
            </a:r>
            <a:r>
              <a:rPr lang="en-US" sz="2400" b="1" dirty="0" smtClean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single-stranded</a:t>
            </a:r>
            <a:r>
              <a:rPr lang="en-US" sz="2400" b="1" dirty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positive-sense RNA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400" b="1" dirty="0" smtClean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Star-like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morphology </a:t>
            </a:r>
            <a:endParaRPr lang="en-U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400" b="1" dirty="0" smtClean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Fecal–oral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route.</a:t>
            </a:r>
            <a:endParaRPr lang="en-US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Infants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children, elderly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institutionalized patients, and immuno-compromised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persons (shed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 prolonged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periods). </a:t>
            </a:r>
          </a:p>
          <a:p>
            <a:pPr marL="109728" indent="0">
              <a:lnSpc>
                <a:spcPct val="150000"/>
              </a:lnSpc>
              <a:buClr>
                <a:srgbClr val="FF0000"/>
              </a:buClr>
              <a:buNone/>
            </a:pPr>
            <a:endParaRPr lang="en-US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09728" indent="0">
              <a:lnSpc>
                <a:spcPct val="150000"/>
              </a:lnSpc>
              <a:buClr>
                <a:srgbClr val="FF0000"/>
              </a:buClr>
              <a:buNone/>
            </a:pPr>
            <a:endParaRPr lang="en-US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5569526" y="734943"/>
            <a:ext cx="24384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rgbClr val="040404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solidFill>
                <a:srgbClr val="04040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Image result for astrovir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7" t="6985" r="2537" b="6508"/>
          <a:stretch/>
        </p:blipFill>
        <p:spPr bwMode="auto">
          <a:xfrm>
            <a:off x="6553199" y="1607127"/>
            <a:ext cx="2160659" cy="156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Image result for astroviru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33" t="24828" r="18845"/>
          <a:stretch/>
        </p:blipFill>
        <p:spPr bwMode="auto">
          <a:xfrm>
            <a:off x="6553199" y="3429000"/>
            <a:ext cx="2260452" cy="256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609600"/>
            <a:ext cx="2590800" cy="707886"/>
          </a:xfrm>
          <a:prstGeom prst="rect">
            <a:avLst/>
          </a:prstGeom>
          <a:effectLst>
            <a:glow rad="533400">
              <a:schemeClr val="accent4">
                <a:satMod val="175000"/>
                <a:alpha val="85000"/>
              </a:schemeClr>
            </a:glo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800" b="1" dirty="0">
                <a:solidFill>
                  <a:srgbClr val="040404"/>
                </a:solidFill>
                <a:latin typeface="Arial" pitchFamily="34" charset="0"/>
                <a:cs typeface="Arial" pitchFamily="34" charset="0"/>
              </a:rPr>
              <a:t>Astroviruses</a:t>
            </a:r>
          </a:p>
        </p:txBody>
      </p:sp>
    </p:spTree>
    <p:extLst>
      <p:ext uri="{BB962C8B-B14F-4D97-AF65-F5344CB8AC3E}">
        <p14:creationId xmlns:p14="http://schemas.microsoft.com/office/powerpoint/2010/main" val="3941125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80000"/>
                <a:satMod val="250000"/>
              </a:schemeClr>
            </a:gs>
            <a:gs pos="60000">
              <a:srgbClr val="AAA784"/>
            </a:gs>
            <a:gs pos="0">
              <a:srgbClr val="A9A58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1676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Small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non-enveloped, ssRNA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 positive polarity. </a:t>
            </a:r>
            <a:endParaRPr lang="en-U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Norwalk virus is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main human pathogen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Caliciviruses family and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 one of the most common causes of viral gastroenteritis in 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adults worldwide</a:t>
            </a:r>
          </a:p>
          <a:p>
            <a:endParaRPr lang="en-US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876800" y="663392"/>
            <a:ext cx="2438400" cy="457200"/>
          </a:xfrm>
        </p:spPr>
        <p:txBody>
          <a:bodyPr/>
          <a:lstStyle/>
          <a:p>
            <a:r>
              <a:rPr lang="en-US" sz="1200" b="1" dirty="0" smtClean="0">
                <a:solidFill>
                  <a:srgbClr val="040404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solidFill>
                <a:srgbClr val="04040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858982"/>
            <a:ext cx="2403222" cy="52322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800" b="1" dirty="0">
                <a:solidFill>
                  <a:srgbClr val="040404"/>
                </a:solidFill>
                <a:latin typeface="Arial" pitchFamily="34" charset="0"/>
                <a:ea typeface="+mj-ea"/>
                <a:cs typeface="Arial" pitchFamily="34" charset="0"/>
              </a:rPr>
              <a:t>Caliciviruses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3200400"/>
            <a:ext cx="8229600" cy="1066800"/>
          </a:xfrm>
        </p:spPr>
        <p:txBody>
          <a:bodyPr/>
          <a:lstStyle/>
          <a:p>
            <a:r>
              <a:rPr lang="en-US" b="1" cap="all" dirty="0">
                <a:ln w="9000" cmpd="sng">
                  <a:solidFill>
                    <a:srgbClr val="000F1E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NORWALK VIRUS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4167664"/>
            <a:ext cx="51114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Non-segmented,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ss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positive polarity RNA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genome, no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virion polymerase.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Non-enveloped. </a:t>
            </a:r>
            <a:endParaRPr lang="en-US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Icosahedral nucleocapsid. </a:t>
            </a:r>
          </a:p>
        </p:txBody>
      </p:sp>
      <p:pic>
        <p:nvPicPr>
          <p:cNvPr id="11266" name="Picture 2" descr="Image result for norwalk viru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55"/>
          <a:stretch/>
        </p:blipFill>
        <p:spPr bwMode="auto">
          <a:xfrm>
            <a:off x="5873483" y="3311236"/>
            <a:ext cx="3270517" cy="245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23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80000"/>
                <a:satMod val="250000"/>
              </a:schemeClr>
            </a:gs>
            <a:gs pos="60000">
              <a:srgbClr val="AAA784"/>
            </a:gs>
            <a:gs pos="0">
              <a:srgbClr val="A9A58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5626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508000">
                    <a:srgbClr val="489A98">
                      <a:alpha val="40000"/>
                    </a:srgb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Transmission &amp; Epidemiology</a:t>
            </a:r>
          </a:p>
          <a:p>
            <a:r>
              <a:rPr lang="en-US" sz="2200" b="1" dirty="0" smtClean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Fecal–oral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route (contaminated </a:t>
            </a:r>
            <a:r>
              <a:rPr lang="en-US" sz="2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seafood or </a:t>
            </a: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water).</a:t>
            </a:r>
            <a:endParaRPr lang="en-US" sz="2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 dirty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Outbreaks </a:t>
            </a:r>
            <a:r>
              <a:rPr lang="en-US" sz="2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typically occur in </a:t>
            </a:r>
            <a:r>
              <a:rPr lang="en-US" sz="2200" b="1" dirty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group settings </a:t>
            </a:r>
          </a:p>
          <a:p>
            <a:pPr marL="109728" indent="0">
              <a:buNone/>
            </a:pPr>
            <a:r>
              <a:rPr lang="en-US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508000">
                    <a:srgbClr val="489A98">
                      <a:alpha val="40000"/>
                    </a:srgb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Pathogenesis &amp; Immunity</a:t>
            </a:r>
          </a:p>
          <a:p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Limited </a:t>
            </a:r>
            <a:r>
              <a:rPr lang="en-US" sz="2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the mucosal cells of the intestinal tract. </a:t>
            </a:r>
          </a:p>
          <a:p>
            <a:r>
              <a:rPr lang="en-US" sz="2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Watery diarrhea.</a:t>
            </a:r>
          </a:p>
          <a:p>
            <a:r>
              <a:rPr lang="en-US" sz="2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Many asymptomatic infections. </a:t>
            </a:r>
          </a:p>
          <a:p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Reinfection </a:t>
            </a:r>
            <a:r>
              <a:rPr lang="en-US" sz="2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can occur</a:t>
            </a: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09728" indent="0">
              <a:buNone/>
            </a:pPr>
            <a:r>
              <a:rPr lang="en-US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508000">
                    <a:srgbClr val="489A98">
                      <a:alpha val="40000"/>
                    </a:srgb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Laboratory Diagnosis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Clinical, PCR.</a:t>
            </a:r>
          </a:p>
          <a:p>
            <a:pPr marL="109728" indent="0">
              <a:buNone/>
            </a:pPr>
            <a:r>
              <a:rPr lang="en-US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508000">
                    <a:srgbClr val="489A98">
                      <a:alpha val="40000"/>
                    </a:srgb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Treatment &amp; Prevention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Intravenous fluids. Personal hygiene and public health measures,</a:t>
            </a:r>
          </a:p>
          <a:p>
            <a:pPr marL="109728" indent="0">
              <a:lnSpc>
                <a:spcPct val="150000"/>
              </a:lnSpc>
              <a:buNone/>
            </a:pPr>
            <a:endParaRPr lang="en-US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200" dirty="0">
              <a:latin typeface="Arial" pitchFamily="34" charset="0"/>
              <a:cs typeface="Arial" pitchFamily="34" charset="0"/>
            </a:endParaRPr>
          </a:p>
          <a:p>
            <a:endParaRPr lang="en-US" sz="2200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95600" y="533400"/>
            <a:ext cx="2438400" cy="457200"/>
          </a:xfrm>
        </p:spPr>
        <p:txBody>
          <a:bodyPr/>
          <a:lstStyle/>
          <a:p>
            <a:r>
              <a:rPr lang="en-US" sz="1200" b="1" dirty="0" smtClean="0">
                <a:solidFill>
                  <a:srgbClr val="040404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solidFill>
                <a:srgbClr val="04040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56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80000"/>
                <a:satMod val="250000"/>
              </a:schemeClr>
            </a:gs>
            <a:gs pos="60000">
              <a:srgbClr val="AAA784"/>
            </a:gs>
            <a:gs pos="0">
              <a:srgbClr val="A9A58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Stored Data 5"/>
          <p:cNvSpPr/>
          <p:nvPr/>
        </p:nvSpPr>
        <p:spPr>
          <a:xfrm flipH="1">
            <a:off x="0" y="685800"/>
            <a:ext cx="5943600" cy="914400"/>
          </a:xfrm>
          <a:prstGeom prst="flowChartOnlineStorage">
            <a:avLst/>
          </a:prstGeom>
          <a:scene3d>
            <a:camera prst="orthographicFront">
              <a:rot lat="0" lon="0" rev="0"/>
            </a:camera>
            <a:lightRig rig="freezing" dir="t"/>
          </a:scene3d>
          <a:sp3d contourW="12700" prstMaterial="powder">
            <a:bevelT w="101600" h="38100"/>
            <a:contourClr>
              <a:schemeClr val="accent1">
                <a:satMod val="115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85019"/>
            <a:ext cx="3924300" cy="71596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cap="none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REOVIRUSES</a:t>
            </a:r>
            <a:endParaRPr lang="en-US" b="1" cap="none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828800"/>
            <a:ext cx="5943600" cy="2286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REO 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 an acronym for </a:t>
            </a:r>
            <a:r>
              <a:rPr lang="en-US" b="1" i="1" dirty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dirty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espiratory </a:t>
            </a:r>
            <a:r>
              <a:rPr lang="en-US" b="1" i="1" dirty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b="1" dirty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nteric </a:t>
            </a:r>
            <a:r>
              <a:rPr lang="en-US" b="1" i="1" dirty="0" smtClean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b="1" dirty="0" smtClean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rphan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Rotaviruses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are the most important human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pathogens in 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reovirus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family.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3124200" cy="42323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57900" y="720436"/>
            <a:ext cx="2438400" cy="457200"/>
          </a:xfrm>
        </p:spPr>
        <p:txBody>
          <a:bodyPr/>
          <a:lstStyle/>
          <a:p>
            <a:r>
              <a:rPr lang="en-US" sz="1200" b="1" dirty="0" smtClean="0">
                <a:solidFill>
                  <a:srgbClr val="040404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solidFill>
                <a:srgbClr val="04040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471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80000"/>
                <a:satMod val="250000"/>
              </a:schemeClr>
            </a:gs>
            <a:gs pos="60000">
              <a:srgbClr val="AAA784"/>
            </a:gs>
            <a:gs pos="0">
              <a:srgbClr val="A9A58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6751" y="3125050"/>
            <a:ext cx="4239550" cy="4191000"/>
          </a:xfrm>
        </p:spPr>
        <p:txBody>
          <a:bodyPr>
            <a:noAutofit/>
          </a:bodyPr>
          <a:lstStyle/>
          <a:p>
            <a:pPr marL="342900" indent="-342900">
              <a:buClr>
                <a:srgbClr val="760000"/>
              </a:buClr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70-nm-diameter </a:t>
            </a:r>
            <a:r>
              <a:rPr lang="en-US" sz="2200" b="1" dirty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wheel-shaped</a:t>
            </a:r>
            <a:r>
              <a:rPr lang="en-US" sz="2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particles. </a:t>
            </a:r>
            <a:r>
              <a:rPr lang="en-US" sz="2200" b="1" dirty="0" smtClean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Naked </a:t>
            </a:r>
            <a:r>
              <a:rPr lang="en-US" sz="2200" b="1" dirty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double-layered capsid with 11 </a:t>
            </a:r>
            <a:r>
              <a:rPr lang="en-US" sz="2200" b="1" dirty="0" smtClean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segments of </a:t>
            </a:r>
            <a:r>
              <a:rPr lang="en-US" sz="2200" b="1" dirty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double-stranded RNA</a:t>
            </a:r>
            <a:r>
              <a:rPr lang="en-US" sz="2200" b="1" dirty="0" smtClean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200" b="1" dirty="0">
              <a:solidFill>
                <a:srgbClr val="76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760000"/>
              </a:buClr>
            </a:pPr>
            <a:r>
              <a:rPr lang="en-US" sz="2200" b="1" dirty="0" smtClean="0">
                <a:solidFill>
                  <a:srgbClr val="005800"/>
                </a:solidFill>
                <a:latin typeface="Arial" pitchFamily="34" charset="0"/>
                <a:cs typeface="Arial" pitchFamily="34" charset="0"/>
              </a:rPr>
              <a:t>Resistant </a:t>
            </a:r>
            <a:r>
              <a:rPr lang="en-US" sz="2200" b="1" dirty="0">
                <a:solidFill>
                  <a:srgbClr val="005800"/>
                </a:solidFill>
                <a:latin typeface="Arial" pitchFamily="34" charset="0"/>
                <a:cs typeface="Arial" pitchFamily="34" charset="0"/>
              </a:rPr>
              <a:t>to stomach acid </a:t>
            </a: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reach the </a:t>
            </a:r>
            <a:r>
              <a:rPr lang="en-US" sz="22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small </a:t>
            </a:r>
            <a:r>
              <a:rPr lang="en-US" sz="22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intestine</a:t>
            </a: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Clr>
                <a:srgbClr val="760000"/>
              </a:buClr>
            </a:pP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There </a:t>
            </a:r>
            <a:r>
              <a:rPr lang="en-US" sz="2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are 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 least six serotypes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754330"/>
            <a:ext cx="571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Common </a:t>
            </a:r>
            <a:r>
              <a:rPr lang="en-US" sz="2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cause of </a:t>
            </a:r>
            <a:r>
              <a:rPr lang="en-US" sz="2400" b="1" dirty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viral gastroenteritis in young children.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152400" y="533399"/>
            <a:ext cx="4191000" cy="636155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27000">
                    <a:schemeClr val="accent5">
                      <a:satMod val="175000"/>
                      <a:alpha val="35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ROTA VIRUS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9017" y="1169555"/>
            <a:ext cx="200888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Disease: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9017" y="2512182"/>
            <a:ext cx="4849404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Important Properties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65980" y="712355"/>
            <a:ext cx="2438400" cy="457200"/>
          </a:xfrm>
        </p:spPr>
        <p:txBody>
          <a:bodyPr/>
          <a:lstStyle/>
          <a:p>
            <a:r>
              <a:rPr lang="en-US" sz="1200" b="1" dirty="0" smtClean="0">
                <a:solidFill>
                  <a:srgbClr val="040404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solidFill>
                <a:srgbClr val="04040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4207933" cy="5410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200668" y="3657600"/>
            <a:ext cx="3648982" cy="2895600"/>
            <a:chOff x="5200668" y="3657600"/>
            <a:chExt cx="3648982" cy="2895600"/>
          </a:xfrm>
        </p:grpSpPr>
        <p:pic>
          <p:nvPicPr>
            <p:cNvPr id="13" name="Picture 2" descr="http://cmr.asm.org/content/21/1/198/F2.larg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668" y="3657600"/>
              <a:ext cx="1903502" cy="2895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9" descr="https://encrypted-tbn3.gstatic.com/images?q=tbn:ANd9GcS1uIaOpKYVKEDE6T16AUnvNxGssU2G3B25ZxceCz_5tIabkzV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4169" y="3657600"/>
              <a:ext cx="1745481" cy="2895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9042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9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424D04"/>
    </a:folHlink>
  </a:clrScheme>
</a:themeOverride>
</file>

<file path=ppt/theme/themeOverride10.xml><?xml version="1.0" encoding="utf-8"?>
<a:themeOverride xmlns:a="http://schemas.openxmlformats.org/drawingml/2006/main">
  <a:clrScheme name="Custom 9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424D04"/>
    </a:folHlink>
  </a:clrScheme>
</a:themeOverride>
</file>

<file path=ppt/theme/themeOverride11.xml><?xml version="1.0" encoding="utf-8"?>
<a:themeOverride xmlns:a="http://schemas.openxmlformats.org/drawingml/2006/main">
  <a:clrScheme name="Custom 9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424D04"/>
    </a:folHlink>
  </a:clrScheme>
</a:themeOverride>
</file>

<file path=ppt/theme/themeOverride12.xml><?xml version="1.0" encoding="utf-8"?>
<a:themeOverride xmlns:a="http://schemas.openxmlformats.org/drawingml/2006/main">
  <a:clrScheme name="Custom 9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424D04"/>
    </a:folHlink>
  </a:clrScheme>
</a:themeOverride>
</file>

<file path=ppt/theme/themeOverride13.xml><?xml version="1.0" encoding="utf-8"?>
<a:themeOverride xmlns:a="http://schemas.openxmlformats.org/drawingml/2006/main">
  <a:clrScheme name="Custom 9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424D04"/>
    </a:folHlink>
  </a:clrScheme>
</a:themeOverride>
</file>

<file path=ppt/theme/themeOverride14.xml><?xml version="1.0" encoding="utf-8"?>
<a:themeOverride xmlns:a="http://schemas.openxmlformats.org/drawingml/2006/main">
  <a:clrScheme name="Custom 9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424D04"/>
    </a:folHlink>
  </a:clrScheme>
</a:themeOverride>
</file>

<file path=ppt/theme/themeOverride15.xml><?xml version="1.0" encoding="utf-8"?>
<a:themeOverride xmlns:a="http://schemas.openxmlformats.org/drawingml/2006/main">
  <a:clrScheme name="Custom 9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424D04"/>
    </a:folHlink>
  </a:clrScheme>
</a:themeOverride>
</file>

<file path=ppt/theme/themeOverride16.xml><?xml version="1.0" encoding="utf-8"?>
<a:themeOverride xmlns:a="http://schemas.openxmlformats.org/drawingml/2006/main">
  <a:clrScheme name="Custom 9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424D04"/>
    </a:folHlink>
  </a:clrScheme>
</a:themeOverride>
</file>

<file path=ppt/theme/themeOverride17.xml><?xml version="1.0" encoding="utf-8"?>
<a:themeOverride xmlns:a="http://schemas.openxmlformats.org/drawingml/2006/main">
  <a:clrScheme name="Custom 9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424D04"/>
    </a:folHlink>
  </a:clrScheme>
</a:themeOverride>
</file>

<file path=ppt/theme/themeOverride18.xml><?xml version="1.0" encoding="utf-8"?>
<a:themeOverride xmlns:a="http://schemas.openxmlformats.org/drawingml/2006/main">
  <a:clrScheme name="Custom 9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424D04"/>
    </a:folHlink>
  </a:clrScheme>
</a:themeOverride>
</file>

<file path=ppt/theme/themeOverride2.xml><?xml version="1.0" encoding="utf-8"?>
<a:themeOverride xmlns:a="http://schemas.openxmlformats.org/drawingml/2006/main">
  <a:clrScheme name="Custom 9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424D04"/>
    </a:folHlink>
  </a:clrScheme>
</a:themeOverride>
</file>

<file path=ppt/theme/themeOverride3.xml><?xml version="1.0" encoding="utf-8"?>
<a:themeOverride xmlns:a="http://schemas.openxmlformats.org/drawingml/2006/main">
  <a:clrScheme name="Custom 9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424D04"/>
    </a:folHlink>
  </a:clrScheme>
</a:themeOverride>
</file>

<file path=ppt/theme/themeOverride4.xml><?xml version="1.0" encoding="utf-8"?>
<a:themeOverride xmlns:a="http://schemas.openxmlformats.org/drawingml/2006/main">
  <a:clrScheme name="Custom 9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424D04"/>
    </a:folHlink>
  </a:clrScheme>
</a:themeOverride>
</file>

<file path=ppt/theme/themeOverride5.xml><?xml version="1.0" encoding="utf-8"?>
<a:themeOverride xmlns:a="http://schemas.openxmlformats.org/drawingml/2006/main">
  <a:clrScheme name="Custom 9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424D04"/>
    </a:folHlink>
  </a:clrScheme>
</a:themeOverride>
</file>

<file path=ppt/theme/themeOverride6.xml><?xml version="1.0" encoding="utf-8"?>
<a:themeOverride xmlns:a="http://schemas.openxmlformats.org/drawingml/2006/main">
  <a:clrScheme name="Custom 9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424D04"/>
    </a:folHlink>
  </a:clrScheme>
</a:themeOverride>
</file>

<file path=ppt/theme/themeOverride7.xml><?xml version="1.0" encoding="utf-8"?>
<a:themeOverride xmlns:a="http://schemas.openxmlformats.org/drawingml/2006/main">
  <a:clrScheme name="Custom 9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424D04"/>
    </a:folHlink>
  </a:clrScheme>
</a:themeOverride>
</file>

<file path=ppt/theme/themeOverride8.xml><?xml version="1.0" encoding="utf-8"?>
<a:themeOverride xmlns:a="http://schemas.openxmlformats.org/drawingml/2006/main">
  <a:clrScheme name="Custom 9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424D04"/>
    </a:folHlink>
  </a:clrScheme>
</a:themeOverride>
</file>

<file path=ppt/theme/themeOverride9.xml><?xml version="1.0" encoding="utf-8"?>
<a:themeOverride xmlns:a="http://schemas.openxmlformats.org/drawingml/2006/main">
  <a:clrScheme name="Custom 9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424D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1403</TotalTime>
  <Words>807</Words>
  <Application>Microsoft Office PowerPoint</Application>
  <PresentationFormat>On-screen Show (4:3)</PresentationFormat>
  <Paragraphs>100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Arial Unicode MS</vt:lpstr>
      <vt:lpstr>Arial</vt:lpstr>
      <vt:lpstr>Batang</vt:lpstr>
      <vt:lpstr>BatangChe</vt:lpstr>
      <vt:lpstr>Brush Script MT</vt:lpstr>
      <vt:lpstr>Calibri</vt:lpstr>
      <vt:lpstr>Franklin Gothic Book</vt:lpstr>
      <vt:lpstr>Georgia</vt:lpstr>
      <vt:lpstr>Trebuchet MS</vt:lpstr>
      <vt:lpstr>Wingdings</vt:lpstr>
      <vt:lpstr>Wingdings 2</vt:lpstr>
      <vt:lpstr>Technic</vt:lpstr>
      <vt:lpstr>Office Theme</vt:lpstr>
      <vt:lpstr>Urban</vt:lpstr>
      <vt:lpstr>1_Urban</vt:lpstr>
      <vt:lpstr>Image</vt:lpstr>
      <vt:lpstr>PowerPoint Presentation</vt:lpstr>
      <vt:lpstr>Rota Virus &amp; other viruses causing Gastroenteritis</vt:lpstr>
      <vt:lpstr>PowerPoint Presentation</vt:lpstr>
      <vt:lpstr> Enteric adenoviruses </vt:lpstr>
      <vt:lpstr>PowerPoint Presentation</vt:lpstr>
      <vt:lpstr>NORWALK VIRUS </vt:lpstr>
      <vt:lpstr>PowerPoint Presentation</vt:lpstr>
      <vt:lpstr>REOVIRUSES</vt:lpstr>
      <vt:lpstr>PowerPoint Presentation</vt:lpstr>
      <vt:lpstr>  Replicative Cycle  </vt:lpstr>
      <vt:lpstr> Transmission &amp; Epidemiology </vt:lpstr>
      <vt:lpstr>Pathogenesis</vt:lpstr>
      <vt:lpstr> Immunity </vt:lpstr>
      <vt:lpstr> Clinical Findings </vt:lpstr>
      <vt:lpstr> Laboratory Diagnosis </vt:lpstr>
      <vt:lpstr>PowerPoint Presentation</vt:lpstr>
      <vt:lpstr> Treatment &amp; Prevention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Ghada</cp:lastModifiedBy>
  <cp:revision>91</cp:revision>
  <dcterms:created xsi:type="dcterms:W3CDTF">2016-01-11T20:41:14Z</dcterms:created>
  <dcterms:modified xsi:type="dcterms:W3CDTF">2021-04-06T08:21:02Z</dcterms:modified>
</cp:coreProperties>
</file>