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47.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9"/>
  </p:notesMasterIdLst>
  <p:sldIdLst>
    <p:sldId id="256" r:id="rId2"/>
    <p:sldId id="257" r:id="rId3"/>
    <p:sldId id="258" r:id="rId4"/>
    <p:sldId id="260" r:id="rId5"/>
    <p:sldId id="261" r:id="rId6"/>
    <p:sldId id="262" r:id="rId7"/>
    <p:sldId id="263" r:id="rId8"/>
    <p:sldId id="264" r:id="rId9"/>
    <p:sldId id="266" r:id="rId10"/>
    <p:sldId id="265" r:id="rId11"/>
    <p:sldId id="267" r:id="rId12"/>
    <p:sldId id="268" r:id="rId13"/>
    <p:sldId id="269" r:id="rId14"/>
    <p:sldId id="271" r:id="rId15"/>
    <p:sldId id="270" r:id="rId16"/>
    <p:sldId id="272" r:id="rId17"/>
    <p:sldId id="273" r:id="rId18"/>
    <p:sldId id="274" r:id="rId19"/>
    <p:sldId id="275" r:id="rId20"/>
    <p:sldId id="277" r:id="rId21"/>
    <p:sldId id="276" r:id="rId22"/>
    <p:sldId id="278" r:id="rId23"/>
    <p:sldId id="279" r:id="rId24"/>
    <p:sldId id="280" r:id="rId25"/>
    <p:sldId id="281" r:id="rId26"/>
    <p:sldId id="282" r:id="rId27"/>
    <p:sldId id="285" r:id="rId28"/>
    <p:sldId id="284" r:id="rId29"/>
    <p:sldId id="283" r:id="rId30"/>
    <p:sldId id="286" r:id="rId31"/>
    <p:sldId id="287" r:id="rId32"/>
    <p:sldId id="288" r:id="rId33"/>
    <p:sldId id="289" r:id="rId34"/>
    <p:sldId id="292" r:id="rId35"/>
    <p:sldId id="293" r:id="rId36"/>
    <p:sldId id="294" r:id="rId37"/>
    <p:sldId id="295" r:id="rId38"/>
    <p:sldId id="290" r:id="rId39"/>
    <p:sldId id="296" r:id="rId40"/>
    <p:sldId id="297" r:id="rId41"/>
    <p:sldId id="298" r:id="rId42"/>
    <p:sldId id="299" r:id="rId43"/>
    <p:sldId id="300" r:id="rId44"/>
    <p:sldId id="301" r:id="rId45"/>
    <p:sldId id="302" r:id="rId46"/>
    <p:sldId id="291" r:id="rId47"/>
    <p:sldId id="303"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4" autoAdjust="0"/>
    <p:restoredTop sz="82258" autoAdjust="0"/>
  </p:normalViewPr>
  <p:slideViewPr>
    <p:cSldViewPr snapToGrid="0">
      <p:cViewPr varScale="1">
        <p:scale>
          <a:sx n="59" d="100"/>
          <a:sy n="59" d="100"/>
        </p:scale>
        <p:origin x="-1140"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9718C3-EBA9-4F6C-968D-DBB6C4DF43E8}" type="datetimeFigureOut">
              <a:rPr lang="en-US" smtClean="0"/>
              <a:pPr/>
              <a:t>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D33F01-5D1A-4641-B4A3-2D1DA9542875}" type="slidenum">
              <a:rPr lang="en-US" smtClean="0"/>
              <a:pPr/>
              <a:t>‹#›</a:t>
            </a:fld>
            <a:endParaRPr lang="en-US"/>
          </a:p>
        </p:txBody>
      </p:sp>
    </p:spTree>
    <p:extLst>
      <p:ext uri="{BB962C8B-B14F-4D97-AF65-F5344CB8AC3E}">
        <p14:creationId xmlns="" xmlns:p14="http://schemas.microsoft.com/office/powerpoint/2010/main" val="4059448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33F01-5D1A-4641-B4A3-2D1DA9542875}" type="slidenum">
              <a:rPr lang="en-US" smtClean="0"/>
              <a:pPr/>
              <a:t>2</a:t>
            </a:fld>
            <a:endParaRPr lang="en-US"/>
          </a:p>
        </p:txBody>
      </p:sp>
    </p:spTree>
    <p:extLst>
      <p:ext uri="{BB962C8B-B14F-4D97-AF65-F5344CB8AC3E}">
        <p14:creationId xmlns="" xmlns:p14="http://schemas.microsoft.com/office/powerpoint/2010/main" val="1660528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smtClean="0"/>
              <a:t>ACTION OF HISTAMINE:</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Contraction of smooth muscle in the bronchi and bronchioles (producing bronchoconstriction and respiratory distress)</a:t>
            </a:r>
          </a:p>
          <a:p>
            <a:r>
              <a:rPr lang="en-US" sz="1200" b="0" i="0" kern="1200" dirty="0" smtClean="0">
                <a:solidFill>
                  <a:schemeClr val="tx1"/>
                </a:solidFill>
                <a:effectLst/>
                <a:latin typeface="+mn-lt"/>
                <a:ea typeface="+mn-ea"/>
                <a:cs typeface="+mn-cs"/>
              </a:rPr>
              <a:t> Increased permeability of veins and capillaries, which allows fluid to flow into subcutaneous tissues and form edema</a:t>
            </a:r>
          </a:p>
          <a:p>
            <a:r>
              <a:rPr lang="en-US" sz="1200" b="0" i="0" kern="1200" dirty="0" smtClean="0">
                <a:solidFill>
                  <a:schemeClr val="tx1"/>
                </a:solidFill>
                <a:effectLst/>
                <a:latin typeface="+mn-lt"/>
                <a:ea typeface="+mn-ea"/>
                <a:cs typeface="+mn-cs"/>
              </a:rPr>
              <a:t>Dilation of capillaries in the skin, to cause flushing</a:t>
            </a:r>
            <a:endParaRPr lang="en-US" dirty="0"/>
          </a:p>
        </p:txBody>
      </p:sp>
      <p:sp>
        <p:nvSpPr>
          <p:cNvPr id="4" name="Slide Number Placeholder 3"/>
          <p:cNvSpPr>
            <a:spLocks noGrp="1"/>
          </p:cNvSpPr>
          <p:nvPr>
            <p:ph type="sldNum" sz="quarter" idx="10"/>
          </p:nvPr>
        </p:nvSpPr>
        <p:spPr/>
        <p:txBody>
          <a:bodyPr/>
          <a:lstStyle/>
          <a:p>
            <a:fld id="{88D33F01-5D1A-4641-B4A3-2D1DA9542875}" type="slidenum">
              <a:rPr lang="en-US" smtClean="0"/>
              <a:pPr/>
              <a:t>9</a:t>
            </a:fld>
            <a:endParaRPr lang="en-US"/>
          </a:p>
        </p:txBody>
      </p:sp>
    </p:spTree>
    <p:extLst>
      <p:ext uri="{BB962C8B-B14F-4D97-AF65-F5344CB8AC3E}">
        <p14:creationId xmlns="" xmlns:p14="http://schemas.microsoft.com/office/powerpoint/2010/main" val="2190348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33F01-5D1A-4641-B4A3-2D1DA9542875}" type="slidenum">
              <a:rPr lang="en-US" smtClean="0"/>
              <a:pPr/>
              <a:t>11</a:t>
            </a:fld>
            <a:endParaRPr lang="en-US"/>
          </a:p>
        </p:txBody>
      </p:sp>
    </p:spTree>
    <p:extLst>
      <p:ext uri="{BB962C8B-B14F-4D97-AF65-F5344CB8AC3E}">
        <p14:creationId xmlns="" xmlns:p14="http://schemas.microsoft.com/office/powerpoint/2010/main" val="472806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Mechanical, chemical, and physical stimuli or other mediators (e.g., C5a) trigger the release of arachidonic acid from membranes by activating cellular phospholipases, mainly phospholipase A2</a:t>
            </a:r>
          </a:p>
          <a:p>
            <a:pPr marL="228600" indent="-228600">
              <a:buAutoNum type="arabicPeriod"/>
            </a:pPr>
            <a:r>
              <a:rPr lang="en-US" dirty="0" smtClean="0"/>
              <a:t>Once freed from the membrane, arachidonic acid is rapidly converted to bioactive mediators. These mediators, also called eicosanoids</a:t>
            </a:r>
            <a:r>
              <a:rPr lang="en-US" baseline="0" dirty="0" smtClean="0"/>
              <a:t> which </a:t>
            </a:r>
            <a:r>
              <a:rPr lang="en-US" dirty="0" smtClean="0"/>
              <a:t>are synthesized by two major classes of enzymes: cyclooxygenases (which generate prostaglandins) and lipoxygenases (which produce leukotrienes and </a:t>
            </a:r>
            <a:r>
              <a:rPr lang="en-US" dirty="0" err="1" smtClean="0"/>
              <a:t>lipoxins</a:t>
            </a:r>
            <a:r>
              <a:rPr lang="en-US" dirty="0" smtClean="0"/>
              <a:t>)</a:t>
            </a:r>
            <a:endParaRPr lang="en-US" dirty="0"/>
          </a:p>
        </p:txBody>
      </p:sp>
      <p:sp>
        <p:nvSpPr>
          <p:cNvPr id="4" name="Slide Number Placeholder 3"/>
          <p:cNvSpPr>
            <a:spLocks noGrp="1"/>
          </p:cNvSpPr>
          <p:nvPr>
            <p:ph type="sldNum" sz="quarter" idx="10"/>
          </p:nvPr>
        </p:nvSpPr>
        <p:spPr/>
        <p:txBody>
          <a:bodyPr/>
          <a:lstStyle/>
          <a:p>
            <a:fld id="{88D33F01-5D1A-4641-B4A3-2D1DA9542875}" type="slidenum">
              <a:rPr lang="en-US" smtClean="0"/>
              <a:pPr/>
              <a:t>13</a:t>
            </a:fld>
            <a:endParaRPr lang="en-US"/>
          </a:p>
        </p:txBody>
      </p:sp>
    </p:spTree>
    <p:extLst>
      <p:ext uri="{BB962C8B-B14F-4D97-AF65-F5344CB8AC3E}">
        <p14:creationId xmlns="" xmlns:p14="http://schemas.microsoft.com/office/powerpoint/2010/main" val="2211905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COX-1 is produced in response to inflammatory stimuli and also is constitutively expressed in most tissues, where it may serve a homeostatic function (e.g., fluid and electrolyte balance in the kidneys, </a:t>
            </a:r>
            <a:r>
              <a:rPr lang="en-US" dirty="0" err="1" smtClean="0"/>
              <a:t>cytoprotection</a:t>
            </a:r>
            <a:r>
              <a:rPr lang="en-US" dirty="0" smtClean="0"/>
              <a:t> in the gastrointestinal tract). In contrast, COX-2 is induced by inflammatory stimuli and thus generates the PGs that are involved in inflammatory reactions, but it is low or absent in most normal tissues</a:t>
            </a:r>
          </a:p>
          <a:p>
            <a:endParaRPr lang="en-US" dirty="0"/>
          </a:p>
        </p:txBody>
      </p:sp>
      <p:sp>
        <p:nvSpPr>
          <p:cNvPr id="4" name="Slide Number Placeholder 3"/>
          <p:cNvSpPr>
            <a:spLocks noGrp="1"/>
          </p:cNvSpPr>
          <p:nvPr>
            <p:ph type="sldNum" sz="quarter" idx="10"/>
          </p:nvPr>
        </p:nvSpPr>
        <p:spPr/>
        <p:txBody>
          <a:bodyPr/>
          <a:lstStyle/>
          <a:p>
            <a:fld id="{88D33F01-5D1A-4641-B4A3-2D1DA9542875}" type="slidenum">
              <a:rPr lang="en-US" smtClean="0"/>
              <a:pPr/>
              <a:t>16</a:t>
            </a:fld>
            <a:endParaRPr lang="en-US"/>
          </a:p>
        </p:txBody>
      </p:sp>
    </p:spTree>
    <p:extLst>
      <p:ext uri="{BB962C8B-B14F-4D97-AF65-F5344CB8AC3E}">
        <p14:creationId xmlns="" xmlns:p14="http://schemas.microsoft.com/office/powerpoint/2010/main" val="1715341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33F01-5D1A-4641-B4A3-2D1DA9542875}" type="slidenum">
              <a:rPr lang="en-US" smtClean="0"/>
              <a:pPr/>
              <a:t>18</a:t>
            </a:fld>
            <a:endParaRPr lang="en-US"/>
          </a:p>
        </p:txBody>
      </p:sp>
    </p:spTree>
    <p:extLst>
      <p:ext uri="{BB962C8B-B14F-4D97-AF65-F5344CB8AC3E}">
        <p14:creationId xmlns="" xmlns:p14="http://schemas.microsoft.com/office/powerpoint/2010/main" val="1142982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33F01-5D1A-4641-B4A3-2D1DA9542875}" type="slidenum">
              <a:rPr lang="en-US" smtClean="0"/>
              <a:pPr/>
              <a:t>19</a:t>
            </a:fld>
            <a:endParaRPr lang="en-US"/>
          </a:p>
        </p:txBody>
      </p:sp>
    </p:spTree>
    <p:extLst>
      <p:ext uri="{BB962C8B-B14F-4D97-AF65-F5344CB8AC3E}">
        <p14:creationId xmlns="" xmlns:p14="http://schemas.microsoft.com/office/powerpoint/2010/main" val="2879936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These changes include increased expression of endothelial adhesion molecules, mostly E- and P-selectins and ligands for leukocyte </a:t>
            </a:r>
            <a:r>
              <a:rPr lang="en-US" dirty="0" err="1" smtClean="0"/>
              <a:t>integrins</a:t>
            </a:r>
            <a:r>
              <a:rPr lang="en-US" dirty="0" smtClean="0"/>
              <a:t>; increased production of various mediators, including other cytokines and chemokines, and eicosanoids; and increased </a:t>
            </a:r>
            <a:r>
              <a:rPr lang="en-US" dirty="0" err="1" smtClean="0"/>
              <a:t>procoagulant</a:t>
            </a:r>
            <a:r>
              <a:rPr lang="en-US" dirty="0" smtClean="0"/>
              <a:t> activity of the endothelium</a:t>
            </a:r>
          </a:p>
          <a:p>
            <a:pPr marL="228600" indent="-228600">
              <a:buAutoNum type="arabicPeriod"/>
            </a:pPr>
            <a:r>
              <a:rPr lang="en-US" dirty="0" smtClean="0"/>
              <a:t>2. TNF augments responses of neutrophils to other stimuli such as bacterial endotoxin and stimulates the </a:t>
            </a:r>
            <a:r>
              <a:rPr lang="en-US" dirty="0" err="1" smtClean="0"/>
              <a:t>microbicidal</a:t>
            </a:r>
            <a:r>
              <a:rPr lang="en-US" dirty="0" smtClean="0"/>
              <a:t> activity of macrophages. IL-1 activates fibroblasts to synthesize </a:t>
            </a:r>
            <a:r>
              <a:rPr lang="en-US" dirty="0" err="1" smtClean="0"/>
              <a:t>collagen</a:t>
            </a:r>
            <a:r>
              <a:rPr lang="en-US" dirty="0" smtClean="0"/>
              <a:t> and stimulates proliferation of synovial cells and other mesenchymal cells. IL-1 and IL-6 also stimulate the generation of a subset of CD4+ helper T cells called TH17 cells</a:t>
            </a:r>
            <a:endParaRPr lang="en-US" dirty="0"/>
          </a:p>
        </p:txBody>
      </p:sp>
      <p:sp>
        <p:nvSpPr>
          <p:cNvPr id="4" name="Slide Number Placeholder 3"/>
          <p:cNvSpPr>
            <a:spLocks noGrp="1"/>
          </p:cNvSpPr>
          <p:nvPr>
            <p:ph type="sldNum" sz="quarter" idx="10"/>
          </p:nvPr>
        </p:nvSpPr>
        <p:spPr/>
        <p:txBody>
          <a:bodyPr/>
          <a:lstStyle/>
          <a:p>
            <a:fld id="{88D33F01-5D1A-4641-B4A3-2D1DA9542875}" type="slidenum">
              <a:rPr lang="en-US" smtClean="0"/>
              <a:pPr/>
              <a:t>26</a:t>
            </a:fld>
            <a:endParaRPr lang="en-US"/>
          </a:p>
        </p:txBody>
      </p:sp>
    </p:spTree>
    <p:extLst>
      <p:ext uri="{BB962C8B-B14F-4D97-AF65-F5344CB8AC3E}">
        <p14:creationId xmlns="" xmlns:p14="http://schemas.microsoft.com/office/powerpoint/2010/main" val="3410191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33F01-5D1A-4641-B4A3-2D1DA9542875}" type="slidenum">
              <a:rPr lang="en-US" smtClean="0"/>
              <a:pPr/>
              <a:t>33</a:t>
            </a:fld>
            <a:endParaRPr lang="en-US"/>
          </a:p>
        </p:txBody>
      </p:sp>
    </p:spTree>
    <p:extLst>
      <p:ext uri="{BB962C8B-B14F-4D97-AF65-F5344CB8AC3E}">
        <p14:creationId xmlns="" xmlns:p14="http://schemas.microsoft.com/office/powerpoint/2010/main" val="3368667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pPr/>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9658" y="1612054"/>
            <a:ext cx="9331621" cy="1646302"/>
          </a:xfrm>
        </p:spPr>
        <p:txBody>
          <a:bodyPr/>
          <a:lstStyle/>
          <a:p>
            <a:pPr algn="l"/>
            <a:r>
              <a:rPr lang="en-US" dirty="0"/>
              <a:t>MEDIATORS OF INFLAMMATION</a:t>
            </a:r>
          </a:p>
        </p:txBody>
      </p:sp>
      <p:sp>
        <p:nvSpPr>
          <p:cNvPr id="3" name="Subtitle 2"/>
          <p:cNvSpPr>
            <a:spLocks noGrp="1"/>
          </p:cNvSpPr>
          <p:nvPr>
            <p:ph type="subTitle" idx="1"/>
          </p:nvPr>
        </p:nvSpPr>
        <p:spPr>
          <a:xfrm>
            <a:off x="1781387" y="5270033"/>
            <a:ext cx="7766936" cy="1096899"/>
          </a:xfrm>
        </p:spPr>
        <p:txBody>
          <a:bodyPr/>
          <a:lstStyle/>
          <a:p>
            <a:r>
              <a:rPr lang="en-US" dirty="0" smtClean="0"/>
              <a:t>Dr. </a:t>
            </a:r>
            <a:r>
              <a:rPr lang="en-US" dirty="0" err="1" smtClean="0"/>
              <a:t>Eman</a:t>
            </a:r>
            <a:r>
              <a:rPr lang="en-US" dirty="0" smtClean="0"/>
              <a:t> </a:t>
            </a:r>
            <a:r>
              <a:rPr lang="en-US" dirty="0" err="1" smtClean="0"/>
              <a:t>Kreishan</a:t>
            </a:r>
            <a:r>
              <a:rPr lang="en-US" dirty="0" smtClean="0"/>
              <a:t>, M.D.</a:t>
            </a:r>
          </a:p>
          <a:p>
            <a:r>
              <a:rPr lang="en-US" dirty="0" smtClean="0"/>
              <a:t>3/11/2021.</a:t>
            </a:r>
            <a:endParaRPr lang="en-US" dirty="0"/>
          </a:p>
        </p:txBody>
      </p:sp>
    </p:spTree>
    <p:extLst>
      <p:ext uri="{BB962C8B-B14F-4D97-AF65-F5344CB8AC3E}">
        <p14:creationId xmlns="" xmlns:p14="http://schemas.microsoft.com/office/powerpoint/2010/main" val="1303206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582" y="685080"/>
            <a:ext cx="8596668" cy="3880773"/>
          </a:xfrm>
        </p:spPr>
        <p:txBody>
          <a:bodyPr/>
          <a:lstStyle/>
          <a:p>
            <a:r>
              <a:rPr lang="en-US" sz="2000" dirty="0" smtClean="0"/>
              <a:t>The antihistamine drugs that are commonly used to treat some inflammatory reactions, such as allergies, are H1 receptor antagonists that bind to and block the receptor. </a:t>
            </a:r>
          </a:p>
          <a:p>
            <a:endParaRPr lang="en-US" dirty="0"/>
          </a:p>
        </p:txBody>
      </p:sp>
      <p:pic>
        <p:nvPicPr>
          <p:cNvPr id="3074" name="Picture 2" descr="Antihistamine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533681" y="2865121"/>
            <a:ext cx="5377764" cy="38412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7433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Serotonin</a:t>
            </a:r>
          </a:p>
        </p:txBody>
      </p:sp>
      <p:sp>
        <p:nvSpPr>
          <p:cNvPr id="3" name="Content Placeholder 2"/>
          <p:cNvSpPr>
            <a:spLocks noGrp="1"/>
          </p:cNvSpPr>
          <p:nvPr>
            <p:ph idx="1"/>
          </p:nvPr>
        </p:nvSpPr>
        <p:spPr/>
        <p:txBody>
          <a:bodyPr/>
          <a:lstStyle/>
          <a:p>
            <a:r>
              <a:rPr lang="en-US" dirty="0"/>
              <a:t>Serotonin (5-hydroxytryptamine) is a preformed </a:t>
            </a:r>
            <a:r>
              <a:rPr lang="en-US" dirty="0" smtClean="0"/>
              <a:t>vasoactive </a:t>
            </a:r>
            <a:r>
              <a:rPr lang="en-US" dirty="0"/>
              <a:t>mediator present in platelets and certain </a:t>
            </a:r>
            <a:r>
              <a:rPr lang="en-US" dirty="0" smtClean="0"/>
              <a:t>neuroendocrine </a:t>
            </a:r>
            <a:r>
              <a:rPr lang="en-US" dirty="0"/>
              <a:t>cells, such as in the gastrointestinal tract, and in mast cells in rodents but not humans</a:t>
            </a:r>
            <a:r>
              <a:rPr lang="en-US" dirty="0" smtClean="0"/>
              <a:t>.</a:t>
            </a:r>
          </a:p>
          <a:p>
            <a:r>
              <a:rPr lang="en-US" dirty="0" smtClean="0"/>
              <a:t> </a:t>
            </a:r>
            <a:r>
              <a:rPr lang="en-US" dirty="0"/>
              <a:t>Its primary function is as a neurotransmitter in the gastrointestinal tract. </a:t>
            </a:r>
            <a:endParaRPr lang="en-US" dirty="0" smtClean="0"/>
          </a:p>
          <a:p>
            <a:r>
              <a:rPr lang="en-US" dirty="0" smtClean="0"/>
              <a:t>It </a:t>
            </a:r>
            <a:r>
              <a:rPr lang="en-US" dirty="0"/>
              <a:t>also is a vasoconstrictor, but the importance of this action in inflammation is unclear</a:t>
            </a:r>
          </a:p>
        </p:txBody>
      </p:sp>
    </p:spTree>
    <p:extLst>
      <p:ext uri="{BB962C8B-B14F-4D97-AF65-F5344CB8AC3E}">
        <p14:creationId xmlns="" xmlns:p14="http://schemas.microsoft.com/office/powerpoint/2010/main" val="3617752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2.Arachidonic </a:t>
            </a:r>
            <a:r>
              <a:rPr lang="en-US" dirty="0"/>
              <a:t>Acid Metabolites</a:t>
            </a:r>
          </a:p>
        </p:txBody>
      </p:sp>
      <p:sp>
        <p:nvSpPr>
          <p:cNvPr id="3" name="Content Placeholder 2"/>
          <p:cNvSpPr>
            <a:spLocks noGrp="1"/>
          </p:cNvSpPr>
          <p:nvPr>
            <p:ph idx="1"/>
          </p:nvPr>
        </p:nvSpPr>
        <p:spPr>
          <a:xfrm>
            <a:off x="259080" y="1417321"/>
            <a:ext cx="9014922" cy="4624042"/>
          </a:xfrm>
        </p:spPr>
        <p:txBody>
          <a:bodyPr/>
          <a:lstStyle/>
          <a:p>
            <a:r>
              <a:rPr lang="en-US" dirty="0"/>
              <a:t>The lipid mediators prostaglandins and leukotrienes are produced from arachidonic acid present in membrane phospholipids, and they stimulate vascular and cellular reactions in acute </a:t>
            </a:r>
            <a:r>
              <a:rPr lang="en-US" dirty="0" smtClean="0"/>
              <a:t>inflammation.</a:t>
            </a:r>
          </a:p>
          <a:p>
            <a:endParaRPr lang="en-US" dirty="0" smtClean="0"/>
          </a:p>
          <a:p>
            <a:r>
              <a:rPr lang="en-US" dirty="0" smtClean="0"/>
              <a:t>Arachidonic </a:t>
            </a:r>
            <a:r>
              <a:rPr lang="en-US" dirty="0"/>
              <a:t>acid is a 20-carbon polyunsaturated fatty acid that is derived from dietary sources or by conversion from the essential fatty acid linoleic acid. Most cellular arachidonic acid is </a:t>
            </a:r>
            <a:r>
              <a:rPr lang="en-US" dirty="0" smtClean="0"/>
              <a:t>esterified </a:t>
            </a:r>
            <a:r>
              <a:rPr lang="en-US" dirty="0"/>
              <a:t>and incorporated into membrane phospholipids.</a:t>
            </a:r>
          </a:p>
        </p:txBody>
      </p:sp>
      <p:pic>
        <p:nvPicPr>
          <p:cNvPr id="6146" name="Picture 2" descr="Arachidonic Acid Pathway...Best Explanation! - YouTub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680960" y="4242174"/>
            <a:ext cx="4232783" cy="23809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69464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18678" y="190048"/>
            <a:ext cx="8554644" cy="6477904"/>
          </a:xfrm>
          <a:prstGeom prst="rect">
            <a:avLst/>
          </a:prstGeom>
        </p:spPr>
      </p:pic>
      <p:sp>
        <p:nvSpPr>
          <p:cNvPr id="4" name="Rectangle 3"/>
          <p:cNvSpPr/>
          <p:nvPr/>
        </p:nvSpPr>
        <p:spPr>
          <a:xfrm>
            <a:off x="996614" y="5217223"/>
            <a:ext cx="1736373" cy="369332"/>
          </a:xfrm>
          <a:prstGeom prst="rect">
            <a:avLst/>
          </a:prstGeom>
        </p:spPr>
        <p:txBody>
          <a:bodyPr wrap="none">
            <a:spAutoFit/>
          </a:bodyPr>
          <a:lstStyle/>
          <a:p>
            <a:r>
              <a:rPr lang="en-US" dirty="0" smtClean="0">
                <a:solidFill>
                  <a:srgbClr val="FF0000"/>
                </a:solidFill>
              </a:rPr>
              <a:t>Causing edema</a:t>
            </a:r>
            <a:endParaRPr lang="en-US" dirty="0">
              <a:solidFill>
                <a:srgbClr val="FF0000"/>
              </a:solidFill>
            </a:endParaRPr>
          </a:p>
        </p:txBody>
      </p:sp>
      <p:sp>
        <p:nvSpPr>
          <p:cNvPr id="5" name="Rectangle 4"/>
          <p:cNvSpPr/>
          <p:nvPr/>
        </p:nvSpPr>
        <p:spPr>
          <a:xfrm>
            <a:off x="996614" y="5586555"/>
            <a:ext cx="1795684" cy="584775"/>
          </a:xfrm>
          <a:prstGeom prst="rect">
            <a:avLst/>
          </a:prstGeom>
        </p:spPr>
        <p:txBody>
          <a:bodyPr wrap="none">
            <a:spAutoFit/>
          </a:bodyPr>
          <a:lstStyle/>
          <a:p>
            <a:r>
              <a:rPr lang="en-US" sz="1600" dirty="0">
                <a:solidFill>
                  <a:srgbClr val="FF0000"/>
                </a:solidFill>
              </a:rPr>
              <a:t>chemoattractant </a:t>
            </a:r>
            <a:endParaRPr lang="en-US" sz="1600" dirty="0" smtClean="0">
              <a:solidFill>
                <a:srgbClr val="FF0000"/>
              </a:solidFill>
            </a:endParaRPr>
          </a:p>
          <a:p>
            <a:r>
              <a:rPr lang="en-US" sz="1600" dirty="0" smtClean="0">
                <a:solidFill>
                  <a:srgbClr val="FF0000"/>
                </a:solidFill>
              </a:rPr>
              <a:t>for </a:t>
            </a:r>
            <a:r>
              <a:rPr lang="en-US" sz="1600" dirty="0">
                <a:solidFill>
                  <a:srgbClr val="FF0000"/>
                </a:solidFill>
              </a:rPr>
              <a:t>neutrophils.</a:t>
            </a:r>
          </a:p>
        </p:txBody>
      </p:sp>
      <p:cxnSp>
        <p:nvCxnSpPr>
          <p:cNvPr id="7" name="Elbow Connector 6"/>
          <p:cNvCxnSpPr/>
          <p:nvPr/>
        </p:nvCxnSpPr>
        <p:spPr>
          <a:xfrm rot="10800000">
            <a:off x="2726232" y="5299983"/>
            <a:ext cx="985573" cy="184666"/>
          </a:xfrm>
          <a:prstGeom prst="bentConnector3">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822482" y="4241030"/>
            <a:ext cx="1396536" cy="369332"/>
          </a:xfrm>
          <a:prstGeom prst="rect">
            <a:avLst/>
          </a:prstGeom>
        </p:spPr>
        <p:txBody>
          <a:bodyPr wrap="none">
            <a:spAutoFit/>
          </a:bodyPr>
          <a:lstStyle/>
          <a:p>
            <a:r>
              <a:rPr lang="en-US" dirty="0">
                <a:solidFill>
                  <a:srgbClr val="FF0000"/>
                </a:solidFill>
              </a:rPr>
              <a:t>thrombosis.</a:t>
            </a:r>
          </a:p>
        </p:txBody>
      </p:sp>
      <p:cxnSp>
        <p:nvCxnSpPr>
          <p:cNvPr id="10" name="Straight Arrow Connector 9"/>
          <p:cNvCxnSpPr/>
          <p:nvPr/>
        </p:nvCxnSpPr>
        <p:spPr>
          <a:xfrm flipH="1" flipV="1">
            <a:off x="3084576" y="4328160"/>
            <a:ext cx="627229" cy="975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506690" y="3033308"/>
            <a:ext cx="1824538" cy="338554"/>
          </a:xfrm>
          <a:prstGeom prst="rect">
            <a:avLst/>
          </a:prstGeom>
        </p:spPr>
        <p:txBody>
          <a:bodyPr wrap="none">
            <a:spAutoFit/>
          </a:bodyPr>
          <a:lstStyle/>
          <a:p>
            <a:r>
              <a:rPr lang="en-US" sz="1600" dirty="0">
                <a:solidFill>
                  <a:srgbClr val="FF0000"/>
                </a:solidFill>
              </a:rPr>
              <a:t>prevent thrombus</a:t>
            </a:r>
          </a:p>
        </p:txBody>
      </p:sp>
      <p:cxnSp>
        <p:nvCxnSpPr>
          <p:cNvPr id="13" name="Straight Connector 12"/>
          <p:cNvCxnSpPr/>
          <p:nvPr/>
        </p:nvCxnSpPr>
        <p:spPr>
          <a:xfrm flipH="1" flipV="1">
            <a:off x="3084576" y="3202585"/>
            <a:ext cx="627229" cy="16927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087817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6608" y="1433010"/>
            <a:ext cx="8379205" cy="4022909"/>
          </a:xfrm>
          <a:prstGeom prst="rect">
            <a:avLst/>
          </a:prstGeom>
        </p:spPr>
      </p:pic>
    </p:spTree>
    <p:extLst>
      <p:ext uri="{BB962C8B-B14F-4D97-AF65-F5344CB8AC3E}">
        <p14:creationId xmlns="" xmlns:p14="http://schemas.microsoft.com/office/powerpoint/2010/main" val="203463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58" y="243840"/>
            <a:ext cx="8596668" cy="1320800"/>
          </a:xfrm>
        </p:spPr>
        <p:txBody>
          <a:bodyPr/>
          <a:lstStyle/>
          <a:p>
            <a:r>
              <a:rPr lang="en-US" dirty="0"/>
              <a:t>A. </a:t>
            </a:r>
            <a:r>
              <a:rPr lang="en-US" dirty="0" smtClean="0"/>
              <a:t>Prostaglandins.</a:t>
            </a:r>
            <a:endParaRPr lang="en-US" dirty="0"/>
          </a:p>
        </p:txBody>
      </p:sp>
      <p:sp>
        <p:nvSpPr>
          <p:cNvPr id="3" name="Content Placeholder 2"/>
          <p:cNvSpPr>
            <a:spLocks noGrp="1"/>
          </p:cNvSpPr>
          <p:nvPr>
            <p:ph idx="1"/>
          </p:nvPr>
        </p:nvSpPr>
        <p:spPr>
          <a:xfrm>
            <a:off x="335958" y="1441261"/>
            <a:ext cx="8718588" cy="5008307"/>
          </a:xfrm>
        </p:spPr>
        <p:txBody>
          <a:bodyPr>
            <a:normAutofit/>
          </a:bodyPr>
          <a:lstStyle/>
          <a:p>
            <a:r>
              <a:rPr lang="en-US" dirty="0"/>
              <a:t>Prostaglandins (PGs) are produced by mast cells, </a:t>
            </a:r>
            <a:r>
              <a:rPr lang="en-US" dirty="0" smtClean="0"/>
              <a:t>macrophages</a:t>
            </a:r>
            <a:r>
              <a:rPr lang="en-US" dirty="0"/>
              <a:t>, endothelial cells, and many other cell </a:t>
            </a:r>
            <a:r>
              <a:rPr lang="en-US" dirty="0" smtClean="0"/>
              <a:t>types.</a:t>
            </a:r>
          </a:p>
          <a:p>
            <a:r>
              <a:rPr lang="en-US" dirty="0" smtClean="0"/>
              <a:t> They are </a:t>
            </a:r>
            <a:r>
              <a:rPr lang="en-US" dirty="0"/>
              <a:t>involved in the vascular and systemic reactions of inflammation. </a:t>
            </a:r>
            <a:endParaRPr lang="en-US" dirty="0" smtClean="0"/>
          </a:p>
          <a:p>
            <a:r>
              <a:rPr lang="en-US" dirty="0" smtClean="0"/>
              <a:t>They </a:t>
            </a:r>
            <a:r>
              <a:rPr lang="en-US" dirty="0"/>
              <a:t>are generated by the actions of two cyclooxygenases called COX-1 and COX-2. </a:t>
            </a:r>
            <a:endParaRPr lang="en-US" dirty="0" smtClean="0"/>
          </a:p>
          <a:p>
            <a:r>
              <a:rPr lang="en-US" dirty="0"/>
              <a:t>Prostaglandins are named based on structural features coded by a letter (e.g., PGD, PGE, PGF, PGG, and PGH) and a subscript numeral (e.g., 1, 2), which indicates the number of double bonds in the compound. </a:t>
            </a:r>
            <a:endParaRPr lang="en-US" dirty="0" smtClean="0"/>
          </a:p>
          <a:p>
            <a:endParaRPr lang="en-US" dirty="0"/>
          </a:p>
          <a:p>
            <a:r>
              <a:rPr lang="en-US" dirty="0" smtClean="0"/>
              <a:t>The </a:t>
            </a:r>
            <a:r>
              <a:rPr lang="en-US" dirty="0"/>
              <a:t>most important prostaglandins in inflammation are </a:t>
            </a:r>
            <a:r>
              <a:rPr lang="en-US" u="sng" dirty="0">
                <a:solidFill>
                  <a:srgbClr val="00B050"/>
                </a:solidFill>
              </a:rPr>
              <a:t>PGE2, PGD2, PGF2a, PGI2 (prostacyclin), and TXA2 (thromboxane A2)</a:t>
            </a:r>
            <a:r>
              <a:rPr lang="en-US" dirty="0"/>
              <a:t>, each of which is derived by the action of a specific enzyme on an intermediate in the </a:t>
            </a:r>
            <a:r>
              <a:rPr lang="en-US" dirty="0" smtClean="0"/>
              <a:t>pathway.</a:t>
            </a:r>
          </a:p>
        </p:txBody>
      </p:sp>
    </p:spTree>
    <p:extLst>
      <p:ext uri="{BB962C8B-B14F-4D97-AF65-F5344CB8AC3E}">
        <p14:creationId xmlns="" xmlns:p14="http://schemas.microsoft.com/office/powerpoint/2010/main" val="16232880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nalgesia final"/>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301367" y="423100"/>
            <a:ext cx="6646584" cy="499014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880337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943" y="1806059"/>
            <a:ext cx="10143066" cy="4407851"/>
          </a:xfrm>
        </p:spPr>
        <p:txBody>
          <a:bodyPr>
            <a:normAutofit/>
          </a:bodyPr>
          <a:lstStyle/>
          <a:p>
            <a:r>
              <a:rPr lang="en-US" sz="2000" dirty="0"/>
              <a:t>In addition to their local effects, prostaglandins are involved in the pathogenesis of pain and fever, two common systemic manifestations of inflammation. PGE2 makes the skin hypersensitive to painful stimuli, and causes fever during infections</a:t>
            </a:r>
          </a:p>
        </p:txBody>
      </p:sp>
    </p:spTree>
    <p:extLst>
      <p:ext uri="{BB962C8B-B14F-4D97-AF65-F5344CB8AC3E}">
        <p14:creationId xmlns="" xmlns:p14="http://schemas.microsoft.com/office/powerpoint/2010/main" val="8616348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320800"/>
          </a:xfrm>
        </p:spPr>
        <p:txBody>
          <a:bodyPr/>
          <a:lstStyle/>
          <a:p>
            <a:r>
              <a:rPr lang="en-US" dirty="0"/>
              <a:t>2. </a:t>
            </a:r>
            <a:r>
              <a:rPr lang="en-US" dirty="0" smtClean="0"/>
              <a:t>Leukotrienes.</a:t>
            </a:r>
            <a:endParaRPr lang="en-US" dirty="0"/>
          </a:p>
        </p:txBody>
      </p:sp>
      <p:sp>
        <p:nvSpPr>
          <p:cNvPr id="3" name="Content Placeholder 2"/>
          <p:cNvSpPr>
            <a:spLocks noGrp="1"/>
          </p:cNvSpPr>
          <p:nvPr>
            <p:ph idx="1"/>
          </p:nvPr>
        </p:nvSpPr>
        <p:spPr>
          <a:xfrm>
            <a:off x="299382" y="848646"/>
            <a:ext cx="11795082" cy="3880773"/>
          </a:xfrm>
        </p:spPr>
        <p:txBody>
          <a:bodyPr/>
          <a:lstStyle/>
          <a:p>
            <a:r>
              <a:rPr lang="en-US" dirty="0"/>
              <a:t>Leukotrienes are produced in leukocytes and mast cells by the action of lipoxygenase and are involved in </a:t>
            </a:r>
            <a:r>
              <a:rPr lang="en-US" dirty="0" smtClean="0"/>
              <a:t>vascular </a:t>
            </a:r>
            <a:r>
              <a:rPr lang="en-US" dirty="0"/>
              <a:t>and smooth muscle reactions and leukocyte </a:t>
            </a:r>
            <a:r>
              <a:rPr lang="en-US" dirty="0" smtClean="0"/>
              <a:t>recruitment.</a:t>
            </a:r>
            <a:endParaRPr lang="en-US" dirty="0"/>
          </a:p>
        </p:txBody>
      </p:sp>
      <p:pic>
        <p:nvPicPr>
          <p:cNvPr id="4" name="Picture 3"/>
          <p:cNvPicPr>
            <a:picLocks noChangeAspect="1"/>
          </p:cNvPicPr>
          <p:nvPr/>
        </p:nvPicPr>
        <p:blipFill rotWithShape="1">
          <a:blip r:embed="rId3"/>
          <a:srcRect l="40800" t="19733" r="28900" b="12889"/>
          <a:stretch/>
        </p:blipFill>
        <p:spPr>
          <a:xfrm>
            <a:off x="7351776" y="1429160"/>
            <a:ext cx="4120896" cy="5154520"/>
          </a:xfrm>
          <a:prstGeom prst="rect">
            <a:avLst/>
          </a:prstGeom>
        </p:spPr>
      </p:pic>
      <p:sp>
        <p:nvSpPr>
          <p:cNvPr id="5" name="Rounded Rectangle 4"/>
          <p:cNvSpPr/>
          <p:nvPr/>
        </p:nvSpPr>
        <p:spPr>
          <a:xfrm>
            <a:off x="7266432" y="2789032"/>
            <a:ext cx="512064" cy="279196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998208" y="2877312"/>
            <a:ext cx="1048512" cy="9265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24011" y="1975095"/>
            <a:ext cx="6096000" cy="2031325"/>
          </a:xfrm>
          <a:prstGeom prst="rect">
            <a:avLst/>
          </a:prstGeom>
        </p:spPr>
        <p:txBody>
          <a:bodyPr>
            <a:spAutoFit/>
          </a:bodyPr>
          <a:lstStyle/>
          <a:p>
            <a:pPr marL="285750" indent="-285750">
              <a:buFont typeface="Wingdings" panose="05000000000000000000" pitchFamily="2" charset="2"/>
              <a:buChar char="v"/>
            </a:pPr>
            <a:r>
              <a:rPr lang="en-US" dirty="0" smtClean="0"/>
              <a:t>LTB4:</a:t>
            </a:r>
          </a:p>
          <a:p>
            <a:pPr marL="285750" indent="-285750">
              <a:buFont typeface="Wingdings" panose="05000000000000000000" pitchFamily="2" charset="2"/>
              <a:buChar char="§"/>
            </a:pPr>
            <a:r>
              <a:rPr lang="en-US" dirty="0" smtClean="0"/>
              <a:t> </a:t>
            </a:r>
            <a:r>
              <a:rPr lang="en-US" dirty="0"/>
              <a:t>is produced by neutrophils and some </a:t>
            </a:r>
            <a:r>
              <a:rPr lang="en-US" dirty="0" smtClean="0"/>
              <a:t>macrophages.</a:t>
            </a:r>
          </a:p>
          <a:p>
            <a:pPr marL="285750" indent="-285750">
              <a:buFont typeface="Wingdings" panose="05000000000000000000" pitchFamily="2" charset="2"/>
              <a:buChar char="§"/>
            </a:pPr>
            <a:r>
              <a:rPr lang="en-US" dirty="0" smtClean="0"/>
              <a:t>and </a:t>
            </a:r>
            <a:r>
              <a:rPr lang="en-US" dirty="0"/>
              <a:t>is a potent chemotactic agent and activator of neutrophils, causing aggregation and adhesion of the cells to </a:t>
            </a:r>
            <a:r>
              <a:rPr lang="en-US" dirty="0" err="1"/>
              <a:t>venular</a:t>
            </a:r>
            <a:r>
              <a:rPr lang="en-US" dirty="0"/>
              <a:t> </a:t>
            </a:r>
            <a:r>
              <a:rPr lang="en-US" dirty="0" smtClean="0"/>
              <a:t>endothelium.</a:t>
            </a:r>
          </a:p>
          <a:p>
            <a:pPr marL="285750" indent="-285750">
              <a:buFont typeface="Wingdings" panose="05000000000000000000" pitchFamily="2" charset="2"/>
              <a:buChar char="§"/>
            </a:pPr>
            <a:r>
              <a:rPr lang="en-US" dirty="0" smtClean="0"/>
              <a:t> </a:t>
            </a:r>
            <a:r>
              <a:rPr lang="en-US" dirty="0"/>
              <a:t>generation of </a:t>
            </a:r>
            <a:r>
              <a:rPr lang="en-US" dirty="0" smtClean="0"/>
              <a:t>ROS.</a:t>
            </a:r>
          </a:p>
          <a:p>
            <a:pPr marL="285750" indent="-285750">
              <a:buFont typeface="Wingdings" panose="05000000000000000000" pitchFamily="2" charset="2"/>
              <a:buChar char="§"/>
            </a:pPr>
            <a:r>
              <a:rPr lang="en-US" dirty="0" smtClean="0"/>
              <a:t> release </a:t>
            </a:r>
            <a:r>
              <a:rPr lang="en-US" dirty="0"/>
              <a:t>of lysosomal enzymes. </a:t>
            </a:r>
          </a:p>
        </p:txBody>
      </p:sp>
      <p:sp>
        <p:nvSpPr>
          <p:cNvPr id="8" name="Rectangle 7"/>
          <p:cNvSpPr/>
          <p:nvPr/>
        </p:nvSpPr>
        <p:spPr>
          <a:xfrm>
            <a:off x="424011" y="4720387"/>
            <a:ext cx="6096000" cy="1477328"/>
          </a:xfrm>
          <a:prstGeom prst="rect">
            <a:avLst/>
          </a:prstGeom>
        </p:spPr>
        <p:txBody>
          <a:bodyPr>
            <a:spAutoFit/>
          </a:bodyPr>
          <a:lstStyle/>
          <a:p>
            <a:pPr marL="285750" indent="-285750">
              <a:buFont typeface="Wingdings" panose="05000000000000000000" pitchFamily="2" charset="2"/>
              <a:buChar char="v"/>
            </a:pPr>
            <a:r>
              <a:rPr lang="en-US" dirty="0"/>
              <a:t>LTC4 </a:t>
            </a:r>
            <a:r>
              <a:rPr lang="en-US" dirty="0" smtClean="0"/>
              <a:t>,LTD4 </a:t>
            </a:r>
            <a:r>
              <a:rPr lang="en-US" dirty="0"/>
              <a:t>and </a:t>
            </a:r>
            <a:r>
              <a:rPr lang="en-US" dirty="0" smtClean="0"/>
              <a:t>LTE4:</a:t>
            </a:r>
          </a:p>
          <a:p>
            <a:pPr marL="285750" indent="-285750">
              <a:buFont typeface="Wingdings" panose="05000000000000000000" pitchFamily="2" charset="2"/>
              <a:buChar char="§"/>
            </a:pPr>
            <a:r>
              <a:rPr lang="en-US" dirty="0" smtClean="0"/>
              <a:t> </a:t>
            </a:r>
            <a:r>
              <a:rPr lang="en-US" dirty="0"/>
              <a:t>are produced mainly in mast </a:t>
            </a:r>
            <a:r>
              <a:rPr lang="en-US" dirty="0" smtClean="0"/>
              <a:t>cells.</a:t>
            </a:r>
          </a:p>
          <a:p>
            <a:pPr marL="285750" indent="-285750">
              <a:buFont typeface="Wingdings" panose="05000000000000000000" pitchFamily="2" charset="2"/>
              <a:buChar char="§"/>
            </a:pPr>
            <a:r>
              <a:rPr lang="en-US" dirty="0" smtClean="0"/>
              <a:t>cause </a:t>
            </a:r>
            <a:r>
              <a:rPr lang="en-US" dirty="0"/>
              <a:t>intense vasoconstriction, bronchospasm (important in asthma), and increased permeability of </a:t>
            </a:r>
            <a:r>
              <a:rPr lang="en-US" dirty="0" err="1"/>
              <a:t>venules</a:t>
            </a:r>
            <a:r>
              <a:rPr lang="en-US" dirty="0"/>
              <a:t>.</a:t>
            </a:r>
          </a:p>
        </p:txBody>
      </p:sp>
    </p:spTree>
    <p:extLst>
      <p:ext uri="{BB962C8B-B14F-4D97-AF65-F5344CB8AC3E}">
        <p14:creationId xmlns="" xmlns:p14="http://schemas.microsoft.com/office/powerpoint/2010/main" val="3873797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
            </a:r>
            <a:r>
              <a:rPr lang="en-US" dirty="0" err="1"/>
              <a:t>Lipoxins</a:t>
            </a:r>
            <a:endParaRPr lang="en-US" dirty="0"/>
          </a:p>
        </p:txBody>
      </p:sp>
      <p:sp>
        <p:nvSpPr>
          <p:cNvPr id="3" name="Content Placeholder 2"/>
          <p:cNvSpPr>
            <a:spLocks noGrp="1"/>
          </p:cNvSpPr>
          <p:nvPr>
            <p:ph idx="1"/>
          </p:nvPr>
        </p:nvSpPr>
        <p:spPr>
          <a:xfrm>
            <a:off x="661291" y="1550989"/>
            <a:ext cx="8596668" cy="3880773"/>
          </a:xfrm>
        </p:spPr>
        <p:txBody>
          <a:bodyPr>
            <a:normAutofit/>
          </a:bodyPr>
          <a:lstStyle/>
          <a:p>
            <a:r>
              <a:rPr lang="en-US" sz="2000" dirty="0" smtClean="0"/>
              <a:t> Are </a:t>
            </a:r>
            <a:r>
              <a:rPr lang="en-US" sz="2000" dirty="0"/>
              <a:t>generated from arachidonic acid by the lipoxygenase </a:t>
            </a:r>
            <a:r>
              <a:rPr lang="en-US" sz="2000" dirty="0" smtClean="0"/>
              <a:t>pathway.</a:t>
            </a:r>
          </a:p>
          <a:p>
            <a:r>
              <a:rPr lang="en-US" sz="2000" dirty="0" smtClean="0"/>
              <a:t> Unlike </a:t>
            </a:r>
            <a:r>
              <a:rPr lang="en-US" sz="2000" dirty="0"/>
              <a:t>prostaglandins and leukotrienes, the </a:t>
            </a:r>
            <a:r>
              <a:rPr lang="en-US" sz="2000" dirty="0" err="1"/>
              <a:t>lipoxins</a:t>
            </a:r>
            <a:r>
              <a:rPr lang="en-US" sz="2000" dirty="0"/>
              <a:t> suppress inflammation by inhibiting the recruitment of leukocytes. </a:t>
            </a:r>
            <a:endParaRPr lang="en-US" sz="2000" dirty="0" smtClean="0"/>
          </a:p>
          <a:p>
            <a:r>
              <a:rPr lang="en-US" sz="2000" dirty="0" smtClean="0"/>
              <a:t>They </a:t>
            </a:r>
            <a:r>
              <a:rPr lang="en-US" sz="2000" dirty="0"/>
              <a:t>inhibit neutrophil chemotaxis and adhesion to endothelium. </a:t>
            </a:r>
            <a:endParaRPr lang="en-US" sz="2000" dirty="0" smtClean="0"/>
          </a:p>
        </p:txBody>
      </p:sp>
      <p:pic>
        <p:nvPicPr>
          <p:cNvPr id="4" name="Picture 3"/>
          <p:cNvPicPr>
            <a:picLocks noChangeAspect="1"/>
          </p:cNvPicPr>
          <p:nvPr/>
        </p:nvPicPr>
        <p:blipFill rotWithShape="1">
          <a:blip r:embed="rId3"/>
          <a:srcRect l="42800" t="41422" r="29100" b="38667"/>
          <a:stretch/>
        </p:blipFill>
        <p:spPr>
          <a:xfrm>
            <a:off x="2510893" y="4026568"/>
            <a:ext cx="5865011" cy="2337656"/>
          </a:xfrm>
          <a:prstGeom prst="rect">
            <a:avLst/>
          </a:prstGeom>
        </p:spPr>
      </p:pic>
      <p:sp>
        <p:nvSpPr>
          <p:cNvPr id="5" name="Oval 4"/>
          <p:cNvSpPr/>
          <p:nvPr/>
        </p:nvSpPr>
        <p:spPr>
          <a:xfrm>
            <a:off x="6486144" y="4218432"/>
            <a:ext cx="1511808" cy="68275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02674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054" y="228600"/>
            <a:ext cx="8596668" cy="1320800"/>
          </a:xfrm>
        </p:spPr>
        <p:txBody>
          <a:bodyPr/>
          <a:lstStyle/>
          <a:p>
            <a:r>
              <a:rPr lang="en-US" dirty="0"/>
              <a:t>MEDIATORS OF INFLAMMATION</a:t>
            </a:r>
          </a:p>
        </p:txBody>
      </p:sp>
      <p:sp>
        <p:nvSpPr>
          <p:cNvPr id="3" name="Content Placeholder 2"/>
          <p:cNvSpPr>
            <a:spLocks noGrp="1"/>
          </p:cNvSpPr>
          <p:nvPr>
            <p:ph idx="1"/>
          </p:nvPr>
        </p:nvSpPr>
        <p:spPr>
          <a:xfrm>
            <a:off x="304800" y="1474789"/>
            <a:ext cx="11186160" cy="5124131"/>
          </a:xfrm>
        </p:spPr>
        <p:txBody>
          <a:bodyPr>
            <a:normAutofit/>
          </a:bodyPr>
          <a:lstStyle/>
          <a:p>
            <a:r>
              <a:rPr lang="en-US" sz="2000" dirty="0"/>
              <a:t>The mediators of inflammation are the substances that initiate and regulate inflammatory reactions. </a:t>
            </a:r>
            <a:endParaRPr lang="en-US" sz="2000" dirty="0" smtClean="0"/>
          </a:p>
          <a:p>
            <a:pPr>
              <a:buNone/>
            </a:pPr>
            <a:endParaRPr lang="en-US" sz="2000" dirty="0" smtClean="0"/>
          </a:p>
          <a:p>
            <a:pPr>
              <a:buFont typeface="Wingdings" panose="05000000000000000000" pitchFamily="2" charset="2"/>
              <a:buChar char="Ø"/>
            </a:pPr>
            <a:endParaRPr lang="en-US" sz="2000" dirty="0" smtClean="0"/>
          </a:p>
          <a:p>
            <a:pPr>
              <a:buFont typeface="Wingdings" panose="05000000000000000000" pitchFamily="2" charset="2"/>
              <a:buChar char="Ø"/>
            </a:pPr>
            <a:r>
              <a:rPr lang="en-US" sz="2000" dirty="0" smtClean="0"/>
              <a:t>The major cell types that produce mediators of acute inflammation are :</a:t>
            </a:r>
          </a:p>
          <a:p>
            <a:pPr>
              <a:buFont typeface="Wingdings" panose="05000000000000000000" pitchFamily="2" charset="2"/>
              <a:buChar char="§"/>
            </a:pPr>
            <a:r>
              <a:rPr lang="en-US" sz="2000" dirty="0" smtClean="0"/>
              <a:t>Tissue macrophages </a:t>
            </a:r>
          </a:p>
          <a:p>
            <a:pPr>
              <a:buFont typeface="Wingdings" panose="05000000000000000000" pitchFamily="2" charset="2"/>
              <a:buChar char="§"/>
            </a:pPr>
            <a:r>
              <a:rPr lang="en-US" sz="2000" dirty="0" err="1" smtClean="0"/>
              <a:t>Dendritic</a:t>
            </a:r>
            <a:r>
              <a:rPr lang="en-US" sz="2000" dirty="0" smtClean="0"/>
              <a:t> cells</a:t>
            </a:r>
          </a:p>
          <a:p>
            <a:pPr>
              <a:buFont typeface="Wingdings" panose="05000000000000000000" pitchFamily="2" charset="2"/>
              <a:buChar char="§"/>
            </a:pPr>
            <a:r>
              <a:rPr lang="en-US" sz="2000" dirty="0" smtClean="0"/>
              <a:t> Mast cells</a:t>
            </a:r>
          </a:p>
          <a:p>
            <a:pPr>
              <a:buFont typeface="Wingdings" panose="05000000000000000000" pitchFamily="2" charset="2"/>
              <a:buChar char="Ø"/>
            </a:pPr>
            <a:endParaRPr lang="en-US" dirty="0"/>
          </a:p>
        </p:txBody>
      </p:sp>
    </p:spTree>
    <p:extLst>
      <p:ext uri="{BB962C8B-B14F-4D97-AF65-F5344CB8AC3E}">
        <p14:creationId xmlns="" xmlns:p14="http://schemas.microsoft.com/office/powerpoint/2010/main" val="2393005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200" t="30222" r="51100" b="20000"/>
          <a:stretch/>
        </p:blipFill>
        <p:spPr>
          <a:xfrm>
            <a:off x="3011424" y="219455"/>
            <a:ext cx="4754880" cy="6135329"/>
          </a:xfrm>
          <a:prstGeom prst="rect">
            <a:avLst/>
          </a:prstGeom>
        </p:spPr>
      </p:pic>
    </p:spTree>
    <p:extLst>
      <p:ext uri="{BB962C8B-B14F-4D97-AF65-F5344CB8AC3E}">
        <p14:creationId xmlns="" xmlns:p14="http://schemas.microsoft.com/office/powerpoint/2010/main" val="3223306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609600"/>
            <a:ext cx="11429322" cy="1320800"/>
          </a:xfrm>
        </p:spPr>
        <p:txBody>
          <a:bodyPr>
            <a:normAutofit/>
          </a:bodyPr>
          <a:lstStyle/>
          <a:p>
            <a:r>
              <a:rPr lang="en-US" sz="3200" dirty="0"/>
              <a:t>Pharmacologic Inhibitors </a:t>
            </a:r>
            <a:r>
              <a:rPr lang="en-US" sz="3200" dirty="0" smtClean="0"/>
              <a:t>of</a:t>
            </a:r>
            <a:br>
              <a:rPr lang="en-US" sz="3200" dirty="0" smtClean="0"/>
            </a:br>
            <a:r>
              <a:rPr lang="en-US" sz="3200" dirty="0" smtClean="0"/>
              <a:t> </a:t>
            </a:r>
            <a:r>
              <a:rPr lang="en-US" sz="3200" dirty="0"/>
              <a:t>Prostaglandins and Leukotrienes</a:t>
            </a:r>
          </a:p>
        </p:txBody>
      </p:sp>
      <p:sp>
        <p:nvSpPr>
          <p:cNvPr id="3" name="Content Placeholder 2"/>
          <p:cNvSpPr>
            <a:spLocks noGrp="1"/>
          </p:cNvSpPr>
          <p:nvPr>
            <p:ph idx="1"/>
          </p:nvPr>
        </p:nvSpPr>
        <p:spPr/>
        <p:txBody>
          <a:bodyPr/>
          <a:lstStyle/>
          <a:p>
            <a:r>
              <a:rPr lang="en-US" dirty="0"/>
              <a:t>The importance of eicosanoids in inflammation has driven attempts to develop drugs that inhibit their production or actions and thus suppress inflammation. These </a:t>
            </a:r>
            <a:r>
              <a:rPr lang="en-US" dirty="0" smtClean="0"/>
              <a:t>anti-inflammatory </a:t>
            </a:r>
            <a:r>
              <a:rPr lang="en-US" dirty="0"/>
              <a:t>drugs include the following:</a:t>
            </a:r>
          </a:p>
        </p:txBody>
      </p:sp>
    </p:spTree>
    <p:extLst>
      <p:ext uri="{BB962C8B-B14F-4D97-AF65-F5344CB8AC3E}">
        <p14:creationId xmlns="" xmlns:p14="http://schemas.microsoft.com/office/powerpoint/2010/main" val="1968666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dirty="0"/>
              <a:t> Cyclooxygenase inhibitors </a:t>
            </a:r>
          </a:p>
        </p:txBody>
      </p:sp>
      <p:sp>
        <p:nvSpPr>
          <p:cNvPr id="3" name="Content Placeholder 2"/>
          <p:cNvSpPr>
            <a:spLocks noGrp="1"/>
          </p:cNvSpPr>
          <p:nvPr>
            <p:ph idx="1"/>
          </p:nvPr>
        </p:nvSpPr>
        <p:spPr/>
        <p:txBody>
          <a:bodyPr>
            <a:normAutofit lnSpcReduction="10000"/>
          </a:bodyPr>
          <a:lstStyle/>
          <a:p>
            <a:r>
              <a:rPr lang="en-US" dirty="0" smtClean="0"/>
              <a:t>It  include </a:t>
            </a:r>
            <a:r>
              <a:rPr lang="en-US" dirty="0"/>
              <a:t>aspirin and other nonsteroidal anti-inflammatory drugs (NSAIDs), such as ibuprofen. </a:t>
            </a:r>
            <a:endParaRPr lang="en-US" dirty="0" smtClean="0"/>
          </a:p>
          <a:p>
            <a:r>
              <a:rPr lang="en-US" dirty="0" smtClean="0"/>
              <a:t>They </a:t>
            </a:r>
            <a:r>
              <a:rPr lang="en-US" dirty="0"/>
              <a:t>inhibit both COX-1 and COX-2 and thus block all prostaglandin synthesis (hence their efficacy in treating pain and fever</a:t>
            </a:r>
            <a:r>
              <a:rPr lang="en-US" dirty="0" smtClean="0"/>
              <a:t>).</a:t>
            </a:r>
          </a:p>
          <a:p>
            <a:endParaRPr lang="en-US" dirty="0"/>
          </a:p>
          <a:p>
            <a:r>
              <a:rPr lang="en-US" u="sng" dirty="0">
                <a:solidFill>
                  <a:srgbClr val="00B050"/>
                </a:solidFill>
              </a:rPr>
              <a:t>Selective COX-2 </a:t>
            </a:r>
            <a:r>
              <a:rPr lang="en-US" u="sng" dirty="0" smtClean="0">
                <a:solidFill>
                  <a:srgbClr val="00B050"/>
                </a:solidFill>
              </a:rPr>
              <a:t>inhibitors:</a:t>
            </a:r>
          </a:p>
          <a:p>
            <a:r>
              <a:rPr lang="en-US" dirty="0"/>
              <a:t>are 200- to 300-fold more potent in blocking COX-2 than </a:t>
            </a:r>
            <a:r>
              <a:rPr lang="en-US" dirty="0" smtClean="0"/>
              <a:t>COX-1.</a:t>
            </a:r>
          </a:p>
          <a:p>
            <a:r>
              <a:rPr lang="en-US" dirty="0"/>
              <a:t>COX-1 is responsible for the production of prostaglandins that are involved in both inflammation and physiologic functions such as protecting gastric epithelial cells from acid-induced injury, whereas COX-2 generates prostaglandins that are involved only in </a:t>
            </a:r>
            <a:r>
              <a:rPr lang="en-US" dirty="0" smtClean="0"/>
              <a:t>inflammation.</a:t>
            </a:r>
          </a:p>
          <a:p>
            <a:r>
              <a:rPr lang="en-US" dirty="0" smtClean="0"/>
              <a:t>So in patient with gastric ulceration ….?</a:t>
            </a:r>
            <a:endParaRPr lang="en-US" dirty="0"/>
          </a:p>
        </p:txBody>
      </p:sp>
    </p:spTree>
    <p:extLst>
      <p:ext uri="{BB962C8B-B14F-4D97-AF65-F5344CB8AC3E}">
        <p14:creationId xmlns="" xmlns:p14="http://schemas.microsoft.com/office/powerpoint/2010/main" val="2280677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selective COX-2 inhibitors may increase the risk of cardiovascular and </a:t>
            </a:r>
            <a:r>
              <a:rPr lang="en-US" dirty="0" smtClean="0"/>
              <a:t>cerebrovascular </a:t>
            </a:r>
            <a:r>
              <a:rPr lang="en-US" dirty="0"/>
              <a:t>events, possibly because they impair endothelial cell production of prostacyclin (PGI2), which prevents thrombosis, while leaving intact the COX-1-mediated production by platelets of TXA2, which induces platelet aggregation. Thus, selective COX-2 inhibition may tilt the balance toward vascular thrombosis</a:t>
            </a:r>
          </a:p>
        </p:txBody>
      </p:sp>
    </p:spTree>
    <p:extLst>
      <p:ext uri="{BB962C8B-B14F-4D97-AF65-F5344CB8AC3E}">
        <p14:creationId xmlns="" xmlns:p14="http://schemas.microsoft.com/office/powerpoint/2010/main" val="56204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608" y="438913"/>
            <a:ext cx="8981394" cy="5602450"/>
          </a:xfrm>
        </p:spPr>
        <p:txBody>
          <a:bodyPr/>
          <a:lstStyle/>
          <a:p>
            <a:r>
              <a:rPr lang="en-US" dirty="0"/>
              <a:t>2. Lipoxygenase </a:t>
            </a:r>
            <a:r>
              <a:rPr lang="en-US" dirty="0" smtClean="0"/>
              <a:t>inhibitors:</a:t>
            </a:r>
          </a:p>
          <a:p>
            <a:pPr>
              <a:buFont typeface="Wingdings" panose="05000000000000000000" pitchFamily="2" charset="2"/>
              <a:buChar char="§"/>
            </a:pPr>
            <a:r>
              <a:rPr lang="en-US" dirty="0" smtClean="0"/>
              <a:t>Pharmacologic </a:t>
            </a:r>
            <a:r>
              <a:rPr lang="en-US" dirty="0"/>
              <a:t>agents that inhibit leukotriene production (e.g., </a:t>
            </a:r>
            <a:r>
              <a:rPr lang="en-US" dirty="0" err="1"/>
              <a:t>zileuton</a:t>
            </a:r>
            <a:r>
              <a:rPr lang="en-US" dirty="0"/>
              <a:t>) are useful in the treatment of asthma</a:t>
            </a:r>
            <a:r>
              <a:rPr lang="en-US" dirty="0" smtClean="0"/>
              <a:t>.</a:t>
            </a:r>
          </a:p>
          <a:p>
            <a:pPr>
              <a:buFont typeface="Wingdings" panose="05000000000000000000" pitchFamily="2" charset="2"/>
              <a:buChar char="§"/>
            </a:pPr>
            <a:r>
              <a:rPr lang="en-US" dirty="0"/>
              <a:t> 5-lipoxygenase </a:t>
            </a:r>
            <a:r>
              <a:rPr lang="en-US" dirty="0" smtClean="0"/>
              <a:t>is </a:t>
            </a:r>
            <a:r>
              <a:rPr lang="en-US" dirty="0"/>
              <a:t>not affected by </a:t>
            </a:r>
            <a:r>
              <a:rPr lang="en-US" dirty="0" smtClean="0"/>
              <a:t>NSAIDs.</a:t>
            </a:r>
          </a:p>
          <a:p>
            <a:pPr>
              <a:buFont typeface="Wingdings" panose="05000000000000000000" pitchFamily="2" charset="2"/>
              <a:buChar char="§"/>
            </a:pPr>
            <a:endParaRPr lang="en-US" dirty="0"/>
          </a:p>
          <a:p>
            <a:pPr>
              <a:buFont typeface="Wingdings" panose="05000000000000000000" pitchFamily="2" charset="2"/>
              <a:buChar char="§"/>
            </a:pPr>
            <a:r>
              <a:rPr lang="en-US" dirty="0"/>
              <a:t>3. </a:t>
            </a:r>
            <a:r>
              <a:rPr lang="en-US" dirty="0" smtClean="0"/>
              <a:t>Corticosteroids:</a:t>
            </a:r>
          </a:p>
          <a:p>
            <a:pPr>
              <a:buFont typeface="Wingdings" panose="05000000000000000000" pitchFamily="2" charset="2"/>
              <a:buChar char="§"/>
            </a:pPr>
            <a:r>
              <a:rPr lang="en-US" dirty="0" smtClean="0"/>
              <a:t> </a:t>
            </a:r>
            <a:r>
              <a:rPr lang="en-US" dirty="0"/>
              <a:t>are broad-spectrum anti-inflammatory agents that </a:t>
            </a:r>
            <a:r>
              <a:rPr lang="en-US" dirty="0" smtClean="0"/>
              <a:t>:</a:t>
            </a:r>
          </a:p>
          <a:p>
            <a:pPr>
              <a:buFont typeface="Wingdings" panose="05000000000000000000" pitchFamily="2" charset="2"/>
              <a:buChar char="§"/>
            </a:pPr>
            <a:r>
              <a:rPr lang="en-US" dirty="0" smtClean="0"/>
              <a:t>reduce </a:t>
            </a:r>
            <a:r>
              <a:rPr lang="en-US" dirty="0"/>
              <a:t>the transcription of genes encoding COX-2, phospholipase A2, </a:t>
            </a:r>
            <a:r>
              <a:rPr lang="en-US" dirty="0" err="1"/>
              <a:t>proinflammatory</a:t>
            </a:r>
            <a:r>
              <a:rPr lang="en-US" dirty="0"/>
              <a:t> cytokines (e.g., IL-1 and TNF), and </a:t>
            </a:r>
            <a:r>
              <a:rPr lang="en-US" dirty="0" err="1" smtClean="0"/>
              <a:t>iNOS</a:t>
            </a:r>
            <a:r>
              <a:rPr lang="en-US" dirty="0" smtClean="0"/>
              <a:t>.</a:t>
            </a:r>
          </a:p>
          <a:p>
            <a:pPr>
              <a:buFont typeface="Wingdings" panose="05000000000000000000" pitchFamily="2" charset="2"/>
              <a:buChar char="§"/>
            </a:pPr>
            <a:endParaRPr lang="en-US" dirty="0"/>
          </a:p>
          <a:p>
            <a:pPr>
              <a:buFont typeface="Wingdings" panose="05000000000000000000" pitchFamily="2" charset="2"/>
              <a:buChar char="§"/>
            </a:pPr>
            <a:r>
              <a:rPr lang="en-US" dirty="0"/>
              <a:t>4. Leukotriene receptor </a:t>
            </a:r>
            <a:r>
              <a:rPr lang="en-US" dirty="0" smtClean="0"/>
              <a:t>antagonists:</a:t>
            </a:r>
          </a:p>
          <a:p>
            <a:pPr>
              <a:buFont typeface="Wingdings" panose="05000000000000000000" pitchFamily="2" charset="2"/>
              <a:buChar char="§"/>
            </a:pPr>
            <a:r>
              <a:rPr lang="en-US" dirty="0" smtClean="0"/>
              <a:t>It  </a:t>
            </a:r>
            <a:r>
              <a:rPr lang="en-US" dirty="0"/>
              <a:t>block leukotriene receptors and prevent the actions of the leukotrienes. </a:t>
            </a:r>
            <a:endParaRPr lang="en-US" dirty="0" smtClean="0"/>
          </a:p>
          <a:p>
            <a:pPr>
              <a:buFont typeface="Wingdings" panose="05000000000000000000" pitchFamily="2" charset="2"/>
              <a:buChar char="§"/>
            </a:pPr>
            <a:r>
              <a:rPr lang="en-US" dirty="0" smtClean="0"/>
              <a:t>These </a:t>
            </a:r>
            <a:r>
              <a:rPr lang="en-US" dirty="0"/>
              <a:t>drugs (e.g., </a:t>
            </a:r>
            <a:r>
              <a:rPr lang="en-US" dirty="0" err="1"/>
              <a:t>Montelukast</a:t>
            </a:r>
            <a:r>
              <a:rPr lang="en-US" dirty="0"/>
              <a:t>) are useful in the </a:t>
            </a:r>
            <a:r>
              <a:rPr lang="en-US" dirty="0" smtClean="0"/>
              <a:t>treatment </a:t>
            </a:r>
            <a:r>
              <a:rPr lang="en-US" dirty="0"/>
              <a:t>of asthma.</a:t>
            </a:r>
          </a:p>
        </p:txBody>
      </p:sp>
    </p:spTree>
    <p:extLst>
      <p:ext uri="{BB962C8B-B14F-4D97-AF65-F5344CB8AC3E}">
        <p14:creationId xmlns="" xmlns:p14="http://schemas.microsoft.com/office/powerpoint/2010/main" val="255946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Cytokines and Chemokines</a:t>
            </a:r>
          </a:p>
        </p:txBody>
      </p:sp>
      <p:sp>
        <p:nvSpPr>
          <p:cNvPr id="3" name="Content Placeholder 2"/>
          <p:cNvSpPr>
            <a:spLocks noGrp="1"/>
          </p:cNvSpPr>
          <p:nvPr>
            <p:ph idx="1"/>
          </p:nvPr>
        </p:nvSpPr>
        <p:spPr/>
        <p:txBody>
          <a:bodyPr/>
          <a:lstStyle/>
          <a:p>
            <a:r>
              <a:rPr lang="en-US" dirty="0"/>
              <a:t>Cytokines are proteins secreted by many cell types (</a:t>
            </a:r>
            <a:r>
              <a:rPr lang="en-US" dirty="0" smtClean="0"/>
              <a:t>principally </a:t>
            </a:r>
            <a:r>
              <a:rPr lang="en-US" dirty="0"/>
              <a:t>activated lymphocytes, macrophages, and </a:t>
            </a:r>
            <a:r>
              <a:rPr lang="en-US" dirty="0" smtClean="0"/>
              <a:t>dendritic </a:t>
            </a:r>
            <a:r>
              <a:rPr lang="en-US" dirty="0"/>
              <a:t>cells, but also endothelial, epithelial, and connective tissue cells) that mediate and regulate immune and inflammatory reactions.</a:t>
            </a:r>
          </a:p>
        </p:txBody>
      </p:sp>
    </p:spTree>
    <p:extLst>
      <p:ext uri="{BB962C8B-B14F-4D97-AF65-F5344CB8AC3E}">
        <p14:creationId xmlns="" xmlns:p14="http://schemas.microsoft.com/office/powerpoint/2010/main" val="1198603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992" y="414529"/>
            <a:ext cx="8957010" cy="5626834"/>
          </a:xfrm>
        </p:spPr>
        <p:txBody>
          <a:bodyPr/>
          <a:lstStyle/>
          <a:p>
            <a:r>
              <a:rPr lang="en-US" u="sng" dirty="0">
                <a:solidFill>
                  <a:srgbClr val="92D050"/>
                </a:solidFill>
              </a:rPr>
              <a:t>A. Tumor Necrosis Factor and </a:t>
            </a:r>
            <a:r>
              <a:rPr lang="en-US" u="sng" dirty="0" smtClean="0">
                <a:solidFill>
                  <a:srgbClr val="92D050"/>
                </a:solidFill>
              </a:rPr>
              <a:t>Interleukin-1:</a:t>
            </a:r>
          </a:p>
          <a:p>
            <a:r>
              <a:rPr lang="en-US" dirty="0" smtClean="0"/>
              <a:t>Serve </a:t>
            </a:r>
            <a:r>
              <a:rPr lang="en-US" dirty="0"/>
              <a:t>critical roles in leukocyte recruitment by promoting adhesion of leukocytes to endothelium and their migration through vessels</a:t>
            </a:r>
            <a:r>
              <a:rPr lang="en-US" dirty="0" smtClean="0"/>
              <a:t>.</a:t>
            </a:r>
          </a:p>
          <a:p>
            <a:endParaRPr lang="en-US" dirty="0" smtClean="0"/>
          </a:p>
          <a:p>
            <a:r>
              <a:rPr lang="en-US" dirty="0" smtClean="0"/>
              <a:t>Produced by activated macrophages </a:t>
            </a:r>
            <a:r>
              <a:rPr lang="en-US" dirty="0"/>
              <a:t>and dendritic </a:t>
            </a:r>
            <a:r>
              <a:rPr lang="en-US" dirty="0" smtClean="0"/>
              <a:t>cells under </a:t>
            </a:r>
            <a:r>
              <a:rPr lang="en-US" dirty="0"/>
              <a:t>the effect of </a:t>
            </a:r>
            <a:r>
              <a:rPr lang="en-US" dirty="0" smtClean="0"/>
              <a:t>Microbial </a:t>
            </a:r>
            <a:r>
              <a:rPr lang="en-US" dirty="0" smtClean="0"/>
              <a:t>products</a:t>
            </a:r>
            <a:r>
              <a:rPr lang="en-US" dirty="0"/>
              <a:t>, foreign bodies, necrotic cells</a:t>
            </a:r>
            <a:r>
              <a:rPr lang="en-US" dirty="0" smtClean="0"/>
              <a:t>.</a:t>
            </a:r>
          </a:p>
          <a:p>
            <a:endParaRPr lang="en-US" dirty="0" smtClean="0"/>
          </a:p>
          <a:p>
            <a:r>
              <a:rPr lang="en-US" dirty="0"/>
              <a:t>The most important roles of these cytokines in inflammation are the following</a:t>
            </a:r>
            <a:r>
              <a:rPr lang="en-US" dirty="0" smtClean="0"/>
              <a:t>:</a:t>
            </a:r>
          </a:p>
          <a:p>
            <a:r>
              <a:rPr lang="en-US" dirty="0"/>
              <a:t>1. Endothelial </a:t>
            </a:r>
            <a:r>
              <a:rPr lang="en-US" dirty="0" smtClean="0"/>
              <a:t>activation.</a:t>
            </a:r>
          </a:p>
          <a:p>
            <a:r>
              <a:rPr lang="en-US" dirty="0"/>
              <a:t>2. Activation of leukocytes and other </a:t>
            </a:r>
            <a:r>
              <a:rPr lang="en-US" dirty="0" smtClean="0"/>
              <a:t>cells.</a:t>
            </a:r>
          </a:p>
          <a:p>
            <a:r>
              <a:rPr lang="en-US" dirty="0"/>
              <a:t>3. Systemic acute-phase response</a:t>
            </a:r>
            <a:r>
              <a:rPr lang="en-US" dirty="0" smtClean="0"/>
              <a:t>.</a:t>
            </a:r>
          </a:p>
          <a:p>
            <a:r>
              <a:rPr lang="en-US" dirty="0"/>
              <a:t>4</a:t>
            </a:r>
            <a:r>
              <a:rPr lang="en-US" dirty="0" smtClean="0"/>
              <a:t>. </a:t>
            </a:r>
            <a:r>
              <a:rPr lang="en-US" dirty="0"/>
              <a:t>TNF regulates energy balance by promoting lipid and protein catabolism and by suppressing </a:t>
            </a:r>
            <a:r>
              <a:rPr lang="en-US" dirty="0" smtClean="0"/>
              <a:t>appetite.</a:t>
            </a:r>
            <a:endParaRPr lang="en-US" dirty="0"/>
          </a:p>
        </p:txBody>
      </p:sp>
    </p:spTree>
    <p:extLst>
      <p:ext uri="{BB962C8B-B14F-4D97-AF65-F5344CB8AC3E}">
        <p14:creationId xmlns="" xmlns:p14="http://schemas.microsoft.com/office/powerpoint/2010/main" val="873827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TNF antagonists have been remarkably effective in the treatment of chronic </a:t>
            </a:r>
            <a:r>
              <a:rPr lang="en-US" dirty="0" smtClean="0"/>
              <a:t>inflammatory diseases:</a:t>
            </a:r>
          </a:p>
          <a:p>
            <a:r>
              <a:rPr lang="en-US" dirty="0" smtClean="0"/>
              <a:t> </a:t>
            </a:r>
            <a:r>
              <a:rPr lang="en-US" dirty="0"/>
              <a:t>rheumatoid </a:t>
            </a:r>
            <a:r>
              <a:rPr lang="en-US" dirty="0" smtClean="0"/>
              <a:t>arthritis.</a:t>
            </a:r>
          </a:p>
          <a:p>
            <a:r>
              <a:rPr lang="en-US" dirty="0" smtClean="0"/>
              <a:t> psoriasis.</a:t>
            </a:r>
          </a:p>
          <a:p>
            <a:r>
              <a:rPr lang="en-US" dirty="0" smtClean="0"/>
              <a:t>some </a:t>
            </a:r>
            <a:r>
              <a:rPr lang="en-US" dirty="0"/>
              <a:t>types of inflammatory bowel disease.</a:t>
            </a:r>
          </a:p>
        </p:txBody>
      </p:sp>
    </p:spTree>
    <p:extLst>
      <p:ext uri="{BB962C8B-B14F-4D97-AF65-F5344CB8AC3E}">
        <p14:creationId xmlns="" xmlns:p14="http://schemas.microsoft.com/office/powerpoint/2010/main" val="858385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184" y="658660"/>
            <a:ext cx="6096000" cy="1200329"/>
          </a:xfrm>
          <a:prstGeom prst="rect">
            <a:avLst/>
          </a:prstGeom>
        </p:spPr>
        <p:txBody>
          <a:bodyPr>
            <a:spAutoFit/>
          </a:bodyPr>
          <a:lstStyle/>
          <a:p>
            <a:pPr marL="285750" indent="-285750">
              <a:buFont typeface="Wingdings" panose="05000000000000000000" pitchFamily="2" charset="2"/>
              <a:buChar char="Ø"/>
            </a:pPr>
            <a:r>
              <a:rPr lang="en-US" dirty="0" smtClean="0">
                <a:solidFill>
                  <a:srgbClr val="92D050"/>
                </a:solidFill>
              </a:rPr>
              <a:t>Sustained </a:t>
            </a:r>
            <a:r>
              <a:rPr lang="en-US" dirty="0">
                <a:solidFill>
                  <a:srgbClr val="92D050"/>
                </a:solidFill>
              </a:rPr>
              <a:t>production of TNF contributes to cachexia, a pathologic state characterized by weight loss, muscle atrophy, and anorexia that accompanies some chronic infections and cancers</a:t>
            </a:r>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366766" y="1929651"/>
            <a:ext cx="6105906" cy="4048481"/>
          </a:xfrm>
          <a:prstGeom prst="rect">
            <a:avLst/>
          </a:prstGeom>
        </p:spPr>
      </p:pic>
    </p:spTree>
    <p:extLst>
      <p:ext uri="{BB962C8B-B14F-4D97-AF65-F5344CB8AC3E}">
        <p14:creationId xmlns="" xmlns:p14="http://schemas.microsoft.com/office/powerpoint/2010/main" val="2451389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8700" t="28622" r="29200" b="22844"/>
          <a:stretch/>
        </p:blipFill>
        <p:spPr>
          <a:xfrm>
            <a:off x="1231392" y="609599"/>
            <a:ext cx="8473440" cy="5494653"/>
          </a:xfrm>
          <a:prstGeom prst="rect">
            <a:avLst/>
          </a:prstGeom>
        </p:spPr>
      </p:pic>
    </p:spTree>
    <p:extLst>
      <p:ext uri="{BB962C8B-B14F-4D97-AF65-F5344CB8AC3E}">
        <p14:creationId xmlns="" xmlns:p14="http://schemas.microsoft.com/office/powerpoint/2010/main" val="1050445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574" y="243840"/>
            <a:ext cx="8596668" cy="1320800"/>
          </a:xfrm>
        </p:spPr>
        <p:txBody>
          <a:bodyPr>
            <a:normAutofit/>
          </a:bodyPr>
          <a:lstStyle/>
          <a:p>
            <a:r>
              <a:rPr lang="en-US" sz="3200" dirty="0"/>
              <a:t>G</a:t>
            </a:r>
            <a:r>
              <a:rPr lang="en-US" sz="3200" dirty="0" smtClean="0"/>
              <a:t>eneral </a:t>
            </a:r>
            <a:r>
              <a:rPr lang="en-US" sz="3200" dirty="0"/>
              <a:t>properties of the mediators of inflammation</a:t>
            </a:r>
          </a:p>
        </p:txBody>
      </p:sp>
      <p:sp>
        <p:nvSpPr>
          <p:cNvPr id="3" name="Content Placeholder 2"/>
          <p:cNvSpPr>
            <a:spLocks noGrp="1"/>
          </p:cNvSpPr>
          <p:nvPr>
            <p:ph idx="1"/>
          </p:nvPr>
        </p:nvSpPr>
        <p:spPr>
          <a:xfrm>
            <a:off x="265853" y="1413829"/>
            <a:ext cx="10615507" cy="4423091"/>
          </a:xfrm>
        </p:spPr>
        <p:txBody>
          <a:bodyPr>
            <a:normAutofit/>
          </a:bodyPr>
          <a:lstStyle/>
          <a:p>
            <a:pPr>
              <a:buFont typeface="Wingdings" panose="05000000000000000000" pitchFamily="2" charset="2"/>
              <a:buChar char="q"/>
            </a:pPr>
            <a:r>
              <a:rPr lang="en-US" dirty="0" smtClean="0"/>
              <a:t>1.Mediators </a:t>
            </a:r>
            <a:r>
              <a:rPr lang="en-US" dirty="0"/>
              <a:t>may be produced locally by cells at the site of inflammation, or may be derived from circulating inactive precursors that are activated at the site of </a:t>
            </a:r>
            <a:r>
              <a:rPr lang="en-US" dirty="0" smtClean="0"/>
              <a:t>inflammation:</a:t>
            </a:r>
          </a:p>
          <a:p>
            <a:pPr>
              <a:buFont typeface="Wingdings" panose="05000000000000000000" pitchFamily="2" charset="2"/>
              <a:buChar char="q"/>
            </a:pPr>
            <a:endParaRPr lang="en-US" dirty="0" smtClean="0"/>
          </a:p>
          <a:p>
            <a:pPr>
              <a:buFont typeface="Wingdings" panose="05000000000000000000" pitchFamily="2" charset="2"/>
              <a:buChar char="Ø"/>
            </a:pPr>
            <a:r>
              <a:rPr lang="en-US" u="sng" dirty="0" smtClean="0"/>
              <a:t>Cell-derived </a:t>
            </a:r>
            <a:r>
              <a:rPr lang="en-US" u="sng" dirty="0"/>
              <a:t>mediators </a:t>
            </a:r>
            <a:r>
              <a:rPr lang="en-US" dirty="0"/>
              <a:t>are rapidly released from intracellular granules (e.g., amines) </a:t>
            </a:r>
            <a:r>
              <a:rPr lang="en-US" dirty="0" smtClean="0"/>
              <a:t> or synthesized </a:t>
            </a:r>
            <a:r>
              <a:rPr lang="en-US" dirty="0"/>
              <a:t>de novo (e.g., prostaglandins, leukotrienes, </a:t>
            </a:r>
            <a:r>
              <a:rPr lang="en-US" dirty="0" smtClean="0"/>
              <a:t>cytokines</a:t>
            </a:r>
            <a:r>
              <a:rPr lang="en-US" dirty="0"/>
              <a:t>) in response to a </a:t>
            </a:r>
            <a:r>
              <a:rPr lang="en-US" dirty="0" smtClean="0"/>
              <a:t>stimulus.</a:t>
            </a:r>
          </a:p>
          <a:p>
            <a:pPr marL="0" indent="0">
              <a:buNone/>
            </a:pPr>
            <a:r>
              <a:rPr lang="en-US" dirty="0" smtClean="0"/>
              <a:t>     They are </a:t>
            </a:r>
            <a:r>
              <a:rPr lang="en-US" dirty="0"/>
              <a:t>most important for reactions against offending agents </a:t>
            </a:r>
            <a:r>
              <a:rPr lang="en-US" u="sng" dirty="0"/>
              <a:t>in tissues.</a:t>
            </a:r>
            <a:endParaRPr lang="en-US" u="sng" dirty="0" smtClean="0"/>
          </a:p>
          <a:p>
            <a:pPr>
              <a:buFont typeface="Wingdings" panose="05000000000000000000" pitchFamily="2" charset="2"/>
              <a:buChar char="Ø"/>
            </a:pPr>
            <a:endParaRPr lang="en-US" dirty="0" smtClean="0"/>
          </a:p>
          <a:p>
            <a:pPr>
              <a:buFont typeface="Wingdings" panose="05000000000000000000" pitchFamily="2" charset="2"/>
              <a:buChar char="Ø"/>
            </a:pPr>
            <a:r>
              <a:rPr lang="en-US" u="sng" dirty="0"/>
              <a:t>Plasma-derived mediators </a:t>
            </a:r>
            <a:r>
              <a:rPr lang="en-US" dirty="0"/>
              <a:t>(e.g., complement </a:t>
            </a:r>
            <a:r>
              <a:rPr lang="en-US" dirty="0" smtClean="0"/>
              <a:t>proteins</a:t>
            </a:r>
            <a:r>
              <a:rPr lang="en-US" dirty="0"/>
              <a:t>) are present in the circulation as inactive </a:t>
            </a:r>
            <a:r>
              <a:rPr lang="en-US" dirty="0" smtClean="0"/>
              <a:t>precursors </a:t>
            </a:r>
            <a:r>
              <a:rPr lang="en-US" dirty="0"/>
              <a:t>that must be </a:t>
            </a:r>
            <a:r>
              <a:rPr lang="en-US" dirty="0" smtClean="0"/>
              <a:t>activated.</a:t>
            </a:r>
          </a:p>
          <a:p>
            <a:pPr marL="0" indent="0">
              <a:buNone/>
            </a:pPr>
            <a:r>
              <a:rPr lang="en-US" dirty="0" smtClean="0"/>
              <a:t>      They </a:t>
            </a:r>
            <a:r>
              <a:rPr lang="en-US" dirty="0"/>
              <a:t>are produced mainly in the liver, are effective against </a:t>
            </a:r>
            <a:r>
              <a:rPr lang="en-US" u="sng" dirty="0"/>
              <a:t>circulating </a:t>
            </a:r>
            <a:r>
              <a:rPr lang="en-US" u="sng" dirty="0" smtClean="0"/>
              <a:t>microbes.</a:t>
            </a:r>
            <a:endParaRPr lang="en-US" u="sng" dirty="0"/>
          </a:p>
        </p:txBody>
      </p:sp>
    </p:spTree>
    <p:extLst>
      <p:ext uri="{BB962C8B-B14F-4D97-AF65-F5344CB8AC3E}">
        <p14:creationId xmlns="" xmlns:p14="http://schemas.microsoft.com/office/powerpoint/2010/main" val="33770146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806" y="246445"/>
            <a:ext cx="11307402" cy="5959283"/>
          </a:xfrm>
        </p:spPr>
        <p:txBody>
          <a:bodyPr/>
          <a:lstStyle/>
          <a:p>
            <a:r>
              <a:rPr lang="en-US" sz="2000" u="sng" dirty="0" smtClean="0">
                <a:solidFill>
                  <a:srgbClr val="92D050"/>
                </a:solidFill>
              </a:rPr>
              <a:t>B. Chemokines:</a:t>
            </a:r>
          </a:p>
          <a:p>
            <a:r>
              <a:rPr lang="en-US" sz="2000" dirty="0"/>
              <a:t>Chemokines are a family of small </a:t>
            </a:r>
            <a:r>
              <a:rPr lang="en-US" sz="2000" dirty="0" smtClean="0"/>
              <a:t> </a:t>
            </a:r>
            <a:r>
              <a:rPr lang="en-US" sz="2000" dirty="0"/>
              <a:t>proteins that act primarily as </a:t>
            </a:r>
            <a:r>
              <a:rPr lang="en-US" sz="2000" dirty="0" err="1"/>
              <a:t>chemoattractants</a:t>
            </a:r>
            <a:r>
              <a:rPr lang="en-US" sz="2000" dirty="0"/>
              <a:t> for specific types of </a:t>
            </a:r>
            <a:r>
              <a:rPr lang="en-US" sz="2000" dirty="0" smtClean="0"/>
              <a:t>leukocytes.</a:t>
            </a:r>
          </a:p>
          <a:p>
            <a:r>
              <a:rPr lang="en-US" sz="2000" dirty="0"/>
              <a:t>Chemokines mediate their activities by binding to seven-transmembrane G protein–coupled receptors.</a:t>
            </a:r>
            <a:endParaRPr lang="en-US" sz="2000" u="sng" dirty="0" smtClean="0">
              <a:solidFill>
                <a:srgbClr val="92D050"/>
              </a:solidFill>
            </a:endParaRPr>
          </a:p>
          <a:p>
            <a:r>
              <a:rPr lang="en-US" dirty="0"/>
              <a:t>They are classified into four major groups, according to the </a:t>
            </a:r>
            <a:r>
              <a:rPr lang="en-US" dirty="0" err="1"/>
              <a:t>arrangement</a:t>
            </a:r>
            <a:r>
              <a:rPr lang="en-US" dirty="0"/>
              <a:t> of cysteine (C) residues in the proteins</a:t>
            </a:r>
            <a:r>
              <a:rPr lang="en-US" dirty="0" smtClean="0"/>
              <a:t>:</a:t>
            </a:r>
          </a:p>
          <a:p>
            <a:r>
              <a:rPr lang="en-US" dirty="0"/>
              <a:t>1. C-X-C chemokines </a:t>
            </a:r>
            <a:r>
              <a:rPr lang="en-US" dirty="0" smtClean="0"/>
              <a:t>:</a:t>
            </a:r>
          </a:p>
          <a:p>
            <a:r>
              <a:rPr lang="en-US" dirty="0" smtClean="0"/>
              <a:t>have </a:t>
            </a:r>
            <a:r>
              <a:rPr lang="en-US" dirty="0"/>
              <a:t>one amino acid residue </a:t>
            </a:r>
            <a:r>
              <a:rPr lang="en-US" dirty="0" smtClean="0"/>
              <a:t>separating </a:t>
            </a:r>
            <a:r>
              <a:rPr lang="en-US" dirty="0"/>
              <a:t>the first two of the four conserved cysteines. </a:t>
            </a:r>
            <a:endParaRPr lang="en-US" dirty="0" smtClean="0"/>
          </a:p>
          <a:p>
            <a:r>
              <a:rPr lang="en-US" dirty="0" smtClean="0"/>
              <a:t>These </a:t>
            </a:r>
            <a:r>
              <a:rPr lang="en-US" dirty="0"/>
              <a:t>chemokines act primarily </a:t>
            </a:r>
            <a:r>
              <a:rPr lang="en-US" dirty="0" smtClean="0"/>
              <a:t>as neutrophils chemoattractant. </a:t>
            </a:r>
            <a:r>
              <a:rPr lang="en-US" dirty="0"/>
              <a:t>IL-8 (now called CXCL8) is typical of this group. </a:t>
            </a:r>
            <a:endParaRPr lang="en-US" dirty="0" smtClean="0"/>
          </a:p>
          <a:p>
            <a:endParaRPr lang="en-US" dirty="0"/>
          </a:p>
        </p:txBody>
      </p:sp>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316098" y="4394263"/>
            <a:ext cx="6925437" cy="2153432"/>
          </a:xfrm>
          <a:prstGeom prst="rect">
            <a:avLst/>
          </a:prstGeom>
        </p:spPr>
      </p:pic>
    </p:spTree>
    <p:extLst>
      <p:ext uri="{BB962C8B-B14F-4D97-AF65-F5344CB8AC3E}">
        <p14:creationId xmlns="" xmlns:p14="http://schemas.microsoft.com/office/powerpoint/2010/main" val="1859615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376" y="329185"/>
            <a:ext cx="8932626" cy="5712178"/>
          </a:xfrm>
        </p:spPr>
        <p:txBody>
          <a:bodyPr/>
          <a:lstStyle/>
          <a:p>
            <a:r>
              <a:rPr lang="en-US" dirty="0"/>
              <a:t>2. C-C </a:t>
            </a:r>
            <a:r>
              <a:rPr lang="en-US" dirty="0" smtClean="0"/>
              <a:t>chemokines:</a:t>
            </a:r>
          </a:p>
          <a:p>
            <a:r>
              <a:rPr lang="en-US" dirty="0" smtClean="0"/>
              <a:t> </a:t>
            </a:r>
            <a:r>
              <a:rPr lang="en-US" dirty="0"/>
              <a:t>have the first two conserved cysteine residues adjacent. </a:t>
            </a:r>
            <a:endParaRPr lang="en-US" dirty="0" smtClean="0"/>
          </a:p>
          <a:p>
            <a:r>
              <a:rPr lang="en-US" dirty="0" smtClean="0"/>
              <a:t>include </a:t>
            </a:r>
            <a:r>
              <a:rPr lang="en-US" dirty="0"/>
              <a:t>monocyte chemoattractant protein (MCP-1, CCL2), </a:t>
            </a:r>
            <a:r>
              <a:rPr lang="en-US" dirty="0" err="1"/>
              <a:t>eotaxin</a:t>
            </a:r>
            <a:r>
              <a:rPr lang="en-US" dirty="0"/>
              <a:t> (CCL11), and macrophage inflammatory </a:t>
            </a:r>
            <a:r>
              <a:rPr lang="en-US" dirty="0" smtClean="0"/>
              <a:t>protein-1</a:t>
            </a:r>
            <a:r>
              <a:rPr lang="el-GR" dirty="0"/>
              <a:t>α (</a:t>
            </a:r>
            <a:r>
              <a:rPr lang="en-US" dirty="0"/>
              <a:t>MIP-1</a:t>
            </a:r>
            <a:r>
              <a:rPr lang="el-GR" dirty="0"/>
              <a:t>α, </a:t>
            </a:r>
            <a:r>
              <a:rPr lang="en-US" dirty="0"/>
              <a:t>CCL3</a:t>
            </a:r>
            <a:r>
              <a:rPr lang="en-US" dirty="0" smtClean="0"/>
              <a:t>).</a:t>
            </a:r>
          </a:p>
          <a:p>
            <a:r>
              <a:rPr lang="en-US" dirty="0" smtClean="0"/>
              <a:t> </a:t>
            </a:r>
            <a:r>
              <a:rPr lang="en-US" dirty="0"/>
              <a:t>mainly serve as </a:t>
            </a:r>
            <a:r>
              <a:rPr lang="en-US" dirty="0" err="1"/>
              <a:t>chemoattractants</a:t>
            </a:r>
            <a:r>
              <a:rPr lang="en-US" dirty="0"/>
              <a:t> for monocytes, eosinophils, basophils, and lymphocytes. </a:t>
            </a:r>
            <a:endParaRPr lang="en-US" dirty="0" smtClean="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828418" y="3296983"/>
            <a:ext cx="6925437" cy="2153432"/>
          </a:xfrm>
          <a:prstGeom prst="rect">
            <a:avLst/>
          </a:prstGeom>
        </p:spPr>
      </p:pic>
    </p:spTree>
    <p:extLst>
      <p:ext uri="{BB962C8B-B14F-4D97-AF65-F5344CB8AC3E}">
        <p14:creationId xmlns="" xmlns:p14="http://schemas.microsoft.com/office/powerpoint/2010/main" val="36218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648" y="377952"/>
            <a:ext cx="11082528" cy="5913119"/>
          </a:xfrm>
        </p:spPr>
        <p:txBody>
          <a:bodyPr/>
          <a:lstStyle/>
          <a:p>
            <a:r>
              <a:rPr lang="en-US" dirty="0"/>
              <a:t>3. C chemokines </a:t>
            </a:r>
            <a:r>
              <a:rPr lang="en-US" dirty="0" smtClean="0"/>
              <a:t>:</a:t>
            </a:r>
          </a:p>
          <a:p>
            <a:r>
              <a:rPr lang="en-US" dirty="0" smtClean="0"/>
              <a:t>lack </a:t>
            </a:r>
            <a:r>
              <a:rPr lang="en-US" dirty="0"/>
              <a:t>the first and third of the four </a:t>
            </a:r>
            <a:r>
              <a:rPr lang="en-US" dirty="0" smtClean="0"/>
              <a:t>conserved </a:t>
            </a:r>
            <a:r>
              <a:rPr lang="en-US" dirty="0"/>
              <a:t>cysteines. </a:t>
            </a:r>
            <a:endParaRPr lang="en-US" dirty="0" smtClean="0"/>
          </a:p>
          <a:p>
            <a:r>
              <a:rPr lang="en-US" dirty="0" smtClean="0"/>
              <a:t>The </a:t>
            </a:r>
            <a:r>
              <a:rPr lang="en-US" dirty="0"/>
              <a:t>C chemokines (e.g., </a:t>
            </a:r>
            <a:r>
              <a:rPr lang="en-US" dirty="0" err="1"/>
              <a:t>lymphotactin</a:t>
            </a:r>
            <a:r>
              <a:rPr lang="en-US" dirty="0"/>
              <a:t>, XCL1) are relatively specific for lymphocytes. </a:t>
            </a:r>
            <a:endParaRPr lang="en-US" dirty="0" smtClean="0"/>
          </a:p>
          <a:p>
            <a:endParaRPr lang="en-US" dirty="0"/>
          </a:p>
          <a:p>
            <a:r>
              <a:rPr lang="en-US" dirty="0" smtClean="0"/>
              <a:t>4. </a:t>
            </a:r>
            <a:r>
              <a:rPr lang="en-US" dirty="0"/>
              <a:t>CX3C chemokines </a:t>
            </a:r>
            <a:r>
              <a:rPr lang="en-US" dirty="0" smtClean="0"/>
              <a:t>:</a:t>
            </a:r>
          </a:p>
          <a:p>
            <a:r>
              <a:rPr lang="en-US" dirty="0" smtClean="0"/>
              <a:t>contain </a:t>
            </a:r>
            <a:r>
              <a:rPr lang="en-US" dirty="0"/>
              <a:t>three amino acids between the first two </a:t>
            </a:r>
            <a:r>
              <a:rPr lang="en-US" dirty="0" smtClean="0"/>
              <a:t>cysteines</a:t>
            </a:r>
          </a:p>
          <a:p>
            <a:r>
              <a:rPr lang="en-US" dirty="0" smtClean="0"/>
              <a:t> </a:t>
            </a:r>
            <a:r>
              <a:rPr lang="en-US" dirty="0"/>
              <a:t>The only known member of this class is called </a:t>
            </a:r>
            <a:r>
              <a:rPr lang="en-US" dirty="0" err="1"/>
              <a:t>fractalkine</a:t>
            </a:r>
            <a:r>
              <a:rPr lang="en-US" dirty="0"/>
              <a:t> (CX3CL1). </a:t>
            </a:r>
            <a:endParaRPr lang="en-US" dirty="0" smtClean="0"/>
          </a:p>
          <a:p>
            <a:r>
              <a:rPr lang="en-US" dirty="0" smtClean="0"/>
              <a:t>This </a:t>
            </a:r>
            <a:r>
              <a:rPr lang="en-US" dirty="0"/>
              <a:t>chemokine exists in two forms: a cell surface-bound protein induced on endothelial cells by inflammatory cytokines that </a:t>
            </a:r>
            <a:r>
              <a:rPr lang="en-US" dirty="0" smtClean="0"/>
              <a:t>promotes </a:t>
            </a:r>
            <a:r>
              <a:rPr lang="en-US" dirty="0"/>
              <a:t>strong adhesion of monocytes and T cells, and a soluble form, derived by proteolysis of the </a:t>
            </a:r>
            <a:r>
              <a:rPr lang="en-US" dirty="0" smtClean="0"/>
              <a:t>membrane bound </a:t>
            </a:r>
            <a:r>
              <a:rPr lang="en-US" dirty="0"/>
              <a:t>protein, that has potent chemoattractant activity for the same cells</a:t>
            </a: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596514" y="4406455"/>
            <a:ext cx="6925437" cy="2153432"/>
          </a:xfrm>
          <a:prstGeom prst="rect">
            <a:avLst/>
          </a:prstGeom>
        </p:spPr>
      </p:pic>
    </p:spTree>
    <p:extLst>
      <p:ext uri="{BB962C8B-B14F-4D97-AF65-F5344CB8AC3E}">
        <p14:creationId xmlns="" xmlns:p14="http://schemas.microsoft.com/office/powerpoint/2010/main" val="1247553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032" y="243840"/>
            <a:ext cx="11301984" cy="6278879"/>
          </a:xfrm>
        </p:spPr>
        <p:txBody>
          <a:bodyPr/>
          <a:lstStyle/>
          <a:p>
            <a:r>
              <a:rPr lang="en-US" dirty="0"/>
              <a:t>Chemokines bind to proteoglycans and are displayed at high concentrations on the surface of endothelial cells and in the extracellular matrix. They have two main functions: </a:t>
            </a:r>
            <a:endParaRPr lang="en-US" dirty="0" smtClean="0"/>
          </a:p>
          <a:p>
            <a:r>
              <a:rPr lang="en-US" dirty="0" smtClean="0"/>
              <a:t>• </a:t>
            </a:r>
            <a:r>
              <a:rPr lang="en-US" dirty="0"/>
              <a:t>Acute </a:t>
            </a:r>
            <a:r>
              <a:rPr lang="en-US" dirty="0" smtClean="0"/>
              <a:t>inflammation:</a:t>
            </a:r>
          </a:p>
          <a:p>
            <a:r>
              <a:rPr lang="en-US" dirty="0" smtClean="0"/>
              <a:t> </a:t>
            </a:r>
            <a:r>
              <a:rPr lang="en-US" dirty="0"/>
              <a:t>Most chemokines stimulate </a:t>
            </a:r>
            <a:r>
              <a:rPr lang="en-US" dirty="0" smtClean="0"/>
              <a:t>leukocyte </a:t>
            </a:r>
            <a:r>
              <a:rPr lang="en-US" dirty="0"/>
              <a:t>attachment to endothelium by acting on leukocytes to increase the affinity of </a:t>
            </a:r>
            <a:r>
              <a:rPr lang="en-US" dirty="0" err="1"/>
              <a:t>integrins</a:t>
            </a:r>
            <a:r>
              <a:rPr lang="en-US" dirty="0"/>
              <a:t>, and also serve as </a:t>
            </a:r>
            <a:r>
              <a:rPr lang="en-US" dirty="0" err="1"/>
              <a:t>chemoattractants</a:t>
            </a:r>
            <a:r>
              <a:rPr lang="en-US" dirty="0"/>
              <a:t>, thereby guiding leukocytes to sites of infection or tissue damage. Because they mediate aspects of the inflammatory reaction, they are sometimes called inflammatory chemokines. Their production is induced by microbes and other stimuli. </a:t>
            </a:r>
            <a:endParaRPr lang="en-US" dirty="0" smtClean="0"/>
          </a:p>
          <a:p>
            <a:endParaRPr lang="en-US" dirty="0"/>
          </a:p>
          <a:p>
            <a:r>
              <a:rPr lang="en-US" dirty="0" smtClean="0"/>
              <a:t>• </a:t>
            </a:r>
            <a:r>
              <a:rPr lang="en-US" dirty="0"/>
              <a:t>Maintenance of tissue architecture. Some chemokines are produced constitutively by stromal cells in tissues and are sometimes called homeostatic chemokines. These organize various cell types in different anatomic regions of the tissues, such as T and B lymphocytes in discrete areas of the spleen and lymph nodes</a:t>
            </a:r>
          </a:p>
        </p:txBody>
      </p:sp>
    </p:spTree>
    <p:extLst>
      <p:ext uri="{BB962C8B-B14F-4D97-AF65-F5344CB8AC3E}">
        <p14:creationId xmlns="" xmlns:p14="http://schemas.microsoft.com/office/powerpoint/2010/main" val="437183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Cytokines in Acute Inflammation</a:t>
            </a:r>
            <a:endParaRPr lang="en-US" dirty="0"/>
          </a:p>
        </p:txBody>
      </p:sp>
      <p:sp>
        <p:nvSpPr>
          <p:cNvPr id="3" name="Content Placeholder 2"/>
          <p:cNvSpPr>
            <a:spLocks noGrp="1"/>
          </p:cNvSpPr>
          <p:nvPr>
            <p:ph idx="1"/>
          </p:nvPr>
        </p:nvSpPr>
        <p:spPr>
          <a:xfrm>
            <a:off x="563880" y="1463041"/>
            <a:ext cx="8710122" cy="4578322"/>
          </a:xfrm>
        </p:spPr>
        <p:txBody>
          <a:bodyPr/>
          <a:lstStyle/>
          <a:p>
            <a:r>
              <a:rPr lang="en-US" u="sng" dirty="0" smtClean="0">
                <a:solidFill>
                  <a:srgbClr val="92D050"/>
                </a:solidFill>
              </a:rPr>
              <a:t>1.IL-6:</a:t>
            </a:r>
          </a:p>
          <a:p>
            <a:r>
              <a:rPr lang="en-US" dirty="0" smtClean="0"/>
              <a:t> made by macrophages and other cells.</a:t>
            </a:r>
          </a:p>
          <a:p>
            <a:r>
              <a:rPr lang="en-US" dirty="0" smtClean="0"/>
              <a:t> involved in local and systemic reactions.</a:t>
            </a:r>
          </a:p>
          <a:p>
            <a:r>
              <a:rPr lang="en-US" dirty="0" smtClean="0"/>
              <a:t>IL-6 receptor antagonists are used in the treatment of rheumatoid arthritis.</a:t>
            </a:r>
          </a:p>
          <a:p>
            <a:r>
              <a:rPr lang="en-US" u="sng" dirty="0" smtClean="0">
                <a:solidFill>
                  <a:srgbClr val="92D050"/>
                </a:solidFill>
              </a:rPr>
              <a:t>2. IL-17:</a:t>
            </a:r>
          </a:p>
          <a:p>
            <a:r>
              <a:rPr lang="en-US" dirty="0" smtClean="0"/>
              <a:t> produced mainly by T lymphocytes.</a:t>
            </a:r>
          </a:p>
          <a:p>
            <a:r>
              <a:rPr lang="en-US" dirty="0" smtClean="0"/>
              <a:t> promotes </a:t>
            </a:r>
            <a:r>
              <a:rPr lang="en-US" dirty="0" err="1" smtClean="0"/>
              <a:t>neutrophil</a:t>
            </a:r>
            <a:r>
              <a:rPr lang="en-US" dirty="0" smtClean="0"/>
              <a:t> recruitment. </a:t>
            </a:r>
          </a:p>
          <a:p>
            <a:r>
              <a:rPr lang="en-US" dirty="0" smtClean="0"/>
              <a:t> IL-17 antagonists are very effective in psoriasis and other inflammatory diseases. </a:t>
            </a:r>
          </a:p>
          <a:p>
            <a:r>
              <a:rPr lang="en-US" u="sng" dirty="0" smtClean="0">
                <a:solidFill>
                  <a:srgbClr val="92D050"/>
                </a:solidFill>
              </a:rPr>
              <a:t>3.Type I </a:t>
            </a:r>
            <a:r>
              <a:rPr lang="en-US" u="sng" dirty="0" err="1" smtClean="0">
                <a:solidFill>
                  <a:srgbClr val="92D050"/>
                </a:solidFill>
              </a:rPr>
              <a:t>interferons</a:t>
            </a:r>
            <a:r>
              <a:rPr lang="en-US" u="sng" dirty="0" smtClean="0">
                <a:solidFill>
                  <a:srgbClr val="92D050"/>
                </a:solidFill>
              </a:rPr>
              <a:t>: </a:t>
            </a:r>
          </a:p>
          <a:p>
            <a:r>
              <a:rPr lang="en-US" dirty="0" smtClean="0"/>
              <a:t>whose normal function is to inhibit viral replication, contribute to some of the systemic manifestations of inflammation</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Complement System</a:t>
            </a:r>
            <a:endParaRPr lang="en-US" dirty="0"/>
          </a:p>
        </p:txBody>
      </p:sp>
      <p:sp>
        <p:nvSpPr>
          <p:cNvPr id="3" name="Content Placeholder 2"/>
          <p:cNvSpPr>
            <a:spLocks noGrp="1"/>
          </p:cNvSpPr>
          <p:nvPr>
            <p:ph idx="1"/>
          </p:nvPr>
        </p:nvSpPr>
        <p:spPr/>
        <p:txBody>
          <a:bodyPr/>
          <a:lstStyle/>
          <a:p>
            <a:r>
              <a:rPr lang="en-US" dirty="0" smtClean="0"/>
              <a:t>The complement system is a collection of soluble proteins and their membrane receptors that function mainly in host defense against microbes and in pathologic inflammatory reactions.</a:t>
            </a:r>
          </a:p>
          <a:p>
            <a:r>
              <a:rPr lang="en-US" dirty="0" smtClean="0"/>
              <a:t>There are more than 20 complement proteins, some of which are numbered C1 through C9. </a:t>
            </a:r>
          </a:p>
          <a:p>
            <a:r>
              <a:rPr lang="en-US" dirty="0" smtClean="0"/>
              <a:t>They function in both innate and adaptive immunity for defense against microbial pathogens.</a:t>
            </a:r>
          </a:p>
          <a:p>
            <a:r>
              <a:rPr lang="en-US" dirty="0" smtClean="0"/>
              <a:t> In the process of complement activation, several cleavage products of complement proteins are elaborated that cause </a:t>
            </a:r>
            <a:r>
              <a:rPr lang="en-US" u="sng" dirty="0" smtClean="0">
                <a:solidFill>
                  <a:srgbClr val="92D050"/>
                </a:solidFill>
              </a:rPr>
              <a:t>increased vascular permeability, </a:t>
            </a:r>
            <a:r>
              <a:rPr lang="en-US" u="sng" dirty="0" err="1" smtClean="0">
                <a:solidFill>
                  <a:srgbClr val="92D050"/>
                </a:solidFill>
              </a:rPr>
              <a:t>chemotaxis</a:t>
            </a:r>
            <a:r>
              <a:rPr lang="en-US" u="sng" dirty="0" smtClean="0">
                <a:solidFill>
                  <a:srgbClr val="92D050"/>
                </a:solidFill>
              </a:rPr>
              <a:t>, and </a:t>
            </a:r>
            <a:r>
              <a:rPr lang="en-US" u="sng" dirty="0" err="1" smtClean="0">
                <a:solidFill>
                  <a:srgbClr val="92D050"/>
                </a:solidFill>
              </a:rPr>
              <a:t>opsonization</a:t>
            </a:r>
            <a:endParaRPr lang="en-US" u="sng" dirty="0">
              <a:solidFill>
                <a:srgbClr val="92D05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 y="289561"/>
            <a:ext cx="8999682" cy="5751802"/>
          </a:xfrm>
        </p:spPr>
        <p:txBody>
          <a:bodyPr/>
          <a:lstStyle/>
          <a:p>
            <a:r>
              <a:rPr lang="en-US" dirty="0" smtClean="0"/>
              <a:t>The critical step in complement activation is the proteolysis of the third (and most abundant) component, </a:t>
            </a:r>
            <a:r>
              <a:rPr lang="en-US" u="sng" dirty="0" smtClean="0">
                <a:solidFill>
                  <a:srgbClr val="92D050"/>
                </a:solidFill>
              </a:rPr>
              <a:t>C3</a:t>
            </a:r>
            <a:r>
              <a:rPr lang="en-US" dirty="0" smtClean="0"/>
              <a:t>. Cleavage of C3 can occur by one of three pathways:</a:t>
            </a:r>
          </a:p>
          <a:p>
            <a:endParaRPr lang="en-US" dirty="0" smtClean="0"/>
          </a:p>
          <a:p>
            <a:r>
              <a:rPr lang="en-US" u="sng" dirty="0" smtClean="0"/>
              <a:t>1.The classical pathway:</a:t>
            </a:r>
          </a:p>
          <a:p>
            <a:r>
              <a:rPr lang="en-US" dirty="0" smtClean="0"/>
              <a:t> which is triggered by fixation of C1 to antibody (</a:t>
            </a:r>
            <a:r>
              <a:rPr lang="en-US" dirty="0" err="1" smtClean="0"/>
              <a:t>IgM</a:t>
            </a:r>
            <a:r>
              <a:rPr lang="en-US" dirty="0" smtClean="0"/>
              <a:t> or </a:t>
            </a:r>
            <a:r>
              <a:rPr lang="en-US" dirty="0" err="1" smtClean="0"/>
              <a:t>IgG</a:t>
            </a:r>
            <a:r>
              <a:rPr lang="en-US" dirty="0" smtClean="0"/>
              <a:t>) that has combined with antigen .</a:t>
            </a:r>
          </a:p>
          <a:p>
            <a:r>
              <a:rPr lang="en-US" u="sng" dirty="0" smtClean="0"/>
              <a:t>2. The alternative pathway:</a:t>
            </a:r>
          </a:p>
          <a:p>
            <a:r>
              <a:rPr lang="en-US" dirty="0" smtClean="0"/>
              <a:t> which can be triggered by microbial surface molecules (e.g., </a:t>
            </a:r>
            <a:r>
              <a:rPr lang="en-US" dirty="0" err="1" smtClean="0"/>
              <a:t>endotoxin</a:t>
            </a:r>
            <a:r>
              <a:rPr lang="en-US" dirty="0" smtClean="0"/>
              <a:t>, or LPS), complex polysaccharides, and other substances, in the absence of antibody.</a:t>
            </a:r>
          </a:p>
          <a:p>
            <a:r>
              <a:rPr lang="en-US" u="sng" dirty="0" smtClean="0"/>
              <a:t>3. The </a:t>
            </a:r>
            <a:r>
              <a:rPr lang="en-US" u="sng" dirty="0" err="1" smtClean="0"/>
              <a:t>lectin</a:t>
            </a:r>
            <a:r>
              <a:rPr lang="en-US" u="sng" dirty="0" smtClean="0"/>
              <a:t> pathway:</a:t>
            </a:r>
          </a:p>
          <a:p>
            <a:r>
              <a:rPr lang="en-US" dirty="0" smtClean="0"/>
              <a:t> in which plasma mannose-binding </a:t>
            </a:r>
            <a:r>
              <a:rPr lang="en-US" dirty="0" err="1" smtClean="0"/>
              <a:t>lectin</a:t>
            </a:r>
            <a:r>
              <a:rPr lang="en-US" dirty="0" smtClean="0"/>
              <a:t> binds to carbohydrates on microbes and directly activates C1.</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 y="563881"/>
            <a:ext cx="8923482" cy="5477482"/>
          </a:xfrm>
        </p:spPr>
        <p:txBody>
          <a:bodyPr/>
          <a:lstStyle/>
          <a:p>
            <a:r>
              <a:rPr lang="en-US" dirty="0" smtClean="0"/>
              <a:t>All three pathways of complement activation lead to the formation of an enzyme called the C3 </a:t>
            </a:r>
            <a:r>
              <a:rPr lang="en-US" dirty="0" err="1" smtClean="0"/>
              <a:t>convertase</a:t>
            </a:r>
            <a:r>
              <a:rPr lang="en-US" dirty="0" smtClean="0"/>
              <a:t>, which splits C3 into two functionally distinct fragments, C3a and C3b.</a:t>
            </a:r>
          </a:p>
          <a:p>
            <a:endParaRPr lang="en-US" dirty="0" smtClean="0"/>
          </a:p>
          <a:p>
            <a:r>
              <a:rPr lang="en-US" dirty="0" smtClean="0"/>
              <a:t>C3a is released, and C3b becomes covalently attached to the cell or molecule where the complement is being activated.</a:t>
            </a:r>
          </a:p>
          <a:p>
            <a:r>
              <a:rPr lang="en-US" dirty="0" smtClean="0"/>
              <a:t> More C3b then binds to the previously generated fragments to form C5 </a:t>
            </a:r>
            <a:r>
              <a:rPr lang="en-US" dirty="0" err="1" smtClean="0"/>
              <a:t>convertase</a:t>
            </a:r>
            <a:r>
              <a:rPr lang="en-US" dirty="0" smtClean="0"/>
              <a:t>, which cleaves C5 to release C5a and leave C5b attached to the cell surface.</a:t>
            </a:r>
          </a:p>
          <a:p>
            <a:r>
              <a:rPr lang="en-US" dirty="0" smtClean="0"/>
              <a:t> C5b binds the late components (C6–C9), culminating in the formation of the membrane attack complex (MAC, composed of multiple C9 molecules). </a:t>
            </a:r>
          </a:p>
          <a:p>
            <a:endParaRPr lang="en-US" dirty="0" smtClean="0"/>
          </a:p>
          <a:p>
            <a:r>
              <a:rPr lang="en-US" dirty="0" smtClean="0"/>
              <a:t>The enzymatic activity of complement proteins provides such tremendous amplification that millions of molecules of C3b can deposit on the surface of a microbe within 2 or 3 minutes.</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5600" t="29333" r="27900" b="31022"/>
          <a:stretch/>
        </p:blipFill>
        <p:spPr>
          <a:xfrm>
            <a:off x="990599" y="1725168"/>
            <a:ext cx="8897973" cy="4267200"/>
          </a:xfrm>
          <a:prstGeom prst="rect">
            <a:avLst/>
          </a:prstGeom>
        </p:spPr>
      </p:pic>
      <p:sp>
        <p:nvSpPr>
          <p:cNvPr id="3" name="Rectangle 2"/>
          <p:cNvSpPr/>
          <p:nvPr/>
        </p:nvSpPr>
        <p:spPr>
          <a:xfrm>
            <a:off x="701040" y="542836"/>
            <a:ext cx="9357360" cy="646331"/>
          </a:xfrm>
          <a:prstGeom prst="rect">
            <a:avLst/>
          </a:prstGeom>
        </p:spPr>
        <p:txBody>
          <a:bodyPr wrap="square">
            <a:spAutoFit/>
          </a:bodyPr>
          <a:lstStyle/>
          <a:p>
            <a:pPr>
              <a:buFont typeface="Wingdings" pitchFamily="2" charset="2"/>
              <a:buChar char="v"/>
            </a:pPr>
            <a:r>
              <a:rPr lang="en-US" dirty="0" smtClean="0"/>
              <a:t>Complement proteins are present in inactive forms in the plasma, and many of them are activated to become proteolytic enzymes that degrade other complement proteins.</a:t>
            </a:r>
            <a:endParaRPr lang="en-US" dirty="0"/>
          </a:p>
        </p:txBody>
      </p:sp>
    </p:spTree>
    <p:extLst>
      <p:ext uri="{BB962C8B-B14F-4D97-AF65-F5344CB8AC3E}">
        <p14:creationId xmlns="" xmlns:p14="http://schemas.microsoft.com/office/powerpoint/2010/main" val="6896795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complement system has three main functions:</a:t>
            </a:r>
            <a:endParaRPr lang="en-US" sz="3200" dirty="0"/>
          </a:p>
        </p:txBody>
      </p:sp>
      <p:sp>
        <p:nvSpPr>
          <p:cNvPr id="3" name="Content Placeholder 2"/>
          <p:cNvSpPr>
            <a:spLocks noGrp="1"/>
          </p:cNvSpPr>
          <p:nvPr>
            <p:ph idx="1"/>
          </p:nvPr>
        </p:nvSpPr>
        <p:spPr/>
        <p:txBody>
          <a:bodyPr/>
          <a:lstStyle/>
          <a:p>
            <a:r>
              <a:rPr lang="en-US" dirty="0" smtClean="0"/>
              <a:t>1.Inflammation.:</a:t>
            </a:r>
          </a:p>
          <a:p>
            <a:r>
              <a:rPr lang="en-US" dirty="0" smtClean="0"/>
              <a:t> C5a, C4a and C3a are called </a:t>
            </a:r>
            <a:r>
              <a:rPr lang="en-US" dirty="0" err="1" smtClean="0"/>
              <a:t>anaphylatoxins</a:t>
            </a:r>
            <a:r>
              <a:rPr lang="en-US" dirty="0" smtClean="0"/>
              <a:t>.</a:t>
            </a:r>
          </a:p>
          <a:p>
            <a:r>
              <a:rPr lang="en-US" dirty="0" smtClean="0"/>
              <a:t>They stimulate histamine release from mast cells and thereby increase vascular permeability and cause </a:t>
            </a:r>
            <a:r>
              <a:rPr lang="en-US" dirty="0" err="1" smtClean="0"/>
              <a:t>vasodilation</a:t>
            </a:r>
            <a:r>
              <a:rPr lang="en-US" dirty="0" smtClean="0"/>
              <a:t>. </a:t>
            </a:r>
          </a:p>
          <a:p>
            <a:r>
              <a:rPr lang="en-US" dirty="0" smtClean="0"/>
              <a:t>C5a also is:</a:t>
            </a:r>
          </a:p>
          <a:p>
            <a:pPr>
              <a:buFont typeface="Wingdings" pitchFamily="2" charset="2"/>
              <a:buChar char="Ø"/>
            </a:pPr>
            <a:r>
              <a:rPr lang="en-US" dirty="0" smtClean="0"/>
              <a:t> a </a:t>
            </a:r>
            <a:r>
              <a:rPr lang="en-US" dirty="0" err="1" smtClean="0"/>
              <a:t>chemotactic</a:t>
            </a:r>
            <a:r>
              <a:rPr lang="en-US" dirty="0" smtClean="0"/>
              <a:t> agent for </a:t>
            </a:r>
            <a:r>
              <a:rPr lang="en-US" dirty="0" err="1" smtClean="0"/>
              <a:t>neutrophils</a:t>
            </a:r>
            <a:r>
              <a:rPr lang="en-US" dirty="0" smtClean="0"/>
              <a:t>, </a:t>
            </a:r>
            <a:r>
              <a:rPr lang="en-US" dirty="0" err="1" smtClean="0"/>
              <a:t>monocytes</a:t>
            </a:r>
            <a:r>
              <a:rPr lang="en-US" dirty="0" smtClean="0"/>
              <a:t>, </a:t>
            </a:r>
            <a:r>
              <a:rPr lang="en-US" dirty="0" err="1" smtClean="0"/>
              <a:t>eosinophils</a:t>
            </a:r>
            <a:r>
              <a:rPr lang="en-US" dirty="0" smtClean="0"/>
              <a:t>, and </a:t>
            </a:r>
            <a:r>
              <a:rPr lang="en-US" dirty="0" err="1" smtClean="0"/>
              <a:t>basophils</a:t>
            </a:r>
            <a:r>
              <a:rPr lang="en-US" dirty="0" smtClean="0"/>
              <a:t>. </a:t>
            </a:r>
          </a:p>
          <a:p>
            <a:pPr>
              <a:buFont typeface="Wingdings" pitchFamily="2" charset="2"/>
              <a:buChar char="Ø"/>
            </a:pPr>
            <a:r>
              <a:rPr lang="en-US" dirty="0" smtClean="0"/>
              <a:t>activates the </a:t>
            </a:r>
            <a:r>
              <a:rPr lang="en-US" dirty="0" err="1" smtClean="0"/>
              <a:t>lipoxygenase</a:t>
            </a:r>
            <a:r>
              <a:rPr lang="en-US" dirty="0" smtClean="0"/>
              <a:t> pathway of </a:t>
            </a:r>
            <a:r>
              <a:rPr lang="en-US" dirty="0" err="1" smtClean="0"/>
              <a:t>arachidonic</a:t>
            </a:r>
            <a:r>
              <a:rPr lang="en-US" dirty="0" smtClean="0"/>
              <a:t> acid metabolism in </a:t>
            </a:r>
            <a:r>
              <a:rPr lang="en-US" dirty="0" err="1" smtClean="0"/>
              <a:t>neutrophils</a:t>
            </a:r>
            <a:r>
              <a:rPr lang="en-US" dirty="0" smtClean="0"/>
              <a:t> and </a:t>
            </a:r>
            <a:r>
              <a:rPr lang="en-US" dirty="0" err="1" smtClean="0"/>
              <a:t>monocytes</a:t>
            </a:r>
            <a:r>
              <a:rPr lang="en-US" dirty="0" smtClean="0"/>
              <a:t>, causing release of more inflammatory mediators.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77241"/>
            <a:ext cx="8740602" cy="5264122"/>
          </a:xfrm>
        </p:spPr>
        <p:txBody>
          <a:bodyPr>
            <a:normAutofit/>
          </a:bodyPr>
          <a:lstStyle/>
          <a:p>
            <a:r>
              <a:rPr lang="en-US" sz="2000" dirty="0"/>
              <a:t>2. Active mediators are produced only in response to various molecules that stimulate inflammation, including microbial products and substances released from necrotic </a:t>
            </a:r>
            <a:r>
              <a:rPr lang="en-US" sz="2000" dirty="0" smtClean="0"/>
              <a:t>cells.</a:t>
            </a:r>
          </a:p>
          <a:p>
            <a:endParaRPr lang="en-US" sz="2000" dirty="0"/>
          </a:p>
          <a:p>
            <a:r>
              <a:rPr lang="en-US" sz="2000" dirty="0"/>
              <a:t>3. Most of the mediators are </a:t>
            </a:r>
            <a:r>
              <a:rPr lang="en-US" sz="2000" dirty="0" smtClean="0"/>
              <a:t>short-lived.</a:t>
            </a:r>
          </a:p>
          <a:p>
            <a:endParaRPr lang="en-US" sz="2000" dirty="0"/>
          </a:p>
          <a:p>
            <a:r>
              <a:rPr lang="en-US" sz="2000" dirty="0"/>
              <a:t>4. One mediator can stimulate the release of other </a:t>
            </a:r>
            <a:r>
              <a:rPr lang="en-US" sz="2000" dirty="0" smtClean="0"/>
              <a:t>mediators.</a:t>
            </a:r>
          </a:p>
        </p:txBody>
      </p:sp>
    </p:spTree>
    <p:extLst>
      <p:ext uri="{BB962C8B-B14F-4D97-AF65-F5344CB8AC3E}">
        <p14:creationId xmlns="" xmlns:p14="http://schemas.microsoft.com/office/powerpoint/2010/main" val="16931364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11481"/>
            <a:ext cx="9045402" cy="5629882"/>
          </a:xfrm>
        </p:spPr>
        <p:txBody>
          <a:bodyPr/>
          <a:lstStyle/>
          <a:p>
            <a:r>
              <a:rPr lang="en-US" u="sng" dirty="0" smtClean="0"/>
              <a:t>2. </a:t>
            </a:r>
            <a:r>
              <a:rPr lang="en-US" u="sng" dirty="0" err="1" smtClean="0"/>
              <a:t>Opsonization</a:t>
            </a:r>
            <a:r>
              <a:rPr lang="en-US" u="sng" dirty="0" smtClean="0"/>
              <a:t> and </a:t>
            </a:r>
            <a:r>
              <a:rPr lang="en-US" u="sng" dirty="0" err="1" smtClean="0"/>
              <a:t>phagocytosis</a:t>
            </a:r>
            <a:r>
              <a:rPr lang="en-US" u="sng" dirty="0" smtClean="0"/>
              <a:t>:</a:t>
            </a:r>
          </a:p>
          <a:p>
            <a:r>
              <a:rPr lang="en-US" dirty="0" smtClean="0"/>
              <a:t> C3b and its cleavage product iC3b (inactive C3bact as </a:t>
            </a:r>
            <a:r>
              <a:rPr lang="en-US" dirty="0" err="1" smtClean="0"/>
              <a:t>opsonins</a:t>
            </a:r>
            <a:r>
              <a:rPr lang="en-US" dirty="0" smtClean="0"/>
              <a:t>.</a:t>
            </a:r>
          </a:p>
          <a:p>
            <a:r>
              <a:rPr lang="en-US" dirty="0" smtClean="0"/>
              <a:t> promote </a:t>
            </a:r>
            <a:r>
              <a:rPr lang="en-US" dirty="0" err="1" smtClean="0"/>
              <a:t>phagocytosis</a:t>
            </a:r>
            <a:r>
              <a:rPr lang="en-US" dirty="0" smtClean="0"/>
              <a:t> by </a:t>
            </a:r>
            <a:r>
              <a:rPr lang="en-US" dirty="0" err="1" smtClean="0"/>
              <a:t>neutrophils</a:t>
            </a:r>
            <a:r>
              <a:rPr lang="en-US" dirty="0" smtClean="0"/>
              <a:t> and macrophages, which bear cell surface receptors for these complement fragments.</a:t>
            </a:r>
          </a:p>
          <a:p>
            <a:endParaRPr lang="en-US" dirty="0" smtClean="0"/>
          </a:p>
          <a:p>
            <a:r>
              <a:rPr lang="en-US" u="sng" dirty="0" smtClean="0"/>
              <a:t>3. Cell </a:t>
            </a:r>
            <a:r>
              <a:rPr lang="en-US" u="sng" dirty="0" err="1" smtClean="0"/>
              <a:t>lysis</a:t>
            </a:r>
            <a:r>
              <a:rPr lang="en-US" u="sng" dirty="0" smtClean="0"/>
              <a:t>:</a:t>
            </a:r>
          </a:p>
          <a:p>
            <a:r>
              <a:rPr lang="en-US" dirty="0" smtClean="0"/>
              <a:t> The deposition of the MAC on cells drills holes in the cell membrane, making the cells permeable to water and ions and resulting in their osmotic death (</a:t>
            </a:r>
            <a:r>
              <a:rPr lang="en-US" dirty="0" err="1" smtClean="0"/>
              <a:t>lysis</a:t>
            </a:r>
            <a:r>
              <a:rPr lang="en-US" dirty="0" smtClean="0"/>
              <a:t>). </a:t>
            </a:r>
          </a:p>
          <a:p>
            <a:r>
              <a:rPr lang="en-US" dirty="0" smtClean="0"/>
              <a:t>This function of complement is important mainly for the killing of microbes with thin cell walls, such as </a:t>
            </a:r>
            <a:r>
              <a:rPr lang="en-US" dirty="0" err="1" smtClean="0"/>
              <a:t>Neisseria</a:t>
            </a:r>
            <a:r>
              <a:rPr lang="en-US" dirty="0" smtClean="0"/>
              <a:t> bacteria.</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proteins for complement system</a:t>
            </a:r>
            <a:endParaRPr lang="en-US" dirty="0"/>
          </a:p>
        </p:txBody>
      </p:sp>
      <p:sp>
        <p:nvSpPr>
          <p:cNvPr id="3" name="Content Placeholder 2"/>
          <p:cNvSpPr>
            <a:spLocks noGrp="1"/>
          </p:cNvSpPr>
          <p:nvPr>
            <p:ph idx="1"/>
          </p:nvPr>
        </p:nvSpPr>
        <p:spPr/>
        <p:txBody>
          <a:bodyPr>
            <a:normAutofit/>
          </a:bodyPr>
          <a:lstStyle/>
          <a:p>
            <a:r>
              <a:rPr lang="en-US" u="sng" dirty="0" smtClean="0"/>
              <a:t>1.  C1 inhibitor :</a:t>
            </a:r>
          </a:p>
          <a:p>
            <a:r>
              <a:rPr lang="en-US" dirty="0" smtClean="0"/>
              <a:t>blocks the activation of C1. </a:t>
            </a:r>
          </a:p>
          <a:p>
            <a:r>
              <a:rPr lang="en-US" dirty="0" smtClean="0"/>
              <a:t>Inherited deficiency of this inhibitor is the cause of hereditary </a:t>
            </a:r>
            <a:r>
              <a:rPr lang="en-US" dirty="0" err="1" smtClean="0"/>
              <a:t>angioedema</a:t>
            </a:r>
            <a:r>
              <a:rPr lang="en-US" dirty="0" smtClean="0"/>
              <a:t>.</a:t>
            </a:r>
          </a:p>
          <a:p>
            <a:endParaRPr lang="en-US" dirty="0" smtClean="0"/>
          </a:p>
          <a:p>
            <a:r>
              <a:rPr lang="en-US" u="sng" dirty="0" smtClean="0"/>
              <a:t>2. Decay accelerating factor (DAF) and CD59 :</a:t>
            </a:r>
          </a:p>
          <a:p>
            <a:r>
              <a:rPr lang="en-US" dirty="0" smtClean="0"/>
              <a:t>DAF prevents formation of C3 </a:t>
            </a:r>
            <a:r>
              <a:rPr lang="en-US" dirty="0" err="1" smtClean="0"/>
              <a:t>convertases</a:t>
            </a:r>
            <a:r>
              <a:rPr lang="en-US" dirty="0" smtClean="0"/>
              <a:t>.</a:t>
            </a:r>
          </a:p>
          <a:p>
            <a:r>
              <a:rPr lang="en-US" dirty="0" smtClean="0"/>
              <a:t>CD59 inhibits formation of the MAC.</a:t>
            </a:r>
          </a:p>
          <a:p>
            <a:r>
              <a:rPr lang="en-US" dirty="0" smtClean="0"/>
              <a:t> An acquired deficiency of these regulators and excessive complement activation and </a:t>
            </a:r>
            <a:r>
              <a:rPr lang="en-US" dirty="0" err="1" smtClean="0"/>
              <a:t>lysis</a:t>
            </a:r>
            <a:r>
              <a:rPr lang="en-US" dirty="0" smtClean="0"/>
              <a:t> of red cells This gives rise to a disease called paroxysmal nocturnal </a:t>
            </a:r>
            <a:r>
              <a:rPr lang="en-US" dirty="0" err="1" smtClean="0"/>
              <a:t>hemoglobinuria</a:t>
            </a:r>
            <a:r>
              <a:rPr lang="en-US" dirty="0" smtClean="0"/>
              <a:t> (PNH)</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440" y="335280"/>
            <a:ext cx="9342120" cy="5706083"/>
          </a:xfrm>
        </p:spPr>
        <p:txBody>
          <a:bodyPr/>
          <a:lstStyle/>
          <a:p>
            <a:r>
              <a:rPr lang="en-US" u="sng" dirty="0" smtClean="0"/>
              <a:t>3. Factor H:</a:t>
            </a:r>
          </a:p>
          <a:p>
            <a:pPr>
              <a:buFont typeface="Wingdings" pitchFamily="2" charset="2"/>
              <a:buChar char="q"/>
            </a:pPr>
            <a:r>
              <a:rPr lang="en-US" dirty="0" smtClean="0"/>
              <a:t> is a plasma protein that serves as a cofactor for the proteolysis of the C3 </a:t>
            </a:r>
            <a:r>
              <a:rPr lang="en-US" dirty="0" err="1" smtClean="0"/>
              <a:t>convertase</a:t>
            </a:r>
            <a:r>
              <a:rPr lang="en-US" dirty="0" smtClean="0"/>
              <a:t>.</a:t>
            </a:r>
          </a:p>
          <a:p>
            <a:pPr>
              <a:buFont typeface="Wingdings" pitchFamily="2" charset="2"/>
              <a:buChar char="q"/>
            </a:pPr>
            <a:r>
              <a:rPr lang="en-US" dirty="0" smtClean="0"/>
              <a:t> its deficiency results in excessive complement activation.</a:t>
            </a:r>
          </a:p>
          <a:p>
            <a:pPr>
              <a:buFont typeface="Wingdings" pitchFamily="2" charset="2"/>
              <a:buChar char="q"/>
            </a:pPr>
            <a:r>
              <a:rPr lang="en-US" dirty="0" smtClean="0"/>
              <a:t> Mutations in Factor H are associated with hemolytic uremic syndrome, as well as in wet macular degeneration of the eye</a:t>
            </a:r>
          </a:p>
          <a:p>
            <a:endParaRPr lang="en-US" dirty="0" smtClean="0"/>
          </a:p>
          <a:p>
            <a:r>
              <a:rPr lang="en-US" u="sng" dirty="0" smtClean="0"/>
              <a:t>The complement system contributes to disease in several ways.:</a:t>
            </a:r>
          </a:p>
          <a:p>
            <a:pPr>
              <a:buFont typeface="Wingdings" pitchFamily="2" charset="2"/>
              <a:buChar char="q"/>
            </a:pPr>
            <a:r>
              <a:rPr lang="en-US" dirty="0" smtClean="0"/>
              <a:t> The activation of complement by antibodies or antigen–antibody complexes deposited on host cells and tissues. </a:t>
            </a:r>
          </a:p>
          <a:p>
            <a:pPr>
              <a:buFont typeface="Wingdings" pitchFamily="2" charset="2"/>
              <a:buChar char="q"/>
            </a:pPr>
            <a:r>
              <a:rPr lang="en-US" dirty="0" smtClean="0"/>
              <a:t>Inherited deficiencies of complement proteins cause increased susceptibility to infections.</a:t>
            </a:r>
          </a:p>
          <a:p>
            <a:pPr>
              <a:buFont typeface="Wingdings" pitchFamily="2" charset="2"/>
              <a:buChar char="q"/>
            </a:pPr>
            <a:r>
              <a:rPr lang="en-US" dirty="0" smtClean="0"/>
              <a:t> deficiencies of regulatory proteins cause a variety of disorders.</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34" y="0"/>
            <a:ext cx="8596668" cy="1320800"/>
          </a:xfrm>
        </p:spPr>
        <p:txBody>
          <a:bodyPr>
            <a:normAutofit/>
          </a:bodyPr>
          <a:lstStyle/>
          <a:p>
            <a:r>
              <a:rPr lang="en-US" sz="2800" dirty="0" smtClean="0"/>
              <a:t>Other Mediators of Inflammation</a:t>
            </a:r>
            <a:endParaRPr lang="en-US" sz="2800" dirty="0"/>
          </a:p>
        </p:txBody>
      </p:sp>
      <p:sp>
        <p:nvSpPr>
          <p:cNvPr id="3" name="Content Placeholder 2"/>
          <p:cNvSpPr>
            <a:spLocks noGrp="1"/>
          </p:cNvSpPr>
          <p:nvPr>
            <p:ph idx="1"/>
          </p:nvPr>
        </p:nvSpPr>
        <p:spPr>
          <a:xfrm>
            <a:off x="365760" y="899161"/>
            <a:ext cx="8908242" cy="5142202"/>
          </a:xfrm>
        </p:spPr>
        <p:txBody>
          <a:bodyPr/>
          <a:lstStyle/>
          <a:p>
            <a:r>
              <a:rPr lang="en-US" u="sng" dirty="0" smtClean="0"/>
              <a:t>1. Platelet-Activating Factor:</a:t>
            </a:r>
          </a:p>
          <a:p>
            <a:pPr>
              <a:buFont typeface="Wingdings" pitchFamily="2" charset="2"/>
              <a:buChar char="q"/>
            </a:pPr>
            <a:r>
              <a:rPr lang="en-US" dirty="0" smtClean="0"/>
              <a:t>a factor that caused platelet aggregation, in addition to multiple inflammatory effects, </a:t>
            </a:r>
            <a:r>
              <a:rPr lang="en-US" dirty="0" err="1" smtClean="0"/>
              <a:t>e.g</a:t>
            </a:r>
            <a:r>
              <a:rPr lang="en-US" dirty="0" smtClean="0"/>
              <a:t>:</a:t>
            </a:r>
          </a:p>
          <a:p>
            <a:pPr>
              <a:buFont typeface="Wingdings" pitchFamily="2" charset="2"/>
              <a:buChar char="q"/>
            </a:pPr>
            <a:r>
              <a:rPr lang="en-US" dirty="0" smtClean="0"/>
              <a:t>vasoconstriction and </a:t>
            </a:r>
            <a:r>
              <a:rPr lang="en-US" dirty="0" err="1" smtClean="0"/>
              <a:t>bronchoconstriction</a:t>
            </a:r>
            <a:r>
              <a:rPr lang="en-US" dirty="0" smtClean="0"/>
              <a:t>.</a:t>
            </a:r>
          </a:p>
          <a:p>
            <a:pPr>
              <a:buFont typeface="Wingdings" pitchFamily="2" charset="2"/>
              <a:buChar char="q"/>
            </a:pPr>
            <a:r>
              <a:rPr lang="en-US" dirty="0" smtClean="0"/>
              <a:t>at low concentrations it induces </a:t>
            </a:r>
            <a:r>
              <a:rPr lang="en-US" dirty="0" err="1" smtClean="0"/>
              <a:t>vasodilation</a:t>
            </a:r>
            <a:r>
              <a:rPr lang="en-US" dirty="0" smtClean="0"/>
              <a:t> and increased vascular permeability</a:t>
            </a:r>
          </a:p>
          <a:p>
            <a:endParaRPr lang="en-US" dirty="0" smtClean="0"/>
          </a:p>
          <a:p>
            <a:r>
              <a:rPr lang="en-US" u="sng" dirty="0" smtClean="0"/>
              <a:t>2. Products of Coagulation:</a:t>
            </a:r>
          </a:p>
          <a:p>
            <a:pPr>
              <a:buFont typeface="Wingdings" pitchFamily="2" charset="2"/>
              <a:buChar char="q"/>
            </a:pPr>
            <a:r>
              <a:rPr lang="en-US" dirty="0" smtClean="0"/>
              <a:t>“</a:t>
            </a:r>
            <a:r>
              <a:rPr lang="en-US" dirty="0" smtClean="0">
                <a:solidFill>
                  <a:srgbClr val="FF0000"/>
                </a:solidFill>
              </a:rPr>
              <a:t>inhibiting coagulation reduced the inflammatory reaction to some microbes.”</a:t>
            </a:r>
            <a:endParaRPr lang="en-US" u="sng" dirty="0" smtClean="0">
              <a:solidFill>
                <a:srgbClr val="FF0000"/>
              </a:solidFill>
            </a:endParaRPr>
          </a:p>
          <a:p>
            <a:pPr>
              <a:buFont typeface="Wingdings" pitchFamily="2" charset="2"/>
              <a:buChar char="q"/>
            </a:pPr>
            <a:r>
              <a:rPr lang="en-US" dirty="0" smtClean="0"/>
              <a:t>. This concept was supported by the discovery of protease-activated receptors (PARs), which are activated by thrombin (the protease that cleaves fibrinogen to produce a fibrin clot). PARs are expressed on leukocytes, suggesting a role in inflammation, but their clearest role is in platelets, in which thrombin activation of a PAR known as the thrombin receptor is a potent trigger of platelet aggregation during the process of clot formation</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 y="243841"/>
            <a:ext cx="8953962" cy="5797522"/>
          </a:xfrm>
        </p:spPr>
        <p:txBody>
          <a:bodyPr/>
          <a:lstStyle/>
          <a:p>
            <a:r>
              <a:rPr lang="en-US" dirty="0" smtClean="0"/>
              <a:t>3. </a:t>
            </a:r>
            <a:r>
              <a:rPr lang="en-US" dirty="0" err="1" smtClean="0"/>
              <a:t>Kinin</a:t>
            </a:r>
            <a:r>
              <a:rPr lang="en-US" dirty="0" smtClean="0"/>
              <a:t>:</a:t>
            </a:r>
          </a:p>
          <a:p>
            <a:r>
              <a:rPr lang="en-US" dirty="0" smtClean="0"/>
              <a:t>are </a:t>
            </a:r>
            <a:r>
              <a:rPr lang="en-US" dirty="0" err="1" smtClean="0"/>
              <a:t>vasoactive</a:t>
            </a:r>
            <a:r>
              <a:rPr lang="en-US" dirty="0" smtClean="0"/>
              <a:t> peptides derived from plasma proteins, called </a:t>
            </a:r>
            <a:r>
              <a:rPr lang="en-US" dirty="0" err="1" smtClean="0"/>
              <a:t>kininogens</a:t>
            </a:r>
            <a:r>
              <a:rPr lang="en-US" dirty="0" smtClean="0"/>
              <a:t>, by the action of specific proteases called </a:t>
            </a:r>
            <a:r>
              <a:rPr lang="en-US" dirty="0" err="1" smtClean="0"/>
              <a:t>kallikreins</a:t>
            </a:r>
            <a:r>
              <a:rPr lang="en-US" dirty="0" smtClean="0"/>
              <a:t>.</a:t>
            </a:r>
          </a:p>
          <a:p>
            <a:r>
              <a:rPr lang="en-US" dirty="0" smtClean="0"/>
              <a:t> The enzyme </a:t>
            </a:r>
            <a:r>
              <a:rPr lang="en-US" dirty="0" err="1" smtClean="0"/>
              <a:t>kallikrein</a:t>
            </a:r>
            <a:r>
              <a:rPr lang="en-US" dirty="0" smtClean="0"/>
              <a:t> cleaves a plasma glycoprotein precursor, high-molecular-weight </a:t>
            </a:r>
            <a:r>
              <a:rPr lang="en-US" dirty="0" err="1" smtClean="0"/>
              <a:t>kininogen</a:t>
            </a:r>
            <a:r>
              <a:rPr lang="en-US" dirty="0" smtClean="0"/>
              <a:t>, to produce </a:t>
            </a:r>
            <a:r>
              <a:rPr lang="en-US" dirty="0" err="1" smtClean="0"/>
              <a:t>bradykinin</a:t>
            </a:r>
            <a:r>
              <a:rPr lang="en-US" dirty="0" smtClean="0"/>
              <a:t>.</a:t>
            </a:r>
          </a:p>
          <a:p>
            <a:r>
              <a:rPr lang="en-US" dirty="0" smtClean="0"/>
              <a:t> </a:t>
            </a:r>
            <a:r>
              <a:rPr lang="en-US" dirty="0" err="1" smtClean="0"/>
              <a:t>Bradykinin</a:t>
            </a:r>
            <a:r>
              <a:rPr lang="en-US" dirty="0" smtClean="0"/>
              <a:t> increases vascular permeability and causes contraction of smooth muscle, dilation of blood vessels, and pain when injected into the skin.</a:t>
            </a:r>
          </a:p>
          <a:p>
            <a:r>
              <a:rPr lang="en-US" dirty="0" smtClean="0"/>
              <a:t>The action of </a:t>
            </a:r>
            <a:r>
              <a:rPr lang="en-US" dirty="0" err="1" smtClean="0"/>
              <a:t>bradykinin</a:t>
            </a:r>
            <a:r>
              <a:rPr lang="en-US" dirty="0" smtClean="0"/>
              <a:t> is short-lived, because it is quickly inactivated by an enzyme called </a:t>
            </a:r>
            <a:r>
              <a:rPr lang="en-US" dirty="0" err="1" smtClean="0"/>
              <a:t>kininase</a:t>
            </a:r>
            <a:r>
              <a:rPr lang="en-US" dirty="0" smtClean="0"/>
              <a:t>.</a:t>
            </a:r>
          </a:p>
          <a:p>
            <a:r>
              <a:rPr lang="en-US" dirty="0" smtClean="0"/>
              <a:t> </a:t>
            </a:r>
            <a:r>
              <a:rPr lang="en-US" dirty="0" err="1" smtClean="0"/>
              <a:t>Bradykinin</a:t>
            </a:r>
            <a:r>
              <a:rPr lang="en-US" dirty="0" smtClean="0"/>
              <a:t> has been implicated as a mediator in some forms of allergic reaction, such as anaphylaxis.</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 y="563881"/>
            <a:ext cx="8923482" cy="5477482"/>
          </a:xfrm>
        </p:spPr>
        <p:txBody>
          <a:bodyPr/>
          <a:lstStyle/>
          <a:p>
            <a:r>
              <a:rPr lang="en-US" dirty="0" smtClean="0"/>
              <a:t>4. </a:t>
            </a:r>
            <a:r>
              <a:rPr lang="en-US" dirty="0" err="1" smtClean="0"/>
              <a:t>Neuropeptides</a:t>
            </a:r>
            <a:r>
              <a:rPr lang="en-US" dirty="0" smtClean="0"/>
              <a:t>:</a:t>
            </a:r>
          </a:p>
          <a:p>
            <a:r>
              <a:rPr lang="en-US" dirty="0" smtClean="0"/>
              <a:t> secreted by sensory nerves and various leukocytes.</a:t>
            </a:r>
          </a:p>
          <a:p>
            <a:r>
              <a:rPr lang="en-US" dirty="0" smtClean="0"/>
              <a:t> may play a role in the initiation and regulation of inflammatory responses. </a:t>
            </a:r>
          </a:p>
          <a:p>
            <a:r>
              <a:rPr lang="en-US" dirty="0" smtClean="0"/>
              <a:t>including substance P and </a:t>
            </a:r>
            <a:r>
              <a:rPr lang="en-US" dirty="0" err="1" smtClean="0"/>
              <a:t>neurokinin</a:t>
            </a:r>
            <a:r>
              <a:rPr lang="en-US" dirty="0" smtClean="0"/>
              <a:t> A, are produced in the central and peripheral nervous systems. </a:t>
            </a:r>
          </a:p>
          <a:p>
            <a:endParaRPr lang="en-US" dirty="0" smtClean="0"/>
          </a:p>
          <a:p>
            <a:r>
              <a:rPr lang="en-US" u="sng" dirty="0" smtClean="0"/>
              <a:t> Substance P has many biologic functions, including:</a:t>
            </a:r>
          </a:p>
          <a:p>
            <a:pPr>
              <a:buFont typeface="Wingdings" pitchFamily="2" charset="2"/>
              <a:buChar char="q"/>
            </a:pPr>
            <a:r>
              <a:rPr lang="en-US" dirty="0" smtClean="0"/>
              <a:t> the transmission of pain signals.</a:t>
            </a:r>
          </a:p>
          <a:p>
            <a:pPr>
              <a:buFont typeface="Wingdings" pitchFamily="2" charset="2"/>
              <a:buChar char="q"/>
            </a:pPr>
            <a:r>
              <a:rPr lang="en-US" dirty="0" smtClean="0"/>
              <a:t> regulation of blood pressure.</a:t>
            </a:r>
          </a:p>
          <a:p>
            <a:pPr>
              <a:buFont typeface="Wingdings" pitchFamily="2" charset="2"/>
              <a:buChar char="q"/>
            </a:pPr>
            <a:r>
              <a:rPr lang="en-US" dirty="0" smtClean="0"/>
              <a:t> stimulation of hormone secretion by endocrine cells.</a:t>
            </a:r>
          </a:p>
          <a:p>
            <a:pPr>
              <a:buFont typeface="Wingdings" pitchFamily="2" charset="2"/>
              <a:buChar char="q"/>
            </a:pPr>
            <a:r>
              <a:rPr lang="en-US" dirty="0" smtClean="0"/>
              <a:t>increasing vascular permeability</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9700" t="28977" r="27800" b="31022"/>
          <a:stretch/>
        </p:blipFill>
        <p:spPr>
          <a:xfrm>
            <a:off x="2310064" y="412924"/>
            <a:ext cx="6445076" cy="6445076"/>
          </a:xfrm>
          <a:prstGeom prst="rect">
            <a:avLst/>
          </a:prstGeom>
        </p:spPr>
      </p:pic>
    </p:spTree>
    <p:extLst>
      <p:ext uri="{BB962C8B-B14F-4D97-AF65-F5344CB8AC3E}">
        <p14:creationId xmlns="" xmlns:p14="http://schemas.microsoft.com/office/powerpoint/2010/main" val="28327712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92 BEST &amp;quot;Any Questions&amp;quot; IMAGES, STOCK PHOTOS &amp;amp; VECTORS | Adobe Stock"/>
          <p:cNvPicPr>
            <a:picLocks noChangeAspect="1" noChangeArrowheads="1"/>
          </p:cNvPicPr>
          <p:nvPr/>
        </p:nvPicPr>
        <p:blipFill>
          <a:blip r:embed="rId2"/>
          <a:srcRect/>
          <a:stretch>
            <a:fillRect/>
          </a:stretch>
        </p:blipFill>
        <p:spPr bwMode="auto">
          <a:xfrm>
            <a:off x="1908175" y="1462722"/>
            <a:ext cx="6858000" cy="342900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groups.</a:t>
            </a:r>
            <a:endParaRPr lang="en-US" dirty="0"/>
          </a:p>
        </p:txBody>
      </p:sp>
      <p:sp>
        <p:nvSpPr>
          <p:cNvPr id="3" name="Content Placeholder 2"/>
          <p:cNvSpPr>
            <a:spLocks noGrp="1"/>
          </p:cNvSpPr>
          <p:nvPr>
            <p:ph idx="1"/>
          </p:nvPr>
        </p:nvSpPr>
        <p:spPr/>
        <p:txBody>
          <a:bodyPr/>
          <a:lstStyle/>
          <a:p>
            <a:r>
              <a:rPr lang="en-US" dirty="0" smtClean="0"/>
              <a:t>1.Vasoactive </a:t>
            </a:r>
            <a:r>
              <a:rPr lang="en-US" dirty="0"/>
              <a:t>Amines: Histamine and </a:t>
            </a:r>
            <a:r>
              <a:rPr lang="en-US" dirty="0" smtClean="0"/>
              <a:t>Serotonin.</a:t>
            </a:r>
          </a:p>
          <a:p>
            <a:r>
              <a:rPr lang="en-US" dirty="0"/>
              <a:t>2. Arachidonic Acid </a:t>
            </a:r>
            <a:r>
              <a:rPr lang="en-US" dirty="0" smtClean="0"/>
              <a:t>Metabolites.</a:t>
            </a:r>
          </a:p>
          <a:p>
            <a:r>
              <a:rPr lang="en-US" dirty="0"/>
              <a:t>3. Cytokines and </a:t>
            </a:r>
            <a:r>
              <a:rPr lang="en-US" dirty="0" smtClean="0"/>
              <a:t>Chemokines.</a:t>
            </a:r>
          </a:p>
          <a:p>
            <a:r>
              <a:rPr lang="en-US" dirty="0"/>
              <a:t>4. Complement </a:t>
            </a:r>
            <a:r>
              <a:rPr lang="en-US" dirty="0" smtClean="0"/>
              <a:t>System.</a:t>
            </a:r>
          </a:p>
          <a:p>
            <a:r>
              <a:rPr lang="en-US" dirty="0"/>
              <a:t>5. Other Mediators of </a:t>
            </a:r>
            <a:r>
              <a:rPr lang="en-US" dirty="0" smtClean="0"/>
              <a:t>Inflammation.</a:t>
            </a:r>
            <a:endParaRPr lang="en-US" dirty="0"/>
          </a:p>
        </p:txBody>
      </p:sp>
    </p:spTree>
    <p:extLst>
      <p:ext uri="{BB962C8B-B14F-4D97-AF65-F5344CB8AC3E}">
        <p14:creationId xmlns="" xmlns:p14="http://schemas.microsoft.com/office/powerpoint/2010/main" val="3759044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34" y="198120"/>
            <a:ext cx="8596668" cy="1320800"/>
          </a:xfrm>
        </p:spPr>
        <p:txBody>
          <a:bodyPr>
            <a:normAutofit/>
          </a:bodyPr>
          <a:lstStyle/>
          <a:p>
            <a:r>
              <a:rPr lang="en-US" sz="3200" dirty="0"/>
              <a:t>1.Vasoactive Amines: Histamine and </a:t>
            </a:r>
            <a:r>
              <a:rPr lang="en-US" sz="3200" dirty="0" smtClean="0"/>
              <a:t>Serotonin.</a:t>
            </a:r>
            <a:endParaRPr lang="en-US" sz="3200" dirty="0"/>
          </a:p>
        </p:txBody>
      </p:sp>
      <p:sp>
        <p:nvSpPr>
          <p:cNvPr id="3" name="Content Placeholder 2"/>
          <p:cNvSpPr>
            <a:spLocks noGrp="1"/>
          </p:cNvSpPr>
          <p:nvPr>
            <p:ph idx="1"/>
          </p:nvPr>
        </p:nvSpPr>
        <p:spPr>
          <a:xfrm>
            <a:off x="182880" y="1276669"/>
            <a:ext cx="9768840" cy="4971731"/>
          </a:xfrm>
        </p:spPr>
        <p:txBody>
          <a:bodyPr>
            <a:normAutofit/>
          </a:bodyPr>
          <a:lstStyle/>
          <a:p>
            <a:r>
              <a:rPr lang="en-US" sz="2000" dirty="0" smtClean="0"/>
              <a:t>Vasoactive means: act </a:t>
            </a:r>
            <a:r>
              <a:rPr lang="en-US" sz="2000" dirty="0"/>
              <a:t>on blood </a:t>
            </a:r>
            <a:r>
              <a:rPr lang="en-US" sz="2000" dirty="0" smtClean="0"/>
              <a:t>vessels.</a:t>
            </a:r>
          </a:p>
          <a:p>
            <a:r>
              <a:rPr lang="en-US" sz="2000" dirty="0"/>
              <a:t>They are stored as preformed molecules in cells and are therefore among the first mediators to be released during </a:t>
            </a:r>
            <a:r>
              <a:rPr lang="en-US" sz="2000" dirty="0" smtClean="0"/>
              <a:t>inflammation.</a:t>
            </a:r>
          </a:p>
          <a:p>
            <a:r>
              <a:rPr lang="en-US" sz="2000" dirty="0"/>
              <a:t>Released from mast cells, which are normally present in the connective tissue adjacent to blood vessels</a:t>
            </a:r>
            <a:r>
              <a:rPr lang="en-US" sz="2000" dirty="0" smtClean="0"/>
              <a:t>.</a:t>
            </a:r>
          </a:p>
          <a:p>
            <a:r>
              <a:rPr lang="en-US" sz="2000" dirty="0"/>
              <a:t>Histamine also is found in blood basophils and platelets</a:t>
            </a:r>
          </a:p>
        </p:txBody>
      </p:sp>
      <p:pic>
        <p:nvPicPr>
          <p:cNvPr id="2050" name="Picture 2" descr="IgE Cross-linking Induces Mast Cell Activation and Degranulation"/>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181366" y="3368041"/>
            <a:ext cx="4885943" cy="34899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51427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 y="304801"/>
            <a:ext cx="9717578" cy="5736562"/>
          </a:xfrm>
        </p:spPr>
        <p:txBody>
          <a:bodyPr>
            <a:normAutofit/>
          </a:bodyPr>
          <a:lstStyle/>
          <a:p>
            <a:r>
              <a:rPr lang="en-US" sz="2000" dirty="0" smtClean="0"/>
              <a:t>Histamine is </a:t>
            </a:r>
            <a:r>
              <a:rPr lang="en-US" sz="2000" dirty="0"/>
              <a:t>stored in mast cell granules and is released by degranulation in response to a variety of stimuli, including </a:t>
            </a:r>
            <a:r>
              <a:rPr lang="en-US" sz="2000" dirty="0" smtClean="0"/>
              <a:t>:</a:t>
            </a:r>
          </a:p>
          <a:p>
            <a:endParaRPr lang="en-US" sz="2000" dirty="0" smtClean="0"/>
          </a:p>
          <a:p>
            <a:r>
              <a:rPr lang="en-US" sz="2000" dirty="0" smtClean="0"/>
              <a:t>(</a:t>
            </a:r>
            <a:r>
              <a:rPr lang="en-US" sz="2000" dirty="0"/>
              <a:t>1) physical injury, such as trauma, cold, or heat, by unknown </a:t>
            </a:r>
            <a:r>
              <a:rPr lang="en-US" sz="2000" dirty="0" smtClean="0"/>
              <a:t>mechanisms.</a:t>
            </a:r>
          </a:p>
          <a:p>
            <a:endParaRPr lang="en-US" sz="2000" dirty="0"/>
          </a:p>
          <a:p>
            <a:r>
              <a:rPr lang="en-US" sz="2000" dirty="0" smtClean="0"/>
              <a:t>(2</a:t>
            </a:r>
            <a:r>
              <a:rPr lang="en-US" sz="2000" dirty="0"/>
              <a:t>) binding of antibodies to mast cells, which underlies immediate hypersensitivity (allergic) </a:t>
            </a:r>
            <a:r>
              <a:rPr lang="en-US" sz="2000" dirty="0" smtClean="0"/>
              <a:t>reactions.</a:t>
            </a:r>
          </a:p>
          <a:p>
            <a:endParaRPr lang="en-US" sz="2000" dirty="0" smtClean="0"/>
          </a:p>
          <a:p>
            <a:r>
              <a:rPr lang="en-US" sz="2000" dirty="0" smtClean="0"/>
              <a:t>(3</a:t>
            </a:r>
            <a:r>
              <a:rPr lang="en-US" sz="2000" dirty="0"/>
              <a:t>) products of complement called </a:t>
            </a:r>
            <a:r>
              <a:rPr lang="en-US" sz="2000" dirty="0" smtClean="0"/>
              <a:t>anaphylatoxins </a:t>
            </a:r>
            <a:r>
              <a:rPr lang="en-US" sz="2000" dirty="0"/>
              <a:t>(C3a and C5a</a:t>
            </a:r>
            <a:r>
              <a:rPr lang="en-US" sz="2000" dirty="0" smtClean="0"/>
              <a:t>).</a:t>
            </a:r>
          </a:p>
          <a:p>
            <a:pPr marL="0" indent="0">
              <a:buNone/>
            </a:pPr>
            <a:endParaRPr lang="en-US" sz="2000" dirty="0"/>
          </a:p>
        </p:txBody>
      </p:sp>
    </p:spTree>
    <p:extLst>
      <p:ext uri="{BB962C8B-B14F-4D97-AF65-F5344CB8AC3E}">
        <p14:creationId xmlns="" xmlns:p14="http://schemas.microsoft.com/office/powerpoint/2010/main" val="2540928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54" y="304800"/>
            <a:ext cx="8596668" cy="1320800"/>
          </a:xfrm>
        </p:spPr>
        <p:txBody>
          <a:bodyPr>
            <a:normAutofit/>
          </a:bodyPr>
          <a:lstStyle/>
          <a:p>
            <a:r>
              <a:rPr lang="en-US" sz="3200" dirty="0" smtClean="0"/>
              <a:t>Mast cell degranulation</a:t>
            </a:r>
            <a:endParaRPr lang="en-US" sz="3200" dirty="0"/>
          </a:p>
        </p:txBody>
      </p:sp>
      <p:sp>
        <p:nvSpPr>
          <p:cNvPr id="3" name="Content Placeholder 2"/>
          <p:cNvSpPr>
            <a:spLocks noGrp="1"/>
          </p:cNvSpPr>
          <p:nvPr>
            <p:ph idx="1"/>
          </p:nvPr>
        </p:nvSpPr>
        <p:spPr>
          <a:xfrm>
            <a:off x="243840" y="960121"/>
            <a:ext cx="8877762" cy="4502122"/>
          </a:xfrm>
        </p:spPr>
        <p:txBody>
          <a:bodyPr/>
          <a:lstStyle/>
          <a:p>
            <a:r>
              <a:rPr lang="en-US" dirty="0"/>
              <a:t> </a:t>
            </a:r>
            <a:r>
              <a:rPr lang="en-US" sz="2000" dirty="0"/>
              <a:t>Antibodies and complement products bind to specific receptors on mast cells and trigger signaling pathways that induce rapid degranulation. </a:t>
            </a:r>
            <a:endParaRPr lang="en-US" sz="2000" dirty="0" smtClean="0"/>
          </a:p>
          <a:p>
            <a:r>
              <a:rPr lang="en-US" sz="2000" dirty="0" err="1" smtClean="0"/>
              <a:t>Neuropeptides</a:t>
            </a:r>
            <a:r>
              <a:rPr lang="en-US" sz="2000" dirty="0" smtClean="0"/>
              <a:t> </a:t>
            </a:r>
            <a:r>
              <a:rPr lang="en-US" sz="2000" dirty="0"/>
              <a:t>(e.g., substance P) and cytokines (IL-1, IL-8) also may trigger release of </a:t>
            </a:r>
            <a:r>
              <a:rPr lang="en-US" sz="2000" dirty="0" smtClean="0"/>
              <a:t>histamine</a:t>
            </a:r>
          </a:p>
          <a:p>
            <a:endParaRPr lang="en-US" dirty="0"/>
          </a:p>
        </p:txBody>
      </p:sp>
      <p:sp>
        <p:nvSpPr>
          <p:cNvPr id="4" name="AutoShape 2" descr="Degranulation Images, Stock Photos &amp;amp; Vectors | Shutterstoc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egranulation Images, Stock Photos &amp;amp; Vectors | Shutterstock"/>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egranulation Inflammatory Process Mast Cells Antigen Stock Illustration  1157366287"/>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376160" y="2390229"/>
            <a:ext cx="4688593" cy="4352578"/>
          </a:xfrm>
          <a:prstGeom prst="rect">
            <a:avLst/>
          </a:prstGeom>
        </p:spPr>
      </p:pic>
    </p:spTree>
    <p:extLst>
      <p:ext uri="{BB962C8B-B14F-4D97-AF65-F5344CB8AC3E}">
        <p14:creationId xmlns="" xmlns:p14="http://schemas.microsoft.com/office/powerpoint/2010/main" val="1579073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555" y="339233"/>
            <a:ext cx="8993447" cy="5594553"/>
          </a:xfrm>
        </p:spPr>
        <p:txBody>
          <a:bodyPr/>
          <a:lstStyle/>
          <a:p>
            <a:pPr>
              <a:buFont typeface="Wingdings" panose="05000000000000000000" pitchFamily="2" charset="2"/>
              <a:buChar char="v"/>
            </a:pPr>
            <a:r>
              <a:rPr lang="en-US" sz="2800" u="sng" dirty="0" smtClean="0"/>
              <a:t>ACTION OF HISTAMINE:</a:t>
            </a:r>
            <a:endParaRPr lang="ar-JO" sz="2800" u="sng" dirty="0" smtClean="0"/>
          </a:p>
          <a:p>
            <a:endParaRPr lang="ar-JO" dirty="0"/>
          </a:p>
          <a:p>
            <a:r>
              <a:rPr lang="en-US" dirty="0" smtClean="0"/>
              <a:t>Histamine </a:t>
            </a:r>
            <a:r>
              <a:rPr lang="en-US" dirty="0"/>
              <a:t>causes </a:t>
            </a:r>
            <a:r>
              <a:rPr lang="en-US" u="sng" dirty="0"/>
              <a:t>dilation</a:t>
            </a:r>
            <a:r>
              <a:rPr lang="en-US" dirty="0"/>
              <a:t> of arterioles and increases </a:t>
            </a:r>
            <a:r>
              <a:rPr lang="en-US" u="sng" dirty="0"/>
              <a:t>the permeability </a:t>
            </a:r>
            <a:r>
              <a:rPr lang="en-US" dirty="0"/>
              <a:t>of </a:t>
            </a:r>
            <a:r>
              <a:rPr lang="en-US" dirty="0" err="1"/>
              <a:t>venules</a:t>
            </a:r>
            <a:r>
              <a:rPr lang="en-US" dirty="0"/>
              <a:t>. Histamine is considered the principal mediator of the immediate transient phase of increased vascular permeability, producing </a:t>
            </a:r>
            <a:r>
              <a:rPr lang="en-US" dirty="0" err="1"/>
              <a:t>interendothelial</a:t>
            </a:r>
            <a:r>
              <a:rPr lang="en-US" dirty="0"/>
              <a:t> gaps in </a:t>
            </a:r>
            <a:r>
              <a:rPr lang="en-US" dirty="0" err="1"/>
              <a:t>postcapillary</a:t>
            </a:r>
            <a:r>
              <a:rPr lang="en-US" dirty="0"/>
              <a:t> </a:t>
            </a:r>
            <a:r>
              <a:rPr lang="en-US" dirty="0" err="1" smtClean="0"/>
              <a:t>venules</a:t>
            </a:r>
            <a:endParaRPr lang="en-US" dirty="0"/>
          </a:p>
          <a:p>
            <a:r>
              <a:rPr lang="en-US" dirty="0" smtClean="0"/>
              <a:t>Its </a:t>
            </a:r>
            <a:r>
              <a:rPr lang="en-US" dirty="0"/>
              <a:t>vasoactive effects are mediated mainly via binding to receptors, called H1 receptors, on microvascular </a:t>
            </a:r>
            <a:r>
              <a:rPr lang="en-US" dirty="0" smtClean="0"/>
              <a:t>endothelial </a:t>
            </a:r>
            <a:r>
              <a:rPr lang="en-US" dirty="0"/>
              <a:t>cells. </a:t>
            </a:r>
            <a:endParaRPr lang="en-US" dirty="0" smtClean="0"/>
          </a:p>
          <a:p>
            <a:r>
              <a:rPr lang="en-US" dirty="0"/>
              <a:t>Histamine also causes contraction of some smooth muscles</a:t>
            </a:r>
            <a:endParaRPr lang="en-US" dirty="0" smtClean="0"/>
          </a:p>
          <a:p>
            <a:endParaRPr lang="en-US" dirty="0"/>
          </a:p>
        </p:txBody>
      </p:sp>
      <p:pic>
        <p:nvPicPr>
          <p:cNvPr id="4098" name="Picture 2" descr="Images"/>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745506" y="3038939"/>
            <a:ext cx="4248523" cy="366132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0364454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124A2AB109B04D9394872AA5C4638C" ma:contentTypeVersion="4" ma:contentTypeDescription="Create a new document." ma:contentTypeScope="" ma:versionID="5b68fe66811d79b9f6d42bd3601df31b">
  <xsd:schema xmlns:xsd="http://www.w3.org/2001/XMLSchema" xmlns:xs="http://www.w3.org/2001/XMLSchema" xmlns:p="http://schemas.microsoft.com/office/2006/metadata/properties" xmlns:ns2="513c409d-95b3-4324-b1e7-64465f9ef705" targetNamespace="http://schemas.microsoft.com/office/2006/metadata/properties" ma:root="true" ma:fieldsID="cb387b9b717fe5cfa284108064059818" ns2:_="">
    <xsd:import namespace="513c409d-95b3-4324-b1e7-64465f9ef70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c409d-95b3-4324-b1e7-64465f9ef7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FF87FEE-4792-4C16-B712-6C1C20E22C02}"/>
</file>

<file path=customXml/itemProps2.xml><?xml version="1.0" encoding="utf-8"?>
<ds:datastoreItem xmlns:ds="http://schemas.openxmlformats.org/officeDocument/2006/customXml" ds:itemID="{ACFD0249-5BEB-417B-8BB2-205C41492FAE}"/>
</file>

<file path=customXml/itemProps3.xml><?xml version="1.0" encoding="utf-8"?>
<ds:datastoreItem xmlns:ds="http://schemas.openxmlformats.org/officeDocument/2006/customXml" ds:itemID="{F5685E0C-AEAE-48DA-BD9D-E6EB0760E17F}"/>
</file>

<file path=docProps/app.xml><?xml version="1.0" encoding="utf-8"?>
<Properties xmlns="http://schemas.openxmlformats.org/officeDocument/2006/extended-properties" xmlns:vt="http://schemas.openxmlformats.org/officeDocument/2006/docPropsVTypes">
  <Template>Facet</Template>
  <TotalTime>315</TotalTime>
  <Words>3283</Words>
  <Application>Microsoft Office PowerPoint</Application>
  <PresentationFormat>Custom</PresentationFormat>
  <Paragraphs>256</Paragraphs>
  <Slides>47</Slides>
  <Notes>9</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Facet</vt:lpstr>
      <vt:lpstr>MEDIATORS OF INFLAMMATION</vt:lpstr>
      <vt:lpstr>MEDIATORS OF INFLAMMATION</vt:lpstr>
      <vt:lpstr>General properties of the mediators of inflammation</vt:lpstr>
      <vt:lpstr>Slide 4</vt:lpstr>
      <vt:lpstr>Major groups.</vt:lpstr>
      <vt:lpstr>1.Vasoactive Amines: Histamine and Serotonin.</vt:lpstr>
      <vt:lpstr>Slide 7</vt:lpstr>
      <vt:lpstr>Mast cell degranulation</vt:lpstr>
      <vt:lpstr>Slide 9</vt:lpstr>
      <vt:lpstr>Slide 10</vt:lpstr>
      <vt:lpstr>Serotonin</vt:lpstr>
      <vt:lpstr>2.Arachidonic Acid Metabolites</vt:lpstr>
      <vt:lpstr>Slide 13</vt:lpstr>
      <vt:lpstr>Slide 14</vt:lpstr>
      <vt:lpstr>A. Prostaglandins.</vt:lpstr>
      <vt:lpstr>Slide 16</vt:lpstr>
      <vt:lpstr>Slide 17</vt:lpstr>
      <vt:lpstr>2. Leukotrienes.</vt:lpstr>
      <vt:lpstr>3. Lipoxins</vt:lpstr>
      <vt:lpstr>Slide 20</vt:lpstr>
      <vt:lpstr>Pharmacologic Inhibitors of  Prostaglandins and Leukotrienes</vt:lpstr>
      <vt:lpstr>1. Cyclooxygenase inhibitors </vt:lpstr>
      <vt:lpstr>Slide 23</vt:lpstr>
      <vt:lpstr>Slide 24</vt:lpstr>
      <vt:lpstr>3. Cytokines and Chemokines</vt:lpstr>
      <vt:lpstr>Slide 26</vt:lpstr>
      <vt:lpstr>Slide 27</vt:lpstr>
      <vt:lpstr>Slide 28</vt:lpstr>
      <vt:lpstr>Slide 29</vt:lpstr>
      <vt:lpstr>Slide 30</vt:lpstr>
      <vt:lpstr>Slide 31</vt:lpstr>
      <vt:lpstr>Slide 32</vt:lpstr>
      <vt:lpstr>Slide 33</vt:lpstr>
      <vt:lpstr>Other Cytokines in Acute Inflammation</vt:lpstr>
      <vt:lpstr>4. Complement System</vt:lpstr>
      <vt:lpstr>Slide 36</vt:lpstr>
      <vt:lpstr>Slide 37</vt:lpstr>
      <vt:lpstr>Slide 38</vt:lpstr>
      <vt:lpstr>The complement system has three main functions:</vt:lpstr>
      <vt:lpstr>Slide 40</vt:lpstr>
      <vt:lpstr>Regulatory proteins for complement system</vt:lpstr>
      <vt:lpstr>Slide 42</vt:lpstr>
      <vt:lpstr>Other Mediators of Inflammation</vt:lpstr>
      <vt:lpstr>Slide 44</vt:lpstr>
      <vt:lpstr>Slide 45</vt:lpstr>
      <vt:lpstr>Slide 46</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MEDIATORS OF INFLAMMATION</dc:title>
  <dc:creator>Windows User</dc:creator>
  <cp:lastModifiedBy>Admin</cp:lastModifiedBy>
  <cp:revision>26</cp:revision>
  <dcterms:created xsi:type="dcterms:W3CDTF">2021-10-27T06:23:27Z</dcterms:created>
  <dcterms:modified xsi:type="dcterms:W3CDTF">2021-11-02T21:19:23Z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0x01010028124A2AB109B04D9394872AA5C4638C</vt:lpwstr>
  </property>
</Properties>
</file>