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8.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5" r:id="rId2"/>
    <p:sldMasterId id="2147483742" r:id="rId3"/>
    <p:sldMasterId id="2147483754" r:id="rId4"/>
    <p:sldMasterId id="2147483766" r:id="rId5"/>
    <p:sldMasterId id="2147483778" r:id="rId6"/>
    <p:sldMasterId id="2147483790" r:id="rId7"/>
    <p:sldMasterId id="2147483808" r:id="rId8"/>
    <p:sldMasterId id="2147483826" r:id="rId9"/>
  </p:sldMasterIdLst>
  <p:notesMasterIdLst>
    <p:notesMasterId r:id="rId120"/>
  </p:notesMasterIdLst>
  <p:sldIdLst>
    <p:sldId id="259" r:id="rId10"/>
    <p:sldId id="262" r:id="rId11"/>
    <p:sldId id="265" r:id="rId12"/>
    <p:sldId id="268" r:id="rId13"/>
    <p:sldId id="271" r:id="rId14"/>
    <p:sldId id="274" r:id="rId15"/>
    <p:sldId id="277" r:id="rId16"/>
    <p:sldId id="280" r:id="rId17"/>
    <p:sldId id="283" r:id="rId18"/>
    <p:sldId id="286" r:id="rId19"/>
    <p:sldId id="289" r:id="rId20"/>
    <p:sldId id="292" r:id="rId21"/>
    <p:sldId id="295" r:id="rId22"/>
    <p:sldId id="298" r:id="rId23"/>
    <p:sldId id="301" r:id="rId24"/>
    <p:sldId id="304" r:id="rId25"/>
    <p:sldId id="307" r:id="rId26"/>
    <p:sldId id="310" r:id="rId27"/>
    <p:sldId id="313" r:id="rId28"/>
    <p:sldId id="316" r:id="rId29"/>
    <p:sldId id="319" r:id="rId30"/>
    <p:sldId id="322" r:id="rId31"/>
    <p:sldId id="325" r:id="rId32"/>
    <p:sldId id="328" r:id="rId33"/>
    <p:sldId id="331" r:id="rId34"/>
    <p:sldId id="334" r:id="rId35"/>
    <p:sldId id="337" r:id="rId36"/>
    <p:sldId id="340" r:id="rId37"/>
    <p:sldId id="343" r:id="rId38"/>
    <p:sldId id="346" r:id="rId39"/>
    <p:sldId id="349" r:id="rId40"/>
    <p:sldId id="352" r:id="rId41"/>
    <p:sldId id="355" r:id="rId42"/>
    <p:sldId id="358" r:id="rId43"/>
    <p:sldId id="361" r:id="rId44"/>
    <p:sldId id="364" r:id="rId45"/>
    <p:sldId id="367" r:id="rId46"/>
    <p:sldId id="370" r:id="rId47"/>
    <p:sldId id="373" r:id="rId48"/>
    <p:sldId id="376" r:id="rId49"/>
    <p:sldId id="379" r:id="rId50"/>
    <p:sldId id="382" r:id="rId51"/>
    <p:sldId id="385" r:id="rId52"/>
    <p:sldId id="388" r:id="rId53"/>
    <p:sldId id="391" r:id="rId54"/>
    <p:sldId id="394" r:id="rId55"/>
    <p:sldId id="397" r:id="rId56"/>
    <p:sldId id="400" r:id="rId57"/>
    <p:sldId id="403" r:id="rId58"/>
    <p:sldId id="406" r:id="rId59"/>
    <p:sldId id="409" r:id="rId60"/>
    <p:sldId id="412" r:id="rId61"/>
    <p:sldId id="415" r:id="rId62"/>
    <p:sldId id="418" r:id="rId63"/>
    <p:sldId id="421" r:id="rId64"/>
    <p:sldId id="424" r:id="rId65"/>
    <p:sldId id="427" r:id="rId66"/>
    <p:sldId id="430" r:id="rId67"/>
    <p:sldId id="433" r:id="rId68"/>
    <p:sldId id="436" r:id="rId69"/>
    <p:sldId id="439" r:id="rId70"/>
    <p:sldId id="442" r:id="rId71"/>
    <p:sldId id="445" r:id="rId72"/>
    <p:sldId id="448" r:id="rId73"/>
    <p:sldId id="451" r:id="rId74"/>
    <p:sldId id="454" r:id="rId75"/>
    <p:sldId id="457" r:id="rId76"/>
    <p:sldId id="460" r:id="rId77"/>
    <p:sldId id="463" r:id="rId78"/>
    <p:sldId id="466" r:id="rId79"/>
    <p:sldId id="469" r:id="rId80"/>
    <p:sldId id="472" r:id="rId81"/>
    <p:sldId id="475" r:id="rId82"/>
    <p:sldId id="478" r:id="rId83"/>
    <p:sldId id="481" r:id="rId84"/>
    <p:sldId id="484" r:id="rId85"/>
    <p:sldId id="487" r:id="rId86"/>
    <p:sldId id="490" r:id="rId87"/>
    <p:sldId id="493" r:id="rId88"/>
    <p:sldId id="496" r:id="rId89"/>
    <p:sldId id="499" r:id="rId90"/>
    <p:sldId id="502" r:id="rId91"/>
    <p:sldId id="505" r:id="rId92"/>
    <p:sldId id="508" r:id="rId93"/>
    <p:sldId id="511" r:id="rId94"/>
    <p:sldId id="514" r:id="rId95"/>
    <p:sldId id="517" r:id="rId96"/>
    <p:sldId id="520" r:id="rId97"/>
    <p:sldId id="523" r:id="rId98"/>
    <p:sldId id="526" r:id="rId99"/>
    <p:sldId id="529" r:id="rId100"/>
    <p:sldId id="532" r:id="rId101"/>
    <p:sldId id="535" r:id="rId102"/>
    <p:sldId id="538" r:id="rId103"/>
    <p:sldId id="541" r:id="rId104"/>
    <p:sldId id="544" r:id="rId105"/>
    <p:sldId id="547" r:id="rId106"/>
    <p:sldId id="550" r:id="rId107"/>
    <p:sldId id="553" r:id="rId108"/>
    <p:sldId id="556" r:id="rId109"/>
    <p:sldId id="559" r:id="rId110"/>
    <p:sldId id="562" r:id="rId111"/>
    <p:sldId id="565" r:id="rId112"/>
    <p:sldId id="568" r:id="rId113"/>
    <p:sldId id="571" r:id="rId114"/>
    <p:sldId id="574" r:id="rId115"/>
    <p:sldId id="577" r:id="rId116"/>
    <p:sldId id="580" r:id="rId117"/>
    <p:sldId id="583" r:id="rId118"/>
    <p:sldId id="586" r:id="rId119"/>
  </p:sldIdLst>
  <p:sldSz cx="12192000" cy="6858000"/>
  <p:notesSz cx="6858000" cy="9144000"/>
  <p:custDataLst>
    <p:tags r:id="rId12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 uri="{1BD7E111-0CB8-44D6-8891-C1BB2F81B7CC}">
      <p1710:readonlyRecommended xmlns:p1710="http://schemas.microsoft.com/office/powerpoint/2017/10/main" xmlns=""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0"/>
    <p:restoredTop sz="0"/>
  </p:normalViewPr>
  <p:slideViewPr>
    <p:cSldViewPr>
      <p:cViewPr>
        <p:scale>
          <a:sx n="73" d="100"/>
          <a:sy n="73" d="100"/>
        </p:scale>
        <p:origin x="0" y="-60"/>
      </p:cViewPr>
      <p:guideLst>
        <p:guide orient="horz" pos="2160"/>
        <p:guide pos="3840"/>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117" Type="http://schemas.openxmlformats.org/officeDocument/2006/relationships/slide" Target="slides/slide108.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12" Type="http://schemas.openxmlformats.org/officeDocument/2006/relationships/slide" Target="slides/slide103.xml"/><Relationship Id="rId16" Type="http://schemas.openxmlformats.org/officeDocument/2006/relationships/slide" Target="slides/slide7.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2.xml"/><Relationship Id="rId82" Type="http://schemas.openxmlformats.org/officeDocument/2006/relationships/slide" Target="slides/slide73.xml"/><Relationship Id="rId90" Type="http://schemas.openxmlformats.org/officeDocument/2006/relationships/slide" Target="slides/slide81.xml"/><Relationship Id="rId95" Type="http://schemas.openxmlformats.org/officeDocument/2006/relationships/slide" Target="slides/slide86.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13" Type="http://schemas.openxmlformats.org/officeDocument/2006/relationships/slide" Target="slides/slide104.xml"/><Relationship Id="rId118" Type="http://schemas.openxmlformats.org/officeDocument/2006/relationships/slide" Target="slides/slide109.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tags" Target="tags/tag1.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103" Type="http://schemas.openxmlformats.org/officeDocument/2006/relationships/slide" Target="slides/slide94.xml"/><Relationship Id="rId108" Type="http://schemas.openxmlformats.org/officeDocument/2006/relationships/slide" Target="slides/slide99.xml"/><Relationship Id="rId116" Type="http://schemas.openxmlformats.org/officeDocument/2006/relationships/slide" Target="slides/slide107.xml"/><Relationship Id="rId124" Type="http://schemas.openxmlformats.org/officeDocument/2006/relationships/theme" Target="theme/theme1.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slide" Target="slides/slide87.xml"/><Relationship Id="rId111" Type="http://schemas.openxmlformats.org/officeDocument/2006/relationships/slide" Target="slides/slide10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openxmlformats.org/officeDocument/2006/relationships/slide" Target="slides/slide97.xml"/><Relationship Id="rId114" Type="http://schemas.openxmlformats.org/officeDocument/2006/relationships/slide" Target="slides/slide105.xml"/><Relationship Id="rId119" Type="http://schemas.openxmlformats.org/officeDocument/2006/relationships/slide" Target="slides/slide110.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120" Type="http://schemas.openxmlformats.org/officeDocument/2006/relationships/notesMaster" Target="notesMasters/notesMaster1.xml"/><Relationship Id="rId125"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slide" Target="slides/slide10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DA5674-4925-497D-9A92-83F4D056DE2D}"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EA695AC0-4AE0-4FCA-9934-46A46D1DFA4E}" type="parTrans" cxnId="{E08E783D-F45A-4DBF-BD56-17C041699ECC}">
      <dgm:prSet/>
      <dgm:spPr/>
      <dgm:t>
        <a:bodyPr/>
        <a:lstStyle/>
        <a:p>
          <a:endParaRPr lang="en-US"/>
        </a:p>
      </dgm:t>
    </dgm:pt>
    <dgm:pt modelId="{64EAC2C0-C65A-4616-A666-8AC445B3F1C2}">
      <dgm:prSet/>
      <dgm:spPr/>
      <dgm:t>
        <a:bodyPr/>
        <a:lstStyle/>
        <a:p>
          <a:r>
            <a:rPr lang="en-US" altLang="en-US"/>
            <a:t>The head should be semi flexed </a:t>
          </a:r>
        </a:p>
      </dgm:t>
    </dgm:pt>
    <dgm:pt modelId="{E075DC6A-DCE6-4B10-9519-5279D6511A67}" type="sibTrans" cxnId="{E08E783D-F45A-4DBF-BD56-17C041699ECC}">
      <dgm:prSet/>
      <dgm:spPr>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dgm:spPr>
      <dgm:t>
        <a:bodyPr/>
        <a:lstStyle/>
        <a:p>
          <a:endParaRPr lang="en-US"/>
        </a:p>
      </dgm:t>
    </dgm:pt>
    <dgm:pt modelId="{08B7E377-FB35-42EE-BE91-170BBD4E11AE}" type="parTrans" cxnId="{7D129A81-9388-4D0E-B267-A45E0637E4E9}">
      <dgm:prSet/>
      <dgm:spPr/>
      <dgm:t>
        <a:bodyPr/>
        <a:lstStyle/>
        <a:p>
          <a:endParaRPr lang="en-US"/>
        </a:p>
      </dgm:t>
    </dgm:pt>
    <dgm:pt modelId="{B17D757B-082D-4471-9613-963421F390AA}">
      <dgm:prSet/>
      <dgm:spPr/>
      <dgm:t>
        <a:bodyPr/>
        <a:lstStyle/>
        <a:p>
          <a:r>
            <a:rPr lang="en-US" altLang="en-US"/>
            <a:t>Hold the laryngoscope in the left hand, and stabilize the infant's head with the right hand. </a:t>
          </a:r>
        </a:p>
      </dgm:t>
    </dgm:pt>
    <dgm:pt modelId="{C99C4F91-B3CA-44D8-8B13-EC76E79C3547}" type="sibTrans" cxnId="{7D129A81-9388-4D0E-B267-A45E0637E4E9}">
      <dgm:prSet/>
      <dgm:spPr>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dgm:spPr>
      <dgm:t>
        <a:bodyPr/>
        <a:lstStyle/>
        <a:p>
          <a:endParaRPr lang="en-US"/>
        </a:p>
      </dgm:t>
    </dgm:pt>
    <dgm:pt modelId="{40C618BB-BCE8-4BC0-84A9-A6CBE0F114E0}" type="parTrans" cxnId="{B4D0D9B4-A283-4FD5-923C-8021CC6B7DDE}">
      <dgm:prSet/>
      <dgm:spPr/>
      <dgm:t>
        <a:bodyPr/>
        <a:lstStyle/>
        <a:p>
          <a:endParaRPr lang="en-US"/>
        </a:p>
      </dgm:t>
    </dgm:pt>
    <dgm:pt modelId="{7F3982CE-2FB9-4D8F-8647-F6E7EF32520C}">
      <dgm:prSet/>
      <dgm:spPr/>
      <dgm:t>
        <a:bodyPr/>
        <a:lstStyle/>
        <a:p>
          <a:r>
            <a:rPr lang="en-US" altLang="en-US"/>
            <a:t>Slide the laryngoscope blade over the tongue and gently compress forward on the tongue </a:t>
          </a:r>
        </a:p>
      </dgm:t>
    </dgm:pt>
    <dgm:pt modelId="{8214EA95-B308-41B2-AB19-39B905A02330}" type="sibTrans" cxnId="{B4D0D9B4-A283-4FD5-923C-8021CC6B7DDE}">
      <dgm:prSet/>
      <dgm:spPr>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dgm:spPr>
      <dgm:t>
        <a:bodyPr/>
        <a:lstStyle/>
        <a:p>
          <a:endParaRPr lang="en-US"/>
        </a:p>
      </dgm:t>
    </dgm:pt>
    <dgm:pt modelId="{9C9F20DD-365E-4285-86FA-C5946C06BBDB}" type="parTrans" cxnId="{361B76B1-70DD-41C2-B669-9B1B8634F22F}">
      <dgm:prSet/>
      <dgm:spPr/>
      <dgm:t>
        <a:bodyPr/>
        <a:lstStyle/>
        <a:p>
          <a:endParaRPr lang="en-US"/>
        </a:p>
      </dgm:t>
    </dgm:pt>
    <dgm:pt modelId="{BEDE0322-DD72-4546-8693-02561B550E47}">
      <dgm:prSet/>
      <dgm:spPr/>
      <dgm:t>
        <a:bodyPr/>
        <a:lstStyle/>
        <a:p>
          <a:pPr>
            <a:buFont typeface="Arial" pitchFamily="34" charset="0"/>
            <a:buAutoNum type="arabicPeriod" startAt="4"/>
          </a:pPr>
          <a:r>
            <a:rPr lang="en-US" altLang="en-US"/>
            <a:t>Then upward and forward without  touching the upper lip</a:t>
          </a:r>
        </a:p>
      </dgm:t>
    </dgm:pt>
    <dgm:pt modelId="{2D00C8D9-C395-4851-9760-B1D83827D066}" type="sibTrans" cxnId="{361B76B1-70DD-41C2-B669-9B1B8634F22F}">
      <dgm:prSet/>
      <dgm:spPr>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dgm:spPr>
      <dgm:t>
        <a:bodyPr/>
        <a:lstStyle/>
        <a:p>
          <a:endParaRPr lang="en-US"/>
        </a:p>
      </dgm:t>
    </dgm:pt>
    <dgm:pt modelId="{44D80731-80B2-4D1F-BBA7-80851016F2AC}" type="parTrans" cxnId="{5EB9FFC0-FEC5-4E11-B71F-A9E355DF8B34}">
      <dgm:prSet/>
      <dgm:spPr/>
      <dgm:t>
        <a:bodyPr/>
        <a:lstStyle/>
        <a:p>
          <a:endParaRPr lang="en-US"/>
        </a:p>
      </dgm:t>
    </dgm:pt>
    <dgm:pt modelId="{C550BBD6-88D7-4CA3-AFC4-9CEA8B5F7100}">
      <dgm:prSet/>
      <dgm:spPr/>
      <dgm:t>
        <a:bodyPr/>
        <a:lstStyle/>
        <a:p>
          <a:pPr>
            <a:buFont typeface="Arial" pitchFamily="34" charset="0"/>
            <a:buAutoNum type="arabicPeriod" startAt="4"/>
          </a:pPr>
          <a:r>
            <a:rPr lang="en-US" altLang="en-US"/>
            <a:t>Visualize the vocal cords </a:t>
          </a:r>
        </a:p>
      </dgm:t>
    </dgm:pt>
    <dgm:pt modelId="{0A7A1772-4B7F-4CE9-8D59-D988090641D1}" type="sibTrans" cxnId="{5EB9FFC0-FEC5-4E11-B71F-A9E355DF8B34}">
      <dgm:prSet/>
      <dgm:spPr/>
      <dgm:t>
        <a:bodyPr/>
        <a:lstStyle/>
        <a:p>
          <a:endParaRPr lang="en-US"/>
        </a:p>
      </dgm:t>
    </dgm:pt>
    <dgm:pt modelId="{3DE46387-12B4-467F-ACDA-0231F8BD5BDB}" type="parTrans" cxnId="{E99CDEE0-A957-4236-ACCB-85C5274F521D}">
      <dgm:prSet/>
      <dgm:spPr/>
      <dgm:t>
        <a:bodyPr/>
        <a:lstStyle/>
        <a:p>
          <a:endParaRPr lang="en-US"/>
        </a:p>
      </dgm:t>
    </dgm:pt>
    <dgm:pt modelId="{75E1651F-B2EE-4B31-AE5D-5EF184BCD4F1}">
      <dgm:prSet/>
      <dgm:spPr/>
      <dgm:t>
        <a:bodyPr/>
        <a:lstStyle/>
        <a:p>
          <a:pPr>
            <a:buFont typeface="Arial" pitchFamily="34" charset="0"/>
            <a:buAutoNum type="arabicPeriod" startAt="4"/>
          </a:pPr>
          <a:endParaRPr lang="en-US" altLang="en-US"/>
        </a:p>
      </dgm:t>
    </dgm:pt>
    <dgm:pt modelId="{B851EC1E-0C59-4A26-8F02-A4E08EC4FAE5}" type="sibTrans" cxnId="{E99CDEE0-A957-4236-ACCB-85C5274F521D}">
      <dgm:prSet/>
      <dgm:spPr/>
      <dgm:t>
        <a:bodyPr/>
        <a:lstStyle/>
        <a:p>
          <a:endParaRPr lang="en-US"/>
        </a:p>
      </dgm:t>
    </dgm:pt>
    <dgm:pt modelId="{E6DC53AB-F228-4D5A-8ACD-DAB31333669F}" type="pres">
      <dgm:prSet presAssocID="{8BDA5674-4925-497D-9A92-83F4D056DE2D}" presName="outerComposite" presStyleCnt="0">
        <dgm:presLayoutVars>
          <dgm:chMax val="5"/>
          <dgm:dir/>
          <dgm:resizeHandles val="exact"/>
        </dgm:presLayoutVars>
      </dgm:prSet>
      <dgm:spPr/>
      <dgm:t>
        <a:bodyPr/>
        <a:lstStyle/>
        <a:p>
          <a:endParaRPr lang="en-US"/>
        </a:p>
      </dgm:t>
    </dgm:pt>
    <dgm:pt modelId="{9CEE63D3-0F43-4F45-B1F4-8547D5F75D07}" type="pres">
      <dgm:prSet presAssocID="{8BDA5674-4925-497D-9A92-83F4D056DE2D}" presName="dummyMaxCanvas" presStyleCnt="0">
        <dgm:presLayoutVars/>
      </dgm:prSet>
      <dgm:spPr/>
      <dgm:t>
        <a:bodyPr/>
        <a:lstStyle/>
        <a:p>
          <a:endParaRPr/>
        </a:p>
      </dgm:t>
    </dgm:pt>
    <dgm:pt modelId="{B74CFD7E-712F-4D40-AC15-0724E31089F7}" type="pres">
      <dgm:prSet presAssocID="{8BDA5674-4925-497D-9A92-83F4D056DE2D}" presName="FiveNodes_1" presStyleLbl="node1" presStyleIdx="0" presStyleCnt="5">
        <dgm:presLayoutVars>
          <dgm:bulletEnabled val="1"/>
        </dgm:presLayoutVars>
      </dgm:prSet>
      <dgm:spPr/>
      <dgm:t>
        <a:bodyPr/>
        <a:lstStyle/>
        <a:p>
          <a:endParaRPr lang="en-US"/>
        </a:p>
      </dgm:t>
    </dgm:pt>
    <dgm:pt modelId="{DB2B91DB-7364-44D7-9A51-97D07C0E6C0B}" type="pres">
      <dgm:prSet presAssocID="{8BDA5674-4925-497D-9A92-83F4D056DE2D}" presName="FiveNodes_2" presStyleLbl="node1" presStyleIdx="1" presStyleCnt="5">
        <dgm:presLayoutVars>
          <dgm:bulletEnabled val="1"/>
        </dgm:presLayoutVars>
      </dgm:prSet>
      <dgm:spPr/>
      <dgm:t>
        <a:bodyPr/>
        <a:lstStyle/>
        <a:p>
          <a:endParaRPr lang="en-US"/>
        </a:p>
      </dgm:t>
    </dgm:pt>
    <dgm:pt modelId="{0B2F4D25-2FF2-4ECB-9A9F-1477C93AED71}" type="pres">
      <dgm:prSet presAssocID="{8BDA5674-4925-497D-9A92-83F4D056DE2D}" presName="FiveNodes_3" presStyleLbl="node1" presStyleIdx="2" presStyleCnt="5">
        <dgm:presLayoutVars>
          <dgm:bulletEnabled val="1"/>
        </dgm:presLayoutVars>
      </dgm:prSet>
      <dgm:spPr/>
      <dgm:t>
        <a:bodyPr/>
        <a:lstStyle/>
        <a:p>
          <a:endParaRPr lang="en-US"/>
        </a:p>
      </dgm:t>
    </dgm:pt>
    <dgm:pt modelId="{BFE749D3-043D-4DF1-A701-F2C5BE88FEE0}" type="pres">
      <dgm:prSet presAssocID="{8BDA5674-4925-497D-9A92-83F4D056DE2D}" presName="FiveNodes_4" presStyleLbl="node1" presStyleIdx="3" presStyleCnt="5">
        <dgm:presLayoutVars>
          <dgm:bulletEnabled val="1"/>
        </dgm:presLayoutVars>
      </dgm:prSet>
      <dgm:spPr/>
      <dgm:t>
        <a:bodyPr/>
        <a:lstStyle/>
        <a:p>
          <a:endParaRPr lang="en-US"/>
        </a:p>
      </dgm:t>
    </dgm:pt>
    <dgm:pt modelId="{6D8C7EB0-001B-41E8-8B46-47EBBC2F159E}" type="pres">
      <dgm:prSet presAssocID="{8BDA5674-4925-497D-9A92-83F4D056DE2D}" presName="FiveNodes_5" presStyleLbl="node1" presStyleIdx="4" presStyleCnt="5">
        <dgm:presLayoutVars>
          <dgm:bulletEnabled val="1"/>
        </dgm:presLayoutVars>
      </dgm:prSet>
      <dgm:spPr/>
      <dgm:t>
        <a:bodyPr/>
        <a:lstStyle/>
        <a:p>
          <a:endParaRPr lang="en-US"/>
        </a:p>
      </dgm:t>
    </dgm:pt>
    <dgm:pt modelId="{4ACB60C0-4790-4A6F-A23A-2CB7E330401F}" type="pres">
      <dgm:prSet presAssocID="{8BDA5674-4925-497D-9A92-83F4D056DE2D}" presName="FiveConn_1-2" presStyleLbl="fgAccFollowNode1" presStyleIdx="0" presStyleCnt="4">
        <dgm:presLayoutVars>
          <dgm:bulletEnabled val="1"/>
        </dgm:presLayoutVars>
      </dgm:prSet>
      <dgm:spPr/>
      <dgm:t>
        <a:bodyPr/>
        <a:lstStyle/>
        <a:p>
          <a:endParaRPr lang="en-US"/>
        </a:p>
      </dgm:t>
    </dgm:pt>
    <dgm:pt modelId="{2A6B19E3-BEB1-4F3C-A8D6-234F49855FC4}" type="pres">
      <dgm:prSet presAssocID="{8BDA5674-4925-497D-9A92-83F4D056DE2D}" presName="FiveConn_2-3" presStyleLbl="fgAccFollowNode1" presStyleIdx="1" presStyleCnt="4">
        <dgm:presLayoutVars>
          <dgm:bulletEnabled val="1"/>
        </dgm:presLayoutVars>
      </dgm:prSet>
      <dgm:spPr/>
      <dgm:t>
        <a:bodyPr/>
        <a:lstStyle/>
        <a:p>
          <a:endParaRPr lang="en-US"/>
        </a:p>
      </dgm:t>
    </dgm:pt>
    <dgm:pt modelId="{296441A9-7A61-4061-8C2C-5B6E4431F919}" type="pres">
      <dgm:prSet presAssocID="{8BDA5674-4925-497D-9A92-83F4D056DE2D}" presName="FiveConn_3-4" presStyleLbl="fgAccFollowNode1" presStyleIdx="2" presStyleCnt="4">
        <dgm:presLayoutVars>
          <dgm:bulletEnabled val="1"/>
        </dgm:presLayoutVars>
      </dgm:prSet>
      <dgm:spPr/>
      <dgm:t>
        <a:bodyPr/>
        <a:lstStyle/>
        <a:p>
          <a:endParaRPr lang="en-US"/>
        </a:p>
      </dgm:t>
    </dgm:pt>
    <dgm:pt modelId="{D03CD7CD-0F57-4F28-B7B0-B40F14D5B34F}" type="pres">
      <dgm:prSet presAssocID="{8BDA5674-4925-497D-9A92-83F4D056DE2D}" presName="FiveConn_4-5" presStyleLbl="fgAccFollowNode1" presStyleIdx="3" presStyleCnt="4">
        <dgm:presLayoutVars>
          <dgm:bulletEnabled val="1"/>
        </dgm:presLayoutVars>
      </dgm:prSet>
      <dgm:spPr/>
      <dgm:t>
        <a:bodyPr/>
        <a:lstStyle/>
        <a:p>
          <a:endParaRPr lang="en-US"/>
        </a:p>
      </dgm:t>
    </dgm:pt>
    <dgm:pt modelId="{FF9A722F-31A5-45CF-98FA-97B3DAFC0487}" type="pres">
      <dgm:prSet presAssocID="{8BDA5674-4925-497D-9A92-83F4D056DE2D}" presName="FiveNodes_1_text" presStyleLbl="node1" presStyleIdx="4" presStyleCnt="5">
        <dgm:presLayoutVars>
          <dgm:bulletEnabled val="1"/>
        </dgm:presLayoutVars>
      </dgm:prSet>
      <dgm:spPr/>
      <dgm:t>
        <a:bodyPr/>
        <a:lstStyle/>
        <a:p>
          <a:endParaRPr lang="en-US"/>
        </a:p>
      </dgm:t>
    </dgm:pt>
    <dgm:pt modelId="{F8E8C278-EEC1-4F7E-ABD8-65820B13B444}" type="pres">
      <dgm:prSet presAssocID="{8BDA5674-4925-497D-9A92-83F4D056DE2D}" presName="FiveNodes_2_text" presStyleLbl="node1" presStyleIdx="4" presStyleCnt="5">
        <dgm:presLayoutVars>
          <dgm:bulletEnabled val="1"/>
        </dgm:presLayoutVars>
      </dgm:prSet>
      <dgm:spPr/>
      <dgm:t>
        <a:bodyPr/>
        <a:lstStyle/>
        <a:p>
          <a:endParaRPr lang="en-US"/>
        </a:p>
      </dgm:t>
    </dgm:pt>
    <dgm:pt modelId="{1D3D5228-CDD8-472D-87E5-375172B8DC90}" type="pres">
      <dgm:prSet presAssocID="{8BDA5674-4925-497D-9A92-83F4D056DE2D}" presName="FiveNodes_3_text" presStyleLbl="node1" presStyleIdx="4" presStyleCnt="5">
        <dgm:presLayoutVars>
          <dgm:bulletEnabled val="1"/>
        </dgm:presLayoutVars>
      </dgm:prSet>
      <dgm:spPr/>
      <dgm:t>
        <a:bodyPr/>
        <a:lstStyle/>
        <a:p>
          <a:endParaRPr lang="en-US"/>
        </a:p>
      </dgm:t>
    </dgm:pt>
    <dgm:pt modelId="{D38C01B0-CC11-4596-A731-9E6FAD72235C}" type="pres">
      <dgm:prSet presAssocID="{8BDA5674-4925-497D-9A92-83F4D056DE2D}" presName="FiveNodes_4_text" presStyleLbl="node1" presStyleIdx="4" presStyleCnt="5">
        <dgm:presLayoutVars>
          <dgm:bulletEnabled val="1"/>
        </dgm:presLayoutVars>
      </dgm:prSet>
      <dgm:spPr/>
      <dgm:t>
        <a:bodyPr/>
        <a:lstStyle/>
        <a:p>
          <a:endParaRPr lang="en-US"/>
        </a:p>
      </dgm:t>
    </dgm:pt>
    <dgm:pt modelId="{C84EBFD4-99F1-428D-A982-E5BB1C795F8B}" type="pres">
      <dgm:prSet presAssocID="{8BDA5674-4925-497D-9A92-83F4D056DE2D}" presName="FiveNodes_5_text" presStyleLbl="node1" presStyleIdx="4" presStyleCnt="5">
        <dgm:presLayoutVars>
          <dgm:bulletEnabled val="1"/>
        </dgm:presLayoutVars>
      </dgm:prSet>
      <dgm:spPr/>
      <dgm:t>
        <a:bodyPr/>
        <a:lstStyle/>
        <a:p>
          <a:endParaRPr lang="en-US"/>
        </a:p>
      </dgm:t>
    </dgm:pt>
  </dgm:ptLst>
  <dgm:cxnLst>
    <dgm:cxn modelId="{620219B6-506D-4BAA-8EC7-6BA6480691FC}" type="presOf" srcId="{2D00C8D9-C395-4851-9760-B1D83827D066}" destId="{D03CD7CD-0F57-4F28-B7B0-B40F14D5B34F}" srcOrd="0" destOrd="0" presId="urn:microsoft.com/office/officeart/2005/8/layout/vProcess5"/>
    <dgm:cxn modelId="{E99CDEE0-A957-4236-ACCB-85C5274F521D}" srcId="{8BDA5674-4925-497D-9A92-83F4D056DE2D}" destId="{75E1651F-B2EE-4B31-AE5D-5EF184BCD4F1}" srcOrd="5" destOrd="0" parTransId="{3DE46387-12B4-467F-ACDA-0231F8BD5BDB}" sibTransId="{B851EC1E-0C59-4A26-8F02-A4E08EC4FAE5}"/>
    <dgm:cxn modelId="{361B76B1-70DD-41C2-B669-9B1B8634F22F}" srcId="{8BDA5674-4925-497D-9A92-83F4D056DE2D}" destId="{BEDE0322-DD72-4546-8693-02561B550E47}" srcOrd="3" destOrd="0" parTransId="{9C9F20DD-365E-4285-86FA-C5946C06BBDB}" sibTransId="{2D00C8D9-C395-4851-9760-B1D83827D066}"/>
    <dgm:cxn modelId="{3CEDEC5E-5372-4D86-BEA8-7D65F9AE2C03}" type="presOf" srcId="{C550BBD6-88D7-4CA3-AFC4-9CEA8B5F7100}" destId="{C84EBFD4-99F1-428D-A982-E5BB1C795F8B}" srcOrd="1" destOrd="0" presId="urn:microsoft.com/office/officeart/2005/8/layout/vProcess5"/>
    <dgm:cxn modelId="{EFE0AC4A-35F3-4AD8-9292-D2493EF68761}" type="presOf" srcId="{8214EA95-B308-41B2-AB19-39B905A02330}" destId="{296441A9-7A61-4061-8C2C-5B6E4431F919}" srcOrd="0" destOrd="0" presId="urn:microsoft.com/office/officeart/2005/8/layout/vProcess5"/>
    <dgm:cxn modelId="{620B6E6B-BD12-47CE-A149-0F6F0DDFC507}" type="presOf" srcId="{BEDE0322-DD72-4546-8693-02561B550E47}" destId="{BFE749D3-043D-4DF1-A701-F2C5BE88FEE0}" srcOrd="0" destOrd="0" presId="urn:microsoft.com/office/officeart/2005/8/layout/vProcess5"/>
    <dgm:cxn modelId="{F0EBB3E4-FC79-4B31-B3C3-047F70F81D1F}" type="presOf" srcId="{BEDE0322-DD72-4546-8693-02561B550E47}" destId="{D38C01B0-CC11-4596-A731-9E6FAD72235C}" srcOrd="1" destOrd="0" presId="urn:microsoft.com/office/officeart/2005/8/layout/vProcess5"/>
    <dgm:cxn modelId="{7D129A81-9388-4D0E-B267-A45E0637E4E9}" srcId="{8BDA5674-4925-497D-9A92-83F4D056DE2D}" destId="{B17D757B-082D-4471-9613-963421F390AA}" srcOrd="1" destOrd="0" parTransId="{08B7E377-FB35-42EE-BE91-170BBD4E11AE}" sibTransId="{C99C4F91-B3CA-44D8-8B13-EC76E79C3547}"/>
    <dgm:cxn modelId="{5EB9FFC0-FEC5-4E11-B71F-A9E355DF8B34}" srcId="{8BDA5674-4925-497D-9A92-83F4D056DE2D}" destId="{C550BBD6-88D7-4CA3-AFC4-9CEA8B5F7100}" srcOrd="4" destOrd="0" parTransId="{44D80731-80B2-4D1F-BBA7-80851016F2AC}" sibTransId="{0A7A1772-4B7F-4CE9-8D59-D988090641D1}"/>
    <dgm:cxn modelId="{E08E783D-F45A-4DBF-BD56-17C041699ECC}" srcId="{8BDA5674-4925-497D-9A92-83F4D056DE2D}" destId="{64EAC2C0-C65A-4616-A666-8AC445B3F1C2}" srcOrd="0" destOrd="0" parTransId="{EA695AC0-4AE0-4FCA-9934-46A46D1DFA4E}" sibTransId="{E075DC6A-DCE6-4B10-9519-5279D6511A67}"/>
    <dgm:cxn modelId="{BBF62E68-F23F-4797-8888-5BE9E8BA4BBC}" type="presOf" srcId="{7F3982CE-2FB9-4D8F-8647-F6E7EF32520C}" destId="{0B2F4D25-2FF2-4ECB-9A9F-1477C93AED71}" srcOrd="0" destOrd="0" presId="urn:microsoft.com/office/officeart/2005/8/layout/vProcess5"/>
    <dgm:cxn modelId="{7DC33EE8-2A62-498C-9850-3B6188804016}" type="presOf" srcId="{B17D757B-082D-4471-9613-963421F390AA}" destId="{DB2B91DB-7364-44D7-9A51-97D07C0E6C0B}" srcOrd="0" destOrd="0" presId="urn:microsoft.com/office/officeart/2005/8/layout/vProcess5"/>
    <dgm:cxn modelId="{4FD39BA4-6311-4A5C-B8E8-C9683076F3C0}" type="presOf" srcId="{C99C4F91-B3CA-44D8-8B13-EC76E79C3547}" destId="{2A6B19E3-BEB1-4F3C-A8D6-234F49855FC4}" srcOrd="0" destOrd="0" presId="urn:microsoft.com/office/officeart/2005/8/layout/vProcess5"/>
    <dgm:cxn modelId="{6406A38C-E893-4D90-A377-0054659866E6}" type="presOf" srcId="{64EAC2C0-C65A-4616-A666-8AC445B3F1C2}" destId="{B74CFD7E-712F-4D40-AC15-0724E31089F7}" srcOrd="0" destOrd="0" presId="urn:microsoft.com/office/officeart/2005/8/layout/vProcess5"/>
    <dgm:cxn modelId="{04265146-BD2C-4CEE-8688-A8F9F2FD11AC}" type="presOf" srcId="{E075DC6A-DCE6-4B10-9519-5279D6511A67}" destId="{4ACB60C0-4790-4A6F-A23A-2CB7E330401F}" srcOrd="0" destOrd="0" presId="urn:microsoft.com/office/officeart/2005/8/layout/vProcess5"/>
    <dgm:cxn modelId="{FC422128-CEED-403E-BCA8-0593BA2E6DFB}" type="presOf" srcId="{64EAC2C0-C65A-4616-A666-8AC445B3F1C2}" destId="{FF9A722F-31A5-45CF-98FA-97B3DAFC0487}" srcOrd="1" destOrd="0" presId="urn:microsoft.com/office/officeart/2005/8/layout/vProcess5"/>
    <dgm:cxn modelId="{3F19C334-9EAC-40FB-A5FB-1E50F8A9A064}" type="presOf" srcId="{B17D757B-082D-4471-9613-963421F390AA}" destId="{F8E8C278-EEC1-4F7E-ABD8-65820B13B444}" srcOrd="1" destOrd="0" presId="urn:microsoft.com/office/officeart/2005/8/layout/vProcess5"/>
    <dgm:cxn modelId="{45132010-6FFA-478C-814B-841ACC009B3D}" type="presOf" srcId="{C550BBD6-88D7-4CA3-AFC4-9CEA8B5F7100}" destId="{6D8C7EB0-001B-41E8-8B46-47EBBC2F159E}" srcOrd="0" destOrd="0" presId="urn:microsoft.com/office/officeart/2005/8/layout/vProcess5"/>
    <dgm:cxn modelId="{F8E99308-915A-409E-9C2B-F4045E87F7EC}" type="presOf" srcId="{7F3982CE-2FB9-4D8F-8647-F6E7EF32520C}" destId="{1D3D5228-CDD8-472D-87E5-375172B8DC90}" srcOrd="1" destOrd="0" presId="urn:microsoft.com/office/officeart/2005/8/layout/vProcess5"/>
    <dgm:cxn modelId="{32BD5F59-A19D-4B0E-A5A9-A55AF1ED8778}" type="presOf" srcId="{8BDA5674-4925-497D-9A92-83F4D056DE2D}" destId="{E6DC53AB-F228-4D5A-8ACD-DAB31333669F}" srcOrd="0" destOrd="0" presId="urn:microsoft.com/office/officeart/2005/8/layout/vProcess5"/>
    <dgm:cxn modelId="{B4D0D9B4-A283-4FD5-923C-8021CC6B7DDE}" srcId="{8BDA5674-4925-497D-9A92-83F4D056DE2D}" destId="{7F3982CE-2FB9-4D8F-8647-F6E7EF32520C}" srcOrd="2" destOrd="0" parTransId="{40C618BB-BCE8-4BC0-84A9-A6CBE0F114E0}" sibTransId="{8214EA95-B308-41B2-AB19-39B905A02330}"/>
    <dgm:cxn modelId="{CACC63E2-7D45-4061-B593-0C30DBDF7D23}" type="presParOf" srcId="{E6DC53AB-F228-4D5A-8ACD-DAB31333669F}" destId="{9CEE63D3-0F43-4F45-B1F4-8547D5F75D07}" srcOrd="0" destOrd="0" presId="urn:microsoft.com/office/officeart/2005/8/layout/vProcess5"/>
    <dgm:cxn modelId="{DE1246FD-099E-4505-BC7B-32E167DE65AF}" type="presParOf" srcId="{E6DC53AB-F228-4D5A-8ACD-DAB31333669F}" destId="{B74CFD7E-712F-4D40-AC15-0724E31089F7}" srcOrd="1" destOrd="0" presId="urn:microsoft.com/office/officeart/2005/8/layout/vProcess5"/>
    <dgm:cxn modelId="{B96A3C2A-70DA-40B5-8D05-7A631C9F9CBA}" type="presParOf" srcId="{E6DC53AB-F228-4D5A-8ACD-DAB31333669F}" destId="{DB2B91DB-7364-44D7-9A51-97D07C0E6C0B}" srcOrd="2" destOrd="0" presId="urn:microsoft.com/office/officeart/2005/8/layout/vProcess5"/>
    <dgm:cxn modelId="{852D814C-9BB3-4D2E-9CC0-670DE4D61D11}" type="presParOf" srcId="{E6DC53AB-F228-4D5A-8ACD-DAB31333669F}" destId="{0B2F4D25-2FF2-4ECB-9A9F-1477C93AED71}" srcOrd="3" destOrd="0" presId="urn:microsoft.com/office/officeart/2005/8/layout/vProcess5"/>
    <dgm:cxn modelId="{A0E7FEAF-05D2-4BD7-8047-F63D98238D55}" type="presParOf" srcId="{E6DC53AB-F228-4D5A-8ACD-DAB31333669F}" destId="{BFE749D3-043D-4DF1-A701-F2C5BE88FEE0}" srcOrd="4" destOrd="0" presId="urn:microsoft.com/office/officeart/2005/8/layout/vProcess5"/>
    <dgm:cxn modelId="{4AC503CD-2ECF-4BAC-AFED-54D13B914A18}" type="presParOf" srcId="{E6DC53AB-F228-4D5A-8ACD-DAB31333669F}" destId="{6D8C7EB0-001B-41E8-8B46-47EBBC2F159E}" srcOrd="5" destOrd="0" presId="urn:microsoft.com/office/officeart/2005/8/layout/vProcess5"/>
    <dgm:cxn modelId="{6092F692-C77C-476D-A0F3-7197D7C3DEAC}" type="presParOf" srcId="{E6DC53AB-F228-4D5A-8ACD-DAB31333669F}" destId="{4ACB60C0-4790-4A6F-A23A-2CB7E330401F}" srcOrd="6" destOrd="0" presId="urn:microsoft.com/office/officeart/2005/8/layout/vProcess5"/>
    <dgm:cxn modelId="{8D798BC7-36EB-4114-8E88-8912A25E05C6}" type="presParOf" srcId="{E6DC53AB-F228-4D5A-8ACD-DAB31333669F}" destId="{2A6B19E3-BEB1-4F3C-A8D6-234F49855FC4}" srcOrd="7" destOrd="0" presId="urn:microsoft.com/office/officeart/2005/8/layout/vProcess5"/>
    <dgm:cxn modelId="{62D79546-680A-4B5C-9CC3-705463DA0703}" type="presParOf" srcId="{E6DC53AB-F228-4D5A-8ACD-DAB31333669F}" destId="{296441A9-7A61-4061-8C2C-5B6E4431F919}" srcOrd="8" destOrd="0" presId="urn:microsoft.com/office/officeart/2005/8/layout/vProcess5"/>
    <dgm:cxn modelId="{10F92848-0DEE-4ED2-8013-C61AD3FFCA90}" type="presParOf" srcId="{E6DC53AB-F228-4D5A-8ACD-DAB31333669F}" destId="{D03CD7CD-0F57-4F28-B7B0-B40F14D5B34F}" srcOrd="9" destOrd="0" presId="urn:microsoft.com/office/officeart/2005/8/layout/vProcess5"/>
    <dgm:cxn modelId="{76B4D773-535C-4BAA-88C6-638C98359647}" type="presParOf" srcId="{E6DC53AB-F228-4D5A-8ACD-DAB31333669F}" destId="{FF9A722F-31A5-45CF-98FA-97B3DAFC0487}" srcOrd="10" destOrd="0" presId="urn:microsoft.com/office/officeart/2005/8/layout/vProcess5"/>
    <dgm:cxn modelId="{D3DD8EF7-93E2-4F38-82A1-49B1C43D5D91}" type="presParOf" srcId="{E6DC53AB-F228-4D5A-8ACD-DAB31333669F}" destId="{F8E8C278-EEC1-4F7E-ABD8-65820B13B444}" srcOrd="11" destOrd="0" presId="urn:microsoft.com/office/officeart/2005/8/layout/vProcess5"/>
    <dgm:cxn modelId="{61ED9CEC-5F09-4617-B4BE-C9F7CFDBC2C3}" type="presParOf" srcId="{E6DC53AB-F228-4D5A-8ACD-DAB31333669F}" destId="{1D3D5228-CDD8-472D-87E5-375172B8DC90}" srcOrd="12" destOrd="0" presId="urn:microsoft.com/office/officeart/2005/8/layout/vProcess5"/>
    <dgm:cxn modelId="{4521444F-A4E6-4235-8DD5-2EC186150128}" type="presParOf" srcId="{E6DC53AB-F228-4D5A-8ACD-DAB31333669F}" destId="{D38C01B0-CC11-4596-A731-9E6FAD72235C}" srcOrd="13" destOrd="0" presId="urn:microsoft.com/office/officeart/2005/8/layout/vProcess5"/>
    <dgm:cxn modelId="{6F22ADCC-2FD8-4C03-8D50-9D185139796C}" type="presParOf" srcId="{E6DC53AB-F228-4D5A-8ACD-DAB31333669F}" destId="{C84EBFD4-99F1-428D-A982-E5BB1C795F8B}"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26AABB-A08C-4F76-85AC-3A6C0052789D}"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926EFB38-5254-4BFC-AEE7-480CAAF5854A}" type="parTrans" cxnId="{A2C61AA2-6450-4C75-8DB5-10E2E5825378}">
      <dgm:prSet/>
      <dgm:spPr/>
      <dgm:t>
        <a:bodyPr/>
        <a:lstStyle/>
        <a:p>
          <a:endParaRPr lang="en-US"/>
        </a:p>
      </dgm:t>
    </dgm:pt>
    <dgm:pt modelId="{FF12E05C-5EE1-42D7-90DF-289FAFF31399}">
      <dgm:prSet/>
      <dgm:spPr/>
      <dgm:t>
        <a:bodyPr/>
        <a:lstStyle/>
        <a:p>
          <a:r>
            <a:rPr lang="en-US" altLang="en-US"/>
            <a:t>Maintain direct visualization of the vocal cords as you place the endotracheal tube with your right hand</a:t>
          </a:r>
        </a:p>
      </dgm:t>
    </dgm:pt>
    <dgm:pt modelId="{FC07C11F-C2E5-4935-8E1E-78E817F8EEB1}" type="sibTrans" cxnId="{A2C61AA2-6450-4C75-8DB5-10E2E5825378}">
      <dgm:prSet/>
      <dgm:spPr>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dgm:spPr>
      <dgm:t>
        <a:bodyPr/>
        <a:lstStyle/>
        <a:p>
          <a:endParaRPr lang="en-US"/>
        </a:p>
      </dgm:t>
    </dgm:pt>
    <dgm:pt modelId="{758E119E-6D37-4F89-9841-DBFDFD266308}" type="parTrans" cxnId="{4B98CC21-434D-41EE-A1B7-65610A68867D}">
      <dgm:prSet/>
      <dgm:spPr/>
      <dgm:t>
        <a:bodyPr/>
        <a:lstStyle/>
        <a:p>
          <a:endParaRPr lang="en-US"/>
        </a:p>
      </dgm:t>
    </dgm:pt>
    <dgm:pt modelId="{1FF303CA-D250-4451-AE8C-943C2A55F8A8}">
      <dgm:prSet/>
      <dgm:spPr/>
      <dgm:t>
        <a:bodyPr/>
        <a:lstStyle/>
        <a:p>
          <a:r>
            <a:rPr lang="en-US" altLang="en-US"/>
            <a:t>Stabilize the endotracheal tube in position </a:t>
          </a:r>
        </a:p>
      </dgm:t>
    </dgm:pt>
    <dgm:pt modelId="{CC2481C5-18CC-4C47-BA79-4F45513E77B3}" type="sibTrans" cxnId="{4B98CC21-434D-41EE-A1B7-65610A68867D}">
      <dgm:prSet/>
      <dgm:spPr>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dgm:spPr>
      <dgm:t>
        <a:bodyPr/>
        <a:lstStyle/>
        <a:p>
          <a:endParaRPr lang="en-US"/>
        </a:p>
      </dgm:t>
    </dgm:pt>
    <dgm:pt modelId="{27CD3680-868F-4CC2-9790-511C7AFE2418}" type="parTrans" cxnId="{97361F19-B9AC-4DEA-8BAE-F84F47A37F4B}">
      <dgm:prSet/>
      <dgm:spPr/>
      <dgm:t>
        <a:bodyPr/>
        <a:lstStyle/>
        <a:p>
          <a:endParaRPr lang="en-US"/>
        </a:p>
      </dgm:t>
    </dgm:pt>
    <dgm:pt modelId="{B4911939-F9A4-4D09-8227-EC41314C1837}">
      <dgm:prSet/>
      <dgm:spPr/>
      <dgm:t>
        <a:bodyPr/>
        <a:lstStyle/>
        <a:p>
          <a:pPr>
            <a:buFont typeface="Arial" pitchFamily="34" charset="0"/>
            <a:buAutoNum type="arabicPeriod" startAt="7"/>
          </a:pPr>
          <a:r>
            <a:rPr lang="en-US" altLang="en-US"/>
            <a:t>remove the laryngoscope blade</a:t>
          </a:r>
        </a:p>
      </dgm:t>
    </dgm:pt>
    <dgm:pt modelId="{F3EB8B03-5439-4D03-972B-0690C03DE525}" type="sibTrans" cxnId="{97361F19-B9AC-4DEA-8BAE-F84F47A37F4B}">
      <dgm:prSet/>
      <dgm:spPr/>
      <dgm:t>
        <a:bodyPr/>
        <a:lstStyle/>
        <a:p>
          <a:endParaRPr lang="en-US"/>
        </a:p>
      </dgm:t>
    </dgm:pt>
    <dgm:pt modelId="{4C81E892-95C1-4F1A-B6D1-E6EAD988189A}" type="pres">
      <dgm:prSet presAssocID="{A726AABB-A08C-4F76-85AC-3A6C0052789D}" presName="outerComposite" presStyleCnt="0">
        <dgm:presLayoutVars>
          <dgm:chMax val="5"/>
          <dgm:dir/>
          <dgm:resizeHandles val="exact"/>
        </dgm:presLayoutVars>
      </dgm:prSet>
      <dgm:spPr/>
      <dgm:t>
        <a:bodyPr/>
        <a:lstStyle/>
        <a:p>
          <a:endParaRPr lang="en-US"/>
        </a:p>
      </dgm:t>
    </dgm:pt>
    <dgm:pt modelId="{EB97E4C6-0AB9-4E15-A5CD-A8C118837C36}" type="pres">
      <dgm:prSet presAssocID="{A726AABB-A08C-4F76-85AC-3A6C0052789D}" presName="dummyMaxCanvas" presStyleCnt="0">
        <dgm:presLayoutVars/>
      </dgm:prSet>
      <dgm:spPr/>
      <dgm:t>
        <a:bodyPr/>
        <a:lstStyle/>
        <a:p>
          <a:endParaRPr/>
        </a:p>
      </dgm:t>
    </dgm:pt>
    <dgm:pt modelId="{D641CDA0-CFD4-4B06-99EE-77901B4F04C3}" type="pres">
      <dgm:prSet presAssocID="{A726AABB-A08C-4F76-85AC-3A6C0052789D}" presName="ThreeNodes_1" presStyleLbl="node1" presStyleIdx="0" presStyleCnt="3">
        <dgm:presLayoutVars>
          <dgm:bulletEnabled val="1"/>
        </dgm:presLayoutVars>
      </dgm:prSet>
      <dgm:spPr/>
      <dgm:t>
        <a:bodyPr/>
        <a:lstStyle/>
        <a:p>
          <a:endParaRPr lang="en-US"/>
        </a:p>
      </dgm:t>
    </dgm:pt>
    <dgm:pt modelId="{DC3FF8BE-AE87-42AA-8672-F1FDEFDC50AD}" type="pres">
      <dgm:prSet presAssocID="{A726AABB-A08C-4F76-85AC-3A6C0052789D}" presName="ThreeNodes_2" presStyleLbl="node1" presStyleIdx="1" presStyleCnt="3">
        <dgm:presLayoutVars>
          <dgm:bulletEnabled val="1"/>
        </dgm:presLayoutVars>
      </dgm:prSet>
      <dgm:spPr/>
      <dgm:t>
        <a:bodyPr/>
        <a:lstStyle/>
        <a:p>
          <a:endParaRPr lang="en-US"/>
        </a:p>
      </dgm:t>
    </dgm:pt>
    <dgm:pt modelId="{C274E5A3-AEBD-454F-BAF2-F1ED0B177191}" type="pres">
      <dgm:prSet presAssocID="{A726AABB-A08C-4F76-85AC-3A6C0052789D}" presName="ThreeNodes_3" presStyleLbl="node1" presStyleIdx="2" presStyleCnt="3">
        <dgm:presLayoutVars>
          <dgm:bulletEnabled val="1"/>
        </dgm:presLayoutVars>
      </dgm:prSet>
      <dgm:spPr/>
      <dgm:t>
        <a:bodyPr/>
        <a:lstStyle/>
        <a:p>
          <a:endParaRPr lang="en-US"/>
        </a:p>
      </dgm:t>
    </dgm:pt>
    <dgm:pt modelId="{C94953D3-6725-46F3-9BEE-B90B8408A65D}" type="pres">
      <dgm:prSet presAssocID="{A726AABB-A08C-4F76-85AC-3A6C0052789D}" presName="ThreeConn_1-2" presStyleLbl="fgAccFollowNode1" presStyleIdx="0" presStyleCnt="2">
        <dgm:presLayoutVars>
          <dgm:bulletEnabled val="1"/>
        </dgm:presLayoutVars>
      </dgm:prSet>
      <dgm:spPr/>
      <dgm:t>
        <a:bodyPr/>
        <a:lstStyle/>
        <a:p>
          <a:endParaRPr lang="en-US"/>
        </a:p>
      </dgm:t>
    </dgm:pt>
    <dgm:pt modelId="{4F0FDC08-9A9C-4DAB-A647-DA9E0680280F}" type="pres">
      <dgm:prSet presAssocID="{A726AABB-A08C-4F76-85AC-3A6C0052789D}" presName="ThreeConn_2-3" presStyleLbl="fgAccFollowNode1" presStyleIdx="1" presStyleCnt="2">
        <dgm:presLayoutVars>
          <dgm:bulletEnabled val="1"/>
        </dgm:presLayoutVars>
      </dgm:prSet>
      <dgm:spPr/>
      <dgm:t>
        <a:bodyPr/>
        <a:lstStyle/>
        <a:p>
          <a:endParaRPr lang="en-US"/>
        </a:p>
      </dgm:t>
    </dgm:pt>
    <dgm:pt modelId="{3438379D-FF28-446C-9E89-A4A7E8BD7348}" type="pres">
      <dgm:prSet presAssocID="{A726AABB-A08C-4F76-85AC-3A6C0052789D}" presName="ThreeNodes_1_text" presStyleLbl="node1" presStyleIdx="2" presStyleCnt="3">
        <dgm:presLayoutVars>
          <dgm:bulletEnabled val="1"/>
        </dgm:presLayoutVars>
      </dgm:prSet>
      <dgm:spPr/>
      <dgm:t>
        <a:bodyPr/>
        <a:lstStyle/>
        <a:p>
          <a:endParaRPr lang="en-US"/>
        </a:p>
      </dgm:t>
    </dgm:pt>
    <dgm:pt modelId="{D9CB22F9-BAC0-4BD4-8139-E5C97448D8AA}" type="pres">
      <dgm:prSet presAssocID="{A726AABB-A08C-4F76-85AC-3A6C0052789D}" presName="ThreeNodes_2_text" presStyleLbl="node1" presStyleIdx="2" presStyleCnt="3">
        <dgm:presLayoutVars>
          <dgm:bulletEnabled val="1"/>
        </dgm:presLayoutVars>
      </dgm:prSet>
      <dgm:spPr/>
      <dgm:t>
        <a:bodyPr/>
        <a:lstStyle/>
        <a:p>
          <a:endParaRPr lang="en-US"/>
        </a:p>
      </dgm:t>
    </dgm:pt>
    <dgm:pt modelId="{C4DF2540-2420-4476-B1C0-87153E843885}" type="pres">
      <dgm:prSet presAssocID="{A726AABB-A08C-4F76-85AC-3A6C0052789D}" presName="ThreeNodes_3_text" presStyleLbl="node1" presStyleIdx="2" presStyleCnt="3">
        <dgm:presLayoutVars>
          <dgm:bulletEnabled val="1"/>
        </dgm:presLayoutVars>
      </dgm:prSet>
      <dgm:spPr/>
      <dgm:t>
        <a:bodyPr/>
        <a:lstStyle/>
        <a:p>
          <a:endParaRPr lang="en-US"/>
        </a:p>
      </dgm:t>
    </dgm:pt>
  </dgm:ptLst>
  <dgm:cxnLst>
    <dgm:cxn modelId="{947C728F-5181-4F0F-B0A8-248406D8A420}" type="presOf" srcId="{B4911939-F9A4-4D09-8227-EC41314C1837}" destId="{C274E5A3-AEBD-454F-BAF2-F1ED0B177191}" srcOrd="0" destOrd="0" presId="urn:microsoft.com/office/officeart/2005/8/layout/vProcess5"/>
    <dgm:cxn modelId="{CD4B0D1B-B2EC-4D65-906D-C7FCA85679AB}" type="presOf" srcId="{CC2481C5-18CC-4C47-BA79-4F45513E77B3}" destId="{4F0FDC08-9A9C-4DAB-A647-DA9E0680280F}" srcOrd="0" destOrd="0" presId="urn:microsoft.com/office/officeart/2005/8/layout/vProcess5"/>
    <dgm:cxn modelId="{FE6D6340-0C87-4FE3-B060-C8AFBD8BC317}" type="presOf" srcId="{FF12E05C-5EE1-42D7-90DF-289FAFF31399}" destId="{3438379D-FF28-446C-9E89-A4A7E8BD7348}" srcOrd="1" destOrd="0" presId="urn:microsoft.com/office/officeart/2005/8/layout/vProcess5"/>
    <dgm:cxn modelId="{A5CFF8F2-FCE2-48A2-A4E8-14DDBE765A28}" type="presOf" srcId="{FC07C11F-C2E5-4935-8E1E-78E817F8EEB1}" destId="{C94953D3-6725-46F3-9BEE-B90B8408A65D}" srcOrd="0" destOrd="0" presId="urn:microsoft.com/office/officeart/2005/8/layout/vProcess5"/>
    <dgm:cxn modelId="{A1F776EB-10C4-4968-B7E1-2D3B7E8FDE14}" type="presOf" srcId="{B4911939-F9A4-4D09-8227-EC41314C1837}" destId="{C4DF2540-2420-4476-B1C0-87153E843885}" srcOrd="1" destOrd="0" presId="urn:microsoft.com/office/officeart/2005/8/layout/vProcess5"/>
    <dgm:cxn modelId="{997636C4-72D2-46FD-9574-E543C353DBD4}" type="presOf" srcId="{1FF303CA-D250-4451-AE8C-943C2A55F8A8}" destId="{D9CB22F9-BAC0-4BD4-8139-E5C97448D8AA}" srcOrd="1" destOrd="0" presId="urn:microsoft.com/office/officeart/2005/8/layout/vProcess5"/>
    <dgm:cxn modelId="{4B98CC21-434D-41EE-A1B7-65610A68867D}" srcId="{A726AABB-A08C-4F76-85AC-3A6C0052789D}" destId="{1FF303CA-D250-4451-AE8C-943C2A55F8A8}" srcOrd="1" destOrd="0" parTransId="{758E119E-6D37-4F89-9841-DBFDFD266308}" sibTransId="{CC2481C5-18CC-4C47-BA79-4F45513E77B3}"/>
    <dgm:cxn modelId="{2064E353-EF29-4B23-87F9-7759C53F7AF7}" type="presOf" srcId="{A726AABB-A08C-4F76-85AC-3A6C0052789D}" destId="{4C81E892-95C1-4F1A-B6D1-E6EAD988189A}" srcOrd="0" destOrd="0" presId="urn:microsoft.com/office/officeart/2005/8/layout/vProcess5"/>
    <dgm:cxn modelId="{A5C3A5E1-CD08-4D3A-8585-00D727C16ECE}" type="presOf" srcId="{1FF303CA-D250-4451-AE8C-943C2A55F8A8}" destId="{DC3FF8BE-AE87-42AA-8672-F1FDEFDC50AD}" srcOrd="0" destOrd="0" presId="urn:microsoft.com/office/officeart/2005/8/layout/vProcess5"/>
    <dgm:cxn modelId="{B61EB008-1B83-4CFB-8882-F1D23DCE7A4A}" type="presOf" srcId="{FF12E05C-5EE1-42D7-90DF-289FAFF31399}" destId="{D641CDA0-CFD4-4B06-99EE-77901B4F04C3}" srcOrd="0" destOrd="0" presId="urn:microsoft.com/office/officeart/2005/8/layout/vProcess5"/>
    <dgm:cxn modelId="{97361F19-B9AC-4DEA-8BAE-F84F47A37F4B}" srcId="{A726AABB-A08C-4F76-85AC-3A6C0052789D}" destId="{B4911939-F9A4-4D09-8227-EC41314C1837}" srcOrd="2" destOrd="0" parTransId="{27CD3680-868F-4CC2-9790-511C7AFE2418}" sibTransId="{F3EB8B03-5439-4D03-972B-0690C03DE525}"/>
    <dgm:cxn modelId="{A2C61AA2-6450-4C75-8DB5-10E2E5825378}" srcId="{A726AABB-A08C-4F76-85AC-3A6C0052789D}" destId="{FF12E05C-5EE1-42D7-90DF-289FAFF31399}" srcOrd="0" destOrd="0" parTransId="{926EFB38-5254-4BFC-AEE7-480CAAF5854A}" sibTransId="{FC07C11F-C2E5-4935-8E1E-78E817F8EEB1}"/>
    <dgm:cxn modelId="{27A5A95D-DA47-4664-891D-6A146E641DAC}" type="presParOf" srcId="{4C81E892-95C1-4F1A-B6D1-E6EAD988189A}" destId="{EB97E4C6-0AB9-4E15-A5CD-A8C118837C36}" srcOrd="0" destOrd="0" presId="urn:microsoft.com/office/officeart/2005/8/layout/vProcess5"/>
    <dgm:cxn modelId="{971E3A22-9AAA-436E-BE46-5D3CE14B4E4C}" type="presParOf" srcId="{4C81E892-95C1-4F1A-B6D1-E6EAD988189A}" destId="{D641CDA0-CFD4-4B06-99EE-77901B4F04C3}" srcOrd="1" destOrd="0" presId="urn:microsoft.com/office/officeart/2005/8/layout/vProcess5"/>
    <dgm:cxn modelId="{D17BDA27-2402-4E4B-9E20-F15C2353FDDD}" type="presParOf" srcId="{4C81E892-95C1-4F1A-B6D1-E6EAD988189A}" destId="{DC3FF8BE-AE87-42AA-8672-F1FDEFDC50AD}" srcOrd="2" destOrd="0" presId="urn:microsoft.com/office/officeart/2005/8/layout/vProcess5"/>
    <dgm:cxn modelId="{F9DD6F3D-0464-413E-9D79-405DA8FA72DF}" type="presParOf" srcId="{4C81E892-95C1-4F1A-B6D1-E6EAD988189A}" destId="{C274E5A3-AEBD-454F-BAF2-F1ED0B177191}" srcOrd="3" destOrd="0" presId="urn:microsoft.com/office/officeart/2005/8/layout/vProcess5"/>
    <dgm:cxn modelId="{5F340552-BA49-4A9D-B18F-BC65AD14ED0E}" type="presParOf" srcId="{4C81E892-95C1-4F1A-B6D1-E6EAD988189A}" destId="{C94953D3-6725-46F3-9BEE-B90B8408A65D}" srcOrd="4" destOrd="0" presId="urn:microsoft.com/office/officeart/2005/8/layout/vProcess5"/>
    <dgm:cxn modelId="{6A51B7AA-9F5A-42D3-868C-704F83BD0C7B}" type="presParOf" srcId="{4C81E892-95C1-4F1A-B6D1-E6EAD988189A}" destId="{4F0FDC08-9A9C-4DAB-A647-DA9E0680280F}" srcOrd="5" destOrd="0" presId="urn:microsoft.com/office/officeart/2005/8/layout/vProcess5"/>
    <dgm:cxn modelId="{15EA4173-3995-42B5-8528-D0516625F882}" type="presParOf" srcId="{4C81E892-95C1-4F1A-B6D1-E6EAD988189A}" destId="{3438379D-FF28-446C-9E89-A4A7E8BD7348}" srcOrd="6" destOrd="0" presId="urn:microsoft.com/office/officeart/2005/8/layout/vProcess5"/>
    <dgm:cxn modelId="{E2D2FE45-1BEC-4F4E-BD92-21D950E75ACB}" type="presParOf" srcId="{4C81E892-95C1-4F1A-B6D1-E6EAD988189A}" destId="{D9CB22F9-BAC0-4BD4-8139-E5C97448D8AA}" srcOrd="7" destOrd="0" presId="urn:microsoft.com/office/officeart/2005/8/layout/vProcess5"/>
    <dgm:cxn modelId="{17DACE55-BB7A-4DE4-96DD-F68A26AC1BBE}" type="presParOf" srcId="{4C81E892-95C1-4F1A-B6D1-E6EAD988189A}" destId="{C4DF2540-2420-4476-B1C0-87153E843885}"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29E963F-0279-4301-9934-C6EB2DB9C390}"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a:p>
      </dgm:t>
    </dgm:pt>
    <dgm:pt modelId="{8FE74570-6AC9-4082-B303-4B9C2F4CE4AE}" type="parTrans" cxnId="{BD033F64-7172-49C0-9034-07758F1E4139}">
      <dgm:prSet/>
      <dgm:spPr/>
      <dgm:t>
        <a:bodyPr/>
        <a:lstStyle/>
        <a:p>
          <a:endParaRPr lang="en-US"/>
        </a:p>
      </dgm:t>
    </dgm:pt>
    <dgm:pt modelId="{53A7CA8A-BAEA-40C8-9199-AA0F8757127F}">
      <dgm:prSet phldrT="[Text]"/>
      <dgm:spPr>
        <a:solidFill>
          <a:schemeClr val="accent1">
            <a:hueOff val="0"/>
            <a:satOff val="0"/>
            <a:lumOff val="0"/>
            <a:alphaOff val="0"/>
          </a:schemeClr>
        </a:solidFill>
        <a:ln w="19050" cap="rnd" cmpd="sng" algn="ctr">
          <a:solidFill>
            <a:schemeClr val="lt1">
              <a:hueOff val="0"/>
              <a:satOff val="0"/>
              <a:lumOff val="0"/>
              <a:alphaOff val="0"/>
            </a:schemeClr>
          </a:solidFill>
          <a:prstDash val="solid"/>
        </a:ln>
      </dgm:spPr>
      <dgm:t>
        <a:bodyPr/>
        <a:lstStyle/>
        <a:p>
          <a:pPr>
            <a:buNone/>
          </a:pPr>
          <a:r>
            <a:rPr lang="en-US"/>
            <a:t>HR&lt;60 = Low o2 delivery and acidosis </a:t>
          </a:r>
        </a:p>
      </dgm:t>
    </dgm:pt>
    <dgm:pt modelId="{F4457AD2-692F-42B5-AE75-BEF7E063317D}" type="sibTrans" cxnId="{BD033F64-7172-49C0-9034-07758F1E4139}">
      <dgm:prSet/>
      <dgm:spPr/>
      <dgm:t>
        <a:bodyPr/>
        <a:lstStyle/>
        <a:p>
          <a:endParaRPr lang="en-US"/>
        </a:p>
      </dgm:t>
    </dgm:pt>
    <dgm:pt modelId="{91F7CE31-67AC-4147-AB8E-12FA3AD4B6AF}" type="parTrans" cxnId="{D125D054-A4B7-4FF8-BDFB-BF4EB12A3986}">
      <dgm:prSet/>
      <dgm:spPr/>
      <dgm:t>
        <a:bodyPr/>
        <a:lstStyle/>
        <a:p>
          <a:endParaRPr lang="en-US"/>
        </a:p>
      </dgm:t>
    </dgm:pt>
    <dgm:pt modelId="{EDA1A850-D38F-4AD4-A3B2-3F112522FAC6}">
      <dgm:prSet phldrT="[Text]"/>
      <dgm:spPr>
        <a:solidFill>
          <a:schemeClr val="accent1">
            <a:hueOff val="0"/>
            <a:satOff val="0"/>
            <a:lumOff val="0"/>
            <a:alphaOff val="0"/>
          </a:schemeClr>
        </a:solidFill>
        <a:ln w="19050" cap="rnd" cmpd="sng" algn="ctr">
          <a:solidFill>
            <a:schemeClr val="lt1">
              <a:hueOff val="0"/>
              <a:satOff val="0"/>
              <a:lumOff val="0"/>
              <a:alphaOff val="0"/>
            </a:schemeClr>
          </a:solidFill>
          <a:prstDash val="solid"/>
        </a:ln>
      </dgm:spPr>
      <dgm:t>
        <a:bodyPr/>
        <a:lstStyle/>
        <a:p>
          <a:pPr>
            <a:buNone/>
          </a:pPr>
          <a:r>
            <a:rPr lang="en-US"/>
            <a:t>Depressed mycocardial activity</a:t>
          </a:r>
        </a:p>
      </dgm:t>
    </dgm:pt>
    <dgm:pt modelId="{FFDE00E7-94B4-4B96-828D-E37742E2FE6E}" type="sibTrans" cxnId="{D125D054-A4B7-4FF8-BDFB-BF4EB12A3986}">
      <dgm:prSet/>
      <dgm:spPr/>
      <dgm:t>
        <a:bodyPr/>
        <a:lstStyle/>
        <a:p>
          <a:endParaRPr lang="en-US"/>
        </a:p>
      </dgm:t>
    </dgm:pt>
    <dgm:pt modelId="{36E521E6-52BB-4610-BD60-6F791025CF79}" type="parTrans" cxnId="{F4EE0B18-AAAB-465F-B547-7F0EF061CE49}">
      <dgm:prSet/>
      <dgm:spPr/>
      <dgm:t>
        <a:bodyPr/>
        <a:lstStyle/>
        <a:p>
          <a:endParaRPr lang="en-US"/>
        </a:p>
      </dgm:t>
    </dgm:pt>
    <dgm:pt modelId="{DF1EEDC7-7C93-4A81-BAAC-129574EB073D}">
      <dgm:prSet phldrT="[Text]"/>
      <dgm:spPr>
        <a:solidFill>
          <a:schemeClr val="accent1">
            <a:hueOff val="0"/>
            <a:satOff val="0"/>
            <a:lumOff val="0"/>
            <a:alphaOff val="0"/>
          </a:schemeClr>
        </a:solidFill>
        <a:ln w="19050" cap="rnd" cmpd="sng" algn="ctr">
          <a:solidFill>
            <a:schemeClr val="lt1">
              <a:hueOff val="0"/>
              <a:satOff val="0"/>
              <a:lumOff val="0"/>
              <a:alphaOff val="0"/>
            </a:schemeClr>
          </a:solidFill>
          <a:prstDash val="solid"/>
        </a:ln>
      </dgm:spPr>
      <dgm:t>
        <a:bodyPr/>
        <a:lstStyle/>
        <a:p>
          <a:pPr>
            <a:buNone/>
          </a:pPr>
          <a:r>
            <a:rPr lang="en-US"/>
            <a:t>Less perfusion to lungs  = no effect of PPV ventilation </a:t>
          </a:r>
        </a:p>
      </dgm:t>
    </dgm:pt>
    <dgm:pt modelId="{84AC2C69-AB1A-49BE-A4C3-E9B7372532F5}" type="sibTrans" cxnId="{F4EE0B18-AAAB-465F-B547-7F0EF061CE49}">
      <dgm:prSet/>
      <dgm:spPr/>
      <dgm:t>
        <a:bodyPr/>
        <a:lstStyle/>
        <a:p>
          <a:endParaRPr lang="en-US"/>
        </a:p>
      </dgm:t>
    </dgm:pt>
    <dgm:pt modelId="{0968EFC4-E1E0-4EC8-B6F5-9A95F4AC3A45}" type="pres">
      <dgm:prSet presAssocID="{229E963F-0279-4301-9934-C6EB2DB9C390}" presName="CompostProcess" presStyleCnt="0">
        <dgm:presLayoutVars>
          <dgm:dir/>
          <dgm:resizeHandles val="exact"/>
        </dgm:presLayoutVars>
      </dgm:prSet>
      <dgm:spPr/>
      <dgm:t>
        <a:bodyPr/>
        <a:lstStyle/>
        <a:p>
          <a:endParaRPr/>
        </a:p>
      </dgm:t>
    </dgm:pt>
    <dgm:pt modelId="{1D202002-6C0C-4652-96E7-C70DC215191A}" type="pres">
      <dgm:prSet presAssocID="{229E963F-0279-4301-9934-C6EB2DB9C390}" presName="arrow" presStyleLbl="bgShp" presStyleIdx="0" presStyleCnt="1"/>
      <dgm:spPr/>
      <dgm:t>
        <a:bodyPr/>
        <a:lstStyle/>
        <a:p>
          <a:endParaRPr/>
        </a:p>
      </dgm:t>
    </dgm:pt>
    <dgm:pt modelId="{791128E8-42BD-4535-AF4A-07576C5B1F53}" type="pres">
      <dgm:prSet presAssocID="{229E963F-0279-4301-9934-C6EB2DB9C390}" presName="linearProcess" presStyleCnt="0"/>
      <dgm:spPr/>
      <dgm:t>
        <a:bodyPr/>
        <a:lstStyle/>
        <a:p>
          <a:endParaRPr/>
        </a:p>
      </dgm:t>
    </dgm:pt>
    <dgm:pt modelId="{69B81DC4-27C9-460E-BD2D-09E286C9D53F}" type="pres">
      <dgm:prSet presAssocID="{53A7CA8A-BAEA-40C8-9199-AA0F8757127F}" presName="textNode" presStyleLbl="node1" presStyleIdx="0" presStyleCnt="3">
        <dgm:presLayoutVars>
          <dgm:bulletEnabled val="1"/>
        </dgm:presLayoutVars>
      </dgm:prSet>
      <dgm:spPr/>
      <dgm:t>
        <a:bodyPr/>
        <a:lstStyle/>
        <a:p>
          <a:endParaRPr lang="en-US"/>
        </a:p>
      </dgm:t>
    </dgm:pt>
    <dgm:pt modelId="{0F24624C-9469-4402-A225-50C797251F92}" type="pres">
      <dgm:prSet presAssocID="{F4457AD2-692F-42B5-AE75-BEF7E063317D}" presName="sibTrans" presStyleCnt="0"/>
      <dgm:spPr/>
      <dgm:t>
        <a:bodyPr/>
        <a:lstStyle/>
        <a:p>
          <a:endParaRPr/>
        </a:p>
      </dgm:t>
    </dgm:pt>
    <dgm:pt modelId="{36DFBFC7-E8B0-4C2D-B361-4045BB3BC45F}" type="pres">
      <dgm:prSet presAssocID="{EDA1A850-D38F-4AD4-A3B2-3F112522FAC6}" presName="textNode" presStyleLbl="node1" presStyleIdx="1" presStyleCnt="3">
        <dgm:presLayoutVars>
          <dgm:bulletEnabled val="1"/>
        </dgm:presLayoutVars>
      </dgm:prSet>
      <dgm:spPr/>
      <dgm:t>
        <a:bodyPr/>
        <a:lstStyle/>
        <a:p>
          <a:endParaRPr lang="en-US"/>
        </a:p>
      </dgm:t>
    </dgm:pt>
    <dgm:pt modelId="{FB527D02-04E7-4D34-AFE8-6AFA87B9347C}" type="pres">
      <dgm:prSet presAssocID="{FFDE00E7-94B4-4B96-828D-E37742E2FE6E}" presName="sibTrans" presStyleCnt="0"/>
      <dgm:spPr/>
      <dgm:t>
        <a:bodyPr/>
        <a:lstStyle/>
        <a:p>
          <a:endParaRPr/>
        </a:p>
      </dgm:t>
    </dgm:pt>
    <dgm:pt modelId="{C9514FDD-45E1-48F4-B48E-6D2B017163DC}" type="pres">
      <dgm:prSet presAssocID="{DF1EEDC7-7C93-4A81-BAAC-129574EB073D}" presName="textNode" presStyleLbl="node1" presStyleIdx="2" presStyleCnt="3" custLinFactNeighborX="-12727">
        <dgm:presLayoutVars>
          <dgm:bulletEnabled val="1"/>
        </dgm:presLayoutVars>
      </dgm:prSet>
      <dgm:spPr/>
      <dgm:t>
        <a:bodyPr/>
        <a:lstStyle/>
        <a:p>
          <a:endParaRPr lang="en-US"/>
        </a:p>
      </dgm:t>
    </dgm:pt>
  </dgm:ptLst>
  <dgm:cxnLst>
    <dgm:cxn modelId="{F3F10379-B3CF-4459-B7B2-B63BBD782F8F}" type="presOf" srcId="{53A7CA8A-BAEA-40C8-9199-AA0F8757127F}" destId="{69B81DC4-27C9-460E-BD2D-09E286C9D53F}" srcOrd="0" destOrd="0" presId="urn:microsoft.com/office/officeart/2005/8/layout/hProcess9"/>
    <dgm:cxn modelId="{D125D054-A4B7-4FF8-BDFB-BF4EB12A3986}" srcId="{229E963F-0279-4301-9934-C6EB2DB9C390}" destId="{EDA1A850-D38F-4AD4-A3B2-3F112522FAC6}" srcOrd="1" destOrd="0" parTransId="{91F7CE31-67AC-4147-AB8E-12FA3AD4B6AF}" sibTransId="{FFDE00E7-94B4-4B96-828D-E37742E2FE6E}"/>
    <dgm:cxn modelId="{F4EE0B18-AAAB-465F-B547-7F0EF061CE49}" srcId="{229E963F-0279-4301-9934-C6EB2DB9C390}" destId="{DF1EEDC7-7C93-4A81-BAAC-129574EB073D}" srcOrd="2" destOrd="0" parTransId="{36E521E6-52BB-4610-BD60-6F791025CF79}" sibTransId="{84AC2C69-AB1A-49BE-A4C3-E9B7372532F5}"/>
    <dgm:cxn modelId="{06FB971B-ED58-4C1E-9E22-093C221D9E91}" type="presOf" srcId="{DF1EEDC7-7C93-4A81-BAAC-129574EB073D}" destId="{C9514FDD-45E1-48F4-B48E-6D2B017163DC}" srcOrd="0" destOrd="0" presId="urn:microsoft.com/office/officeart/2005/8/layout/hProcess9"/>
    <dgm:cxn modelId="{BD033F64-7172-49C0-9034-07758F1E4139}" srcId="{229E963F-0279-4301-9934-C6EB2DB9C390}" destId="{53A7CA8A-BAEA-40C8-9199-AA0F8757127F}" srcOrd="0" destOrd="0" parTransId="{8FE74570-6AC9-4082-B303-4B9C2F4CE4AE}" sibTransId="{F4457AD2-692F-42B5-AE75-BEF7E063317D}"/>
    <dgm:cxn modelId="{D6DD26CD-9C8D-48DD-859B-E9A68506559B}" type="presOf" srcId="{EDA1A850-D38F-4AD4-A3B2-3F112522FAC6}" destId="{36DFBFC7-E8B0-4C2D-B361-4045BB3BC45F}" srcOrd="0" destOrd="0" presId="urn:microsoft.com/office/officeart/2005/8/layout/hProcess9"/>
    <dgm:cxn modelId="{06369967-2A08-4CC4-B38B-88FBD823943B}" type="presOf" srcId="{229E963F-0279-4301-9934-C6EB2DB9C390}" destId="{0968EFC4-E1E0-4EC8-B6F5-9A95F4AC3A45}" srcOrd="0" destOrd="0" presId="urn:microsoft.com/office/officeart/2005/8/layout/hProcess9"/>
    <dgm:cxn modelId="{2F3723E2-DDA9-45C7-B89A-E37EEE0EBCC5}" type="presParOf" srcId="{0968EFC4-E1E0-4EC8-B6F5-9A95F4AC3A45}" destId="{1D202002-6C0C-4652-96E7-C70DC215191A}" srcOrd="0" destOrd="0" presId="urn:microsoft.com/office/officeart/2005/8/layout/hProcess9"/>
    <dgm:cxn modelId="{1619D79F-78F1-4E08-BD3B-D5E787A2594F}" type="presParOf" srcId="{0968EFC4-E1E0-4EC8-B6F5-9A95F4AC3A45}" destId="{791128E8-42BD-4535-AF4A-07576C5B1F53}" srcOrd="1" destOrd="0" presId="urn:microsoft.com/office/officeart/2005/8/layout/hProcess9"/>
    <dgm:cxn modelId="{5E1AFF85-090B-421D-9058-B69F1BB738F3}" type="presParOf" srcId="{791128E8-42BD-4535-AF4A-07576C5B1F53}" destId="{69B81DC4-27C9-460E-BD2D-09E286C9D53F}" srcOrd="0" destOrd="0" presId="urn:microsoft.com/office/officeart/2005/8/layout/hProcess9"/>
    <dgm:cxn modelId="{25085598-E1AD-42C2-9EFF-9C59C844CA52}" type="presParOf" srcId="{791128E8-42BD-4535-AF4A-07576C5B1F53}" destId="{0F24624C-9469-4402-A225-50C797251F92}" srcOrd="1" destOrd="0" presId="urn:microsoft.com/office/officeart/2005/8/layout/hProcess9"/>
    <dgm:cxn modelId="{EA99F107-A149-43FC-B5C5-7DC506F84777}" type="presParOf" srcId="{791128E8-42BD-4535-AF4A-07576C5B1F53}" destId="{36DFBFC7-E8B0-4C2D-B361-4045BB3BC45F}" srcOrd="2" destOrd="0" presId="urn:microsoft.com/office/officeart/2005/8/layout/hProcess9"/>
    <dgm:cxn modelId="{B31B2E5E-6880-4AD3-88B6-ADD05C98D10F}" type="presParOf" srcId="{791128E8-42BD-4535-AF4A-07576C5B1F53}" destId="{FB527D02-04E7-4D34-AFE8-6AFA87B9347C}" srcOrd="3" destOrd="0" presId="urn:microsoft.com/office/officeart/2005/8/layout/hProcess9"/>
    <dgm:cxn modelId="{A3BC854F-E1BA-4887-90BF-AE1C377890AD}" type="presParOf" srcId="{791128E8-42BD-4535-AF4A-07576C5B1F53}" destId="{C9514FDD-45E1-48F4-B48E-6D2B017163DC}"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B0E54C2-8FB9-4FB0-B5AE-483977408AEE}"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a:p>
      </dgm:t>
    </dgm:pt>
    <dgm:pt modelId="{F16813EF-4619-4455-A8DC-69162CF44A0E}" type="parTrans" cxnId="{276F8C7D-2293-4BEB-8F9D-0990789173BB}">
      <dgm:prSet/>
      <dgm:spPr/>
      <dgm:t>
        <a:bodyPr/>
        <a:lstStyle/>
        <a:p>
          <a:endParaRPr lang="en-US"/>
        </a:p>
      </dgm:t>
    </dgm:pt>
    <dgm:pt modelId="{CAD824EB-E60F-4694-82DC-8E74543F3F81}">
      <dgm:prSet phldrT="[Text]"/>
      <dgm:spPr>
        <a:solidFill>
          <a:schemeClr val="accent1">
            <a:hueOff val="0"/>
            <a:satOff val="0"/>
            <a:lumOff val="0"/>
            <a:alphaOff val="0"/>
          </a:schemeClr>
        </a:solidFill>
        <a:ln w="19050" cap="rnd" cmpd="sng" algn="ctr">
          <a:solidFill>
            <a:schemeClr val="lt1">
              <a:hueOff val="0"/>
              <a:satOff val="0"/>
              <a:lumOff val="0"/>
              <a:alphaOff val="0"/>
            </a:schemeClr>
          </a:solidFill>
          <a:prstDash val="solid"/>
        </a:ln>
      </dgm:spPr>
      <dgm:t>
        <a:bodyPr/>
        <a:lstStyle/>
        <a:p>
          <a:r>
            <a:rPr lang="en-US"/>
            <a:t>Chest compression + ventilation = increase in o2 in blood  </a:t>
          </a:r>
        </a:p>
      </dgm:t>
    </dgm:pt>
    <dgm:pt modelId="{5119C990-4541-4B1C-812E-C752F2D1F749}" type="sibTrans" cxnId="{276F8C7D-2293-4BEB-8F9D-0990789173BB}">
      <dgm:prSet/>
      <dgm:spPr/>
      <dgm:t>
        <a:bodyPr/>
        <a:lstStyle/>
        <a:p>
          <a:endParaRPr lang="en-US"/>
        </a:p>
      </dgm:t>
    </dgm:pt>
    <dgm:pt modelId="{D37ABBD5-DBB1-4860-A87F-49F060D2BCB8}" type="parTrans" cxnId="{5934AD65-F6C5-4FBA-8C8F-3C38E2D9206C}">
      <dgm:prSet/>
      <dgm:spPr/>
      <dgm:t>
        <a:bodyPr/>
        <a:lstStyle/>
        <a:p>
          <a:endParaRPr lang="en-US"/>
        </a:p>
      </dgm:t>
    </dgm:pt>
    <dgm:pt modelId="{8E1D3B13-F965-426C-BA45-DEBFF01C8628}">
      <dgm:prSet phldrT="[Text]"/>
      <dgm:spPr>
        <a:solidFill>
          <a:schemeClr val="accent1">
            <a:hueOff val="0"/>
            <a:satOff val="0"/>
            <a:lumOff val="0"/>
            <a:alphaOff val="0"/>
          </a:schemeClr>
        </a:solidFill>
        <a:ln w="19050" cap="rnd" cmpd="sng" algn="ctr">
          <a:solidFill>
            <a:schemeClr val="lt1">
              <a:hueOff val="0"/>
              <a:satOff val="0"/>
              <a:lumOff val="0"/>
              <a:alphaOff val="0"/>
            </a:schemeClr>
          </a:solidFill>
          <a:prstDash val="solid"/>
        </a:ln>
      </dgm:spPr>
      <dgm:t>
        <a:bodyPr/>
        <a:lstStyle/>
        <a:p>
          <a:r>
            <a:rPr lang="en-US"/>
            <a:t>Improved cardiac activity spontaneously </a:t>
          </a:r>
        </a:p>
      </dgm:t>
    </dgm:pt>
    <dgm:pt modelId="{05BF02F1-6648-481A-B880-1DDD78B02B8A}" type="sibTrans" cxnId="{5934AD65-F6C5-4FBA-8C8F-3C38E2D9206C}">
      <dgm:prSet/>
      <dgm:spPr/>
      <dgm:t>
        <a:bodyPr/>
        <a:lstStyle/>
        <a:p>
          <a:endParaRPr lang="en-US"/>
        </a:p>
      </dgm:t>
    </dgm:pt>
    <dgm:pt modelId="{359AE92E-6221-45D8-B068-05FE6193B71C}" type="parTrans" cxnId="{C809A195-764C-4B68-9F64-447727C74BA6}">
      <dgm:prSet/>
      <dgm:spPr/>
      <dgm:t>
        <a:bodyPr/>
        <a:lstStyle/>
        <a:p>
          <a:endParaRPr lang="en-US"/>
        </a:p>
      </dgm:t>
    </dgm:pt>
    <dgm:pt modelId="{799E0FCC-F430-4C51-BC3C-261B21C80F2F}">
      <dgm:prSet phldrT="[Text]"/>
      <dgm:spPr>
        <a:solidFill>
          <a:schemeClr val="accent1">
            <a:hueOff val="0"/>
            <a:satOff val="0"/>
            <a:lumOff val="0"/>
            <a:alphaOff val="0"/>
          </a:schemeClr>
        </a:solidFill>
        <a:ln w="19050" cap="rnd" cmpd="sng" algn="ctr">
          <a:solidFill>
            <a:schemeClr val="lt1">
              <a:hueOff val="0"/>
              <a:satOff val="0"/>
              <a:lumOff val="0"/>
              <a:alphaOff val="0"/>
            </a:schemeClr>
          </a:solidFill>
          <a:prstDash val="solid"/>
        </a:ln>
      </dgm:spPr>
      <dgm:t>
        <a:bodyPr/>
        <a:lstStyle/>
        <a:p>
          <a:r>
            <a:rPr lang="en-US"/>
            <a:t>HR increase and o2 to brain increases </a:t>
          </a:r>
        </a:p>
      </dgm:t>
    </dgm:pt>
    <dgm:pt modelId="{722A6E50-7F54-4915-9361-39E4E069B3A6}" type="sibTrans" cxnId="{C809A195-764C-4B68-9F64-447727C74BA6}">
      <dgm:prSet/>
      <dgm:spPr/>
      <dgm:t>
        <a:bodyPr/>
        <a:lstStyle/>
        <a:p>
          <a:endParaRPr lang="en-US"/>
        </a:p>
      </dgm:t>
    </dgm:pt>
    <dgm:pt modelId="{914B565E-60ED-412E-9020-B002AC3852E4}" type="pres">
      <dgm:prSet presAssocID="{7B0E54C2-8FB9-4FB0-B5AE-483977408AEE}" presName="CompostProcess" presStyleCnt="0">
        <dgm:presLayoutVars>
          <dgm:dir/>
          <dgm:resizeHandles val="exact"/>
        </dgm:presLayoutVars>
      </dgm:prSet>
      <dgm:spPr/>
      <dgm:t>
        <a:bodyPr/>
        <a:lstStyle/>
        <a:p>
          <a:endParaRPr/>
        </a:p>
      </dgm:t>
    </dgm:pt>
    <dgm:pt modelId="{DEA60079-00B2-43DE-A8B0-F2260F5BE795}" type="pres">
      <dgm:prSet presAssocID="{7B0E54C2-8FB9-4FB0-B5AE-483977408AEE}" presName="arrow" presStyleLbl="bgShp" presStyleIdx="0" presStyleCnt="1"/>
      <dgm:spPr/>
      <dgm:t>
        <a:bodyPr/>
        <a:lstStyle/>
        <a:p>
          <a:endParaRPr/>
        </a:p>
      </dgm:t>
    </dgm:pt>
    <dgm:pt modelId="{5A647281-42A4-4B5C-BEF9-94E85908D846}" type="pres">
      <dgm:prSet presAssocID="{7B0E54C2-8FB9-4FB0-B5AE-483977408AEE}" presName="linearProcess" presStyleCnt="0"/>
      <dgm:spPr/>
      <dgm:t>
        <a:bodyPr/>
        <a:lstStyle/>
        <a:p>
          <a:endParaRPr/>
        </a:p>
      </dgm:t>
    </dgm:pt>
    <dgm:pt modelId="{01F30F09-6F64-487B-A24A-F284ADD36B05}" type="pres">
      <dgm:prSet presAssocID="{CAD824EB-E60F-4694-82DC-8E74543F3F81}" presName="textNode" presStyleLbl="node1" presStyleIdx="0" presStyleCnt="3">
        <dgm:presLayoutVars>
          <dgm:bulletEnabled val="1"/>
        </dgm:presLayoutVars>
      </dgm:prSet>
      <dgm:spPr/>
      <dgm:t>
        <a:bodyPr/>
        <a:lstStyle/>
        <a:p>
          <a:endParaRPr lang="en-US"/>
        </a:p>
      </dgm:t>
    </dgm:pt>
    <dgm:pt modelId="{127DB89C-3982-4473-B5F4-D32DD0760CD0}" type="pres">
      <dgm:prSet presAssocID="{5119C990-4541-4B1C-812E-C752F2D1F749}" presName="sibTrans" presStyleCnt="0"/>
      <dgm:spPr/>
      <dgm:t>
        <a:bodyPr/>
        <a:lstStyle/>
        <a:p>
          <a:endParaRPr/>
        </a:p>
      </dgm:t>
    </dgm:pt>
    <dgm:pt modelId="{BFD00C72-C63F-49D1-92F7-E05D4A762B7D}" type="pres">
      <dgm:prSet presAssocID="{8E1D3B13-F965-426C-BA45-DEBFF01C8628}" presName="textNode" presStyleLbl="node1" presStyleIdx="1" presStyleCnt="3">
        <dgm:presLayoutVars>
          <dgm:bulletEnabled val="1"/>
        </dgm:presLayoutVars>
      </dgm:prSet>
      <dgm:spPr/>
      <dgm:t>
        <a:bodyPr/>
        <a:lstStyle/>
        <a:p>
          <a:endParaRPr lang="en-US"/>
        </a:p>
      </dgm:t>
    </dgm:pt>
    <dgm:pt modelId="{9160BC89-8E0B-4F43-949B-14A0ED630514}" type="pres">
      <dgm:prSet presAssocID="{05BF02F1-6648-481A-B880-1DDD78B02B8A}" presName="sibTrans" presStyleCnt="0"/>
      <dgm:spPr/>
      <dgm:t>
        <a:bodyPr/>
        <a:lstStyle/>
        <a:p>
          <a:endParaRPr/>
        </a:p>
      </dgm:t>
    </dgm:pt>
    <dgm:pt modelId="{157C7E02-C2B8-4730-9533-F5B7996705BD}" type="pres">
      <dgm:prSet presAssocID="{799E0FCC-F430-4C51-BC3C-261B21C80F2F}" presName="textNode" presStyleLbl="node1" presStyleIdx="2" presStyleCnt="3">
        <dgm:presLayoutVars>
          <dgm:bulletEnabled val="1"/>
        </dgm:presLayoutVars>
      </dgm:prSet>
      <dgm:spPr/>
      <dgm:t>
        <a:bodyPr/>
        <a:lstStyle/>
        <a:p>
          <a:endParaRPr lang="en-US"/>
        </a:p>
      </dgm:t>
    </dgm:pt>
  </dgm:ptLst>
  <dgm:cxnLst>
    <dgm:cxn modelId="{C809A195-764C-4B68-9F64-447727C74BA6}" srcId="{7B0E54C2-8FB9-4FB0-B5AE-483977408AEE}" destId="{799E0FCC-F430-4C51-BC3C-261B21C80F2F}" srcOrd="2" destOrd="0" parTransId="{359AE92E-6221-45D8-B068-05FE6193B71C}" sibTransId="{722A6E50-7F54-4915-9361-39E4E069B3A6}"/>
    <dgm:cxn modelId="{5DB97ABE-1976-4FB0-8435-3E5B33659EA1}" type="presOf" srcId="{7B0E54C2-8FB9-4FB0-B5AE-483977408AEE}" destId="{914B565E-60ED-412E-9020-B002AC3852E4}" srcOrd="0" destOrd="0" presId="urn:microsoft.com/office/officeart/2005/8/layout/hProcess9"/>
    <dgm:cxn modelId="{F19A6178-6D90-4C9F-BFCE-4BFF841F1F90}" type="presOf" srcId="{8E1D3B13-F965-426C-BA45-DEBFF01C8628}" destId="{BFD00C72-C63F-49D1-92F7-E05D4A762B7D}" srcOrd="0" destOrd="0" presId="urn:microsoft.com/office/officeart/2005/8/layout/hProcess9"/>
    <dgm:cxn modelId="{7B8764A2-D3DB-4A54-8E6E-D4C72CA1C32E}" type="presOf" srcId="{CAD824EB-E60F-4694-82DC-8E74543F3F81}" destId="{01F30F09-6F64-487B-A24A-F284ADD36B05}" srcOrd="0" destOrd="0" presId="urn:microsoft.com/office/officeart/2005/8/layout/hProcess9"/>
    <dgm:cxn modelId="{FC8AE59A-9FEF-4BDF-A93F-1FBCED1019FC}" type="presOf" srcId="{799E0FCC-F430-4C51-BC3C-261B21C80F2F}" destId="{157C7E02-C2B8-4730-9533-F5B7996705BD}" srcOrd="0" destOrd="0" presId="urn:microsoft.com/office/officeart/2005/8/layout/hProcess9"/>
    <dgm:cxn modelId="{276F8C7D-2293-4BEB-8F9D-0990789173BB}" srcId="{7B0E54C2-8FB9-4FB0-B5AE-483977408AEE}" destId="{CAD824EB-E60F-4694-82DC-8E74543F3F81}" srcOrd="0" destOrd="0" parTransId="{F16813EF-4619-4455-A8DC-69162CF44A0E}" sibTransId="{5119C990-4541-4B1C-812E-C752F2D1F749}"/>
    <dgm:cxn modelId="{5934AD65-F6C5-4FBA-8C8F-3C38E2D9206C}" srcId="{7B0E54C2-8FB9-4FB0-B5AE-483977408AEE}" destId="{8E1D3B13-F965-426C-BA45-DEBFF01C8628}" srcOrd="1" destOrd="0" parTransId="{D37ABBD5-DBB1-4860-A87F-49F060D2BCB8}" sibTransId="{05BF02F1-6648-481A-B880-1DDD78B02B8A}"/>
    <dgm:cxn modelId="{D386E872-DF6D-406F-AC97-D88C10575742}" type="presParOf" srcId="{914B565E-60ED-412E-9020-B002AC3852E4}" destId="{DEA60079-00B2-43DE-A8B0-F2260F5BE795}" srcOrd="0" destOrd="0" presId="urn:microsoft.com/office/officeart/2005/8/layout/hProcess9"/>
    <dgm:cxn modelId="{95C64CFF-C77F-47FE-8656-EDA3DEE21057}" type="presParOf" srcId="{914B565E-60ED-412E-9020-B002AC3852E4}" destId="{5A647281-42A4-4B5C-BEF9-94E85908D846}" srcOrd="1" destOrd="0" presId="urn:microsoft.com/office/officeart/2005/8/layout/hProcess9"/>
    <dgm:cxn modelId="{5D648ACB-B2DE-4505-934E-60EF21E87F27}" type="presParOf" srcId="{5A647281-42A4-4B5C-BEF9-94E85908D846}" destId="{01F30F09-6F64-487B-A24A-F284ADD36B05}" srcOrd="0" destOrd="0" presId="urn:microsoft.com/office/officeart/2005/8/layout/hProcess9"/>
    <dgm:cxn modelId="{62FACE1C-6DD0-4B20-891D-F4890FAA0E22}" type="presParOf" srcId="{5A647281-42A4-4B5C-BEF9-94E85908D846}" destId="{127DB89C-3982-4473-B5F4-D32DD0760CD0}" srcOrd="1" destOrd="0" presId="urn:microsoft.com/office/officeart/2005/8/layout/hProcess9"/>
    <dgm:cxn modelId="{C440D6DA-5084-4908-92A6-88D62BC5A8D8}" type="presParOf" srcId="{5A647281-42A4-4B5C-BEF9-94E85908D846}" destId="{BFD00C72-C63F-49D1-92F7-E05D4A762B7D}" srcOrd="2" destOrd="0" presId="urn:microsoft.com/office/officeart/2005/8/layout/hProcess9"/>
    <dgm:cxn modelId="{14F7BB1B-1920-4063-AA4F-18834468E699}" type="presParOf" srcId="{5A647281-42A4-4B5C-BEF9-94E85908D846}" destId="{9160BC89-8E0B-4F43-949B-14A0ED630514}" srcOrd="3" destOrd="0" presId="urn:microsoft.com/office/officeart/2005/8/layout/hProcess9"/>
    <dgm:cxn modelId="{85D380B4-A208-4295-AF4D-5519D06C68D2}" type="presParOf" srcId="{5A647281-42A4-4B5C-BEF9-94E85908D846}" destId="{157C7E02-C2B8-4730-9533-F5B7996705BD}"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4CFD7E-712F-4D40-AC15-0724E31089F7}">
      <dsp:nvSpPr>
        <dsp:cNvPr id="0" name=""/>
        <dsp:cNvSpPr/>
      </dsp:nvSpPr>
      <dsp:spPr>
        <a:xfrm>
          <a:off x="0" y="0"/>
          <a:ext cx="8025522" cy="977836"/>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altLang="en-US" sz="2400" kern="1200"/>
            <a:t>The head should be semi flexed </a:t>
          </a:r>
        </a:p>
      </dsp:txBody>
      <dsp:txXfrm>
        <a:off x="28640" y="28640"/>
        <a:ext cx="6855953" cy="920556"/>
      </dsp:txXfrm>
    </dsp:sp>
    <dsp:sp modelId="{DB2B91DB-7364-44D7-9A51-97D07C0E6C0B}">
      <dsp:nvSpPr>
        <dsp:cNvPr id="0" name=""/>
        <dsp:cNvSpPr/>
      </dsp:nvSpPr>
      <dsp:spPr>
        <a:xfrm>
          <a:off x="599308" y="1113647"/>
          <a:ext cx="8025522" cy="977836"/>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altLang="en-US" sz="2400" kern="1200"/>
            <a:t>Hold the laryngoscope in the left hand, and stabilize the infant's head with the right hand. </a:t>
          </a:r>
        </a:p>
      </dsp:txBody>
      <dsp:txXfrm>
        <a:off x="627948" y="1142287"/>
        <a:ext cx="6733339" cy="920556"/>
      </dsp:txXfrm>
    </dsp:sp>
    <dsp:sp modelId="{0B2F4D25-2FF2-4ECB-9A9F-1477C93AED71}">
      <dsp:nvSpPr>
        <dsp:cNvPr id="0" name=""/>
        <dsp:cNvSpPr/>
      </dsp:nvSpPr>
      <dsp:spPr>
        <a:xfrm>
          <a:off x="1198616" y="2227294"/>
          <a:ext cx="8025522" cy="977836"/>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altLang="en-US" sz="2400" kern="1200"/>
            <a:t>Slide the laryngoscope blade over the tongue and gently compress forward on the tongue </a:t>
          </a:r>
        </a:p>
      </dsp:txBody>
      <dsp:txXfrm>
        <a:off x="1227256" y="2255934"/>
        <a:ext cx="6733339" cy="920556"/>
      </dsp:txXfrm>
    </dsp:sp>
    <dsp:sp modelId="{BFE749D3-043D-4DF1-A701-F2C5BE88FEE0}">
      <dsp:nvSpPr>
        <dsp:cNvPr id="0" name=""/>
        <dsp:cNvSpPr/>
      </dsp:nvSpPr>
      <dsp:spPr>
        <a:xfrm>
          <a:off x="1797925" y="3340941"/>
          <a:ext cx="8025522" cy="977836"/>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buFont typeface="Arial" pitchFamily="34" charset="0"/>
            <a:buAutoNum type="arabicPeriod" startAt="4"/>
          </a:pPr>
          <a:r>
            <a:rPr lang="en-US" altLang="en-US" sz="2400" kern="1200"/>
            <a:t>Then upward and forward without  touching the upper lip</a:t>
          </a:r>
        </a:p>
      </dsp:txBody>
      <dsp:txXfrm>
        <a:off x="1826565" y="3369581"/>
        <a:ext cx="6733339" cy="920556"/>
      </dsp:txXfrm>
    </dsp:sp>
    <dsp:sp modelId="{6D8C7EB0-001B-41E8-8B46-47EBBC2F159E}">
      <dsp:nvSpPr>
        <dsp:cNvPr id="0" name=""/>
        <dsp:cNvSpPr/>
      </dsp:nvSpPr>
      <dsp:spPr>
        <a:xfrm>
          <a:off x="2397233" y="4454588"/>
          <a:ext cx="8025522" cy="977836"/>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buFont typeface="Arial" pitchFamily="34" charset="0"/>
            <a:buAutoNum type="arabicPeriod" startAt="4"/>
          </a:pPr>
          <a:r>
            <a:rPr lang="en-US" altLang="en-US" sz="2400" kern="1200"/>
            <a:t>Visualize the vocal cords </a:t>
          </a:r>
        </a:p>
      </dsp:txBody>
      <dsp:txXfrm>
        <a:off x="2425873" y="4483228"/>
        <a:ext cx="6733339" cy="920556"/>
      </dsp:txXfrm>
    </dsp:sp>
    <dsp:sp modelId="{4ACB60C0-4790-4A6F-A23A-2CB7E330401F}">
      <dsp:nvSpPr>
        <dsp:cNvPr id="0" name=""/>
        <dsp:cNvSpPr/>
      </dsp:nvSpPr>
      <dsp:spPr>
        <a:xfrm>
          <a:off x="7389928" y="714363"/>
          <a:ext cx="635593" cy="635593"/>
        </a:xfrm>
        <a:prstGeom prst="downArrow">
          <a:avLst>
            <a:gd name="adj1" fmla="val 55000"/>
            <a:gd name="adj2" fmla="val 45000"/>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endParaRPr lang="en-US" sz="3000" kern="1200"/>
        </a:p>
      </dsp:txBody>
      <dsp:txXfrm>
        <a:off x="7532936" y="714363"/>
        <a:ext cx="349577" cy="478284"/>
      </dsp:txXfrm>
    </dsp:sp>
    <dsp:sp modelId="{2A6B19E3-BEB1-4F3C-A8D6-234F49855FC4}">
      <dsp:nvSpPr>
        <dsp:cNvPr id="0" name=""/>
        <dsp:cNvSpPr/>
      </dsp:nvSpPr>
      <dsp:spPr>
        <a:xfrm>
          <a:off x="7989236" y="1828011"/>
          <a:ext cx="635593" cy="635593"/>
        </a:xfrm>
        <a:prstGeom prst="downArrow">
          <a:avLst>
            <a:gd name="adj1" fmla="val 55000"/>
            <a:gd name="adj2" fmla="val 45000"/>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endParaRPr lang="en-US" sz="3000" kern="1200"/>
        </a:p>
      </dsp:txBody>
      <dsp:txXfrm>
        <a:off x="8132244" y="1828011"/>
        <a:ext cx="349577" cy="478284"/>
      </dsp:txXfrm>
    </dsp:sp>
    <dsp:sp modelId="{296441A9-7A61-4061-8C2C-5B6E4431F919}">
      <dsp:nvSpPr>
        <dsp:cNvPr id="0" name=""/>
        <dsp:cNvSpPr/>
      </dsp:nvSpPr>
      <dsp:spPr>
        <a:xfrm>
          <a:off x="8588545" y="2925360"/>
          <a:ext cx="635593" cy="635593"/>
        </a:xfrm>
        <a:prstGeom prst="downArrow">
          <a:avLst>
            <a:gd name="adj1" fmla="val 55000"/>
            <a:gd name="adj2" fmla="val 45000"/>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endParaRPr lang="en-US" sz="3000" kern="1200"/>
        </a:p>
      </dsp:txBody>
      <dsp:txXfrm>
        <a:off x="8731553" y="2925360"/>
        <a:ext cx="349577" cy="478284"/>
      </dsp:txXfrm>
    </dsp:sp>
    <dsp:sp modelId="{D03CD7CD-0F57-4F28-B7B0-B40F14D5B34F}">
      <dsp:nvSpPr>
        <dsp:cNvPr id="0" name=""/>
        <dsp:cNvSpPr/>
      </dsp:nvSpPr>
      <dsp:spPr>
        <a:xfrm>
          <a:off x="9187853" y="4049872"/>
          <a:ext cx="635593" cy="635593"/>
        </a:xfrm>
        <a:prstGeom prst="downArrow">
          <a:avLst>
            <a:gd name="adj1" fmla="val 55000"/>
            <a:gd name="adj2" fmla="val 45000"/>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endParaRPr lang="en-US" sz="3000" kern="1200"/>
        </a:p>
      </dsp:txBody>
      <dsp:txXfrm>
        <a:off x="9330861" y="4049872"/>
        <a:ext cx="349577" cy="4782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41CDA0-CFD4-4B06-99EE-77901B4F04C3}">
      <dsp:nvSpPr>
        <dsp:cNvPr id="0" name=""/>
        <dsp:cNvSpPr/>
      </dsp:nvSpPr>
      <dsp:spPr>
        <a:xfrm>
          <a:off x="0" y="0"/>
          <a:ext cx="7306865" cy="1164431"/>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altLang="en-US" sz="2300" kern="1200"/>
            <a:t>Maintain direct visualization of the vocal cords as you place the endotracheal tube with your right hand</a:t>
          </a:r>
        </a:p>
      </dsp:txBody>
      <dsp:txXfrm>
        <a:off x="34105" y="34105"/>
        <a:ext cx="6050353" cy="1096221"/>
      </dsp:txXfrm>
    </dsp:sp>
    <dsp:sp modelId="{DC3FF8BE-AE87-42AA-8672-F1FDEFDC50AD}">
      <dsp:nvSpPr>
        <dsp:cNvPr id="0" name=""/>
        <dsp:cNvSpPr/>
      </dsp:nvSpPr>
      <dsp:spPr>
        <a:xfrm>
          <a:off x="644723" y="1358502"/>
          <a:ext cx="7306865" cy="1164431"/>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altLang="en-US" sz="2300" kern="1200"/>
            <a:t>Stabilize the endotracheal tube in position </a:t>
          </a:r>
        </a:p>
      </dsp:txBody>
      <dsp:txXfrm>
        <a:off x="678828" y="1392607"/>
        <a:ext cx="5837051" cy="1096221"/>
      </dsp:txXfrm>
    </dsp:sp>
    <dsp:sp modelId="{C274E5A3-AEBD-454F-BAF2-F1ED0B177191}">
      <dsp:nvSpPr>
        <dsp:cNvPr id="0" name=""/>
        <dsp:cNvSpPr/>
      </dsp:nvSpPr>
      <dsp:spPr>
        <a:xfrm>
          <a:off x="1289446" y="2717005"/>
          <a:ext cx="7306865" cy="1164431"/>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buFont typeface="Arial" pitchFamily="34" charset="0"/>
            <a:buAutoNum type="arabicPeriod" startAt="7"/>
          </a:pPr>
          <a:r>
            <a:rPr lang="en-US" altLang="en-US" sz="2300" kern="1200"/>
            <a:t>remove the laryngoscope blade</a:t>
          </a:r>
        </a:p>
      </dsp:txBody>
      <dsp:txXfrm>
        <a:off x="1323551" y="2751110"/>
        <a:ext cx="5837051" cy="1096221"/>
      </dsp:txXfrm>
    </dsp:sp>
    <dsp:sp modelId="{C94953D3-6725-46F3-9BEE-B90B8408A65D}">
      <dsp:nvSpPr>
        <dsp:cNvPr id="0" name=""/>
        <dsp:cNvSpPr/>
      </dsp:nvSpPr>
      <dsp:spPr>
        <a:xfrm>
          <a:off x="6549984" y="883026"/>
          <a:ext cx="756880" cy="756880"/>
        </a:xfrm>
        <a:prstGeom prst="downArrow">
          <a:avLst>
            <a:gd name="adj1" fmla="val 55000"/>
            <a:gd name="adj2" fmla="val 45000"/>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6720282" y="883026"/>
        <a:ext cx="416284" cy="569552"/>
      </dsp:txXfrm>
    </dsp:sp>
    <dsp:sp modelId="{4F0FDC08-9A9C-4DAB-A647-DA9E0680280F}">
      <dsp:nvSpPr>
        <dsp:cNvPr id="0" name=""/>
        <dsp:cNvSpPr/>
      </dsp:nvSpPr>
      <dsp:spPr>
        <a:xfrm>
          <a:off x="7194708" y="2233766"/>
          <a:ext cx="756880" cy="756880"/>
        </a:xfrm>
        <a:prstGeom prst="downArrow">
          <a:avLst>
            <a:gd name="adj1" fmla="val 55000"/>
            <a:gd name="adj2" fmla="val 45000"/>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7365006" y="2233766"/>
        <a:ext cx="416284" cy="5695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202002-6C0C-4652-96E7-C70DC215191A}">
      <dsp:nvSpPr>
        <dsp:cNvPr id="0" name=""/>
        <dsp:cNvSpPr/>
      </dsp:nvSpPr>
      <dsp:spPr>
        <a:xfrm>
          <a:off x="609599" y="0"/>
          <a:ext cx="6908800" cy="5418667"/>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B81DC4-27C9-460E-BD2D-09E286C9D53F}">
      <dsp:nvSpPr>
        <dsp:cNvPr id="0" name=""/>
        <dsp:cNvSpPr/>
      </dsp:nvSpPr>
      <dsp:spPr>
        <a:xfrm>
          <a:off x="8731" y="1625600"/>
          <a:ext cx="2616200" cy="2167466"/>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buNone/>
          </a:pPr>
          <a:r>
            <a:rPr lang="en-US" sz="2700" kern="1200"/>
            <a:t>HR&lt;60 = Low o2 delivery and acidosis </a:t>
          </a:r>
        </a:p>
      </dsp:txBody>
      <dsp:txXfrm>
        <a:off x="114538" y="1731407"/>
        <a:ext cx="2404586" cy="1955852"/>
      </dsp:txXfrm>
    </dsp:sp>
    <dsp:sp modelId="{36DFBFC7-E8B0-4C2D-B361-4045BB3BC45F}">
      <dsp:nvSpPr>
        <dsp:cNvPr id="0" name=""/>
        <dsp:cNvSpPr/>
      </dsp:nvSpPr>
      <dsp:spPr>
        <a:xfrm>
          <a:off x="2755899" y="1625600"/>
          <a:ext cx="2616200" cy="2167466"/>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buNone/>
          </a:pPr>
          <a:r>
            <a:rPr lang="en-US" sz="2700" kern="1200"/>
            <a:t>Depressed mycocardial activity</a:t>
          </a:r>
        </a:p>
      </dsp:txBody>
      <dsp:txXfrm>
        <a:off x="2861706" y="1731407"/>
        <a:ext cx="2404586" cy="1955852"/>
      </dsp:txXfrm>
    </dsp:sp>
    <dsp:sp modelId="{C9514FDD-45E1-48F4-B48E-6D2B017163DC}">
      <dsp:nvSpPr>
        <dsp:cNvPr id="0" name=""/>
        <dsp:cNvSpPr/>
      </dsp:nvSpPr>
      <dsp:spPr>
        <a:xfrm>
          <a:off x="5486400" y="1625600"/>
          <a:ext cx="2616200" cy="2167466"/>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buNone/>
          </a:pPr>
          <a:r>
            <a:rPr lang="en-US" sz="2700" kern="1200"/>
            <a:t>Less perfusion to lungs  = no effect of PPV ventilation </a:t>
          </a:r>
        </a:p>
      </dsp:txBody>
      <dsp:txXfrm>
        <a:off x="5592207" y="1731407"/>
        <a:ext cx="2404586" cy="195585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A60079-00B2-43DE-A8B0-F2260F5BE795}">
      <dsp:nvSpPr>
        <dsp:cNvPr id="0" name=""/>
        <dsp:cNvSpPr/>
      </dsp:nvSpPr>
      <dsp:spPr>
        <a:xfrm>
          <a:off x="644723" y="0"/>
          <a:ext cx="7306865" cy="3881437"/>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F30F09-6F64-487B-A24A-F284ADD36B05}">
      <dsp:nvSpPr>
        <dsp:cNvPr id="0" name=""/>
        <dsp:cNvSpPr/>
      </dsp:nvSpPr>
      <dsp:spPr>
        <a:xfrm>
          <a:off x="9234" y="1164431"/>
          <a:ext cx="2766937" cy="1552574"/>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a:t>Chest compression + ventilation = increase in o2 in blood  </a:t>
          </a:r>
        </a:p>
      </dsp:txBody>
      <dsp:txXfrm>
        <a:off x="85024" y="1240221"/>
        <a:ext cx="2615357" cy="1400994"/>
      </dsp:txXfrm>
    </dsp:sp>
    <dsp:sp modelId="{BFD00C72-C63F-49D1-92F7-E05D4A762B7D}">
      <dsp:nvSpPr>
        <dsp:cNvPr id="0" name=""/>
        <dsp:cNvSpPr/>
      </dsp:nvSpPr>
      <dsp:spPr>
        <a:xfrm>
          <a:off x="2914687" y="1164431"/>
          <a:ext cx="2766937" cy="1552574"/>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a:t>Improved cardiac activity spontaneously </a:t>
          </a:r>
        </a:p>
      </dsp:txBody>
      <dsp:txXfrm>
        <a:off x="2990477" y="1240221"/>
        <a:ext cx="2615357" cy="1400994"/>
      </dsp:txXfrm>
    </dsp:sp>
    <dsp:sp modelId="{157C7E02-C2B8-4730-9533-F5B7996705BD}">
      <dsp:nvSpPr>
        <dsp:cNvPr id="0" name=""/>
        <dsp:cNvSpPr/>
      </dsp:nvSpPr>
      <dsp:spPr>
        <a:xfrm>
          <a:off x="5820139" y="1164431"/>
          <a:ext cx="2766937" cy="1552574"/>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a:t>HR increase and o2 to brain increases </a:t>
          </a:r>
        </a:p>
      </dsp:txBody>
      <dsp:txXfrm>
        <a:off x="5895929" y="1240221"/>
        <a:ext cx="2615357" cy="1400994"/>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740DB1-B781-4740-BB59-ED7876D03131}" type="datetimeFigureOut">
              <a:rPr lang="en-US" smtClean="0"/>
              <a:t>2/16/2022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210F47-795C-4F12-9F90-548994305D28}" type="slidenum">
              <a:rPr lang="en-US" smtClean="0"/>
              <a:t>‹#›</a:t>
            </a:fld>
            <a:endParaRPr lang="en-US"/>
          </a:p>
        </p:txBody>
      </p:sp>
    </p:spTree>
    <p:extLst>
      <p:ext uri="{BB962C8B-B14F-4D97-AF65-F5344CB8AC3E}">
        <p14:creationId xmlns:p14="http://schemas.microsoft.com/office/powerpoint/2010/main" val="2216418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kern="1200">
                <a:solidFill>
                  <a:srgbClr val="FF0000"/>
                </a:solidFill>
                <a:latin typeface="+mn-lt"/>
                <a:ea typeface="+mn-ea"/>
                <a:cs typeface="+mn-cs"/>
              </a:rPr>
              <a:t>[ ½ have no risk ] </a:t>
            </a:r>
            <a:endParaRPr lang="en-US"/>
          </a:p>
        </p:txBody>
      </p:sp>
      <p:sp>
        <p:nvSpPr>
          <p:cNvPr id="4" name="Slide Number Placeholder 3"/>
          <p:cNvSpPr>
            <a:spLocks noGrp="1"/>
          </p:cNvSpPr>
          <p:nvPr>
            <p:ph type="sldNum" sz="quarter" idx="10"/>
          </p:nvPr>
        </p:nvSpPr>
        <p:spPr/>
        <p:txBody>
          <a:bodyPr/>
          <a:lstStyle/>
          <a:p>
            <a:fld id="{ED210F47-795C-4F12-9F90-548994305D28}" type="slidenum">
              <a:rPr lang="en-US" smtClean="0"/>
              <a:t>2</a:t>
            </a:fld>
            <a:endParaRPr lang="en-US"/>
          </a:p>
        </p:txBody>
      </p:sp>
    </p:spTree>
    <p:extLst>
      <p:ext uri="{BB962C8B-B14F-4D97-AF65-F5344CB8AC3E}">
        <p14:creationId xmlns:p14="http://schemas.microsoft.com/office/powerpoint/2010/main" val="25171698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there is an interruption in either placental function or neonatal respiration, gas exchange within tissues is decreased and the arterioles in the intestines, kidneys, muscles, and skin may constrict. </a:t>
            </a:r>
          </a:p>
        </p:txBody>
      </p:sp>
      <p:sp>
        <p:nvSpPr>
          <p:cNvPr id="4" name="Slide Number Placeholder 3"/>
          <p:cNvSpPr>
            <a:spLocks noGrp="1"/>
          </p:cNvSpPr>
          <p:nvPr>
            <p:ph type="sldNum" sz="quarter" idx="10"/>
          </p:nvPr>
        </p:nvSpPr>
        <p:spPr/>
        <p:txBody>
          <a:bodyPr/>
          <a:lstStyle/>
          <a:p>
            <a:fld id="{ED210F47-795C-4F12-9F90-548994305D28}" type="slidenum">
              <a:rPr lang="en-US" smtClean="0"/>
              <a:t>12</a:t>
            </a:fld>
            <a:endParaRPr lang="en-US"/>
          </a:p>
        </p:txBody>
      </p:sp>
    </p:spTree>
    <p:extLst>
      <p:ext uri="{BB962C8B-B14F-4D97-AF65-F5344CB8AC3E}">
        <p14:creationId xmlns:p14="http://schemas.microsoft.com/office/powerpoint/2010/main" val="38497897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prstClr val="black"/>
                </a:solidFill>
              </a:rPr>
              <a:t>Therefore, at every birth, no matter how low risk. The need for resuscitation of the newborn infant at birth cannot always be anticipated nor predicted without apparent risk factors (may be </a:t>
            </a:r>
            <a:r>
              <a:rPr lang="en-US" b="1">
                <a:solidFill>
                  <a:srgbClr val="FF0000"/>
                </a:solidFill>
              </a:rPr>
              <a:t>unexpected) </a:t>
            </a:r>
          </a:p>
          <a:p>
            <a:r>
              <a:rPr lang="en-US" b="1">
                <a:solidFill>
                  <a:prstClr val="black"/>
                </a:solidFill>
              </a:rPr>
              <a:t>at least </a:t>
            </a:r>
            <a:r>
              <a:rPr lang="en-US" b="1">
                <a:solidFill>
                  <a:srgbClr val="FF0000"/>
                </a:solidFill>
              </a:rPr>
              <a:t>1 person who </a:t>
            </a:r>
            <a:r>
              <a:rPr lang="en-US" b="1">
                <a:solidFill>
                  <a:prstClr val="black"/>
                </a:solidFill>
              </a:rPr>
              <a:t>can perform the initial steps of resuscitation and whose only responsibility is care of the newborn </a:t>
            </a:r>
            <a:endParaRPr lang="en-US"/>
          </a:p>
        </p:txBody>
      </p:sp>
      <p:sp>
        <p:nvSpPr>
          <p:cNvPr id="4" name="Slide Number Placeholder 3"/>
          <p:cNvSpPr>
            <a:spLocks noGrp="1"/>
          </p:cNvSpPr>
          <p:nvPr>
            <p:ph type="sldNum" sz="quarter" idx="10"/>
          </p:nvPr>
        </p:nvSpPr>
        <p:spPr/>
        <p:txBody>
          <a:bodyPr/>
          <a:lstStyle/>
          <a:p>
            <a:fld id="{ED210F47-795C-4F12-9F90-548994305D28}" type="slidenum">
              <a:rPr lang="en-US" smtClean="0"/>
              <a:t>14</a:t>
            </a:fld>
            <a:endParaRPr lang="en-US"/>
          </a:p>
        </p:txBody>
      </p:sp>
    </p:spTree>
    <p:extLst>
      <p:ext uri="{BB962C8B-B14F-4D97-AF65-F5344CB8AC3E}">
        <p14:creationId xmlns:p14="http://schemas.microsoft.com/office/powerpoint/2010/main" val="28911900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210F47-795C-4F12-9F90-548994305D28}" type="slidenum">
              <a:rPr lang="en-US" smtClean="0"/>
              <a:t>15</a:t>
            </a:fld>
            <a:endParaRPr lang="en-US"/>
          </a:p>
        </p:txBody>
      </p:sp>
    </p:spTree>
    <p:extLst>
      <p:ext uri="{BB962C8B-B14F-4D97-AF65-F5344CB8AC3E}">
        <p14:creationId xmlns:p14="http://schemas.microsoft.com/office/powerpoint/2010/main" val="834933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210F47-795C-4F12-9F90-548994305D28}" type="slidenum">
              <a:rPr lang="en-US" smtClean="0"/>
              <a:t>75</a:t>
            </a:fld>
            <a:endParaRPr lang="en-US"/>
          </a:p>
        </p:txBody>
      </p:sp>
    </p:spTree>
    <p:extLst>
      <p:ext uri="{BB962C8B-B14F-4D97-AF65-F5344CB8AC3E}">
        <p14:creationId xmlns:p14="http://schemas.microsoft.com/office/powerpoint/2010/main" val="2168942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58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IN" altLang="en-US"/>
          </a:p>
        </p:txBody>
      </p:sp>
      <p:sp>
        <p:nvSpPr>
          <p:cNvPr id="158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algn="r" rtl="1"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algn="r" rtl="1"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algn="r" rtl="1"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algn="r" rtl="1"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fld id="{C1F5B0C7-67B8-482B-A323-856A0796CD01}" type="slidenum">
              <a:rPr lang="ar-SA" altLang="en-US" sz="1200">
                <a:latin typeface="Calibri" pitchFamily="34" charset="0"/>
              </a:rPr>
              <a:pPr eaLnBrk="1" hangingPunct="1"/>
              <a:t>84</a:t>
            </a:fld>
            <a:endParaRPr lang="en-US" altLang="en-US" sz="1200">
              <a:latin typeface="Calibri" pitchFamily="34" charset="0"/>
            </a:endParaRPr>
          </a:p>
        </p:txBody>
      </p:sp>
    </p:spTree>
    <p:extLst>
      <p:ext uri="{BB962C8B-B14F-4D97-AF65-F5344CB8AC3E}">
        <p14:creationId xmlns:p14="http://schemas.microsoft.com/office/powerpoint/2010/main" val="2278671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210F47-795C-4F12-9F90-548994305D28}" type="slidenum">
              <a:rPr lang="en-US" smtClean="0"/>
              <a:t>85</a:t>
            </a:fld>
            <a:endParaRPr lang="en-US"/>
          </a:p>
        </p:txBody>
      </p:sp>
    </p:spTree>
    <p:extLst>
      <p:ext uri="{BB962C8B-B14F-4D97-AF65-F5344CB8AC3E}">
        <p14:creationId xmlns:p14="http://schemas.microsoft.com/office/powerpoint/2010/main" val="9888492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bwMode="auto">
          <a:noFill/>
          <a:ln>
            <a:solidFill>
              <a:srgbClr val="000000"/>
            </a:solidFill>
            <a:miter lim="800000"/>
          </a:ln>
        </p:spPr>
      </p:sp>
      <p:sp>
        <p:nvSpPr>
          <p:cNvPr id="163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a:t>1-2 g/kg of 25% albumin, or 10 mL/kg of plasma.</a:t>
            </a:r>
            <a:endParaRPr lang="en-IN"/>
          </a:p>
        </p:txBody>
      </p:sp>
      <p:sp>
        <p:nvSpPr>
          <p:cNvPr id="163844" name="Slide Number Placeholder 3"/>
          <p:cNvSpPr>
            <a:spLocks noGrp="1"/>
          </p:cNvSpPr>
          <p:nvPr>
            <p:ph type="sldNum" sz="quarter" idx="5"/>
          </p:nvPr>
        </p:nvSpPr>
        <p:spPr bwMode="auto">
          <a:noFill/>
          <a:ln>
            <a:miter lim="800000"/>
          </a:ln>
        </p:spPr>
        <p:txBody>
          <a:bodyPr/>
          <a:lstStyle/>
          <a:p>
            <a:fld id="{F2885CB0-533B-4AA2-96C4-8BB40A5D5D0E}" type="slidenum">
              <a:rPr lang="ar-SA" smtClean="0">
                <a:cs typeface="Arial" pitchFamily="34" charset="0"/>
              </a:rPr>
              <a:t>103</a:t>
            </a:fld>
            <a:endParaRPr lang="en-US">
              <a:cs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bwMode="auto">
          <a:noFill/>
          <a:ln>
            <a:solidFill>
              <a:srgbClr val="000000"/>
            </a:solidFill>
            <a:miter lim="800000"/>
          </a:ln>
        </p:spPr>
      </p:sp>
      <p:sp>
        <p:nvSpPr>
          <p:cNvPr id="1648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a:t>Care must be taken not to overexpand the intravascular volume and cause hypertension, especially in preterm neonates.</a:t>
            </a:r>
            <a:endParaRPr lang="en-IN"/>
          </a:p>
        </p:txBody>
      </p:sp>
      <p:sp>
        <p:nvSpPr>
          <p:cNvPr id="164868" name="Slide Number Placeholder 3"/>
          <p:cNvSpPr>
            <a:spLocks noGrp="1"/>
          </p:cNvSpPr>
          <p:nvPr>
            <p:ph type="sldNum" sz="quarter" idx="5"/>
          </p:nvPr>
        </p:nvSpPr>
        <p:spPr bwMode="auto">
          <a:noFill/>
          <a:ln>
            <a:miter lim="800000"/>
          </a:ln>
        </p:spPr>
        <p:txBody>
          <a:bodyPr/>
          <a:lstStyle/>
          <a:p>
            <a:fld id="{323E8461-0F65-455D-8408-85EC98A86140}" type="slidenum">
              <a:rPr lang="ar-SA" smtClean="0">
                <a:cs typeface="Arial" pitchFamily="34" charset="0"/>
              </a:rPr>
              <a:t>104</a:t>
            </a:fld>
            <a:endParaRPr lang="en-US">
              <a:cs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a:t>-All of the oxygen used by the fetus is supplied from the mother by diffusion across the placenta. CO2 produced during fetal metabolism is transported across the placenta and removed by the mother’s lungs. </a:t>
            </a:r>
          </a:p>
          <a:p>
            <a:pPr marL="0" marR="0" indent="0" algn="l" defTabSz="914400" rtl="0" eaLnBrk="1" fontAlgn="auto" latinLnBrk="0" hangingPunct="1">
              <a:lnSpc>
                <a:spcPct val="100000"/>
              </a:lnSpc>
              <a:spcBef>
                <a:spcPct val="0"/>
              </a:spcBef>
              <a:spcAft>
                <a:spcPct val="0"/>
              </a:spcAft>
              <a:buClrTx/>
              <a:buSzTx/>
              <a:buFontTx/>
              <a:buNone/>
              <a:defRPr/>
            </a:pPr>
            <a:r>
              <a:rPr lang="en-US"/>
              <a:t>-The fetal lungs are expanded in utero, but the potential air sacs (alveoli) are filled with fluid instead of air. </a:t>
            </a:r>
            <a:r>
              <a:rPr lang="en-US" sz="1200"/>
              <a:t>The pulmonary vessels that will carry blood to the alveoli after birth are tightly constricted and very little blood flows into them.</a:t>
            </a:r>
          </a:p>
          <a:p>
            <a:pPr marL="0" marR="0" indent="0" algn="l" defTabSz="914400" rtl="0" eaLnBrk="1" fontAlgn="auto" latinLnBrk="0" hangingPunct="1">
              <a:lnSpc>
                <a:spcPct val="100000"/>
              </a:lnSpc>
              <a:spcBef>
                <a:spcPct val="0"/>
              </a:spcBef>
              <a:spcAft>
                <a:spcPct val="0"/>
              </a:spcAft>
              <a:buClrTx/>
              <a:buSzTx/>
              <a:buFontTx/>
              <a:buNone/>
              <a:defRPr/>
            </a:pPr>
            <a:endParaRPr lang="en-US"/>
          </a:p>
          <a:p>
            <a:endParaRPr lang="en-US"/>
          </a:p>
        </p:txBody>
      </p:sp>
      <p:sp>
        <p:nvSpPr>
          <p:cNvPr id="4" name="Slide Number Placeholder 3"/>
          <p:cNvSpPr>
            <a:spLocks noGrp="1"/>
          </p:cNvSpPr>
          <p:nvPr>
            <p:ph type="sldNum" sz="quarter" idx="10"/>
          </p:nvPr>
        </p:nvSpPr>
        <p:spPr/>
        <p:txBody>
          <a:bodyPr/>
          <a:lstStyle/>
          <a:p>
            <a:fld id="{ED210F47-795C-4F12-9F90-548994305D28}" type="slidenum">
              <a:rPr lang="en-US" smtClean="0"/>
              <a:t>3</a:t>
            </a:fld>
            <a:endParaRPr lang="en-US"/>
          </a:p>
        </p:txBody>
      </p:sp>
    </p:spTree>
    <p:extLst>
      <p:ext uri="{BB962C8B-B14F-4D97-AF65-F5344CB8AC3E}">
        <p14:creationId xmlns:p14="http://schemas.microsoft.com/office/powerpoint/2010/main" val="2660644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sz="1200" b="1">
                <a:solidFill>
                  <a:prstClr val="black"/>
                </a:solidFill>
                <a:cs typeface="Arial" pitchFamily="34" charset="0"/>
              </a:rPr>
              <a:t>Placenta [ </a:t>
            </a:r>
            <a:r>
              <a:rPr lang="en-US" sz="1200" b="1">
                <a:solidFill>
                  <a:srgbClr val="FF0000"/>
                </a:solidFill>
                <a:cs typeface="Arial" pitchFamily="34" charset="0"/>
              </a:rPr>
              <a:t>oxygenated fetal blood</a:t>
            </a:r>
            <a:r>
              <a:rPr lang="en-US" sz="1200" b="1">
                <a:solidFill>
                  <a:prstClr val="black"/>
                </a:solidFill>
                <a:cs typeface="Arial" pitchFamily="34" charset="0"/>
              </a:rPr>
              <a:t> ] &gt;&gt;  to </a:t>
            </a:r>
            <a:r>
              <a:rPr lang="en-US" sz="1200" b="1">
                <a:solidFill>
                  <a:srgbClr val="FF0000"/>
                </a:solidFill>
                <a:cs typeface="Arial" pitchFamily="34" charset="0"/>
              </a:rPr>
              <a:t>umbilical vein </a:t>
            </a:r>
            <a:r>
              <a:rPr lang="en-US" sz="1200" b="1">
                <a:solidFill>
                  <a:prstClr val="black"/>
                </a:solidFill>
                <a:cs typeface="Arial" pitchFamily="34" charset="0"/>
              </a:rPr>
              <a:t>then 50% will go to the liver then </a:t>
            </a:r>
            <a:r>
              <a:rPr lang="en-US" sz="1200" b="1">
                <a:solidFill>
                  <a:srgbClr val="FF0000"/>
                </a:solidFill>
                <a:cs typeface="Arial" pitchFamily="34" charset="0"/>
              </a:rPr>
              <a:t>hepatic vein </a:t>
            </a:r>
            <a:r>
              <a:rPr lang="en-US" sz="1200" b="1">
                <a:solidFill>
                  <a:prstClr val="black"/>
                </a:solidFill>
                <a:cs typeface="Arial" pitchFamily="34" charset="0"/>
              </a:rPr>
              <a:t>[portal circulation] and 50% to the </a:t>
            </a:r>
            <a:r>
              <a:rPr lang="en-US" sz="1200" b="1" err="1">
                <a:solidFill>
                  <a:srgbClr val="FF0000"/>
                </a:solidFill>
                <a:cs typeface="Arial" pitchFamily="34" charset="0"/>
              </a:rPr>
              <a:t>ductus venosus </a:t>
            </a:r>
            <a:r>
              <a:rPr lang="en-US" sz="1200" b="1">
                <a:solidFill>
                  <a:prstClr val="black"/>
                </a:solidFill>
                <a:cs typeface="Arial" pitchFamily="34" charset="0"/>
              </a:rPr>
              <a:t>then to the </a:t>
            </a:r>
            <a:r>
              <a:rPr lang="en-US" sz="1200" b="1">
                <a:solidFill>
                  <a:srgbClr val="FF0000"/>
                </a:solidFill>
                <a:cs typeface="Arial" pitchFamily="34" charset="0"/>
              </a:rPr>
              <a:t>Inferior vena cava </a:t>
            </a:r>
            <a:r>
              <a:rPr lang="en-US" sz="1200" b="1">
                <a:solidFill>
                  <a:prstClr val="black"/>
                </a:solidFill>
                <a:cs typeface="Arial" pitchFamily="34" charset="0"/>
              </a:rPr>
              <a:t>&gt;&gt; to the </a:t>
            </a:r>
            <a:r>
              <a:rPr lang="en-US" sz="1200" b="1">
                <a:solidFill>
                  <a:srgbClr val="FF0000"/>
                </a:solidFill>
                <a:cs typeface="Arial" pitchFamily="34" charset="0"/>
              </a:rPr>
              <a:t>Right atrium : </a:t>
            </a:r>
          </a:p>
          <a:p>
            <a:pPr>
              <a:lnSpc>
                <a:spcPct val="90000"/>
              </a:lnSpc>
            </a:pPr>
            <a:r>
              <a:rPr lang="en-US" sz="1200" b="1">
                <a:solidFill>
                  <a:prstClr val="black"/>
                </a:solidFill>
                <a:cs typeface="Arial" pitchFamily="34" charset="0"/>
              </a:rPr>
              <a:t>1-  30% will go to the left atrium through the foramen ovale then to the aorta (well oxygenated)</a:t>
            </a:r>
            <a:r>
              <a:rPr lang="ar-JO" sz="1200" b="1">
                <a:solidFill>
                  <a:prstClr val="black"/>
                </a:solidFill>
              </a:rPr>
              <a:t> </a:t>
            </a:r>
          </a:p>
          <a:p>
            <a:pPr>
              <a:lnSpc>
                <a:spcPct val="90000"/>
              </a:lnSpc>
            </a:pPr>
            <a:r>
              <a:rPr lang="en-US" sz="1200" b="1">
                <a:solidFill>
                  <a:prstClr val="black"/>
                </a:solidFill>
                <a:cs typeface="Arial" pitchFamily="34" charset="0"/>
              </a:rPr>
              <a:t>2-  70% to the right ventricle then the pulmonary artery , from there 10% goes to the lung for nutrition and 90% to the aorta through ductus arteriosus .</a:t>
            </a:r>
          </a:p>
        </p:txBody>
      </p:sp>
      <p:sp>
        <p:nvSpPr>
          <p:cNvPr id="4" name="Slide Number Placeholder 3"/>
          <p:cNvSpPr>
            <a:spLocks noGrp="1"/>
          </p:cNvSpPr>
          <p:nvPr>
            <p:ph type="sldNum" sz="quarter" idx="10"/>
          </p:nvPr>
        </p:nvSpPr>
        <p:spPr/>
        <p:txBody>
          <a:bodyPr/>
          <a:lstStyle/>
          <a:p>
            <a:fld id="{ED210F47-795C-4F12-9F90-548994305D28}" type="slidenum">
              <a:rPr lang="en-US" smtClean="0"/>
              <a:t>4</a:t>
            </a:fld>
            <a:endParaRPr lang="en-US"/>
          </a:p>
        </p:txBody>
      </p:sp>
    </p:spTree>
    <p:extLst>
      <p:ext uri="{BB962C8B-B14F-4D97-AF65-F5344CB8AC3E}">
        <p14:creationId xmlns:p14="http://schemas.microsoft.com/office/powerpoint/2010/main" val="676940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most of the blood bypasses the lungs, crossing to the left side of the heart through patent foramen ovale or flowing from the pulmonary artery directly into the aorta through the ductus arteriosus. </a:t>
            </a:r>
          </a:p>
        </p:txBody>
      </p:sp>
      <p:sp>
        <p:nvSpPr>
          <p:cNvPr id="4" name="Slide Number Placeholder 3"/>
          <p:cNvSpPr>
            <a:spLocks noGrp="1"/>
          </p:cNvSpPr>
          <p:nvPr>
            <p:ph type="sldNum" sz="quarter" idx="10"/>
          </p:nvPr>
        </p:nvSpPr>
        <p:spPr/>
        <p:txBody>
          <a:bodyPr/>
          <a:lstStyle/>
          <a:p>
            <a:fld id="{ED210F47-795C-4F12-9F90-548994305D28}" type="slidenum">
              <a:rPr lang="en-US" smtClean="0"/>
              <a:t>5</a:t>
            </a:fld>
            <a:endParaRPr lang="en-US"/>
          </a:p>
        </p:txBody>
      </p:sp>
    </p:spTree>
    <p:extLst>
      <p:ext uri="{BB962C8B-B14F-4D97-AF65-F5344CB8AC3E}">
        <p14:creationId xmlns:p14="http://schemas.microsoft.com/office/powerpoint/2010/main" val="2145349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a:solidFill>
                  <a:schemeClr val="tx1"/>
                </a:solidFill>
              </a:rPr>
              <a:t>The baby’s initial cries and deep breaths help to move fluid from the airways. In most circumstances, distention of the lungs with air provides sufficient oxygen (21%) to initiate relaxation of the pulmonary blood vessels. Fluid is absorbed quickly from the alveoli and the lungs fill with air. The previously constricted pulmonary blood vessels begin to dilate so that blood can reach the alveoli where oxygen will be absorbed and CO2 will be removed. </a:t>
            </a:r>
          </a:p>
          <a:p>
            <a:pPr marL="0" marR="0" indent="0" algn="l" defTabSz="914400" rtl="0" eaLnBrk="1" fontAlgn="auto" latinLnBrk="0" hangingPunct="1">
              <a:lnSpc>
                <a:spcPct val="100000"/>
              </a:lnSpc>
              <a:spcBef>
                <a:spcPct val="0"/>
              </a:spcBef>
              <a:spcAft>
                <a:spcPct val="0"/>
              </a:spcAft>
              <a:buClrTx/>
              <a:buSzTx/>
              <a:buFontTx/>
              <a:buNone/>
              <a:defRPr/>
            </a:pPr>
            <a:r>
              <a:rPr lang="en-US">
                <a:solidFill>
                  <a:schemeClr val="tx1"/>
                </a:solidFill>
              </a:rPr>
              <a:t>AS BREATHING begins , increasing inspiratory pressure , expand the alveolar air space , establishes FRC , stimulation of surfactant release  , air replaces lung fluid , maintaining the functional residual capacity . </a:t>
            </a:r>
          </a:p>
          <a:p>
            <a:endParaRPr lang="en-US"/>
          </a:p>
        </p:txBody>
      </p:sp>
      <p:sp>
        <p:nvSpPr>
          <p:cNvPr id="4" name="Slide Number Placeholder 3"/>
          <p:cNvSpPr>
            <a:spLocks noGrp="1"/>
          </p:cNvSpPr>
          <p:nvPr>
            <p:ph type="sldNum" sz="quarter" idx="10"/>
          </p:nvPr>
        </p:nvSpPr>
        <p:spPr/>
        <p:txBody>
          <a:bodyPr/>
          <a:lstStyle/>
          <a:p>
            <a:fld id="{ED210F47-795C-4F12-9F90-548994305D28}" type="slidenum">
              <a:rPr lang="en-US" smtClean="0"/>
              <a:t>7</a:t>
            </a:fld>
            <a:endParaRPr lang="en-US"/>
          </a:p>
        </p:txBody>
      </p:sp>
    </p:spTree>
    <p:extLst>
      <p:ext uri="{BB962C8B-B14F-4D97-AF65-F5344CB8AC3E}">
        <p14:creationId xmlns:p14="http://schemas.microsoft.com/office/powerpoint/2010/main" val="1988204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b="0">
                <a:solidFill>
                  <a:prstClr val="black"/>
                </a:solidFill>
              </a:rPr>
              <a:t>With the onset of breathing , pulmonary vascular resistance decreases 8- 10 folds  , partly as a result of the mechanics of breathing , and partly as a result of the elevated arterial oxygen tensions . </a:t>
            </a:r>
          </a:p>
          <a:p>
            <a:pPr marL="0" marR="0" indent="0" algn="l" defTabSz="914400" rtl="0" eaLnBrk="1" fontAlgn="auto" latinLnBrk="0" hangingPunct="1">
              <a:lnSpc>
                <a:spcPct val="100000"/>
              </a:lnSpc>
              <a:spcBef>
                <a:spcPct val="0"/>
              </a:spcBef>
              <a:spcAft>
                <a:spcPct val="0"/>
              </a:spcAft>
              <a:buClrTx/>
              <a:buSzTx/>
              <a:buFontTx/>
              <a:buNone/>
              <a:defRPr/>
            </a:pPr>
            <a:r>
              <a:rPr lang="en-US">
                <a:solidFill>
                  <a:prstClr val="black"/>
                </a:solidFill>
              </a:rPr>
              <a:t>Most normal infants require little pressure to spontaneously open the lungs after birth [ 5-10 cm H2O ] .</a:t>
            </a:r>
          </a:p>
          <a:p>
            <a:pPr marL="0" marR="0" indent="0" algn="l" defTabSz="914400" rtl="0" eaLnBrk="1" fontAlgn="auto" latinLnBrk="0" hangingPunct="1">
              <a:lnSpc>
                <a:spcPct val="100000"/>
              </a:lnSpc>
              <a:spcBef>
                <a:spcPct val="0"/>
              </a:spcBef>
              <a:spcAft>
                <a:spcPct val="0"/>
              </a:spcAft>
              <a:buClrTx/>
              <a:buSzTx/>
              <a:buFontTx/>
              <a:buNone/>
              <a:defRPr/>
            </a:pPr>
            <a:endParaRPr lang="en-US" b="1">
              <a:solidFill>
                <a:prstClr val="black"/>
              </a:solidFill>
            </a:endParaRPr>
          </a:p>
          <a:p>
            <a:endParaRPr lang="en-US"/>
          </a:p>
        </p:txBody>
      </p:sp>
      <p:sp>
        <p:nvSpPr>
          <p:cNvPr id="4" name="Slide Number Placeholder 3"/>
          <p:cNvSpPr>
            <a:spLocks noGrp="1"/>
          </p:cNvSpPr>
          <p:nvPr>
            <p:ph type="sldNum" sz="quarter" idx="10"/>
          </p:nvPr>
        </p:nvSpPr>
        <p:spPr/>
        <p:txBody>
          <a:bodyPr/>
          <a:lstStyle/>
          <a:p>
            <a:fld id="{ED210F47-795C-4F12-9F90-548994305D28}" type="slidenum">
              <a:rPr lang="en-US" smtClean="0"/>
              <a:t>8</a:t>
            </a:fld>
            <a:endParaRPr lang="en-US"/>
          </a:p>
        </p:txBody>
      </p:sp>
    </p:spTree>
    <p:extLst>
      <p:ext uri="{BB962C8B-B14F-4D97-AF65-F5344CB8AC3E}">
        <p14:creationId xmlns:p14="http://schemas.microsoft.com/office/powerpoint/2010/main" val="3876984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chemeClr val="tx1"/>
                </a:solidFill>
              </a:rPr>
              <a:t>-As blood levels of oxygen increase, the ductus arteriosus begins to constrict. Blood previously diverted through the foramen ovale and ductus arteriosus now flows from the right side of the heart into the lungs and the fetal “right-to-left shunt” gradually resolves. Oxygenated blood returning from the baby’s lungs travels to the left side of the heart and is pumped through the aorta to tissues throughout the body.</a:t>
            </a:r>
          </a:p>
          <a:p>
            <a:pPr>
              <a:buFontTx/>
              <a:buChar char="-"/>
            </a:pPr>
            <a:r>
              <a:rPr lang="en-US" sz="1200" b="1">
                <a:solidFill>
                  <a:prstClr val="black"/>
                </a:solidFill>
              </a:rPr>
              <a:t>The increased blood flow to the lungs increases the volume of pulmonary venous blood returning to the left atrium .</a:t>
            </a:r>
          </a:p>
          <a:p>
            <a:pPr marL="0" marR="0" indent="0" algn="l" defTabSz="914400" rtl="0" eaLnBrk="1" fontAlgn="auto" latinLnBrk="0" hangingPunct="1">
              <a:lnSpc>
                <a:spcPct val="100000"/>
              </a:lnSpc>
              <a:spcBef>
                <a:spcPct val="0"/>
              </a:spcBef>
              <a:spcAft>
                <a:spcPct val="0"/>
              </a:spcAft>
              <a:buClrTx/>
              <a:buSzTx/>
              <a:buFontTx/>
              <a:buChar char="-"/>
              <a:defRPr/>
            </a:pPr>
            <a:r>
              <a:rPr lang="en-US" sz="1200" b="1">
                <a:solidFill>
                  <a:srgbClr val="FF0000"/>
                </a:solidFill>
              </a:rPr>
              <a:t>Left atrial pressure Now &gt; Right atrial pressure &gt;&gt; The foramen ovale closes </a:t>
            </a:r>
            <a:r>
              <a:rPr lang="en-US" sz="1200" b="1">
                <a:solidFill>
                  <a:prstClr val="black"/>
                </a:solidFill>
              </a:rPr>
              <a:t>!</a:t>
            </a:r>
          </a:p>
          <a:p>
            <a:pPr>
              <a:buFontTx/>
              <a:buChar char="-"/>
            </a:pPr>
            <a:endParaRPr lang="en-US" sz="1200" b="1">
              <a:solidFill>
                <a:prstClr val="black"/>
              </a:solidFill>
            </a:endParaRPr>
          </a:p>
          <a:p>
            <a:pPr>
              <a:buFontTx/>
              <a:buChar char="-"/>
            </a:pPr>
            <a:endParaRPr lang="en-US" sz="1200">
              <a:solidFill>
                <a:prstClr val="black"/>
              </a:solidFill>
            </a:endParaRPr>
          </a:p>
          <a:p>
            <a:endParaRPr lang="en-US">
              <a:solidFill>
                <a:schemeClr val="tx1"/>
              </a:solidFill>
            </a:endParaRPr>
          </a:p>
        </p:txBody>
      </p:sp>
      <p:sp>
        <p:nvSpPr>
          <p:cNvPr id="4" name="Slide Number Placeholder 3"/>
          <p:cNvSpPr>
            <a:spLocks noGrp="1"/>
          </p:cNvSpPr>
          <p:nvPr>
            <p:ph type="sldNum" sz="quarter" idx="10"/>
          </p:nvPr>
        </p:nvSpPr>
        <p:spPr/>
        <p:txBody>
          <a:bodyPr/>
          <a:lstStyle/>
          <a:p>
            <a:fld id="{ED210F47-795C-4F12-9F90-548994305D28}" type="slidenum">
              <a:rPr lang="en-US" smtClean="0"/>
              <a:t>9</a:t>
            </a:fld>
            <a:endParaRPr lang="en-US"/>
          </a:p>
        </p:txBody>
      </p:sp>
    </p:spTree>
    <p:extLst>
      <p:ext uri="{BB962C8B-B14F-4D97-AF65-F5344CB8AC3E}">
        <p14:creationId xmlns:p14="http://schemas.microsoft.com/office/powerpoint/2010/main" val="1239231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ct val="0"/>
              </a:spcBef>
              <a:spcAft>
                <a:spcPct val="0"/>
              </a:spcAft>
              <a:buClrTx/>
              <a:buSzTx/>
              <a:buFontTx/>
              <a:buNone/>
              <a:defRPr/>
            </a:pPr>
            <a:r>
              <a:rPr lang="en-US" sz="1200">
                <a:solidFill>
                  <a:prstClr val="black"/>
                </a:solidFill>
              </a:rPr>
              <a:t>-In a </a:t>
            </a:r>
            <a:r>
              <a:rPr lang="en-US" sz="1200">
                <a:solidFill>
                  <a:srgbClr val="FF0000"/>
                </a:solidFill>
              </a:rPr>
              <a:t>premature</a:t>
            </a:r>
            <a:r>
              <a:rPr lang="en-US" sz="1200">
                <a:solidFill>
                  <a:prstClr val="black"/>
                </a:solidFill>
              </a:rPr>
              <a:t> infant , the ductus arteriosus is less sensitive to the effects of oxygen , if circulating levels of vasodilating prostaglandins are elevated , may remain patent .</a:t>
            </a:r>
          </a:p>
          <a:p>
            <a:pPr marL="0" marR="0" indent="0" algn="l" defTabSz="914400" rtl="0" eaLnBrk="1" fontAlgn="auto" latinLnBrk="0" hangingPunct="1">
              <a:lnSpc>
                <a:spcPct val="100000"/>
              </a:lnSpc>
              <a:spcBef>
                <a:spcPct val="0"/>
              </a:spcBef>
              <a:spcAft>
                <a:spcPct val="0"/>
              </a:spcAft>
              <a:buClrTx/>
              <a:buSzTx/>
              <a:buFontTx/>
              <a:buNone/>
              <a:defRPr/>
            </a:pPr>
            <a:r>
              <a:rPr lang="en-US" sz="1200">
                <a:solidFill>
                  <a:prstClr val="black"/>
                </a:solidFill>
              </a:rPr>
              <a:t>-This patency is a common problem in a premature infant with &gt;&gt; RDS !</a:t>
            </a:r>
          </a:p>
          <a:p>
            <a:pPr marL="0" marR="0" indent="0" algn="l" defTabSz="914400" rtl="0" eaLnBrk="1" fontAlgn="auto" latinLnBrk="0" hangingPunct="1">
              <a:lnSpc>
                <a:spcPct val="100000"/>
              </a:lnSpc>
              <a:spcBef>
                <a:spcPct val="0"/>
              </a:spcBef>
              <a:spcAft>
                <a:spcPct val="0"/>
              </a:spcAft>
              <a:buClrTx/>
              <a:buSzTx/>
              <a:buFontTx/>
              <a:buNone/>
              <a:defRPr/>
            </a:pPr>
            <a:endParaRPr lang="en-US" sz="1200">
              <a:solidFill>
                <a:prstClr val="black"/>
              </a:solidFill>
            </a:endParaRPr>
          </a:p>
          <a:p>
            <a:pPr marL="0" marR="0" indent="0" algn="l" defTabSz="914400" rtl="0" eaLnBrk="1" fontAlgn="auto" latinLnBrk="0" hangingPunct="1">
              <a:lnSpc>
                <a:spcPct val="100000"/>
              </a:lnSpc>
              <a:spcBef>
                <a:spcPct val="0"/>
              </a:spcBef>
              <a:spcAft>
                <a:spcPct val="0"/>
              </a:spcAft>
              <a:buClrTx/>
              <a:buSzTx/>
              <a:buFontTx/>
              <a:buNone/>
              <a:defRPr/>
            </a:pPr>
            <a:r>
              <a:rPr lang="en-US" sz="1200">
                <a:solidFill>
                  <a:schemeClr val="tx1"/>
                </a:solidFill>
              </a:rPr>
              <a:t>For example, studies have shown it may take up to 10 minutes for a normal term newborn to achieve oxygen saturation greater than 90%. It may take several hours for alveolar fluid to be completely absorbed. Functional closure of the ductus arteriosus may not occur for 24 to 48 hours after birth, and complete relaxation of the pulmonary blood vessels does not occur for several months.</a:t>
            </a:r>
          </a:p>
          <a:p>
            <a:pPr marL="0" marR="0" indent="0" algn="l" defTabSz="914400" rtl="0" eaLnBrk="1" fontAlgn="auto" latinLnBrk="0" hangingPunct="1">
              <a:lnSpc>
                <a:spcPct val="100000"/>
              </a:lnSpc>
              <a:spcBef>
                <a:spcPct val="0"/>
              </a:spcBef>
              <a:spcAft>
                <a:spcPct val="0"/>
              </a:spcAft>
              <a:buClrTx/>
              <a:buSzTx/>
              <a:buFontTx/>
              <a:buNone/>
              <a:defRPr/>
            </a:pPr>
            <a:endParaRPr lang="en-US" sz="1200">
              <a:solidFill>
                <a:prstClr val="black"/>
              </a:solidFill>
            </a:endParaRPr>
          </a:p>
          <a:p>
            <a:endParaRPr lang="en-US"/>
          </a:p>
        </p:txBody>
      </p:sp>
      <p:sp>
        <p:nvSpPr>
          <p:cNvPr id="4" name="Slide Number Placeholder 3"/>
          <p:cNvSpPr>
            <a:spLocks noGrp="1"/>
          </p:cNvSpPr>
          <p:nvPr>
            <p:ph type="sldNum" sz="quarter" idx="10"/>
          </p:nvPr>
        </p:nvSpPr>
        <p:spPr/>
        <p:txBody>
          <a:bodyPr/>
          <a:lstStyle/>
          <a:p>
            <a:fld id="{ED210F47-795C-4F12-9F90-548994305D28}" type="slidenum">
              <a:rPr lang="en-US" smtClean="0"/>
              <a:t>10</a:t>
            </a:fld>
            <a:endParaRPr lang="en-US"/>
          </a:p>
        </p:txBody>
      </p:sp>
    </p:spTree>
    <p:extLst>
      <p:ext uri="{BB962C8B-B14F-4D97-AF65-F5344CB8AC3E}">
        <p14:creationId xmlns:p14="http://schemas.microsoft.com/office/powerpoint/2010/main" val="626326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a:t>To summarize, the following changes occur in the vascular system after birth:</a:t>
            </a:r>
            <a:br>
              <a:rPr lang="en-US"/>
            </a:br>
            <a:r>
              <a:rPr lang="en-US" b="1"/>
              <a:t>Closure of the umbilical arteries</a:t>
            </a:r>
            <a:r>
              <a:rPr lang="en-US"/>
              <a:t>, accomplished by contraction of the smooth musculature in their walls, is probably caused by thermal and mechanical stimuli and a change in oxygen tension. Functionally, the arteries close a few minutes after birth, although the actual obliteration of the lumen by fibrous proliferation may take 2 to 3 months. Distal parts of the umbilical arteries form the </a:t>
            </a:r>
            <a:r>
              <a:rPr lang="en-US" b="1"/>
              <a:t>medial umbilical ligaments</a:t>
            </a:r>
            <a:r>
              <a:rPr lang="en-US"/>
              <a:t>, and the proximal portions remain open as the </a:t>
            </a:r>
            <a:r>
              <a:rPr lang="en-US" b="1"/>
              <a:t>superior vesical arteries.</a:t>
            </a:r>
            <a:r>
              <a:rPr lang="en-US"/>
              <a:t/>
            </a:r>
            <a:br>
              <a:rPr lang="en-US"/>
            </a:br>
            <a:r>
              <a:rPr lang="en-US" b="1"/>
              <a:t>Closure of the umbilical vein and ductus venosus </a:t>
            </a:r>
            <a:r>
              <a:rPr lang="en-US"/>
              <a:t>occurs shortly after that of the umbilical arteries. Hence, blood from the placenta may nter the newborn for some time after birth.</a:t>
            </a:r>
            <a:br>
              <a:rPr lang="en-US"/>
            </a:br>
            <a:r>
              <a:rPr lang="en-US"/>
              <a:t>After obliteration, the umbilical vein forms the</a:t>
            </a:r>
            <a:r>
              <a:rPr lang="en-US" b="1" err="1"/>
              <a:t>ligamentum teres hepatis </a:t>
            </a:r>
            <a:r>
              <a:rPr lang="en-US"/>
              <a:t>in the lower margin of the falciform ligament. The ductus venosus, which courses from the ligamentum teres to the inferior vena cava, is also obliterated and forms the </a:t>
            </a:r>
            <a:r>
              <a:rPr lang="en-US" b="1"/>
              <a:t>ligamentum venosum</a:t>
            </a:r>
            <a:r>
              <a:rPr lang="en-US"/>
              <a:t>.</a:t>
            </a:r>
          </a:p>
          <a:p>
            <a:pPr algn="l"/>
            <a:r>
              <a:rPr lang="en-US" b="1"/>
              <a:t>Closure of the ductus arteriosus </a:t>
            </a:r>
            <a:r>
              <a:rPr lang="en-US"/>
              <a:t>by contraction of its muscular wall occurs almost immediately after birth; it is mediated by </a:t>
            </a:r>
            <a:r>
              <a:rPr lang="en-US" b="1" err="1"/>
              <a:t>bradykinin</a:t>
            </a:r>
            <a:r>
              <a:rPr lang="en-US"/>
              <a:t>, a substance released from the lungs during initial inflation. Complete anatomical obliteration by proliferation of the intima is thought to take 1 to 3 months. In the adult, the obliterated ductus arteriosus forms the </a:t>
            </a:r>
            <a:r>
              <a:rPr lang="en-US" b="1"/>
              <a:t>ligamentum arteriosum</a:t>
            </a:r>
            <a:r>
              <a:rPr lang="en-US"/>
              <a:t>.</a:t>
            </a:r>
            <a:br>
              <a:rPr lang="en-US"/>
            </a:br>
            <a:r>
              <a:rPr lang="en-US" b="1"/>
              <a:t>Closure of the oval foramen </a:t>
            </a:r>
            <a:r>
              <a:rPr lang="en-US"/>
              <a:t>is caused by an increased pressure in the left atrium, combined  with a decrease in pressure on the right side. The</a:t>
            </a:r>
            <a:br>
              <a:rPr lang="en-US"/>
            </a:br>
            <a:r>
              <a:rPr lang="en-US"/>
              <a:t>first breath presses the septum primum against the septum secundum. During the first days of life, however, this closure is reversible. Crying by the baby creates a shunt from right to left, which accounts for cyanotic periods in the newborn. Constant apposition gradually leads to fusion of the two septa in about 1 year. In 20% of individuals, however, perfect anatomical closure may never be obtained </a:t>
            </a:r>
            <a:r>
              <a:rPr lang="en-US" b="1"/>
              <a:t>(probe patent foramen ovale)</a:t>
            </a:r>
            <a:r>
              <a:rPr lang="en-US"/>
              <a:t> </a:t>
            </a:r>
          </a:p>
          <a:p>
            <a:endParaRPr lang="en-US"/>
          </a:p>
        </p:txBody>
      </p:sp>
      <p:sp>
        <p:nvSpPr>
          <p:cNvPr id="4" name="Slide Number Placeholder 3"/>
          <p:cNvSpPr>
            <a:spLocks noGrp="1"/>
          </p:cNvSpPr>
          <p:nvPr>
            <p:ph type="sldNum" sz="quarter" idx="10"/>
          </p:nvPr>
        </p:nvSpPr>
        <p:spPr/>
        <p:txBody>
          <a:bodyPr/>
          <a:lstStyle/>
          <a:p>
            <a:fld id="{ED210F47-795C-4F12-9F90-548994305D28}" type="slidenum">
              <a:rPr lang="en-US" smtClean="0"/>
              <a:t>11</a:t>
            </a:fld>
            <a:endParaRPr lang="en-US"/>
          </a:p>
        </p:txBody>
      </p:sp>
    </p:spTree>
    <p:extLst>
      <p:ext uri="{BB962C8B-B14F-4D97-AF65-F5344CB8AC3E}">
        <p14:creationId xmlns:p14="http://schemas.microsoft.com/office/powerpoint/2010/main" val="14998009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mtClean="0"/>
              <a:t>Click to edit Master title style</a:t>
            </a:r>
            <a:endParaRPr lang="en-US"/>
          </a:p>
        </p:txBody>
      </p:sp>
      <p:sp>
        <p:nvSpPr>
          <p:cNvPr id="3" name="Subtitle 2"/>
          <p:cNvSpPr>
            <a:spLocks noGrp="1"/>
          </p:cNvSpPr>
          <p:nvPr>
            <p:ph type="subTitle" idx="1"/>
          </p:nvPr>
        </p:nvSpPr>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2"/>
          </p:nvPr>
        </p:nvSpPr>
        <p:spPr/>
        <p:txBody>
          <a:bodyPr/>
          <a:lstStyle/>
          <a:p>
            <a:fld id="{0A8E2705-44D6-4EF1-95A5-5E519A94C8E5}" type="datetimeFigureOut">
              <a:rPr lang="en-US" smtClean="0"/>
              <a:t>2/16/2022</a:t>
            </a:fld>
            <a:endParaRPr lang="en-US"/>
          </a:p>
        </p:txBody>
      </p:sp>
      <p:sp>
        <p:nvSpPr>
          <p:cNvPr id="5" name="Footer Placeholder 4"/>
          <p:cNvSpPr>
            <a:spLocks noGrp="1"/>
          </p:cNvSpPr>
          <p:nvPr>
            <p:ph type="ftr" sz="quarter" idx="3"/>
          </p:nvPr>
        </p:nvSpPr>
        <p:spPr/>
        <p:txBody>
          <a:bodyPr/>
          <a:lstStyle/>
          <a:p>
            <a:endParaRPr lang="en-US"/>
          </a:p>
        </p:txBody>
      </p:sp>
      <p:sp>
        <p:nvSpPr>
          <p:cNvPr id="6" name="Slide Number Placeholder 5"/>
          <p:cNvSpPr>
            <a:spLocks noGrp="1"/>
          </p:cNvSpPr>
          <p:nvPr>
            <p:ph type="sldNum" sz="quarter" idx="4"/>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p:txBody>
          <a:bodyPr/>
          <a:lstStyle/>
          <a:p>
            <a:fld id="{BC3735CB-40F3-4757-81B6-8E33D7AA1CAE}" type="datetimeFigureOut">
              <a:rPr lang="en-US" smtClean="0"/>
              <a:t>2/16/2022</a:t>
            </a:fld>
            <a:endParaRPr lang="en-US"/>
          </a:p>
        </p:txBody>
      </p:sp>
      <p:sp>
        <p:nvSpPr>
          <p:cNvPr id="5" name="Footer Placeholder 4"/>
          <p:cNvSpPr>
            <a:spLocks noGrp="1"/>
          </p:cNvSpPr>
          <p:nvPr>
            <p:ph type="ftr" sz="quarter" idx="3"/>
          </p:nvPr>
        </p:nvSpPr>
        <p:spPr/>
        <p:txBody>
          <a:bodyPr/>
          <a:lstStyle/>
          <a:p>
            <a:endParaRPr lang="en-US"/>
          </a:p>
        </p:txBody>
      </p:sp>
      <p:sp>
        <p:nvSpPr>
          <p:cNvPr id="6" name="Slide Number Placeholder 5"/>
          <p:cNvSpPr>
            <a:spLocks noGrp="1"/>
          </p:cNvSpPr>
          <p:nvPr>
            <p:ph type="sldNum" sz="quarter" idx="4"/>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437D5F-C95E-414F-8830-F63C494B0F3B}" type="datetimeFigureOut">
              <a:rPr lang="en-US" smtClean="0"/>
              <a:t>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5AB0B-B6BA-4947-AC1E-B59E353E500C}"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8000" baseline="0">
                <a:ln w="3175" cmpd="sng">
                  <a:noFill/>
                </a:ln>
                <a:solidFill>
                  <a:schemeClr val="accent1">
                    <a:lumMod val="60000"/>
                    <a:lumOff val="40000"/>
                  </a:schemeClr>
                </a:solidFill>
                <a:effectLst/>
                <a:latin typeface="Arial" pitchFamily="34" charset="0"/>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8000" baseline="0">
                <a:ln w="3175" cmpd="sng">
                  <a:noFill/>
                </a:ln>
                <a:solidFill>
                  <a:schemeClr val="accent1">
                    <a:lumMod val="60000"/>
                    <a:lumOff val="40000"/>
                  </a:schemeClr>
                </a:solidFill>
                <a:effectLst/>
                <a:latin typeface="Arial" pitchFamily="34" charset="0"/>
              </a:rPr>
              <a:t>”</a:t>
            </a:r>
          </a:p>
        </p:txBody>
      </p:sp>
    </p:spTree>
    <p:extLst>
      <p:ext uri="{BB962C8B-B14F-4D97-AF65-F5344CB8AC3E}">
        <p14:creationId xmlns:p14="http://schemas.microsoft.com/office/powerpoint/2010/main" val="826466174"/>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437D5F-C95E-414F-8830-F63C494B0F3B}" type="datetimeFigureOut">
              <a:rPr lang="en-US" smtClean="0"/>
              <a:t>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3919115417"/>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437D5F-C95E-414F-8830-F63C494B0F3B}" type="datetimeFigureOut">
              <a:rPr lang="en-US" smtClean="0"/>
              <a:t>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3634421344"/>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437D5F-C95E-414F-8830-F63C494B0F3B}" type="datetimeFigureOut">
              <a:rPr lang="en-US" smtClean="0"/>
              <a:t>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2442731584"/>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JO"/>
          </a:p>
        </p:txBody>
      </p:sp>
      <p:sp>
        <p:nvSpPr>
          <p:cNvPr id="3" name="Date Placeholder 3"/>
          <p:cNvSpPr>
            <a:spLocks noGrp="1"/>
          </p:cNvSpPr>
          <p:nvPr>
            <p:ph type="dt" sz="half" idx="10"/>
          </p:nvPr>
        </p:nvSpPr>
        <p:spPr/>
        <p:txBody>
          <a:bodyPr/>
          <a:lstStyle>
            <a:lvl1pPr>
              <a:defRPr/>
            </a:lvl1pPr>
          </a:lstStyle>
          <a:p>
            <a:pPr>
              <a:defRPr/>
            </a:pPr>
            <a:fld id="{C5A57F49-462C-4CE9-825B-31DA4A919C06}" type="datetimeFigureOut">
              <a:rPr lang="en-US"/>
              <a:pPr>
                <a:defRPr/>
              </a:pPr>
              <a:t>2/16/2022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52F5525-A957-470B-BC5F-EDB663AC7947}" type="slidenum">
              <a:rPr lang="ar-SA"/>
              <a:pPr>
                <a:defRPr/>
              </a:pPr>
              <a:t>‹#›</a:t>
            </a:fld>
            <a:endParaRPr lang="en-US"/>
          </a:p>
        </p:txBody>
      </p:sp>
    </p:spTree>
    <p:extLst>
      <p:ext uri="{BB962C8B-B14F-4D97-AF65-F5344CB8AC3E}">
        <p14:creationId xmlns:p14="http://schemas.microsoft.com/office/powerpoint/2010/main" val="295015172"/>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2437D5F-C95E-414F-8830-F63C494B0F3B}" type="datetimeFigureOut">
              <a:rPr lang="en-US" smtClean="0"/>
              <a:t>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4033316163"/>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437D5F-C95E-414F-8830-F63C494B0F3B}" type="datetimeFigureOut">
              <a:rPr lang="en-US" smtClean="0"/>
              <a:t>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3307131694"/>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437D5F-C95E-414F-8830-F63C494B0F3B}" type="datetimeFigureOut">
              <a:rPr lang="en-US" smtClean="0"/>
              <a:t>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3977057163"/>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2437D5F-C95E-414F-8830-F63C494B0F3B}" type="datetimeFigureOut">
              <a:rPr lang="en-US" smtClean="0"/>
              <a:t>2/16/2022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18343414"/>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2437D5F-C95E-414F-8830-F63C494B0F3B}" type="datetimeFigureOut">
              <a:rPr lang="en-US" smtClean="0"/>
              <a:t>2/16/2022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228677766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p:txBody>
          <a:bodyPr/>
          <a:lstStyle/>
          <a:p>
            <a:fld id="{758F2D8F-8FC2-404A-9F5B-AEE4D16037C7}" type="datetimeFigureOut">
              <a:rPr lang="en-US" smtClean="0"/>
              <a:t>2/16/2022</a:t>
            </a:fld>
            <a:endParaRPr lang="en-US"/>
          </a:p>
        </p:txBody>
      </p:sp>
      <p:sp>
        <p:nvSpPr>
          <p:cNvPr id="5" name="Footer Placeholder 4"/>
          <p:cNvSpPr>
            <a:spLocks noGrp="1"/>
          </p:cNvSpPr>
          <p:nvPr>
            <p:ph type="ftr" sz="quarter" idx="3"/>
          </p:nvPr>
        </p:nvSpPr>
        <p:spPr/>
        <p:txBody>
          <a:bodyPr/>
          <a:lstStyle/>
          <a:p>
            <a:endParaRPr lang="en-US"/>
          </a:p>
        </p:txBody>
      </p:sp>
      <p:sp>
        <p:nvSpPr>
          <p:cNvPr id="6" name="Slide Number Placeholder 5"/>
          <p:cNvSpPr>
            <a:spLocks noGrp="1"/>
          </p:cNvSpPr>
          <p:nvPr>
            <p:ph type="sldNum" sz="quarter" idx="4"/>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92437D5F-C95E-414F-8830-F63C494B0F3B}" type="datetimeFigureOut">
              <a:rPr lang="en-US" smtClean="0"/>
              <a:t>2/16/2022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1862935324"/>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437D5F-C95E-414F-8830-F63C494B0F3B}" type="datetimeFigureOut">
              <a:rPr lang="en-US" smtClean="0"/>
              <a:t>2/16/2022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137683911"/>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2437D5F-C95E-414F-8830-F63C494B0F3B}" type="datetimeFigureOut">
              <a:rPr lang="en-US" smtClean="0"/>
              <a:t>2/16/2022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3063796361"/>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437D5F-C95E-414F-8830-F63C494B0F3B}" type="datetimeFigureOut">
              <a:rPr lang="en-US" smtClean="0"/>
              <a:t>2/16/2022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859954016"/>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437D5F-C95E-414F-8830-F63C494B0F3B}" type="datetimeFigureOut">
              <a:rPr lang="en-US" smtClean="0"/>
              <a:t>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1390574799"/>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437D5F-C95E-414F-8830-F63C494B0F3B}" type="datetimeFigureOut">
              <a:rPr lang="en-US" smtClean="0"/>
              <a:t>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5AB0B-B6BA-4947-AC1E-B59E353E500C}"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8000" baseline="0">
                <a:ln w="3175" cmpd="sng">
                  <a:noFill/>
                </a:ln>
                <a:solidFill>
                  <a:schemeClr val="accent1">
                    <a:lumMod val="60000"/>
                    <a:lumOff val="40000"/>
                  </a:schemeClr>
                </a:solidFill>
                <a:effectLst/>
                <a:latin typeface="Arial" pitchFamily="34" charset="0"/>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8000" baseline="0">
                <a:ln w="3175" cmpd="sng">
                  <a:noFill/>
                </a:ln>
                <a:solidFill>
                  <a:schemeClr val="accent1">
                    <a:lumMod val="60000"/>
                    <a:lumOff val="40000"/>
                  </a:schemeClr>
                </a:solidFill>
                <a:latin typeface="Arial" pitchFamily="34" charset="0"/>
              </a:rPr>
              <a:t>”</a:t>
            </a:r>
            <a:endParaRPr lang="en-US">
              <a:solidFill>
                <a:schemeClr val="accent1">
                  <a:lumMod val="60000"/>
                  <a:lumOff val="40000"/>
                </a:schemeClr>
              </a:solidFill>
              <a:latin typeface="Arial" pitchFamily="34" charset="0"/>
            </a:endParaRPr>
          </a:p>
        </p:txBody>
      </p:sp>
    </p:spTree>
    <p:extLst>
      <p:ext uri="{BB962C8B-B14F-4D97-AF65-F5344CB8AC3E}">
        <p14:creationId xmlns:p14="http://schemas.microsoft.com/office/powerpoint/2010/main" val="216594280"/>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437D5F-C95E-414F-8830-F63C494B0F3B}" type="datetimeFigureOut">
              <a:rPr lang="en-US" smtClean="0"/>
              <a:t>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3926004728"/>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437D5F-C95E-414F-8830-F63C494B0F3B}" type="datetimeFigureOut">
              <a:rPr lang="en-US" smtClean="0"/>
              <a:t>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5AB0B-B6BA-4947-AC1E-B59E353E500C}"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8000" baseline="0">
                <a:ln w="3175" cmpd="sng">
                  <a:noFill/>
                </a:ln>
                <a:solidFill>
                  <a:schemeClr val="accent1">
                    <a:lumMod val="60000"/>
                    <a:lumOff val="40000"/>
                  </a:schemeClr>
                </a:solidFill>
                <a:effectLst/>
                <a:latin typeface="Arial" pitchFamily="34" charset="0"/>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8000" baseline="0">
                <a:ln w="3175" cmpd="sng">
                  <a:noFill/>
                </a:ln>
                <a:solidFill>
                  <a:schemeClr val="accent1">
                    <a:lumMod val="60000"/>
                    <a:lumOff val="40000"/>
                  </a:schemeClr>
                </a:solidFill>
                <a:effectLst/>
                <a:latin typeface="Arial" pitchFamily="34" charset="0"/>
              </a:rPr>
              <a:t>”</a:t>
            </a:r>
          </a:p>
        </p:txBody>
      </p:sp>
    </p:spTree>
    <p:extLst>
      <p:ext uri="{BB962C8B-B14F-4D97-AF65-F5344CB8AC3E}">
        <p14:creationId xmlns:p14="http://schemas.microsoft.com/office/powerpoint/2010/main" val="826466174"/>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437D5F-C95E-414F-8830-F63C494B0F3B}" type="datetimeFigureOut">
              <a:rPr lang="en-US" smtClean="0"/>
              <a:t>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391911541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437D5F-C95E-414F-8830-F63C494B0F3B}" type="datetimeFigureOut">
              <a:rPr lang="en-US" smtClean="0"/>
              <a:t>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3634421344"/>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2437D5F-C95E-414F-8830-F63C494B0F3B}" type="datetimeFigureOut">
              <a:rPr lang="en-US" smtClean="0"/>
              <a:t>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4033316163"/>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437D5F-C95E-414F-8830-F63C494B0F3B}" type="datetimeFigureOut">
              <a:rPr lang="en-US" smtClean="0"/>
              <a:t>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2442731584"/>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JO"/>
          </a:p>
        </p:txBody>
      </p:sp>
      <p:sp>
        <p:nvSpPr>
          <p:cNvPr id="3" name="Date Placeholder 3"/>
          <p:cNvSpPr>
            <a:spLocks noGrp="1"/>
          </p:cNvSpPr>
          <p:nvPr>
            <p:ph type="dt" sz="half" idx="10"/>
          </p:nvPr>
        </p:nvSpPr>
        <p:spPr/>
        <p:txBody>
          <a:bodyPr/>
          <a:lstStyle>
            <a:lvl1pPr>
              <a:defRPr/>
            </a:lvl1pPr>
          </a:lstStyle>
          <a:p>
            <a:pPr>
              <a:defRPr/>
            </a:pPr>
            <a:fld id="{C5A57F49-462C-4CE9-825B-31DA4A919C06}" type="datetimeFigureOut">
              <a:rPr lang="en-US"/>
              <a:pPr>
                <a:defRPr/>
              </a:pPr>
              <a:t>2/16/2022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52F5525-A957-470B-BC5F-EDB663AC7947}" type="slidenum">
              <a:rPr lang="ar-SA"/>
              <a:pPr>
                <a:defRPr/>
              </a:pPr>
              <a:t>‹#›</a:t>
            </a:fld>
            <a:endParaRPr lang="en-US"/>
          </a:p>
        </p:txBody>
      </p:sp>
    </p:spTree>
    <p:extLst>
      <p:ext uri="{BB962C8B-B14F-4D97-AF65-F5344CB8AC3E}">
        <p14:creationId xmlns:p14="http://schemas.microsoft.com/office/powerpoint/2010/main" val="295015172"/>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437D5F-C95E-414F-8830-F63C494B0F3B}" type="datetimeFigureOut">
              <a:rPr lang="en-US" smtClean="0"/>
              <a:t>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3307131694"/>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437D5F-C95E-414F-8830-F63C494B0F3B}" type="datetimeFigureOut">
              <a:rPr lang="en-US" smtClean="0"/>
              <a:t>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397705716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2437D5F-C95E-414F-8830-F63C494B0F3B}" type="datetimeFigureOut">
              <a:rPr lang="en-US" smtClean="0"/>
              <a:t>2/16/2022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18343414"/>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2437D5F-C95E-414F-8830-F63C494B0F3B}" type="datetimeFigureOut">
              <a:rPr lang="en-US" smtClean="0"/>
              <a:t>2/16/2022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2286777667"/>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92437D5F-C95E-414F-8830-F63C494B0F3B}" type="datetimeFigureOut">
              <a:rPr lang="en-US" smtClean="0"/>
              <a:t>2/16/2022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186293532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437D5F-C95E-414F-8830-F63C494B0F3B}" type="datetimeFigureOut">
              <a:rPr lang="en-US" smtClean="0"/>
              <a:t>2/16/2022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13768391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2437D5F-C95E-414F-8830-F63C494B0F3B}" type="datetimeFigureOut">
              <a:rPr lang="en-US" smtClean="0"/>
              <a:t>2/16/2022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306379636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p:txBody>
          <a:bodyPr/>
          <a:lstStyle/>
          <a:p>
            <a:fld id="{60371432-4D9C-43BC-ADE1-B2AE44CD4037}" type="datetimeFigureOut">
              <a:rPr lang="en-US" smtClean="0"/>
              <a:t>2/16/2022</a:t>
            </a:fld>
            <a:endParaRPr lang="en-US"/>
          </a:p>
        </p:txBody>
      </p:sp>
      <p:sp>
        <p:nvSpPr>
          <p:cNvPr id="5" name="Footer Placeholder 4"/>
          <p:cNvSpPr>
            <a:spLocks noGrp="1"/>
          </p:cNvSpPr>
          <p:nvPr>
            <p:ph type="ftr" sz="quarter" idx="3"/>
          </p:nvPr>
        </p:nvSpPr>
        <p:spPr/>
        <p:txBody>
          <a:bodyPr/>
          <a:lstStyle/>
          <a:p>
            <a:endParaRPr lang="en-US"/>
          </a:p>
        </p:txBody>
      </p:sp>
      <p:sp>
        <p:nvSpPr>
          <p:cNvPr id="6" name="Slide Number Placeholder 5"/>
          <p:cNvSpPr>
            <a:spLocks noGrp="1"/>
          </p:cNvSpPr>
          <p:nvPr>
            <p:ph type="sldNum" sz="quarter" idx="4"/>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437D5F-C95E-414F-8830-F63C494B0F3B}" type="datetimeFigureOut">
              <a:rPr lang="en-US" smtClean="0"/>
              <a:t>2/16/2022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859954016"/>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437D5F-C95E-414F-8830-F63C494B0F3B}" type="datetimeFigureOut">
              <a:rPr lang="en-US" smtClean="0"/>
              <a:t>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1390574799"/>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437D5F-C95E-414F-8830-F63C494B0F3B}" type="datetimeFigureOut">
              <a:rPr lang="en-US" smtClean="0"/>
              <a:t>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5AB0B-B6BA-4947-AC1E-B59E353E500C}"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8000" baseline="0">
                <a:ln w="3175" cmpd="sng">
                  <a:noFill/>
                </a:ln>
                <a:solidFill>
                  <a:schemeClr val="accent1">
                    <a:lumMod val="60000"/>
                    <a:lumOff val="40000"/>
                  </a:schemeClr>
                </a:solidFill>
                <a:effectLst/>
                <a:latin typeface="Arial" pitchFamily="34" charset="0"/>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8000" baseline="0">
                <a:ln w="3175" cmpd="sng">
                  <a:noFill/>
                </a:ln>
                <a:solidFill>
                  <a:schemeClr val="accent1">
                    <a:lumMod val="60000"/>
                    <a:lumOff val="40000"/>
                  </a:schemeClr>
                </a:solidFill>
                <a:latin typeface="Arial" pitchFamily="34" charset="0"/>
              </a:rPr>
              <a:t>”</a:t>
            </a:r>
            <a:endParaRPr lang="en-US">
              <a:solidFill>
                <a:schemeClr val="accent1">
                  <a:lumMod val="60000"/>
                  <a:lumOff val="40000"/>
                </a:schemeClr>
              </a:solidFill>
              <a:latin typeface="Arial" pitchFamily="34" charset="0"/>
            </a:endParaRPr>
          </a:p>
        </p:txBody>
      </p:sp>
    </p:spTree>
    <p:extLst>
      <p:ext uri="{BB962C8B-B14F-4D97-AF65-F5344CB8AC3E}">
        <p14:creationId xmlns:p14="http://schemas.microsoft.com/office/powerpoint/2010/main" val="216594280"/>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437D5F-C95E-414F-8830-F63C494B0F3B}" type="datetimeFigureOut">
              <a:rPr lang="en-US" smtClean="0"/>
              <a:t>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3926004728"/>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437D5F-C95E-414F-8830-F63C494B0F3B}" type="datetimeFigureOut">
              <a:rPr lang="en-US" smtClean="0"/>
              <a:t>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5AB0B-B6BA-4947-AC1E-B59E353E500C}"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8000" baseline="0">
                <a:ln w="3175" cmpd="sng">
                  <a:noFill/>
                </a:ln>
                <a:solidFill>
                  <a:schemeClr val="accent1">
                    <a:lumMod val="60000"/>
                    <a:lumOff val="40000"/>
                  </a:schemeClr>
                </a:solidFill>
                <a:effectLst/>
                <a:latin typeface="Arial" pitchFamily="34" charset="0"/>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8000" baseline="0">
                <a:ln w="3175" cmpd="sng">
                  <a:noFill/>
                </a:ln>
                <a:solidFill>
                  <a:schemeClr val="accent1">
                    <a:lumMod val="60000"/>
                    <a:lumOff val="40000"/>
                  </a:schemeClr>
                </a:solidFill>
                <a:effectLst/>
                <a:latin typeface="Arial" pitchFamily="34" charset="0"/>
              </a:rPr>
              <a:t>”</a:t>
            </a:r>
          </a:p>
        </p:txBody>
      </p:sp>
    </p:spTree>
    <p:extLst>
      <p:ext uri="{BB962C8B-B14F-4D97-AF65-F5344CB8AC3E}">
        <p14:creationId xmlns:p14="http://schemas.microsoft.com/office/powerpoint/2010/main" val="826466174"/>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437D5F-C95E-414F-8830-F63C494B0F3B}" type="datetimeFigureOut">
              <a:rPr lang="en-US" smtClean="0"/>
              <a:t>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3919115417"/>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437D5F-C95E-414F-8830-F63C494B0F3B}" type="datetimeFigureOut">
              <a:rPr lang="en-US" smtClean="0"/>
              <a:t>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3634421344"/>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437D5F-C95E-414F-8830-F63C494B0F3B}" type="datetimeFigureOut">
              <a:rPr lang="en-US" smtClean="0"/>
              <a:t>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2442731584"/>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2437D5F-C95E-414F-8830-F63C494B0F3B}" type="datetimeFigureOut">
              <a:rPr lang="en-US" smtClean="0"/>
              <a:t>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4033316163"/>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437D5F-C95E-414F-8830-F63C494B0F3B}" type="datetimeFigureOut">
              <a:rPr lang="en-US" smtClean="0"/>
              <a:t>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330713169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en-US" smtClean="0"/>
              <a:t>Click to edit Master text styles</a:t>
            </a:r>
          </a:p>
        </p:txBody>
      </p:sp>
      <p:sp>
        <p:nvSpPr>
          <p:cNvPr id="4" name="Date Placeholder 3"/>
          <p:cNvSpPr>
            <a:spLocks noGrp="1"/>
          </p:cNvSpPr>
          <p:nvPr>
            <p:ph type="dt" sz="half" idx="2"/>
          </p:nvPr>
        </p:nvSpPr>
        <p:spPr/>
        <p:txBody>
          <a:bodyPr/>
          <a:lstStyle/>
          <a:p>
            <a:fld id="{FEDD8276-5421-4F34-8769-26EC6517D119}" type="datetimeFigureOut">
              <a:rPr lang="en-US" smtClean="0"/>
              <a:t>2/16/2022</a:t>
            </a:fld>
            <a:endParaRPr lang="en-US"/>
          </a:p>
        </p:txBody>
      </p:sp>
      <p:sp>
        <p:nvSpPr>
          <p:cNvPr id="5" name="Footer Placeholder 4"/>
          <p:cNvSpPr>
            <a:spLocks noGrp="1"/>
          </p:cNvSpPr>
          <p:nvPr>
            <p:ph type="ftr" sz="quarter" idx="3"/>
          </p:nvPr>
        </p:nvSpPr>
        <p:spPr/>
        <p:txBody>
          <a:bodyPr/>
          <a:lstStyle/>
          <a:p>
            <a:endParaRPr lang="en-US"/>
          </a:p>
        </p:txBody>
      </p:sp>
      <p:sp>
        <p:nvSpPr>
          <p:cNvPr id="6" name="Slide Number Placeholder 5"/>
          <p:cNvSpPr>
            <a:spLocks noGrp="1"/>
          </p:cNvSpPr>
          <p:nvPr>
            <p:ph type="sldNum" sz="quarter" idx="4"/>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437D5F-C95E-414F-8830-F63C494B0F3B}" type="datetimeFigureOut">
              <a:rPr lang="en-US" smtClean="0"/>
              <a:t>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3977057163"/>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2437D5F-C95E-414F-8830-F63C494B0F3B}" type="datetimeFigureOut">
              <a:rPr lang="en-US" smtClean="0"/>
              <a:t>2/16/2022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18343414"/>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2437D5F-C95E-414F-8830-F63C494B0F3B}" type="datetimeFigureOut">
              <a:rPr lang="en-US" smtClean="0"/>
              <a:t>2/16/2022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2286777667"/>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92437D5F-C95E-414F-8830-F63C494B0F3B}" type="datetimeFigureOut">
              <a:rPr lang="en-US" smtClean="0"/>
              <a:t>2/16/2022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1862935324"/>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437D5F-C95E-414F-8830-F63C494B0F3B}" type="datetimeFigureOut">
              <a:rPr lang="en-US" smtClean="0"/>
              <a:t>2/16/2022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137683911"/>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2437D5F-C95E-414F-8830-F63C494B0F3B}" type="datetimeFigureOut">
              <a:rPr lang="en-US" smtClean="0"/>
              <a:t>2/16/2022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3063796361"/>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437D5F-C95E-414F-8830-F63C494B0F3B}" type="datetimeFigureOut">
              <a:rPr lang="en-US" smtClean="0"/>
              <a:t>2/16/2022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859954016"/>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437D5F-C95E-414F-8830-F63C494B0F3B}" type="datetimeFigureOut">
              <a:rPr lang="en-US" smtClean="0"/>
              <a:t>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1390574799"/>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437D5F-C95E-414F-8830-F63C494B0F3B}" type="datetimeFigureOut">
              <a:rPr lang="en-US" smtClean="0"/>
              <a:t>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5AB0B-B6BA-4947-AC1E-B59E353E500C}"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8000" baseline="0">
                <a:ln w="3175" cmpd="sng">
                  <a:noFill/>
                </a:ln>
                <a:solidFill>
                  <a:schemeClr val="accent1">
                    <a:lumMod val="60000"/>
                    <a:lumOff val="40000"/>
                  </a:schemeClr>
                </a:solidFill>
                <a:effectLst/>
                <a:latin typeface="Arial" pitchFamily="34" charset="0"/>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8000" baseline="0">
                <a:ln w="3175" cmpd="sng">
                  <a:noFill/>
                </a:ln>
                <a:solidFill>
                  <a:schemeClr val="accent1">
                    <a:lumMod val="60000"/>
                    <a:lumOff val="40000"/>
                  </a:schemeClr>
                </a:solidFill>
                <a:latin typeface="Arial" pitchFamily="34" charset="0"/>
              </a:rPr>
              <a:t>”</a:t>
            </a:r>
            <a:endParaRPr lang="en-US">
              <a:solidFill>
                <a:schemeClr val="accent1">
                  <a:lumMod val="60000"/>
                  <a:lumOff val="40000"/>
                </a:schemeClr>
              </a:solidFill>
              <a:latin typeface="Arial" pitchFamily="34" charset="0"/>
            </a:endParaRPr>
          </a:p>
        </p:txBody>
      </p:sp>
    </p:spTree>
    <p:extLst>
      <p:ext uri="{BB962C8B-B14F-4D97-AF65-F5344CB8AC3E}">
        <p14:creationId xmlns:p14="http://schemas.microsoft.com/office/powerpoint/2010/main" val="216594280"/>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437D5F-C95E-414F-8830-F63C494B0F3B}" type="datetimeFigureOut">
              <a:rPr lang="en-US" smtClean="0"/>
              <a:t>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392600472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3"/>
          </p:nvPr>
        </p:nvSpPr>
        <p:spPr/>
        <p:txBody>
          <a:bodyPr/>
          <a:lstStyle/>
          <a:p>
            <a:fld id="{5A13E707-C3CB-478A-9DB4-00D562DEF263}" type="datetimeFigureOut">
              <a:rPr lang="en-US" smtClean="0"/>
              <a:t>2/16/2022</a:t>
            </a:fld>
            <a:endParaRPr lang="en-US"/>
          </a:p>
        </p:txBody>
      </p:sp>
      <p:sp>
        <p:nvSpPr>
          <p:cNvPr id="6" name="Footer Placeholder 5"/>
          <p:cNvSpPr>
            <a:spLocks noGrp="1"/>
          </p:cNvSpPr>
          <p:nvPr>
            <p:ph type="ftr" sz="quarter" idx="4"/>
          </p:nvPr>
        </p:nvSpPr>
        <p:spPr/>
        <p:txBody>
          <a:bodyPr/>
          <a:lstStyle/>
          <a:p>
            <a:endParaRPr lang="en-US"/>
          </a:p>
        </p:txBody>
      </p:sp>
      <p:sp>
        <p:nvSpPr>
          <p:cNvPr id="7" name="Slide Number Placeholder 6"/>
          <p:cNvSpPr>
            <a:spLocks noGrp="1"/>
          </p:cNvSpPr>
          <p:nvPr>
            <p:ph type="sldNum" sz="quarter" idx="5"/>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437D5F-C95E-414F-8830-F63C494B0F3B}" type="datetimeFigureOut">
              <a:rPr lang="en-US" smtClean="0"/>
              <a:t>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5AB0B-B6BA-4947-AC1E-B59E353E500C}"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8000" baseline="0">
                <a:ln w="3175" cmpd="sng">
                  <a:noFill/>
                </a:ln>
                <a:solidFill>
                  <a:schemeClr val="accent1">
                    <a:lumMod val="60000"/>
                    <a:lumOff val="40000"/>
                  </a:schemeClr>
                </a:solidFill>
                <a:effectLst/>
                <a:latin typeface="Arial" pitchFamily="34" charset="0"/>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8000" baseline="0">
                <a:ln w="3175" cmpd="sng">
                  <a:noFill/>
                </a:ln>
                <a:solidFill>
                  <a:schemeClr val="accent1">
                    <a:lumMod val="60000"/>
                    <a:lumOff val="40000"/>
                  </a:schemeClr>
                </a:solidFill>
                <a:effectLst/>
                <a:latin typeface="Arial" pitchFamily="34" charset="0"/>
              </a:rPr>
              <a:t>”</a:t>
            </a:r>
          </a:p>
        </p:txBody>
      </p:sp>
    </p:spTree>
    <p:extLst>
      <p:ext uri="{BB962C8B-B14F-4D97-AF65-F5344CB8AC3E}">
        <p14:creationId xmlns:p14="http://schemas.microsoft.com/office/powerpoint/2010/main" val="826466174"/>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437D5F-C95E-414F-8830-F63C494B0F3B}" type="datetimeFigureOut">
              <a:rPr lang="en-US" smtClean="0"/>
              <a:t>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3919115417"/>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437D5F-C95E-414F-8830-F63C494B0F3B}" type="datetimeFigureOut">
              <a:rPr lang="en-US" smtClean="0"/>
              <a:t>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3634421344"/>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437D5F-C95E-414F-8830-F63C494B0F3B}" type="datetimeFigureOut">
              <a:rPr lang="en-US" smtClean="0"/>
              <a:t>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2442731584"/>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4" name="Date Placeholder 3"/>
          <p:cNvSpPr>
            <a:spLocks noGrp="1"/>
          </p:cNvSpPr>
          <p:nvPr>
            <p:ph type="dt" sz="half" idx="10"/>
          </p:nvPr>
        </p:nvSpPr>
        <p:spPr/>
        <p:txBody>
          <a:bodyPr/>
          <a:lstStyle/>
          <a:p>
            <a:fld id="{B01DFA35-A12B-4CAD-B2E5-258C58B93C50}" type="datetimeFigureOut">
              <a:rPr lang="en-US" smtClean="0"/>
              <a:t>2/16/2022</a:t>
            </a:fld>
            <a:endParaRPr lang="en-US"/>
          </a:p>
        </p:txBody>
      </p:sp>
      <p:sp>
        <p:nvSpPr>
          <p:cNvPr id="5" name="Footer Placeholder 4"/>
          <p:cNvSpPr>
            <a:spLocks noGrp="1"/>
          </p:cNvSpPr>
          <p:nvPr>
            <p:ph type="ftr" sz="quarter" idx="11"/>
          </p:nvPr>
        </p:nvSpPr>
        <p:spPr/>
        <p:txBody>
          <a:bodyPr/>
          <a:lstStyle/>
          <a:p>
            <a:endParaRPr lang="en-US"/>
          </a:p>
        </p:txBody>
      </p:sp>
      <p:sp>
        <p:nvSpPr>
          <p:cNvPr id="9" name="Rectangle 8"/>
          <p:cNvSpPr/>
          <p:nvPr/>
        </p:nvSpPr>
        <p:spPr>
          <a:xfrm>
            <a:off x="345440" y="2942602"/>
            <a:ext cx="7147931"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2" name="Rectangle 11"/>
          <p:cNvSpPr/>
          <p:nvPr/>
        </p:nvSpPr>
        <p:spPr>
          <a:xfrm>
            <a:off x="7572652" y="2944634"/>
            <a:ext cx="1190348"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3" name="Rectangle 12"/>
          <p:cNvSpPr/>
          <p:nvPr/>
        </p:nvSpPr>
        <p:spPr>
          <a:xfrm>
            <a:off x="7712714" y="3136658"/>
            <a:ext cx="910224"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4" name="Rectangle 13"/>
          <p:cNvSpPr/>
          <p:nvPr/>
        </p:nvSpPr>
        <p:spPr>
          <a:xfrm>
            <a:off x="445483" y="3055621"/>
            <a:ext cx="6947845"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6" name="Slide Number Placeholder 5"/>
          <p:cNvSpPr>
            <a:spLocks noGrp="1"/>
          </p:cNvSpPr>
          <p:nvPr>
            <p:ph type="sldNum" sz="quarter" idx="12"/>
          </p:nvPr>
        </p:nvSpPr>
        <p:spPr>
          <a:xfrm>
            <a:off x="7786826" y="4625268"/>
            <a:ext cx="762000" cy="457200"/>
          </a:xfrm>
        </p:spPr>
        <p:txBody>
          <a:bodyPr/>
          <a:lstStyle>
            <a:lvl1pPr algn="ctr">
              <a:defRPr sz="2800">
                <a:solidFill>
                  <a:schemeClr val="accent1">
                    <a:lumMod val="50000"/>
                  </a:schemeClr>
                </a:solidFill>
              </a:defRPr>
            </a:lvl1pPr>
          </a:lstStyle>
          <a:p>
            <a:fld id="{755533C9-C3F6-4016-927F-C24E8E0289DE}" type="slidenum">
              <a:rPr lang="en-US" smtClean="0"/>
              <a:t>‹#›</a:t>
            </a:fld>
            <a:endParaRPr lang="en-US"/>
          </a:p>
        </p:txBody>
      </p:sp>
      <p:sp>
        <p:nvSpPr>
          <p:cNvPr id="11" name="Rectangle 10"/>
          <p:cNvSpPr/>
          <p:nvPr/>
        </p:nvSpPr>
        <p:spPr>
          <a:xfrm>
            <a:off x="541822" y="4559276"/>
            <a:ext cx="6755166"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0" name="Rectangle 9"/>
          <p:cNvSpPr/>
          <p:nvPr/>
        </p:nvSpPr>
        <p:spPr>
          <a:xfrm>
            <a:off x="538971" y="3139440"/>
            <a:ext cx="6760868"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3" name="Subtitle 2"/>
          <p:cNvSpPr>
            <a:spLocks noGrp="1"/>
          </p:cNvSpPr>
          <p:nvPr>
            <p:ph type="subTitle" idx="1"/>
          </p:nvPr>
        </p:nvSpPr>
        <p:spPr>
          <a:xfrm>
            <a:off x="642805" y="4648200"/>
            <a:ext cx="65532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2" name="Title 1"/>
          <p:cNvSpPr>
            <a:spLocks noGrp="1"/>
          </p:cNvSpPr>
          <p:nvPr>
            <p:ph type="ctrTitle"/>
          </p:nvPr>
        </p:nvSpPr>
        <p:spPr>
          <a:xfrm>
            <a:off x="604705" y="3227033"/>
            <a:ext cx="6629400" cy="1219201"/>
          </a:xfrm>
        </p:spPr>
        <p:txBody>
          <a:bodyPr anchor="b" anchorCtr="0">
            <a:noAutofit/>
          </a:bodyPr>
          <a:lstStyle>
            <a:lvl1pPr>
              <a:defRPr sz="4000">
                <a:solidFill>
                  <a:schemeClr val="accent1">
                    <a:lumMod val="50000"/>
                  </a:schemeClr>
                </a:solidFill>
              </a:defRPr>
            </a:lvl1pPr>
          </a:lstStyle>
          <a:p>
            <a:r>
              <a:rPr lang="en-US" smtClean="0"/>
              <a:t>Click to edit Master title style</a:t>
            </a:r>
            <a:endParaRPr lang="en-US"/>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1DFA35-A12B-4CAD-B2E5-258C58B93C50}" type="datetimeFigureOut">
              <a:rPr lang="en-US" smtClean="0"/>
              <a:t>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5533C9-C3F6-4016-927F-C24E8E0289DE}" type="slidenum">
              <a:rPr lang="en-US" smtClean="0"/>
              <a:t>‹#›</a:t>
            </a:fld>
            <a:endParaRPr lang="en-US"/>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4" name="Date Placeholder 3"/>
          <p:cNvSpPr>
            <a:spLocks noGrp="1"/>
          </p:cNvSpPr>
          <p:nvPr>
            <p:ph type="dt" sz="half" idx="10"/>
          </p:nvPr>
        </p:nvSpPr>
        <p:spPr/>
        <p:txBody>
          <a:bodyPr/>
          <a:lstStyle/>
          <a:p>
            <a:fld id="{B01DFA35-A12B-4CAD-B2E5-258C58B93C50}" type="datetimeFigureOut">
              <a:rPr lang="en-US" smtClean="0"/>
              <a:t>2/16/2022</a:t>
            </a:fld>
            <a:endParaRPr lang="en-US"/>
          </a:p>
        </p:txBody>
      </p:sp>
      <p:sp>
        <p:nvSpPr>
          <p:cNvPr id="13" name="Rectangle 12"/>
          <p:cNvSpPr/>
          <p:nvPr/>
        </p:nvSpPr>
        <p:spPr>
          <a:xfrm>
            <a:off x="451976" y="2946400"/>
            <a:ext cx="8265160"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6" name="Rectangle 15"/>
          <p:cNvSpPr/>
          <p:nvPr/>
        </p:nvSpPr>
        <p:spPr>
          <a:xfrm>
            <a:off x="567656" y="3048000"/>
            <a:ext cx="8033800"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5533C9-C3F6-4016-927F-C24E8E0289DE}" type="slidenum">
              <a:rPr lang="en-US" smtClean="0"/>
              <a:t>‹#›</a:t>
            </a:fld>
            <a:endParaRPr lang="en-US"/>
          </a:p>
        </p:txBody>
      </p:sp>
      <p:sp>
        <p:nvSpPr>
          <p:cNvPr id="2" name="Title 1"/>
          <p:cNvSpPr>
            <a:spLocks noGrp="1"/>
          </p:cNvSpPr>
          <p:nvPr>
            <p:ph type="title"/>
          </p:nvPr>
        </p:nvSpPr>
        <p:spPr>
          <a:xfrm>
            <a:off x="736456" y="3200399"/>
            <a:ext cx="7696200" cy="1295401"/>
          </a:xfrm>
        </p:spPr>
        <p:txBody>
          <a:bodyPr anchor="b" anchorCtr="0">
            <a:noAutofit/>
          </a:bodyPr>
          <a:lstStyle>
            <a:lvl1pPr algn="ctr" defTabSz="914400" rtl="0" eaLnBrk="1" latinLnBrk="0" hangingPunct="1">
              <a:spcBef>
                <a:spcPct val="0"/>
              </a:spcBef>
              <a:buNone/>
              <a:defRPr lang="en-US" sz="4000" kern="1200" cap="all" baseline="0">
                <a:solidFill>
                  <a:schemeClr val="accent1">
                    <a:lumMod val="50000"/>
                  </a:schemeClr>
                </a:solidFill>
                <a:latin typeface="+mj-lt"/>
                <a:ea typeface="+mj-ea"/>
                <a:cs typeface="+mj-cs"/>
              </a:defRPr>
            </a:lvl1pPr>
          </a:lstStyle>
          <a:p>
            <a:r>
              <a:rPr lang="en-US" smtClean="0"/>
              <a:t>Click to edit Master title style</a:t>
            </a:r>
            <a:endParaRPr lang="en-US"/>
          </a:p>
        </p:txBody>
      </p:sp>
      <p:sp>
        <p:nvSpPr>
          <p:cNvPr id="15" name="Rectangle 14"/>
          <p:cNvSpPr/>
          <p:nvPr/>
        </p:nvSpPr>
        <p:spPr>
          <a:xfrm>
            <a:off x="675496" y="4541520"/>
            <a:ext cx="781812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3" name="Text Placeholder 2"/>
          <p:cNvSpPr>
            <a:spLocks noGrp="1"/>
          </p:cNvSpPr>
          <p:nvPr>
            <p:ph type="body" idx="1"/>
          </p:nvPr>
        </p:nvSpPr>
        <p:spPr>
          <a:xfrm>
            <a:off x="736456" y="4607510"/>
            <a:ext cx="76962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4" name="Rectangle 13"/>
          <p:cNvSpPr/>
          <p:nvPr/>
        </p:nvSpPr>
        <p:spPr>
          <a:xfrm>
            <a:off x="675757" y="3124200"/>
            <a:ext cx="7817599"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01DFA35-A12B-4CAD-B2E5-258C58B93C50}" type="datetimeFigureOut">
              <a:rPr lang="en-US" smtClean="0"/>
              <a:t>2/16/2022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5533C9-C3F6-4016-927F-C24E8E0289DE}" type="slidenum">
              <a:rPr lang="en-US" smtClean="0"/>
              <a:t>‹#›</a:t>
            </a:fld>
            <a:endParaRPr lang="en-US"/>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26128" y="1722438"/>
            <a:ext cx="4040188"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26128" y="2438400"/>
            <a:ext cx="4040188"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722438"/>
            <a:ext cx="4041775"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438400"/>
            <a:ext cx="4041775"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01DFA35-A12B-4CAD-B2E5-258C58B93C50}" type="datetimeFigureOut">
              <a:rPr lang="en-US" smtClean="0"/>
              <a:t>2/16/2022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55533C9-C3F6-4016-927F-C24E8E0289DE}" type="slidenum">
              <a:rPr lang="en-US" smtClean="0"/>
              <a:t>‹#›</a:t>
            </a:fld>
            <a:endParaRPr lang="en-US"/>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01DFA35-A12B-4CAD-B2E5-258C58B93C50}" type="datetimeFigureOut">
              <a:rPr lang="en-US" smtClean="0"/>
              <a:t>2/16/2022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5533C9-C3F6-4016-927F-C24E8E0289DE}" type="slidenum">
              <a:rPr lang="en-US" smtClean="0"/>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smtClean="0"/>
              <a:t>Click to edit Master text styles</a:t>
            </a:r>
          </a:p>
        </p:txBody>
      </p:sp>
      <p:sp>
        <p:nvSpPr>
          <p:cNvPr id="4" name="Content Placeholder 3"/>
          <p:cNvSpPr>
            <a:spLocks noGrp="1"/>
          </p:cNvSpPr>
          <p:nvPr>
            <p:ph sz="half" idx="2"/>
          </p:nvPr>
        </p:nvSpPr>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smtClean="0"/>
              <a:t>Click to edit Master text styles</a:t>
            </a:r>
          </a:p>
        </p:txBody>
      </p:sp>
      <p:sp>
        <p:nvSpPr>
          <p:cNvPr id="6" name="Content Placeholder 5"/>
          <p:cNvSpPr>
            <a:spLocks noGrp="1"/>
          </p:cNvSpPr>
          <p:nvPr>
            <p:ph sz="quarter" idx="4"/>
          </p:nvPr>
        </p:nvSpPr>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5"/>
          </p:nvPr>
        </p:nvSpPr>
        <p:spPr/>
        <p:txBody>
          <a:bodyPr/>
          <a:lstStyle/>
          <a:p>
            <a:fld id="{BB79D311-135B-4159-902E-F649F706B284}" type="datetimeFigureOut">
              <a:rPr lang="en-US" smtClean="0"/>
              <a:t>2/16/2022</a:t>
            </a:fld>
            <a:endParaRPr lang="en-US"/>
          </a:p>
        </p:txBody>
      </p:sp>
      <p:sp>
        <p:nvSpPr>
          <p:cNvPr id="8" name="Footer Placeholder 7"/>
          <p:cNvSpPr>
            <a:spLocks noGrp="1"/>
          </p:cNvSpPr>
          <p:nvPr>
            <p:ph type="ftr" sz="quarter" idx="6"/>
          </p:nvPr>
        </p:nvSpPr>
        <p:spPr/>
        <p:txBody>
          <a:bodyPr/>
          <a:lstStyle/>
          <a:p>
            <a:endParaRPr lang="en-US"/>
          </a:p>
        </p:txBody>
      </p:sp>
      <p:sp>
        <p:nvSpPr>
          <p:cNvPr id="9" name="Slide Number Placeholder 8"/>
          <p:cNvSpPr>
            <a:spLocks noGrp="1"/>
          </p:cNvSpPr>
          <p:nvPr>
            <p:ph type="sldNum" sz="quarter" idx="7"/>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2" name="Date Placeholder 1"/>
          <p:cNvSpPr>
            <a:spLocks noGrp="1"/>
          </p:cNvSpPr>
          <p:nvPr>
            <p:ph type="dt" sz="half" idx="10"/>
          </p:nvPr>
        </p:nvSpPr>
        <p:spPr/>
        <p:txBody>
          <a:bodyPr/>
          <a:lstStyle/>
          <a:p>
            <a:fld id="{B01DFA35-A12B-4CAD-B2E5-258C58B93C50}" type="datetimeFigureOut">
              <a:rPr lang="en-US" smtClean="0"/>
              <a:t>2/16/2022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55533C9-C3F6-4016-927F-C24E8E0289DE}" type="slidenum">
              <a:rPr lang="en-US" smtClean="0"/>
              <a:t>‹#›</a:t>
            </a:fld>
            <a:endParaRPr lang="en-US"/>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useBgFill="1">
        <p:nvSpPr>
          <p:cNvPr id="12" name="Rounded Rectangle 11"/>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3" name="Content Placeholder 2"/>
          <p:cNvSpPr>
            <a:spLocks noGrp="1"/>
          </p:cNvSpPr>
          <p:nvPr>
            <p:ph idx="1"/>
          </p:nvPr>
        </p:nvSpPr>
        <p:spPr>
          <a:xfrm>
            <a:off x="3886200" y="685800"/>
            <a:ext cx="4572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01DFA35-A12B-4CAD-B2E5-258C58B93C50}" type="datetimeFigureOut">
              <a:rPr lang="en-US" smtClean="0"/>
              <a:t>2/16/2022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5533C9-C3F6-4016-927F-C24E8E0289DE}" type="slidenum">
              <a:rPr lang="en-US" smtClean="0"/>
              <a:t>‹#›</a:t>
            </a:fld>
            <a:endParaRPr lang="en-US"/>
          </a:p>
        </p:txBody>
      </p:sp>
      <p:sp>
        <p:nvSpPr>
          <p:cNvPr id="8" name="Rectangle 7"/>
          <p:cNvSpPr/>
          <p:nvPr/>
        </p:nvSpPr>
        <p:spPr>
          <a:xfrm>
            <a:off x="560034" y="1505712"/>
            <a:ext cx="2716566"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0" name="Rectangle 9"/>
          <p:cNvSpPr/>
          <p:nvPr/>
        </p:nvSpPr>
        <p:spPr>
          <a:xfrm>
            <a:off x="676690" y="1642472"/>
            <a:ext cx="2483254"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4" name="Text Placeholder 3"/>
          <p:cNvSpPr>
            <a:spLocks noGrp="1"/>
          </p:cNvSpPr>
          <p:nvPr>
            <p:ph type="body" sz="half" idx="2"/>
          </p:nvPr>
        </p:nvSpPr>
        <p:spPr>
          <a:xfrm>
            <a:off x="769000" y="2971800"/>
            <a:ext cx="2298634"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769000" y="1734312"/>
            <a:ext cx="2298634" cy="1191620"/>
          </a:xfrm>
        </p:spPr>
        <p:txBody>
          <a:bodyPr anchor="b">
            <a:normAutofit/>
          </a:bodyPr>
          <a:lstStyle>
            <a:lvl1pPr algn="l">
              <a:defRPr sz="2000" b="0">
                <a:solidFill>
                  <a:schemeClr val="accent1">
                    <a:lumMod val="75000"/>
                  </a:schemeClr>
                </a:solidFill>
              </a:defRPr>
            </a:lvl1pPr>
          </a:lstStyle>
          <a:p>
            <a:r>
              <a:rPr lang="en-US" smtClean="0"/>
              <a:t>Click to edit Master title style</a:t>
            </a:r>
            <a:endParaRPr lang="en-US"/>
          </a:p>
        </p:txBody>
      </p:sp>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useBgFill="1">
        <p:nvSpPr>
          <p:cNvPr id="9" name="Rounded Rectangle 8"/>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3" name="Picture Placeholder 2"/>
          <p:cNvSpPr>
            <a:spLocks noGrp="1"/>
          </p:cNvSpPr>
          <p:nvPr>
            <p:ph type="pic" idx="1"/>
          </p:nvPr>
        </p:nvSpPr>
        <p:spPr>
          <a:xfrm>
            <a:off x="685800" y="621437"/>
            <a:ext cx="77724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5" name="Date Placeholder 4"/>
          <p:cNvSpPr>
            <a:spLocks noGrp="1"/>
          </p:cNvSpPr>
          <p:nvPr>
            <p:ph type="dt" sz="half" idx="10"/>
          </p:nvPr>
        </p:nvSpPr>
        <p:spPr/>
        <p:txBody>
          <a:bodyPr/>
          <a:lstStyle/>
          <a:p>
            <a:fld id="{B01DFA35-A12B-4CAD-B2E5-258C58B93C50}" type="datetimeFigureOut">
              <a:rPr lang="en-US" smtClean="0"/>
              <a:t>2/16/2022</a:t>
            </a:fld>
            <a:endParaRPr lang="en-US"/>
          </a:p>
        </p:txBody>
      </p:sp>
      <p:sp>
        <p:nvSpPr>
          <p:cNvPr id="7" name="Slide Number Placeholder 6"/>
          <p:cNvSpPr>
            <a:spLocks noGrp="1"/>
          </p:cNvSpPr>
          <p:nvPr>
            <p:ph type="sldNum" sz="quarter" idx="12"/>
          </p:nvPr>
        </p:nvSpPr>
        <p:spPr/>
        <p:txBody>
          <a:bodyPr/>
          <a:lstStyle/>
          <a:p>
            <a:fld id="{755533C9-C3F6-4016-927F-C24E8E0289DE}" type="slidenum">
              <a:rPr lang="en-US" smtClean="0"/>
              <a:t>‹#›</a:t>
            </a:fld>
            <a:endParaRPr lang="en-US"/>
          </a:p>
        </p:txBody>
      </p:sp>
      <p:sp>
        <p:nvSpPr>
          <p:cNvPr id="10" name="Rectangle 9"/>
          <p:cNvSpPr/>
          <p:nvPr/>
        </p:nvSpPr>
        <p:spPr>
          <a:xfrm>
            <a:off x="685800" y="4953000"/>
            <a:ext cx="77724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2" name="Rectangle 11"/>
          <p:cNvSpPr/>
          <p:nvPr/>
        </p:nvSpPr>
        <p:spPr>
          <a:xfrm>
            <a:off x="761999" y="5029200"/>
            <a:ext cx="7600765"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6" name="Footer Placeholder 5"/>
          <p:cNvSpPr>
            <a:spLocks noGrp="1"/>
          </p:cNvSpPr>
          <p:nvPr>
            <p:ph type="ftr" sz="quarter" idx="11"/>
          </p:nvPr>
        </p:nvSpPr>
        <p:spPr/>
        <p:txBody>
          <a:bodyPr/>
          <a:lstStyle/>
          <a:p>
            <a:endParaRPr lang="en-US"/>
          </a:p>
        </p:txBody>
      </p:sp>
      <p:sp>
        <p:nvSpPr>
          <p:cNvPr id="13" name="Rectangle 12"/>
          <p:cNvSpPr/>
          <p:nvPr/>
        </p:nvSpPr>
        <p:spPr>
          <a:xfrm>
            <a:off x="914400" y="5638800"/>
            <a:ext cx="7328514"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1" name="Rectangle 10"/>
          <p:cNvSpPr/>
          <p:nvPr/>
        </p:nvSpPr>
        <p:spPr>
          <a:xfrm>
            <a:off x="605589" y="5074920"/>
            <a:ext cx="7946136"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4" name="Text Placeholder 3"/>
          <p:cNvSpPr>
            <a:spLocks noGrp="1"/>
          </p:cNvSpPr>
          <p:nvPr>
            <p:ph type="body" sz="half" idx="2"/>
          </p:nvPr>
        </p:nvSpPr>
        <p:spPr>
          <a:xfrm>
            <a:off x="956289" y="5656556"/>
            <a:ext cx="7244736"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914400" y="5105400"/>
            <a:ext cx="7328514" cy="523043"/>
          </a:xfrm>
        </p:spPr>
        <p:txBody>
          <a:bodyPr anchor="ctr" anchorCtr="0"/>
          <a:lstStyle>
            <a:lvl1pPr algn="ctr">
              <a:defRPr sz="2000" b="0">
                <a:solidFill>
                  <a:schemeClr val="accent1">
                    <a:lumMod val="75000"/>
                  </a:schemeClr>
                </a:solidFill>
              </a:defRPr>
            </a:lvl1pPr>
          </a:lstStyle>
          <a:p>
            <a:r>
              <a:rPr lang="en-US" smtClean="0"/>
              <a:t>Click to edit Master title style</a:t>
            </a:r>
            <a:endParaRPr lang="en-US"/>
          </a:p>
        </p:txBody>
      </p:sp>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1DFA35-A12B-4CAD-B2E5-258C58B93C50}" type="datetimeFigureOut">
              <a:rPr lang="en-US" smtClean="0"/>
              <a:t>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5533C9-C3F6-4016-927F-C24E8E0289DE}" type="slidenum">
              <a:rPr lang="en-US" smtClean="0"/>
              <a:t>‹#›</a:t>
            </a:fld>
            <a:endParaRPr lang="en-US"/>
          </a:p>
        </p:txBody>
      </p:sp>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6861702" y="228600"/>
            <a:ext cx="185928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ctr" defTabSz="914400" rtl="0" eaLnBrk="1" latinLnBrk="0" hangingPunct="1"/>
            <a:endParaRPr lang="en-US" sz="1800" kern="1200">
              <a:solidFill>
                <a:schemeClr val="lt1"/>
              </a:solidFill>
              <a:latin typeface="+mn-lt"/>
              <a:ea typeface="+mn-ea"/>
              <a:cs typeface="+mn-cs"/>
            </a:endParaRPr>
          </a:p>
        </p:txBody>
      </p:sp>
      <p:sp>
        <p:nvSpPr>
          <p:cNvPr id="8" name="Rectangle 7"/>
          <p:cNvSpPr/>
          <p:nvPr/>
        </p:nvSpPr>
        <p:spPr>
          <a:xfrm>
            <a:off x="6955225" y="351409"/>
            <a:ext cx="1672235"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2" name="Vertical Title 1"/>
          <p:cNvSpPr>
            <a:spLocks noGrp="1"/>
          </p:cNvSpPr>
          <p:nvPr>
            <p:ph type="title" orient="vert"/>
          </p:nvPr>
        </p:nvSpPr>
        <p:spPr>
          <a:xfrm>
            <a:off x="7048577" y="395427"/>
            <a:ext cx="1485531" cy="578898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0999"/>
            <a:ext cx="6172200" cy="57912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1DFA35-A12B-4CAD-B2E5-258C58B93C50}" type="datetimeFigureOut">
              <a:rPr lang="en-US" smtClean="0"/>
              <a:t>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5533C9-C3F6-4016-927F-C24E8E0289DE}" type="slidenum">
              <a:rPr lang="en-US" smtClean="0"/>
              <a:t>‹#›</a:t>
            </a:fld>
            <a:endParaRPr lang="en-US"/>
          </a:p>
        </p:txBody>
      </p:sp>
    </p:spTree>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4" name="Date Placeholder 3"/>
          <p:cNvSpPr>
            <a:spLocks noGrp="1"/>
          </p:cNvSpPr>
          <p:nvPr>
            <p:ph type="dt" sz="half" idx="10"/>
          </p:nvPr>
        </p:nvSpPr>
        <p:spPr/>
        <p:txBody>
          <a:bodyPr/>
          <a:lstStyle/>
          <a:p>
            <a:fld id="{B01DFA35-A12B-4CAD-B2E5-258C58B93C50}" type="datetimeFigureOut">
              <a:rPr lang="en-US" smtClean="0"/>
              <a:t>2/16/2022</a:t>
            </a:fld>
            <a:endParaRPr lang="en-US"/>
          </a:p>
        </p:txBody>
      </p:sp>
      <p:sp>
        <p:nvSpPr>
          <p:cNvPr id="5" name="Footer Placeholder 4"/>
          <p:cNvSpPr>
            <a:spLocks noGrp="1"/>
          </p:cNvSpPr>
          <p:nvPr>
            <p:ph type="ftr" sz="quarter" idx="11"/>
          </p:nvPr>
        </p:nvSpPr>
        <p:spPr/>
        <p:txBody>
          <a:bodyPr/>
          <a:lstStyle/>
          <a:p>
            <a:endParaRPr lang="en-US"/>
          </a:p>
        </p:txBody>
      </p:sp>
      <p:sp>
        <p:nvSpPr>
          <p:cNvPr id="9" name="Rectangle 8"/>
          <p:cNvSpPr/>
          <p:nvPr/>
        </p:nvSpPr>
        <p:spPr>
          <a:xfrm>
            <a:off x="345440" y="2942602"/>
            <a:ext cx="7147931"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2" name="Rectangle 11"/>
          <p:cNvSpPr/>
          <p:nvPr/>
        </p:nvSpPr>
        <p:spPr>
          <a:xfrm>
            <a:off x="7572652" y="2944634"/>
            <a:ext cx="1190348"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3" name="Rectangle 12"/>
          <p:cNvSpPr/>
          <p:nvPr/>
        </p:nvSpPr>
        <p:spPr>
          <a:xfrm>
            <a:off x="7712714" y="3136658"/>
            <a:ext cx="910224"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4" name="Rectangle 13"/>
          <p:cNvSpPr/>
          <p:nvPr/>
        </p:nvSpPr>
        <p:spPr>
          <a:xfrm>
            <a:off x="445483" y="3055621"/>
            <a:ext cx="6947845"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6" name="Slide Number Placeholder 5"/>
          <p:cNvSpPr>
            <a:spLocks noGrp="1"/>
          </p:cNvSpPr>
          <p:nvPr>
            <p:ph type="sldNum" sz="quarter" idx="12"/>
          </p:nvPr>
        </p:nvSpPr>
        <p:spPr>
          <a:xfrm>
            <a:off x="7786826" y="4625268"/>
            <a:ext cx="762000" cy="457200"/>
          </a:xfrm>
        </p:spPr>
        <p:txBody>
          <a:bodyPr/>
          <a:lstStyle>
            <a:lvl1pPr algn="ctr">
              <a:defRPr sz="2800">
                <a:solidFill>
                  <a:schemeClr val="accent1">
                    <a:lumMod val="50000"/>
                  </a:schemeClr>
                </a:solidFill>
              </a:defRPr>
            </a:lvl1pPr>
          </a:lstStyle>
          <a:p>
            <a:fld id="{755533C9-C3F6-4016-927F-C24E8E0289DE}" type="slidenum">
              <a:rPr lang="en-US" smtClean="0"/>
              <a:t>‹#›</a:t>
            </a:fld>
            <a:endParaRPr lang="en-US"/>
          </a:p>
        </p:txBody>
      </p:sp>
      <p:sp>
        <p:nvSpPr>
          <p:cNvPr id="11" name="Rectangle 10"/>
          <p:cNvSpPr/>
          <p:nvPr/>
        </p:nvSpPr>
        <p:spPr>
          <a:xfrm>
            <a:off x="541822" y="4559276"/>
            <a:ext cx="6755166"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0" name="Rectangle 9"/>
          <p:cNvSpPr/>
          <p:nvPr/>
        </p:nvSpPr>
        <p:spPr>
          <a:xfrm>
            <a:off x="538971" y="3139440"/>
            <a:ext cx="6760868"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3" name="Subtitle 2"/>
          <p:cNvSpPr>
            <a:spLocks noGrp="1"/>
          </p:cNvSpPr>
          <p:nvPr>
            <p:ph type="subTitle" idx="1"/>
          </p:nvPr>
        </p:nvSpPr>
        <p:spPr>
          <a:xfrm>
            <a:off x="642805" y="4648200"/>
            <a:ext cx="65532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2" name="Title 1"/>
          <p:cNvSpPr>
            <a:spLocks noGrp="1"/>
          </p:cNvSpPr>
          <p:nvPr>
            <p:ph type="ctrTitle"/>
          </p:nvPr>
        </p:nvSpPr>
        <p:spPr>
          <a:xfrm>
            <a:off x="604705" y="3227033"/>
            <a:ext cx="6629400" cy="1219201"/>
          </a:xfrm>
        </p:spPr>
        <p:txBody>
          <a:bodyPr anchor="b" anchorCtr="0">
            <a:noAutofit/>
          </a:bodyPr>
          <a:lstStyle>
            <a:lvl1pPr>
              <a:defRPr sz="4000">
                <a:solidFill>
                  <a:schemeClr val="accent1">
                    <a:lumMod val="50000"/>
                  </a:schemeClr>
                </a:solidFill>
              </a:defRPr>
            </a:lvl1pPr>
          </a:lstStyle>
          <a:p>
            <a:r>
              <a:rPr lang="en-US" smtClean="0"/>
              <a:t>Click to edit Master title style</a:t>
            </a:r>
            <a:endParaRPr lang="en-US"/>
          </a:p>
        </p:txBody>
      </p:sp>
    </p:spTree>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1DFA35-A12B-4CAD-B2E5-258C58B93C50}" type="datetimeFigureOut">
              <a:rPr lang="en-US" smtClean="0"/>
              <a:t>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5533C9-C3F6-4016-927F-C24E8E0289DE}" type="slidenum">
              <a:rPr lang="en-US" smtClean="0"/>
              <a:t>‹#›</a:t>
            </a:fld>
            <a:endParaRPr lang="en-US"/>
          </a:p>
        </p:txBody>
      </p:sp>
    </p:spTree>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4" name="Date Placeholder 3"/>
          <p:cNvSpPr>
            <a:spLocks noGrp="1"/>
          </p:cNvSpPr>
          <p:nvPr>
            <p:ph type="dt" sz="half" idx="10"/>
          </p:nvPr>
        </p:nvSpPr>
        <p:spPr/>
        <p:txBody>
          <a:bodyPr/>
          <a:lstStyle/>
          <a:p>
            <a:fld id="{B01DFA35-A12B-4CAD-B2E5-258C58B93C50}" type="datetimeFigureOut">
              <a:rPr lang="en-US" smtClean="0"/>
              <a:t>2/16/2022</a:t>
            </a:fld>
            <a:endParaRPr lang="en-US"/>
          </a:p>
        </p:txBody>
      </p:sp>
      <p:sp>
        <p:nvSpPr>
          <p:cNvPr id="13" name="Rectangle 12"/>
          <p:cNvSpPr/>
          <p:nvPr/>
        </p:nvSpPr>
        <p:spPr>
          <a:xfrm>
            <a:off x="451976" y="2946400"/>
            <a:ext cx="8265160"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6" name="Rectangle 15"/>
          <p:cNvSpPr/>
          <p:nvPr/>
        </p:nvSpPr>
        <p:spPr>
          <a:xfrm>
            <a:off x="567656" y="3048000"/>
            <a:ext cx="8033800"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5533C9-C3F6-4016-927F-C24E8E0289DE}" type="slidenum">
              <a:rPr lang="en-US" smtClean="0"/>
              <a:t>‹#›</a:t>
            </a:fld>
            <a:endParaRPr lang="en-US"/>
          </a:p>
        </p:txBody>
      </p:sp>
      <p:sp>
        <p:nvSpPr>
          <p:cNvPr id="2" name="Title 1"/>
          <p:cNvSpPr>
            <a:spLocks noGrp="1"/>
          </p:cNvSpPr>
          <p:nvPr>
            <p:ph type="title"/>
          </p:nvPr>
        </p:nvSpPr>
        <p:spPr>
          <a:xfrm>
            <a:off x="736456" y="3200399"/>
            <a:ext cx="7696200" cy="1295401"/>
          </a:xfrm>
        </p:spPr>
        <p:txBody>
          <a:bodyPr anchor="b" anchorCtr="0">
            <a:noAutofit/>
          </a:bodyPr>
          <a:lstStyle>
            <a:lvl1pPr algn="ctr" defTabSz="914400" rtl="0" eaLnBrk="1" latinLnBrk="0" hangingPunct="1">
              <a:spcBef>
                <a:spcPct val="0"/>
              </a:spcBef>
              <a:buNone/>
              <a:defRPr lang="en-US" sz="4000" kern="1200" cap="all" baseline="0">
                <a:solidFill>
                  <a:schemeClr val="accent1">
                    <a:lumMod val="50000"/>
                  </a:schemeClr>
                </a:solidFill>
                <a:latin typeface="+mj-lt"/>
                <a:ea typeface="+mj-ea"/>
                <a:cs typeface="+mj-cs"/>
              </a:defRPr>
            </a:lvl1pPr>
          </a:lstStyle>
          <a:p>
            <a:r>
              <a:rPr lang="en-US" smtClean="0"/>
              <a:t>Click to edit Master title style</a:t>
            </a:r>
            <a:endParaRPr lang="en-US"/>
          </a:p>
        </p:txBody>
      </p:sp>
      <p:sp>
        <p:nvSpPr>
          <p:cNvPr id="15" name="Rectangle 14"/>
          <p:cNvSpPr/>
          <p:nvPr/>
        </p:nvSpPr>
        <p:spPr>
          <a:xfrm>
            <a:off x="675496" y="4541520"/>
            <a:ext cx="781812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3" name="Text Placeholder 2"/>
          <p:cNvSpPr>
            <a:spLocks noGrp="1"/>
          </p:cNvSpPr>
          <p:nvPr>
            <p:ph type="body" idx="1"/>
          </p:nvPr>
        </p:nvSpPr>
        <p:spPr>
          <a:xfrm>
            <a:off x="736456" y="4607510"/>
            <a:ext cx="76962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4" name="Rectangle 13"/>
          <p:cNvSpPr/>
          <p:nvPr/>
        </p:nvSpPr>
        <p:spPr>
          <a:xfrm>
            <a:off x="675757" y="3124200"/>
            <a:ext cx="7817599"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01DFA35-A12B-4CAD-B2E5-258C58B93C50}" type="datetimeFigureOut">
              <a:rPr lang="en-US" smtClean="0"/>
              <a:t>2/16/2022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5533C9-C3F6-4016-927F-C24E8E0289DE}" type="slidenum">
              <a:rPr lang="en-US" smtClean="0"/>
              <a:t>‹#›</a:t>
            </a:fld>
            <a:endParaRPr lang="en-US"/>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26128" y="1722438"/>
            <a:ext cx="4040188"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26128" y="2438400"/>
            <a:ext cx="4040188"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722438"/>
            <a:ext cx="4041775"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438400"/>
            <a:ext cx="4041775"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01DFA35-A12B-4CAD-B2E5-258C58B93C50}" type="datetimeFigureOut">
              <a:rPr lang="en-US" smtClean="0"/>
              <a:t>2/16/2022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55533C9-C3F6-4016-927F-C24E8E0289DE}" type="slidenum">
              <a:rPr lang="en-US" smtClean="0"/>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
          </p:nvPr>
        </p:nvSpPr>
        <p:spPr/>
        <p:txBody>
          <a:bodyPr/>
          <a:lstStyle/>
          <a:p>
            <a:fld id="{3AE41CDC-B863-4E69-8930-966C3734801A}" type="datetimeFigureOut">
              <a:rPr lang="en-US" smtClean="0"/>
              <a:t>2/16/2022</a:t>
            </a:fld>
            <a:endParaRPr lang="en-US"/>
          </a:p>
        </p:txBody>
      </p:sp>
      <p:sp>
        <p:nvSpPr>
          <p:cNvPr id="4" name="Footer Placeholder 3"/>
          <p:cNvSpPr>
            <a:spLocks noGrp="1"/>
          </p:cNvSpPr>
          <p:nvPr>
            <p:ph type="ftr" sz="quarter" idx="2"/>
          </p:nvPr>
        </p:nvSpPr>
        <p:spPr/>
        <p:txBody>
          <a:bodyPr/>
          <a:lstStyle/>
          <a:p>
            <a:endParaRPr lang="en-US"/>
          </a:p>
        </p:txBody>
      </p:sp>
      <p:sp>
        <p:nvSpPr>
          <p:cNvPr id="5" name="Slide Number Placeholder 4"/>
          <p:cNvSpPr>
            <a:spLocks noGrp="1"/>
          </p:cNvSpPr>
          <p:nvPr>
            <p:ph type="sldNum" sz="quarter" idx="3"/>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01DFA35-A12B-4CAD-B2E5-258C58B93C50}" type="datetimeFigureOut">
              <a:rPr lang="en-US" smtClean="0"/>
              <a:t>2/16/2022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5533C9-C3F6-4016-927F-C24E8E0289DE}" type="slidenum">
              <a:rPr lang="en-US" smtClean="0"/>
              <a:t>‹#›</a:t>
            </a:fld>
            <a:endParaRPr lang="en-US"/>
          </a:p>
        </p:txBody>
      </p:sp>
    </p:spTree>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2" name="Date Placeholder 1"/>
          <p:cNvSpPr>
            <a:spLocks noGrp="1"/>
          </p:cNvSpPr>
          <p:nvPr>
            <p:ph type="dt" sz="half" idx="10"/>
          </p:nvPr>
        </p:nvSpPr>
        <p:spPr/>
        <p:txBody>
          <a:bodyPr/>
          <a:lstStyle/>
          <a:p>
            <a:fld id="{B01DFA35-A12B-4CAD-B2E5-258C58B93C50}" type="datetimeFigureOut">
              <a:rPr lang="en-US" smtClean="0"/>
              <a:t>2/16/2022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55533C9-C3F6-4016-927F-C24E8E0289DE}" type="slidenum">
              <a:rPr lang="en-US" smtClean="0"/>
              <a:t>‹#›</a:t>
            </a:fld>
            <a:endParaRPr lang="en-US"/>
          </a:p>
        </p:txBody>
      </p:sp>
    </p:spTree>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useBgFill="1">
        <p:nvSpPr>
          <p:cNvPr id="12" name="Rounded Rectangle 11"/>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3" name="Content Placeholder 2"/>
          <p:cNvSpPr>
            <a:spLocks noGrp="1"/>
          </p:cNvSpPr>
          <p:nvPr>
            <p:ph idx="1"/>
          </p:nvPr>
        </p:nvSpPr>
        <p:spPr>
          <a:xfrm>
            <a:off x="3886200" y="685800"/>
            <a:ext cx="4572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01DFA35-A12B-4CAD-B2E5-258C58B93C50}" type="datetimeFigureOut">
              <a:rPr lang="en-US" smtClean="0"/>
              <a:t>2/16/2022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5533C9-C3F6-4016-927F-C24E8E0289DE}" type="slidenum">
              <a:rPr lang="en-US" smtClean="0"/>
              <a:t>‹#›</a:t>
            </a:fld>
            <a:endParaRPr lang="en-US"/>
          </a:p>
        </p:txBody>
      </p:sp>
      <p:sp>
        <p:nvSpPr>
          <p:cNvPr id="8" name="Rectangle 7"/>
          <p:cNvSpPr/>
          <p:nvPr/>
        </p:nvSpPr>
        <p:spPr>
          <a:xfrm>
            <a:off x="560034" y="1505712"/>
            <a:ext cx="2716566"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0" name="Rectangle 9"/>
          <p:cNvSpPr/>
          <p:nvPr/>
        </p:nvSpPr>
        <p:spPr>
          <a:xfrm>
            <a:off x="676690" y="1642472"/>
            <a:ext cx="2483254"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4" name="Text Placeholder 3"/>
          <p:cNvSpPr>
            <a:spLocks noGrp="1"/>
          </p:cNvSpPr>
          <p:nvPr>
            <p:ph type="body" sz="half" idx="2"/>
          </p:nvPr>
        </p:nvSpPr>
        <p:spPr>
          <a:xfrm>
            <a:off x="769000" y="2971800"/>
            <a:ext cx="2298634"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769000" y="1734312"/>
            <a:ext cx="2298634" cy="1191620"/>
          </a:xfrm>
        </p:spPr>
        <p:txBody>
          <a:bodyPr anchor="b">
            <a:normAutofit/>
          </a:bodyPr>
          <a:lstStyle>
            <a:lvl1pPr algn="l">
              <a:defRPr sz="2000" b="0">
                <a:solidFill>
                  <a:schemeClr val="accent1">
                    <a:lumMod val="75000"/>
                  </a:schemeClr>
                </a:solidFill>
              </a:defRPr>
            </a:lvl1pPr>
          </a:lstStyle>
          <a:p>
            <a:r>
              <a:rPr lang="en-US" smtClean="0"/>
              <a:t>Click to edit Master title style</a:t>
            </a:r>
            <a:endParaRPr lang="en-US"/>
          </a:p>
        </p:txBody>
      </p:sp>
    </p:spTree>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useBgFill="1">
        <p:nvSpPr>
          <p:cNvPr id="9" name="Rounded Rectangle 8"/>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3" name="Picture Placeholder 2"/>
          <p:cNvSpPr>
            <a:spLocks noGrp="1"/>
          </p:cNvSpPr>
          <p:nvPr>
            <p:ph type="pic" idx="1"/>
          </p:nvPr>
        </p:nvSpPr>
        <p:spPr>
          <a:xfrm>
            <a:off x="685800" y="621437"/>
            <a:ext cx="77724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5" name="Date Placeholder 4"/>
          <p:cNvSpPr>
            <a:spLocks noGrp="1"/>
          </p:cNvSpPr>
          <p:nvPr>
            <p:ph type="dt" sz="half" idx="10"/>
          </p:nvPr>
        </p:nvSpPr>
        <p:spPr/>
        <p:txBody>
          <a:bodyPr/>
          <a:lstStyle/>
          <a:p>
            <a:fld id="{B01DFA35-A12B-4CAD-B2E5-258C58B93C50}" type="datetimeFigureOut">
              <a:rPr lang="en-US" smtClean="0"/>
              <a:t>2/16/2022</a:t>
            </a:fld>
            <a:endParaRPr lang="en-US"/>
          </a:p>
        </p:txBody>
      </p:sp>
      <p:sp>
        <p:nvSpPr>
          <p:cNvPr id="7" name="Slide Number Placeholder 6"/>
          <p:cNvSpPr>
            <a:spLocks noGrp="1"/>
          </p:cNvSpPr>
          <p:nvPr>
            <p:ph type="sldNum" sz="quarter" idx="12"/>
          </p:nvPr>
        </p:nvSpPr>
        <p:spPr/>
        <p:txBody>
          <a:bodyPr/>
          <a:lstStyle/>
          <a:p>
            <a:fld id="{755533C9-C3F6-4016-927F-C24E8E0289DE}" type="slidenum">
              <a:rPr lang="en-US" smtClean="0"/>
              <a:t>‹#›</a:t>
            </a:fld>
            <a:endParaRPr lang="en-US"/>
          </a:p>
        </p:txBody>
      </p:sp>
      <p:sp>
        <p:nvSpPr>
          <p:cNvPr id="10" name="Rectangle 9"/>
          <p:cNvSpPr/>
          <p:nvPr/>
        </p:nvSpPr>
        <p:spPr>
          <a:xfrm>
            <a:off x="685800" y="4953000"/>
            <a:ext cx="77724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2" name="Rectangle 11"/>
          <p:cNvSpPr/>
          <p:nvPr/>
        </p:nvSpPr>
        <p:spPr>
          <a:xfrm>
            <a:off x="761999" y="5029200"/>
            <a:ext cx="7600765"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6" name="Footer Placeholder 5"/>
          <p:cNvSpPr>
            <a:spLocks noGrp="1"/>
          </p:cNvSpPr>
          <p:nvPr>
            <p:ph type="ftr" sz="quarter" idx="11"/>
          </p:nvPr>
        </p:nvSpPr>
        <p:spPr/>
        <p:txBody>
          <a:bodyPr/>
          <a:lstStyle/>
          <a:p>
            <a:endParaRPr lang="en-US"/>
          </a:p>
        </p:txBody>
      </p:sp>
      <p:sp>
        <p:nvSpPr>
          <p:cNvPr id="13" name="Rectangle 12"/>
          <p:cNvSpPr/>
          <p:nvPr/>
        </p:nvSpPr>
        <p:spPr>
          <a:xfrm>
            <a:off x="914400" y="5638800"/>
            <a:ext cx="7328514"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1" name="Rectangle 10"/>
          <p:cNvSpPr/>
          <p:nvPr/>
        </p:nvSpPr>
        <p:spPr>
          <a:xfrm>
            <a:off x="605589" y="5074920"/>
            <a:ext cx="7946136"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4" name="Text Placeholder 3"/>
          <p:cNvSpPr>
            <a:spLocks noGrp="1"/>
          </p:cNvSpPr>
          <p:nvPr>
            <p:ph type="body" sz="half" idx="2"/>
          </p:nvPr>
        </p:nvSpPr>
        <p:spPr>
          <a:xfrm>
            <a:off x="956289" y="5656556"/>
            <a:ext cx="7244736"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914400" y="5105400"/>
            <a:ext cx="7328514" cy="523043"/>
          </a:xfrm>
        </p:spPr>
        <p:txBody>
          <a:bodyPr anchor="ctr" anchorCtr="0"/>
          <a:lstStyle>
            <a:lvl1pPr algn="ctr">
              <a:defRPr sz="2000" b="0">
                <a:solidFill>
                  <a:schemeClr val="accent1">
                    <a:lumMod val="75000"/>
                  </a:schemeClr>
                </a:solidFill>
              </a:defRPr>
            </a:lvl1pPr>
          </a:lstStyle>
          <a:p>
            <a:r>
              <a:rPr lang="en-US" smtClean="0"/>
              <a:t>Click to edit Master title style</a:t>
            </a:r>
            <a:endParaRPr lang="en-US"/>
          </a:p>
        </p:txBody>
      </p:sp>
    </p:spTree>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1DFA35-A12B-4CAD-B2E5-258C58B93C50}" type="datetimeFigureOut">
              <a:rPr lang="en-US" smtClean="0"/>
              <a:t>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5533C9-C3F6-4016-927F-C24E8E0289DE}" type="slidenum">
              <a:rPr lang="en-US" smtClean="0"/>
              <a:t>‹#›</a:t>
            </a:fld>
            <a:endParaRPr lang="en-US"/>
          </a:p>
        </p:txBody>
      </p:sp>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6861702" y="228600"/>
            <a:ext cx="185928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ctr" defTabSz="914400" rtl="0" eaLnBrk="1" latinLnBrk="0" hangingPunct="1"/>
            <a:endParaRPr lang="en-US" sz="1800" kern="1200">
              <a:solidFill>
                <a:schemeClr val="lt1"/>
              </a:solidFill>
              <a:latin typeface="+mn-lt"/>
              <a:ea typeface="+mn-ea"/>
              <a:cs typeface="+mn-cs"/>
            </a:endParaRPr>
          </a:p>
        </p:txBody>
      </p:sp>
      <p:sp>
        <p:nvSpPr>
          <p:cNvPr id="8" name="Rectangle 7"/>
          <p:cNvSpPr/>
          <p:nvPr/>
        </p:nvSpPr>
        <p:spPr>
          <a:xfrm>
            <a:off x="6955225" y="351409"/>
            <a:ext cx="1672235"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2" name="Vertical Title 1"/>
          <p:cNvSpPr>
            <a:spLocks noGrp="1"/>
          </p:cNvSpPr>
          <p:nvPr>
            <p:ph type="title" orient="vert"/>
          </p:nvPr>
        </p:nvSpPr>
        <p:spPr>
          <a:xfrm>
            <a:off x="7048577" y="395427"/>
            <a:ext cx="1485531" cy="578898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0999"/>
            <a:ext cx="6172200" cy="57912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1DFA35-A12B-4CAD-B2E5-258C58B93C50}" type="datetimeFigureOut">
              <a:rPr lang="en-US" smtClean="0"/>
              <a:t>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5533C9-C3F6-4016-927F-C24E8E0289DE}" type="slidenum">
              <a:rPr lang="en-US" smtClean="0"/>
              <a:t>‹#›</a:t>
            </a:fld>
            <a:endParaRPr lang="en-US"/>
          </a:p>
        </p:txBody>
      </p:sp>
    </p:spTree>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latinLnBrk="0" hangingPunct="1"/>
            <a:endParaRPr kumimoji="0" lang="en-US"/>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4294967295">
            <a:schemeClr val="lt1"/>
          </a:fillRef>
          <a:effectRef idx="1">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latinLnBrk="0" hangingPunct="1"/>
            <a:endParaRPr kumimoji="0"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E53F14AB-52CE-4910-80A8-1C197E60EEB7}" type="datetimeFigureOut">
              <a:rPr lang="en-US" smtClean="0"/>
              <a:t>2/16/2022</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ADF3DF2F-0665-4BB1-A48D-D020E2FF3064}" type="slidenum">
              <a:rPr lang="en-US" smtClean="0"/>
              <a:t>‹#›</a:t>
            </a:fld>
            <a:endParaRPr lang="en-US"/>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latinLnBrk="0" hangingPunct="1"/>
            <a:endParaRPr kumimoji="0" lang="en-US"/>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latinLnBrk="0" hangingPunct="1"/>
            <a:endParaRPr kumimoji="0" lang="en-US"/>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latinLnBrk="0" hangingPunct="1"/>
            <a:endParaRPr kumimoji="0" lang="en-US"/>
          </a:p>
        </p:txBody>
      </p:sp>
      <p:sp>
        <p:nvSpPr>
          <p:cNvPr id="8" name="Title 7"/>
          <p:cNvSpPr>
            <a:spLocks noGrp="1"/>
          </p:cNvSpPr>
          <p:nvPr>
            <p:ph type="ctrTitle"/>
          </p:nvPr>
        </p:nvSpPr>
        <p:spPr>
          <a:xfrm>
            <a:off x="457200" y="1505930"/>
            <a:ext cx="8229600" cy="1470025"/>
          </a:xfrm>
        </p:spPr>
        <p:txBody>
          <a:bodyPr anchor="ctr"/>
          <a:lstStyle>
            <a:lvl1pPr algn="ctr">
              <a:defRPr lang="en-US">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E53F14AB-52CE-4910-80A8-1C197E60EEB7}" type="datetimeFigureOut">
              <a:rPr lang="en-US" smtClean="0"/>
              <a:t>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F3DF2F-0665-4BB1-A48D-D020E2FF3064}" type="slidenum">
              <a:rPr lang="en-US" smtClean="0"/>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latinLnBrk="0" hangingPunct="1"/>
            <a:endParaRPr kumimoji="0" lang="en-US"/>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4294967293">
            <a:schemeClr val="lt1"/>
          </a:fillRef>
          <a:effectRef idx="1">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latinLnBrk="0" hangingPunct="1"/>
            <a:endParaRPr kumimoji="0" lang="en-US"/>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E53F14AB-52CE-4910-80A8-1C197E60EEB7}" type="datetimeFigureOut">
              <a:rPr lang="en-US" smtClean="0"/>
              <a:t>2/16/2022</a:t>
            </a:fld>
            <a:endParaRPr lang="en-US"/>
          </a:p>
        </p:txBody>
      </p:sp>
      <p:sp>
        <p:nvSpPr>
          <p:cNvPr id="5" name="Footer Placeholder 4"/>
          <p:cNvSpPr>
            <a:spLocks noGrp="1"/>
          </p:cNvSpPr>
          <p:nvPr>
            <p:ph type="ftr" sz="quarter" idx="11"/>
          </p:nvPr>
        </p:nvSpPr>
        <p:spPr>
          <a:xfrm>
            <a:off x="800100" y="6172200"/>
            <a:ext cx="4000500" cy="457200"/>
          </a:xfrm>
        </p:spPr>
        <p:txBody>
          <a:bodyPr/>
          <a:lstStyle/>
          <a:p>
            <a:endParaRPr lang="en-US"/>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latinLnBrk="0" hangingPunct="1"/>
            <a:endParaRPr kumimoji="0" lang="en-US"/>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latinLnBrk="0" hangingPunct="1"/>
            <a:endParaRPr kumimoji="0" lang="en-US"/>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latinLnBrk="0" hangingPunct="1"/>
            <a:endParaRPr kumimoji="0" lang="en-US"/>
          </a:p>
        </p:txBody>
      </p:sp>
      <p:sp>
        <p:nvSpPr>
          <p:cNvPr id="6" name="Slide Number Placeholder 5"/>
          <p:cNvSpPr>
            <a:spLocks noGrp="1"/>
          </p:cNvSpPr>
          <p:nvPr>
            <p:ph type="sldNum" sz="quarter" idx="12"/>
          </p:nvPr>
        </p:nvSpPr>
        <p:spPr>
          <a:xfrm>
            <a:off x="146304" y="6208776"/>
            <a:ext cx="457200" cy="457200"/>
          </a:xfrm>
        </p:spPr>
        <p:txBody>
          <a:bodyPr/>
          <a:lstStyle/>
          <a:p>
            <a:fld id="{ADF3DF2F-0665-4BB1-A48D-D020E2FF3064}"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E53F14AB-52CE-4910-80A8-1C197E60EEB7}" type="datetimeFigureOut">
              <a:rPr lang="en-US" smtClean="0"/>
              <a:t>2/16/2022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F3DF2F-0665-4BB1-A48D-D020E2FF3064}" type="slidenum">
              <a:rPr lang="en-US" smtClean="0"/>
              <a:t>‹#›</a:t>
            </a:fld>
            <a:endParaRPr lang="en-US"/>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p:nvPr>
        </p:nvSpPr>
        <p:spPr/>
        <p:txBody>
          <a:bodyPr/>
          <a:lstStyle/>
          <a:p>
            <a:fld id="{845277D2-2909-4516-801B-22696FB92E8C}" type="datetimeFigureOut">
              <a:rPr lang="en-US" smtClean="0"/>
              <a:t>2/16/2022</a:t>
            </a:fld>
            <a:endParaRPr lang="en-US"/>
          </a:p>
        </p:txBody>
      </p:sp>
      <p:sp>
        <p:nvSpPr>
          <p:cNvPr id="3" name="Footer Placeholder 2"/>
          <p:cNvSpPr>
            <a:spLocks noGrp="1"/>
          </p:cNvSpPr>
          <p:nvPr>
            <p:ph type="ftr" sz="quarter" idx="1"/>
          </p:nvPr>
        </p:nvSpPr>
        <p:spPr/>
        <p:txBody>
          <a:bodyPr/>
          <a:lstStyle/>
          <a:p>
            <a:endParaRPr lang="en-US"/>
          </a:p>
        </p:txBody>
      </p:sp>
      <p:sp>
        <p:nvSpPr>
          <p:cNvPr id="4" name="Slide Number Placeholder 3"/>
          <p:cNvSpPr>
            <a:spLocks noGrp="1"/>
          </p:cNvSpPr>
          <p:nvPr>
            <p:ph type="sldNum" sz="quarter" idx="2"/>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E53F14AB-52CE-4910-80A8-1C197E60EEB7}" type="datetimeFigureOut">
              <a:rPr lang="en-US" smtClean="0"/>
              <a:t>2/16/2022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F3DF2F-0665-4BB1-A48D-D020E2FF3064}" type="slidenum">
              <a:rPr lang="en-US" smtClean="0"/>
              <a:t>‹#›</a:t>
            </a:fld>
            <a:endParaRPr lang="en-US"/>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53F14AB-52CE-4910-80A8-1C197E60EEB7}" type="datetimeFigureOut">
              <a:rPr lang="en-US" smtClean="0"/>
              <a:t>2/16/2022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F3DF2F-0665-4BB1-A48D-D020E2FF3064}" type="slidenum">
              <a:rPr lang="en-US" smtClean="0"/>
              <a:t>‹#›</a:t>
            </a:fld>
            <a:endParaRPr lang="en-US"/>
          </a:p>
        </p:txBody>
      </p:sp>
    </p:spTree>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3F14AB-52CE-4910-80A8-1C197E60EEB7}" type="datetimeFigureOut">
              <a:rPr lang="en-US" smtClean="0"/>
              <a:t>2/16/2022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F3DF2F-0665-4BB1-A48D-D020E2FF3064}" type="slidenum">
              <a:rPr lang="en-US" smtClean="0"/>
              <a:t>‹#›</a:t>
            </a:fld>
            <a:endParaRPr lang="en-US"/>
          </a:p>
        </p:txBody>
      </p:sp>
    </p:spTree>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latinLnBrk="0" hangingPunct="1"/>
            <a:endParaRPr kumimoji="0" lang="en-US"/>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4294967295">
            <a:schemeClr val="lt1"/>
          </a:fillRef>
          <a:effectRef idx="1">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latinLnBrk="0" hangingPunct="1"/>
            <a:endParaRPr kumimoji="0" lang="en-US"/>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E53F14AB-52CE-4910-80A8-1C197E60EEB7}" type="datetimeFigureOut">
              <a:rPr lang="en-US" smtClean="0"/>
              <a:t>2/16/2022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F3DF2F-0665-4BB1-A48D-D020E2FF3064}" type="slidenum">
              <a:rPr lang="en-US" smtClean="0"/>
              <a:t>‹#›</a:t>
            </a:fld>
            <a:endParaRPr lang="en-US"/>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E53F14AB-52CE-4910-80A8-1C197E60EEB7}" type="datetimeFigureOut">
              <a:rPr lang="en-US" smtClean="0"/>
              <a:t>2/16/2022</a:t>
            </a:fld>
            <a:endParaRPr lang="en-US"/>
          </a:p>
        </p:txBody>
      </p:sp>
      <p:sp>
        <p:nvSpPr>
          <p:cNvPr id="6" name="Footer Placeholder 5"/>
          <p:cNvSpPr>
            <a:spLocks noGrp="1"/>
          </p:cNvSpPr>
          <p:nvPr>
            <p:ph type="ftr" sz="quarter" idx="11"/>
          </p:nvPr>
        </p:nvSpPr>
        <p:spPr>
          <a:xfrm>
            <a:off x="914400" y="6172200"/>
            <a:ext cx="3886200" cy="457200"/>
          </a:xfrm>
        </p:spPr>
        <p:txBody>
          <a:bodyPr/>
          <a:lstStyle/>
          <a:p>
            <a:endParaRPr lang="en-US"/>
          </a:p>
        </p:txBody>
      </p:sp>
      <p:sp>
        <p:nvSpPr>
          <p:cNvPr id="7" name="Slide Number Placeholder 6"/>
          <p:cNvSpPr>
            <a:spLocks noGrp="1"/>
          </p:cNvSpPr>
          <p:nvPr>
            <p:ph type="sldNum" sz="quarter" idx="12"/>
          </p:nvPr>
        </p:nvSpPr>
        <p:spPr>
          <a:xfrm>
            <a:off x="146304" y="6208776"/>
            <a:ext cx="457200" cy="457200"/>
          </a:xfrm>
        </p:spPr>
        <p:txBody>
          <a:bodyPr/>
          <a:lstStyle/>
          <a:p>
            <a:fld id="{ADF3DF2F-0665-4BB1-A48D-D020E2FF3064}" type="slidenum">
              <a:rPr lang="en-US" smtClean="0"/>
              <a:t>‹#›</a:t>
            </a:fld>
            <a:endParaRPr lang="en-US"/>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latinLnBrk="0" hangingPunct="1"/>
            <a:endParaRPr kumimoji="0" lang="en-US"/>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a:p>
        </p:txBody>
      </p:sp>
    </p:spTree>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53F14AB-52CE-4910-80A8-1C197E60EEB7}" type="datetimeFigureOut">
              <a:rPr lang="en-US" smtClean="0"/>
              <a:t>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F3DF2F-0665-4BB1-A48D-D020E2FF3064}" type="slidenum">
              <a:rPr lang="en-US" smtClean="0"/>
              <a:t>‹#›</a:t>
            </a:fld>
            <a:endParaRPr lang="en-US"/>
          </a:p>
        </p:txBody>
      </p:sp>
    </p:spTree>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53F14AB-52CE-4910-80A8-1C197E60EEB7}" type="datetimeFigureOut">
              <a:rPr lang="en-US" smtClean="0"/>
              <a:t>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F3DF2F-0665-4BB1-A48D-D020E2FF3064}" type="slidenum">
              <a:rPr lang="en-US" smtClean="0"/>
              <a:t>‹#›</a:t>
            </a:fld>
            <a:endParaRPr lang="en-US"/>
          </a:p>
        </p:txBody>
      </p:sp>
    </p:spTree>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latinLnBrk="0" hangingPunct="1"/>
            <a:endParaRPr kumimoji="0" lang="en-US"/>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4294967295">
            <a:schemeClr val="lt1"/>
          </a:fillRef>
          <a:effectRef idx="1">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latinLnBrk="0" hangingPunct="1"/>
            <a:endParaRPr kumimoji="0"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E53F14AB-52CE-4910-80A8-1C197E60EEB7}" type="datetimeFigureOut">
              <a:rPr lang="en-US" smtClean="0"/>
              <a:t>2/16/2022</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ADF3DF2F-0665-4BB1-A48D-D020E2FF3064}" type="slidenum">
              <a:rPr lang="en-US" smtClean="0"/>
              <a:t>‹#›</a:t>
            </a:fld>
            <a:endParaRPr lang="en-US"/>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latinLnBrk="0" hangingPunct="1"/>
            <a:endParaRPr kumimoji="0" lang="en-US"/>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latinLnBrk="0" hangingPunct="1"/>
            <a:endParaRPr kumimoji="0" lang="en-US"/>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latinLnBrk="0" hangingPunct="1"/>
            <a:endParaRPr kumimoji="0" lang="en-US"/>
          </a:p>
        </p:txBody>
      </p:sp>
      <p:sp>
        <p:nvSpPr>
          <p:cNvPr id="8" name="Title 7"/>
          <p:cNvSpPr>
            <a:spLocks noGrp="1"/>
          </p:cNvSpPr>
          <p:nvPr>
            <p:ph type="ctrTitle"/>
          </p:nvPr>
        </p:nvSpPr>
        <p:spPr>
          <a:xfrm>
            <a:off x="457200" y="1505930"/>
            <a:ext cx="8229600" cy="1470025"/>
          </a:xfrm>
        </p:spPr>
        <p:txBody>
          <a:bodyPr anchor="ctr"/>
          <a:lstStyle>
            <a:lvl1pPr algn="ctr">
              <a:defRPr lang="en-US">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E53F14AB-52CE-4910-80A8-1C197E60EEB7}" type="datetimeFigureOut">
              <a:rPr lang="en-US" smtClean="0"/>
              <a:t>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F3DF2F-0665-4BB1-A48D-D020E2FF3064}" type="slidenum">
              <a:rPr lang="en-US" smtClean="0"/>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latinLnBrk="0" hangingPunct="1"/>
            <a:endParaRPr kumimoji="0" lang="en-US"/>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4294967293">
            <a:schemeClr val="lt1"/>
          </a:fillRef>
          <a:effectRef idx="1">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latinLnBrk="0" hangingPunct="1"/>
            <a:endParaRPr kumimoji="0" lang="en-US"/>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E53F14AB-52CE-4910-80A8-1C197E60EEB7}" type="datetimeFigureOut">
              <a:rPr lang="en-US" smtClean="0"/>
              <a:t>2/16/2022</a:t>
            </a:fld>
            <a:endParaRPr lang="en-US"/>
          </a:p>
        </p:txBody>
      </p:sp>
      <p:sp>
        <p:nvSpPr>
          <p:cNvPr id="5" name="Footer Placeholder 4"/>
          <p:cNvSpPr>
            <a:spLocks noGrp="1"/>
          </p:cNvSpPr>
          <p:nvPr>
            <p:ph type="ftr" sz="quarter" idx="11"/>
          </p:nvPr>
        </p:nvSpPr>
        <p:spPr>
          <a:xfrm>
            <a:off x="800100" y="6172200"/>
            <a:ext cx="4000500" cy="457200"/>
          </a:xfrm>
        </p:spPr>
        <p:txBody>
          <a:bodyPr/>
          <a:lstStyle/>
          <a:p>
            <a:endParaRPr lang="en-US"/>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latinLnBrk="0" hangingPunct="1"/>
            <a:endParaRPr kumimoji="0" lang="en-US"/>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latinLnBrk="0" hangingPunct="1"/>
            <a:endParaRPr kumimoji="0" lang="en-US"/>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latinLnBrk="0" hangingPunct="1"/>
            <a:endParaRPr kumimoji="0" lang="en-US"/>
          </a:p>
        </p:txBody>
      </p:sp>
      <p:sp>
        <p:nvSpPr>
          <p:cNvPr id="6" name="Slide Number Placeholder 5"/>
          <p:cNvSpPr>
            <a:spLocks noGrp="1"/>
          </p:cNvSpPr>
          <p:nvPr>
            <p:ph type="sldNum" sz="quarter" idx="12"/>
          </p:nvPr>
        </p:nvSpPr>
        <p:spPr>
          <a:xfrm>
            <a:off x="146304" y="6208776"/>
            <a:ext cx="457200" cy="457200"/>
          </a:xfrm>
        </p:spPr>
        <p:txBody>
          <a:bodyPr/>
          <a:lstStyle/>
          <a:p>
            <a:fld id="{ADF3DF2F-0665-4BB1-A48D-D020E2FF3064}"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en-US" smtClean="0"/>
              <a:t>Click to edit Master text styles</a:t>
            </a:r>
          </a:p>
        </p:txBody>
      </p:sp>
      <p:sp>
        <p:nvSpPr>
          <p:cNvPr id="5" name="Date Placeholder 4"/>
          <p:cNvSpPr>
            <a:spLocks noGrp="1"/>
          </p:cNvSpPr>
          <p:nvPr>
            <p:ph type="dt" sz="half" idx="3"/>
          </p:nvPr>
        </p:nvSpPr>
        <p:spPr/>
        <p:txBody>
          <a:bodyPr/>
          <a:lstStyle/>
          <a:p>
            <a:fld id="{CCAB09D5-7AD4-448C-BF5F-556346D18DFB}" type="datetimeFigureOut">
              <a:rPr lang="en-US" smtClean="0"/>
              <a:t>2/16/2022</a:t>
            </a:fld>
            <a:endParaRPr lang="en-US"/>
          </a:p>
        </p:txBody>
      </p:sp>
      <p:sp>
        <p:nvSpPr>
          <p:cNvPr id="6" name="Footer Placeholder 5"/>
          <p:cNvSpPr>
            <a:spLocks noGrp="1"/>
          </p:cNvSpPr>
          <p:nvPr>
            <p:ph type="ftr" sz="quarter" idx="4"/>
          </p:nvPr>
        </p:nvSpPr>
        <p:spPr/>
        <p:txBody>
          <a:bodyPr/>
          <a:lstStyle/>
          <a:p>
            <a:endParaRPr lang="en-US"/>
          </a:p>
        </p:txBody>
      </p:sp>
      <p:sp>
        <p:nvSpPr>
          <p:cNvPr id="7" name="Slide Number Placeholder 6"/>
          <p:cNvSpPr>
            <a:spLocks noGrp="1"/>
          </p:cNvSpPr>
          <p:nvPr>
            <p:ph type="sldNum" sz="quarter" idx="5"/>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E53F14AB-52CE-4910-80A8-1C197E60EEB7}" type="datetimeFigureOut">
              <a:rPr lang="en-US" smtClean="0"/>
              <a:t>2/16/2022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F3DF2F-0665-4BB1-A48D-D020E2FF3064}" type="slidenum">
              <a:rPr lang="en-US" smtClean="0"/>
              <a:t>‹#›</a:t>
            </a:fld>
            <a:endParaRPr lang="en-US"/>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E53F14AB-52CE-4910-80A8-1C197E60EEB7}" type="datetimeFigureOut">
              <a:rPr lang="en-US" smtClean="0"/>
              <a:t>2/16/2022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F3DF2F-0665-4BB1-A48D-D020E2FF3064}" type="slidenum">
              <a:rPr lang="en-US" smtClean="0"/>
              <a:t>‹#›</a:t>
            </a:fld>
            <a:endParaRPr lang="en-US"/>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53F14AB-52CE-4910-80A8-1C197E60EEB7}" type="datetimeFigureOut">
              <a:rPr lang="en-US" smtClean="0"/>
              <a:t>2/16/2022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F3DF2F-0665-4BB1-A48D-D020E2FF3064}" type="slidenum">
              <a:rPr lang="en-US" smtClean="0"/>
              <a:t>‹#›</a:t>
            </a:fld>
            <a:endParaRPr lang="en-US"/>
          </a:p>
        </p:txBody>
      </p:sp>
    </p:spTree>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3F14AB-52CE-4910-80A8-1C197E60EEB7}" type="datetimeFigureOut">
              <a:rPr lang="en-US" smtClean="0"/>
              <a:t>2/16/2022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F3DF2F-0665-4BB1-A48D-D020E2FF3064}" type="slidenum">
              <a:rPr lang="en-US" smtClean="0"/>
              <a:t>‹#›</a:t>
            </a:fld>
            <a:endParaRPr lang="en-US"/>
          </a:p>
        </p:txBody>
      </p:sp>
    </p:spTree>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latinLnBrk="0" hangingPunct="1"/>
            <a:endParaRPr kumimoji="0" lang="en-US"/>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4294967295">
            <a:schemeClr val="lt1"/>
          </a:fillRef>
          <a:effectRef idx="1">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latinLnBrk="0" hangingPunct="1"/>
            <a:endParaRPr kumimoji="0" lang="en-US"/>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E53F14AB-52CE-4910-80A8-1C197E60EEB7}" type="datetimeFigureOut">
              <a:rPr lang="en-US" smtClean="0"/>
              <a:t>2/16/2022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F3DF2F-0665-4BB1-A48D-D020E2FF3064}" type="slidenum">
              <a:rPr lang="en-US" smtClean="0"/>
              <a:t>‹#›</a:t>
            </a:fld>
            <a:endParaRPr lang="en-US"/>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E53F14AB-52CE-4910-80A8-1C197E60EEB7}" type="datetimeFigureOut">
              <a:rPr lang="en-US" smtClean="0"/>
              <a:t>2/16/2022</a:t>
            </a:fld>
            <a:endParaRPr lang="en-US"/>
          </a:p>
        </p:txBody>
      </p:sp>
      <p:sp>
        <p:nvSpPr>
          <p:cNvPr id="6" name="Footer Placeholder 5"/>
          <p:cNvSpPr>
            <a:spLocks noGrp="1"/>
          </p:cNvSpPr>
          <p:nvPr>
            <p:ph type="ftr" sz="quarter" idx="11"/>
          </p:nvPr>
        </p:nvSpPr>
        <p:spPr>
          <a:xfrm>
            <a:off x="914400" y="6172200"/>
            <a:ext cx="3886200" cy="457200"/>
          </a:xfrm>
        </p:spPr>
        <p:txBody>
          <a:bodyPr/>
          <a:lstStyle/>
          <a:p>
            <a:endParaRPr lang="en-US"/>
          </a:p>
        </p:txBody>
      </p:sp>
      <p:sp>
        <p:nvSpPr>
          <p:cNvPr id="7" name="Slide Number Placeholder 6"/>
          <p:cNvSpPr>
            <a:spLocks noGrp="1"/>
          </p:cNvSpPr>
          <p:nvPr>
            <p:ph type="sldNum" sz="quarter" idx="12"/>
          </p:nvPr>
        </p:nvSpPr>
        <p:spPr>
          <a:xfrm>
            <a:off x="146304" y="6208776"/>
            <a:ext cx="457200" cy="457200"/>
          </a:xfrm>
        </p:spPr>
        <p:txBody>
          <a:bodyPr/>
          <a:lstStyle/>
          <a:p>
            <a:fld id="{ADF3DF2F-0665-4BB1-A48D-D020E2FF3064}" type="slidenum">
              <a:rPr lang="en-US" smtClean="0"/>
              <a:t>‹#›</a:t>
            </a:fld>
            <a:endParaRPr lang="en-US"/>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latinLnBrk="0" hangingPunct="1"/>
            <a:endParaRPr kumimoji="0" lang="en-US"/>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a:p>
        </p:txBody>
      </p:sp>
    </p:spTree>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53F14AB-52CE-4910-80A8-1C197E60EEB7}" type="datetimeFigureOut">
              <a:rPr lang="en-US" smtClean="0"/>
              <a:t>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F3DF2F-0665-4BB1-A48D-D020E2FF3064}" type="slidenum">
              <a:rPr lang="en-US" smtClean="0"/>
              <a:t>‹#›</a:t>
            </a:fld>
            <a:endParaRPr lang="en-US"/>
          </a:p>
        </p:txBody>
      </p:sp>
    </p:spTree>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53F14AB-52CE-4910-80A8-1C197E60EEB7}" type="datetimeFigureOut">
              <a:rPr lang="en-US" smtClean="0"/>
              <a:t>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F3DF2F-0665-4BB1-A48D-D020E2FF3064}" type="slidenum">
              <a:rPr lang="en-US" smtClean="0"/>
              <a:t>‹#›</a:t>
            </a:fld>
            <a:endParaRPr lang="en-US"/>
          </a:p>
        </p:txBody>
      </p:sp>
    </p:spTree>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2437D5F-C95E-414F-8830-F63C494B0F3B}" type="datetimeFigureOut">
              <a:rPr lang="en-US" smtClean="0"/>
              <a:t>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4033316163"/>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437D5F-C95E-414F-8830-F63C494B0F3B}" type="datetimeFigureOut">
              <a:rPr lang="en-US" smtClean="0"/>
              <a:t>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330713169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en-US" smtClean="0"/>
              <a:t>Click to edit Master text styles</a:t>
            </a:r>
          </a:p>
        </p:txBody>
      </p:sp>
      <p:sp>
        <p:nvSpPr>
          <p:cNvPr id="5" name="Date Placeholder 4"/>
          <p:cNvSpPr>
            <a:spLocks noGrp="1"/>
          </p:cNvSpPr>
          <p:nvPr>
            <p:ph type="dt" sz="half" idx="3"/>
          </p:nvPr>
        </p:nvSpPr>
        <p:spPr/>
        <p:txBody>
          <a:bodyPr/>
          <a:lstStyle/>
          <a:p>
            <a:fld id="{B72A63D7-E779-4674-BC66-BD413CD220D8}" type="datetimeFigureOut">
              <a:rPr lang="en-US" smtClean="0"/>
              <a:t>2/16/2022</a:t>
            </a:fld>
            <a:endParaRPr lang="en-US"/>
          </a:p>
        </p:txBody>
      </p:sp>
      <p:sp>
        <p:nvSpPr>
          <p:cNvPr id="6" name="Footer Placeholder 5"/>
          <p:cNvSpPr>
            <a:spLocks noGrp="1"/>
          </p:cNvSpPr>
          <p:nvPr>
            <p:ph type="ftr" sz="quarter" idx="4"/>
          </p:nvPr>
        </p:nvSpPr>
        <p:spPr/>
        <p:txBody>
          <a:bodyPr/>
          <a:lstStyle/>
          <a:p>
            <a:endParaRPr lang="en-US"/>
          </a:p>
        </p:txBody>
      </p:sp>
      <p:sp>
        <p:nvSpPr>
          <p:cNvPr id="7" name="Slide Number Placeholder 6"/>
          <p:cNvSpPr>
            <a:spLocks noGrp="1"/>
          </p:cNvSpPr>
          <p:nvPr>
            <p:ph type="sldNum" sz="quarter" idx="5"/>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437D5F-C95E-414F-8830-F63C494B0F3B}" type="datetimeFigureOut">
              <a:rPr lang="en-US" smtClean="0"/>
              <a:t>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3977057163"/>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2437D5F-C95E-414F-8830-F63C494B0F3B}" type="datetimeFigureOut">
              <a:rPr lang="en-US" smtClean="0"/>
              <a:t>2/16/2022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18343414"/>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2437D5F-C95E-414F-8830-F63C494B0F3B}" type="datetimeFigureOut">
              <a:rPr lang="en-US" smtClean="0"/>
              <a:t>2/16/2022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2286777667"/>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92437D5F-C95E-414F-8830-F63C494B0F3B}" type="datetimeFigureOut">
              <a:rPr lang="en-US" smtClean="0"/>
              <a:t>2/16/2022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1862935324"/>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437D5F-C95E-414F-8830-F63C494B0F3B}" type="datetimeFigureOut">
              <a:rPr lang="en-US" smtClean="0"/>
              <a:t>2/16/2022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137683911"/>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2437D5F-C95E-414F-8830-F63C494B0F3B}" type="datetimeFigureOut">
              <a:rPr lang="en-US" smtClean="0"/>
              <a:t>2/16/2022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306379636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437D5F-C95E-414F-8830-F63C494B0F3B}" type="datetimeFigureOut">
              <a:rPr lang="en-US" smtClean="0"/>
              <a:t>2/16/2022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859954016"/>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437D5F-C95E-414F-8830-F63C494B0F3B}" type="datetimeFigureOut">
              <a:rPr lang="en-US" smtClean="0"/>
              <a:t>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1390574799"/>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437D5F-C95E-414F-8830-F63C494B0F3B}" type="datetimeFigureOut">
              <a:rPr lang="en-US" smtClean="0"/>
              <a:t>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5AB0B-B6BA-4947-AC1E-B59E353E500C}"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8000" baseline="0">
                <a:ln w="3175" cmpd="sng">
                  <a:noFill/>
                </a:ln>
                <a:solidFill>
                  <a:schemeClr val="accent1">
                    <a:lumMod val="60000"/>
                    <a:lumOff val="40000"/>
                  </a:schemeClr>
                </a:solidFill>
                <a:effectLst/>
                <a:latin typeface="Arial" pitchFamily="34" charset="0"/>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8000" baseline="0">
                <a:ln w="3175" cmpd="sng">
                  <a:noFill/>
                </a:ln>
                <a:solidFill>
                  <a:schemeClr val="accent1">
                    <a:lumMod val="60000"/>
                    <a:lumOff val="40000"/>
                  </a:schemeClr>
                </a:solidFill>
                <a:latin typeface="Arial" pitchFamily="34" charset="0"/>
              </a:rPr>
              <a:t>”</a:t>
            </a:r>
            <a:endParaRPr lang="en-US">
              <a:solidFill>
                <a:schemeClr val="accent1">
                  <a:lumMod val="60000"/>
                  <a:lumOff val="40000"/>
                </a:schemeClr>
              </a:solidFill>
              <a:latin typeface="Arial" pitchFamily="34" charset="0"/>
            </a:endParaRPr>
          </a:p>
        </p:txBody>
      </p:sp>
    </p:spTree>
    <p:extLst>
      <p:ext uri="{BB962C8B-B14F-4D97-AF65-F5344CB8AC3E}">
        <p14:creationId xmlns:p14="http://schemas.microsoft.com/office/powerpoint/2010/main" val="216594280"/>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437D5F-C95E-414F-8830-F63C494B0F3B}" type="datetimeFigureOut">
              <a:rPr lang="en-US" smtClean="0"/>
              <a:t>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45AB0B-B6BA-4947-AC1E-B59E353E500C}" type="slidenum">
              <a:rPr lang="en-US" smtClean="0"/>
              <a:t>‹#›</a:t>
            </a:fld>
            <a:endParaRPr lang="en-US"/>
          </a:p>
        </p:txBody>
      </p:sp>
    </p:spTree>
    <p:extLst>
      <p:ext uri="{BB962C8B-B14F-4D97-AF65-F5344CB8AC3E}">
        <p14:creationId xmlns:p14="http://schemas.microsoft.com/office/powerpoint/2010/main" val="3926004728"/>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theme" Target="../theme/theme3.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5.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6.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7.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theme" Target="../theme/theme8.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18" Type="http://schemas.openxmlformats.org/officeDocument/2006/relationships/theme" Target="../theme/theme9.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17" Type="http://schemas.openxmlformats.org/officeDocument/2006/relationships/slideLayout" Target="../slideLayouts/slideLayout121.xml"/><Relationship Id="rId2" Type="http://schemas.openxmlformats.org/officeDocument/2006/relationships/slideLayout" Target="../slideLayouts/slideLayout106.xml"/><Relationship Id="rId16" Type="http://schemas.openxmlformats.org/officeDocument/2006/relationships/slideLayout" Target="../slideLayouts/slideLayout120.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slideLayout" Target="../slideLayouts/slideLayout11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FD0B7A-F5DD-4F40-B4CB-3B2C354B893A}" type="datetimeFigureOut">
              <a:rPr lang="en-US" smtClean="0"/>
              <a:t>2/16/2022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AE1883-0942-4AA3-9DB2-9C7C3A0314B1}"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2437D5F-C95E-414F-8830-F63C494B0F3B}" type="datetimeFigureOut">
              <a:rPr lang="en-US" smtClean="0"/>
              <a:t>2/16/2022</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45AB0B-B6BA-4947-AC1E-B59E353E500C}" type="slidenum">
              <a:rPr lang="en-US" smtClean="0"/>
              <a:t>‹#›</a:t>
            </a:fld>
            <a:endParaRPr lang="en-US"/>
          </a:p>
        </p:txBody>
      </p:sp>
    </p:spTree>
    <p:extLst>
      <p:ext uri="{BB962C8B-B14F-4D97-AF65-F5344CB8AC3E}">
        <p14:creationId xmlns:p14="http://schemas.microsoft.com/office/powerpoint/2010/main" val="1015424526"/>
      </p:ext>
    </p:extLst>
  </p:cSld>
  <p:clrMap bg1="lt1" tx1="dk1" bg2="lt2" tx2="dk2" accent1="accent1" accent2="accent2" accent3="accent3" accent4="accent4" accent5="accent5" accent6="accent6" hlink="hlink" folHlink="folHlink"/>
  <p:sldLayoutIdLst>
    <p:sldLayoutId id="2147483660"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Lst>
  <p:transition/>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ct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ct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ct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2437D5F-C95E-414F-8830-F63C494B0F3B}" type="datetimeFigureOut">
              <a:rPr lang="en-US" smtClean="0"/>
              <a:t>2/16/2022</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45AB0B-B6BA-4947-AC1E-B59E353E500C}" type="slidenum">
              <a:rPr lang="en-US" smtClean="0"/>
              <a:t>‹#›</a:t>
            </a:fld>
            <a:endParaRPr lang="en-US"/>
          </a:p>
        </p:txBody>
      </p:sp>
    </p:spTree>
    <p:extLst>
      <p:ext uri="{BB962C8B-B14F-4D97-AF65-F5344CB8AC3E}">
        <p14:creationId xmlns:p14="http://schemas.microsoft.com/office/powerpoint/2010/main" val="1015424526"/>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Lst>
  <p:transition/>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ct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ct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ct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1DFA35-A12B-4CAD-B2E5-258C58B93C50}" type="datetimeFigureOut">
              <a:rPr lang="en-US" smtClean="0"/>
              <a:t>2/16/2022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55533C9-C3F6-4016-927F-C24E8E0289DE}" type="slidenum">
              <a:rPr lang="en-US" smtClean="0"/>
              <a:t>‹#›</a:t>
            </a:fld>
            <a:endParaRPr lang="en-US"/>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ctr" defTabSz="914400" rtl="0" eaLnBrk="1" latinLnBrk="0" hangingPunct="1"/>
            <a:endParaRPr lang="en-US" sz="1800" kern="1200">
              <a:solidFill>
                <a:schemeClr val="lt1"/>
              </a:solidFill>
              <a:latin typeface="+mn-lt"/>
              <a:ea typeface="+mn-ea"/>
              <a:cs typeface="+mn-cs"/>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en-US" smtClean="0"/>
              <a:t>Click to edit Master title style</a:t>
            </a:r>
            <a:endParaRPr lang="en-US"/>
          </a:p>
        </p:txBody>
      </p:sp>
    </p:spTree>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ransition/>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1DFA35-A12B-4CAD-B2E5-258C58B93C50}" type="datetimeFigureOut">
              <a:rPr lang="en-US" smtClean="0"/>
              <a:t>2/16/2022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55533C9-C3F6-4016-927F-C24E8E0289DE}" type="slidenum">
              <a:rPr lang="en-US" smtClean="0"/>
              <a:t>‹#›</a:t>
            </a:fld>
            <a:endParaRPr lang="en-US"/>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ctr" defTabSz="914400" rtl="0" eaLnBrk="1" latinLnBrk="0" hangingPunct="1"/>
            <a:endParaRPr lang="en-US" sz="1800" kern="1200">
              <a:solidFill>
                <a:schemeClr val="lt1"/>
              </a:solidFill>
              <a:latin typeface="+mn-lt"/>
              <a:ea typeface="+mn-ea"/>
              <a:cs typeface="+mn-cs"/>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en-US" smtClean="0"/>
              <a:t>Click to edit Master title style</a:t>
            </a:r>
            <a:endParaRPr lang="en-US"/>
          </a:p>
        </p:txBody>
      </p:sp>
    </p:spTree>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ransition/>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latinLnBrk="0" hangingPunct="1"/>
            <a:endParaRPr kumimoji="0" lang="en-US"/>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4294967295">
            <a:schemeClr val="lt1"/>
          </a:fillRef>
          <a:effectRef idx="1">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latinLnBrk="0" hangingPunct="1"/>
            <a:endParaRPr kumimoji="0" lang="en-US"/>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defPPr>
              <a:defRPr lang="en-US"/>
            </a:defPPr>
            <a:lvl1pPr marL="0" algn="r"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53F14AB-52CE-4910-80A8-1C197E60EEB7}" type="datetimeFigureOut">
              <a:rPr lang="en-US" smtClean="0"/>
              <a:t>2/16/2022</a:t>
            </a:fld>
            <a:endParaRPr lang="en-US"/>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defPPr>
              <a:defRPr lang="en-US"/>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defPPr>
              <a:defRPr lang="en-US"/>
            </a:defPPr>
            <a:lvl1pPr marL="0" algn="ctr" defTabSz="914400" rtl="0" eaLnBrk="1" latinLnBrk="0" hangingPunct="1">
              <a:defRPr kumimoji="0" sz="1400" kern="1200">
                <a:solidFill>
                  <a:srgbClr val="FFFFFF"/>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F3DF2F-0665-4BB1-A48D-D020E2FF306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ransition/>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latinLnBrk="0" hangingPunct="1"/>
            <a:endParaRPr kumimoji="0" lang="en-US"/>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4294967295">
            <a:schemeClr val="lt1"/>
          </a:fillRef>
          <a:effectRef idx="1">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latinLnBrk="0" hangingPunct="1"/>
            <a:endParaRPr kumimoji="0" lang="en-US"/>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defPPr>
              <a:defRPr lang="en-US"/>
            </a:defPPr>
            <a:lvl1pPr marL="0" algn="r"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53F14AB-52CE-4910-80A8-1C197E60EEB7}" type="datetimeFigureOut">
              <a:rPr lang="en-US" smtClean="0"/>
              <a:t>2/16/2022</a:t>
            </a:fld>
            <a:endParaRPr lang="en-US"/>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defPPr>
              <a:defRPr lang="en-US"/>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defPPr>
              <a:defRPr lang="en-US"/>
            </a:defPPr>
            <a:lvl1pPr marL="0" algn="ctr" defTabSz="914400" rtl="0" eaLnBrk="1" latinLnBrk="0" hangingPunct="1">
              <a:defRPr kumimoji="0" sz="1400" kern="1200">
                <a:solidFill>
                  <a:srgbClr val="FFFFFF"/>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F3DF2F-0665-4BB1-A48D-D020E2FF306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ransition/>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2437D5F-C95E-414F-8830-F63C494B0F3B}" type="datetimeFigureOut">
              <a:rPr lang="en-US" smtClean="0"/>
              <a:t>2/16/2022</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45AB0B-B6BA-4947-AC1E-B59E353E500C}" type="slidenum">
              <a:rPr lang="en-US" smtClean="0"/>
              <a:t>‹#›</a:t>
            </a:fld>
            <a:endParaRPr lang="en-US"/>
          </a:p>
        </p:txBody>
      </p:sp>
    </p:spTree>
    <p:extLst>
      <p:ext uri="{BB962C8B-B14F-4D97-AF65-F5344CB8AC3E}">
        <p14:creationId xmlns:p14="http://schemas.microsoft.com/office/powerpoint/2010/main" val="1015424526"/>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 id="2147483807" r:id="rId17"/>
  </p:sldLayoutIdLst>
  <p:transition/>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ct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ct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ct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2437D5F-C95E-414F-8830-F63C494B0F3B}" type="datetimeFigureOut">
              <a:rPr lang="en-US" smtClean="0"/>
              <a:t>2/16/2022</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45AB0B-B6BA-4947-AC1E-B59E353E500C}" type="slidenum">
              <a:rPr lang="en-US" smtClean="0"/>
              <a:t>‹#›</a:t>
            </a:fld>
            <a:endParaRPr lang="en-US"/>
          </a:p>
        </p:txBody>
      </p:sp>
    </p:spTree>
    <p:extLst>
      <p:ext uri="{BB962C8B-B14F-4D97-AF65-F5344CB8AC3E}">
        <p14:creationId xmlns:p14="http://schemas.microsoft.com/office/powerpoint/2010/main" val="1015424526"/>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 id="2147483824" r:id="rId16"/>
    <p:sldLayoutId id="2147483825" r:id="rId17"/>
  </p:sldLayoutIdLst>
  <p:transition/>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ct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ct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ct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03.xml.rels><?xml version="1.0" encoding="UTF-8" standalone="yes"?>
<Relationships xmlns="http://schemas.openxmlformats.org/package/2006/relationships"><Relationship Id="rId3" Type="http://schemas.openxmlformats.org/officeDocument/2006/relationships/hyperlink" Target="https://www.uptodate.com/external-redirect.do?target_url=https://eccguidelines.heart.org/wp-content/uploads/2015/10/Neonatal-Resuscitation-Algorithm.png&amp;TOPIC_ID=5015" TargetMode="External"/><Relationship Id="rId2" Type="http://schemas.openxmlformats.org/officeDocument/2006/relationships/notesSlide" Target="../notesSlides/notesSlide16.xml"/><Relationship Id="rId1" Type="http://schemas.openxmlformats.org/officeDocument/2006/relationships/slideLayout" Target="../slideLayouts/slideLayout106.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10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21.xml"/></Relationships>
</file>

<file path=ppt/slides/_rels/slide10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2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1.xml"/></Relationships>
</file>

<file path=ppt/slides/_rels/slide2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6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6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56.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42.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78.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8.xml"/></Relationships>
</file>

<file path=ppt/slides/_rels/slide5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8.xml"/></Relationships>
</file>

<file path=ppt/slides/_rels/slide5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5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8.xml"/></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78.xml"/></Relationships>
</file>

<file path=ppt/slides/_rels/slide56.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7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0.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78.xml"/></Relationships>
</file>

<file path=ppt/slides/_rels/slide6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6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7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6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8.xml"/><Relationship Id="rId4" Type="http://schemas.openxmlformats.org/officeDocument/2006/relationships/image" Target="../media/image56.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6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7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7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3.xml"/><Relationship Id="rId1" Type="http://schemas.openxmlformats.org/officeDocument/2006/relationships/slideLayout" Target="../slideLayouts/slideLayout10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7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0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0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9.xml"/><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06.xml"/></Relationships>
</file>

<file path=ppt/slides/_rels/slide8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0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8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09.xml"/></Relationships>
</file>

<file path=ppt/slides/_rels/slide89.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106.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9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0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0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3.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106.xml"/></Relationships>
</file>

<file path=ppt/slides/_rels/slide94.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10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9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06.xml"/></Relationships>
</file>

<file path=ppt/slides/_rels/slide9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06.xml"/></Relationships>
</file>

<file path=ppt/slides/_rels/slide9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06.xml"/></Relationships>
</file>

<file path=ppt/slides/_rels/slide99.xml.rels><?xml version="1.0" encoding="UTF-8" standalone="yes"?>
<Relationships xmlns="http://schemas.openxmlformats.org/package/2006/relationships"><Relationship Id="rId2" Type="http://schemas.openxmlformats.org/officeDocument/2006/relationships/hyperlink" Target="https://www.uptodate.com/contents/epinephrine-adrenaline-pediatric-drug-information?source=see_link" TargetMode="External"/><Relationship Id="rId1" Type="http://schemas.openxmlformats.org/officeDocument/2006/relationships/slideLayout" Target="../slideLayouts/slideLayout10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1507067" y="-679788"/>
            <a:ext cx="7766936" cy="1646302"/>
          </a:xfrm>
          <a:noFill/>
        </p:spPr>
        <p:txBody>
          <a:bodyPr/>
          <a:lstStyle/>
          <a:p>
            <a:r>
              <a:rPr lang="en-US" smtClean="0"/>
              <a:t>Neonatal Resuscitation</a:t>
            </a:r>
            <a:endParaRPr lang="en-US"/>
          </a:p>
        </p:txBody>
      </p:sp>
      <p:sp>
        <p:nvSpPr>
          <p:cNvPr id="3" name="Subtitle 2"/>
          <p:cNvSpPr>
            <a:spLocks noGrp="1"/>
          </p:cNvSpPr>
          <p:nvPr>
            <p:ph type="subTitle" idx="1"/>
          </p:nvPr>
        </p:nvSpPr>
        <p:spPr>
          <a:xfrm>
            <a:off x="457244" y="3778956"/>
            <a:ext cx="7766936" cy="1096899"/>
          </a:xfrm>
        </p:spPr>
        <p:txBody>
          <a:bodyPr>
            <a:noAutofit/>
          </a:bodyPr>
          <a:lstStyle/>
          <a:p>
            <a:pPr algn="l"/>
            <a:r>
              <a:rPr lang="en-US" sz="2400" b="1" smtClean="0">
                <a:solidFill>
                  <a:schemeClr val="tx1"/>
                </a:solidFill>
                <a:latin typeface="Andalus" panose="02020603050405020304" pitchFamily="18" charset="-78"/>
                <a:cs typeface="Andalus" panose="02020603050405020304" pitchFamily="18" charset="-78"/>
              </a:rPr>
              <a:t>Supervised by:</a:t>
            </a:r>
            <a:r>
              <a:rPr lang="en-US" sz="2400" b="1" smtClean="0">
                <a:solidFill>
                  <a:schemeClr val="accent1"/>
                </a:solidFill>
                <a:latin typeface="Andalus" panose="02020603050405020304" pitchFamily="18" charset="-78"/>
                <a:cs typeface="Andalus" panose="02020603050405020304" pitchFamily="18" charset="-78"/>
              </a:rPr>
              <a:t> </a:t>
            </a:r>
            <a:r>
              <a:rPr lang="en-US" sz="2000" b="1" smtClean="0">
                <a:solidFill>
                  <a:schemeClr val="accent1"/>
                </a:solidFill>
                <a:latin typeface="Andalus" panose="02020603050405020304" pitchFamily="18" charset="-78"/>
                <a:cs typeface="Andalus" panose="02020603050405020304" pitchFamily="18" charset="-78"/>
              </a:rPr>
              <a:t>Dr. Amjad Tarawneh</a:t>
            </a:r>
          </a:p>
          <a:p>
            <a:pPr algn="l"/>
            <a:r>
              <a:rPr lang="en-US" sz="2000" b="1" smtClean="0">
                <a:solidFill>
                  <a:schemeClr val="tx1">
                    <a:lumMod val="95000"/>
                    <a:lumOff val="5000"/>
                  </a:schemeClr>
                </a:solidFill>
                <a:latin typeface="Andalus" panose="02020603050405020304" pitchFamily="18" charset="-78"/>
                <a:cs typeface="Andalus" panose="02020603050405020304" pitchFamily="18" charset="-78"/>
              </a:rPr>
              <a:t>        </a:t>
            </a:r>
          </a:p>
          <a:p>
            <a:pPr algn="l"/>
            <a:r>
              <a:rPr lang="en-US" sz="2400" b="1">
                <a:solidFill>
                  <a:schemeClr val="tx1">
                    <a:lumMod val="95000"/>
                    <a:lumOff val="5000"/>
                  </a:schemeClr>
                </a:solidFill>
                <a:latin typeface="Andalus" panose="02020603050405020304" pitchFamily="18" charset="-78"/>
                <a:cs typeface="Andalus" panose="02020603050405020304" pitchFamily="18" charset="-78"/>
              </a:rPr>
              <a:t> </a:t>
            </a:r>
            <a:r>
              <a:rPr lang="en-US" sz="2400" b="1" smtClean="0">
                <a:solidFill>
                  <a:schemeClr val="tx1">
                    <a:lumMod val="95000"/>
                    <a:lumOff val="5000"/>
                  </a:schemeClr>
                </a:solidFill>
                <a:latin typeface="Andalus" panose="02020603050405020304" pitchFamily="18" charset="-78"/>
                <a:cs typeface="Andalus" panose="02020603050405020304" pitchFamily="18" charset="-78"/>
              </a:rPr>
              <a:t>                       Presented by :</a:t>
            </a:r>
          </a:p>
          <a:p>
            <a:pPr algn="l"/>
            <a:r>
              <a:rPr lang="en-US" sz="2000" b="1" smtClean="0">
                <a:solidFill>
                  <a:schemeClr val="accent1"/>
                </a:solidFill>
                <a:latin typeface="Andalus" panose="02020603050405020304" pitchFamily="18" charset="-78"/>
                <a:cs typeface="Andalus" panose="02020603050405020304" pitchFamily="18" charset="-78"/>
              </a:rPr>
              <a:t>                             Nadine Othman</a:t>
            </a:r>
            <a:endParaRPr lang="en-US" sz="2000" b="1">
              <a:solidFill>
                <a:schemeClr val="accent1"/>
              </a:solidFill>
              <a:latin typeface="Andalus" panose="02020603050405020304" pitchFamily="18" charset="-78"/>
              <a:cs typeface="Andalus" panose="02020603050405020304" pitchFamily="18" charset="-78"/>
            </a:endParaRPr>
          </a:p>
          <a:p>
            <a:pPr algn="l"/>
            <a:r>
              <a:rPr lang="en-US" sz="2000" b="1" smtClean="0">
                <a:solidFill>
                  <a:schemeClr val="accent1"/>
                </a:solidFill>
                <a:latin typeface="Andalus" panose="02020603050405020304" pitchFamily="18" charset="-78"/>
                <a:cs typeface="Andalus" panose="02020603050405020304" pitchFamily="18" charset="-78"/>
              </a:rPr>
              <a:t>                            Shereen Alshaikh</a:t>
            </a:r>
            <a:endParaRPr lang="en-US" sz="2000" b="1">
              <a:solidFill>
                <a:schemeClr val="accent1"/>
              </a:solidFill>
              <a:latin typeface="Andalus" panose="02020603050405020304" pitchFamily="18" charset="-78"/>
              <a:cs typeface="Andalus" panose="02020603050405020304" pitchFamily="18" charset="-78"/>
            </a:endParaRPr>
          </a:p>
          <a:p>
            <a:pPr algn="l"/>
            <a:r>
              <a:rPr lang="en-US" sz="2000" b="1" smtClean="0">
                <a:solidFill>
                  <a:schemeClr val="accent1"/>
                </a:solidFill>
                <a:latin typeface="Andalus" panose="02020603050405020304" pitchFamily="18" charset="-78"/>
                <a:cs typeface="Andalus" panose="02020603050405020304" pitchFamily="18" charset="-78"/>
              </a:rPr>
              <a:t>                            Rawan Fayumi</a:t>
            </a:r>
          </a:p>
          <a:p>
            <a:pPr algn="l"/>
            <a:r>
              <a:rPr lang="en-US" sz="2000" b="1" smtClean="0">
                <a:solidFill>
                  <a:schemeClr val="accent1"/>
                </a:solidFill>
                <a:latin typeface="Andalus" panose="02020603050405020304" pitchFamily="18" charset="-78"/>
                <a:cs typeface="Andalus" panose="02020603050405020304" pitchFamily="18" charset="-78"/>
              </a:rPr>
              <a:t>                            Etaf Sha’ban </a:t>
            </a:r>
            <a:endParaRPr lang="en-US" sz="2000" b="1">
              <a:solidFill>
                <a:schemeClr val="accent1"/>
              </a:solidFill>
              <a:latin typeface="Andalus" panose="02020603050405020304" pitchFamily="18" charset="-78"/>
              <a:cs typeface="Andalus" panose="02020603050405020304" pitchFamily="18" charset="-78"/>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4301" y="797969"/>
            <a:ext cx="4624637" cy="3050501"/>
          </a:xfrm>
          <a:prstGeom prst="rect">
            <a:avLst/>
          </a:prstGeom>
          <a:noFill/>
          <a:effectLst>
            <a:outerShdw blurRad="50800" dist="50800" dir="5400000" algn="ctr" rotWithShape="0">
              <a:schemeClr val="bg1"/>
            </a:outerShdw>
            <a:softEdge rad="254000"/>
          </a:effectLst>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4197" y="2552879"/>
            <a:ext cx="4833001" cy="3219987"/>
          </a:xfrm>
          <a:prstGeom prst="rect">
            <a:avLst/>
          </a:prstGeom>
          <a:effectLst>
            <a:softEdge rad="165100"/>
          </a:effectLst>
        </p:spPr>
      </p:pic>
    </p:spTree>
    <p:extLst>
      <p:ext uri="{BB962C8B-B14F-4D97-AF65-F5344CB8AC3E}">
        <p14:creationId xmlns:p14="http://schemas.microsoft.com/office/powerpoint/2010/main" val="3053462211"/>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8000" y="928913"/>
            <a:ext cx="8882743" cy="6858000"/>
          </a:xfrm>
        </p:spPr>
        <p:txBody>
          <a:bodyPr>
            <a:normAutofit/>
          </a:bodyPr>
          <a:lstStyle/>
          <a:p>
            <a:r>
              <a:rPr lang="en-US" sz="2400">
                <a:solidFill>
                  <a:prstClr val="black"/>
                </a:solidFill>
              </a:rPr>
              <a:t>In </a:t>
            </a:r>
            <a:r>
              <a:rPr lang="en-US" sz="2400">
                <a:solidFill>
                  <a:srgbClr val="FF0000"/>
                </a:solidFill>
              </a:rPr>
              <a:t>term </a:t>
            </a:r>
            <a:r>
              <a:rPr lang="en-US" sz="2400">
                <a:solidFill>
                  <a:prstClr val="black"/>
                </a:solidFill>
              </a:rPr>
              <a:t>infant , the ductus arteriosus closes </a:t>
            </a:r>
            <a:r>
              <a:rPr lang="en-US" sz="2400">
                <a:solidFill>
                  <a:srgbClr val="FF0000"/>
                </a:solidFill>
              </a:rPr>
              <a:t>within 1 day </a:t>
            </a:r>
            <a:r>
              <a:rPr lang="en-US" sz="2400">
                <a:solidFill>
                  <a:prstClr val="black"/>
                </a:solidFill>
              </a:rPr>
              <a:t>after birth.</a:t>
            </a:r>
          </a:p>
          <a:p>
            <a:endParaRPr lang="en-US" sz="2400">
              <a:solidFill>
                <a:schemeClr val="tx1"/>
              </a:solidFill>
            </a:endParaRPr>
          </a:p>
          <a:p>
            <a:r>
              <a:rPr lang="en-US" sz="2400">
                <a:solidFill>
                  <a:prstClr val="black"/>
                </a:solidFill>
              </a:rPr>
              <a:t>A permanent closure requires thrombosis and fibrosis , a process that may take </a:t>
            </a:r>
            <a:r>
              <a:rPr lang="en-US" sz="2400">
                <a:solidFill>
                  <a:srgbClr val="FF0000"/>
                </a:solidFill>
              </a:rPr>
              <a:t>several weeks.</a:t>
            </a:r>
          </a:p>
          <a:p>
            <a:pPr marL="0" indent="0">
              <a:buNone/>
            </a:pPr>
            <a:endParaRPr lang="en-US" sz="2400"/>
          </a:p>
          <a:p>
            <a:r>
              <a:rPr lang="en-US" sz="2400">
                <a:solidFill>
                  <a:schemeClr val="tx1"/>
                </a:solidFill>
              </a:rPr>
              <a:t>Although the initial steps in a normal transition occur within a few minutes of birth, the entire process may not be completed for hours or even several days. </a:t>
            </a:r>
            <a:endParaRPr lang="en-US"/>
          </a:p>
        </p:txBody>
      </p:sp>
    </p:spTree>
    <p:extLst>
      <p:ext uri="{BB962C8B-B14F-4D97-AF65-F5344CB8AC3E}">
        <p14:creationId xmlns:p14="http://schemas.microsoft.com/office/powerpoint/2010/main" val="2858543949"/>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p:cNvSpPr>
            <a:spLocks noGrp="1"/>
          </p:cNvSpPr>
          <p:nvPr>
            <p:ph type="title"/>
          </p:nvPr>
        </p:nvSpPr>
        <p:spPr>
          <a:xfrm>
            <a:off x="508000" y="304800"/>
            <a:ext cx="10972800" cy="1066800"/>
          </a:xfrm>
        </p:spPr>
        <p:txBody>
          <a:bodyPr/>
          <a:lstStyle/>
          <a:p>
            <a:pPr eaLnBrk="1" hangingPunct="1"/>
            <a:r>
              <a:rPr lang="en-US" sz="4800" b="1">
                <a:solidFill>
                  <a:schemeClr val="tx2"/>
                </a:solidFill>
              </a:rPr>
              <a:t>Volume Expansion </a:t>
            </a:r>
            <a:endParaRPr lang="en-US" sz="4800">
              <a:solidFill>
                <a:schemeClr val="tx2"/>
              </a:solidFill>
            </a:endParaRPr>
          </a:p>
        </p:txBody>
      </p:sp>
      <p:sp>
        <p:nvSpPr>
          <p:cNvPr id="122883" name="Content Placeholder 2"/>
          <p:cNvSpPr>
            <a:spLocks noGrp="1"/>
          </p:cNvSpPr>
          <p:nvPr>
            <p:ph idx="1"/>
          </p:nvPr>
        </p:nvSpPr>
        <p:spPr>
          <a:xfrm>
            <a:off x="508000" y="1981200"/>
            <a:ext cx="11176000" cy="4648200"/>
          </a:xfrm>
        </p:spPr>
        <p:txBody>
          <a:bodyPr/>
          <a:lstStyle/>
          <a:p>
            <a:pPr algn="l" rtl="0" eaLnBrk="1" hangingPunct="1">
              <a:buFont typeface="Arial" pitchFamily="34" charset="0"/>
              <a:buNone/>
            </a:pPr>
            <a:r>
              <a:rPr lang="en-US" sz="3600"/>
              <a:t>Detection of Hypovolemia</a:t>
            </a:r>
          </a:p>
          <a:p>
            <a:pPr algn="l" rtl="0" eaLnBrk="1" hangingPunct="1"/>
            <a:r>
              <a:rPr lang="en-US" sz="3600"/>
              <a:t>measuring the arterial BP and </a:t>
            </a:r>
          </a:p>
          <a:p>
            <a:pPr algn="l" rtl="0" eaLnBrk="1" hangingPunct="1"/>
            <a:r>
              <a:rPr lang="en-US" sz="3600"/>
              <a:t>by physical examination (i.e. pale skin color, have poor capillary refill time, poor skin perfusion, extremities are cold, and pulses (radial and posterior tibial) are weak or absent, and temperature. </a:t>
            </a:r>
          </a:p>
        </p:txBody>
      </p:sp>
    </p:spTree>
    <p:extLst>
      <p:ext uri="{BB962C8B-B14F-4D97-AF65-F5344CB8AC3E}">
        <p14:creationId xmlns:p14="http://schemas.microsoft.com/office/powerpoint/2010/main" val="4126812437"/>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Content Placeholder 2"/>
          <p:cNvSpPr>
            <a:spLocks noGrp="1"/>
          </p:cNvSpPr>
          <p:nvPr>
            <p:ph idx="1"/>
          </p:nvPr>
        </p:nvSpPr>
        <p:spPr>
          <a:xfrm>
            <a:off x="508001" y="685800"/>
            <a:ext cx="8890832" cy="4897438"/>
          </a:xfrm>
        </p:spPr>
        <p:txBody>
          <a:bodyPr/>
          <a:lstStyle/>
          <a:p>
            <a:pPr algn="l" rtl="0" eaLnBrk="1" hangingPunct="1"/>
            <a:r>
              <a:rPr lang="en-US" sz="3600"/>
              <a:t>CVP measurements are helpful in detecting hypovolemia and in determining the adequacy of fluid replacement. </a:t>
            </a:r>
          </a:p>
          <a:p>
            <a:pPr algn="l" rtl="0" eaLnBrk="1" hangingPunct="1"/>
            <a:endParaRPr lang="en-US" sz="3600"/>
          </a:p>
          <a:p>
            <a:pPr algn="l" rtl="0" eaLnBrk="1" hangingPunct="1"/>
            <a:r>
              <a:rPr lang="en-US" sz="3600"/>
              <a:t>Normal CVP in neonates is 2-8 cm H</a:t>
            </a:r>
            <a:r>
              <a:rPr lang="en-US" sz="3600" baseline="-25000"/>
              <a:t>2</a:t>
            </a:r>
            <a:r>
              <a:rPr lang="en-US" sz="3600"/>
              <a:t>O. </a:t>
            </a:r>
          </a:p>
          <a:p>
            <a:pPr algn="l" rtl="0" eaLnBrk="1" hangingPunct="1">
              <a:buFont typeface="Arial" pitchFamily="34" charset="0"/>
              <a:buNone/>
            </a:pPr>
            <a:endParaRPr lang="en-US" sz="3600"/>
          </a:p>
        </p:txBody>
      </p:sp>
    </p:spTree>
    <p:extLst>
      <p:ext uri="{BB962C8B-B14F-4D97-AF65-F5344CB8AC3E}">
        <p14:creationId xmlns:p14="http://schemas.microsoft.com/office/powerpoint/2010/main" val="3328394751"/>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508000" y="304800"/>
            <a:ext cx="10972800" cy="1066800"/>
          </a:xfrm>
        </p:spPr>
        <p:txBody>
          <a:bodyPr/>
          <a:lstStyle/>
          <a:p>
            <a:pPr eaLnBrk="1" hangingPunct="1"/>
            <a:r>
              <a:rPr lang="en-US" sz="4800" b="1">
                <a:solidFill>
                  <a:schemeClr val="tx2"/>
                </a:solidFill>
              </a:rPr>
              <a:t>Treatment of Hypovolemia</a:t>
            </a:r>
            <a:endParaRPr lang="en-US" sz="4800">
              <a:solidFill>
                <a:schemeClr val="tx2"/>
              </a:solidFill>
            </a:endParaRPr>
          </a:p>
        </p:txBody>
      </p:sp>
      <p:sp>
        <p:nvSpPr>
          <p:cNvPr id="124931" name="Content Placeholder 2"/>
          <p:cNvSpPr>
            <a:spLocks noGrp="1"/>
          </p:cNvSpPr>
          <p:nvPr>
            <p:ph idx="1"/>
          </p:nvPr>
        </p:nvSpPr>
        <p:spPr>
          <a:xfrm>
            <a:off x="406400" y="1981200"/>
            <a:ext cx="11480800" cy="4572000"/>
          </a:xfrm>
        </p:spPr>
        <p:txBody>
          <a:bodyPr/>
          <a:lstStyle/>
          <a:p>
            <a:pPr algn="l" rtl="0" eaLnBrk="1" hangingPunct="1"/>
            <a:r>
              <a:rPr lang="en-US" sz="3600"/>
              <a:t>Best be done with blood and crystalloids (normal saline and lactated ringer are preferred)</a:t>
            </a:r>
          </a:p>
          <a:p>
            <a:pPr algn="l" rtl="0" eaLnBrk="1" hangingPunct="1">
              <a:buFont typeface="Arial" pitchFamily="34" charset="0"/>
              <a:buNone/>
            </a:pPr>
            <a:endParaRPr lang="en-US" sz="3600"/>
          </a:p>
          <a:p>
            <a:pPr algn="l" rtl="0" eaLnBrk="1" hangingPunct="1"/>
            <a:r>
              <a:rPr lang="en-US" sz="3600"/>
              <a:t>If hypovolemia  is suspected at birth, Rh-negative type O PRBCs should be available in delivery room before neonate is born.</a:t>
            </a:r>
          </a:p>
        </p:txBody>
      </p:sp>
    </p:spTree>
    <p:extLst>
      <p:ext uri="{BB962C8B-B14F-4D97-AF65-F5344CB8AC3E}">
        <p14:creationId xmlns:p14="http://schemas.microsoft.com/office/powerpoint/2010/main" val="2178620706"/>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5" name="مستطيل 2"/>
          <p:cNvSpPr>
            <a:spLocks noChangeArrowheads="1"/>
          </p:cNvSpPr>
          <p:nvPr/>
        </p:nvSpPr>
        <p:spPr bwMode="auto">
          <a:xfrm>
            <a:off x="915649" y="1611683"/>
            <a:ext cx="7924800" cy="3170099"/>
          </a:xfrm>
          <a:prstGeom prst="rect">
            <a:avLst/>
          </a:prstGeom>
          <a:noFill/>
          <a:ln w="9525">
            <a:noFill/>
            <a:miter lim="800000"/>
          </a:ln>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0"/>
            <a:r>
              <a:rPr lang="en-US" sz="2000"/>
              <a:t>In the delivery room, neonatal hypovolemia requiring volume expansion is rarely needed and should only be considered if the heart rate remain</a:t>
            </a:r>
            <a:r>
              <a:rPr lang="en-US" sz="2000" u="sng">
                <a:hlinkClick r:id="rId3"/>
              </a:rPr>
              <a:t>s &lt; 60 bpm despite adequate ventilation and administration of epinephrine </a:t>
            </a:r>
            <a:endParaRPr lang="en-US" sz="2000" u="sng"/>
          </a:p>
          <a:p>
            <a:pPr algn="l" rtl="0"/>
            <a:endParaRPr lang="en-US" sz="2000"/>
          </a:p>
          <a:p>
            <a:pPr algn="l" rtl="0"/>
            <a:r>
              <a:rPr lang="en-US" sz="2000" err="1"/>
              <a:t>Hypovolemia may be suspected if there is ante- or intrapartum hemorrhage, (which may be due to an umbilical cord accident, placenta previa, placental abruption, or trauma), or if there are clinical signs of hypovolemia seen despite an adequate heart rate, such as pallor, poor perfusion, and weak pulses. </a:t>
            </a:r>
          </a:p>
        </p:txBody>
      </p:sp>
    </p:spTree>
    <p:extLst>
      <p:ext uri="{BB962C8B-B14F-4D97-AF65-F5344CB8AC3E}">
        <p14:creationId xmlns:p14="http://schemas.microsoft.com/office/powerpoint/2010/main" val="1716261633"/>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Content Placeholder 2"/>
          <p:cNvSpPr>
            <a:spLocks noGrp="1"/>
          </p:cNvSpPr>
          <p:nvPr>
            <p:ph idx="1"/>
          </p:nvPr>
        </p:nvSpPr>
        <p:spPr>
          <a:xfrm>
            <a:off x="852774" y="850691"/>
            <a:ext cx="11176000" cy="4876800"/>
          </a:xfrm>
        </p:spPr>
        <p:txBody>
          <a:bodyPr>
            <a:normAutofit fontScale="85000" lnSpcReduction="20000"/>
          </a:bodyPr>
          <a:lstStyle/>
          <a:p>
            <a:r>
              <a:rPr lang="en-IN" sz="3200"/>
              <a:t>Crystalloid and blood should be titrated in 10 mL/kg and given slowly over 10 minutes.</a:t>
            </a:r>
          </a:p>
          <a:p>
            <a:endParaRPr lang="en-IN" sz="3200"/>
          </a:p>
          <a:p>
            <a:r>
              <a:rPr lang="en-IN" sz="3200"/>
              <a:t>In most cases, &lt;10-20 mL/kg of volume restores mean arterial pressure to normal.</a:t>
            </a:r>
            <a:endParaRPr lang="en-US" sz="3200"/>
          </a:p>
          <a:p>
            <a:endParaRPr lang="en-IN" sz="3200"/>
          </a:p>
          <a:p>
            <a:pPr algn="l" rtl="0" eaLnBrk="1" hangingPunct="1"/>
            <a:r>
              <a:rPr lang="en-IN" sz="3200"/>
              <a:t>Care should be taken to avoid giving volume expanders rapidly, leading to hypertension and Intra ventricular H.</a:t>
            </a:r>
            <a:endParaRPr lang="en-US" sz="3200"/>
          </a:p>
          <a:p>
            <a:pPr algn="l" rtl="0" eaLnBrk="1" hangingPunct="1">
              <a:buFont typeface="Arial" pitchFamily="34" charset="0"/>
              <a:buNone/>
            </a:pPr>
            <a:r>
              <a:rPr lang="en-US" sz="3200"/>
              <a:t> </a:t>
            </a:r>
          </a:p>
          <a:p>
            <a:pPr algn="l" rtl="0" eaLnBrk="1" hangingPunct="1"/>
            <a:r>
              <a:rPr lang="en-US" sz="3200"/>
              <a:t>Hypertension may disrupt the intracerebral vessels and cause intracranial hemorrhage if cerebrovascular autoregulation is absent.</a:t>
            </a:r>
          </a:p>
        </p:txBody>
      </p:sp>
    </p:spTree>
    <p:extLst>
      <p:ext uri="{BB962C8B-B14F-4D97-AF65-F5344CB8AC3E}">
        <p14:creationId xmlns:p14="http://schemas.microsoft.com/office/powerpoint/2010/main" val="3288791765"/>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p:cNvSpPr>
            <a:spLocks noGrp="1"/>
          </p:cNvSpPr>
          <p:nvPr>
            <p:ph type="title"/>
          </p:nvPr>
        </p:nvSpPr>
        <p:spPr>
          <a:xfrm>
            <a:off x="984354" y="705787"/>
            <a:ext cx="10972800" cy="1066800"/>
          </a:xfrm>
        </p:spPr>
        <p:txBody>
          <a:bodyPr/>
          <a:lstStyle/>
          <a:p>
            <a:pPr eaLnBrk="1" hangingPunct="1"/>
            <a:r>
              <a:rPr lang="en-US" sz="4800" b="1" err="1">
                <a:solidFill>
                  <a:schemeClr val="tx2"/>
                </a:solidFill>
              </a:rPr>
              <a:t>Postresuscitation Care</a:t>
            </a:r>
            <a:endParaRPr lang="en-US" sz="4800">
              <a:solidFill>
                <a:schemeClr val="tx2"/>
              </a:solidFill>
            </a:endParaRPr>
          </a:p>
        </p:txBody>
      </p:sp>
      <p:sp>
        <p:nvSpPr>
          <p:cNvPr id="128003" name="Content Placeholder 2"/>
          <p:cNvSpPr>
            <a:spLocks noGrp="1"/>
          </p:cNvSpPr>
          <p:nvPr>
            <p:ph idx="1"/>
          </p:nvPr>
        </p:nvSpPr>
        <p:spPr>
          <a:xfrm>
            <a:off x="984354" y="1791325"/>
            <a:ext cx="10769600" cy="4800600"/>
          </a:xfrm>
        </p:spPr>
        <p:txBody>
          <a:bodyPr/>
          <a:lstStyle/>
          <a:p>
            <a:pPr algn="l" rtl="0" eaLnBrk="1" hangingPunct="1"/>
            <a:r>
              <a:rPr lang="en-US" sz="3600"/>
              <a:t>Babies who require resuscitation are at </a:t>
            </a:r>
            <a:r>
              <a:rPr lang="en-US" sz="3600" b="1">
                <a:solidFill>
                  <a:srgbClr val="990000"/>
                </a:solidFill>
              </a:rPr>
              <a:t>risk for deterioration</a:t>
            </a:r>
            <a:r>
              <a:rPr lang="en-US" sz="3600"/>
              <a:t> after their vital signs have returned to normal. </a:t>
            </a:r>
          </a:p>
          <a:p>
            <a:pPr algn="l" rtl="0" eaLnBrk="1" hangingPunct="1">
              <a:buFont typeface="Arial" pitchFamily="34" charset="0"/>
              <a:buNone/>
            </a:pPr>
            <a:endParaRPr lang="en-US" sz="3600"/>
          </a:p>
          <a:p>
            <a:pPr algn="l" rtl="0" eaLnBrk="1" hangingPunct="1"/>
            <a:r>
              <a:rPr lang="en-US" sz="3600"/>
              <a:t>The infant should be maintained in, or transferred to an environment where </a:t>
            </a:r>
            <a:r>
              <a:rPr lang="en-US" sz="3600" b="1">
                <a:solidFill>
                  <a:srgbClr val="990000"/>
                </a:solidFill>
              </a:rPr>
              <a:t>close monitoring</a:t>
            </a:r>
            <a:r>
              <a:rPr lang="en-US" sz="3600"/>
              <a:t> can be provided.</a:t>
            </a:r>
          </a:p>
        </p:txBody>
      </p:sp>
    </p:spTree>
    <p:extLst>
      <p:ext uri="{BB962C8B-B14F-4D97-AF65-F5344CB8AC3E}">
        <p14:creationId xmlns:p14="http://schemas.microsoft.com/office/powerpoint/2010/main" val="1413431510"/>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3"/>
          <p:cNvSpPr>
            <a:spLocks noGrp="1"/>
          </p:cNvSpPr>
          <p:nvPr>
            <p:ph type="title"/>
          </p:nvPr>
        </p:nvSpPr>
        <p:spPr/>
        <p:txBody>
          <a:bodyPr>
            <a:normAutofit/>
          </a:bodyPr>
          <a:lstStyle/>
          <a:p>
            <a:pPr eaLnBrk="1" hangingPunct="1"/>
            <a:r>
              <a:rPr lang="en-IN"/>
              <a:t>Monitoring required may include: </a:t>
            </a:r>
            <a:br>
              <a:rPr lang="en-IN"/>
            </a:br>
            <a:endParaRPr lang="en-US"/>
          </a:p>
        </p:txBody>
      </p:sp>
      <p:sp>
        <p:nvSpPr>
          <p:cNvPr id="129027" name="Content Placeholder 2"/>
          <p:cNvSpPr>
            <a:spLocks noGrp="1"/>
          </p:cNvSpPr>
          <p:nvPr>
            <p:ph sz="half" idx="1"/>
          </p:nvPr>
        </p:nvSpPr>
        <p:spPr/>
        <p:txBody>
          <a:bodyPr/>
          <a:lstStyle/>
          <a:p>
            <a:pPr algn="l" rtl="0" eaLnBrk="1" hangingPunct="1"/>
            <a:r>
              <a:rPr lang="en-IN"/>
              <a:t>Oxygen saturation(SpO2) </a:t>
            </a:r>
          </a:p>
          <a:p>
            <a:pPr algn="l" rtl="0" eaLnBrk="1" hangingPunct="1"/>
            <a:r>
              <a:rPr lang="en-IN"/>
              <a:t>Heart rate and ECG</a:t>
            </a:r>
          </a:p>
          <a:p>
            <a:pPr algn="l" rtl="0" eaLnBrk="1" hangingPunct="1"/>
            <a:r>
              <a:rPr lang="en-IN"/>
              <a:t>Respiratory rate and pattern </a:t>
            </a:r>
          </a:p>
          <a:p>
            <a:pPr algn="l" rtl="0" eaLnBrk="1" hangingPunct="1"/>
            <a:r>
              <a:rPr lang="en-IN"/>
              <a:t>Blood glucose measurement </a:t>
            </a:r>
          </a:p>
          <a:p>
            <a:pPr algn="l" rtl="0" eaLnBrk="1" hangingPunct="1"/>
            <a:endParaRPr lang="en-IN"/>
          </a:p>
          <a:p>
            <a:pPr algn="l" rtl="0" eaLnBrk="1" hangingPunct="1"/>
            <a:endParaRPr lang="en-IN"/>
          </a:p>
        </p:txBody>
      </p:sp>
      <p:sp>
        <p:nvSpPr>
          <p:cNvPr id="129028" name="Rectangle 4"/>
          <p:cNvSpPr>
            <a:spLocks noGrp="1"/>
          </p:cNvSpPr>
          <p:nvPr>
            <p:ph sz="half" idx="2"/>
          </p:nvPr>
        </p:nvSpPr>
        <p:spPr/>
        <p:txBody>
          <a:bodyPr/>
          <a:lstStyle/>
          <a:p>
            <a:pPr algn="l" rtl="0" eaLnBrk="1" hangingPunct="1"/>
            <a:r>
              <a:rPr lang="en-IN"/>
              <a:t>Blood gas analysis </a:t>
            </a:r>
          </a:p>
          <a:p>
            <a:pPr algn="l" rtl="0" eaLnBrk="1" hangingPunct="1"/>
            <a:r>
              <a:rPr lang="en-IN"/>
              <a:t>Fluid balance and nutrition </a:t>
            </a:r>
          </a:p>
          <a:p>
            <a:pPr algn="l" rtl="0" eaLnBrk="1" hangingPunct="1"/>
            <a:r>
              <a:rPr lang="en-IN"/>
              <a:t>Blood pressure </a:t>
            </a:r>
          </a:p>
          <a:p>
            <a:pPr algn="l" rtl="0" eaLnBrk="1" hangingPunct="1"/>
            <a:r>
              <a:rPr lang="en-IN"/>
              <a:t>Temperature </a:t>
            </a:r>
          </a:p>
          <a:p>
            <a:pPr algn="l" rtl="0" eaLnBrk="1" hangingPunct="1"/>
            <a:r>
              <a:rPr lang="en-IN"/>
              <a:t>Neurological</a:t>
            </a:r>
            <a:endParaRPr lang="en-US"/>
          </a:p>
        </p:txBody>
      </p:sp>
    </p:spTree>
    <p:extLst>
      <p:ext uri="{BB962C8B-B14F-4D97-AF65-F5344CB8AC3E}">
        <p14:creationId xmlns:p14="http://schemas.microsoft.com/office/powerpoint/2010/main" val="539167570"/>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Content Placeholder 1"/>
          <p:cNvSpPr>
            <a:spLocks noGrp="1"/>
          </p:cNvSpPr>
          <p:nvPr>
            <p:ph/>
          </p:nvPr>
        </p:nvSpPr>
        <p:spPr>
          <a:xfrm>
            <a:off x="414727" y="664383"/>
            <a:ext cx="9343870" cy="5851525"/>
          </a:xfrm>
        </p:spPr>
        <p:txBody>
          <a:bodyPr/>
          <a:lstStyle/>
          <a:p>
            <a:pPr algn="l">
              <a:buFont typeface="Arial" pitchFamily="34" charset="0"/>
              <a:buNone/>
            </a:pPr>
            <a:r>
              <a:rPr lang="en-US" sz="2000" b="1">
                <a:latin typeface="Arial" pitchFamily="34" charset="0"/>
                <a:cs typeface="Arial" pitchFamily="34" charset="0"/>
              </a:rPr>
              <a:t>Naloxone</a:t>
            </a:r>
            <a:r>
              <a:rPr lang="en-US" sz="2000">
                <a:latin typeface="Arial" pitchFamily="34" charset="0"/>
                <a:cs typeface="Arial" pitchFamily="34" charset="0"/>
              </a:rPr>
              <a:t> —indicated if the mothers suspected of using or has received narcotics it should be avoided if the mother has a history of long term opoide abuse bec of the risk of  precipitating acute </a:t>
            </a:r>
          </a:p>
          <a:p>
            <a:pPr algn="l">
              <a:buFont typeface="Arial" pitchFamily="34" charset="0"/>
              <a:buNone/>
            </a:pPr>
            <a:r>
              <a:rPr lang="en-US" sz="2000">
                <a:latin typeface="Arial" pitchFamily="34" charset="0"/>
                <a:cs typeface="Arial" pitchFamily="34" charset="0"/>
              </a:rPr>
              <a:t>withdrawal ,seizure and death </a:t>
            </a:r>
          </a:p>
          <a:p>
            <a:pPr algn="l">
              <a:buFont typeface="Arial" pitchFamily="34" charset="0"/>
              <a:buNone/>
            </a:pPr>
            <a:endParaRPr lang="en-US" sz="2000">
              <a:latin typeface="Arial" pitchFamily="34" charset="0"/>
              <a:cs typeface="Arial" pitchFamily="34" charset="0"/>
            </a:endParaRPr>
          </a:p>
          <a:p>
            <a:pPr algn="l">
              <a:buFont typeface="Arial" pitchFamily="34" charset="0"/>
              <a:buNone/>
            </a:pPr>
            <a:r>
              <a:rPr lang="en-US" sz="2000" b="1">
                <a:latin typeface="Arial" pitchFamily="34" charset="0"/>
                <a:cs typeface="Arial" pitchFamily="34" charset="0"/>
              </a:rPr>
              <a:t>Sodium bicarbonate</a:t>
            </a:r>
            <a:r>
              <a:rPr lang="en-US" sz="2000">
                <a:latin typeface="Arial" pitchFamily="34" charset="0"/>
                <a:cs typeface="Arial" pitchFamily="34" charset="0"/>
              </a:rPr>
              <a:t> — indicated if sever metabolic acidosis is present  , initial dose is 2 mEg/kg </a:t>
            </a:r>
          </a:p>
          <a:p>
            <a:pPr algn="l">
              <a:buFont typeface="Arial" pitchFamily="34" charset="0"/>
              <a:buNone/>
            </a:pPr>
            <a:r>
              <a:rPr lang="en-US" sz="2000">
                <a:latin typeface="Arial" pitchFamily="34" charset="0"/>
                <a:cs typeface="Arial" pitchFamily="34" charset="0"/>
              </a:rPr>
              <a:t> </a:t>
            </a:r>
          </a:p>
          <a:p>
            <a:pPr marL="514350" indent="-514350" algn="l">
              <a:buFont typeface="Arial" pitchFamily="34" charset="0"/>
              <a:buNone/>
            </a:pPr>
            <a:r>
              <a:rPr lang="en-US" sz="2000" b="1">
                <a:latin typeface="Arial" pitchFamily="34" charset="0"/>
                <a:cs typeface="Arial" pitchFamily="34" charset="0"/>
              </a:rPr>
              <a:t>Glucose</a:t>
            </a:r>
            <a:r>
              <a:rPr lang="en-US" sz="2000">
                <a:latin typeface="Arial" pitchFamily="34" charset="0"/>
                <a:cs typeface="Arial" pitchFamily="34" charset="0"/>
              </a:rPr>
              <a:t> – in case of hypoglycemia </a:t>
            </a:r>
          </a:p>
          <a:p>
            <a:pPr marL="514350" indent="-514350" algn="l">
              <a:buFont typeface="Arial" pitchFamily="34" charset="0"/>
              <a:buNone/>
            </a:pPr>
            <a:r>
              <a:rPr lang="en-US" sz="2000">
                <a:latin typeface="Arial" pitchFamily="34" charset="0"/>
                <a:cs typeface="Arial" pitchFamily="34" charset="0"/>
              </a:rPr>
              <a:t> hypoglycemia is treated with an infusion of 10% solution of IV glucose infusion dose of 2-3ml/kg followed by a continues infusion</a:t>
            </a:r>
          </a:p>
          <a:p>
            <a:pPr algn="l">
              <a:buFont typeface="Arial" pitchFamily="34" charset="0"/>
              <a:buNone/>
            </a:pPr>
            <a:endParaRPr lang="en-US"/>
          </a:p>
          <a:p>
            <a:pPr algn="l"/>
            <a:endParaRPr lang="en-US"/>
          </a:p>
        </p:txBody>
      </p:sp>
    </p:spTree>
    <p:extLst>
      <p:ext uri="{BB962C8B-B14F-4D97-AF65-F5344CB8AC3E}">
        <p14:creationId xmlns:p14="http://schemas.microsoft.com/office/powerpoint/2010/main" val="1059100501"/>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5" descr="Neonatal-Resuscitation-Algorithm"/>
          <p:cNvPicPr>
            <a:picLocks noGrp="1" noChangeAspect="1" noChangeArrowheads="1"/>
          </p:cNvPicPr>
          <p:nvPr>
            <p:ph/>
          </p:nvPr>
        </p:nvPicPr>
        <p:blipFill>
          <a:blip r:embed="rId2"/>
          <a:stretch>
            <a:fillRect/>
          </a:stretch>
        </p:blipFill>
        <p:spPr>
          <a:xfrm>
            <a:off x="-1" y="-1"/>
            <a:ext cx="12192001" cy="9953469"/>
          </a:xfrm>
        </p:spPr>
      </p:pic>
    </p:spTree>
    <p:extLst>
      <p:ext uri="{BB962C8B-B14F-4D97-AF65-F5344CB8AC3E}">
        <p14:creationId xmlns:p14="http://schemas.microsoft.com/office/powerpoint/2010/main" val="1474258266"/>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xmlns="" id="{1B5E658C-37A9-4181-A483-ECDA4018DC4A}"/>
              </a:ext>
            </a:extLst>
          </p:cNvPr>
          <p:cNvSpPr>
            <a:spLocks noGrp="1"/>
          </p:cNvSpPr>
          <p:nvPr>
            <p:ph/>
          </p:nvPr>
        </p:nvSpPr>
        <p:spPr/>
        <p:txBody>
          <a:bodyPr/>
          <a:lstStyle/>
          <a:p>
            <a:endParaRPr lang="en-US"/>
          </a:p>
        </p:txBody>
      </p:sp>
      <p:pic>
        <p:nvPicPr>
          <p:cNvPr id="6" name="Picture 5" descr="Neonatal-Resuscitation-Algorithm">
            <a:extLst>
              <a:ext uri="{FF2B5EF4-FFF2-40B4-BE49-F238E27FC236}">
                <a16:creationId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xmlns="" id="{2EF05169-C968-44F0-AF85-ACA3E067A0A8}"/>
              </a:ext>
            </a:extLst>
          </p:cNvPr>
          <p:cNvPicPr>
            <a:picLocks noChangeAspect="1" noChangeArrowheads="1"/>
          </p:cNvPicPr>
          <p:nvPr/>
        </p:nvPicPr>
        <p:blipFill>
          <a:blip r:embed="rId2"/>
          <a:stretch>
            <a:fillRect/>
          </a:stretch>
        </p:blipFill>
        <p:spPr>
          <a:xfrm>
            <a:off x="0" y="-6781800"/>
            <a:ext cx="12192000" cy="13639800"/>
          </a:xfrm>
          <a:prstGeom prst="rect">
            <a:avLst/>
          </a:prstGeom>
        </p:spPr>
      </p:pic>
    </p:spTree>
    <p:extLst>
      <p:ext uri="{BB962C8B-B14F-4D97-AF65-F5344CB8AC3E}">
        <p14:creationId xmlns:p14="http://schemas.microsoft.com/office/powerpoint/2010/main" val="56537111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059680" y="0"/>
            <a:ext cx="7132321" cy="6858000"/>
          </a:xfrm>
          <a:prstGeom prst="rect">
            <a:avLst/>
          </a:prstGeom>
        </p:spPr>
      </p:pic>
      <p:sp>
        <p:nvSpPr>
          <p:cNvPr id="3" name="Content Placeholder 2"/>
          <p:cNvSpPr>
            <a:spLocks noGrp="1"/>
          </p:cNvSpPr>
          <p:nvPr>
            <p:ph idx="1"/>
          </p:nvPr>
        </p:nvSpPr>
        <p:spPr>
          <a:xfrm>
            <a:off x="446678" y="1384300"/>
            <a:ext cx="5934163" cy="5410200"/>
          </a:xfrm>
        </p:spPr>
        <p:txBody>
          <a:bodyPr>
            <a:normAutofit/>
          </a:bodyPr>
          <a:lstStyle/>
          <a:p>
            <a:pPr marL="0" indent="0">
              <a:buNone/>
            </a:pPr>
            <a:r>
              <a:rPr lang="de-DE" b="1">
                <a:solidFill>
                  <a:prstClr val="black"/>
                </a:solidFill>
              </a:rPr>
              <a:t>During </a:t>
            </a:r>
            <a:r>
              <a:rPr lang="de-DE" b="1">
                <a:solidFill>
                  <a:srgbClr val="FF0000"/>
                </a:solidFill>
              </a:rPr>
              <a:t>the first few months </a:t>
            </a:r>
            <a:r>
              <a:rPr lang="de-DE" b="1">
                <a:solidFill>
                  <a:prstClr val="black"/>
                </a:solidFill>
              </a:rPr>
              <a:t>after birth some vascular channels are transformed into ligaments , these are the following :</a:t>
            </a:r>
          </a:p>
          <a:p>
            <a:pPr marL="0" indent="0">
              <a:buNone/>
            </a:pPr>
            <a:endParaRPr lang="de-DE" b="1">
              <a:solidFill>
                <a:prstClr val="black"/>
              </a:solidFill>
            </a:endParaRPr>
          </a:p>
          <a:p>
            <a:pPr marL="0" indent="0">
              <a:buNone/>
            </a:pPr>
            <a:r>
              <a:rPr lang="de-DE" b="1">
                <a:solidFill>
                  <a:prstClr val="black"/>
                </a:solidFill>
              </a:rPr>
              <a:t>1- </a:t>
            </a:r>
            <a:r>
              <a:rPr lang="de-DE" b="1">
                <a:solidFill>
                  <a:srgbClr val="FF0000"/>
                </a:solidFill>
              </a:rPr>
              <a:t>Ductus Arteriosus </a:t>
            </a:r>
            <a:r>
              <a:rPr lang="de-DE" b="1">
                <a:solidFill>
                  <a:prstClr val="black"/>
                </a:solidFill>
              </a:rPr>
              <a:t>: becomes the ligament arteriosum.</a:t>
            </a:r>
          </a:p>
          <a:p>
            <a:pPr marL="0" indent="0">
              <a:buNone/>
            </a:pPr>
            <a:endParaRPr lang="de-DE" b="1">
              <a:solidFill>
                <a:prstClr val="black"/>
              </a:solidFill>
            </a:endParaRPr>
          </a:p>
          <a:p>
            <a:pPr marL="0" indent="0">
              <a:buNone/>
            </a:pPr>
            <a:r>
              <a:rPr lang="de-DE" b="1">
                <a:solidFill>
                  <a:prstClr val="black"/>
                </a:solidFill>
              </a:rPr>
              <a:t>2- </a:t>
            </a:r>
            <a:r>
              <a:rPr lang="de-DE" b="1">
                <a:solidFill>
                  <a:srgbClr val="FF0000"/>
                </a:solidFill>
              </a:rPr>
              <a:t>Ductus Venosus </a:t>
            </a:r>
            <a:r>
              <a:rPr lang="de-DE" b="1">
                <a:solidFill>
                  <a:prstClr val="black"/>
                </a:solidFill>
              </a:rPr>
              <a:t>: </a:t>
            </a:r>
            <a:r>
              <a:rPr lang="en-US" b="1">
                <a:solidFill>
                  <a:prstClr val="black"/>
                </a:solidFill>
                <a:cs typeface="Arial" pitchFamily="34" charset="0"/>
              </a:rPr>
              <a:t>closes at 7-8 days to become ligamentum venosum </a:t>
            </a:r>
          </a:p>
          <a:p>
            <a:pPr marL="0" indent="0">
              <a:buNone/>
            </a:pPr>
            <a:endParaRPr lang="de-DE" b="1">
              <a:solidFill>
                <a:prstClr val="black"/>
              </a:solidFill>
            </a:endParaRPr>
          </a:p>
          <a:p>
            <a:pPr marL="0" indent="0">
              <a:buNone/>
            </a:pPr>
            <a:r>
              <a:rPr lang="de-DE" b="1">
                <a:solidFill>
                  <a:prstClr val="black"/>
                </a:solidFill>
              </a:rPr>
              <a:t>3- </a:t>
            </a:r>
            <a:r>
              <a:rPr lang="de-DE" b="1">
                <a:solidFill>
                  <a:srgbClr val="FF0000"/>
                </a:solidFill>
              </a:rPr>
              <a:t>Left umbilical vein </a:t>
            </a:r>
            <a:r>
              <a:rPr lang="de-DE" b="1">
                <a:solidFill>
                  <a:prstClr val="black"/>
                </a:solidFill>
              </a:rPr>
              <a:t>: becomes the ligament teres of the liver .</a:t>
            </a:r>
          </a:p>
          <a:p>
            <a:pPr marL="0" indent="0">
              <a:buNone/>
            </a:pPr>
            <a:endParaRPr lang="de-DE" b="1">
              <a:solidFill>
                <a:prstClr val="black"/>
              </a:solidFill>
            </a:endParaRPr>
          </a:p>
          <a:p>
            <a:pPr marL="0" indent="0">
              <a:buNone/>
            </a:pPr>
            <a:r>
              <a:rPr lang="de-DE" b="1">
                <a:solidFill>
                  <a:prstClr val="black"/>
                </a:solidFill>
              </a:rPr>
              <a:t>4- </a:t>
            </a:r>
            <a:r>
              <a:rPr lang="de-DE" b="1">
                <a:solidFill>
                  <a:srgbClr val="FF0000"/>
                </a:solidFill>
              </a:rPr>
              <a:t>Umbilical arteries </a:t>
            </a:r>
            <a:r>
              <a:rPr lang="de-DE" b="1">
                <a:solidFill>
                  <a:prstClr val="black"/>
                </a:solidFill>
              </a:rPr>
              <a:t>: become the lateral umbilical ligaments .</a:t>
            </a:r>
            <a:endParaRPr lang="en-US" sz="1600" b="1">
              <a:solidFill>
                <a:prstClr val="black"/>
              </a:solidFill>
            </a:endParaRPr>
          </a:p>
          <a:p>
            <a:pPr marL="0" indent="0">
              <a:buNone/>
            </a:pPr>
            <a:endParaRPr lang="en-US"/>
          </a:p>
        </p:txBody>
      </p:sp>
      <p:sp>
        <p:nvSpPr>
          <p:cNvPr id="2" name="Title 1"/>
          <p:cNvSpPr>
            <a:spLocks noGrp="1"/>
          </p:cNvSpPr>
          <p:nvPr>
            <p:ph type="title"/>
          </p:nvPr>
        </p:nvSpPr>
        <p:spPr>
          <a:xfrm>
            <a:off x="0" y="0"/>
            <a:ext cx="6827520" cy="1320800"/>
          </a:xfrm>
        </p:spPr>
        <p:txBody>
          <a:bodyPr/>
          <a:lstStyle/>
          <a:p>
            <a:r>
              <a:rPr lang="en-US"/>
              <a:t>Changes in the vascular system after birth:</a:t>
            </a:r>
          </a:p>
        </p:txBody>
      </p:sp>
    </p:spTree>
    <p:extLst>
      <p:ext uri="{BB962C8B-B14F-4D97-AF65-F5344CB8AC3E}">
        <p14:creationId xmlns:p14="http://schemas.microsoft.com/office/powerpoint/2010/main" val="2052657762"/>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xmlns="" id="{9D809C2B-70CE-4262-A824-F6A39D9BE9FB}"/>
              </a:ext>
            </a:extLst>
          </p:cNvPr>
          <p:cNvSpPr txBox="1"/>
          <p:nvPr/>
        </p:nvSpPr>
        <p:spPr>
          <a:xfrm>
            <a:off x="711200" y="2743201"/>
            <a:ext cx="10972800" cy="4525963"/>
          </a:xfrm>
          <a:prstGeom prst="rect">
            <a:avLst/>
          </a:prstGeom>
        </p:spPr>
        <p:txBody>
          <a:bodyPr>
            <a:normAutofit/>
          </a:bodyPr>
          <a:lstStyle>
            <a:defPPr>
              <a:defRPr lang="en-US"/>
            </a:defPPr>
            <a:lvl1pPr marL="342900" indent="-342900" algn="l" defTabSz="457200" rtl="0" eaLnBrk="1" latinLnBrk="0" hangingPunct="1">
              <a:spcBef>
                <a:spcPts val="1000"/>
              </a:spcBef>
              <a:spcAft>
                <a:spcPct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ct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ct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gn="ctr">
              <a:buFont typeface="Wingdings 3" charset="2"/>
              <a:buNone/>
            </a:pPr>
            <a:r>
              <a:rPr lang="en-US" sz="5400" b="1"/>
              <a:t>Thank you </a:t>
            </a:r>
            <a:endParaRPr lang="ar-JO" sz="5400" b="1"/>
          </a:p>
        </p:txBody>
      </p:sp>
    </p:spTree>
    <p:extLst>
      <p:ext uri="{BB962C8B-B14F-4D97-AF65-F5344CB8AC3E}">
        <p14:creationId xmlns:p14="http://schemas.microsoft.com/office/powerpoint/2010/main" val="230505059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154313"/>
            <a:ext cx="8596668" cy="1320800"/>
          </a:xfrm>
        </p:spPr>
        <p:txBody>
          <a:bodyPr/>
          <a:lstStyle/>
          <a:p>
            <a:r>
              <a:rPr lang="en-US"/>
              <a:t>How does a newborn respond to an interruption in normal transition?</a:t>
            </a:r>
          </a:p>
        </p:txBody>
      </p:sp>
      <p:sp>
        <p:nvSpPr>
          <p:cNvPr id="3" name="Content Placeholder 2"/>
          <p:cNvSpPr>
            <a:spLocks noGrp="1"/>
          </p:cNvSpPr>
          <p:nvPr>
            <p:ph idx="1"/>
          </p:nvPr>
        </p:nvSpPr>
        <p:spPr>
          <a:xfrm>
            <a:off x="677334" y="1779913"/>
            <a:ext cx="8596668" cy="4566249"/>
          </a:xfrm>
        </p:spPr>
        <p:txBody>
          <a:bodyPr>
            <a:normAutofit/>
          </a:bodyPr>
          <a:lstStyle/>
          <a:p>
            <a:r>
              <a:rPr lang="en-US" sz="2000"/>
              <a:t>A survival reflex maintains or increases blood flow to the heart and brain. </a:t>
            </a:r>
          </a:p>
          <a:p>
            <a:endParaRPr lang="en-US" sz="2000"/>
          </a:p>
          <a:p>
            <a:r>
              <a:rPr lang="en-US" sz="2000"/>
              <a:t>If inadequate gas exchange continues, the heart begins to fail and blood flow to all organs decreases. The lack of adequate blood perfusion and tissue oxygenation interferes with cellular function and may lead to organ damage.</a:t>
            </a:r>
          </a:p>
        </p:txBody>
      </p:sp>
      <p:pic>
        <p:nvPicPr>
          <p:cNvPr id="4" name="Picture 3"/>
          <p:cNvPicPr>
            <a:picLocks noChangeAspect="1"/>
          </p:cNvPicPr>
          <p:nvPr/>
        </p:nvPicPr>
        <p:blipFill>
          <a:blip r:embed="rId3"/>
          <a:stretch>
            <a:fillRect/>
          </a:stretch>
        </p:blipFill>
        <p:spPr>
          <a:xfrm>
            <a:off x="822834" y="4371895"/>
            <a:ext cx="8451168" cy="2486105"/>
          </a:xfrm>
          <a:prstGeom prst="rect">
            <a:avLst/>
          </a:prstGeom>
        </p:spPr>
      </p:pic>
    </p:spTree>
    <p:extLst>
      <p:ext uri="{BB962C8B-B14F-4D97-AF65-F5344CB8AC3E}">
        <p14:creationId xmlns:p14="http://schemas.microsoft.com/office/powerpoint/2010/main" val="295486694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1886" y="841829"/>
            <a:ext cx="6487885" cy="5199533"/>
          </a:xfrm>
        </p:spPr>
        <p:txBody>
          <a:bodyPr>
            <a:normAutofit/>
          </a:bodyPr>
          <a:lstStyle/>
          <a:p>
            <a:r>
              <a:rPr lang="en-US" sz="2400" b="1">
                <a:solidFill>
                  <a:srgbClr val="4F81BD"/>
                </a:solidFill>
              </a:rPr>
              <a:t>Problems with </a:t>
            </a:r>
            <a:r>
              <a:rPr lang="en-US" sz="2400" b="1">
                <a:solidFill>
                  <a:srgbClr val="FF0000"/>
                </a:solidFill>
              </a:rPr>
              <a:t>preterm</a:t>
            </a:r>
            <a:r>
              <a:rPr lang="en-US" sz="2400" b="1">
                <a:solidFill>
                  <a:srgbClr val="4F81BD"/>
                </a:solidFill>
              </a:rPr>
              <a:t> babies :</a:t>
            </a:r>
          </a:p>
          <a:p>
            <a:endParaRPr lang="en-US" sz="2400" b="1">
              <a:solidFill>
                <a:srgbClr val="4F81BD"/>
              </a:solidFill>
            </a:endParaRPr>
          </a:p>
          <a:p>
            <a:pPr marL="609600" indent="-609600">
              <a:buFont typeface="Calibri" pitchFamily="34" charset="0"/>
              <a:buAutoNum type="arabicPeriod"/>
            </a:pPr>
            <a:r>
              <a:rPr lang="en-US" sz="2400">
                <a:solidFill>
                  <a:srgbClr val="FF0000"/>
                </a:solidFill>
              </a:rPr>
              <a:t>Immature lungs- </a:t>
            </a:r>
            <a:r>
              <a:rPr lang="en-US" sz="2400">
                <a:solidFill>
                  <a:schemeClr val="tx1"/>
                </a:solidFill>
              </a:rPr>
              <a:t>difficult</a:t>
            </a:r>
            <a:r>
              <a:rPr lang="en-US" sz="2400">
                <a:solidFill>
                  <a:srgbClr val="FF0000"/>
                </a:solidFill>
              </a:rPr>
              <a:t> </a:t>
            </a:r>
            <a:r>
              <a:rPr lang="en-US" sz="2400">
                <a:solidFill>
                  <a:prstClr val="black"/>
                </a:solidFill>
              </a:rPr>
              <a:t>to ventilate and also more vulnerable to injury by PPV;</a:t>
            </a:r>
          </a:p>
          <a:p>
            <a:pPr marL="609600" indent="-609600">
              <a:buFont typeface="Calibri" pitchFamily="34" charset="0"/>
              <a:buAutoNum type="arabicPeriod"/>
            </a:pPr>
            <a:r>
              <a:rPr lang="en-US" sz="2400">
                <a:solidFill>
                  <a:srgbClr val="FF0000"/>
                </a:solidFill>
              </a:rPr>
              <a:t>Immature blood vessels </a:t>
            </a:r>
            <a:r>
              <a:rPr lang="en-US" sz="2400">
                <a:solidFill>
                  <a:prstClr val="black"/>
                </a:solidFill>
              </a:rPr>
              <a:t>in the brain that are prone to hemorrhage; </a:t>
            </a:r>
          </a:p>
          <a:p>
            <a:pPr marL="609600" indent="-609600">
              <a:buFont typeface="Calibri" pitchFamily="34" charset="0"/>
              <a:buAutoNum type="arabicPeriod"/>
            </a:pPr>
            <a:r>
              <a:rPr lang="en-US" sz="2400">
                <a:solidFill>
                  <a:prstClr val="black"/>
                </a:solidFill>
              </a:rPr>
              <a:t>Thin skin &amp; large BSA </a:t>
            </a:r>
            <a:r>
              <a:rPr lang="en-US" sz="2400">
                <a:solidFill>
                  <a:prstClr val="black"/>
                </a:solidFill>
                <a:sym typeface="Wingdings 3" pitchFamily="18" charset="2"/>
              </a:rPr>
              <a:t> R</a:t>
            </a:r>
            <a:r>
              <a:rPr lang="en-US" sz="2400">
                <a:solidFill>
                  <a:prstClr val="black"/>
                </a:solidFill>
              </a:rPr>
              <a:t>apid heat loss; </a:t>
            </a:r>
          </a:p>
          <a:p>
            <a:pPr marL="609600" indent="-609600">
              <a:buFont typeface="Calibri" pitchFamily="34" charset="0"/>
              <a:buAutoNum type="arabicPeriod"/>
            </a:pPr>
            <a:r>
              <a:rPr lang="en-US" sz="2400">
                <a:solidFill>
                  <a:prstClr val="black"/>
                </a:solidFill>
              </a:rPr>
              <a:t>Increased susceptibility to infection; </a:t>
            </a:r>
          </a:p>
          <a:p>
            <a:pPr marL="609600" indent="-609600">
              <a:buFont typeface="Calibri" pitchFamily="34" charset="0"/>
              <a:buAutoNum type="arabicPeriod"/>
            </a:pPr>
            <a:r>
              <a:rPr lang="en-US" sz="2400">
                <a:solidFill>
                  <a:prstClr val="black"/>
                </a:solidFill>
              </a:rPr>
              <a:t>↑ risk of hypovolemic shock related to small blood volume</a:t>
            </a:r>
            <a:endParaRPr lang="en-US" sz="2400" b="1">
              <a:solidFill>
                <a:prstClr val="black"/>
              </a:solidFill>
            </a:endParaRPr>
          </a:p>
          <a:p>
            <a:endParaRPr lang="en-US"/>
          </a:p>
        </p:txBody>
      </p:sp>
      <p:pic>
        <p:nvPicPr>
          <p:cNvPr id="4" name="Picture 3"/>
          <p:cNvPicPr>
            <a:picLocks noChangeAspect="1"/>
          </p:cNvPicPr>
          <p:nvPr/>
        </p:nvPicPr>
        <p:blipFill>
          <a:blip r:embed="rId2"/>
          <a:stretch>
            <a:fillRect/>
          </a:stretch>
        </p:blipFill>
        <p:spPr>
          <a:xfrm>
            <a:off x="6879772" y="2023805"/>
            <a:ext cx="2830286" cy="2920018"/>
          </a:xfrm>
          <a:prstGeom prst="rect">
            <a:avLst/>
          </a:prstGeom>
        </p:spPr>
      </p:pic>
    </p:spTree>
    <p:extLst>
      <p:ext uri="{BB962C8B-B14F-4D97-AF65-F5344CB8AC3E}">
        <p14:creationId xmlns:p14="http://schemas.microsoft.com/office/powerpoint/2010/main" val="28097294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Pre-resuscitation Team Briefing</a:t>
            </a:r>
          </a:p>
        </p:txBody>
      </p:sp>
      <p:sp>
        <p:nvSpPr>
          <p:cNvPr id="3" name="Content Placeholder 2"/>
          <p:cNvSpPr>
            <a:spLocks noGrp="1"/>
          </p:cNvSpPr>
          <p:nvPr>
            <p:ph idx="1"/>
          </p:nvPr>
        </p:nvSpPr>
        <p:spPr>
          <a:xfrm>
            <a:off x="677335" y="1607575"/>
            <a:ext cx="4823580" cy="4433788"/>
          </a:xfrm>
        </p:spPr>
        <p:txBody>
          <a:bodyPr>
            <a:noAutofit/>
          </a:bodyPr>
          <a:lstStyle/>
          <a:p>
            <a:r>
              <a:rPr lang="en-US" sz="2400"/>
              <a:t>Assess perinatal risk factors.</a:t>
            </a:r>
          </a:p>
          <a:p>
            <a:r>
              <a:rPr lang="en-US" sz="2400"/>
              <a:t>Identify a team leader.</a:t>
            </a:r>
          </a:p>
          <a:p>
            <a:r>
              <a:rPr lang="en-US" sz="2400"/>
              <a:t>Delegate tasks.</a:t>
            </a:r>
          </a:p>
          <a:p>
            <a:r>
              <a:rPr lang="en-US" sz="2400"/>
              <a:t>Identify who will document events as they occur.</a:t>
            </a:r>
          </a:p>
          <a:p>
            <a:r>
              <a:rPr lang="en-US" sz="2400"/>
              <a:t>Determine what supplies and equipment will be needed.</a:t>
            </a:r>
          </a:p>
          <a:p>
            <a:r>
              <a:rPr lang="en-US" sz="2400"/>
              <a:t>Identify how to call for additional help</a:t>
            </a:r>
          </a:p>
        </p:txBody>
      </p:sp>
      <p:sp>
        <p:nvSpPr>
          <p:cNvPr id="5" name="Rectangle 4"/>
          <p:cNvSpPr/>
          <p:nvPr/>
        </p:nvSpPr>
        <p:spPr>
          <a:xfrm>
            <a:off x="3194322" y="5948386"/>
            <a:ext cx="4613186" cy="646331"/>
          </a:xfrm>
          <a:prstGeom prst="rect">
            <a:avLst/>
          </a:prstGeom>
          <a:ln>
            <a:solidFill>
              <a:srgbClr val="FF0000"/>
            </a:solidFill>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a:solidFill>
                  <a:srgbClr val="FF0000"/>
                </a:solidFill>
                <a:effectLst/>
                <a:latin typeface="Arial" pitchFamily="34" charset="0"/>
              </a:rPr>
              <a:t>Focus on Teamwork</a:t>
            </a:r>
            <a:endParaRPr lang="en-US" sz="3600" b="1">
              <a:solidFill>
                <a:srgbClr val="FF0000"/>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6114" y="1930400"/>
            <a:ext cx="4862286" cy="3244056"/>
          </a:xfrm>
          <a:prstGeom prst="rect">
            <a:avLst/>
          </a:prstGeom>
        </p:spPr>
      </p:pic>
    </p:spTree>
    <p:extLst>
      <p:ext uri="{BB962C8B-B14F-4D97-AF65-F5344CB8AC3E}">
        <p14:creationId xmlns:p14="http://schemas.microsoft.com/office/powerpoint/2010/main" val="311922201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591" y="130629"/>
            <a:ext cx="8596668" cy="1320800"/>
          </a:xfrm>
        </p:spPr>
        <p:txBody>
          <a:bodyPr>
            <a:noAutofit/>
          </a:bodyPr>
          <a:lstStyle/>
          <a:p>
            <a:r>
              <a:rPr lang="en-US" sz="2800"/>
              <a:t>risk factors are associated with a greater likelihood of having difficulty making a successful transition and of requiring resuscitation :</a:t>
            </a:r>
            <a:br>
              <a:rPr lang="en-US" sz="2800"/>
            </a:br>
            <a:endParaRPr lang="en-US" sz="2800"/>
          </a:p>
        </p:txBody>
      </p:sp>
      <p:sp>
        <p:nvSpPr>
          <p:cNvPr id="3" name="Content Placeholder 2"/>
          <p:cNvSpPr>
            <a:spLocks noGrp="1"/>
          </p:cNvSpPr>
          <p:nvPr>
            <p:ph idx="1"/>
          </p:nvPr>
        </p:nvSpPr>
        <p:spPr>
          <a:xfrm>
            <a:off x="430591" y="1640115"/>
            <a:ext cx="6625167" cy="5217885"/>
          </a:xfrm>
        </p:spPr>
        <p:txBody>
          <a:bodyPr>
            <a:normAutofit fontScale="92500" lnSpcReduction="10000"/>
          </a:bodyPr>
          <a:lstStyle/>
          <a:p>
            <a:r>
              <a:rPr lang="en-US" sz="2400" b="1">
                <a:solidFill>
                  <a:srgbClr val="FF0000"/>
                </a:solidFill>
              </a:rPr>
              <a:t>Maternal Risk Factors:</a:t>
            </a:r>
            <a:endParaRPr lang="en-US">
              <a:solidFill>
                <a:prstClr val="black"/>
              </a:solidFill>
            </a:endParaRPr>
          </a:p>
          <a:p>
            <a:pPr>
              <a:buFont typeface="Arial" pitchFamily="34" charset="0"/>
              <a:buChar char="•"/>
              <a:defRPr/>
            </a:pPr>
            <a:r>
              <a:rPr lang="en-US" b="1">
                <a:solidFill>
                  <a:prstClr val="black"/>
                </a:solidFill>
              </a:rPr>
              <a:t>Prolonged rupture of membranes (greater than 18 hours)</a:t>
            </a:r>
            <a:endParaRPr lang="ar-JO" b="1">
              <a:solidFill>
                <a:prstClr val="black"/>
              </a:solidFill>
            </a:endParaRPr>
          </a:p>
          <a:p>
            <a:pPr>
              <a:buFont typeface="Arial" pitchFamily="34" charset="0"/>
              <a:buChar char="•"/>
              <a:defRPr/>
            </a:pPr>
            <a:r>
              <a:rPr lang="en-US" b="1">
                <a:solidFill>
                  <a:prstClr val="black"/>
                </a:solidFill>
              </a:rPr>
              <a:t>Bleeding in second or third trimester</a:t>
            </a:r>
            <a:endParaRPr lang="ar-JO" b="1">
              <a:solidFill>
                <a:prstClr val="black"/>
              </a:solidFill>
            </a:endParaRPr>
          </a:p>
          <a:p>
            <a:pPr>
              <a:buFont typeface="Arial" pitchFamily="34" charset="0"/>
              <a:buChar char="•"/>
              <a:defRPr/>
            </a:pPr>
            <a:r>
              <a:rPr lang="en-US" b="1">
                <a:solidFill>
                  <a:prstClr val="black"/>
                </a:solidFill>
              </a:rPr>
              <a:t>Pregnancy induced hypertension or Chronic Hypertension.</a:t>
            </a:r>
            <a:endParaRPr lang="ar-JO" b="1">
              <a:solidFill>
                <a:prstClr val="black"/>
              </a:solidFill>
            </a:endParaRPr>
          </a:p>
          <a:p>
            <a:pPr>
              <a:buFont typeface="Arial" pitchFamily="34" charset="0"/>
              <a:buChar char="•"/>
              <a:defRPr/>
            </a:pPr>
            <a:r>
              <a:rPr lang="en-US" b="1">
                <a:solidFill>
                  <a:prstClr val="black"/>
                </a:solidFill>
              </a:rPr>
              <a:t>Substance abuse.</a:t>
            </a:r>
            <a:endParaRPr lang="ar-JO" b="1">
              <a:solidFill>
                <a:prstClr val="black"/>
              </a:solidFill>
            </a:endParaRPr>
          </a:p>
          <a:p>
            <a:pPr>
              <a:buFont typeface="Arial" pitchFamily="34" charset="0"/>
              <a:buChar char="•"/>
              <a:defRPr/>
            </a:pPr>
            <a:r>
              <a:rPr lang="en-US" b="1">
                <a:solidFill>
                  <a:prstClr val="black"/>
                </a:solidFill>
              </a:rPr>
              <a:t>Drug therapy (e.g. lithium, magnesium, adrenergic blocking agents, narcotics)</a:t>
            </a:r>
            <a:endParaRPr lang="ar-JO" b="1">
              <a:solidFill>
                <a:prstClr val="black"/>
              </a:solidFill>
            </a:endParaRPr>
          </a:p>
          <a:p>
            <a:pPr>
              <a:buFont typeface="Arial" pitchFamily="34" charset="0"/>
              <a:buChar char="•"/>
              <a:defRPr/>
            </a:pPr>
            <a:r>
              <a:rPr lang="en-US" b="1">
                <a:solidFill>
                  <a:prstClr val="black"/>
                </a:solidFill>
              </a:rPr>
              <a:t>Diabetes mellitus</a:t>
            </a:r>
            <a:endParaRPr lang="ar-JO" b="1">
              <a:solidFill>
                <a:prstClr val="black"/>
              </a:solidFill>
            </a:endParaRPr>
          </a:p>
          <a:p>
            <a:pPr>
              <a:buFont typeface="Arial" pitchFamily="34" charset="0"/>
              <a:buChar char="•"/>
              <a:defRPr/>
            </a:pPr>
            <a:r>
              <a:rPr lang="en-US" b="1">
                <a:solidFill>
                  <a:prstClr val="black"/>
                </a:solidFill>
              </a:rPr>
              <a:t>Chronic illness (e.g. anaemia, cyanotic congenital heart disease)</a:t>
            </a:r>
            <a:endParaRPr lang="ar-JO" b="1">
              <a:solidFill>
                <a:prstClr val="black"/>
              </a:solidFill>
            </a:endParaRPr>
          </a:p>
          <a:p>
            <a:pPr>
              <a:buFont typeface="Arial" pitchFamily="34" charset="0"/>
              <a:buChar char="•"/>
              <a:defRPr/>
            </a:pPr>
            <a:r>
              <a:rPr lang="en-US" b="1">
                <a:solidFill>
                  <a:prstClr val="black"/>
                </a:solidFill>
              </a:rPr>
              <a:t>Maternal pyrexia</a:t>
            </a:r>
            <a:endParaRPr lang="ar-JO" b="1">
              <a:solidFill>
                <a:prstClr val="black"/>
              </a:solidFill>
            </a:endParaRPr>
          </a:p>
          <a:p>
            <a:pPr>
              <a:buFont typeface="Arial" pitchFamily="34" charset="0"/>
              <a:buChar char="•"/>
              <a:defRPr/>
            </a:pPr>
            <a:r>
              <a:rPr lang="en-US" b="1">
                <a:solidFill>
                  <a:prstClr val="black"/>
                </a:solidFill>
              </a:rPr>
              <a:t>Maternal infection  or Chorioamnionitis</a:t>
            </a:r>
            <a:endParaRPr lang="ar-JO" b="1">
              <a:solidFill>
                <a:prstClr val="black"/>
              </a:solidFill>
            </a:endParaRPr>
          </a:p>
          <a:p>
            <a:pPr>
              <a:buFont typeface="Arial" pitchFamily="34" charset="0"/>
              <a:buChar char="•"/>
              <a:defRPr/>
            </a:pPr>
            <a:r>
              <a:rPr lang="en-US" b="1">
                <a:solidFill>
                  <a:prstClr val="black"/>
                </a:solidFill>
              </a:rPr>
              <a:t>Heavy sedation</a:t>
            </a:r>
            <a:endParaRPr lang="ar-JO" b="1">
              <a:solidFill>
                <a:prstClr val="black"/>
              </a:solidFill>
            </a:endParaRPr>
          </a:p>
          <a:p>
            <a:pPr>
              <a:buFont typeface="Arial" pitchFamily="34" charset="0"/>
              <a:buChar char="•"/>
              <a:defRPr/>
            </a:pPr>
            <a:r>
              <a:rPr lang="en-US" b="1">
                <a:solidFill>
                  <a:prstClr val="black"/>
                </a:solidFill>
              </a:rPr>
              <a:t>Previous fetal or neonatal death</a:t>
            </a:r>
          </a:p>
          <a:p>
            <a:pPr>
              <a:buFont typeface="Arial" pitchFamily="34" charset="0"/>
              <a:buChar char="•"/>
              <a:defRPr/>
            </a:pPr>
            <a:r>
              <a:rPr lang="en-US" b="1">
                <a:solidFill>
                  <a:prstClr val="black"/>
                </a:solidFill>
              </a:rPr>
              <a:t>No prenatal care</a:t>
            </a:r>
            <a:endParaRPr lang="ar-JO" b="1">
              <a:solidFill>
                <a:prstClr val="black"/>
              </a:solidFill>
            </a:endParaRPr>
          </a:p>
        </p:txBody>
      </p:sp>
      <p:pic>
        <p:nvPicPr>
          <p:cNvPr id="4" name="Picture 3"/>
          <p:cNvPicPr>
            <a:picLocks noChangeAspect="1"/>
          </p:cNvPicPr>
          <p:nvPr/>
        </p:nvPicPr>
        <p:blipFill>
          <a:blip r:embed="rId3"/>
          <a:stretch>
            <a:fillRect/>
          </a:stretch>
        </p:blipFill>
        <p:spPr>
          <a:xfrm>
            <a:off x="7182757" y="1793875"/>
            <a:ext cx="2209800" cy="4286250"/>
          </a:xfrm>
          <a:prstGeom prst="rect">
            <a:avLst/>
          </a:prstGeom>
        </p:spPr>
      </p:pic>
    </p:spTree>
    <p:extLst>
      <p:ext uri="{BB962C8B-B14F-4D97-AF65-F5344CB8AC3E}">
        <p14:creationId xmlns:p14="http://schemas.microsoft.com/office/powerpoint/2010/main" val="210213559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4477" y="377372"/>
            <a:ext cx="8582780" cy="6618514"/>
          </a:xfrm>
        </p:spPr>
        <p:txBody>
          <a:bodyPr>
            <a:normAutofit/>
          </a:bodyPr>
          <a:lstStyle/>
          <a:p>
            <a:r>
              <a:rPr lang="en-US" sz="2400" b="1">
                <a:solidFill>
                  <a:srgbClr val="FF0000"/>
                </a:solidFill>
              </a:rPr>
              <a:t>Fetal Risk Factors:</a:t>
            </a:r>
            <a:endParaRPr lang="en-US">
              <a:solidFill>
                <a:prstClr val="black"/>
              </a:solidFill>
            </a:endParaRPr>
          </a:p>
          <a:p>
            <a:pPr>
              <a:buFont typeface="Arial" pitchFamily="34" charset="0"/>
              <a:buChar char="•"/>
              <a:defRPr/>
            </a:pPr>
            <a:r>
              <a:rPr lang="en-US" b="1">
                <a:solidFill>
                  <a:prstClr val="black"/>
                </a:solidFill>
              </a:rPr>
              <a:t>Multiple gestation (e.g. twins, triplets)</a:t>
            </a:r>
            <a:endParaRPr lang="ar-JO" b="1">
              <a:solidFill>
                <a:prstClr val="black"/>
              </a:solidFill>
            </a:endParaRPr>
          </a:p>
          <a:p>
            <a:pPr>
              <a:buFont typeface="Arial" pitchFamily="34" charset="0"/>
              <a:buChar char="•"/>
              <a:defRPr/>
            </a:pPr>
            <a:r>
              <a:rPr lang="en-US" b="1">
                <a:solidFill>
                  <a:prstClr val="black"/>
                </a:solidFill>
              </a:rPr>
              <a:t>Preterm gestation (especially less than 35 weeks)</a:t>
            </a:r>
            <a:endParaRPr lang="ar-JO" b="1">
              <a:solidFill>
                <a:prstClr val="black"/>
              </a:solidFill>
            </a:endParaRPr>
          </a:p>
          <a:p>
            <a:pPr>
              <a:buFont typeface="Arial" pitchFamily="34" charset="0"/>
              <a:buChar char="•"/>
              <a:defRPr/>
            </a:pPr>
            <a:r>
              <a:rPr lang="en-US" b="1">
                <a:solidFill>
                  <a:prstClr val="black"/>
                </a:solidFill>
              </a:rPr>
              <a:t>Post term gestation (greater than 41 weeks)</a:t>
            </a:r>
            <a:endParaRPr lang="ar-JO" b="1">
              <a:solidFill>
                <a:prstClr val="black"/>
              </a:solidFill>
            </a:endParaRPr>
          </a:p>
          <a:p>
            <a:pPr>
              <a:buFont typeface="Arial" pitchFamily="34" charset="0"/>
              <a:buChar char="•"/>
              <a:defRPr/>
            </a:pPr>
            <a:r>
              <a:rPr lang="en-US" b="1">
                <a:solidFill>
                  <a:prstClr val="black"/>
                </a:solidFill>
              </a:rPr>
              <a:t>Fetal growth restriction</a:t>
            </a:r>
            <a:endParaRPr lang="ar-JO" b="1">
              <a:solidFill>
                <a:prstClr val="black"/>
              </a:solidFill>
            </a:endParaRPr>
          </a:p>
          <a:p>
            <a:pPr>
              <a:buFont typeface="Arial" pitchFamily="34" charset="0"/>
              <a:buChar char="•"/>
              <a:defRPr/>
            </a:pPr>
            <a:r>
              <a:rPr lang="en-US" b="1">
                <a:solidFill>
                  <a:prstClr val="black"/>
                </a:solidFill>
              </a:rPr>
              <a:t>Alloimmune haemolytic disease (e.g. anti-D, anti-Kell, especially if fetal anaemia or hydrops fetalis present)</a:t>
            </a:r>
            <a:endParaRPr lang="ar-JO" b="1">
              <a:solidFill>
                <a:prstClr val="black"/>
              </a:solidFill>
            </a:endParaRPr>
          </a:p>
          <a:p>
            <a:pPr>
              <a:buFont typeface="Arial" pitchFamily="34" charset="0"/>
              <a:buChar char="•"/>
              <a:defRPr/>
            </a:pPr>
            <a:r>
              <a:rPr lang="en-US" b="1">
                <a:solidFill>
                  <a:prstClr val="black"/>
                </a:solidFill>
              </a:rPr>
              <a:t>Polyhydramnios and oligohydramnios</a:t>
            </a:r>
            <a:endParaRPr lang="ar-JO" b="1">
              <a:solidFill>
                <a:prstClr val="black"/>
              </a:solidFill>
            </a:endParaRPr>
          </a:p>
          <a:p>
            <a:pPr>
              <a:buFont typeface="Arial" pitchFamily="34" charset="0"/>
              <a:buChar char="•"/>
              <a:defRPr/>
            </a:pPr>
            <a:r>
              <a:rPr lang="en-US" b="1">
                <a:solidFill>
                  <a:prstClr val="black"/>
                </a:solidFill>
              </a:rPr>
              <a:t>Reduced fetal movement before onset of labour</a:t>
            </a:r>
            <a:endParaRPr lang="ar-JO" b="1">
              <a:solidFill>
                <a:prstClr val="black"/>
              </a:solidFill>
            </a:endParaRPr>
          </a:p>
          <a:p>
            <a:pPr>
              <a:buFont typeface="Arial" pitchFamily="34" charset="0"/>
              <a:buChar char="•"/>
              <a:defRPr/>
            </a:pPr>
            <a:r>
              <a:rPr lang="en-US" b="1">
                <a:solidFill>
                  <a:prstClr val="black"/>
                </a:solidFill>
              </a:rPr>
              <a:t>Congenital abnormalities which may effect breathing, cardiovascular function or other aspects of perinatal transition</a:t>
            </a:r>
            <a:endParaRPr lang="ar-JO" b="1">
              <a:solidFill>
                <a:prstClr val="black"/>
              </a:solidFill>
            </a:endParaRPr>
          </a:p>
          <a:p>
            <a:pPr>
              <a:buFont typeface="Arial" pitchFamily="34" charset="0"/>
              <a:buChar char="•"/>
              <a:defRPr/>
            </a:pPr>
            <a:r>
              <a:rPr lang="en-US" b="1">
                <a:solidFill>
                  <a:prstClr val="black"/>
                </a:solidFill>
              </a:rPr>
              <a:t>Intrauterine infection</a:t>
            </a:r>
            <a:endParaRPr lang="ar-JO" b="1">
              <a:solidFill>
                <a:prstClr val="black"/>
              </a:solidFill>
            </a:endParaRPr>
          </a:p>
          <a:p>
            <a:pPr>
              <a:buFont typeface="Arial" pitchFamily="34" charset="0"/>
              <a:buChar char="•"/>
              <a:defRPr/>
            </a:pPr>
            <a:r>
              <a:rPr lang="en-US" b="1">
                <a:solidFill>
                  <a:prstClr val="black"/>
                </a:solidFill>
              </a:rPr>
              <a:t>Hydrops fetalis.</a:t>
            </a:r>
          </a:p>
          <a:p>
            <a:pPr>
              <a:buFont typeface="Arial" pitchFamily="34" charset="0"/>
              <a:buChar char="•"/>
              <a:defRPr/>
            </a:pPr>
            <a:r>
              <a:rPr lang="en-US" b="1">
                <a:solidFill>
                  <a:prstClr val="black"/>
                </a:solidFill>
              </a:rPr>
              <a:t>Large for dates.</a:t>
            </a:r>
          </a:p>
          <a:p>
            <a:endParaRPr lang="en-US">
              <a:solidFill>
                <a:prstClr val="black"/>
              </a:solidFill>
            </a:endParaRPr>
          </a:p>
          <a:p>
            <a:endParaRPr lang="en-US"/>
          </a:p>
        </p:txBody>
      </p:sp>
      <p:pic>
        <p:nvPicPr>
          <p:cNvPr id="4" name="Picture 3"/>
          <p:cNvPicPr>
            <a:picLocks noChangeAspect="1"/>
          </p:cNvPicPr>
          <p:nvPr/>
        </p:nvPicPr>
        <p:blipFill>
          <a:blip r:embed="rId2"/>
          <a:srcRect l="1" t="8579" r="524"/>
          <a:stretch>
            <a:fillRect/>
          </a:stretch>
        </p:blipFill>
        <p:spPr>
          <a:xfrm>
            <a:off x="6286502" y="4557484"/>
            <a:ext cx="2321587" cy="2133601"/>
          </a:xfrm>
          <a:prstGeom prst="rect">
            <a:avLst/>
          </a:prstGeom>
        </p:spPr>
      </p:pic>
    </p:spTree>
    <p:extLst>
      <p:ext uri="{BB962C8B-B14F-4D97-AF65-F5344CB8AC3E}">
        <p14:creationId xmlns:p14="http://schemas.microsoft.com/office/powerpoint/2010/main" val="212366272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9113" y="551545"/>
            <a:ext cx="6623352" cy="4397828"/>
          </a:xfrm>
        </p:spPr>
        <p:txBody>
          <a:bodyPr>
            <a:normAutofit fontScale="92500" lnSpcReduction="20000"/>
          </a:bodyPr>
          <a:lstStyle/>
          <a:p>
            <a:r>
              <a:rPr lang="en-US" sz="2400" b="1" err="1">
                <a:solidFill>
                  <a:srgbClr val="FF0000"/>
                </a:solidFill>
              </a:rPr>
              <a:t>Intrapartum Risk Factors:</a:t>
            </a:r>
          </a:p>
          <a:p>
            <a:pPr>
              <a:buFont typeface="Arial" pitchFamily="34" charset="0"/>
              <a:buChar char="•"/>
              <a:defRPr/>
            </a:pPr>
            <a:r>
              <a:rPr lang="en-US" b="1">
                <a:solidFill>
                  <a:prstClr val="black"/>
                </a:solidFill>
              </a:rPr>
              <a:t>Non reassuring fetal heart rate patterns on cardiotocograph (CTG)</a:t>
            </a:r>
            <a:endParaRPr lang="ar-JO" b="1">
              <a:solidFill>
                <a:prstClr val="black"/>
              </a:solidFill>
            </a:endParaRPr>
          </a:p>
          <a:p>
            <a:pPr>
              <a:buFont typeface="Arial" pitchFamily="34" charset="0"/>
              <a:buChar char="•"/>
              <a:defRPr/>
            </a:pPr>
            <a:r>
              <a:rPr lang="en-US" b="1">
                <a:solidFill>
                  <a:prstClr val="black"/>
                </a:solidFill>
              </a:rPr>
              <a:t>Abnormal presentation</a:t>
            </a:r>
            <a:endParaRPr lang="ar-JO" b="1">
              <a:solidFill>
                <a:prstClr val="black"/>
              </a:solidFill>
            </a:endParaRPr>
          </a:p>
          <a:p>
            <a:pPr>
              <a:buFont typeface="Arial" pitchFamily="34" charset="0"/>
              <a:buChar char="•"/>
              <a:defRPr/>
            </a:pPr>
            <a:r>
              <a:rPr lang="en-US" b="1">
                <a:solidFill>
                  <a:prstClr val="black"/>
                </a:solidFill>
              </a:rPr>
              <a:t>Prolapsed cord</a:t>
            </a:r>
            <a:endParaRPr lang="ar-JO" b="1">
              <a:solidFill>
                <a:prstClr val="black"/>
              </a:solidFill>
            </a:endParaRPr>
          </a:p>
          <a:p>
            <a:pPr>
              <a:buFont typeface="Arial" pitchFamily="34" charset="0"/>
              <a:buChar char="•"/>
              <a:defRPr/>
            </a:pPr>
            <a:r>
              <a:rPr lang="en-US" b="1">
                <a:solidFill>
                  <a:prstClr val="black"/>
                </a:solidFill>
              </a:rPr>
              <a:t>Prolonged labour (or prolonged second stage of labour)</a:t>
            </a:r>
            <a:endParaRPr lang="ar-JO" b="1">
              <a:solidFill>
                <a:prstClr val="black"/>
              </a:solidFill>
            </a:endParaRPr>
          </a:p>
          <a:p>
            <a:pPr>
              <a:buFont typeface="Arial" pitchFamily="34" charset="0"/>
              <a:buChar char="•"/>
              <a:defRPr/>
            </a:pPr>
            <a:r>
              <a:rPr lang="en-US" b="1">
                <a:solidFill>
                  <a:prstClr val="black"/>
                </a:solidFill>
              </a:rPr>
              <a:t>Antepartum haemorrhage (e.g. abruption, placenta praevia, vasa </a:t>
            </a:r>
            <a:r>
              <a:rPr lang="en-US" b="1" smtClean="0">
                <a:solidFill>
                  <a:prstClr val="black"/>
                </a:solidFill>
              </a:rPr>
              <a:t>previa</a:t>
            </a:r>
            <a:r>
              <a:rPr lang="en-US" b="1">
                <a:solidFill>
                  <a:prstClr val="black"/>
                </a:solidFill>
              </a:rPr>
              <a:t>)</a:t>
            </a:r>
            <a:endParaRPr lang="ar-JO" b="1">
              <a:solidFill>
                <a:prstClr val="black"/>
              </a:solidFill>
            </a:endParaRPr>
          </a:p>
          <a:p>
            <a:pPr>
              <a:buFont typeface="Arial" pitchFamily="34" charset="0"/>
              <a:buChar char="•"/>
              <a:defRPr/>
            </a:pPr>
            <a:r>
              <a:rPr lang="en-US" b="1">
                <a:solidFill>
                  <a:prstClr val="black"/>
                </a:solidFill>
              </a:rPr>
              <a:t>Meconium in the amniotic fluid</a:t>
            </a:r>
            <a:endParaRPr lang="ar-JO" b="1">
              <a:solidFill>
                <a:prstClr val="black"/>
              </a:solidFill>
            </a:endParaRPr>
          </a:p>
          <a:p>
            <a:pPr>
              <a:buFont typeface="Arial" pitchFamily="34" charset="0"/>
              <a:buChar char="•"/>
              <a:defRPr/>
            </a:pPr>
            <a:r>
              <a:rPr lang="en-US" b="1">
                <a:solidFill>
                  <a:prstClr val="black"/>
                </a:solidFill>
              </a:rPr>
              <a:t>Narcotic administration to mother within 4 hours of birth</a:t>
            </a:r>
            <a:endParaRPr lang="ar-JO" b="1">
              <a:solidFill>
                <a:prstClr val="black"/>
              </a:solidFill>
            </a:endParaRPr>
          </a:p>
          <a:p>
            <a:pPr>
              <a:buFont typeface="Arial" pitchFamily="34" charset="0"/>
              <a:buChar char="•"/>
              <a:defRPr/>
            </a:pPr>
            <a:r>
              <a:rPr lang="en-US" b="1">
                <a:solidFill>
                  <a:prstClr val="black"/>
                </a:solidFill>
              </a:rPr>
              <a:t>Forceps birth</a:t>
            </a:r>
            <a:endParaRPr lang="ar-JO" b="1">
              <a:solidFill>
                <a:prstClr val="black"/>
              </a:solidFill>
            </a:endParaRPr>
          </a:p>
          <a:p>
            <a:pPr>
              <a:buFont typeface="Arial" pitchFamily="34" charset="0"/>
              <a:buChar char="•"/>
              <a:defRPr/>
            </a:pPr>
            <a:r>
              <a:rPr lang="en-US" b="1">
                <a:solidFill>
                  <a:prstClr val="black"/>
                </a:solidFill>
              </a:rPr>
              <a:t>Vacuum-assisted (vento-use) birth</a:t>
            </a:r>
            <a:endParaRPr lang="ar-JO" b="1">
              <a:solidFill>
                <a:prstClr val="black"/>
              </a:solidFill>
            </a:endParaRPr>
          </a:p>
          <a:p>
            <a:pPr>
              <a:buFont typeface="Arial" pitchFamily="34" charset="0"/>
              <a:buChar char="•"/>
              <a:defRPr/>
            </a:pPr>
            <a:r>
              <a:rPr lang="en-US" b="1">
                <a:solidFill>
                  <a:prstClr val="black"/>
                </a:solidFill>
              </a:rPr>
              <a:t>Maternal general anaesthesia</a:t>
            </a:r>
            <a:endParaRPr lang="ar-JO" b="1">
              <a:solidFill>
                <a:prstClr val="black"/>
              </a:solidFill>
            </a:endParaRPr>
          </a:p>
          <a:p>
            <a:endParaRPr lang="en-US"/>
          </a:p>
        </p:txBody>
      </p:sp>
      <p:sp>
        <p:nvSpPr>
          <p:cNvPr id="4" name="Rectangle 3"/>
          <p:cNvSpPr/>
          <p:nvPr/>
        </p:nvSpPr>
        <p:spPr>
          <a:xfrm>
            <a:off x="1535782" y="5238207"/>
            <a:ext cx="6096000" cy="1200329"/>
          </a:xfrm>
          <a:prstGeom prst="rect">
            <a:avLst/>
          </a:prstGeom>
          <a:ln>
            <a:solidFill>
              <a:srgbClr val="FF0000"/>
            </a:solidFill>
          </a:ln>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b="1">
                <a:solidFill>
                  <a:srgbClr val="FF0000"/>
                </a:solidFill>
              </a:rPr>
              <a:t>Up to ½  of newborns who require resuscitation have no identifiable risk factors before birth. Therefore it is not enough to be prepared only in cases where one or more risk factors are present</a:t>
            </a:r>
            <a:endParaRPr lang="en-US">
              <a:solidFill>
                <a:prstClr val="black"/>
              </a:solidFill>
            </a:endParaRPr>
          </a:p>
        </p:txBody>
      </p:sp>
      <p:pic>
        <p:nvPicPr>
          <p:cNvPr id="5" name="Picture 4"/>
          <p:cNvPicPr>
            <a:picLocks noChangeAspect="1"/>
          </p:cNvPicPr>
          <p:nvPr/>
        </p:nvPicPr>
        <p:blipFill>
          <a:blip r:embed="rId2"/>
          <a:stretch>
            <a:fillRect/>
          </a:stretch>
        </p:blipFill>
        <p:spPr>
          <a:xfrm>
            <a:off x="7047608" y="891906"/>
            <a:ext cx="2507871" cy="2801256"/>
          </a:xfrm>
          <a:prstGeom prst="rect">
            <a:avLst/>
          </a:prstGeom>
        </p:spPr>
      </p:pic>
    </p:spTree>
    <p:extLst>
      <p:ext uri="{BB962C8B-B14F-4D97-AF65-F5344CB8AC3E}">
        <p14:creationId xmlns:p14="http://schemas.microsoft.com/office/powerpoint/2010/main" val="2781352839"/>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p:txBody>
          <a:bodyPr/>
          <a:lstStyle/>
          <a:p>
            <a:pPr algn="ctr" eaLnBrk="1" hangingPunct="1">
              <a:defRPr/>
            </a:pPr>
            <a:r>
              <a:rPr lang="en-US" b="1" i="1" smtClean="0">
                <a:solidFill>
                  <a:schemeClr val="accent1">
                    <a:lumMod val="50000"/>
                  </a:schemeClr>
                </a:solidFill>
              </a:rPr>
              <a:t>THANK YOU</a:t>
            </a:r>
            <a:endParaRPr lang="ar-JO" b="1" i="1">
              <a:solidFill>
                <a:schemeClr val="accent1">
                  <a:lumMod val="50000"/>
                </a:schemeClr>
              </a:solidFill>
            </a:endParaRPr>
          </a:p>
        </p:txBody>
      </p:sp>
      <p:sp>
        <p:nvSpPr>
          <p:cNvPr id="4" name="عنصر نائب لرقم الشريحة 3"/>
          <p:cNvSpPr>
            <a:spLocks noGrp="1"/>
          </p:cNvSpPr>
          <p:nvPr>
            <p:ph type="sldNum" sz="quarter" idx="12"/>
          </p:nvPr>
        </p:nvSpPr>
        <p:spPr/>
        <p:txBody>
          <a:bodyPr/>
          <a:lstStyle/>
          <a:p>
            <a:pPr>
              <a:defRPr/>
            </a:pPr>
            <a:fld id="{7390CB6F-FDD5-4516-BE68-2435999A6399}" type="slidenum">
              <a:rPr lang="en-US"/>
              <a:pPr>
                <a:defRPr/>
              </a:pPr>
              <a:t>18</a:t>
            </a:fld>
            <a:endParaRPr lang="en-US"/>
          </a:p>
        </p:txBody>
      </p:sp>
    </p:spTree>
    <p:extLst>
      <p:ext uri="{BB962C8B-B14F-4D97-AF65-F5344CB8AC3E}">
        <p14:creationId xmlns:p14="http://schemas.microsoft.com/office/powerpoint/2010/main" val="326457263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err="1" smtClean="0"/>
              <a:t>Shereen alshaikh</a:t>
            </a:r>
            <a:endParaRPr lang="en-US"/>
          </a:p>
        </p:txBody>
      </p:sp>
      <p:sp>
        <p:nvSpPr>
          <p:cNvPr id="2" name="Title 1"/>
          <p:cNvSpPr>
            <a:spLocks noGrp="1"/>
          </p:cNvSpPr>
          <p:nvPr>
            <p:ph type="ctrTitle"/>
          </p:nvPr>
        </p:nvSpPr>
        <p:spPr/>
        <p:txBody>
          <a:bodyPr/>
          <a:lstStyle/>
          <a:p>
            <a:r>
              <a:rPr lang="en-US" smtClean="0"/>
              <a:t>Neonatal resusitation</a:t>
            </a:r>
            <a:endParaRPr lang="en-US"/>
          </a:p>
        </p:txBody>
      </p:sp>
    </p:spTree>
    <p:extLst>
      <p:ext uri="{BB962C8B-B14F-4D97-AF65-F5344CB8AC3E}">
        <p14:creationId xmlns:p14="http://schemas.microsoft.com/office/powerpoint/2010/main" val="304339592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is neonatal resuscitation? </a:t>
            </a:r>
          </a:p>
        </p:txBody>
      </p:sp>
      <p:sp>
        <p:nvSpPr>
          <p:cNvPr id="3" name="Content Placeholder 2"/>
          <p:cNvSpPr>
            <a:spLocks noGrp="1"/>
          </p:cNvSpPr>
          <p:nvPr>
            <p:ph idx="1"/>
          </p:nvPr>
        </p:nvSpPr>
        <p:spPr>
          <a:xfrm>
            <a:off x="140468" y="1814779"/>
            <a:ext cx="9917931" cy="5765370"/>
          </a:xfrm>
        </p:spPr>
        <p:txBody>
          <a:bodyPr>
            <a:normAutofit/>
          </a:bodyPr>
          <a:lstStyle/>
          <a:p>
            <a:r>
              <a:rPr lang="en-US" sz="2000">
                <a:solidFill>
                  <a:schemeClr val="tx1"/>
                </a:solidFill>
                <a:latin typeface="+mj-lt"/>
              </a:rPr>
              <a:t>Newborn resuscitation is an emergency procedure focused on supporting the approximately 10% of newborn children who do not readily begin breathing (</a:t>
            </a:r>
            <a:r>
              <a:rPr lang="en-AU" sz="2000">
                <a:solidFill>
                  <a:schemeClr val="tx1"/>
                </a:solidFill>
              </a:rPr>
              <a:t>have difficulty with making the physiological ‘transition’ from the intrauterine to extrauterine life</a:t>
            </a:r>
            <a:r>
              <a:rPr lang="en-US" sz="2000">
                <a:solidFill>
                  <a:schemeClr val="tx1"/>
                </a:solidFill>
                <a:latin typeface="+mj-lt"/>
              </a:rPr>
              <a:t>), putting them at risk of irreversible organ injury and death.</a:t>
            </a:r>
          </a:p>
          <a:p>
            <a:pPr marL="0" indent="0">
              <a:buNone/>
            </a:pPr>
            <a:endParaRPr lang="en-AU" sz="2000">
              <a:solidFill>
                <a:schemeClr val="tx1"/>
              </a:solidFill>
              <a:latin typeface="+mj-lt"/>
            </a:endParaRPr>
          </a:p>
          <a:p>
            <a:r>
              <a:rPr lang="en-US" sz="2000">
                <a:solidFill>
                  <a:srgbClr val="FF0000"/>
                </a:solidFill>
                <a:latin typeface="+mj-lt"/>
              </a:rPr>
              <a:t>Less than 1% require extensive resuscitation measures such as cardiac compressions and medications.</a:t>
            </a:r>
            <a:endParaRPr lang="en-IN" sz="2000">
              <a:solidFill>
                <a:schemeClr val="tx1"/>
              </a:solidFill>
              <a:latin typeface="+mj-lt"/>
            </a:endParaRPr>
          </a:p>
          <a:p>
            <a:endParaRPr lang="en-US" sz="2000" i="1">
              <a:solidFill>
                <a:schemeClr val="tx1"/>
              </a:solidFill>
              <a:latin typeface="+mj-lt"/>
            </a:endParaRPr>
          </a:p>
          <a:p>
            <a:r>
              <a:rPr lang="en-US" sz="2000" i="1">
                <a:solidFill>
                  <a:schemeClr val="tx1"/>
                </a:solidFill>
                <a:latin typeface="+mj-lt"/>
              </a:rPr>
              <a:t>The aim of resuscitation is to prevent neonatal death and adverse long term neurodevelopmental sequelae associated with perinatal asphyxia, decrease mortality and morbidity from hypoxic-ischemic injury to the tissues &amp; reestablish spontaneous respiration and cardiac output.</a:t>
            </a:r>
          </a:p>
          <a:p>
            <a:endParaRPr lang="en-US">
              <a:solidFill>
                <a:schemeClr val="tx1"/>
              </a:solidFill>
              <a:latin typeface="+mj-lt"/>
            </a:endParaRPr>
          </a:p>
          <a:p>
            <a:endParaRPr lang="en-AU" b="1">
              <a:solidFill>
                <a:schemeClr val="tx1"/>
              </a:solidFill>
            </a:endParaRPr>
          </a:p>
          <a:p>
            <a:endParaRPr lang="en-US"/>
          </a:p>
        </p:txBody>
      </p:sp>
    </p:spTree>
    <p:extLst>
      <p:ext uri="{BB962C8B-B14F-4D97-AF65-F5344CB8AC3E}">
        <p14:creationId xmlns:p14="http://schemas.microsoft.com/office/powerpoint/2010/main" val="1607066877"/>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u="sng" smtClean="0">
                <a:solidFill>
                  <a:schemeClr val="tx2"/>
                </a:solidFill>
              </a:rPr>
              <a:t>Preparation:</a:t>
            </a:r>
            <a:endParaRPr lang="en-US" b="1" i="1" u="sng">
              <a:solidFill>
                <a:schemeClr val="tx2"/>
              </a:solidFill>
            </a:endParaRPr>
          </a:p>
        </p:txBody>
      </p:sp>
      <p:sp>
        <p:nvSpPr>
          <p:cNvPr id="3" name="Content Placeholder 2"/>
          <p:cNvSpPr>
            <a:spLocks noGrp="1"/>
          </p:cNvSpPr>
          <p:nvPr>
            <p:ph idx="1"/>
          </p:nvPr>
        </p:nvSpPr>
        <p:spPr/>
        <p:txBody>
          <a:bodyPr>
            <a:normAutofit/>
          </a:bodyPr>
          <a:lstStyle/>
          <a:p>
            <a:pPr marL="514350" indent="-514350">
              <a:buFont typeface="+mj-lt"/>
              <a:buAutoNum type="arabicParenR"/>
            </a:pPr>
            <a:r>
              <a:rPr lang="en-US" b="1" smtClean="0">
                <a:solidFill>
                  <a:schemeClr val="accent1">
                    <a:lumMod val="75000"/>
                  </a:schemeClr>
                </a:solidFill>
              </a:rPr>
              <a:t>Personnel .</a:t>
            </a:r>
          </a:p>
          <a:p>
            <a:pPr marL="514350" indent="-514350">
              <a:buFont typeface="+mj-lt"/>
              <a:buAutoNum type="arabicParenR"/>
            </a:pPr>
            <a:r>
              <a:rPr lang="en-US" b="1" smtClean="0">
                <a:solidFill>
                  <a:schemeClr val="accent1">
                    <a:lumMod val="75000"/>
                  </a:schemeClr>
                </a:solidFill>
              </a:rPr>
              <a:t>Equipment.</a:t>
            </a:r>
          </a:p>
          <a:p>
            <a:pPr marL="514350" indent="-514350">
              <a:buFont typeface="+mj-lt"/>
              <a:buAutoNum type="arabicParenR"/>
            </a:pPr>
            <a:r>
              <a:rPr lang="en-US" b="1" smtClean="0">
                <a:solidFill>
                  <a:schemeClr val="accent1">
                    <a:lumMod val="75000"/>
                  </a:schemeClr>
                </a:solidFill>
              </a:rPr>
              <a:t>communication.</a:t>
            </a:r>
          </a:p>
          <a:p>
            <a:pPr marL="514350" indent="-514350">
              <a:buFont typeface="+mj-lt"/>
              <a:buAutoNum type="arabicParenR"/>
            </a:pPr>
            <a:r>
              <a:rPr lang="en-US" b="1" smtClean="0">
                <a:solidFill>
                  <a:schemeClr val="accent1">
                    <a:lumMod val="75000"/>
                  </a:schemeClr>
                </a:solidFill>
              </a:rPr>
              <a:t>Environment</a:t>
            </a:r>
            <a:r>
              <a:rPr lang="en-US" smtClean="0">
                <a:solidFill>
                  <a:schemeClr val="accent1">
                    <a:lumMod val="75000"/>
                  </a:schemeClr>
                </a:solidFill>
              </a:rPr>
              <a:t>.</a:t>
            </a:r>
          </a:p>
          <a:p>
            <a:pPr>
              <a:buFont typeface="Wingdings" panose="05000000000000000000" pitchFamily="2" charset="2"/>
              <a:buChar char="v"/>
            </a:pPr>
            <a:r>
              <a:rPr lang="en-US" sz="3600" b="1" i="1" u="sng" smtClean="0">
                <a:solidFill>
                  <a:schemeClr val="accent1">
                    <a:lumMod val="75000"/>
                  </a:schemeClr>
                </a:solidFill>
              </a:rPr>
              <a:t>Note: </a:t>
            </a:r>
            <a:endParaRPr lang="en-US" sz="3600" b="1" i="1" u="sng">
              <a:solidFill>
                <a:schemeClr val="accent1">
                  <a:lumMod val="75000"/>
                </a:schemeClr>
              </a:solidFill>
            </a:endParaRPr>
          </a:p>
          <a:p>
            <a:pPr>
              <a:buFont typeface="Wingdings" panose="05000000000000000000" pitchFamily="2" charset="2"/>
              <a:buChar char="Ø"/>
            </a:pPr>
            <a:r>
              <a:rPr lang="en-US" smtClean="0"/>
              <a:t>Preparation for resuscitation is very important step for making the resuscitation process fast and easy and more successful. </a:t>
            </a:r>
          </a:p>
        </p:txBody>
      </p:sp>
    </p:spTree>
    <p:extLst>
      <p:ext uri="{BB962C8B-B14F-4D97-AF65-F5344CB8AC3E}">
        <p14:creationId xmlns:p14="http://schemas.microsoft.com/office/powerpoint/2010/main" val="381891098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1)personnel:</a:t>
            </a:r>
            <a:endParaRPr lang="en-US"/>
          </a:p>
        </p:txBody>
      </p:sp>
      <p:sp>
        <p:nvSpPr>
          <p:cNvPr id="3" name="Content Placeholder 2"/>
          <p:cNvSpPr>
            <a:spLocks noGrp="1"/>
          </p:cNvSpPr>
          <p:nvPr>
            <p:ph idx="1"/>
          </p:nvPr>
        </p:nvSpPr>
        <p:spPr/>
        <p:txBody>
          <a:bodyPr>
            <a:normAutofit/>
          </a:bodyPr>
          <a:lstStyle/>
          <a:p>
            <a:r>
              <a:rPr lang="en-US" smtClean="0"/>
              <a:t>Every delivery must be attended by at least </a:t>
            </a:r>
            <a:r>
              <a:rPr lang="en-US" u="sng" smtClean="0">
                <a:solidFill>
                  <a:schemeClr val="accent1">
                    <a:lumMod val="75000"/>
                  </a:schemeClr>
                </a:solidFill>
              </a:rPr>
              <a:t>2 </a:t>
            </a:r>
            <a:r>
              <a:rPr lang="en-US" smtClean="0"/>
              <a:t>trained people for an adequate resuscitation which includes a </a:t>
            </a:r>
            <a:r>
              <a:rPr lang="en-US" u="sng" smtClean="0"/>
              <a:t>positive pressure ventilator </a:t>
            </a:r>
            <a:r>
              <a:rPr lang="en-US" smtClean="0"/>
              <a:t>use and </a:t>
            </a:r>
            <a:r>
              <a:rPr lang="en-US" u="sng" smtClean="0"/>
              <a:t>chest compression.</a:t>
            </a:r>
          </a:p>
          <a:p>
            <a:r>
              <a:rPr lang="en-US" smtClean="0"/>
              <a:t>The </a:t>
            </a:r>
            <a:r>
              <a:rPr lang="en-US" b="1" smtClean="0">
                <a:solidFill>
                  <a:schemeClr val="accent1">
                    <a:lumMod val="75000"/>
                  </a:schemeClr>
                </a:solidFill>
              </a:rPr>
              <a:t>most senior and trained </a:t>
            </a:r>
            <a:r>
              <a:rPr lang="en-US" smtClean="0"/>
              <a:t>person will be responsible for the </a:t>
            </a:r>
            <a:r>
              <a:rPr lang="en-US" u="sng" smtClean="0"/>
              <a:t>coordination</a:t>
            </a:r>
            <a:r>
              <a:rPr lang="en-US" smtClean="0"/>
              <a:t> of the resuscitation process.</a:t>
            </a:r>
          </a:p>
          <a:p>
            <a:r>
              <a:rPr lang="en-US" smtClean="0"/>
              <a:t>The </a:t>
            </a:r>
            <a:r>
              <a:rPr lang="en-US" b="1" smtClean="0">
                <a:solidFill>
                  <a:schemeClr val="accent1">
                    <a:lumMod val="75000"/>
                  </a:schemeClr>
                </a:solidFill>
              </a:rPr>
              <a:t>2</a:t>
            </a:r>
            <a:r>
              <a:rPr lang="en-US" b="1" baseline="30000" smtClean="0">
                <a:solidFill>
                  <a:schemeClr val="accent1">
                    <a:lumMod val="75000"/>
                  </a:schemeClr>
                </a:solidFill>
              </a:rPr>
              <a:t>nd</a:t>
            </a:r>
            <a:r>
              <a:rPr lang="en-US" b="1" smtClean="0">
                <a:solidFill>
                  <a:schemeClr val="accent1">
                    <a:lumMod val="75000"/>
                  </a:schemeClr>
                </a:solidFill>
              </a:rPr>
              <a:t> most trained </a:t>
            </a:r>
            <a:r>
              <a:rPr lang="en-US" smtClean="0"/>
              <a:t>person will take the </a:t>
            </a:r>
            <a:r>
              <a:rPr lang="en-US" u="sng" smtClean="0"/>
              <a:t>respiratory system </a:t>
            </a:r>
            <a:r>
              <a:rPr lang="en-US" smtClean="0"/>
              <a:t>including the intubation process. </a:t>
            </a:r>
          </a:p>
          <a:p>
            <a:r>
              <a:rPr lang="en-US" smtClean="0"/>
              <a:t>The </a:t>
            </a:r>
            <a:r>
              <a:rPr lang="en-US" b="1" smtClean="0">
                <a:solidFill>
                  <a:schemeClr val="accent1">
                    <a:lumMod val="75000"/>
                  </a:schemeClr>
                </a:solidFill>
              </a:rPr>
              <a:t>3</a:t>
            </a:r>
            <a:r>
              <a:rPr lang="en-US" b="1" baseline="30000" smtClean="0">
                <a:solidFill>
                  <a:schemeClr val="accent1">
                    <a:lumMod val="75000"/>
                  </a:schemeClr>
                </a:solidFill>
              </a:rPr>
              <a:t>rd</a:t>
            </a:r>
            <a:r>
              <a:rPr lang="en-US" b="1" smtClean="0">
                <a:solidFill>
                  <a:schemeClr val="accent1">
                    <a:lumMod val="75000"/>
                  </a:schemeClr>
                </a:solidFill>
              </a:rPr>
              <a:t> person </a:t>
            </a:r>
            <a:r>
              <a:rPr lang="en-US" smtClean="0"/>
              <a:t>will take the </a:t>
            </a:r>
            <a:r>
              <a:rPr lang="en-US" u="sng" smtClean="0"/>
              <a:t>circulation and compression.</a:t>
            </a:r>
            <a:endParaRPr lang="en-US" u="sng"/>
          </a:p>
        </p:txBody>
      </p:sp>
    </p:spTree>
    <p:extLst>
      <p:ext uri="{BB962C8B-B14F-4D97-AF65-F5344CB8AC3E}">
        <p14:creationId xmlns:p14="http://schemas.microsoft.com/office/powerpoint/2010/main" val="405685764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2)equipment</a:t>
            </a:r>
            <a:endParaRPr lang="en-US"/>
          </a:p>
        </p:txBody>
      </p:sp>
      <p:sp>
        <p:nvSpPr>
          <p:cNvPr id="3" name="Content Placeholder 2"/>
          <p:cNvSpPr>
            <a:spLocks noGrp="1"/>
          </p:cNvSpPr>
          <p:nvPr>
            <p:ph idx="1"/>
          </p:nvPr>
        </p:nvSpPr>
        <p:spPr>
          <a:xfrm>
            <a:off x="152400" y="1467308"/>
            <a:ext cx="8077200" cy="4068763"/>
          </a:xfrm>
        </p:spPr>
        <p:txBody>
          <a:bodyPr/>
          <a:lstStyle/>
          <a:p>
            <a:r>
              <a:rPr lang="en-US" smtClean="0"/>
              <a:t>All of the equipment should be checked before any delivery because even with the most trained personnel if the equipment was not ready or was missing some part the resuscitation process will be slow or even end up with failure .</a:t>
            </a:r>
          </a:p>
          <a:p>
            <a:r>
              <a:rPr lang="en-US" smtClean="0"/>
              <a:t>These equipment </a:t>
            </a:r>
            <a:r>
              <a:rPr lang="en-US"/>
              <a:t>including(medical air and oxygen supply, suction, positive pressure devices, resuscitation equipment, largyngoscope, and endotracheal tubes). </a:t>
            </a:r>
            <a:endParaRPr lang="en-US" smtClean="0"/>
          </a:p>
          <a:p>
            <a:endParaRPr lang="en-US"/>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983864" y="4650729"/>
            <a:ext cx="5160135" cy="2197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180455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831" y="381000"/>
            <a:ext cx="9117169" cy="6324601"/>
          </a:xfrm>
        </p:spPr>
        <p:txBody>
          <a:bodyPr>
            <a:normAutofit/>
          </a:bodyPr>
          <a:lstStyle/>
          <a:p>
            <a:r>
              <a:rPr lang="en-US" b="1" i="1" u="sng" smtClean="0">
                <a:solidFill>
                  <a:schemeClr val="accent1">
                    <a:lumMod val="75000"/>
                  </a:schemeClr>
                </a:solidFill>
              </a:rPr>
              <a:t>When using Endotracheal tube we should take care of some special points:</a:t>
            </a:r>
          </a:p>
          <a:p>
            <a:pPr marL="114300" indent="0">
              <a:buNone/>
            </a:pPr>
            <a:endParaRPr lang="en-US" smtClean="0"/>
          </a:p>
          <a:p>
            <a:pPr>
              <a:buFont typeface="Wingdings" panose="05000000000000000000" pitchFamily="2" charset="2"/>
              <a:buChar char="Ø"/>
            </a:pPr>
            <a:r>
              <a:rPr lang="en-US" sz="2000" smtClean="0"/>
              <a:t>We should chose the right size and the right length of the tube for each patient to prevent the complication which can result from wrong size and length.</a:t>
            </a:r>
          </a:p>
          <a:p>
            <a:pPr>
              <a:buFont typeface="Wingdings" panose="05000000000000000000" pitchFamily="2" charset="2"/>
              <a:buChar char="Ø"/>
            </a:pPr>
            <a:r>
              <a:rPr lang="en-US" sz="2000" b="1" i="1" u="sng" smtClean="0">
                <a:solidFill>
                  <a:schemeClr val="accent1">
                    <a:lumMod val="75000"/>
                  </a:schemeClr>
                </a:solidFill>
              </a:rPr>
              <a:t>Size : we chose it based on the gestational age ex:</a:t>
            </a:r>
          </a:p>
          <a:p>
            <a:pPr>
              <a:buFont typeface="Courier New" pitchFamily="49" charset="0"/>
              <a:buChar char="o"/>
            </a:pPr>
            <a:r>
              <a:rPr lang="en-US" sz="2000" smtClean="0"/>
              <a:t>(if 30w= 3mm…..if 25w=2.5mm…..if 28w=3mm)</a:t>
            </a:r>
          </a:p>
          <a:p>
            <a:pPr>
              <a:buFont typeface="Courier New" pitchFamily="49" charset="0"/>
              <a:buChar char="o"/>
            </a:pPr>
            <a:r>
              <a:rPr lang="en-US" sz="2000" smtClean="0"/>
              <a:t>We should chose the right size because neonatal tubes don’t have cuff so the right size will prevent any leak  which might cause resuscitation failure.</a:t>
            </a:r>
          </a:p>
          <a:p>
            <a:pPr>
              <a:buFont typeface="Wingdings" panose="05000000000000000000" pitchFamily="2" charset="2"/>
              <a:buChar char="Ø"/>
            </a:pPr>
            <a:r>
              <a:rPr lang="en-US" sz="2000" b="1" i="1" u="sng" smtClean="0">
                <a:solidFill>
                  <a:schemeClr val="accent1">
                    <a:lumMod val="75000"/>
                  </a:schemeClr>
                </a:solidFill>
              </a:rPr>
              <a:t>Length : we chose it based on the weight ex:</a:t>
            </a:r>
          </a:p>
          <a:p>
            <a:pPr>
              <a:buFont typeface="Courier New" pitchFamily="49" charset="0"/>
              <a:buChar char="o"/>
            </a:pPr>
            <a:r>
              <a:rPr lang="en-US" sz="2000" smtClean="0"/>
              <a:t>(if 1kg=7cm….2kg=8cm…….3kg/more=9cm)</a:t>
            </a:r>
          </a:p>
          <a:p>
            <a:pPr>
              <a:buFont typeface="Courier New" pitchFamily="49" charset="0"/>
              <a:buChar char="o"/>
            </a:pPr>
            <a:r>
              <a:rPr lang="en-US" sz="2000" smtClean="0"/>
              <a:t>We should chose the right length of the tube to prevent and vocal cord trauma and prevent inserting it into one lung which will cause barotrauma and air leak syndrome</a:t>
            </a:r>
            <a:endParaRPr lang="en-US" sz="2000"/>
          </a:p>
        </p:txBody>
      </p:sp>
    </p:spTree>
    <p:extLst>
      <p:ext uri="{BB962C8B-B14F-4D97-AF65-F5344CB8AC3E}">
        <p14:creationId xmlns:p14="http://schemas.microsoft.com/office/powerpoint/2010/main" val="2408636792"/>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2400" y="0"/>
            <a:ext cx="88392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305599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38200" y="609600"/>
            <a:ext cx="7848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362201" y="1404871"/>
            <a:ext cx="2143125" cy="541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 y="1371600"/>
            <a:ext cx="2362200" cy="541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4505326" y="1353310"/>
            <a:ext cx="2043732" cy="5410200"/>
            <a:chOff x="5782485" y="0"/>
            <a:chExt cx="2805732" cy="5410200"/>
          </a:xfrm>
        </p:grpSpPr>
        <p:sp>
          <p:nvSpPr>
            <p:cNvPr id="9" name="Rounded Rectangle 8"/>
            <p:cNvSpPr/>
            <p:nvPr/>
          </p:nvSpPr>
          <p:spPr>
            <a:xfrm>
              <a:off x="5782485" y="0"/>
              <a:ext cx="2805732" cy="5410200"/>
            </a:xfrm>
            <a:prstGeom prst="roundRect">
              <a:avLst>
                <a:gd name="adj" fmla="val 10000"/>
              </a:avLst>
            </a:prstGeom>
            <a:solidFill>
              <a:srgbClr val="94B6D2">
                <a:shade val="80000"/>
                <a:hueOff val="65119"/>
                <a:satOff val="4667"/>
                <a:lumOff val="11735"/>
                <a:alphaOff val="0"/>
              </a:srgbClr>
            </a:solidFill>
            <a:ln w="19050" cap="rnd" cmpd="sng" algn="ctr">
              <a:solidFill>
                <a:sysClr val="window" lastClr="FFFFFF">
                  <a:hueOff val="0"/>
                  <a:satOff val="0"/>
                  <a:lumOff val="0"/>
                  <a:alphaOff val="0"/>
                </a:sysClr>
              </a:solidFill>
              <a:prstDash val="solid"/>
            </a:ln>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0" name="Rounded Rectangle 4"/>
            <p:cNvSpPr/>
            <p:nvPr/>
          </p:nvSpPr>
          <p:spPr>
            <a:xfrm>
              <a:off x="5782485" y="2164080"/>
              <a:ext cx="2805732" cy="2164080"/>
            </a:xfrm>
            <a:prstGeom prst="rect">
              <a:avLst/>
            </a:prstGeom>
            <a:noFill/>
            <a:ln>
              <a:noFill/>
            </a:ln>
            <a:effectLst/>
          </p:spPr>
          <p:txBody>
            <a:bodyPr spcFirstLastPara="0" vert="horz" wrap="square" lIns="227584" tIns="227584" rIns="227584" bIns="227584" numCol="1" spcCol="127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422400" rtl="0" eaLnBrk="1" fontAlgn="auto" latinLnBrk="0" hangingPunct="1">
                <a:lnSpc>
                  <a:spcPct val="90000"/>
                </a:lnSpc>
                <a:spcBef>
                  <a:spcPct val="0"/>
                </a:spcBef>
                <a:spcAft>
                  <a:spcPct val="35000"/>
                </a:spcAft>
                <a:buClrTx/>
                <a:buSzTx/>
                <a:buFontTx/>
                <a:buNone/>
                <a:defRPr/>
              </a:pPr>
              <a:r>
                <a:rPr kumimoji="0" lang="en-US" sz="2400" b="0" i="0" u="none" strike="noStrike" kern="1200" cap="none" spc="0" normalizeH="0" baseline="0" noProof="0">
                  <a:ln>
                    <a:noFill/>
                  </a:ln>
                  <a:solidFill>
                    <a:sysClr val="window" lastClr="FFFFFF"/>
                  </a:solidFill>
                  <a:effectLst/>
                  <a:uLnTx/>
                  <a:uFillTx/>
                  <a:latin typeface="Trebuchet MS"/>
                  <a:ea typeface="+mn-ea"/>
                  <a:cs typeface="+mn-cs"/>
                </a:rPr>
                <a:t>Meconium </a:t>
              </a:r>
              <a:r>
                <a:rPr kumimoji="0" lang="en-US" sz="2400" b="0" i="0" u="none" strike="noStrike" kern="1200" cap="none" spc="0" normalizeH="0" baseline="0" noProof="0" smtClean="0">
                  <a:ln>
                    <a:noFill/>
                  </a:ln>
                  <a:solidFill>
                    <a:sysClr val="window" lastClr="FFFFFF"/>
                  </a:solidFill>
                  <a:effectLst/>
                  <a:uLnTx/>
                  <a:uFillTx/>
                  <a:latin typeface="Trebuchet MS"/>
                  <a:ea typeface="+mn-ea"/>
                  <a:cs typeface="+mn-cs"/>
                </a:rPr>
                <a:t>aspiration</a:t>
              </a:r>
              <a:endParaRPr kumimoji="0" lang="en-US" sz="2400" b="0" i="0" u="none" strike="noStrike" kern="1200" cap="none" spc="0" normalizeH="0" baseline="0" noProof="0">
                <a:ln>
                  <a:noFill/>
                </a:ln>
                <a:solidFill>
                  <a:sysClr val="window" lastClr="FFFFFF"/>
                </a:solidFill>
                <a:effectLst/>
                <a:uLnTx/>
                <a:uFillTx/>
                <a:latin typeface="Trebuchet MS"/>
                <a:ea typeface="+mn-ea"/>
                <a:cs typeface="+mn-cs"/>
              </a:endParaRPr>
            </a:p>
          </p:txBody>
        </p:sp>
      </p:grpSp>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549058" y="1371599"/>
            <a:ext cx="2438400" cy="541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85337" y="1752600"/>
            <a:ext cx="2109787" cy="215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2464593" y="1600200"/>
            <a:ext cx="1938337" cy="215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544654" y="1616075"/>
            <a:ext cx="1944687" cy="212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6827837" y="1616075"/>
            <a:ext cx="1858963" cy="227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7492526"/>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 y="914400"/>
            <a:ext cx="289560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895601" y="894008"/>
            <a:ext cx="2932112"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943555" y="889715"/>
            <a:ext cx="3197225"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37332" y="1063625"/>
            <a:ext cx="2420937" cy="282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151188" y="1032501"/>
            <a:ext cx="2420937" cy="282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6172200" y="1063625"/>
            <a:ext cx="2420937" cy="282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895601" y="5029200"/>
            <a:ext cx="2932112" cy="120032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smtClean="0">
                <a:solidFill>
                  <a:schemeClr val="bg1"/>
                </a:solidFill>
              </a:rPr>
              <a:t>The wrong size of the face make will cause leakage and failure of resuscitation.</a:t>
            </a:r>
            <a:endParaRPr lang="en-US" b="1">
              <a:solidFill>
                <a:schemeClr val="bg1"/>
              </a:solidFill>
            </a:endParaRPr>
          </a:p>
        </p:txBody>
      </p:sp>
      <p:sp>
        <p:nvSpPr>
          <p:cNvPr id="3" name="TextBox 2"/>
          <p:cNvSpPr txBox="1"/>
          <p:nvPr/>
        </p:nvSpPr>
        <p:spPr>
          <a:xfrm>
            <a:off x="1464570" y="102805"/>
            <a:ext cx="6392068"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u="sng" smtClean="0">
                <a:solidFill>
                  <a:schemeClr val="accent1">
                    <a:lumMod val="75000"/>
                  </a:schemeClr>
                </a:solidFill>
              </a:rPr>
              <a:t>Intubation Equipment</a:t>
            </a:r>
            <a:endParaRPr lang="en-US" sz="4000" b="1" u="sng">
              <a:solidFill>
                <a:schemeClr val="accent1">
                  <a:lumMod val="75000"/>
                </a:schemeClr>
              </a:solidFill>
            </a:endParaRPr>
          </a:p>
        </p:txBody>
      </p:sp>
    </p:spTree>
    <p:extLst>
      <p:ext uri="{BB962C8B-B14F-4D97-AF65-F5344CB8AC3E}">
        <p14:creationId xmlns:p14="http://schemas.microsoft.com/office/powerpoint/2010/main" val="15872238"/>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Medication:</a:t>
            </a:r>
            <a:endParaRPr lang="en-US"/>
          </a:p>
        </p:txBody>
      </p:sp>
      <p:sp>
        <p:nvSpPr>
          <p:cNvPr id="3" name="Content Placeholder 2"/>
          <p:cNvSpPr>
            <a:spLocks noGrp="1"/>
          </p:cNvSpPr>
          <p:nvPr>
            <p:ph idx="1"/>
          </p:nvPr>
        </p:nvSpPr>
        <p:spPr/>
        <p:txBody>
          <a:bodyPr>
            <a:normAutofit lnSpcReduction="10000"/>
          </a:bodyPr>
          <a:lstStyle/>
          <a:p>
            <a:pPr marL="571500" indent="-457200">
              <a:buFont typeface="+mj-lt"/>
              <a:buAutoNum type="arabicParenR"/>
            </a:pPr>
            <a:r>
              <a:rPr lang="en-US" smtClean="0"/>
              <a:t>Dextrose solution 10%.</a:t>
            </a:r>
          </a:p>
          <a:p>
            <a:pPr marL="571500" indent="-457200">
              <a:buFont typeface="+mj-lt"/>
              <a:buAutoNum type="arabicParenR"/>
            </a:pPr>
            <a:r>
              <a:rPr lang="en-US" smtClean="0"/>
              <a:t>Epinephrine 0.1 mg/Ml.</a:t>
            </a:r>
          </a:p>
          <a:p>
            <a:pPr marL="571500" indent="-457200">
              <a:buFont typeface="+mj-lt"/>
              <a:buAutoNum type="arabicParenR"/>
            </a:pPr>
            <a:r>
              <a:rPr lang="en-US" smtClean="0"/>
              <a:t>Isotonic solutions.</a:t>
            </a:r>
          </a:p>
          <a:p>
            <a:pPr marL="571500" indent="-457200">
              <a:buFont typeface="+mj-lt"/>
              <a:buAutoNum type="arabicParenR"/>
            </a:pPr>
            <a:r>
              <a:rPr lang="en-US" smtClean="0"/>
              <a:t>Syringe , needles, sterile gloves.</a:t>
            </a:r>
          </a:p>
          <a:p>
            <a:pPr marL="571500" indent="-457200">
              <a:buFont typeface="+mj-lt"/>
              <a:buAutoNum type="arabicParenR"/>
            </a:pPr>
            <a:r>
              <a:rPr lang="en-US" smtClean="0"/>
              <a:t>Umbilical vessels catheter supplies.</a:t>
            </a:r>
          </a:p>
          <a:p>
            <a:pPr marL="571500" indent="-457200">
              <a:buFont typeface="+mj-lt"/>
              <a:buAutoNum type="arabicParenR"/>
            </a:pPr>
            <a:r>
              <a:rPr lang="en-US" smtClean="0"/>
              <a:t>Naloxone : used as an antidote for opioids overdose in maternal sedation of addict mothers ,</a:t>
            </a:r>
          </a:p>
          <a:p>
            <a:pPr marL="114300" indent="0">
              <a:buNone/>
            </a:pPr>
            <a:r>
              <a:rPr lang="en-US"/>
              <a:t> </a:t>
            </a:r>
            <a:r>
              <a:rPr lang="en-US" smtClean="0"/>
              <a:t>     but in neonates with RS failure it is used as a     maintenance ( it stimulate the respiration )not in the initiation of the respiration at the resuscitation process.</a:t>
            </a:r>
          </a:p>
          <a:p>
            <a:pPr marL="571500" indent="-457200">
              <a:buFont typeface="+mj-lt"/>
              <a:buAutoNum type="arabicParenR"/>
            </a:pPr>
            <a:endParaRPr lang="en-US"/>
          </a:p>
        </p:txBody>
      </p:sp>
    </p:spTree>
    <p:extLst>
      <p:ext uri="{BB962C8B-B14F-4D97-AF65-F5344CB8AC3E}">
        <p14:creationId xmlns:p14="http://schemas.microsoft.com/office/powerpoint/2010/main" val="385686073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2800" smtClean="0"/>
              <a:t>Other equipments</a:t>
            </a:r>
            <a:r>
              <a:rPr lang="en-US" smtClean="0"/>
              <a:t>:</a:t>
            </a:r>
            <a:endParaRPr lang="en-US"/>
          </a:p>
        </p:txBody>
      </p:sp>
      <p:sp>
        <p:nvSpPr>
          <p:cNvPr id="3" name="Content Placeholder 2"/>
          <p:cNvSpPr>
            <a:spLocks noGrp="1"/>
          </p:cNvSpPr>
          <p:nvPr>
            <p:ph idx="1"/>
          </p:nvPr>
        </p:nvSpPr>
        <p:spPr/>
        <p:txBody>
          <a:bodyPr>
            <a:normAutofit lnSpcReduction="10000"/>
          </a:bodyPr>
          <a:lstStyle/>
          <a:p>
            <a:pPr marL="571500" indent="-457200">
              <a:buFont typeface="+mj-lt"/>
              <a:buAutoNum type="arabicPeriod"/>
            </a:pPr>
            <a:r>
              <a:rPr lang="en-US"/>
              <a:t>Radiant warmer</a:t>
            </a:r>
          </a:p>
          <a:p>
            <a:pPr marL="571500" indent="-457200">
              <a:buFont typeface="+mj-lt"/>
              <a:buAutoNum type="arabicPeriod"/>
            </a:pPr>
            <a:r>
              <a:rPr lang="en-US"/>
              <a:t>Warm towels</a:t>
            </a:r>
          </a:p>
          <a:p>
            <a:pPr marL="571500" indent="-457200">
              <a:buFont typeface="+mj-lt"/>
              <a:buAutoNum type="arabicPeriod"/>
            </a:pPr>
            <a:r>
              <a:rPr lang="en-US"/>
              <a:t>Cardiac monitor</a:t>
            </a:r>
          </a:p>
          <a:p>
            <a:pPr marL="571500" indent="-457200">
              <a:buFont typeface="+mj-lt"/>
              <a:buAutoNum type="arabicPeriod"/>
            </a:pPr>
            <a:r>
              <a:rPr lang="en-US"/>
              <a:t>Pulse oximeter and probe</a:t>
            </a:r>
          </a:p>
          <a:p>
            <a:pPr marL="571500" indent="-457200">
              <a:buFont typeface="+mj-lt"/>
              <a:buAutoNum type="arabicPeriod"/>
            </a:pPr>
            <a:r>
              <a:rPr lang="en-US" err="1"/>
              <a:t>Oropharyngeal </a:t>
            </a:r>
            <a:r>
              <a:rPr lang="en-US" smtClean="0"/>
              <a:t>airways</a:t>
            </a:r>
          </a:p>
          <a:p>
            <a:pPr marL="114300" indent="0">
              <a:buNone/>
            </a:pPr>
            <a:endParaRPr lang="en-US"/>
          </a:p>
          <a:p>
            <a:r>
              <a:rPr lang="en-US" b="1" u="sng" smtClean="0">
                <a:solidFill>
                  <a:schemeClr val="accent1">
                    <a:lumMod val="75000"/>
                  </a:schemeClr>
                </a:solidFill>
              </a:rPr>
              <a:t>For preterm:</a:t>
            </a:r>
          </a:p>
          <a:p>
            <a:pPr marL="571500" indent="-457200">
              <a:buFont typeface="+mj-lt"/>
              <a:buAutoNum type="arabicPeriod"/>
            </a:pPr>
            <a:r>
              <a:rPr lang="en-US"/>
              <a:t>Compressed air source</a:t>
            </a:r>
          </a:p>
          <a:p>
            <a:pPr marL="571500" indent="-457200">
              <a:buFont typeface="+mj-lt"/>
              <a:buAutoNum type="arabicPeriod"/>
            </a:pPr>
            <a:r>
              <a:rPr lang="en-US"/>
              <a:t>Oxygen blender</a:t>
            </a:r>
          </a:p>
          <a:p>
            <a:pPr marL="571500" indent="-457200">
              <a:buFont typeface="+mj-lt"/>
              <a:buAutoNum type="arabicPeriod"/>
            </a:pPr>
            <a:r>
              <a:rPr lang="en-US"/>
              <a:t>Transport incubator</a:t>
            </a:r>
          </a:p>
          <a:p>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040923" y="17172"/>
            <a:ext cx="4015323" cy="2438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040923" y="2478111"/>
            <a:ext cx="4144616" cy="1752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040923" y="4230710"/>
            <a:ext cx="4145877" cy="2551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5462"/>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pPr marL="114300" indent="0">
              <a:buNone/>
            </a:pPr>
            <a:r>
              <a:rPr lang="en-US" b="1" i="1" u="sng" smtClean="0">
                <a:solidFill>
                  <a:schemeClr val="accent1">
                    <a:lumMod val="75000"/>
                  </a:schemeClr>
                </a:solidFill>
              </a:rPr>
              <a:t>3) Communication : </a:t>
            </a:r>
          </a:p>
          <a:p>
            <a:pPr>
              <a:buFont typeface="Wingdings" panose="05000000000000000000" pitchFamily="2" charset="2"/>
              <a:buChar char="§"/>
            </a:pPr>
            <a:r>
              <a:rPr lang="en-US" smtClean="0"/>
              <a:t>Between the anesthetic , obstetric  and pediatric about maternal and fetal conditions and medications.</a:t>
            </a:r>
          </a:p>
          <a:p>
            <a:pPr>
              <a:buFont typeface="Wingdings" panose="05000000000000000000" pitchFamily="2" charset="2"/>
              <a:buChar char="§"/>
            </a:pPr>
            <a:endParaRPr lang="en-US"/>
          </a:p>
          <a:p>
            <a:pPr marL="114300" indent="0">
              <a:buNone/>
            </a:pPr>
            <a:r>
              <a:rPr lang="en-US" b="1" i="1" u="sng" smtClean="0">
                <a:solidFill>
                  <a:schemeClr val="accent1">
                    <a:lumMod val="75000"/>
                  </a:schemeClr>
                </a:solidFill>
              </a:rPr>
              <a:t>4)Environment:</a:t>
            </a:r>
          </a:p>
          <a:p>
            <a:pPr>
              <a:buFont typeface="Wingdings" panose="05000000000000000000" pitchFamily="2" charset="2"/>
              <a:buChar char="§"/>
            </a:pPr>
            <a:r>
              <a:rPr lang="en-US" smtClean="0"/>
              <a:t>To prevent the heat loss and hypothermia.</a:t>
            </a:r>
          </a:p>
          <a:p>
            <a:pPr>
              <a:buFont typeface="Wingdings" panose="05000000000000000000" pitchFamily="2" charset="2"/>
              <a:buChar char="§"/>
            </a:pPr>
            <a:r>
              <a:rPr lang="en-US" smtClean="0"/>
              <a:t>The best room temperature is about 26c .</a:t>
            </a:r>
          </a:p>
          <a:p>
            <a:pPr>
              <a:buFont typeface="Wingdings" panose="05000000000000000000" pitchFamily="2" charset="2"/>
              <a:buChar char="§"/>
            </a:pPr>
            <a:r>
              <a:rPr lang="en-US" smtClean="0"/>
              <a:t>For extreme preterm and low birth weight we cloud use plastic bag which help in keeping the humidity and preventing additional heat loss.</a:t>
            </a:r>
          </a:p>
          <a:p>
            <a:pPr>
              <a:buFont typeface="Wingdings" panose="05000000000000000000" pitchFamily="2" charset="2"/>
              <a:buChar char="§"/>
            </a:pPr>
            <a:endParaRPr lang="en-US" smtClean="0"/>
          </a:p>
          <a:p>
            <a:pPr marL="114300" indent="0">
              <a:buNone/>
            </a:pPr>
            <a:endParaRPr lang="en-US"/>
          </a:p>
        </p:txBody>
      </p:sp>
    </p:spTree>
    <p:extLst>
      <p:ext uri="{BB962C8B-B14F-4D97-AF65-F5344CB8AC3E}">
        <p14:creationId xmlns:p14="http://schemas.microsoft.com/office/powerpoint/2010/main" val="182926317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765" y="255639"/>
            <a:ext cx="8596668" cy="1320800"/>
          </a:xfrm>
        </p:spPr>
        <p:txBody>
          <a:bodyPr/>
          <a:lstStyle/>
          <a:p>
            <a:r>
              <a:rPr lang="en-US"/>
              <a:t>What happens during the transition from fetal to neonatal circulation?</a:t>
            </a:r>
          </a:p>
        </p:txBody>
      </p:sp>
      <p:sp>
        <p:nvSpPr>
          <p:cNvPr id="3" name="Content Placeholder 2"/>
          <p:cNvSpPr>
            <a:spLocks noGrp="1"/>
          </p:cNvSpPr>
          <p:nvPr>
            <p:ph idx="1"/>
          </p:nvPr>
        </p:nvSpPr>
        <p:spPr>
          <a:xfrm>
            <a:off x="362806" y="2801256"/>
            <a:ext cx="5131038" cy="3466829"/>
          </a:xfrm>
        </p:spPr>
        <p:txBody>
          <a:bodyPr>
            <a:normAutofit/>
          </a:bodyPr>
          <a:lstStyle/>
          <a:p>
            <a:pPr marL="0" indent="0" algn="ctr">
              <a:buNone/>
            </a:pPr>
            <a:r>
              <a:rPr lang="en-US" sz="2400"/>
              <a:t>Before birth, the fetal lungs do not participate in gas exchange. </a:t>
            </a:r>
          </a:p>
          <a:p>
            <a:pPr marL="0" indent="0" algn="ctr">
              <a:buNone/>
            </a:pPr>
            <a:endParaRPr lang="en-US" sz="2400"/>
          </a:p>
        </p:txBody>
      </p:sp>
      <p:pic>
        <p:nvPicPr>
          <p:cNvPr id="4" name="Picture 3"/>
          <p:cNvPicPr>
            <a:picLocks noChangeAspect="1"/>
          </p:cNvPicPr>
          <p:nvPr/>
        </p:nvPicPr>
        <p:blipFill>
          <a:blip r:embed="rId3"/>
          <a:stretch>
            <a:fillRect/>
          </a:stretch>
        </p:blipFill>
        <p:spPr>
          <a:xfrm>
            <a:off x="6321703" y="1732331"/>
            <a:ext cx="3264251" cy="3966652"/>
          </a:xfrm>
          <a:prstGeom prst="rect">
            <a:avLst/>
          </a:prstGeom>
        </p:spPr>
      </p:pic>
      <p:sp>
        <p:nvSpPr>
          <p:cNvPr id="6" name="Rectangle 5"/>
          <p:cNvSpPr/>
          <p:nvPr/>
        </p:nvSpPr>
        <p:spPr>
          <a:xfrm>
            <a:off x="542178" y="4683320"/>
            <a:ext cx="5365596" cy="1015663"/>
          </a:xfrm>
          <a:prstGeom prst="rect">
            <a:avLst/>
          </a:prstGeom>
          <a:ln>
            <a:solidFill>
              <a:srgbClr val="FF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2000" b="1">
                <a:solidFill>
                  <a:srgbClr val="FF0000"/>
                </a:solidFill>
                <a:latin typeface="Calibri"/>
              </a:rPr>
              <a:t>In utero, most of the blood flow is shunted away from the lungs and directed to the placenta where fetoplacental gas exchange occurs</a:t>
            </a:r>
          </a:p>
        </p:txBody>
      </p:sp>
      <p:sp>
        <p:nvSpPr>
          <p:cNvPr id="5" name="Rectangle 4"/>
          <p:cNvSpPr/>
          <p:nvPr/>
        </p:nvSpPr>
        <p:spPr>
          <a:xfrm>
            <a:off x="6879771" y="3454400"/>
            <a:ext cx="1074058" cy="26125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Trebuchet MS"/>
                <a:ea typeface="+mn-ea"/>
                <a:cs typeface="+mn-cs"/>
              </a:defRPr>
            </a:lvl1pPr>
            <a:lvl2pPr marL="457200" algn="l" defTabSz="914400" rtl="0" eaLnBrk="1" latinLnBrk="0" hangingPunct="1">
              <a:defRPr sz="1800" kern="1200">
                <a:solidFill>
                  <a:srgbClr val="FFFFFF"/>
                </a:solidFill>
                <a:latin typeface="Trebuchet MS"/>
                <a:ea typeface="+mn-ea"/>
                <a:cs typeface="+mn-cs"/>
              </a:defRPr>
            </a:lvl2pPr>
            <a:lvl3pPr marL="914400" algn="l" defTabSz="914400" rtl="0" eaLnBrk="1" latinLnBrk="0" hangingPunct="1">
              <a:defRPr sz="1800" kern="1200">
                <a:solidFill>
                  <a:srgbClr val="FFFFFF"/>
                </a:solidFill>
                <a:latin typeface="Trebuchet MS"/>
                <a:ea typeface="+mn-ea"/>
                <a:cs typeface="+mn-cs"/>
              </a:defRPr>
            </a:lvl3pPr>
            <a:lvl4pPr marL="1371600" algn="l" defTabSz="914400" rtl="0" eaLnBrk="1" latinLnBrk="0" hangingPunct="1">
              <a:defRPr sz="1800" kern="1200">
                <a:solidFill>
                  <a:srgbClr val="FFFFFF"/>
                </a:solidFill>
                <a:latin typeface="Trebuchet MS"/>
                <a:ea typeface="+mn-ea"/>
                <a:cs typeface="+mn-cs"/>
              </a:defRPr>
            </a:lvl4pPr>
            <a:lvl5pPr marL="1828800" algn="l" defTabSz="914400" rtl="0" eaLnBrk="1" latinLnBrk="0" hangingPunct="1">
              <a:defRPr sz="1800" kern="1200">
                <a:solidFill>
                  <a:srgbClr val="FFFFFF"/>
                </a:solidFill>
                <a:latin typeface="Trebuchet MS"/>
                <a:ea typeface="+mn-ea"/>
                <a:cs typeface="+mn-cs"/>
              </a:defRPr>
            </a:lvl5pPr>
            <a:lvl6pPr marL="2286000" algn="l" defTabSz="914400" rtl="0" eaLnBrk="1" latinLnBrk="0" hangingPunct="1">
              <a:defRPr sz="1800" kern="1200">
                <a:solidFill>
                  <a:srgbClr val="FFFFFF"/>
                </a:solidFill>
                <a:latin typeface="Trebuchet MS"/>
                <a:ea typeface="+mn-ea"/>
                <a:cs typeface="+mn-cs"/>
              </a:defRPr>
            </a:lvl6pPr>
            <a:lvl7pPr marL="2743200" algn="l" defTabSz="914400" rtl="0" eaLnBrk="1" latinLnBrk="0" hangingPunct="1">
              <a:defRPr sz="1800" kern="1200">
                <a:solidFill>
                  <a:srgbClr val="FFFFFF"/>
                </a:solidFill>
                <a:latin typeface="Trebuchet MS"/>
                <a:ea typeface="+mn-ea"/>
                <a:cs typeface="+mn-cs"/>
              </a:defRPr>
            </a:lvl7pPr>
            <a:lvl8pPr marL="3200400" algn="l" defTabSz="914400" rtl="0" eaLnBrk="1" latinLnBrk="0" hangingPunct="1">
              <a:defRPr sz="1800" kern="1200">
                <a:solidFill>
                  <a:srgbClr val="FFFFFF"/>
                </a:solidFill>
                <a:latin typeface="Trebuchet MS"/>
                <a:ea typeface="+mn-ea"/>
                <a:cs typeface="+mn-cs"/>
              </a:defRPr>
            </a:lvl8pPr>
            <a:lvl9pPr marL="3657600" algn="l" defTabSz="914400" rtl="0" eaLnBrk="1" latinLnBrk="0" hangingPunct="1">
              <a:defRPr sz="1800" kern="1200">
                <a:solidFill>
                  <a:srgbClr val="FFFFFF"/>
                </a:solidFill>
                <a:latin typeface="Trebuchet MS"/>
                <a:ea typeface="+mn-ea"/>
                <a:cs typeface="+mn-cs"/>
              </a:defRPr>
            </a:lvl9pPr>
          </a:lstStyle>
          <a:p>
            <a:pPr algn="ctr"/>
            <a:endParaRPr lang="en-US"/>
          </a:p>
        </p:txBody>
      </p:sp>
      <p:sp>
        <p:nvSpPr>
          <p:cNvPr id="7" name="Oval 6"/>
          <p:cNvSpPr/>
          <p:nvPr/>
        </p:nvSpPr>
        <p:spPr>
          <a:xfrm>
            <a:off x="8157029" y="3483429"/>
            <a:ext cx="304800" cy="26125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Trebuchet MS"/>
                <a:ea typeface="+mn-ea"/>
                <a:cs typeface="+mn-cs"/>
              </a:defRPr>
            </a:lvl1pPr>
            <a:lvl2pPr marL="457200" algn="l" defTabSz="914400" rtl="0" eaLnBrk="1" latinLnBrk="0" hangingPunct="1">
              <a:defRPr sz="1800" kern="1200">
                <a:solidFill>
                  <a:srgbClr val="FFFFFF"/>
                </a:solidFill>
                <a:latin typeface="Trebuchet MS"/>
                <a:ea typeface="+mn-ea"/>
                <a:cs typeface="+mn-cs"/>
              </a:defRPr>
            </a:lvl2pPr>
            <a:lvl3pPr marL="914400" algn="l" defTabSz="914400" rtl="0" eaLnBrk="1" latinLnBrk="0" hangingPunct="1">
              <a:defRPr sz="1800" kern="1200">
                <a:solidFill>
                  <a:srgbClr val="FFFFFF"/>
                </a:solidFill>
                <a:latin typeface="Trebuchet MS"/>
                <a:ea typeface="+mn-ea"/>
                <a:cs typeface="+mn-cs"/>
              </a:defRPr>
            </a:lvl3pPr>
            <a:lvl4pPr marL="1371600" algn="l" defTabSz="914400" rtl="0" eaLnBrk="1" latinLnBrk="0" hangingPunct="1">
              <a:defRPr sz="1800" kern="1200">
                <a:solidFill>
                  <a:srgbClr val="FFFFFF"/>
                </a:solidFill>
                <a:latin typeface="Trebuchet MS"/>
                <a:ea typeface="+mn-ea"/>
                <a:cs typeface="+mn-cs"/>
              </a:defRPr>
            </a:lvl4pPr>
            <a:lvl5pPr marL="1828800" algn="l" defTabSz="914400" rtl="0" eaLnBrk="1" latinLnBrk="0" hangingPunct="1">
              <a:defRPr sz="1800" kern="1200">
                <a:solidFill>
                  <a:srgbClr val="FFFFFF"/>
                </a:solidFill>
                <a:latin typeface="Trebuchet MS"/>
                <a:ea typeface="+mn-ea"/>
                <a:cs typeface="+mn-cs"/>
              </a:defRPr>
            </a:lvl5pPr>
            <a:lvl6pPr marL="2286000" algn="l" defTabSz="914400" rtl="0" eaLnBrk="1" latinLnBrk="0" hangingPunct="1">
              <a:defRPr sz="1800" kern="1200">
                <a:solidFill>
                  <a:srgbClr val="FFFFFF"/>
                </a:solidFill>
                <a:latin typeface="Trebuchet MS"/>
                <a:ea typeface="+mn-ea"/>
                <a:cs typeface="+mn-cs"/>
              </a:defRPr>
            </a:lvl6pPr>
            <a:lvl7pPr marL="2743200" algn="l" defTabSz="914400" rtl="0" eaLnBrk="1" latinLnBrk="0" hangingPunct="1">
              <a:defRPr sz="1800" kern="1200">
                <a:solidFill>
                  <a:srgbClr val="FFFFFF"/>
                </a:solidFill>
                <a:latin typeface="Trebuchet MS"/>
                <a:ea typeface="+mn-ea"/>
                <a:cs typeface="+mn-cs"/>
              </a:defRPr>
            </a:lvl7pPr>
            <a:lvl8pPr marL="3200400" algn="l" defTabSz="914400" rtl="0" eaLnBrk="1" latinLnBrk="0" hangingPunct="1">
              <a:defRPr sz="1800" kern="1200">
                <a:solidFill>
                  <a:srgbClr val="FFFFFF"/>
                </a:solidFill>
                <a:latin typeface="Trebuchet MS"/>
                <a:ea typeface="+mn-ea"/>
                <a:cs typeface="+mn-cs"/>
              </a:defRPr>
            </a:lvl8pPr>
            <a:lvl9pPr marL="3657600" algn="l" defTabSz="914400" rtl="0" eaLnBrk="1" latinLnBrk="0" hangingPunct="1">
              <a:defRPr sz="1800" kern="1200">
                <a:solidFill>
                  <a:srgbClr val="FFFFFF"/>
                </a:solidFill>
                <a:latin typeface="Trebuchet MS"/>
                <a:ea typeface="+mn-ea"/>
                <a:cs typeface="+mn-cs"/>
              </a:defRPr>
            </a:lvl9pPr>
          </a:lstStyle>
          <a:p>
            <a:pPr algn="ctr"/>
            <a:endParaRPr lang="en-US"/>
          </a:p>
        </p:txBody>
      </p:sp>
    </p:spTree>
    <p:extLst>
      <p:ext uri="{BB962C8B-B14F-4D97-AF65-F5344CB8AC3E}">
        <p14:creationId xmlns:p14="http://schemas.microsoft.com/office/powerpoint/2010/main" val="2176823324"/>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u="sng" smtClean="0"/>
              <a:t>Assessment and recognition of the problem:</a:t>
            </a:r>
            <a:endParaRPr lang="en-US" b="1" i="1" u="sng"/>
          </a:p>
        </p:txBody>
      </p:sp>
      <p:sp>
        <p:nvSpPr>
          <p:cNvPr id="3" name="Content Placeholder 2"/>
          <p:cNvSpPr>
            <a:spLocks noGrp="1"/>
          </p:cNvSpPr>
          <p:nvPr>
            <p:ph idx="1"/>
          </p:nvPr>
        </p:nvSpPr>
        <p:spPr/>
        <p:txBody>
          <a:bodyPr>
            <a:normAutofit lnSpcReduction="10000"/>
          </a:bodyPr>
          <a:lstStyle/>
          <a:p>
            <a:r>
              <a:rPr lang="en-US" smtClean="0"/>
              <a:t>The need for resuscitation should be recognized before the end of the 1</a:t>
            </a:r>
            <a:r>
              <a:rPr lang="en-US" baseline="30000" smtClean="0"/>
              <a:t>st</a:t>
            </a:r>
            <a:r>
              <a:rPr lang="en-US" smtClean="0"/>
              <a:t> minute , the faster the recognition the better .</a:t>
            </a:r>
          </a:p>
          <a:p>
            <a:r>
              <a:rPr lang="en-US" smtClean="0"/>
              <a:t>The </a:t>
            </a:r>
            <a:r>
              <a:rPr lang="en-US" b="1" u="sng" smtClean="0"/>
              <a:t>most</a:t>
            </a:r>
            <a:r>
              <a:rPr lang="en-US" u="sng" smtClean="0"/>
              <a:t> </a:t>
            </a:r>
            <a:r>
              <a:rPr lang="en-US" b="1" u="sng" smtClean="0"/>
              <a:t>important</a:t>
            </a:r>
            <a:r>
              <a:rPr lang="en-US" u="sng" smtClean="0"/>
              <a:t> </a:t>
            </a:r>
            <a:r>
              <a:rPr lang="en-US" smtClean="0"/>
              <a:t>indicator which can tell us if we need resuscitation </a:t>
            </a:r>
            <a:r>
              <a:rPr lang="en-US" b="1" i="1" u="sng" smtClean="0">
                <a:solidFill>
                  <a:schemeClr val="accent1">
                    <a:lumMod val="75000"/>
                  </a:schemeClr>
                </a:solidFill>
              </a:rPr>
              <a:t>is Breathing </a:t>
            </a:r>
            <a:r>
              <a:rPr lang="en-US" smtClean="0"/>
              <a:t>after the delivery .</a:t>
            </a:r>
          </a:p>
          <a:p>
            <a:r>
              <a:rPr lang="en-US" smtClean="0"/>
              <a:t>If the baby doesn't breath resuscitation should be started </a:t>
            </a:r>
            <a:r>
              <a:rPr lang="en-US" b="1" u="sng" smtClean="0"/>
              <a:t>immediately.</a:t>
            </a:r>
          </a:p>
          <a:p>
            <a:r>
              <a:rPr lang="en-US" b="1" i="1" u="sng" smtClean="0">
                <a:solidFill>
                  <a:schemeClr val="accent1">
                    <a:lumMod val="75000"/>
                  </a:schemeClr>
                </a:solidFill>
              </a:rPr>
              <a:t>Assessment is done by focusing on:</a:t>
            </a:r>
          </a:p>
          <a:p>
            <a:pPr>
              <a:buFont typeface="Wingdings" panose="05000000000000000000" pitchFamily="2" charset="2"/>
              <a:buChar char="ü"/>
            </a:pPr>
            <a:r>
              <a:rPr lang="en-US" smtClean="0"/>
              <a:t>Breathing .</a:t>
            </a:r>
          </a:p>
          <a:p>
            <a:pPr>
              <a:buFont typeface="Wingdings" panose="05000000000000000000" pitchFamily="2" charset="2"/>
              <a:buChar char="ü"/>
            </a:pPr>
            <a:r>
              <a:rPr lang="en-US" smtClean="0"/>
              <a:t>Heart rate .</a:t>
            </a:r>
          </a:p>
          <a:p>
            <a:pPr>
              <a:buFont typeface="Wingdings" panose="05000000000000000000" pitchFamily="2" charset="2"/>
              <a:buChar char="ü"/>
            </a:pPr>
            <a:r>
              <a:rPr lang="en-US" smtClean="0"/>
              <a:t>Color.</a:t>
            </a:r>
            <a:endParaRPr lang="en-US"/>
          </a:p>
        </p:txBody>
      </p:sp>
    </p:spTree>
    <p:extLst>
      <p:ext uri="{BB962C8B-B14F-4D97-AF65-F5344CB8AC3E}">
        <p14:creationId xmlns:p14="http://schemas.microsoft.com/office/powerpoint/2010/main" val="452501203"/>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u="sng" smtClean="0"/>
              <a:t>1)breathing:</a:t>
            </a:r>
            <a:endParaRPr lang="en-US" b="1" i="1" u="sng"/>
          </a:p>
        </p:txBody>
      </p:sp>
      <p:sp>
        <p:nvSpPr>
          <p:cNvPr id="3" name="Content Placeholder 2"/>
          <p:cNvSpPr>
            <a:spLocks noGrp="1"/>
          </p:cNvSpPr>
          <p:nvPr>
            <p:ph idx="1"/>
          </p:nvPr>
        </p:nvSpPr>
        <p:spPr/>
        <p:txBody>
          <a:bodyPr/>
          <a:lstStyle/>
          <a:p>
            <a:r>
              <a:rPr lang="en-US" dirty="0" smtClean="0"/>
              <a:t>The newly born infant should have a regular respiration </a:t>
            </a:r>
            <a:r>
              <a:rPr lang="en-US" dirty="0" smtClean="0"/>
              <a:t>a </a:t>
            </a:r>
            <a:r>
              <a:rPr lang="en-US" smtClean="0"/>
              <a:t>round 30-60</a:t>
            </a:r>
            <a:r>
              <a:rPr lang="en-US" smtClean="0">
                <a:solidFill>
                  <a:schemeClr val="accent1">
                    <a:lumMod val="75000"/>
                  </a:schemeClr>
                </a:solidFill>
              </a:rPr>
              <a:t> </a:t>
            </a:r>
            <a:r>
              <a:rPr lang="en-US" dirty="0" smtClean="0">
                <a:solidFill>
                  <a:schemeClr val="accent1">
                    <a:lumMod val="75000"/>
                  </a:schemeClr>
                </a:solidFill>
              </a:rPr>
              <a:t>b/pm</a:t>
            </a:r>
            <a:r>
              <a:rPr lang="en-US" dirty="0" smtClean="0">
                <a:solidFill>
                  <a:schemeClr val="accent1">
                    <a:lumMod val="75000"/>
                  </a:schemeClr>
                </a:solidFill>
              </a:rPr>
              <a:t>.</a:t>
            </a:r>
          </a:p>
          <a:p>
            <a:r>
              <a:rPr lang="en-US" dirty="0" smtClean="0"/>
              <a:t>The </a:t>
            </a:r>
            <a:r>
              <a:rPr lang="en-US" dirty="0" smtClean="0">
                <a:solidFill>
                  <a:schemeClr val="accent1">
                    <a:lumMod val="75000"/>
                  </a:schemeClr>
                </a:solidFill>
              </a:rPr>
              <a:t>most obvious sign </a:t>
            </a:r>
            <a:r>
              <a:rPr lang="en-US" dirty="0" smtClean="0"/>
              <a:t>for adequate ventilation is for the baby to </a:t>
            </a:r>
            <a:r>
              <a:rPr lang="en-US" b="1" i="1" u="sng" dirty="0" smtClean="0">
                <a:solidFill>
                  <a:schemeClr val="accent1">
                    <a:lumMod val="75000"/>
                  </a:schemeClr>
                </a:solidFill>
              </a:rPr>
              <a:t>cry</a:t>
            </a:r>
            <a:r>
              <a:rPr lang="en-US" dirty="0" smtClean="0"/>
              <a:t> after the delivery beside having a normal HR .</a:t>
            </a:r>
          </a:p>
          <a:p>
            <a:r>
              <a:rPr lang="en-US" dirty="0" smtClean="0"/>
              <a:t>The breathing after the delivery immediately can be insufficient but is adequate while </a:t>
            </a:r>
            <a:r>
              <a:rPr lang="en-US" dirty="0" smtClean="0">
                <a:solidFill>
                  <a:schemeClr val="accent1">
                    <a:lumMod val="75000"/>
                  </a:schemeClr>
                </a:solidFill>
              </a:rPr>
              <a:t>gasping</a:t>
            </a:r>
            <a:r>
              <a:rPr lang="en-US" dirty="0" smtClean="0"/>
              <a:t> (occasional breathing with long pauses in between is inadequate).</a:t>
            </a:r>
          </a:p>
          <a:p>
            <a:endParaRPr lang="en-US" dirty="0"/>
          </a:p>
        </p:txBody>
      </p:sp>
    </p:spTree>
    <p:extLst>
      <p:ext uri="{BB962C8B-B14F-4D97-AF65-F5344CB8AC3E}">
        <p14:creationId xmlns:p14="http://schemas.microsoft.com/office/powerpoint/2010/main" val="2102223458"/>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2)Heart rate:</a:t>
            </a:r>
            <a:endParaRPr lang="en-US"/>
          </a:p>
        </p:txBody>
      </p:sp>
      <p:sp>
        <p:nvSpPr>
          <p:cNvPr id="3" name="Content Placeholder 2"/>
          <p:cNvSpPr>
            <a:spLocks noGrp="1"/>
          </p:cNvSpPr>
          <p:nvPr>
            <p:ph idx="1"/>
          </p:nvPr>
        </p:nvSpPr>
        <p:spPr/>
        <p:txBody>
          <a:bodyPr>
            <a:normAutofit/>
          </a:bodyPr>
          <a:lstStyle/>
          <a:p>
            <a:r>
              <a:rPr lang="en-US" dirty="0" smtClean="0"/>
              <a:t>The </a:t>
            </a:r>
            <a:r>
              <a:rPr lang="en-US" dirty="0" smtClean="0">
                <a:solidFill>
                  <a:schemeClr val="accent1">
                    <a:lumMod val="75000"/>
                  </a:schemeClr>
                </a:solidFill>
              </a:rPr>
              <a:t>heart rate </a:t>
            </a:r>
            <a:r>
              <a:rPr lang="en-US" dirty="0" smtClean="0"/>
              <a:t>for newly born infant is </a:t>
            </a:r>
            <a:r>
              <a:rPr lang="en-US" dirty="0" smtClean="0">
                <a:solidFill>
                  <a:schemeClr val="accent1">
                    <a:lumMod val="75000"/>
                  </a:schemeClr>
                </a:solidFill>
              </a:rPr>
              <a:t>&gt;100 </a:t>
            </a:r>
            <a:r>
              <a:rPr lang="en-US" dirty="0" smtClean="0">
                <a:solidFill>
                  <a:schemeClr val="accent1">
                    <a:lumMod val="75000"/>
                  </a:schemeClr>
                </a:solidFill>
              </a:rPr>
              <a:t>b/pm </a:t>
            </a:r>
            <a:r>
              <a:rPr lang="en-US" dirty="0" smtClean="0"/>
              <a:t>for a healthy infant.</a:t>
            </a:r>
          </a:p>
          <a:p>
            <a:r>
              <a:rPr lang="en-US" b="1" u="sng" dirty="0" smtClean="0">
                <a:solidFill>
                  <a:schemeClr val="accent1">
                    <a:lumMod val="75000"/>
                  </a:schemeClr>
                </a:solidFill>
              </a:rPr>
              <a:t>We detect the heart rate for newborn by :</a:t>
            </a:r>
          </a:p>
          <a:p>
            <a:pPr marL="571500" indent="-457200">
              <a:buAutoNum type="arabicParenR"/>
            </a:pPr>
            <a:r>
              <a:rPr lang="en-US" dirty="0" smtClean="0"/>
              <a:t>Auscultation on the apex of the heart ( most accurate ).</a:t>
            </a:r>
          </a:p>
          <a:p>
            <a:pPr marL="571500" indent="-457200">
              <a:buAutoNum type="arabicParenR"/>
            </a:pPr>
            <a:r>
              <a:rPr lang="en-US" dirty="0" smtClean="0"/>
              <a:t>Direct palpation of the cord. </a:t>
            </a:r>
          </a:p>
          <a:p>
            <a:pPr>
              <a:buFont typeface="Wingdings" panose="05000000000000000000" pitchFamily="2" charset="2"/>
              <a:buChar char="ü"/>
            </a:pPr>
            <a:r>
              <a:rPr lang="en-US" dirty="0" smtClean="0"/>
              <a:t>but if cord pulsation is missing that doesn’t mean that there is no pulse .</a:t>
            </a:r>
          </a:p>
          <a:p>
            <a:pPr marL="571500" indent="-457200">
              <a:buAutoNum type="arabicParenR"/>
            </a:pPr>
            <a:endParaRPr lang="en-US" dirty="0"/>
          </a:p>
        </p:txBody>
      </p:sp>
    </p:spTree>
    <p:extLst>
      <p:ext uri="{BB962C8B-B14F-4D97-AF65-F5344CB8AC3E}">
        <p14:creationId xmlns:p14="http://schemas.microsoft.com/office/powerpoint/2010/main" val="3774006109"/>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u="sng" smtClean="0"/>
              <a:t>3) color:</a:t>
            </a:r>
            <a:endParaRPr lang="en-US" b="1" i="1" u="sng"/>
          </a:p>
        </p:txBody>
      </p:sp>
      <p:sp>
        <p:nvSpPr>
          <p:cNvPr id="3" name="Content Placeholder 2"/>
          <p:cNvSpPr>
            <a:spLocks noGrp="1"/>
          </p:cNvSpPr>
          <p:nvPr>
            <p:ph idx="1"/>
          </p:nvPr>
        </p:nvSpPr>
        <p:spPr/>
        <p:txBody>
          <a:bodyPr/>
          <a:lstStyle/>
          <a:p>
            <a:r>
              <a:rPr lang="en-US" smtClean="0"/>
              <a:t>It’s a </a:t>
            </a:r>
            <a:r>
              <a:rPr lang="en-US" smtClean="0">
                <a:solidFill>
                  <a:schemeClr val="accent1">
                    <a:lumMod val="75000"/>
                  </a:schemeClr>
                </a:solidFill>
              </a:rPr>
              <a:t>poor</a:t>
            </a:r>
            <a:r>
              <a:rPr lang="en-US" smtClean="0"/>
              <a:t> indicator for oxygenation so the assessment can be </a:t>
            </a:r>
            <a:r>
              <a:rPr lang="en-US" smtClean="0">
                <a:solidFill>
                  <a:schemeClr val="accent1">
                    <a:lumMod val="75000"/>
                  </a:schemeClr>
                </a:solidFill>
              </a:rPr>
              <a:t>better by </a:t>
            </a:r>
            <a:r>
              <a:rPr lang="en-US" smtClean="0"/>
              <a:t>using </a:t>
            </a:r>
            <a:r>
              <a:rPr lang="en-US" b="1" u="sng" smtClean="0">
                <a:solidFill>
                  <a:schemeClr val="accent1">
                    <a:lumMod val="75000"/>
                  </a:schemeClr>
                </a:solidFill>
              </a:rPr>
              <a:t>pulse oximeter </a:t>
            </a:r>
            <a:r>
              <a:rPr lang="en-US" smtClean="0"/>
              <a:t>with an neonatal probe attached to the right hand of the neonate.</a:t>
            </a:r>
          </a:p>
          <a:p>
            <a:r>
              <a:rPr lang="en-US" smtClean="0"/>
              <a:t>If pulse oximeter was done </a:t>
            </a:r>
            <a:r>
              <a:rPr lang="en-US" smtClean="0">
                <a:solidFill>
                  <a:schemeClr val="accent1">
                    <a:lumMod val="75000"/>
                  </a:schemeClr>
                </a:solidFill>
              </a:rPr>
              <a:t>immediately</a:t>
            </a:r>
            <a:r>
              <a:rPr lang="en-US" smtClean="0"/>
              <a:t> after the delivery it will be about </a:t>
            </a:r>
            <a:r>
              <a:rPr lang="en-US" smtClean="0">
                <a:solidFill>
                  <a:schemeClr val="accent1">
                    <a:lumMod val="75000"/>
                  </a:schemeClr>
                </a:solidFill>
              </a:rPr>
              <a:t>60%</a:t>
            </a:r>
            <a:r>
              <a:rPr lang="en-US" smtClean="0"/>
              <a:t> which is normal .</a:t>
            </a:r>
          </a:p>
          <a:p>
            <a:r>
              <a:rPr lang="en-US" smtClean="0"/>
              <a:t>It takes about </a:t>
            </a:r>
            <a:r>
              <a:rPr lang="en-US" smtClean="0">
                <a:solidFill>
                  <a:schemeClr val="accent1">
                    <a:lumMod val="75000"/>
                  </a:schemeClr>
                </a:solidFill>
              </a:rPr>
              <a:t>1-5 min after </a:t>
            </a:r>
            <a:r>
              <a:rPr lang="en-US" smtClean="0"/>
              <a:t>the delivery for a healthy neonate to have pulse oximeter reading about </a:t>
            </a:r>
            <a:r>
              <a:rPr lang="en-US" smtClean="0">
                <a:solidFill>
                  <a:schemeClr val="accent1">
                    <a:lumMod val="75000"/>
                  </a:schemeClr>
                </a:solidFill>
              </a:rPr>
              <a:t>90%.</a:t>
            </a:r>
          </a:p>
          <a:p>
            <a:r>
              <a:rPr lang="en-US" smtClean="0"/>
              <a:t>O2 and color should be continuously assessed in newborns.</a:t>
            </a:r>
            <a:endParaRPr lang="en-US"/>
          </a:p>
        </p:txBody>
      </p:sp>
    </p:spTree>
    <p:extLst>
      <p:ext uri="{BB962C8B-B14F-4D97-AF65-F5344CB8AC3E}">
        <p14:creationId xmlns:p14="http://schemas.microsoft.com/office/powerpoint/2010/main" val="3353876255"/>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APGR score :</a:t>
            </a:r>
            <a:endParaRPr lang="en-US"/>
          </a:p>
        </p:txBody>
      </p:sp>
      <p:sp>
        <p:nvSpPr>
          <p:cNvPr id="3" name="Content Placeholder 2"/>
          <p:cNvSpPr>
            <a:spLocks noGrp="1"/>
          </p:cNvSpPr>
          <p:nvPr>
            <p:ph idx="1"/>
          </p:nvPr>
        </p:nvSpPr>
        <p:spPr/>
        <p:txBody>
          <a:bodyPr/>
          <a:lstStyle/>
          <a:p>
            <a:r>
              <a:rPr lang="en-US" b="1" i="1" u="sng">
                <a:solidFill>
                  <a:schemeClr val="accent1">
                    <a:lumMod val="75000"/>
                  </a:schemeClr>
                </a:solidFill>
              </a:rPr>
              <a:t>The Apgar </a:t>
            </a:r>
            <a:r>
              <a:rPr lang="en-US" b="1" i="1" u="sng" smtClean="0">
                <a:solidFill>
                  <a:schemeClr val="accent1">
                    <a:lumMod val="75000"/>
                  </a:schemeClr>
                </a:solidFill>
              </a:rPr>
              <a:t>score: </a:t>
            </a:r>
            <a:r>
              <a:rPr lang="en-US"/>
              <a:t>is a quick way for doctors to evaluate the health of all newborns at 1 and 5 minutes after birth and in response to </a:t>
            </a:r>
            <a:r>
              <a:rPr lang="en-US" smtClean="0"/>
              <a:t>resuscitation.</a:t>
            </a:r>
          </a:p>
          <a:p>
            <a:r>
              <a:rPr lang="en-US" smtClean="0"/>
              <a:t>APGAR score is </a:t>
            </a:r>
            <a:r>
              <a:rPr lang="en-US" smtClean="0">
                <a:solidFill>
                  <a:schemeClr val="accent1">
                    <a:lumMod val="75000"/>
                  </a:schemeClr>
                </a:solidFill>
              </a:rPr>
              <a:t>not</a:t>
            </a:r>
            <a:r>
              <a:rPr lang="en-US" smtClean="0"/>
              <a:t> an indicator wither we should do resuscitation or not because the decision of doing resuscitation should be before the 1</a:t>
            </a:r>
            <a:r>
              <a:rPr lang="en-US" baseline="30000" smtClean="0"/>
              <a:t>st</a:t>
            </a:r>
            <a:r>
              <a:rPr lang="en-US" smtClean="0"/>
              <a:t> minute ends .</a:t>
            </a:r>
          </a:p>
          <a:p>
            <a:r>
              <a:rPr lang="en-US" b="1" i="1" u="sng" smtClean="0">
                <a:solidFill>
                  <a:schemeClr val="accent1">
                    <a:lumMod val="75000"/>
                  </a:schemeClr>
                </a:solidFill>
              </a:rPr>
              <a:t>The newborn is examined for 5 signs:</a:t>
            </a:r>
          </a:p>
          <a:p>
            <a:pPr>
              <a:buFont typeface="Wingdings" panose="05000000000000000000" pitchFamily="2" charset="2"/>
              <a:buChar char="ü"/>
            </a:pPr>
            <a:r>
              <a:rPr lang="en-US"/>
              <a:t>breathing, heart rate, muscle tone, reflex irritability and </a:t>
            </a:r>
            <a:r>
              <a:rPr lang="en-US" err="1" smtClean="0"/>
              <a:t>colour.</a:t>
            </a:r>
          </a:p>
          <a:p>
            <a:endParaRPr lang="en-US"/>
          </a:p>
        </p:txBody>
      </p:sp>
    </p:spTree>
    <p:extLst>
      <p:ext uri="{BB962C8B-B14F-4D97-AF65-F5344CB8AC3E}">
        <p14:creationId xmlns:p14="http://schemas.microsoft.com/office/powerpoint/2010/main" val="4184593574"/>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smtClean="0"/>
              <a:t>The score doesn't depend on the severity of the asphyxia alone , it also depend on anesthesia , maternal medications, fetal infections or anomalies and prematurity.</a:t>
            </a:r>
          </a:p>
          <a:p>
            <a:r>
              <a:rPr lang="en-US" smtClean="0"/>
              <a:t>Each variable of the APGAR score should be assessed at 1min and 5 min.</a:t>
            </a:r>
          </a:p>
          <a:p>
            <a:endParaRPr lang="en-US"/>
          </a:p>
        </p:txBody>
      </p:sp>
    </p:spTree>
    <p:extLst>
      <p:ext uri="{BB962C8B-B14F-4D97-AF65-F5344CB8AC3E}">
        <p14:creationId xmlns:p14="http://schemas.microsoft.com/office/powerpoint/2010/main" val="1813470517"/>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0834" y="-33270"/>
            <a:ext cx="9067800" cy="678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7096079"/>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APGAR score results:</a:t>
            </a:r>
            <a:endParaRPr lang="en-US"/>
          </a:p>
        </p:txBody>
      </p:sp>
      <p:sp>
        <p:nvSpPr>
          <p:cNvPr id="3" name="Content Placeholder 2"/>
          <p:cNvSpPr>
            <a:spLocks noGrp="1"/>
          </p:cNvSpPr>
          <p:nvPr>
            <p:ph idx="1"/>
          </p:nvPr>
        </p:nvSpPr>
        <p:spPr>
          <a:xfrm>
            <a:off x="228600" y="1600200"/>
            <a:ext cx="8534400" cy="4953000"/>
          </a:xfrm>
        </p:spPr>
        <p:txBody>
          <a:bodyPr/>
          <a:lstStyle/>
          <a:p>
            <a:pPr>
              <a:buFont typeface="Wingdings" panose="05000000000000000000" pitchFamily="2" charset="2"/>
              <a:buChar char="v"/>
            </a:pPr>
            <a:r>
              <a:rPr lang="en-US" sz="3600" b="1" i="1" u="sng" smtClean="0"/>
              <a:t>8-10 score :</a:t>
            </a:r>
          </a:p>
          <a:p>
            <a:pPr>
              <a:buFont typeface="Wingdings" panose="05000000000000000000" pitchFamily="2" charset="2"/>
              <a:buChar char="ü"/>
            </a:pPr>
            <a:r>
              <a:rPr lang="en-US" smtClean="0"/>
              <a:t>This is usually achieved by most of the neonates:</a:t>
            </a:r>
          </a:p>
          <a:p>
            <a:pPr>
              <a:buFont typeface="Wingdings" panose="05000000000000000000" pitchFamily="2" charset="2"/>
              <a:buChar char="ü"/>
            </a:pPr>
            <a:r>
              <a:rPr lang="en-US" smtClean="0"/>
              <a:t>No need for any action except :</a:t>
            </a:r>
          </a:p>
          <a:p>
            <a:pPr marL="571500" indent="-457200">
              <a:buFont typeface="+mj-lt"/>
              <a:buAutoNum type="arabicParenR"/>
            </a:pPr>
            <a:r>
              <a:rPr lang="en-US" smtClean="0"/>
              <a:t>nasal </a:t>
            </a:r>
            <a:r>
              <a:rPr lang="en-US"/>
              <a:t>and oral </a:t>
            </a:r>
            <a:r>
              <a:rPr lang="en-US" smtClean="0"/>
              <a:t>suctioning.</a:t>
            </a:r>
          </a:p>
          <a:p>
            <a:pPr marL="571500" indent="-457200">
              <a:buFont typeface="+mj-lt"/>
              <a:buAutoNum type="arabicParenR"/>
            </a:pPr>
            <a:r>
              <a:rPr lang="en-US" smtClean="0"/>
              <a:t> </a:t>
            </a:r>
            <a:r>
              <a:rPr lang="en-US"/>
              <a:t>drying of the </a:t>
            </a:r>
            <a:r>
              <a:rPr lang="en-US" smtClean="0"/>
              <a:t>skin.</a:t>
            </a:r>
          </a:p>
          <a:p>
            <a:pPr marL="571500" indent="-457200">
              <a:buFont typeface="+mj-lt"/>
              <a:buAutoNum type="arabicParenR"/>
            </a:pPr>
            <a:r>
              <a:rPr lang="en-US" smtClean="0"/>
              <a:t>maintenance </a:t>
            </a:r>
            <a:r>
              <a:rPr lang="en-US"/>
              <a:t>of normal body temperature.</a:t>
            </a:r>
            <a:endParaRPr lang="en-US" smtClean="0"/>
          </a:p>
          <a:p>
            <a:pPr>
              <a:buFont typeface="Wingdings" panose="05000000000000000000" pitchFamily="2" charset="2"/>
              <a:buChar char="v"/>
            </a:pPr>
            <a:r>
              <a:rPr lang="en-US" sz="3600" b="1" i="1" u="sng" smtClean="0"/>
              <a:t>5-7 score:</a:t>
            </a:r>
          </a:p>
          <a:p>
            <a:pPr>
              <a:buFont typeface="Wingdings" panose="05000000000000000000" pitchFamily="2" charset="2"/>
              <a:buChar char="ü"/>
            </a:pPr>
            <a:r>
              <a:rPr lang="en-US" smtClean="0"/>
              <a:t>Its less than 7 so we need resuscitation.</a:t>
            </a:r>
          </a:p>
          <a:p>
            <a:pPr>
              <a:buFont typeface="Wingdings" panose="05000000000000000000" pitchFamily="2" charset="2"/>
              <a:buChar char="ü"/>
            </a:pPr>
            <a:r>
              <a:rPr lang="en-US" smtClean="0"/>
              <a:t>Respond to vigorous stimulation by oxygen blown over the face.</a:t>
            </a:r>
          </a:p>
          <a:p>
            <a:pPr>
              <a:buFont typeface="Wingdings" panose="05000000000000000000" pitchFamily="2" charset="2"/>
              <a:buChar char="ü"/>
            </a:pPr>
            <a:endParaRPr lang="en-US" smtClean="0"/>
          </a:p>
        </p:txBody>
      </p:sp>
    </p:spTree>
    <p:extLst>
      <p:ext uri="{BB962C8B-B14F-4D97-AF65-F5344CB8AC3E}">
        <p14:creationId xmlns:p14="http://schemas.microsoft.com/office/powerpoint/2010/main" val="1205090701"/>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457200" indent="-457200" algn="l">
              <a:buFont typeface="Wingdings" panose="05000000000000000000" pitchFamily="2" charset="2"/>
              <a:buChar char="v"/>
            </a:pPr>
            <a:r>
              <a:rPr lang="en-US" sz="4000" b="1" i="1" u="sng" smtClean="0">
                <a:solidFill>
                  <a:schemeClr val="tx2"/>
                </a:solidFill>
              </a:rPr>
              <a:t>3-4:</a:t>
            </a:r>
            <a:endParaRPr lang="en-US" sz="4000" b="1" i="1" u="sng">
              <a:solidFill>
                <a:schemeClr val="tx2"/>
              </a:solidFill>
            </a:endParaRPr>
          </a:p>
        </p:txBody>
      </p:sp>
      <p:sp>
        <p:nvSpPr>
          <p:cNvPr id="3" name="Content Placeholder 2"/>
          <p:cNvSpPr>
            <a:spLocks noGrp="1"/>
          </p:cNvSpPr>
          <p:nvPr>
            <p:ph idx="1"/>
          </p:nvPr>
        </p:nvSpPr>
        <p:spPr>
          <a:xfrm>
            <a:off x="152400" y="1649412"/>
            <a:ext cx="8229600" cy="4373563"/>
          </a:xfrm>
        </p:spPr>
        <p:txBody>
          <a:bodyPr/>
          <a:lstStyle/>
          <a:p>
            <a:pPr>
              <a:buFont typeface="Wingdings" panose="05000000000000000000" pitchFamily="2" charset="2"/>
              <a:buChar char="ü"/>
            </a:pPr>
            <a:r>
              <a:rPr lang="en-US" smtClean="0"/>
              <a:t>These neonates are moderately depressed.</a:t>
            </a:r>
          </a:p>
          <a:p>
            <a:pPr>
              <a:buFont typeface="Wingdings" panose="05000000000000000000" pitchFamily="2" charset="2"/>
              <a:buChar char="ü"/>
            </a:pPr>
            <a:r>
              <a:rPr lang="en-US" smtClean="0"/>
              <a:t>They are cyanosed with poor respiratory effort.</a:t>
            </a:r>
          </a:p>
          <a:p>
            <a:pPr>
              <a:buFont typeface="Wingdings" panose="05000000000000000000" pitchFamily="2" charset="2"/>
              <a:buChar char="ü"/>
            </a:pPr>
            <a:r>
              <a:rPr lang="en-US" smtClean="0"/>
              <a:t>They respond to bag mask ventilation(BMV) , breath and they became pink .</a:t>
            </a:r>
          </a:p>
          <a:p>
            <a:pPr>
              <a:buFont typeface="Wingdings" panose="05000000000000000000" pitchFamily="2" charset="2"/>
              <a:buChar char="v"/>
            </a:pPr>
            <a:r>
              <a:rPr lang="en-US" sz="3600" b="1" i="1" u="sng" smtClean="0"/>
              <a:t>0-2:</a:t>
            </a:r>
          </a:p>
          <a:p>
            <a:pPr>
              <a:buFont typeface="Wingdings" panose="05000000000000000000" pitchFamily="2" charset="2"/>
              <a:buChar char="ü"/>
            </a:pPr>
            <a:r>
              <a:rPr lang="en-US" smtClean="0"/>
              <a:t>They have sever asphyxia.</a:t>
            </a:r>
          </a:p>
          <a:p>
            <a:pPr>
              <a:buFont typeface="Wingdings" panose="05000000000000000000" pitchFamily="2" charset="2"/>
              <a:buChar char="ü"/>
            </a:pPr>
            <a:r>
              <a:rPr lang="en-US" smtClean="0"/>
              <a:t>They require immediate resuscitation and intubation</a:t>
            </a:r>
          </a:p>
          <a:p>
            <a:pPr>
              <a:buFont typeface="Wingdings" panose="05000000000000000000" pitchFamily="2" charset="2"/>
              <a:buChar char="ü"/>
            </a:pPr>
            <a:r>
              <a:rPr lang="en-US" smtClean="0"/>
              <a:t>Score less than 3 we need intubation mostly.</a:t>
            </a:r>
          </a:p>
          <a:p>
            <a:pPr>
              <a:buFont typeface="Wingdings" panose="05000000000000000000" pitchFamily="2" charset="2"/>
              <a:buChar char="v"/>
            </a:pPr>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029200" y="5312636"/>
            <a:ext cx="4114800" cy="1500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3217616"/>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u="sng" smtClean="0"/>
              <a:t>Which babies need to be resuscitated:</a:t>
            </a:r>
            <a:endParaRPr lang="en-US" b="1" i="1" u="sng"/>
          </a:p>
        </p:txBody>
      </p:sp>
      <p:sp>
        <p:nvSpPr>
          <p:cNvPr id="3" name="Content Placeholder 2"/>
          <p:cNvSpPr>
            <a:spLocks noGrp="1"/>
          </p:cNvSpPr>
          <p:nvPr>
            <p:ph idx="1"/>
          </p:nvPr>
        </p:nvSpPr>
        <p:spPr>
          <a:xfrm>
            <a:off x="457200" y="1752600"/>
            <a:ext cx="8229600" cy="4876800"/>
          </a:xfrm>
        </p:spPr>
        <p:txBody>
          <a:bodyPr>
            <a:normAutofit lnSpcReduction="10000"/>
          </a:bodyPr>
          <a:lstStyle/>
          <a:p>
            <a:r>
              <a:rPr lang="en-US" smtClean="0"/>
              <a:t>The newborn is rapidly assessed for :</a:t>
            </a:r>
          </a:p>
          <a:p>
            <a:pPr>
              <a:buFont typeface="Wingdings" panose="05000000000000000000" pitchFamily="2" charset="2"/>
              <a:buChar char="ü"/>
            </a:pPr>
            <a:r>
              <a:rPr lang="en-US" smtClean="0"/>
              <a:t>Is he term gestation? Is he crying or breathing? And we ask if there is a good muscle tone or not ?</a:t>
            </a:r>
          </a:p>
          <a:p>
            <a:pPr>
              <a:buFont typeface="Wingdings" panose="05000000000000000000" pitchFamily="2" charset="2"/>
              <a:buChar char="v"/>
            </a:pPr>
            <a:r>
              <a:rPr lang="en-US" smtClean="0"/>
              <a:t>If the answer to all of the above is yes ….the baby doesn't need for resuscitation and should not be separated form his mother .</a:t>
            </a:r>
          </a:p>
          <a:p>
            <a:pPr>
              <a:buFont typeface="Wingdings" panose="05000000000000000000" pitchFamily="2" charset="2"/>
              <a:buChar char="v"/>
            </a:pPr>
            <a:r>
              <a:rPr lang="en-US" smtClean="0"/>
              <a:t>But if the answer is no for all or one of the above….we should do the following:</a:t>
            </a:r>
          </a:p>
          <a:p>
            <a:pPr marL="571500" indent="-457200">
              <a:buFont typeface="+mj-lt"/>
              <a:buAutoNum type="arabicParenR"/>
            </a:pPr>
            <a:r>
              <a:rPr lang="en-US" smtClean="0"/>
              <a:t>Initial steps for Stabilization.</a:t>
            </a:r>
          </a:p>
          <a:p>
            <a:pPr marL="571500" indent="-457200">
              <a:buFont typeface="+mj-lt"/>
              <a:buAutoNum type="arabicParenR"/>
            </a:pPr>
            <a:r>
              <a:rPr lang="en-US" smtClean="0"/>
              <a:t>Ventilation</a:t>
            </a:r>
          </a:p>
          <a:p>
            <a:pPr marL="571500" indent="-457200">
              <a:buFont typeface="+mj-lt"/>
              <a:buAutoNum type="arabicParenR"/>
            </a:pPr>
            <a:r>
              <a:rPr lang="en-US" smtClean="0"/>
              <a:t> chest compression.</a:t>
            </a:r>
          </a:p>
          <a:p>
            <a:pPr marL="571500" indent="-457200">
              <a:buFont typeface="+mj-lt"/>
              <a:buAutoNum type="arabicParenR"/>
            </a:pPr>
            <a:r>
              <a:rPr lang="en-US" smtClean="0"/>
              <a:t>Give epinephrine +- volume expanders.</a:t>
            </a:r>
          </a:p>
          <a:p>
            <a:pPr marL="571500" indent="-457200">
              <a:buFont typeface="+mj-lt"/>
              <a:buAutoNum type="arabicParenR"/>
            </a:pPr>
            <a:endParaRPr lang="en-US"/>
          </a:p>
          <a:p>
            <a:pPr>
              <a:buFont typeface="Wingdings" panose="05000000000000000000" pitchFamily="2" charset="2"/>
              <a:buChar char="v"/>
            </a:pPr>
            <a:endParaRPr lang="en-US"/>
          </a:p>
        </p:txBody>
      </p:sp>
    </p:spTree>
    <p:extLst>
      <p:ext uri="{BB962C8B-B14F-4D97-AF65-F5344CB8AC3E}">
        <p14:creationId xmlns:p14="http://schemas.microsoft.com/office/powerpoint/2010/main" val="226115321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9840"/>
            <a:ext cx="12192000" cy="6862674"/>
          </a:xfrm>
          <a:prstGeom prst="rect">
            <a:avLst/>
          </a:prstGeom>
        </p:spPr>
      </p:pic>
      <p:sp>
        <p:nvSpPr>
          <p:cNvPr id="6" name="Rectangle 5"/>
          <p:cNvSpPr/>
          <p:nvPr/>
        </p:nvSpPr>
        <p:spPr>
          <a:xfrm>
            <a:off x="3763913" y="4896154"/>
            <a:ext cx="1516010"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t>PO2 as high as 55±7 mmHg </a:t>
            </a:r>
          </a:p>
        </p:txBody>
      </p:sp>
      <p:cxnSp>
        <p:nvCxnSpPr>
          <p:cNvPr id="8" name="Straight Arrow Connector 7"/>
          <p:cNvCxnSpPr>
            <a:endCxn id="6" idx="0"/>
          </p:cNvCxnSpPr>
          <p:nvPr/>
        </p:nvCxnSpPr>
        <p:spPr>
          <a:xfrm flipH="1">
            <a:off x="4521918" y="4719484"/>
            <a:ext cx="0" cy="1766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131308" y="6164514"/>
            <a:ext cx="2241319" cy="338554"/>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t>PO2 of 15 to 25 mmHg</a:t>
            </a:r>
          </a:p>
        </p:txBody>
      </p:sp>
      <p:sp>
        <p:nvSpPr>
          <p:cNvPr id="2" name="Rectangle 1"/>
          <p:cNvSpPr/>
          <p:nvPr/>
        </p:nvSpPr>
        <p:spPr>
          <a:xfrm>
            <a:off x="7518400" y="133212"/>
            <a:ext cx="4673600" cy="2262158"/>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lvl="0" indent="-342900" defTabSz="457200">
              <a:spcBef>
                <a:spcPts val="1000"/>
              </a:spcBef>
              <a:buClr>
                <a:srgbClr val="94B6D2"/>
              </a:buClr>
              <a:buSzPct val="80000"/>
              <a:buFont typeface="Wingdings 3" charset="2"/>
              <a:buChar char=""/>
            </a:pPr>
            <a:r>
              <a:rPr lang="en-US" sz="1600" b="1">
                <a:solidFill>
                  <a:srgbClr val="FF0000"/>
                </a:solidFill>
              </a:rPr>
              <a:t>When blood follows this fetal circulation path and bypasses the lungs, it is called a right-to-left shunt:</a:t>
            </a:r>
          </a:p>
          <a:p>
            <a:pPr marL="742950" lvl="1" indent="-285750" defTabSz="457200">
              <a:spcBef>
                <a:spcPts val="1000"/>
              </a:spcBef>
              <a:buClr>
                <a:srgbClr val="94B6D2"/>
              </a:buClr>
              <a:buSzPct val="80000"/>
              <a:buFont typeface="Wingdings 3" charset="2"/>
              <a:buAutoNum type="alphaLcParenBoth"/>
            </a:pPr>
            <a:r>
              <a:rPr lang="en-US" sz="1600" b="1">
                <a:solidFill>
                  <a:srgbClr val="FF0000"/>
                </a:solidFill>
              </a:rPr>
              <a:t>the foramen ovale in the atrial septum, </a:t>
            </a:r>
          </a:p>
          <a:p>
            <a:pPr marL="742950" lvl="1" indent="-285750" defTabSz="457200">
              <a:spcBef>
                <a:spcPts val="1000"/>
              </a:spcBef>
              <a:buClr>
                <a:srgbClr val="94B6D2"/>
              </a:buClr>
              <a:buSzPct val="80000"/>
              <a:buFont typeface="Wingdings 3" charset="2"/>
              <a:buAutoNum type="alphaLcParenBoth"/>
            </a:pPr>
            <a:r>
              <a:rPr lang="en-US" sz="1600" b="1">
                <a:solidFill>
                  <a:srgbClr val="FF0000"/>
                </a:solidFill>
              </a:rPr>
              <a:t>the interventricular shunt, and </a:t>
            </a:r>
          </a:p>
          <a:p>
            <a:pPr marL="742950" lvl="1" indent="-285750" defTabSz="457200">
              <a:spcBef>
                <a:spcPts val="1000"/>
              </a:spcBef>
              <a:buClr>
                <a:srgbClr val="94B6D2"/>
              </a:buClr>
              <a:buSzPct val="80000"/>
              <a:buFont typeface="Wingdings 3" charset="2"/>
              <a:buAutoNum type="alphaLcParenBoth"/>
            </a:pPr>
            <a:r>
              <a:rPr lang="en-US" sz="1600" b="1">
                <a:solidFill>
                  <a:srgbClr val="FF0000"/>
                </a:solidFill>
              </a:rPr>
              <a:t>the ductus arteriosus</a:t>
            </a:r>
          </a:p>
        </p:txBody>
      </p:sp>
      <p:sp>
        <p:nvSpPr>
          <p:cNvPr id="3" name="Rectangle 2"/>
          <p:cNvSpPr/>
          <p:nvPr/>
        </p:nvSpPr>
        <p:spPr>
          <a:xfrm>
            <a:off x="7576457" y="2699657"/>
            <a:ext cx="4049486" cy="15965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Trebuchet MS"/>
                <a:ea typeface="+mn-ea"/>
                <a:cs typeface="+mn-cs"/>
              </a:defRPr>
            </a:lvl1pPr>
            <a:lvl2pPr marL="457200" algn="l" defTabSz="914400" rtl="0" eaLnBrk="1" latinLnBrk="0" hangingPunct="1">
              <a:defRPr sz="1800" kern="1200">
                <a:solidFill>
                  <a:srgbClr val="FFFFFF"/>
                </a:solidFill>
                <a:latin typeface="Trebuchet MS"/>
                <a:ea typeface="+mn-ea"/>
                <a:cs typeface="+mn-cs"/>
              </a:defRPr>
            </a:lvl2pPr>
            <a:lvl3pPr marL="914400" algn="l" defTabSz="914400" rtl="0" eaLnBrk="1" latinLnBrk="0" hangingPunct="1">
              <a:defRPr sz="1800" kern="1200">
                <a:solidFill>
                  <a:srgbClr val="FFFFFF"/>
                </a:solidFill>
                <a:latin typeface="Trebuchet MS"/>
                <a:ea typeface="+mn-ea"/>
                <a:cs typeface="+mn-cs"/>
              </a:defRPr>
            </a:lvl3pPr>
            <a:lvl4pPr marL="1371600" algn="l" defTabSz="914400" rtl="0" eaLnBrk="1" latinLnBrk="0" hangingPunct="1">
              <a:defRPr sz="1800" kern="1200">
                <a:solidFill>
                  <a:srgbClr val="FFFFFF"/>
                </a:solidFill>
                <a:latin typeface="Trebuchet MS"/>
                <a:ea typeface="+mn-ea"/>
                <a:cs typeface="+mn-cs"/>
              </a:defRPr>
            </a:lvl4pPr>
            <a:lvl5pPr marL="1828800" algn="l" defTabSz="914400" rtl="0" eaLnBrk="1" latinLnBrk="0" hangingPunct="1">
              <a:defRPr sz="1800" kern="1200">
                <a:solidFill>
                  <a:srgbClr val="FFFFFF"/>
                </a:solidFill>
                <a:latin typeface="Trebuchet MS"/>
                <a:ea typeface="+mn-ea"/>
                <a:cs typeface="+mn-cs"/>
              </a:defRPr>
            </a:lvl5pPr>
            <a:lvl6pPr marL="2286000" algn="l" defTabSz="914400" rtl="0" eaLnBrk="1" latinLnBrk="0" hangingPunct="1">
              <a:defRPr sz="1800" kern="1200">
                <a:solidFill>
                  <a:srgbClr val="FFFFFF"/>
                </a:solidFill>
                <a:latin typeface="Trebuchet MS"/>
                <a:ea typeface="+mn-ea"/>
                <a:cs typeface="+mn-cs"/>
              </a:defRPr>
            </a:lvl6pPr>
            <a:lvl7pPr marL="2743200" algn="l" defTabSz="914400" rtl="0" eaLnBrk="1" latinLnBrk="0" hangingPunct="1">
              <a:defRPr sz="1800" kern="1200">
                <a:solidFill>
                  <a:srgbClr val="FFFFFF"/>
                </a:solidFill>
                <a:latin typeface="Trebuchet MS"/>
                <a:ea typeface="+mn-ea"/>
                <a:cs typeface="+mn-cs"/>
              </a:defRPr>
            </a:lvl7pPr>
            <a:lvl8pPr marL="3200400" algn="l" defTabSz="914400" rtl="0" eaLnBrk="1" latinLnBrk="0" hangingPunct="1">
              <a:defRPr sz="1800" kern="1200">
                <a:solidFill>
                  <a:srgbClr val="FFFFFF"/>
                </a:solidFill>
                <a:latin typeface="Trebuchet MS"/>
                <a:ea typeface="+mn-ea"/>
                <a:cs typeface="+mn-cs"/>
              </a:defRPr>
            </a:lvl8pPr>
            <a:lvl9pPr marL="3657600" algn="l" defTabSz="914400" rtl="0" eaLnBrk="1" latinLnBrk="0" hangingPunct="1">
              <a:defRPr sz="1800" kern="1200">
                <a:solidFill>
                  <a:srgbClr val="FFFFFF"/>
                </a:solidFill>
                <a:latin typeface="Trebuchet MS"/>
                <a:ea typeface="+mn-ea"/>
                <a:cs typeface="+mn-cs"/>
              </a:defRPr>
            </a:lvl9pPr>
          </a:lstStyle>
          <a:p>
            <a:pPr algn="ctr"/>
            <a:endParaRPr lang="en-US"/>
          </a:p>
        </p:txBody>
      </p:sp>
    </p:spTree>
    <p:extLst>
      <p:ext uri="{BB962C8B-B14F-4D97-AF65-F5344CB8AC3E}">
        <p14:creationId xmlns:p14="http://schemas.microsoft.com/office/powerpoint/2010/main" val="2581285839"/>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01155" y="110372"/>
            <a:ext cx="3877986" cy="923330"/>
          </a:xfrm>
          <a:prstGeom prst="rect">
            <a:avLst/>
          </a:prstGeom>
          <a:noFill/>
        </p:spPr>
        <p:txBody>
          <a:bodyPr wrap="none" lIns="91440" tIns="45720" rIns="91440" bIns="45720">
            <a:spAutoFit/>
            <a:scene3d>
              <a:camera prst="orthographicFront"/>
              <a:lightRig rig="soft" dir="tl"/>
            </a:scene3d>
            <a:sp3d contourW="25400" prstMaterial="matte">
              <a:bevelT w="25400" h="55880" prst="artDeco"/>
              <a:contourClr>
                <a:schemeClr val="accent2">
                  <a:tint val="20000"/>
                </a:schemeClr>
              </a:contourClr>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5400" b="1" cap="none"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Thank you </a:t>
            </a:r>
            <a:endParaRPr lang="en-US" sz="5400" b="1" cap="none"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03668" y="1219200"/>
            <a:ext cx="72390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4899571"/>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sp>
        <p:nvSpPr>
          <p:cNvPr id="2" name="Title 1"/>
          <p:cNvSpPr>
            <a:spLocks noGrp="1"/>
          </p:cNvSpPr>
          <p:nvPr>
            <p:ph type="ctrTitle"/>
          </p:nvPr>
        </p:nvSpPr>
        <p:spPr/>
        <p:txBody>
          <a:bodyPr>
            <a:normAutofit/>
          </a:bodyPr>
          <a:lstStyle/>
          <a:p>
            <a:r>
              <a:rPr sz="4800" b="1" smtClean="0">
                <a:latin typeface="Arial" pitchFamily="34" charset="0"/>
                <a:cs typeface="Arial" pitchFamily="34" charset="0"/>
              </a:rPr>
              <a:t>Neonatal resuscitation</a:t>
            </a:r>
            <a:endParaRPr lang="en-US" sz="4800" b="1">
              <a:latin typeface="Arial" pitchFamily="34" charset="0"/>
              <a:cs typeface="Arial" pitchFamily="34" charset="0"/>
            </a:endParaRP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
          </p:nvPr>
        </p:nvPicPr>
        <p:blipFill>
          <a:blip r:embed="rId2"/>
          <a:stretch>
            <a:fillRect/>
          </a:stretch>
        </p:blipFill>
        <p:spPr>
          <a:xfrm>
            <a:off x="914400" y="1600200"/>
            <a:ext cx="7772400" cy="4547031"/>
          </a:xfrm>
          <a:prstGeom prst="rect">
            <a:avLst/>
          </a:prstGeom>
        </p:spPr>
      </p:pic>
      <p:sp>
        <p:nvSpPr>
          <p:cNvPr id="5" name="Title 1"/>
          <p:cNvSpPr>
            <a:spLocks noGrp="1"/>
          </p:cNvSpPr>
          <p:nvPr>
            <p:ph type="title"/>
          </p:nvPr>
        </p:nvSpPr>
        <p:spPr/>
        <p:txBody>
          <a:bodyPr>
            <a:normAutofit/>
          </a:bodyPr>
          <a:lstStyle/>
          <a:p>
            <a:r>
              <a:rPr lang="en-US" sz="2800" b="1" u="sng" smtClean="0">
                <a:solidFill>
                  <a:schemeClr val="tx1"/>
                </a:solidFill>
                <a:latin typeface="Arial" pitchFamily="34" charset="0"/>
                <a:cs typeface="Arial" pitchFamily="34" charset="0"/>
              </a:rPr>
              <a:t>Neonatal resuscitation pyramid</a:t>
            </a:r>
            <a:endParaRPr lang="en-US" sz="2800" b="1" u="sng">
              <a:solidFill>
                <a:schemeClr val="tx1"/>
              </a:solidFill>
              <a:latin typeface="Arial" pitchFamily="34" charset="0"/>
              <a:cs typeface="Arial" pitchFamily="34" charset="0"/>
            </a:endParaRP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u="sng" smtClean="0">
                <a:solidFill>
                  <a:srgbClr val="FF0000"/>
                </a:solidFill>
                <a:latin typeface="Arial" pitchFamily="34" charset="0"/>
                <a:cs typeface="Arial" pitchFamily="34" charset="0"/>
              </a:rPr>
              <a:t>Neonatal resuscitation algorithm</a:t>
            </a:r>
            <a:endParaRPr lang="en-US" sz="2800" b="1" u="sng">
              <a:solidFill>
                <a:srgbClr val="FF0000"/>
              </a:solidFill>
              <a:latin typeface="Arial" pitchFamily="34" charset="0"/>
              <a:cs typeface="Arial" pitchFamily="34" charset="0"/>
            </a:endParaRPr>
          </a:p>
        </p:txBody>
      </p:sp>
      <p:pic>
        <p:nvPicPr>
          <p:cNvPr id="1027" name="Picture 3"/>
          <p:cNvPicPr>
            <a:picLocks noChangeAspect="1" noChangeArrowheads="1"/>
          </p:cNvPicPr>
          <p:nvPr/>
        </p:nvPicPr>
        <p:blipFill>
          <a:blip r:embed="rId2"/>
          <a:stretch>
            <a:fillRect/>
          </a:stretch>
        </p:blipFill>
        <p:spPr bwMode="auto">
          <a:xfrm>
            <a:off x="990600" y="1676400"/>
            <a:ext cx="7239000" cy="4191000"/>
          </a:xfrm>
          <a:prstGeom prst="rect">
            <a:avLst/>
          </a:prstGeom>
          <a:noFill/>
          <a:ln w="9525">
            <a:noFill/>
            <a:miter lim="800000"/>
          </a:ln>
          <a:effectLst/>
        </p:spPr>
      </p:pic>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u="sng" smtClean="0">
                <a:solidFill>
                  <a:srgbClr val="FF0000"/>
                </a:solidFill>
                <a:latin typeface="Arial" pitchFamily="34" charset="0"/>
                <a:cs typeface="Arial" pitchFamily="34" charset="0"/>
              </a:rPr>
              <a:t>General Overview of Resuscitation Steps</a:t>
            </a:r>
            <a:endParaRPr lang="en-US" sz="2800" b="1" u="sng">
              <a:solidFill>
                <a:srgbClr val="FF0000"/>
              </a:solidFill>
              <a:latin typeface="Arial" pitchFamily="34" charset="0"/>
              <a:cs typeface="Arial" pitchFamily="34" charset="0"/>
            </a:endParaRPr>
          </a:p>
        </p:txBody>
      </p:sp>
      <p:sp>
        <p:nvSpPr>
          <p:cNvPr id="3" name="Content Placeholder 2"/>
          <p:cNvSpPr>
            <a:spLocks noGrp="1"/>
          </p:cNvSpPr>
          <p:nvPr>
            <p:ph sz="quarter" idx="1"/>
          </p:nvPr>
        </p:nvSpPr>
        <p:spPr/>
        <p:txBody>
          <a:bodyPr>
            <a:normAutofit/>
          </a:bodyPr>
          <a:lstStyle/>
          <a:p>
            <a:pPr>
              <a:buFontTx/>
              <a:buChar char="-"/>
            </a:pPr>
            <a:r>
              <a:rPr lang="en-US" sz="2800" smtClean="0">
                <a:latin typeface="Arial" pitchFamily="34" charset="0"/>
                <a:cs typeface="Arial" pitchFamily="34" charset="0"/>
              </a:rPr>
              <a:t>Warm, suction, dry and stimulate </a:t>
            </a:r>
          </a:p>
          <a:p>
            <a:pPr>
              <a:buFontTx/>
              <a:buChar char="-"/>
            </a:pPr>
            <a:r>
              <a:rPr lang="en-US" sz="2800" smtClean="0">
                <a:latin typeface="Arial" pitchFamily="34" charset="0"/>
                <a:cs typeface="Arial" pitchFamily="34" charset="0"/>
              </a:rPr>
              <a:t>Further intervention</a:t>
            </a:r>
          </a:p>
          <a:p>
            <a:pPr>
              <a:buNone/>
            </a:pPr>
            <a:r>
              <a:rPr lang="en-US" sz="2800" smtClean="0">
                <a:latin typeface="Arial" pitchFamily="34" charset="0"/>
                <a:cs typeface="Arial" pitchFamily="34" charset="0"/>
              </a:rPr>
              <a:t>    • Breathing • Circulation • Drugs</a:t>
            </a:r>
            <a:endParaRPr lang="en-US" sz="2800">
              <a:latin typeface="Arial" pitchFamily="34" charset="0"/>
              <a:cs typeface="Arial" pitchFamily="34" charset="0"/>
            </a:endParaRP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u="sng" smtClean="0">
                <a:solidFill>
                  <a:srgbClr val="FF0000"/>
                </a:solidFill>
                <a:latin typeface="Arial" pitchFamily="34" charset="0"/>
                <a:cs typeface="Arial" pitchFamily="34" charset="0"/>
              </a:rPr>
              <a:t>What is TABC of neonatal resuscitation?</a:t>
            </a:r>
            <a:endParaRPr lang="en-US" sz="2800" b="1" u="sng">
              <a:solidFill>
                <a:srgbClr val="FF0000"/>
              </a:solidFill>
              <a:latin typeface="Arial" pitchFamily="34" charset="0"/>
              <a:cs typeface="Arial" pitchFamily="34" charset="0"/>
            </a:endParaRPr>
          </a:p>
        </p:txBody>
      </p:sp>
      <p:sp>
        <p:nvSpPr>
          <p:cNvPr id="3" name="Content Placeholder 2"/>
          <p:cNvSpPr>
            <a:spLocks noGrp="1"/>
          </p:cNvSpPr>
          <p:nvPr>
            <p:ph sz="quarter" idx="1"/>
          </p:nvPr>
        </p:nvSpPr>
        <p:spPr/>
        <p:txBody>
          <a:bodyPr>
            <a:normAutofit/>
          </a:bodyPr>
          <a:lstStyle/>
          <a:p>
            <a:pPr>
              <a:buFontTx/>
              <a:buChar char="-"/>
            </a:pPr>
            <a:r>
              <a:rPr lang="en-US" sz="3600" smtClean="0">
                <a:solidFill>
                  <a:srgbClr val="FF0000"/>
                </a:solidFill>
                <a:latin typeface="Arial" pitchFamily="34" charset="0"/>
                <a:cs typeface="Arial" pitchFamily="34" charset="0"/>
              </a:rPr>
              <a:t>T</a:t>
            </a:r>
            <a:r>
              <a:rPr lang="en-US" sz="3600" smtClean="0">
                <a:latin typeface="Arial" pitchFamily="34" charset="0"/>
                <a:cs typeface="Arial" pitchFamily="34" charset="0"/>
              </a:rPr>
              <a:t>emperature</a:t>
            </a:r>
          </a:p>
          <a:p>
            <a:pPr>
              <a:buFontTx/>
              <a:buChar char="-"/>
            </a:pPr>
            <a:r>
              <a:rPr lang="en-US" sz="3600" smtClean="0">
                <a:solidFill>
                  <a:srgbClr val="FF0000"/>
                </a:solidFill>
                <a:latin typeface="Arial" pitchFamily="34" charset="0"/>
                <a:cs typeface="Arial" pitchFamily="34" charset="0"/>
              </a:rPr>
              <a:t>A</a:t>
            </a:r>
            <a:r>
              <a:rPr lang="en-US" sz="3600" smtClean="0">
                <a:latin typeface="Arial" pitchFamily="34" charset="0"/>
                <a:cs typeface="Arial" pitchFamily="34" charset="0"/>
              </a:rPr>
              <a:t>irway</a:t>
            </a:r>
          </a:p>
          <a:p>
            <a:pPr>
              <a:buFontTx/>
              <a:buChar char="-"/>
            </a:pPr>
            <a:r>
              <a:rPr lang="en-US" sz="3600" smtClean="0">
                <a:solidFill>
                  <a:srgbClr val="FF0000"/>
                </a:solidFill>
                <a:latin typeface="Arial" pitchFamily="34" charset="0"/>
                <a:cs typeface="Arial" pitchFamily="34" charset="0"/>
              </a:rPr>
              <a:t>B</a:t>
            </a:r>
            <a:r>
              <a:rPr lang="en-US" sz="3600" smtClean="0">
                <a:latin typeface="Arial" pitchFamily="34" charset="0"/>
                <a:cs typeface="Arial" pitchFamily="34" charset="0"/>
              </a:rPr>
              <a:t>reathing</a:t>
            </a:r>
          </a:p>
          <a:p>
            <a:pPr>
              <a:buFontTx/>
              <a:buChar char="-"/>
            </a:pPr>
            <a:r>
              <a:rPr lang="en-US" sz="3600" smtClean="0">
                <a:solidFill>
                  <a:srgbClr val="FF0000"/>
                </a:solidFill>
                <a:latin typeface="Arial" pitchFamily="34" charset="0"/>
                <a:cs typeface="Arial" pitchFamily="34" charset="0"/>
              </a:rPr>
              <a:t>C</a:t>
            </a:r>
            <a:r>
              <a:rPr lang="en-US" sz="3600" smtClean="0">
                <a:latin typeface="Arial" pitchFamily="34" charset="0"/>
                <a:cs typeface="Arial" pitchFamily="34" charset="0"/>
              </a:rPr>
              <a:t>irculation</a:t>
            </a:r>
            <a:endParaRPr lang="en-US" sz="3600">
              <a:latin typeface="Arial" pitchFamily="34" charset="0"/>
              <a:cs typeface="Arial" pitchFamily="34" charset="0"/>
            </a:endParaRP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u="sng" smtClean="0">
                <a:solidFill>
                  <a:srgbClr val="FF0000"/>
                </a:solidFill>
                <a:latin typeface="Arial" pitchFamily="34" charset="0"/>
                <a:cs typeface="Arial" pitchFamily="34" charset="0"/>
              </a:rPr>
              <a:t>Thermoregulation </a:t>
            </a:r>
            <a:endParaRPr lang="en-US" sz="3200" b="1" u="sng">
              <a:solidFill>
                <a:srgbClr val="FF0000"/>
              </a:solidFill>
              <a:latin typeface="Arial" pitchFamily="34" charset="0"/>
              <a:cs typeface="Arial" pitchFamily="34" charset="0"/>
            </a:endParaRPr>
          </a:p>
        </p:txBody>
      </p:sp>
      <p:sp>
        <p:nvSpPr>
          <p:cNvPr id="3" name="Content Placeholder 2"/>
          <p:cNvSpPr>
            <a:spLocks noGrp="1"/>
          </p:cNvSpPr>
          <p:nvPr>
            <p:ph sz="quarter" idx="1"/>
          </p:nvPr>
        </p:nvSpPr>
        <p:spPr/>
        <p:txBody>
          <a:bodyPr>
            <a:noAutofit/>
          </a:bodyPr>
          <a:lstStyle/>
          <a:p>
            <a:pPr>
              <a:lnSpc>
                <a:spcPct val="90000"/>
              </a:lnSpc>
              <a:buNone/>
            </a:pPr>
            <a:r>
              <a:rPr lang="en-US" sz="2400" smtClean="0">
                <a:latin typeface="Arial" pitchFamily="34" charset="0"/>
                <a:cs typeface="Arial" pitchFamily="34" charset="0"/>
              </a:rPr>
              <a:t>Preventing heat loss during resuscitation is essential</a:t>
            </a:r>
          </a:p>
          <a:p>
            <a:pPr>
              <a:lnSpc>
                <a:spcPct val="90000"/>
              </a:lnSpc>
              <a:buNone/>
            </a:pPr>
            <a:endParaRPr lang="en-US" sz="2400" smtClean="0">
              <a:latin typeface="Arial" pitchFamily="34" charset="0"/>
              <a:cs typeface="Arial" pitchFamily="34" charset="0"/>
            </a:endParaRPr>
          </a:p>
          <a:p>
            <a:pPr>
              <a:lnSpc>
                <a:spcPct val="90000"/>
              </a:lnSpc>
              <a:buNone/>
            </a:pPr>
            <a:r>
              <a:rPr lang="en-US" sz="2400" u="sng" smtClean="0">
                <a:solidFill>
                  <a:srgbClr val="FF0000"/>
                </a:solidFill>
                <a:latin typeface="Arial" pitchFamily="34" charset="0"/>
                <a:cs typeface="Arial" pitchFamily="34" charset="0"/>
              </a:rPr>
              <a:t>Several factors lead to increased heat losses in the newborn</a:t>
            </a:r>
          </a:p>
          <a:p>
            <a:pPr>
              <a:lnSpc>
                <a:spcPct val="90000"/>
              </a:lnSpc>
              <a:buNone/>
            </a:pPr>
            <a:r>
              <a:rPr lang="en-US" altLang="en-US" sz="2400" smtClean="0">
                <a:latin typeface="Arial" pitchFamily="34" charset="0"/>
                <a:cs typeface="Arial" pitchFamily="34" charset="0"/>
              </a:rPr>
              <a:t>- Neonates have a </a:t>
            </a:r>
            <a:r>
              <a:rPr lang="en-US" altLang="en-US" sz="2400" u="sng" smtClean="0">
                <a:latin typeface="Arial" pitchFamily="34" charset="0"/>
                <a:cs typeface="Arial" pitchFamily="34" charset="0"/>
              </a:rPr>
              <a:t>high ratio of skin surface area to body weight</a:t>
            </a:r>
            <a:r>
              <a:rPr lang="en-US" altLang="en-US" sz="2400" smtClean="0">
                <a:latin typeface="Arial" pitchFamily="34" charset="0"/>
                <a:cs typeface="Arial" pitchFamily="34" charset="0"/>
              </a:rPr>
              <a:t>, which increases heat loss and evaporative fluid loss. </a:t>
            </a:r>
          </a:p>
          <a:p>
            <a:pPr>
              <a:lnSpc>
                <a:spcPct val="90000"/>
              </a:lnSpc>
              <a:buFontTx/>
              <a:buChar char="-"/>
            </a:pPr>
            <a:r>
              <a:rPr lang="en-US" altLang="en-US" sz="2400" smtClean="0">
                <a:latin typeface="Arial" pitchFamily="34" charset="0"/>
                <a:cs typeface="Arial" pitchFamily="34" charset="0"/>
              </a:rPr>
              <a:t>The fluid loss from the skin (due not to sweating but to direct transdermal water loss) results in massive heat loss. </a:t>
            </a:r>
          </a:p>
          <a:p>
            <a:pPr>
              <a:lnSpc>
                <a:spcPct val="90000"/>
              </a:lnSpc>
              <a:buFontTx/>
              <a:buChar char="-"/>
            </a:pPr>
            <a:r>
              <a:rPr lang="en-US" altLang="en-US" sz="2400" smtClean="0">
                <a:latin typeface="Arial" pitchFamily="34" charset="0"/>
                <a:cs typeface="Arial" pitchFamily="34" charset="0"/>
              </a:rPr>
              <a:t>The </a:t>
            </a:r>
            <a:r>
              <a:rPr lang="en-US" altLang="en-US" sz="2400" u="sng" smtClean="0">
                <a:latin typeface="Arial" pitchFamily="34" charset="0"/>
                <a:cs typeface="Arial" pitchFamily="34" charset="0"/>
              </a:rPr>
              <a:t>thin fetal skin</a:t>
            </a:r>
            <a:r>
              <a:rPr lang="en-US" altLang="en-US" sz="2400" smtClean="0">
                <a:latin typeface="Arial" pitchFamily="34" charset="0"/>
                <a:cs typeface="Arial" pitchFamily="34" charset="0"/>
              </a:rPr>
              <a:t>, with blood vessels that are near the surface, provides </a:t>
            </a:r>
            <a:r>
              <a:rPr lang="en-US" altLang="en-US" sz="2400" u="sng" smtClean="0">
                <a:latin typeface="Arial" pitchFamily="34" charset="0"/>
                <a:cs typeface="Arial" pitchFamily="34" charset="0"/>
              </a:rPr>
              <a:t>poor insulation</a:t>
            </a:r>
            <a:r>
              <a:rPr lang="en-US" altLang="en-US" sz="2400" smtClean="0">
                <a:latin typeface="Arial" pitchFamily="34" charset="0"/>
                <a:cs typeface="Arial" pitchFamily="34" charset="0"/>
              </a:rPr>
              <a:t>, which leads to further heat loss. </a:t>
            </a:r>
          </a:p>
          <a:p>
            <a:pPr>
              <a:buNone/>
            </a:pPr>
            <a:endParaRPr lang="en-US" sz="2400">
              <a:latin typeface="Arial" pitchFamily="34" charset="0"/>
              <a:cs typeface="Arial" pitchFamily="34" charset="0"/>
            </a:endParaRP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pPr>
              <a:lnSpc>
                <a:spcPct val="90000"/>
              </a:lnSpc>
              <a:buNone/>
            </a:pPr>
            <a:r>
              <a:rPr lang="en-US" altLang="en-US" sz="2800" smtClean="0">
                <a:latin typeface="Arial" pitchFamily="34" charset="0"/>
                <a:cs typeface="Arial" pitchFamily="34" charset="0"/>
              </a:rPr>
              <a:t>- The low amount of musculature and the </a:t>
            </a:r>
            <a:r>
              <a:rPr lang="en-US" altLang="en-US" sz="2800" u="sng" smtClean="0">
                <a:latin typeface="Arial" pitchFamily="34" charset="0"/>
                <a:cs typeface="Arial" pitchFamily="34" charset="0"/>
              </a:rPr>
              <a:t>inability to shiver</a:t>
            </a:r>
            <a:r>
              <a:rPr lang="en-US" altLang="en-US" sz="2800" smtClean="0">
                <a:latin typeface="Arial" pitchFamily="34" charset="0"/>
                <a:cs typeface="Arial" pitchFamily="34" charset="0"/>
              </a:rPr>
              <a:t>.</a:t>
            </a:r>
            <a:endParaRPr lang="en-US" altLang="en-US" sz="2800" u="sng" smtClean="0">
              <a:latin typeface="Arial" pitchFamily="34" charset="0"/>
              <a:cs typeface="Arial" pitchFamily="34" charset="0"/>
            </a:endParaRPr>
          </a:p>
          <a:p>
            <a:pPr>
              <a:lnSpc>
                <a:spcPct val="90000"/>
              </a:lnSpc>
              <a:buNone/>
            </a:pPr>
            <a:r>
              <a:rPr lang="en-US" altLang="en-US" sz="2800" smtClean="0">
                <a:latin typeface="Arial" pitchFamily="34" charset="0"/>
                <a:cs typeface="Arial" pitchFamily="34" charset="0"/>
              </a:rPr>
              <a:t>- </a:t>
            </a:r>
            <a:r>
              <a:rPr lang="en-US" altLang="en-US" sz="2800" u="sng" smtClean="0">
                <a:latin typeface="Arial" pitchFamily="34" charset="0"/>
                <a:cs typeface="Arial" pitchFamily="34" charset="0"/>
              </a:rPr>
              <a:t>A lack of thermal insulation</a:t>
            </a:r>
            <a:r>
              <a:rPr lang="en-US" altLang="en-US" sz="2800" smtClean="0">
                <a:latin typeface="Arial" pitchFamily="34" charset="0"/>
                <a:cs typeface="Arial" pitchFamily="34" charset="0"/>
              </a:rPr>
              <a:t>, e.g., subcutaneous fat and fine body hair (especially in premature).</a:t>
            </a:r>
          </a:p>
          <a:p>
            <a:pPr>
              <a:lnSpc>
                <a:spcPct val="90000"/>
              </a:lnSpc>
              <a:buNone/>
            </a:pPr>
            <a:r>
              <a:rPr lang="en-US" altLang="en-US" sz="2800" smtClean="0">
                <a:latin typeface="Arial" pitchFamily="34" charset="0"/>
                <a:cs typeface="Arial" pitchFamily="34" charset="0"/>
              </a:rPr>
              <a:t>- The </a:t>
            </a:r>
            <a:r>
              <a:rPr lang="en-US" altLang="en-US" sz="2800" u="sng" smtClean="0">
                <a:latin typeface="Arial" pitchFamily="34" charset="0"/>
                <a:cs typeface="Arial" pitchFamily="34" charset="0"/>
              </a:rPr>
              <a:t>nervous system is not fully developed</a:t>
            </a:r>
            <a:r>
              <a:rPr lang="en-US" altLang="en-US" sz="2800" smtClean="0">
                <a:latin typeface="Arial" pitchFamily="34" charset="0"/>
                <a:cs typeface="Arial" pitchFamily="34" charset="0"/>
              </a:rPr>
              <a:t> and does not respond quickly and/or properly to cold (e.g., by vasoconstriction of skin blood vessels).</a:t>
            </a:r>
          </a:p>
          <a:p>
            <a:pPr>
              <a:lnSpc>
                <a:spcPct val="90000"/>
              </a:lnSpc>
              <a:buFont typeface="Arial" pitchFamily="34" charset="0"/>
              <a:buChar char="•"/>
            </a:pPr>
            <a:r>
              <a:rPr lang="en-US" altLang="en-US" sz="2800" smtClean="0">
                <a:latin typeface="Arial" pitchFamily="34" charset="0"/>
                <a:cs typeface="Arial" pitchFamily="34" charset="0"/>
              </a:rPr>
              <a:t>Conduction and Evaporation mainly</a:t>
            </a:r>
          </a:p>
          <a:p>
            <a:pPr>
              <a:buNone/>
            </a:pPr>
            <a:endParaRPr lang="en-US"/>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noAutofit/>
          </a:bodyPr>
          <a:lstStyle/>
          <a:p>
            <a:pPr>
              <a:buFontTx/>
              <a:buChar char="-"/>
            </a:pPr>
            <a:r>
              <a:rPr lang="en-US" altLang="en-US" sz="2800" u="sng" smtClean="0">
                <a:solidFill>
                  <a:srgbClr val="FF0000"/>
                </a:solidFill>
                <a:latin typeface="Arial" pitchFamily="34" charset="0"/>
                <a:cs typeface="Arial" pitchFamily="34" charset="0"/>
              </a:rPr>
              <a:t>Neonatal hypothermia                                                                        </a:t>
            </a:r>
            <a:r>
              <a:rPr lang="en-US" altLang="en-US" sz="2800" smtClean="0">
                <a:latin typeface="Arial" pitchFamily="34" charset="0"/>
                <a:cs typeface="Arial" pitchFamily="34" charset="0"/>
              </a:rPr>
              <a:t>increases oxygen consumption and metabolic demands, which can impair subsequent resuscitative efforts, especially in the asphyxiated or preterm infant. </a:t>
            </a:r>
          </a:p>
          <a:p>
            <a:pPr>
              <a:buNone/>
            </a:pPr>
            <a:endParaRPr lang="en-US" altLang="en-US" sz="2800" smtClean="0">
              <a:latin typeface="Arial" pitchFamily="34" charset="0"/>
              <a:cs typeface="Arial" pitchFamily="34" charset="0"/>
            </a:endParaRPr>
          </a:p>
          <a:p>
            <a:pPr>
              <a:buNone/>
            </a:pPr>
            <a:endParaRPr lang="en-US" sz="2800">
              <a:latin typeface="Arial" pitchFamily="34" charset="0"/>
              <a:cs typeface="Arial" pitchFamily="34" charset="0"/>
            </a:endParaRP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normAutofit fontScale="85000" lnSpcReduction="20000"/>
          </a:bodyPr>
          <a:lstStyle/>
          <a:p>
            <a:pPr>
              <a:buNone/>
            </a:pPr>
            <a:r>
              <a:rPr lang="en-US" altLang="en-US" sz="2800" u="sng" smtClean="0">
                <a:solidFill>
                  <a:srgbClr val="FF0000"/>
                </a:solidFill>
                <a:latin typeface="Arial" pitchFamily="34" charset="0"/>
                <a:cs typeface="Arial" pitchFamily="34" charset="0"/>
              </a:rPr>
              <a:t>- Prevention of hypothermia</a:t>
            </a:r>
          </a:p>
          <a:p>
            <a:pPr>
              <a:buNone/>
            </a:pPr>
            <a:r>
              <a:rPr lang="en-US" altLang="en-US" sz="2800" smtClean="0">
                <a:latin typeface="Arial" pitchFamily="34" charset="0"/>
                <a:cs typeface="Arial" pitchFamily="34" charset="0"/>
              </a:rPr>
              <a:t>1- During transition, the use of plastic wraps and the use of skin-to-skin contact reduce hypothermia.</a:t>
            </a:r>
            <a:endParaRPr lang="ar-JO" altLang="en-US" sz="2800" smtClean="0">
              <a:latin typeface="Arial" pitchFamily="34" charset="0"/>
              <a:cs typeface="Arial" pitchFamily="34" charset="0"/>
            </a:endParaRPr>
          </a:p>
          <a:p>
            <a:pPr>
              <a:buNone/>
            </a:pPr>
            <a:r>
              <a:rPr lang="en-US" altLang="en-US" sz="2800" smtClean="0">
                <a:latin typeface="Arial" pitchFamily="34" charset="0"/>
                <a:cs typeface="Arial" pitchFamily="34" charset="0"/>
              </a:rPr>
              <a:t>2- It is recommended that the temperature of newly born nonasphyxiated infants be maintained between 36.5°C and 37.5°C after birth through admission and stabilization.</a:t>
            </a:r>
          </a:p>
          <a:p>
            <a:pPr>
              <a:buNone/>
            </a:pPr>
            <a:r>
              <a:rPr lang="en-US" altLang="en-US" sz="2800" smtClean="0">
                <a:latin typeface="Arial" pitchFamily="34" charset="0"/>
                <a:cs typeface="Arial" pitchFamily="34" charset="0"/>
              </a:rPr>
              <a:t>3- To minimize heat loss, the delivered infant is first placed in a warmed towel or blanket. Raising the environmental (room) temperature to 26°C (78.8°F) will also help in reducing neonatal hypothermia.</a:t>
            </a:r>
          </a:p>
          <a:p>
            <a:pPr>
              <a:buNone/>
            </a:pPr>
            <a:r>
              <a:rPr lang="en-US" altLang="en-US" sz="2800" smtClean="0">
                <a:latin typeface="Arial" pitchFamily="34" charset="0"/>
                <a:cs typeface="Arial" pitchFamily="34" charset="0"/>
              </a:rPr>
              <a:t>4- Maintain Humidity of 40-60% in full term infants</a:t>
            </a:r>
            <a:br>
              <a:rPr lang="en-US" altLang="en-US" sz="2800" smtClean="0">
                <a:latin typeface="Arial" pitchFamily="34" charset="0"/>
                <a:cs typeface="Arial" pitchFamily="34" charset="0"/>
              </a:rPr>
            </a:br>
            <a:r>
              <a:rPr lang="en-US" altLang="en-US" sz="2800" smtClean="0">
                <a:latin typeface="Arial" pitchFamily="34" charset="0"/>
                <a:cs typeface="Arial" pitchFamily="34" charset="0"/>
              </a:rPr>
              <a:t>60-100% in preterm infants.</a:t>
            </a:r>
          </a:p>
          <a:p>
            <a:pPr>
              <a:buNone/>
            </a:pPr>
            <a:endParaRPr lang="en-US"/>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1027" y="424191"/>
            <a:ext cx="9968974" cy="6858001"/>
          </a:xfrm>
        </p:spPr>
        <p:txBody>
          <a:bodyPr>
            <a:normAutofit/>
          </a:bodyPr>
          <a:lstStyle/>
          <a:p>
            <a:r>
              <a:rPr lang="en-US" sz="2400"/>
              <a:t>From the placenta the oxygenated fetal blood leaves the umbilical vein </a:t>
            </a:r>
            <a:r>
              <a:rPr lang="en-US" sz="2400">
                <a:sym typeface="Wingdings" panose="05000000000000000000" pitchFamily="2" charset="2"/>
              </a:rPr>
              <a:t> </a:t>
            </a:r>
            <a:r>
              <a:rPr lang="en-US" sz="2400"/>
              <a:t>through the liver </a:t>
            </a:r>
            <a:r>
              <a:rPr lang="en-US" sz="2400">
                <a:sym typeface="Wingdings" panose="05000000000000000000" pitchFamily="2" charset="2"/>
              </a:rPr>
              <a:t></a:t>
            </a:r>
            <a:r>
              <a:rPr lang="en-US" sz="2400"/>
              <a:t> inferior vena cava </a:t>
            </a:r>
            <a:r>
              <a:rPr lang="en-US" sz="2400">
                <a:sym typeface="Wingdings" panose="05000000000000000000" pitchFamily="2" charset="2"/>
              </a:rPr>
              <a:t> </a:t>
            </a:r>
            <a:r>
              <a:rPr lang="en-US" sz="2400"/>
              <a:t>right side of the heart. </a:t>
            </a:r>
          </a:p>
          <a:p>
            <a:endParaRPr lang="en-US" sz="2400"/>
          </a:p>
          <a:p>
            <a:r>
              <a:rPr lang="en-US" sz="2400"/>
              <a:t>Pulmonary vessels are constricted, only a small fraction of blood travels to the fetal lungs. Instead, most of the blood bypasses the lungs, crossing to the left side of the heart.</a:t>
            </a:r>
          </a:p>
          <a:p>
            <a:endParaRPr lang="en-US" sz="2400"/>
          </a:p>
          <a:p>
            <a:r>
              <a:rPr lang="en-US" sz="2400"/>
              <a:t>Blood in the aorta: </a:t>
            </a:r>
          </a:p>
          <a:p>
            <a:pPr>
              <a:buAutoNum type="arabicParenR"/>
            </a:pPr>
            <a:r>
              <a:rPr lang="en-US" sz="2400"/>
              <a:t>supplies oxygen and nutrients to the fetal organs. The most highly oxygenated blood flows to the fetal brain and heart. </a:t>
            </a:r>
          </a:p>
          <a:p>
            <a:pPr>
              <a:buAutoNum type="arabicParenR"/>
            </a:pPr>
            <a:r>
              <a:rPr lang="en-US" sz="2400"/>
              <a:t>returns to the placenta through the 2 umbilical arteries to deliver CO2, receive more oxygen, and restart the circulation path. </a:t>
            </a:r>
          </a:p>
          <a:p>
            <a:endParaRPr lang="en-US" sz="2400">
              <a:solidFill>
                <a:srgbClr val="FF0000"/>
              </a:solidFill>
            </a:endParaRPr>
          </a:p>
          <a:p>
            <a:pPr marL="0" indent="0">
              <a:buNone/>
            </a:pPr>
            <a:endParaRPr lang="en-US">
              <a:solidFill>
                <a:srgbClr val="FF0000"/>
              </a:solidFill>
            </a:endParaRPr>
          </a:p>
        </p:txBody>
      </p:sp>
    </p:spTree>
    <p:extLst>
      <p:ext uri="{BB962C8B-B14F-4D97-AF65-F5344CB8AC3E}">
        <p14:creationId xmlns:p14="http://schemas.microsoft.com/office/powerpoint/2010/main" val="317915738"/>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2016-5-tips-to-better-neonatal-care-43-638.jpg"/>
          <p:cNvPicPr>
            <a:picLocks noChangeAspect="1"/>
          </p:cNvPicPr>
          <p:nvPr/>
        </p:nvPicPr>
        <p:blipFill>
          <a:blip r:embed="rId2"/>
          <a:stretch>
            <a:fillRect/>
          </a:stretch>
        </p:blipFill>
        <p:spPr>
          <a:xfrm>
            <a:off x="1" y="1"/>
            <a:ext cx="4724399" cy="6858000"/>
          </a:xfrm>
          <a:prstGeom prst="rect">
            <a:avLst/>
          </a:prstGeom>
        </p:spPr>
      </p:pic>
      <p:pic>
        <p:nvPicPr>
          <p:cNvPr id="5" name="Content Placeholder 3" descr="the-preterm-infant-81-638.jpg"/>
          <p:cNvPicPr>
            <a:picLocks noGrp="1" noChangeAspect="1"/>
          </p:cNvPicPr>
          <p:nvPr>
            <p:ph sz="quarter" idx="1"/>
          </p:nvPr>
        </p:nvPicPr>
        <p:blipFill>
          <a:blip r:embed="rId3"/>
          <a:stretch>
            <a:fillRect/>
          </a:stretch>
        </p:blipFill>
        <p:spPr>
          <a:xfrm>
            <a:off x="4724400" y="1"/>
            <a:ext cx="4419601" cy="6858000"/>
          </a:xfrm>
        </p:spPr>
      </p:pic>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u="sng" smtClean="0">
                <a:solidFill>
                  <a:srgbClr val="FF0000"/>
                </a:solidFill>
                <a:latin typeface="Arial" pitchFamily="34" charset="0"/>
                <a:cs typeface="Arial" pitchFamily="34" charset="0"/>
              </a:rPr>
              <a:t>Airway management</a:t>
            </a:r>
            <a:endParaRPr lang="en-US" sz="3200" b="1" u="sng">
              <a:solidFill>
                <a:srgbClr val="FF0000"/>
              </a:solidFill>
              <a:latin typeface="Arial" pitchFamily="34" charset="0"/>
              <a:cs typeface="Arial" pitchFamily="34" charset="0"/>
            </a:endParaRPr>
          </a:p>
        </p:txBody>
      </p:sp>
      <p:sp>
        <p:nvSpPr>
          <p:cNvPr id="3" name="Content Placeholder 2"/>
          <p:cNvSpPr>
            <a:spLocks noGrp="1"/>
          </p:cNvSpPr>
          <p:nvPr>
            <p:ph sz="quarter" idx="1"/>
          </p:nvPr>
        </p:nvSpPr>
        <p:spPr/>
        <p:txBody>
          <a:bodyPr/>
          <a:lstStyle/>
          <a:p>
            <a:pPr>
              <a:buNone/>
            </a:pPr>
            <a:r>
              <a:rPr lang="en-US" u="sng" smtClean="0">
                <a:latin typeface="Arial" pitchFamily="34" charset="0"/>
                <a:cs typeface="Arial" pitchFamily="34" charset="0"/>
              </a:rPr>
              <a:t>1- Position</a:t>
            </a:r>
            <a:endParaRPr lang="en-US" u="sng">
              <a:latin typeface="Arial" pitchFamily="34" charset="0"/>
              <a:cs typeface="Arial" pitchFamily="34" charset="0"/>
            </a:endParaRPr>
          </a:p>
        </p:txBody>
      </p:sp>
      <p:pic>
        <p:nvPicPr>
          <p:cNvPr id="4" name="Content Placeholder 3" descr="an-infant-in-the-sniffing-position_orig.jpg"/>
          <p:cNvPicPr>
            <a:picLocks noChangeAspect="1"/>
          </p:cNvPicPr>
          <p:nvPr/>
        </p:nvPicPr>
        <p:blipFill>
          <a:blip r:embed="rId2"/>
          <a:stretch>
            <a:fillRect/>
          </a:stretch>
        </p:blipFill>
        <p:spPr>
          <a:xfrm>
            <a:off x="914400" y="2209800"/>
            <a:ext cx="7391400" cy="4133122"/>
          </a:xfrm>
          <a:prstGeom prst="rect">
            <a:avLst/>
          </a:prstGeom>
        </p:spPr>
      </p:pic>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sz="quarter" idx="1"/>
          </p:nvPr>
        </p:nvPicPr>
        <p:blipFill>
          <a:blip r:embed="rId2"/>
          <a:stretch>
            <a:fillRect/>
          </a:stretch>
        </p:blipFill>
        <p:spPr bwMode="auto">
          <a:xfrm>
            <a:off x="1066800" y="1447800"/>
            <a:ext cx="7467600" cy="4572000"/>
          </a:xfrm>
          <a:prstGeom prst="rect">
            <a:avLst/>
          </a:prstGeom>
          <a:noFill/>
          <a:ln w="9525">
            <a:noFill/>
            <a:miter lim="800000"/>
          </a:ln>
          <a:effectLst/>
        </p:spPr>
      </p:pic>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pPr>
              <a:buNone/>
            </a:pPr>
            <a:r>
              <a:rPr lang="en-US" u="sng" smtClean="0">
                <a:latin typeface="Arial" pitchFamily="34" charset="0"/>
                <a:cs typeface="Arial" pitchFamily="34" charset="0"/>
              </a:rPr>
              <a:t>2- Suction</a:t>
            </a:r>
          </a:p>
          <a:p>
            <a:pPr>
              <a:buNone/>
            </a:pPr>
            <a:r>
              <a:rPr lang="en-US" altLang="en-US" sz="2800" smtClean="0">
                <a:latin typeface="Arial" pitchFamily="34" charset="0"/>
                <a:cs typeface="Arial" pitchFamily="34" charset="0"/>
              </a:rPr>
              <a:t>- The mouth and nose should be suctioned.</a:t>
            </a:r>
          </a:p>
          <a:p>
            <a:pPr>
              <a:buFontTx/>
              <a:buChar char="-"/>
            </a:pPr>
            <a:r>
              <a:rPr lang="en-US" altLang="en-US" sz="2800" b="1" u="sng" smtClean="0">
                <a:solidFill>
                  <a:srgbClr val="FF0000"/>
                </a:solidFill>
                <a:latin typeface="Arial" pitchFamily="34" charset="0"/>
                <a:cs typeface="Arial" pitchFamily="34" charset="0"/>
              </a:rPr>
              <a:t>Mouth then nose </a:t>
            </a:r>
            <a:r>
              <a:rPr lang="en-US" altLang="en-US" sz="2800" smtClean="0">
                <a:latin typeface="Arial" pitchFamily="34" charset="0"/>
                <a:cs typeface="Arial" pitchFamily="34" charset="0"/>
              </a:rPr>
              <a:t>to prevent aspiration of mouth contents </a:t>
            </a:r>
            <a:br>
              <a:rPr lang="en-US" altLang="en-US" sz="2800" smtClean="0">
                <a:latin typeface="Arial" pitchFamily="34" charset="0"/>
                <a:cs typeface="Arial" pitchFamily="34" charset="0"/>
              </a:rPr>
            </a:br>
            <a:r>
              <a:rPr lang="en-US" altLang="en-US" sz="2800" smtClean="0">
                <a:latin typeface="Arial" pitchFamily="34" charset="0"/>
                <a:cs typeface="Arial" pitchFamily="34" charset="0"/>
              </a:rPr>
              <a:t/>
            </a:r>
            <a:br>
              <a:rPr lang="en-US" altLang="en-US" sz="2800" smtClean="0">
                <a:latin typeface="Arial" pitchFamily="34" charset="0"/>
                <a:cs typeface="Arial" pitchFamily="34" charset="0"/>
              </a:rPr>
            </a:br>
            <a:r>
              <a:rPr lang="en-US" altLang="en-US" sz="2800" smtClean="0">
                <a:latin typeface="Arial" pitchFamily="34" charset="0"/>
                <a:cs typeface="Arial" pitchFamily="34" charset="0"/>
              </a:rPr>
              <a:t> A bulb syringe should be used for the initial suctioning</a:t>
            </a:r>
          </a:p>
          <a:p>
            <a:pPr>
              <a:buFontTx/>
              <a:buChar char="-"/>
            </a:pPr>
            <a:r>
              <a:rPr lang="en-US" altLang="en-US" sz="2800" smtClean="0">
                <a:latin typeface="Arial" pitchFamily="34" charset="0"/>
                <a:cs typeface="Arial" pitchFamily="34" charset="0"/>
              </a:rPr>
              <a:t>Suction is done to : assess reflex and clean the airway </a:t>
            </a:r>
          </a:p>
          <a:p>
            <a:pPr>
              <a:buFontTx/>
              <a:buChar char="-"/>
            </a:pPr>
            <a:endParaRPr lang="en-US" u="sng">
              <a:latin typeface="Arial" pitchFamily="34" charset="0"/>
              <a:cs typeface="Arial" pitchFamily="34" charset="0"/>
            </a:endParaRP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sz="quarter" idx="1"/>
          </p:nvPr>
        </p:nvPicPr>
        <p:blipFill>
          <a:blip r:embed="rId2"/>
          <a:stretch>
            <a:fillRect/>
          </a:stretch>
        </p:blipFill>
        <p:spPr bwMode="auto">
          <a:xfrm>
            <a:off x="990600" y="1905000"/>
            <a:ext cx="7619999" cy="3305175"/>
          </a:xfrm>
          <a:prstGeom prst="rect">
            <a:avLst/>
          </a:prstGeom>
          <a:noFill/>
          <a:ln w="9525">
            <a:noFill/>
            <a:miter lim="800000"/>
          </a:ln>
          <a:effectLst/>
        </p:spPr>
      </p:pic>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0"/>
            <a:ext cx="3581400" cy="1143000"/>
          </a:xfrm>
        </p:spPr>
        <p:txBody>
          <a:bodyPr>
            <a:normAutofit/>
          </a:bodyPr>
          <a:lstStyle/>
          <a:p>
            <a:r>
              <a:rPr lang="en-US" sz="3200" b="1" u="sng" smtClean="0">
                <a:solidFill>
                  <a:schemeClr val="tx1"/>
                </a:solidFill>
                <a:latin typeface="Arial" pitchFamily="34" charset="0"/>
                <a:cs typeface="Arial" pitchFamily="34" charset="0"/>
              </a:rPr>
              <a:t>Bulb syringe</a:t>
            </a:r>
            <a:endParaRPr lang="en-US" sz="3200" b="1" u="sng">
              <a:solidFill>
                <a:schemeClr val="tx1"/>
              </a:solidFill>
              <a:latin typeface="Arial" pitchFamily="34" charset="0"/>
              <a:cs typeface="Arial" pitchFamily="34" charset="0"/>
            </a:endParaRPr>
          </a:p>
        </p:txBody>
      </p:sp>
      <p:pic>
        <p:nvPicPr>
          <p:cNvPr id="4" name="صورة 7" descr="61QWRAjgXCL._SL1500_.jpg"/>
          <p:cNvPicPr>
            <a:picLocks noGrp="1" noChangeAspect="1"/>
          </p:cNvPicPr>
          <p:nvPr>
            <p:ph sz="quarter" idx="1"/>
          </p:nvPr>
        </p:nvPicPr>
        <p:blipFill>
          <a:blip r:embed="rId2"/>
          <a:stretch>
            <a:fillRect/>
          </a:stretch>
        </p:blipFill>
        <p:spPr>
          <a:xfrm>
            <a:off x="838200" y="2286000"/>
            <a:ext cx="3212869" cy="2743200"/>
          </a:xfrm>
          <a:prstGeom prst="rect">
            <a:avLst/>
          </a:prstGeom>
        </p:spPr>
      </p:pic>
      <p:pic>
        <p:nvPicPr>
          <p:cNvPr id="5" name="صورة 6" descr="Untitled.png"/>
          <p:cNvPicPr>
            <a:picLocks noChangeAspect="1"/>
          </p:cNvPicPr>
          <p:nvPr/>
        </p:nvPicPr>
        <p:blipFill>
          <a:blip r:embed="rId3"/>
          <a:stretch>
            <a:fillRect/>
          </a:stretch>
        </p:blipFill>
        <p:spPr>
          <a:xfrm>
            <a:off x="4343400" y="2362200"/>
            <a:ext cx="4495800" cy="2514599"/>
          </a:xfrm>
          <a:prstGeom prst="rect">
            <a:avLst/>
          </a:prstGeom>
        </p:spPr>
      </p:pic>
      <p:sp>
        <p:nvSpPr>
          <p:cNvPr id="6" name="Title 1"/>
          <p:cNvSpPr txBox="1"/>
          <p:nvPr/>
        </p:nvSpPr>
        <p:spPr>
          <a:xfrm>
            <a:off x="4876800" y="838200"/>
            <a:ext cx="4267200" cy="1143000"/>
          </a:xfrm>
          <a:prstGeom prst="rect">
            <a:avLst/>
          </a:prstGeom>
        </p:spPr>
        <p:txBody>
          <a:bodyPr bIns="91440" anchor="b" anchorCtr="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sz="3200" b="1" i="0" u="sng" strike="noStrike" kern="1200" cap="none" spc="0" normalizeH="0" baseline="0" noProof="0" smtClean="0">
                <a:ln>
                  <a:noFill/>
                </a:ln>
                <a:effectLst/>
                <a:uLnTx/>
                <a:uFillTx/>
                <a:latin typeface="Arial" pitchFamily="34" charset="0"/>
                <a:ea typeface="+mj-ea"/>
                <a:cs typeface="Arial" pitchFamily="34" charset="0"/>
              </a:rPr>
              <a:t>Suction catheter</a:t>
            </a:r>
            <a:endParaRPr kumimoji="0" lang="en-US" sz="3200" b="1" i="0" u="sng" strike="noStrike" kern="1200" cap="none" spc="0" normalizeH="0" baseline="0" noProof="0">
              <a:ln>
                <a:noFill/>
              </a:ln>
              <a:effectLst/>
              <a:uLnTx/>
              <a:uFillTx/>
              <a:latin typeface="Arial" pitchFamily="34" charset="0"/>
              <a:ea typeface="+mj-ea"/>
              <a:cs typeface="Arial" pitchFamily="34" charset="0"/>
            </a:endParaRP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
          </p:nvPr>
        </p:nvPicPr>
        <p:blipFill>
          <a:blip r:embed="rId2"/>
          <a:stretch>
            <a:fillRect/>
          </a:stretch>
        </p:blipFill>
        <p:spPr>
          <a:xfrm>
            <a:off x="762000" y="1295400"/>
            <a:ext cx="7772400" cy="4557272"/>
          </a:xfrm>
          <a:prstGeom prst="rect">
            <a:avLst/>
          </a:prstGeom>
        </p:spPr>
      </p:pic>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pPr>
              <a:buNone/>
            </a:pPr>
            <a:r>
              <a:rPr lang="en-US" sz="2800" b="1" u="sng" smtClean="0">
                <a:solidFill>
                  <a:srgbClr val="FF0000"/>
                </a:solidFill>
                <a:effectLst>
                  <a:outerShdw blurRad="38100" dist="38100" dir="2700000" algn="tl">
                    <a:srgbClr val="000000">
                      <a:alpha val="43137"/>
                    </a:srgbClr>
                  </a:outerShdw>
                </a:effectLst>
                <a:latin typeface="Arial" pitchFamily="34" charset="0"/>
                <a:cs typeface="Arial" pitchFamily="34" charset="0"/>
              </a:rPr>
              <a:t> If the baby is not vigorous</a:t>
            </a:r>
            <a:r>
              <a:rPr lang="ar-JO" sz="2800" b="1" smtClean="0">
                <a:latin typeface="Arial" pitchFamily="34" charset="0"/>
                <a:cs typeface="Arial" pitchFamily="34" charset="0"/>
              </a:rPr>
              <a:t/>
            </a:r>
            <a:br>
              <a:rPr lang="ar-JO" sz="2800" b="1" smtClean="0">
                <a:latin typeface="Arial" pitchFamily="34" charset="0"/>
                <a:cs typeface="Arial" pitchFamily="34" charset="0"/>
              </a:rPr>
            </a:br>
            <a:r>
              <a:rPr lang="en-US" sz="2800" b="1" smtClean="0">
                <a:latin typeface="Arial" pitchFamily="34" charset="0"/>
                <a:cs typeface="Arial" pitchFamily="34" charset="0"/>
              </a:rPr>
              <a:t> </a:t>
            </a:r>
            <a:r>
              <a:rPr lang="en-US" sz="2800" smtClean="0">
                <a:latin typeface="Arial" pitchFamily="34" charset="0"/>
                <a:cs typeface="Arial" pitchFamily="34" charset="0"/>
              </a:rPr>
              <a:t>(defined as depressed respiratory effort, poor muscle tone, and/or heart rate &lt; 100 bpm) </a:t>
            </a:r>
            <a:r>
              <a:rPr lang="en-US" sz="2800" smtClean="0">
                <a:latin typeface="Arial" pitchFamily="34" charset="0"/>
                <a:cs typeface="Arial" pitchFamily="34" charset="0"/>
                <a:sym typeface="Wingdings" panose="05000000000000000000" pitchFamily="2" charset="2"/>
              </a:rPr>
              <a:t> </a:t>
            </a:r>
            <a:r>
              <a:rPr lang="en-US" sz="2800" smtClean="0">
                <a:latin typeface="Arial" pitchFamily="34" charset="0"/>
                <a:cs typeface="Arial" pitchFamily="34" charset="0"/>
              </a:rPr>
              <a:t>Use </a:t>
            </a:r>
            <a:r>
              <a:rPr lang="en-US" sz="2800" b="1" smtClean="0">
                <a:effectLst>
                  <a:outerShdw blurRad="38100" dist="38100" dir="2700000" algn="tl">
                    <a:srgbClr val="000000">
                      <a:alpha val="43137"/>
                    </a:srgbClr>
                  </a:outerShdw>
                </a:effectLst>
                <a:latin typeface="Arial" pitchFamily="34" charset="0"/>
                <a:cs typeface="Arial" pitchFamily="34" charset="0"/>
              </a:rPr>
              <a:t>direct laryngoscopy</a:t>
            </a:r>
            <a:r>
              <a:rPr lang="en-US" sz="2800" smtClean="0">
                <a:latin typeface="Arial" pitchFamily="34" charset="0"/>
                <a:cs typeface="Arial" pitchFamily="34" charset="0"/>
              </a:rPr>
              <a:t>, </a:t>
            </a:r>
            <a:r>
              <a:rPr lang="en-US" sz="2800" b="1" err="1" smtClean="0">
                <a:effectLst>
                  <a:outerShdw blurRad="38100" dist="38100" dir="2700000" algn="tl">
                    <a:srgbClr val="000000">
                      <a:alpha val="43137"/>
                    </a:srgbClr>
                  </a:outerShdw>
                </a:effectLst>
                <a:latin typeface="Arial" pitchFamily="34" charset="0"/>
                <a:cs typeface="Arial" pitchFamily="34" charset="0"/>
              </a:rPr>
              <a:t>intubate</a:t>
            </a:r>
            <a:r>
              <a:rPr lang="en-US" sz="2800" smtClean="0">
                <a:latin typeface="Arial" pitchFamily="34" charset="0"/>
                <a:cs typeface="Arial" pitchFamily="34" charset="0"/>
              </a:rPr>
              <a:t>, and </a:t>
            </a:r>
            <a:r>
              <a:rPr lang="en-US" sz="2800" b="1" smtClean="0">
                <a:effectLst>
                  <a:outerShdw blurRad="38100" dist="38100" dir="2700000" algn="tl">
                    <a:srgbClr val="000000">
                      <a:alpha val="43137"/>
                    </a:srgbClr>
                  </a:outerShdw>
                </a:effectLst>
                <a:latin typeface="Arial" pitchFamily="34" charset="0"/>
                <a:cs typeface="Arial" pitchFamily="34" charset="0"/>
              </a:rPr>
              <a:t>suction the trachea immediately </a:t>
            </a:r>
            <a:r>
              <a:rPr lang="en-US" sz="2800" smtClean="0">
                <a:latin typeface="Arial" pitchFamily="34" charset="0"/>
                <a:cs typeface="Arial" pitchFamily="34" charset="0"/>
              </a:rPr>
              <a:t>after delivery. Suction for no longer than 5 seconds.</a:t>
            </a:r>
            <a:r>
              <a:rPr lang="en-GB" sz="2800" smtClean="0">
                <a:latin typeface="Arial" pitchFamily="34" charset="0"/>
                <a:cs typeface="Arial" pitchFamily="34" charset="0"/>
              </a:rPr>
              <a:t> </a:t>
            </a:r>
            <a:r>
              <a:rPr lang="en-GB" sz="2800" u="sng" smtClean="0">
                <a:latin typeface="Arial" pitchFamily="34" charset="0"/>
                <a:cs typeface="Arial" pitchFamily="34" charset="0"/>
              </a:rPr>
              <a:t>Suction before his first breath</a:t>
            </a:r>
            <a:endParaRPr lang="en-US" u="sng">
              <a:latin typeface="Arial" pitchFamily="34" charset="0"/>
              <a:cs typeface="Arial" pitchFamily="34" charset="0"/>
            </a:endParaRP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2"/>
          <p:cNvSpPr>
            <a:spLocks noGrp="1"/>
          </p:cNvSpPr>
          <p:nvPr>
            <p:ph sz="quarter" idx="1"/>
          </p:nvPr>
        </p:nvSpPr>
        <p:spPr/>
        <p:txBody>
          <a:bodyPr>
            <a:normAutofit/>
          </a:bodyPr>
          <a:lstStyle/>
          <a:p>
            <a:pPr>
              <a:buFontTx/>
              <a:buChar char="-"/>
            </a:pPr>
            <a:r>
              <a:rPr lang="en-US" sz="2400" smtClean="0">
                <a:latin typeface="Arial" pitchFamily="34" charset="0"/>
                <a:cs typeface="Arial" pitchFamily="34" charset="0"/>
              </a:rPr>
              <a:t>Remove </a:t>
            </a:r>
            <a:r>
              <a:rPr lang="en-US" sz="2400">
                <a:latin typeface="Arial" pitchFamily="34" charset="0"/>
                <a:cs typeface="Arial" pitchFamily="34" charset="0"/>
              </a:rPr>
              <a:t>ETT and visualize the vocal cord by a direct laryngoscope. </a:t>
            </a:r>
            <a:r>
              <a:rPr lang="en-US" sz="2400" smtClean="0">
                <a:latin typeface="Arial" pitchFamily="34" charset="0"/>
                <a:cs typeface="Arial" pitchFamily="34" charset="0"/>
              </a:rPr>
              <a:t>Still </a:t>
            </a:r>
            <a:r>
              <a:rPr lang="en-US" sz="2400" err="1">
                <a:latin typeface="Arial" pitchFamily="34" charset="0"/>
                <a:cs typeface="Arial" pitchFamily="34" charset="0"/>
              </a:rPr>
              <a:t>meconium </a:t>
            </a:r>
            <a:r>
              <a:rPr lang="en-US" sz="2400" smtClean="0">
                <a:latin typeface="Arial" pitchFamily="34" charset="0"/>
                <a:cs typeface="Arial" pitchFamily="34" charset="0"/>
              </a:rPr>
              <a:t>?</a:t>
            </a:r>
          </a:p>
          <a:p>
            <a:r>
              <a:rPr lang="en-US" sz="2400" smtClean="0">
                <a:latin typeface="Arial" pitchFamily="34" charset="0"/>
                <a:cs typeface="Arial" pitchFamily="34" charset="0"/>
              </a:rPr>
              <a:t> </a:t>
            </a:r>
            <a:r>
              <a:rPr lang="en-US" sz="2400" b="1" smtClean="0">
                <a:effectLst>
                  <a:outerShdw blurRad="38100" dist="38100" dir="2700000" algn="tl">
                    <a:srgbClr val="000000">
                      <a:alpha val="43137"/>
                    </a:srgbClr>
                  </a:outerShdw>
                </a:effectLst>
                <a:latin typeface="Arial" pitchFamily="34" charset="0"/>
                <a:cs typeface="Arial" pitchFamily="34" charset="0"/>
              </a:rPr>
              <a:t>If </a:t>
            </a:r>
            <a:r>
              <a:rPr lang="en-US" sz="2400" b="1" u="sng" smtClean="0">
                <a:effectLst>
                  <a:outerShdw blurRad="38100" dist="38100" dir="2700000" algn="tl">
                    <a:srgbClr val="000000">
                      <a:alpha val="43137"/>
                    </a:srgbClr>
                  </a:outerShdw>
                </a:effectLst>
                <a:latin typeface="Arial" pitchFamily="34" charset="0"/>
                <a:cs typeface="Arial" pitchFamily="34" charset="0"/>
              </a:rPr>
              <a:t>no</a:t>
            </a:r>
            <a:r>
              <a:rPr lang="en-US" sz="2400" b="1" smtClean="0">
                <a:effectLst>
                  <a:outerShdw blurRad="38100" dist="38100" dir="2700000" algn="tl">
                    <a:srgbClr val="000000">
                      <a:alpha val="43137"/>
                    </a:srgbClr>
                  </a:outerShdw>
                </a:effectLst>
                <a:latin typeface="Arial" pitchFamily="34" charset="0"/>
                <a:cs typeface="Arial" pitchFamily="34" charset="0"/>
              </a:rPr>
              <a:t> meconium is retrieved</a:t>
            </a:r>
            <a:r>
              <a:rPr lang="en-US" sz="2400" smtClean="0">
                <a:latin typeface="Arial" pitchFamily="34" charset="0"/>
                <a:cs typeface="Arial" pitchFamily="34" charset="0"/>
              </a:rPr>
              <a:t>, </a:t>
            </a:r>
            <a:r>
              <a:rPr lang="en-US" sz="2400" b="1" smtClean="0">
                <a:effectLst>
                  <a:outerShdw blurRad="38100" dist="38100" dir="2700000" algn="tl">
                    <a:srgbClr val="000000">
                      <a:alpha val="43137"/>
                    </a:srgbClr>
                  </a:outerShdw>
                </a:effectLst>
                <a:latin typeface="Arial" pitchFamily="34" charset="0"/>
                <a:cs typeface="Arial" pitchFamily="34" charset="0"/>
              </a:rPr>
              <a:t>do not repeat </a:t>
            </a:r>
            <a:r>
              <a:rPr lang="en-US" sz="2400" smtClean="0">
                <a:latin typeface="Arial" pitchFamily="34" charset="0"/>
                <a:cs typeface="Arial" pitchFamily="34" charset="0"/>
              </a:rPr>
              <a:t>intubation and suction. </a:t>
            </a:r>
          </a:p>
          <a:p>
            <a:r>
              <a:rPr lang="en-US" sz="2400" smtClean="0">
                <a:latin typeface="Arial" pitchFamily="34" charset="0"/>
                <a:cs typeface="Arial" pitchFamily="34" charset="0"/>
                <a:sym typeface="Wingdings" panose="05000000000000000000" pitchFamily="2" charset="2"/>
              </a:rPr>
              <a:t>  </a:t>
            </a:r>
            <a:r>
              <a:rPr lang="en-US" sz="2400" b="1" smtClean="0">
                <a:effectLst>
                  <a:outerShdw blurRad="38100" dist="38100" dir="2700000" algn="tl">
                    <a:srgbClr val="000000">
                      <a:alpha val="43137"/>
                    </a:srgbClr>
                  </a:outerShdw>
                </a:effectLst>
                <a:latin typeface="Arial" pitchFamily="34" charset="0"/>
                <a:cs typeface="Arial" pitchFamily="34" charset="0"/>
              </a:rPr>
              <a:t>If meconium is retrieved </a:t>
            </a:r>
            <a:r>
              <a:rPr lang="en-US" sz="2400" smtClean="0">
                <a:latin typeface="Arial" pitchFamily="34" charset="0"/>
                <a:cs typeface="Arial" pitchFamily="34" charset="0"/>
              </a:rPr>
              <a:t>&gt; </a:t>
            </a:r>
            <a:r>
              <a:rPr lang="en-US" sz="2400" b="1" err="1" smtClean="0">
                <a:effectLst>
                  <a:outerShdw blurRad="38100" dist="38100" dir="2700000" algn="tl">
                    <a:srgbClr val="000000">
                      <a:alpha val="43137"/>
                    </a:srgbClr>
                  </a:outerShdw>
                </a:effectLst>
                <a:latin typeface="Arial" pitchFamily="34" charset="0"/>
                <a:cs typeface="Arial" pitchFamily="34" charset="0"/>
              </a:rPr>
              <a:t>reintubate and suction</a:t>
            </a:r>
            <a:r>
              <a:rPr lang="en-US" sz="2400" smtClean="0">
                <a:latin typeface="Arial" pitchFamily="34" charset="0"/>
                <a:cs typeface="Arial" pitchFamily="34" charset="0"/>
              </a:rPr>
              <a:t>.</a:t>
            </a:r>
            <a:endParaRPr lang="ar-JO" sz="2400">
              <a:latin typeface="Arial" pitchFamily="34" charset="0"/>
              <a:cs typeface="Arial" pitchFamily="34" charset="0"/>
            </a:endParaRP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u="sng" smtClean="0">
                <a:solidFill>
                  <a:srgbClr val="FF0000"/>
                </a:solidFill>
                <a:latin typeface="Arial" pitchFamily="34" charset="0"/>
                <a:cs typeface="Arial" pitchFamily="34" charset="0"/>
              </a:rPr>
              <a:t>Breathing</a:t>
            </a:r>
            <a:endParaRPr lang="en-US" sz="3200" b="1" u="sng">
              <a:solidFill>
                <a:srgbClr val="FF0000"/>
              </a:solidFill>
              <a:latin typeface="Arial" pitchFamily="34" charset="0"/>
              <a:cs typeface="Arial" pitchFamily="34" charset="0"/>
            </a:endParaRPr>
          </a:p>
        </p:txBody>
      </p:sp>
      <p:sp>
        <p:nvSpPr>
          <p:cNvPr id="3" name="Content Placeholder 2"/>
          <p:cNvSpPr>
            <a:spLocks noGrp="1"/>
          </p:cNvSpPr>
          <p:nvPr>
            <p:ph sz="quarter" idx="1"/>
          </p:nvPr>
        </p:nvSpPr>
        <p:spPr/>
        <p:txBody>
          <a:bodyPr>
            <a:normAutofit fontScale="85000" lnSpcReduction="10000"/>
          </a:bodyPr>
          <a:lstStyle/>
          <a:p>
            <a:pPr indent="-273050">
              <a:buNone/>
            </a:pPr>
            <a:r>
              <a:rPr lang="en-US" smtClean="0">
                <a:latin typeface="Arial" pitchFamily="34" charset="0"/>
                <a:cs typeface="Arial" pitchFamily="34" charset="0"/>
              </a:rPr>
              <a:t>- Breathing initially should be briefly delayed if meconium-stained amniotic fluid is present to avoid dissemination of meconium into the lungs, producing severe aspiration pneumonia. </a:t>
            </a:r>
            <a:endParaRPr lang="en-US" altLang="en-US" b="1" smtClean="0">
              <a:solidFill>
                <a:srgbClr val="FF0000"/>
              </a:solidFill>
              <a:latin typeface="Arial" pitchFamily="34" charset="0"/>
              <a:cs typeface="Arial" pitchFamily="34" charset="0"/>
            </a:endParaRPr>
          </a:p>
          <a:p>
            <a:pPr indent="-273050">
              <a:buNone/>
            </a:pPr>
            <a:r>
              <a:rPr lang="en-US" altLang="en-US" b="1" smtClean="0">
                <a:solidFill>
                  <a:srgbClr val="FF0000"/>
                </a:solidFill>
                <a:latin typeface="Arial" pitchFamily="34" charset="0"/>
                <a:cs typeface="Arial" pitchFamily="34" charset="0"/>
              </a:rPr>
              <a:t>Drying and suctioning</a:t>
            </a:r>
            <a:r>
              <a:rPr lang="en-US" altLang="en-US" smtClean="0">
                <a:latin typeface="Arial" pitchFamily="34" charset="0"/>
                <a:cs typeface="Arial" pitchFamily="34" charset="0"/>
              </a:rPr>
              <a:t> often provide enough stimulation to initiate breathing; however, if more vigorous stimulation is necessary, </a:t>
            </a:r>
            <a:r>
              <a:rPr lang="en-US" altLang="en-US" b="1" smtClean="0">
                <a:solidFill>
                  <a:srgbClr val="FF0000"/>
                </a:solidFill>
                <a:latin typeface="Arial" pitchFamily="34" charset="0"/>
                <a:cs typeface="Arial" pitchFamily="34" charset="0"/>
              </a:rPr>
              <a:t>gently slapping the soles of the feet or rubbing the back may be effective.</a:t>
            </a:r>
          </a:p>
          <a:p>
            <a:pPr indent="-273050">
              <a:buNone/>
            </a:pPr>
            <a:endParaRPr lang="en-US" altLang="en-US" smtClean="0">
              <a:latin typeface="Arial" pitchFamily="34" charset="0"/>
              <a:cs typeface="Arial" pitchFamily="34" charset="0"/>
            </a:endParaRPr>
          </a:p>
          <a:p>
            <a:pPr indent="-273050">
              <a:buNone/>
            </a:pPr>
            <a:r>
              <a:rPr lang="en-US" altLang="en-US" smtClean="0">
                <a:latin typeface="Arial" pitchFamily="34" charset="0"/>
                <a:cs typeface="Arial" pitchFamily="34" charset="0"/>
              </a:rPr>
              <a:t>The back should be visualized briefly for any </a:t>
            </a:r>
            <a:r>
              <a:rPr lang="en-US" altLang="en-US" b="1" smtClean="0">
                <a:solidFill>
                  <a:srgbClr val="FF0000"/>
                </a:solidFill>
                <a:latin typeface="Arial" pitchFamily="34" charset="0"/>
                <a:cs typeface="Arial" pitchFamily="34" charset="0"/>
              </a:rPr>
              <a:t>obvious defect</a:t>
            </a:r>
            <a:r>
              <a:rPr lang="en-US" altLang="en-US" smtClean="0">
                <a:latin typeface="Arial" pitchFamily="34" charset="0"/>
                <a:cs typeface="Arial" pitchFamily="34" charset="0"/>
              </a:rPr>
              <a:t> in the spine before beginning these maneuvers.</a:t>
            </a:r>
          </a:p>
          <a:p>
            <a:pPr>
              <a:lnSpc>
                <a:spcPct val="80000"/>
              </a:lnSpc>
              <a:buNone/>
            </a:pPr>
            <a:endParaRPr lang="en-US" altLang="en-US" smtClean="0">
              <a:latin typeface="Arial" pitchFamily="34" charset="0"/>
              <a:cs typeface="Arial" pitchFamily="34" charset="0"/>
            </a:endParaRPr>
          </a:p>
          <a:p>
            <a:pPr>
              <a:lnSpc>
                <a:spcPct val="80000"/>
              </a:lnSpc>
              <a:buNone/>
            </a:pPr>
            <a:r>
              <a:rPr lang="en-US" altLang="en-US" smtClean="0">
                <a:latin typeface="Arial" pitchFamily="34" charset="0"/>
                <a:cs typeface="Arial" pitchFamily="34" charset="0"/>
              </a:rPr>
              <a:t> At this point, the infant's respiratory rate, heart rate, and color should be evaluated.</a:t>
            </a:r>
          </a:p>
          <a:p>
            <a:pPr>
              <a:buNone/>
            </a:pPr>
            <a:endParaRPr lang="en-US">
              <a:latin typeface="Arial" pitchFamily="34" charset="0"/>
              <a:cs typeface="Arial" pitchFamily="34" charset="0"/>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95045"/>
            <a:ext cx="8596668" cy="790326"/>
          </a:xfrm>
        </p:spPr>
        <p:txBody>
          <a:bodyPr/>
          <a:lstStyle/>
          <a:p>
            <a:r>
              <a:rPr lang="en-US"/>
              <a:t>Fetal oxygenation</a:t>
            </a:r>
          </a:p>
        </p:txBody>
      </p:sp>
      <p:sp>
        <p:nvSpPr>
          <p:cNvPr id="3" name="Content Placeholder 2"/>
          <p:cNvSpPr>
            <a:spLocks noGrp="1"/>
          </p:cNvSpPr>
          <p:nvPr>
            <p:ph idx="1"/>
          </p:nvPr>
        </p:nvSpPr>
        <p:spPr>
          <a:xfrm>
            <a:off x="677334" y="1256188"/>
            <a:ext cx="8596668" cy="5442155"/>
          </a:xfrm>
        </p:spPr>
        <p:txBody>
          <a:bodyPr>
            <a:normAutofit/>
          </a:bodyPr>
          <a:lstStyle/>
          <a:p>
            <a:pPr marL="0" lvl="3"/>
            <a:r>
              <a:rPr lang="en-US" sz="2400" b="1">
                <a:solidFill>
                  <a:prstClr val="black"/>
                </a:solidFill>
                <a:ea typeface="Calibri" pitchFamily="34" charset="0"/>
                <a:cs typeface="Calibri" pitchFamily="34" charset="0"/>
              </a:rPr>
              <a:t>The intrauterine oxygen tension is low compared to that in extrauterine life,</a:t>
            </a:r>
            <a:r>
              <a:rPr lang="en-US" sz="2400">
                <a:solidFill>
                  <a:prstClr val="black"/>
                </a:solidFill>
                <a:ea typeface="Calibri" pitchFamily="34" charset="0"/>
                <a:cs typeface="Calibri" pitchFamily="34" charset="0"/>
              </a:rPr>
              <a:t> </a:t>
            </a:r>
            <a:r>
              <a:rPr lang="en-US" sz="2400" b="1">
                <a:solidFill>
                  <a:prstClr val="black"/>
                </a:solidFill>
                <a:ea typeface="Calibri" pitchFamily="34" charset="0"/>
                <a:cs typeface="Calibri" pitchFamily="34" charset="0"/>
              </a:rPr>
              <a:t>this low fetal oxygen tension maintains the architecture of the fetal circulation</a:t>
            </a:r>
            <a:endParaRPr lang="en-US" sz="2400" b="1">
              <a:solidFill>
                <a:prstClr val="black"/>
              </a:solidFill>
              <a:cs typeface="Arial" pitchFamily="34" charset="0"/>
            </a:endParaRPr>
          </a:p>
          <a:p>
            <a:pPr marL="0" indent="0">
              <a:buNone/>
            </a:pPr>
            <a:endParaRPr lang="en-US" sz="2400" b="1">
              <a:solidFill>
                <a:srgbClr val="FF0000"/>
              </a:solidFill>
              <a:ea typeface="Calibri" pitchFamily="34" charset="0"/>
              <a:cs typeface="Calibri" pitchFamily="34" charset="0"/>
            </a:endParaRPr>
          </a:p>
          <a:p>
            <a:r>
              <a:rPr lang="en-US" sz="2400" b="1">
                <a:solidFill>
                  <a:prstClr val="black"/>
                </a:solidFill>
                <a:ea typeface="Calibri" pitchFamily="34" charset="0"/>
                <a:cs typeface="Calibri" pitchFamily="34" charset="0"/>
              </a:rPr>
              <a:t>Despite the low oxygen tension in the fetus, there is adequate tissue oxygenation because of the following factors: </a:t>
            </a:r>
          </a:p>
          <a:p>
            <a:pPr marL="0" indent="0">
              <a:buNone/>
            </a:pPr>
            <a:r>
              <a:rPr lang="en-US" sz="2400" b="1">
                <a:solidFill>
                  <a:srgbClr val="FF0000"/>
                </a:solidFill>
                <a:ea typeface="Calibri" pitchFamily="34" charset="0"/>
                <a:cs typeface="Calibri" pitchFamily="34" charset="0"/>
              </a:rPr>
              <a:t>1- Fetal hemoglobin </a:t>
            </a:r>
          </a:p>
          <a:p>
            <a:pPr marL="0" indent="0">
              <a:buNone/>
            </a:pPr>
            <a:r>
              <a:rPr lang="en-US" sz="2400" b="1">
                <a:solidFill>
                  <a:srgbClr val="FF0000"/>
                </a:solidFill>
                <a:ea typeface="Calibri" pitchFamily="34" charset="0"/>
                <a:cs typeface="Calibri" pitchFamily="34" charset="0"/>
              </a:rPr>
              <a:t>2– Decreased fetal oxygen consumption</a:t>
            </a:r>
          </a:p>
          <a:p>
            <a:endParaRPr lang="en-US">
              <a:solidFill>
                <a:prstClr val="black"/>
              </a:solidFill>
            </a:endParaRPr>
          </a:p>
          <a:p>
            <a:endParaRPr lang="en-US"/>
          </a:p>
        </p:txBody>
      </p:sp>
    </p:spTree>
    <p:extLst>
      <p:ext uri="{BB962C8B-B14F-4D97-AF65-F5344CB8AC3E}">
        <p14:creationId xmlns:p14="http://schemas.microsoft.com/office/powerpoint/2010/main" val="4016969725"/>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
          </p:nvPr>
        </p:nvPicPr>
        <p:blipFill>
          <a:blip r:embed="rId2"/>
          <a:stretch>
            <a:fillRect/>
          </a:stretch>
        </p:blipFill>
        <p:spPr>
          <a:xfrm>
            <a:off x="1447800" y="1066800"/>
            <a:ext cx="6400800" cy="4572000"/>
          </a:xfrm>
          <a:prstGeom prst="rect">
            <a:avLst/>
          </a:prstGeom>
        </p:spPr>
      </p:pic>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7772400" cy="1143000"/>
          </a:xfrm>
        </p:spPr>
        <p:txBody>
          <a:bodyPr>
            <a:normAutofit/>
          </a:bodyPr>
          <a:lstStyle/>
          <a:p>
            <a:r>
              <a:rPr lang="en-US" sz="3200" b="1" u="sng" smtClean="0">
                <a:solidFill>
                  <a:srgbClr val="FF0000"/>
                </a:solidFill>
                <a:latin typeface="Arial" pitchFamily="34" charset="0"/>
                <a:cs typeface="Arial" pitchFamily="34" charset="0"/>
              </a:rPr>
              <a:t>Next assessment</a:t>
            </a:r>
            <a:endParaRPr lang="en-US" sz="3200" b="1" u="sng">
              <a:solidFill>
                <a:srgbClr val="FF0000"/>
              </a:solidFill>
              <a:latin typeface="Arial" pitchFamily="34" charset="0"/>
              <a:cs typeface="Arial" pitchFamily="34" charset="0"/>
            </a:endParaRPr>
          </a:p>
        </p:txBody>
      </p:sp>
      <p:pic>
        <p:nvPicPr>
          <p:cNvPr id="1026" name="Picture 2"/>
          <p:cNvPicPr>
            <a:picLocks noGrp="1" noChangeAspect="1" noChangeArrowheads="1"/>
          </p:cNvPicPr>
          <p:nvPr>
            <p:ph sz="quarter" idx="1"/>
          </p:nvPr>
        </p:nvPicPr>
        <p:blipFill>
          <a:blip r:embed="rId2"/>
          <a:stretch>
            <a:fillRect/>
          </a:stretch>
        </p:blipFill>
        <p:spPr bwMode="auto">
          <a:xfrm>
            <a:off x="4419600" y="1600200"/>
            <a:ext cx="4495800" cy="4419599"/>
          </a:xfrm>
          <a:prstGeom prst="rect">
            <a:avLst/>
          </a:prstGeom>
          <a:noFill/>
          <a:ln w="9525">
            <a:noFill/>
            <a:miter lim="800000"/>
          </a:ln>
          <a:effectLst/>
        </p:spPr>
      </p:pic>
      <p:sp>
        <p:nvSpPr>
          <p:cNvPr id="5" name="Rectangle 4"/>
          <p:cNvSpPr/>
          <p:nvPr/>
        </p:nvSpPr>
        <p:spPr>
          <a:xfrm>
            <a:off x="228600" y="1371600"/>
            <a:ext cx="4572000" cy="378565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smtClean="0">
              <a:latin typeface="Arial" pitchFamily="34" charset="0"/>
              <a:cs typeface="Arial" pitchFamily="34" charset="0"/>
            </a:endParaRPr>
          </a:p>
          <a:p>
            <a:r>
              <a:rPr lang="en-US" sz="2400" b="1" u="sng" smtClean="0">
                <a:solidFill>
                  <a:srgbClr val="FF0000"/>
                </a:solidFill>
                <a:latin typeface="Arial" pitchFamily="34" charset="0"/>
                <a:cs typeface="Arial" pitchFamily="34" charset="0"/>
              </a:rPr>
              <a:t>Evaluate respirations, HR, color </a:t>
            </a:r>
          </a:p>
          <a:p>
            <a:r>
              <a:rPr lang="en-US" sz="2400" smtClean="0">
                <a:latin typeface="Arial" pitchFamily="34" charset="0"/>
                <a:cs typeface="Arial" pitchFamily="34" charset="0"/>
              </a:rPr>
              <a:t>• If HR&gt;100 but cyanotic, give supplemental oxygen; if persistently cyanotic, provide positive pressure ventilation (Bag and mask ventilation) </a:t>
            </a:r>
          </a:p>
          <a:p>
            <a:r>
              <a:rPr lang="en-US" sz="2400" smtClean="0">
                <a:latin typeface="Arial" pitchFamily="34" charset="0"/>
                <a:cs typeface="Arial" pitchFamily="34" charset="0"/>
              </a:rPr>
              <a:t>• If HR&lt;100 or apneic, provide positive pressure ventilation </a:t>
            </a: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u="sng" smtClean="0">
                <a:solidFill>
                  <a:srgbClr val="FF0000"/>
                </a:solidFill>
                <a:latin typeface="Arial" pitchFamily="34" charset="0"/>
                <a:cs typeface="Arial" pitchFamily="34" charset="0"/>
              </a:rPr>
              <a:t>Supplemental oxygen</a:t>
            </a:r>
            <a:endParaRPr lang="en-US" sz="3200" b="1" u="sng">
              <a:solidFill>
                <a:srgbClr val="FF0000"/>
              </a:solidFill>
              <a:latin typeface="Arial" pitchFamily="34" charset="0"/>
              <a:cs typeface="Arial" pitchFamily="34" charset="0"/>
            </a:endParaRPr>
          </a:p>
        </p:txBody>
      </p:sp>
      <p:sp>
        <p:nvSpPr>
          <p:cNvPr id="3" name="Content Placeholder 2"/>
          <p:cNvSpPr>
            <a:spLocks noGrp="1"/>
          </p:cNvSpPr>
          <p:nvPr>
            <p:ph sz="quarter" idx="1"/>
          </p:nvPr>
        </p:nvSpPr>
        <p:spPr/>
        <p:txBody>
          <a:bodyPr>
            <a:normAutofit fontScale="92500" lnSpcReduction="10000"/>
          </a:bodyPr>
          <a:lstStyle/>
          <a:p>
            <a:pPr>
              <a:buNone/>
            </a:pPr>
            <a:r>
              <a:rPr lang="en-US" smtClean="0">
                <a:latin typeface="Arial" pitchFamily="34" charset="0"/>
                <a:cs typeface="Arial" pitchFamily="34" charset="0"/>
              </a:rPr>
              <a:t>Infants who have a sustained heart rate higher than 100 beats/min and adequate respiratory effort but who remain cyanotic should receive blow-by oxygen via oxygen tubing or a mask, guided by a pre-ductal saturation probe reading.</a:t>
            </a:r>
          </a:p>
          <a:p>
            <a:pPr>
              <a:buNone/>
            </a:pPr>
            <a:endParaRPr lang="en-US" smtClean="0">
              <a:latin typeface="Arial" pitchFamily="34" charset="0"/>
              <a:cs typeface="Arial" pitchFamily="34" charset="0"/>
            </a:endParaRPr>
          </a:p>
          <a:p>
            <a:pPr>
              <a:buNone/>
            </a:pPr>
            <a:r>
              <a:rPr lang="en-US" smtClean="0">
                <a:latin typeface="Arial" pitchFamily="34" charset="0"/>
                <a:cs typeface="Arial" pitchFamily="34" charset="0"/>
              </a:rPr>
              <a:t>If supplemental oxygen is to be provided for a prolonged period, heated humidified oxygen should be supplied via an oxygen hood, with the F</a:t>
            </a:r>
            <a:r>
              <a:rPr lang="en-US" baseline="-25000" smtClean="0">
                <a:latin typeface="Arial" pitchFamily="34" charset="0"/>
                <a:cs typeface="Arial" pitchFamily="34" charset="0"/>
              </a:rPr>
              <a:t>I</a:t>
            </a:r>
            <a:r>
              <a:rPr lang="en-US" smtClean="0">
                <a:latin typeface="Arial" pitchFamily="34" charset="0"/>
                <a:cs typeface="Arial" pitchFamily="34" charset="0"/>
              </a:rPr>
              <a:t> O</a:t>
            </a:r>
            <a:r>
              <a:rPr lang="en-US" baseline="-25000" smtClean="0">
                <a:latin typeface="Arial" pitchFamily="34" charset="0"/>
                <a:cs typeface="Arial" pitchFamily="34" charset="0"/>
              </a:rPr>
              <a:t>2</a:t>
            </a:r>
            <a:r>
              <a:rPr lang="en-US" smtClean="0">
                <a:latin typeface="Arial" pitchFamily="34" charset="0"/>
                <a:cs typeface="Arial" pitchFamily="34" charset="0"/>
              </a:rPr>
              <a:t> adjusted to result in pulse-oximetry saturations of 92-96% in the term infant and 88-92% in the preterm infant.</a:t>
            </a:r>
            <a:endParaRPr lang="en-US">
              <a:latin typeface="Arial" pitchFamily="34" charset="0"/>
              <a:cs typeface="Arial" pitchFamily="34" charset="0"/>
            </a:endParaRP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sz="3200" b="1" u="sng">
              <a:solidFill>
                <a:srgbClr val="FF0000"/>
              </a:solidFill>
              <a:latin typeface="Arial" pitchFamily="34" charset="0"/>
              <a:cs typeface="Arial" pitchFamily="34" charset="0"/>
            </a:endParaRPr>
          </a:p>
        </p:txBody>
      </p:sp>
      <p:pic>
        <p:nvPicPr>
          <p:cNvPr id="2050" name="Picture 2"/>
          <p:cNvPicPr>
            <a:picLocks noGrp="1" noChangeAspect="1" noChangeArrowheads="1"/>
          </p:cNvPicPr>
          <p:nvPr>
            <p:ph sz="quarter" idx="1"/>
          </p:nvPr>
        </p:nvPicPr>
        <p:blipFill>
          <a:blip r:embed="rId2"/>
          <a:stretch>
            <a:fillRect/>
          </a:stretch>
        </p:blipFill>
        <p:spPr bwMode="auto">
          <a:xfrm>
            <a:off x="4495800" y="1981200"/>
            <a:ext cx="4329113" cy="3438525"/>
          </a:xfrm>
          <a:prstGeom prst="rect">
            <a:avLst/>
          </a:prstGeom>
          <a:noFill/>
          <a:ln w="9525">
            <a:noFill/>
            <a:miter lim="800000"/>
          </a:ln>
          <a:effectLst/>
        </p:spPr>
      </p:pic>
      <p:pic>
        <p:nvPicPr>
          <p:cNvPr id="5" name="Picture 4" descr="download.jpg"/>
          <p:cNvPicPr>
            <a:picLocks noChangeAspect="1"/>
          </p:cNvPicPr>
          <p:nvPr/>
        </p:nvPicPr>
        <p:blipFill>
          <a:blip r:embed="rId3"/>
          <a:stretch>
            <a:fillRect/>
          </a:stretch>
        </p:blipFill>
        <p:spPr>
          <a:xfrm>
            <a:off x="609600" y="1981200"/>
            <a:ext cx="3181350" cy="3429000"/>
          </a:xfrm>
          <a:prstGeom prst="rect">
            <a:avLst/>
          </a:prstGeom>
        </p:spPr>
      </p:pic>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u="sng" smtClean="0">
                <a:solidFill>
                  <a:srgbClr val="FF0000"/>
                </a:solidFill>
                <a:latin typeface="Arial" pitchFamily="34" charset="0"/>
                <a:cs typeface="Arial" pitchFamily="34" charset="0"/>
              </a:rPr>
              <a:t>Positive pressure ventilation</a:t>
            </a:r>
            <a:endParaRPr lang="en-US" sz="3200"/>
          </a:p>
        </p:txBody>
      </p:sp>
      <p:sp>
        <p:nvSpPr>
          <p:cNvPr id="3" name="Content Placeholder 2"/>
          <p:cNvSpPr>
            <a:spLocks noGrp="1"/>
          </p:cNvSpPr>
          <p:nvPr>
            <p:ph sz="quarter" idx="1"/>
          </p:nvPr>
        </p:nvSpPr>
        <p:spPr/>
        <p:txBody>
          <a:bodyPr>
            <a:normAutofit fontScale="92500" lnSpcReduction="10000"/>
          </a:bodyPr>
          <a:lstStyle/>
          <a:p>
            <a:pPr>
              <a:buFontTx/>
              <a:buChar char="-"/>
            </a:pPr>
            <a:r>
              <a:rPr lang="en-US" smtClean="0">
                <a:latin typeface="Arial" pitchFamily="34" charset="0"/>
                <a:cs typeface="Arial" pitchFamily="34" charset="0"/>
              </a:rPr>
              <a:t>Infants with adequate respirations who are experiencing </a:t>
            </a:r>
            <a:r>
              <a:rPr lang="en-US" b="1" u="sng" smtClean="0">
                <a:latin typeface="Arial" pitchFamily="34" charset="0"/>
                <a:cs typeface="Arial" pitchFamily="34" charset="0"/>
              </a:rPr>
              <a:t>respiratory distress </a:t>
            </a:r>
            <a:r>
              <a:rPr lang="en-US" smtClean="0">
                <a:latin typeface="Arial" pitchFamily="34" charset="0"/>
                <a:cs typeface="Arial" pitchFamily="34" charset="0"/>
              </a:rPr>
              <a:t>(manifested by tachypnea, grunting, flaring, retracting, or persistent central cyanosis) may benefit from positive end-expiratory pressure (PEEP).</a:t>
            </a:r>
          </a:p>
          <a:p>
            <a:pPr>
              <a:buFontTx/>
              <a:buChar char="-"/>
            </a:pPr>
            <a:r>
              <a:rPr lang="en-US" smtClean="0">
                <a:latin typeface="Arial" pitchFamily="34" charset="0"/>
                <a:cs typeface="Arial" pitchFamily="34" charset="0"/>
              </a:rPr>
              <a:t>If the infant is </a:t>
            </a:r>
            <a:r>
              <a:rPr lang="en-US" b="1" u="sng" err="1" smtClean="0">
                <a:latin typeface="Arial" pitchFamily="34" charset="0"/>
                <a:cs typeface="Arial" pitchFamily="34" charset="0"/>
              </a:rPr>
              <a:t>apneic</a:t>
            </a:r>
            <a:r>
              <a:rPr lang="en-US" smtClean="0">
                <a:latin typeface="Arial" pitchFamily="34" charset="0"/>
                <a:cs typeface="Arial" pitchFamily="34" charset="0"/>
              </a:rPr>
              <a:t>, is making inadequate respiratory efforts (</a:t>
            </a:r>
            <a:r>
              <a:rPr lang="en-US" b="1" u="sng" smtClean="0">
                <a:latin typeface="Arial" pitchFamily="34" charset="0"/>
                <a:cs typeface="Arial" pitchFamily="34" charset="0"/>
              </a:rPr>
              <a:t>gasping</a:t>
            </a:r>
            <a:r>
              <a:rPr lang="en-US" smtClean="0">
                <a:latin typeface="Arial" pitchFamily="34" charset="0"/>
                <a:cs typeface="Arial" pitchFamily="34" charset="0"/>
              </a:rPr>
              <a:t>), or has a </a:t>
            </a:r>
            <a:r>
              <a:rPr lang="en-US" b="1" u="sng" smtClean="0">
                <a:latin typeface="Arial" pitchFamily="34" charset="0"/>
                <a:cs typeface="Arial" pitchFamily="34" charset="0"/>
              </a:rPr>
              <a:t>heart rate lower than 100 </a:t>
            </a:r>
            <a:r>
              <a:rPr lang="en-US" smtClean="0">
                <a:latin typeface="Arial" pitchFamily="34" charset="0"/>
                <a:cs typeface="Arial" pitchFamily="34" charset="0"/>
              </a:rPr>
              <a:t>beats/min, Positive Pressure Ventilation (PPV) should be initiated immediately.</a:t>
            </a:r>
          </a:p>
          <a:p>
            <a:pPr>
              <a:buFontTx/>
              <a:buChar char="-"/>
            </a:pPr>
            <a:r>
              <a:rPr lang="en-US" smtClean="0">
                <a:latin typeface="Arial" pitchFamily="34" charset="0"/>
                <a:cs typeface="Arial" pitchFamily="34" charset="0"/>
              </a:rPr>
              <a:t> Infants who have </a:t>
            </a:r>
            <a:r>
              <a:rPr lang="en-US" b="1" u="sng" smtClean="0">
                <a:latin typeface="Arial" pitchFamily="34" charset="0"/>
                <a:cs typeface="Arial" pitchFamily="34" charset="0"/>
              </a:rPr>
              <a:t>continued central cyanosis </a:t>
            </a:r>
            <a:r>
              <a:rPr lang="en-US" smtClean="0">
                <a:latin typeface="Arial" pitchFamily="34" charset="0"/>
                <a:cs typeface="Arial" pitchFamily="34" charset="0"/>
              </a:rPr>
              <a:t>despite supplemental oxygen should also receive PPV.</a:t>
            </a:r>
            <a:endParaRPr lang="en-US">
              <a:latin typeface="Arial" pitchFamily="34" charset="0"/>
              <a:cs typeface="Arial" pitchFamily="34" charset="0"/>
            </a:endParaRP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990600"/>
            <a:ext cx="5181600" cy="1143000"/>
          </a:xfrm>
        </p:spPr>
        <p:txBody>
          <a:bodyPr>
            <a:normAutofit/>
          </a:bodyPr>
          <a:lstStyle/>
          <a:p>
            <a:r>
              <a:rPr lang="en-US" sz="3200" b="1" u="sng" smtClean="0">
                <a:solidFill>
                  <a:srgbClr val="FF0000"/>
                </a:solidFill>
                <a:latin typeface="Arial" pitchFamily="34" charset="0"/>
                <a:cs typeface="Arial" pitchFamily="34" charset="0"/>
              </a:rPr>
              <a:t>Types of resuscitation device</a:t>
            </a:r>
            <a:endParaRPr lang="en-US" sz="3200" b="1" u="sng">
              <a:solidFill>
                <a:srgbClr val="FF0000"/>
              </a:solidFill>
              <a:latin typeface="Arial" pitchFamily="34" charset="0"/>
              <a:cs typeface="Arial" pitchFamily="34" charset="0"/>
            </a:endParaRPr>
          </a:p>
        </p:txBody>
      </p:sp>
      <p:sp>
        <p:nvSpPr>
          <p:cNvPr id="3" name="Content Placeholder 2"/>
          <p:cNvSpPr>
            <a:spLocks noGrp="1"/>
          </p:cNvSpPr>
          <p:nvPr>
            <p:ph sz="quarter" idx="1"/>
          </p:nvPr>
        </p:nvSpPr>
        <p:spPr>
          <a:xfrm>
            <a:off x="914400" y="2286000"/>
            <a:ext cx="3733800" cy="4572000"/>
          </a:xfrm>
        </p:spPr>
        <p:txBody>
          <a:bodyPr/>
          <a:lstStyle/>
          <a:p>
            <a:pPr>
              <a:buNone/>
            </a:pPr>
            <a:r>
              <a:rPr lang="en-US" b="1" smtClean="0">
                <a:latin typeface="Arial" pitchFamily="34" charset="0"/>
                <a:cs typeface="Arial" pitchFamily="34" charset="0"/>
              </a:rPr>
              <a:t>1- Self inflating bag</a:t>
            </a:r>
          </a:p>
          <a:p>
            <a:pPr>
              <a:buNone/>
            </a:pPr>
            <a:endParaRPr lang="en-US" b="1" smtClean="0">
              <a:latin typeface="Arial" pitchFamily="34" charset="0"/>
              <a:cs typeface="Arial" pitchFamily="34" charset="0"/>
            </a:endParaRPr>
          </a:p>
          <a:p>
            <a:pPr>
              <a:buNone/>
            </a:pPr>
            <a:endParaRPr lang="en-US" b="1" smtClean="0">
              <a:latin typeface="Arial" pitchFamily="34" charset="0"/>
              <a:cs typeface="Arial" pitchFamily="34" charset="0"/>
            </a:endParaRPr>
          </a:p>
          <a:p>
            <a:pPr>
              <a:buNone/>
            </a:pPr>
            <a:r>
              <a:rPr lang="en-US" b="1" smtClean="0">
                <a:latin typeface="Arial" pitchFamily="34" charset="0"/>
                <a:cs typeface="Arial" pitchFamily="34" charset="0"/>
              </a:rPr>
              <a:t>2- Flow inflating bag</a:t>
            </a:r>
          </a:p>
          <a:p>
            <a:pPr>
              <a:buNone/>
            </a:pPr>
            <a:endParaRPr lang="en-US" b="1" smtClean="0">
              <a:latin typeface="Arial" pitchFamily="34" charset="0"/>
              <a:cs typeface="Arial" pitchFamily="34" charset="0"/>
            </a:endParaRPr>
          </a:p>
          <a:p>
            <a:pPr>
              <a:buNone/>
            </a:pPr>
            <a:r>
              <a:rPr lang="en-US" b="1" smtClean="0">
                <a:latin typeface="Arial" pitchFamily="34" charset="0"/>
                <a:cs typeface="Arial" pitchFamily="34" charset="0"/>
              </a:rPr>
              <a:t> </a:t>
            </a:r>
          </a:p>
          <a:p>
            <a:pPr>
              <a:buNone/>
            </a:pPr>
            <a:r>
              <a:rPr lang="en-US" b="1" smtClean="0">
                <a:latin typeface="Arial" pitchFamily="34" charset="0"/>
                <a:cs typeface="Arial" pitchFamily="34" charset="0"/>
              </a:rPr>
              <a:t>3- T- piece resusitator</a:t>
            </a:r>
          </a:p>
          <a:p>
            <a:pPr>
              <a:buNone/>
            </a:pPr>
            <a:endParaRPr lang="en-US" b="1">
              <a:latin typeface="Arial" pitchFamily="34" charset="0"/>
              <a:cs typeface="Arial" pitchFamily="34" charset="0"/>
            </a:endParaRPr>
          </a:p>
        </p:txBody>
      </p:sp>
      <p:pic>
        <p:nvPicPr>
          <p:cNvPr id="4" name="Picture 3" descr="W4473.jpg"/>
          <p:cNvPicPr>
            <a:picLocks noChangeAspect="1"/>
          </p:cNvPicPr>
          <p:nvPr/>
        </p:nvPicPr>
        <p:blipFill>
          <a:blip r:embed="rId2"/>
          <a:stretch>
            <a:fillRect/>
          </a:stretch>
        </p:blipFill>
        <p:spPr>
          <a:xfrm>
            <a:off x="5638800" y="1828800"/>
            <a:ext cx="2724150" cy="1844931"/>
          </a:xfrm>
          <a:prstGeom prst="rect">
            <a:avLst/>
          </a:prstGeom>
        </p:spPr>
      </p:pic>
      <p:pic>
        <p:nvPicPr>
          <p:cNvPr id="5" name="Picture 4" descr="download (1).jpg"/>
          <p:cNvPicPr>
            <a:picLocks noChangeAspect="1"/>
          </p:cNvPicPr>
          <p:nvPr/>
        </p:nvPicPr>
        <p:blipFill>
          <a:blip r:embed="rId3"/>
          <a:stretch>
            <a:fillRect/>
          </a:stretch>
        </p:blipFill>
        <p:spPr>
          <a:xfrm>
            <a:off x="5486400" y="3581400"/>
            <a:ext cx="2676525" cy="1457325"/>
          </a:xfrm>
          <a:prstGeom prst="rect">
            <a:avLst/>
          </a:prstGeom>
        </p:spPr>
      </p:pic>
      <p:pic>
        <p:nvPicPr>
          <p:cNvPr id="6" name="Picture 5" descr="download (2).jpg"/>
          <p:cNvPicPr>
            <a:picLocks noChangeAspect="1"/>
          </p:cNvPicPr>
          <p:nvPr/>
        </p:nvPicPr>
        <p:blipFill>
          <a:blip r:embed="rId4"/>
          <a:stretch>
            <a:fillRect/>
          </a:stretch>
        </p:blipFill>
        <p:spPr>
          <a:xfrm>
            <a:off x="5410200" y="5105400"/>
            <a:ext cx="3209925" cy="1752600"/>
          </a:xfrm>
          <a:prstGeom prst="rect">
            <a:avLst/>
          </a:prstGeom>
        </p:spPr>
      </p:pic>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pPr>
              <a:buFontTx/>
              <a:buChar char="-"/>
            </a:pPr>
            <a:r>
              <a:rPr lang="en-US" smtClean="0">
                <a:latin typeface="Arial" pitchFamily="34" charset="0"/>
                <a:cs typeface="Arial" pitchFamily="34" charset="0"/>
              </a:rPr>
              <a:t>The most important indicator of successful PPV is rising heart rate.</a:t>
            </a:r>
          </a:p>
          <a:p>
            <a:pPr>
              <a:buFontTx/>
              <a:buChar char="-"/>
            </a:pPr>
            <a:r>
              <a:rPr lang="en-US" smtClean="0">
                <a:latin typeface="Arial" pitchFamily="34" charset="0"/>
                <a:cs typeface="Arial" pitchFamily="34" charset="0"/>
              </a:rPr>
              <a:t> Effective PPV detected by rising of chest wall and auscultation for air entry</a:t>
            </a:r>
            <a:endParaRPr lang="en-US">
              <a:latin typeface="Arial" pitchFamily="34" charset="0"/>
              <a:cs typeface="Arial" pitchFamily="34" charset="0"/>
            </a:endParaRP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pPr>
              <a:buNone/>
            </a:pPr>
            <a:r>
              <a:rPr lang="en-US" smtClean="0">
                <a:latin typeface="Arial" pitchFamily="34" charset="0"/>
                <a:cs typeface="Arial" pitchFamily="34" charset="0"/>
              </a:rPr>
              <a:t>prepare the resuscitation device for an anticipated resuscitation  </a:t>
            </a:r>
          </a:p>
          <a:p>
            <a:pPr>
              <a:buNone/>
            </a:pPr>
            <a:r>
              <a:rPr lang="en-US" smtClean="0">
                <a:latin typeface="Arial" pitchFamily="34" charset="0"/>
                <a:cs typeface="Arial" pitchFamily="34" charset="0"/>
              </a:rPr>
              <a:t>- Use proper </a:t>
            </a:r>
            <a:r>
              <a:rPr lang="en-US" b="1" u="sng" smtClean="0">
                <a:latin typeface="Arial" pitchFamily="34" charset="0"/>
                <a:cs typeface="Arial" pitchFamily="34" charset="0"/>
              </a:rPr>
              <a:t>size of face mask</a:t>
            </a:r>
            <a:r>
              <a:rPr lang="en-US" smtClean="0">
                <a:latin typeface="Arial" pitchFamily="34" charset="0"/>
                <a:cs typeface="Arial" pitchFamily="34" charset="0"/>
              </a:rPr>
              <a:t> (the rim cover the tip of the chin, the mouth, and the nose, but not the eyes) </a:t>
            </a:r>
          </a:p>
          <a:p>
            <a:pPr>
              <a:buNone/>
            </a:pPr>
            <a:r>
              <a:rPr lang="en-US" smtClean="0">
                <a:latin typeface="Arial" pitchFamily="34" charset="0"/>
                <a:cs typeface="Arial" pitchFamily="34" charset="0"/>
              </a:rPr>
              <a:t>-  Correct </a:t>
            </a:r>
            <a:r>
              <a:rPr lang="en-US" b="1" u="sng" smtClean="0">
                <a:latin typeface="Arial" pitchFamily="34" charset="0"/>
                <a:cs typeface="Arial" pitchFamily="34" charset="0"/>
              </a:rPr>
              <a:t>position</a:t>
            </a:r>
            <a:r>
              <a:rPr lang="en-US" smtClean="0">
                <a:latin typeface="Arial" pitchFamily="34" charset="0"/>
                <a:cs typeface="Arial" pitchFamily="34" charset="0"/>
              </a:rPr>
              <a:t> (Cup the chin in the mask and then cover the nose) </a:t>
            </a:r>
          </a:p>
          <a:p>
            <a:pPr>
              <a:buNone/>
            </a:pPr>
            <a:r>
              <a:rPr lang="en-US" smtClean="0">
                <a:latin typeface="Arial" pitchFamily="34" charset="0"/>
                <a:cs typeface="Arial" pitchFamily="34" charset="0"/>
              </a:rPr>
              <a:t>- </a:t>
            </a:r>
            <a:r>
              <a:rPr lang="en-US" b="1" u="sng" smtClean="0">
                <a:latin typeface="Arial" pitchFamily="34" charset="0"/>
                <a:cs typeface="Arial" pitchFamily="34" charset="0"/>
              </a:rPr>
              <a:t>Tight seal</a:t>
            </a:r>
            <a:r>
              <a:rPr lang="en-US" smtClean="0">
                <a:latin typeface="Arial" pitchFamily="34" charset="0"/>
                <a:cs typeface="Arial" pitchFamily="34" charset="0"/>
              </a:rPr>
              <a:t> between the mask and newborn’s face. </a:t>
            </a:r>
            <a:endParaRPr lang="en-US">
              <a:latin typeface="Arial" pitchFamily="34" charset="0"/>
              <a:cs typeface="Arial" pitchFamily="34" charset="0"/>
            </a:endParaRPr>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sz="quarter" idx="1"/>
          </p:nvPr>
        </p:nvPicPr>
        <p:blipFill>
          <a:blip r:embed="rId2"/>
          <a:stretch>
            <a:fillRect/>
          </a:stretch>
        </p:blipFill>
        <p:spPr bwMode="auto">
          <a:xfrm>
            <a:off x="1066800" y="1447800"/>
            <a:ext cx="7395762" cy="4572000"/>
          </a:xfrm>
          <a:prstGeom prst="rect">
            <a:avLst/>
          </a:prstGeom>
          <a:noFill/>
          <a:ln w="9525">
            <a:noFill/>
            <a:miter lim="800000"/>
          </a:ln>
          <a:effectLst/>
        </p:spPr>
      </p:pic>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a:spLocks noGrp="1"/>
          </p:cNvSpPr>
          <p:nvPr>
            <p:ph sz="quarter" idx="1"/>
          </p:nvPr>
        </p:nvSpPr>
        <p:spPr/>
        <p:txBody>
          <a:bodyPr>
            <a:noAutofit/>
          </a:bodyPr>
          <a:lstStyle/>
          <a:p>
            <a:pPr marL="609600" indent="-609600">
              <a:buNone/>
            </a:pPr>
            <a:r>
              <a:rPr lang="en-US" altLang="en-US" sz="2800" smtClean="0">
                <a:latin typeface="Arial" pitchFamily="34" charset="0"/>
                <a:cs typeface="Arial" pitchFamily="34" charset="0"/>
              </a:rPr>
              <a:t>1- Connect </a:t>
            </a:r>
            <a:r>
              <a:rPr lang="en-US" altLang="en-US" sz="2800">
                <a:latin typeface="Arial" pitchFamily="34" charset="0"/>
                <a:cs typeface="Arial" pitchFamily="34" charset="0"/>
              </a:rPr>
              <a:t>the ambu bag to the oxygen but high flow should be avoided it inc risk of </a:t>
            </a:r>
            <a:r>
              <a:rPr lang="en-US" altLang="en-US" sz="2800" b="1" err="1">
                <a:solidFill>
                  <a:srgbClr val="FF0000"/>
                </a:solidFill>
                <a:latin typeface="Arial" pitchFamily="34" charset="0"/>
                <a:cs typeface="Arial" pitchFamily="34" charset="0"/>
              </a:rPr>
              <a:t>pneumothorax</a:t>
            </a:r>
            <a:r>
              <a:rPr lang="en-US" altLang="en-US" sz="2800">
                <a:latin typeface="Arial" pitchFamily="34" charset="0"/>
                <a:cs typeface="Arial" pitchFamily="34" charset="0"/>
              </a:rPr>
              <a:t> </a:t>
            </a:r>
          </a:p>
          <a:p>
            <a:pPr marL="609600" indent="-609600">
              <a:buNone/>
            </a:pPr>
            <a:r>
              <a:rPr lang="en-US" altLang="en-US" sz="2800" smtClean="0">
                <a:latin typeface="Arial" pitchFamily="34" charset="0"/>
                <a:cs typeface="Arial" pitchFamily="34" charset="0"/>
              </a:rPr>
              <a:t>2- An </a:t>
            </a:r>
            <a:r>
              <a:rPr lang="en-US" altLang="en-US" sz="2800">
                <a:latin typeface="Arial" pitchFamily="34" charset="0"/>
                <a:cs typeface="Arial" pitchFamily="34" charset="0"/>
              </a:rPr>
              <a:t>initial peak inflation pressure (pip) of 20 cm H2O is effective, but 30-40 cm H</a:t>
            </a:r>
            <a:r>
              <a:rPr lang="en-US" altLang="en-US" sz="2800" baseline="-25000">
                <a:latin typeface="Arial" pitchFamily="34" charset="0"/>
                <a:cs typeface="Arial" pitchFamily="34" charset="0"/>
              </a:rPr>
              <a:t>2</a:t>
            </a:r>
            <a:r>
              <a:rPr lang="en-US" altLang="en-US" sz="2800">
                <a:latin typeface="Arial" pitchFamily="34" charset="0"/>
                <a:cs typeface="Arial" pitchFamily="34" charset="0"/>
              </a:rPr>
              <a:t>O may be required in some term babies </a:t>
            </a:r>
            <a:endParaRPr lang="ar-JO" altLang="en-US" sz="2800">
              <a:latin typeface="Arial" pitchFamily="34" charset="0"/>
              <a:cs typeface="Arial" pitchFamily="34" charset="0"/>
            </a:endParaRPr>
          </a:p>
          <a:p>
            <a:pPr marL="609600" indent="-609600">
              <a:buNone/>
            </a:pPr>
            <a:r>
              <a:rPr lang="en-US" altLang="en-US" sz="2800" smtClean="0">
                <a:latin typeface="Arial" pitchFamily="34" charset="0"/>
                <a:cs typeface="Arial" pitchFamily="34" charset="0"/>
              </a:rPr>
              <a:t>3- If </a:t>
            </a:r>
            <a:r>
              <a:rPr lang="en-US" altLang="en-US" sz="2800">
                <a:latin typeface="Arial" pitchFamily="34" charset="0"/>
                <a:cs typeface="Arial" pitchFamily="34" charset="0"/>
              </a:rPr>
              <a:t>pressure is not being monitored, the minimal </a:t>
            </a:r>
            <a:r>
              <a:rPr lang="en-US" altLang="en-US" sz="2800" smtClean="0">
                <a:latin typeface="Arial" pitchFamily="34" charset="0"/>
                <a:cs typeface="Arial" pitchFamily="34" charset="0"/>
              </a:rPr>
              <a:t>inflation required to achieve ↑ in HR should be used</a:t>
            </a:r>
            <a:endParaRPr lang="ar-JO" altLang="en-US" sz="2800">
              <a:latin typeface="Arial" pitchFamily="34" charset="0"/>
              <a:cs typeface="Arial" pitchFamily="34" charset="0"/>
            </a:endParaRPr>
          </a:p>
          <a:p>
            <a:pPr marL="609600" indent="-609600">
              <a:buNone/>
            </a:pPr>
            <a:r>
              <a:rPr lang="en-US" altLang="en-US" sz="2800" smtClean="0">
                <a:latin typeface="Arial" pitchFamily="34" charset="0"/>
                <a:cs typeface="Arial" pitchFamily="34" charset="0"/>
              </a:rPr>
              <a:t>4- Respiratory </a:t>
            </a:r>
            <a:r>
              <a:rPr lang="en-US" altLang="en-US" sz="2800">
                <a:latin typeface="Arial" pitchFamily="34" charset="0"/>
                <a:cs typeface="Arial" pitchFamily="34" charset="0"/>
              </a:rPr>
              <a:t>rate 40-60 breaths/min to promptly achieve or maintain &gt;HR 100/min</a:t>
            </a:r>
          </a:p>
          <a:p>
            <a:pPr marL="609600" indent="-609600">
              <a:buFont typeface="Arial" pitchFamily="34" charset="0"/>
              <a:buAutoNum type="arabicPeriod"/>
            </a:pPr>
            <a:endParaRPr lang="ar-JO" altLang="en-US" sz="2800">
              <a:latin typeface="Arial" pitchFamily="34" charset="0"/>
              <a:cs typeface="Arial" pitchFamily="34" charset="0"/>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598" y="190860"/>
            <a:ext cx="8596668" cy="1320800"/>
          </a:xfrm>
        </p:spPr>
        <p:txBody>
          <a:bodyPr/>
          <a:lstStyle/>
          <a:p>
            <a:r>
              <a:rPr lang="en-US"/>
              <a:t>Transitional circulation </a:t>
            </a:r>
          </a:p>
        </p:txBody>
      </p:sp>
      <p:sp>
        <p:nvSpPr>
          <p:cNvPr id="3" name="Content Placeholder 2"/>
          <p:cNvSpPr>
            <a:spLocks noGrp="1"/>
          </p:cNvSpPr>
          <p:nvPr>
            <p:ph idx="1"/>
          </p:nvPr>
        </p:nvSpPr>
        <p:spPr>
          <a:xfrm>
            <a:off x="-1" y="1036873"/>
            <a:ext cx="9858895" cy="6032090"/>
          </a:xfrm>
        </p:spPr>
        <p:txBody>
          <a:bodyPr>
            <a:normAutofit/>
          </a:bodyPr>
          <a:lstStyle/>
          <a:p>
            <a:r>
              <a:rPr lang="en-US">
                <a:solidFill>
                  <a:schemeClr val="tx1"/>
                </a:solidFill>
              </a:rPr>
              <a:t>When the baby breathes and the umbilical cord is clamped, the newborn uses the lungs for gas exchange. The lung must transition rapidly to become the site for gas exchange , otherwise : Cyanosis &amp; hypoxia rapidly develop .</a:t>
            </a:r>
          </a:p>
          <a:p>
            <a:endParaRPr lang="en-US">
              <a:solidFill>
                <a:prstClr val="black"/>
              </a:solidFill>
            </a:endParaRPr>
          </a:p>
          <a:p>
            <a:r>
              <a:rPr lang="en-US">
                <a:solidFill>
                  <a:prstClr val="black"/>
                </a:solidFill>
              </a:rPr>
              <a:t>Clamping of the umbilical cord : </a:t>
            </a:r>
            <a:r>
              <a:rPr lang="en-US">
                <a:solidFill>
                  <a:srgbClr val="FF0000"/>
                </a:solidFill>
              </a:rPr>
              <a:t>Diminution</a:t>
            </a:r>
            <a:r>
              <a:rPr lang="en-US">
                <a:solidFill>
                  <a:prstClr val="black"/>
                </a:solidFill>
              </a:rPr>
              <a:t> of blood returning to the right ventricle : Eliminates the low – pressure system of the placenta :  </a:t>
            </a:r>
            <a:r>
              <a:rPr lang="en-US">
                <a:solidFill>
                  <a:srgbClr val="FF0000"/>
                </a:solidFill>
              </a:rPr>
              <a:t>Rise in the neonatal systemic blood pressure</a:t>
            </a:r>
            <a:r>
              <a:rPr lang="en-US">
                <a:solidFill>
                  <a:prstClr val="black"/>
                </a:solidFill>
              </a:rPr>
              <a:t> : decreased venous return from the placenta : decreases atrial blood pressure ! </a:t>
            </a:r>
          </a:p>
          <a:p>
            <a:pPr marL="0" indent="0">
              <a:buNone/>
            </a:pPr>
            <a:endParaRPr lang="en-US">
              <a:solidFill>
                <a:prstClr val="black"/>
              </a:solidFill>
            </a:endParaRPr>
          </a:p>
        </p:txBody>
      </p:sp>
      <p:pic>
        <p:nvPicPr>
          <p:cNvPr id="4" name="Picture 3"/>
          <p:cNvPicPr>
            <a:picLocks noChangeAspect="1"/>
          </p:cNvPicPr>
          <p:nvPr/>
        </p:nvPicPr>
        <p:blipFill>
          <a:blip r:embed="rId3"/>
          <a:stretch>
            <a:fillRect/>
          </a:stretch>
        </p:blipFill>
        <p:spPr>
          <a:xfrm>
            <a:off x="1118235" y="3559778"/>
            <a:ext cx="8023031" cy="3298222"/>
          </a:xfrm>
          <a:prstGeom prst="rect">
            <a:avLst/>
          </a:prstGeom>
        </p:spPr>
      </p:pic>
    </p:spTree>
    <p:extLst>
      <p:ext uri="{BB962C8B-B14F-4D97-AF65-F5344CB8AC3E}">
        <p14:creationId xmlns:p14="http://schemas.microsoft.com/office/powerpoint/2010/main" val="772085449"/>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pPr marL="609600" indent="-609600">
              <a:buNone/>
            </a:pPr>
            <a:r>
              <a:rPr lang="en-US" sz="2800" smtClean="0">
                <a:latin typeface="Arial" pitchFamily="34" charset="0"/>
                <a:cs typeface="Arial" pitchFamily="34" charset="0"/>
              </a:rPr>
              <a:t>5- </a:t>
            </a:r>
            <a:r>
              <a:rPr lang="en-US" altLang="en-US" sz="2800" smtClean="0">
                <a:latin typeface="Arial" pitchFamily="34" charset="0"/>
                <a:cs typeface="Arial" pitchFamily="34" charset="0"/>
              </a:rPr>
              <a:t>Positive end expiratory pressure (peep) should be 5-7 cm H</a:t>
            </a:r>
            <a:r>
              <a:rPr lang="en-US" altLang="en-US" sz="2800" baseline="-25000" smtClean="0">
                <a:latin typeface="Arial" pitchFamily="34" charset="0"/>
                <a:cs typeface="Arial" pitchFamily="34" charset="0"/>
              </a:rPr>
              <a:t>2</a:t>
            </a:r>
            <a:r>
              <a:rPr lang="en-US" altLang="en-US" sz="2800" smtClean="0">
                <a:latin typeface="Arial" pitchFamily="34" charset="0"/>
                <a:cs typeface="Arial" pitchFamily="34" charset="0"/>
              </a:rPr>
              <a:t>O </a:t>
            </a:r>
            <a:r>
              <a:rPr lang="ar-JO" altLang="en-US" sz="2800" smtClean="0">
                <a:latin typeface="Arial" pitchFamily="34" charset="0"/>
                <a:cs typeface="Arial" pitchFamily="34" charset="0"/>
              </a:rPr>
              <a:t> </a:t>
            </a:r>
            <a:r>
              <a:rPr lang="en-US" altLang="en-US" sz="2800" smtClean="0">
                <a:latin typeface="Arial" pitchFamily="34" charset="0"/>
                <a:cs typeface="Arial" pitchFamily="34" charset="0"/>
              </a:rPr>
              <a:t>(to keep the alveoli open)</a:t>
            </a:r>
          </a:p>
          <a:p>
            <a:pPr marL="609600" indent="-609600">
              <a:buNone/>
            </a:pPr>
            <a:r>
              <a:rPr lang="en-US" altLang="en-US" sz="2800" smtClean="0">
                <a:latin typeface="Arial" pitchFamily="34" charset="0"/>
                <a:cs typeface="Arial" pitchFamily="34" charset="0"/>
              </a:rPr>
              <a:t>6- Fio2 is  21-100 %</a:t>
            </a:r>
          </a:p>
          <a:p>
            <a:pPr marL="609600" indent="-609600">
              <a:buFont typeface="Arial" pitchFamily="34" charset="0"/>
              <a:buAutoNum type="arabicPeriod" startAt="5"/>
            </a:pPr>
            <a:endParaRPr lang="ar-JO" altLang="en-US" sz="2800" smtClean="0">
              <a:latin typeface="Arial" pitchFamily="34" charset="0"/>
              <a:cs typeface="Arial" pitchFamily="34" charset="0"/>
            </a:endParaRPr>
          </a:p>
          <a:p>
            <a:pPr marL="609600" indent="-609600">
              <a:buNone/>
            </a:pPr>
            <a:r>
              <a:rPr lang="en-US" altLang="en-US" smtClean="0">
                <a:solidFill>
                  <a:srgbClr val="FF0000"/>
                </a:solidFill>
                <a:latin typeface="Arial" pitchFamily="34" charset="0"/>
                <a:cs typeface="Arial" pitchFamily="34" charset="0"/>
              </a:rPr>
              <a:t>Contraindications of Ambu bag : thick meconium and diaphragmatic hernia </a:t>
            </a:r>
          </a:p>
          <a:p>
            <a:pPr>
              <a:buNone/>
            </a:pPr>
            <a:endParaRPr lang="en-US">
              <a:latin typeface="Arial" pitchFamily="34" charset="0"/>
              <a:cs typeface="Arial" pitchFamily="34" charset="0"/>
            </a:endParaRPr>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u="sng" smtClean="0">
                <a:solidFill>
                  <a:srgbClr val="FF0000"/>
                </a:solidFill>
                <a:latin typeface="Arial" pitchFamily="34" charset="0"/>
                <a:cs typeface="Arial" pitchFamily="34" charset="0"/>
              </a:rPr>
              <a:t>CPAP</a:t>
            </a:r>
            <a:endParaRPr lang="en-US" sz="3200" b="1" u="sng">
              <a:solidFill>
                <a:srgbClr val="FF0000"/>
              </a:solidFill>
              <a:latin typeface="Arial" pitchFamily="34" charset="0"/>
              <a:cs typeface="Arial" pitchFamily="34" charset="0"/>
            </a:endParaRPr>
          </a:p>
        </p:txBody>
      </p:sp>
      <p:sp>
        <p:nvSpPr>
          <p:cNvPr id="3" name="Content Placeholder 2"/>
          <p:cNvSpPr>
            <a:spLocks noGrp="1"/>
          </p:cNvSpPr>
          <p:nvPr>
            <p:ph sz="quarter" idx="1"/>
          </p:nvPr>
        </p:nvSpPr>
        <p:spPr/>
        <p:txBody>
          <a:bodyPr/>
          <a:lstStyle/>
          <a:p>
            <a:pPr>
              <a:buNone/>
            </a:pPr>
            <a:r>
              <a:rPr lang="en-US" altLang="en-US" sz="2800" smtClean="0">
                <a:latin typeface="Arial" pitchFamily="34" charset="0"/>
                <a:cs typeface="Arial" pitchFamily="34" charset="0"/>
              </a:rPr>
              <a:t>- Recommended  in </a:t>
            </a:r>
            <a:r>
              <a:rPr lang="en-US" altLang="en-US" sz="2800" b="1" smtClean="0">
                <a:solidFill>
                  <a:srgbClr val="FF0000"/>
                </a:solidFill>
                <a:latin typeface="Arial" pitchFamily="34" charset="0"/>
                <a:cs typeface="Arial" pitchFamily="34" charset="0"/>
              </a:rPr>
              <a:t>preterm newborn who are breathing spontaneously</a:t>
            </a:r>
            <a:r>
              <a:rPr lang="en-US" altLang="en-US" sz="2800" smtClean="0">
                <a:latin typeface="Arial" pitchFamily="34" charset="0"/>
                <a:cs typeface="Arial" pitchFamily="34" charset="0"/>
              </a:rPr>
              <a:t>, but with difficulty.</a:t>
            </a:r>
          </a:p>
          <a:p>
            <a:pPr>
              <a:buNone/>
            </a:pPr>
            <a:endParaRPr lang="en-US" altLang="en-US" sz="2800" smtClean="0">
              <a:latin typeface="Arial" pitchFamily="34" charset="0"/>
              <a:cs typeface="Arial" pitchFamily="34" charset="0"/>
            </a:endParaRPr>
          </a:p>
          <a:p>
            <a:pPr>
              <a:buNone/>
            </a:pPr>
            <a:r>
              <a:rPr lang="en-US" altLang="en-US" sz="2800" smtClean="0">
                <a:latin typeface="Arial" pitchFamily="34" charset="0"/>
                <a:cs typeface="Arial" pitchFamily="34" charset="0"/>
              </a:rPr>
              <a:t>- Starting infants on CPAP, </a:t>
            </a:r>
            <a:r>
              <a:rPr lang="en-US" altLang="en-US" sz="2800" b="1" smtClean="0">
                <a:latin typeface="Arial" pitchFamily="34" charset="0"/>
                <a:cs typeface="Arial" pitchFamily="34" charset="0"/>
              </a:rPr>
              <a:t>↓ the rates of intubation and Mechanical ventilation , surfactant use, and duration of ventilation.</a:t>
            </a:r>
            <a:endParaRPr lang="en-US" altLang="en-US" sz="2800" b="1" smtClean="0">
              <a:solidFill>
                <a:srgbClr val="FF0000"/>
              </a:solidFill>
              <a:latin typeface="Arial" pitchFamily="34" charset="0"/>
              <a:cs typeface="Arial" pitchFamily="34" charset="0"/>
            </a:endParaRP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pPr>
              <a:buNone/>
            </a:pPr>
            <a:r>
              <a:rPr lang="en-US" smtClean="0">
                <a:latin typeface="Arial" pitchFamily="34" charset="0"/>
                <a:cs typeface="Arial" pitchFamily="34" charset="0"/>
              </a:rPr>
              <a:t>The effectiveness of assisted ventilation should be evaluated by observing an </a:t>
            </a:r>
            <a:r>
              <a:rPr lang="en-US" u="sng" smtClean="0">
                <a:latin typeface="Arial" pitchFamily="34" charset="0"/>
                <a:cs typeface="Arial" pitchFamily="34" charset="0"/>
              </a:rPr>
              <a:t>increase in heart rate</a:t>
            </a:r>
            <a:r>
              <a:rPr lang="en-US" smtClean="0">
                <a:latin typeface="Arial" pitchFamily="34" charset="0"/>
                <a:cs typeface="Arial" pitchFamily="34" charset="0"/>
              </a:rPr>
              <a:t>. Other signs that should be monitored include improvement in color, spontaneous breathing, and improvement in muscle tone.</a:t>
            </a:r>
          </a:p>
          <a:p>
            <a:pPr>
              <a:buNone/>
            </a:pPr>
            <a:r>
              <a:rPr lang="en-US" smtClean="0">
                <a:latin typeface="Arial" pitchFamily="34" charset="0"/>
                <a:cs typeface="Arial" pitchFamily="34" charset="0"/>
              </a:rPr>
              <a:t> All of these signs should be assessed within 30 seconds of PPV administration.</a:t>
            </a:r>
            <a:endParaRPr lang="en-US">
              <a:latin typeface="Arial" pitchFamily="34" charset="0"/>
              <a:cs typeface="Arial" pitchFamily="34" charset="0"/>
            </a:endParaRP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smtClean="0">
                <a:solidFill>
                  <a:srgbClr val="FF0000"/>
                </a:solidFill>
                <a:latin typeface="Arial" pitchFamily="34" charset="0"/>
                <a:cs typeface="Arial" pitchFamily="34" charset="0"/>
              </a:rPr>
              <a:t>Next assessment</a:t>
            </a:r>
            <a:endParaRPr lang="en-US"/>
          </a:p>
        </p:txBody>
      </p:sp>
      <p:pic>
        <p:nvPicPr>
          <p:cNvPr id="1026" name="Picture 2"/>
          <p:cNvPicPr>
            <a:picLocks noGrp="1" noChangeAspect="1" noChangeArrowheads="1"/>
          </p:cNvPicPr>
          <p:nvPr>
            <p:ph sz="quarter" idx="1"/>
          </p:nvPr>
        </p:nvPicPr>
        <p:blipFill>
          <a:blip r:embed="rId2"/>
          <a:stretch>
            <a:fillRect/>
          </a:stretch>
        </p:blipFill>
        <p:spPr bwMode="auto">
          <a:xfrm>
            <a:off x="4343400" y="1905000"/>
            <a:ext cx="4572000" cy="4038600"/>
          </a:xfrm>
          <a:prstGeom prst="rect">
            <a:avLst/>
          </a:prstGeom>
          <a:noFill/>
          <a:ln w="9525">
            <a:noFill/>
            <a:miter lim="800000"/>
          </a:ln>
          <a:effectLst/>
        </p:spPr>
      </p:pic>
      <p:sp>
        <p:nvSpPr>
          <p:cNvPr id="5" name="Rectangle 4"/>
          <p:cNvSpPr/>
          <p:nvPr/>
        </p:nvSpPr>
        <p:spPr>
          <a:xfrm>
            <a:off x="304800" y="2514600"/>
            <a:ext cx="3657600" cy="2677656"/>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smtClean="0">
                <a:latin typeface="Arial" pitchFamily="34" charset="0"/>
                <a:cs typeface="Arial" pitchFamily="34" charset="0"/>
              </a:rPr>
              <a:t>Ventilation Corrective Steps – 3 possible reasons for ineffective ventilation – Inadequate mask seal – Airway is blocked – Not enough pressure used</a:t>
            </a:r>
            <a:endParaRPr lang="en-US" sz="2400">
              <a:latin typeface="Arial" pitchFamily="34" charset="0"/>
              <a:cs typeface="Arial" pitchFamily="34" charset="0"/>
            </a:endParaRP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pPr>
              <a:buNone/>
            </a:pPr>
            <a:r>
              <a:rPr lang="en-US" smtClean="0">
                <a:latin typeface="Arial" pitchFamily="34" charset="0"/>
                <a:cs typeface="Arial" pitchFamily="34" charset="0"/>
              </a:rPr>
              <a:t>A study to investigate if postresuscitation care (PRC) is indicated for all infants who receive PPV at birth concludes that neonates who receive PPV at birth for as little as one minute still need close monitoring as part of their postresuscitation care.</a:t>
            </a:r>
            <a:endParaRPr lang="en-US">
              <a:latin typeface="Arial" pitchFamily="34" charset="0"/>
              <a:cs typeface="Arial" pitchFamily="34" charset="0"/>
            </a:endParaRPr>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Rectangle 2"/>
          <p:cNvSpPr>
            <a:spLocks noGrp="1" noChangeArrowheads="1"/>
          </p:cNvSpPr>
          <p:nvPr>
            <p:ph type="title"/>
          </p:nvPr>
        </p:nvSpPr>
        <p:spPr>
          <a:xfrm>
            <a:off x="1981200" y="152400"/>
            <a:ext cx="8229600" cy="1143000"/>
          </a:xfrm>
        </p:spPr>
        <p:txBody>
          <a:bodyPr/>
          <a:lstStyle/>
          <a:p>
            <a:pPr rtl="0" eaLnBrk="1" hangingPunct="1"/>
            <a:r>
              <a:rPr lang="en-US" altLang="en-US" sz="4800" b="1">
                <a:solidFill>
                  <a:schemeClr val="accent1"/>
                </a:solidFill>
              </a:rPr>
              <a:t>Intubation</a:t>
            </a:r>
          </a:p>
        </p:txBody>
      </p:sp>
      <p:pic>
        <p:nvPicPr>
          <p:cNvPr id="91140" name="Picture 5" descr="hqdefault"/>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559570" y="1115518"/>
            <a:ext cx="6629400"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5014475"/>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xmlns="" id="{6DA6A580-90F1-8C45-8058-0AB3BAE15EC9}"/>
              </a:ext>
            </a:extLst>
          </p:cNvPr>
          <p:cNvSpPr>
            <a:spLocks noGrp="1"/>
          </p:cNvSpPr>
          <p:nvPr>
            <p:ph type="title"/>
          </p:nvPr>
        </p:nvSpPr>
        <p:spPr/>
        <p:txBody>
          <a:bodyPr/>
          <a:lstStyle/>
          <a:p>
            <a:r>
              <a:rPr lang="en-US" altLang="en-US" sz="4800" b="1">
                <a:solidFill>
                  <a:schemeClr val="tx1"/>
                </a:solidFill>
                <a:cs typeface="Calibri" pitchFamily="34" charset="0"/>
              </a:rPr>
              <a:t> INDICATIONS :</a:t>
            </a:r>
            <a:endParaRPr lang="en-US">
              <a:solidFill>
                <a:schemeClr val="tx1"/>
              </a:solidFill>
            </a:endParaRPr>
          </a:p>
        </p:txBody>
      </p:sp>
      <p:sp>
        <p:nvSpPr>
          <p:cNvPr id="92162" name="Content Placeholder 2"/>
          <p:cNvSpPr>
            <a:spLocks noGrp="1"/>
          </p:cNvSpPr>
          <p:nvPr>
            <p:ph idx="1"/>
          </p:nvPr>
        </p:nvSpPr>
        <p:spPr>
          <a:xfrm>
            <a:off x="1022108" y="1930400"/>
            <a:ext cx="8596668" cy="3880773"/>
          </a:xfrm>
        </p:spPr>
        <p:txBody>
          <a:bodyPr>
            <a:normAutofit/>
          </a:bodyPr>
          <a:lstStyle/>
          <a:p>
            <a:pPr marL="23813" indent="0">
              <a:buNone/>
            </a:pPr>
            <a:r>
              <a:rPr lang="en-US" altLang="en-US" sz="2000"/>
              <a:t>   </a:t>
            </a:r>
          </a:p>
        </p:txBody>
      </p:sp>
      <p:graphicFrame>
        <p:nvGraphicFramePr>
          <p:cNvPr id="4" name="Table 4">
            <a:extLst>
              <a:ext uri="{FF2B5EF4-FFF2-40B4-BE49-F238E27FC236}">
                <a16:creationId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xmlns="" id="{35006811-85FE-4923-86CB-E72D82916707}"/>
              </a:ext>
            </a:extLst>
          </p:cNvPr>
          <p:cNvGraphicFramePr>
            <a:graphicFrameLocks noGrp="1"/>
          </p:cNvGraphicFramePr>
          <p:nvPr>
            <p:extLst>
              <p:ext uri="{D42A27DB-BD31-4B8C-83A1-F6EECF244321}">
                <p14:modId xmlns:p14="http://schemas.microsoft.com/office/powerpoint/2010/main" val="1931043865"/>
              </p:ext>
            </p:extLst>
          </p:nvPr>
        </p:nvGraphicFramePr>
        <p:xfrm>
          <a:off x="640237" y="1901038"/>
          <a:ext cx="11049000" cy="3528801"/>
        </p:xfrm>
        <a:graphic>
          <a:graphicData uri="http://schemas.openxmlformats.org/drawingml/2006/table">
            <a:tbl>
              <a:tblPr firstRow="1" bandRow="1">
                <a:tableStyleId>{5940675A-B579-460E-94D1-54222C63F5DA}</a:tableStyleId>
              </a:tblPr>
              <a:tblGrid>
                <a:gridCol w="2762250">
                  <a:extLst>
                    <a:ext uri="{9D8B030D-6E8A-4147-A177-3AD203B41FA5}">
                      <a16:colId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xmlns="" val="3397521002"/>
                    </a:ext>
                  </a:extLst>
                </a:gridCol>
                <a:gridCol w="2762250">
                  <a:extLst>
                    <a:ext uri="{9D8B030D-6E8A-4147-A177-3AD203B41FA5}">
                      <a16:colId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xmlns="" val="3270380013"/>
                    </a:ext>
                  </a:extLst>
                </a:gridCol>
                <a:gridCol w="2762250">
                  <a:extLst>
                    <a:ext uri="{9D8B030D-6E8A-4147-A177-3AD203B41FA5}">
                      <a16:colId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xmlns="" val="1371454811"/>
                    </a:ext>
                  </a:extLst>
                </a:gridCol>
                <a:gridCol w="2762250">
                  <a:extLst>
                    <a:ext uri="{9D8B030D-6E8A-4147-A177-3AD203B41FA5}">
                      <a16:colId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xmlns="" val="3455190835"/>
                    </a:ext>
                  </a:extLst>
                </a:gridCol>
              </a:tblGrid>
              <a:tr h="1633493">
                <a:tc>
                  <a: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en-IN" altLang="en-US" sz="1800"/>
                        <a:t>Apgar score &lt;3</a:t>
                      </a:r>
                      <a:endParaRPr lang="en-IN" altLang="en-US" sz="1800">
                        <a:cs typeface="Calibri" pitchFamily="34" charset="0"/>
                      </a:endParaRPr>
                    </a:p>
                  </a:txBody>
                  <a:tcPr/>
                </a:tc>
                <a:tc>
                  <a:txBody>
                    <a:bodyPr/>
                    <a:lstStyle/>
                    <a:p>
                      <a:r>
                        <a:rPr lang="en-IN" altLang="en-US" sz="1800"/>
                        <a:t>PH &lt; 7.3 , PaO2 &lt;50 mmHg , PaCO2 &lt;55 mmHg despite PPV</a:t>
                      </a:r>
                      <a:endParaRPr lang="en-US"/>
                    </a:p>
                  </a:txBody>
                  <a:tcPr/>
                </a:tc>
                <a:tc>
                  <a:txBody>
                    <a:bodyPr/>
                    <a:lstStyle/>
                    <a:p>
                      <a:r>
                        <a:rPr lang="en-US" altLang="en-US" sz="1800">
                          <a:cs typeface="Calibri" pitchFamily="34" charset="0"/>
                        </a:rPr>
                        <a:t>Initial endotracheal suctioning of non vigorous meconium stained newborns</a:t>
                      </a:r>
                      <a:endParaRPr lang="en-US"/>
                    </a:p>
                  </a:txBody>
                  <a:tcPr/>
                </a:tc>
                <a:tc>
                  <a: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en-US" altLang="en-US" sz="1800">
                          <a:cs typeface="Calibri" pitchFamily="34" charset="0"/>
                        </a:rPr>
                        <a:t>bag-mask ventilation is ineffective or prolonged</a:t>
                      </a:r>
                    </a:p>
                    <a:p>
                      <a:endParaRPr lang="en-US"/>
                    </a:p>
                  </a:txBody>
                  <a:tcPr/>
                </a:tc>
                <a:extLst>
                  <a:ext uri="{0D108BD9-81ED-4DB2-BD59-A6C34878D82A}">
                    <a16:rowId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xmlns="" val="26496267"/>
                  </a:ext>
                </a:extLst>
              </a:tr>
              <a:tr h="1895308">
                <a:tc>
                  <a:txBody>
                    <a:bodyPr/>
                    <a:lstStyle/>
                    <a:p>
                      <a:r>
                        <a:rPr lang="en-US"/>
                        <a:t>Newborn born without detectable HR</a:t>
                      </a:r>
                    </a:p>
                  </a:txBody>
                  <a:tcPr/>
                </a:tc>
                <a:tc>
                  <a: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en-IN" altLang="en-US" sz="1800"/>
                        <a:t>Expected need for continued or prolonged ventilation </a:t>
                      </a:r>
                    </a:p>
                    <a:p>
                      <a:endParaRPr lang="en-US"/>
                    </a:p>
                  </a:txBody>
                  <a:tcPr/>
                </a:tc>
                <a:tc>
                  <a: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en-US" sz="1800" i="0">
                          <a:effectLst/>
                          <a:latin typeface="Trebuchet MS" panose="020B0603020202020204" pitchFamily="34" charset="0"/>
                        </a:rPr>
                        <a:t>Congenital diaphragmatic hernia</a:t>
                      </a:r>
                      <a:endParaRPr lang="en-US" altLang="en-US" sz="1800">
                        <a:latin typeface="Trebuchet MS" panose="020B0603020202020204" pitchFamily="34" charset="0"/>
                      </a:endParaRPr>
                    </a:p>
                    <a:p>
                      <a:endParaRPr lang="en-US"/>
                    </a:p>
                  </a:txBody>
                  <a:tcPr/>
                </a:tc>
                <a:tc>
                  <a: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en-US" altLang="en-US" sz="1800"/>
                        <a:t>extremely low birth weight</a:t>
                      </a:r>
                    </a:p>
                    <a:p>
                      <a:r>
                        <a:rPr lang="en-US"/>
                        <a:t>&lt; 1500g</a:t>
                      </a:r>
                    </a:p>
                  </a:txBody>
                  <a:tcPr/>
                </a:tc>
                <a:extLst>
                  <a:ext uri="{0D108BD9-81ED-4DB2-BD59-A6C34878D82A}">
                    <a16:rowId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xmlns="" val="2483894989"/>
                  </a:ext>
                </a:extLst>
              </a:tr>
            </a:tbl>
          </a:graphicData>
        </a:graphic>
      </p:graphicFrame>
    </p:spTree>
    <p:extLst>
      <p:ext uri="{BB962C8B-B14F-4D97-AF65-F5344CB8AC3E}">
        <p14:creationId xmlns:p14="http://schemas.microsoft.com/office/powerpoint/2010/main" val="2397395854"/>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xmlns="" id="{8A458DD8-5834-4DB5-8937-1D3DA94AA6A5}"/>
              </a:ext>
            </a:extLst>
          </p:cNvPr>
          <p:cNvSpPr>
            <a:spLocks noGrp="1"/>
          </p:cNvSpPr>
          <p:nvPr>
            <p:ph type="title"/>
          </p:nvPr>
        </p:nvSpPr>
        <p:spPr>
          <a:xfrm>
            <a:off x="677333" y="609600"/>
            <a:ext cx="11629591" cy="1066802"/>
          </a:xfrm>
        </p:spPr>
        <p:txBody>
          <a:bodyPr/>
          <a:lstStyle/>
          <a:p>
            <a:r>
              <a:rPr lang="en-US">
                <a:solidFill>
                  <a:schemeClr val="tx1"/>
                </a:solidFill>
              </a:rPr>
              <a:t>Selecting </a:t>
            </a:r>
            <a:r>
              <a:rPr lang="en-US">
                <a:solidFill>
                  <a:schemeClr val="tx1"/>
                </a:solidFill>
                <a:latin typeface="arial" panose="020B0604020202020204" pitchFamily="34" charset="0"/>
              </a:rPr>
              <a:t>e</a:t>
            </a:r>
            <a:r>
              <a:rPr lang="en-US" b="0" i="0">
                <a:solidFill>
                  <a:schemeClr val="tx1"/>
                </a:solidFill>
                <a:effectLst/>
                <a:latin typeface="arial" panose="020B0604020202020204" pitchFamily="34" charset="0"/>
              </a:rPr>
              <a:t>ndotracheal tube (U</a:t>
            </a:r>
            <a:r>
              <a:rPr lang="en-US">
                <a:solidFill>
                  <a:schemeClr val="tx1"/>
                </a:solidFill>
              </a:rPr>
              <a:t>ncuffed)</a:t>
            </a:r>
          </a:p>
        </p:txBody>
      </p:sp>
      <p:graphicFrame>
        <p:nvGraphicFramePr>
          <p:cNvPr id="9" name="Table 9">
            <a:extLst>
              <a:ext uri="{FF2B5EF4-FFF2-40B4-BE49-F238E27FC236}">
                <a16:creationId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xmlns="" id="{19035FB9-006D-4F20-9E23-600D0E629193}"/>
              </a:ext>
            </a:extLst>
          </p:cNvPr>
          <p:cNvGraphicFramePr>
            <a:graphicFrameLocks noGrp="1"/>
          </p:cNvGraphicFramePr>
          <p:nvPr>
            <p:ph sz="quarter" idx="4"/>
          </p:nvPr>
        </p:nvGraphicFramePr>
        <p:xfrm>
          <a:off x="1964892" y="2728210"/>
          <a:ext cx="6414610" cy="4089511"/>
        </p:xfrm>
        <a:graphic>
          <a:graphicData uri="http://schemas.openxmlformats.org/drawingml/2006/table">
            <a:tbl>
              <a:tblPr firstRow="1" bandRow="1">
                <a:tableStyleId>{5C22544A-7EE6-4342-B048-85BDC9FD1C3A}</a:tableStyleId>
              </a:tblPr>
              <a:tblGrid>
                <a:gridCol w="3207305">
                  <a:extLst>
                    <a:ext uri="{9D8B030D-6E8A-4147-A177-3AD203B41FA5}">
                      <a16:colId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xmlns="" val="1638909413"/>
                    </a:ext>
                  </a:extLst>
                </a:gridCol>
                <a:gridCol w="3207305">
                  <a:extLst>
                    <a:ext uri="{9D8B030D-6E8A-4147-A177-3AD203B41FA5}">
                      <a16:colId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xmlns="" val="4178423131"/>
                    </a:ext>
                  </a:extLst>
                </a:gridCol>
              </a:tblGrid>
              <a:tr h="1232723">
                <a:tc>
                  <a:txBody>
                    <a:bodyPr/>
                    <a:lstStyle/>
                    <a:p>
                      <a:pPr marL="0" marR="0" lvl="0" indent="0" algn="ctr" defTabSz="457200" rtl="0" eaLnBrk="1" fontAlgn="auto" latinLnBrk="0" hangingPunct="1">
                        <a:lnSpc>
                          <a:spcPct val="100000"/>
                        </a:lnSpc>
                        <a:spcBef>
                          <a:spcPct val="0"/>
                        </a:spcBef>
                        <a:spcAft>
                          <a:spcPct val="0"/>
                        </a:spcAft>
                        <a:buClrTx/>
                        <a:buSzTx/>
                        <a:buFontTx/>
                        <a:buNone/>
                        <a:defRPr/>
                      </a:pPr>
                      <a:endParaRPr lang="en-US"/>
                    </a:p>
                    <a:p>
                      <a:pPr marL="0" marR="0" lvl="0" indent="0" algn="ctr" defTabSz="457200" rtl="0" eaLnBrk="1" fontAlgn="auto" latinLnBrk="0" hangingPunct="1">
                        <a:lnSpc>
                          <a:spcPct val="100000"/>
                        </a:lnSpc>
                        <a:spcBef>
                          <a:spcPct val="0"/>
                        </a:spcBef>
                        <a:spcAft>
                          <a:spcPct val="0"/>
                        </a:spcAft>
                        <a:buClrTx/>
                        <a:buSzTx/>
                        <a:buFontTx/>
                        <a:buNone/>
                        <a:defRPr/>
                      </a:pPr>
                      <a:r>
                        <a:rPr lang="en-US" sz="2800"/>
                        <a:t>Tube size</a:t>
                      </a:r>
                    </a:p>
                    <a:p>
                      <a:endParaRPr lang="en-US"/>
                    </a:p>
                  </a:txBody>
                  <a:tcPr/>
                </a:tc>
                <a:tc>
                  <a:txBody>
                    <a:bodyPr/>
                    <a:lstStyle/>
                    <a:p>
                      <a:pPr marL="0" marR="0" lvl="0" indent="0" algn="ctr" defTabSz="457200" rtl="0" eaLnBrk="1" fontAlgn="auto" latinLnBrk="0" hangingPunct="1">
                        <a:lnSpc>
                          <a:spcPct val="100000"/>
                        </a:lnSpc>
                        <a:spcBef>
                          <a:spcPct val="0"/>
                        </a:spcBef>
                        <a:spcAft>
                          <a:spcPct val="0"/>
                        </a:spcAft>
                        <a:buClrTx/>
                        <a:buSzTx/>
                        <a:buFontTx/>
                        <a:buNone/>
                        <a:defRPr/>
                      </a:pPr>
                      <a:endParaRPr lang="en-US" sz="2400"/>
                    </a:p>
                    <a:p>
                      <a:pPr marL="0" marR="0" lvl="0" indent="0" algn="ctr" defTabSz="457200" rtl="0" eaLnBrk="1" fontAlgn="auto" latinLnBrk="0" hangingPunct="1">
                        <a:lnSpc>
                          <a:spcPct val="100000"/>
                        </a:lnSpc>
                        <a:spcBef>
                          <a:spcPct val="0"/>
                        </a:spcBef>
                        <a:spcAft>
                          <a:spcPct val="0"/>
                        </a:spcAft>
                        <a:buClrTx/>
                        <a:buSzTx/>
                        <a:buFontTx/>
                        <a:buNone/>
                        <a:defRPr/>
                      </a:pPr>
                      <a:r>
                        <a:rPr lang="en-US" sz="2800"/>
                        <a:t>Gestational age</a:t>
                      </a:r>
                    </a:p>
                    <a:p>
                      <a:endParaRPr lang="en-US"/>
                    </a:p>
                  </a:txBody>
                  <a:tcPr/>
                </a:tc>
                <a:extLst>
                  <a:ext uri="{0D108BD9-81ED-4DB2-BD59-A6C34878D82A}">
                    <a16:rowId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xmlns="" val="518020264"/>
                  </a:ext>
                </a:extLst>
              </a:tr>
              <a:tr h="714197">
                <a:tc>
                  <a:txBody>
                    <a:bodyPr/>
                    <a:lstStyle/>
                    <a:p>
                      <a:pPr algn="ctr"/>
                      <a:r>
                        <a:rPr lang="en-US" sz="2000"/>
                        <a:t>2.5 ( ID mm )</a:t>
                      </a:r>
                    </a:p>
                  </a:txBody>
                  <a:tcPr/>
                </a:tc>
                <a:tc>
                  <a:txBody>
                    <a:bodyPr/>
                    <a:lstStyle/>
                    <a:p>
                      <a:pPr algn="ctr"/>
                      <a:r>
                        <a:rPr lang="en-US" sz="2000"/>
                        <a:t>25 weeks</a:t>
                      </a:r>
                    </a:p>
                  </a:txBody>
                  <a:tcPr/>
                </a:tc>
                <a:extLst>
                  <a:ext uri="{0D108BD9-81ED-4DB2-BD59-A6C34878D82A}">
                    <a16:rowId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xmlns="" val="2591234728"/>
                  </a:ext>
                </a:extLst>
              </a:tr>
              <a:tr h="714197">
                <a:tc>
                  <a:txBody>
                    <a:bodyPr/>
                    <a:lstStyle/>
                    <a:p>
                      <a:pPr algn="ctr"/>
                      <a:r>
                        <a:rPr lang="en-US" sz="2000"/>
                        <a:t>3 ( ID mm )</a:t>
                      </a:r>
                    </a:p>
                  </a:txBody>
                  <a:tcPr/>
                </a:tc>
                <a:tc>
                  <a:txBody>
                    <a:bodyPr/>
                    <a:lstStyle/>
                    <a:p>
                      <a:pPr algn="ctr"/>
                      <a:r>
                        <a:rPr lang="en-US" sz="2000"/>
                        <a:t>28 weeks</a:t>
                      </a:r>
                    </a:p>
                  </a:txBody>
                  <a:tcPr/>
                </a:tc>
                <a:extLst>
                  <a:ext uri="{0D108BD9-81ED-4DB2-BD59-A6C34878D82A}">
                    <a16:rowId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xmlns="" val="3230517072"/>
                  </a:ext>
                </a:extLst>
              </a:tr>
              <a:tr h="714197">
                <a:tc>
                  <a:txBody>
                    <a:bodyPr/>
                    <a:lstStyle/>
                    <a:p>
                      <a:pPr algn="ctr"/>
                      <a:r>
                        <a:rPr lang="en-US" sz="2000"/>
                        <a:t>3 ( ID mm )</a:t>
                      </a:r>
                    </a:p>
                  </a:txBody>
                  <a:tcPr/>
                </a:tc>
                <a:tc>
                  <a:txBody>
                    <a:bodyPr/>
                    <a:lstStyle/>
                    <a:p>
                      <a:pPr algn="ctr"/>
                      <a:r>
                        <a:rPr lang="en-US" sz="2000"/>
                        <a:t>30 weeks</a:t>
                      </a:r>
                    </a:p>
                  </a:txBody>
                  <a:tcPr/>
                </a:tc>
                <a:extLst>
                  <a:ext uri="{0D108BD9-81ED-4DB2-BD59-A6C34878D82A}">
                    <a16:rowId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xmlns="" val="2434851999"/>
                  </a:ext>
                </a:extLst>
              </a:tr>
              <a:tr h="714197">
                <a:tc>
                  <a:txBody>
                    <a:bodyPr/>
                    <a:lstStyle/>
                    <a:p>
                      <a:pPr algn="ctr"/>
                      <a:r>
                        <a:rPr lang="en-US" sz="2000"/>
                        <a:t>3.5 ( ID mm )</a:t>
                      </a:r>
                    </a:p>
                  </a:txBody>
                  <a:tcPr/>
                </a:tc>
                <a:tc>
                  <a:txBody>
                    <a:bodyPr/>
                    <a:lstStyle/>
                    <a:p>
                      <a:pPr algn="ctr"/>
                      <a:r>
                        <a:rPr lang="en-US" sz="2000"/>
                        <a:t>3.4 weeks</a:t>
                      </a:r>
                    </a:p>
                  </a:txBody>
                  <a:tcPr/>
                </a:tc>
                <a:extLst>
                  <a:ext uri="{0D108BD9-81ED-4DB2-BD59-A6C34878D82A}">
                    <a16:rowId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xmlns="" val="2231968053"/>
                  </a:ext>
                </a:extLst>
              </a:tr>
            </a:tbl>
          </a:graphicData>
        </a:graphic>
      </p:graphicFrame>
      <p:sp>
        <p:nvSpPr>
          <p:cNvPr id="3" name="TextBox 2">
            <a:extLst>
              <a:ext uri="{FF2B5EF4-FFF2-40B4-BE49-F238E27FC236}">
                <a16:creationId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xmlns="" id="{983FF0E3-3DB9-44E8-A628-5F4A932D441C}"/>
              </a:ext>
            </a:extLst>
          </p:cNvPr>
          <p:cNvSpPr txBox="1"/>
          <p:nvPr/>
        </p:nvSpPr>
        <p:spPr>
          <a:xfrm>
            <a:off x="839450" y="1676402"/>
            <a:ext cx="8151092" cy="120032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t>Endotracheal tube (ETT) internal diameter in millimetres can be calculated as gestational age in weeks divided by 10. </a:t>
            </a:r>
          </a:p>
        </p:txBody>
      </p:sp>
    </p:spTree>
    <p:extLst>
      <p:ext uri="{BB962C8B-B14F-4D97-AF65-F5344CB8AC3E}">
        <p14:creationId xmlns:p14="http://schemas.microsoft.com/office/powerpoint/2010/main" val="2882157606"/>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xmlns="" id="{F9F0534F-1DDB-4E24-8781-1ABD5F359580}"/>
              </a:ext>
            </a:extLst>
          </p:cNvPr>
          <p:cNvSpPr>
            <a:spLocks noGrp="1"/>
          </p:cNvSpPr>
          <p:nvPr>
            <p:ph type="title"/>
          </p:nvPr>
        </p:nvSpPr>
        <p:spPr/>
        <p:txBody>
          <a:bodyPr/>
          <a:lstStyle/>
          <a:p>
            <a:r>
              <a:rPr lang="en-US"/>
              <a:t>Process </a:t>
            </a:r>
          </a:p>
        </p:txBody>
      </p:sp>
      <p:graphicFrame>
        <p:nvGraphicFramePr>
          <p:cNvPr id="7" name="Content Placeholder 6">
            <a:extLst>
              <a:ext uri="{FF2B5EF4-FFF2-40B4-BE49-F238E27FC236}">
                <a16:creationId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xmlns="" id="{A116198A-A46F-45F5-90F7-F0CA242D9140}"/>
              </a:ext>
            </a:extLst>
          </p:cNvPr>
          <p:cNvGraphicFramePr>
            <a:graphicFrameLocks noGrp="1"/>
          </p:cNvGraphicFramePr>
          <p:nvPr>
            <p:ph idx="1"/>
            <p:extLst>
              <p:ext uri="{D42A27DB-BD31-4B8C-83A1-F6EECF244321}">
                <p14:modId xmlns:p14="http://schemas.microsoft.com/office/powerpoint/2010/main" val="3871043883"/>
              </p:ext>
            </p:extLst>
          </p:nvPr>
        </p:nvGraphicFramePr>
        <p:xfrm>
          <a:off x="677334" y="1270000"/>
          <a:ext cx="10422756" cy="54324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64268594"/>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xmlns="" id="{5056AC82-8B9A-4FB6-B5D4-8437C890F1BB}"/>
              </a:ext>
            </a:extLst>
          </p:cNvPr>
          <p:cNvSpPr>
            <a:spLocks noGrp="1"/>
          </p:cNvSpPr>
          <p:nvPr>
            <p:ph type="title"/>
          </p:nvPr>
        </p:nvSpPr>
        <p:spPr>
          <a:xfrm>
            <a:off x="677507" y="4994787"/>
            <a:ext cx="8596668" cy="1320800"/>
          </a:xfrm>
        </p:spPr>
        <p:txBody>
          <a:bodyPr>
            <a:normAutofit fontScale="90000"/>
          </a:bodyPr>
          <a:lstStyle/>
          <a:p>
            <a:r>
              <a:rPr lang="en-US" altLang="en-US" sz="2200">
                <a:solidFill>
                  <a:schemeClr val="tx1"/>
                </a:solidFill>
              </a:rPr>
              <a:t>*If the vocal cords are approximated, wait for them to open.</a:t>
            </a:r>
            <a:br>
              <a:rPr lang="en-US" altLang="en-US" sz="2200">
                <a:solidFill>
                  <a:schemeClr val="tx1"/>
                </a:solidFill>
              </a:rPr>
            </a:br>
            <a:r>
              <a:rPr lang="en-US" altLang="en-US" sz="2200">
                <a:solidFill>
                  <a:schemeClr val="tx1"/>
                </a:solidFill>
              </a:rPr>
              <a:t>**Do not force the endotracheal tube through closed vocal cords; doing so can damage the cords. </a:t>
            </a:r>
            <a:r>
              <a:rPr lang="en-US" altLang="en-US" sz="3600"/>
              <a:t/>
            </a:r>
            <a:br>
              <a:rPr lang="en-US" altLang="en-US" sz="3600"/>
            </a:br>
            <a:r>
              <a:rPr lang="ar-JO" altLang="en-US" sz="3600"/>
              <a:t/>
            </a:r>
            <a:br>
              <a:rPr lang="ar-JO" altLang="en-US" sz="3600"/>
            </a:br>
            <a:endParaRPr lang="en-US"/>
          </a:p>
        </p:txBody>
      </p:sp>
      <p:graphicFrame>
        <p:nvGraphicFramePr>
          <p:cNvPr id="4" name="Content Placeholder 3">
            <a:extLst>
              <a:ext uri="{FF2B5EF4-FFF2-40B4-BE49-F238E27FC236}">
                <a16:creationId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xmlns="" id="{8CB72C63-A426-4091-89A0-1E989AE2EBEB}"/>
              </a:ext>
            </a:extLst>
          </p:cNvPr>
          <p:cNvGraphicFramePr>
            <a:graphicFrameLocks noGrp="1"/>
          </p:cNvGraphicFramePr>
          <p:nvPr>
            <p:ph idx="1"/>
            <p:extLst>
              <p:ext uri="{D42A27DB-BD31-4B8C-83A1-F6EECF244321}">
                <p14:modId xmlns:p14="http://schemas.microsoft.com/office/powerpoint/2010/main" val="2422740942"/>
              </p:ext>
            </p:extLst>
          </p:nvPr>
        </p:nvGraphicFramePr>
        <p:xfrm>
          <a:off x="1120314" y="312123"/>
          <a:ext cx="8596312" cy="3881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1753237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82880" y="289760"/>
            <a:ext cx="6105832" cy="3390900"/>
          </a:xfrm>
          <a:prstGeom prst="rect">
            <a:avLst/>
          </a:prstGeom>
        </p:spPr>
      </p:pic>
      <p:pic>
        <p:nvPicPr>
          <p:cNvPr id="5" name="Picture 4"/>
          <p:cNvPicPr>
            <a:picLocks noChangeAspect="1"/>
          </p:cNvPicPr>
          <p:nvPr/>
        </p:nvPicPr>
        <p:blipFill>
          <a:blip r:embed="rId4"/>
          <a:stretch>
            <a:fillRect/>
          </a:stretch>
        </p:blipFill>
        <p:spPr>
          <a:xfrm>
            <a:off x="3559099" y="3467100"/>
            <a:ext cx="6105832" cy="3390900"/>
          </a:xfrm>
          <a:prstGeom prst="rect">
            <a:avLst/>
          </a:prstGeom>
        </p:spPr>
      </p:pic>
    </p:spTree>
    <p:extLst>
      <p:ext uri="{BB962C8B-B14F-4D97-AF65-F5344CB8AC3E}">
        <p14:creationId xmlns:p14="http://schemas.microsoft.com/office/powerpoint/2010/main" val="3805701838"/>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xmlns="" id="{BEEA2133-4E69-457D-9468-E38EBBDD9510}"/>
              </a:ext>
            </a:extLst>
          </p:cNvPr>
          <p:cNvSpPr>
            <a:spLocks noGrp="1"/>
          </p:cNvSpPr>
          <p:nvPr>
            <p:ph type="title"/>
          </p:nvPr>
        </p:nvSpPr>
        <p:spPr/>
        <p:txBody>
          <a:bodyPr/>
          <a:lstStyle/>
          <a:p>
            <a:r>
              <a:rPr lang="en-US"/>
              <a:t>   </a:t>
            </a:r>
          </a:p>
        </p:txBody>
      </p:sp>
      <p:pic>
        <p:nvPicPr>
          <p:cNvPr id="4" name="Picture 8" descr="8717tn">
            <a:extLst>
              <a:ext uri="{FF2B5EF4-FFF2-40B4-BE49-F238E27FC236}">
                <a16:creationId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xmlns="" id="{9A04507F-0388-4EF0-B403-4FD3F662577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255920" y="1421708"/>
            <a:ext cx="4978870" cy="4585801"/>
          </a:xfrm>
        </p:spPr>
      </p:pic>
      <p:pic>
        <p:nvPicPr>
          <p:cNvPr id="5" name="Picture 7" descr="8718tn">
            <a:extLst>
              <a:ext uri="{FF2B5EF4-FFF2-40B4-BE49-F238E27FC236}">
                <a16:creationId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xmlns="" id="{54A0CDC2-2773-4899-B68F-BC39A3033EA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a:xfrm>
            <a:off x="4984225" y="899410"/>
            <a:ext cx="7207776" cy="5501389"/>
          </a:xfrm>
          <a:prstGeom prst="rect">
            <a:avLst/>
          </a:prstGeom>
        </p:spPr>
      </p:pic>
    </p:spTree>
    <p:extLst>
      <p:ext uri="{BB962C8B-B14F-4D97-AF65-F5344CB8AC3E}">
        <p14:creationId xmlns:p14="http://schemas.microsoft.com/office/powerpoint/2010/main" val="719881868"/>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3"/>
          <p:cNvSpPr>
            <a:spLocks noGrp="1"/>
          </p:cNvSpPr>
          <p:nvPr>
            <p:ph idx="1"/>
          </p:nvPr>
        </p:nvSpPr>
        <p:spPr>
          <a:xfrm>
            <a:off x="569626" y="457203"/>
            <a:ext cx="6214632" cy="5668963"/>
          </a:xfrm>
        </p:spPr>
        <p:txBody>
          <a:bodyPr>
            <a:normAutofit lnSpcReduction="10000"/>
          </a:bodyPr>
          <a:lstStyle/>
          <a:p>
            <a:pPr algn="l" rtl="0" eaLnBrk="1" hangingPunct="1">
              <a:buFont typeface="Arial" pitchFamily="34" charset="0"/>
              <a:buNone/>
            </a:pPr>
            <a:r>
              <a:rPr lang="en-US" altLang="en-US" sz="4000" b="1">
                <a:solidFill>
                  <a:srgbClr val="003366"/>
                </a:solidFill>
              </a:rPr>
              <a:t>After intubation if the baby is still </a:t>
            </a:r>
            <a:r>
              <a:rPr lang="en-US" altLang="en-US" sz="4000" b="1" u="sng">
                <a:solidFill>
                  <a:srgbClr val="003366"/>
                </a:solidFill>
              </a:rPr>
              <a:t>not</a:t>
            </a:r>
            <a:r>
              <a:rPr lang="en-US" altLang="en-US" sz="4000" b="1">
                <a:solidFill>
                  <a:srgbClr val="003366"/>
                </a:solidFill>
              </a:rPr>
              <a:t> improving :</a:t>
            </a:r>
          </a:p>
          <a:p>
            <a:pPr algn="l" rtl="0" eaLnBrk="1" hangingPunct="1">
              <a:buFont typeface="Arial" pitchFamily="34" charset="0"/>
              <a:buNone/>
            </a:pPr>
            <a:endParaRPr lang="en-US" altLang="en-US" sz="4000" b="1">
              <a:solidFill>
                <a:srgbClr val="003366"/>
              </a:solidFill>
            </a:endParaRPr>
          </a:p>
          <a:p>
            <a:pPr algn="l" rtl="0" eaLnBrk="1" hangingPunct="1"/>
            <a:r>
              <a:rPr lang="en-US" altLang="en-US" sz="2400"/>
              <a:t>Check the tube placement by direct visualization with the laryngoscope </a:t>
            </a:r>
            <a:endParaRPr lang="en-US" altLang="en-US" sz="2400">
              <a:cs typeface="Arial" pitchFamily="34" charset="0"/>
            </a:endParaRPr>
          </a:p>
          <a:p>
            <a:pPr algn="l" rtl="0" eaLnBrk="1" hangingPunct="1"/>
            <a:r>
              <a:rPr lang="en-US" altLang="en-US" sz="2400"/>
              <a:t>Transillumination test </a:t>
            </a:r>
            <a:r>
              <a:rPr lang="en-US" altLang="en-US" sz="2400">
                <a:cs typeface="Arial" pitchFamily="34" charset="0"/>
              </a:rPr>
              <a:t>for pneumothorax</a:t>
            </a:r>
          </a:p>
          <a:p>
            <a:pPr algn="l" rtl="0" eaLnBrk="1" hangingPunct="1"/>
            <a:r>
              <a:rPr lang="en-US" altLang="en-US" sz="2400">
                <a:cs typeface="Arial" pitchFamily="34" charset="0"/>
              </a:rPr>
              <a:t>Check the tube for a mucous or blood plug </a:t>
            </a:r>
          </a:p>
          <a:p>
            <a:pPr algn="l" rtl="0" eaLnBrk="1" hangingPunct="1"/>
            <a:r>
              <a:rPr lang="en-US" altLang="en-US" sz="2400">
                <a:cs typeface="Arial" pitchFamily="34" charset="0"/>
              </a:rPr>
              <a:t>Palpate the anterior fontanelle (hemorrhage)</a:t>
            </a:r>
          </a:p>
        </p:txBody>
      </p:sp>
      <p:pic>
        <p:nvPicPr>
          <p:cNvPr id="1026" name="Picture 2">
            <a:extLst>
              <a:ext uri="{FF2B5EF4-FFF2-40B4-BE49-F238E27FC236}">
                <a16:creationId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xmlns="" id="{354FF28C-0F9A-40ED-AD1B-FE00981718A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643563" y="1499321"/>
            <a:ext cx="5450113" cy="4626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5632587"/>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xmlns="" id="{905D6CDC-378F-430A-B1DB-1DB410536FC4}"/>
              </a:ext>
            </a:extLst>
          </p:cNvPr>
          <p:cNvSpPr>
            <a:spLocks noGrp="1"/>
          </p:cNvSpPr>
          <p:nvPr>
            <p:ph type="ctrTitle"/>
          </p:nvPr>
        </p:nvSpPr>
        <p:spPr/>
        <p:txBody>
          <a:bodyPr/>
          <a:lstStyle/>
          <a:p>
            <a:r>
              <a:rPr lang="en-US"/>
              <a:t>Breathing</a:t>
            </a:r>
          </a:p>
        </p:txBody>
      </p:sp>
      <p:sp>
        <p:nvSpPr>
          <p:cNvPr id="3" name="Subtitle 2">
            <a:extLst>
              <a:ext uri="{FF2B5EF4-FFF2-40B4-BE49-F238E27FC236}">
                <a16:creationId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xmlns="" id="{88602A4D-EC66-4D30-A80E-A33781BD1733}"/>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886542229"/>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xmlns="" id="{01A093E7-54D8-41F4-9EFE-77E73A0594C7}"/>
              </a:ext>
            </a:extLst>
          </p:cNvPr>
          <p:cNvSpPr>
            <a:spLocks noGrp="1"/>
          </p:cNvSpPr>
          <p:nvPr>
            <p:ph type="title"/>
          </p:nvPr>
        </p:nvSpPr>
        <p:spPr/>
        <p:txBody>
          <a:bodyPr/>
          <a:lstStyle/>
          <a:p>
            <a:r>
              <a:rPr lang="en-US"/>
              <a:t>Confirmation of placement </a:t>
            </a:r>
          </a:p>
        </p:txBody>
      </p:sp>
      <p:sp>
        <p:nvSpPr>
          <p:cNvPr id="96258" name="Content Placeholder 2"/>
          <p:cNvSpPr>
            <a:spLocks noGrp="1"/>
          </p:cNvSpPr>
          <p:nvPr>
            <p:ph idx="1"/>
          </p:nvPr>
        </p:nvSpPr>
        <p:spPr/>
        <p:txBody>
          <a:bodyPr>
            <a:normAutofit fontScale="92500"/>
          </a:bodyPr>
          <a:lstStyle/>
          <a:p>
            <a:pPr algn="l" rtl="0" eaLnBrk="1" hangingPunct="1"/>
            <a:r>
              <a:rPr lang="en-US" altLang="en-US" sz="2400">
                <a:cs typeface="Calibri" pitchFamily="34" charset="0"/>
              </a:rPr>
              <a:t> Prompt </a:t>
            </a:r>
            <a:r>
              <a:rPr lang="en-US" altLang="en-US" sz="2400">
                <a:cs typeface="Arial" pitchFamily="34" charset="0"/>
              </a:rPr>
              <a:t>↑</a:t>
            </a:r>
            <a:r>
              <a:rPr lang="en-US" altLang="en-US" sz="2400">
                <a:cs typeface="Calibri" pitchFamily="34" charset="0"/>
              </a:rPr>
              <a:t> HR is the best indicator that the tube is in the tracheobronchial tree and providing effective ventilation.</a:t>
            </a:r>
          </a:p>
          <a:p>
            <a:pPr algn="l" rtl="0" eaLnBrk="1" hangingPunct="1">
              <a:buFont typeface="Arial" pitchFamily="34" charset="0"/>
              <a:buNone/>
            </a:pPr>
            <a:endParaRPr lang="en-US" altLang="en-US" sz="2400">
              <a:cs typeface="Calibri" pitchFamily="34" charset="0"/>
            </a:endParaRPr>
          </a:p>
          <a:p>
            <a:pPr algn="l" rtl="0" eaLnBrk="1" hangingPunct="1"/>
            <a:r>
              <a:rPr lang="en-US" altLang="en-US" sz="2400">
                <a:cs typeface="Calibri" pitchFamily="34" charset="0"/>
              </a:rPr>
              <a:t>Exhaled CO2 detection is the recommended method of confirmation of ETT placement.</a:t>
            </a:r>
          </a:p>
          <a:p>
            <a:pPr algn="l" rtl="0" eaLnBrk="1" hangingPunct="1"/>
            <a:r>
              <a:rPr lang="en-US" altLang="en-US" sz="2400">
                <a:cs typeface="Calibri" pitchFamily="34" charset="0"/>
              </a:rPr>
              <a:t>Poor or absent pulmonary blood flow may give false-negative results (ie, no CO</a:t>
            </a:r>
            <a:r>
              <a:rPr lang="en-US" altLang="en-US" sz="2400" baseline="-25000">
                <a:cs typeface="Calibri" pitchFamily="34" charset="0"/>
              </a:rPr>
              <a:t>2</a:t>
            </a:r>
            <a:r>
              <a:rPr lang="en-US" altLang="en-US" sz="2400">
                <a:cs typeface="Calibri" pitchFamily="34" charset="0"/>
              </a:rPr>
              <a:t> detected despite ETT in the trachea). </a:t>
            </a:r>
          </a:p>
          <a:p>
            <a:pPr algn="l" rtl="0" eaLnBrk="1" hangingPunct="1"/>
            <a:endParaRPr lang="en-US" altLang="en-US" sz="2400">
              <a:cs typeface="Calibri" pitchFamily="34" charset="0"/>
            </a:endParaRPr>
          </a:p>
          <a:p>
            <a:pPr algn="l" rtl="0" eaLnBrk="1" hangingPunct="1"/>
            <a:r>
              <a:rPr lang="en-US" altLang="en-US" sz="2400">
                <a:solidFill>
                  <a:srgbClr val="FF0000"/>
                </a:solidFill>
                <a:cs typeface="Calibri" pitchFamily="34" charset="0"/>
              </a:rPr>
              <a:t>The best thing to confirm its position is direct laryngoscopy</a:t>
            </a:r>
          </a:p>
        </p:txBody>
      </p:sp>
    </p:spTree>
    <p:extLst>
      <p:ext uri="{BB962C8B-B14F-4D97-AF65-F5344CB8AC3E}">
        <p14:creationId xmlns:p14="http://schemas.microsoft.com/office/powerpoint/2010/main" val="551179720"/>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xmlns="" id="{3366A3F7-EBD0-4AAC-8D2F-0EB598638C3D}"/>
              </a:ext>
            </a:extLst>
          </p:cNvPr>
          <p:cNvSpPr>
            <a:spLocks noGrp="1"/>
          </p:cNvSpPr>
          <p:nvPr>
            <p:ph type="title"/>
          </p:nvPr>
        </p:nvSpPr>
        <p:spPr/>
        <p:txBody>
          <a:bodyPr>
            <a:normAutofit fontScale="90000"/>
          </a:bodyPr>
          <a:lstStyle/>
          <a:p>
            <a:r>
              <a:rPr lang="en-US" altLang="en-US" sz="3600" b="1"/>
              <a:t>Other clinical indicators of correct endotracheal tube placement are :</a:t>
            </a:r>
            <a:br>
              <a:rPr lang="en-US" altLang="en-US" sz="3600" b="1"/>
            </a:br>
            <a:endParaRPr lang="en-US"/>
          </a:p>
        </p:txBody>
      </p:sp>
      <p:sp>
        <p:nvSpPr>
          <p:cNvPr id="97282" name="Content Placeholder 2"/>
          <p:cNvSpPr>
            <a:spLocks noGrp="1"/>
          </p:cNvSpPr>
          <p:nvPr>
            <p:ph idx="1"/>
          </p:nvPr>
        </p:nvSpPr>
        <p:spPr/>
        <p:txBody>
          <a:bodyPr>
            <a:normAutofit/>
          </a:bodyPr>
          <a:lstStyle/>
          <a:p>
            <a:pPr algn="l" rtl="0" eaLnBrk="1" hangingPunct="1"/>
            <a:endParaRPr lang="en-US" altLang="en-US" b="1"/>
          </a:p>
          <a:p>
            <a:pPr lvl="1" algn="l" rtl="0" eaLnBrk="1" hangingPunct="1"/>
            <a:r>
              <a:rPr lang="en-US" altLang="en-US" sz="2800"/>
              <a:t>Condensation or mist in the ETT</a:t>
            </a:r>
            <a:r>
              <a:rPr lang="ar-JO" altLang="en-US" sz="1400"/>
              <a:t>التكثيف أو الضباب</a:t>
            </a:r>
            <a:endParaRPr lang="ar-JO" altLang="en-US" sz="2800"/>
          </a:p>
          <a:p>
            <a:pPr lvl="1" algn="l" rtl="0" eaLnBrk="1" hangingPunct="1"/>
            <a:r>
              <a:rPr lang="en-US" altLang="en-US" sz="2800"/>
              <a:t>Chest movement</a:t>
            </a:r>
          </a:p>
          <a:p>
            <a:pPr lvl="1" algn="l" rtl="0" eaLnBrk="1" hangingPunct="1"/>
            <a:r>
              <a:rPr lang="en-US" altLang="en-US" sz="2800"/>
              <a:t>Presence of equal breath sounds bilaterally </a:t>
            </a:r>
          </a:p>
          <a:p>
            <a:pPr lvl="1" algn="l" rtl="0" eaLnBrk="1" hangingPunct="1"/>
            <a:r>
              <a:rPr lang="en-US" altLang="en-US" sz="2800"/>
              <a:t>Improvement in skin color and SpO2</a:t>
            </a:r>
          </a:p>
          <a:p>
            <a:pPr lvl="1" algn="l" rtl="0" eaLnBrk="1" hangingPunct="1"/>
            <a:r>
              <a:rPr lang="en-US" altLang="en-US" sz="2800"/>
              <a:t>Patient not crying </a:t>
            </a:r>
          </a:p>
        </p:txBody>
      </p:sp>
    </p:spTree>
    <p:extLst>
      <p:ext uri="{BB962C8B-B14F-4D97-AF65-F5344CB8AC3E}">
        <p14:creationId xmlns:p14="http://schemas.microsoft.com/office/powerpoint/2010/main" val="3004837263"/>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xmlns="" id="{87E1CC29-C168-48AB-878D-E461A382CBD7}"/>
              </a:ext>
            </a:extLst>
          </p:cNvPr>
          <p:cNvSpPr>
            <a:spLocks noGrp="1"/>
          </p:cNvSpPr>
          <p:nvPr>
            <p:ph type="title"/>
          </p:nvPr>
        </p:nvSpPr>
        <p:spPr>
          <a:xfrm>
            <a:off x="677334" y="609600"/>
            <a:ext cx="8596668" cy="796413"/>
          </a:xfrm>
        </p:spPr>
        <p:txBody>
          <a:bodyPr/>
          <a:lstStyle/>
          <a:p>
            <a:r>
              <a:rPr lang="en-US"/>
              <a:t>Observe </a:t>
            </a:r>
          </a:p>
        </p:txBody>
      </p:sp>
      <p:sp>
        <p:nvSpPr>
          <p:cNvPr id="98306" name="Content Placeholder 2"/>
          <p:cNvSpPr>
            <a:spLocks noGrp="1"/>
          </p:cNvSpPr>
          <p:nvPr>
            <p:ph idx="1"/>
          </p:nvPr>
        </p:nvSpPr>
        <p:spPr>
          <a:xfrm>
            <a:off x="677334" y="1553497"/>
            <a:ext cx="8596668" cy="4487865"/>
          </a:xfrm>
        </p:spPr>
        <p:txBody>
          <a:bodyPr>
            <a:normAutofit fontScale="92500" lnSpcReduction="20000"/>
          </a:bodyPr>
          <a:lstStyle/>
          <a:p>
            <a:pPr marL="0" indent="0" algn="l" rtl="0" eaLnBrk="1" hangingPunct="1">
              <a:buNone/>
            </a:pPr>
            <a:endParaRPr lang="en-US" altLang="en-US" sz="3600"/>
          </a:p>
          <a:p>
            <a:pPr algn="l" rtl="0" eaLnBrk="1" hangingPunct="1"/>
            <a:r>
              <a:rPr lang="en-US" altLang="en-US" sz="3200"/>
              <a:t>A difference in breath sounds between the two sides of chest should raise suspicion of pneumothorax, atelectasis, or a congenital anomaly of the lung.</a:t>
            </a:r>
          </a:p>
          <a:p>
            <a:r>
              <a:rPr lang="en-US" altLang="en-US" sz="3200"/>
              <a:t>Presence of loud breath sounds over the stomach suggest Tracheoesophageal Fistula.</a:t>
            </a:r>
          </a:p>
          <a:p>
            <a:r>
              <a:rPr lang="en-US" altLang="en-US" sz="3200"/>
              <a:t>Failure to adequately ventilate the lungs at birth may make hypoxemia worse and lead to CNS damage or even death. </a:t>
            </a:r>
          </a:p>
          <a:p>
            <a:pPr algn="l" rtl="0" eaLnBrk="1" hangingPunct="1"/>
            <a:endParaRPr lang="en-US" altLang="en-US" sz="3600"/>
          </a:p>
        </p:txBody>
      </p:sp>
    </p:spTree>
    <p:extLst>
      <p:ext uri="{BB962C8B-B14F-4D97-AF65-F5344CB8AC3E}">
        <p14:creationId xmlns:p14="http://schemas.microsoft.com/office/powerpoint/2010/main" val="2256606894"/>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xmlns="" id="{14FAC331-8A41-46F4-BFE7-49D1EC154CF6}"/>
              </a:ext>
            </a:extLst>
          </p:cNvPr>
          <p:cNvSpPr>
            <a:spLocks noGrp="1"/>
          </p:cNvSpPr>
          <p:nvPr>
            <p:ph type="title"/>
          </p:nvPr>
        </p:nvSpPr>
        <p:spPr/>
        <p:txBody>
          <a:bodyPr/>
          <a:lstStyle/>
          <a:p>
            <a:r>
              <a:rPr lang="en-US"/>
              <a:t>Level of oxygenation </a:t>
            </a:r>
          </a:p>
        </p:txBody>
      </p:sp>
      <p:sp>
        <p:nvSpPr>
          <p:cNvPr id="100354" name="Content Placeholder 2"/>
          <p:cNvSpPr>
            <a:spLocks noGrp="1"/>
          </p:cNvSpPr>
          <p:nvPr>
            <p:ph sz="half" idx="1"/>
          </p:nvPr>
        </p:nvSpPr>
        <p:spPr>
          <a:xfrm>
            <a:off x="677334" y="1930400"/>
            <a:ext cx="4184035" cy="3880772"/>
          </a:xfrm>
        </p:spPr>
        <p:txBody>
          <a:bodyPr>
            <a:normAutofit fontScale="62500" lnSpcReduction="20000"/>
          </a:bodyPr>
          <a:lstStyle/>
          <a:p>
            <a:r>
              <a:rPr lang="en-US" altLang="en-US" sz="3600">
                <a:cs typeface="Calibri" pitchFamily="34" charset="0"/>
              </a:rPr>
              <a:t>The ideal O2sat for a newborn depends on how much time has passed since birth </a:t>
            </a:r>
          </a:p>
          <a:p>
            <a:r>
              <a:rPr lang="en-US" altLang="en-US" sz="3600">
                <a:solidFill>
                  <a:srgbClr val="FF0000"/>
                </a:solidFill>
                <a:cs typeface="Calibri" pitchFamily="34" charset="0"/>
              </a:rPr>
              <a:t>1-5mins</a:t>
            </a:r>
            <a:r>
              <a:rPr lang="en-US" altLang="en-US" sz="3600">
                <a:cs typeface="Calibri" pitchFamily="34" charset="0"/>
              </a:rPr>
              <a:t> 80-85%</a:t>
            </a:r>
          </a:p>
          <a:p>
            <a:pPr algn="l" rtl="0" eaLnBrk="1" hangingPunct="1"/>
            <a:r>
              <a:rPr lang="en-US" altLang="en-US" sz="3600">
                <a:solidFill>
                  <a:srgbClr val="FF0000"/>
                </a:solidFill>
                <a:cs typeface="Calibri" pitchFamily="34" charset="0"/>
              </a:rPr>
              <a:t>5-10mins</a:t>
            </a:r>
            <a:r>
              <a:rPr lang="en-US" altLang="en-US" sz="3600">
                <a:cs typeface="Calibri" pitchFamily="34" charset="0"/>
              </a:rPr>
              <a:t> 90-95%</a:t>
            </a:r>
          </a:p>
          <a:p>
            <a:pPr algn="l" rtl="0" eaLnBrk="1" hangingPunct="1"/>
            <a:r>
              <a:rPr lang="en-US" altLang="en-US" sz="3600">
                <a:cs typeface="Calibri" pitchFamily="34" charset="0"/>
              </a:rPr>
              <a:t>If the PaO2 &gt; 70-80 mm Hg or SaO2 &gt;94%, FiO</a:t>
            </a:r>
            <a:r>
              <a:rPr lang="en-US" altLang="en-US" sz="3600" baseline="-25000">
                <a:cs typeface="Calibri" pitchFamily="34" charset="0"/>
              </a:rPr>
              <a:t>2</a:t>
            </a:r>
            <a:r>
              <a:rPr lang="en-US" altLang="en-US" sz="3600">
                <a:cs typeface="Calibri" pitchFamily="34" charset="0"/>
              </a:rPr>
              <a:t> should be reduced untill SaO2 and PaO2 are normal for age. </a:t>
            </a:r>
            <a:r>
              <a:rPr lang="en-IN" altLang="en-US" sz="3600">
                <a:cs typeface="Calibri" pitchFamily="34" charset="0"/>
              </a:rPr>
              <a:t>O2Sat </a:t>
            </a:r>
            <a:r>
              <a:rPr lang="en-IN" altLang="en-US" sz="3600">
                <a:cs typeface="Arial" pitchFamily="34" charset="0"/>
              </a:rPr>
              <a:t>≈</a:t>
            </a:r>
            <a:r>
              <a:rPr lang="en-IN" altLang="en-US" sz="3600">
                <a:cs typeface="Calibri" pitchFamily="34" charset="0"/>
              </a:rPr>
              <a:t>87-95%, </a:t>
            </a:r>
            <a:endParaRPr lang="en-US" altLang="en-US" sz="3600">
              <a:cs typeface="Calibri" pitchFamily="34" charset="0"/>
            </a:endParaRPr>
          </a:p>
        </p:txBody>
      </p:sp>
      <p:sp>
        <p:nvSpPr>
          <p:cNvPr id="3" name="Content Placeholder 2">
            <a:extLst>
              <a:ext uri="{FF2B5EF4-FFF2-40B4-BE49-F238E27FC236}">
                <a16:creationId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xmlns="" id="{F77279A9-07EB-459F-BCB6-8DD0CD535182}"/>
              </a:ext>
            </a:extLst>
          </p:cNvPr>
          <p:cNvSpPr>
            <a:spLocks noGrp="1"/>
          </p:cNvSpPr>
          <p:nvPr>
            <p:ph sz="half" idx="2"/>
          </p:nvPr>
        </p:nvSpPr>
        <p:spPr/>
        <p:txBody>
          <a:bodyPr>
            <a:normAutofit fontScale="62500" lnSpcReduction="20000"/>
          </a:bodyPr>
          <a:lstStyle/>
          <a:p>
            <a:r>
              <a:rPr lang="en-US" altLang="en-US" sz="3800">
                <a:cs typeface="Calibri" pitchFamily="34" charset="0"/>
              </a:rPr>
              <a:t>Retinopathy of prematurity can occur in premature neonates(&lt;34 wks gestation) with a PaO2 of </a:t>
            </a:r>
            <a:r>
              <a:rPr lang="en-US" altLang="en-US" sz="3800">
                <a:cs typeface="Arial" pitchFamily="34" charset="0"/>
              </a:rPr>
              <a:t>≈</a:t>
            </a:r>
            <a:r>
              <a:rPr lang="en-US" altLang="en-US" sz="3800">
                <a:cs typeface="Calibri" pitchFamily="34" charset="0"/>
              </a:rPr>
              <a:t>150 mm Hg for 2-4 hrs.</a:t>
            </a:r>
          </a:p>
          <a:p>
            <a:endParaRPr lang="en-US"/>
          </a:p>
        </p:txBody>
      </p:sp>
    </p:spTree>
    <p:extLst>
      <p:ext uri="{BB962C8B-B14F-4D97-AF65-F5344CB8AC3E}">
        <p14:creationId xmlns:p14="http://schemas.microsoft.com/office/powerpoint/2010/main" val="656548408"/>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xmlns="" id="{1F5BEF7A-6190-4777-8CC6-E6D12D19D8E2}"/>
              </a:ext>
            </a:extLst>
          </p:cNvPr>
          <p:cNvSpPr>
            <a:spLocks noGrp="1"/>
          </p:cNvSpPr>
          <p:nvPr>
            <p:ph type="ctrTitle"/>
          </p:nvPr>
        </p:nvSpPr>
        <p:spPr/>
        <p:txBody>
          <a:bodyPr/>
          <a:lstStyle/>
          <a:p>
            <a:r>
              <a:rPr lang="en-US"/>
              <a:t>Compression </a:t>
            </a:r>
          </a:p>
        </p:txBody>
      </p:sp>
      <p:sp>
        <p:nvSpPr>
          <p:cNvPr id="3" name="Subtitle 2">
            <a:extLst>
              <a:ext uri="{FF2B5EF4-FFF2-40B4-BE49-F238E27FC236}">
                <a16:creationId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xmlns="" id="{BF32F94C-74AB-4D0B-BA4C-6E6AF1D2DEB8}"/>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454668800"/>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xmlns="" id="{F9F02D91-F45C-4C18-9AAC-EAB0978EC105}"/>
              </a:ext>
            </a:extLst>
          </p:cNvPr>
          <p:cNvSpPr>
            <a:spLocks noGrp="1"/>
          </p:cNvSpPr>
          <p:nvPr>
            <p:ph type="title"/>
          </p:nvPr>
        </p:nvSpPr>
        <p:spPr/>
        <p:txBody>
          <a:bodyPr/>
          <a:lstStyle/>
          <a:p>
            <a:r>
              <a:rPr lang="en-US"/>
              <a:t>Compression </a:t>
            </a:r>
          </a:p>
        </p:txBody>
      </p:sp>
      <p:sp>
        <p:nvSpPr>
          <p:cNvPr id="5" name="Text Placeholder 4">
            <a:extLst>
              <a:ext uri="{FF2B5EF4-FFF2-40B4-BE49-F238E27FC236}">
                <a16:creationId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xmlns="" id="{5E32ED53-40BE-42C3-9AA9-6A33EE1A7BE9}"/>
              </a:ext>
            </a:extLst>
          </p:cNvPr>
          <p:cNvSpPr>
            <a:spLocks noGrp="1"/>
          </p:cNvSpPr>
          <p:nvPr>
            <p:ph type="body" idx="1"/>
          </p:nvPr>
        </p:nvSpPr>
        <p:spPr/>
        <p:txBody>
          <a:bodyPr/>
          <a:lstStyle/>
          <a:p>
            <a:r>
              <a:rPr lang="en-US"/>
              <a:t>Thumb technique </a:t>
            </a:r>
          </a:p>
        </p:txBody>
      </p:sp>
      <p:sp>
        <p:nvSpPr>
          <p:cNvPr id="6" name="Content Placeholder 5">
            <a:extLst>
              <a:ext uri="{FF2B5EF4-FFF2-40B4-BE49-F238E27FC236}">
                <a16:creationId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xmlns="" id="{8C020B1F-ABC8-4C49-8BAB-81B66A7127E4}"/>
              </a:ext>
            </a:extLst>
          </p:cNvPr>
          <p:cNvSpPr>
            <a:spLocks noGrp="1"/>
          </p:cNvSpPr>
          <p:nvPr>
            <p:ph sz="half" idx="2"/>
          </p:nvPr>
        </p:nvSpPr>
        <p:spPr/>
        <p:txBody>
          <a:bodyPr/>
          <a:lstStyle/>
          <a:p>
            <a:r>
              <a:rPr lang="en-US"/>
              <a:t>2 thumbs depress the sternum, hands encircle the torso, and the fingers support the spine </a:t>
            </a:r>
          </a:p>
          <a:p>
            <a:r>
              <a:rPr lang="en-US" b="1"/>
              <a:t>The preferred technique </a:t>
            </a:r>
          </a:p>
        </p:txBody>
      </p:sp>
      <p:sp>
        <p:nvSpPr>
          <p:cNvPr id="7" name="Text Placeholder 6">
            <a:extLst>
              <a:ext uri="{FF2B5EF4-FFF2-40B4-BE49-F238E27FC236}">
                <a16:creationId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xmlns="" id="{5AB81AD8-A45D-412F-8F4C-02FF400ABC19}"/>
              </a:ext>
            </a:extLst>
          </p:cNvPr>
          <p:cNvSpPr>
            <a:spLocks noGrp="1"/>
          </p:cNvSpPr>
          <p:nvPr>
            <p:ph type="body" sz="quarter" idx="3"/>
          </p:nvPr>
        </p:nvSpPr>
        <p:spPr/>
        <p:txBody>
          <a:bodyPr/>
          <a:lstStyle/>
          <a:p>
            <a:r>
              <a:rPr lang="en-US"/>
              <a:t>2- finger technique </a:t>
            </a:r>
          </a:p>
        </p:txBody>
      </p:sp>
      <p:sp>
        <p:nvSpPr>
          <p:cNvPr id="8" name="Content Placeholder 7">
            <a:extLst>
              <a:ext uri="{FF2B5EF4-FFF2-40B4-BE49-F238E27FC236}">
                <a16:creationId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xmlns="" id="{7715A16A-FA49-4E12-A177-DE56BCD2282D}"/>
              </a:ext>
            </a:extLst>
          </p:cNvPr>
          <p:cNvSpPr>
            <a:spLocks noGrp="1"/>
          </p:cNvSpPr>
          <p:nvPr>
            <p:ph sz="quarter" idx="4"/>
          </p:nvPr>
        </p:nvSpPr>
        <p:spPr/>
        <p:txBody>
          <a:bodyPr/>
          <a:lstStyle/>
          <a:p>
            <a:r>
              <a:rPr lang="en-US"/>
              <a:t>Middle + index OR Middle + ring finger </a:t>
            </a:r>
          </a:p>
          <a:p>
            <a:r>
              <a:rPr lang="en-US"/>
              <a:t>One hand compresses the sternum while the other supports the back </a:t>
            </a:r>
          </a:p>
        </p:txBody>
      </p:sp>
      <p:pic>
        <p:nvPicPr>
          <p:cNvPr id="10" name="Picture 9">
            <a:extLst>
              <a:ext uri="{FF2B5EF4-FFF2-40B4-BE49-F238E27FC236}">
                <a16:creationId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xmlns="" id="{BEA17DE3-F47E-4339-8EAC-BA29D4AD2E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857" y="4411311"/>
            <a:ext cx="3257717" cy="1854295"/>
          </a:xfrm>
          <a:prstGeom prst="rect">
            <a:avLst/>
          </a:prstGeom>
        </p:spPr>
      </p:pic>
      <p:pic>
        <p:nvPicPr>
          <p:cNvPr id="12" name="Picture 11">
            <a:extLst>
              <a:ext uri="{FF2B5EF4-FFF2-40B4-BE49-F238E27FC236}">
                <a16:creationId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xmlns="" id="{714A3ADD-17B4-4108-92D4-13F836B5FA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7728" y="4389084"/>
            <a:ext cx="3213265" cy="1898748"/>
          </a:xfrm>
          <a:prstGeom prst="rect">
            <a:avLst/>
          </a:prstGeom>
        </p:spPr>
      </p:pic>
      <p:sp>
        <p:nvSpPr>
          <p:cNvPr id="16" name="Rectangle 15">
            <a:extLst>
              <a:ext uri="{FF2B5EF4-FFF2-40B4-BE49-F238E27FC236}">
                <a16:creationId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xmlns="" id="{097FC4B4-A4FF-4C17-B003-F2C37F5D0482}"/>
              </a:ext>
            </a:extLst>
          </p:cNvPr>
          <p:cNvSpPr/>
          <p:nvPr/>
        </p:nvSpPr>
        <p:spPr>
          <a:xfrm>
            <a:off x="885578" y="1561658"/>
            <a:ext cx="7951580" cy="338554"/>
          </a:xfrm>
          <a:prstGeom prst="rect">
            <a:avLst/>
          </a:prstGeom>
          <a:noFill/>
        </p:spPr>
        <p:txBody>
          <a:bodyPr wrap="squar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0" cap="none" spc="0">
                <a:ln w="0"/>
                <a:solidFill>
                  <a:schemeClr val="tx1"/>
                </a:solidFill>
                <a:effectLst>
                  <a:outerShdw blurRad="38100" dist="19050" dir="2700000" algn="tl" rotWithShape="0">
                    <a:schemeClr val="dk1">
                      <a:alpha val="40000"/>
                    </a:schemeClr>
                  </a:outerShdw>
                </a:effectLst>
              </a:rPr>
              <a:t>Consider it when HR&lt; 60</a:t>
            </a:r>
          </a:p>
        </p:txBody>
      </p:sp>
    </p:spTree>
    <p:extLst>
      <p:ext uri="{BB962C8B-B14F-4D97-AF65-F5344CB8AC3E}">
        <p14:creationId xmlns:p14="http://schemas.microsoft.com/office/powerpoint/2010/main" val="2637267438"/>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2192000" cy="6851894"/>
          </a:xfrm>
          <a:prstGeom prst="rect">
            <a:avLst/>
          </a:prstGeom>
        </p:spPr>
      </p:pic>
    </p:spTree>
    <p:extLst>
      <p:ext uri="{BB962C8B-B14F-4D97-AF65-F5344CB8AC3E}">
        <p14:creationId xmlns:p14="http://schemas.microsoft.com/office/powerpoint/2010/main" val="157117553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295477390"/>
      </p:ext>
    </p:extLst>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xmlns="" id="{D615E522-64A6-4A59-8F9B-7296A11B66B6}"/>
              </a:ext>
            </a:extLst>
          </p:cNvPr>
          <p:cNvSpPr>
            <a:spLocks noGrp="1"/>
          </p:cNvSpPr>
          <p:nvPr>
            <p:ph type="title"/>
          </p:nvPr>
        </p:nvSpPr>
        <p:spPr/>
        <p:txBody>
          <a:bodyPr/>
          <a:lstStyle/>
          <a:p>
            <a:r>
              <a:rPr lang="en-US"/>
              <a:t>Compression technique </a:t>
            </a:r>
          </a:p>
        </p:txBody>
      </p:sp>
      <p:sp>
        <p:nvSpPr>
          <p:cNvPr id="3" name="Content Placeholder 2">
            <a:extLst>
              <a:ext uri="{FF2B5EF4-FFF2-40B4-BE49-F238E27FC236}">
                <a16:creationId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xmlns="" id="{E86F0837-EAFC-44DE-8F85-08B092883BDF}"/>
              </a:ext>
            </a:extLst>
          </p:cNvPr>
          <p:cNvSpPr>
            <a:spLocks noGrp="1"/>
          </p:cNvSpPr>
          <p:nvPr>
            <p:ph idx="1"/>
          </p:nvPr>
        </p:nvSpPr>
        <p:spPr/>
        <p:txBody>
          <a:bodyPr/>
          <a:lstStyle/>
          <a:p>
            <a:r>
              <a:rPr lang="en-US" sz="2800"/>
              <a:t>The compression rate should be 100-120/min</a:t>
            </a:r>
          </a:p>
          <a:p>
            <a:r>
              <a:rPr lang="en-US" sz="2800"/>
              <a:t>Depth should be ½ or 1/3 of anterior-posterior diameter</a:t>
            </a:r>
          </a:p>
          <a:p>
            <a:r>
              <a:rPr lang="en-US" sz="2800"/>
              <a:t>Duration of the downward stroke should be shorter than the release</a:t>
            </a:r>
          </a:p>
          <a:p>
            <a:r>
              <a:rPr lang="en-US" sz="2800"/>
              <a:t>Do not lift your fingers off the chest  </a:t>
            </a:r>
          </a:p>
          <a:p>
            <a:pPr marL="0" indent="0">
              <a:buNone/>
            </a:pPr>
            <a:r>
              <a:rPr lang="en-US"/>
              <a:t>  </a:t>
            </a:r>
          </a:p>
          <a:p>
            <a:endParaRPr lang="en-US"/>
          </a:p>
        </p:txBody>
      </p:sp>
    </p:spTree>
    <p:extLst>
      <p:ext uri="{BB962C8B-B14F-4D97-AF65-F5344CB8AC3E}">
        <p14:creationId xmlns:p14="http://schemas.microsoft.com/office/powerpoint/2010/main" val="1557431362"/>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xmlns="" id="{5B6C5426-A694-45EA-92C1-BF0C01AEBC46}"/>
              </a:ext>
            </a:extLst>
          </p:cNvPr>
          <p:cNvSpPr>
            <a:spLocks noGrp="1"/>
          </p:cNvSpPr>
          <p:nvPr>
            <p:ph type="title"/>
          </p:nvPr>
        </p:nvSpPr>
        <p:spPr/>
        <p:txBody>
          <a:bodyPr/>
          <a:lstStyle/>
          <a:p>
            <a:r>
              <a:rPr lang="en-US"/>
              <a:t>If PPV is administered without compression </a:t>
            </a:r>
          </a:p>
        </p:txBody>
      </p:sp>
      <p:sp>
        <p:nvSpPr>
          <p:cNvPr id="3" name="Content Placeholder 2">
            <a:extLst>
              <a:ext uri="{FF2B5EF4-FFF2-40B4-BE49-F238E27FC236}">
                <a16:creationId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xmlns="" id="{BB5294AA-AA58-4925-9AF1-C52A46EBFE41}"/>
              </a:ext>
            </a:extLst>
          </p:cNvPr>
          <p:cNvSpPr>
            <a:spLocks noGrp="1"/>
          </p:cNvSpPr>
          <p:nvPr>
            <p:ph idx="1"/>
          </p:nvPr>
        </p:nvSpPr>
        <p:spPr/>
        <p:txBody>
          <a:bodyPr/>
          <a:lstStyle/>
          <a:p>
            <a:pPr marL="0" indent="0">
              <a:buNone/>
            </a:pPr>
            <a:r>
              <a:rPr lang="en-US"/>
              <a:t>   </a:t>
            </a:r>
          </a:p>
        </p:txBody>
      </p:sp>
      <p:graphicFrame>
        <p:nvGraphicFramePr>
          <p:cNvPr id="4" name="Diagram 3">
            <a:extLst>
              <a:ext uri="{FF2B5EF4-FFF2-40B4-BE49-F238E27FC236}">
                <a16:creationId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xmlns="" id="{08DBC115-6AB9-4E7E-B2EA-684C8DCD5632}"/>
              </a:ext>
            </a:extLst>
          </p:cNvPr>
          <p:cNvGraphicFramePr/>
          <p:nvPr>
            <p:extLst>
              <p:ext uri="{D42A27DB-BD31-4B8C-83A1-F6EECF244321}">
                <p14:modId xmlns:p14="http://schemas.microsoft.com/office/powerpoint/2010/main" val="1405283247"/>
              </p:ext>
            </p:extLst>
          </p:nvPr>
        </p:nvGraphicFramePr>
        <p:xfrm>
          <a:off x="1324077" y="1270000"/>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92574221"/>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xmlns="" id="{2C01B326-A537-46E7-8296-B86F44DF31B1}"/>
              </a:ext>
            </a:extLst>
          </p:cNvPr>
          <p:cNvSpPr>
            <a:spLocks noGrp="1"/>
          </p:cNvSpPr>
          <p:nvPr>
            <p:ph type="title"/>
          </p:nvPr>
        </p:nvSpPr>
        <p:spPr/>
        <p:txBody>
          <a:bodyPr/>
          <a:lstStyle/>
          <a:p>
            <a:r>
              <a:rPr lang="en-US"/>
              <a:t>When chest compression is done with PPV </a:t>
            </a:r>
          </a:p>
        </p:txBody>
      </p:sp>
      <p:graphicFrame>
        <p:nvGraphicFramePr>
          <p:cNvPr id="4" name="Content Placeholder 3">
            <a:extLst>
              <a:ext uri="{FF2B5EF4-FFF2-40B4-BE49-F238E27FC236}">
                <a16:creationId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xmlns="" id="{06B09D96-32E3-4FBF-9CBC-BAE536372F87}"/>
              </a:ext>
            </a:extLst>
          </p:cNvPr>
          <p:cNvGraphicFramePr>
            <a:graphicFrameLocks noGrp="1"/>
          </p:cNvGraphicFramePr>
          <p:nvPr>
            <p:ph idx="1"/>
            <p:extLst>
              <p:ext uri="{D42A27DB-BD31-4B8C-83A1-F6EECF244321}">
                <p14:modId xmlns:p14="http://schemas.microsoft.com/office/powerpoint/2010/main" val="1973541293"/>
              </p:ext>
            </p:extLst>
          </p:nvPr>
        </p:nvGraphicFramePr>
        <p:xfrm>
          <a:off x="677863" y="2160588"/>
          <a:ext cx="8596312" cy="3881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99981865"/>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48492" y="101600"/>
            <a:ext cx="11582400" cy="6756400"/>
          </a:xfrm>
          <a:prstGeom prst="rect">
            <a:avLst/>
          </a:prstGeom>
        </p:spPr>
      </p:pic>
    </p:spTree>
    <p:extLst>
      <p:ext uri="{BB962C8B-B14F-4D97-AF65-F5344CB8AC3E}">
        <p14:creationId xmlns:p14="http://schemas.microsoft.com/office/powerpoint/2010/main" val="3476975652"/>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61261" y="1023816"/>
            <a:ext cx="9038988" cy="5107882"/>
          </a:xfrm>
          <a:prstGeom prst="rect">
            <a:avLst/>
          </a:prstGeom>
        </p:spPr>
      </p:pic>
    </p:spTree>
    <p:extLst>
      <p:ext uri="{BB962C8B-B14F-4D97-AF65-F5344CB8AC3E}">
        <p14:creationId xmlns:p14="http://schemas.microsoft.com/office/powerpoint/2010/main" val="2997893137"/>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xmlns="" id="{CB2998E8-9B3A-40C6-8488-00F8D1AAE5C0}"/>
              </a:ext>
            </a:extLst>
          </p:cNvPr>
          <p:cNvSpPr>
            <a:spLocks noGrp="1"/>
          </p:cNvSpPr>
          <p:nvPr>
            <p:ph type="ctrTitle"/>
          </p:nvPr>
        </p:nvSpPr>
        <p:spPr/>
        <p:txBody>
          <a:bodyPr/>
          <a:lstStyle/>
          <a:p>
            <a:r>
              <a:rPr lang="en-US"/>
              <a:t>Drugs </a:t>
            </a:r>
          </a:p>
        </p:txBody>
      </p:sp>
      <p:sp>
        <p:nvSpPr>
          <p:cNvPr id="5" name="Subtitle 4">
            <a:extLst>
              <a:ext uri="{FF2B5EF4-FFF2-40B4-BE49-F238E27FC236}">
                <a16:creationId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xmlns="" id="{2DB6081E-7E04-44E0-8F1C-BDF64D43C986}"/>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847023391"/>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xmlns="" id="{863DF2B9-C729-4D8D-8611-C136676DC59F}"/>
              </a:ext>
            </a:extLst>
          </p:cNvPr>
          <p:cNvSpPr>
            <a:spLocks noGrp="1"/>
          </p:cNvSpPr>
          <p:nvPr>
            <p:ph type="title"/>
          </p:nvPr>
        </p:nvSpPr>
        <p:spPr/>
        <p:txBody>
          <a:bodyPr/>
          <a:lstStyle/>
          <a:p>
            <a:r>
              <a:rPr lang="en-US"/>
              <a:t>Routes to deliver epinephren </a:t>
            </a:r>
          </a:p>
        </p:txBody>
      </p:sp>
      <p:sp>
        <p:nvSpPr>
          <p:cNvPr id="6" name="Content Placeholder 5">
            <a:extLst>
              <a:ext uri="{FF2B5EF4-FFF2-40B4-BE49-F238E27FC236}">
                <a16:creationId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xmlns="" id="{02341A96-84C7-4804-931B-8FBBA7FC9D75}"/>
              </a:ext>
            </a:extLst>
          </p:cNvPr>
          <p:cNvSpPr>
            <a:spLocks noGrp="1"/>
          </p:cNvSpPr>
          <p:nvPr>
            <p:ph idx="1"/>
          </p:nvPr>
        </p:nvSpPr>
        <p:spPr/>
        <p:txBody>
          <a:bodyPr/>
          <a:lstStyle/>
          <a:p>
            <a:endParaRPr lang="en-US"/>
          </a:p>
        </p:txBody>
      </p:sp>
      <p:sp>
        <p:nvSpPr>
          <p:cNvPr id="117765" name="عنصر نائب لرقم الشريحة 4"/>
          <p:cNvSpPr>
            <a:spLocks noGrp="1"/>
          </p:cNvSpPr>
          <p:nvPr>
            <p:ph type="sldNum" sz="quarter" idx="12"/>
          </p:nvPr>
        </p:nvSpPr>
        <p:spPr bwMode="auto">
          <a:noFill/>
          <a:ln>
            <a:miter lim="800000"/>
          </a:ln>
        </p:spPr>
        <p:txBody>
          <a:bodyPr/>
          <a:lstStyle/>
          <a:p>
            <a:fld id="{4F36069F-5BE9-42BD-B1CC-538C896E434D}" type="slidenum">
              <a:rPr lang="ar-JO" smtClean="0">
                <a:cs typeface="Arial" pitchFamily="34" charset="0"/>
              </a:rPr>
              <a:t>96</a:t>
            </a:fld>
            <a:endParaRPr lang="ar-JO">
              <a:cs typeface="Arial" pitchFamily="34" charset="0"/>
            </a:endParaRPr>
          </a:p>
        </p:txBody>
      </p:sp>
      <p:pic>
        <p:nvPicPr>
          <p:cNvPr id="117764" name="Picture 2" descr="C:\Users\user\Desktop\VINE.png"/>
          <p:cNvPicPr>
            <a:picLocks noChangeAspect="1" noChangeArrowheads="1"/>
          </p:cNvPicPr>
          <p:nvPr/>
        </p:nvPicPr>
        <p:blipFill>
          <a:blip r:embed="rId2"/>
          <a:srcRect t="9488" r="4778"/>
          <a:stretch>
            <a:fillRect/>
          </a:stretch>
        </p:blipFill>
        <p:spPr bwMode="auto">
          <a:xfrm>
            <a:off x="283294" y="1557006"/>
            <a:ext cx="10974642" cy="4849481"/>
          </a:xfrm>
          <a:prstGeom prst="rect">
            <a:avLst/>
          </a:prstGeom>
          <a:noFill/>
          <a:ln w="9525">
            <a:noFill/>
            <a:miter lim="800000"/>
          </a:ln>
        </p:spPr>
      </p:pic>
      <p:sp>
        <p:nvSpPr>
          <p:cNvPr id="2" name="TextBox 1">
            <a:extLst>
              <a:ext uri="{FF2B5EF4-FFF2-40B4-BE49-F238E27FC236}">
                <a16:creationId xmlns:a16="http://schemas.microsoft.com/office/drawing/2014/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xmlns="" id="{714188ED-9153-E64A-ACFA-BC4D0C58DE96}"/>
              </a:ext>
            </a:extLst>
          </p:cNvPr>
          <p:cNvSpPr txBox="1"/>
          <p:nvPr/>
        </p:nvSpPr>
        <p:spPr>
          <a:xfrm>
            <a:off x="4874400" y="2513250"/>
            <a:ext cx="243840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US" b="1"/>
          </a:p>
        </p:txBody>
      </p:sp>
    </p:spTree>
    <p:extLst>
      <p:ext uri="{BB962C8B-B14F-4D97-AF65-F5344CB8AC3E}">
        <p14:creationId xmlns:p14="http://schemas.microsoft.com/office/powerpoint/2010/main" val="1397331115"/>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عنوان 1"/>
          <p:cNvSpPr>
            <a:spLocks noGrp="1"/>
          </p:cNvSpPr>
          <p:nvPr>
            <p:ph type="title"/>
          </p:nvPr>
        </p:nvSpPr>
        <p:spPr/>
        <p:txBody>
          <a:bodyPr/>
          <a:lstStyle/>
          <a:p>
            <a:endParaRPr lang="ar-JO"/>
          </a:p>
        </p:txBody>
      </p:sp>
      <p:sp>
        <p:nvSpPr>
          <p:cNvPr id="119811" name="عنصر نائب للمحتوى 2"/>
          <p:cNvSpPr>
            <a:spLocks noGrp="1"/>
          </p:cNvSpPr>
          <p:nvPr>
            <p:ph idx="1"/>
          </p:nvPr>
        </p:nvSpPr>
        <p:spPr/>
        <p:txBody>
          <a:bodyPr/>
          <a:lstStyle/>
          <a:p>
            <a:endParaRPr lang="ar-JO"/>
          </a:p>
        </p:txBody>
      </p:sp>
      <p:pic>
        <p:nvPicPr>
          <p:cNvPr id="119812" name="Picture 2" descr="Image"/>
          <p:cNvPicPr>
            <a:picLocks noChangeAspect="1" noChangeArrowheads="1"/>
          </p:cNvPicPr>
          <p:nvPr/>
        </p:nvPicPr>
        <p:blipFill>
          <a:blip r:embed="rId2"/>
          <a:stretch>
            <a:fillRect/>
          </a:stretch>
        </p:blipFill>
        <p:spPr bwMode="auto">
          <a:xfrm>
            <a:off x="0" y="0"/>
            <a:ext cx="12192000" cy="6858000"/>
          </a:xfrm>
          <a:prstGeom prst="rect">
            <a:avLst/>
          </a:prstGeom>
          <a:noFill/>
          <a:ln w="9525">
            <a:noFill/>
            <a:miter lim="800000"/>
          </a:ln>
        </p:spPr>
      </p:pic>
    </p:spTree>
    <p:extLst>
      <p:ext uri="{BB962C8B-B14F-4D97-AF65-F5344CB8AC3E}">
        <p14:creationId xmlns:p14="http://schemas.microsoft.com/office/powerpoint/2010/main" val="2622948035"/>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Content Placeholder 2"/>
          <p:cNvSpPr>
            <a:spLocks noGrp="1"/>
          </p:cNvSpPr>
          <p:nvPr>
            <p:ph idx="1"/>
          </p:nvPr>
        </p:nvSpPr>
        <p:spPr>
          <a:xfrm>
            <a:off x="406400" y="762000"/>
            <a:ext cx="7213600" cy="5562600"/>
          </a:xfrm>
        </p:spPr>
        <p:txBody>
          <a:bodyPr/>
          <a:lstStyle/>
          <a:p>
            <a:pPr algn="l" rtl="0" eaLnBrk="1" hangingPunct="1"/>
            <a:r>
              <a:rPr lang="en-IN" sz="3600"/>
              <a:t>IV is the preferred route: UVC is preferable to intraosseous</a:t>
            </a:r>
          </a:p>
          <a:p>
            <a:pPr algn="l" rtl="0" eaLnBrk="1" hangingPunct="1"/>
            <a:endParaRPr lang="en-IN" sz="3600"/>
          </a:p>
          <a:p>
            <a:pPr algn="l" rtl="0" eaLnBrk="1" hangingPunct="1"/>
            <a:r>
              <a:rPr lang="en-IN" sz="3600"/>
              <a:t>R</a:t>
            </a:r>
            <a:r>
              <a:rPr lang="en-US" sz="3600"/>
              <a:t>ecommended IV dose is 0.01-0.03 mg/kg/dose;</a:t>
            </a:r>
            <a:r>
              <a:rPr lang="en-IN" sz="3600"/>
              <a:t> rapid bolus</a:t>
            </a:r>
          </a:p>
          <a:p>
            <a:pPr algn="l" rtl="0" eaLnBrk="1" hangingPunct="1"/>
            <a:r>
              <a:rPr lang="en-IN" sz="3600"/>
              <a:t> followed by 1ml of 0.9% NS flush</a:t>
            </a:r>
            <a:endParaRPr lang="en-US" sz="4000"/>
          </a:p>
        </p:txBody>
      </p:sp>
      <p:pic>
        <p:nvPicPr>
          <p:cNvPr id="120835" name="Picture 3"/>
          <p:cNvPicPr>
            <a:picLocks noChangeAspect="1" noChangeArrowheads="1"/>
          </p:cNvPicPr>
          <p:nvPr/>
        </p:nvPicPr>
        <p:blipFill>
          <a:blip r:embed="rId2"/>
          <a:stretch>
            <a:fillRect/>
          </a:stretch>
        </p:blipFill>
        <p:spPr bwMode="auto">
          <a:xfrm>
            <a:off x="7874000" y="228600"/>
            <a:ext cx="4318000" cy="8458200"/>
          </a:xfrm>
          <a:prstGeom prst="rect">
            <a:avLst/>
          </a:prstGeom>
          <a:noFill/>
          <a:ln w="9525">
            <a:noFill/>
            <a:miter lim="800000"/>
          </a:ln>
        </p:spPr>
      </p:pic>
      <p:sp>
        <p:nvSpPr>
          <p:cNvPr id="120836" name="مستطيل 3"/>
          <p:cNvSpPr>
            <a:spLocks noChangeArrowheads="1"/>
          </p:cNvSpPr>
          <p:nvPr/>
        </p:nvSpPr>
        <p:spPr bwMode="auto">
          <a:xfrm>
            <a:off x="-3674820" y="7513527"/>
            <a:ext cx="6096000" cy="646331"/>
          </a:xfrm>
          <a:prstGeom prst="rect">
            <a:avLst/>
          </a:prstGeom>
          <a:noFill/>
          <a:ln w="9525">
            <a:noFill/>
            <a:miter lim="800000"/>
          </a:ln>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0.1 to 0.3 mL/kg of a 1:10,000 solution [concentration 0.1 mg/mL]</a:t>
            </a:r>
            <a:endParaRPr lang="ar-JO"/>
          </a:p>
        </p:txBody>
      </p:sp>
    </p:spTree>
    <p:extLst>
      <p:ext uri="{BB962C8B-B14F-4D97-AF65-F5344CB8AC3E}">
        <p14:creationId xmlns:p14="http://schemas.microsoft.com/office/powerpoint/2010/main" val="3912730304"/>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Content Placeholder 2"/>
          <p:cNvSpPr>
            <a:spLocks noGrp="1"/>
          </p:cNvSpPr>
          <p:nvPr>
            <p:ph idx="1"/>
          </p:nvPr>
        </p:nvSpPr>
        <p:spPr>
          <a:xfrm>
            <a:off x="259829" y="899410"/>
            <a:ext cx="10293246" cy="5553855"/>
          </a:xfrm>
        </p:spPr>
        <p:txBody>
          <a:bodyPr/>
          <a:lstStyle/>
          <a:p>
            <a:pPr algn="l" rtl="0" eaLnBrk="1" hangingPunct="1"/>
            <a:r>
              <a:rPr lang="en-US" sz="3600" err="1">
                <a:solidFill>
                  <a:srgbClr val="990000"/>
                </a:solidFill>
              </a:rPr>
              <a:t>Intratracheal dose is higher</a:t>
            </a:r>
            <a:r>
              <a:rPr lang="en-US" sz="3600"/>
              <a:t> (0.05 to 0.1 mg/kg); 1:10,000 (0.1 mg/mL); may be </a:t>
            </a:r>
            <a:r>
              <a:rPr lang="en-US" sz="3600">
                <a:solidFill>
                  <a:srgbClr val="990000"/>
                </a:solidFill>
              </a:rPr>
              <a:t>considered while IV access is being obtained</a:t>
            </a:r>
            <a:r>
              <a:rPr lang="en-US" sz="3600"/>
              <a:t>; </a:t>
            </a:r>
            <a:r>
              <a:rPr lang="en-IN" sz="3600"/>
              <a:t>Follow with PPV</a:t>
            </a:r>
          </a:p>
          <a:p>
            <a:pPr algn="l" rtl="0" eaLnBrk="1" hangingPunct="1"/>
            <a:r>
              <a:rPr lang="en-IN" sz="3600" b="1"/>
              <a:t>Can be repeated every 5 minutes, if HR remains &lt; 60/min.</a:t>
            </a:r>
          </a:p>
          <a:p>
            <a:pPr algn="l" rtl="0" eaLnBrk="1" hangingPunct="1"/>
            <a:endParaRPr lang="en-IN" sz="3600" b="1"/>
          </a:p>
        </p:txBody>
      </p:sp>
      <p:sp>
        <p:nvSpPr>
          <p:cNvPr id="121860" name="مستطيل 3"/>
          <p:cNvSpPr>
            <a:spLocks noChangeArrowheads="1"/>
          </p:cNvSpPr>
          <p:nvPr/>
        </p:nvSpPr>
        <p:spPr bwMode="auto">
          <a:xfrm>
            <a:off x="1343742" y="4787306"/>
            <a:ext cx="6096000" cy="1477328"/>
          </a:xfrm>
          <a:prstGeom prst="rect">
            <a:avLst/>
          </a:prstGeom>
          <a:noFill/>
          <a:ln w="9525">
            <a:noFill/>
            <a:miter lim="800000"/>
          </a:ln>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If there is no response to administration of </a:t>
            </a:r>
            <a:r>
              <a:rPr lang="en-US" u="sng">
                <a:hlinkClick r:id="rId2"/>
              </a:rPr>
              <a:t>epinephrine</a:t>
            </a:r>
            <a:r>
              <a:rPr lang="en-US"/>
              <a:t>, the clinician should reassess the earlier resuscitative steps to ensure that they have been performed correctly. If resuscitative efforts were completed correctly, then another problem such as hypovolemia might be present </a:t>
            </a:r>
            <a:endParaRPr lang="ar-JO"/>
          </a:p>
        </p:txBody>
      </p:sp>
    </p:spTree>
    <p:extLst>
      <p:ext uri="{BB962C8B-B14F-4D97-AF65-F5344CB8AC3E}">
        <p14:creationId xmlns:p14="http://schemas.microsoft.com/office/powerpoint/2010/main" val="789436442"/>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5.0.12"/>
  <p:tag name="AS_OS" val="Microsoft Windows NT 10.0.17763.0"/>
  <p:tag name="AS_RELEASE_DATE" val="2022.02.14"/>
  <p:tag name="AS_TITLE" val="Aspose.Slides for .NET5"/>
  <p:tag name="AS_VERSION" val="22.2"/>
</p:tagLst>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2.jpeg"/></Relationships>
</file>

<file path=ppt/theme/_rels/theme7.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pitchFamily="34" charset="0"/>
        <a:cs typeface="Arial" pitchFamily="34" charset="0"/>
        <a:font script="Jpan" typeface="ＭＳ%20Ｐゴシック"/>
        <a:font script="Hang" typeface="맑은%20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pitchFamily="34" charset="0"/>
        <a:cs typeface="Arial" pitchFamily="34" charset="0"/>
        <a:font script="Jpan" typeface="ＭＳ%20Ｐゴシック"/>
        <a:font script="Hang" typeface="맑은%20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pitchFamily="34" charset="0"/>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pitchFamily="34" charset="0"/>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r="http://schemas.openxmlformats.org/officeDocument/2006/relationships" xmlns="" name="Office Theme" id="{62F939B6-93AF-4DB8-9C6B-D6C7DFDC589F}" vid="{4A3C46E8-61CC-4603-A589-7422A47A8E4A}"/>
    </a:ext>
  </a:extLst>
</a:theme>
</file>

<file path=ppt/theme/theme2.xml><?xml version="1.0" encoding="utf-8"?>
<a:theme xmlns:a="http://schemas.openxmlformats.org/drawingml/2006/main" name="Facet">
  <a:themeElements>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Facet">
      <a:majorFont>
        <a:latin typeface="Trebuchet MS"/>
        <a:ea typeface="Trebuchet MS"/>
        <a:cs typeface="Arial" pitchFamily="34" charset="0"/>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Trebuchet MS"/>
        <a:cs typeface="Arial" pitchFamily="34" charset="0"/>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r="http://schemas.openxmlformats.org/officeDocument/2006/relationships" xmlns="" name="Facet" id="{C0C680CD-088A-49FC-A102-D699147F32B2}" vid="{CFBC31BA-B70F-4F30-BCAA-4F3011E16C4D}"/>
    </a:ext>
  </a:extLst>
</a:theme>
</file>

<file path=ppt/theme/theme3.xml><?xml version="1.0" encoding="utf-8"?>
<a:theme xmlns:a="http://schemas.openxmlformats.org/drawingml/2006/main" name="Facet">
  <a:themeElements>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Facet">
      <a:majorFont>
        <a:latin typeface="Trebuchet MS"/>
        <a:ea typeface="Trebuchet MS"/>
        <a:cs typeface="Arial" pitchFamily="34" charset="0"/>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Trebuchet MS"/>
        <a:cs typeface="Arial" pitchFamily="34" charset="0"/>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r="http://schemas.openxmlformats.org/officeDocument/2006/relationships" xmlns="" name="Facet" id="{C0C680CD-088A-49FC-A102-D699147F32B2}" vid="{CFBC31BA-B70F-4F30-BCAA-4F3011E16C4D}"/>
    </a:ext>
  </a:extLst>
</a:theme>
</file>

<file path=ppt/theme/theme4.xml><?xml version="1.0" encoding="utf-8"?>
<a:theme xmlns:a="http://schemas.openxmlformats.org/drawingml/2006/main" name="Apothecary">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Apothecary">
      <a:majorFont>
        <a:latin typeface="Book Antiqua"/>
        <a:ea typeface="Book Antiqua"/>
        <a:cs typeface="Arial" pitchFamily="34" charset="0"/>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Century Gothic"/>
        <a:cs typeface="Arial" pitchFamily="34" charset="0"/>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5.xml><?xml version="1.0" encoding="utf-8"?>
<a:theme xmlns:a="http://schemas.openxmlformats.org/drawingml/2006/main" name="Apothecary">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Apothecary">
      <a:majorFont>
        <a:latin typeface="Book Antiqua"/>
        <a:ea typeface="Book Antiqua"/>
        <a:cs typeface="Arial" pitchFamily="34" charset="0"/>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Century Gothic"/>
        <a:cs typeface="Arial" pitchFamily="34" charset="0"/>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6.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Franklin Gothic Book"/>
        <a:cs typeface="Arial" pitchFamily="34" charset="0"/>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Perpetua"/>
        <a:cs typeface="Arial" pitchFamily="34" charset="0"/>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7.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Franklin Gothic Book"/>
        <a:cs typeface="Arial" pitchFamily="34" charset="0"/>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Perpetua"/>
        <a:cs typeface="Arial" pitchFamily="34" charset="0"/>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8.xml><?xml version="1.0" encoding="utf-8"?>
<a:theme xmlns:a="http://schemas.openxmlformats.org/drawingml/2006/main" name="Facet">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Facet">
      <a:majorFont>
        <a:latin typeface="Trebuchet MS"/>
        <a:ea typeface="Trebuchet MS"/>
        <a:cs typeface="Arial" pitchFamily="34" charset="0"/>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Trebuchet MS"/>
        <a:cs typeface="Arial" pitchFamily="34" charset="0"/>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r="http://schemas.openxmlformats.org/officeDocument/2006/relationships" xmlns="" name="Facet" id="{C0C680CD-088A-49FC-A102-D699147F32B2}" vid="{CFBC31BA-B70F-4F30-BCAA-4F3011E16C4D}"/>
    </a:ext>
  </a:extLst>
</a:theme>
</file>

<file path=ppt/theme/theme9.xml><?xml version="1.0" encoding="utf-8"?>
<a:theme xmlns:a="http://schemas.openxmlformats.org/drawingml/2006/main" name="Facet">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Facet">
      <a:majorFont>
        <a:latin typeface="Trebuchet MS"/>
        <a:ea typeface="Trebuchet MS"/>
        <a:cs typeface="Arial" pitchFamily="34" charset="0"/>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Trebuchet MS"/>
        <a:cs typeface="Arial" pitchFamily="34" charset="0"/>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r="http://schemas.openxmlformats.org/officeDocument/2006/relationships" xmlns=""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otalTime>7</TotalTime>
  <Words>4991</Words>
  <Application>Microsoft Office PowerPoint</Application>
  <PresentationFormat>Custom</PresentationFormat>
  <Paragraphs>510</Paragraphs>
  <Slides>110</Slides>
  <Notes>17</Notes>
  <HiddenSlides>0</HiddenSlides>
  <MMClips>0</MMClips>
  <ScaleCrop>false</ScaleCrop>
  <HeadingPairs>
    <vt:vector size="4" baseType="variant">
      <vt:variant>
        <vt:lpstr>Theme</vt:lpstr>
      </vt:variant>
      <vt:variant>
        <vt:i4>9</vt:i4>
      </vt:variant>
      <vt:variant>
        <vt:lpstr>Slide Titles</vt:lpstr>
      </vt:variant>
      <vt:variant>
        <vt:i4>110</vt:i4>
      </vt:variant>
    </vt:vector>
  </HeadingPairs>
  <TitlesOfParts>
    <vt:vector size="119" baseType="lpstr">
      <vt:lpstr>Office Theme</vt:lpstr>
      <vt:lpstr>Facet</vt:lpstr>
      <vt:lpstr>Facet</vt:lpstr>
      <vt:lpstr>Apothecary</vt:lpstr>
      <vt:lpstr>Apothecary</vt:lpstr>
      <vt:lpstr>Equity</vt:lpstr>
      <vt:lpstr>Equity</vt:lpstr>
      <vt:lpstr>Facet</vt:lpstr>
      <vt:lpstr>Facet</vt:lpstr>
      <vt:lpstr>Neonatal Resuscitation</vt:lpstr>
      <vt:lpstr>What is neonatal resuscitation? </vt:lpstr>
      <vt:lpstr>What happens during the transition from fetal to neonatal circulation?</vt:lpstr>
      <vt:lpstr>PowerPoint Presentation</vt:lpstr>
      <vt:lpstr>PowerPoint Presentation</vt:lpstr>
      <vt:lpstr>Fetal oxygenation</vt:lpstr>
      <vt:lpstr>Transitional circulation </vt:lpstr>
      <vt:lpstr>PowerPoint Presentation</vt:lpstr>
      <vt:lpstr>PowerPoint Presentation</vt:lpstr>
      <vt:lpstr>PowerPoint Presentation</vt:lpstr>
      <vt:lpstr>Changes in the vascular system after birth:</vt:lpstr>
      <vt:lpstr>How does a newborn respond to an interruption in normal transition?</vt:lpstr>
      <vt:lpstr>PowerPoint Presentation</vt:lpstr>
      <vt:lpstr>Pre-resuscitation Team Briefing</vt:lpstr>
      <vt:lpstr>risk factors are associated with a greater likelihood of having difficulty making a successful transition and of requiring resuscitation : </vt:lpstr>
      <vt:lpstr>PowerPoint Presentation</vt:lpstr>
      <vt:lpstr>PowerPoint Presentation</vt:lpstr>
      <vt:lpstr>THANK YOU</vt:lpstr>
      <vt:lpstr>Neonatal resusitation</vt:lpstr>
      <vt:lpstr>Preparation:</vt:lpstr>
      <vt:lpstr>1)personnel:</vt:lpstr>
      <vt:lpstr>2)equipment</vt:lpstr>
      <vt:lpstr>PowerPoint Presentation</vt:lpstr>
      <vt:lpstr>PowerPoint Presentation</vt:lpstr>
      <vt:lpstr>PowerPoint Presentation</vt:lpstr>
      <vt:lpstr>PowerPoint Presentation</vt:lpstr>
      <vt:lpstr>Medication:</vt:lpstr>
      <vt:lpstr>Other equipments:</vt:lpstr>
      <vt:lpstr>PowerPoint Presentation</vt:lpstr>
      <vt:lpstr>Assessment and recognition of the problem:</vt:lpstr>
      <vt:lpstr>1)breathing:</vt:lpstr>
      <vt:lpstr>2)Heart rate:</vt:lpstr>
      <vt:lpstr>3) color:</vt:lpstr>
      <vt:lpstr>APGR score :</vt:lpstr>
      <vt:lpstr>PowerPoint Presentation</vt:lpstr>
      <vt:lpstr>PowerPoint Presentation</vt:lpstr>
      <vt:lpstr>APGAR score results:</vt:lpstr>
      <vt:lpstr>3-4:</vt:lpstr>
      <vt:lpstr>Which babies need to be resuscitated:</vt:lpstr>
      <vt:lpstr>PowerPoint Presentation</vt:lpstr>
      <vt:lpstr>Neonatal resuscitation</vt:lpstr>
      <vt:lpstr>Neonatal resuscitation pyramid</vt:lpstr>
      <vt:lpstr>Neonatal resuscitation algorithm</vt:lpstr>
      <vt:lpstr>General Overview of Resuscitation Steps</vt:lpstr>
      <vt:lpstr>What is TABC of neonatal resuscitation?</vt:lpstr>
      <vt:lpstr>Thermoregulation </vt:lpstr>
      <vt:lpstr>PowerPoint Presentation</vt:lpstr>
      <vt:lpstr>PowerPoint Presentation</vt:lpstr>
      <vt:lpstr>PowerPoint Presentation</vt:lpstr>
      <vt:lpstr>PowerPoint Presentation</vt:lpstr>
      <vt:lpstr>Airway management</vt:lpstr>
      <vt:lpstr>PowerPoint Presentation</vt:lpstr>
      <vt:lpstr>PowerPoint Presentation</vt:lpstr>
      <vt:lpstr>PowerPoint Presentation</vt:lpstr>
      <vt:lpstr>Bulb syringe</vt:lpstr>
      <vt:lpstr>PowerPoint Presentation</vt:lpstr>
      <vt:lpstr>PowerPoint Presentation</vt:lpstr>
      <vt:lpstr>PowerPoint Presentation</vt:lpstr>
      <vt:lpstr>Breathing</vt:lpstr>
      <vt:lpstr>PowerPoint Presentation</vt:lpstr>
      <vt:lpstr>Next assessment</vt:lpstr>
      <vt:lpstr>Supplemental oxygen</vt:lpstr>
      <vt:lpstr>PowerPoint Presentation</vt:lpstr>
      <vt:lpstr>Positive pressure ventilation</vt:lpstr>
      <vt:lpstr>Types of resuscitation device</vt:lpstr>
      <vt:lpstr>PowerPoint Presentation</vt:lpstr>
      <vt:lpstr>PowerPoint Presentation</vt:lpstr>
      <vt:lpstr>PowerPoint Presentation</vt:lpstr>
      <vt:lpstr>PowerPoint Presentation</vt:lpstr>
      <vt:lpstr>PowerPoint Presentation</vt:lpstr>
      <vt:lpstr>CPAP</vt:lpstr>
      <vt:lpstr>PowerPoint Presentation</vt:lpstr>
      <vt:lpstr>Next assessment</vt:lpstr>
      <vt:lpstr>PowerPoint Presentation</vt:lpstr>
      <vt:lpstr>Intubation</vt:lpstr>
      <vt:lpstr> INDICATIONS :</vt:lpstr>
      <vt:lpstr>Selecting endotracheal tube (Uncuffed)</vt:lpstr>
      <vt:lpstr>Process </vt:lpstr>
      <vt:lpstr>*If the vocal cords are approximated, wait for them to open. **Do not force the endotracheal tube through closed vocal cords; doing so can damage the cords.   </vt:lpstr>
      <vt:lpstr>   </vt:lpstr>
      <vt:lpstr>PowerPoint Presentation</vt:lpstr>
      <vt:lpstr>Breathing</vt:lpstr>
      <vt:lpstr>Confirmation of placement </vt:lpstr>
      <vt:lpstr>Other clinical indicators of correct endotracheal tube placement are : </vt:lpstr>
      <vt:lpstr>Observe </vt:lpstr>
      <vt:lpstr>Level of oxygenation </vt:lpstr>
      <vt:lpstr>Compression </vt:lpstr>
      <vt:lpstr>Compression </vt:lpstr>
      <vt:lpstr>PowerPoint Presentation</vt:lpstr>
      <vt:lpstr>Compression technique </vt:lpstr>
      <vt:lpstr>If PPV is administered without compression </vt:lpstr>
      <vt:lpstr>When chest compression is done with PPV </vt:lpstr>
      <vt:lpstr>PowerPoint Presentation</vt:lpstr>
      <vt:lpstr>PowerPoint Presentation</vt:lpstr>
      <vt:lpstr>Drugs </vt:lpstr>
      <vt:lpstr>Routes to deliver epinephren </vt:lpstr>
      <vt:lpstr>PowerPoint Presentation</vt:lpstr>
      <vt:lpstr>PowerPoint Presentation</vt:lpstr>
      <vt:lpstr>PowerPoint Presentation</vt:lpstr>
      <vt:lpstr>Volume Expansion </vt:lpstr>
      <vt:lpstr>PowerPoint Presentation</vt:lpstr>
      <vt:lpstr>Treatment of Hypovolemia</vt:lpstr>
      <vt:lpstr>PowerPoint Presentation</vt:lpstr>
      <vt:lpstr>PowerPoint Presentation</vt:lpstr>
      <vt:lpstr>Postresuscitation Care</vt:lpstr>
      <vt:lpstr>Monitoring required may include: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Neonatal Resuscitation</dc:title>
  <cp:lastModifiedBy>pc</cp:lastModifiedBy>
  <cp:revision>3</cp:revision>
  <cp:lastPrinted>2022-02-17T04:20:53Z</cp:lastPrinted>
  <dcterms:created xsi:type="dcterms:W3CDTF">2022-02-17T04:20:53Z</dcterms:created>
  <dcterms:modified xsi:type="dcterms:W3CDTF">2022-02-17T06:13:16Z</dcterms:modified>
</cp:coreProperties>
</file>