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notesMasterIdLst>
    <p:notesMasterId r:id="rId19"/>
  </p:notesMasterIdLst>
  <p:sldIdLst>
    <p:sldId id="257" r:id="rId4"/>
    <p:sldId id="258" r:id="rId5"/>
    <p:sldId id="259" r:id="rId6"/>
    <p:sldId id="260" r:id="rId7"/>
    <p:sldId id="261" r:id="rId8"/>
    <p:sldId id="262" r:id="rId9"/>
    <p:sldId id="263" r:id="rId10"/>
    <p:sldId id="307" r:id="rId11"/>
    <p:sldId id="308" r:id="rId12"/>
    <p:sldId id="264" r:id="rId13"/>
    <p:sldId id="265" r:id="rId14"/>
    <p:sldId id="266" r:id="rId15"/>
    <p:sldId id="309" r:id="rId16"/>
    <p:sldId id="310" r:id="rId17"/>
    <p:sldId id="311" r:id="rId18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7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-1267" y="-326"/>
      </p:cViewPr>
      <p:guideLst>
        <p:guide orient="horz" pos="207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29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 /><Relationship Id="rId13" Type="http://schemas.openxmlformats.org/officeDocument/2006/relationships/slide" Target="slides/slide10.xml" /><Relationship Id="rId18" Type="http://schemas.openxmlformats.org/officeDocument/2006/relationships/slide" Target="slides/slide15.xml" /><Relationship Id="rId3" Type="http://schemas.openxmlformats.org/officeDocument/2006/relationships/slideMaster" Target="slideMasters/slideMaster1.xml" /><Relationship Id="rId21" Type="http://schemas.openxmlformats.org/officeDocument/2006/relationships/presProps" Target="presProps.xml" /><Relationship Id="rId7" Type="http://schemas.openxmlformats.org/officeDocument/2006/relationships/slide" Target="slides/slide4.xml" /><Relationship Id="rId12" Type="http://schemas.openxmlformats.org/officeDocument/2006/relationships/slide" Target="slides/slide9.xml" /><Relationship Id="rId17" Type="http://schemas.openxmlformats.org/officeDocument/2006/relationships/slide" Target="slides/slide14.xml" /><Relationship Id="rId2" Type="http://schemas.openxmlformats.org/officeDocument/2006/relationships/customXml" Target="../customXml/item2.xml" /><Relationship Id="rId16" Type="http://schemas.openxmlformats.org/officeDocument/2006/relationships/slide" Target="slides/slide13.xml" /><Relationship Id="rId20" Type="http://schemas.openxmlformats.org/officeDocument/2006/relationships/tags" Target="tags/tag1.xml" /><Relationship Id="rId1" Type="http://schemas.openxmlformats.org/officeDocument/2006/relationships/customXml" Target="../customXml/item1.xml" /><Relationship Id="rId6" Type="http://schemas.openxmlformats.org/officeDocument/2006/relationships/slide" Target="slides/slide3.xml" /><Relationship Id="rId11" Type="http://schemas.openxmlformats.org/officeDocument/2006/relationships/slide" Target="slides/slide8.xml" /><Relationship Id="rId24" Type="http://schemas.openxmlformats.org/officeDocument/2006/relationships/tableStyles" Target="tableStyles.xml" /><Relationship Id="rId5" Type="http://schemas.openxmlformats.org/officeDocument/2006/relationships/slide" Target="slides/slide2.xml" /><Relationship Id="rId15" Type="http://schemas.openxmlformats.org/officeDocument/2006/relationships/slide" Target="slides/slide12.xml" /><Relationship Id="rId23" Type="http://schemas.openxmlformats.org/officeDocument/2006/relationships/theme" Target="theme/theme1.xml" /><Relationship Id="rId10" Type="http://schemas.openxmlformats.org/officeDocument/2006/relationships/slide" Target="slides/slide7.xml" /><Relationship Id="rId19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9" Type="http://schemas.openxmlformats.org/officeDocument/2006/relationships/slide" Target="slides/slide6.xml" /><Relationship Id="rId14" Type="http://schemas.openxmlformats.org/officeDocument/2006/relationships/slide" Target="slides/slide11.xml" /><Relationship Id="rId22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91118021-9F16-44BA-984C-E3143A80911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003DE68C-FD4C-48EE-A4B1-8941888DE0D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3425B60D-482B-47C8-A8FC-45F15EE9963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3" name="Rectangle 5">
            <a:extLst>
              <a:ext uri="{FF2B5EF4-FFF2-40B4-BE49-F238E27FC236}">
                <a16:creationId xmlns:a16="http://schemas.microsoft.com/office/drawing/2014/main" id="{8136F327-AEB9-48FF-8EC4-8B7BDB06288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8854" name="Rectangle 6">
            <a:extLst>
              <a:ext uri="{FF2B5EF4-FFF2-40B4-BE49-F238E27FC236}">
                <a16:creationId xmlns:a16="http://schemas.microsoft.com/office/drawing/2014/main" id="{DC594099-DBD2-4E31-89BC-D0DBE3A555A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5" name="Rectangle 7">
            <a:extLst>
              <a:ext uri="{FF2B5EF4-FFF2-40B4-BE49-F238E27FC236}">
                <a16:creationId xmlns:a16="http://schemas.microsoft.com/office/drawing/2014/main" id="{FF895AA9-E2E7-4E2B-B868-C48F2FE53E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C82B522-FAEA-4F0B-9DC2-3A9D1B7194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>
            <a:extLst>
              <a:ext uri="{FF2B5EF4-FFF2-40B4-BE49-F238E27FC236}">
                <a16:creationId xmlns:a16="http://schemas.microsoft.com/office/drawing/2014/main" id="{85EAAB0C-267B-4D4C-8C45-0BD855A1DFA8}"/>
              </a:ext>
            </a:extLst>
          </p:cNvPr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6" y="-8468"/>
            <a:chExt cx="9169804" cy="6874935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3B7ECF07-650D-47E4-AC96-C0CEA760CEB1}"/>
                </a:ext>
              </a:extLst>
            </p:cNvPr>
            <p:cNvCxnSpPr/>
            <p:nvPr/>
          </p:nvCxnSpPr>
          <p:spPr>
            <a:xfrm flipV="1">
              <a:off x="5130498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187C6E1B-6E38-40C3-BFC4-417276A7BB35}"/>
                </a:ext>
              </a:extLst>
            </p:cNvPr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20">
              <a:extLst>
                <a:ext uri="{FF2B5EF4-FFF2-40B4-BE49-F238E27FC236}">
                  <a16:creationId xmlns:a16="http://schemas.microsoft.com/office/drawing/2014/main" id="{B17E3B10-BE4D-4880-AE60-6BD19F4DA3D7}"/>
                </a:ext>
              </a:extLst>
            </p:cNvPr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21">
              <a:extLst>
                <a:ext uri="{FF2B5EF4-FFF2-40B4-BE49-F238E27FC236}">
                  <a16:creationId xmlns:a16="http://schemas.microsoft.com/office/drawing/2014/main" id="{6A5808F7-C518-43AD-857C-02E678FF2F4F}"/>
                </a:ext>
              </a:extLst>
            </p:cNvPr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22">
              <a:extLst>
                <a:ext uri="{FF2B5EF4-FFF2-40B4-BE49-F238E27FC236}">
                  <a16:creationId xmlns:a16="http://schemas.microsoft.com/office/drawing/2014/main" id="{72799A53-96C3-4D49-BB57-B0FC0F0A2FAC}"/>
                </a:ext>
              </a:extLst>
            </p:cNvPr>
            <p:cNvSpPr/>
            <p:nvPr/>
          </p:nvSpPr>
          <p:spPr>
            <a:xfrm>
              <a:off x="6638689" y="3919613"/>
              <a:ext cx="251312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23">
              <a:extLst>
                <a:ext uri="{FF2B5EF4-FFF2-40B4-BE49-F238E27FC236}">
                  <a16:creationId xmlns:a16="http://schemas.microsoft.com/office/drawing/2014/main" id="{A08B0B90-34DE-41B9-BD76-1D2E58D76734}"/>
                </a:ext>
              </a:extLst>
            </p:cNvPr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24">
              <a:extLst>
                <a:ext uri="{FF2B5EF4-FFF2-40B4-BE49-F238E27FC236}">
                  <a16:creationId xmlns:a16="http://schemas.microsoft.com/office/drawing/2014/main" id="{2A2F7BD7-DCA3-44DA-B8C4-D6403507D2D0}"/>
                </a:ext>
              </a:extLst>
            </p:cNvPr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25">
              <a:extLst>
                <a:ext uri="{FF2B5EF4-FFF2-40B4-BE49-F238E27FC236}">
                  <a16:creationId xmlns:a16="http://schemas.microsoft.com/office/drawing/2014/main" id="{DC5D3037-F02B-4A14-B770-DD6F7F2ADFDE}"/>
                </a:ext>
              </a:extLst>
            </p:cNvPr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26">
              <a:extLst>
                <a:ext uri="{FF2B5EF4-FFF2-40B4-BE49-F238E27FC236}">
                  <a16:creationId xmlns:a16="http://schemas.microsoft.com/office/drawing/2014/main" id="{22AC51CD-B35A-4E57-A3AD-6B73D3CB11F6}"/>
                </a:ext>
              </a:extLst>
            </p:cNvPr>
            <p:cNvSpPr/>
            <p:nvPr/>
          </p:nvSpPr>
          <p:spPr>
            <a:xfrm>
              <a:off x="8059565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27">
              <a:extLst>
                <a:ext uri="{FF2B5EF4-FFF2-40B4-BE49-F238E27FC236}">
                  <a16:creationId xmlns:a16="http://schemas.microsoft.com/office/drawing/2014/main" id="{359BE5A2-F540-4B15-A874-E3A7C6D7FBA9}"/>
                </a:ext>
              </a:extLst>
            </p:cNvPr>
            <p:cNvSpPr/>
            <p:nvPr/>
          </p:nvSpPr>
          <p:spPr>
            <a:xfrm>
              <a:off x="-8466" y="-8468"/>
              <a:ext cx="863639" cy="5698416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8219839A-BADF-40FC-B260-6D8D86FAB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B4554-D60E-4247-A885-894FCA8264A1}" type="datetimeFigureOut">
              <a:rPr lang="en-US"/>
              <a:pPr>
                <a:defRPr/>
              </a:pPr>
              <a:t>4/7/2021</a:t>
            </a:fld>
            <a:endParaRPr lang="en-US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88F8E80D-38E1-4144-A9E2-0619F672E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B7E726F7-61D9-412A-98FC-30CD00CA0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14-</a:t>
            </a:r>
            <a:fld id="{B54E10AD-40F5-4F29-920B-6E4B64233A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3342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CC824E-88E7-499F-B271-302454D11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759A7-6F59-485B-8A02-33CA6B4E09A1}" type="datetimeFigureOut">
              <a:rPr lang="en-US"/>
              <a:pPr>
                <a:defRPr/>
              </a:pPr>
              <a:t>4/7/2021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63F3A9-EB13-4DF3-9A1E-31908576D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394F91-2007-4D55-AA5A-42BC7497E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14-</a:t>
            </a:r>
            <a:fld id="{538CC3C4-D03D-4EA9-B3D7-FA72557B58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1993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83F2BBA-98DD-4A5D-9D10-6BFAC66483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en-US" sz="800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1E55FF-2505-4138-A3E5-7FA8A19142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en-US" sz="800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3492466-666C-4A63-A51A-5D0ADEA0532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ED9B2-D762-426B-8071-C6F71B2C1636}" type="datetimeFigureOut">
              <a:rPr lang="en-US"/>
              <a:pPr>
                <a:defRPr/>
              </a:pPr>
              <a:t>4/7/2021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D3330FC-F876-452C-A1C7-0DB1C939521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D5384DC-72A0-4E5E-80B9-2B41930FB34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14-</a:t>
            </a:r>
            <a:fld id="{C161164F-9753-40F0-A6D6-2C52BE1ABF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21671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FB4406-E5DF-4D0E-A2D0-DB309C16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016FF-7450-4389-A925-50E670CC90C8}" type="datetimeFigureOut">
              <a:rPr lang="en-US"/>
              <a:pPr>
                <a:defRPr/>
              </a:pPr>
              <a:t>4/7/2021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436A90-15E1-4FA1-8D46-F91427F5D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C31105-C338-4B42-9523-E1874B326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14-</a:t>
            </a:r>
            <a:fld id="{A70955C6-C020-4E15-81C5-4E82EC8408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4943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9939430-E320-4440-924A-5B7E2575E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en-US" sz="800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FD53919-AB33-4317-BD01-184C77DA5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en-US" sz="800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7B7B288-AD3D-4502-8AC4-C3496722468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50151-6CEE-4CFD-9E5E-B707763D06DE}" type="datetimeFigureOut">
              <a:rPr lang="en-US"/>
              <a:pPr>
                <a:defRPr/>
              </a:pPr>
              <a:t>4/7/2021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E3BDCFC-B282-4224-8709-0F45E27CB4D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48CF358-A31B-4043-BC69-0147581C080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14-</a:t>
            </a:r>
            <a:fld id="{4202DF96-3938-40E0-A003-712BCFDA71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09252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A21F296-CB07-4230-83A3-5CAEE21D799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1A71E-926B-476D-89B0-43A1BE0384E6}" type="datetimeFigureOut">
              <a:rPr lang="en-US"/>
              <a:pPr>
                <a:defRPr/>
              </a:pPr>
              <a:t>4/7/2021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4065888-6A19-4D45-A776-6E9397D3642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A292C22-8383-448A-9A88-D4117F4A7DE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14-</a:t>
            </a:r>
            <a:fld id="{D18AB9D7-D5AD-40A3-8EA2-2ED2B9D7C6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88112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C3CAC-57D7-429C-8C52-9B99D4FC7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21D55-9541-4A86-BFA1-F71E84DDA679}" type="datetimeFigureOut">
              <a:rPr lang="en-US"/>
              <a:pPr>
                <a:defRPr/>
              </a:pPr>
              <a:t>4/7/2021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05F347-BABF-41DE-8DA8-70B381372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55515D-DEBF-4979-BCBF-56F920D19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14-</a:t>
            </a:r>
            <a:fld id="{CE0B5E8B-14A4-402B-A9F1-04670EDD5A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52315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1A0DA8-8E70-4275-B343-03A75C323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A2CD3-6F2B-4E44-BF9F-D549241CDCB2}" type="datetimeFigureOut">
              <a:rPr lang="en-US"/>
              <a:pPr>
                <a:defRPr/>
              </a:pPr>
              <a:t>4/7/2021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3AD8F-CAFD-4DBA-BAC8-45930EC56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A78B8-4AFE-4DD8-ACB8-87F961C61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14-</a:t>
            </a:r>
            <a:fld id="{6A712EC6-AF22-42BE-86E6-AC4CE093A8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9181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746E94-2BBC-4D1A-A2B8-4C1ADC99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760BE-5AE7-4E63-99D8-AA32D7EFEC35}" type="datetimeFigureOut">
              <a:rPr lang="en-US"/>
              <a:pPr>
                <a:defRPr/>
              </a:pPr>
              <a:t>4/7/2021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F1E586-F027-465A-878C-F0DCE4271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F59953-09DB-48C2-97AA-C868D5B71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14-</a:t>
            </a:r>
            <a:fld id="{64EC3529-3785-4C01-A38A-1D29A45FFD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837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1C7AA1-ABAC-44BD-A380-B6FCCEC23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0729C-B8AA-4889-B2D0-EC625469780C}" type="datetimeFigureOut">
              <a:rPr lang="en-US"/>
              <a:pPr>
                <a:defRPr/>
              </a:pPr>
              <a:t>4/7/2021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2BC186-9D57-4A24-9037-9CA76F47E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D0B23-B7A5-48A8-9E07-58567224B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14-</a:t>
            </a:r>
            <a:fld id="{1EF161C8-9166-41AA-820C-A52F468BED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5953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785CA66-3B86-4AE6-A616-CE55FF459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C5066-382F-4C84-9090-2C4D04B5C8A4}" type="datetimeFigureOut">
              <a:rPr lang="en-US"/>
              <a:pPr>
                <a:defRPr/>
              </a:pPr>
              <a:t>4/7/2021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4848151-6643-44EA-A8CF-3E3062382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4743685-B73D-479A-850F-B61E4B17E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14-</a:t>
            </a:r>
            <a:fld id="{FB15DA5C-2FB7-4608-B528-D7111A76ED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4538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2160BB8-DFC7-4F47-BF0B-D8388352C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EBCF1-1BF9-4CD0-8D10-D105C966DD48}" type="datetimeFigureOut">
              <a:rPr lang="en-US"/>
              <a:pPr>
                <a:defRPr/>
              </a:pPr>
              <a:t>4/7/2021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E2C55AD-22CD-4F1B-A4B5-EE5F0BE19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3C5079E-00D4-4496-B240-A16A49D1E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14-</a:t>
            </a:r>
            <a:fld id="{7E6478EE-5F3B-495D-929B-3DFB88DB6C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7728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56AA2B9-18A9-4AE5-8924-997063584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20445-B06E-4C08-9450-B987D07E6524}" type="datetimeFigureOut">
              <a:rPr lang="en-US"/>
              <a:pPr>
                <a:defRPr/>
              </a:pPr>
              <a:t>4/7/2021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50B054F-C9F5-4ACF-AA53-CE74D6F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69D350A-87BC-4344-BD97-7B5560640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14-</a:t>
            </a:r>
            <a:fld id="{28E92D4E-3FF9-4254-8622-501BDFBDC6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7643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1EF8DFC-3F8F-40DA-A66B-9187F6907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A99C2-67AA-4DB9-B397-FBC8085BF88B}" type="datetimeFigureOut">
              <a:rPr lang="en-US"/>
              <a:pPr>
                <a:defRPr/>
              </a:pPr>
              <a:t>4/7/2021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0D9770A-13B9-443F-A318-745D7A626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D6262C5-E490-4A54-9DF4-CB5925770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14-</a:t>
            </a:r>
            <a:fld id="{FEDA0B4D-A14C-438B-A0D6-F2F9173D26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2852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9C69004-726A-438E-8221-5D6637377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E6D3A-6D45-4610-9528-FD4DD4FAD0AF}" type="datetimeFigureOut">
              <a:rPr lang="en-US"/>
              <a:pPr>
                <a:defRPr/>
              </a:pPr>
              <a:t>4/7/2021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174327-FC7C-4A75-9C70-9A192F0D8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42ACDE6-CB29-4C97-BC74-970D050D1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14-</a:t>
            </a:r>
            <a:fld id="{1E644EF0-D7BE-4995-B646-155A111F02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9376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B06D01B-D666-4551-8FC7-999E70E52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2BE06-0533-4CB5-9166-1C4CB57FC6CC}" type="datetimeFigureOut">
              <a:rPr lang="en-US"/>
              <a:pPr>
                <a:defRPr/>
              </a:pPr>
              <a:t>4/7/2021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82C008A-5BC5-4CE0-93E1-61AA3435A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1E5C925-89BE-46B3-A74E-A3E25E58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14-</a:t>
            </a:r>
            <a:fld id="{03AA6D63-B17A-448E-8E4E-54C2825F7D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959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6">
            <a:extLst>
              <a:ext uri="{FF2B5EF4-FFF2-40B4-BE49-F238E27FC236}">
                <a16:creationId xmlns:a16="http://schemas.microsoft.com/office/drawing/2014/main" id="{24B30714-ABC9-4EB3-8BC2-F08B0AD0CCFB}"/>
              </a:ext>
            </a:extLst>
          </p:cNvPr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7" y="-8468"/>
            <a:chExt cx="9169805" cy="6874935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F701FACF-24EC-4986-B048-71C8E678B1F5}"/>
                </a:ext>
              </a:extLst>
            </p:cNvPr>
            <p:cNvSpPr/>
            <p:nvPr/>
          </p:nvSpPr>
          <p:spPr>
            <a:xfrm>
              <a:off x="-8467" y="4013290"/>
              <a:ext cx="457221" cy="285317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CFA715D-8FF2-4B30-8443-C5CA7A1C6CFB}"/>
                </a:ext>
              </a:extLst>
            </p:cNvPr>
            <p:cNvCxnSpPr/>
            <p:nvPr/>
          </p:nvCxnSpPr>
          <p:spPr>
            <a:xfrm flipV="1">
              <a:off x="5130497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76C265C3-E231-46BA-A4D8-7217349DD633}"/>
                </a:ext>
              </a:extLst>
            </p:cNvPr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4981BCFD-D4C5-4D28-AE3E-2FC43047BBB7}"/>
                </a:ext>
              </a:extLst>
            </p:cNvPr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91FB1195-9382-486F-96BE-2EBA2E34DD5E}"/>
                </a:ext>
              </a:extLst>
            </p:cNvPr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F3F36E01-DFDF-4D3D-A114-F46311DD14C9}"/>
                </a:ext>
              </a:extLst>
            </p:cNvPr>
            <p:cNvSpPr/>
            <p:nvPr/>
          </p:nvSpPr>
          <p:spPr>
            <a:xfrm>
              <a:off x="6638689" y="3919613"/>
              <a:ext cx="2513124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9CBB5117-26BA-40E5-93B4-D9DF79C99A53}"/>
                </a:ext>
              </a:extLst>
            </p:cNvPr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91915563-8395-45A2-91C1-6271C97B93D4}"/>
                </a:ext>
              </a:extLst>
            </p:cNvPr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C1B03BF0-E952-4F57-97CD-D704B5CF1EA6}"/>
                </a:ext>
              </a:extLst>
            </p:cNvPr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8BB6E34F-B123-4A9C-A316-6632DB73B38E}"/>
                </a:ext>
              </a:extLst>
            </p:cNvPr>
            <p:cNvSpPr/>
            <p:nvPr/>
          </p:nvSpPr>
          <p:spPr>
            <a:xfrm>
              <a:off x="8059564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ECB8C7BD-5514-482F-A2E9-D71381D4BB6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609600"/>
            <a:ext cx="6348413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1E215095-B8AB-497C-88F7-FD712277387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2160588"/>
            <a:ext cx="6348413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840872-EA55-4ADC-AFFE-4B38608C84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C9DFC18-B8E0-4BDF-962B-A64A9AD5E6C6}" type="datetimeFigureOut">
              <a:rPr lang="en-US"/>
              <a:pPr>
                <a:defRPr/>
              </a:pPr>
              <a:t>4/7/2021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59951-F630-49CE-913F-1B5B187E90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10CD37-5566-430F-AC5C-70BA78A1E8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r>
              <a:rPr lang="en-US" altLang="en-US"/>
              <a:t>Chapter 14-</a:t>
            </a:r>
            <a:fld id="{330B4CA4-6DEF-488F-B28B-A89A4C144F7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41" r:id="rId11"/>
    <p:sldLayoutId id="2147483936" r:id="rId12"/>
    <p:sldLayoutId id="2147483942" r:id="rId13"/>
    <p:sldLayoutId id="2147483937" r:id="rId14"/>
    <p:sldLayoutId id="2147483938" r:id="rId15"/>
    <p:sldLayoutId id="2147483939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>
            <a:extLst>
              <a:ext uri="{FF2B5EF4-FFF2-40B4-BE49-F238E27FC236}">
                <a16:creationId xmlns:a16="http://schemas.microsoft.com/office/drawing/2014/main" id="{4CC8B7D2-D326-4D58-BB4D-85396B1DB68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844550"/>
            <a:ext cx="7772400" cy="1143000"/>
          </a:xfrm>
        </p:spPr>
        <p:txBody>
          <a:bodyPr anchor="ctr"/>
          <a:lstStyle/>
          <a:p>
            <a:pPr algn="ctr" eaLnBrk="1" hangingPunct="1"/>
            <a:r>
              <a:rPr lang="en-US" altLang="en-US" sz="4400"/>
              <a:t>Drugs Affecting the Gastrointestinal System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4CF084C-2F12-47EA-B6B7-D40A89129FD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86088"/>
            <a:ext cx="6400800" cy="1752600"/>
          </a:xfrm>
        </p:spPr>
        <p:txBody>
          <a:bodyPr/>
          <a:lstStyle/>
          <a:p>
            <a:pPr algn="l" eaLnBrk="1" hangingPunct="1"/>
            <a:r>
              <a:rPr lang="en-US" altLang="en-US" sz="3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Antidiarrheals and Laxatives</a:t>
            </a:r>
          </a:p>
        </p:txBody>
      </p:sp>
    </p:spTree>
  </p:cSld>
  <p:clrMapOvr>
    <a:masterClrMapping/>
  </p:clrMapOvr>
  <p:transition spd="slow" advTm="2374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>
            <a:extLst>
              <a:ext uri="{FF2B5EF4-FFF2-40B4-BE49-F238E27FC236}">
                <a16:creationId xmlns:a16="http://schemas.microsoft.com/office/drawing/2014/main" id="{1F2221E5-A1C6-4D8C-A20D-6064D68E45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Antidiarrheal Agents:  Side Effects</a:t>
            </a:r>
          </a:p>
        </p:txBody>
      </p:sp>
      <p:sp>
        <p:nvSpPr>
          <p:cNvPr id="14339" name="Rectangle 6">
            <a:extLst>
              <a:ext uri="{FF2B5EF4-FFF2-40B4-BE49-F238E27FC236}">
                <a16:creationId xmlns:a16="http://schemas.microsoft.com/office/drawing/2014/main" id="{79252336-C964-4C2E-9211-A3EF54DE221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2146300"/>
            <a:ext cx="6348413" cy="38814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Anticholinergics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Urinary retention, hesitancy, impotence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Headache, dizziness, confusion, anxiety, drowsiness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Dry skin, rash, flushing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Blurred vision, photophobia, increased </a:t>
            </a:r>
            <a:b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intraocular pressure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>
            <a:extLst>
              <a:ext uri="{FF2B5EF4-FFF2-40B4-BE49-F238E27FC236}">
                <a16:creationId xmlns:a16="http://schemas.microsoft.com/office/drawing/2014/main" id="{423D01BA-9780-481B-9DDC-4027E519F1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Antidiarrheal Agents:  Side Effects</a:t>
            </a:r>
          </a:p>
        </p:txBody>
      </p:sp>
      <p:sp>
        <p:nvSpPr>
          <p:cNvPr id="15363" name="Rectangle 6">
            <a:extLst>
              <a:ext uri="{FF2B5EF4-FFF2-40B4-BE49-F238E27FC236}">
                <a16:creationId xmlns:a16="http://schemas.microsoft.com/office/drawing/2014/main" id="{418FE8BC-F3DD-4539-85BB-77116774D3C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2065338"/>
            <a:ext cx="6348413" cy="38798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Opiates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Drowsiness, sedation, dizziness, lethargy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Nausea, vomiting, anorexia, constipation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Respiratory depression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Bradycardia, palpitations, hypotension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Urinary retention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Flushing, rash, urticaria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>
            <a:extLst>
              <a:ext uri="{FF2B5EF4-FFF2-40B4-BE49-F238E27FC236}">
                <a16:creationId xmlns:a16="http://schemas.microsoft.com/office/drawing/2014/main" id="{D0778F9D-5C25-4972-AA01-B180DCCD1E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Antidiarrheal Agents:  Interactions</a:t>
            </a:r>
          </a:p>
        </p:txBody>
      </p:sp>
      <p:sp>
        <p:nvSpPr>
          <p:cNvPr id="16387" name="Rectangle 6">
            <a:extLst>
              <a:ext uri="{FF2B5EF4-FFF2-40B4-BE49-F238E27FC236}">
                <a16:creationId xmlns:a16="http://schemas.microsoft.com/office/drawing/2014/main" id="{0FE17E24-1F33-4789-B60C-B675F79B93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Adsorbents decrease the absorption of many agents, including digoxin, clindamycin, quinidine, and hypoglycemic agents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Adsorbents cause increased bleeding times when given with anticoagulants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Antacids can decrease effects of anticholinergic antidiarrheal agents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>
            <a:extLst>
              <a:ext uri="{FF2B5EF4-FFF2-40B4-BE49-F238E27FC236}">
                <a16:creationId xmlns:a16="http://schemas.microsoft.com/office/drawing/2014/main" id="{C0A8294B-03B0-4B58-9465-C3B3EDA14A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Antidiarrheal Agents:  </a:t>
            </a:r>
            <a:br>
              <a:rPr lang="en-US" altLang="en-US"/>
            </a:br>
            <a:r>
              <a:rPr lang="en-US" altLang="en-US"/>
              <a:t>Nursing Implications</a:t>
            </a:r>
          </a:p>
        </p:txBody>
      </p:sp>
      <p:sp>
        <p:nvSpPr>
          <p:cNvPr id="17411" name="Rectangle 6">
            <a:extLst>
              <a:ext uri="{FF2B5EF4-FFF2-40B4-BE49-F238E27FC236}">
                <a16:creationId xmlns:a16="http://schemas.microsoft.com/office/drawing/2014/main" id="{E94778E2-6367-4C6B-99E6-E51321646E3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Use adsorbents carefully in elderly patients or those with decreased bleeding time, clotting disorders, recent bowel surgery, </a:t>
            </a:r>
            <a:b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or confusion.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Anticholinergics should not be administered to patients with a history of glaucoma, BPH, urinary retention, recent bladder surgery, cardiac problems, or myasthenia gravis.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>
            <a:extLst>
              <a:ext uri="{FF2B5EF4-FFF2-40B4-BE49-F238E27FC236}">
                <a16:creationId xmlns:a16="http://schemas.microsoft.com/office/drawing/2014/main" id="{422CC6CC-D47F-4353-9E66-84A62C49D1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Antidiarrheal Agents:  </a:t>
            </a:r>
            <a:br>
              <a:rPr lang="en-US" altLang="en-US"/>
            </a:br>
            <a:r>
              <a:rPr lang="en-US" altLang="en-US"/>
              <a:t>Nursing Implications</a:t>
            </a:r>
          </a:p>
        </p:txBody>
      </p:sp>
      <p:sp>
        <p:nvSpPr>
          <p:cNvPr id="18435" name="Rectangle 6">
            <a:extLst>
              <a:ext uri="{FF2B5EF4-FFF2-40B4-BE49-F238E27FC236}">
                <a16:creationId xmlns:a16="http://schemas.microsoft.com/office/drawing/2014/main" id="{B52DB4F8-D285-47B5-AEDF-81450B9C9A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Teach patients to take medications exactly as prescribed and to be aware of their fluid intake and dietary changes.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Assess fluid volume status; intake and output; and mucous membranes before, during, and after initiation of treatment.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>
            <a:extLst>
              <a:ext uri="{FF2B5EF4-FFF2-40B4-BE49-F238E27FC236}">
                <a16:creationId xmlns:a16="http://schemas.microsoft.com/office/drawing/2014/main" id="{EB26B17F-5612-472B-85B1-08ECB30D1A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Antidiarrheal Agents:  </a:t>
            </a:r>
            <a:br>
              <a:rPr lang="en-US" altLang="en-US"/>
            </a:br>
            <a:r>
              <a:rPr lang="en-US" altLang="en-US"/>
              <a:t>Nursing Implications</a:t>
            </a:r>
          </a:p>
        </p:txBody>
      </p:sp>
      <p:sp>
        <p:nvSpPr>
          <p:cNvPr id="58374" name="Rectangle 6">
            <a:extLst>
              <a:ext uri="{FF2B5EF4-FFF2-40B4-BE49-F238E27FC236}">
                <a16:creationId xmlns:a16="http://schemas.microsoft.com/office/drawing/2014/main" id="{022D8E27-C26C-4EE2-BB58-7CAA27367AF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 patients to notify their physician immediately if symptoms persist.</a:t>
            </a: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Monitor for therapeutic effect.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>
            <a:extLst>
              <a:ext uri="{FF2B5EF4-FFF2-40B4-BE49-F238E27FC236}">
                <a16:creationId xmlns:a16="http://schemas.microsoft.com/office/drawing/2014/main" id="{16ABADBC-19F9-4631-875E-B7A3DC0873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Diarrhea</a:t>
            </a:r>
          </a:p>
        </p:txBody>
      </p:sp>
      <p:sp>
        <p:nvSpPr>
          <p:cNvPr id="6147" name="Rectangle 6">
            <a:extLst>
              <a:ext uri="{FF2B5EF4-FFF2-40B4-BE49-F238E27FC236}">
                <a16:creationId xmlns:a16="http://schemas.microsoft.com/office/drawing/2014/main" id="{7897A3BA-E646-46D1-862B-0F2FDAF254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670050"/>
            <a:ext cx="6348413" cy="3879850"/>
          </a:xfrm>
        </p:spPr>
        <p:txBody>
          <a:bodyPr/>
          <a:lstStyle/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Abnormal frequent passage of loose stools</a:t>
            </a:r>
          </a:p>
          <a:p>
            <a:pPr eaLnBrk="1" hangingPunct="1"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	or</a:t>
            </a: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Abnormal passage of stools with increased frequency, fluidity, and weight, or with increased stool water excretion</a:t>
            </a:r>
          </a:p>
        </p:txBody>
      </p:sp>
    </p:spTree>
  </p:cSld>
  <p:clrMapOvr>
    <a:masterClrMapping/>
  </p:clrMapOvr>
  <p:transition spd="slow" advTm="952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>
            <a:extLst>
              <a:ext uri="{FF2B5EF4-FFF2-40B4-BE49-F238E27FC236}">
                <a16:creationId xmlns:a16="http://schemas.microsoft.com/office/drawing/2014/main" id="{ADA3508E-D739-414E-A93D-D1E133C284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Diarrhea</a:t>
            </a:r>
          </a:p>
        </p:txBody>
      </p:sp>
      <p:sp>
        <p:nvSpPr>
          <p:cNvPr id="7171" name="Rectangle 6">
            <a:extLst>
              <a:ext uri="{FF2B5EF4-FFF2-40B4-BE49-F238E27FC236}">
                <a16:creationId xmlns:a16="http://schemas.microsoft.com/office/drawing/2014/main" id="{C927444D-307B-4A58-A31F-E3E6CE6708D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682750"/>
            <a:ext cx="6348413" cy="38814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Acute Diarrhea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Sudden onset in a previously healthy person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Lasts from 3 days to 2 weeks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Self-limiting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Resolves without sequelae</a:t>
            </a:r>
          </a:p>
        </p:txBody>
      </p:sp>
    </p:spTree>
  </p:cSld>
  <p:clrMapOvr>
    <a:masterClrMapping/>
  </p:clrMapOvr>
  <p:transition spd="slow" advTm="1248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>
            <a:extLst>
              <a:ext uri="{FF2B5EF4-FFF2-40B4-BE49-F238E27FC236}">
                <a16:creationId xmlns:a16="http://schemas.microsoft.com/office/drawing/2014/main" id="{EE76753A-5AD3-4E89-AC43-2726F545EF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Diarrhea</a:t>
            </a:r>
          </a:p>
        </p:txBody>
      </p:sp>
      <p:sp>
        <p:nvSpPr>
          <p:cNvPr id="8195" name="Rectangle 6">
            <a:extLst>
              <a:ext uri="{FF2B5EF4-FFF2-40B4-BE49-F238E27FC236}">
                <a16:creationId xmlns:a16="http://schemas.microsoft.com/office/drawing/2014/main" id="{24B477BE-CB32-481A-B1FD-493DD0C354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0063" y="1641475"/>
            <a:ext cx="6348412" cy="38814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Chronic Diarrhea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Lasts for over 3 to 4 weeks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Associated with recurring passage of diarrheal stools, fever, loss of appetite, nausea, vomiting, weight loss, and chronic weakness</a:t>
            </a:r>
          </a:p>
        </p:txBody>
      </p:sp>
    </p:spTree>
  </p:cSld>
  <p:clrMapOvr>
    <a:masterClrMapping/>
  </p:clrMapOvr>
  <p:transition spd="slow" advTm="303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>
            <a:extLst>
              <a:ext uri="{FF2B5EF4-FFF2-40B4-BE49-F238E27FC236}">
                <a16:creationId xmlns:a16="http://schemas.microsoft.com/office/drawing/2014/main" id="{3C739C3A-FDAF-4858-8482-0BC9221F14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Causes of Diarrhea</a:t>
            </a:r>
          </a:p>
        </p:txBody>
      </p:sp>
      <p:sp>
        <p:nvSpPr>
          <p:cNvPr id="9219" name="Rectangle 6">
            <a:extLst>
              <a:ext uri="{FF2B5EF4-FFF2-40B4-BE49-F238E27FC236}">
                <a16:creationId xmlns:a16="http://schemas.microsoft.com/office/drawing/2014/main" id="{B6EB073C-23EB-4FE9-8633-A8F42A6C33F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3075" y="1477963"/>
            <a:ext cx="6348413" cy="4486275"/>
          </a:xfrm>
        </p:spPr>
        <p:txBody>
          <a:bodyPr/>
          <a:lstStyle/>
          <a:p>
            <a:pPr marL="0" indent="0" eaLnBrk="1" hangingPunct="1">
              <a:buFontTx/>
              <a:buNone/>
              <a:tabLst>
                <a:tab pos="3652838" algn="l"/>
              </a:tabLst>
            </a:pPr>
            <a:r>
              <a:rPr lang="en-US" altLang="en-US" sz="2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Acute Diarrhea</a:t>
            </a:r>
            <a:r>
              <a:rPr lang="en-US" altLang="en-US" sz="2400" u="sng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Chronic Diarrhea</a:t>
            </a:r>
            <a:endParaRPr lang="en-US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FontTx/>
              <a:buNone/>
              <a:tabLst>
                <a:tab pos="3652838" algn="l"/>
              </a:tabLst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Bacteria		Tumors</a:t>
            </a:r>
          </a:p>
          <a:p>
            <a:pPr marL="0" indent="0" eaLnBrk="1" hangingPunct="1">
              <a:buFontTx/>
              <a:buNone/>
              <a:tabLst>
                <a:tab pos="3652838" algn="l"/>
              </a:tabLst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Viral		Diabetes </a:t>
            </a:r>
          </a:p>
          <a:p>
            <a:pPr marL="0" indent="0" eaLnBrk="1" hangingPunct="1">
              <a:buFontTx/>
              <a:buNone/>
              <a:tabLst>
                <a:tab pos="3652838" algn="l"/>
              </a:tabLst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Drug-induced		Addison’s disease</a:t>
            </a:r>
            <a:b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hyperthyroidism</a:t>
            </a:r>
          </a:p>
          <a:p>
            <a:pPr marL="0" indent="0" eaLnBrk="1" hangingPunct="1">
              <a:buFontTx/>
              <a:buNone/>
              <a:tabLst>
                <a:tab pos="3652838" algn="l"/>
              </a:tabLst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Nutritional		Irritable bowel syndrome</a:t>
            </a:r>
          </a:p>
          <a:p>
            <a:pPr marL="0" indent="0" eaLnBrk="1" hangingPunct="1">
              <a:buFontTx/>
              <a:buNone/>
              <a:tabLst>
                <a:tab pos="3652838" algn="l"/>
              </a:tabLst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Protozoal</a:t>
            </a:r>
          </a:p>
        </p:txBody>
      </p:sp>
    </p:spTree>
  </p:cSld>
  <p:clrMapOvr>
    <a:masterClrMapping/>
  </p:clrMapOvr>
  <p:transition spd="slow" advTm="368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>
            <a:extLst>
              <a:ext uri="{FF2B5EF4-FFF2-40B4-BE49-F238E27FC236}">
                <a16:creationId xmlns:a16="http://schemas.microsoft.com/office/drawing/2014/main" id="{348DCEAC-3A4E-4020-B11B-758FE9CC9F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Antidiarrheals:  Mechanism of Action</a:t>
            </a:r>
          </a:p>
        </p:txBody>
      </p:sp>
      <p:sp>
        <p:nvSpPr>
          <p:cNvPr id="10243" name="Rectangle 6">
            <a:extLst>
              <a:ext uri="{FF2B5EF4-FFF2-40B4-BE49-F238E27FC236}">
                <a16:creationId xmlns:a16="http://schemas.microsoft.com/office/drawing/2014/main" id="{F39B42FA-2926-4387-85EE-DAF828D537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2187575"/>
            <a:ext cx="6348413" cy="3881438"/>
          </a:xfrm>
        </p:spPr>
        <p:txBody>
          <a:bodyPr/>
          <a:lstStyle/>
          <a:p>
            <a:pPr eaLnBrk="1" hangingPunct="1">
              <a:buFontTx/>
              <a:buNone/>
              <a:tabLst>
                <a:tab pos="2114550" algn="l"/>
              </a:tabLst>
            </a:pP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1. Adsorbents</a:t>
            </a:r>
          </a:p>
          <a:p>
            <a:pPr eaLnBrk="1" hangingPunct="1">
              <a:tabLst>
                <a:tab pos="2114550" algn="l"/>
              </a:tabLst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Coat the walls of the GI tract</a:t>
            </a:r>
          </a:p>
          <a:p>
            <a:pPr eaLnBrk="1" hangingPunct="1">
              <a:tabLst>
                <a:tab pos="2114550" algn="l"/>
              </a:tabLst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Bind to the causative bacteria or toxin, which </a:t>
            </a:r>
            <a:b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are then eliminated through the stool</a:t>
            </a:r>
          </a:p>
          <a:p>
            <a:pPr eaLnBrk="1" hangingPunct="1">
              <a:buFontTx/>
              <a:buNone/>
              <a:tabLst>
                <a:tab pos="2114550" algn="l"/>
              </a:tabLst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	Examples: 	bismuth subsalicylate (Pepto-Bismol), 		kaolin-pectin, activated charcoal, 			attapulgite (Kaopectate)</a:t>
            </a:r>
          </a:p>
        </p:txBody>
      </p:sp>
    </p:spTree>
  </p:cSld>
  <p:clrMapOvr>
    <a:masterClrMapping/>
  </p:clrMapOvr>
  <p:transition spd="slow" advTm="2926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>
            <a:extLst>
              <a:ext uri="{FF2B5EF4-FFF2-40B4-BE49-F238E27FC236}">
                <a16:creationId xmlns:a16="http://schemas.microsoft.com/office/drawing/2014/main" id="{9A83F243-8372-4850-9179-42AD7AD050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446088"/>
            <a:ext cx="6348413" cy="1320800"/>
          </a:xfrm>
        </p:spPr>
        <p:txBody>
          <a:bodyPr/>
          <a:lstStyle/>
          <a:p>
            <a:pPr eaLnBrk="1" hangingPunct="1"/>
            <a:r>
              <a:rPr lang="en-US" altLang="en-US"/>
              <a:t>Antidiarrheals:  Mechanism of Action</a:t>
            </a:r>
          </a:p>
        </p:txBody>
      </p:sp>
      <p:sp>
        <p:nvSpPr>
          <p:cNvPr id="11267" name="Rectangle 6">
            <a:extLst>
              <a:ext uri="{FF2B5EF4-FFF2-40B4-BE49-F238E27FC236}">
                <a16:creationId xmlns:a16="http://schemas.microsoft.com/office/drawing/2014/main" id="{D3E998DD-D7F5-44DA-9CA1-A01CA5A17EB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2038350"/>
            <a:ext cx="6348413" cy="3879850"/>
          </a:xfrm>
        </p:spPr>
        <p:txBody>
          <a:bodyPr/>
          <a:lstStyle/>
          <a:p>
            <a:pPr eaLnBrk="1" hangingPunct="1">
              <a:buFontTx/>
              <a:buNone/>
              <a:tabLst>
                <a:tab pos="2114550" algn="l"/>
              </a:tabLst>
            </a:pP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2. Anticholinergics</a:t>
            </a:r>
          </a:p>
          <a:p>
            <a:pPr eaLnBrk="1" hangingPunct="1">
              <a:tabLst>
                <a:tab pos="2114550" algn="l"/>
              </a:tabLst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Decrease intestinal muscle tone and peristalsis of GI tract</a:t>
            </a:r>
          </a:p>
          <a:p>
            <a:pPr eaLnBrk="1" hangingPunct="1">
              <a:tabLst>
                <a:tab pos="2114550" algn="l"/>
              </a:tabLst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Result: slowing the movement of fecal matter through the GI tract</a:t>
            </a:r>
          </a:p>
          <a:p>
            <a:pPr eaLnBrk="1" hangingPunct="1">
              <a:buFontTx/>
              <a:buNone/>
              <a:tabLst>
                <a:tab pos="2114550" algn="l"/>
              </a:tabLst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	Examples: 	belladonna alkaloids (Donnatal), 			atropine, hyoscyamine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>
            <a:extLst>
              <a:ext uri="{FF2B5EF4-FFF2-40B4-BE49-F238E27FC236}">
                <a16:creationId xmlns:a16="http://schemas.microsoft.com/office/drawing/2014/main" id="{2B6E6603-6858-4293-9C6F-FF4A1114C5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446088"/>
            <a:ext cx="6348413" cy="1320800"/>
          </a:xfrm>
        </p:spPr>
        <p:txBody>
          <a:bodyPr/>
          <a:lstStyle/>
          <a:p>
            <a:pPr eaLnBrk="1" hangingPunct="1"/>
            <a:r>
              <a:rPr lang="en-US" altLang="en-US"/>
              <a:t>Antidiarrheals:  Mechanism of Action</a:t>
            </a:r>
          </a:p>
        </p:txBody>
      </p:sp>
      <p:sp>
        <p:nvSpPr>
          <p:cNvPr id="12291" name="Rectangle 6">
            <a:extLst>
              <a:ext uri="{FF2B5EF4-FFF2-40B4-BE49-F238E27FC236}">
                <a16:creationId xmlns:a16="http://schemas.microsoft.com/office/drawing/2014/main" id="{3EC00287-715F-47FC-8C65-61ED54E60A5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930400"/>
            <a:ext cx="6348413" cy="3881438"/>
          </a:xfrm>
        </p:spPr>
        <p:txBody>
          <a:bodyPr/>
          <a:lstStyle/>
          <a:p>
            <a:pPr eaLnBrk="1" hangingPunct="1">
              <a:buFontTx/>
              <a:buNone/>
              <a:tabLst>
                <a:tab pos="2165350" algn="l"/>
              </a:tabLst>
            </a:pPr>
            <a:r>
              <a:rPr lang="en-US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3. Intestinal Flora Modifiers</a:t>
            </a:r>
          </a:p>
          <a:p>
            <a:pPr eaLnBrk="1" hangingPunct="1">
              <a:tabLst>
                <a:tab pos="2165350" algn="l"/>
              </a:tabLst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Bacterial cultures of Lactobacillus organisms </a:t>
            </a:r>
            <a:b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work by:</a:t>
            </a:r>
          </a:p>
          <a:p>
            <a:pPr lvl="1" eaLnBrk="1" hangingPunct="1">
              <a:tabLst>
                <a:tab pos="2165350" algn="l"/>
              </a:tabLst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Supplying missing bacteria to the GI tract</a:t>
            </a:r>
          </a:p>
          <a:p>
            <a:pPr lvl="1" eaLnBrk="1" hangingPunct="1">
              <a:tabLst>
                <a:tab pos="2165350" algn="l"/>
              </a:tabLst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Suppressing the growth of diarrhea-causing bacteria</a:t>
            </a:r>
          </a:p>
          <a:p>
            <a:pPr lvl="1" eaLnBrk="1" hangingPunct="1">
              <a:buFontTx/>
              <a:buNone/>
              <a:tabLst>
                <a:tab pos="2165350" algn="l"/>
              </a:tabLst>
            </a:pPr>
            <a:b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Examples: 	Lactobacillus acidophilus (Lactinex)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>
            <a:extLst>
              <a:ext uri="{FF2B5EF4-FFF2-40B4-BE49-F238E27FC236}">
                <a16:creationId xmlns:a16="http://schemas.microsoft.com/office/drawing/2014/main" id="{BE6EB9B7-DCAB-4DEB-87CD-83206E45D2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487363"/>
            <a:ext cx="6348413" cy="1320800"/>
          </a:xfrm>
        </p:spPr>
        <p:txBody>
          <a:bodyPr/>
          <a:lstStyle/>
          <a:p>
            <a:pPr eaLnBrk="1" hangingPunct="1"/>
            <a:r>
              <a:rPr lang="en-US" altLang="en-US"/>
              <a:t>Antidiarrheals:  Mechanism of Action</a:t>
            </a:r>
          </a:p>
        </p:txBody>
      </p:sp>
      <p:sp>
        <p:nvSpPr>
          <p:cNvPr id="55302" name="Rectangle 6">
            <a:extLst>
              <a:ext uri="{FF2B5EF4-FFF2-40B4-BE49-F238E27FC236}">
                <a16:creationId xmlns:a16="http://schemas.microsoft.com/office/drawing/2014/main" id="{B66F1450-C89E-4BF3-8179-EFB0CF726AF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930400"/>
            <a:ext cx="6348413" cy="3881438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tabLst>
                <a:tab pos="2114550" algn="l"/>
              </a:tabLst>
              <a:defRPr/>
            </a:pP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Opiates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tabLst>
                <a:tab pos="2114550" algn="l"/>
              </a:tabLst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Decrease bowel motility and relieve rectal spasms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tabLst>
                <a:tab pos="2114550" algn="l"/>
              </a:tabLst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Decrease transit time through the bowel, allowing more time for water and electrolytes to be absorbed</a:t>
            </a:r>
            <a:b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tabLst>
                <a:tab pos="2114550" algn="l"/>
              </a:tabLst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Examples: 	paregoric, opium tincture, codeine, 			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loperamide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diphenoxylate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3F62F58E31954599AF5D7BF24514D4" ma:contentTypeVersion="5" ma:contentTypeDescription="Create a new document." ma:contentTypeScope="" ma:versionID="bfb9ff1dc42cb6438ebae18e315d30fa">
  <xsd:schema xmlns:xsd="http://www.w3.org/2001/XMLSchema" xmlns:xs="http://www.w3.org/2001/XMLSchema" xmlns:p="http://schemas.microsoft.com/office/2006/metadata/properties" xmlns:ns2="d04b26b9-50b7-4329-ba0b-d0dc18387505" targetNamespace="http://schemas.microsoft.com/office/2006/metadata/properties" ma:root="true" ma:fieldsID="94bda5c4fc12ff3d900907d6cbd9878e" ns2:_="">
    <xsd:import namespace="d04b26b9-50b7-4329-ba0b-d0dc183875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4b26b9-50b7-4329-ba0b-d0dc183875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E126833-BF70-41C0-ABF5-8192A85BF4D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C8C4217-760F-414D-A1FE-443A2C3BB89F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d04b26b9-50b7-4329-ba0b-d0dc1838750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625</TotalTime>
  <Words>368</Words>
  <Application>Microsoft Office PowerPoint</Application>
  <PresentationFormat>On-screen Show (4:3)</PresentationFormat>
  <Paragraphs>72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Facet</vt:lpstr>
      <vt:lpstr>Drugs Affecting the Gastrointestinal System</vt:lpstr>
      <vt:lpstr>Diarrhea</vt:lpstr>
      <vt:lpstr>Diarrhea</vt:lpstr>
      <vt:lpstr>Diarrhea</vt:lpstr>
      <vt:lpstr>Causes of Diarrhea</vt:lpstr>
      <vt:lpstr>Antidiarrheals:  Mechanism of Action</vt:lpstr>
      <vt:lpstr>Antidiarrheals:  Mechanism of Action</vt:lpstr>
      <vt:lpstr>Antidiarrheals:  Mechanism of Action</vt:lpstr>
      <vt:lpstr>Antidiarrheals:  Mechanism of Action</vt:lpstr>
      <vt:lpstr>Antidiarrheal Agents:  Side Effects</vt:lpstr>
      <vt:lpstr>Antidiarrheal Agents:  Side Effects</vt:lpstr>
      <vt:lpstr>Antidiarrheal Agents:  Interactions</vt:lpstr>
      <vt:lpstr>Antidiarrheal Agents:   Nursing Implications</vt:lpstr>
      <vt:lpstr>Antidiarrheal Agents:   Nursing Implications</vt:lpstr>
      <vt:lpstr>Antidiarrheal Agents:   Nursing Implications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 &amp; Julie Snyder</dc:creator>
  <cp:lastModifiedBy>Ahmad Maaitah</cp:lastModifiedBy>
  <cp:revision>90</cp:revision>
  <dcterms:created xsi:type="dcterms:W3CDTF">2001-11-22T01:00:27Z</dcterms:created>
  <dcterms:modified xsi:type="dcterms:W3CDTF">2021-04-07T06:56:01Z</dcterms:modified>
</cp:coreProperties>
</file>