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4"/>
  </p:sldMasterIdLst>
  <p:notesMasterIdLst>
    <p:notesMasterId r:id="rId17"/>
  </p:notesMasterIdLst>
  <p:sldIdLst>
    <p:sldId id="256" r:id="rId5"/>
    <p:sldId id="257" r:id="rId6"/>
    <p:sldId id="311" r:id="rId7"/>
    <p:sldId id="301" r:id="rId8"/>
    <p:sldId id="303" r:id="rId9"/>
    <p:sldId id="310" r:id="rId10"/>
    <p:sldId id="304" r:id="rId11"/>
    <p:sldId id="305" r:id="rId12"/>
    <p:sldId id="306" r:id="rId13"/>
    <p:sldId id="307" r:id="rId14"/>
    <p:sldId id="308" r:id="rId15"/>
    <p:sldId id="296" r:id="rId16"/>
  </p:sldIdLst>
  <p:sldSz cx="9144000" cy="5143500" type="screen16x9"/>
  <p:notesSz cx="6858000" cy="9144000"/>
  <p:embeddedFontLst>
    <p:embeddedFont>
      <p:font typeface="Calibri" pitchFamily="34" charset="0"/>
      <p:regular r:id="rId18"/>
      <p:bold r:id="rId19"/>
      <p:italic r:id="rId20"/>
      <p:boldItalic r:id="rId21"/>
    </p:embeddedFont>
    <p:embeddedFont>
      <p:font typeface="SimSun" pitchFamily="2" charset="-122"/>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CAE1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p:cViewPr varScale="1">
        <p:scale>
          <a:sx n="98" d="100"/>
          <a:sy n="98" d="100"/>
        </p:scale>
        <p:origin x="-516" y="-150"/>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06194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494155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85562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19433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3194331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293504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483996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922240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275113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262619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 xmlns:p14="http://schemas.microsoft.com/office/powerpoint/2010/main" val="10658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19"/>
            <a:ext cx="7772400" cy="1102519"/>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416488444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30435714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05979"/>
            <a:ext cx="2057400" cy="4388644"/>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05979"/>
            <a:ext cx="6019800" cy="43886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4956944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7"/>
        <p:cNvGrpSpPr/>
        <p:nvPr/>
      </p:nvGrpSpPr>
      <p:grpSpPr>
        <a:xfrm>
          <a:off x="0" y="0"/>
          <a:ext cx="0" cy="0"/>
          <a:chOff x="0" y="0"/>
          <a:chExt cx="0" cy="0"/>
        </a:xfrm>
      </p:grpSpPr>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39455525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24125288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287843929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80770366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99533963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295203643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04787"/>
            <a:ext cx="3008313" cy="8715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2687324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0"/>
            <a:ext cx="5486400" cy="425054"/>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F20CB2-1D0D-4838-B18C-50D023B47DE4}" type="datetimeFigureOut">
              <a:rPr lang="en-US" smtClean="0"/>
              <a:pPr/>
              <a:t>12/29/2021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18536833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FF20CB2-1D0D-4838-B18C-50D023B47DE4}" type="datetimeFigureOut">
              <a:rPr lang="en-US" smtClean="0"/>
              <a:pPr/>
              <a:t>12/29/2021</a:t>
            </a:fld>
            <a:endParaRPr lang="en-US"/>
          </a:p>
        </p:txBody>
      </p:sp>
      <p:sp>
        <p:nvSpPr>
          <p:cNvPr id="5" name="عنصر نائب للتذييل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 xmlns:p14="http://schemas.microsoft.com/office/powerpoint/2010/main" val="3366874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thruBlk="1"/>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395536" y="1563638"/>
            <a:ext cx="4752528" cy="1159800"/>
          </a:xfrm>
          <a:prstGeom prst="rect">
            <a:avLst/>
          </a:prstGeom>
        </p:spPr>
        <p:txBody>
          <a:bodyPr spcFirstLastPara="1" wrap="square" lIns="0" tIns="0" rIns="0" bIns="0" anchor="ctr" anchorCtr="0">
            <a:noAutofit/>
          </a:bodyPr>
          <a:lstStyle/>
          <a:p>
            <a:pPr lvl="0"/>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a:solidFill>
                  <a:schemeClr val="tx1">
                    <a:lumMod val="90000"/>
                    <a:lumOff val="10000"/>
                  </a:schemeClr>
                </a:solidFill>
              </a:rPr>
              <a:t/>
            </a:r>
            <a:br>
              <a:rPr lang="en-US" sz="3200" dirty="0">
                <a:solidFill>
                  <a:schemeClr val="tx1">
                    <a:lumMod val="90000"/>
                    <a:lumOff val="10000"/>
                  </a:schemeClr>
                </a:solidFill>
              </a:rPr>
            </a:br>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smtClean="0">
                <a:solidFill>
                  <a:schemeClr val="tx1">
                    <a:lumMod val="90000"/>
                    <a:lumOff val="10000"/>
                  </a:schemeClr>
                </a:solidFill>
                <a:latin typeface="Times New Roman" pitchFamily="18" charset="0"/>
                <a:cs typeface="Times New Roman" pitchFamily="18" charset="0"/>
              </a:rPr>
              <a:t>8. </a:t>
            </a:r>
            <a:r>
              <a:rPr lang="en-US" sz="3200" b="1" dirty="0" smtClean="0">
                <a:latin typeface="Times New Roman" pitchFamily="18" charset="0"/>
                <a:cs typeface="Times New Roman" pitchFamily="18" charset="0"/>
              </a:rPr>
              <a:t>Arousal and sleep Physiology</a:t>
            </a:r>
            <a:r>
              <a:rPr lang="en-US" sz="3200" dirty="0" smtClean="0">
                <a:solidFill>
                  <a:schemeClr val="tx1">
                    <a:lumMod val="90000"/>
                    <a:lumOff val="10000"/>
                  </a:schemeClr>
                </a:solidFill>
                <a:latin typeface="Times New Roman" pitchFamily="18" charset="0"/>
                <a:ea typeface="Calibri" panose="020F0502020204030204" pitchFamily="34" charset="0"/>
                <a:cs typeface="Times New Roman" pitchFamily="18" charset="0"/>
              </a:rPr>
              <a:t>.</a:t>
            </a: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2800" dirty="0" smtClean="0">
                <a:solidFill>
                  <a:schemeClr val="tx1">
                    <a:lumMod val="90000"/>
                    <a:lumOff val="10000"/>
                  </a:schemeClr>
                </a:solidFill>
              </a:rPr>
              <a:t>By</a:t>
            </a:r>
            <a:br>
              <a:rPr lang="en-US" sz="2800" dirty="0" smtClean="0">
                <a:solidFill>
                  <a:schemeClr val="tx1">
                    <a:lumMod val="90000"/>
                    <a:lumOff val="10000"/>
                  </a:schemeClr>
                </a:solidFill>
              </a:rPr>
            </a:br>
            <a:r>
              <a:rPr lang="en-US" sz="2800" dirty="0" smtClean="0">
                <a:solidFill>
                  <a:schemeClr val="tx1">
                    <a:lumMod val="90000"/>
                    <a:lumOff val="10000"/>
                  </a:schemeClr>
                </a:solidFill>
              </a:rPr>
              <a:t>Prof. Sherif W. Mansour</a:t>
            </a:r>
            <a:br>
              <a:rPr lang="en-US" sz="2800" dirty="0" smtClean="0">
                <a:solidFill>
                  <a:schemeClr val="tx1">
                    <a:lumMod val="90000"/>
                    <a:lumOff val="10000"/>
                  </a:schemeClr>
                </a:solidFill>
              </a:rPr>
            </a:br>
            <a:r>
              <a:rPr lang="en-US" sz="1800" dirty="0" smtClean="0">
                <a:solidFill>
                  <a:schemeClr val="tx1">
                    <a:lumMod val="90000"/>
                    <a:lumOff val="10000"/>
                  </a:schemeClr>
                </a:solidFill>
              </a:rPr>
              <a:t>Physiology dpt., Mutah school of Medicine.</a:t>
            </a:r>
            <a:r>
              <a:rPr lang="en" sz="1800" dirty="0" smtClean="0">
                <a:solidFill>
                  <a:schemeClr val="tx1">
                    <a:lumMod val="90000"/>
                    <a:lumOff val="10000"/>
                  </a:schemeClr>
                </a:solidFill>
              </a:rPr>
              <a:t> </a:t>
            </a:r>
            <a:endParaRPr sz="1800" dirty="0">
              <a:solidFill>
                <a:schemeClr val="tx1">
                  <a:lumMod val="90000"/>
                  <a:lumOff val="10000"/>
                </a:schemeClr>
              </a:solidFill>
            </a:endParaRPr>
          </a:p>
        </p:txBody>
      </p:sp>
      <p:pic>
        <p:nvPicPr>
          <p:cNvPr id="62" name="Google Shape;62;p13"/>
          <p:cNvPicPr preferRelativeResize="0"/>
          <p:nvPr/>
        </p:nvPicPr>
        <p:blipFill>
          <a:blip r:embed="rId3">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4">
            <a:alphaModFix/>
          </a:blip>
          <a:stretch>
            <a:fillRect/>
          </a:stretch>
        </p:blipFill>
        <p:spPr>
          <a:xfrm>
            <a:off x="7593770" y="884611"/>
            <a:ext cx="482075" cy="525200"/>
          </a:xfrm>
          <a:prstGeom prst="rect">
            <a:avLst/>
          </a:prstGeom>
          <a:noFill/>
          <a:ln>
            <a:noFill/>
          </a:ln>
        </p:spPr>
      </p:pic>
      <p:pic>
        <p:nvPicPr>
          <p:cNvPr id="1026" name="Picture 2" descr="C:\Users\Dr Sherif\Desktop\مؤتة.jpg"/>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3851920" y="97365"/>
            <a:ext cx="1085906" cy="1081080"/>
          </a:xfrm>
          <a:prstGeom prst="rect">
            <a:avLst/>
          </a:prstGeom>
          <a:noFill/>
          <a:extLst>
            <a:ext uri="{909E8E84-426E-40DD-AFC4-6F175D3DCCD1}">
              <a14:hiddenFill xmlns="" xmlns:a14="http://schemas.microsoft.com/office/drawing/2010/main">
                <a:solidFill>
                  <a:srgbClr val="FFFFFF"/>
                </a:solidFill>
              </a14:hiddenFill>
            </a:ext>
          </a:extLst>
        </p:spPr>
      </p:pic>
      <p:pic>
        <p:nvPicPr>
          <p:cNvPr id="3" name="Picture 2"/>
          <p:cNvPicPr>
            <a:picLocks noChangeAspect="1"/>
          </p:cNvPicPr>
          <p:nvPr/>
        </p:nvPicPr>
        <p:blipFill rotWithShape="1">
          <a:blip r:embed="rId6">
            <a:extLst>
              <a:ext uri="{28A0092B-C50C-407E-A947-70E740481C1C}">
                <a14:useLocalDpi xmlns="" xmlns:a14="http://schemas.microsoft.com/office/drawing/2010/main" val="0"/>
              </a:ext>
            </a:extLst>
          </a:blip>
          <a:srcRect l="23001" t="7330" r="19625" b="12032"/>
          <a:stretch/>
        </p:blipFill>
        <p:spPr>
          <a:xfrm>
            <a:off x="6660232" y="195486"/>
            <a:ext cx="967344" cy="1365663"/>
          </a:xfrm>
          <a:prstGeom prst="rect">
            <a:avLst/>
          </a:prstGeom>
        </p:spPr>
      </p:pic>
      <p:pic>
        <p:nvPicPr>
          <p:cNvPr id="25601" name="Picture 1" descr="C:\Users\Administrator\Desktop\sleep-cycle-labeled-night-stages-260nw-1945387777.jpg"/>
          <p:cNvPicPr>
            <a:picLocks noChangeAspect="1" noChangeArrowheads="1"/>
          </p:cNvPicPr>
          <p:nvPr/>
        </p:nvPicPr>
        <p:blipFill>
          <a:blip r:embed="rId7"/>
          <a:srcRect b="8201"/>
          <a:stretch>
            <a:fillRect/>
          </a:stretch>
        </p:blipFill>
        <p:spPr bwMode="auto">
          <a:xfrm>
            <a:off x="5004048" y="2067694"/>
            <a:ext cx="3816424" cy="28803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861134"/>
            <a:ext cx="5256584" cy="530728"/>
          </a:xfrm>
          <a:prstGeom prst="rect">
            <a:avLst/>
          </a:prstGeom>
        </p:spPr>
        <p:txBody>
          <a:bodyPr spcFirstLastPara="1" wrap="square" lIns="0" tIns="0" rIns="0" bIns="0" anchor="b" anchorCtr="0">
            <a:noAutofit/>
          </a:bodyPr>
          <a:lstStyle/>
          <a:p>
            <a:pPr lvl="0" algn="ct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br>
            <a:endParaRPr sz="1400" dirty="0">
              <a:solidFill>
                <a:srgbClr val="002060"/>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207337" y="1126498"/>
            <a:ext cx="8801334" cy="3435846"/>
          </a:xfrm>
        </p:spPr>
        <p:txBody>
          <a:bodyPr/>
          <a:lstStyle/>
          <a:p>
            <a:pPr marL="90170" indent="0" algn="justLow">
              <a:spcBef>
                <a:spcPts val="0"/>
              </a:spcBef>
              <a:buNone/>
            </a:pPr>
            <a:endParaRPr lang="en-US" sz="14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90170" indent="0" algn="justLow">
              <a:spcBef>
                <a:spcPts val="0"/>
              </a:spcBef>
              <a:buNone/>
            </a:pP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xfrm>
            <a:off x="8480584" y="5610985"/>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sz="1400">
                <a:latin typeface="Times New Roman" panose="02020603050405020304" pitchFamily="18" charset="0"/>
                <a:cs typeface="Times New Roman" panose="02020603050405020304" pitchFamily="18" charset="0"/>
              </a:rPr>
              <a:pPr marL="0" lvl="0" indent="0" algn="r" rtl="0">
                <a:spcBef>
                  <a:spcPts val="0"/>
                </a:spcBef>
                <a:spcAft>
                  <a:spcPts val="0"/>
                </a:spcAft>
                <a:buNone/>
              </a:pPr>
              <a:t>10</a:t>
            </a:fld>
            <a:endParaRPr sz="1400">
              <a:latin typeface="Times New Roman" panose="02020603050405020304" pitchFamily="18" charset="0"/>
              <a:cs typeface="Times New Roman" panose="02020603050405020304" pitchFamily="18" charset="0"/>
            </a:endParaRPr>
          </a:p>
        </p:txBody>
      </p:sp>
      <p:sp>
        <p:nvSpPr>
          <p:cNvPr id="12" name="Rectangle 11"/>
          <p:cNvSpPr/>
          <p:nvPr/>
        </p:nvSpPr>
        <p:spPr>
          <a:xfrm>
            <a:off x="0" y="339502"/>
            <a:ext cx="8712968" cy="4247317"/>
          </a:xfrm>
          <a:prstGeom prst="rect">
            <a:avLst/>
          </a:prstGeom>
        </p:spPr>
        <p:txBody>
          <a:bodyPr wrap="square">
            <a:spAutoFit/>
          </a:bodyPr>
          <a:lstStyle/>
          <a:p>
            <a:r>
              <a:rPr lang="en-US" sz="1800" b="1" dirty="0" smtClean="0">
                <a:latin typeface="Times New Roman" pitchFamily="18" charset="0"/>
                <a:cs typeface="Times New Roman" pitchFamily="18" charset="0"/>
              </a:rPr>
              <a:t>2- </a:t>
            </a:r>
            <a:r>
              <a:rPr lang="en-US" sz="1800" b="1" u="sng" dirty="0" smtClean="0">
                <a:latin typeface="Times New Roman" pitchFamily="18" charset="0"/>
                <a:cs typeface="Times New Roman" pitchFamily="18" charset="0"/>
              </a:rPr>
              <a:t>Motor neurons</a:t>
            </a:r>
            <a:r>
              <a:rPr lang="en-US" sz="1800" dirty="0" smtClean="0">
                <a:latin typeface="Times New Roman" pitchFamily="18" charset="0"/>
                <a:cs typeface="Times New Roman" pitchFamily="18" charset="0"/>
              </a:rPr>
              <a:t> :</a:t>
            </a:r>
          </a:p>
          <a:p>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These are </a:t>
            </a:r>
            <a:r>
              <a:rPr lang="en-US" sz="1800" b="1" dirty="0" smtClean="0">
                <a:latin typeface="Times New Roman" pitchFamily="18" charset="0"/>
                <a:cs typeface="Times New Roman" pitchFamily="18" charset="0"/>
              </a:rPr>
              <a:t>lesser</a:t>
            </a:r>
            <a:r>
              <a:rPr lang="en-US" sz="1800" dirty="0" smtClean="0">
                <a:latin typeface="Times New Roman" pitchFamily="18" charset="0"/>
                <a:cs typeface="Times New Roman" pitchFamily="18" charset="0"/>
              </a:rPr>
              <a:t> in number but </a:t>
            </a:r>
            <a:r>
              <a:rPr lang="en-US" sz="1800" b="1" dirty="0" smtClean="0">
                <a:latin typeface="Times New Roman" pitchFamily="18" charset="0"/>
                <a:cs typeface="Times New Roman" pitchFamily="18" charset="0"/>
              </a:rPr>
              <a:t>larger</a:t>
            </a:r>
            <a:r>
              <a:rPr lang="en-US" sz="1800" dirty="0" smtClean="0">
                <a:latin typeface="Times New Roman" pitchFamily="18" charset="0"/>
                <a:cs typeface="Times New Roman" pitchFamily="18" charset="0"/>
              </a:rPr>
              <a:t> in size having longer axons which form two distinct types of fibers:</a:t>
            </a:r>
          </a:p>
          <a:p>
            <a:r>
              <a:rPr lang="en-US" sz="1800" dirty="0" smtClean="0">
                <a:latin typeface="Times New Roman" pitchFamily="18" charset="0"/>
                <a:cs typeface="Times New Roman" pitchFamily="18" charset="0"/>
              </a:rPr>
              <a:t>-</a:t>
            </a:r>
            <a:r>
              <a:rPr lang="en-US" sz="1800" u="sng" dirty="0" smtClean="0">
                <a:latin typeface="Times New Roman" pitchFamily="18" charset="0"/>
                <a:cs typeface="Times New Roman" pitchFamily="18" charset="0"/>
              </a:rPr>
              <a:t>Ascending fibers</a:t>
            </a:r>
            <a:r>
              <a:rPr lang="en-US" sz="1800" dirty="0" smtClean="0">
                <a:latin typeface="Times New Roman" pitchFamily="18" charset="0"/>
                <a:cs typeface="Times New Roman" pitchFamily="18" charset="0"/>
              </a:rPr>
              <a:t> which connect first with non specific thalamic nuclei, then diffuse nearly to all areas of cerebral cortex. This system is called the </a:t>
            </a:r>
            <a:r>
              <a:rPr lang="en-US" sz="1800" b="1" dirty="0" smtClean="0">
                <a:latin typeface="Times New Roman" pitchFamily="18" charset="0"/>
                <a:cs typeface="Times New Roman" pitchFamily="18" charset="0"/>
              </a:rPr>
              <a:t>reticular activating system ( R.A.S) </a:t>
            </a:r>
          </a:p>
          <a:p>
            <a:r>
              <a:rPr lang="en-US" sz="1800" dirty="0" smtClean="0">
                <a:latin typeface="Times New Roman" pitchFamily="18" charset="0"/>
                <a:cs typeface="Times New Roman" pitchFamily="18" charset="0"/>
              </a:rPr>
              <a:t>-</a:t>
            </a:r>
            <a:r>
              <a:rPr lang="en-US" sz="1800" u="sng" dirty="0" smtClean="0">
                <a:latin typeface="Times New Roman" pitchFamily="18" charset="0"/>
                <a:cs typeface="Times New Roman" pitchFamily="18" charset="0"/>
              </a:rPr>
              <a:t>Descending fibers</a:t>
            </a:r>
            <a:r>
              <a:rPr lang="en-US" sz="1800" dirty="0" smtClean="0">
                <a:latin typeface="Times New Roman" pitchFamily="18" charset="0"/>
                <a:cs typeface="Times New Roman" pitchFamily="18" charset="0"/>
              </a:rPr>
              <a:t> which reach to the AHC ( both alpha cells and gamma cells) at all levels of the spinal cord forming the </a:t>
            </a:r>
            <a:r>
              <a:rPr lang="en-US" sz="1800" b="1" dirty="0" err="1" smtClean="0">
                <a:latin typeface="Times New Roman" pitchFamily="18" charset="0"/>
                <a:cs typeface="Times New Roman" pitchFamily="18" charset="0"/>
              </a:rPr>
              <a:t>reticulo</a:t>
            </a:r>
            <a:r>
              <a:rPr lang="en-US" sz="1800" b="1" dirty="0" smtClean="0">
                <a:latin typeface="Times New Roman" pitchFamily="18" charset="0"/>
                <a:cs typeface="Times New Roman" pitchFamily="18" charset="0"/>
              </a:rPr>
              <a:t>-spinal</a:t>
            </a:r>
            <a:r>
              <a:rPr lang="en-US" sz="1800" dirty="0" smtClean="0">
                <a:latin typeface="Times New Roman" pitchFamily="18" charset="0"/>
                <a:cs typeface="Times New Roman" pitchFamily="18" charset="0"/>
              </a:rPr>
              <a:t> tracts which regulate muscle tone.</a:t>
            </a:r>
          </a:p>
          <a:p>
            <a:r>
              <a:rPr lang="en-US" sz="1800" b="1" dirty="0" smtClean="0">
                <a:latin typeface="Times New Roman" pitchFamily="18" charset="0"/>
                <a:cs typeface="Times New Roman" pitchFamily="18" charset="0"/>
              </a:rPr>
              <a:t> 3- </a:t>
            </a:r>
            <a:r>
              <a:rPr lang="en-US" sz="1800" b="1" u="sng" dirty="0" smtClean="0">
                <a:latin typeface="Times New Roman" pitchFamily="18" charset="0"/>
                <a:cs typeface="Times New Roman" pitchFamily="18" charset="0"/>
              </a:rPr>
              <a:t>Specific centers</a:t>
            </a:r>
            <a:r>
              <a:rPr lang="en-US" sz="1800" b="1"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Many neurons in the reticular formation collect and form specific " centers", which has certain function as Red nucleus, </a:t>
            </a:r>
            <a:r>
              <a:rPr lang="en-US" sz="1800" dirty="0" err="1" smtClean="0">
                <a:latin typeface="Times New Roman" pitchFamily="18" charset="0"/>
                <a:cs typeface="Times New Roman" pitchFamily="18" charset="0"/>
              </a:rPr>
              <a:t>olivary</a:t>
            </a:r>
            <a:r>
              <a:rPr lang="en-US" sz="1800" dirty="0" smtClean="0">
                <a:latin typeface="Times New Roman" pitchFamily="18" charset="0"/>
                <a:cs typeface="Times New Roman" pitchFamily="18" charset="0"/>
              </a:rPr>
              <a:t> nuclei, vestibular nuclei, respiratory centers, vasomotor and cardiac centers, deglutition and vomiting centers.</a:t>
            </a:r>
          </a:p>
          <a:p>
            <a:r>
              <a:rPr lang="en-US" sz="1800" b="1" dirty="0" smtClean="0">
                <a:latin typeface="Times New Roman" pitchFamily="18" charset="0"/>
                <a:cs typeface="Times New Roman" pitchFamily="18" charset="0"/>
              </a:rPr>
              <a:t>4</a:t>
            </a:r>
            <a:r>
              <a:rPr lang="en-US" sz="1800" b="1" u="sng" dirty="0" smtClean="0">
                <a:latin typeface="Times New Roman" pitchFamily="18" charset="0"/>
                <a:cs typeface="Times New Roman" pitchFamily="18" charset="0"/>
              </a:rPr>
              <a:t>-Neuro-transmitter secreting neurons:</a:t>
            </a: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The reticular formation contains many neurons and their nerve fibers which secrete and form many chemical transmitters that regulate the chemistry of the brain as </a:t>
            </a:r>
            <a:r>
              <a:rPr lang="en-US" sz="1800" dirty="0" err="1" smtClean="0">
                <a:latin typeface="Times New Roman" pitchFamily="18" charset="0"/>
                <a:cs typeface="Times New Roman" pitchFamily="18" charset="0"/>
              </a:rPr>
              <a:t>serotonergic</a:t>
            </a:r>
            <a:r>
              <a:rPr lang="en-US" sz="1800" dirty="0" smtClean="0">
                <a:latin typeface="Times New Roman" pitchFamily="18" charset="0"/>
                <a:cs typeface="Times New Roman" pitchFamily="18" charset="0"/>
              </a:rPr>
              <a:t>, noradrenergic, adrenergic, </a:t>
            </a:r>
            <a:r>
              <a:rPr lang="en-US" sz="1800" dirty="0" err="1" smtClean="0">
                <a:latin typeface="Times New Roman" pitchFamily="18" charset="0"/>
                <a:cs typeface="Times New Roman" pitchFamily="18" charset="0"/>
              </a:rPr>
              <a:t>dopaminergic</a:t>
            </a:r>
            <a:r>
              <a:rPr lang="en-US" sz="1800" dirty="0" smtClean="0">
                <a:latin typeface="Times New Roman" pitchFamily="18" charset="0"/>
                <a:cs typeface="Times New Roman" pitchFamily="18" charset="0"/>
              </a:rPr>
              <a:t> and the </a:t>
            </a:r>
            <a:r>
              <a:rPr lang="en-US" sz="1800" dirty="0" err="1" smtClean="0">
                <a:latin typeface="Times New Roman" pitchFamily="18" charset="0"/>
                <a:cs typeface="Times New Roman" pitchFamily="18" charset="0"/>
              </a:rPr>
              <a:t>opioid</a:t>
            </a:r>
            <a:r>
              <a:rPr lang="en-US" sz="1800" dirty="0" smtClean="0">
                <a:latin typeface="Times New Roman" pitchFamily="18" charset="0"/>
                <a:cs typeface="Times New Roman" pitchFamily="18" charset="0"/>
              </a:rPr>
              <a:t> secreting neurons and fibers . </a:t>
            </a:r>
            <a:endParaRPr lang="en-US"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44126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0" y="0"/>
            <a:ext cx="9144000" cy="2859782"/>
          </a:xfrm>
        </p:spPr>
        <p:txBody>
          <a:bodyPr/>
          <a:lstStyle/>
          <a:p>
            <a:pPr>
              <a:buNone/>
            </a:pPr>
            <a:r>
              <a:rPr lang="en-US" sz="1800" b="1" u="sng" dirty="0" smtClean="0">
                <a:latin typeface="Times New Roman" pitchFamily="18" charset="0"/>
                <a:cs typeface="Times New Roman" pitchFamily="18" charset="0"/>
              </a:rPr>
              <a:t>*Functions of the reticular formation:</a:t>
            </a:r>
            <a:endParaRPr lang="en-US" sz="18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1- </a:t>
            </a:r>
            <a:r>
              <a:rPr lang="en-US" sz="1600" u="sng" dirty="0" smtClean="0">
                <a:latin typeface="Times New Roman" pitchFamily="18" charset="0"/>
                <a:cs typeface="Times New Roman" pitchFamily="18" charset="0"/>
              </a:rPr>
              <a:t>The R.F is the link</a:t>
            </a:r>
            <a:r>
              <a:rPr lang="en-US" sz="1600" dirty="0" smtClean="0">
                <a:latin typeface="Times New Roman" pitchFamily="18" charset="0"/>
                <a:cs typeface="Times New Roman" pitchFamily="18" charset="0"/>
              </a:rPr>
              <a:t> between higher centers in the brain and the lower centers in the spinal cord.</a:t>
            </a:r>
          </a:p>
          <a:p>
            <a:pPr>
              <a:buNone/>
            </a:pPr>
            <a:r>
              <a:rPr lang="en-US" sz="1600" dirty="0" smtClean="0">
                <a:latin typeface="Times New Roman" pitchFamily="18" charset="0"/>
                <a:cs typeface="Times New Roman" pitchFamily="18" charset="0"/>
              </a:rPr>
              <a:t>2-</a:t>
            </a:r>
            <a:r>
              <a:rPr lang="en-US" sz="1600" u="sng" dirty="0" smtClean="0">
                <a:latin typeface="Times New Roman" pitchFamily="18" charset="0"/>
                <a:cs typeface="Times New Roman" pitchFamily="18" charset="0"/>
              </a:rPr>
              <a:t>Many vital centers</a:t>
            </a:r>
            <a:r>
              <a:rPr lang="en-US" sz="1600" dirty="0" smtClean="0">
                <a:latin typeface="Times New Roman" pitchFamily="18" charset="0"/>
                <a:cs typeface="Times New Roman" pitchFamily="18" charset="0"/>
              </a:rPr>
              <a:t> as respiratory , cardiovascular and vasomotor centers are parts of the R.F, thus regulating most of autonomic functions</a:t>
            </a:r>
          </a:p>
          <a:p>
            <a:pPr>
              <a:buNone/>
            </a:pPr>
            <a:r>
              <a:rPr lang="en-US" sz="1600" dirty="0" smtClean="0">
                <a:latin typeface="Times New Roman" pitchFamily="18" charset="0"/>
                <a:cs typeface="Times New Roman" pitchFamily="18" charset="0"/>
              </a:rPr>
              <a:t>3-</a:t>
            </a:r>
            <a:r>
              <a:rPr lang="en-US" sz="1600" u="sng" dirty="0" smtClean="0">
                <a:latin typeface="Times New Roman" pitchFamily="18" charset="0"/>
                <a:cs typeface="Times New Roman" pitchFamily="18" charset="0"/>
              </a:rPr>
              <a:t> Arousal state,</a:t>
            </a:r>
            <a:r>
              <a:rPr lang="en-US" sz="1600" dirty="0" smtClean="0">
                <a:latin typeface="Times New Roman" pitchFamily="18" charset="0"/>
                <a:cs typeface="Times New Roman" pitchFamily="18" charset="0"/>
              </a:rPr>
              <a:t> via the reticular activating system..</a:t>
            </a:r>
          </a:p>
          <a:p>
            <a:pPr>
              <a:buNone/>
            </a:pPr>
            <a:r>
              <a:rPr lang="en-US" sz="1600" dirty="0" smtClean="0">
                <a:latin typeface="Times New Roman" pitchFamily="18" charset="0"/>
                <a:cs typeface="Times New Roman" pitchFamily="18" charset="0"/>
              </a:rPr>
              <a:t>4-</a:t>
            </a:r>
            <a:r>
              <a:rPr lang="en-US" sz="1600" u="sng" dirty="0" smtClean="0">
                <a:latin typeface="Times New Roman" pitchFamily="18" charset="0"/>
                <a:cs typeface="Times New Roman" pitchFamily="18" charset="0"/>
              </a:rPr>
              <a:t>Pain perception and control</a:t>
            </a:r>
            <a:r>
              <a:rPr lang="en-US" sz="1600" dirty="0" smtClean="0">
                <a:latin typeface="Times New Roman" pitchFamily="18" charset="0"/>
                <a:cs typeface="Times New Roman" pitchFamily="18" charset="0"/>
              </a:rPr>
              <a:t> : as the R.F contain many opiate receptor and many neuron that secrete endogenous </a:t>
            </a:r>
            <a:r>
              <a:rPr lang="en-US" sz="1600" dirty="0" err="1" smtClean="0">
                <a:latin typeface="Times New Roman" pitchFamily="18" charset="0"/>
                <a:cs typeface="Times New Roman" pitchFamily="18" charset="0"/>
              </a:rPr>
              <a:t>enkephalins</a:t>
            </a:r>
            <a:r>
              <a:rPr lang="en-US" sz="1600" dirty="0" smtClean="0">
                <a:latin typeface="Times New Roman" pitchFamily="18" charset="0"/>
                <a:cs typeface="Times New Roman" pitchFamily="18" charset="0"/>
              </a:rPr>
              <a:t> and endorphins. </a:t>
            </a:r>
          </a:p>
          <a:p>
            <a:pPr>
              <a:buNone/>
            </a:pPr>
            <a:r>
              <a:rPr lang="en-US" sz="1600" dirty="0" smtClean="0">
                <a:latin typeface="Times New Roman" pitchFamily="18" charset="0"/>
                <a:cs typeface="Times New Roman" pitchFamily="18" charset="0"/>
              </a:rPr>
              <a:t>5-</a:t>
            </a:r>
            <a:r>
              <a:rPr lang="en-US" sz="1600" u="sng" dirty="0" smtClean="0">
                <a:latin typeface="Times New Roman" pitchFamily="18" charset="0"/>
                <a:cs typeface="Times New Roman" pitchFamily="18" charset="0"/>
              </a:rPr>
              <a:t>Regulation of brain chemistry:-</a:t>
            </a:r>
            <a:r>
              <a:rPr lang="en-US" sz="1600" dirty="0" smtClean="0">
                <a:latin typeface="Times New Roman" pitchFamily="18" charset="0"/>
                <a:cs typeface="Times New Roman" pitchFamily="18" charset="0"/>
              </a:rPr>
              <a:t> R.F contain many neurons that secrete many chemical transmitters which regulate brain functions.</a:t>
            </a:r>
          </a:p>
          <a:p>
            <a:pPr>
              <a:buNone/>
            </a:pPr>
            <a:r>
              <a:rPr lang="en-US" sz="1600" dirty="0" smtClean="0">
                <a:latin typeface="Times New Roman" pitchFamily="18" charset="0"/>
                <a:cs typeface="Times New Roman" pitchFamily="18" charset="0"/>
              </a:rPr>
              <a:t>6- </a:t>
            </a:r>
            <a:r>
              <a:rPr lang="en-US" sz="1600" u="sng" dirty="0" smtClean="0">
                <a:latin typeface="Times New Roman" pitchFamily="18" charset="0"/>
                <a:cs typeface="Times New Roman" pitchFamily="18" charset="0"/>
              </a:rPr>
              <a:t>Regulation of muscle tone</a:t>
            </a:r>
            <a:r>
              <a:rPr lang="en-US" sz="1600" dirty="0" smtClean="0">
                <a:latin typeface="Times New Roman" pitchFamily="18" charset="0"/>
                <a:cs typeface="Times New Roman" pitchFamily="18" charset="0"/>
              </a:rPr>
              <a:t> through:  </a:t>
            </a:r>
          </a:p>
          <a:p>
            <a:pPr>
              <a:buNone/>
            </a:pPr>
            <a:endParaRPr lang="en-US" sz="1400" dirty="0" smtClean="0"/>
          </a:p>
          <a:p>
            <a:pPr marL="90170" indent="0" algn="justLow">
              <a:spcBef>
                <a:spcPts val="0"/>
              </a:spcBef>
              <a:buNone/>
            </a:pP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11</a:t>
            </a:fld>
            <a:endParaRPr/>
          </a:p>
        </p:txBody>
      </p:sp>
      <p:graphicFrame>
        <p:nvGraphicFramePr>
          <p:cNvPr id="9" name="Table 8"/>
          <p:cNvGraphicFramePr>
            <a:graphicFrameLocks noGrp="1"/>
          </p:cNvGraphicFramePr>
          <p:nvPr/>
        </p:nvGraphicFramePr>
        <p:xfrm>
          <a:off x="251520" y="3075806"/>
          <a:ext cx="8568953" cy="1950720"/>
        </p:xfrm>
        <a:graphic>
          <a:graphicData uri="http://schemas.openxmlformats.org/drawingml/2006/table">
            <a:tbl>
              <a:tblPr/>
              <a:tblGrid>
                <a:gridCol w="4320481"/>
                <a:gridCol w="4248472"/>
              </a:tblGrid>
              <a:tr h="171832">
                <a:tc>
                  <a:txBody>
                    <a:bodyPr/>
                    <a:lstStyle/>
                    <a:p>
                      <a:pPr marL="400050" marR="400050" algn="ctr">
                        <a:spcAft>
                          <a:spcPts val="600"/>
                        </a:spcAft>
                      </a:pPr>
                      <a:r>
                        <a:rPr lang="en-US" sz="1600" b="1" dirty="0" err="1">
                          <a:latin typeface="Times New Roman"/>
                          <a:ea typeface="Times New Roman"/>
                        </a:rPr>
                        <a:t>Facilitatory</a:t>
                      </a:r>
                      <a:r>
                        <a:rPr lang="en-US" sz="1600" b="1" dirty="0">
                          <a:latin typeface="Times New Roman"/>
                          <a:ea typeface="Times New Roman"/>
                        </a:rPr>
                        <a:t> R.F.</a:t>
                      </a:r>
                      <a:endParaRPr lang="en-US" sz="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400050" marR="400050" algn="ctr">
                        <a:spcAft>
                          <a:spcPts val="600"/>
                        </a:spcAft>
                      </a:pPr>
                      <a:r>
                        <a:rPr lang="en-US" sz="1600" b="1" dirty="0">
                          <a:latin typeface="Times New Roman"/>
                          <a:ea typeface="Times New Roman"/>
                        </a:rPr>
                        <a:t>Inhibitory R.F.</a:t>
                      </a:r>
                      <a:endParaRPr lang="en-US" sz="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0">
                <a:tc>
                  <a:txBody>
                    <a:bodyPr/>
                    <a:lstStyle/>
                    <a:p>
                      <a:pPr marL="179705" algn="justLow">
                        <a:spcAft>
                          <a:spcPts val="0"/>
                        </a:spcAft>
                      </a:pPr>
                      <a:r>
                        <a:rPr lang="en-US" sz="1600" dirty="0">
                          <a:latin typeface="Times New Roman"/>
                          <a:ea typeface="Times New Roman"/>
                        </a:rPr>
                        <a:t>-</a:t>
                      </a:r>
                      <a:r>
                        <a:rPr lang="en-US" sz="1600" dirty="0" err="1" smtClean="0">
                          <a:latin typeface="Times New Roman"/>
                          <a:ea typeface="Times New Roman"/>
                        </a:rPr>
                        <a:t>Dorso</a:t>
                      </a:r>
                      <a:r>
                        <a:rPr lang="en-US" sz="1600" dirty="0" smtClean="0">
                          <a:latin typeface="Times New Roman"/>
                          <a:ea typeface="Times New Roman"/>
                        </a:rPr>
                        <a:t>-lateral </a:t>
                      </a:r>
                      <a:r>
                        <a:rPr lang="en-US" sz="1600" dirty="0">
                          <a:latin typeface="Times New Roman"/>
                          <a:ea typeface="Times New Roman"/>
                        </a:rPr>
                        <a:t>R.F in the </a:t>
                      </a:r>
                      <a:r>
                        <a:rPr lang="en-US" sz="1600" b="1" dirty="0">
                          <a:latin typeface="Times New Roman"/>
                          <a:ea typeface="Times New Roman"/>
                        </a:rPr>
                        <a:t>pons</a:t>
                      </a:r>
                      <a:endParaRPr lang="en-US" sz="800" b="1"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179705" marR="185420" algn="justLow">
                        <a:spcAft>
                          <a:spcPts val="0"/>
                        </a:spcAft>
                      </a:pPr>
                      <a:r>
                        <a:rPr lang="en-US" sz="1600" dirty="0">
                          <a:latin typeface="Times New Roman"/>
                          <a:ea typeface="Times New Roman"/>
                        </a:rPr>
                        <a:t>-</a:t>
                      </a:r>
                      <a:r>
                        <a:rPr lang="en-US" sz="1600" dirty="0" err="1">
                          <a:latin typeface="Times New Roman"/>
                          <a:ea typeface="Times New Roman"/>
                        </a:rPr>
                        <a:t>Ventromedial</a:t>
                      </a:r>
                      <a:r>
                        <a:rPr lang="en-US" sz="1600" dirty="0">
                          <a:latin typeface="Times New Roman"/>
                          <a:ea typeface="Times New Roman"/>
                        </a:rPr>
                        <a:t> RF in </a:t>
                      </a:r>
                      <a:r>
                        <a:rPr lang="en-US" sz="1600" b="1" dirty="0">
                          <a:latin typeface="Times New Roman"/>
                          <a:ea typeface="Times New Roman"/>
                        </a:rPr>
                        <a:t>medulla.</a:t>
                      </a:r>
                      <a:endParaRPr lang="en-US" sz="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marL="179705" algn="justLow">
                        <a:spcAft>
                          <a:spcPts val="0"/>
                        </a:spcAft>
                      </a:pPr>
                      <a:r>
                        <a:rPr lang="en-US" sz="1600" dirty="0">
                          <a:latin typeface="Times New Roman"/>
                          <a:ea typeface="Times New Roman"/>
                        </a:rPr>
                        <a:t>-Has its own intrinsic activity.	</a:t>
                      </a:r>
                      <a:endParaRPr lang="en-US" sz="8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9705" algn="justLow">
                        <a:spcAft>
                          <a:spcPts val="0"/>
                        </a:spcAft>
                      </a:pPr>
                      <a:r>
                        <a:rPr lang="en-US" sz="1600">
                          <a:latin typeface="Times New Roman"/>
                          <a:ea typeface="Times New Roman"/>
                        </a:rPr>
                        <a:t>-No intrinsic activity.</a:t>
                      </a:r>
                      <a:endParaRPr lang="en-US" sz="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0">
                <a:tc>
                  <a:txBody>
                    <a:bodyPr/>
                    <a:lstStyle/>
                    <a:p>
                      <a:pPr marL="179705" algn="justLow">
                        <a:spcAft>
                          <a:spcPts val="0"/>
                        </a:spcAft>
                      </a:pPr>
                      <a:r>
                        <a:rPr lang="en-US" sz="1600">
                          <a:latin typeface="Times New Roman"/>
                          <a:ea typeface="Times New Roman"/>
                        </a:rPr>
                        <a:t>-Stimulated by area 4, neo-cerebellum and vestibular nucleus but inhibited by suppressor cortical centers.</a:t>
                      </a:r>
                      <a:endParaRPr lang="en-US" sz="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179705" algn="justLow">
                        <a:spcAft>
                          <a:spcPts val="0"/>
                        </a:spcAft>
                      </a:pPr>
                      <a:r>
                        <a:rPr lang="en-US" sz="1600">
                          <a:latin typeface="Times New Roman"/>
                          <a:ea typeface="Times New Roman"/>
                        </a:rPr>
                        <a:t>-Stimulated by the suppressor cortical areas, basal ganglia and paleocerebellum.</a:t>
                      </a:r>
                      <a:endParaRPr lang="en-US" sz="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0">
                <a:tc>
                  <a:txBody>
                    <a:bodyPr/>
                    <a:lstStyle/>
                    <a:p>
                      <a:pPr marL="179705" algn="justLow">
                        <a:spcAft>
                          <a:spcPts val="0"/>
                        </a:spcAft>
                      </a:pPr>
                      <a:r>
                        <a:rPr lang="en-US" sz="1600">
                          <a:latin typeface="Times New Roman"/>
                          <a:ea typeface="Times New Roman"/>
                        </a:rPr>
                        <a:t>-It sends ventral reticulo-spinal tract </a:t>
                      </a:r>
                      <a:r>
                        <a:rPr lang="en-US" sz="1600">
                          <a:latin typeface="Times New Roman"/>
                          <a:ea typeface="Times New Roman"/>
                          <a:sym typeface="Symbol"/>
                        </a:rPr>
                        <a:t></a:t>
                      </a:r>
                      <a:r>
                        <a:rPr lang="en-US" sz="1600">
                          <a:latin typeface="Times New Roman"/>
                          <a:ea typeface="Times New Roman"/>
                        </a:rPr>
                        <a:t> ms. tone.</a:t>
                      </a:r>
                      <a:endParaRPr lang="en-US" sz="8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marL="179705" algn="justLow">
                        <a:spcAft>
                          <a:spcPts val="0"/>
                        </a:spcAft>
                      </a:pPr>
                      <a:r>
                        <a:rPr lang="en-US" sz="1600" dirty="0">
                          <a:latin typeface="Times New Roman"/>
                          <a:ea typeface="Times New Roman"/>
                        </a:rPr>
                        <a:t>-It sends lateral </a:t>
                      </a:r>
                      <a:r>
                        <a:rPr lang="en-US" sz="1600" dirty="0" err="1" smtClean="0">
                          <a:latin typeface="Times New Roman"/>
                          <a:ea typeface="Times New Roman"/>
                        </a:rPr>
                        <a:t>reticulo</a:t>
                      </a:r>
                      <a:r>
                        <a:rPr lang="en-US" sz="1600" dirty="0" smtClean="0">
                          <a:latin typeface="Times New Roman"/>
                          <a:ea typeface="Times New Roman"/>
                        </a:rPr>
                        <a:t>-spinal </a:t>
                      </a:r>
                      <a:r>
                        <a:rPr lang="en-US" sz="1600" dirty="0">
                          <a:latin typeface="Times New Roman"/>
                          <a:ea typeface="Times New Roman"/>
                        </a:rPr>
                        <a:t>tract </a:t>
                      </a:r>
                      <a:r>
                        <a:rPr lang="en-US" sz="1600" dirty="0">
                          <a:latin typeface="Times New Roman"/>
                          <a:ea typeface="Times New Roman"/>
                          <a:sym typeface="Symbol"/>
                        </a:rPr>
                        <a:t></a:t>
                      </a:r>
                      <a:r>
                        <a:rPr lang="en-US" sz="1600" dirty="0">
                          <a:latin typeface="Times New Roman"/>
                          <a:ea typeface="Times New Roman"/>
                        </a:rPr>
                        <a:t> </a:t>
                      </a:r>
                      <a:r>
                        <a:rPr lang="en-US" sz="1600" dirty="0">
                          <a:latin typeface="Times New Roman"/>
                          <a:ea typeface="Times New Roman"/>
                          <a:sym typeface="Symbol"/>
                        </a:rPr>
                        <a:t></a:t>
                      </a:r>
                      <a:r>
                        <a:rPr lang="en-US" sz="1600" dirty="0">
                          <a:latin typeface="Times New Roman"/>
                          <a:ea typeface="Times New Roman"/>
                        </a:rPr>
                        <a:t> </a:t>
                      </a:r>
                      <a:r>
                        <a:rPr lang="en-US" sz="1600" dirty="0" err="1">
                          <a:latin typeface="Times New Roman"/>
                          <a:ea typeface="Times New Roman"/>
                        </a:rPr>
                        <a:t>ms.</a:t>
                      </a:r>
                      <a:r>
                        <a:rPr lang="en-US" sz="1600" dirty="0">
                          <a:latin typeface="Times New Roman"/>
                          <a:ea typeface="Times New Roman"/>
                        </a:rPr>
                        <a:t> tone.</a:t>
                      </a:r>
                      <a:endParaRPr lang="en-US" sz="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38889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275606"/>
            <a:ext cx="5544616" cy="2376264"/>
          </a:xfrm>
        </p:spPr>
        <p:txBody>
          <a:bodyPr/>
          <a:lstStyle/>
          <a:p>
            <a:r>
              <a:rPr lang="en-US"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Thank You</a:t>
            </a:r>
            <a:endParaRPr lang="en-US"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787455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a:p>
        </p:txBody>
      </p:sp>
      <p:sp>
        <p:nvSpPr>
          <p:cNvPr id="23553" name="Rectangle 1"/>
          <p:cNvSpPr>
            <a:spLocks noChangeArrowheads="1"/>
          </p:cNvSpPr>
          <p:nvPr/>
        </p:nvSpPr>
        <p:spPr bwMode="auto">
          <a:xfrm>
            <a:off x="0" y="0"/>
            <a:ext cx="91440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Sleep</a:t>
            </a:r>
          </a:p>
          <a:p>
            <a:pPr marL="0" marR="0" lvl="0" indent="0" algn="ctr"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-It is state of loss of consciousness from which person can be aroused by </a:t>
            </a:r>
            <a:r>
              <a:rPr kumimoji="0" lang="en-US"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normal non harmful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stimuli.</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Normal person needs from </a:t>
            </a:r>
            <a:r>
              <a:rPr kumimoji="0" lang="en-US"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7 - 9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hours of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sleep/ </a:t>
            </a: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24 hours, newly born need from 16-18 hours, while old persons need less hours of sleep.</a:t>
            </a:r>
          </a:p>
          <a:p>
            <a:r>
              <a:rPr lang="en-US" sz="1600" b="1" dirty="0" smtClean="0">
                <a:solidFill>
                  <a:schemeClr val="tx1"/>
                </a:solidFill>
                <a:latin typeface="Times New Roman" pitchFamily="18" charset="0"/>
                <a:cs typeface="Times New Roman" pitchFamily="18" charset="0"/>
              </a:rPr>
              <a:t>Older Adults,</a:t>
            </a:r>
            <a:r>
              <a:rPr lang="en-US" sz="1600" dirty="0" smtClean="0">
                <a:solidFill>
                  <a:schemeClr val="tx1"/>
                </a:solidFill>
                <a:latin typeface="Times New Roman" pitchFamily="18" charset="0"/>
                <a:cs typeface="Times New Roman" pitchFamily="18" charset="0"/>
              </a:rPr>
              <a:t> </a:t>
            </a:r>
            <a:r>
              <a:rPr lang="en-US" sz="1600" dirty="0" smtClean="0">
                <a:solidFill>
                  <a:schemeClr val="tx1"/>
                </a:solidFill>
                <a:latin typeface="Times New Roman" pitchFamily="18" charset="0"/>
                <a:cs typeface="Times New Roman" pitchFamily="18" charset="0"/>
              </a:rPr>
              <a:t> shows earlier </a:t>
            </a:r>
            <a:r>
              <a:rPr lang="en-US" sz="1600" dirty="0" smtClean="0">
                <a:solidFill>
                  <a:schemeClr val="tx1"/>
                </a:solidFill>
                <a:latin typeface="Times New Roman" pitchFamily="18" charset="0"/>
                <a:cs typeface="Times New Roman" pitchFamily="18" charset="0"/>
              </a:rPr>
              <a:t>wake time and reduced sleep consolidation. one hypothesis may be an </a:t>
            </a:r>
            <a:r>
              <a:rPr lang="en-US" sz="1600" u="sng" dirty="0" smtClean="0">
                <a:solidFill>
                  <a:schemeClr val="tx1"/>
                </a:solidFill>
                <a:latin typeface="Times New Roman" pitchFamily="18" charset="0"/>
                <a:cs typeface="Times New Roman" pitchFamily="18" charset="0"/>
              </a:rPr>
              <a:t>advanced circadian pacemaker</a:t>
            </a:r>
            <a:r>
              <a:rPr lang="en-US" sz="1600" dirty="0" smtClean="0">
                <a:solidFill>
                  <a:schemeClr val="tx1"/>
                </a:solidFill>
                <a:latin typeface="Times New Roman" pitchFamily="18" charset="0"/>
                <a:cs typeface="Times New Roman" pitchFamily="18" charset="0"/>
              </a:rPr>
              <a:t> that accompanies age. It is unclear if this is due to older adults experiencing an increased sensitivity to light. </a:t>
            </a:r>
          </a:p>
          <a:p>
            <a:r>
              <a:rPr lang="en-US" sz="1600" b="1" dirty="0" smtClean="0">
                <a:solidFill>
                  <a:schemeClr val="tx1"/>
                </a:solidFill>
                <a:latin typeface="Times New Roman" pitchFamily="18" charset="0"/>
                <a:cs typeface="Times New Roman" pitchFamily="18" charset="0"/>
              </a:rPr>
              <a:t>In Younger adults</a:t>
            </a:r>
            <a:r>
              <a:rPr lang="en-US" sz="1600" dirty="0" smtClean="0">
                <a:solidFill>
                  <a:schemeClr val="tx1"/>
                </a:solidFill>
                <a:latin typeface="Times New Roman" pitchFamily="18" charset="0"/>
                <a:cs typeface="Times New Roman" pitchFamily="18" charset="0"/>
              </a:rPr>
              <a:t> SWS declines with age, older adults experience more frequent awakenings during a sleep episode.</a:t>
            </a:r>
          </a:p>
          <a:p>
            <a:r>
              <a:rPr lang="en-US" sz="1600" b="1" dirty="0" smtClean="0">
                <a:solidFill>
                  <a:schemeClr val="tx1"/>
                </a:solidFill>
                <a:latin typeface="Times New Roman" pitchFamily="18" charset="0"/>
                <a:cs typeface="Times New Roman" pitchFamily="18" charset="0"/>
              </a:rPr>
              <a:t>Gender Differences</a:t>
            </a:r>
            <a:endParaRPr lang="en-US" sz="1600" dirty="0" smtClean="0">
              <a:solidFill>
                <a:schemeClr val="tx1"/>
              </a:solidFill>
              <a:latin typeface="Times New Roman" pitchFamily="18" charset="0"/>
              <a:cs typeface="Times New Roman" pitchFamily="18" charset="0"/>
            </a:endParaRPr>
          </a:p>
          <a:p>
            <a:r>
              <a:rPr lang="en-US" sz="1600" dirty="0" smtClean="0">
                <a:solidFill>
                  <a:schemeClr val="tx1"/>
                </a:solidFill>
                <a:latin typeface="Times New Roman" pitchFamily="18" charset="0"/>
                <a:cs typeface="Times New Roman" pitchFamily="18" charset="0"/>
              </a:rPr>
              <a:t>In adults</a:t>
            </a:r>
            <a:r>
              <a:rPr lang="en-US" sz="1600" b="1" dirty="0" smtClean="0">
                <a:solidFill>
                  <a:schemeClr val="tx1"/>
                </a:solidFill>
                <a:latin typeface="Times New Roman" pitchFamily="18" charset="0"/>
                <a:cs typeface="Times New Roman" pitchFamily="18" charset="0"/>
              </a:rPr>
              <a:t>, men</a:t>
            </a:r>
            <a:r>
              <a:rPr lang="en-US" sz="1600" dirty="0" smtClean="0">
                <a:solidFill>
                  <a:schemeClr val="tx1"/>
                </a:solidFill>
                <a:latin typeface="Times New Roman" pitchFamily="18" charset="0"/>
                <a:cs typeface="Times New Roman" pitchFamily="18" charset="0"/>
              </a:rPr>
              <a:t> spend greater time in stage 1 sleep and experience more awakenings. Although </a:t>
            </a:r>
            <a:r>
              <a:rPr lang="en-US" sz="1600" b="1" dirty="0" smtClean="0">
                <a:solidFill>
                  <a:schemeClr val="tx1"/>
                </a:solidFill>
                <a:latin typeface="Times New Roman" pitchFamily="18" charset="0"/>
                <a:cs typeface="Times New Roman" pitchFamily="18" charset="0"/>
              </a:rPr>
              <a:t>women</a:t>
            </a:r>
            <a:r>
              <a:rPr lang="en-US" sz="1600" dirty="0" smtClean="0">
                <a:solidFill>
                  <a:schemeClr val="tx1"/>
                </a:solidFill>
                <a:latin typeface="Times New Roman" pitchFamily="18" charset="0"/>
                <a:cs typeface="Times New Roman" pitchFamily="18" charset="0"/>
              </a:rPr>
              <a:t> maintain </a:t>
            </a:r>
            <a:r>
              <a:rPr lang="en-US" sz="1600" b="1" dirty="0" smtClean="0">
                <a:solidFill>
                  <a:schemeClr val="tx1"/>
                </a:solidFill>
                <a:latin typeface="Times New Roman" pitchFamily="18" charset="0"/>
                <a:cs typeface="Times New Roman" pitchFamily="18" charset="0"/>
              </a:rPr>
              <a:t>SWS</a:t>
            </a:r>
            <a:r>
              <a:rPr lang="en-US" sz="1600" dirty="0" smtClean="0">
                <a:solidFill>
                  <a:schemeClr val="tx1"/>
                </a:solidFill>
                <a:latin typeface="Times New Roman" pitchFamily="18" charset="0"/>
                <a:cs typeface="Times New Roman" pitchFamily="18" charset="0"/>
              </a:rPr>
              <a:t> longer </a:t>
            </a:r>
            <a:r>
              <a:rPr lang="en-US" sz="1600" dirty="0" smtClean="0">
                <a:solidFill>
                  <a:schemeClr val="tx1"/>
                </a:solidFill>
                <a:latin typeface="Times New Roman" pitchFamily="18" charset="0"/>
                <a:cs typeface="Times New Roman" pitchFamily="18" charset="0"/>
              </a:rPr>
              <a:t>than men, they complain more often of difficulty falling asleep and mid-sleep awakenings. In contrast, men are more likely to complain of daytime sleepiness.</a:t>
            </a:r>
          </a:p>
          <a:p>
            <a:r>
              <a:rPr lang="en-US" sz="1600" b="1" dirty="0" smtClean="0">
                <a:solidFill>
                  <a:schemeClr val="tx1"/>
                </a:solidFill>
                <a:latin typeface="Times New Roman" pitchFamily="18" charset="0"/>
                <a:cs typeface="Times New Roman" pitchFamily="18" charset="0"/>
              </a:rPr>
              <a:t>women</a:t>
            </a:r>
            <a:r>
              <a:rPr lang="en-US" sz="1600" dirty="0" smtClean="0">
                <a:solidFill>
                  <a:schemeClr val="tx1"/>
                </a:solidFill>
                <a:latin typeface="Times New Roman" pitchFamily="18" charset="0"/>
                <a:cs typeface="Times New Roman" pitchFamily="18" charset="0"/>
              </a:rPr>
              <a:t> often experience considerable daytime sleepiness during pregnancy and during the first few postpartum months</a:t>
            </a:r>
          </a:p>
          <a:p>
            <a:pPr lvl="0" algn="justLow" eaLnBrk="0" fontAlgn="base" hangingPunct="0">
              <a:spcBef>
                <a:spcPct val="0"/>
              </a:spcBef>
              <a:spcAft>
                <a:spcPct val="0"/>
              </a:spcAft>
              <a:buClrTx/>
            </a:pPr>
            <a:r>
              <a:rPr kumimoji="0" lang="en-US"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 are two types of sleep: </a:t>
            </a:r>
          </a:p>
          <a:p>
            <a:pPr lvl="0" algn="justLow" eaLnBrk="0" fontAlgn="base" hangingPunct="0">
              <a:spcBef>
                <a:spcPct val="0"/>
              </a:spcBef>
              <a:spcAft>
                <a:spcPct val="0"/>
              </a:spcAft>
              <a:buClrTx/>
            </a:pPr>
            <a:r>
              <a:rPr lang="en-US"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lvl="0" algn="justLow" eaLnBrk="0" fontAlgn="base" hangingPunct="0">
              <a:spcBef>
                <a:spcPct val="0"/>
              </a:spcBef>
              <a:spcAft>
                <a:spcPct val="0"/>
              </a:spcAft>
              <a:buClrTx/>
            </a:pPr>
            <a:r>
              <a:rPr lang="en-US" sz="1600" b="1" dirty="0" smtClean="0">
                <a:latin typeface="Times New Roman" pitchFamily="18" charset="0"/>
                <a:cs typeface="Times New Roman" pitchFamily="18" charset="0"/>
              </a:rPr>
              <a:t>  Slow wave sleep ( SWS</a:t>
            </a:r>
            <a:r>
              <a:rPr lang="en-US" sz="1600" b="1" smtClean="0">
                <a:latin typeface="Times New Roman" pitchFamily="18" charset="0"/>
                <a:cs typeface="Times New Roman" pitchFamily="18" charset="0"/>
              </a:rPr>
              <a:t>) </a:t>
            </a:r>
            <a:r>
              <a:rPr lang="en-US" sz="1600" b="1" smtClean="0">
                <a:latin typeface="Times New Roman" pitchFamily="18" charset="0"/>
                <a:cs typeface="Times New Roman" pitchFamily="18" charset="0"/>
              </a:rPr>
              <a:t>or Non-REM   </a:t>
            </a:r>
            <a:r>
              <a:rPr lang="en-US" sz="1600" b="1" dirty="0" smtClean="0">
                <a:latin typeface="Times New Roman" pitchFamily="18" charset="0"/>
                <a:cs typeface="Times New Roman" pitchFamily="18" charset="0"/>
              </a:rPr>
              <a:t>&amp;   Rapid eye movement sleep (REM )</a:t>
            </a:r>
            <a:endParaRPr kumimoji="0" lang="en-US"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a:p>
        </p:txBody>
      </p:sp>
      <p:pic>
        <p:nvPicPr>
          <p:cNvPr id="41986" name="Picture 2" descr="C:\Users\Administrator\Desktop\Sleep.jpg"/>
          <p:cNvPicPr>
            <a:picLocks noChangeAspect="1" noChangeArrowheads="1"/>
          </p:cNvPicPr>
          <p:nvPr/>
        </p:nvPicPr>
        <p:blipFill>
          <a:blip r:embed="rId3"/>
          <a:srcRect l="840" b="6608"/>
          <a:stretch>
            <a:fillRect/>
          </a:stretch>
        </p:blipFill>
        <p:spPr bwMode="auto">
          <a:xfrm>
            <a:off x="251520" y="267494"/>
            <a:ext cx="8496622" cy="4649440"/>
          </a:xfrm>
          <a:prstGeom prst="rect">
            <a:avLst/>
          </a:prstGeom>
          <a:noFill/>
        </p:spPr>
      </p:pic>
      <p:sp>
        <p:nvSpPr>
          <p:cNvPr id="6" name="TextBox 5"/>
          <p:cNvSpPr txBox="1"/>
          <p:nvPr/>
        </p:nvSpPr>
        <p:spPr>
          <a:xfrm>
            <a:off x="2339752" y="1923678"/>
            <a:ext cx="792088" cy="369332"/>
          </a:xfrm>
          <a:prstGeom prst="rect">
            <a:avLst/>
          </a:prstGeom>
          <a:noFill/>
        </p:spPr>
        <p:txBody>
          <a:bodyPr wrap="square" rtlCol="0">
            <a:spAutoFit/>
          </a:bodyPr>
          <a:lstStyle/>
          <a:p>
            <a:r>
              <a:rPr lang="en-US" sz="1800" b="1" dirty="0" smtClean="0">
                <a:solidFill>
                  <a:srgbClr val="FF0000"/>
                </a:solidFill>
              </a:rPr>
              <a:t>SWS</a:t>
            </a:r>
            <a:endParaRPr lang="en-US" sz="18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155100"/>
          </a:xfrm>
        </p:spPr>
        <p:txBody>
          <a:bodyPr/>
          <a:lstStyle/>
          <a:p>
            <a:pPr marL="101600" indent="0" algn="ctr">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a:t>
            </a:r>
          </a:p>
          <a:p>
            <a:pPr marL="101600" indent="0">
              <a:buNone/>
            </a:pP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4</a:t>
            </a:fld>
            <a:endParaRPr/>
          </a:p>
        </p:txBody>
      </p:sp>
      <p:graphicFrame>
        <p:nvGraphicFramePr>
          <p:cNvPr id="5" name="Table 4"/>
          <p:cNvGraphicFramePr>
            <a:graphicFrameLocks noGrp="1"/>
          </p:cNvGraphicFramePr>
          <p:nvPr/>
        </p:nvGraphicFramePr>
        <p:xfrm>
          <a:off x="251520" y="123478"/>
          <a:ext cx="8640960" cy="4945761"/>
        </p:xfrm>
        <a:graphic>
          <a:graphicData uri="http://schemas.openxmlformats.org/drawingml/2006/table">
            <a:tbl>
              <a:tblPr/>
              <a:tblGrid>
                <a:gridCol w="4320480"/>
                <a:gridCol w="4320480"/>
              </a:tblGrid>
              <a:tr h="242282">
                <a:tc>
                  <a:txBody>
                    <a:bodyPr/>
                    <a:lstStyle/>
                    <a:p>
                      <a:pPr algn="ctr">
                        <a:lnSpc>
                          <a:spcPct val="150000"/>
                        </a:lnSpc>
                        <a:spcAft>
                          <a:spcPts val="0"/>
                        </a:spcAft>
                      </a:pPr>
                      <a:r>
                        <a:rPr lang="en-US" sz="1600" b="1" dirty="0">
                          <a:solidFill>
                            <a:srgbClr val="000000"/>
                          </a:solidFill>
                          <a:latin typeface="Times New Roman"/>
                          <a:ea typeface="SimSun"/>
                          <a:cs typeface="SimSun"/>
                        </a:rPr>
                        <a:t>Slow wave sleep ( SWS)</a:t>
                      </a:r>
                      <a:endParaRPr lang="en-US" sz="1600" dirty="0">
                        <a:latin typeface="Times New Roman"/>
                        <a:ea typeface="Times New Roman"/>
                        <a:cs typeface="Arial"/>
                      </a:endParaRPr>
                    </a:p>
                  </a:txBody>
                  <a:tcPr marL="50380" marR="503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92D050"/>
                    </a:solidFill>
                  </a:tcPr>
                </a:tc>
                <a:tc>
                  <a:txBody>
                    <a:bodyPr/>
                    <a:lstStyle/>
                    <a:p>
                      <a:pPr algn="ctr">
                        <a:lnSpc>
                          <a:spcPct val="150000"/>
                        </a:lnSpc>
                        <a:spcAft>
                          <a:spcPts val="0"/>
                        </a:spcAft>
                      </a:pPr>
                      <a:r>
                        <a:rPr lang="en-US" sz="1600" b="1" dirty="0">
                          <a:solidFill>
                            <a:srgbClr val="000000"/>
                          </a:solidFill>
                          <a:latin typeface="Times New Roman"/>
                          <a:ea typeface="SimSun"/>
                          <a:cs typeface="SimSun"/>
                        </a:rPr>
                        <a:t>Rapid eye movement sleep (REM )</a:t>
                      </a:r>
                      <a:endParaRPr lang="en-US" sz="1600" dirty="0">
                        <a:latin typeface="Times New Roman"/>
                        <a:ea typeface="Times New Roman"/>
                        <a:cs typeface="Arial"/>
                      </a:endParaRPr>
                    </a:p>
                  </a:txBody>
                  <a:tcPr marL="50380" marR="503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92D050"/>
                    </a:solidFill>
                  </a:tcPr>
                </a:tc>
              </a:tr>
              <a:tr h="3828893">
                <a:tc>
                  <a:txBody>
                    <a:bodyPr/>
                    <a:lstStyle/>
                    <a:p>
                      <a:pPr marL="180340" indent="-180340" algn="justLow">
                        <a:spcBef>
                          <a:spcPts val="600"/>
                        </a:spcBef>
                        <a:spcAft>
                          <a:spcPts val="0"/>
                        </a:spcAft>
                      </a:pPr>
                      <a:r>
                        <a:rPr lang="en-US" sz="1600" dirty="0">
                          <a:solidFill>
                            <a:srgbClr val="000000"/>
                          </a:solidFill>
                          <a:latin typeface="Times New Roman"/>
                          <a:ea typeface="SimSun"/>
                          <a:cs typeface="SimSun"/>
                        </a:rPr>
                        <a:t>1</a:t>
                      </a:r>
                      <a:r>
                        <a:rPr lang="en-US" sz="1600" dirty="0" smtClean="0">
                          <a:solidFill>
                            <a:srgbClr val="000000"/>
                          </a:solidFill>
                          <a:latin typeface="Times New Roman"/>
                          <a:ea typeface="SimSun"/>
                          <a:cs typeface="SimSun"/>
                        </a:rPr>
                        <a:t>) Most </a:t>
                      </a:r>
                      <a:r>
                        <a:rPr lang="en-US" sz="1600" dirty="0">
                          <a:solidFill>
                            <a:srgbClr val="000000"/>
                          </a:solidFill>
                          <a:latin typeface="Times New Roman"/>
                          <a:ea typeface="SimSun"/>
                          <a:cs typeface="SimSun"/>
                        </a:rPr>
                        <a:t>sleep during night,  it lasts about 80-90 minutes.</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2</a:t>
                      </a:r>
                      <a:r>
                        <a:rPr lang="en-US" sz="1600" dirty="0" smtClean="0">
                          <a:solidFill>
                            <a:srgbClr val="000000"/>
                          </a:solidFill>
                          <a:latin typeface="Times New Roman"/>
                          <a:ea typeface="SimSun"/>
                          <a:cs typeface="SimSun"/>
                        </a:rPr>
                        <a:t>) Occupies </a:t>
                      </a:r>
                      <a:r>
                        <a:rPr lang="en-US" sz="1600" dirty="0">
                          <a:solidFill>
                            <a:srgbClr val="000000"/>
                          </a:solidFill>
                          <a:latin typeface="Times New Roman"/>
                          <a:ea typeface="SimSun"/>
                          <a:cs typeface="SimSun"/>
                        </a:rPr>
                        <a:t>75% of  sleep time.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3</a:t>
                      </a:r>
                      <a:r>
                        <a:rPr lang="en-US" sz="1600" dirty="0" smtClean="0">
                          <a:solidFill>
                            <a:srgbClr val="000000"/>
                          </a:solidFill>
                          <a:latin typeface="Times New Roman"/>
                          <a:ea typeface="SimSun"/>
                          <a:cs typeface="SimSun"/>
                        </a:rPr>
                        <a:t>) It's </a:t>
                      </a:r>
                      <a:r>
                        <a:rPr lang="en-US" sz="1600" dirty="0">
                          <a:solidFill>
                            <a:srgbClr val="000000"/>
                          </a:solidFill>
                          <a:latin typeface="Times New Roman"/>
                          <a:ea typeface="SimSun"/>
                          <a:cs typeface="SimSun"/>
                        </a:rPr>
                        <a:t>period increases when person is very </a:t>
                      </a:r>
                      <a:r>
                        <a:rPr lang="en-US" sz="1600" b="1" dirty="0">
                          <a:solidFill>
                            <a:srgbClr val="000000"/>
                          </a:solidFill>
                          <a:latin typeface="Times New Roman"/>
                          <a:ea typeface="SimSun"/>
                          <a:cs typeface="SimSun"/>
                        </a:rPr>
                        <a:t>tired</a:t>
                      </a:r>
                      <a:r>
                        <a:rPr lang="en-US" sz="1600" dirty="0">
                          <a:solidFill>
                            <a:srgbClr val="000000"/>
                          </a:solidFill>
                          <a:latin typeface="Times New Roman"/>
                          <a:ea typeface="SimSun"/>
                          <a:cs typeface="SimSun"/>
                        </a:rPr>
                        <a:t> and vice versa.</a:t>
                      </a:r>
                      <a:endParaRPr lang="en-US" sz="1600" dirty="0">
                        <a:latin typeface="Times New Roman"/>
                        <a:ea typeface="Times New Roman"/>
                        <a:cs typeface="Arial"/>
                      </a:endParaRPr>
                    </a:p>
                    <a:p>
                      <a:pPr marL="180340" indent="-180340" algn="justLow">
                        <a:lnSpc>
                          <a:spcPct val="150000"/>
                        </a:lnSpc>
                        <a:spcBef>
                          <a:spcPts val="600"/>
                        </a:spcBef>
                        <a:spcAft>
                          <a:spcPts val="0"/>
                        </a:spcAft>
                      </a:pPr>
                      <a:r>
                        <a:rPr lang="en-US" sz="1600" dirty="0">
                          <a:solidFill>
                            <a:srgbClr val="000000"/>
                          </a:solidFill>
                          <a:latin typeface="Times New Roman"/>
                          <a:ea typeface="SimSun"/>
                          <a:cs typeface="SimSun"/>
                        </a:rPr>
                        <a:t>4) No eye movements occur</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5</a:t>
                      </a:r>
                      <a:r>
                        <a:rPr lang="en-US" sz="1600" dirty="0" smtClean="0">
                          <a:solidFill>
                            <a:srgbClr val="000000"/>
                          </a:solidFill>
                          <a:latin typeface="Times New Roman"/>
                          <a:ea typeface="SimSun"/>
                          <a:cs typeface="SimSun"/>
                        </a:rPr>
                        <a:t>) There </a:t>
                      </a:r>
                      <a:r>
                        <a:rPr lang="en-US" sz="1600" dirty="0">
                          <a:solidFill>
                            <a:srgbClr val="000000"/>
                          </a:solidFill>
                          <a:latin typeface="Times New Roman"/>
                          <a:ea typeface="SimSun"/>
                          <a:cs typeface="SimSun"/>
                        </a:rPr>
                        <a:t>is 30% </a:t>
                      </a:r>
                      <a:r>
                        <a:rPr lang="en-US" sz="1600" b="1" dirty="0">
                          <a:solidFill>
                            <a:srgbClr val="000000"/>
                          </a:solidFill>
                          <a:latin typeface="Times New Roman"/>
                          <a:ea typeface="SimSun"/>
                          <a:cs typeface="SimSun"/>
                        </a:rPr>
                        <a:t>reduction</a:t>
                      </a:r>
                      <a:r>
                        <a:rPr lang="en-US" sz="1600" dirty="0">
                          <a:solidFill>
                            <a:srgbClr val="000000"/>
                          </a:solidFill>
                          <a:latin typeface="Times New Roman"/>
                          <a:ea typeface="SimSun"/>
                          <a:cs typeface="SimSun"/>
                        </a:rPr>
                        <a:t> in cardiovascular and metabolic activities</a:t>
                      </a:r>
                      <a:r>
                        <a:rPr lang="en-US" sz="1600" dirty="0">
                          <a:latin typeface="Times New Roman"/>
                          <a:ea typeface="SimSun"/>
                          <a:cs typeface="SimSun"/>
                        </a:rPr>
                        <a:t>.</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6</a:t>
                      </a:r>
                      <a:r>
                        <a:rPr lang="en-US" sz="1600" dirty="0" smtClean="0">
                          <a:solidFill>
                            <a:srgbClr val="000000"/>
                          </a:solidFill>
                          <a:latin typeface="Times New Roman"/>
                          <a:ea typeface="SimSun"/>
                          <a:cs typeface="SimSun"/>
                        </a:rPr>
                        <a:t>) </a:t>
                      </a:r>
                      <a:r>
                        <a:rPr lang="en-US" sz="1600" b="1" dirty="0" smtClean="0">
                          <a:solidFill>
                            <a:srgbClr val="000000"/>
                          </a:solidFill>
                          <a:latin typeface="Times New Roman"/>
                          <a:ea typeface="SimSun"/>
                          <a:cs typeface="SimSun"/>
                        </a:rPr>
                        <a:t>Dreams</a:t>
                      </a:r>
                      <a:r>
                        <a:rPr lang="en-US" sz="1600" dirty="0" smtClean="0">
                          <a:solidFill>
                            <a:srgbClr val="000000"/>
                          </a:solidFill>
                          <a:latin typeface="Times New Roman"/>
                          <a:ea typeface="SimSun"/>
                          <a:cs typeface="SimSun"/>
                        </a:rPr>
                        <a:t> </a:t>
                      </a:r>
                      <a:r>
                        <a:rPr lang="en-US" sz="1600" dirty="0">
                          <a:solidFill>
                            <a:srgbClr val="000000"/>
                          </a:solidFill>
                          <a:latin typeface="Times New Roman"/>
                          <a:ea typeface="SimSun"/>
                          <a:cs typeface="SimSun"/>
                        </a:rPr>
                        <a:t>occur but are not remembered</a:t>
                      </a:r>
                      <a:r>
                        <a:rPr lang="en-US" sz="1600" dirty="0">
                          <a:latin typeface="Times New Roman"/>
                          <a:ea typeface="SimSun"/>
                          <a:cs typeface="SimSun"/>
                        </a:rPr>
                        <a:t>.</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7</a:t>
                      </a:r>
                      <a:r>
                        <a:rPr lang="en-US" sz="1600" dirty="0" smtClean="0">
                          <a:solidFill>
                            <a:srgbClr val="000000"/>
                          </a:solidFill>
                          <a:latin typeface="Times New Roman"/>
                          <a:ea typeface="SimSun"/>
                          <a:cs typeface="SimSun"/>
                        </a:rPr>
                        <a:t>) Brain </a:t>
                      </a:r>
                      <a:r>
                        <a:rPr lang="en-US" sz="1600" dirty="0">
                          <a:solidFill>
                            <a:srgbClr val="000000"/>
                          </a:solidFill>
                          <a:latin typeface="Times New Roman"/>
                          <a:ea typeface="SimSun"/>
                          <a:cs typeface="SimSun"/>
                        </a:rPr>
                        <a:t>waves are very   slow (delta wave).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8</a:t>
                      </a:r>
                      <a:r>
                        <a:rPr lang="en-US" sz="1600" dirty="0" smtClean="0">
                          <a:solidFill>
                            <a:srgbClr val="000000"/>
                          </a:solidFill>
                          <a:latin typeface="Times New Roman"/>
                          <a:ea typeface="SimSun"/>
                          <a:cs typeface="SimSun"/>
                        </a:rPr>
                        <a:t>) Person </a:t>
                      </a:r>
                      <a:r>
                        <a:rPr lang="en-US" sz="1600" dirty="0">
                          <a:solidFill>
                            <a:srgbClr val="000000"/>
                          </a:solidFill>
                          <a:latin typeface="Times New Roman"/>
                          <a:ea typeface="SimSun"/>
                          <a:cs typeface="SimSun"/>
                        </a:rPr>
                        <a:t>is more easy to be aroused (awakened) .</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9</a:t>
                      </a:r>
                      <a:r>
                        <a:rPr lang="en-US" sz="1600" dirty="0" smtClean="0">
                          <a:solidFill>
                            <a:srgbClr val="000000"/>
                          </a:solidFill>
                          <a:latin typeface="Times New Roman"/>
                          <a:ea typeface="SimSun"/>
                          <a:cs typeface="SimSun"/>
                        </a:rPr>
                        <a:t>) Muscle </a:t>
                      </a:r>
                      <a:r>
                        <a:rPr lang="en-US" sz="1600" dirty="0">
                          <a:solidFill>
                            <a:srgbClr val="000000"/>
                          </a:solidFill>
                          <a:latin typeface="Times New Roman"/>
                          <a:ea typeface="SimSun"/>
                          <a:cs typeface="SimSun"/>
                        </a:rPr>
                        <a:t>tone are slightly inhibited</a:t>
                      </a:r>
                      <a:endParaRPr lang="en-US" sz="1600" dirty="0">
                        <a:latin typeface="Times New Roman"/>
                        <a:ea typeface="Times New Roman"/>
                        <a:cs typeface="Arial"/>
                      </a:endParaRPr>
                    </a:p>
                    <a:p>
                      <a:pPr marL="180340" indent="-180340" algn="justLow">
                        <a:spcBef>
                          <a:spcPts val="600"/>
                        </a:spcBef>
                        <a:spcAft>
                          <a:spcPts val="0"/>
                        </a:spcAft>
                      </a:pPr>
                      <a:r>
                        <a:rPr lang="en-US" sz="1600" dirty="0" smtClean="0">
                          <a:solidFill>
                            <a:srgbClr val="000000"/>
                          </a:solidFill>
                          <a:latin typeface="Times New Roman"/>
                          <a:ea typeface="SimSun"/>
                          <a:cs typeface="SimSun"/>
                        </a:rPr>
                        <a:t>10) No </a:t>
                      </a:r>
                      <a:r>
                        <a:rPr lang="en-US" sz="1600" dirty="0">
                          <a:solidFill>
                            <a:srgbClr val="000000"/>
                          </a:solidFill>
                          <a:latin typeface="Times New Roman"/>
                          <a:ea typeface="SimSun"/>
                          <a:cs typeface="SimSun"/>
                        </a:rPr>
                        <a:t>abnormal muscle movements</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11) Brain </a:t>
                      </a:r>
                      <a:r>
                        <a:rPr lang="en-US" sz="1600" dirty="0" smtClean="0">
                          <a:solidFill>
                            <a:srgbClr val="000000"/>
                          </a:solidFill>
                          <a:latin typeface="Times New Roman"/>
                          <a:ea typeface="SimSun"/>
                          <a:cs typeface="SimSun"/>
                        </a:rPr>
                        <a:t>metabolism is decreased.</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12) No penile erection in males.</a:t>
                      </a:r>
                      <a:endParaRPr lang="en-US" sz="1600" dirty="0">
                        <a:latin typeface="Times New Roman"/>
                        <a:ea typeface="Times New Roman"/>
                        <a:cs typeface="Arial"/>
                      </a:endParaRPr>
                    </a:p>
                  </a:txBody>
                  <a:tcPr marL="50380" marR="503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180340" indent="-180340" algn="justLow">
                        <a:spcBef>
                          <a:spcPts val="600"/>
                        </a:spcBef>
                        <a:spcAft>
                          <a:spcPts val="0"/>
                        </a:spcAft>
                      </a:pPr>
                      <a:r>
                        <a:rPr lang="en-US" sz="1600" dirty="0">
                          <a:solidFill>
                            <a:srgbClr val="000000"/>
                          </a:solidFill>
                          <a:latin typeface="Times New Roman"/>
                          <a:ea typeface="SimSun"/>
                          <a:cs typeface="SimSun"/>
                        </a:rPr>
                        <a:t>1) Occurs in episodes during night  lasts only </a:t>
                      </a:r>
                      <a:r>
                        <a:rPr lang="en-US" sz="1600" dirty="0" smtClean="0">
                          <a:solidFill>
                            <a:srgbClr val="000000"/>
                          </a:solidFill>
                          <a:latin typeface="Times New Roman"/>
                          <a:ea typeface="SimSun"/>
                          <a:cs typeface="SimSun"/>
                        </a:rPr>
                        <a:t>15 </a:t>
                      </a:r>
                      <a:r>
                        <a:rPr lang="en-US" sz="1600" dirty="0">
                          <a:solidFill>
                            <a:srgbClr val="000000"/>
                          </a:solidFill>
                          <a:latin typeface="Times New Roman"/>
                          <a:ea typeface="SimSun"/>
                          <a:cs typeface="SimSun"/>
                        </a:rPr>
                        <a:t>minute.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2) Occupies only 25% of sleep time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3</a:t>
                      </a:r>
                      <a:r>
                        <a:rPr lang="en-US" sz="1600" dirty="0" smtClean="0">
                          <a:solidFill>
                            <a:srgbClr val="000000"/>
                          </a:solidFill>
                          <a:latin typeface="Times New Roman"/>
                          <a:ea typeface="SimSun"/>
                          <a:cs typeface="SimSun"/>
                        </a:rPr>
                        <a:t>) It's </a:t>
                      </a:r>
                      <a:r>
                        <a:rPr lang="en-US" sz="1600" dirty="0">
                          <a:solidFill>
                            <a:srgbClr val="000000"/>
                          </a:solidFill>
                          <a:latin typeface="Times New Roman"/>
                          <a:ea typeface="SimSun"/>
                          <a:cs typeface="SimSun"/>
                        </a:rPr>
                        <a:t>period increases when the person has no desire to sleep</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4</a:t>
                      </a:r>
                      <a:r>
                        <a:rPr lang="en-US" sz="1600" dirty="0" smtClean="0">
                          <a:solidFill>
                            <a:srgbClr val="000000"/>
                          </a:solidFill>
                          <a:latin typeface="Times New Roman"/>
                          <a:ea typeface="SimSun"/>
                          <a:cs typeface="SimSun"/>
                        </a:rPr>
                        <a:t>) Very </a:t>
                      </a:r>
                      <a:r>
                        <a:rPr lang="en-US" sz="1600" dirty="0">
                          <a:solidFill>
                            <a:srgbClr val="000000"/>
                          </a:solidFill>
                          <a:latin typeface="Times New Roman"/>
                          <a:ea typeface="SimSun"/>
                          <a:cs typeface="SimSun"/>
                        </a:rPr>
                        <a:t>characteristic rapid eye movements.</a:t>
                      </a:r>
                      <a:endParaRPr lang="en-US" sz="1600" dirty="0">
                        <a:latin typeface="Times New Roman"/>
                        <a:ea typeface="Times New Roman"/>
                        <a:cs typeface="Arial"/>
                      </a:endParaRPr>
                    </a:p>
                    <a:p>
                      <a:pPr marL="180340" indent="-180340" algn="justLow">
                        <a:spcAft>
                          <a:spcPts val="0"/>
                        </a:spcAft>
                      </a:pPr>
                      <a:r>
                        <a:rPr lang="en-US" sz="1600" dirty="0">
                          <a:solidFill>
                            <a:srgbClr val="000000"/>
                          </a:solidFill>
                          <a:latin typeface="Times New Roman"/>
                          <a:ea typeface="SimSun"/>
                          <a:cs typeface="SimSun"/>
                        </a:rPr>
                        <a:t>5</a:t>
                      </a:r>
                      <a:r>
                        <a:rPr lang="en-US" sz="1600" dirty="0" smtClean="0">
                          <a:solidFill>
                            <a:srgbClr val="000000"/>
                          </a:solidFill>
                          <a:latin typeface="Times New Roman"/>
                          <a:ea typeface="SimSun"/>
                          <a:cs typeface="SimSun"/>
                        </a:rPr>
                        <a:t>) Heart </a:t>
                      </a:r>
                      <a:r>
                        <a:rPr lang="en-US" sz="1600" dirty="0">
                          <a:solidFill>
                            <a:srgbClr val="000000"/>
                          </a:solidFill>
                          <a:latin typeface="Times New Roman"/>
                          <a:ea typeface="SimSun"/>
                          <a:cs typeface="SimSun"/>
                        </a:rPr>
                        <a:t>rate, blood pressure and respiration become irregular and may increase.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6</a:t>
                      </a:r>
                      <a:r>
                        <a:rPr lang="en-US" sz="1600" dirty="0" smtClean="0">
                          <a:solidFill>
                            <a:srgbClr val="000000"/>
                          </a:solidFill>
                          <a:latin typeface="Times New Roman"/>
                          <a:ea typeface="SimSun"/>
                          <a:cs typeface="SimSun"/>
                        </a:rPr>
                        <a:t>) </a:t>
                      </a:r>
                      <a:r>
                        <a:rPr lang="en-US" sz="1600" b="1" dirty="0" smtClean="0">
                          <a:solidFill>
                            <a:srgbClr val="000000"/>
                          </a:solidFill>
                          <a:latin typeface="Times New Roman"/>
                          <a:ea typeface="SimSun"/>
                          <a:cs typeface="SimSun"/>
                        </a:rPr>
                        <a:t>Active </a:t>
                      </a:r>
                      <a:r>
                        <a:rPr lang="en-US" sz="1600" b="1" dirty="0">
                          <a:solidFill>
                            <a:srgbClr val="000000"/>
                          </a:solidFill>
                          <a:latin typeface="Times New Roman"/>
                          <a:ea typeface="SimSun"/>
                          <a:cs typeface="SimSun"/>
                        </a:rPr>
                        <a:t>dreams </a:t>
                      </a:r>
                      <a:r>
                        <a:rPr lang="en-US" sz="1600" dirty="0">
                          <a:solidFill>
                            <a:srgbClr val="000000"/>
                          </a:solidFill>
                          <a:latin typeface="Times New Roman"/>
                          <a:ea typeface="SimSun"/>
                          <a:cs typeface="SimSun"/>
                        </a:rPr>
                        <a:t>occur and are remembered.</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7</a:t>
                      </a:r>
                      <a:r>
                        <a:rPr lang="en-US" sz="1600" dirty="0" smtClean="0">
                          <a:solidFill>
                            <a:srgbClr val="000000"/>
                          </a:solidFill>
                          <a:latin typeface="Times New Roman"/>
                          <a:ea typeface="SimSun"/>
                          <a:cs typeface="SimSun"/>
                        </a:rPr>
                        <a:t>) Brain </a:t>
                      </a:r>
                      <a:r>
                        <a:rPr lang="en-US" sz="1600" dirty="0">
                          <a:solidFill>
                            <a:srgbClr val="000000"/>
                          </a:solidFill>
                          <a:latin typeface="Times New Roman"/>
                          <a:ea typeface="SimSun"/>
                          <a:cs typeface="SimSun"/>
                        </a:rPr>
                        <a:t>waves like </a:t>
                      </a:r>
                      <a:r>
                        <a:rPr lang="en-US" sz="1600" dirty="0" smtClean="0">
                          <a:solidFill>
                            <a:srgbClr val="000000"/>
                          </a:solidFill>
                          <a:latin typeface="Times New Roman"/>
                          <a:ea typeface="SimSun"/>
                          <a:cs typeface="SimSun"/>
                        </a:rPr>
                        <a:t>wakefulness </a:t>
                      </a:r>
                      <a:r>
                        <a:rPr lang="en-US" sz="1600" dirty="0">
                          <a:solidFill>
                            <a:srgbClr val="000000"/>
                          </a:solidFill>
                          <a:latin typeface="Times New Roman"/>
                          <a:ea typeface="SimSun"/>
                          <a:cs typeface="SimSun"/>
                        </a:rPr>
                        <a:t>State.</a:t>
                      </a:r>
                      <a:endParaRPr lang="en-US" sz="1600" dirty="0">
                        <a:latin typeface="Times New Roman"/>
                        <a:ea typeface="Times New Roman"/>
                        <a:cs typeface="Arial"/>
                      </a:endParaRPr>
                    </a:p>
                    <a:p>
                      <a:pPr marL="180340" indent="-180340" algn="justLow">
                        <a:lnSpc>
                          <a:spcPct val="115000"/>
                        </a:lnSpc>
                        <a:spcBef>
                          <a:spcPts val="600"/>
                        </a:spcBef>
                        <a:spcAft>
                          <a:spcPts val="0"/>
                        </a:spcAft>
                      </a:pPr>
                      <a:r>
                        <a:rPr lang="en-US" sz="1600" dirty="0">
                          <a:solidFill>
                            <a:srgbClr val="000000"/>
                          </a:solidFill>
                          <a:latin typeface="Times New Roman"/>
                          <a:ea typeface="SimSun"/>
                          <a:cs typeface="SimSun"/>
                        </a:rPr>
                        <a:t>8) Person difficult to be aroused.</a:t>
                      </a:r>
                      <a:endParaRPr lang="en-US" sz="1600" dirty="0">
                        <a:latin typeface="Times New Roman"/>
                        <a:ea typeface="Times New Roman"/>
                        <a:cs typeface="Arial"/>
                      </a:endParaRPr>
                    </a:p>
                    <a:p>
                      <a:pPr marL="180340" indent="-180340" algn="justLow">
                        <a:spcAft>
                          <a:spcPts val="0"/>
                        </a:spcAft>
                      </a:pPr>
                      <a:r>
                        <a:rPr lang="en-US" sz="1600" dirty="0">
                          <a:solidFill>
                            <a:srgbClr val="000000"/>
                          </a:solidFill>
                          <a:latin typeface="Times New Roman"/>
                          <a:ea typeface="SimSun"/>
                          <a:cs typeface="SimSun"/>
                        </a:rPr>
                        <a:t>9) Extreme inhibition of muscle tone .</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10</a:t>
                      </a:r>
                      <a:r>
                        <a:rPr lang="en-US" sz="1600" dirty="0" smtClean="0">
                          <a:solidFill>
                            <a:srgbClr val="000000"/>
                          </a:solidFill>
                          <a:latin typeface="Times New Roman"/>
                          <a:ea typeface="SimSun"/>
                          <a:cs typeface="SimSun"/>
                        </a:rPr>
                        <a:t>) Few </a:t>
                      </a:r>
                      <a:r>
                        <a:rPr lang="en-US" sz="1600" dirty="0">
                          <a:solidFill>
                            <a:srgbClr val="000000"/>
                          </a:solidFill>
                          <a:latin typeface="Times New Roman"/>
                          <a:ea typeface="SimSun"/>
                          <a:cs typeface="SimSun"/>
                        </a:rPr>
                        <a:t>irregular muscle movements.</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11) Brain </a:t>
                      </a:r>
                      <a:r>
                        <a:rPr lang="en-US" sz="1600" dirty="0" smtClean="0">
                          <a:solidFill>
                            <a:srgbClr val="000000"/>
                          </a:solidFill>
                          <a:latin typeface="Times New Roman"/>
                          <a:ea typeface="SimSun"/>
                          <a:cs typeface="SimSun"/>
                        </a:rPr>
                        <a:t>metabolism is </a:t>
                      </a:r>
                      <a:r>
                        <a:rPr lang="en-US" sz="1600" dirty="0">
                          <a:solidFill>
                            <a:srgbClr val="000000"/>
                          </a:solidFill>
                          <a:latin typeface="Times New Roman"/>
                          <a:ea typeface="SimSun"/>
                          <a:cs typeface="SimSun"/>
                        </a:rPr>
                        <a:t>highly </a:t>
                      </a:r>
                      <a:r>
                        <a:rPr lang="en-US" sz="1600" dirty="0" smtClean="0">
                          <a:solidFill>
                            <a:srgbClr val="000000"/>
                          </a:solidFill>
                          <a:latin typeface="Times New Roman"/>
                          <a:ea typeface="SimSun"/>
                          <a:cs typeface="SimSun"/>
                        </a:rPr>
                        <a:t>active.</a:t>
                      </a:r>
                      <a:endParaRPr lang="en-US" sz="1600" dirty="0">
                        <a:latin typeface="Times New Roman"/>
                        <a:ea typeface="Times New Roman"/>
                        <a:cs typeface="Arial"/>
                      </a:endParaRPr>
                    </a:p>
                    <a:p>
                      <a:pPr marL="180340" indent="-180340" algn="justLow">
                        <a:spcBef>
                          <a:spcPts val="600"/>
                        </a:spcBef>
                        <a:spcAft>
                          <a:spcPts val="0"/>
                        </a:spcAft>
                      </a:pPr>
                      <a:r>
                        <a:rPr lang="en-US" sz="1600" dirty="0">
                          <a:solidFill>
                            <a:srgbClr val="000000"/>
                          </a:solidFill>
                          <a:latin typeface="Times New Roman"/>
                          <a:ea typeface="SimSun"/>
                          <a:cs typeface="SimSun"/>
                        </a:rPr>
                        <a:t>12) Erection in genital organs even in children and clitoris in females.</a:t>
                      </a:r>
                      <a:endParaRPr lang="en-US" sz="1600" dirty="0">
                        <a:latin typeface="Times New Roman"/>
                        <a:ea typeface="Times New Roman"/>
                        <a:cs typeface="Arial"/>
                      </a:endParaRPr>
                    </a:p>
                  </a:txBody>
                  <a:tcPr marL="50380" marR="503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255396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155100"/>
          </a:xfrm>
        </p:spPr>
        <p:txBody>
          <a:bodyPr/>
          <a:lstStyle/>
          <a:p>
            <a:pPr marL="90170" indent="0" algn="justLow">
              <a:spcBef>
                <a:spcPts val="0"/>
              </a:spcBef>
              <a:buNone/>
            </a:pP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buNone/>
            </a:pPr>
            <a:r>
              <a:rPr lang="en-US" sz="1800" b="1" u="sng" dirty="0" smtClean="0">
                <a:latin typeface="Times New Roman" pitchFamily="18" charset="0"/>
                <a:cs typeface="Times New Roman" pitchFamily="18" charset="0"/>
              </a:rPr>
              <a:t>Note that</a:t>
            </a:r>
            <a:r>
              <a:rPr lang="en-US" sz="1800" b="1"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Severe inhibition that occurs in muscle tone during REM sleep is due to increase activity of the </a:t>
            </a:r>
            <a:r>
              <a:rPr lang="en-US" sz="1800" b="1" dirty="0" smtClean="0">
                <a:latin typeface="Times New Roman" pitchFamily="18" charset="0"/>
                <a:cs typeface="Times New Roman" pitchFamily="18" charset="0"/>
              </a:rPr>
              <a:t>inhibitory supra-spinal centers </a:t>
            </a:r>
          </a:p>
          <a:p>
            <a:pPr>
              <a:buFontTx/>
              <a:buChar char="-"/>
            </a:pPr>
            <a:r>
              <a:rPr lang="en-US" sz="1800" dirty="0" smtClean="0">
                <a:latin typeface="Times New Roman" pitchFamily="18" charset="0"/>
                <a:cs typeface="Times New Roman" pitchFamily="18" charset="0"/>
              </a:rPr>
              <a:t>REM sleep is also called </a:t>
            </a:r>
            <a:r>
              <a:rPr lang="en-US" sz="1800" u="sng" dirty="0" smtClean="0">
                <a:latin typeface="Times New Roman" pitchFamily="18" charset="0"/>
                <a:cs typeface="Times New Roman" pitchFamily="18" charset="0"/>
              </a:rPr>
              <a:t>" paradoxical " sleep </a:t>
            </a:r>
            <a:r>
              <a:rPr lang="en-US" sz="1800" dirty="0" smtClean="0">
                <a:latin typeface="Times New Roman" pitchFamily="18" charset="0"/>
                <a:cs typeface="Times New Roman" pitchFamily="18" charset="0"/>
              </a:rPr>
              <a:t>because the increased brain activities and brain metabolism during it.</a:t>
            </a:r>
          </a:p>
          <a:p>
            <a:pPr algn="ctr">
              <a:buNone/>
            </a:pPr>
            <a:r>
              <a:rPr lang="en-US" sz="2800" b="1" dirty="0" smtClean="0">
                <a:latin typeface="Times New Roman" pitchFamily="18" charset="0"/>
                <a:cs typeface="Times New Roman" pitchFamily="18" charset="0"/>
              </a:rPr>
              <a:t>Theories of sleep</a:t>
            </a:r>
            <a:endParaRPr lang="en-US" sz="2800" dirty="0" smtClean="0">
              <a:latin typeface="Times New Roman" pitchFamily="18" charset="0"/>
              <a:cs typeface="Times New Roman" pitchFamily="18" charset="0"/>
            </a:endParaRPr>
          </a:p>
          <a:p>
            <a:pPr>
              <a:buNone/>
            </a:pPr>
            <a:r>
              <a:rPr lang="en-US" sz="1800" b="1" u="sng" dirty="0" smtClean="0">
                <a:latin typeface="Times New Roman" pitchFamily="18" charset="0"/>
                <a:cs typeface="Times New Roman" pitchFamily="18" charset="0"/>
              </a:rPr>
              <a:t>A-The “passive" theory of sleep</a:t>
            </a:r>
            <a:r>
              <a:rPr lang="en-US" sz="1800" dirty="0" smtClean="0">
                <a:latin typeface="Times New Roman" pitchFamily="18" charset="0"/>
                <a:cs typeface="Times New Roman" pitchFamily="18" charset="0"/>
              </a:rPr>
              <a:t> :</a:t>
            </a:r>
          </a:p>
          <a:p>
            <a:pPr>
              <a:buNone/>
            </a:pPr>
            <a:r>
              <a:rPr lang="en-US"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States that reticular activating system receives visual, auditory and tactile impulses from surroundings, then activates cerebral cortex causing state of wakefulness. Fatigue </a:t>
            </a:r>
            <a:r>
              <a:rPr lang="en-US" sz="1800" u="sng" dirty="0" smtClean="0">
                <a:latin typeface="Times New Roman" pitchFamily="18" charset="0"/>
                <a:cs typeface="Times New Roman" pitchFamily="18" charset="0"/>
              </a:rPr>
              <a:t>of these neural circuits</a:t>
            </a:r>
            <a:r>
              <a:rPr lang="en-US" sz="1800" dirty="0" smtClean="0">
                <a:latin typeface="Times New Roman" pitchFamily="18" charset="0"/>
                <a:cs typeface="Times New Roman" pitchFamily="18" charset="0"/>
              </a:rPr>
              <a:t> was thought to cause sleep until recovery occurs and so on. </a:t>
            </a:r>
          </a:p>
          <a:p>
            <a:pPr>
              <a:buNone/>
            </a:pPr>
            <a:r>
              <a:rPr lang="en-US" sz="1800" dirty="0" smtClean="0">
                <a:latin typeface="Times New Roman" pitchFamily="18" charset="0"/>
                <a:cs typeface="Times New Roman" pitchFamily="18" charset="0"/>
              </a:rPr>
              <a:t>   - However </a:t>
            </a:r>
            <a:r>
              <a:rPr lang="en-US" sz="1800" dirty="0" err="1" smtClean="0">
                <a:latin typeface="Times New Roman" pitchFamily="18" charset="0"/>
                <a:cs typeface="Times New Roman" pitchFamily="18" charset="0"/>
              </a:rPr>
              <a:t>transection</a:t>
            </a:r>
            <a:r>
              <a:rPr lang="en-US" sz="1800" dirty="0" smtClean="0">
                <a:latin typeface="Times New Roman" pitchFamily="18" charset="0"/>
                <a:cs typeface="Times New Roman" pitchFamily="18" charset="0"/>
              </a:rPr>
              <a:t> in brain stem in mid-pontine region leads to a brain that never goes to sleep, which indicates presence of other centers below mid pons that send impulses to higher center causing sleep.</a:t>
            </a:r>
          </a:p>
          <a:p>
            <a:pPr>
              <a:buFontTx/>
              <a:buChar char="-"/>
            </a:pPr>
            <a:endParaRPr lang="en-US" sz="1800" dirty="0" smtClean="0">
              <a:latin typeface="Times New Roman" pitchFamily="18" charset="0"/>
              <a:cs typeface="Times New Roman" pitchFamily="18" charset="0"/>
            </a:endParaRP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5</a:t>
            </a:fld>
            <a:endParaRPr/>
          </a:p>
        </p:txBody>
      </p:sp>
    </p:spTree>
    <p:extLst>
      <p:ext uri="{BB962C8B-B14F-4D97-AF65-F5344CB8AC3E}">
        <p14:creationId xmlns="" xmlns:p14="http://schemas.microsoft.com/office/powerpoint/2010/main" val="3373419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6</a:t>
            </a:fld>
            <a:endParaRPr/>
          </a:p>
        </p:txBody>
      </p:sp>
      <p:sp>
        <p:nvSpPr>
          <p:cNvPr id="3" name="Round Same Side Corner Rectangle 2"/>
          <p:cNvSpPr/>
          <p:nvPr/>
        </p:nvSpPr>
        <p:spPr>
          <a:xfrm>
            <a:off x="7596336" y="4371951"/>
            <a:ext cx="648072" cy="504056"/>
          </a:xfrm>
          <a:prstGeom prst="round2Same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308304" y="4749850"/>
            <a:ext cx="360040" cy="198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Rectangle 2"/>
          <p:cNvSpPr>
            <a:spLocks noChangeArrowheads="1"/>
          </p:cNvSpPr>
          <p:nvPr/>
        </p:nvSpPr>
        <p:spPr bwMode="auto">
          <a:xfrm>
            <a:off x="395536" y="73351"/>
            <a:ext cx="828092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8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 Active theory of sleep:</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Stimulation of " </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middle </a:t>
            </a:r>
            <a:r>
              <a:rPr kumimoji="0" lang="en-US" sz="1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raph</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nuclei</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 lower pons and medulla produce sleep. These nuclei send wide neural connection to cortex, limbic system, diencephalon and also to the spinal cord which can inhibit pain sensations</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Stimulation of other areas like nucleus of </a:t>
            </a:r>
            <a:r>
              <a:rPr kumimoji="0" lang="en-US" sz="1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tractus</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solitarius</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8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rostral</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part of the hypothalamus and some diffuse nuclei in thalamus has the same effect</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the </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“locus</a:t>
            </a:r>
            <a:r>
              <a:rPr kumimoji="0" lang="en-US" sz="18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800" b="1" i="0" u="sng"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ceruleus</a:t>
            </a:r>
            <a:r>
              <a:rPr kumimoji="0" lang="en-US" sz="18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 the brain stem is considered as a center for REM sleep. The neurons of this nucleus secrete norepinephrine.</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8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C- Metabolic theory of sleep:</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This theory states that prolonged wakefulness causes progressive accumulation of many chemical substances in brain stem and C.S.F that when reach a certain concentration it produces sleep.</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Of these factors   "</a:t>
            </a:r>
            <a:r>
              <a:rPr kumimoji="0" lang="en-US" sz="1800"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muramyl</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peptide</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Another substance which is a non peptide called "</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Sleep factor</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1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serotonin</a:t>
            </a:r>
            <a:r>
              <a:rPr kumimoji="0" lang="en-US" sz="1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was separated from brain stem of animal that were kept awake for days, when injected into third ventricle of normal animals caused immediate sleep.</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279355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0" y="0"/>
            <a:ext cx="9144000" cy="3435846"/>
          </a:xfrm>
        </p:spPr>
        <p:txBody>
          <a:bodyPr/>
          <a:lstStyle/>
          <a:p>
            <a:pPr>
              <a:buNone/>
            </a:pPr>
            <a:r>
              <a:rPr lang="en-US" sz="1800" b="1" u="sng" dirty="0" smtClean="0">
                <a:latin typeface="Times New Roman" pitchFamily="18" charset="0"/>
                <a:cs typeface="Times New Roman" pitchFamily="18" charset="0"/>
              </a:rPr>
              <a:t>D- Positive feed back theory:</a:t>
            </a:r>
            <a:r>
              <a:rPr lang="en-US" sz="1800" dirty="0" smtClean="0">
                <a:latin typeface="Times New Roman" pitchFamily="18" charset="0"/>
                <a:cs typeface="Times New Roman" pitchFamily="18" charset="0"/>
              </a:rPr>
              <a:t> </a:t>
            </a:r>
          </a:p>
          <a:p>
            <a:pPr lvl="0">
              <a:buNone/>
            </a:pPr>
            <a:r>
              <a:rPr lang="en-US" sz="1800" dirty="0" smtClean="0">
                <a:latin typeface="Times New Roman" pitchFamily="18" charset="0"/>
                <a:cs typeface="Times New Roman" pitchFamily="18" charset="0"/>
              </a:rPr>
              <a:t>This feedback between reticular formation and cerebral cortex. This theory explains in fact the periodicity between sleep and wakefulness. </a:t>
            </a:r>
          </a:p>
          <a:p>
            <a:pPr lvl="0">
              <a:buNone/>
            </a:pPr>
            <a:r>
              <a:rPr lang="en-US" sz="1800" dirty="0" smtClean="0">
                <a:latin typeface="Times New Roman" pitchFamily="18" charset="0"/>
                <a:cs typeface="Times New Roman" pitchFamily="18" charset="0"/>
              </a:rPr>
              <a:t>When the sleeping centers are not active, the reticular activating system stimulate the cerebral cortex, which in  turn activate the reticular formation, which in  turn reactivate the cerebral cortex and so...on. This circuit keeps the state of wakefulness till it becomes </a:t>
            </a:r>
            <a:r>
              <a:rPr lang="en-US" sz="1800" b="1" dirty="0" smtClean="0">
                <a:latin typeface="Times New Roman" pitchFamily="18" charset="0"/>
                <a:cs typeface="Times New Roman" pitchFamily="18" charset="0"/>
              </a:rPr>
              <a:t>fatigued </a:t>
            </a:r>
            <a:r>
              <a:rPr lang="en-US" sz="1800" dirty="0" smtClean="0">
                <a:latin typeface="Times New Roman" pitchFamily="18" charset="0"/>
                <a:cs typeface="Times New Roman" pitchFamily="18" charset="0"/>
              </a:rPr>
              <a:t>or the sleeping centers become active.</a:t>
            </a:r>
          </a:p>
          <a:p>
            <a:pPr algn="ctr">
              <a:buNone/>
            </a:pPr>
            <a:r>
              <a:rPr lang="en-US" sz="1800" b="1" u="sng" dirty="0" smtClean="0">
                <a:latin typeface="Times New Roman" pitchFamily="18" charset="0"/>
                <a:cs typeface="Times New Roman" pitchFamily="18" charset="0"/>
              </a:rPr>
              <a:t>The physiological importance of sleep</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1- Sleep restores both normal levels of activity and  balance among the different parts of the neurons in the C.N.S</a:t>
            </a:r>
          </a:p>
          <a:p>
            <a:pPr>
              <a:buNone/>
            </a:pPr>
            <a:r>
              <a:rPr lang="en-US" sz="1800" dirty="0" smtClean="0">
                <a:latin typeface="Times New Roman" pitchFamily="18" charset="0"/>
                <a:cs typeface="Times New Roman" pitchFamily="18" charset="0"/>
              </a:rPr>
              <a:t>2- Loss of sleep makes C.N.S neurons to lose their base line of physiological operations. Lack of sleep also causes malfunction of the mind and abnormal behavioral activities. The person becomes irritable and even psychotic, with great loss of concentration and extreme fatigability</a:t>
            </a:r>
          </a:p>
          <a:p>
            <a:pPr>
              <a:buNone/>
            </a:pPr>
            <a:r>
              <a:rPr lang="en-US" sz="1800" dirty="0" smtClean="0">
                <a:latin typeface="Times New Roman" pitchFamily="18" charset="0"/>
                <a:cs typeface="Times New Roman" pitchFamily="18" charset="0"/>
              </a:rPr>
              <a:t>3- Marked increase in sympathetic activities all over the body in sleep deprivation.</a:t>
            </a:r>
          </a:p>
          <a:p>
            <a:pPr>
              <a:buNone/>
            </a:pPr>
            <a:r>
              <a:rPr lang="en-US" sz="1800" dirty="0" smtClean="0">
                <a:latin typeface="Times New Roman" pitchFamily="18" charset="0"/>
                <a:cs typeface="Times New Roman" pitchFamily="18" charset="0"/>
              </a:rPr>
              <a:t>4- Disturbance in other body functions secondary to disturbance in their nervous control as digestion, absorption, hormone </a:t>
            </a:r>
            <a:r>
              <a:rPr lang="en-US" sz="1800" dirty="0" smtClean="0">
                <a:latin typeface="Times New Roman" pitchFamily="18" charset="0"/>
                <a:cs typeface="Times New Roman" pitchFamily="18" charset="0"/>
              </a:rPr>
              <a:t>secretions, </a:t>
            </a:r>
            <a:r>
              <a:rPr lang="en-US" sz="1800" dirty="0" smtClean="0">
                <a:latin typeface="Times New Roman" pitchFamily="18" charset="0"/>
                <a:cs typeface="Times New Roman" pitchFamily="18" charset="0"/>
              </a:rPr>
              <a:t>vasomotor and cardiovascular regulation.</a:t>
            </a:r>
            <a:endParaRPr lang="en-US" sz="1800" dirty="0">
              <a:latin typeface="Times New Roman" pitchFamily="18" charset="0"/>
              <a:cs typeface="Times New Roman"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7</a:t>
            </a:fld>
            <a:endParaRPr/>
          </a:p>
        </p:txBody>
      </p:sp>
    </p:spTree>
    <p:extLst>
      <p:ext uri="{BB962C8B-B14F-4D97-AF65-F5344CB8AC3E}">
        <p14:creationId xmlns="" xmlns:p14="http://schemas.microsoft.com/office/powerpoint/2010/main" val="3866596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435846"/>
          </a:xfrm>
        </p:spPr>
        <p:txBody>
          <a:bodyPr/>
          <a:lstStyle/>
          <a:p>
            <a:endParaRPr lang="en-US" sz="1600" dirty="0" smtClean="0"/>
          </a:p>
          <a:p>
            <a:pPr>
              <a:buNone/>
            </a:pPr>
            <a:r>
              <a:rPr lang="en-US" sz="1800" b="1" u="sng" dirty="0" smtClean="0">
                <a:latin typeface="Times New Roman" pitchFamily="18" charset="0"/>
                <a:cs typeface="Times New Roman" pitchFamily="18" charset="0"/>
              </a:rPr>
              <a:t>-Positive feed back</a:t>
            </a:r>
            <a:r>
              <a:rPr lang="en-US" sz="1800" u="sng" dirty="0" smtClean="0">
                <a:latin typeface="Times New Roman" pitchFamily="18" charset="0"/>
                <a:cs typeface="Times New Roman" pitchFamily="18" charset="0"/>
              </a:rPr>
              <a:t> </a:t>
            </a:r>
            <a:r>
              <a:rPr lang="en-US" sz="1800" b="1" u="sng" dirty="0" smtClean="0">
                <a:latin typeface="Times New Roman" pitchFamily="18" charset="0"/>
                <a:cs typeface="Times New Roman" pitchFamily="18" charset="0"/>
              </a:rPr>
              <a:t>mechanisms in the body:</a:t>
            </a:r>
          </a:p>
          <a:p>
            <a:pPr>
              <a:buNone/>
            </a:pP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1- Positive feed back mechanism between estrogen and LH hormone which causes LH surge and ovulation.</a:t>
            </a:r>
          </a:p>
          <a:p>
            <a:pPr>
              <a:buNone/>
            </a:pPr>
            <a:r>
              <a:rPr lang="en-US" sz="1800" dirty="0" smtClean="0">
                <a:latin typeface="Times New Roman" pitchFamily="18" charset="0"/>
                <a:cs typeface="Times New Roman" pitchFamily="18" charset="0"/>
              </a:rPr>
              <a:t>2- Hyperthermia increases metabolism and increased metabolism causes hyperthermia and so on.</a:t>
            </a:r>
          </a:p>
          <a:p>
            <a:pPr>
              <a:buNone/>
            </a:pPr>
            <a:r>
              <a:rPr lang="en-US" sz="1800" dirty="0" smtClean="0">
                <a:latin typeface="Times New Roman" pitchFamily="18" charset="0"/>
                <a:cs typeface="Times New Roman" pitchFamily="18" charset="0"/>
              </a:rPr>
              <a:t>3- In </a:t>
            </a:r>
            <a:r>
              <a:rPr lang="en-US" sz="1800" dirty="0" err="1" smtClean="0">
                <a:latin typeface="Times New Roman" pitchFamily="18" charset="0"/>
                <a:cs typeface="Times New Roman" pitchFamily="18" charset="0"/>
              </a:rPr>
              <a:t>labour</a:t>
            </a:r>
            <a:r>
              <a:rPr lang="en-US" sz="1800" dirty="0" smtClean="0">
                <a:latin typeface="Times New Roman" pitchFamily="18" charset="0"/>
                <a:cs typeface="Times New Roman" pitchFamily="18" charset="0"/>
              </a:rPr>
              <a:t>, uterine contraction push head of baby to dilate the cervix, dilation of cervix send afferent impulses to sacral region causing more uterine contraction and so on.</a:t>
            </a:r>
          </a:p>
          <a:p>
            <a:pPr>
              <a:buNone/>
            </a:pPr>
            <a:r>
              <a:rPr lang="en-US" sz="1800" dirty="0" smtClean="0">
                <a:latin typeface="Times New Roman" pitchFamily="18" charset="0"/>
                <a:cs typeface="Times New Roman" pitchFamily="18" charset="0"/>
              </a:rPr>
              <a:t>4- Positive feed back mechanism between cerebral cortex and the reticular formation which cause wakefulness state.</a:t>
            </a: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8</a:t>
            </a:fld>
            <a:endParaRPr/>
          </a:p>
        </p:txBody>
      </p:sp>
    </p:spTree>
    <p:extLst>
      <p:ext uri="{BB962C8B-B14F-4D97-AF65-F5344CB8AC3E}">
        <p14:creationId xmlns="" xmlns:p14="http://schemas.microsoft.com/office/powerpoint/2010/main" val="3580467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195486"/>
            <a:ext cx="8801334" cy="3096344"/>
          </a:xfrm>
        </p:spPr>
        <p:txBody>
          <a:bodyPr/>
          <a:lstStyle/>
          <a:p>
            <a:pPr algn="ctr">
              <a:buNone/>
            </a:pPr>
            <a:r>
              <a:rPr lang="en-US" sz="1600" b="1" dirty="0" smtClean="0">
                <a:latin typeface="Times New Roman" pitchFamily="18" charset="0"/>
                <a:cs typeface="Times New Roman" pitchFamily="18" charset="0"/>
              </a:rPr>
              <a:t>Reticular Formation</a:t>
            </a:r>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The reticular formation consists</a:t>
            </a:r>
            <a:r>
              <a:rPr lang="en-US" sz="1600" dirty="0" smtClean="0">
                <a:latin typeface="Times New Roman" pitchFamily="18" charset="0"/>
                <a:cs typeface="Times New Roman" pitchFamily="18" charset="0"/>
              </a:rPr>
              <a:t> of millions of neurons which</a:t>
            </a:r>
            <a:r>
              <a:rPr lang="en-US" sz="1600" baseline="-250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spreads along the mid-ventral part of the whole brain stem.</a:t>
            </a:r>
          </a:p>
          <a:p>
            <a:pPr>
              <a:buNone/>
            </a:pPr>
            <a:r>
              <a:rPr lang="en-US" sz="1600" dirty="0" smtClean="0">
                <a:latin typeface="Times New Roman" pitchFamily="18" charset="0"/>
                <a:cs typeface="Times New Roman" pitchFamily="18" charset="0"/>
              </a:rPr>
              <a:t>- </a:t>
            </a:r>
            <a:r>
              <a:rPr lang="en-US" sz="1600" u="sng" dirty="0" smtClean="0">
                <a:latin typeface="Times New Roman" pitchFamily="18" charset="0"/>
                <a:cs typeface="Times New Roman" pitchFamily="18" charset="0"/>
              </a:rPr>
              <a:t>It is corresponding to</a:t>
            </a:r>
            <a:r>
              <a:rPr lang="en-US" sz="1600" dirty="0" smtClean="0">
                <a:latin typeface="Times New Roman" pitchFamily="18" charset="0"/>
                <a:cs typeface="Times New Roman" pitchFamily="18" charset="0"/>
              </a:rPr>
              <a:t> the </a:t>
            </a:r>
            <a:r>
              <a:rPr lang="en-US" sz="1600" dirty="0" err="1" smtClean="0">
                <a:latin typeface="Times New Roman" pitchFamily="18" charset="0"/>
                <a:cs typeface="Times New Roman" pitchFamily="18" charset="0"/>
              </a:rPr>
              <a:t>interneurons</a:t>
            </a:r>
            <a:r>
              <a:rPr lang="en-US" sz="1600" dirty="0" smtClean="0">
                <a:latin typeface="Times New Roman" pitchFamily="18" charset="0"/>
                <a:cs typeface="Times New Roman" pitchFamily="18" charset="0"/>
              </a:rPr>
              <a:t> of the spinal cord being  continuous with them in the upper cervical segments then extending upward to the level of the </a:t>
            </a:r>
            <a:r>
              <a:rPr lang="en-US" sz="1600" dirty="0" smtClean="0">
                <a:latin typeface="Times New Roman" pitchFamily="18" charset="0"/>
                <a:cs typeface="Times New Roman" pitchFamily="18" charset="0"/>
              </a:rPr>
              <a:t>intra-</a:t>
            </a:r>
            <a:r>
              <a:rPr lang="en-US" sz="1600" dirty="0" err="1" smtClean="0">
                <a:latin typeface="Times New Roman" pitchFamily="18" charset="0"/>
                <a:cs typeface="Times New Roman" pitchFamily="18" charset="0"/>
              </a:rPr>
              <a:t>laminal</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and </a:t>
            </a:r>
            <a:r>
              <a:rPr lang="en-US" sz="1600" dirty="0" smtClean="0">
                <a:latin typeface="Times New Roman" pitchFamily="18" charset="0"/>
                <a:cs typeface="Times New Roman" pitchFamily="18" charset="0"/>
              </a:rPr>
              <a:t>non-specific </a:t>
            </a:r>
            <a:r>
              <a:rPr lang="en-US" sz="1600" dirty="0" smtClean="0">
                <a:latin typeface="Times New Roman" pitchFamily="18" charset="0"/>
                <a:cs typeface="Times New Roman" pitchFamily="18" charset="0"/>
              </a:rPr>
              <a:t>thalamic nuclei </a:t>
            </a:r>
            <a:r>
              <a:rPr lang="en-US" sz="1600" dirty="0" err="1" smtClean="0">
                <a:latin typeface="Times New Roman" pitchFamily="18" charset="0"/>
                <a:cs typeface="Times New Roman" pitchFamily="18" charset="0"/>
              </a:rPr>
              <a:t>anastomosing</a:t>
            </a:r>
            <a:r>
              <a:rPr lang="en-US" sz="1600" dirty="0" smtClean="0">
                <a:latin typeface="Times New Roman" pitchFamily="18" charset="0"/>
                <a:cs typeface="Times New Roman" pitchFamily="18" charset="0"/>
              </a:rPr>
              <a:t> with them, then diffusing nearly to all areas of the cerebral cortex .</a:t>
            </a:r>
          </a:p>
          <a:p>
            <a:pPr>
              <a:buNone/>
            </a:pPr>
            <a:r>
              <a:rPr lang="en-US" sz="1600" b="1" u="sng" dirty="0" smtClean="0">
                <a:latin typeface="Times New Roman" pitchFamily="18" charset="0"/>
                <a:cs typeface="Times New Roman" pitchFamily="18" charset="0"/>
              </a:rPr>
              <a:t> - Types of cells ( neurons) that are found in the R.F:</a:t>
            </a:r>
            <a:endParaRPr lang="en-US" sz="1600" dirty="0" smtClean="0">
              <a:latin typeface="Times New Roman" pitchFamily="18" charset="0"/>
              <a:cs typeface="Times New Roman" pitchFamily="18" charset="0"/>
            </a:endParaRPr>
          </a:p>
          <a:p>
            <a:pPr>
              <a:buNone/>
            </a:pPr>
            <a:r>
              <a:rPr lang="en-US" sz="1600" b="1" dirty="0" smtClean="0">
                <a:latin typeface="Times New Roman" pitchFamily="18" charset="0"/>
                <a:cs typeface="Times New Roman" pitchFamily="18" charset="0"/>
              </a:rPr>
              <a:t>1- </a:t>
            </a:r>
            <a:r>
              <a:rPr lang="en-US" sz="1600" b="1" u="sng" dirty="0" smtClean="0">
                <a:latin typeface="Times New Roman" pitchFamily="18" charset="0"/>
                <a:cs typeface="Times New Roman" pitchFamily="18" charset="0"/>
              </a:rPr>
              <a:t>Sensory neurons</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-They are the largest in number but the smaller in size having short axons and make many interconnections with each others.</a:t>
            </a:r>
          </a:p>
          <a:p>
            <a:pPr>
              <a:buNone/>
            </a:pPr>
            <a:r>
              <a:rPr lang="en-US" sz="1600" dirty="0" smtClean="0">
                <a:latin typeface="Times New Roman" pitchFamily="18" charset="0"/>
                <a:cs typeface="Times New Roman" pitchFamily="18" charset="0"/>
              </a:rPr>
              <a:t>-These neurons are the site of convergence, divergence and formation of the reverberating circuits which enable R.F to act as a </a:t>
            </a:r>
            <a:r>
              <a:rPr lang="en-US" sz="1600" b="1" dirty="0" smtClean="0">
                <a:latin typeface="Times New Roman" pitchFamily="18" charset="0"/>
                <a:cs typeface="Times New Roman" pitchFamily="18" charset="0"/>
              </a:rPr>
              <a:t>link</a:t>
            </a:r>
            <a:r>
              <a:rPr lang="en-US" sz="1600" dirty="0" smtClean="0">
                <a:latin typeface="Times New Roman" pitchFamily="18" charset="0"/>
                <a:cs typeface="Times New Roman" pitchFamily="18" charset="0"/>
              </a:rPr>
              <a:t> between lower and higher centers in the brain.</a:t>
            </a:r>
          </a:p>
          <a:p>
            <a:pPr>
              <a:buNone/>
            </a:pPr>
            <a:r>
              <a:rPr lang="en-US" sz="1600" dirty="0" smtClean="0">
                <a:latin typeface="Times New Roman" pitchFamily="18" charset="0"/>
                <a:cs typeface="Times New Roman" pitchFamily="18" charset="0"/>
              </a:rPr>
              <a:t>-These neurons receive impulses from :-</a:t>
            </a:r>
          </a:p>
          <a:p>
            <a:pPr>
              <a:buNone/>
            </a:pPr>
            <a:r>
              <a:rPr lang="en-US" sz="1600" dirty="0" smtClean="0">
                <a:latin typeface="Times New Roman" pitchFamily="18" charset="0"/>
                <a:cs typeface="Times New Roman" pitchFamily="18" charset="0"/>
              </a:rPr>
              <a:t>-</a:t>
            </a:r>
            <a:r>
              <a:rPr lang="en-US" sz="1600" u="sng" dirty="0" smtClean="0">
                <a:latin typeface="Times New Roman" pitchFamily="18" charset="0"/>
                <a:cs typeface="Times New Roman" pitchFamily="18" charset="0"/>
              </a:rPr>
              <a:t>All ascending tracts</a:t>
            </a:r>
            <a:r>
              <a:rPr lang="en-US" sz="1600" dirty="0" smtClean="0">
                <a:latin typeface="Times New Roman" pitchFamily="18" charset="0"/>
                <a:cs typeface="Times New Roman" pitchFamily="18" charset="0"/>
              </a:rPr>
              <a:t> including auditory, olfactory, and visual pathways . </a:t>
            </a:r>
          </a:p>
          <a:p>
            <a:pPr>
              <a:buNone/>
            </a:pPr>
            <a:r>
              <a:rPr lang="en-US" sz="1600" u="sng" dirty="0" smtClean="0">
                <a:latin typeface="Times New Roman" pitchFamily="18" charset="0"/>
                <a:cs typeface="Times New Roman" pitchFamily="18" charset="0"/>
              </a:rPr>
              <a:t>-Many higher centers</a:t>
            </a:r>
            <a:r>
              <a:rPr lang="en-US" sz="1600" dirty="0" smtClean="0">
                <a:latin typeface="Times New Roman" pitchFamily="18" charset="0"/>
                <a:cs typeface="Times New Roman" pitchFamily="18" charset="0"/>
              </a:rPr>
              <a:t> including cerebral cortex, hypothalamus basal ganglia, cerebellum and vestibular apparatus.</a:t>
            </a: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9</a:t>
            </a:fld>
            <a:endParaRPr/>
          </a:p>
        </p:txBody>
      </p:sp>
    </p:spTree>
    <p:extLst>
      <p:ext uri="{BB962C8B-B14F-4D97-AF65-F5344CB8AC3E}">
        <p14:creationId xmlns="" xmlns:p14="http://schemas.microsoft.com/office/powerpoint/2010/main" val="2568640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6FDB647AE44DF4BAE5DC62529B122B1" ma:contentTypeVersion="5" ma:contentTypeDescription="Create a new document." ma:contentTypeScope="" ma:versionID="b06e03018a097dde117357aaf14b1eae">
  <xsd:schema xmlns:xsd="http://www.w3.org/2001/XMLSchema" xmlns:xs="http://www.w3.org/2001/XMLSchema" xmlns:p="http://schemas.microsoft.com/office/2006/metadata/properties" xmlns:ns2="4900a897-af03-4fca-af40-02b01c647703" targetNamespace="http://schemas.microsoft.com/office/2006/metadata/properties" ma:root="true" ma:fieldsID="44acdbb259b2d190c87bd28feb5744b5" ns2:_="">
    <xsd:import namespace="4900a897-af03-4fca-af40-02b01c64770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0a897-af03-4fca-af40-02b01c6477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7A11CD-EE03-4915-8F4D-89EEE9CE7035}">
  <ds:schemaRefs>
    <ds:schemaRef ds:uri="http://schemas.microsoft.com/sharepoint/v3/contenttype/forms"/>
  </ds:schemaRefs>
</ds:datastoreItem>
</file>

<file path=customXml/itemProps2.xml><?xml version="1.0" encoding="utf-8"?>
<ds:datastoreItem xmlns:ds="http://schemas.openxmlformats.org/officeDocument/2006/customXml" ds:itemID="{46CAAD5C-1899-44CA-B688-B6301FEF75BD}"/>
</file>

<file path=customXml/itemProps3.xml><?xml version="1.0" encoding="utf-8"?>
<ds:datastoreItem xmlns:ds="http://schemas.openxmlformats.org/officeDocument/2006/customXml" ds:itemID="{A3E1BA40-F53D-45B3-97E4-B5F93052BF1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3500</TotalTime>
  <Words>1553</Words>
  <Application>Microsoft Office PowerPoint</Application>
  <PresentationFormat>On-screen Show (16:9)</PresentationFormat>
  <Paragraphs>129</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Times New Roman</vt:lpstr>
      <vt:lpstr>SimSun</vt:lpstr>
      <vt:lpstr>Symbol</vt:lpstr>
      <vt:lpstr>نسق Office</vt:lpstr>
      <vt:lpstr>   8. Arousal and sleep Physiology.  By Prof. Sherif W. Mansour Physiology dpt., Mutah school of Medicine. </vt:lpstr>
      <vt:lpstr>    </vt:lpstr>
      <vt:lpstr>    </vt:lpstr>
      <vt:lpstr>    </vt:lpstr>
      <vt:lpstr>    </vt:lpstr>
      <vt:lpstr>    </vt:lpstr>
      <vt:lpstr>    </vt:lpstr>
      <vt:lpstr>    </vt:lpstr>
      <vt:lpstr>    </vt:lpstr>
      <vt:lpstr>    </vt:lpstr>
      <vt:lpstr>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mutah</cp:lastModifiedBy>
  <cp:revision>69</cp:revision>
  <dcterms:modified xsi:type="dcterms:W3CDTF">2021-12-30T05:36:53Z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0x01010036FDB647AE44DF4BAE5DC62529B122B1</vt:lpwstr>
  </property>
</Properties>
</file>