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3" r:id="rId8"/>
    <p:sldId id="264" r:id="rId9"/>
    <p:sldId id="261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5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D8749-7B77-4624-8959-4FD83A9B973F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BEDF0-4B9E-4BE1-B0D5-7EC67760AE30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653527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24DE2-8294-4FF8-9D0B-7E60D9F682B1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9B16A-0BAD-4594-854C-B23BFB4B182A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40333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6C7DA-A356-4C2E-B9EF-2AEBFCF1676E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BC65F-C8AA-4946-85DE-E2E968045666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5307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C5BA9-65A2-4C0D-95E9-1EBFF6BF6E2C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A0065-AB28-4541-B0E4-C4F7468416CC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57830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F4BEB-9CEE-4203-8BBB-247BC12E910F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160C6-CD38-48C8-B5DD-AC50B7EE5BC6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96310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C926D-B931-4E70-B284-5D4B4F63CFD7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E44E7-C871-4622-834F-3B99BC703A3F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50360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A12A9-D361-42D8-B0AE-67860EF04CE1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0BBF2-91A7-4FA3-AE1E-E1DD1792B5EF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96942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6E3C3-CA51-4546-B165-A027166F6583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731FF-4E5F-43BD-8AB4-4C79F226B7BB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54236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7A23E-64F5-422A-9D42-5952CDD45C1B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1C071-209C-4711-9950-F1F1B7875A8E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25757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5B9A4-9F93-4B2A-ADE7-CD751F9DE159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86A57-B2A9-4022-99F2-E71383F38EF5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621763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71586-1A05-4E2F-B3E8-935833D892F4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FB532-E360-421E-85EB-3078EE99B17B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280332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 smtClean="0"/>
              <a:t>Click to edit Master text styles</a:t>
            </a:r>
          </a:p>
          <a:p>
            <a:pPr lvl="1"/>
            <a:r>
              <a:rPr lang="en-US" altLang="ar-JO" smtClean="0"/>
              <a:t>Second level</a:t>
            </a:r>
          </a:p>
          <a:p>
            <a:pPr lvl="2"/>
            <a:r>
              <a:rPr lang="en-US" altLang="ar-JO" smtClean="0"/>
              <a:t>Third level</a:t>
            </a:r>
          </a:p>
          <a:p>
            <a:pPr lvl="3"/>
            <a:r>
              <a:rPr lang="en-US" altLang="ar-JO" smtClean="0"/>
              <a:t>Fourth level</a:t>
            </a:r>
          </a:p>
          <a:p>
            <a:pPr lvl="4"/>
            <a:r>
              <a:rPr lang="en-US" altLang="ar-JO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A334BE-9654-4A33-9062-DB7FE60710F3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EC4360F-7963-47AD-94C8-016582F3F1C1}" type="slidenum">
              <a:rPr lang="en-US" altLang="ar-JO"/>
              <a:pPr/>
              <a:t>‹#›</a:t>
            </a:fld>
            <a:endParaRPr lang="en-US" alt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ar-JO" smtClean="0"/>
              <a:t>Polymerase chain reaction(PCR)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altLang="ar-JO" smtClean="0"/>
          </a:p>
        </p:txBody>
      </p:sp>
      <p:pic>
        <p:nvPicPr>
          <p:cNvPr id="11267" name="Content Placeholder 3" descr="lse_flowchart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4191000"/>
            <a:ext cx="8839200" cy="10820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altLang="ar-JO" smtClean="0"/>
          </a:p>
        </p:txBody>
      </p:sp>
      <p:pic>
        <p:nvPicPr>
          <p:cNvPr id="12291" name="Content Placeholder 3" descr="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762000"/>
            <a:ext cx="8001000" cy="5638800"/>
          </a:xfrm>
        </p:spPr>
      </p:pic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1219200" y="1295400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ar-JO" sz="2000" b="1">
                <a:solidFill>
                  <a:srgbClr val="C00000"/>
                </a:solidFill>
              </a:rPr>
              <a:t>Ladder</a:t>
            </a:r>
          </a:p>
        </p:txBody>
      </p:sp>
      <p:sp>
        <p:nvSpPr>
          <p:cNvPr id="12293" name="TextBox 5"/>
          <p:cNvSpPr txBox="1">
            <a:spLocks noChangeArrowheads="1"/>
          </p:cNvSpPr>
          <p:nvPr/>
        </p:nvSpPr>
        <p:spPr bwMode="auto">
          <a:xfrm>
            <a:off x="2286000" y="13716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ar-JO" b="1">
                <a:solidFill>
                  <a:srgbClr val="C00000"/>
                </a:solidFill>
              </a:rPr>
              <a:t>+/+</a:t>
            </a:r>
          </a:p>
        </p:txBody>
      </p:sp>
      <p:sp>
        <p:nvSpPr>
          <p:cNvPr id="12294" name="TextBox 6"/>
          <p:cNvSpPr txBox="1">
            <a:spLocks noChangeArrowheads="1"/>
          </p:cNvSpPr>
          <p:nvPr/>
        </p:nvSpPr>
        <p:spPr bwMode="auto">
          <a:xfrm>
            <a:off x="3124200" y="129540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ar-JO" sz="2000" b="1">
                <a:solidFill>
                  <a:srgbClr val="C00000"/>
                </a:solidFill>
              </a:rPr>
              <a:t>- /-</a:t>
            </a:r>
          </a:p>
        </p:txBody>
      </p:sp>
      <p:sp>
        <p:nvSpPr>
          <p:cNvPr id="12295" name="TextBox 7"/>
          <p:cNvSpPr txBox="1">
            <a:spLocks noChangeArrowheads="1"/>
          </p:cNvSpPr>
          <p:nvPr/>
        </p:nvSpPr>
        <p:spPr bwMode="auto">
          <a:xfrm>
            <a:off x="4038600" y="13716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ar-JO" b="1">
                <a:solidFill>
                  <a:srgbClr val="C00000"/>
                </a:solidFill>
              </a:rPr>
              <a:t>+/-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altLang="ar-JO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 algn="ctr"/>
            <a:endParaRPr lang="en-US" altLang="ar-JO" sz="8800" b="1" smtClean="0"/>
          </a:p>
          <a:p>
            <a:pPr algn="ctr"/>
            <a:r>
              <a:rPr lang="en-US" altLang="ar-JO" sz="8800" b="1" smtClean="0"/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mtClean="0"/>
              <a:t>Aim of PCR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ar-JO" smtClean="0"/>
              <a:t>At the end of the PCR reaction billions of copies (amplicons) of specific sequences are made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mtClean="0"/>
              <a:t>Components of PCR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-DNA template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2-Four deoxyribunucleotides ( ATP, GTP, TTP, and CTP ).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3-Taq DNA polymerase :(enzymes assembles                  nucleotides into new DNA chain.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- Primers 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5- Co-factors.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6- Buffer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*(2-3-5-6)if combined together             called master mix.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5715000" y="5181600"/>
            <a:ext cx="990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mtClean="0"/>
              <a:t>Thermal cycler</a:t>
            </a:r>
          </a:p>
        </p:txBody>
      </p:sp>
      <p:pic>
        <p:nvPicPr>
          <p:cNvPr id="5123" name="Content Placeholder 3" descr="IMG_059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5800" y="1676400"/>
            <a:ext cx="4064000" cy="4953000"/>
          </a:xfrm>
        </p:spPr>
      </p:pic>
      <p:pic>
        <p:nvPicPr>
          <p:cNvPr id="5124" name="Picture 2" descr="C:\Users\LENOVO\Desktop\PTC-200-Gradient-Peltier-Thermal-Cycl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42291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mtClean="0"/>
              <a:t>stages of PCR reaction</a:t>
            </a:r>
          </a:p>
        </p:txBody>
      </p:sp>
      <p:pic>
        <p:nvPicPr>
          <p:cNvPr id="6147" name="Content Placeholder 3" descr="PCR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371600"/>
            <a:ext cx="8077200" cy="5257800"/>
          </a:xfrm>
        </p:spPr>
      </p:pic>
      <p:sp>
        <p:nvSpPr>
          <p:cNvPr id="5" name="Oval 4"/>
          <p:cNvSpPr/>
          <p:nvPr/>
        </p:nvSpPr>
        <p:spPr>
          <a:xfrm>
            <a:off x="3886200" y="3810000"/>
            <a:ext cx="304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72200" y="4267200"/>
            <a:ext cx="304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10400" y="4572000"/>
            <a:ext cx="1828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Tag polymerase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Bent-Up Arrow 7"/>
          <p:cNvSpPr/>
          <p:nvPr/>
        </p:nvSpPr>
        <p:spPr>
          <a:xfrm flipH="1">
            <a:off x="6248400" y="4724400"/>
            <a:ext cx="838200" cy="2286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mtClean="0"/>
              <a:t>Results of PCR</a:t>
            </a:r>
          </a:p>
        </p:txBody>
      </p:sp>
      <p:pic>
        <p:nvPicPr>
          <p:cNvPr id="7171" name="Content Placeholder 3" descr="clip_image00616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371600"/>
            <a:ext cx="82296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mtClean="0"/>
              <a:t>The target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Repetitive element is called ‘</a:t>
            </a:r>
            <a:r>
              <a:rPr lang="en-US" dirty="0" err="1" smtClean="0"/>
              <a:t>Alu</a:t>
            </a:r>
            <a:r>
              <a:rPr lang="en-US" dirty="0" smtClean="0"/>
              <a:t> sequence7’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This DNA sequence about </a:t>
            </a:r>
            <a:r>
              <a:rPr lang="en-US" dirty="0" smtClean="0">
                <a:solidFill>
                  <a:srgbClr val="C00000"/>
                </a:solidFill>
              </a:rPr>
              <a:t>300 base pairs long </a:t>
            </a:r>
            <a:r>
              <a:rPr lang="en-US" dirty="0" smtClean="0"/>
              <a:t>that repeated almost 500,000 times throughout the human genome.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origin and function is not yet known.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Alu</a:t>
            </a:r>
            <a:r>
              <a:rPr lang="en-US" dirty="0" smtClean="0"/>
              <a:t> element insert within </a:t>
            </a:r>
            <a:r>
              <a:rPr lang="en-US" dirty="0" smtClean="0">
                <a:solidFill>
                  <a:srgbClr val="C00000"/>
                </a:solidFill>
              </a:rPr>
              <a:t>PV92 region of chromosome 16.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Alu</a:t>
            </a:r>
            <a:r>
              <a:rPr lang="en-US" dirty="0" smtClean="0"/>
              <a:t> element is </a:t>
            </a:r>
            <a:r>
              <a:rPr lang="en-US" dirty="0" smtClean="0">
                <a:solidFill>
                  <a:srgbClr val="C00000"/>
                </a:solidFill>
              </a:rPr>
              <a:t>dimorphic</a:t>
            </a:r>
            <a:r>
              <a:rPr lang="en-US" dirty="0" smtClean="0"/>
              <a:t>: present in some individuals and not others.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altLang="ar-JO" smtClean="0"/>
          </a:p>
        </p:txBody>
      </p:sp>
      <p:pic>
        <p:nvPicPr>
          <p:cNvPr id="9219" name="Picture 3" descr="C:\Users\LENOVO\Desktop\11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676400"/>
            <a:ext cx="666115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altLang="ar-JO" smtClean="0"/>
          </a:p>
        </p:txBody>
      </p:sp>
      <p:pic>
        <p:nvPicPr>
          <p:cNvPr id="10243" name="Picture 2" descr="C:\Users\LENOVO\Desktop\gib_flowch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15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151</Words>
  <Application>Microsoft Office PowerPoint</Application>
  <PresentationFormat>On-screen Show (4:3)</PresentationFormat>
  <Paragraphs>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Arial</vt:lpstr>
      <vt:lpstr>Office Theme</vt:lpstr>
      <vt:lpstr>Polymerase chain reaction(PCR)</vt:lpstr>
      <vt:lpstr>Aim of PCR</vt:lpstr>
      <vt:lpstr>Components of PCR reaction</vt:lpstr>
      <vt:lpstr>Thermal cycler</vt:lpstr>
      <vt:lpstr>stages of PCR reaction</vt:lpstr>
      <vt:lpstr>Results of PCR</vt:lpstr>
      <vt:lpstr>The target sequence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Polymerase chain reaction(PCR)</dc:title>
  <dc:creator>LENOVO</dc:creator>
  <cp:lastModifiedBy>Windows User</cp:lastModifiedBy>
  <cp:revision>18</cp:revision>
  <dcterms:created xsi:type="dcterms:W3CDTF">2006-08-16T00:00:00Z</dcterms:created>
  <dcterms:modified xsi:type="dcterms:W3CDTF">2021-02-12T11:06:40Z</dcterms:modified>
</cp:coreProperties>
</file>