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2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7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5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5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9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4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0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4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15327-85A5-4EF1-A5D2-B354F8D9D3F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7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.pn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4.png" /><Relationship Id="rId4" Type="http://schemas.openxmlformats.org/officeDocument/2006/relationships/image" Target="../media/image4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Urogenital system</a:t>
            </a:r>
            <a:br>
              <a:rPr lang="en-US" dirty="0"/>
            </a:br>
            <a:r>
              <a:rPr lang="en-US" dirty="0"/>
              <a:t>pathology lab 1.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849" t="15993" r="28744" b="13970"/>
          <a:stretch/>
        </p:blipFill>
        <p:spPr>
          <a:xfrm>
            <a:off x="860613" y="598009"/>
            <a:ext cx="4585446" cy="4159655"/>
          </a:xfrm>
          <a:prstGeom prst="rect">
            <a:avLst/>
          </a:prstGeom>
        </p:spPr>
      </p:pic>
      <p:pic>
        <p:nvPicPr>
          <p:cNvPr id="12290" name="Picture 2" descr="Pathology Outlines - NST (ductal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51" y="706161"/>
            <a:ext cx="471487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1445" y="5146801"/>
            <a:ext cx="10553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Gross</a:t>
            </a:r>
            <a:r>
              <a:rPr lang="en-US" sz="1600" dirty="0"/>
              <a:t>: Mostly produce a desmoplastic response that replaces normal breast fat (&amp; a mammographic density) &amp; appear as a hard, palpable infiltrative mass.</a:t>
            </a:r>
          </a:p>
          <a:p>
            <a:r>
              <a:rPr lang="en-US" sz="1600" b="1" dirty="0"/>
              <a:t>Microscopic</a:t>
            </a:r>
            <a:r>
              <a:rPr lang="en-US" sz="1600" dirty="0"/>
              <a:t>: ranging from well-developed tubules &amp; low-grade nuclei to tumors consisting of sheets of anaplastic cells. </a:t>
            </a:r>
          </a:p>
        </p:txBody>
      </p:sp>
    </p:spTree>
    <p:extLst>
      <p:ext uri="{BB962C8B-B14F-4D97-AF65-F5344CB8AC3E}">
        <p14:creationId xmlns:p14="http://schemas.microsoft.com/office/powerpoint/2010/main" val="102447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ypes of Breast Cancer - Breast Pathology | Johns Hopkin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42" y="1603257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1638" y="568477"/>
            <a:ext cx="4774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Invasive lobular carcinoma.</a:t>
            </a:r>
          </a:p>
          <a:p>
            <a:r>
              <a:rPr lang="en-US" sz="2000" dirty="0"/>
              <a:t>Infiltrating cells similar to tumor cells in LCIS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9268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ebpathology.com: A Collection of Surgical Patholog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3" y="523603"/>
            <a:ext cx="5252413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Qiao's Pathology: Inflammatory Carcinoma of the Breast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06" y="523604"/>
            <a:ext cx="5257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4935" y="154271"/>
            <a:ext cx="253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Inflammatory carcinoma </a:t>
            </a:r>
          </a:p>
        </p:txBody>
      </p:sp>
      <p:sp>
        <p:nvSpPr>
          <p:cNvPr id="3" name="Rectangle 2"/>
          <p:cNvSpPr/>
          <p:nvPr/>
        </p:nvSpPr>
        <p:spPr>
          <a:xfrm>
            <a:off x="471055" y="4836286"/>
            <a:ext cx="9867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Presentation</a:t>
            </a:r>
            <a:r>
              <a:rPr lang="en-US" sz="1600" dirty="0"/>
              <a:t>: breast swollen &amp; erythematous, skin thickening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b="1" dirty="0" err="1"/>
              <a:t>Peau</a:t>
            </a:r>
            <a:r>
              <a:rPr lang="en-US" sz="1600" b="1" dirty="0"/>
              <a:t> </a:t>
            </a:r>
            <a:r>
              <a:rPr lang="en-US" sz="1600" b="1" dirty="0" err="1"/>
              <a:t>d'orange</a:t>
            </a:r>
            <a:endParaRPr lang="en-US" sz="1600" b="1" dirty="0"/>
          </a:p>
          <a:p>
            <a:r>
              <a:rPr lang="en-US" sz="1600" b="1" dirty="0"/>
              <a:t>Microscopic</a:t>
            </a:r>
            <a:r>
              <a:rPr lang="en-US" sz="1600" dirty="0"/>
              <a:t>: Invasive carcinoma, generally poorly differentiated &amp; diffusely infiltrates </a:t>
            </a:r>
            <a:r>
              <a:rPr lang="en-US" sz="1600" b="1" dirty="0"/>
              <a:t>and obstructs dermal lymphatic spaces, </a:t>
            </a:r>
            <a:r>
              <a:rPr lang="en-US" sz="1600" dirty="0"/>
              <a:t>causing the “inflamed” appearance; true inflammation is absent.</a:t>
            </a:r>
          </a:p>
        </p:txBody>
      </p:sp>
    </p:spTree>
    <p:extLst>
      <p:ext uri="{BB962C8B-B14F-4D97-AF65-F5344CB8AC3E}">
        <p14:creationId xmlns:p14="http://schemas.microsoft.com/office/powerpoint/2010/main" val="1819031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</a:rPr>
              <a:t>Benign prostatic hyperplasia</a:t>
            </a:r>
            <a:br>
              <a:rPr lang="en-US" dirty="0"/>
            </a:br>
            <a:r>
              <a:rPr lang="en-US" dirty="0"/>
              <a:t>Macroscopic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142" t="13485" r="25852" b="19697"/>
          <a:stretch/>
        </p:blipFill>
        <p:spPr>
          <a:xfrm>
            <a:off x="5839690" y="1693718"/>
            <a:ext cx="5974773" cy="4582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82" y="21709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Benign prostatic hyperplasia nodules </a:t>
            </a:r>
            <a:r>
              <a:rPr lang="en-US" dirty="0" err="1">
                <a:latin typeface="Arial" panose="020B0604020202020204" pitchFamily="34" charset="0"/>
              </a:rPr>
              <a:t>pulge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</a:rPr>
              <a:t>Around and above the urethra.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8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Microscopic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Epithelial hyperplasia is characterized by nodular lesions composed of variably sized glandular structures lined by basal and secretory cells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7" t="12879" r="24318" b="13485"/>
          <a:stretch/>
        </p:blipFill>
        <p:spPr>
          <a:xfrm>
            <a:off x="6619010" y="3133369"/>
            <a:ext cx="4208168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Morphology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GROSS:  firm, gray-white lesions with ill-defined margins.</a:t>
            </a:r>
          </a:p>
          <a:p>
            <a:pPr fontAlgn="base"/>
            <a:r>
              <a:rPr lang="en-US" dirty="0"/>
              <a:t>Most tumors are multifocal.</a:t>
            </a:r>
          </a:p>
          <a:p>
            <a:pPr fontAlgn="base"/>
            <a:r>
              <a:rPr lang="en-US" dirty="0"/>
              <a:t>75 - 80% are posterior / posterolateral peripheral zone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74" t="13787" r="19716" b="27425"/>
          <a:stretch/>
        </p:blipFill>
        <p:spPr>
          <a:xfrm>
            <a:off x="6556664" y="3439386"/>
            <a:ext cx="5095009" cy="28943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365125"/>
            <a:ext cx="2626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Carcinoma of the Prostate</a:t>
            </a:r>
          </a:p>
        </p:txBody>
      </p:sp>
    </p:spTree>
    <p:extLst>
      <p:ext uri="{BB962C8B-B14F-4D97-AF65-F5344CB8AC3E}">
        <p14:creationId xmlns:p14="http://schemas.microsoft.com/office/powerpoint/2010/main" val="4275644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Microscopically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well-defined glands, typically smaller than benign glands and are lined by a single uniform layer of cuboidal epithelium, lacking basal cell layer seen in benign glands.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76" t="14091" r="12983" b="11666"/>
          <a:stretch/>
        </p:blipFill>
        <p:spPr>
          <a:xfrm>
            <a:off x="6441177" y="3920836"/>
            <a:ext cx="4199113" cy="23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74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rod-images-static.radiopaedia.org/images/552239/640114ef5014f2e366e87f6b726de2_big_galler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0" y="1558624"/>
            <a:ext cx="3770334" cy="37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rod-images-static.radiopaedia.org/images/552240/0b56088cf1469bbb08f03ed87cc868_big_gallery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83" y="1724093"/>
            <a:ext cx="3439395" cy="34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446" y="635294"/>
            <a:ext cx="6162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Testicular torsion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932" t="7838" r="18164" b="30482"/>
          <a:stretch/>
        </p:blipFill>
        <p:spPr>
          <a:xfrm>
            <a:off x="8485450" y="2462714"/>
            <a:ext cx="3559255" cy="196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18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997" t="15830" r="28187" b="20645"/>
          <a:stretch/>
        </p:blipFill>
        <p:spPr>
          <a:xfrm>
            <a:off x="7030387" y="2569446"/>
            <a:ext cx="4901783" cy="3906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9616" y="673840"/>
            <a:ext cx="4456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Microscopic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616" y="2090091"/>
            <a:ext cx="8685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Damaged blood vessels with coagulative necrosis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958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seminoma</a:t>
            </a:r>
            <a:br>
              <a:rPr lang="en-US" dirty="0"/>
            </a:br>
            <a:r>
              <a:rPr lang="en-US" dirty="0"/>
              <a:t>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3" t="10912" r="62750" b="45851"/>
          <a:stretch/>
        </p:blipFill>
        <p:spPr>
          <a:xfrm>
            <a:off x="6160956" y="3117954"/>
            <a:ext cx="4796853" cy="31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1554" y="14119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Gross</a:t>
            </a:r>
            <a:r>
              <a:rPr lang="en-US" sz="2800" dirty="0"/>
              <a:t>: soft, well-demarcated gray-white, usually w/o hemorrhage</a:t>
            </a:r>
          </a:p>
        </p:txBody>
      </p:sp>
    </p:spTree>
    <p:extLst>
      <p:ext uri="{BB962C8B-B14F-4D97-AF65-F5344CB8AC3E}">
        <p14:creationId xmlns:p14="http://schemas.microsoft.com/office/powerpoint/2010/main" val="116255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52" y="0"/>
            <a:ext cx="10353761" cy="1326321"/>
          </a:xfrm>
        </p:spPr>
        <p:txBody>
          <a:bodyPr>
            <a:normAutofit/>
          </a:bodyPr>
          <a:lstStyle/>
          <a:p>
            <a:r>
              <a:rPr lang="en-US" sz="4000" dirty="0"/>
              <a:t>a. </a:t>
            </a:r>
            <a:r>
              <a:rPr lang="en-US" sz="3200" dirty="0"/>
              <a:t>fibroadenomas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26" y="910312"/>
            <a:ext cx="10353762" cy="3695136"/>
          </a:xfrm>
        </p:spPr>
        <p:txBody>
          <a:bodyPr>
            <a:normAutofit/>
          </a:bodyPr>
          <a:lstStyle/>
          <a:p>
            <a:r>
              <a:rPr lang="en-US" sz="2400" dirty="0"/>
              <a:t>The most common benign tumor of the breast.</a:t>
            </a:r>
          </a:p>
          <a:p>
            <a:r>
              <a:rPr lang="en-US" sz="2400" dirty="0"/>
              <a:t>Affecting reproductive age.</a:t>
            </a:r>
          </a:p>
          <a:p>
            <a:r>
              <a:rPr lang="en-US" sz="2400" dirty="0"/>
              <a:t>Estrogen sensitive.</a:t>
            </a:r>
          </a:p>
          <a:p>
            <a:r>
              <a:rPr lang="en-US" sz="2400" b="1" dirty="0"/>
              <a:t>Gross</a:t>
            </a:r>
            <a:r>
              <a:rPr lang="en-US" sz="2400" dirty="0"/>
              <a:t>: well-circumscribed &amp; freely mobile (breast mouse).</a:t>
            </a:r>
          </a:p>
          <a:p>
            <a:r>
              <a:rPr lang="en-US" sz="2400" b="1" dirty="0"/>
              <a:t>Microscopic</a:t>
            </a:r>
            <a:r>
              <a:rPr lang="en-US" sz="2400" dirty="0"/>
              <a:t>: Low cellularity, </a:t>
            </a:r>
            <a:r>
              <a:rPr lang="en-US" sz="2400" dirty="0" err="1"/>
              <a:t>intralobular</a:t>
            </a:r>
            <a:r>
              <a:rPr lang="en-US" sz="2400" dirty="0"/>
              <a:t> fibroblasts proliferate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push &amp; distort epithelial cells (elongated </a:t>
            </a:r>
            <a:r>
              <a:rPr lang="en-US" sz="2400" dirty="0" err="1"/>
              <a:t>slitlike</a:t>
            </a:r>
            <a:r>
              <a:rPr lang="en-US" sz="2400" dirty="0"/>
              <a:t> structures instead of round acini) &amp; rare mitoses.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11" y="3981203"/>
            <a:ext cx="2925332" cy="267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broadenoma of the Breast - Mayo Clinic Proceed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41" y="4054017"/>
            <a:ext cx="2687022" cy="25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89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863" y="803186"/>
            <a:ext cx="6618458" cy="1850073"/>
          </a:xfrm>
        </p:spPr>
        <p:txBody>
          <a:bodyPr>
            <a:noAutofit/>
          </a:bodyPr>
          <a:lstStyle/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Large, uniform cells with clear, glycogen-rich cytoplasm, round nuclei, and conspicuous nucleoli.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Intervening fibrous septa with dense lymphocytic infiltrate.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Granulomatous reaction &amp; syncytiotrophoblasts (15%).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68" y="2653259"/>
            <a:ext cx="4500341" cy="40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3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233" y="566580"/>
            <a:ext cx="6281873" cy="524862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Gross:</a:t>
            </a:r>
            <a:r>
              <a:rPr lang="en-US" b="1" dirty="0"/>
              <a:t> </a:t>
            </a:r>
            <a:r>
              <a:rPr lang="en-US" dirty="0"/>
              <a:t>ill-defined, invasive masses containing foci of hemorrhage and necrosis.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14" t="17264" r="28187" b="17367"/>
          <a:stretch/>
        </p:blipFill>
        <p:spPr>
          <a:xfrm>
            <a:off x="4841296" y="2172257"/>
            <a:ext cx="5486401" cy="4364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381914"/>
            <a:ext cx="2307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Embryonal carcinoma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large  cells with basophilic cytoplasm,  they are undifferentiated &amp; may form primitive glands.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81" y="3132440"/>
            <a:ext cx="3878207" cy="33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865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83" t="14498" r="24218" b="30325"/>
          <a:stretch/>
        </p:blipFill>
        <p:spPr>
          <a:xfrm>
            <a:off x="5282302" y="3177914"/>
            <a:ext cx="5885370" cy="3477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9846" y="1243465"/>
            <a:ext cx="7190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Poorly circumscribed,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nonencapsulated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predominantly solid. Gray to white to yellow to tan, gelatinous surface</a:t>
            </a:r>
            <a:endParaRPr lang="en-US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1568" y="365125"/>
            <a:ext cx="157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Yolk sac tumor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6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tumor composed of low cuboidal to columnar epithelial cells that form </a:t>
            </a:r>
            <a:r>
              <a:rPr lang="en-US" dirty="0" err="1">
                <a:latin typeface="+mj-lt"/>
              </a:rPr>
              <a:t>microcysts</a:t>
            </a:r>
            <a:r>
              <a:rPr lang="en-US" dirty="0">
                <a:latin typeface="+mj-lt"/>
              </a:rPr>
              <a:t>, lacelike (reticular) patterns.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A distinctive feature is the presence of structures resembling primitive glomeruli, the so-called Schiller-Duval bodies.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Tumors have eosinophilic globules containing </a:t>
            </a:r>
            <a:r>
              <a:rPr lang="el-GR" dirty="0">
                <a:latin typeface="+mj-lt"/>
              </a:rPr>
              <a:t>α1-</a:t>
            </a:r>
            <a:r>
              <a:rPr lang="en-US" dirty="0">
                <a:latin typeface="+mj-lt"/>
              </a:rPr>
              <a:t>anti-trypsin and alpha fetoprotein (AFP – can be detected in the serum) </a:t>
            </a: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40" t="15215" r="24155" b="13678"/>
          <a:stretch/>
        </p:blipFill>
        <p:spPr>
          <a:xfrm>
            <a:off x="8259383" y="3855543"/>
            <a:ext cx="3928286" cy="300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964" t="14805" r="24040" b="13474"/>
          <a:stretch/>
        </p:blipFill>
        <p:spPr>
          <a:xfrm>
            <a:off x="4279710" y="3829987"/>
            <a:ext cx="3979673" cy="30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2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927" y="365125"/>
            <a:ext cx="6281873" cy="5248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Gross: 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may be small lesions, even those with extensive systemic metastases </a:t>
            </a:r>
          </a:p>
          <a:p>
            <a:pPr marL="4191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May show total necrosis &amp; extensive hemorrhage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06" t="19518" r="27611" b="19620"/>
          <a:stretch/>
        </p:blipFill>
        <p:spPr>
          <a:xfrm>
            <a:off x="5298001" y="2831057"/>
            <a:ext cx="5175721" cy="3842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2776" y="180459"/>
            <a:ext cx="180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Choriocarcinoma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99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histopathology :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(1)</a:t>
            </a:r>
            <a:r>
              <a:rPr lang="en-US" sz="2000" dirty="0" err="1">
                <a:latin typeface="+mj-lt"/>
              </a:rPr>
              <a:t>Cytotrophoblast</a:t>
            </a:r>
            <a:r>
              <a:rPr lang="en-US" sz="2000" dirty="0">
                <a:latin typeface="+mj-lt"/>
              </a:rPr>
              <a:t>: Sheets of small cuboidal  cells,  irregularly intermingled with</a:t>
            </a:r>
          </a:p>
          <a:p>
            <a:r>
              <a:rPr lang="en-US" sz="2000" dirty="0">
                <a:latin typeface="+mj-lt"/>
              </a:rPr>
              <a:t> (2)</a:t>
            </a:r>
            <a:r>
              <a:rPr lang="en-US" sz="2000" dirty="0" err="1">
                <a:latin typeface="+mj-lt"/>
              </a:rPr>
              <a:t>Syncytiotrophoblast</a:t>
            </a:r>
            <a:r>
              <a:rPr lang="en-US" sz="2000" dirty="0">
                <a:latin typeface="+mj-lt"/>
              </a:rPr>
              <a:t>: large, eosinophilic cells with multiple dark, pleomorphic nuclei.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80" y="3110995"/>
            <a:ext cx="4569062" cy="35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17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teratoma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Gross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09" t="15625" r="19746" b="15625"/>
          <a:stretch/>
        </p:blipFill>
        <p:spPr>
          <a:xfrm>
            <a:off x="5118447" y="1436064"/>
            <a:ext cx="5656217" cy="35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78" t="16339" r="12318" b="14911"/>
          <a:stretch/>
        </p:blipFill>
        <p:spPr>
          <a:xfrm>
            <a:off x="-1" y="-1"/>
            <a:ext cx="6047765" cy="3043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898" t="16339" r="16735" b="14196"/>
          <a:stretch/>
        </p:blipFill>
        <p:spPr>
          <a:xfrm>
            <a:off x="0" y="3443357"/>
            <a:ext cx="6047764" cy="3506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891" t="15803" r="13823" b="14732"/>
          <a:stretch/>
        </p:blipFill>
        <p:spPr>
          <a:xfrm>
            <a:off x="6558517" y="1"/>
            <a:ext cx="5633483" cy="304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878" t="15983" r="12016" b="14374"/>
          <a:stretch/>
        </p:blipFill>
        <p:spPr>
          <a:xfrm>
            <a:off x="6231185" y="3762103"/>
            <a:ext cx="5865020" cy="29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41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65" y="-816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b. </a:t>
            </a:r>
            <a:r>
              <a:rPr lang="en-US" sz="2800" dirty="0" err="1"/>
              <a:t>Phyllodes</a:t>
            </a:r>
            <a:r>
              <a:rPr lang="en-US" sz="2800" dirty="0"/>
              <a:t> tumors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09" y="95278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Less common, older age group.</a:t>
            </a:r>
          </a:p>
          <a:p>
            <a:r>
              <a:rPr lang="en-US" sz="2400" dirty="0"/>
              <a:t>Microscopic: Highly cellular -stromal cells outgrow epithelial cells- resulting in bulbous nodules stromal cells covered by epithelium ( </a:t>
            </a:r>
            <a:r>
              <a:rPr lang="en-US" sz="2400" dirty="0" err="1"/>
              <a:t>leaflike</a:t>
            </a:r>
            <a:r>
              <a:rPr lang="en-US" sz="2400" dirty="0"/>
              <a:t> morphology (Greek: </a:t>
            </a:r>
            <a:r>
              <a:rPr lang="en-US" sz="2400" dirty="0" err="1"/>
              <a:t>phyllodes</a:t>
            </a:r>
            <a:r>
              <a:rPr lang="en-US" sz="2400" dirty="0"/>
              <a:t>)</a:t>
            </a:r>
          </a:p>
          <a:p>
            <a:r>
              <a:rPr lang="en-US" sz="2400" dirty="0"/>
              <a:t>Mitoses can be seen, &amp; Infiltrative borders , Tends to recur locally.</a:t>
            </a:r>
          </a:p>
          <a:p>
            <a:r>
              <a:rPr lang="en-US" sz="2400" dirty="0"/>
              <a:t>High grade forms : sarcoma like &amp; ass with metastasis 2%. </a:t>
            </a:r>
          </a:p>
        </p:txBody>
      </p:sp>
      <p:pic>
        <p:nvPicPr>
          <p:cNvPr id="4" name="Picture 2" descr="PDF] An approach to malignant mammary phyllodes tumors detection. |  Semantic Scho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1"/>
          <a:stretch/>
        </p:blipFill>
        <p:spPr bwMode="auto">
          <a:xfrm>
            <a:off x="1611650" y="3991932"/>
            <a:ext cx="2984433" cy="22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athology Outlines - Phyllodes tum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503" y="3991932"/>
            <a:ext cx="2401488" cy="240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93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47" y="256902"/>
            <a:ext cx="10353761" cy="1326321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en-US" sz="3600" dirty="0" err="1"/>
              <a:t>Nonproliferative</a:t>
            </a:r>
            <a:r>
              <a:rPr lang="en-US" sz="3600" dirty="0"/>
              <a:t> disease - fibrocystic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7" y="1698171"/>
            <a:ext cx="10914860" cy="506838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Nonproliferative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</a:rPr>
              <a:t>contain single layers of epithelial cells.</a:t>
            </a:r>
          </a:p>
          <a:p>
            <a:r>
              <a:rPr lang="en-US" dirty="0">
                <a:latin typeface="+mj-lt"/>
              </a:rPr>
              <a:t>Presentation: breast lumpiness (palpable nodularity.)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effectLst/>
                <a:latin typeface="+mj-lt"/>
              </a:rPr>
              <a:t>characterized by 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effectLst/>
                <a:latin typeface="+mj-lt"/>
              </a:rPr>
              <a:t>Adenosis</a:t>
            </a:r>
            <a:r>
              <a:rPr lang="en-US" dirty="0">
                <a:effectLst/>
                <a:latin typeface="+mj-lt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fibrosis 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cyst formation.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Apocrine </a:t>
            </a:r>
            <a:r>
              <a:rPr lang="en-US" dirty="0" err="1">
                <a:effectLst/>
                <a:latin typeface="+mj-lt"/>
              </a:rPr>
              <a:t>mataplasia</a:t>
            </a:r>
            <a:r>
              <a:rPr lang="en-US" dirty="0">
                <a:effectLst/>
                <a:latin typeface="+mj-lt"/>
              </a:rPr>
              <a:t>.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2" descr="Fibrocystic change (breast) - MyPathologyReport.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63" y="2870527"/>
            <a:ext cx="4280300" cy="27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ile:Apocrine metaplasia -- very high mag.jp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48" y="2870527"/>
            <a:ext cx="3993051" cy="26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13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2.pathorama.ch/storage/samples/002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4" y="388235"/>
            <a:ext cx="4873625" cy="33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27" t="15268" r="24767" b="15089"/>
          <a:stretch/>
        </p:blipFill>
        <p:spPr>
          <a:xfrm>
            <a:off x="6945320" y="3095898"/>
            <a:ext cx="4641433" cy="34877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6045" y="833643"/>
            <a:ext cx="2857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fibrocystic changes</a:t>
            </a:r>
          </a:p>
        </p:txBody>
      </p:sp>
    </p:spTree>
    <p:extLst>
      <p:ext uri="{BB962C8B-B14F-4D97-AF65-F5344CB8AC3E}">
        <p14:creationId xmlns:p14="http://schemas.microsoft.com/office/powerpoint/2010/main" val="342028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lorid epithelial hyperplasia - Libre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6" y="1711234"/>
            <a:ext cx="3918857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ebpathology.com: A Collection of Surgical Patholog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95" y="1743627"/>
            <a:ext cx="3436711" cy="25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ebpathology.com: A Collection of Surgical Pathology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88" y="1663683"/>
            <a:ext cx="3606528" cy="27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3696" y="605637"/>
            <a:ext cx="7202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B. Proliferative disease without atypia</a:t>
            </a:r>
          </a:p>
        </p:txBody>
      </p:sp>
    </p:spTree>
    <p:extLst>
      <p:ext uri="{BB962C8B-B14F-4D97-AF65-F5344CB8AC3E}">
        <p14:creationId xmlns:p14="http://schemas.microsoft.com/office/powerpoint/2010/main" val="354866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adiologykey.com/wp-content/uploads/2021/01/gr1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0" y="658164"/>
            <a:ext cx="4586242" cy="34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6498" y="4561004"/>
            <a:ext cx="1749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ADH</a:t>
            </a:r>
          </a:p>
        </p:txBody>
      </p:sp>
      <p:pic>
        <p:nvPicPr>
          <p:cNvPr id="6148" name="Picture 4" descr="http://radiologykey.com/wp-content/uploads/2021/01/gr5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59" y="651012"/>
            <a:ext cx="4589825" cy="3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68614" y="4561004"/>
            <a:ext cx="164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ALH</a:t>
            </a:r>
          </a:p>
        </p:txBody>
      </p:sp>
      <p:sp>
        <p:nvSpPr>
          <p:cNvPr id="4" name="Rectangle 3"/>
          <p:cNvSpPr/>
          <p:nvPr/>
        </p:nvSpPr>
        <p:spPr>
          <a:xfrm>
            <a:off x="346363" y="54843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well defined, monomorphic cells with evenly spaced, small rounded nuclei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14159" y="53393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Solid,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discohesive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proliferation of cells that are monomorphic, small, have pale pink cytoplasm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08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045" y="675533"/>
            <a:ext cx="10614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Ductal carcinoma in situ (DCIS) is a neoplastic proliferation of mammary ductal epithelial cells confined to the ductal-lobular system without evidence of invasion through the basement membrane into the surrounding stroma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612" t="15625" r="24299" b="13787"/>
          <a:stretch/>
        </p:blipFill>
        <p:spPr>
          <a:xfrm>
            <a:off x="1452283" y="3135078"/>
            <a:ext cx="2662518" cy="2028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508" t="15809" r="24610" b="13787"/>
          <a:stretch/>
        </p:blipFill>
        <p:spPr>
          <a:xfrm>
            <a:off x="4988859" y="3194002"/>
            <a:ext cx="2702859" cy="2062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6449" y="5235856"/>
            <a:ext cx="308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CRIBRIFORM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545" y="5205077"/>
            <a:ext cx="28437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PAPILLARY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508" t="16360" r="24610" b="14155"/>
          <a:stretch/>
        </p:blipFill>
        <p:spPr>
          <a:xfrm>
            <a:off x="8565775" y="3173713"/>
            <a:ext cx="2792505" cy="21027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50372" y="5163663"/>
            <a:ext cx="20233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SOLID</a:t>
            </a:r>
          </a:p>
        </p:txBody>
      </p:sp>
    </p:spTree>
    <p:extLst>
      <p:ext uri="{BB962C8B-B14F-4D97-AF65-F5344CB8AC3E}">
        <p14:creationId xmlns:p14="http://schemas.microsoft.com/office/powerpoint/2010/main" val="21482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967753"/>
            <a:ext cx="9417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</a:rPr>
              <a:t>Lobulocentric</a:t>
            </a:r>
            <a:r>
              <a:rPr lang="en-US" sz="2000" dirty="0">
                <a:latin typeface="Arial" panose="020B0604020202020204" pitchFamily="34" charset="0"/>
              </a:rPr>
              <a:t> proliferation of small uniform cells which fill and distend most of the acini in the involved lobule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824" t="15257" r="18926" b="13052"/>
          <a:stretch/>
        </p:blipFill>
        <p:spPr>
          <a:xfrm>
            <a:off x="2635624" y="2060564"/>
            <a:ext cx="6051177" cy="3856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3634" y="5839966"/>
            <a:ext cx="183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LCIS</a:t>
            </a:r>
          </a:p>
        </p:txBody>
      </p:sp>
    </p:spTree>
    <p:extLst>
      <p:ext uri="{BB962C8B-B14F-4D97-AF65-F5344CB8AC3E}">
        <p14:creationId xmlns:p14="http://schemas.microsoft.com/office/powerpoint/2010/main" val="2331065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C32F2-DEF5-45A6-897A-92E20CC28F8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customXml/itemProps2.xml><?xml version="1.0" encoding="utf-8"?>
<ds:datastoreItem xmlns:ds="http://schemas.openxmlformats.org/officeDocument/2006/customXml" ds:itemID="{F6AFCA3A-DBDD-4BC2-9B99-4F9B7576A95F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46AAD2B-5811-4555-8E85-D44E7E0E0E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618</Words>
  <Application>Microsoft Office PowerPoint</Application>
  <PresentationFormat>Widescreen</PresentationFormat>
  <Paragraphs>94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Urogenital system pathology lab 1.</vt:lpstr>
      <vt:lpstr>a. fibroadenomas</vt:lpstr>
      <vt:lpstr>b. Phyllodes tumors</vt:lpstr>
      <vt:lpstr>A. Nonproliferative disease - fibrocystic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Benign prostatic hyperplasia Macroscopic</vt:lpstr>
      <vt:lpstr>Microscopic</vt:lpstr>
      <vt:lpstr>Morphology</vt:lpstr>
      <vt:lpstr>Microscopically</vt:lpstr>
      <vt:lpstr>PowerPoint Presentation</vt:lpstr>
      <vt:lpstr>PowerPoint Presentation</vt:lpstr>
      <vt:lpstr>seminoma morphology</vt:lpstr>
      <vt:lpstr>Microscopic</vt:lpstr>
      <vt:lpstr> Morphology</vt:lpstr>
      <vt:lpstr>Microscopic</vt:lpstr>
      <vt:lpstr>Morphology</vt:lpstr>
      <vt:lpstr>Microscopic</vt:lpstr>
      <vt:lpstr>Morphology</vt:lpstr>
      <vt:lpstr>Microscopic</vt:lpstr>
      <vt:lpstr>teratoma  Gross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system pathology lab 1.</dc:title>
  <dc:creator>Windows User</dc:creator>
  <cp:lastModifiedBy>Sanabil Hassanat</cp:lastModifiedBy>
  <cp:revision>4</cp:revision>
  <dcterms:created xsi:type="dcterms:W3CDTF">2022-05-10T10:22:30Z</dcterms:created>
  <dcterms:modified xsi:type="dcterms:W3CDTF">2022-05-24T05:21:11Z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