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57" r:id="rId3"/>
    <p:sldId id="258" r:id="rId4"/>
    <p:sldId id="299" r:id="rId5"/>
    <p:sldId id="301" r:id="rId6"/>
    <p:sldId id="311" r:id="rId7"/>
    <p:sldId id="312" r:id="rId8"/>
    <p:sldId id="290" r:id="rId9"/>
    <p:sldId id="295" r:id="rId10"/>
    <p:sldId id="259" r:id="rId11"/>
    <p:sldId id="294" r:id="rId12"/>
    <p:sldId id="292" r:id="rId13"/>
    <p:sldId id="293" r:id="rId14"/>
    <p:sldId id="303" r:id="rId15"/>
    <p:sldId id="304" r:id="rId16"/>
    <p:sldId id="289" r:id="rId17"/>
    <p:sldId id="260" r:id="rId18"/>
    <p:sldId id="288" r:id="rId19"/>
    <p:sldId id="266" r:id="rId20"/>
    <p:sldId id="262" r:id="rId21"/>
    <p:sldId id="263" r:id="rId22"/>
    <p:sldId id="265" r:id="rId23"/>
    <p:sldId id="261" r:id="rId24"/>
    <p:sldId id="269" r:id="rId25"/>
    <p:sldId id="270" r:id="rId26"/>
    <p:sldId id="271" r:id="rId27"/>
    <p:sldId id="272" r:id="rId28"/>
    <p:sldId id="273" r:id="rId29"/>
    <p:sldId id="275" r:id="rId30"/>
    <p:sldId id="277" r:id="rId31"/>
    <p:sldId id="276" r:id="rId32"/>
    <p:sldId id="296" r:id="rId33"/>
    <p:sldId id="308" r:id="rId34"/>
    <p:sldId id="297" r:id="rId35"/>
    <p:sldId id="279" r:id="rId36"/>
    <p:sldId id="306" r:id="rId37"/>
    <p:sldId id="280" r:id="rId38"/>
    <p:sldId id="283" r:id="rId39"/>
    <p:sldId id="284" r:id="rId40"/>
    <p:sldId id="281" r:id="rId41"/>
    <p:sldId id="282" r:id="rId42"/>
    <p:sldId id="285" r:id="rId43"/>
    <p:sldId id="298" r:id="rId44"/>
    <p:sldId id="309" r:id="rId45"/>
    <p:sldId id="287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88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790B5F-7AC6-4E1A-B73C-C71EBA99BD49}" type="datetimeFigureOut">
              <a:rPr lang="ar-JO" smtClean="0"/>
              <a:pPr/>
              <a:t>22/04/1444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9149FD-E3BC-496E-BBFA-93F122F91914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Passage</a:t>
            </a:r>
          </a:p>
          <a:p>
            <a:r>
              <a:rPr lang="en-US" dirty="0" err="1" smtClean="0"/>
              <a:t>ilius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1</a:t>
            </a:fld>
            <a:endParaRPr 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None/>
              <a:defRPr/>
            </a:pPr>
            <a:r>
              <a:rPr lang="en-CA" dirty="0" smtClean="0"/>
              <a:t>Hypertonic saline solution (7%) may be </a:t>
            </a:r>
            <a:r>
              <a:rPr lang="en-CA" dirty="0" err="1" smtClean="0"/>
              <a:t>nebulized</a:t>
            </a:r>
            <a:r>
              <a:rPr lang="en-CA" dirty="0" smtClean="0"/>
              <a:t> into the airway:       - potent </a:t>
            </a:r>
            <a:r>
              <a:rPr lang="en-CA" dirty="0" err="1" smtClean="0"/>
              <a:t>stim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37</a:t>
            </a:fld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≤12 months: 3000 lipase units/kg/120 </a:t>
            </a:r>
            <a:r>
              <a:rPr lang="en-US" dirty="0" err="1" smtClean="0"/>
              <a:t>mL</a:t>
            </a:r>
            <a:r>
              <a:rPr lang="en-US" dirty="0" smtClean="0"/>
              <a:t> of formula or per breastfeeding; administer prior to feeding; capsule contents should not be mixed directly in formula or breast milk  </a:t>
            </a:r>
          </a:p>
          <a:p>
            <a:r>
              <a:rPr lang="en-US" dirty="0" smtClean="0"/>
              <a:t>1-3 years: Initiate at 1000 lipase units/kg/meal; not to exceed 2500 lipase units/kg/meal (or 10,000 lipase units/kg/day) or &lt;4000 lipase units/g fat ingested per day </a:t>
            </a:r>
          </a:p>
          <a:p>
            <a:r>
              <a:rPr lang="en-US" dirty="0" smtClean="0"/>
              <a:t>≥4 years: Initiate at 500 lipase units/kg/meal; not to exceed 2500 lipase units/kg/meal (or 10,000 lipase units/kg/day) or &lt;4000 lipase units/g fat ingested per day 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42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0A47A-82BC-4B8C-BB2E-1F1202FD65D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73C5B-EEB9-4734-AB15-B47DE78A972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Hypochloremic</a:t>
            </a:r>
            <a:r>
              <a:rPr lang="en-US" dirty="0" smtClean="0"/>
              <a:t> metabolic alkalosis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24</a:t>
            </a:fld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98 % infertile male, IVF, IUI,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98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29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32</a:t>
            </a:fld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CXR EOY, </a:t>
            </a:r>
            <a:r>
              <a:rPr lang="en-US" dirty="0" err="1" smtClean="0"/>
              <a:t>cx</a:t>
            </a:r>
            <a:r>
              <a:rPr lang="en-US" baseline="0" dirty="0" smtClean="0"/>
              <a:t> q 3m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149FD-E3BC-496E-BBFA-93F122F91914}" type="slidenum">
              <a:rPr lang="ar-JO" smtClean="0"/>
              <a:pPr/>
              <a:t>34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3154F-9B0E-4497-B291-842152B4003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4572000" cy="1447800"/>
          </a:xfrm>
        </p:spPr>
        <p:txBody>
          <a:bodyPr/>
          <a:lstStyle/>
          <a:p>
            <a:r>
              <a:rPr lang="en-US" dirty="0" smtClean="0"/>
              <a:t>Cystic fibrosis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096000"/>
            <a:ext cx="4114800" cy="1047304"/>
          </a:xfrm>
        </p:spPr>
        <p:txBody>
          <a:bodyPr/>
          <a:lstStyle/>
          <a:p>
            <a:r>
              <a:rPr lang="en-US" dirty="0" err="1" smtClean="0"/>
              <a:t>Haitham</a:t>
            </a:r>
            <a:r>
              <a:rPr lang="en-US" dirty="0" smtClean="0"/>
              <a:t> </a:t>
            </a:r>
            <a:r>
              <a:rPr lang="en-US" dirty="0" err="1" smtClean="0"/>
              <a:t>Dmour</a:t>
            </a:r>
            <a:r>
              <a:rPr lang="en-US" dirty="0" smtClean="0"/>
              <a:t>, MD</a:t>
            </a:r>
            <a:endParaRPr lang="ar-JO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Defective CFTR results in decreased secretion of chloride and increased </a:t>
            </a:r>
            <a:r>
              <a:rPr lang="en-US" dirty="0" err="1" smtClean="0"/>
              <a:t>reabsorption</a:t>
            </a:r>
            <a:r>
              <a:rPr lang="en-US" dirty="0" smtClean="0"/>
              <a:t> of sodium and water across epithelial cells.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resultant reduced height of epithelial lining fluid and decreased hydration of mucus results in </a:t>
            </a:r>
            <a:r>
              <a:rPr lang="en-US" dirty="0" smtClean="0">
                <a:solidFill>
                  <a:srgbClr val="FF0000"/>
                </a:solidFill>
              </a:rPr>
              <a:t>mucus that is stickier </a:t>
            </a:r>
            <a:r>
              <a:rPr lang="en-US" dirty="0" smtClean="0"/>
              <a:t>to bacteria, which promotes infection and inflammation.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tissues most affected: lungs, pancreas, intestinal mucosa, glands, reproductive tracts, and sweat glands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Median age of diagnosis is 8 months and 2/3 of patients diagnosed by the age of 1 years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7-10% present at birth due to </a:t>
            </a:r>
            <a:r>
              <a:rPr lang="en-US" dirty="0" err="1" smtClean="0"/>
              <a:t>meconium</a:t>
            </a:r>
            <a:r>
              <a:rPr lang="en-US" dirty="0" smtClean="0"/>
              <a:t> </a:t>
            </a:r>
            <a:r>
              <a:rPr lang="en-US" dirty="0" err="1" smtClean="0"/>
              <a:t>ilius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Approximately 10% of patients with cystic fibrosis remain pancreatic sufficient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History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100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Chronic diarrhea and </a:t>
            </a:r>
            <a:r>
              <a:rPr lang="en-US" dirty="0" err="1" smtClean="0"/>
              <a:t>steatorrhea</a:t>
            </a:r>
            <a:endParaRPr lang="en-US" dirty="0" smtClean="0"/>
          </a:p>
          <a:p>
            <a:pPr algn="l" rtl="0"/>
            <a:r>
              <a:rPr lang="en-US" dirty="0" smtClean="0"/>
              <a:t>Malabsorption</a:t>
            </a:r>
          </a:p>
          <a:p>
            <a:pPr algn="l" rtl="0"/>
            <a:r>
              <a:rPr lang="en-US" dirty="0" smtClean="0"/>
              <a:t>FTT</a:t>
            </a:r>
          </a:p>
          <a:p>
            <a:pPr algn="l" rtl="0"/>
            <a:r>
              <a:rPr lang="en-US" dirty="0" smtClean="0"/>
              <a:t>DIOS</a:t>
            </a:r>
          </a:p>
          <a:p>
            <a:pPr algn="l" rtl="0"/>
            <a:r>
              <a:rPr lang="en-US" dirty="0" smtClean="0"/>
              <a:t>Rectal </a:t>
            </a:r>
            <a:r>
              <a:rPr lang="en-US" dirty="0" err="1" smtClean="0"/>
              <a:t>prolapse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err="1" smtClean="0"/>
              <a:t>Intussception</a:t>
            </a:r>
            <a:endParaRPr lang="en-US" dirty="0" smtClean="0"/>
          </a:p>
          <a:p>
            <a:pPr algn="l" rtl="0"/>
            <a:r>
              <a:rPr lang="en-US" dirty="0" smtClean="0"/>
              <a:t>GE reflux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</a:t>
            </a:r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133600"/>
            <a:ext cx="28956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Meconium</a:t>
            </a:r>
            <a:r>
              <a:rPr lang="en-US" dirty="0" smtClean="0"/>
              <a:t> </a:t>
            </a:r>
            <a:r>
              <a:rPr lang="en-US" dirty="0" err="1" smtClean="0"/>
              <a:t>ilius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Intestinal obstruction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Delayed passage of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meconium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Prolonged Jaundice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Pancreatic insufficiency in 85%, and 50% presents at birth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Cholelithiasis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Focal </a:t>
            </a:r>
            <a:r>
              <a:rPr lang="en-US" dirty="0" err="1" smtClean="0"/>
              <a:t>biliary</a:t>
            </a:r>
            <a:r>
              <a:rPr lang="en-US" dirty="0" smtClean="0"/>
              <a:t> cirrhosis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Pancreatic tissue damage leads to diabetes mellitus in 8-12% of CF patients older than 25 years (CFDM)</a:t>
            </a:r>
            <a:endParaRPr lang="en-US" b="1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ar-JO" dirty="0" smtClean="0"/>
              <a:t> </a:t>
            </a:r>
            <a:r>
              <a:rPr lang="en-US" dirty="0" smtClean="0"/>
              <a:t>Pancreas and liver</a:t>
            </a:r>
            <a:endParaRPr lang="ar-J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Lung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Hallmark of CF disease is progressive obstructive lung disease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Evolution: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           1- early thickening of airway mucus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           2- colonization with pathogenic bacteria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           3- the presence of diffuse airway inflammation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           4- destruction of the conducting airways and surrounding lung parenchyma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CT scan and infant lung function data also suggest that infants who have CF may have considerable pulmonary dysfunction despite an asymptomatic appearance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pPr algn="l" rtl="0"/>
            <a:r>
              <a:rPr lang="en-US" dirty="0" err="1" smtClean="0"/>
              <a:t>Pseudomonus</a:t>
            </a:r>
            <a:r>
              <a:rPr lang="en-US" dirty="0" smtClean="0"/>
              <a:t> </a:t>
            </a:r>
            <a:r>
              <a:rPr lang="en-US" dirty="0" err="1" smtClean="0"/>
              <a:t>aragenosa</a:t>
            </a:r>
            <a:endParaRPr lang="en-US" dirty="0" smtClean="0"/>
          </a:p>
          <a:p>
            <a:pPr algn="l" rtl="0"/>
            <a:r>
              <a:rPr lang="en-US" dirty="0" err="1" smtClean="0"/>
              <a:t>Hemophilus</a:t>
            </a:r>
            <a:r>
              <a:rPr lang="en-US" dirty="0" smtClean="0"/>
              <a:t> influenza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Others: </a:t>
            </a:r>
          </a:p>
          <a:p>
            <a:pPr marL="977900" indent="0" algn="l" rtl="0"/>
            <a:r>
              <a:rPr lang="en-US" dirty="0" err="1" smtClean="0"/>
              <a:t>Burkholdera</a:t>
            </a:r>
            <a:r>
              <a:rPr lang="en-US" dirty="0" smtClean="0"/>
              <a:t> </a:t>
            </a:r>
            <a:r>
              <a:rPr lang="en-US" dirty="0" err="1" smtClean="0"/>
              <a:t>capacia</a:t>
            </a:r>
            <a:endParaRPr lang="en-US" dirty="0" smtClean="0"/>
          </a:p>
          <a:p>
            <a:pPr marL="1703388" indent="93663" algn="l" rtl="0">
              <a:buFont typeface="+mj-lt"/>
              <a:buAutoNum type="alphaLcPeriod"/>
              <a:defRPr/>
            </a:pPr>
            <a:r>
              <a:rPr lang="en-CA" dirty="0" smtClean="0"/>
              <a:t>worsening lung function</a:t>
            </a:r>
          </a:p>
          <a:p>
            <a:pPr marL="1703388" indent="93663" algn="l" rtl="0">
              <a:buFont typeface="+mj-lt"/>
              <a:buAutoNum type="alphaLcPeriod"/>
              <a:defRPr/>
            </a:pPr>
            <a:r>
              <a:rPr lang="en-CA" dirty="0" smtClean="0"/>
              <a:t> poor overall outcome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Airway colonization</a:t>
            </a:r>
            <a:endParaRPr lang="ar-J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191000" cy="36240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Cough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Recurrent wheezing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Recurrent pneumonia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Atypical asthma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Dyspnea</a:t>
            </a:r>
            <a:r>
              <a:rPr lang="en-US" dirty="0" smtClean="0"/>
              <a:t> on exertion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Hemoptysis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Chest pain 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Respiratory system manifestations</a:t>
            </a:r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447800"/>
            <a:ext cx="358140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Tachypnea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Respiratory distress with retractions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Wheeze or crackles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</a:t>
            </a:r>
            <a:r>
              <a:rPr lang="en-US" dirty="0" err="1" smtClean="0"/>
              <a:t>anteroposterior</a:t>
            </a:r>
            <a:r>
              <a:rPr lang="en-US" dirty="0" smtClean="0"/>
              <a:t> diameter of chest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Clubbing </a:t>
            </a:r>
          </a:p>
          <a:p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Recurrent pneumonia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Bronchiolitis</a:t>
            </a:r>
            <a:r>
              <a:rPr lang="en-US" dirty="0" smtClean="0"/>
              <a:t>, bronchitis, then </a:t>
            </a:r>
            <a:r>
              <a:rPr lang="en-US" dirty="0" err="1" smtClean="0"/>
              <a:t>brochiactasis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Pulmonary hypertension, </a:t>
            </a:r>
            <a:r>
              <a:rPr lang="en-US" dirty="0" err="1" smtClean="0"/>
              <a:t>cor-pulmonale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ar-J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https://img.medscapestatic.com/pi/meds/ckb/03/27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5626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Hemoptysis</a:t>
            </a:r>
            <a:endParaRPr lang="en-US" dirty="0" smtClean="0"/>
          </a:p>
          <a:p>
            <a:pPr algn="l" rtl="0"/>
            <a:r>
              <a:rPr lang="en-US" dirty="0" err="1" smtClean="0"/>
              <a:t>Pneumothorax</a:t>
            </a:r>
            <a:endParaRPr lang="en-US" dirty="0" smtClean="0"/>
          </a:p>
          <a:p>
            <a:pPr algn="l" rtl="0"/>
            <a:r>
              <a:rPr lang="en-US" dirty="0" smtClean="0"/>
              <a:t>Pulmonary hypertension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JO" dirty="0" smtClean="0"/>
              <a:t> </a:t>
            </a:r>
            <a:r>
              <a:rPr lang="en-US" dirty="0" smtClean="0"/>
              <a:t>Respiratory system</a:t>
            </a:r>
            <a:r>
              <a:rPr lang="ar-JO" dirty="0" smtClean="0"/>
              <a:t> </a:t>
            </a:r>
            <a:r>
              <a:rPr lang="en-US" dirty="0" smtClean="0"/>
              <a:t>complications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AR disorder involving mutation of CFTR gene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Most common AR disorder in white people</a:t>
            </a:r>
            <a:endParaRPr lang="ar-J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Think in infection</a:t>
            </a:r>
          </a:p>
          <a:p>
            <a:pPr algn="l" rtl="0"/>
            <a:r>
              <a:rPr lang="en-US" dirty="0" smtClean="0"/>
              <a:t>Vitamin k deficiency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Massive: more than 250 ml/24 hours, 5-10% needs transfusions or surgical intervention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Hemoptysis</a:t>
            </a:r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10% of CF patients</a:t>
            </a:r>
          </a:p>
          <a:p>
            <a:pPr algn="l" rtl="0"/>
            <a:r>
              <a:rPr lang="en-US" dirty="0" smtClean="0"/>
              <a:t>Recurrence is common</a:t>
            </a:r>
          </a:p>
          <a:p>
            <a:pPr algn="l" rtl="0"/>
            <a:r>
              <a:rPr lang="en-US" dirty="0" smtClean="0"/>
              <a:t>May resolve with bed rest, and o2 supplement</a:t>
            </a:r>
          </a:p>
          <a:p>
            <a:pPr algn="l" rtl="0"/>
            <a:r>
              <a:rPr lang="en-US" dirty="0" smtClean="0"/>
              <a:t>Some need chest tube placement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Pneumothorax</a:t>
            </a:r>
            <a:endParaRPr lang="ar-J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Pulmonary hypertension,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, right sided heart failure </a:t>
            </a:r>
          </a:p>
          <a:p>
            <a:pPr algn="l" rtl="0"/>
            <a:r>
              <a:rPr lang="en-US" dirty="0" smtClean="0"/>
              <a:t>Poor prognostic signs, and indicates survival for months</a:t>
            </a:r>
          </a:p>
          <a:p>
            <a:pPr algn="l" rtl="0"/>
            <a:r>
              <a:rPr lang="en-US" dirty="0" smtClean="0"/>
              <a:t>Needs oxygen, diuretics, salt restriction</a:t>
            </a:r>
          </a:p>
          <a:p>
            <a:pPr algn="l" rtl="0"/>
            <a:r>
              <a:rPr lang="en-US" dirty="0" smtClean="0"/>
              <a:t>Consider combined lung and heart transplant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Pulmonary hypertension</a:t>
            </a:r>
            <a:endParaRPr lang="ar-J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Chronic sinusitis</a:t>
            </a:r>
          </a:p>
          <a:p>
            <a:pPr algn="l" rtl="0"/>
            <a:r>
              <a:rPr lang="en-US" dirty="0" smtClean="0"/>
              <a:t>Polyps in 25% of CF patients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airways</a:t>
            </a:r>
            <a:endParaRPr lang="ar-J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Sweat with high salt content</a:t>
            </a:r>
          </a:p>
          <a:p>
            <a:pPr algn="l" rtl="0"/>
            <a:r>
              <a:rPr lang="en-US" dirty="0" smtClean="0"/>
              <a:t>Dehydration with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pPr algn="l" rtl="0"/>
            <a:r>
              <a:rPr lang="en-US" dirty="0" err="1" smtClean="0"/>
              <a:t>Hypochloremic</a:t>
            </a:r>
            <a:r>
              <a:rPr lang="en-US" dirty="0" smtClean="0"/>
              <a:t> metabolic alkalosis</a:t>
            </a:r>
            <a:endParaRPr lang="ar-JO" dirty="0" smtClean="0"/>
          </a:p>
          <a:p>
            <a:pPr algn="l" rt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glands</a:t>
            </a:r>
            <a:endParaRPr lang="ar-J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Delayed puberty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Male: </a:t>
            </a:r>
            <a:r>
              <a:rPr lang="en-US" dirty="0" err="1" smtClean="0"/>
              <a:t>atresia</a:t>
            </a:r>
            <a:r>
              <a:rPr lang="en-US" dirty="0" smtClean="0"/>
              <a:t> of vas deferens, sterility, </a:t>
            </a:r>
            <a:r>
              <a:rPr lang="en-US" dirty="0" err="1" smtClean="0"/>
              <a:t>undescended</a:t>
            </a:r>
            <a:r>
              <a:rPr lang="en-US" dirty="0" smtClean="0"/>
              <a:t> testicles and </a:t>
            </a:r>
            <a:r>
              <a:rPr lang="en-US" dirty="0" err="1" smtClean="0"/>
              <a:t>hydrocele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Female: thick </a:t>
            </a:r>
            <a:r>
              <a:rPr lang="en-US" dirty="0" err="1" smtClean="0"/>
              <a:t>cervival</a:t>
            </a:r>
            <a:r>
              <a:rPr lang="en-US" dirty="0" smtClean="0"/>
              <a:t> mucus, and decreased fertility, </a:t>
            </a:r>
            <a:r>
              <a:rPr lang="en-US" dirty="0" err="1" smtClean="0"/>
              <a:t>ammenhorea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Reproductive tract </a:t>
            </a:r>
            <a:endParaRPr lang="ar-J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Sweat chloride more than 60 twice (or once with positive genetic testing), plus one of theses:</a:t>
            </a:r>
          </a:p>
          <a:p>
            <a:pPr algn="l" rtl="0"/>
            <a:endParaRPr lang="en-US" dirty="0" smtClean="0"/>
          </a:p>
          <a:p>
            <a:pPr marL="1074738" indent="-96838" algn="l" rtl="0"/>
            <a:r>
              <a:rPr lang="en-US" dirty="0" smtClean="0"/>
              <a:t>Chronic respiratory system obstructive involvement</a:t>
            </a:r>
          </a:p>
          <a:p>
            <a:pPr marL="1074738" indent="-96838" algn="l" rtl="0"/>
            <a:endParaRPr lang="en-US" dirty="0" smtClean="0"/>
          </a:p>
          <a:p>
            <a:pPr marL="1074738" indent="-96838" algn="l" rtl="0"/>
            <a:r>
              <a:rPr lang="en-US" dirty="0" smtClean="0"/>
              <a:t>Pancreatic insufficiency</a:t>
            </a:r>
          </a:p>
          <a:p>
            <a:pPr marL="1074738" indent="-96838" algn="l" rtl="0"/>
            <a:endParaRPr lang="en-US" dirty="0" smtClean="0"/>
          </a:p>
          <a:p>
            <a:pPr marL="1074738" indent="-96838" algn="l" rtl="0"/>
            <a:r>
              <a:rPr lang="en-US" dirty="0" smtClean="0"/>
              <a:t>CF in siblings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Diagnosis</a:t>
            </a:r>
            <a:endParaRPr lang="ar-J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chloride </a:t>
            </a:r>
            <a:endParaRPr lang="ar-J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5008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495800"/>
            <a:ext cx="6172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dirty="0" smtClean="0"/>
              <a:t>Stimulation of the sweat gland with </a:t>
            </a:r>
            <a:r>
              <a:rPr lang="en-CA" dirty="0" err="1" smtClean="0"/>
              <a:t>pilocarpine</a:t>
            </a:r>
            <a:r>
              <a:rPr lang="en-CA" dirty="0" smtClean="0"/>
              <a:t>   </a:t>
            </a:r>
          </a:p>
          <a:p>
            <a:r>
              <a:rPr lang="en-CA" dirty="0" smtClean="0"/>
              <a:t>- careful collection and weighing of the sweat</a:t>
            </a:r>
          </a:p>
          <a:p>
            <a:r>
              <a:rPr lang="en-CA" dirty="0" smtClean="0"/>
              <a:t>- analysis of the sweat chloride concentration</a:t>
            </a:r>
            <a:endParaRPr lang="ar-JO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Untreated adrenal insufficiency </a:t>
            </a:r>
          </a:p>
          <a:p>
            <a:pPr algn="l" rtl="0"/>
            <a:r>
              <a:rPr lang="en-US" dirty="0" smtClean="0"/>
              <a:t>Glycogen storage disease </a:t>
            </a:r>
          </a:p>
          <a:p>
            <a:pPr algn="l" rtl="0"/>
            <a:r>
              <a:rPr lang="en-US" dirty="0" smtClean="0"/>
              <a:t>Type I </a:t>
            </a:r>
            <a:r>
              <a:rPr lang="en-US" dirty="0" err="1" smtClean="0"/>
              <a:t>fucosidosis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Hypothyroidism </a:t>
            </a:r>
          </a:p>
          <a:p>
            <a:pPr algn="l" rtl="0"/>
            <a:r>
              <a:rPr lang="en-US" dirty="0" smtClean="0"/>
              <a:t>Vasopressin-resistant diabetes </a:t>
            </a:r>
            <a:r>
              <a:rPr lang="en-US" dirty="0" err="1" smtClean="0"/>
              <a:t>insipidus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err="1" smtClean="0"/>
              <a:t>Ectodermal</a:t>
            </a:r>
            <a:r>
              <a:rPr lang="en-US" dirty="0" smtClean="0"/>
              <a:t> dysplasia </a:t>
            </a:r>
          </a:p>
          <a:p>
            <a:pPr algn="l" rtl="0"/>
            <a:r>
              <a:rPr lang="en-US" dirty="0" smtClean="0"/>
              <a:t>Malnutrition </a:t>
            </a:r>
          </a:p>
          <a:p>
            <a:pPr algn="l" rtl="0"/>
            <a:r>
              <a:rPr lang="en-US" dirty="0" err="1" smtClean="0"/>
              <a:t>Mucopolysaccharidosis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err="1" smtClean="0"/>
              <a:t>Panhypopituitarism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Familial </a:t>
            </a:r>
            <a:r>
              <a:rPr lang="en-US" dirty="0" err="1" smtClean="0"/>
              <a:t>cholestasis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Familial </a:t>
            </a:r>
            <a:r>
              <a:rPr lang="en-US" dirty="0" err="1" smtClean="0"/>
              <a:t>hypoparathyroidism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Atopic dermatitis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positive test</a:t>
            </a:r>
            <a:endParaRPr lang="ar-JO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There are known more than 1700 CFTR gene mutations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Most labs can find 25 to 100 of the most common mutations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Normal or finding of single mutation dose not role out or rule in CF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Identification of 2 CF mutations known to cause CF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CFTR gene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Located on long arm of chromosome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pPr algn="l" rtl="0"/>
            <a:r>
              <a:rPr lang="en-US" dirty="0" smtClean="0"/>
              <a:t>CFTR gene spans 256 kb</a:t>
            </a:r>
          </a:p>
          <a:p>
            <a:pPr algn="l" rtl="0"/>
            <a:r>
              <a:rPr lang="en-US" dirty="0" smtClean="0"/>
              <a:t>The most common mutation is a 3-base pair deletion that leads to the loss of a single </a:t>
            </a:r>
            <a:r>
              <a:rPr lang="en-US" dirty="0" smtClean="0">
                <a:solidFill>
                  <a:srgbClr val="FF0000"/>
                </a:solidFill>
              </a:rPr>
              <a:t>phenylalanine</a:t>
            </a:r>
            <a:r>
              <a:rPr lang="en-US" dirty="0" smtClean="0"/>
              <a:t> at position 508</a:t>
            </a:r>
          </a:p>
          <a:p>
            <a:pPr algn="l" rtl="0"/>
            <a:r>
              <a:rPr lang="en-US" dirty="0" smtClean="0"/>
              <a:t>The </a:t>
            </a:r>
            <a:r>
              <a:rPr lang="el-GR" dirty="0" smtClean="0">
                <a:solidFill>
                  <a:srgbClr val="FF0000"/>
                </a:solidFill>
              </a:rPr>
              <a:t>Δ </a:t>
            </a:r>
            <a:r>
              <a:rPr lang="en-US" dirty="0" smtClean="0">
                <a:solidFill>
                  <a:srgbClr val="FF0000"/>
                </a:solidFill>
              </a:rPr>
              <a:t>F508 </a:t>
            </a:r>
            <a:r>
              <a:rPr lang="en-US" dirty="0" smtClean="0"/>
              <a:t>mutation is present in 80% of patient, and homozygous in 50%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more </a:t>
            </a:r>
            <a:r>
              <a:rPr lang="en-US" dirty="0" smtClean="0">
                <a:solidFill>
                  <a:srgbClr val="0070C0"/>
                </a:solidFill>
              </a:rPr>
              <a:t>than known1700 mutation at CF locus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gene</a:t>
            </a:r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Looking for  </a:t>
            </a:r>
            <a:r>
              <a:rPr lang="en-US" dirty="0" err="1" smtClean="0"/>
              <a:t>immunoreactive</a:t>
            </a:r>
            <a:r>
              <a:rPr lang="en-US" dirty="0" smtClean="0"/>
              <a:t> </a:t>
            </a:r>
            <a:r>
              <a:rPr lang="en-US" dirty="0" err="1" smtClean="0"/>
              <a:t>trypsinogen</a:t>
            </a:r>
            <a:r>
              <a:rPr lang="en-US" dirty="0" smtClean="0"/>
              <a:t> (IRT)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Few false negative, but high false positive (90%)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If positive, newborn tested for sweat chloride or genetic study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Newborn screening</a:t>
            </a:r>
            <a:endParaRPr lang="ar-JO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Limited to few CF centers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Measures the bioelectric difference across nasal epithelium 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potential difference</a:t>
            </a:r>
            <a:endParaRPr lang="ar-JO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Obstructive changes:</a:t>
            </a:r>
          </a:p>
          <a:p>
            <a:pPr algn="l" rtl="0">
              <a:buNone/>
            </a:pPr>
            <a:endParaRPr lang="en-US" dirty="0" smtClean="0"/>
          </a:p>
          <a:p>
            <a:pPr marL="1074738" indent="96838" algn="l" rtl="0"/>
            <a:r>
              <a:rPr lang="en-US" dirty="0" smtClean="0"/>
              <a:t>Decreased FEF25-75</a:t>
            </a:r>
          </a:p>
          <a:p>
            <a:pPr marL="1074738" indent="96838" algn="l" rtl="0"/>
            <a:r>
              <a:rPr lang="en-US" dirty="0" smtClean="0"/>
              <a:t>Decreased FEV1/FVC</a:t>
            </a:r>
          </a:p>
          <a:p>
            <a:pPr marL="1074738" indent="96838" algn="l" rtl="0"/>
            <a:r>
              <a:rPr lang="en-US" dirty="0" smtClean="0"/>
              <a:t>Decreased expiratory flow</a:t>
            </a:r>
          </a:p>
          <a:p>
            <a:pPr marL="1074738" indent="96838" algn="l" rtl="0"/>
            <a:r>
              <a:rPr lang="en-US" dirty="0" smtClean="0"/>
              <a:t>Increased residual volume</a:t>
            </a:r>
          </a:p>
          <a:p>
            <a:pPr marL="0" indent="0"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</a:t>
            </a:r>
            <a:endParaRPr lang="ar-JO" dirty="0"/>
          </a:p>
        </p:txBody>
      </p:sp>
      <p:pic>
        <p:nvPicPr>
          <p:cNvPr id="55298" name="Picture 2" descr="http://1.bp.blogspot.com/_jyJg80MtQR0/Rlei2PXbRkI/AAAAAAAAAKA/cN5EAsz2Btw/s200/spirome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953000"/>
            <a:ext cx="1905000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children who are pancreatic sufficient: Obtain fecal </a:t>
            </a:r>
            <a:r>
              <a:rPr lang="en-US" dirty="0" err="1" smtClean="0"/>
              <a:t>elastase</a:t>
            </a:r>
            <a:r>
              <a:rPr lang="en-US" dirty="0" smtClean="0"/>
              <a:t> yearly, especially if mutations are associated with pancreatic insufficiency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pancreatic insufficiency</a:t>
            </a:r>
            <a:endParaRPr lang="ar-JO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7346" name="Picture 2" descr="نتيجة بحث الصور عن ‪CXR CF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4248150" cy="5562600"/>
          </a:xfrm>
          <a:prstGeom prst="rect">
            <a:avLst/>
          </a:prstGeom>
          <a:noFill/>
        </p:spPr>
      </p:pic>
      <p:pic>
        <p:nvPicPr>
          <p:cNvPr id="57348" name="Picture 4" descr="http://breathe.ersjournals.com/content/breathe/10/1/34/F6.large.jpg?width=800&amp;height=600&amp;carousel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85800"/>
            <a:ext cx="46482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CPT</a:t>
            </a:r>
          </a:p>
          <a:p>
            <a:pPr algn="l" rtl="0"/>
            <a:r>
              <a:rPr lang="en-US" dirty="0" err="1" smtClean="0"/>
              <a:t>Mucolytic</a:t>
            </a:r>
            <a:endParaRPr lang="en-US" dirty="0" smtClean="0"/>
          </a:p>
          <a:p>
            <a:pPr algn="l" rtl="0"/>
            <a:r>
              <a:rPr lang="en-US" dirty="0" smtClean="0"/>
              <a:t>Antibiotics</a:t>
            </a:r>
          </a:p>
          <a:p>
            <a:pPr algn="l" rtl="0"/>
            <a:endParaRPr lang="en-US" dirty="0" smtClean="0"/>
          </a:p>
          <a:p>
            <a:pPr marL="801688" indent="0"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r>
              <a:rPr lang="ar-JO" dirty="0" smtClean="0"/>
              <a:t> </a:t>
            </a:r>
            <a:r>
              <a:rPr lang="en-US" dirty="0" smtClean="0"/>
              <a:t>Pulmonary disease</a:t>
            </a:r>
            <a:endParaRPr lang="ar-JO" dirty="0"/>
          </a:p>
        </p:txBody>
      </p:sp>
      <p:pic>
        <p:nvPicPr>
          <p:cNvPr id="14340" name="Picture 4" descr="نتيجة بحث الصور عن ‪Oscillating Chest Vest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114800" cy="3000376"/>
          </a:xfrm>
          <a:prstGeom prst="rect">
            <a:avLst/>
          </a:prstGeom>
          <a:noFill/>
        </p:spPr>
      </p:pic>
      <p:sp>
        <p:nvSpPr>
          <p:cNvPr id="14342" name="AutoShape 6" descr="نتيجة بحث الصور عن ‪Oscillating Chest Vests‬‏"/>
          <p:cNvSpPr>
            <a:spLocks noChangeAspect="1" noChangeArrowheads="1"/>
          </p:cNvSpPr>
          <p:nvPr/>
        </p:nvSpPr>
        <p:spPr bwMode="auto">
          <a:xfrm>
            <a:off x="8602663" y="-838200"/>
            <a:ext cx="18954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4344" name="AutoShape 8" descr="نتيجة بحث الصور عن ‪Oscillating Chest Vests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4346" name="AutoShape 10" descr="نتيجة بحث الصور عن ‪Oscillating Chest Vests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4348" name="Picture 12" descr="نتيجة بحث الصور عن ‪Oscillating Chest Vest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mtClean="0"/>
              <a:t>Airway clearance therapies (ACTs)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The traditional means of providing ACT to CF patients involves: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CA" dirty="0" smtClean="0"/>
              <a:t>Manual Chest Percussive Therapy with associated postural drainage;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(children &lt; 2 years of age)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b.     Oscillating Chest Vests and Hand-Held Vibratory Expiration Appliances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1688" indent="0" algn="l" rtl="0"/>
            <a:r>
              <a:rPr lang="en-US" dirty="0" smtClean="0"/>
              <a:t>Human </a:t>
            </a:r>
            <a:r>
              <a:rPr lang="en-US" dirty="0" err="1" smtClean="0"/>
              <a:t>DNAse</a:t>
            </a:r>
            <a:r>
              <a:rPr lang="en-US" dirty="0" smtClean="0"/>
              <a:t> (</a:t>
            </a:r>
            <a:r>
              <a:rPr lang="en-US" dirty="0" err="1" smtClean="0"/>
              <a:t>Dornase</a:t>
            </a:r>
            <a:r>
              <a:rPr lang="en-US" dirty="0" smtClean="0"/>
              <a:t> alpha)</a:t>
            </a:r>
          </a:p>
          <a:p>
            <a:pPr marL="801688" indent="0" algn="l" rtl="0"/>
            <a:r>
              <a:rPr lang="en-US" dirty="0" smtClean="0"/>
              <a:t>HTS 7%</a:t>
            </a:r>
          </a:p>
          <a:p>
            <a:pPr marL="801688" indent="0" algn="l" rtl="0">
              <a:buNone/>
            </a:pPr>
            <a:endParaRPr lang="en-US" dirty="0" smtClean="0"/>
          </a:p>
          <a:p>
            <a:pPr marL="95250" indent="0" algn="l" rtl="0"/>
            <a:r>
              <a:rPr lang="en-US" dirty="0" smtClean="0"/>
              <a:t>Bronchodilators (B2 agonist)</a:t>
            </a:r>
          </a:p>
          <a:p>
            <a:pPr marL="803275" indent="-173038" algn="l" rtl="0"/>
            <a:r>
              <a:rPr lang="en-US" dirty="0" smtClean="0"/>
              <a:t>Before chest physical therapy for airway clearance</a:t>
            </a:r>
          </a:p>
          <a:p>
            <a:pPr marL="803275" indent="-173038" algn="l" rtl="0"/>
            <a:r>
              <a:rPr lang="en-US" dirty="0" smtClean="0"/>
              <a:t>Also if bronchial </a:t>
            </a:r>
            <a:r>
              <a:rPr lang="en-US" dirty="0" err="1" smtClean="0"/>
              <a:t>hyperresponsiveness</a:t>
            </a:r>
            <a:r>
              <a:rPr lang="en-US" dirty="0" smtClean="0"/>
              <a:t> exists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Mucolytics</a:t>
            </a:r>
            <a:endParaRPr lang="ar-JO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Different approaches:</a:t>
            </a:r>
          </a:p>
          <a:p>
            <a:pPr marL="898525" indent="-361950" algn="l" rtl="0"/>
            <a:r>
              <a:rPr lang="en-US" dirty="0" smtClean="0"/>
              <a:t>No antibiotics except with exacerbations</a:t>
            </a:r>
          </a:p>
          <a:p>
            <a:pPr marL="898525" indent="-361950" algn="l" rtl="0"/>
            <a:endParaRPr lang="en-US" dirty="0" smtClean="0"/>
          </a:p>
          <a:p>
            <a:pPr marL="898525" indent="-361950" algn="l" rtl="0"/>
            <a:r>
              <a:rPr lang="en-US" dirty="0" smtClean="0"/>
              <a:t>Continuous inhaled or oral prophylactic antibiotics + IV </a:t>
            </a:r>
            <a:r>
              <a:rPr lang="en-US" dirty="0" err="1" smtClean="0"/>
              <a:t>antibiotcs</a:t>
            </a:r>
            <a:r>
              <a:rPr lang="en-US" dirty="0" smtClean="0"/>
              <a:t> with exacerbations</a:t>
            </a:r>
          </a:p>
          <a:p>
            <a:pPr marL="898525" indent="-361950" algn="l" rtl="0"/>
            <a:endParaRPr lang="en-US" dirty="0" smtClean="0"/>
          </a:p>
          <a:p>
            <a:pPr marL="898525" indent="-361950" algn="l" rtl="0"/>
            <a:endParaRPr lang="en-US" dirty="0" smtClean="0"/>
          </a:p>
          <a:p>
            <a:pPr marL="898525" indent="-361950" algn="l" rtl="0"/>
            <a:r>
              <a:rPr lang="en-US" dirty="0" smtClean="0"/>
              <a:t>Aggressive therapy every 2-3 weeks every 1-2 months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ar-JO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Aerosolized </a:t>
            </a:r>
          </a:p>
          <a:p>
            <a:pPr marL="444500" indent="185738" algn="l" rtl="0"/>
            <a:r>
              <a:rPr lang="en-US" dirty="0" err="1" smtClean="0"/>
              <a:t>Tobramycin</a:t>
            </a:r>
            <a:r>
              <a:rPr lang="en-US" dirty="0" smtClean="0"/>
              <a:t> (</a:t>
            </a:r>
            <a:r>
              <a:rPr lang="en-US" b="1" dirty="0" smtClean="0"/>
              <a:t>alternating monthly to prevent </a:t>
            </a:r>
            <a:r>
              <a:rPr lang="en-US" b="1" dirty="0" err="1" smtClean="0"/>
              <a:t>Pseudomonus</a:t>
            </a:r>
            <a:r>
              <a:rPr lang="en-US" b="1" dirty="0" smtClean="0"/>
              <a:t> colonization)</a:t>
            </a:r>
          </a:p>
          <a:p>
            <a:pPr marL="444500" indent="185738" algn="l" rtl="0"/>
            <a:r>
              <a:rPr lang="en-US" dirty="0" err="1" smtClean="0"/>
              <a:t>Gentamycin</a:t>
            </a:r>
            <a:endParaRPr lang="en-US" dirty="0" smtClean="0"/>
          </a:p>
          <a:p>
            <a:pPr marL="444500" indent="185738" algn="l" rtl="0"/>
            <a:r>
              <a:rPr lang="en-US" dirty="0" err="1" smtClean="0"/>
              <a:t>Aztreonam</a:t>
            </a:r>
            <a:endParaRPr lang="en-US" dirty="0" smtClean="0"/>
          </a:p>
          <a:p>
            <a:pPr marL="444500" indent="185738" algn="l" rtl="0"/>
            <a:r>
              <a:rPr lang="en-US" dirty="0" err="1" smtClean="0"/>
              <a:t>Colistin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Oral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IV</a:t>
            </a:r>
          </a:p>
          <a:p>
            <a:pPr marL="365125" indent="76200" algn="l" rtl="0"/>
            <a:r>
              <a:rPr lang="en-US" dirty="0" err="1" smtClean="0"/>
              <a:t>Aminoglycosides</a:t>
            </a:r>
            <a:endParaRPr lang="en-US" dirty="0" smtClean="0"/>
          </a:p>
          <a:p>
            <a:pPr marL="365125" indent="76200" algn="l" rtl="0"/>
            <a:r>
              <a:rPr lang="en-US" dirty="0" smtClean="0"/>
              <a:t>Anti-</a:t>
            </a:r>
            <a:r>
              <a:rPr lang="en-US" dirty="0" err="1" smtClean="0"/>
              <a:t>Pseudomonus</a:t>
            </a:r>
            <a:r>
              <a:rPr lang="en-US" dirty="0" smtClean="0"/>
              <a:t> penicillin </a:t>
            </a:r>
          </a:p>
          <a:p>
            <a:pPr marL="365125" indent="76200" algn="l" rtl="0"/>
            <a:r>
              <a:rPr lang="en-US" dirty="0" err="1" smtClean="0"/>
              <a:t>Imipenem</a:t>
            </a:r>
            <a:r>
              <a:rPr lang="en-US" dirty="0" smtClean="0"/>
              <a:t> or </a:t>
            </a:r>
            <a:r>
              <a:rPr lang="en-US" dirty="0" err="1" smtClean="0"/>
              <a:t>meropenem</a:t>
            </a:r>
            <a:endParaRPr lang="en-US" dirty="0" smtClean="0"/>
          </a:p>
          <a:p>
            <a:pPr marL="365125" indent="76200" algn="l" rtl="0"/>
            <a:r>
              <a:rPr lang="en-US" dirty="0" err="1" smtClean="0"/>
              <a:t>Ceftazidime</a:t>
            </a:r>
            <a:endParaRPr lang="en-US" dirty="0" smtClean="0"/>
          </a:p>
          <a:p>
            <a:pPr marL="365125" indent="76200" algn="l" rtl="0"/>
            <a:r>
              <a:rPr lang="en-US" dirty="0" err="1" smtClean="0"/>
              <a:t>Cefipime</a:t>
            </a:r>
            <a:endParaRPr lang="en-US" dirty="0" smtClean="0"/>
          </a:p>
          <a:p>
            <a:pPr marL="365125" indent="76200" algn="l" rtl="0"/>
            <a:r>
              <a:rPr lang="en-US" dirty="0" err="1" smtClean="0"/>
              <a:t>Quinilones</a:t>
            </a:r>
            <a:r>
              <a:rPr lang="en-US" dirty="0" smtClean="0"/>
              <a:t> ?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CA" dirty="0" smtClean="0"/>
              <a:t>The most common mutations(</a:t>
            </a:r>
            <a:r>
              <a:rPr lang="el-GR" dirty="0" smtClean="0"/>
              <a:t>Δ</a:t>
            </a:r>
            <a:r>
              <a:rPr lang="en-CA" dirty="0" smtClean="0">
                <a:solidFill>
                  <a:srgbClr val="FF0000"/>
                </a:solidFill>
              </a:rPr>
              <a:t>F508</a:t>
            </a:r>
            <a:r>
              <a:rPr lang="en-CA" dirty="0" smtClean="0"/>
              <a:t>, G542X, G551D, W1282X, W1303K, and R553X)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gene</a:t>
            </a:r>
            <a:endParaRPr lang="ar-J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Three times weekly </a:t>
            </a:r>
            <a:r>
              <a:rPr lang="en-US" dirty="0" err="1" smtClean="0"/>
              <a:t>azythromycin</a:t>
            </a:r>
            <a:r>
              <a:rPr lang="en-US" dirty="0" smtClean="0"/>
              <a:t>(M,W,F)</a:t>
            </a:r>
          </a:p>
          <a:p>
            <a:pPr algn="l" rtl="0"/>
            <a:r>
              <a:rPr lang="en-US" dirty="0" smtClean="0"/>
              <a:t>Decrease exacerbation</a:t>
            </a:r>
          </a:p>
          <a:p>
            <a:pPr marL="630238" indent="0" algn="l" rtl="0"/>
            <a:r>
              <a:rPr lang="en-US" dirty="0" smtClean="0"/>
              <a:t>Decrease hospitalization</a:t>
            </a:r>
          </a:p>
          <a:p>
            <a:pPr marL="630238" indent="0" algn="l" rtl="0"/>
            <a:r>
              <a:rPr lang="en-US" dirty="0" smtClean="0"/>
              <a:t>Improve pulmonary function</a:t>
            </a:r>
          </a:p>
          <a:p>
            <a:pPr marL="630238" indent="0" algn="l" rtl="0"/>
            <a:r>
              <a:rPr lang="en-US" dirty="0" smtClean="0"/>
              <a:t>Increase in weight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High dose </a:t>
            </a:r>
            <a:r>
              <a:rPr lang="en-US" dirty="0" err="1" smtClean="0"/>
              <a:t>Ibuprufen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</a:t>
            </a:r>
            <a:r>
              <a:rPr lang="en-US" dirty="0" err="1" smtClean="0"/>
              <a:t>inflamatory</a:t>
            </a:r>
            <a:endParaRPr lang="ar-JO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Limited benefits in certain circumstances</a:t>
            </a:r>
          </a:p>
          <a:p>
            <a:pPr algn="l" rtl="0"/>
            <a:r>
              <a:rPr lang="en-US" dirty="0" smtClean="0"/>
              <a:t>Side effects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Corticosteroid</a:t>
            </a:r>
            <a:endParaRPr lang="ar-JO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Pancreatic enzymes (</a:t>
            </a:r>
            <a:r>
              <a:rPr lang="en-US" dirty="0" err="1" smtClean="0"/>
              <a:t>creon</a:t>
            </a:r>
            <a:r>
              <a:rPr lang="en-US" dirty="0" smtClean="0"/>
              <a:t>)</a:t>
            </a:r>
          </a:p>
          <a:p>
            <a:pPr marL="725488" indent="77788" algn="l" rtl="0"/>
            <a:r>
              <a:rPr lang="en-US" dirty="0" smtClean="0"/>
              <a:t>lipase, protease, and amylase</a:t>
            </a:r>
          </a:p>
          <a:p>
            <a:pPr marL="725488" indent="77788" algn="l" rtl="0"/>
            <a:r>
              <a:rPr lang="en-US" smtClean="0"/>
              <a:t>SE </a:t>
            </a:r>
            <a:r>
              <a:rPr lang="en-US" dirty="0" err="1" smtClean="0"/>
              <a:t>fibrosing</a:t>
            </a:r>
            <a:r>
              <a:rPr lang="en-US" dirty="0" smtClean="0"/>
              <a:t> </a:t>
            </a:r>
            <a:r>
              <a:rPr lang="en-US" dirty="0" err="1" smtClean="0"/>
              <a:t>colonopathy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Vitamins (ADEK)</a:t>
            </a:r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 certain gene defects</a:t>
            </a:r>
          </a:p>
          <a:p>
            <a:pPr algn="l" rtl="0"/>
            <a:r>
              <a:rPr lang="en-US" dirty="0" smtClean="0"/>
              <a:t>Potentiate chloride transport across CFTR channels</a:t>
            </a:r>
          </a:p>
          <a:p>
            <a:pPr algn="l" rtl="0"/>
            <a:r>
              <a:rPr lang="en-US" dirty="0" smtClean="0"/>
              <a:t>Delay progressing of the disease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Ivakaftor</a:t>
            </a:r>
            <a:r>
              <a:rPr lang="en-US" dirty="0" smtClean="0"/>
              <a:t> and </a:t>
            </a:r>
            <a:r>
              <a:rPr lang="en-US" dirty="0" err="1" smtClean="0"/>
              <a:t>lumacaftor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</a:t>
            </a:r>
            <a:r>
              <a:rPr lang="en-US" dirty="0" err="1" smtClean="0"/>
              <a:t>Potentiators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For patients 10 years or more</a:t>
            </a:r>
          </a:p>
          <a:p>
            <a:pPr algn="l" rtl="0"/>
            <a:r>
              <a:rPr lang="en-US" dirty="0" smtClean="0"/>
              <a:t>By 75 gm 2hours-OGTT</a:t>
            </a:r>
          </a:p>
          <a:p>
            <a:pPr algn="l" rtl="0"/>
            <a:r>
              <a:rPr lang="en-US" dirty="0" smtClean="0"/>
              <a:t>Monitor sugar during exacerbations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Treatment: insulin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HbA1c measurements are recommended quarterly.</a:t>
            </a:r>
          </a:p>
          <a:p>
            <a:pPr algn="l" rtl="0"/>
            <a:r>
              <a:rPr lang="en-US" dirty="0" smtClean="0"/>
              <a:t>HbA1c treatment goal is &lt; 7%</a:t>
            </a:r>
          </a:p>
          <a:p>
            <a:pPr algn="l" rtl="0"/>
            <a:endParaRPr lang="en-US" dirty="0" smtClean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CFDM</a:t>
            </a:r>
            <a:endParaRPr lang="ar-JO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/>
            <a:r>
              <a:rPr lang="en-US" dirty="0" smtClean="0"/>
              <a:t>DIOS: Rectal </a:t>
            </a:r>
            <a:r>
              <a:rPr lang="en-US" dirty="0" err="1" smtClean="0"/>
              <a:t>prolapse:gentle</a:t>
            </a:r>
            <a:r>
              <a:rPr lang="en-US" dirty="0" smtClean="0"/>
              <a:t> manual pressure</a:t>
            </a:r>
          </a:p>
          <a:p>
            <a:pPr marL="0" indent="0" algn="l" rtl="0"/>
            <a:endParaRPr lang="en-US" dirty="0"/>
          </a:p>
          <a:p>
            <a:pPr marL="0" indent="0" algn="l" rtl="0"/>
            <a:r>
              <a:rPr lang="en-US" dirty="0" smtClean="0"/>
              <a:t>Sinusitis: Aggressive Antibiotic</a:t>
            </a:r>
          </a:p>
          <a:p>
            <a:pPr marL="0" indent="0" algn="l" rtl="0"/>
            <a:endParaRPr lang="en-US" dirty="0" smtClean="0"/>
          </a:p>
          <a:p>
            <a:pPr marL="0" indent="0" algn="l" rtl="0"/>
            <a:r>
              <a:rPr lang="en-US" dirty="0" smtClean="0"/>
              <a:t>Polyps: local steroids</a:t>
            </a:r>
          </a:p>
          <a:p>
            <a:pPr marL="0" indent="0" algn="l" rtl="0"/>
            <a:endParaRPr lang="en-US" dirty="0" smtClean="0"/>
          </a:p>
          <a:p>
            <a:pPr marL="0" indent="0" algn="l" rtl="0"/>
            <a:r>
              <a:rPr lang="en-US" dirty="0" smtClean="0"/>
              <a:t>Fertility: assisted reproductive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ar-JO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With aggressive therapy median survival age is 36.9 years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80% of patients reach puberty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Cause of death is generally respiratory failure and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.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gene</a:t>
            </a:r>
            <a:endParaRPr lang="en-CA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Char char="•"/>
              <a:defRPr/>
            </a:pPr>
            <a:r>
              <a:rPr lang="en-CA" dirty="0" smtClean="0"/>
              <a:t>Mutations classification: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CA" dirty="0" smtClean="0"/>
              <a:t>Class I, II, and III mutations are associated with severe defects in CFTR production and usually are associated with severe progressive pulmonary disease and pancreatic insufficiency</a:t>
            </a:r>
          </a:p>
          <a:p>
            <a:pPr marL="514350" indent="-514350" algn="l" rtl="0" eaLnBrk="1" hangingPunct="1">
              <a:buNone/>
              <a:defRPr/>
            </a:pPr>
            <a:endParaRPr lang="en-CA" dirty="0" smtClean="0"/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CA" dirty="0" smtClean="0"/>
              <a:t>Class IV and V mutations often cause milder, atypical, or even no evidence of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185863"/>
            <a:ext cx="84677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204913"/>
            <a:ext cx="80581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9156" name="Picture 4" descr="نتيجة بحث الصور عن ‪CFTR gen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696200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sweat chloride tes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077200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1283</TotalTime>
  <Words>1159</Words>
  <Application>Microsoft Office PowerPoint</Application>
  <PresentationFormat>On-screen Show (4:3)</PresentationFormat>
  <Paragraphs>301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Cystic fibrosis</vt:lpstr>
      <vt:lpstr>Introduction</vt:lpstr>
      <vt:lpstr>CFTR gene</vt:lpstr>
      <vt:lpstr>CFTR gene</vt:lpstr>
      <vt:lpstr>CFTR gene</vt:lpstr>
      <vt:lpstr>PowerPoint Presentation</vt:lpstr>
      <vt:lpstr>PowerPoint Presentation</vt:lpstr>
      <vt:lpstr>PowerPoint Presentation</vt:lpstr>
      <vt:lpstr>PowerPoint Presentation</vt:lpstr>
      <vt:lpstr>Pathophysiology</vt:lpstr>
      <vt:lpstr>History</vt:lpstr>
      <vt:lpstr>GIT</vt:lpstr>
      <vt:lpstr> Pancreas and liver</vt:lpstr>
      <vt:lpstr>Lung Disease</vt:lpstr>
      <vt:lpstr>Airway colonization</vt:lpstr>
      <vt:lpstr>Respiratory system manifestations</vt:lpstr>
      <vt:lpstr>Respiratory system</vt:lpstr>
      <vt:lpstr>PowerPoint Presentation</vt:lpstr>
      <vt:lpstr> Respiratory system complications</vt:lpstr>
      <vt:lpstr>Hemoptysis</vt:lpstr>
      <vt:lpstr>Pneumothorax</vt:lpstr>
      <vt:lpstr>Pulmonary hypertension</vt:lpstr>
      <vt:lpstr>Upper airways</vt:lpstr>
      <vt:lpstr>Sweat glands</vt:lpstr>
      <vt:lpstr>Reproductive tract </vt:lpstr>
      <vt:lpstr>Diagnosis</vt:lpstr>
      <vt:lpstr>Sweat chloride </vt:lpstr>
      <vt:lpstr>False positive test</vt:lpstr>
      <vt:lpstr>CFTR gene</vt:lpstr>
      <vt:lpstr>Newborn screening</vt:lpstr>
      <vt:lpstr>Nasal potential difference</vt:lpstr>
      <vt:lpstr>PFT</vt:lpstr>
      <vt:lpstr>For pancreatic insufficiency</vt:lpstr>
      <vt:lpstr>PowerPoint Presentation</vt:lpstr>
      <vt:lpstr>treatment Pulmonary disease</vt:lpstr>
      <vt:lpstr>Airway clearance therapies (ACTs) </vt:lpstr>
      <vt:lpstr>Mucolytics</vt:lpstr>
      <vt:lpstr>Antibiotics</vt:lpstr>
      <vt:lpstr>Antibiotics</vt:lpstr>
      <vt:lpstr>Anti inflamatory</vt:lpstr>
      <vt:lpstr>Corticosteroid</vt:lpstr>
      <vt:lpstr>PowerPoint Presentation</vt:lpstr>
      <vt:lpstr>CFTR Potentiators</vt:lpstr>
      <vt:lpstr>CFDM</vt:lpstr>
      <vt:lpstr>others</vt:lpstr>
      <vt:lpstr>Prognosis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fibrosis</dc:title>
  <dc:creator>haitham dmour</dc:creator>
  <cp:lastModifiedBy>Admin</cp:lastModifiedBy>
  <cp:revision>31</cp:revision>
  <dcterms:created xsi:type="dcterms:W3CDTF">2006-08-16T00:00:00Z</dcterms:created>
  <dcterms:modified xsi:type="dcterms:W3CDTF">2022-11-16T11:17:49Z</dcterms:modified>
</cp:coreProperties>
</file>