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5" r:id="rId3"/>
    <p:sldId id="301" r:id="rId4"/>
    <p:sldId id="277" r:id="rId5"/>
    <p:sldId id="310" r:id="rId6"/>
    <p:sldId id="311" r:id="rId7"/>
    <p:sldId id="314" r:id="rId8"/>
    <p:sldId id="304" r:id="rId9"/>
    <p:sldId id="278" r:id="rId10"/>
    <p:sldId id="302" r:id="rId11"/>
    <p:sldId id="270" r:id="rId12"/>
    <p:sldId id="272" r:id="rId13"/>
    <p:sldId id="271" r:id="rId14"/>
    <p:sldId id="273" r:id="rId15"/>
    <p:sldId id="274" r:id="rId16"/>
    <p:sldId id="303" r:id="rId17"/>
    <p:sldId id="269" r:id="rId18"/>
    <p:sldId id="275" r:id="rId19"/>
    <p:sldId id="315" r:id="rId20"/>
    <p:sldId id="295" r:id="rId21"/>
    <p:sldId id="306" r:id="rId22"/>
    <p:sldId id="286" r:id="rId23"/>
    <p:sldId id="287" r:id="rId24"/>
    <p:sldId id="284" r:id="rId25"/>
    <p:sldId id="309" r:id="rId26"/>
    <p:sldId id="307" r:id="rId27"/>
    <p:sldId id="308" r:id="rId28"/>
    <p:sldId id="289" r:id="rId29"/>
    <p:sldId id="263" r:id="rId30"/>
    <p:sldId id="296" r:id="rId31"/>
    <p:sldId id="297"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E9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91BD6FD8-825F-4752-80FA-07CC62F67DE5}">
      <dgm:prSet phldrT="[Text]"/>
      <dgm:spPr/>
      <dgm:t>
        <a:bodyPr/>
        <a:lstStyle/>
        <a:p>
          <a:r>
            <a:rPr lang="en-GB" dirty="0" smtClean="0"/>
            <a:t>Antenatal care</a:t>
          </a:r>
        </a:p>
        <a:p>
          <a:r>
            <a:rPr lang="en-GB" dirty="0" smtClean="0"/>
            <a:t>(ANC)</a:t>
          </a:r>
          <a:endParaRPr lang="en-GB" dirty="0"/>
        </a:p>
      </dgm:t>
    </dgm:pt>
    <dgm:pt modelId="{D6EF4911-46CC-4E5F-995A-608BA4856047}" type="parTrans" cxnId="{075C0D09-D814-4BB0-9E13-9D2889B5263D}">
      <dgm:prSet/>
      <dgm:spPr/>
      <dgm:t>
        <a:bodyPr/>
        <a:lstStyle/>
        <a:p>
          <a:endParaRPr lang="en-GB"/>
        </a:p>
      </dgm:t>
    </dgm:pt>
    <dgm:pt modelId="{7D203E70-CCBD-444A-927A-0B723E266166}" type="sibTrans" cxnId="{075C0D09-D814-4BB0-9E13-9D2889B5263D}">
      <dgm:prSet/>
      <dgm:spPr/>
      <dgm:t>
        <a:bodyPr/>
        <a:lstStyle/>
        <a:p>
          <a:endParaRPr lang="en-GB"/>
        </a:p>
      </dgm:t>
    </dgm:pt>
    <dgm:pt modelId="{BFBF2E28-433F-46B7-8DBF-D0D6433C001A}">
      <dgm:prSet phldrT="[Text]"/>
      <dgm:spPr/>
      <dgm:t>
        <a:bodyPr/>
        <a:lstStyle/>
        <a:p>
          <a:r>
            <a:rPr lang="en-GB" dirty="0" smtClean="0"/>
            <a:t>Delivery care </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E6AD2BFF-B216-45EF-9DAE-B2AE500CBC11}">
      <dgm:prSet phldrT="[Text]"/>
      <dgm:spPr/>
      <dgm:t>
        <a:bodyPr/>
        <a:lstStyle/>
        <a:p>
          <a:r>
            <a:rPr lang="en-GB" dirty="0" smtClean="0"/>
            <a:t>Postnatal care</a:t>
          </a:r>
        </a:p>
        <a:p>
          <a:r>
            <a:rPr lang="en-GB" dirty="0" smtClean="0"/>
            <a:t>(PNC)</a:t>
          </a:r>
          <a:endParaRPr lang="en-GB" dirty="0"/>
        </a:p>
      </dgm:t>
    </dgm:pt>
    <dgm:pt modelId="{11F9AFEB-2191-4A2F-813D-45807BF9ECA7}" type="parTrans" cxnId="{74BC3256-41FA-413F-8B6A-9AD552BBBEDA}">
      <dgm:prSet/>
      <dgm:spPr/>
      <dgm:t>
        <a:bodyPr/>
        <a:lstStyle/>
        <a:p>
          <a:endParaRPr lang="en-GB"/>
        </a:p>
      </dgm:t>
    </dgm:pt>
    <dgm:pt modelId="{4C80B9CC-3826-4A43-9006-8F0E73E2BBA7}" type="sibTrans" cxnId="{74BC3256-41FA-413F-8B6A-9AD552BBBEDA}">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17CE0192-2A66-40F6-A071-A3F52074A8AB}" type="pres">
      <dgm:prSet presAssocID="{91BD6FD8-825F-4752-80FA-07CC62F67DE5}" presName="node" presStyleLbl="node1" presStyleIdx="0" presStyleCnt="3">
        <dgm:presLayoutVars>
          <dgm:bulletEnabled val="1"/>
        </dgm:presLayoutVars>
      </dgm:prSet>
      <dgm:spPr/>
      <dgm:t>
        <a:bodyPr/>
        <a:lstStyle/>
        <a:p>
          <a:pPr rtl="1"/>
          <a:endParaRPr lang="ar-SA"/>
        </a:p>
      </dgm:t>
    </dgm:pt>
    <dgm:pt modelId="{302DD0A1-2593-4231-BA16-14968999ACB9}" type="pres">
      <dgm:prSet presAssocID="{7D203E70-CCBD-444A-927A-0B723E266166}" presName="sibTrans" presStyleLbl="sibTrans2D1" presStyleIdx="0" presStyleCnt="2"/>
      <dgm:spPr/>
      <dgm:t>
        <a:bodyPr/>
        <a:lstStyle/>
        <a:p>
          <a:pPr rtl="1"/>
          <a:endParaRPr lang="ar-SA"/>
        </a:p>
      </dgm:t>
    </dgm:pt>
    <dgm:pt modelId="{423838CF-F39A-4CC0-97AF-6A5057BF7E9B}" type="pres">
      <dgm:prSet presAssocID="{7D203E70-CCBD-444A-927A-0B723E266166}" presName="connectorText" presStyleLbl="sibTrans2D1" presStyleIdx="0" presStyleCnt="2"/>
      <dgm:spPr/>
      <dgm:t>
        <a:bodyPr/>
        <a:lstStyle/>
        <a:p>
          <a:pPr rtl="1"/>
          <a:endParaRPr lang="ar-SA"/>
        </a:p>
      </dgm:t>
    </dgm:pt>
    <dgm:pt modelId="{89C28818-05DF-4AF7-9E4F-4455B2F1BD51}" type="pres">
      <dgm:prSet presAssocID="{BFBF2E28-433F-46B7-8DBF-D0D6433C001A}" presName="node" presStyleLbl="node1" presStyleIdx="1" presStyleCnt="3">
        <dgm:presLayoutVars>
          <dgm:bulletEnabled val="1"/>
        </dgm:presLayoutVars>
      </dgm:prSet>
      <dgm:spPr/>
      <dgm:t>
        <a:bodyPr/>
        <a:lstStyle/>
        <a:p>
          <a:pPr rtl="1"/>
          <a:endParaRPr lang="ar-SA"/>
        </a:p>
      </dgm:t>
    </dgm:pt>
    <dgm:pt modelId="{D5A7D5AA-424A-40D6-8A2F-BD2C4158A76D}" type="pres">
      <dgm:prSet presAssocID="{CF1834F1-95B9-4EBE-AC82-E6F40F9D6F0C}" presName="sibTrans" presStyleLbl="sibTrans2D1" presStyleIdx="1" presStyleCnt="2"/>
      <dgm:spPr/>
      <dgm:t>
        <a:bodyPr/>
        <a:lstStyle/>
        <a:p>
          <a:pPr rtl="1"/>
          <a:endParaRPr lang="ar-SA"/>
        </a:p>
      </dgm:t>
    </dgm:pt>
    <dgm:pt modelId="{CF561FAF-7B06-43CE-98E2-2C612BFC5866}" type="pres">
      <dgm:prSet presAssocID="{CF1834F1-95B9-4EBE-AC82-E6F40F9D6F0C}" presName="connectorText" presStyleLbl="sibTrans2D1" presStyleIdx="1" presStyleCnt="2"/>
      <dgm:spPr/>
      <dgm:t>
        <a:bodyPr/>
        <a:lstStyle/>
        <a:p>
          <a:pPr rtl="1"/>
          <a:endParaRPr lang="ar-SA"/>
        </a:p>
      </dgm:t>
    </dgm:pt>
    <dgm:pt modelId="{C3278963-44CC-4853-945C-4B74258EEB1C}" type="pres">
      <dgm:prSet presAssocID="{E6AD2BFF-B216-45EF-9DAE-B2AE500CBC11}" presName="node" presStyleLbl="node1" presStyleIdx="2" presStyleCnt="3">
        <dgm:presLayoutVars>
          <dgm:bulletEnabled val="1"/>
        </dgm:presLayoutVars>
      </dgm:prSet>
      <dgm:spPr/>
      <dgm:t>
        <a:bodyPr/>
        <a:lstStyle/>
        <a:p>
          <a:endParaRPr lang="en-GB"/>
        </a:p>
      </dgm:t>
    </dgm:pt>
  </dgm:ptLst>
  <dgm:cxnLst>
    <dgm:cxn modelId="{74BC3256-41FA-413F-8B6A-9AD552BBBEDA}" srcId="{A5336362-0EDB-4066-BF9A-C060FAC1D27B}" destId="{E6AD2BFF-B216-45EF-9DAE-B2AE500CBC11}" srcOrd="2" destOrd="0" parTransId="{11F9AFEB-2191-4A2F-813D-45807BF9ECA7}" sibTransId="{4C80B9CC-3826-4A43-9006-8F0E73E2BBA7}"/>
    <dgm:cxn modelId="{E1D1050A-3687-4C95-B890-DCD2E28789B0}" type="presOf" srcId="{BFBF2E28-433F-46B7-8DBF-D0D6433C001A}" destId="{89C28818-05DF-4AF7-9E4F-4455B2F1BD51}" srcOrd="0" destOrd="0" presId="urn:microsoft.com/office/officeart/2005/8/layout/process1"/>
    <dgm:cxn modelId="{E1DBA960-B71D-4663-9C47-DD25016BC94A}" type="presOf" srcId="{CF1834F1-95B9-4EBE-AC82-E6F40F9D6F0C}" destId="{D5A7D5AA-424A-40D6-8A2F-BD2C4158A76D}" srcOrd="0" destOrd="0" presId="urn:microsoft.com/office/officeart/2005/8/layout/process1"/>
    <dgm:cxn modelId="{4315271D-3595-4002-A416-1B7CE2EE815A}" type="presOf" srcId="{E6AD2BFF-B216-45EF-9DAE-B2AE500CBC11}" destId="{C3278963-44CC-4853-945C-4B74258EEB1C}" srcOrd="0" destOrd="0" presId="urn:microsoft.com/office/officeart/2005/8/layout/process1"/>
    <dgm:cxn modelId="{075C0D09-D814-4BB0-9E13-9D2889B5263D}" srcId="{A5336362-0EDB-4066-BF9A-C060FAC1D27B}" destId="{91BD6FD8-825F-4752-80FA-07CC62F67DE5}" srcOrd="0" destOrd="0" parTransId="{D6EF4911-46CC-4E5F-995A-608BA4856047}" sibTransId="{7D203E70-CCBD-444A-927A-0B723E266166}"/>
    <dgm:cxn modelId="{E52C04CC-BB7F-487A-A733-7B71FDC9B3D0}" type="presOf" srcId="{7D203E70-CCBD-444A-927A-0B723E266166}" destId="{423838CF-F39A-4CC0-97AF-6A5057BF7E9B}" srcOrd="1" destOrd="0" presId="urn:microsoft.com/office/officeart/2005/8/layout/process1"/>
    <dgm:cxn modelId="{E760E5FA-12A1-4FFF-8762-86C402F1DF64}" type="presOf" srcId="{CF1834F1-95B9-4EBE-AC82-E6F40F9D6F0C}" destId="{CF561FAF-7B06-43CE-98E2-2C612BFC5866}" srcOrd="1" destOrd="0" presId="urn:microsoft.com/office/officeart/2005/8/layout/process1"/>
    <dgm:cxn modelId="{B51AA564-588F-47D7-AE93-46619C43E6B1}" srcId="{A5336362-0EDB-4066-BF9A-C060FAC1D27B}" destId="{BFBF2E28-433F-46B7-8DBF-D0D6433C001A}" srcOrd="1" destOrd="0" parTransId="{9790C5A6-C20A-4902-90B3-8EBA5AB38C5F}" sibTransId="{CF1834F1-95B9-4EBE-AC82-E6F40F9D6F0C}"/>
    <dgm:cxn modelId="{19DA5DA0-53C5-43E2-B6C5-6D420608054C}" type="presOf" srcId="{7D203E70-CCBD-444A-927A-0B723E266166}" destId="{302DD0A1-2593-4231-BA16-14968999ACB9}" srcOrd="0" destOrd="0" presId="urn:microsoft.com/office/officeart/2005/8/layout/process1"/>
    <dgm:cxn modelId="{ECC715D5-83B4-4026-AB05-A858BD584D8E}" type="presOf" srcId="{91BD6FD8-825F-4752-80FA-07CC62F67DE5}" destId="{17CE0192-2A66-40F6-A071-A3F52074A8AB}" srcOrd="0" destOrd="0" presId="urn:microsoft.com/office/officeart/2005/8/layout/process1"/>
    <dgm:cxn modelId="{555C171B-CBDC-4BE7-BD46-D2DF7C4BAE84}" type="presOf" srcId="{A5336362-0EDB-4066-BF9A-C060FAC1D27B}" destId="{92B44673-5FE7-4700-B343-4210ABE1FCF6}" srcOrd="0" destOrd="0" presId="urn:microsoft.com/office/officeart/2005/8/layout/process1"/>
    <dgm:cxn modelId="{17D9B7ED-2EF8-48EC-AFC3-604AB94F84D0}" type="presParOf" srcId="{92B44673-5FE7-4700-B343-4210ABE1FCF6}" destId="{17CE0192-2A66-40F6-A071-A3F52074A8AB}" srcOrd="0" destOrd="0" presId="urn:microsoft.com/office/officeart/2005/8/layout/process1"/>
    <dgm:cxn modelId="{C1A3B411-CE23-45E0-9E98-C7B5B7A697A7}" type="presParOf" srcId="{92B44673-5FE7-4700-B343-4210ABE1FCF6}" destId="{302DD0A1-2593-4231-BA16-14968999ACB9}" srcOrd="1" destOrd="0" presId="urn:microsoft.com/office/officeart/2005/8/layout/process1"/>
    <dgm:cxn modelId="{321E1C53-FDCE-43C6-BA79-C54364BE598F}" type="presParOf" srcId="{302DD0A1-2593-4231-BA16-14968999ACB9}" destId="{423838CF-F39A-4CC0-97AF-6A5057BF7E9B}" srcOrd="0" destOrd="0" presId="urn:microsoft.com/office/officeart/2005/8/layout/process1"/>
    <dgm:cxn modelId="{960D27DA-6711-4525-84F8-B3DE47C0FC8B}" type="presParOf" srcId="{92B44673-5FE7-4700-B343-4210ABE1FCF6}" destId="{89C28818-05DF-4AF7-9E4F-4455B2F1BD51}" srcOrd="2" destOrd="0" presId="urn:microsoft.com/office/officeart/2005/8/layout/process1"/>
    <dgm:cxn modelId="{FA7BA22E-111C-46C2-A8D2-D96DA03C0E2A}" type="presParOf" srcId="{92B44673-5FE7-4700-B343-4210ABE1FCF6}" destId="{D5A7D5AA-424A-40D6-8A2F-BD2C4158A76D}" srcOrd="3" destOrd="0" presId="urn:microsoft.com/office/officeart/2005/8/layout/process1"/>
    <dgm:cxn modelId="{45804AB6-A2DD-4A4E-B771-D88410060D14}" type="presParOf" srcId="{D5A7D5AA-424A-40D6-8A2F-BD2C4158A76D}" destId="{CF561FAF-7B06-43CE-98E2-2C612BFC5866}" srcOrd="0" destOrd="0" presId="urn:microsoft.com/office/officeart/2005/8/layout/process1"/>
    <dgm:cxn modelId="{22511EE4-BE04-4A60-BF6B-CE43074AA4C8}" type="presParOf" srcId="{92B44673-5FE7-4700-B343-4210ABE1FCF6}" destId="{C3278963-44CC-4853-945C-4B74258EEB1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8AD1E235-5E4F-4AD9-A4E6-5B6CDE53EE96}" type="presOf" srcId="{BFBF2E28-433F-46B7-8DBF-D0D6433C001A}" destId="{89C28818-05DF-4AF7-9E4F-4455B2F1BD51}" srcOrd="0" destOrd="0" presId="urn:microsoft.com/office/officeart/2005/8/layout/process1"/>
    <dgm:cxn modelId="{BAD86AE5-D4B3-4DEC-9731-DE17AB304021}"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D2F04F16-6BDF-4A01-BFC2-6E1205B59F20}"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a:solidFill>
          <a:srgbClr val="17E958"/>
        </a:solidFill>
      </dgm:spPr>
      <dgm:t>
        <a:bodyPr/>
        <a:lstStyle/>
        <a:p>
          <a:r>
            <a:rPr lang="en-GB" dirty="0" smtClean="0"/>
            <a:t>Delivery care </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4860" custLinFactNeighborY="-561997">
        <dgm:presLayoutVars>
          <dgm:bulletEnabled val="1"/>
        </dgm:presLayoutVars>
      </dgm:prSet>
      <dgm:spPr/>
      <dgm:t>
        <a:bodyPr/>
        <a:lstStyle/>
        <a:p>
          <a:pPr rtl="1"/>
          <a:endParaRPr lang="ar-SA"/>
        </a:p>
      </dgm:t>
    </dgm:pt>
  </dgm:ptLst>
  <dgm:cxnLst>
    <dgm:cxn modelId="{B9F624DA-7ED5-4115-AD74-053DF528026F}" type="presOf" srcId="{A5336362-0EDB-4066-BF9A-C060FAC1D27B}" destId="{92B44673-5FE7-4700-B343-4210ABE1FCF6}" srcOrd="0" destOrd="0" presId="urn:microsoft.com/office/officeart/2005/8/layout/process1"/>
    <dgm:cxn modelId="{9C2C4E2B-D93A-4189-BBF0-8597D6A4F64D}" type="presOf" srcId="{BFBF2E28-433F-46B7-8DBF-D0D6433C001A}" destId="{89C28818-05DF-4AF7-9E4F-4455B2F1BD51}"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918B6A85-3235-4DC0-9531-B696DB6602D7}"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a:solidFill>
          <a:srgbClr val="00B0F0"/>
        </a:solidFill>
      </dgm:spPr>
      <dgm:t>
        <a:bodyPr/>
        <a:lstStyle/>
        <a:p>
          <a:r>
            <a:rPr lang="en-GB" dirty="0" smtClean="0"/>
            <a:t>Post-Natal Care (PNC)</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4860" custLinFactNeighborY="-561997">
        <dgm:presLayoutVars>
          <dgm:bulletEnabled val="1"/>
        </dgm:presLayoutVars>
      </dgm:prSet>
      <dgm:spPr/>
      <dgm:t>
        <a:bodyPr/>
        <a:lstStyle/>
        <a:p>
          <a:endParaRPr lang="en-GB"/>
        </a:p>
      </dgm:t>
    </dgm:pt>
  </dgm:ptLst>
  <dgm:cxnLst>
    <dgm:cxn modelId="{EE72A620-E7F5-446B-B6E2-696762A82B41}" type="presOf" srcId="{A5336362-0EDB-4066-BF9A-C060FAC1D27B}" destId="{92B44673-5FE7-4700-B343-4210ABE1FCF6}" srcOrd="0" destOrd="0" presId="urn:microsoft.com/office/officeart/2005/8/layout/process1"/>
    <dgm:cxn modelId="{4CF08008-7A0E-4FE4-9170-A97269733FE5}" type="presOf" srcId="{BFBF2E28-433F-46B7-8DBF-D0D6433C001A}" destId="{89C28818-05DF-4AF7-9E4F-4455B2F1BD51}"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4AD2B117-76FA-4943-B825-4FADC36F498A}"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62B2335C-B3A4-4B49-AB07-A41BC3E065BD}" type="presOf" srcId="{BFBF2E28-433F-46B7-8DBF-D0D6433C001A}" destId="{89C28818-05DF-4AF7-9E4F-4455B2F1BD51}" srcOrd="0" destOrd="0" presId="urn:microsoft.com/office/officeart/2005/8/layout/process1"/>
    <dgm:cxn modelId="{512D0B97-20DB-431E-8E57-7A449DA7FDB7}"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00C7C84D-C857-4252-9F2B-AA33F9989152}"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39A45F99-C59A-46B1-B74C-B02C9B3CFA0D}" type="presOf" srcId="{BFBF2E28-433F-46B7-8DBF-D0D6433C001A}" destId="{89C28818-05DF-4AF7-9E4F-4455B2F1BD51}" srcOrd="0" destOrd="0" presId="urn:microsoft.com/office/officeart/2005/8/layout/process1"/>
    <dgm:cxn modelId="{CA3C08BB-70AB-4D40-AB05-DD328E236100}"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61EA6866-BCF6-4122-BCEB-C49A6047E25A}"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DA570DD3-B86E-47EC-9830-D97C6AE46F69}"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3AC333AD-5491-4B8D-9A24-74CEE807539F}" type="presOf" srcId="{BFBF2E28-433F-46B7-8DBF-D0D6433C001A}" destId="{89C28818-05DF-4AF7-9E4F-4455B2F1BD51}" srcOrd="0" destOrd="0" presId="urn:microsoft.com/office/officeart/2005/8/layout/process1"/>
    <dgm:cxn modelId="{2AAA6B5B-D3D0-4820-BC65-7E9E5D981FF0}"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NeighborX="-4456" custLinFactNeighborY="-10296">
        <dgm:presLayoutVars>
          <dgm:bulletEnabled val="1"/>
        </dgm:presLayoutVars>
      </dgm:prSet>
      <dgm:spPr/>
      <dgm:t>
        <a:bodyPr/>
        <a:lstStyle/>
        <a:p>
          <a:endParaRPr lang="en-GB"/>
        </a:p>
      </dgm:t>
    </dgm:pt>
  </dgm:ptLst>
  <dgm:cxnLst>
    <dgm:cxn modelId="{DB07589D-A7F3-4CCE-8706-32B8CF90424B}" type="presOf" srcId="{A5336362-0EDB-4066-BF9A-C060FAC1D27B}" destId="{92B44673-5FE7-4700-B343-4210ABE1FCF6}" srcOrd="0" destOrd="0" presId="urn:microsoft.com/office/officeart/2005/8/layout/process1"/>
    <dgm:cxn modelId="{FD15CCF0-3B56-4765-BCE6-EC345BEB4D29}" type="presOf" srcId="{BFBF2E28-433F-46B7-8DBF-D0D6433C001A}" destId="{89C28818-05DF-4AF7-9E4F-4455B2F1BD51}"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51EB9A33-B470-4CF0-BB56-F337F6E72E13}"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719" custLinFactNeighborX="-1540" custLinFactNeighborY="100000">
        <dgm:presLayoutVars>
          <dgm:bulletEnabled val="1"/>
        </dgm:presLayoutVars>
      </dgm:prSet>
      <dgm:spPr/>
      <dgm:t>
        <a:bodyPr/>
        <a:lstStyle/>
        <a:p>
          <a:endParaRPr lang="en-GB"/>
        </a:p>
      </dgm:t>
    </dgm:pt>
  </dgm:ptLst>
  <dgm:cxnLst>
    <dgm:cxn modelId="{6A0A377F-F452-422D-9E7F-C6C61E00BBCF}" type="presOf" srcId="{BFBF2E28-433F-46B7-8DBF-D0D6433C001A}" destId="{89C28818-05DF-4AF7-9E4F-4455B2F1BD51}" srcOrd="0" destOrd="0" presId="urn:microsoft.com/office/officeart/2005/8/layout/process1"/>
    <dgm:cxn modelId="{A792643E-0E9E-4BDE-994E-17FA6C2C3711}"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46F027AA-A8E1-4E68-BBD2-F068ADFC4C2A}"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5960B70D-866B-42B1-8F99-68DFC8303090}" type="presOf" srcId="{A5336362-0EDB-4066-BF9A-C060FAC1D27B}" destId="{92B44673-5FE7-4700-B343-4210ABE1FCF6}" srcOrd="0" destOrd="0" presId="urn:microsoft.com/office/officeart/2005/8/layout/process1"/>
    <dgm:cxn modelId="{138F6541-6F4A-4EFB-AB41-AF6100A108CC}" type="presOf" srcId="{BFBF2E28-433F-46B7-8DBF-D0D6433C001A}" destId="{89C28818-05DF-4AF7-9E4F-4455B2F1BD51}"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0B95E781-E9AF-4B56-955B-C93C3665D627}"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933E2245-C7E7-4A41-A3B0-27D4AB29D8AC}" type="presOf" srcId="{BFBF2E28-433F-46B7-8DBF-D0D6433C001A}" destId="{89C28818-05DF-4AF7-9E4F-4455B2F1BD51}" srcOrd="0" destOrd="0" presId="urn:microsoft.com/office/officeart/2005/8/layout/process1"/>
    <dgm:cxn modelId="{0D0B44D0-C275-4110-847C-7F0297730A70}"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CA5D1890-9D81-439E-8342-E0A18754AC74}"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4D16F9D2-E015-4B84-95DC-466D74373B75}"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F755048C-A948-482A-83BA-E590F6E9DA53}" type="presOf" srcId="{BFBF2E28-433F-46B7-8DBF-D0D6433C001A}" destId="{89C28818-05DF-4AF7-9E4F-4455B2F1BD51}" srcOrd="0" destOrd="0" presId="urn:microsoft.com/office/officeart/2005/8/layout/process1"/>
    <dgm:cxn modelId="{5E3A478A-A6BD-4B5D-B40E-532818F13DD3}"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E0192-2A66-40F6-A071-A3F52074A8AB}">
      <dsp:nvSpPr>
        <dsp:cNvPr id="0" name=""/>
        <dsp:cNvSpPr/>
      </dsp:nvSpPr>
      <dsp:spPr>
        <a:xfrm>
          <a:off x="9242" y="1346949"/>
          <a:ext cx="2762398" cy="16574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Antenatal care</a:t>
          </a:r>
        </a:p>
        <a:p>
          <a:pPr lvl="0" algn="ctr" defTabSz="1422400">
            <a:lnSpc>
              <a:spcPct val="90000"/>
            </a:lnSpc>
            <a:spcBef>
              <a:spcPct val="0"/>
            </a:spcBef>
            <a:spcAft>
              <a:spcPct val="35000"/>
            </a:spcAft>
          </a:pPr>
          <a:r>
            <a:rPr lang="en-GB" sz="3200" kern="1200" dirty="0" smtClean="0"/>
            <a:t>(ANC)</a:t>
          </a:r>
          <a:endParaRPr lang="en-GB" sz="3200" kern="1200" dirty="0"/>
        </a:p>
      </dsp:txBody>
      <dsp:txXfrm>
        <a:off x="57787" y="1395494"/>
        <a:ext cx="2665308" cy="1560349"/>
      </dsp:txXfrm>
    </dsp:sp>
    <dsp:sp modelId="{302DD0A1-2593-4231-BA16-14968999ACB9}">
      <dsp:nvSpPr>
        <dsp:cNvPr id="0" name=""/>
        <dsp:cNvSpPr/>
      </dsp:nvSpPr>
      <dsp:spPr>
        <a:xfrm>
          <a:off x="3047880" y="1833131"/>
          <a:ext cx="585628" cy="68507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p>
      </dsp:txBody>
      <dsp:txXfrm>
        <a:off x="3047880" y="1970146"/>
        <a:ext cx="409940" cy="411044"/>
      </dsp:txXfrm>
    </dsp:sp>
    <dsp:sp modelId="{89C28818-05DF-4AF7-9E4F-4455B2F1BD51}">
      <dsp:nvSpPr>
        <dsp:cNvPr id="0" name=""/>
        <dsp:cNvSpPr/>
      </dsp:nvSpPr>
      <dsp:spPr>
        <a:xfrm>
          <a:off x="3876600" y="1346949"/>
          <a:ext cx="2762398" cy="1657439"/>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Delivery care </a:t>
          </a:r>
          <a:endParaRPr lang="en-GB" sz="3200" kern="1200" dirty="0"/>
        </a:p>
      </dsp:txBody>
      <dsp:txXfrm>
        <a:off x="3925145" y="1395494"/>
        <a:ext cx="2665308" cy="1560349"/>
      </dsp:txXfrm>
    </dsp:sp>
    <dsp:sp modelId="{D5A7D5AA-424A-40D6-8A2F-BD2C4158A76D}">
      <dsp:nvSpPr>
        <dsp:cNvPr id="0" name=""/>
        <dsp:cNvSpPr/>
      </dsp:nvSpPr>
      <dsp:spPr>
        <a:xfrm>
          <a:off x="6915239" y="1833131"/>
          <a:ext cx="585628" cy="685074"/>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p>
      </dsp:txBody>
      <dsp:txXfrm>
        <a:off x="6915239" y="1970146"/>
        <a:ext cx="409940" cy="411044"/>
      </dsp:txXfrm>
    </dsp:sp>
    <dsp:sp modelId="{C3278963-44CC-4853-945C-4B74258EEB1C}">
      <dsp:nvSpPr>
        <dsp:cNvPr id="0" name=""/>
        <dsp:cNvSpPr/>
      </dsp:nvSpPr>
      <dsp:spPr>
        <a:xfrm>
          <a:off x="7743958" y="1346949"/>
          <a:ext cx="2762398" cy="1657439"/>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Postnatal care</a:t>
          </a:r>
        </a:p>
        <a:p>
          <a:pPr lvl="0" algn="ctr" defTabSz="1422400">
            <a:lnSpc>
              <a:spcPct val="90000"/>
            </a:lnSpc>
            <a:spcBef>
              <a:spcPct val="0"/>
            </a:spcBef>
            <a:spcAft>
              <a:spcPct val="35000"/>
            </a:spcAft>
          </a:pPr>
          <a:r>
            <a:rPr lang="en-GB" sz="3200" kern="1200" dirty="0" smtClean="0"/>
            <a:t>(PNC)</a:t>
          </a:r>
          <a:endParaRPr lang="en-GB" sz="3200" kern="1200" dirty="0"/>
        </a:p>
      </dsp:txBody>
      <dsp:txXfrm>
        <a:off x="7792503" y="1395494"/>
        <a:ext cx="2665308" cy="1560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rgbClr val="17E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Delivery care </a:t>
          </a:r>
          <a:endParaRPr lang="en-GB" sz="2300" kern="1200" dirty="0"/>
        </a:p>
      </dsp:txBody>
      <dsp:txXfrm>
        <a:off x="15699" y="15699"/>
        <a:ext cx="6876730" cy="5046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7925639" cy="1236371"/>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GB" sz="5300" kern="1200" dirty="0" smtClean="0"/>
            <a:t>Post-Natal Care (PNC)</a:t>
          </a:r>
          <a:endParaRPr lang="en-GB" sz="5300" kern="1200" dirty="0"/>
        </a:p>
      </dsp:txBody>
      <dsp:txXfrm>
        <a:off x="36212" y="36212"/>
        <a:ext cx="7853215" cy="1163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5595765" cy="4953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Antenatal Care</a:t>
          </a:r>
          <a:endParaRPr lang="en-GB" sz="2100" kern="1200" dirty="0"/>
        </a:p>
      </dsp:txBody>
      <dsp:txXfrm>
        <a:off x="14507" y="14507"/>
        <a:ext cx="5566751" cy="466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53B90-70CD-4374-BD45-02A63149204B}" type="datetimeFigureOut">
              <a:rPr lang="en-GB" smtClean="0"/>
              <a:pPr/>
              <a:t>20/10/2019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28717-E394-415C-AE16-A012BCCE6DE7}" type="slidenum">
              <a:rPr lang="en-GB" smtClean="0"/>
              <a:pPr/>
              <a:t>‹#›</a:t>
            </a:fld>
            <a:endParaRPr lang="en-GB"/>
          </a:p>
        </p:txBody>
      </p:sp>
    </p:spTree>
    <p:extLst>
      <p:ext uri="{BB962C8B-B14F-4D97-AF65-F5344CB8AC3E}">
        <p14:creationId xmlns:p14="http://schemas.microsoft.com/office/powerpoint/2010/main" xmlns="" val="380606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D18E4-71E4-4504-9375-C2F202A9238A}" type="slidenum">
              <a:rPr lang="en-US" altLang="en-US"/>
              <a:pPr/>
              <a:t>4</a:t>
            </a:fld>
            <a:endParaRPr lang="en-US" altLang="en-US"/>
          </a:p>
        </p:txBody>
      </p:sp>
      <p:sp>
        <p:nvSpPr>
          <p:cNvPr id="72706" name="Rectangle 2"/>
          <p:cNvSpPr>
            <a:spLocks noGrp="1" noRot="1" noChangeAspect="1" noChangeArrowheads="1" noTextEdit="1"/>
          </p:cNvSpPr>
          <p:nvPr>
            <p:ph type="sldImg"/>
          </p:nvPr>
        </p:nvSpPr>
        <p:spPr>
          <a:xfrm>
            <a:off x="407988" y="698500"/>
            <a:ext cx="6194425" cy="3484563"/>
          </a:xfrm>
          <a:ln/>
        </p:spPr>
      </p:sp>
      <p:sp>
        <p:nvSpPr>
          <p:cNvPr id="72707" name="Rectangle 3"/>
          <p:cNvSpPr>
            <a:spLocks noGrp="1" noChangeArrowheads="1"/>
          </p:cNvSpPr>
          <p:nvPr>
            <p:ph type="body" idx="1"/>
          </p:nvPr>
        </p:nvSpPr>
        <p:spPr>
          <a:xfrm>
            <a:off x="935038" y="4416425"/>
            <a:ext cx="5140325" cy="4181475"/>
          </a:xfrm>
        </p:spPr>
        <p:txBody>
          <a:bodyPr/>
          <a:lstStyle/>
          <a:p>
            <a:r>
              <a:rPr lang="en-US" altLang="en-US"/>
              <a:t>The majority of maternal deaths in developing countries result from five direct obstetric causes: hemorrhage, infection or sepsis, eclampsia, obstructed labor, and complications of abortion.   Indirect obstetric complications are due to pre-existing conditions (malaria, anemia, hepatitis, and increasingly, HIV/AIDS) and account for about 20 percent of maternal deaths.  </a:t>
            </a:r>
          </a:p>
          <a:p>
            <a:endParaRPr lang="en-US" altLang="en-US"/>
          </a:p>
          <a:p>
            <a:r>
              <a:rPr lang="en-US" altLang="en-US"/>
              <a:t>India alone accounts for 25% of all maternal deaths.  One woman in 12 dies of maternal causes in sub-Saharan Africa compared to one in 4000 in northern Europe.  For every woman that dies, at least 30 suffer injuries.</a:t>
            </a:r>
          </a:p>
        </p:txBody>
      </p:sp>
    </p:spTree>
    <p:extLst>
      <p:ext uri="{BB962C8B-B14F-4D97-AF65-F5344CB8AC3E}">
        <p14:creationId xmlns:p14="http://schemas.microsoft.com/office/powerpoint/2010/main" xmlns="" val="13273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2A4D7-4398-47A1-BA14-3706EA070116}" type="slidenum">
              <a:rPr lang="en-US" altLang="en-US"/>
              <a:pPr/>
              <a:t>9</a:t>
            </a:fld>
            <a:endParaRPr lang="en-US" altLang="en-US"/>
          </a:p>
        </p:txBody>
      </p:sp>
      <p:sp>
        <p:nvSpPr>
          <p:cNvPr id="77826" name="Rectangle 2"/>
          <p:cNvSpPr>
            <a:spLocks noGrp="1" noRot="1" noChangeAspect="1" noChangeArrowheads="1" noTextEdit="1"/>
          </p:cNvSpPr>
          <p:nvPr>
            <p:ph type="sldImg"/>
          </p:nvPr>
        </p:nvSpPr>
        <p:spPr>
          <a:xfrm>
            <a:off x="407988" y="698500"/>
            <a:ext cx="6194425" cy="3484563"/>
          </a:xfrm>
          <a:ln/>
        </p:spPr>
      </p:sp>
      <p:sp>
        <p:nvSpPr>
          <p:cNvPr id="77827" name="Rectangle 3"/>
          <p:cNvSpPr>
            <a:spLocks noGrp="1" noChangeArrowheads="1"/>
          </p:cNvSpPr>
          <p:nvPr>
            <p:ph type="body" idx="1"/>
          </p:nvPr>
        </p:nvSpPr>
        <p:spPr>
          <a:xfrm>
            <a:off x="935038" y="4416425"/>
            <a:ext cx="5140325" cy="4181475"/>
          </a:xfrm>
        </p:spPr>
        <p:txBody>
          <a:bodyPr/>
          <a:lstStyle/>
          <a:p>
            <a:r>
              <a:rPr lang="en-US" altLang="en-US"/>
              <a:t>Multiple factors affect WHY a woman dies during pregnancy. The “three delays” model” identifies three groups of factors: (a) Delay in decision to see care: lack of information about problems/warning signs, social factors; (b) Delay in reaching care: having transportation, road conditions; (c) Delay in receiving care: lack of equipment or personnel at facility, lack of funding, poor attitude of personnel.</a:t>
            </a:r>
          </a:p>
          <a:p>
            <a:endParaRPr lang="en-US" altLang="en-US"/>
          </a:p>
          <a:p>
            <a:r>
              <a:rPr lang="en-US" altLang="en-US" b="1" u="sng"/>
              <a:t>Class Activity</a:t>
            </a:r>
            <a:r>
              <a:rPr lang="en-US" altLang="en-US" b="1"/>
              <a:t>: </a:t>
            </a:r>
          </a:p>
          <a:p>
            <a:r>
              <a:rPr lang="en-US" altLang="en-US" b="1"/>
              <a:t>What are the major factors contributing to maternal death in your respective countries?                                                                                                                                                                                                                                                                                                                                                                                                                                                                                                                                                                                                                                                                                                                                                                                                                                                                                                                                                                                                                                                                                                                                                                                                                                                                                                                                                                                                                                                                                                                                                                                                                                                                                                                                                                                                                                                                                                                                                                                                                                                                                                                                                                                                                                                                                                                                                                                                                                                                                                                                                                                                                                                                                                                                                                                                                                                                                                                                                                                                                                                                                                                                                                                                                                                                                                                                                                                                                                                                                                                                                                                                                                                                                                                                                                                                                                                                                                                                                                                                                                                                                                                                                                                                                                                                                                                                                                                                                                                                                                                                                                                                                                                                                                                                                                                                                                                                                                                                                                                                                                                                                                                                                                                                                                                                                                                                                                                                                                                                                                                                                                                                                                                                                                                                                                                                                                                                                                                                                                                                                                                                                                                                                                                                                                                                                                                                                                                                                                                                                                                                                                                                                                                                                                                                                                                                                                                                                                                                                                                                                                                                                                                                                                                                                                                                                                                                                                                                                                                                                                                                                                                                                                                                                                                                                                                                                                                                                                                                                                                                                                                                                                                                                                                                                                                                                                                                                                                                                                                                                                                                                                                                                                                                                                                                                                                                                                                                                                                                                                                                                                                                                                                                                                                                                                                                                                                                                                                                                                                                                                                                                                                                                                                                                                                                                                                                                                                                                                                                                                                                                                                                                                                                                                                                                                                                                                                                                                                                                                                                                                                                                                                                                                                                                                                                                                                                                                                                                                                                                                                                                                                                                                                                                                                                                                                                                                                                                                                                                                                                                                                                                                                                                                                                                                                                                                                                                                                                                                                                                                                                                                                                                                                                                                                                                                                                                                                                                                                                                                                                                                                                                                                                                                                                                                                                                                                                                                                                                                                                                                                                                                                                                                                                                                                                                                                                                                                                                                                                                                                                                                                                                                                                                                                                                                                                                                                                                                                                                                                                                                                                                                                                                                                                                                                                                                                                                                                                                                                                                                                                                                                                                                                                                                                                                                                                                                                                                                                                                                                                                                                                                                                                                                                                                                                                                                                                                                                                                                                                                                                                                                                                                                                                                                                                                                                                                                                                                                                                                                                                                                                                                                                                                                                                                                                                                                                                                                                                                                                                                                                                                                                                                                                                                                                                                                                                                                                                                                                                                                                                                                                                                                                                                                                                                                                                                                                                                                                                                                                                                                                                                                                                                                                                                                                                                                                                                                                                                                                                                                                                                                                                                                                                                                                                                                                                                                                                                                                                                                                                                                                                                                                                                                                                                                                                                                                                                                                                                                                                                                                                                                                                                                                                                                                                                                                                                                                                                                                                                                                                                                                                                                                                                                                                                                                                                                                                                                                                                                                                                                                                                                                                                                                                                                                                                                                                                                                                                                                                                                                                                                                                                                                                                                                                                                                                                                                                                                                                                                                                                                                                                                                                                                                                                                                                                                                                                                                                                                                                                                                                                                                                                                                                                                                                                                                                                                                                                                                                                                                                                                                                                                                                                                                                                                                                                                                                                                                                                                                                                                                                                                                                                                                                                                                                                                                                                                                                                                                                                                                                                                                                                                                                                                                                                                                                                                                                                                                                                                                                                                                                                                                                                                                                                                                                                                                                                                                                                                                                                                                                                                                                                                                                                                                                                                                                                                                                                                                                                                                                                                                                                                                                                                                                                                                                                                                                                                                                                                                                                                                                                                                                                                                                                                                                                                                                                                                                                                                                                                                                                                                                                                                                                                                                                                                                                                                                                                                                                                                                                                                                                                                                                                                                                                                                                                                                                                                                                                                                                                                                                                                                                                                                                                                                                                                                                                                                                                                                                                                                                                                                                                                                                                                                                                                                                                                                                                                                                                                                                                                                                                                                                                                                                                                                                                                                                                                           </a:t>
            </a:r>
          </a:p>
          <a:p>
            <a:endParaRPr lang="en-US" altLang="en-US"/>
          </a:p>
        </p:txBody>
      </p:sp>
    </p:spTree>
    <p:extLst>
      <p:ext uri="{BB962C8B-B14F-4D97-AF65-F5344CB8AC3E}">
        <p14:creationId xmlns:p14="http://schemas.microsoft.com/office/powerpoint/2010/main" xmlns="" val="86578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pPr/>
              <a:t>11</a:t>
            </a:fld>
            <a:endParaRPr lang="en-GB"/>
          </a:p>
        </p:txBody>
      </p:sp>
    </p:spTree>
    <p:extLst>
      <p:ext uri="{BB962C8B-B14F-4D97-AF65-F5344CB8AC3E}">
        <p14:creationId xmlns:p14="http://schemas.microsoft.com/office/powerpoint/2010/main" xmlns="" val="119364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pPr/>
              <a:t>12</a:t>
            </a:fld>
            <a:endParaRPr lang="en-GB"/>
          </a:p>
        </p:txBody>
      </p:sp>
    </p:spTree>
    <p:extLst>
      <p:ext uri="{BB962C8B-B14F-4D97-AF65-F5344CB8AC3E}">
        <p14:creationId xmlns:p14="http://schemas.microsoft.com/office/powerpoint/2010/main" xmlns="" val="397111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pPr/>
              <a:t>13</a:t>
            </a:fld>
            <a:endParaRPr lang="en-GB" dirty="0"/>
          </a:p>
        </p:txBody>
      </p:sp>
    </p:spTree>
    <p:extLst>
      <p:ext uri="{BB962C8B-B14F-4D97-AF65-F5344CB8AC3E}">
        <p14:creationId xmlns:p14="http://schemas.microsoft.com/office/powerpoint/2010/main" xmlns="" val="351368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pPr/>
              <a:t>14</a:t>
            </a:fld>
            <a:endParaRPr lang="en-GB"/>
          </a:p>
        </p:txBody>
      </p:sp>
    </p:spTree>
    <p:extLst>
      <p:ext uri="{BB962C8B-B14F-4D97-AF65-F5344CB8AC3E}">
        <p14:creationId xmlns:p14="http://schemas.microsoft.com/office/powerpoint/2010/main" xmlns="" val="111327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377076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11605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61195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4578" y="137706"/>
            <a:ext cx="9793261" cy="84631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236442" y="1652461"/>
            <a:ext cx="11715303" cy="4406562"/>
          </a:xfrm>
        </p:spPr>
        <p:txBody>
          <a:bodyPr/>
          <a:lstStyle/>
          <a:p>
            <a:endParaRPr lang="en-GB"/>
          </a:p>
        </p:txBody>
      </p:sp>
      <p:sp>
        <p:nvSpPr>
          <p:cNvPr id="4" name="Date Placeholder 3"/>
          <p:cNvSpPr>
            <a:spLocks noGrp="1"/>
          </p:cNvSpPr>
          <p:nvPr>
            <p:ph type="dt" sz="half" idx="10"/>
          </p:nvPr>
        </p:nvSpPr>
        <p:spPr>
          <a:xfrm>
            <a:off x="205933" y="6248368"/>
            <a:ext cx="2539841" cy="457583"/>
          </a:xfrm>
        </p:spPr>
        <p:txBody>
          <a:bodyPr/>
          <a:lstStyle>
            <a:lvl1pPr>
              <a:defRPr/>
            </a:lvl1pPr>
          </a:lstStyle>
          <a:p>
            <a:endParaRPr lang="en-US" altLang="en-US"/>
          </a:p>
        </p:txBody>
      </p:sp>
      <p:sp>
        <p:nvSpPr>
          <p:cNvPr id="5" name="Footer Placeholder 4"/>
          <p:cNvSpPr>
            <a:spLocks noGrp="1"/>
          </p:cNvSpPr>
          <p:nvPr>
            <p:ph type="ftr" sz="quarter" idx="11"/>
          </p:nvPr>
        </p:nvSpPr>
        <p:spPr>
          <a:xfrm>
            <a:off x="4210187" y="6248368"/>
            <a:ext cx="3859338" cy="457583"/>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9427158" y="6221114"/>
            <a:ext cx="2539841" cy="457582"/>
          </a:xfrm>
        </p:spPr>
        <p:txBody>
          <a:bodyPr/>
          <a:lstStyle>
            <a:lvl1pPr>
              <a:defRPr/>
            </a:lvl1pPr>
          </a:lstStyle>
          <a:p>
            <a:fld id="{9B58F5C6-4DD3-4791-9786-47F876828CCE}" type="slidenum">
              <a:rPr lang="en-US" altLang="en-US"/>
              <a:pPr/>
              <a:t>‹#›</a:t>
            </a:fld>
            <a:endParaRPr lang="en-US" altLang="en-US"/>
          </a:p>
        </p:txBody>
      </p:sp>
    </p:spTree>
    <p:extLst>
      <p:ext uri="{BB962C8B-B14F-4D97-AF65-F5344CB8AC3E}">
        <p14:creationId xmlns:p14="http://schemas.microsoft.com/office/powerpoint/2010/main" xmlns="" val="336984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126877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182536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11164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371641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179241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104608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427236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10F16-BB69-4EBD-95AF-325830787239}" type="datetimeFigureOut">
              <a:rPr lang="en-GB" smtClean="0"/>
              <a:pPr/>
              <a:t>20/10/2019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76184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10F16-BB69-4EBD-95AF-325830787239}" type="datetimeFigureOut">
              <a:rPr lang="en-GB" smtClean="0"/>
              <a:pPr/>
              <a:t>20/10/2019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F311A-85E4-4B57-A3E8-D1B03616B3DB}" type="slidenum">
              <a:rPr lang="en-GB" smtClean="0"/>
              <a:pPr/>
              <a:t>‹#›</a:t>
            </a:fld>
            <a:endParaRPr lang="en-GB"/>
          </a:p>
        </p:txBody>
      </p:sp>
    </p:spTree>
    <p:extLst>
      <p:ext uri="{BB962C8B-B14F-4D97-AF65-F5344CB8AC3E}">
        <p14:creationId xmlns:p14="http://schemas.microsoft.com/office/powerpoint/2010/main" xmlns="" val="251274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gi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3.jpeg"/><Relationship Id="rId7"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Data" Target="../diagrams/data4.xml"/><Relationship Id="rId5" Type="http://schemas.openxmlformats.org/officeDocument/2006/relationships/image" Target="../media/image15.jpeg"/><Relationship Id="rId10" Type="http://schemas.microsoft.com/office/2007/relationships/diagramDrawing" Target="../diagrams/drawing4.xml"/><Relationship Id="rId4" Type="http://schemas.openxmlformats.org/officeDocument/2006/relationships/image" Target="../media/image14.png"/><Relationship Id="rId9" Type="http://schemas.openxmlformats.org/officeDocument/2006/relationships/diagramColors" Target="../diagrams/colors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6.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7.png"/><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62493"/>
          </a:xfrm>
        </p:spPr>
        <p:txBody>
          <a:bodyPr>
            <a:normAutofit fontScale="90000"/>
          </a:bodyPr>
          <a:lstStyle/>
          <a:p>
            <a:r>
              <a:rPr lang="en-GB" dirty="0" smtClean="0"/>
              <a:t>Maternal Healthcare</a:t>
            </a:r>
            <a:endParaRPr lang="en-GB" dirty="0"/>
          </a:p>
        </p:txBody>
      </p:sp>
      <p:sp>
        <p:nvSpPr>
          <p:cNvPr id="3" name="Subtitle 2"/>
          <p:cNvSpPr>
            <a:spLocks noGrp="1"/>
          </p:cNvSpPr>
          <p:nvPr>
            <p:ph type="subTitle" idx="1"/>
          </p:nvPr>
        </p:nvSpPr>
        <p:spPr>
          <a:xfrm>
            <a:off x="1395212" y="5147256"/>
            <a:ext cx="9144000" cy="1655762"/>
          </a:xfrm>
        </p:spPr>
        <p:txBody>
          <a:bodyPr>
            <a:normAutofit lnSpcReduction="10000"/>
          </a:bodyPr>
          <a:lstStyle/>
          <a:p>
            <a:r>
              <a:rPr lang="en-US" dirty="0"/>
              <a:t>Dr. Israa Al-Rawashdeh </a:t>
            </a:r>
            <a:r>
              <a:rPr lang="en-US" dirty="0" err="1"/>
              <a:t>MD,MPH,PhD</a:t>
            </a:r>
            <a:endParaRPr lang="en-US" dirty="0"/>
          </a:p>
          <a:p>
            <a:r>
              <a:rPr lang="en-US" dirty="0"/>
              <a:t>Faculty of Medicine</a:t>
            </a:r>
          </a:p>
          <a:p>
            <a:r>
              <a:rPr lang="en-US" dirty="0" err="1"/>
              <a:t>Mutah</a:t>
            </a:r>
            <a:r>
              <a:rPr lang="en-US" dirty="0"/>
              <a:t> University</a:t>
            </a:r>
          </a:p>
          <a:p>
            <a:r>
              <a:rPr lang="en-GB" dirty="0"/>
              <a:t>2019</a:t>
            </a:r>
          </a:p>
          <a:p>
            <a:endParaRPr lang="en-GB" dirty="0"/>
          </a:p>
        </p:txBody>
      </p:sp>
      <p:pic>
        <p:nvPicPr>
          <p:cNvPr id="4" name="Picture 3"/>
          <p:cNvPicPr>
            <a:picLocks noChangeAspect="1"/>
          </p:cNvPicPr>
          <p:nvPr/>
        </p:nvPicPr>
        <p:blipFill>
          <a:blip r:embed="rId2"/>
          <a:stretch>
            <a:fillRect/>
          </a:stretch>
        </p:blipFill>
        <p:spPr>
          <a:xfrm>
            <a:off x="3114675" y="1184856"/>
            <a:ext cx="5962650" cy="3962400"/>
          </a:xfrm>
          <a:prstGeom prst="rect">
            <a:avLst/>
          </a:prstGeom>
        </p:spPr>
      </p:pic>
    </p:spTree>
    <p:extLst>
      <p:ext uri="{BB962C8B-B14F-4D97-AF65-F5344CB8AC3E}">
        <p14:creationId xmlns:p14="http://schemas.microsoft.com/office/powerpoint/2010/main" xmlns="" val="1995547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Maternal care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819010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6"/>
          <a:srcRect l="35911" t="40977" r="26376" b="16417"/>
          <a:stretch/>
        </p:blipFill>
        <p:spPr>
          <a:xfrm>
            <a:off x="8027925" y="169907"/>
            <a:ext cx="3666092" cy="2328593"/>
          </a:xfrm>
          <a:prstGeom prst="rect">
            <a:avLst/>
          </a:prstGeom>
        </p:spPr>
      </p:pic>
      <p:sp>
        <p:nvSpPr>
          <p:cNvPr id="6" name="Oval 5"/>
          <p:cNvSpPr/>
          <p:nvPr/>
        </p:nvSpPr>
        <p:spPr>
          <a:xfrm>
            <a:off x="9942490" y="1027906"/>
            <a:ext cx="1210614" cy="4274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664919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365126"/>
            <a:ext cx="11186375" cy="1191668"/>
          </a:xfrm>
        </p:spPr>
        <p:txBody>
          <a:bodyPr/>
          <a:lstStyle/>
          <a:p>
            <a:r>
              <a:rPr lang="fr-CH" dirty="0" smtClean="0"/>
              <a:t>ANC </a:t>
            </a:r>
            <a:r>
              <a:rPr lang="fr-CH" dirty="0" err="1" smtClean="0"/>
              <a:t>is</a:t>
            </a:r>
            <a:r>
              <a:rPr lang="fr-CH" dirty="0" smtClean="0"/>
              <a:t> </a:t>
            </a:r>
            <a:r>
              <a:rPr lang="fr-CH" dirty="0" err="1" smtClean="0"/>
              <a:t>critical</a:t>
            </a:r>
            <a:r>
              <a:rPr lang="fr-CH" dirty="0" smtClean="0"/>
              <a:t> </a:t>
            </a:r>
            <a:endParaRPr lang="en-GB" dirty="0"/>
          </a:p>
        </p:txBody>
      </p:sp>
      <p:sp>
        <p:nvSpPr>
          <p:cNvPr id="3" name="Content Placeholder 2"/>
          <p:cNvSpPr>
            <a:spLocks noGrp="1"/>
          </p:cNvSpPr>
          <p:nvPr>
            <p:ph idx="1"/>
          </p:nvPr>
        </p:nvSpPr>
        <p:spPr>
          <a:xfrm>
            <a:off x="167425" y="1397594"/>
            <a:ext cx="8010660" cy="1876143"/>
          </a:xfrm>
        </p:spPr>
        <p:txBody>
          <a:bodyPr>
            <a:normAutofit fontScale="77500" lnSpcReduction="20000"/>
          </a:bodyPr>
          <a:lstStyle/>
          <a:p>
            <a:pPr marL="0" indent="0">
              <a:buNone/>
            </a:pPr>
            <a:r>
              <a:rPr lang="en-GB" dirty="0"/>
              <a:t>Antenatal care (ANC) can be defined as the care provided by skilled health-care professionals to pregnant women in order to </a:t>
            </a:r>
            <a:r>
              <a:rPr lang="en-GB" dirty="0" smtClean="0"/>
              <a:t>ensure a positive pregnancy experience and </a:t>
            </a:r>
            <a:r>
              <a:rPr lang="en-GB" dirty="0"/>
              <a:t>the best health conditions for both mother and baby during pregnancy</a:t>
            </a:r>
            <a:endParaRPr lang="fr-CH" dirty="0" smtClean="0"/>
          </a:p>
          <a:p>
            <a:pPr marL="0" indent="0">
              <a:buNone/>
            </a:pPr>
            <a:r>
              <a:rPr lang="fr-CH" dirty="0" smtClean="0"/>
              <a:t>It </a:t>
            </a:r>
            <a:r>
              <a:rPr lang="fr-CH" dirty="0" err="1" smtClean="0"/>
              <a:t>is</a:t>
            </a:r>
            <a:r>
              <a:rPr lang="fr-CH" dirty="0" smtClean="0"/>
              <a:t> </a:t>
            </a:r>
            <a:r>
              <a:rPr lang="fr-CH" dirty="0" err="1" smtClean="0"/>
              <a:t>achieved</a:t>
            </a:r>
            <a:r>
              <a:rPr lang="fr-CH" dirty="0" smtClean="0"/>
              <a:t> </a:t>
            </a:r>
            <a:r>
              <a:rPr lang="fr-CH" dirty="0" err="1"/>
              <a:t>t</a:t>
            </a:r>
            <a:r>
              <a:rPr lang="fr-CH" dirty="0" err="1" smtClean="0"/>
              <a:t>hrough</a:t>
            </a:r>
            <a:r>
              <a:rPr lang="fr-CH" dirty="0" smtClean="0"/>
              <a:t> </a:t>
            </a:r>
            <a:r>
              <a:rPr lang="fr-CH" dirty="0" err="1" smtClean="0"/>
              <a:t>timely</a:t>
            </a:r>
            <a:r>
              <a:rPr lang="fr-CH" dirty="0" smtClean="0"/>
              <a:t> and </a:t>
            </a:r>
            <a:r>
              <a:rPr lang="fr-CH" dirty="0" err="1" smtClean="0"/>
              <a:t>appropriate</a:t>
            </a:r>
            <a:r>
              <a:rPr lang="fr-CH" dirty="0" smtClean="0"/>
              <a:t> </a:t>
            </a:r>
            <a:r>
              <a:rPr lang="fr-CH" dirty="0" err="1" smtClean="0"/>
              <a:t>evidence</a:t>
            </a:r>
            <a:r>
              <a:rPr lang="fr-CH" dirty="0" err="1"/>
              <a:t>-</a:t>
            </a:r>
            <a:r>
              <a:rPr lang="fr-CH" dirty="0" err="1" smtClean="0"/>
              <a:t>based</a:t>
            </a:r>
            <a:r>
              <a:rPr lang="fr-CH" dirty="0" smtClean="0"/>
              <a:t> actions </a:t>
            </a:r>
            <a:r>
              <a:rPr lang="fr-CH" dirty="0" err="1" smtClean="0"/>
              <a:t>related</a:t>
            </a:r>
            <a:r>
              <a:rPr lang="fr-CH" dirty="0" smtClean="0"/>
              <a:t> to </a:t>
            </a:r>
            <a:r>
              <a:rPr lang="en-GB" dirty="0" smtClean="0"/>
              <a:t>health </a:t>
            </a:r>
            <a:r>
              <a:rPr lang="en-GB" dirty="0"/>
              <a:t>promotion, </a:t>
            </a:r>
            <a:r>
              <a:rPr lang="en-GB" dirty="0" smtClean="0"/>
              <a:t>disease prevention, screening, and treatment</a:t>
            </a:r>
            <a:endParaRPr lang="fr-CH" dirty="0" smtClean="0"/>
          </a:p>
          <a:p>
            <a:pPr marL="0" indent="0">
              <a:buNone/>
            </a:pPr>
            <a:endParaRPr lang="fr-CH" dirty="0" smtClean="0"/>
          </a:p>
          <a:p>
            <a:pPr marL="0" indent="0">
              <a:buNone/>
            </a:pPr>
            <a:endParaRPr lang="fr-CH" dirty="0" smtClean="0"/>
          </a:p>
        </p:txBody>
      </p:sp>
      <p:sp>
        <p:nvSpPr>
          <p:cNvPr id="5" name="Content Placeholder 2"/>
          <p:cNvSpPr txBox="1">
            <a:spLocks/>
          </p:cNvSpPr>
          <p:nvPr/>
        </p:nvSpPr>
        <p:spPr>
          <a:xfrm>
            <a:off x="2372555" y="3928926"/>
            <a:ext cx="3600400" cy="1296144"/>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H" sz="2400" dirty="0" err="1"/>
              <a:t>Reduces</a:t>
            </a:r>
            <a:r>
              <a:rPr lang="fr-CH" sz="2400" dirty="0"/>
              <a:t> complications </a:t>
            </a:r>
            <a:r>
              <a:rPr lang="fr-CH" sz="2400" dirty="0" err="1"/>
              <a:t>from</a:t>
            </a:r>
            <a:r>
              <a:rPr lang="fr-CH" sz="2400" dirty="0"/>
              <a:t> </a:t>
            </a:r>
            <a:r>
              <a:rPr lang="fr-CH" sz="2400" dirty="0" err="1"/>
              <a:t>pregnancy</a:t>
            </a:r>
            <a:r>
              <a:rPr lang="fr-CH" sz="2400" dirty="0"/>
              <a:t> and </a:t>
            </a:r>
            <a:r>
              <a:rPr lang="fr-CH" sz="2400" dirty="0" err="1"/>
              <a:t>childbirth</a:t>
            </a:r>
            <a:endParaRPr lang="en-GB" sz="2400" dirty="0"/>
          </a:p>
          <a:p>
            <a:endParaRPr lang="fr-CH" dirty="0"/>
          </a:p>
          <a:p>
            <a:pPr marL="0" indent="0">
              <a:buNone/>
            </a:pPr>
            <a:endParaRPr lang="fr-CH" dirty="0"/>
          </a:p>
        </p:txBody>
      </p:sp>
      <p:sp>
        <p:nvSpPr>
          <p:cNvPr id="6" name="Content Placeholder 2"/>
          <p:cNvSpPr txBox="1">
            <a:spLocks/>
          </p:cNvSpPr>
          <p:nvPr/>
        </p:nvSpPr>
        <p:spPr>
          <a:xfrm>
            <a:off x="6499428" y="3928070"/>
            <a:ext cx="3600400" cy="1296144"/>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H" sz="2400" dirty="0" err="1"/>
              <a:t>Reduces</a:t>
            </a:r>
            <a:r>
              <a:rPr lang="fr-CH" sz="2400" dirty="0"/>
              <a:t> </a:t>
            </a:r>
            <a:r>
              <a:rPr lang="fr-CH" sz="2400" dirty="0" err="1"/>
              <a:t>stillbirths</a:t>
            </a:r>
            <a:r>
              <a:rPr lang="fr-CH" sz="2400" dirty="0"/>
              <a:t> and perinatal </a:t>
            </a:r>
            <a:r>
              <a:rPr lang="fr-CH" sz="2400" dirty="0" err="1"/>
              <a:t>deaths</a:t>
            </a:r>
            <a:endParaRPr lang="fr-CH" sz="2400" dirty="0"/>
          </a:p>
          <a:p>
            <a:pPr marL="0" indent="0">
              <a:buNone/>
            </a:pPr>
            <a:endParaRPr lang="fr-CH" dirty="0"/>
          </a:p>
          <a:p>
            <a:pPr marL="0" indent="0">
              <a:buNone/>
            </a:pPr>
            <a:endParaRPr lang="fr-CH" dirty="0"/>
          </a:p>
        </p:txBody>
      </p:sp>
      <p:sp>
        <p:nvSpPr>
          <p:cNvPr id="7" name="Content Placeholder 2"/>
          <p:cNvSpPr txBox="1">
            <a:spLocks/>
          </p:cNvSpPr>
          <p:nvPr/>
        </p:nvSpPr>
        <p:spPr>
          <a:xfrm>
            <a:off x="2542667" y="5546288"/>
            <a:ext cx="7418335" cy="664517"/>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400" dirty="0"/>
              <a:t>Integrated care delivery throughout pregnancy</a:t>
            </a:r>
          </a:p>
          <a:p>
            <a:endParaRPr lang="fr-CH" dirty="0"/>
          </a:p>
          <a:p>
            <a:pPr marL="0" indent="0">
              <a:buNone/>
            </a:pPr>
            <a:endParaRPr lang="fr-CH"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99628" y="0"/>
            <a:ext cx="3690602" cy="3690602"/>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xmlns="" val="2995789887"/>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34553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1941" y="1201285"/>
            <a:ext cx="5111750" cy="4320480"/>
          </a:xfrm>
          <a:solidFill>
            <a:schemeClr val="accent1">
              <a:lumMod val="20000"/>
              <a:lumOff val="80000"/>
            </a:schemeClr>
          </a:solidFill>
        </p:spPr>
        <p:txBody>
          <a:bodyPr>
            <a:normAutofit/>
          </a:bodyPr>
          <a:lstStyle/>
          <a:p>
            <a:pPr>
              <a:buFont typeface="Wingdings" pitchFamily="2" charset="2"/>
              <a:buChar char="ü"/>
            </a:pPr>
            <a:endParaRPr lang="en-GB" sz="2400" dirty="0"/>
          </a:p>
          <a:p>
            <a:pPr>
              <a:buFont typeface="Wingdings" pitchFamily="2" charset="2"/>
              <a:buChar char="ü"/>
            </a:pPr>
            <a:r>
              <a:rPr lang="en-GB" sz="2400" dirty="0"/>
              <a:t>A healthy pregnancy for mother and baby (including preventing or treating risks, illness and death)</a:t>
            </a:r>
          </a:p>
          <a:p>
            <a:pPr>
              <a:buFont typeface="Wingdings" pitchFamily="2" charset="2"/>
              <a:buChar char="ü"/>
            </a:pPr>
            <a:r>
              <a:rPr lang="en-GB" sz="2400" dirty="0"/>
              <a:t>Physical and sociocultural normality during pregnancy</a:t>
            </a:r>
          </a:p>
          <a:p>
            <a:pPr>
              <a:buFont typeface="Wingdings" pitchFamily="2" charset="2"/>
              <a:buChar char="ü"/>
            </a:pPr>
            <a:r>
              <a:rPr lang="en-GB" sz="2400" dirty="0"/>
              <a:t>Effective transition to positive labour and birth</a:t>
            </a:r>
          </a:p>
          <a:p>
            <a:pPr>
              <a:buFont typeface="Wingdings" pitchFamily="2" charset="2"/>
              <a:buChar char="ü"/>
            </a:pPr>
            <a:r>
              <a:rPr lang="en-GB" sz="2400" dirty="0"/>
              <a:t>Positive motherhood (including maternal self-esteem, competence and autonomy)</a:t>
            </a:r>
          </a:p>
        </p:txBody>
      </p:sp>
      <p:sp>
        <p:nvSpPr>
          <p:cNvPr id="4" name="Text Placeholder 3"/>
          <p:cNvSpPr>
            <a:spLocks noGrp="1"/>
          </p:cNvSpPr>
          <p:nvPr>
            <p:ph type="body" sz="half" idx="2"/>
          </p:nvPr>
        </p:nvSpPr>
        <p:spPr>
          <a:xfrm>
            <a:off x="3803628" y="1209900"/>
            <a:ext cx="3008313" cy="4320480"/>
          </a:xfrm>
          <a:ln>
            <a:solidFill>
              <a:schemeClr val="accent1">
                <a:lumMod val="75000"/>
              </a:schemeClr>
            </a:solidFill>
          </a:ln>
        </p:spPr>
        <p:txBody>
          <a:bodyPr>
            <a:normAutofit/>
          </a:bodyPr>
          <a:lstStyle/>
          <a:p>
            <a:pPr lvl="0" algn="ctr">
              <a:buClr>
                <a:prstClr val="black"/>
              </a:buClr>
            </a:pPr>
            <a:endParaRPr lang="en-GB" sz="2800" dirty="0">
              <a:solidFill>
                <a:prstClr val="black"/>
              </a:solidFill>
            </a:endParaRPr>
          </a:p>
          <a:p>
            <a:pPr lvl="0" algn="ctr">
              <a:buClr>
                <a:prstClr val="black"/>
              </a:buClr>
            </a:pPr>
            <a:r>
              <a:rPr lang="en-GB" sz="2800" dirty="0">
                <a:solidFill>
                  <a:prstClr val="black"/>
                </a:solidFill>
              </a:rPr>
              <a:t>Women want</a:t>
            </a:r>
            <a:r>
              <a:rPr lang="en-GB" sz="4400" dirty="0">
                <a:solidFill>
                  <a:prstClr val="black"/>
                </a:solidFill>
              </a:rPr>
              <a:t> </a:t>
            </a:r>
            <a:r>
              <a:rPr lang="en-GB" sz="2800" dirty="0">
                <a:solidFill>
                  <a:prstClr val="black"/>
                </a:solidFill>
              </a:rPr>
              <a:t>a</a:t>
            </a:r>
          </a:p>
          <a:p>
            <a:pPr lvl="0" algn="ctr">
              <a:buClr>
                <a:prstClr val="black"/>
              </a:buClr>
            </a:pPr>
            <a:r>
              <a:rPr lang="en-GB" sz="4400" dirty="0">
                <a:solidFill>
                  <a:prstClr val="black"/>
                </a:solidFill>
              </a:rPr>
              <a:t>Positive Pregnancy Experience</a:t>
            </a:r>
          </a:p>
          <a:p>
            <a:pPr lvl="0" algn="ctr">
              <a:buClr>
                <a:prstClr val="black"/>
              </a:buClr>
            </a:pPr>
            <a:r>
              <a:rPr lang="en-GB" sz="2800" dirty="0">
                <a:solidFill>
                  <a:prstClr val="black"/>
                </a:solidFill>
              </a:rPr>
              <a:t>from ANC</a:t>
            </a:r>
          </a:p>
          <a:p>
            <a:pPr lvl="0" algn="ctr">
              <a:buClr>
                <a:prstClr val="black"/>
              </a:buClr>
            </a:pPr>
            <a:endParaRPr lang="en-GB" sz="4800" dirty="0">
              <a:solidFill>
                <a:prstClr val="black"/>
              </a:solidFill>
            </a:endParaRPr>
          </a:p>
          <a:p>
            <a:endParaRPr lang="en-GB" dirty="0"/>
          </a:p>
        </p:txBody>
      </p:sp>
      <p:sp>
        <p:nvSpPr>
          <p:cNvPr id="7" name="Content Placeholder 2"/>
          <p:cNvSpPr txBox="1">
            <a:spLocks/>
          </p:cNvSpPr>
          <p:nvPr/>
        </p:nvSpPr>
        <p:spPr>
          <a:xfrm>
            <a:off x="1991544" y="5674060"/>
            <a:ext cx="8208912" cy="491244"/>
          </a:xfrm>
          <a:prstGeom prst="rect">
            <a:avLst/>
          </a:prstGeom>
          <a:solidFill>
            <a:schemeClr val="accent1">
              <a:lumMod val="20000"/>
              <a:lumOff val="80000"/>
            </a:schemeClr>
          </a:solidFill>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Clr>
                <a:schemeClr val="tx1"/>
              </a:buClr>
              <a:buSzPct val="60000"/>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Medical care; relevant and timely information; emotional support and advice</a:t>
            </a:r>
          </a:p>
        </p:txBody>
      </p:sp>
      <p:sp>
        <p:nvSpPr>
          <p:cNvPr id="2" name="TextBox 1"/>
          <p:cNvSpPr txBox="1"/>
          <p:nvPr/>
        </p:nvSpPr>
        <p:spPr>
          <a:xfrm>
            <a:off x="7392145" y="6469895"/>
            <a:ext cx="1632113" cy="307777"/>
          </a:xfrm>
          <a:prstGeom prst="rect">
            <a:avLst/>
          </a:prstGeom>
          <a:noFill/>
        </p:spPr>
        <p:txBody>
          <a:bodyPr wrap="none" rtlCol="0">
            <a:spAutoFit/>
          </a:bodyPr>
          <a:lstStyle/>
          <a:p>
            <a:r>
              <a:rPr lang="en-GB" sz="1400" dirty="0"/>
              <a:t>Downe S et al, 2016</a:t>
            </a:r>
          </a:p>
        </p:txBody>
      </p:sp>
      <p:pic>
        <p:nvPicPr>
          <p:cNvPr id="5" name="Picture 4"/>
          <p:cNvPicPr>
            <a:picLocks noChangeAspect="1"/>
          </p:cNvPicPr>
          <p:nvPr/>
        </p:nvPicPr>
        <p:blipFill rotWithShape="1">
          <a:blip r:embed="rId3"/>
          <a:srcRect b="7675"/>
          <a:stretch/>
        </p:blipFill>
        <p:spPr>
          <a:xfrm>
            <a:off x="0" y="1201285"/>
            <a:ext cx="3803628" cy="4320480"/>
          </a:xfrm>
          <a:prstGeom prst="rect">
            <a:avLst/>
          </a:prstGeom>
        </p:spPr>
      </p:pic>
      <p:graphicFrame>
        <p:nvGraphicFramePr>
          <p:cNvPr id="8" name="Content Placeholder 3"/>
          <p:cNvGraphicFramePr>
            <a:graphicFrameLocks/>
          </p:cNvGraphicFramePr>
          <p:nvPr>
            <p:extLst>
              <p:ext uri="{D42A27DB-BD31-4B8C-83A1-F6EECF244321}">
                <p14:modId xmlns:p14="http://schemas.microsoft.com/office/powerpoint/2010/main" xmlns="" val="2686471070"/>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869432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1065"/>
            <a:ext cx="8229600" cy="1138138"/>
          </a:xfrm>
        </p:spPr>
        <p:txBody>
          <a:bodyPr>
            <a:normAutofit/>
          </a:bodyPr>
          <a:lstStyle/>
          <a:p>
            <a:r>
              <a:rPr lang="en-GB" dirty="0"/>
              <a:t>WHO’s 2016 </a:t>
            </a:r>
            <a:r>
              <a:rPr lang="en-GB" dirty="0" smtClean="0"/>
              <a:t>ANC </a:t>
            </a:r>
            <a:r>
              <a:rPr lang="en-GB" dirty="0"/>
              <a:t>Model</a:t>
            </a:r>
          </a:p>
        </p:txBody>
      </p:sp>
      <p:sp>
        <p:nvSpPr>
          <p:cNvPr id="5" name="Content Placeholder 4"/>
          <p:cNvSpPr>
            <a:spLocks noGrp="1"/>
          </p:cNvSpPr>
          <p:nvPr>
            <p:ph sz="half" idx="1"/>
          </p:nvPr>
        </p:nvSpPr>
        <p:spPr>
          <a:xfrm>
            <a:off x="181470" y="1541362"/>
            <a:ext cx="7149986" cy="4975348"/>
          </a:xfrm>
        </p:spPr>
        <p:txBody>
          <a:bodyPr>
            <a:normAutofit fontScale="92500" lnSpcReduction="20000"/>
          </a:bodyPr>
          <a:lstStyle/>
          <a:p>
            <a:pPr marL="0" indent="0">
              <a:buNone/>
            </a:pPr>
            <a:endParaRPr lang="en-GB" dirty="0" smtClean="0"/>
          </a:p>
          <a:p>
            <a:pPr marL="0" indent="0">
              <a:buNone/>
            </a:pPr>
            <a:r>
              <a:rPr lang="en-GB" b="1" i="1" dirty="0" smtClean="0">
                <a:solidFill>
                  <a:srgbClr val="FF0000"/>
                </a:solidFill>
              </a:rPr>
              <a:t>Previously</a:t>
            </a:r>
            <a:r>
              <a:rPr lang="en-GB" i="1" dirty="0"/>
              <a:t>:</a:t>
            </a:r>
            <a:r>
              <a:rPr lang="en-GB" dirty="0"/>
              <a:t> The 4-visit </a:t>
            </a:r>
            <a:r>
              <a:rPr lang="en-GB" dirty="0" smtClean="0"/>
              <a:t>WHO ANC model </a:t>
            </a:r>
            <a:r>
              <a:rPr lang="en-GB" dirty="0"/>
              <a:t>Carried </a:t>
            </a:r>
            <a:r>
              <a:rPr lang="en-GB" dirty="0" smtClean="0"/>
              <a:t>out at four critical times. It was </a:t>
            </a:r>
            <a:r>
              <a:rPr lang="en-GB" dirty="0"/>
              <a:t>a</a:t>
            </a:r>
            <a:r>
              <a:rPr lang="en-GB" dirty="0" smtClean="0"/>
              <a:t>lso known as the Focused Antenatal Care Model (FANC).</a:t>
            </a:r>
          </a:p>
          <a:p>
            <a:pPr marL="0" indent="0">
              <a:buNone/>
            </a:pPr>
            <a:endParaRPr lang="en-GB" dirty="0"/>
          </a:p>
          <a:p>
            <a:pPr marL="0" indent="0">
              <a:buNone/>
            </a:pPr>
            <a:r>
              <a:rPr lang="en-GB" b="1" i="1" dirty="0" smtClean="0">
                <a:solidFill>
                  <a:srgbClr val="FF0000"/>
                </a:solidFill>
              </a:rPr>
              <a:t>Currently: </a:t>
            </a:r>
            <a:r>
              <a:rPr lang="en-GB" dirty="0"/>
              <a:t>Given evidence that perinatal deaths increase with only four ANC visits and that an increase in the number of ANC contacts, regardless of the country, is associated with an increase in maternal satisfaction, WHO recommends a minimum of </a:t>
            </a:r>
            <a:r>
              <a:rPr lang="en-GB" b="1" dirty="0"/>
              <a:t>eight contacts</a:t>
            </a:r>
            <a:r>
              <a:rPr lang="en-GB" dirty="0"/>
              <a:t>:, one contact in the first trimester, two contacts in the second trimester and five contacts in the third trimester</a:t>
            </a:r>
          </a:p>
          <a:p>
            <a:pPr marL="0" indent="0">
              <a:buNone/>
            </a:pPr>
            <a:r>
              <a:rPr lang="en-GB" dirty="0" smtClean="0"/>
              <a:t/>
            </a:r>
            <a:br>
              <a:rPr lang="en-GB" dirty="0" smtClean="0"/>
            </a:br>
            <a:endParaRPr lang="en-GB" dirty="0" smtClean="0"/>
          </a:p>
          <a:p>
            <a:pPr marL="0" indent="0">
              <a:buNone/>
            </a:pPr>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7339437" y="0"/>
            <a:ext cx="3985549" cy="4525963"/>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7161" y="1031816"/>
            <a:ext cx="4076858"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descr="D:\Dropbox\_OZGE WORK\Antenatal Care Guidelines\ANC Guideline PREPARATION\ANCManual_200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023524" y="3003238"/>
            <a:ext cx="3168476" cy="374388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Content Placeholder 3"/>
          <p:cNvGraphicFramePr>
            <a:graphicFrameLocks/>
          </p:cNvGraphicFramePr>
          <p:nvPr>
            <p:extLst>
              <p:ext uri="{D42A27DB-BD31-4B8C-83A1-F6EECF244321}">
                <p14:modId xmlns:p14="http://schemas.microsoft.com/office/powerpoint/2010/main" xmlns="" val="2686471070"/>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716424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392"/>
            <a:ext cx="10515600" cy="1325563"/>
          </a:xfrm>
        </p:spPr>
        <p:txBody>
          <a:bodyPr/>
          <a:lstStyle/>
          <a:p>
            <a:r>
              <a:rPr lang="en-GB" b="1" dirty="0" smtClean="0">
                <a:effectLst>
                  <a:outerShdw blurRad="38100" dist="38100" dir="2700000" algn="tl">
                    <a:srgbClr val="000000">
                      <a:alpha val="43137"/>
                    </a:srgbClr>
                  </a:outerShdw>
                </a:effectLst>
                <a:latin typeface="Bahnschrift" panose="020B0502040204020203" pitchFamily="34" charset="0"/>
              </a:rPr>
              <a:t>2016 WHO ANC model </a:t>
            </a:r>
            <a:endParaRPr lang="en-GB" b="1" dirty="0">
              <a:effectLst>
                <a:outerShdw blurRad="38100" dist="38100" dir="2700000" algn="tl">
                  <a:srgbClr val="000000">
                    <a:alpha val="43137"/>
                  </a:srgbClr>
                </a:outerShdw>
              </a:effectLst>
              <a:latin typeface="Bahnschrift" panose="020B050204020402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28362" y="194943"/>
            <a:ext cx="5901259" cy="66630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689841" y="1867437"/>
            <a:ext cx="3930489" cy="3938888"/>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xmlns="" val="1421028908"/>
              </p:ext>
            </p:extLst>
          </p:nvPr>
        </p:nvGraphicFramePr>
        <p:xfrm>
          <a:off x="127127" y="74082"/>
          <a:ext cx="5601235" cy="4953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05456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2800" dirty="0"/>
          </a:p>
        </p:txBody>
      </p:sp>
      <p:sp>
        <p:nvSpPr>
          <p:cNvPr id="3" name="Content Placeholder 2"/>
          <p:cNvSpPr>
            <a:spLocks noGrp="1"/>
          </p:cNvSpPr>
          <p:nvPr>
            <p:ph idx="1"/>
          </p:nvPr>
        </p:nvSpPr>
        <p:spPr/>
        <p:txBody>
          <a:bodyPr>
            <a:normAutofit/>
          </a:bodyPr>
          <a:lstStyle/>
          <a:p>
            <a:r>
              <a:rPr lang="en-US" dirty="0" smtClean="0"/>
              <a:t>‘</a:t>
            </a:r>
            <a:r>
              <a:rPr lang="en-US" b="1" dirty="0"/>
              <a:t>contact</a:t>
            </a:r>
            <a:r>
              <a:rPr lang="en-US" dirty="0"/>
              <a:t>’ -</a:t>
            </a:r>
            <a:r>
              <a:rPr lang="en-US" dirty="0" smtClean="0"/>
              <a:t> </a:t>
            </a:r>
            <a:r>
              <a:rPr lang="en-US" dirty="0"/>
              <a:t>it implies an active connection between a pregnant woman and a </a:t>
            </a:r>
            <a:r>
              <a:rPr lang="en-US" dirty="0" smtClean="0"/>
              <a:t>health care provider </a:t>
            </a:r>
            <a:r>
              <a:rPr lang="en-US" dirty="0"/>
              <a:t>that is not implicit with the word ‘visit</a:t>
            </a:r>
            <a:r>
              <a:rPr lang="en-US" dirty="0" smtClean="0"/>
              <a:t>’.</a:t>
            </a:r>
          </a:p>
          <a:p>
            <a:r>
              <a:rPr lang="en-US" b="1" dirty="0" smtClean="0"/>
              <a:t>‘</a:t>
            </a:r>
            <a:r>
              <a:rPr lang="en-US" b="1" dirty="0"/>
              <a:t>contact’ </a:t>
            </a:r>
            <a:r>
              <a:rPr lang="en-US" dirty="0"/>
              <a:t>can </a:t>
            </a:r>
            <a:r>
              <a:rPr lang="en-US" dirty="0" smtClean="0"/>
              <a:t>take place at the facility or at community level</a:t>
            </a:r>
          </a:p>
          <a:p>
            <a:pPr lvl="1"/>
            <a:r>
              <a:rPr lang="en-US" dirty="0" smtClean="0"/>
              <a:t>be </a:t>
            </a:r>
            <a:r>
              <a:rPr lang="en-US" dirty="0"/>
              <a:t>adapted to local </a:t>
            </a:r>
            <a:r>
              <a:rPr lang="en-US" dirty="0" smtClean="0"/>
              <a:t>context </a:t>
            </a:r>
            <a:r>
              <a:rPr lang="en-US" dirty="0"/>
              <a:t>through </a:t>
            </a:r>
            <a:r>
              <a:rPr lang="en-US" dirty="0" smtClean="0"/>
              <a:t>health facilities or community outreach services</a:t>
            </a:r>
            <a:endParaRPr lang="en-GB" dirty="0" smtClean="0"/>
          </a:p>
          <a:p>
            <a:pPr marL="0" indent="0">
              <a:buNone/>
            </a:pPr>
            <a:endParaRPr lang="en-GB" dirty="0" smtClean="0"/>
          </a:p>
          <a:p>
            <a:pPr marL="457200" lvl="1" indent="0">
              <a:buNone/>
            </a:pPr>
            <a:endParaRPr lang="fr-CH" dirty="0" smtClean="0"/>
          </a:p>
          <a:p>
            <a:pPr marL="457200" lvl="1" indent="0">
              <a:buNone/>
            </a:pPr>
            <a:endParaRPr lang="en-GB" dirty="0"/>
          </a:p>
          <a:p>
            <a:endParaRPr lang="en-GB" dirty="0"/>
          </a:p>
        </p:txBody>
      </p:sp>
      <p:pic>
        <p:nvPicPr>
          <p:cNvPr id="14338" name="Picture 2" descr="Image result for contact in person health care pregna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00295" y="3619075"/>
            <a:ext cx="4381500" cy="311467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Content Placeholder 3"/>
          <p:cNvGraphicFramePr>
            <a:graphicFrameLocks/>
          </p:cNvGraphicFramePr>
          <p:nvPr>
            <p:extLst>
              <p:ext uri="{D42A27DB-BD31-4B8C-83A1-F6EECF244321}">
                <p14:modId xmlns:p14="http://schemas.microsoft.com/office/powerpoint/2010/main" xmlns="" val="3862472798"/>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1169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61" y="500062"/>
            <a:ext cx="10515600" cy="1325563"/>
          </a:xfrm>
        </p:spPr>
        <p:txBody>
          <a:bodyPr>
            <a:normAutofit fontScale="90000"/>
          </a:bodyPr>
          <a:lstStyle/>
          <a:p>
            <a:r>
              <a:rPr lang="en-GB" dirty="0"/>
              <a:t>WHO Recommendations on Antenatal Care for a Positive Pregnancy </a:t>
            </a:r>
            <a:r>
              <a:rPr lang="en-GB" dirty="0" smtClean="0"/>
              <a:t>Experience </a:t>
            </a:r>
            <a:r>
              <a:rPr lang="en-GB" sz="1600" dirty="0" smtClean="0"/>
              <a:t>(2016 global recommendations)</a:t>
            </a:r>
            <a:endParaRPr lang="en-GB" sz="1600" dirty="0"/>
          </a:p>
        </p:txBody>
      </p:sp>
      <p:sp>
        <p:nvSpPr>
          <p:cNvPr id="3" name="Content Placeholder 2"/>
          <p:cNvSpPr>
            <a:spLocks noGrp="1"/>
          </p:cNvSpPr>
          <p:nvPr>
            <p:ph idx="1"/>
          </p:nvPr>
        </p:nvSpPr>
        <p:spPr/>
        <p:txBody>
          <a:bodyPr/>
          <a:lstStyle/>
          <a:p>
            <a:r>
              <a:rPr lang="en-GB" dirty="0"/>
              <a:t>Priority to </a:t>
            </a:r>
            <a:r>
              <a:rPr lang="en-GB" dirty="0" smtClean="0"/>
              <a:t>person-centred </a:t>
            </a:r>
            <a:r>
              <a:rPr lang="en-GB" dirty="0"/>
              <a:t>health care, well-being of women and families, and positive perinatal and maternal outcomes. </a:t>
            </a:r>
            <a:endParaRPr lang="en-GB" dirty="0" smtClean="0"/>
          </a:p>
          <a:p>
            <a:r>
              <a:rPr lang="en-GB" dirty="0" smtClean="0"/>
              <a:t>Outline of essential </a:t>
            </a:r>
            <a:r>
              <a:rPr lang="en-GB" dirty="0"/>
              <a:t>core package of routine </a:t>
            </a:r>
            <a:r>
              <a:rPr lang="en-GB" dirty="0" smtClean="0"/>
              <a:t>ANC.</a:t>
            </a:r>
          </a:p>
          <a:p>
            <a:r>
              <a:rPr lang="en-GB" dirty="0" smtClean="0"/>
              <a:t>Should be adaptable </a:t>
            </a:r>
            <a:r>
              <a:rPr lang="en-GB" dirty="0"/>
              <a:t>and flexible so that countries with different settings, burdens of disease, social and economic situations, and health-system structures can adopt and implement the recommendations based on their country context and populations’ needs. </a:t>
            </a:r>
          </a:p>
        </p:txBody>
      </p:sp>
      <p:graphicFrame>
        <p:nvGraphicFramePr>
          <p:cNvPr id="4" name="Content Placeholder 3"/>
          <p:cNvGraphicFramePr>
            <a:graphicFrameLocks/>
          </p:cNvGraphicFramePr>
          <p:nvPr>
            <p:extLst>
              <p:ext uri="{D42A27DB-BD31-4B8C-83A1-F6EECF244321}">
                <p14:modId xmlns:p14="http://schemas.microsoft.com/office/powerpoint/2010/main" xmlns="" val="2686471070"/>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03884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2" y="500062"/>
            <a:ext cx="10515600" cy="1325563"/>
          </a:xfrm>
        </p:spPr>
        <p:txBody>
          <a:bodyPr>
            <a:normAutofit fontScale="90000"/>
          </a:bodyPr>
          <a:lstStyle/>
          <a:p>
            <a:r>
              <a:rPr lang="en-GB" dirty="0"/>
              <a:t>WHO Recommendations on Antenatal Care for a Positive Pregnancy Experience </a:t>
            </a:r>
            <a:r>
              <a:rPr lang="en-GB" sz="1600" dirty="0"/>
              <a:t>(2016 global recommendations)</a:t>
            </a:r>
            <a:endParaRPr lang="en-GB" dirty="0"/>
          </a:p>
        </p:txBody>
      </p:sp>
      <p:sp>
        <p:nvSpPr>
          <p:cNvPr id="3" name="Content Placeholder 2"/>
          <p:cNvSpPr>
            <a:spLocks noGrp="1"/>
          </p:cNvSpPr>
          <p:nvPr>
            <p:ph idx="1"/>
          </p:nvPr>
        </p:nvSpPr>
        <p:spPr/>
        <p:txBody>
          <a:bodyPr>
            <a:normAutofit fontScale="85000" lnSpcReduction="20000"/>
          </a:bodyPr>
          <a:lstStyle/>
          <a:p>
            <a:pPr fontAlgn="base"/>
            <a:r>
              <a:rPr lang="en-GB" dirty="0" smtClean="0"/>
              <a:t>A </a:t>
            </a:r>
            <a:r>
              <a:rPr lang="en-GB" dirty="0"/>
              <a:t>minimum of </a:t>
            </a:r>
            <a:r>
              <a:rPr lang="en-GB" b="1" u="sng" dirty="0"/>
              <a:t>eight contacts </a:t>
            </a:r>
            <a:r>
              <a:rPr lang="en-GB" dirty="0"/>
              <a:t>are recommended to reduce perinatal mortality and improve women’s experience of care.</a:t>
            </a:r>
          </a:p>
          <a:p>
            <a:pPr fontAlgn="base"/>
            <a:r>
              <a:rPr lang="en-GB" dirty="0"/>
              <a:t>H</a:t>
            </a:r>
            <a:r>
              <a:rPr lang="en-GB" dirty="0" smtClean="0"/>
              <a:t>ealthy </a:t>
            </a:r>
            <a:r>
              <a:rPr lang="en-GB" dirty="0"/>
              <a:t>eating and keeping physically active during </a:t>
            </a:r>
            <a:r>
              <a:rPr lang="en-GB" dirty="0" smtClean="0"/>
              <a:t>pregnancy is encouraged.</a:t>
            </a:r>
            <a:endParaRPr lang="en-GB" dirty="0"/>
          </a:p>
          <a:p>
            <a:pPr fontAlgn="base"/>
            <a:r>
              <a:rPr lang="en-GB" dirty="0" smtClean="0"/>
              <a:t>Daily oral iron and folic acid supplementation with </a:t>
            </a:r>
            <a:r>
              <a:rPr lang="en-GB" b="1" i="1" dirty="0" smtClean="0">
                <a:solidFill>
                  <a:srgbClr val="FF0000"/>
                </a:solidFill>
              </a:rPr>
              <a:t>30 mg to 60 mg of elemental iron</a:t>
            </a:r>
            <a:r>
              <a:rPr lang="en-GB" dirty="0" smtClean="0"/>
              <a:t> and </a:t>
            </a:r>
            <a:r>
              <a:rPr lang="en-GB" b="1" dirty="0" smtClean="0">
                <a:solidFill>
                  <a:srgbClr val="FF0000"/>
                </a:solidFill>
              </a:rPr>
              <a:t>400 µg (0.4 mg) folic acid </a:t>
            </a:r>
            <a:r>
              <a:rPr lang="en-GB" dirty="0"/>
              <a:t>for pregnant women to prevent maternal anaemia, to prevent neural tube </a:t>
            </a:r>
            <a:r>
              <a:rPr lang="en-GB" dirty="0" smtClean="0"/>
              <a:t>defects, </a:t>
            </a:r>
            <a:r>
              <a:rPr lang="en-GB" dirty="0"/>
              <a:t>puerperal sepsis, low birth weight, and preterm birth.</a:t>
            </a:r>
          </a:p>
          <a:p>
            <a:pPr fontAlgn="base"/>
            <a:r>
              <a:rPr lang="en-GB" b="1" dirty="0" smtClean="0">
                <a:solidFill>
                  <a:srgbClr val="FF0000"/>
                </a:solidFill>
              </a:rPr>
              <a:t>Tetanus </a:t>
            </a:r>
            <a:r>
              <a:rPr lang="en-GB" b="1" dirty="0">
                <a:solidFill>
                  <a:srgbClr val="FF0000"/>
                </a:solidFill>
              </a:rPr>
              <a:t>toxoid vaccination </a:t>
            </a:r>
            <a:r>
              <a:rPr lang="en-GB" dirty="0"/>
              <a:t>is recommended for </a:t>
            </a:r>
            <a:r>
              <a:rPr lang="en-GB" b="1" dirty="0"/>
              <a:t>all</a:t>
            </a:r>
            <a:r>
              <a:rPr lang="en-GB" dirty="0"/>
              <a:t> pregnant women, depending on previous tetanus vaccination exposure, to prevent neonatal mortality from tetanus</a:t>
            </a:r>
            <a:r>
              <a:rPr lang="en-GB" dirty="0" smtClean="0"/>
              <a:t>.</a:t>
            </a:r>
            <a:endParaRPr lang="en-GB" dirty="0"/>
          </a:p>
          <a:p>
            <a:pPr fontAlgn="base"/>
            <a:r>
              <a:rPr lang="en-GB" dirty="0" smtClean="0"/>
              <a:t>Health-care </a:t>
            </a:r>
            <a:r>
              <a:rPr lang="en-GB" dirty="0"/>
              <a:t>providers should ask all pregnant women about their use of </a:t>
            </a:r>
            <a:r>
              <a:rPr lang="en-GB" dirty="0" smtClean="0"/>
              <a:t>smoking, alcohol </a:t>
            </a:r>
            <a:r>
              <a:rPr lang="en-GB" dirty="0"/>
              <a:t>and other substances (past and present) as early as possible in the pregnancy and at every antenatal visit</a:t>
            </a:r>
          </a:p>
          <a:p>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xmlns="" val="2686471070"/>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41929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98" y="360608"/>
            <a:ext cx="10515600" cy="1073160"/>
          </a:xfrm>
        </p:spPr>
        <p:txBody>
          <a:bodyPr/>
          <a:lstStyle/>
          <a:p>
            <a:r>
              <a:rPr lang="en-GB" dirty="0" smtClean="0"/>
              <a:t>Ultrasound scan during pregnancy</a:t>
            </a:r>
            <a:endParaRPr lang="en-GB" dirty="0"/>
          </a:p>
        </p:txBody>
      </p:sp>
      <p:sp>
        <p:nvSpPr>
          <p:cNvPr id="3" name="Content Placeholder 2"/>
          <p:cNvSpPr>
            <a:spLocks noGrp="1"/>
          </p:cNvSpPr>
          <p:nvPr>
            <p:ph idx="1"/>
          </p:nvPr>
        </p:nvSpPr>
        <p:spPr>
          <a:xfrm>
            <a:off x="271462" y="1195160"/>
            <a:ext cx="8229600" cy="5334429"/>
          </a:xfrm>
        </p:spPr>
        <p:txBody>
          <a:bodyPr>
            <a:normAutofit fontScale="92500" lnSpcReduction="20000"/>
          </a:bodyPr>
          <a:lstStyle/>
          <a:p>
            <a:r>
              <a:rPr lang="en-GB" dirty="0"/>
              <a:t>In the new WHO ANC guideline, an ultrasound scan before 24 </a:t>
            </a:r>
            <a:r>
              <a:rPr lang="en-GB" dirty="0" smtClean="0"/>
              <a:t>weeks’ </a:t>
            </a:r>
            <a:r>
              <a:rPr lang="en-GB" dirty="0"/>
              <a:t>gestation </a:t>
            </a:r>
            <a:r>
              <a:rPr lang="en-GB" b="1" dirty="0" smtClean="0">
                <a:solidFill>
                  <a:srgbClr val="FF0000"/>
                </a:solidFill>
              </a:rPr>
              <a:t>(early ultrasound) </a:t>
            </a:r>
            <a:r>
              <a:rPr lang="en-GB" dirty="0" smtClean="0"/>
              <a:t>is </a:t>
            </a:r>
            <a:r>
              <a:rPr lang="en-GB" dirty="0"/>
              <a:t>recommended for all pregnant women </a:t>
            </a:r>
            <a:r>
              <a:rPr lang="en-GB" dirty="0" smtClean="0"/>
              <a:t>to:</a:t>
            </a:r>
            <a:endParaRPr lang="en-GB" dirty="0"/>
          </a:p>
          <a:p>
            <a:pPr lvl="1">
              <a:buFont typeface="Wingdings" panose="05000000000000000000" pitchFamily="2" charset="2"/>
              <a:buChar char="v"/>
            </a:pPr>
            <a:r>
              <a:rPr lang="en-GB" sz="2600" dirty="0"/>
              <a:t> estimate gestational age</a:t>
            </a:r>
          </a:p>
          <a:p>
            <a:pPr lvl="1">
              <a:buFont typeface="Wingdings" panose="05000000000000000000" pitchFamily="2" charset="2"/>
              <a:buChar char="v"/>
            </a:pPr>
            <a:r>
              <a:rPr lang="en-GB" sz="2600" dirty="0"/>
              <a:t> detect fetal anomalies and multiple pregnancies</a:t>
            </a:r>
          </a:p>
          <a:p>
            <a:pPr lvl="1">
              <a:buFont typeface="Wingdings" panose="05000000000000000000" pitchFamily="2" charset="2"/>
              <a:buChar char="v"/>
            </a:pPr>
            <a:r>
              <a:rPr lang="en-GB" sz="2600" dirty="0"/>
              <a:t> </a:t>
            </a:r>
            <a:r>
              <a:rPr lang="en-GB" sz="2600" dirty="0" smtClean="0"/>
              <a:t>improve </a:t>
            </a:r>
            <a:r>
              <a:rPr lang="en-GB" sz="2600" dirty="0"/>
              <a:t>the maternal pregnancy experience</a:t>
            </a:r>
          </a:p>
          <a:p>
            <a:pPr marL="457200" lvl="1" indent="0">
              <a:buNone/>
            </a:pPr>
            <a:endParaRPr lang="en-GB" dirty="0"/>
          </a:p>
          <a:p>
            <a:r>
              <a:rPr lang="en-US" dirty="0" smtClean="0"/>
              <a:t>An </a:t>
            </a:r>
            <a:r>
              <a:rPr lang="en-US" dirty="0"/>
              <a:t>ultrasound scan after 24 weeks’ gestation </a:t>
            </a:r>
            <a:r>
              <a:rPr lang="en-US" b="1" dirty="0">
                <a:solidFill>
                  <a:srgbClr val="FF0000"/>
                </a:solidFill>
              </a:rPr>
              <a:t>(late ultrasound) </a:t>
            </a:r>
            <a:r>
              <a:rPr lang="en-US" dirty="0"/>
              <a:t>is not recommended for pregnant women who have had an early ultrasound scan.  </a:t>
            </a:r>
            <a:endParaRPr lang="en-US" dirty="0" smtClean="0"/>
          </a:p>
          <a:p>
            <a:pPr lvl="1"/>
            <a:r>
              <a:rPr lang="en-US" sz="2600" dirty="0"/>
              <a:t>Stakeholders should consider offering a late ultrasound scan to pregnant women who have not had an early ultrasound scan.</a:t>
            </a:r>
          </a:p>
          <a:p>
            <a:endParaRPr lang="en-GB" sz="2600" dirty="0"/>
          </a:p>
          <a:p>
            <a:r>
              <a:rPr lang="en-US" dirty="0" smtClean="0"/>
              <a:t>Ultrasound </a:t>
            </a:r>
            <a:r>
              <a:rPr lang="en-US" dirty="0"/>
              <a:t>equipment </a:t>
            </a:r>
            <a:r>
              <a:rPr lang="en-US" dirty="0" smtClean="0"/>
              <a:t>can </a:t>
            </a:r>
            <a:r>
              <a:rPr lang="en-US" dirty="0"/>
              <a:t>also used for other indications (e.g. obstetric emergencies) or by other medical departments </a:t>
            </a:r>
            <a:endParaRPr lang="en-US" dirty="0" smtClean="0"/>
          </a:p>
          <a:p>
            <a:pPr marL="457200" lvl="1" indent="0">
              <a:buNone/>
            </a:pPr>
            <a:endParaRPr lang="en-US" dirty="0" smtClean="0"/>
          </a:p>
        </p:txBody>
      </p:sp>
      <p:pic>
        <p:nvPicPr>
          <p:cNvPr id="6" name="Picture 5"/>
          <p:cNvPicPr>
            <a:picLocks noChangeAspect="1"/>
          </p:cNvPicPr>
          <p:nvPr/>
        </p:nvPicPr>
        <p:blipFill rotWithShape="1">
          <a:blip r:embed="rId2"/>
          <a:srcRect b="5694"/>
          <a:stretch/>
        </p:blipFill>
        <p:spPr>
          <a:xfrm>
            <a:off x="8501062" y="176199"/>
            <a:ext cx="3419475" cy="2515137"/>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xmlns="" val="2686471070"/>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74711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61976"/>
            <a:ext cx="7521575" cy="549275"/>
          </a:xfrm>
          <a:solidFill>
            <a:schemeClr val="accent2">
              <a:lumMod val="40000"/>
              <a:lumOff val="60000"/>
            </a:schemeClr>
          </a:solidFill>
        </p:spPr>
        <p:txBody>
          <a:bodyPr/>
          <a:lstStyle/>
          <a:p>
            <a:pPr>
              <a:defRPr/>
            </a:pPr>
            <a:r>
              <a:rPr lang="en-US" sz="3200" dirty="0">
                <a:solidFill>
                  <a:schemeClr val="accent2">
                    <a:lumMod val="50000"/>
                  </a:schemeClr>
                </a:solidFill>
              </a:rPr>
              <a:t>Anemia in pregnancy:</a:t>
            </a:r>
            <a:endParaRPr lang="ar-EG" sz="3200" dirty="0">
              <a:solidFill>
                <a:schemeClr val="accent2">
                  <a:lumMod val="50000"/>
                </a:schemeClr>
              </a:solidFill>
            </a:endParaRPr>
          </a:p>
        </p:txBody>
      </p:sp>
      <p:sp>
        <p:nvSpPr>
          <p:cNvPr id="18435" name="Content Placeholder 2"/>
          <p:cNvSpPr>
            <a:spLocks noGrp="1"/>
          </p:cNvSpPr>
          <p:nvPr>
            <p:ph idx="1"/>
          </p:nvPr>
        </p:nvSpPr>
        <p:spPr>
          <a:xfrm>
            <a:off x="180304" y="1111251"/>
            <a:ext cx="12011696" cy="5746750"/>
          </a:xfrm>
        </p:spPr>
        <p:txBody>
          <a:bodyPr>
            <a:normAutofit lnSpcReduction="10000"/>
          </a:bodyPr>
          <a:lstStyle/>
          <a:p>
            <a:pPr algn="l" rtl="0" eaLnBrk="1" hangingPunct="1"/>
            <a:r>
              <a:rPr lang="en-US" altLang="en-US" sz="2400" dirty="0" smtClean="0">
                <a:solidFill>
                  <a:srgbClr val="FF0000"/>
                </a:solidFill>
                <a:cs typeface="Arial" panose="020B0604020202020204" pitchFamily="34" charset="0"/>
              </a:rPr>
              <a:t>Defined </a:t>
            </a:r>
            <a:r>
              <a:rPr lang="en-US" altLang="en-US" sz="2400" dirty="0">
                <a:solidFill>
                  <a:srgbClr val="FF0000"/>
                </a:solidFill>
                <a:cs typeface="Arial" panose="020B0604020202020204" pitchFamily="34" charset="0"/>
              </a:rPr>
              <a:t>in pregnancy as a </a:t>
            </a:r>
            <a:r>
              <a:rPr lang="en-US" altLang="en-US" sz="2400" dirty="0" err="1">
                <a:solidFill>
                  <a:srgbClr val="FF0000"/>
                </a:solidFill>
                <a:cs typeface="Arial" panose="020B0604020202020204" pitchFamily="34" charset="0"/>
              </a:rPr>
              <a:t>Hb</a:t>
            </a:r>
            <a:r>
              <a:rPr lang="en-US" altLang="en-US" sz="2400" dirty="0">
                <a:solidFill>
                  <a:srgbClr val="FF0000"/>
                </a:solidFill>
                <a:cs typeface="Arial" panose="020B0604020202020204" pitchFamily="34" charset="0"/>
              </a:rPr>
              <a:t> concentration of &lt; 11 gm % (11gm /100 of blood)</a:t>
            </a:r>
          </a:p>
          <a:p>
            <a:pPr marL="0" indent="0" algn="l" rtl="0" eaLnBrk="1" hangingPunct="1">
              <a:buNone/>
            </a:pPr>
            <a:r>
              <a:rPr lang="en-US" altLang="en-US" sz="2000" b="1" u="sng" dirty="0">
                <a:cs typeface="Arial" panose="020B0604020202020204" pitchFamily="34" charset="0"/>
              </a:rPr>
              <a:t>Predisposing factors :</a:t>
            </a:r>
          </a:p>
          <a:p>
            <a:r>
              <a:rPr lang="en-US" altLang="en-US" sz="1800" dirty="0" smtClean="0">
                <a:cs typeface="Arial" panose="020B0604020202020204" pitchFamily="34" charset="0"/>
              </a:rPr>
              <a:t>Deficient </a:t>
            </a:r>
            <a:r>
              <a:rPr lang="en-US" altLang="en-US" sz="1800" dirty="0">
                <a:cs typeface="Arial" panose="020B0604020202020204" pitchFamily="34" charset="0"/>
              </a:rPr>
              <a:t>iron intake , malabsorption , increase  body demand  with pica and repeated vomiting     </a:t>
            </a:r>
          </a:p>
          <a:p>
            <a:r>
              <a:rPr lang="en-US" altLang="en-US" sz="1800" dirty="0" smtClean="0">
                <a:cs typeface="Arial" panose="020B0604020202020204" pitchFamily="34" charset="0"/>
              </a:rPr>
              <a:t>Parasitic </a:t>
            </a:r>
            <a:r>
              <a:rPr lang="en-US" altLang="en-US" sz="1800" dirty="0">
                <a:cs typeface="Arial" panose="020B0604020202020204" pitchFamily="34" charset="0"/>
              </a:rPr>
              <a:t>infections ,   </a:t>
            </a:r>
            <a:endParaRPr lang="en-US" altLang="en-US" sz="1800" dirty="0" smtClean="0">
              <a:cs typeface="Arial" panose="020B0604020202020204" pitchFamily="34" charset="0"/>
            </a:endParaRPr>
          </a:p>
          <a:p>
            <a:r>
              <a:rPr lang="en-US" altLang="en-US" sz="1800" dirty="0" smtClean="0">
                <a:cs typeface="Arial" panose="020B0604020202020204" pitchFamily="34" charset="0"/>
              </a:rPr>
              <a:t>Antepartum  </a:t>
            </a:r>
            <a:r>
              <a:rPr lang="en-US" altLang="en-US" sz="1800" dirty="0">
                <a:cs typeface="Arial" panose="020B0604020202020204" pitchFamily="34" charset="0"/>
              </a:rPr>
              <a:t>hemorrhage</a:t>
            </a:r>
          </a:p>
          <a:p>
            <a:pPr marL="0" indent="0" algn="l" rtl="0" eaLnBrk="1" hangingPunct="1">
              <a:buNone/>
            </a:pPr>
            <a:r>
              <a:rPr lang="en-US" altLang="en-US" sz="2400" b="1" u="sng" dirty="0">
                <a:cs typeface="Arial" panose="020B0604020202020204" pitchFamily="34" charset="0"/>
              </a:rPr>
              <a:t>Complications of severe anemia:</a:t>
            </a:r>
          </a:p>
          <a:p>
            <a:pPr algn="l" rtl="0" eaLnBrk="1" hangingPunct="1">
              <a:buFont typeface="Wingdings" panose="05000000000000000000" pitchFamily="2" charset="2"/>
              <a:buChar char="q"/>
            </a:pPr>
            <a:r>
              <a:rPr lang="en-US" altLang="en-US" sz="2000" u="sng" dirty="0">
                <a:cs typeface="Arial" panose="020B0604020202020204" pitchFamily="34" charset="0"/>
              </a:rPr>
              <a:t>Maternal complications :</a:t>
            </a:r>
          </a:p>
          <a:p>
            <a:pPr marL="0" indent="0" algn="l" rtl="0" eaLnBrk="1" hangingPunct="1">
              <a:buNone/>
            </a:pPr>
            <a:r>
              <a:rPr lang="en-US" altLang="en-US" sz="1800" dirty="0">
                <a:cs typeface="Arial" panose="020B0604020202020204" pitchFamily="34" charset="0"/>
              </a:rPr>
              <a:t>1.	Cardiac failure</a:t>
            </a:r>
          </a:p>
          <a:p>
            <a:pPr marL="0" indent="0" algn="l" rtl="0" eaLnBrk="1" hangingPunct="1">
              <a:buNone/>
            </a:pPr>
            <a:r>
              <a:rPr lang="en-US" altLang="en-US" sz="1800" dirty="0">
                <a:cs typeface="Arial" panose="020B0604020202020204" pitchFamily="34" charset="0"/>
              </a:rPr>
              <a:t>2.	Increasing fatality due to ante-partum or post-partum hemorrhage.</a:t>
            </a:r>
          </a:p>
          <a:p>
            <a:pPr marL="0" indent="0" algn="l" rtl="0" eaLnBrk="1" hangingPunct="1">
              <a:buNone/>
            </a:pPr>
            <a:r>
              <a:rPr lang="en-US" altLang="en-US" sz="1800" dirty="0">
                <a:cs typeface="Arial" panose="020B0604020202020204" pitchFamily="34" charset="0"/>
              </a:rPr>
              <a:t>3.	Infections e.g. puerperal sepsis due to reduction of resistance. </a:t>
            </a:r>
          </a:p>
          <a:p>
            <a:pPr algn="l" rtl="0" eaLnBrk="1" hangingPunct="1">
              <a:buFont typeface="Wingdings" panose="05000000000000000000" pitchFamily="2" charset="2"/>
              <a:buChar char="q"/>
            </a:pPr>
            <a:r>
              <a:rPr lang="en-US" altLang="en-US" sz="2000" u="sng" dirty="0">
                <a:cs typeface="Arial" panose="020B0604020202020204" pitchFamily="34" charset="0"/>
              </a:rPr>
              <a:t>Fetus / newborn complications:</a:t>
            </a:r>
          </a:p>
          <a:p>
            <a:pPr marL="0" indent="0" algn="l" rtl="0" eaLnBrk="1" hangingPunct="1">
              <a:buNone/>
            </a:pPr>
            <a:r>
              <a:rPr lang="en-US" altLang="en-US" sz="1800" dirty="0">
                <a:cs typeface="Arial" panose="020B0604020202020204" pitchFamily="34" charset="0"/>
              </a:rPr>
              <a:t>1.	Low birth weight, intra uterine growth retardation.</a:t>
            </a:r>
          </a:p>
          <a:p>
            <a:pPr marL="0" indent="0" algn="l" rtl="0" eaLnBrk="1" hangingPunct="1">
              <a:buNone/>
            </a:pPr>
            <a:r>
              <a:rPr lang="en-US" altLang="en-US" sz="1800" dirty="0">
                <a:cs typeface="Arial" panose="020B0604020202020204" pitchFamily="34" charset="0"/>
              </a:rPr>
              <a:t>2.	Asphyxia      </a:t>
            </a:r>
            <a:endParaRPr lang="en-US" altLang="en-US" sz="1800" dirty="0" smtClean="0">
              <a:cs typeface="Arial" panose="020B0604020202020204" pitchFamily="34" charset="0"/>
            </a:endParaRPr>
          </a:p>
          <a:p>
            <a:pPr marL="0" indent="0" algn="l" rtl="0" eaLnBrk="1" hangingPunct="1">
              <a:buNone/>
            </a:pPr>
            <a:r>
              <a:rPr lang="en-US" altLang="en-US" sz="1800" dirty="0" smtClean="0">
                <a:cs typeface="Arial" panose="020B0604020202020204" pitchFamily="34" charset="0"/>
              </a:rPr>
              <a:t>3</a:t>
            </a:r>
            <a:r>
              <a:rPr lang="en-US" altLang="en-US" sz="1800" dirty="0">
                <a:cs typeface="Arial" panose="020B0604020202020204" pitchFamily="34" charset="0"/>
              </a:rPr>
              <a:t>.	Still birth  </a:t>
            </a:r>
          </a:p>
          <a:p>
            <a:pPr marL="0" indent="0" algn="l" rtl="0" eaLnBrk="1" hangingPunct="1">
              <a:buNone/>
            </a:pPr>
            <a:r>
              <a:rPr lang="en-US" altLang="en-US" sz="1800" dirty="0">
                <a:cs typeface="Arial" panose="020B0604020202020204" pitchFamily="34" charset="0"/>
              </a:rPr>
              <a:t>4.	Increase </a:t>
            </a:r>
            <a:r>
              <a:rPr lang="en-US" altLang="en-US" sz="1800" dirty="0" err="1">
                <a:cs typeface="Arial" panose="020B0604020202020204" pitchFamily="34" charset="0"/>
              </a:rPr>
              <a:t>peri</a:t>
            </a:r>
            <a:r>
              <a:rPr lang="en-US" altLang="en-US" sz="1800" dirty="0">
                <a:cs typeface="Arial" panose="020B0604020202020204" pitchFamily="34" charset="0"/>
              </a:rPr>
              <a:t>-natal mortality .</a:t>
            </a:r>
          </a:p>
          <a:p>
            <a:pPr algn="l" rtl="0" eaLnBrk="1" hangingPunct="1"/>
            <a:endParaRPr lang="en-US" altLang="en-US" sz="1800" dirty="0">
              <a:cs typeface="Arial" panose="020B0604020202020204" pitchFamily="34" charset="0"/>
            </a:endParaRPr>
          </a:p>
          <a:p>
            <a:pPr algn="l" rtl="0" eaLnBrk="1" hangingPunct="1"/>
            <a:endParaRPr lang="en-US" altLang="en-US" sz="1800" dirty="0">
              <a:cs typeface="Arial" panose="020B0604020202020204" pitchFamily="34" charset="0"/>
            </a:endParaRPr>
          </a:p>
          <a:p>
            <a:pPr algn="l" rtl="0" eaLnBrk="1" hangingPunct="1"/>
            <a:endParaRPr lang="ar-EG" altLang="en-US" sz="1800" dirty="0"/>
          </a:p>
        </p:txBody>
      </p:sp>
      <p:graphicFrame>
        <p:nvGraphicFramePr>
          <p:cNvPr id="4" name="Content Placeholder 3"/>
          <p:cNvGraphicFramePr>
            <a:graphicFrameLocks/>
          </p:cNvGraphicFramePr>
          <p:nvPr>
            <p:extLst>
              <p:ext uri="{D42A27DB-BD31-4B8C-83A1-F6EECF244321}">
                <p14:modId xmlns:p14="http://schemas.microsoft.com/office/powerpoint/2010/main" xmlns="" val="2686471070"/>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51468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Pregnancy is a normal life event</a:t>
            </a:r>
            <a:endParaRPr lang="en-GB" dirty="0"/>
          </a:p>
        </p:txBody>
      </p:sp>
      <p:pic>
        <p:nvPicPr>
          <p:cNvPr id="4" name="Picture 3"/>
          <p:cNvPicPr>
            <a:picLocks noChangeAspect="1"/>
          </p:cNvPicPr>
          <p:nvPr/>
        </p:nvPicPr>
        <p:blipFill>
          <a:blip r:embed="rId2"/>
          <a:stretch>
            <a:fillRect/>
          </a:stretch>
        </p:blipFill>
        <p:spPr>
          <a:xfrm>
            <a:off x="5850075" y="2576165"/>
            <a:ext cx="5058329" cy="2850258"/>
          </a:xfrm>
          <a:prstGeom prst="rect">
            <a:avLst/>
          </a:prstGeom>
        </p:spPr>
      </p:pic>
    </p:spTree>
    <p:extLst>
      <p:ext uri="{BB962C8B-B14F-4D97-AF65-F5344CB8AC3E}">
        <p14:creationId xmlns:p14="http://schemas.microsoft.com/office/powerpoint/2010/main" xmlns="" val="399527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7881"/>
            <a:ext cx="12192000" cy="1325563"/>
          </a:xfrm>
        </p:spPr>
        <p:txBody>
          <a:bodyPr>
            <a:normAutofit/>
          </a:bodyPr>
          <a:lstStyle/>
          <a:p>
            <a:r>
              <a:rPr lang="en-GB" dirty="0" err="1" smtClean="0"/>
              <a:t>Intrapartum</a:t>
            </a:r>
            <a:r>
              <a:rPr lang="en-GB" dirty="0" smtClean="0"/>
              <a:t> (delivery) </a:t>
            </a:r>
            <a:r>
              <a:rPr lang="en-GB" dirty="0"/>
              <a:t>care for a positive childbirth </a:t>
            </a:r>
            <a:r>
              <a:rPr lang="en-GB" dirty="0" smtClean="0"/>
              <a:t>experience</a:t>
            </a:r>
            <a:endParaRPr lang="en-GB" dirty="0"/>
          </a:p>
        </p:txBody>
      </p:sp>
      <p:sp>
        <p:nvSpPr>
          <p:cNvPr id="3" name="Content Placeholder 2"/>
          <p:cNvSpPr>
            <a:spLocks noGrp="1"/>
          </p:cNvSpPr>
          <p:nvPr>
            <p:ph idx="1"/>
          </p:nvPr>
        </p:nvSpPr>
        <p:spPr>
          <a:xfrm>
            <a:off x="103030" y="1776323"/>
            <a:ext cx="5435913" cy="5532437"/>
          </a:xfrm>
        </p:spPr>
        <p:txBody>
          <a:bodyPr>
            <a:normAutofit/>
          </a:bodyPr>
          <a:lstStyle/>
          <a:p>
            <a:r>
              <a:rPr lang="en-GB" sz="1600" dirty="0" smtClean="0">
                <a:latin typeface="Bahnschrift" panose="020B0502040204020203" pitchFamily="34" charset="0"/>
              </a:rPr>
              <a:t>1</a:t>
            </a:r>
            <a:r>
              <a:rPr lang="en-GB" sz="1600" dirty="0">
                <a:latin typeface="Bahnschrift" panose="020B0502040204020203" pitchFamily="34" charset="0"/>
              </a:rPr>
              <a:t>. Respectful maternity care – which refers to care organized for and provided to all women in a manner that maintains their dignity, privacy and confidentiality, ensures freedom from harm and mistreatment, and enables informed choice and continuous support during labour and childbirth – is recommended. </a:t>
            </a:r>
            <a:endParaRPr lang="en-GB" sz="1600" dirty="0" smtClean="0">
              <a:latin typeface="Bahnschrift" panose="020B0502040204020203" pitchFamily="34" charset="0"/>
            </a:endParaRPr>
          </a:p>
          <a:p>
            <a:r>
              <a:rPr lang="en-GB" sz="1600" dirty="0" smtClean="0">
                <a:latin typeface="Bahnschrift" panose="020B0502040204020203" pitchFamily="34" charset="0"/>
              </a:rPr>
              <a:t>2</a:t>
            </a:r>
            <a:r>
              <a:rPr lang="en-GB" sz="1600" dirty="0">
                <a:latin typeface="Bahnschrift" panose="020B0502040204020203" pitchFamily="34" charset="0"/>
              </a:rPr>
              <a:t>. Effective communication between maternity care providers and women in labour, using simple and culturally acceptable methods, is recommended. </a:t>
            </a:r>
            <a:endParaRPr lang="en-GB" sz="1600" dirty="0" smtClean="0">
              <a:latin typeface="Bahnschrift" panose="020B0502040204020203" pitchFamily="34" charset="0"/>
            </a:endParaRPr>
          </a:p>
          <a:p>
            <a:r>
              <a:rPr lang="en-GB" sz="1600" dirty="0" smtClean="0">
                <a:latin typeface="Bahnschrift" panose="020B0502040204020203" pitchFamily="34" charset="0"/>
              </a:rPr>
              <a:t> </a:t>
            </a:r>
            <a:r>
              <a:rPr lang="en-GB" sz="1600" dirty="0">
                <a:latin typeface="Bahnschrift" panose="020B0502040204020203" pitchFamily="34" charset="0"/>
              </a:rPr>
              <a:t>3. A companion of choice is recommended for all women throughout labour and childbirth. </a:t>
            </a:r>
            <a:endParaRPr lang="en-GB" sz="1600" dirty="0" smtClean="0">
              <a:latin typeface="Bahnschrift" panose="020B0502040204020203" pitchFamily="34" charset="0"/>
            </a:endParaRPr>
          </a:p>
          <a:p>
            <a:r>
              <a:rPr lang="en-GB" sz="1600" dirty="0" smtClean="0">
                <a:latin typeface="Bahnschrift" panose="020B0502040204020203" pitchFamily="34" charset="0"/>
              </a:rPr>
              <a:t>4. Pain </a:t>
            </a:r>
            <a:r>
              <a:rPr lang="en-GB" sz="1600" dirty="0">
                <a:latin typeface="Bahnschrift" panose="020B0502040204020203" pitchFamily="34" charset="0"/>
              </a:rPr>
              <a:t>relief strategies: depending on a woman’s </a:t>
            </a:r>
            <a:r>
              <a:rPr lang="en-GB" sz="1600" dirty="0" smtClean="0">
                <a:latin typeface="Bahnschrift" panose="020B0502040204020203" pitchFamily="34" charset="0"/>
              </a:rPr>
              <a:t>preferences</a:t>
            </a:r>
          </a:p>
          <a:p>
            <a:r>
              <a:rPr lang="en-GB" sz="1600" dirty="0" smtClean="0">
                <a:latin typeface="Bahnschrift" panose="020B0502040204020203" pitchFamily="34" charset="0"/>
              </a:rPr>
              <a:t>5. Encouraging </a:t>
            </a:r>
            <a:r>
              <a:rPr lang="en-GB" sz="1600" dirty="0">
                <a:latin typeface="Bahnschrift" panose="020B0502040204020203" pitchFamily="34" charset="0"/>
              </a:rPr>
              <a:t>the adoption of mobility and an upright position during labour in women at low risk is recommended</a:t>
            </a:r>
          </a:p>
        </p:txBody>
      </p:sp>
      <p:pic>
        <p:nvPicPr>
          <p:cNvPr id="3074" name="Picture 2" descr="Image result for intrapartum care wh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0916" y="1146219"/>
            <a:ext cx="5912364" cy="591236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Content Placeholder 3"/>
          <p:cNvGraphicFramePr>
            <a:graphicFrameLocks/>
          </p:cNvGraphicFramePr>
          <p:nvPr>
            <p:extLst>
              <p:ext uri="{D42A27DB-BD31-4B8C-83A1-F6EECF244321}">
                <p14:modId xmlns:p14="http://schemas.microsoft.com/office/powerpoint/2010/main" xmlns="" val="3526705056"/>
              </p:ext>
            </p:extLst>
          </p:nvPr>
        </p:nvGraphicFramePr>
        <p:xfrm>
          <a:off x="103030" y="0"/>
          <a:ext cx="6914881" cy="53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45640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 y="94669"/>
            <a:ext cx="10515600" cy="1325563"/>
          </a:xfrm>
        </p:spPr>
        <p:txBody>
          <a:bodyPr/>
          <a:lstStyle/>
          <a:p>
            <a:endParaRPr lang="en-GB" dirty="0"/>
          </a:p>
        </p:txBody>
      </p:sp>
      <p:sp>
        <p:nvSpPr>
          <p:cNvPr id="3" name="Content Placeholder 2"/>
          <p:cNvSpPr>
            <a:spLocks noGrp="1"/>
          </p:cNvSpPr>
          <p:nvPr>
            <p:ph idx="1"/>
          </p:nvPr>
        </p:nvSpPr>
        <p:spPr/>
        <p:txBody>
          <a:bodyPr/>
          <a:lstStyle/>
          <a:p>
            <a:r>
              <a:rPr lang="en-GB" dirty="0"/>
              <a:t>T</a:t>
            </a:r>
            <a:r>
              <a:rPr lang="en-GB" dirty="0" smtClean="0"/>
              <a:t>he </a:t>
            </a:r>
            <a:r>
              <a:rPr lang="en-GB" dirty="0"/>
              <a:t>postnatal </a:t>
            </a:r>
            <a:r>
              <a:rPr lang="en-GB" dirty="0" smtClean="0"/>
              <a:t>period—is </a:t>
            </a:r>
            <a:r>
              <a:rPr lang="en-GB" dirty="0"/>
              <a:t>a critical phase in the lives of mothers and </a:t>
            </a:r>
            <a:r>
              <a:rPr lang="en-GB" dirty="0" err="1"/>
              <a:t>newborn</a:t>
            </a:r>
            <a:r>
              <a:rPr lang="en-GB" dirty="0"/>
              <a:t> babies. Most maternal and infant deaths occur in the first month after birth: almost half of postnatal maternal deaths occur within the first 24 </a:t>
            </a:r>
            <a:r>
              <a:rPr lang="en-GB" dirty="0" err="1" smtClean="0"/>
              <a:t>hours,and</a:t>
            </a:r>
            <a:r>
              <a:rPr lang="en-GB" dirty="0" smtClean="0"/>
              <a:t> </a:t>
            </a:r>
            <a:r>
              <a:rPr lang="en-GB" dirty="0"/>
              <a:t>66% occur during the first week</a:t>
            </a:r>
            <a:r>
              <a:rPr lang="en-GB" dirty="0" smtClean="0"/>
              <a:t>. </a:t>
            </a:r>
            <a:r>
              <a:rPr lang="en-GB" dirty="0"/>
              <a:t>In 2013, 2.8 million </a:t>
            </a:r>
            <a:r>
              <a:rPr lang="en-GB" dirty="0" err="1"/>
              <a:t>newborns</a:t>
            </a:r>
            <a:r>
              <a:rPr lang="en-GB" dirty="0"/>
              <a:t> died in their first month of life─1 million of these </a:t>
            </a:r>
            <a:r>
              <a:rPr lang="en-GB" dirty="0" err="1"/>
              <a:t>newborns</a:t>
            </a:r>
            <a:r>
              <a:rPr lang="en-GB" dirty="0"/>
              <a:t> died on the first </a:t>
            </a:r>
            <a:r>
              <a:rPr lang="en-GB" dirty="0" smtClean="0"/>
              <a:t>day.</a:t>
            </a:r>
          </a:p>
          <a:p>
            <a:r>
              <a:rPr lang="en-GB" dirty="0"/>
              <a:t> </a:t>
            </a:r>
            <a:r>
              <a:rPr lang="en-GB" b="1" dirty="0">
                <a:solidFill>
                  <a:srgbClr val="FF0000"/>
                </a:solidFill>
              </a:rPr>
              <a:t>“Postnatal” should be used for all issues pertaining to the mother and the baby after birth up to 6 weeks (42 days). </a:t>
            </a:r>
          </a:p>
          <a:p>
            <a:pPr marL="0" indent="0">
              <a:buNone/>
            </a:pP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xmlns="" val="2416467183"/>
              </p:ext>
            </p:extLst>
          </p:nvPr>
        </p:nvGraphicFramePr>
        <p:xfrm>
          <a:off x="103030" y="0"/>
          <a:ext cx="7933387" cy="1236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14912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682580"/>
            <a:ext cx="11121980" cy="824248"/>
          </a:xfrm>
        </p:spPr>
        <p:txBody>
          <a:bodyPr>
            <a:normAutofit fontScale="90000"/>
          </a:bodyPr>
          <a:lstStyle/>
          <a:p>
            <a:r>
              <a:rPr lang="en-GB" dirty="0"/>
              <a:t>WHERE should PNC be provided and WHO can provide it?</a:t>
            </a:r>
          </a:p>
        </p:txBody>
      </p:sp>
      <p:sp>
        <p:nvSpPr>
          <p:cNvPr id="3" name="Content Placeholder 2"/>
          <p:cNvSpPr>
            <a:spLocks noGrp="1"/>
          </p:cNvSpPr>
          <p:nvPr>
            <p:ph idx="1"/>
          </p:nvPr>
        </p:nvSpPr>
        <p:spPr>
          <a:xfrm>
            <a:off x="463639" y="1506828"/>
            <a:ext cx="10890161" cy="5241701"/>
          </a:xfrm>
        </p:spPr>
        <p:txBody>
          <a:bodyPr>
            <a:normAutofit fontScale="92500" lnSpcReduction="20000"/>
          </a:bodyPr>
          <a:lstStyle/>
          <a:p>
            <a:r>
              <a:rPr lang="en-GB" b="1" u="sng" dirty="0">
                <a:solidFill>
                  <a:srgbClr val="7030A0"/>
                </a:solidFill>
              </a:rPr>
              <a:t>There are a number of possible strategies for delivery of </a:t>
            </a:r>
            <a:r>
              <a:rPr lang="en-GB" b="1" u="sng" dirty="0" smtClean="0">
                <a:solidFill>
                  <a:srgbClr val="7030A0"/>
                </a:solidFill>
              </a:rPr>
              <a:t>PNC:</a:t>
            </a:r>
          </a:p>
          <a:p>
            <a:pPr marL="0" indent="0">
              <a:buNone/>
            </a:pPr>
            <a:r>
              <a:rPr lang="en-GB" dirty="0" smtClean="0"/>
              <a:t> • </a:t>
            </a:r>
            <a:r>
              <a:rPr lang="en-GB" dirty="0"/>
              <a:t>At a facility: This is more likely if the mother gives birth in the health facility, but even then women and babies do not necessarily receive an effective PNC contact before discharge from the health facility, and even if mothers initially come to facilities for birth, they may not return in the first few days after discharge from a facility </a:t>
            </a:r>
            <a:endParaRPr lang="en-GB" dirty="0" smtClean="0"/>
          </a:p>
          <a:p>
            <a:pPr marL="0" indent="0">
              <a:buNone/>
            </a:pPr>
            <a:r>
              <a:rPr lang="en-GB" dirty="0" smtClean="0"/>
              <a:t>• </a:t>
            </a:r>
            <a:r>
              <a:rPr lang="en-GB" dirty="0"/>
              <a:t>Through outreach services: A skilled provider can visit the home to offer PNC to the mother and baby </a:t>
            </a:r>
            <a:endParaRPr lang="en-GB" dirty="0" smtClean="0"/>
          </a:p>
          <a:p>
            <a:pPr marL="0" indent="0">
              <a:buNone/>
            </a:pPr>
            <a:r>
              <a:rPr lang="en-GB" dirty="0" smtClean="0"/>
              <a:t>• </a:t>
            </a:r>
            <a:r>
              <a:rPr lang="en-GB" dirty="0"/>
              <a:t>Home visits from a community health worker (CHW): Where health systems are not as strong and human resources are limited, certain tasks can be </a:t>
            </a:r>
            <a:r>
              <a:rPr lang="en-GB" dirty="0" smtClean="0"/>
              <a:t>done by CHW</a:t>
            </a:r>
            <a:r>
              <a:rPr lang="en-GB" dirty="0"/>
              <a:t>, linking to health facilities for referral as </a:t>
            </a:r>
            <a:r>
              <a:rPr lang="en-GB" dirty="0" smtClean="0"/>
              <a:t>required.</a:t>
            </a:r>
          </a:p>
          <a:p>
            <a:pPr marL="0" indent="0">
              <a:buNone/>
            </a:pPr>
            <a:r>
              <a:rPr lang="en-GB" dirty="0" smtClean="0"/>
              <a:t>• </a:t>
            </a:r>
            <a:r>
              <a:rPr lang="en-GB" dirty="0"/>
              <a:t>Combination of care in the facility and at home: PNC may be provided in the health facility following childbirth, at the home during the first crucial two to three days, with subsequent visits to the facility after six to seven days and six weeks, when the mother is better able to leave her home</a:t>
            </a:r>
          </a:p>
        </p:txBody>
      </p:sp>
      <p:grpSp>
        <p:nvGrpSpPr>
          <p:cNvPr id="8" name="Group 7"/>
          <p:cNvGrpSpPr/>
          <p:nvPr/>
        </p:nvGrpSpPr>
        <p:grpSpPr>
          <a:xfrm>
            <a:off x="0" y="-38636"/>
            <a:ext cx="6908128" cy="536015"/>
            <a:chOff x="0" y="0"/>
            <a:chExt cx="6908128" cy="536015"/>
          </a:xfrm>
        </p:grpSpPr>
        <p:sp>
          <p:nvSpPr>
            <p:cNvPr id="9" name="Rounded Rectangle 8"/>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a:t>
              </a:r>
              <a:endParaRPr lang="en-GB" sz="2300" kern="1200" dirty="0"/>
            </a:p>
          </p:txBody>
        </p:sp>
      </p:grpSp>
    </p:spTree>
    <p:extLst>
      <p:ext uri="{BB962C8B-B14F-4D97-AF65-F5344CB8AC3E}">
        <p14:creationId xmlns:p14="http://schemas.microsoft.com/office/powerpoint/2010/main" xmlns="" val="154016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605307"/>
            <a:ext cx="11057586" cy="824248"/>
          </a:xfrm>
        </p:spPr>
        <p:txBody>
          <a:bodyPr>
            <a:normAutofit fontScale="90000"/>
          </a:bodyPr>
          <a:lstStyle/>
          <a:p>
            <a:r>
              <a:rPr lang="en-GB" dirty="0" smtClean="0"/>
              <a:t>WHEN and how many postnatal visits should occur?</a:t>
            </a:r>
            <a:endParaRPr lang="en-GB" dirty="0"/>
          </a:p>
        </p:txBody>
      </p:sp>
      <p:sp>
        <p:nvSpPr>
          <p:cNvPr id="3" name="Content Placeholder 2"/>
          <p:cNvSpPr>
            <a:spLocks noGrp="1"/>
          </p:cNvSpPr>
          <p:nvPr>
            <p:ph idx="1"/>
          </p:nvPr>
        </p:nvSpPr>
        <p:spPr>
          <a:xfrm>
            <a:off x="463639" y="1429555"/>
            <a:ext cx="10890161" cy="4747408"/>
          </a:xfrm>
        </p:spPr>
        <p:txBody>
          <a:bodyPr>
            <a:normAutofit fontScale="70000" lnSpcReduction="20000"/>
          </a:bodyPr>
          <a:lstStyle/>
          <a:p>
            <a:pPr marL="0" indent="0">
              <a:buNone/>
            </a:pPr>
            <a:r>
              <a:rPr lang="en-GB" b="1" dirty="0" smtClean="0"/>
              <a:t>Provide </a:t>
            </a:r>
            <a:r>
              <a:rPr lang="en-GB" b="1" dirty="0"/>
              <a:t>postnatal care in first 24 hours for </a:t>
            </a:r>
            <a:r>
              <a:rPr lang="en-GB" b="1" u="sng" dirty="0" smtClean="0"/>
              <a:t>every </a:t>
            </a:r>
            <a:r>
              <a:rPr lang="en-GB" b="1" dirty="0" smtClean="0"/>
              <a:t>birth:</a:t>
            </a:r>
            <a:endParaRPr lang="en-GB" b="1" dirty="0"/>
          </a:p>
          <a:p>
            <a:r>
              <a:rPr lang="en-GB" dirty="0" smtClean="0"/>
              <a:t>Early </a:t>
            </a:r>
            <a:r>
              <a:rPr lang="en-GB" dirty="0"/>
              <a:t>visits are crucial because the </a:t>
            </a:r>
            <a:r>
              <a:rPr lang="en-GB" u="sng" dirty="0">
                <a:solidFill>
                  <a:srgbClr val="FF0000"/>
                </a:solidFill>
              </a:rPr>
              <a:t>majority of maternal and </a:t>
            </a:r>
            <a:r>
              <a:rPr lang="en-GB" u="sng" dirty="0" err="1">
                <a:solidFill>
                  <a:srgbClr val="FF0000"/>
                </a:solidFill>
              </a:rPr>
              <a:t>newborn</a:t>
            </a:r>
            <a:r>
              <a:rPr lang="en-GB" u="sng" dirty="0">
                <a:solidFill>
                  <a:srgbClr val="FF0000"/>
                </a:solidFill>
              </a:rPr>
              <a:t> deaths occur in the first week, especially on the first day</a:t>
            </a:r>
            <a:r>
              <a:rPr lang="en-GB" dirty="0"/>
              <a:t>, and this period is also </a:t>
            </a:r>
            <a:r>
              <a:rPr lang="en-GB" u="sng" dirty="0">
                <a:solidFill>
                  <a:srgbClr val="FF0000"/>
                </a:solidFill>
              </a:rPr>
              <a:t>the key time to promote healthy behaviours</a:t>
            </a:r>
            <a:r>
              <a:rPr lang="en-GB" u="sng" dirty="0" smtClean="0">
                <a:solidFill>
                  <a:srgbClr val="FF0000"/>
                </a:solidFill>
              </a:rPr>
              <a:t> </a:t>
            </a:r>
          </a:p>
          <a:p>
            <a:r>
              <a:rPr lang="en-GB" dirty="0" smtClean="0"/>
              <a:t>Delay </a:t>
            </a:r>
            <a:r>
              <a:rPr lang="en-GB" dirty="0"/>
              <a:t>facility discharge for at least 24 </a:t>
            </a:r>
            <a:r>
              <a:rPr lang="en-GB" dirty="0" smtClean="0"/>
              <a:t>hours (</a:t>
            </a:r>
            <a:r>
              <a:rPr lang="en-GB" dirty="0"/>
              <a:t>Evidence suggests discharge is acceptable only if a mother’s bleeding is controlled, mother and baby do not have signs of infection or other diseases, and the baby is breastfeeding </a:t>
            </a:r>
            <a:r>
              <a:rPr lang="en-GB" dirty="0" smtClean="0"/>
              <a:t>well</a:t>
            </a:r>
            <a:r>
              <a:rPr lang="en-GB" dirty="0"/>
              <a:t>)</a:t>
            </a:r>
          </a:p>
          <a:p>
            <a:r>
              <a:rPr lang="en-GB" dirty="0" smtClean="0"/>
              <a:t>Visit </a:t>
            </a:r>
            <a:r>
              <a:rPr lang="en-GB" dirty="0"/>
              <a:t>women and babies with home births </a:t>
            </a:r>
            <a:r>
              <a:rPr lang="en-GB" dirty="0" smtClean="0"/>
              <a:t>within the </a:t>
            </a:r>
            <a:r>
              <a:rPr lang="en-GB" dirty="0"/>
              <a:t>first 24 hours.</a:t>
            </a:r>
          </a:p>
          <a:p>
            <a:pPr marL="0" indent="0">
              <a:buNone/>
            </a:pPr>
            <a:r>
              <a:rPr lang="en-GB" b="1" dirty="0" smtClean="0"/>
              <a:t>Provide </a:t>
            </a:r>
            <a:r>
              <a:rPr lang="en-GB" b="1" dirty="0"/>
              <a:t>every mother and baby a total of </a:t>
            </a:r>
            <a:r>
              <a:rPr lang="en-GB" b="1" dirty="0" smtClean="0"/>
              <a:t>four postnatal </a:t>
            </a:r>
            <a:r>
              <a:rPr lang="en-GB" b="1" dirty="0"/>
              <a:t>visits on:</a:t>
            </a:r>
          </a:p>
          <a:p>
            <a:r>
              <a:rPr lang="en-GB" dirty="0"/>
              <a:t>─ First day (24 hours)</a:t>
            </a:r>
          </a:p>
          <a:p>
            <a:r>
              <a:rPr lang="en-GB" dirty="0"/>
              <a:t>─ Day 3 (48–72 hours)</a:t>
            </a:r>
          </a:p>
          <a:p>
            <a:r>
              <a:rPr lang="en-GB" dirty="0"/>
              <a:t>─ Between days 7–14</a:t>
            </a:r>
          </a:p>
          <a:p>
            <a:r>
              <a:rPr lang="en-GB" dirty="0"/>
              <a:t>─ Six </a:t>
            </a:r>
            <a:r>
              <a:rPr lang="en-GB" dirty="0" smtClean="0"/>
              <a:t>week</a:t>
            </a:r>
          </a:p>
          <a:p>
            <a:pPr marL="0" indent="0">
              <a:buNone/>
            </a:pPr>
            <a:r>
              <a:rPr lang="en-GB" b="1" dirty="0"/>
              <a:t>Additional contacts may be needed to address issues or </a:t>
            </a:r>
            <a:r>
              <a:rPr lang="en-GB" b="1" dirty="0" smtClean="0"/>
              <a:t>concerns</a:t>
            </a:r>
            <a:r>
              <a:rPr lang="en-GB" dirty="0" smtClean="0"/>
              <a:t> </a:t>
            </a:r>
            <a:r>
              <a:rPr lang="en-GB" dirty="0"/>
              <a:t>(LBW or those whose mothers have HIV) should have two or three visits in addition to the routine </a:t>
            </a:r>
            <a:r>
              <a:rPr lang="en-GB" dirty="0" smtClean="0"/>
              <a:t>visits)</a:t>
            </a:r>
            <a:endParaRPr lang="en-GB" dirty="0"/>
          </a:p>
          <a:p>
            <a:pPr marL="0" indent="0">
              <a:buNone/>
            </a:pPr>
            <a:endParaRPr lang="en-GB" b="1" dirty="0"/>
          </a:p>
          <a:p>
            <a:pPr marL="0" indent="0">
              <a:buNone/>
            </a:pPr>
            <a:endParaRPr lang="en-GB" dirty="0"/>
          </a:p>
        </p:txBody>
      </p:sp>
      <p:grpSp>
        <p:nvGrpSpPr>
          <p:cNvPr id="7" name="Group 6"/>
          <p:cNvGrpSpPr/>
          <p:nvPr/>
        </p:nvGrpSpPr>
        <p:grpSpPr>
          <a:xfrm>
            <a:off x="0" y="0"/>
            <a:ext cx="6908128" cy="536015"/>
            <a:chOff x="0" y="0"/>
            <a:chExt cx="6908128" cy="536015"/>
          </a:xfrm>
        </p:grpSpPr>
        <p:sp>
          <p:nvSpPr>
            <p:cNvPr id="8" name="Rounded Rectangle 7"/>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9"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 </a:t>
              </a:r>
              <a:r>
                <a:rPr lang="en-GB" sz="2400" dirty="0"/>
                <a:t>(PNC): </a:t>
              </a:r>
              <a:endParaRPr lang="en-GB" sz="2300" kern="1200" dirty="0"/>
            </a:p>
          </p:txBody>
        </p:sp>
      </p:grpSp>
    </p:spTree>
    <p:extLst>
      <p:ext uri="{BB962C8B-B14F-4D97-AF65-F5344CB8AC3E}">
        <p14:creationId xmlns:p14="http://schemas.microsoft.com/office/powerpoint/2010/main" xmlns="" val="9442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103067"/>
          </a:xfrm>
        </p:spPr>
        <p:txBody>
          <a:bodyPr/>
          <a:lstStyle/>
          <a:p>
            <a:r>
              <a:rPr lang="en-GB" dirty="0" smtClean="0"/>
              <a:t>PNC recommendation for the mother:</a:t>
            </a:r>
            <a:endParaRPr lang="en-GB" dirty="0"/>
          </a:p>
        </p:txBody>
      </p:sp>
      <p:sp>
        <p:nvSpPr>
          <p:cNvPr id="3" name="Content Placeholder 2"/>
          <p:cNvSpPr>
            <a:spLocks noGrp="1"/>
          </p:cNvSpPr>
          <p:nvPr>
            <p:ph idx="1"/>
          </p:nvPr>
        </p:nvSpPr>
        <p:spPr>
          <a:xfrm>
            <a:off x="399245" y="1825625"/>
            <a:ext cx="10954555" cy="4794116"/>
          </a:xfrm>
        </p:spPr>
        <p:txBody>
          <a:bodyPr>
            <a:normAutofit/>
          </a:bodyPr>
          <a:lstStyle/>
          <a:p>
            <a:r>
              <a:rPr lang="en-GB" dirty="0"/>
              <a:t>Essential routine PNC for all mothers </a:t>
            </a:r>
            <a:endParaRPr lang="en-GB" dirty="0" smtClean="0"/>
          </a:p>
          <a:p>
            <a:pPr marL="0" indent="0">
              <a:buNone/>
            </a:pPr>
            <a:r>
              <a:rPr lang="en-GB" dirty="0" smtClean="0"/>
              <a:t>• </a:t>
            </a:r>
            <a:r>
              <a:rPr lang="en-GB" dirty="0"/>
              <a:t>Assess and check for bleeding, check temperature </a:t>
            </a:r>
            <a:endParaRPr lang="en-GB" dirty="0" smtClean="0"/>
          </a:p>
          <a:p>
            <a:pPr marL="0" indent="0">
              <a:buNone/>
            </a:pPr>
            <a:r>
              <a:rPr lang="en-GB" dirty="0" smtClean="0"/>
              <a:t>• </a:t>
            </a:r>
            <a:r>
              <a:rPr lang="en-GB" dirty="0"/>
              <a:t>Support breastfeeding, checking the breasts to prevent mastitis </a:t>
            </a:r>
            <a:endParaRPr lang="en-GB" dirty="0" smtClean="0"/>
          </a:p>
          <a:p>
            <a:pPr marL="0" indent="0">
              <a:buNone/>
            </a:pPr>
            <a:r>
              <a:rPr lang="en-GB" dirty="0" smtClean="0"/>
              <a:t>• </a:t>
            </a:r>
            <a:r>
              <a:rPr lang="en-GB" dirty="0"/>
              <a:t>Manage </a:t>
            </a:r>
            <a:r>
              <a:rPr lang="en-GB" dirty="0" smtClean="0"/>
              <a:t>anaemia.</a:t>
            </a:r>
          </a:p>
          <a:p>
            <a:pPr marL="0" indent="0">
              <a:buNone/>
            </a:pPr>
            <a:r>
              <a:rPr lang="en-GB" dirty="0" smtClean="0"/>
              <a:t>• </a:t>
            </a:r>
            <a:r>
              <a:rPr lang="en-GB" dirty="0"/>
              <a:t>Complete tetanus toxoid immunisation, if </a:t>
            </a:r>
            <a:r>
              <a:rPr lang="en-GB" dirty="0" smtClean="0"/>
              <a:t>required.</a:t>
            </a:r>
          </a:p>
        </p:txBody>
      </p:sp>
      <p:grpSp>
        <p:nvGrpSpPr>
          <p:cNvPr id="6" name="Group 5"/>
          <p:cNvGrpSpPr/>
          <p:nvPr/>
        </p:nvGrpSpPr>
        <p:grpSpPr>
          <a:xfrm>
            <a:off x="0" y="0"/>
            <a:ext cx="6908128" cy="536015"/>
            <a:chOff x="0" y="0"/>
            <a:chExt cx="6908128" cy="536015"/>
          </a:xfrm>
        </p:grpSpPr>
        <p:sp>
          <p:nvSpPr>
            <p:cNvPr id="7" name="Rounded Rectangle 6"/>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 </a:t>
              </a:r>
              <a:r>
                <a:rPr lang="en-GB" sz="2400" dirty="0"/>
                <a:t>(PNC): </a:t>
              </a:r>
              <a:endParaRPr lang="en-GB" sz="2300" kern="1200" dirty="0"/>
            </a:p>
          </p:txBody>
        </p:sp>
      </p:grpSp>
    </p:spTree>
    <p:extLst>
      <p:ext uri="{BB962C8B-B14F-4D97-AF65-F5344CB8AC3E}">
        <p14:creationId xmlns:p14="http://schemas.microsoft.com/office/powerpoint/2010/main" xmlns="" val="910946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Beyond 24 hours after </a:t>
            </a:r>
            <a:r>
              <a:rPr lang="en-GB" dirty="0" smtClean="0"/>
              <a:t>birth: At </a:t>
            </a:r>
            <a:r>
              <a:rPr lang="en-GB" dirty="0"/>
              <a:t>each subsequent postnatal </a:t>
            </a:r>
            <a:r>
              <a:rPr lang="en-GB" dirty="0" smtClean="0"/>
              <a:t>contact:</a:t>
            </a:r>
          </a:p>
          <a:p>
            <a:pPr marL="0" indent="0">
              <a:buNone/>
            </a:pPr>
            <a:r>
              <a:rPr lang="en-GB" dirty="0" smtClean="0"/>
              <a:t> 1.Enquiries </a:t>
            </a:r>
            <a:r>
              <a:rPr lang="en-GB" dirty="0"/>
              <a:t>should continue to be made about general well-being and assessments made regarding the following: urination and urinary incontinence, bowel function, healing of any </a:t>
            </a:r>
            <a:r>
              <a:rPr lang="en-GB" dirty="0" err="1"/>
              <a:t>perineal</a:t>
            </a:r>
            <a:r>
              <a:rPr lang="en-GB" dirty="0"/>
              <a:t> wound, headache, fatigue, back pain, </a:t>
            </a:r>
            <a:r>
              <a:rPr lang="en-GB" dirty="0" err="1"/>
              <a:t>perineal</a:t>
            </a:r>
            <a:r>
              <a:rPr lang="en-GB" dirty="0"/>
              <a:t> pain and </a:t>
            </a:r>
            <a:r>
              <a:rPr lang="en-GB" dirty="0" err="1"/>
              <a:t>perineal</a:t>
            </a:r>
            <a:r>
              <a:rPr lang="en-GB" dirty="0"/>
              <a:t> hygiene, breast pain, uterine tenderness and </a:t>
            </a:r>
            <a:r>
              <a:rPr lang="en-GB" dirty="0" smtClean="0"/>
              <a:t>lochia.</a:t>
            </a:r>
          </a:p>
          <a:p>
            <a:pPr marL="0" indent="0">
              <a:buNone/>
            </a:pPr>
            <a:r>
              <a:rPr lang="en-GB" dirty="0" smtClean="0"/>
              <a:t>2. Breastfeeding </a:t>
            </a:r>
            <a:r>
              <a:rPr lang="en-GB" dirty="0"/>
              <a:t>should be assessed at each postnatal </a:t>
            </a:r>
            <a:r>
              <a:rPr lang="en-GB" dirty="0" smtClean="0"/>
              <a:t>contact</a:t>
            </a:r>
          </a:p>
          <a:p>
            <a:pPr marL="0" indent="0">
              <a:buNone/>
            </a:pPr>
            <a:r>
              <a:rPr lang="en-GB" dirty="0" smtClean="0"/>
              <a:t>3. At </a:t>
            </a:r>
            <a:r>
              <a:rPr lang="en-GB" dirty="0"/>
              <a:t>each postnatal contact, women should be asked about their emotional wellbeing, what family and social support they have and their usual coping strategies for dealing with day-to-day matters. </a:t>
            </a:r>
          </a:p>
        </p:txBody>
      </p:sp>
      <p:grpSp>
        <p:nvGrpSpPr>
          <p:cNvPr id="4" name="Group 3"/>
          <p:cNvGrpSpPr/>
          <p:nvPr/>
        </p:nvGrpSpPr>
        <p:grpSpPr>
          <a:xfrm>
            <a:off x="0" y="0"/>
            <a:ext cx="6908128" cy="536015"/>
            <a:chOff x="0" y="0"/>
            <a:chExt cx="6908128" cy="536015"/>
          </a:xfrm>
        </p:grpSpPr>
        <p:sp>
          <p:nvSpPr>
            <p:cNvPr id="5" name="Rounded Rectangle 4"/>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6"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 </a:t>
              </a:r>
              <a:r>
                <a:rPr lang="en-GB" sz="2400" dirty="0"/>
                <a:t>(PNC): </a:t>
              </a:r>
              <a:endParaRPr lang="en-GB" sz="2300" kern="1200" dirty="0"/>
            </a:p>
          </p:txBody>
        </p:sp>
      </p:grpSp>
    </p:spTree>
    <p:extLst>
      <p:ext uri="{BB962C8B-B14F-4D97-AF65-F5344CB8AC3E}">
        <p14:creationId xmlns:p14="http://schemas.microsoft.com/office/powerpoint/2010/main" xmlns="" val="1950310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dirty="0" smtClean="0"/>
              <a:t>4. At </a:t>
            </a:r>
            <a:r>
              <a:rPr lang="en-GB" dirty="0"/>
              <a:t>10–14 days after birth, all women should be asked about resolution of mild, transitory postpartum depression (“maternal blues”). If symptoms have not resolved, the woman’s psychological well-being should continue to be assessed for postpartum depression, and if symptoms persist, evaluated. </a:t>
            </a:r>
          </a:p>
          <a:p>
            <a:pPr marL="0" indent="0">
              <a:buNone/>
            </a:pPr>
            <a:r>
              <a:rPr lang="en-GB" dirty="0" smtClean="0"/>
              <a:t>5. Women </a:t>
            </a:r>
            <a:r>
              <a:rPr lang="en-GB" dirty="0"/>
              <a:t>should be observed for any risks, signs and symptoms of domestic </a:t>
            </a:r>
            <a:r>
              <a:rPr lang="en-GB" dirty="0" smtClean="0"/>
              <a:t>abuse and women </a:t>
            </a:r>
            <a:r>
              <a:rPr lang="en-GB" dirty="0"/>
              <a:t>should be told whom to contact for advice and management. </a:t>
            </a:r>
          </a:p>
          <a:p>
            <a:pPr marL="0" indent="0">
              <a:buNone/>
            </a:pPr>
            <a:r>
              <a:rPr lang="en-GB" dirty="0" smtClean="0"/>
              <a:t>6. Iron </a:t>
            </a:r>
            <a:r>
              <a:rPr lang="en-GB" dirty="0"/>
              <a:t>and folic acid supplementation should be provided for at least 3 months after delivery</a:t>
            </a:r>
            <a:r>
              <a:rPr lang="en-GB" dirty="0" smtClean="0"/>
              <a:t>.</a:t>
            </a:r>
            <a:endParaRPr lang="en-GB" dirty="0"/>
          </a:p>
        </p:txBody>
      </p:sp>
      <p:grpSp>
        <p:nvGrpSpPr>
          <p:cNvPr id="4" name="Group 3"/>
          <p:cNvGrpSpPr/>
          <p:nvPr/>
        </p:nvGrpSpPr>
        <p:grpSpPr>
          <a:xfrm>
            <a:off x="0" y="0"/>
            <a:ext cx="6908128" cy="536015"/>
            <a:chOff x="0" y="0"/>
            <a:chExt cx="6908128" cy="536015"/>
          </a:xfrm>
        </p:grpSpPr>
        <p:sp>
          <p:nvSpPr>
            <p:cNvPr id="5" name="Rounded Rectangle 4"/>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6"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 </a:t>
              </a:r>
              <a:r>
                <a:rPr lang="en-GB" sz="2400" dirty="0"/>
                <a:t>(PNC): </a:t>
              </a:r>
              <a:endParaRPr lang="en-GB" sz="2300" kern="1200" dirty="0"/>
            </a:p>
          </p:txBody>
        </p:sp>
      </p:grpSp>
    </p:spTree>
    <p:extLst>
      <p:ext uri="{BB962C8B-B14F-4D97-AF65-F5344CB8AC3E}">
        <p14:creationId xmlns:p14="http://schemas.microsoft.com/office/powerpoint/2010/main" xmlns="" val="3756553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dirty="0" smtClean="0"/>
              <a:t>6. Women </a:t>
            </a:r>
            <a:r>
              <a:rPr lang="en-GB" dirty="0"/>
              <a:t>should be counselled on birth spacing and family </a:t>
            </a:r>
            <a:r>
              <a:rPr lang="en-GB" dirty="0" smtClean="0"/>
              <a:t>planning. Contraceptive </a:t>
            </a:r>
            <a:r>
              <a:rPr lang="en-GB" dirty="0"/>
              <a:t>options should be discussed, and contraceptive methods should be provided if </a:t>
            </a:r>
            <a:r>
              <a:rPr lang="en-GB" dirty="0" smtClean="0"/>
              <a:t>requested.</a:t>
            </a:r>
          </a:p>
          <a:p>
            <a:pPr marL="0" indent="0">
              <a:buNone/>
            </a:pPr>
            <a:r>
              <a:rPr lang="en-GB" dirty="0" smtClean="0"/>
              <a:t>7. All </a:t>
            </a:r>
            <a:r>
              <a:rPr lang="en-GB" dirty="0"/>
              <a:t>women should be encouraged to mobilize as soon as appropriate following the birth. They should be encouraged to take gentle exercise and make time to rest during the postnatal period. </a:t>
            </a:r>
          </a:p>
          <a:p>
            <a:pPr marL="0" indent="0">
              <a:buNone/>
            </a:pPr>
            <a:r>
              <a:rPr lang="en-GB" dirty="0" smtClean="0"/>
              <a:t>8. A </a:t>
            </a:r>
            <a:r>
              <a:rPr lang="en-GB" dirty="0"/>
              <a:t>woman who has lost her baby should receive additional supportive care. </a:t>
            </a:r>
          </a:p>
        </p:txBody>
      </p:sp>
      <p:grpSp>
        <p:nvGrpSpPr>
          <p:cNvPr id="4" name="Group 3"/>
          <p:cNvGrpSpPr/>
          <p:nvPr/>
        </p:nvGrpSpPr>
        <p:grpSpPr>
          <a:xfrm>
            <a:off x="0" y="0"/>
            <a:ext cx="6908128" cy="536015"/>
            <a:chOff x="0" y="0"/>
            <a:chExt cx="6908128" cy="536015"/>
          </a:xfrm>
        </p:grpSpPr>
        <p:sp>
          <p:nvSpPr>
            <p:cNvPr id="5" name="Rounded Rectangle 4"/>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6"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 </a:t>
              </a:r>
              <a:r>
                <a:rPr lang="en-GB" sz="2400" dirty="0"/>
                <a:t>(PNC): </a:t>
              </a:r>
              <a:endParaRPr lang="en-GB" sz="2300" kern="1200" dirty="0"/>
            </a:p>
          </p:txBody>
        </p:sp>
      </p:grpSp>
    </p:spTree>
    <p:extLst>
      <p:ext uri="{BB962C8B-B14F-4D97-AF65-F5344CB8AC3E}">
        <p14:creationId xmlns:p14="http://schemas.microsoft.com/office/powerpoint/2010/main" xmlns="" val="1719211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365125"/>
            <a:ext cx="11784169" cy="1325563"/>
          </a:xfrm>
        </p:spPr>
        <p:txBody>
          <a:bodyPr>
            <a:normAutofit/>
          </a:bodyPr>
          <a:lstStyle/>
          <a:p>
            <a:r>
              <a:rPr lang="en-GB" dirty="0"/>
              <a:t>PNC recommendation for the </a:t>
            </a:r>
            <a:r>
              <a:rPr lang="en-GB" dirty="0" err="1" smtClean="0"/>
              <a:t>newborn</a:t>
            </a:r>
            <a:r>
              <a:rPr lang="en-GB" dirty="0" smtClean="0"/>
              <a:t>:</a:t>
            </a:r>
            <a:endParaRPr lang="en-GB" dirty="0"/>
          </a:p>
        </p:txBody>
      </p:sp>
      <p:sp>
        <p:nvSpPr>
          <p:cNvPr id="3" name="Content Placeholder 2"/>
          <p:cNvSpPr>
            <a:spLocks noGrp="1"/>
          </p:cNvSpPr>
          <p:nvPr>
            <p:ph idx="1"/>
          </p:nvPr>
        </p:nvSpPr>
        <p:spPr>
          <a:xfrm>
            <a:off x="167425" y="1519708"/>
            <a:ext cx="11603865" cy="5112912"/>
          </a:xfrm>
        </p:spPr>
        <p:txBody>
          <a:bodyPr>
            <a:normAutofit fontScale="92500" lnSpcReduction="10000"/>
          </a:bodyPr>
          <a:lstStyle/>
          <a:p>
            <a:pPr>
              <a:buFont typeface="Wingdings" panose="05000000000000000000" pitchFamily="2" charset="2"/>
              <a:buChar char="Ø"/>
            </a:pPr>
            <a:r>
              <a:rPr lang="en-GB" dirty="0" smtClean="0"/>
              <a:t>Immediately </a:t>
            </a:r>
            <a:r>
              <a:rPr lang="en-GB" dirty="0"/>
              <a:t>at birth, all babies should be dried thoroughly and their breathing assessed. </a:t>
            </a:r>
            <a:endParaRPr lang="en-GB" dirty="0" smtClean="0"/>
          </a:p>
          <a:p>
            <a:pPr>
              <a:buFont typeface="Wingdings" panose="05000000000000000000" pitchFamily="2" charset="2"/>
              <a:buChar char="Ø"/>
            </a:pPr>
            <a:r>
              <a:rPr lang="en-GB" dirty="0" smtClean="0"/>
              <a:t>The </a:t>
            </a:r>
            <a:r>
              <a:rPr lang="en-GB" dirty="0"/>
              <a:t>cord should be clamped </a:t>
            </a:r>
            <a:r>
              <a:rPr lang="en-GB" dirty="0" smtClean="0"/>
              <a:t>and cut </a:t>
            </a:r>
            <a:r>
              <a:rPr lang="en-GB" dirty="0"/>
              <a:t>only after 1–3 minutes, unless the baby needs resuscitation. </a:t>
            </a:r>
            <a:endParaRPr lang="en-GB" dirty="0" smtClean="0"/>
          </a:p>
          <a:p>
            <a:pPr>
              <a:buFont typeface="Wingdings" panose="05000000000000000000" pitchFamily="2" charset="2"/>
              <a:buChar char="Ø"/>
            </a:pPr>
            <a:r>
              <a:rPr lang="en-GB" dirty="0" smtClean="0"/>
              <a:t>During </a:t>
            </a:r>
            <a:r>
              <a:rPr lang="en-GB" dirty="0"/>
              <a:t>the first hour after birth, the baby should be in skin-to-skin contact with the mother for warmth and the </a:t>
            </a:r>
            <a:r>
              <a:rPr lang="en-GB" dirty="0" smtClean="0"/>
              <a:t>initiation of </a:t>
            </a:r>
            <a:r>
              <a:rPr lang="en-GB" dirty="0"/>
              <a:t>breastfeeding. </a:t>
            </a:r>
            <a:endParaRPr lang="en-GB" dirty="0" smtClean="0"/>
          </a:p>
          <a:p>
            <a:pPr>
              <a:buFont typeface="Wingdings" panose="05000000000000000000" pitchFamily="2" charset="2"/>
              <a:buChar char="Ø"/>
            </a:pPr>
            <a:r>
              <a:rPr lang="en-GB" dirty="0" smtClean="0"/>
              <a:t>All </a:t>
            </a:r>
            <a:r>
              <a:rPr lang="en-GB" dirty="0"/>
              <a:t>babies should be exclusively breastfed from birth until 6 months of age. Mothers should be counselled and provided support for EBF at each postnatal contact. </a:t>
            </a:r>
          </a:p>
          <a:p>
            <a:pPr>
              <a:buFont typeface="Wingdings" panose="05000000000000000000" pitchFamily="2" charset="2"/>
              <a:buChar char="Ø"/>
            </a:pPr>
            <a:r>
              <a:rPr lang="en-GB" dirty="0" smtClean="0"/>
              <a:t>A </a:t>
            </a:r>
            <a:r>
              <a:rPr lang="en-GB" dirty="0"/>
              <a:t>full clinical examination (including weight, danger signs, eyes, cord) and other preventive care should be done around </a:t>
            </a:r>
            <a:r>
              <a:rPr lang="en-GB" dirty="0" smtClean="0"/>
              <a:t>1 hour </a:t>
            </a:r>
            <a:r>
              <a:rPr lang="en-GB" dirty="0"/>
              <a:t>after birth, when the baby has had his/her first breastfeed. This care includes giving vitamin K prophylaxis </a:t>
            </a:r>
            <a:r>
              <a:rPr lang="en-GB" dirty="0" smtClean="0"/>
              <a:t>and hepatitis </a:t>
            </a:r>
            <a:r>
              <a:rPr lang="en-GB" dirty="0"/>
              <a:t>B vaccination as soon as possible after birth (within 24 hours</a:t>
            </a:r>
            <a:r>
              <a:rPr lang="en-GB" dirty="0" smtClean="0"/>
              <a:t>).</a:t>
            </a:r>
            <a:endParaRPr lang="en-GB" dirty="0"/>
          </a:p>
        </p:txBody>
      </p:sp>
      <p:grpSp>
        <p:nvGrpSpPr>
          <p:cNvPr id="4" name="Group 3"/>
          <p:cNvGrpSpPr/>
          <p:nvPr/>
        </p:nvGrpSpPr>
        <p:grpSpPr>
          <a:xfrm>
            <a:off x="0" y="0"/>
            <a:ext cx="6908128" cy="536015"/>
            <a:chOff x="0" y="0"/>
            <a:chExt cx="6908128" cy="536015"/>
          </a:xfrm>
        </p:grpSpPr>
        <p:sp>
          <p:nvSpPr>
            <p:cNvPr id="5" name="Rounded Rectangle 4"/>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6"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 </a:t>
              </a:r>
              <a:r>
                <a:rPr lang="en-GB" sz="2400" dirty="0"/>
                <a:t>(PNC): </a:t>
              </a:r>
              <a:endParaRPr lang="en-GB" sz="2300" kern="1200" dirty="0"/>
            </a:p>
          </p:txBody>
        </p:sp>
      </p:grpSp>
    </p:spTree>
    <p:extLst>
      <p:ext uri="{BB962C8B-B14F-4D97-AF65-F5344CB8AC3E}">
        <p14:creationId xmlns:p14="http://schemas.microsoft.com/office/powerpoint/2010/main" xmlns="" val="2802791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a:t>
            </a:r>
            <a:r>
              <a:rPr lang="en-GB" dirty="0"/>
              <a:t>Jordan, (Jordan Population and Family Health Survey </a:t>
            </a:r>
            <a:r>
              <a:rPr lang="en-GB" dirty="0" smtClean="0"/>
              <a:t>2017-18)</a:t>
            </a:r>
            <a:endParaRPr lang="en-GB" dirty="0"/>
          </a:p>
        </p:txBody>
      </p:sp>
      <p:sp>
        <p:nvSpPr>
          <p:cNvPr id="3" name="Content Placeholder 2"/>
          <p:cNvSpPr>
            <a:spLocks noGrp="1"/>
          </p:cNvSpPr>
          <p:nvPr>
            <p:ph idx="1"/>
          </p:nvPr>
        </p:nvSpPr>
        <p:spPr/>
        <p:txBody>
          <a:bodyPr>
            <a:normAutofit/>
          </a:bodyPr>
          <a:lstStyle/>
          <a:p>
            <a:r>
              <a:rPr lang="en-GB" dirty="0" err="1"/>
              <a:t>MoH</a:t>
            </a:r>
            <a:r>
              <a:rPr lang="en-GB" dirty="0"/>
              <a:t> provides maternal and child health services at all its health </a:t>
            </a:r>
            <a:r>
              <a:rPr lang="en-GB" dirty="0" err="1"/>
              <a:t>centers</a:t>
            </a:r>
            <a:r>
              <a:rPr lang="en-GB" dirty="0"/>
              <a:t> including pre-natal and post-natal services, family planning and tests before marriage as well as child-care clinics. </a:t>
            </a:r>
            <a:endParaRPr lang="en-GB" dirty="0" smtClean="0"/>
          </a:p>
          <a:p>
            <a:r>
              <a:rPr lang="en-GB" dirty="0" smtClean="0"/>
              <a:t>In </a:t>
            </a:r>
            <a:r>
              <a:rPr lang="en-GB" dirty="0"/>
              <a:t>Jordan, </a:t>
            </a:r>
            <a:r>
              <a:rPr lang="en-GB" b="1" dirty="0" smtClean="0">
                <a:solidFill>
                  <a:srgbClr val="FFFF00"/>
                </a:solidFill>
                <a:latin typeface="Arial Black" panose="020B0A04020102020204" pitchFamily="34" charset="0"/>
              </a:rPr>
              <a:t>ANC </a:t>
            </a:r>
            <a:r>
              <a:rPr lang="en-GB" dirty="0" smtClean="0"/>
              <a:t>is </a:t>
            </a:r>
            <a:r>
              <a:rPr lang="en-GB" dirty="0"/>
              <a:t>almost universal: 98% of women received antenatal care from a skilled provider (doctor, nurse, or midwife) during the pregnancy for their most recent birth in the 5 years preceding the </a:t>
            </a:r>
            <a:r>
              <a:rPr lang="en-GB" dirty="0" smtClean="0"/>
              <a:t>survey. </a:t>
            </a:r>
            <a:r>
              <a:rPr lang="en-GB" dirty="0"/>
              <a:t>T</a:t>
            </a:r>
            <a:r>
              <a:rPr lang="en-GB" dirty="0" smtClean="0"/>
              <a:t>he </a:t>
            </a:r>
            <a:r>
              <a:rPr lang="en-GB" dirty="0"/>
              <a:t>percentage of women receiving antenatal care from a skilled provider has increased from 82% in 1990 to 98% in 2017-18.</a:t>
            </a:r>
          </a:p>
        </p:txBody>
      </p:sp>
    </p:spTree>
    <p:extLst>
      <p:ext uri="{BB962C8B-B14F-4D97-AF65-F5344CB8AC3E}">
        <p14:creationId xmlns:p14="http://schemas.microsoft.com/office/powerpoint/2010/main" xmlns="" val="1298735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Recap from previous lecture: Maternal Health: Problem </a:t>
            </a:r>
            <a:endParaRPr lang="en-GB" dirty="0"/>
          </a:p>
        </p:txBody>
      </p:sp>
      <p:sp>
        <p:nvSpPr>
          <p:cNvPr id="3" name="Content Placeholder 2"/>
          <p:cNvSpPr>
            <a:spLocks noGrp="1"/>
          </p:cNvSpPr>
          <p:nvPr>
            <p:ph idx="1"/>
          </p:nvPr>
        </p:nvSpPr>
        <p:spPr/>
        <p:txBody>
          <a:bodyPr>
            <a:normAutofit/>
          </a:bodyPr>
          <a:lstStyle/>
          <a:p>
            <a:r>
              <a:rPr lang="en-GB" b="1" dirty="0" smtClean="0"/>
              <a:t>High number of women die from </a:t>
            </a:r>
            <a:r>
              <a:rPr lang="en-GB" b="1" dirty="0" smtClean="0">
                <a:solidFill>
                  <a:srgbClr val="FF0000"/>
                </a:solidFill>
              </a:rPr>
              <a:t>preventable </a:t>
            </a:r>
            <a:r>
              <a:rPr lang="en-GB" b="1" dirty="0"/>
              <a:t>causes related to pregnancy and childbirth</a:t>
            </a:r>
            <a:r>
              <a:rPr lang="en-GB" b="1" dirty="0" smtClean="0"/>
              <a:t>. </a:t>
            </a:r>
            <a:r>
              <a:rPr lang="en-GB" b="1" dirty="0"/>
              <a:t>Most of all maternal deaths occur in </a:t>
            </a:r>
            <a:r>
              <a:rPr lang="en-GB" b="1" dirty="0" smtClean="0"/>
              <a:t>developing countries.</a:t>
            </a:r>
            <a:endParaRPr lang="en-GB" b="1" dirty="0"/>
          </a:p>
          <a:p>
            <a:r>
              <a:rPr lang="en-GB" b="1" dirty="0"/>
              <a:t>Between 2000 and 2017, the maternal mortality ratio (MMR, number of maternal deaths per 100,000 live births) dropped by about 38% worldwide.</a:t>
            </a:r>
          </a:p>
          <a:p>
            <a:r>
              <a:rPr lang="en-GB" b="1" dirty="0" smtClean="0"/>
              <a:t>Skilled </a:t>
            </a:r>
            <a:r>
              <a:rPr lang="en-GB" b="1" dirty="0"/>
              <a:t>care </a:t>
            </a:r>
            <a:r>
              <a:rPr lang="en-GB" b="1" i="1" u="sng" dirty="0">
                <a:solidFill>
                  <a:srgbClr val="FF0000"/>
                </a:solidFill>
                <a:effectLst>
                  <a:outerShdw blurRad="38100" dist="38100" dir="2700000" algn="tl">
                    <a:srgbClr val="000000">
                      <a:alpha val="43137"/>
                    </a:srgbClr>
                  </a:outerShdw>
                </a:effectLst>
              </a:rPr>
              <a:t>before, </a:t>
            </a:r>
            <a:r>
              <a:rPr lang="en-GB" b="1" i="1" u="sng" dirty="0" smtClean="0">
                <a:solidFill>
                  <a:srgbClr val="FF0000"/>
                </a:solidFill>
                <a:effectLst>
                  <a:outerShdw blurRad="38100" dist="38100" dir="2700000" algn="tl">
                    <a:srgbClr val="000000">
                      <a:alpha val="43137"/>
                    </a:srgbClr>
                  </a:outerShdw>
                </a:effectLst>
              </a:rPr>
              <a:t>during </a:t>
            </a:r>
            <a:r>
              <a:rPr lang="en-GB" b="1" dirty="0"/>
              <a:t>and </a:t>
            </a:r>
            <a:r>
              <a:rPr lang="en-GB" b="1" i="1" u="sng" dirty="0">
                <a:solidFill>
                  <a:srgbClr val="FF0000"/>
                </a:solidFill>
                <a:effectLst>
                  <a:outerShdw blurRad="38100" dist="38100" dir="2700000" algn="tl">
                    <a:srgbClr val="000000">
                      <a:alpha val="43137"/>
                    </a:srgbClr>
                  </a:outerShdw>
                </a:effectLst>
              </a:rPr>
              <a:t>after </a:t>
            </a:r>
            <a:r>
              <a:rPr lang="en-GB" b="1" dirty="0"/>
              <a:t>childbirth can save the lives of women and </a:t>
            </a:r>
            <a:r>
              <a:rPr lang="en-GB" b="1" dirty="0" err="1"/>
              <a:t>newborns</a:t>
            </a:r>
            <a:r>
              <a:rPr lang="en-GB" b="1" dirty="0"/>
              <a:t>.</a:t>
            </a:r>
          </a:p>
          <a:p>
            <a:endParaRPr lang="en-GB" dirty="0"/>
          </a:p>
        </p:txBody>
      </p:sp>
    </p:spTree>
    <p:extLst>
      <p:ext uri="{BB962C8B-B14F-4D97-AF65-F5344CB8AC3E}">
        <p14:creationId xmlns:p14="http://schemas.microsoft.com/office/powerpoint/2010/main" xmlns="" val="2937437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56" y="94669"/>
            <a:ext cx="10515600" cy="1325563"/>
          </a:xfrm>
        </p:spPr>
        <p:txBody>
          <a:bodyPr/>
          <a:lstStyle/>
          <a:p>
            <a:r>
              <a:rPr lang="en-GB" dirty="0" smtClean="0"/>
              <a:t>In Jordan;</a:t>
            </a:r>
            <a:endParaRPr lang="en-GB" dirty="0"/>
          </a:p>
        </p:txBody>
      </p:sp>
      <p:sp>
        <p:nvSpPr>
          <p:cNvPr id="3" name="Content Placeholder 2"/>
          <p:cNvSpPr>
            <a:spLocks noGrp="1"/>
          </p:cNvSpPr>
          <p:nvPr>
            <p:ph idx="1"/>
          </p:nvPr>
        </p:nvSpPr>
        <p:spPr>
          <a:xfrm>
            <a:off x="502276" y="1210614"/>
            <a:ext cx="10851524" cy="5254579"/>
          </a:xfrm>
        </p:spPr>
        <p:txBody>
          <a:bodyPr>
            <a:normAutofit/>
          </a:bodyPr>
          <a:lstStyle/>
          <a:p>
            <a:r>
              <a:rPr lang="en-GB" dirty="0"/>
              <a:t>Tetanus Toxoid </a:t>
            </a:r>
            <a:r>
              <a:rPr lang="en-GB" dirty="0" smtClean="0"/>
              <a:t>Vaccination: injections </a:t>
            </a:r>
            <a:r>
              <a:rPr lang="en-GB" dirty="0"/>
              <a:t>are given to women during pregnancy to protect infants from neonatal tetanus, a cause of infant death due primarily to unsanitary conditions at childbirth. </a:t>
            </a:r>
            <a:endParaRPr lang="en-GB" dirty="0" smtClean="0"/>
          </a:p>
          <a:p>
            <a:r>
              <a:rPr lang="en-GB" dirty="0" smtClean="0"/>
              <a:t>Only </a:t>
            </a:r>
            <a:r>
              <a:rPr lang="en-GB" dirty="0"/>
              <a:t>28% of women received the number of tetanus toxoid injections required to provide full protection at their most recent birth in the 5 years preceding the survey. </a:t>
            </a:r>
            <a:endParaRPr lang="en-GB" dirty="0" smtClean="0"/>
          </a:p>
          <a:p>
            <a:r>
              <a:rPr lang="en-GB" dirty="0" smtClean="0"/>
              <a:t>Women </a:t>
            </a:r>
            <a:r>
              <a:rPr lang="en-GB" dirty="0"/>
              <a:t>in urban areas are more likely to receive full protection against tetanus than are women in rural areas. </a:t>
            </a:r>
          </a:p>
        </p:txBody>
      </p:sp>
    </p:spTree>
    <p:extLst>
      <p:ext uri="{BB962C8B-B14F-4D97-AF65-F5344CB8AC3E}">
        <p14:creationId xmlns:p14="http://schemas.microsoft.com/office/powerpoint/2010/main" xmlns="" val="1008966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14" y="133306"/>
            <a:ext cx="10515600" cy="1325563"/>
          </a:xfrm>
        </p:spPr>
        <p:txBody>
          <a:bodyPr/>
          <a:lstStyle/>
          <a:p>
            <a:r>
              <a:rPr lang="en-GB" dirty="0" smtClean="0"/>
              <a:t>In Jordan; Delivery </a:t>
            </a:r>
            <a:r>
              <a:rPr lang="en-GB" dirty="0"/>
              <a:t>Care</a:t>
            </a:r>
          </a:p>
        </p:txBody>
      </p:sp>
      <p:sp>
        <p:nvSpPr>
          <p:cNvPr id="3" name="Content Placeholder 2"/>
          <p:cNvSpPr>
            <a:spLocks noGrp="1"/>
          </p:cNvSpPr>
          <p:nvPr>
            <p:ph idx="1"/>
          </p:nvPr>
        </p:nvSpPr>
        <p:spPr/>
        <p:txBody>
          <a:bodyPr/>
          <a:lstStyle/>
          <a:p>
            <a:r>
              <a:rPr lang="en-GB" b="1" dirty="0">
                <a:solidFill>
                  <a:srgbClr val="17E958"/>
                </a:solidFill>
                <a:latin typeface="Arial Black" panose="020B0A04020102020204" pitchFamily="34" charset="0"/>
              </a:rPr>
              <a:t>Delivery </a:t>
            </a:r>
            <a:r>
              <a:rPr lang="en-GB" b="1" dirty="0" smtClean="0">
                <a:solidFill>
                  <a:srgbClr val="17E958"/>
                </a:solidFill>
                <a:latin typeface="Arial Black" panose="020B0A04020102020204" pitchFamily="34" charset="0"/>
              </a:rPr>
              <a:t>Care </a:t>
            </a:r>
            <a:r>
              <a:rPr lang="en-GB" dirty="0" smtClean="0"/>
              <a:t>: health </a:t>
            </a:r>
            <a:r>
              <a:rPr lang="en-GB" dirty="0"/>
              <a:t>professionals assisted at the delivery of almost all births in the 5-year period preceding the survey, probably because 98% of all births occurred in a health facility. </a:t>
            </a:r>
            <a:endParaRPr lang="en-GB" dirty="0" smtClean="0"/>
          </a:p>
          <a:p>
            <a:r>
              <a:rPr lang="en-GB" dirty="0" smtClean="0"/>
              <a:t>However</a:t>
            </a:r>
            <a:r>
              <a:rPr lang="en-GB" dirty="0"/>
              <a:t>, non-Jordanian mothers, mothers with no education, and mothers living in the lowest wealth quintile are slightly less likely to have delivered in a health facility</a:t>
            </a:r>
          </a:p>
        </p:txBody>
      </p:sp>
    </p:spTree>
    <p:extLst>
      <p:ext uri="{BB962C8B-B14F-4D97-AF65-F5344CB8AC3E}">
        <p14:creationId xmlns:p14="http://schemas.microsoft.com/office/powerpoint/2010/main" xmlns="" val="2967179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5" y="184821"/>
            <a:ext cx="10515600" cy="1325563"/>
          </a:xfrm>
        </p:spPr>
        <p:txBody>
          <a:bodyPr/>
          <a:lstStyle/>
          <a:p>
            <a:r>
              <a:rPr lang="en-GB" dirty="0" smtClean="0"/>
              <a:t>In Jordan, </a:t>
            </a:r>
            <a:r>
              <a:rPr lang="en-GB" b="1" dirty="0" smtClean="0">
                <a:solidFill>
                  <a:srgbClr val="00B0F0"/>
                </a:solidFill>
                <a:latin typeface="Arial Black" panose="020B0A04020102020204" pitchFamily="34" charset="0"/>
              </a:rPr>
              <a:t>Postnatal </a:t>
            </a:r>
            <a:r>
              <a:rPr lang="en-GB" b="1" dirty="0">
                <a:solidFill>
                  <a:srgbClr val="00B0F0"/>
                </a:solidFill>
                <a:latin typeface="Arial Black" panose="020B0A04020102020204" pitchFamily="34" charset="0"/>
              </a:rPr>
              <a:t>Care </a:t>
            </a:r>
            <a:r>
              <a:rPr lang="en-GB" dirty="0"/>
              <a:t>for the Mother</a:t>
            </a:r>
          </a:p>
        </p:txBody>
      </p:sp>
      <p:sp>
        <p:nvSpPr>
          <p:cNvPr id="3" name="Content Placeholder 2"/>
          <p:cNvSpPr>
            <a:spLocks noGrp="1"/>
          </p:cNvSpPr>
          <p:nvPr>
            <p:ph idx="1"/>
          </p:nvPr>
        </p:nvSpPr>
        <p:spPr/>
        <p:txBody>
          <a:bodyPr>
            <a:normAutofit lnSpcReduction="10000"/>
          </a:bodyPr>
          <a:lstStyle/>
          <a:p>
            <a:r>
              <a:rPr lang="en-GB" dirty="0" smtClean="0"/>
              <a:t>More </a:t>
            </a:r>
            <a:r>
              <a:rPr lang="en-GB" dirty="0"/>
              <a:t>than 8 in 10 women with a birth in the 2 years preceding the survey received postnatal care within two days after delivery. </a:t>
            </a:r>
            <a:endParaRPr lang="en-GB" dirty="0" smtClean="0"/>
          </a:p>
          <a:p>
            <a:r>
              <a:rPr lang="en-GB" dirty="0" smtClean="0"/>
              <a:t>There </a:t>
            </a:r>
            <a:r>
              <a:rPr lang="en-GB" dirty="0"/>
              <a:t>is no difference of women in receiving timely postnatal care between rural and urban women. </a:t>
            </a:r>
            <a:endParaRPr lang="en-GB" dirty="0" smtClean="0"/>
          </a:p>
          <a:p>
            <a:r>
              <a:rPr lang="en-GB" dirty="0" smtClean="0"/>
              <a:t>The </a:t>
            </a:r>
            <a:r>
              <a:rPr lang="en-GB" dirty="0"/>
              <a:t>proportion of women who received postnatal care within two days after delivering varies by nationality, from 85% among Jordanian women to 76% among Syrian women. </a:t>
            </a:r>
            <a:endParaRPr lang="en-GB" dirty="0" smtClean="0"/>
          </a:p>
          <a:p>
            <a:r>
              <a:rPr lang="en-GB" dirty="0" smtClean="0"/>
              <a:t>The </a:t>
            </a:r>
            <a:r>
              <a:rPr lang="en-GB" dirty="0"/>
              <a:t>proportion also varies with increasing education, from only 68% for women with no education to 87% of those with higher than secondary education. Similar patterns are observed by household wealth.</a:t>
            </a:r>
          </a:p>
        </p:txBody>
      </p:sp>
    </p:spTree>
    <p:extLst>
      <p:ext uri="{BB962C8B-B14F-4D97-AF65-F5344CB8AC3E}">
        <p14:creationId xmlns:p14="http://schemas.microsoft.com/office/powerpoint/2010/main" xmlns="" val="4167581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9217" y="0"/>
            <a:ext cx="7365788" cy="846312"/>
          </a:xfrm>
        </p:spPr>
        <p:txBody>
          <a:bodyPr>
            <a:normAutofit/>
          </a:bodyPr>
          <a:lstStyle/>
          <a:p>
            <a:pPr defTabSz="800431"/>
            <a:r>
              <a:rPr lang="en-US" altLang="en-US" sz="3885" dirty="0" smtClean="0"/>
              <a:t>Global </a:t>
            </a:r>
            <a:r>
              <a:rPr lang="en-US" altLang="en-US" sz="3885" dirty="0"/>
              <a:t>Causes of Maternal Mortality</a:t>
            </a:r>
          </a:p>
        </p:txBody>
      </p:sp>
      <p:graphicFrame>
        <p:nvGraphicFramePr>
          <p:cNvPr id="71683" name="Object 3"/>
          <p:cNvGraphicFramePr>
            <a:graphicFrameLocks noChangeAspect="1"/>
          </p:cNvGraphicFramePr>
          <p:nvPr>
            <p:ph type="chart" idx="1"/>
            <p:extLst>
              <p:ext uri="{D42A27DB-BD31-4B8C-83A1-F6EECF244321}">
                <p14:modId xmlns:p14="http://schemas.microsoft.com/office/powerpoint/2010/main" xmlns="" val="909731260"/>
              </p:ext>
            </p:extLst>
          </p:nvPr>
        </p:nvGraphicFramePr>
        <p:xfrm>
          <a:off x="2228045" y="1246509"/>
          <a:ext cx="7122714" cy="4729288"/>
        </p:xfrm>
        <a:graphic>
          <a:graphicData uri="http://schemas.openxmlformats.org/presentationml/2006/ole">
            <p:oleObj spid="_x0000_s1112" name="Chart" r:id="rId4" imgW="8725050" imgH="4009829" progId="MSGraph.Chart.8">
              <p:embed followColorScheme="full"/>
            </p:oleObj>
          </a:graphicData>
        </a:graphic>
      </p:graphicFrame>
      <p:pic>
        <p:nvPicPr>
          <p:cNvPr id="2" name="Picture 1"/>
          <p:cNvPicPr>
            <a:picLocks noChangeAspect="1"/>
          </p:cNvPicPr>
          <p:nvPr/>
        </p:nvPicPr>
        <p:blipFill rotWithShape="1">
          <a:blip r:embed="rId5" cstate="print"/>
          <a:srcRect b="12473"/>
          <a:stretch/>
        </p:blipFill>
        <p:spPr>
          <a:xfrm>
            <a:off x="10092199" y="153563"/>
            <a:ext cx="1305604" cy="1572206"/>
          </a:xfrm>
          <a:prstGeom prst="rect">
            <a:avLst/>
          </a:prstGeom>
        </p:spPr>
      </p:pic>
    </p:spTree>
    <p:extLst>
      <p:ext uri="{BB962C8B-B14F-4D97-AF65-F5344CB8AC3E}">
        <p14:creationId xmlns:p14="http://schemas.microsoft.com/office/powerpoint/2010/main" xmlns="" val="2731223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8459788" cy="1196975"/>
          </a:xfrm>
        </p:spPr>
        <p:txBody>
          <a:bodyPr/>
          <a:lstStyle/>
          <a:p>
            <a:pPr algn="ctr" rtl="0" eaLnBrk="1" hangingPunct="1">
              <a:defRPr/>
            </a:pPr>
            <a:r>
              <a:rPr lang="en-US" b="1" dirty="0"/>
              <a:t>Measurement of Maternal Mortality </a:t>
            </a:r>
            <a:endParaRPr lang="ar-EG" b="1" dirty="0"/>
          </a:p>
        </p:txBody>
      </p:sp>
      <p:sp>
        <p:nvSpPr>
          <p:cNvPr id="5123" name="Content Placeholder 2"/>
          <p:cNvSpPr>
            <a:spLocks noGrp="1"/>
          </p:cNvSpPr>
          <p:nvPr>
            <p:ph idx="1"/>
          </p:nvPr>
        </p:nvSpPr>
        <p:spPr>
          <a:xfrm>
            <a:off x="1524000" y="1268414"/>
            <a:ext cx="8388350" cy="5589587"/>
          </a:xfrm>
        </p:spPr>
        <p:txBody>
          <a:bodyPr/>
          <a:lstStyle/>
          <a:p>
            <a:pPr marL="114300" indent="0">
              <a:buNone/>
              <a:defRPr/>
            </a:pPr>
            <a:r>
              <a:rPr lang="en-US" sz="3200" b="1" dirty="0">
                <a:solidFill>
                  <a:srgbClr val="7030A0"/>
                </a:solidFill>
              </a:rPr>
              <a:t>1) Maternal mortality ratio:</a:t>
            </a:r>
          </a:p>
          <a:p>
            <a:pPr marL="114300" indent="0">
              <a:buNone/>
              <a:defRPr/>
            </a:pPr>
            <a:r>
              <a:rPr lang="en-US" sz="2400" dirty="0"/>
              <a:t>The annual number of deaths to women due to pregnancy and childbirth related complications per 100 000 live births =</a:t>
            </a:r>
          </a:p>
          <a:p>
            <a:pPr marL="114300" indent="0">
              <a:buNone/>
              <a:defRPr/>
            </a:pPr>
            <a:r>
              <a:rPr lang="en-US" sz="2400" b="1" u="sng" dirty="0"/>
              <a:t>Total maternal deaths occurring in one year     </a:t>
            </a:r>
            <a:r>
              <a:rPr lang="en-US" sz="2400" b="1" dirty="0"/>
              <a:t>x 100 000</a:t>
            </a:r>
          </a:p>
          <a:p>
            <a:pPr marL="114300" indent="0">
              <a:buNone/>
              <a:defRPr/>
            </a:pPr>
            <a:r>
              <a:rPr lang="en-US" sz="2400" b="1" dirty="0"/>
              <a:t>Number of live births occurring in same year</a:t>
            </a:r>
          </a:p>
          <a:p>
            <a:pPr marL="114300" indent="0">
              <a:buNone/>
              <a:defRPr/>
            </a:pPr>
            <a:r>
              <a:rPr lang="en-US" sz="3200" b="1" dirty="0">
                <a:solidFill>
                  <a:srgbClr val="7030A0"/>
                </a:solidFill>
              </a:rPr>
              <a:t>2) Maternal mortality rate:</a:t>
            </a:r>
            <a:r>
              <a:rPr lang="en-US" sz="3200" dirty="0">
                <a:solidFill>
                  <a:srgbClr val="7030A0"/>
                </a:solidFill>
              </a:rPr>
              <a:t> </a:t>
            </a:r>
          </a:p>
          <a:p>
            <a:pPr marL="114300" indent="0">
              <a:buNone/>
              <a:defRPr/>
            </a:pPr>
            <a:r>
              <a:rPr lang="en-US" sz="2400" dirty="0"/>
              <a:t>The number of maternal deaths per 100,000 women of the reproductive age (15- 49 years) </a:t>
            </a:r>
            <a:endParaRPr lang="ar-JO" sz="2400" dirty="0" smtClean="0"/>
          </a:p>
          <a:p>
            <a:pPr marL="114300" indent="0">
              <a:buNone/>
              <a:defRPr/>
            </a:pPr>
            <a:r>
              <a:rPr lang="en-US" sz="2400" b="1" u="sng" dirty="0" smtClean="0"/>
              <a:t>Total </a:t>
            </a:r>
            <a:r>
              <a:rPr lang="en-US" sz="2400" b="1" u="sng" dirty="0"/>
              <a:t>maternal deaths occurring in one year   </a:t>
            </a:r>
            <a:r>
              <a:rPr lang="en-US" sz="2400" b="1" dirty="0"/>
              <a:t>x 100 000</a:t>
            </a:r>
          </a:p>
          <a:p>
            <a:pPr marL="114300" indent="0">
              <a:buNone/>
              <a:defRPr/>
            </a:pPr>
            <a:r>
              <a:rPr lang="en-US" sz="2400" b="1" dirty="0"/>
              <a:t> Number of women 15-49 y in same year</a:t>
            </a:r>
          </a:p>
          <a:p>
            <a:pPr marL="114300" indent="0">
              <a:buNone/>
              <a:defRPr/>
            </a:pPr>
            <a:r>
              <a:rPr lang="en-US" sz="2400" dirty="0"/>
              <a:t>High fertility rates increase the risk that a woman will die from maternal causes</a:t>
            </a:r>
          </a:p>
          <a:p>
            <a:pPr algn="l" rtl="0" eaLnBrk="1" hangingPunct="1">
              <a:defRPr/>
            </a:pPr>
            <a:endParaRPr lang="ar-EG" sz="2400" dirty="0"/>
          </a:p>
        </p:txBody>
      </p:sp>
    </p:spTree>
    <p:extLst>
      <p:ext uri="{BB962C8B-B14F-4D97-AF65-F5344CB8AC3E}">
        <p14:creationId xmlns:p14="http://schemas.microsoft.com/office/powerpoint/2010/main" xmlns="" val="1930028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0" y="1"/>
            <a:ext cx="12192000" cy="6742113"/>
          </a:xfrm>
        </p:spPr>
        <p:txBody>
          <a:bodyPr>
            <a:normAutofit/>
          </a:bodyPr>
          <a:lstStyle/>
          <a:p>
            <a:pPr marL="114300" indent="0">
              <a:buNone/>
              <a:defRPr/>
            </a:pPr>
            <a:r>
              <a:rPr lang="en-US" sz="3200" b="1" dirty="0">
                <a:solidFill>
                  <a:srgbClr val="7030A0"/>
                </a:solidFill>
              </a:rPr>
              <a:t>3)Proportionate mortality rate:</a:t>
            </a:r>
          </a:p>
          <a:p>
            <a:pPr marL="114300" indent="0">
              <a:buNone/>
              <a:defRPr/>
            </a:pPr>
            <a:r>
              <a:rPr lang="en-US" dirty="0">
                <a:effectLst>
                  <a:outerShdw blurRad="38100" dist="38100" dir="2700000" algn="tl">
                    <a:srgbClr val="000000">
                      <a:alpha val="43137"/>
                    </a:srgbClr>
                  </a:outerShdw>
                </a:effectLst>
              </a:rPr>
              <a:t>The maternal deaths as a proportion of all deaths among women of reproductive age =</a:t>
            </a:r>
          </a:p>
          <a:p>
            <a:pPr marL="114300" indent="0">
              <a:buNone/>
              <a:defRPr/>
            </a:pPr>
            <a:r>
              <a:rPr lang="en-US" sz="2400" b="1" u="sng" dirty="0"/>
              <a:t>              Maternal  deaths  in  a period                      </a:t>
            </a:r>
            <a:r>
              <a:rPr lang="en-US" sz="2400" b="1" dirty="0"/>
              <a:t>         X 100</a:t>
            </a:r>
          </a:p>
          <a:p>
            <a:pPr marL="114300" indent="0">
              <a:buNone/>
              <a:defRPr/>
            </a:pPr>
            <a:r>
              <a:rPr lang="en-US" sz="2400" b="1" dirty="0"/>
              <a:t> Deaths to reproductive age in the same period       </a:t>
            </a:r>
          </a:p>
          <a:p>
            <a:pPr algn="l" rtl="0" eaLnBrk="1" hangingPunct="1">
              <a:defRPr/>
            </a:pPr>
            <a:r>
              <a:rPr lang="en-US" dirty="0">
                <a:solidFill>
                  <a:srgbClr val="C00000"/>
                </a:solidFill>
                <a:effectLst>
                  <a:outerShdw blurRad="38100" dist="38100" dir="2700000" algn="tl">
                    <a:srgbClr val="000000">
                      <a:alpha val="43137"/>
                    </a:srgbClr>
                  </a:outerShdw>
                </a:effectLst>
              </a:rPr>
              <a:t>Maternal mortality ratio </a:t>
            </a:r>
            <a:r>
              <a:rPr lang="en-US" dirty="0">
                <a:effectLst>
                  <a:outerShdw blurRad="38100" dist="38100" dir="2700000" algn="tl">
                    <a:srgbClr val="000000">
                      <a:alpha val="43137"/>
                    </a:srgbClr>
                  </a:outerShdw>
                </a:effectLst>
              </a:rPr>
              <a:t>is the rate that is commonly used to indicate maternal mortality levels, and erroneously called maternal mortality rate. It is also one of the indicators of maternal health and even of the development of </a:t>
            </a:r>
            <a:r>
              <a:rPr lang="en-US" dirty="0" smtClean="0">
                <a:effectLst>
                  <a:outerShdw blurRad="38100" dist="38100" dir="2700000" algn="tl">
                    <a:srgbClr val="000000">
                      <a:alpha val="43137"/>
                    </a:srgbClr>
                  </a:outerShdw>
                </a:effectLst>
              </a:rPr>
              <a:t>countries</a:t>
            </a:r>
            <a:r>
              <a:rPr lang="en-GB" dirty="0" smtClean="0">
                <a:effectLst>
                  <a:outerShdw blurRad="38100" dist="38100" dir="2700000" algn="tl">
                    <a:srgbClr val="000000">
                      <a:alpha val="43137"/>
                    </a:srgbClr>
                  </a:outerShdw>
                </a:effectLst>
              </a:rPr>
              <a:t>.</a:t>
            </a:r>
          </a:p>
          <a:p>
            <a:pPr marL="0" indent="0" algn="l" rtl="0" eaLnBrk="1" hangingPunct="1">
              <a:buNone/>
              <a:defRPr/>
            </a:pPr>
            <a:endParaRPr lang="ar-JO"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03396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06062" y="188914"/>
            <a:ext cx="11745531" cy="6669087"/>
          </a:xfrm>
        </p:spPr>
        <p:txBody>
          <a:bodyPr>
            <a:normAutofit/>
          </a:bodyPr>
          <a:lstStyle/>
          <a:p>
            <a:pPr marL="114300" indent="0">
              <a:buNone/>
              <a:defRPr/>
            </a:pPr>
            <a:r>
              <a:rPr lang="en-US" sz="3200" b="1" dirty="0">
                <a:solidFill>
                  <a:srgbClr val="7030A0"/>
                </a:solidFill>
              </a:rPr>
              <a:t>4)</a:t>
            </a:r>
            <a:r>
              <a:rPr lang="en-US" sz="3200" b="1" dirty="0" err="1">
                <a:solidFill>
                  <a:srgbClr val="7030A0"/>
                </a:solidFill>
              </a:rPr>
              <a:t>Peri</a:t>
            </a:r>
            <a:r>
              <a:rPr lang="en-US" sz="3200" b="1" dirty="0">
                <a:solidFill>
                  <a:srgbClr val="7030A0"/>
                </a:solidFill>
              </a:rPr>
              <a:t>-natal mortality rate</a:t>
            </a:r>
          </a:p>
          <a:p>
            <a:pPr marL="114300" indent="0">
              <a:buNone/>
              <a:defRPr/>
            </a:pPr>
            <a:r>
              <a:rPr lang="en-US" sz="3200" dirty="0"/>
              <a:t>• </a:t>
            </a:r>
            <a:r>
              <a:rPr lang="en-US" sz="3200" dirty="0">
                <a:effectLst>
                  <a:outerShdw blurRad="38100" dist="38100" dir="2700000" algn="tl">
                    <a:srgbClr val="000000">
                      <a:alpha val="43137"/>
                    </a:srgbClr>
                  </a:outerShdw>
                </a:effectLst>
              </a:rPr>
              <a:t>It is expressed as the sum number of still births and early neonatal deaths (less than 7 days of life) per 1000 births.</a:t>
            </a:r>
          </a:p>
          <a:p>
            <a:pPr marL="114300" indent="0">
              <a:buNone/>
              <a:defRPr/>
            </a:pPr>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Still birth</a:t>
            </a:r>
            <a:r>
              <a:rPr lang="en-US" sz="3200" dirty="0">
                <a:effectLst>
                  <a:outerShdw blurRad="38100" dist="38100" dir="2700000" algn="tl">
                    <a:srgbClr val="000000">
                      <a:alpha val="43137"/>
                    </a:srgbClr>
                  </a:outerShdw>
                </a:effectLst>
              </a:rPr>
              <a:t> is complete expulsion of a product of conception after the age of fetal viability (20-28 weeks gestation) which do not show any sign of life (breathing or pulsation of the umbilical cord, heart beats, movement of voluntary muscles. </a:t>
            </a:r>
            <a:r>
              <a:rPr lang="en-US" sz="3200" b="1" dirty="0" smtClean="0">
                <a:solidFill>
                  <a:srgbClr val="C00000"/>
                </a:solidFill>
                <a:effectLst>
                  <a:outerShdw blurRad="38100" dist="38100" dir="2700000" algn="tl">
                    <a:srgbClr val="000000">
                      <a:alpha val="43137"/>
                    </a:srgbClr>
                  </a:outerShdw>
                </a:effectLst>
                <a:cs typeface="Arial" pitchFamily="34" charset="0"/>
              </a:rPr>
              <a:t>  </a:t>
            </a:r>
            <a:r>
              <a:rPr lang="en-US" sz="3200" b="1" dirty="0" smtClean="0">
                <a:solidFill>
                  <a:srgbClr val="7030A0"/>
                </a:solidFill>
              </a:rPr>
              <a:t> </a:t>
            </a:r>
          </a:p>
          <a:p>
            <a:pPr marL="114300" indent="0">
              <a:buNone/>
              <a:defRPr/>
            </a:pPr>
            <a:r>
              <a:rPr lang="en-US" sz="3200" b="1" dirty="0" err="1" smtClean="0">
                <a:solidFill>
                  <a:srgbClr val="7030A0"/>
                </a:solidFill>
              </a:rPr>
              <a:t>Peri</a:t>
            </a:r>
            <a:r>
              <a:rPr lang="en-US" sz="3200" b="1" dirty="0" smtClean="0">
                <a:solidFill>
                  <a:srgbClr val="7030A0"/>
                </a:solidFill>
              </a:rPr>
              <a:t>-natal </a:t>
            </a:r>
            <a:r>
              <a:rPr lang="en-US" sz="3200" b="1" dirty="0">
                <a:solidFill>
                  <a:srgbClr val="7030A0"/>
                </a:solidFill>
              </a:rPr>
              <a:t>mortality rate =</a:t>
            </a:r>
          </a:p>
          <a:p>
            <a:pPr marL="114300" indent="0">
              <a:buNone/>
              <a:defRPr/>
            </a:pPr>
            <a:r>
              <a:rPr lang="en-US" u="sng" dirty="0" smtClean="0">
                <a:effectLst>
                  <a:outerShdw blurRad="38100" dist="38100" dir="2700000" algn="tl">
                    <a:srgbClr val="000000">
                      <a:alpha val="43137"/>
                    </a:srgbClr>
                  </a:outerShdw>
                </a:effectLst>
                <a:cs typeface="Arial" pitchFamily="34" charset="0"/>
              </a:rPr>
              <a:t>No of (still births + early neonatal deaths) in certain year and locality</a:t>
            </a:r>
            <a:r>
              <a:rPr lang="en-US" dirty="0" smtClean="0">
                <a:effectLst>
                  <a:outerShdw blurRad="38100" dist="38100" dir="2700000" algn="tl">
                    <a:srgbClr val="000000">
                      <a:alpha val="43137"/>
                    </a:srgbClr>
                  </a:outerShdw>
                </a:effectLst>
                <a:cs typeface="Arial" pitchFamily="34" charset="0"/>
              </a:rPr>
              <a:t>x1000</a:t>
            </a:r>
          </a:p>
          <a:p>
            <a:pPr marL="114300" indent="0">
              <a:buNone/>
              <a:defRPr/>
            </a:pPr>
            <a:r>
              <a:rPr lang="en-US" dirty="0" smtClean="0">
                <a:effectLst>
                  <a:outerShdw blurRad="38100" dist="38100" dir="2700000" algn="tl">
                    <a:srgbClr val="000000">
                      <a:alpha val="43137"/>
                    </a:srgbClr>
                  </a:outerShdw>
                </a:effectLst>
                <a:cs typeface="Arial" pitchFamily="34" charset="0"/>
              </a:rPr>
              <a:t>      Total births(still and live births) in same year and locality</a:t>
            </a:r>
          </a:p>
          <a:p>
            <a:pPr marL="114300" indent="0">
              <a:buNone/>
              <a:defRPr/>
            </a:pPr>
            <a:endParaRPr lang="en-US" dirty="0">
              <a:effectLst>
                <a:outerShdw blurRad="38100" dist="38100" dir="2700000" algn="tl">
                  <a:srgbClr val="000000">
                    <a:alpha val="43137"/>
                  </a:srgbClr>
                </a:outerShdw>
              </a:effectLst>
              <a:cs typeface="Arial" pitchFamily="34" charset="0"/>
            </a:endParaRPr>
          </a:p>
          <a:p>
            <a:pPr marL="114300" indent="0">
              <a:buNone/>
              <a:defRPr/>
            </a:pPr>
            <a:endParaRPr lang="ar-EG" dirty="0" smtClean="0"/>
          </a:p>
        </p:txBody>
      </p:sp>
    </p:spTree>
    <p:extLst>
      <p:ext uri="{BB962C8B-B14F-4D97-AF65-F5344CB8AC3E}">
        <p14:creationId xmlns:p14="http://schemas.microsoft.com/office/powerpoint/2010/main" xmlns="" val="2082275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445" y="532298"/>
            <a:ext cx="10515600" cy="1325563"/>
          </a:xfrm>
        </p:spPr>
        <p:txBody>
          <a:bodyPr/>
          <a:lstStyle/>
          <a:p>
            <a:r>
              <a:rPr lang="en-GB" dirty="0" smtClean="0"/>
              <a:t>                                         </a:t>
            </a:r>
            <a:r>
              <a:rPr lang="en-GB" b="1" dirty="0" smtClean="0">
                <a:latin typeface="Arial Black" panose="020B0A04020102020204" pitchFamily="34" charset="0"/>
              </a:rPr>
              <a:t>MDGs</a:t>
            </a:r>
            <a:br>
              <a:rPr lang="en-GB" b="1" dirty="0" smtClean="0">
                <a:latin typeface="Arial Black" panose="020B0A04020102020204" pitchFamily="34" charset="0"/>
              </a:rPr>
            </a:br>
            <a:r>
              <a:rPr lang="en-GB" b="1" dirty="0">
                <a:latin typeface="Arial Black" panose="020B0A04020102020204" pitchFamily="34" charset="0"/>
              </a:rPr>
              <a:t> </a:t>
            </a:r>
            <a:r>
              <a:rPr lang="en-GB" b="1" dirty="0" smtClean="0">
                <a:latin typeface="Arial Black" panose="020B0A04020102020204" pitchFamily="34" charset="0"/>
              </a:rPr>
              <a:t>                           </a:t>
            </a:r>
            <a:r>
              <a:rPr lang="en-GB" sz="1600" b="1" dirty="0" smtClean="0">
                <a:latin typeface="Arial Black" panose="020B0A04020102020204" pitchFamily="34" charset="0"/>
              </a:rPr>
              <a:t>2000-2015</a:t>
            </a:r>
            <a:endParaRPr lang="en-GB" sz="1600" b="1" dirty="0">
              <a:latin typeface="Arial Black" panose="020B0A04020102020204" pitchFamily="34" charset="0"/>
            </a:endParaRP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785405" y="155352"/>
            <a:ext cx="2568395" cy="2568395"/>
          </a:xfrm>
          <a:prstGeom prst="rect">
            <a:avLst/>
          </a:prstGeom>
        </p:spPr>
      </p:pic>
      <p:pic>
        <p:nvPicPr>
          <p:cNvPr id="5" name="Picture 4"/>
          <p:cNvPicPr>
            <a:picLocks noChangeAspect="1"/>
          </p:cNvPicPr>
          <p:nvPr/>
        </p:nvPicPr>
        <p:blipFill>
          <a:blip r:embed="rId3"/>
          <a:stretch>
            <a:fillRect/>
          </a:stretch>
        </p:blipFill>
        <p:spPr>
          <a:xfrm>
            <a:off x="0" y="12454"/>
            <a:ext cx="4762500" cy="2352675"/>
          </a:xfrm>
          <a:prstGeom prst="rect">
            <a:avLst/>
          </a:prstGeom>
        </p:spPr>
      </p:pic>
      <p:cxnSp>
        <p:nvCxnSpPr>
          <p:cNvPr id="7" name="Straight Arrow Connector 6"/>
          <p:cNvCxnSpPr/>
          <p:nvPr/>
        </p:nvCxnSpPr>
        <p:spPr>
          <a:xfrm flipV="1">
            <a:off x="671714" y="144932"/>
            <a:ext cx="8167219" cy="141327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741072" y="1589792"/>
            <a:ext cx="8164269" cy="115224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p:nvPicPr>
        <p:blipFill>
          <a:blip r:embed="rId4"/>
          <a:stretch>
            <a:fillRect/>
          </a:stretch>
        </p:blipFill>
        <p:spPr>
          <a:xfrm>
            <a:off x="9391650" y="3454400"/>
            <a:ext cx="1962150" cy="2857500"/>
          </a:xfrm>
          <a:prstGeom prst="rect">
            <a:avLst/>
          </a:prstGeom>
        </p:spPr>
      </p:pic>
      <p:pic>
        <p:nvPicPr>
          <p:cNvPr id="12" name="Picture 11"/>
          <p:cNvPicPr>
            <a:picLocks noChangeAspect="1"/>
          </p:cNvPicPr>
          <p:nvPr/>
        </p:nvPicPr>
        <p:blipFill>
          <a:blip r:embed="rId5"/>
          <a:stretch>
            <a:fillRect/>
          </a:stretch>
        </p:blipFill>
        <p:spPr>
          <a:xfrm>
            <a:off x="125704" y="3112592"/>
            <a:ext cx="4768267" cy="3385470"/>
          </a:xfrm>
          <a:prstGeom prst="rect">
            <a:avLst/>
          </a:prstGeom>
        </p:spPr>
      </p:pic>
      <p:cxnSp>
        <p:nvCxnSpPr>
          <p:cNvPr id="13" name="Straight Arrow Connector 12"/>
          <p:cNvCxnSpPr/>
          <p:nvPr/>
        </p:nvCxnSpPr>
        <p:spPr>
          <a:xfrm>
            <a:off x="1741798" y="3754051"/>
            <a:ext cx="7790448" cy="240792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1741798" y="3489500"/>
            <a:ext cx="7649852" cy="22945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6272011" y="4124686"/>
            <a:ext cx="2163651" cy="1015663"/>
          </a:xfrm>
          <a:prstGeom prst="rect">
            <a:avLst/>
          </a:prstGeom>
          <a:noFill/>
        </p:spPr>
        <p:txBody>
          <a:bodyPr wrap="square" rtlCol="0">
            <a:spAutoFit/>
          </a:bodyPr>
          <a:lstStyle/>
          <a:p>
            <a:r>
              <a:rPr lang="en-GB" sz="4400" b="1" dirty="0" smtClean="0">
                <a:latin typeface="Arial Black" panose="020B0A04020102020204" pitchFamily="34" charset="0"/>
              </a:rPr>
              <a:t>SDGs</a:t>
            </a:r>
          </a:p>
          <a:p>
            <a:r>
              <a:rPr lang="en-GB" sz="1600" b="1" dirty="0" smtClean="0">
                <a:latin typeface="Arial Black" panose="020B0A04020102020204" pitchFamily="34" charset="0"/>
              </a:rPr>
              <a:t>2015-2030</a:t>
            </a:r>
            <a:endParaRPr lang="en-GB" sz="1600" b="1" dirty="0">
              <a:latin typeface="Arial Black" panose="020B0A04020102020204" pitchFamily="34" charset="0"/>
            </a:endParaRPr>
          </a:p>
        </p:txBody>
      </p:sp>
    </p:spTree>
    <p:extLst>
      <p:ext uri="{BB962C8B-B14F-4D97-AF65-F5344CB8AC3E}">
        <p14:creationId xmlns:p14="http://schemas.microsoft.com/office/powerpoint/2010/main" xmlns="" val="2949738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7365788" cy="846312"/>
          </a:xfrm>
        </p:spPr>
        <p:txBody>
          <a:bodyPr/>
          <a:lstStyle/>
          <a:p>
            <a:pPr defTabSz="800431"/>
            <a:r>
              <a:rPr lang="en-US" altLang="en-US" sz="3885" dirty="0"/>
              <a:t>WHY Do These Women Die?</a:t>
            </a:r>
          </a:p>
        </p:txBody>
      </p:sp>
      <p:sp>
        <p:nvSpPr>
          <p:cNvPr id="76803" name="Rectangle 3"/>
          <p:cNvSpPr>
            <a:spLocks noGrp="1" noChangeArrowheads="1"/>
          </p:cNvSpPr>
          <p:nvPr>
            <p:ph type="body" idx="1"/>
          </p:nvPr>
        </p:nvSpPr>
        <p:spPr>
          <a:xfrm>
            <a:off x="154546" y="1220877"/>
            <a:ext cx="9152313" cy="5637123"/>
          </a:xfrm>
        </p:spPr>
        <p:txBody>
          <a:bodyPr>
            <a:normAutofit fontScale="62500" lnSpcReduction="20000"/>
          </a:bodyPr>
          <a:lstStyle/>
          <a:p>
            <a:pPr>
              <a:buFont typeface="Courier New" panose="02070309020205020404" pitchFamily="49" charset="0"/>
              <a:buChar char="o"/>
            </a:pPr>
            <a:r>
              <a:rPr lang="en-US" altLang="en-US" sz="5100" b="1" dirty="0">
                <a:effectLst>
                  <a:outerShdw blurRad="38100" dist="38100" dir="2700000" algn="tl">
                    <a:srgbClr val="000000">
                      <a:alpha val="43137"/>
                    </a:srgbClr>
                  </a:outerShdw>
                </a:effectLst>
              </a:rPr>
              <a:t>Delay in decision to seek care</a:t>
            </a:r>
          </a:p>
          <a:p>
            <a:pPr>
              <a:buFont typeface="Courier New" panose="02070309020205020404" pitchFamily="49" charset="0"/>
              <a:buChar char="o"/>
            </a:pPr>
            <a:r>
              <a:rPr lang="en-GB" dirty="0"/>
              <a:t>The low status of women</a:t>
            </a:r>
            <a:endParaRPr lang="en-GB" sz="5100" b="1" dirty="0">
              <a:effectLst>
                <a:outerShdw blurRad="38100" dist="38100" dir="2700000" algn="tl">
                  <a:srgbClr val="000000">
                    <a:alpha val="43137"/>
                  </a:srgbClr>
                </a:outerShdw>
              </a:effectLst>
            </a:endParaRPr>
          </a:p>
          <a:p>
            <a:pPr>
              <a:buFont typeface="Courier New" panose="02070309020205020404" pitchFamily="49" charset="0"/>
              <a:buChar char="o"/>
            </a:pPr>
            <a:r>
              <a:rPr lang="en-GB" dirty="0"/>
              <a:t>Poor understanding of complications and risk factors in pregnancy and when to seek medical help</a:t>
            </a:r>
          </a:p>
          <a:p>
            <a:pPr>
              <a:buFont typeface="Courier New" panose="02070309020205020404" pitchFamily="49" charset="0"/>
              <a:buChar char="o"/>
            </a:pPr>
            <a:r>
              <a:rPr lang="en-GB" dirty="0"/>
              <a:t>Previous poor experience of health care</a:t>
            </a:r>
          </a:p>
          <a:p>
            <a:pPr>
              <a:buFont typeface="Courier New" panose="02070309020205020404" pitchFamily="49" charset="0"/>
              <a:buChar char="o"/>
            </a:pPr>
            <a:r>
              <a:rPr lang="en-GB" dirty="0"/>
              <a:t>Acceptance of maternal death</a:t>
            </a:r>
          </a:p>
          <a:p>
            <a:pPr>
              <a:buFont typeface="Courier New" panose="02070309020205020404" pitchFamily="49" charset="0"/>
              <a:buChar char="o"/>
            </a:pPr>
            <a:r>
              <a:rPr lang="en-GB" dirty="0"/>
              <a:t>Financial implications</a:t>
            </a:r>
          </a:p>
          <a:p>
            <a:pPr marL="299804" indent="-299804" defTabSz="800431"/>
            <a:r>
              <a:rPr lang="en-US" altLang="en-US" sz="5100" b="1" dirty="0" smtClean="0">
                <a:effectLst>
                  <a:outerShdw blurRad="38100" dist="38100" dir="2700000" algn="tl">
                    <a:srgbClr val="000000">
                      <a:alpha val="43137"/>
                    </a:srgbClr>
                  </a:outerShdw>
                </a:effectLst>
              </a:rPr>
              <a:t>Delay </a:t>
            </a:r>
            <a:r>
              <a:rPr lang="en-US" altLang="en-US" sz="5100" b="1" dirty="0">
                <a:effectLst>
                  <a:outerShdw blurRad="38100" dist="38100" dir="2700000" algn="tl">
                    <a:srgbClr val="000000">
                      <a:alpha val="43137"/>
                    </a:srgbClr>
                  </a:outerShdw>
                </a:effectLst>
              </a:rPr>
              <a:t>in reaching </a:t>
            </a:r>
            <a:r>
              <a:rPr lang="en-US" altLang="en-US" sz="5100" b="1" dirty="0" smtClean="0">
                <a:effectLst>
                  <a:outerShdw blurRad="38100" dist="38100" dir="2700000" algn="tl">
                    <a:srgbClr val="000000">
                      <a:alpha val="43137"/>
                    </a:srgbClr>
                  </a:outerShdw>
                </a:effectLst>
              </a:rPr>
              <a:t>care </a:t>
            </a:r>
            <a:r>
              <a:rPr lang="en-GB" sz="5100" b="1" dirty="0" smtClean="0">
                <a:effectLst>
                  <a:outerShdw blurRad="38100" dist="38100" dir="2700000" algn="tl">
                    <a:srgbClr val="000000">
                      <a:alpha val="43137"/>
                    </a:srgbClr>
                  </a:outerShdw>
                </a:effectLst>
              </a:rPr>
              <a:t>due </a:t>
            </a:r>
            <a:r>
              <a:rPr lang="en-GB" sz="5100" b="1" dirty="0">
                <a:effectLst>
                  <a:outerShdw blurRad="38100" dist="38100" dir="2700000" algn="tl">
                    <a:srgbClr val="000000">
                      <a:alpha val="43137"/>
                    </a:srgbClr>
                  </a:outerShdw>
                </a:effectLst>
              </a:rPr>
              <a:t>to</a:t>
            </a:r>
            <a:r>
              <a:rPr lang="en-GB" sz="5100" b="1" dirty="0" smtClean="0">
                <a:effectLst>
                  <a:outerShdw blurRad="38100" dist="38100" dir="2700000" algn="tl">
                    <a:srgbClr val="000000">
                      <a:alpha val="43137"/>
                    </a:srgbClr>
                  </a:outerShdw>
                </a:effectLst>
              </a:rPr>
              <a:t>;</a:t>
            </a:r>
            <a:endParaRPr lang="en-GB" dirty="0"/>
          </a:p>
          <a:p>
            <a:pPr>
              <a:buFont typeface="Courier New" panose="02070309020205020404" pitchFamily="49" charset="0"/>
              <a:buChar char="o"/>
            </a:pPr>
            <a:r>
              <a:rPr lang="en-GB" dirty="0"/>
              <a:t>Distance to health centres and hospitals</a:t>
            </a:r>
          </a:p>
          <a:p>
            <a:pPr>
              <a:buFont typeface="Courier New" panose="02070309020205020404" pitchFamily="49" charset="0"/>
              <a:buChar char="o"/>
            </a:pPr>
            <a:r>
              <a:rPr lang="en-GB" dirty="0"/>
              <a:t>Availability of and cost of transportation</a:t>
            </a:r>
          </a:p>
          <a:p>
            <a:pPr>
              <a:buFont typeface="Courier New" panose="02070309020205020404" pitchFamily="49" charset="0"/>
              <a:buChar char="o"/>
            </a:pPr>
            <a:r>
              <a:rPr lang="en-GB" dirty="0"/>
              <a:t>Poor roads and infrastructure</a:t>
            </a:r>
          </a:p>
          <a:p>
            <a:pPr>
              <a:buFont typeface="Courier New" panose="02070309020205020404" pitchFamily="49" charset="0"/>
              <a:buChar char="o"/>
            </a:pPr>
            <a:r>
              <a:rPr lang="en-GB" dirty="0"/>
              <a:t>Geography e.g. </a:t>
            </a:r>
            <a:r>
              <a:rPr lang="en-GB" dirty="0" smtClean="0"/>
              <a:t>mountainous, </a:t>
            </a:r>
            <a:r>
              <a:rPr lang="en-GB" dirty="0"/>
              <a:t>rivers</a:t>
            </a:r>
          </a:p>
          <a:p>
            <a:pPr marL="299804" indent="-299804" defTabSz="800431"/>
            <a:r>
              <a:rPr lang="en-US" altLang="en-US" sz="5100" b="1" dirty="0">
                <a:effectLst>
                  <a:outerShdw blurRad="38100" dist="38100" dir="2700000" algn="tl">
                    <a:srgbClr val="000000">
                      <a:alpha val="43137"/>
                    </a:srgbClr>
                  </a:outerShdw>
                </a:effectLst>
              </a:rPr>
              <a:t>Delay in receiving care</a:t>
            </a:r>
          </a:p>
          <a:p>
            <a:pPr>
              <a:buFont typeface="Courier New" panose="02070309020205020404" pitchFamily="49" charset="0"/>
              <a:buChar char="o"/>
            </a:pPr>
            <a:r>
              <a:rPr lang="en-GB" dirty="0"/>
              <a:t>Poor facilities and lack of medical supplies</a:t>
            </a:r>
          </a:p>
          <a:p>
            <a:pPr>
              <a:buFont typeface="Courier New" panose="02070309020205020404" pitchFamily="49" charset="0"/>
              <a:buChar char="o"/>
            </a:pPr>
            <a:r>
              <a:rPr lang="en-GB" dirty="0"/>
              <a:t>Inadequately trained and poorly motivated medical staff</a:t>
            </a:r>
          </a:p>
          <a:p>
            <a:pPr>
              <a:buFont typeface="Courier New" panose="02070309020205020404" pitchFamily="49" charset="0"/>
              <a:buChar char="o"/>
            </a:pPr>
            <a:r>
              <a:rPr lang="en-GB" dirty="0"/>
              <a:t>Inadequate referral systems</a:t>
            </a:r>
          </a:p>
        </p:txBody>
      </p:sp>
      <p:sp>
        <p:nvSpPr>
          <p:cNvPr id="76804" name="Text Box 4"/>
          <p:cNvSpPr txBox="1">
            <a:spLocks noChangeArrowheads="1"/>
          </p:cNvSpPr>
          <p:nvPr/>
        </p:nvSpPr>
        <p:spPr bwMode="auto">
          <a:xfrm>
            <a:off x="154546" y="790473"/>
            <a:ext cx="4357792" cy="430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596" tIns="45798" rIns="91596" bIns="45798">
            <a:spAutoFit/>
          </a:bodyPr>
          <a:lstStyle>
            <a:lvl1pPr defTabSz="1014413">
              <a:defRPr sz="2400">
                <a:solidFill>
                  <a:schemeClr val="tx1"/>
                </a:solidFill>
                <a:latin typeface="Arial" panose="020B0604020202020204" pitchFamily="34" charset="0"/>
              </a:defRPr>
            </a:lvl1pPr>
            <a:lvl2pPr marL="506413" defTabSz="1014413">
              <a:defRPr sz="2400">
                <a:solidFill>
                  <a:schemeClr val="tx1"/>
                </a:solidFill>
                <a:latin typeface="Arial" panose="020B0604020202020204" pitchFamily="34" charset="0"/>
              </a:defRPr>
            </a:lvl2pPr>
            <a:lvl3pPr marL="1014413" defTabSz="1014413">
              <a:defRPr sz="2400">
                <a:solidFill>
                  <a:schemeClr val="tx1"/>
                </a:solidFill>
                <a:latin typeface="Arial" panose="020B0604020202020204" pitchFamily="34" charset="0"/>
              </a:defRPr>
            </a:lvl3pPr>
            <a:lvl4pPr marL="1520825" defTabSz="1014413">
              <a:defRPr sz="2400">
                <a:solidFill>
                  <a:schemeClr val="tx1"/>
                </a:solidFill>
                <a:latin typeface="Arial" panose="020B0604020202020204" pitchFamily="34" charset="0"/>
              </a:defRPr>
            </a:lvl4pPr>
            <a:lvl5pPr marL="2027238" defTabSz="1014413">
              <a:defRPr sz="2400">
                <a:solidFill>
                  <a:schemeClr val="tx1"/>
                </a:solidFill>
                <a:latin typeface="Arial" panose="020B0604020202020204" pitchFamily="34" charset="0"/>
              </a:defRPr>
            </a:lvl5pPr>
            <a:lvl6pPr marL="2484438" defTabSz="1014413" eaLnBrk="0" fontAlgn="base" hangingPunct="0">
              <a:spcBef>
                <a:spcPct val="0"/>
              </a:spcBef>
              <a:spcAft>
                <a:spcPct val="0"/>
              </a:spcAft>
              <a:defRPr sz="2400">
                <a:solidFill>
                  <a:schemeClr val="tx1"/>
                </a:solidFill>
                <a:latin typeface="Arial" panose="020B0604020202020204" pitchFamily="34" charset="0"/>
              </a:defRPr>
            </a:lvl6pPr>
            <a:lvl7pPr marL="2941638" defTabSz="1014413" eaLnBrk="0" fontAlgn="base" hangingPunct="0">
              <a:spcBef>
                <a:spcPct val="0"/>
              </a:spcBef>
              <a:spcAft>
                <a:spcPct val="0"/>
              </a:spcAft>
              <a:defRPr sz="2400">
                <a:solidFill>
                  <a:schemeClr val="tx1"/>
                </a:solidFill>
                <a:latin typeface="Arial" panose="020B0604020202020204" pitchFamily="34" charset="0"/>
              </a:defRPr>
            </a:lvl7pPr>
            <a:lvl8pPr marL="3398838" defTabSz="1014413" eaLnBrk="0" fontAlgn="base" hangingPunct="0">
              <a:spcBef>
                <a:spcPct val="0"/>
              </a:spcBef>
              <a:spcAft>
                <a:spcPct val="0"/>
              </a:spcAft>
              <a:defRPr sz="2400">
                <a:solidFill>
                  <a:schemeClr val="tx1"/>
                </a:solidFill>
                <a:latin typeface="Arial" panose="020B0604020202020204" pitchFamily="34" charset="0"/>
              </a:defRPr>
            </a:lvl8pPr>
            <a:lvl9pPr marL="3856038" defTabSz="1014413"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90000"/>
              </a:lnSpc>
              <a:spcBef>
                <a:spcPct val="10000"/>
              </a:spcBef>
              <a:spcAft>
                <a:spcPct val="40000"/>
              </a:spcAft>
              <a:buClr>
                <a:srgbClr val="CF0E30"/>
              </a:buClr>
              <a:buFont typeface="WP TypographicSymbols" pitchFamily="2" charset="2"/>
              <a:buNone/>
            </a:pPr>
            <a:r>
              <a:rPr lang="en-US" altLang="en-US" sz="2440" b="1" dirty="0">
                <a:solidFill>
                  <a:srgbClr val="FF0000"/>
                </a:solidFill>
              </a:rPr>
              <a:t>Three Delays Model</a:t>
            </a:r>
            <a:endParaRPr lang="en-US" altLang="en-US" sz="2440" dirty="0">
              <a:solidFill>
                <a:srgbClr val="FF0000"/>
              </a:solidFill>
            </a:endParaRPr>
          </a:p>
        </p:txBody>
      </p:sp>
      <p:pic>
        <p:nvPicPr>
          <p:cNvPr id="2" name="Picture 1"/>
          <p:cNvPicPr>
            <a:picLocks noChangeAspect="1"/>
          </p:cNvPicPr>
          <p:nvPr/>
        </p:nvPicPr>
        <p:blipFill>
          <a:blip r:embed="rId3"/>
          <a:stretch>
            <a:fillRect/>
          </a:stretch>
        </p:blipFill>
        <p:spPr>
          <a:xfrm>
            <a:off x="9190949" y="206063"/>
            <a:ext cx="2715923" cy="5027621"/>
          </a:xfrm>
          <a:prstGeom prst="rect">
            <a:avLst/>
          </a:prstGeom>
        </p:spPr>
      </p:pic>
    </p:spTree>
    <p:extLst>
      <p:ext uri="{BB962C8B-B14F-4D97-AF65-F5344CB8AC3E}">
        <p14:creationId xmlns:p14="http://schemas.microsoft.com/office/powerpoint/2010/main" xmlns="" val="77787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2950</Words>
  <Application>Microsoft Office PowerPoint</Application>
  <PresentationFormat>مخصص</PresentationFormat>
  <Paragraphs>217</Paragraphs>
  <Slides>32</Slides>
  <Notes>6</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32</vt:i4>
      </vt:variant>
    </vt:vector>
  </HeadingPairs>
  <TitlesOfParts>
    <vt:vector size="34" baseType="lpstr">
      <vt:lpstr>Office Theme</vt:lpstr>
      <vt:lpstr>Chart</vt:lpstr>
      <vt:lpstr>Maternal Healthcare</vt:lpstr>
      <vt:lpstr>الشريحة 2</vt:lpstr>
      <vt:lpstr>Recap from previous lecture: Maternal Health: Problem </vt:lpstr>
      <vt:lpstr>Global Causes of Maternal Mortality</vt:lpstr>
      <vt:lpstr>Measurement of Maternal Mortality </vt:lpstr>
      <vt:lpstr>الشريحة 6</vt:lpstr>
      <vt:lpstr>الشريحة 7</vt:lpstr>
      <vt:lpstr>                                         MDGs                             2000-2015</vt:lpstr>
      <vt:lpstr>WHY Do These Women Die?</vt:lpstr>
      <vt:lpstr>Maternal care</vt:lpstr>
      <vt:lpstr>ANC is critical </vt:lpstr>
      <vt:lpstr>الشريحة 12</vt:lpstr>
      <vt:lpstr>WHO’s 2016 ANC Model</vt:lpstr>
      <vt:lpstr>2016 WHO ANC model </vt:lpstr>
      <vt:lpstr>الشريحة 15</vt:lpstr>
      <vt:lpstr>WHO Recommendations on Antenatal Care for a Positive Pregnancy Experience (2016 global recommendations)</vt:lpstr>
      <vt:lpstr>WHO Recommendations on Antenatal Care for a Positive Pregnancy Experience (2016 global recommendations)</vt:lpstr>
      <vt:lpstr>Ultrasound scan during pregnancy</vt:lpstr>
      <vt:lpstr>Anemia in pregnancy:</vt:lpstr>
      <vt:lpstr>Intrapartum (delivery) care for a positive childbirth experience</vt:lpstr>
      <vt:lpstr>الشريحة 21</vt:lpstr>
      <vt:lpstr>WHERE should PNC be provided and WHO can provide it?</vt:lpstr>
      <vt:lpstr>WHEN and how many postnatal visits should occur?</vt:lpstr>
      <vt:lpstr>PNC recommendation for the mother:</vt:lpstr>
      <vt:lpstr>الشريحة 25</vt:lpstr>
      <vt:lpstr>الشريحة 26</vt:lpstr>
      <vt:lpstr>الشريحة 27</vt:lpstr>
      <vt:lpstr>PNC recommendation for the newborn:</vt:lpstr>
      <vt:lpstr>In Jordan, (Jordan Population and Family Health Survey 2017-18)</vt:lpstr>
      <vt:lpstr>In Jordan;</vt:lpstr>
      <vt:lpstr>In Jordan; Delivery Care</vt:lpstr>
      <vt:lpstr>In Jordan, Postnatal Care for the Mother</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israa rawashdeh</dc:creator>
  <cp:lastModifiedBy>mutah</cp:lastModifiedBy>
  <cp:revision>108</cp:revision>
  <dcterms:created xsi:type="dcterms:W3CDTF">2019-10-17T11:26:52Z</dcterms:created>
  <dcterms:modified xsi:type="dcterms:W3CDTF">2019-10-20T06:27:44Z</dcterms:modified>
</cp:coreProperties>
</file>