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9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tableStyles" Target="tableStyle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viewProps" Target="view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presProps" Target="pres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4A29C-8EAE-4D0A-9193-79019E45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BE6B-AAA2-4960-956D-47A42CCDB1BB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8FED-3FF3-440E-A792-5BEC0BE3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E87EB-209E-4FE4-BB15-FAC7A0DC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9CC4C-919A-4C55-849A-8A959BB60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71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458E5-73BD-4754-9F64-5A89009B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DC97-7287-45BA-9829-5C3B85B3CD7A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399EB-4D6F-4637-A5E3-55D07C4F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5D099-9FC2-492B-879D-9A1D7C69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4A83-FC83-4854-B65B-462150128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35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8AF4F-C82D-473D-AA2F-0FD8A8CD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0F47-E343-4D19-8D76-5E7A24AFC4EC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DDD7F-B090-41F4-82BB-F27CCC72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BF1A0-ED6F-4DCE-A6C6-3BFCBAF3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B8221-CCF1-47D7-9964-CC2C08E2D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70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5A371-97CE-4873-9EA1-1C13A92B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94DF-39D0-4D08-B502-3C39905B781B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F9B79-41A4-411A-98C9-66771C11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C7B8A-2BA0-47D3-ACE3-DA293B0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D83C-5F81-4340-99B3-C106E3E45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0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F970C-5DA6-4B87-939F-3318CF66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9139-E25B-405A-9F6A-F6207533D47F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C2F43-3DA7-4B99-BFC7-54D856C7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2D45-181B-4DA4-9F54-2DDD6CA5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E9477-9BFF-4A7A-8554-85433FD73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2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8D06C3-C39E-45EE-A77C-36AF949E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8E17-A42C-4A62-9E54-32BC8E08190D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8B7B82-4801-471A-AE86-B86FEC3F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D02657-89FD-43A3-8D61-2D63F40A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C03D2-8E10-41D1-9C1D-C39B9F86C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9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C089C0-D380-47BB-9277-EB33C727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B28B-961C-46E7-BA0C-9D06DA746205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AD7FAF-8DFB-4476-B204-34AE0E65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806FFA-8A1F-480F-94D7-04F39613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45F65-2DF0-48F0-A06F-0BE5EBB17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2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5829E0-DE5A-42F2-B3C8-21D80223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1AF3-6FF9-441B-976F-516A7EE1E379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D3C871-16E9-49F1-A34D-8B0B99CE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86DF4A-A2EC-480A-A595-505BDD2D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93695-143A-4759-A102-4CCE8E3B6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3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285CFA-4643-4F58-9AF4-E38A8878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62D5-9557-4092-8107-F9AE27EADE7D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5DE7B1-A658-401F-9DCD-A9F8F8C6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331D0A-3645-4EEC-95A3-66E1A7FE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B2E3-6DB7-4EEB-B5ED-4FC6FB666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939CD5-2F18-4647-BE5B-30653EDB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381E-422C-4951-B8C9-7148C5AE5039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A4AD71-A846-4061-B3B5-E15E34CE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539411-972A-4DF9-819E-B756FC35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36701-E5B1-4296-832A-245F118FF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864EDF-8DF5-4CDC-9A66-104AC4E4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ADB0-F56F-4CD5-8FE1-7860DFDE7990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328E0A-1C54-485F-813A-1D1BA858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09DE9-E223-4E78-9821-67CD35B0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D5A6-D0C4-4D10-B241-41EABF7B8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8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2E5E087-99CC-418C-9160-BF3F279812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CF9CA8-7ED0-48B4-973E-2A4762541B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FBA1A-5FF6-48AE-B3E9-39666CF75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0D3E9-049C-4295-841A-6E7D7CDB76A9}" type="datetimeFigureOut">
              <a:rPr lang="en-US"/>
              <a:pPr>
                <a:defRPr/>
              </a:pPr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A00D3-5694-4CF9-AB99-4D10F28C2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8C1DB-BA76-41FC-9A9A-5EA92059D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8491C5-797D-4D19-A972-D8DF3F3983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7DDE585-4497-4552-9128-92F19E656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Musculoskeletal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7EB9479-24BF-4720-B0E9-9252CA3F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Trunk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Vertebral column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five sections: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Cervical (7) - Thoracic (12) - Lumbar (5) - Sacrum (fused 5) - 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Coccyx (3-5)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Sternum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Rib cage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- 12 pairs of ribs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Attached to vertebral column at back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Provides support for organs, such as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heart and lungs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True ribs (10 pairs attached to sternum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in front)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Floating ribs (inferior 2 pairs and no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attachment in front)</a:t>
            </a:r>
          </a:p>
        </p:txBody>
      </p:sp>
      <p:pic>
        <p:nvPicPr>
          <p:cNvPr id="11267" name="Picture 14" descr="AAIGMIV0">
            <a:extLst>
              <a:ext uri="{FF2B5EF4-FFF2-40B4-BE49-F238E27FC236}">
                <a16:creationId xmlns:a16="http://schemas.microsoft.com/office/drawing/2014/main" id="{23869388-5561-4A14-9989-06035E24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733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AAIGMIW0">
            <a:extLst>
              <a:ext uri="{FF2B5EF4-FFF2-40B4-BE49-F238E27FC236}">
                <a16:creationId xmlns:a16="http://schemas.microsoft.com/office/drawing/2014/main" id="{7F5D9C02-EA56-44F5-A4AC-453C6BA3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DA31F03F-524A-4F61-839B-5AF61C76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Appendicular skeleton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Includes bones of: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Pectoral girdle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Attaches upper extremity to axial skeleton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Articulates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Sternum interiorly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Vertebral column posteriorly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Clavicle – collar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Scapula – shoulder blade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Upper extremity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(arm) 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Humerus – upper arm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Ulna – part of forearm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Radius – part of forearm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Carpals – wrist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Metacarpals – hand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Phalanges – finger bones</a:t>
            </a:r>
          </a:p>
        </p:txBody>
      </p:sp>
      <p:pic>
        <p:nvPicPr>
          <p:cNvPr id="12292" name="Picture 10" descr="AAIGMIY0">
            <a:extLst>
              <a:ext uri="{FF2B5EF4-FFF2-40B4-BE49-F238E27FC236}">
                <a16:creationId xmlns:a16="http://schemas.microsoft.com/office/drawing/2014/main" id="{78D1BAB4-3913-478F-8E52-0E6A0F6B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30E5F96A-2B82-4C73-833F-66E5B2AE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Pelvic girdle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(hipbone)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Attaches lower extremity to axial skeleton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Articulates with sacrum posteriorly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Consists of: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Ilium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Ischium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Pubis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Lower extremity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(leg) consists of: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Femur – thigh bone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Patella – knee cap 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Tibia – shin bone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Fibula – lower leg bone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Tarsals – ankle bones 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Metatarsals – foot bones</a:t>
            </a:r>
          </a:p>
          <a:p>
            <a:pPr lvl="1"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Phalanges – toe bones</a:t>
            </a:r>
          </a:p>
        </p:txBody>
      </p:sp>
      <p:pic>
        <p:nvPicPr>
          <p:cNvPr id="13315" name="Picture 10" descr="AAIGMIZ0">
            <a:extLst>
              <a:ext uri="{FF2B5EF4-FFF2-40B4-BE49-F238E27FC236}">
                <a16:creationId xmlns:a16="http://schemas.microsoft.com/office/drawing/2014/main" id="{56DDFEE3-B36D-452D-8746-8170BE90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25650"/>
            <a:ext cx="4038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AAC340F1-DA83-4B1A-B85A-CEA7C5EE1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</a:p>
          <a:p>
            <a:pPr eaLnBrk="1" hangingPunct="1"/>
            <a:r>
              <a:rPr lang="en-US" altLang="en-US" sz="2600"/>
              <a:t>-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Formed where two bones meet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Also called an articulation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based on movement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allowed between the 2 bones: 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Synovial (elbow, hip and knee)</a:t>
            </a: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Cartilaginous (pubic symphysis</a:t>
            </a:r>
            <a:r>
              <a:rPr lang="en-US" altLang="en-US" sz="2600"/>
              <a:t>)</a:t>
            </a: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Fibrous (sutures of the skull) </a:t>
            </a:r>
          </a:p>
          <a:p>
            <a:pPr lvl="1"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0" descr="AAIGMJA0">
            <a:extLst>
              <a:ext uri="{FF2B5EF4-FFF2-40B4-BE49-F238E27FC236}">
                <a16:creationId xmlns:a16="http://schemas.microsoft.com/office/drawing/2014/main" id="{FED4090C-8D25-4093-B6F6-E8B2B381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962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DCB82F4-135E-4DB9-BEAF-F6EEC75B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Skeletal system combining forms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DCC1D8-895D-4E29-9C14-9A05A9CC2057}"/>
              </a:ext>
            </a:extLst>
          </p:cNvPr>
          <p:cNvGraphicFramePr>
            <a:graphicFrameLocks noGrp="1"/>
          </p:cNvGraphicFramePr>
          <p:nvPr/>
        </p:nvGraphicFramePr>
        <p:xfrm>
          <a:off x="0" y="381000"/>
          <a:ext cx="9144000" cy="636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407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tabLst>
                          <a:tab pos="2743200" algn="l"/>
                        </a:tabLst>
                      </a:pPr>
                      <a:r>
                        <a:rPr lang="en-US" sz="1800" b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ankyl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stiff joint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crani/o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skull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arthr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joint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tabLst>
                          <a:tab pos="2743200" algn="l"/>
                        </a:tabLst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chondr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cartilage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articul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joint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clavicul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clavicle</a:t>
                      </a:r>
                    </a:p>
                  </a:txBody>
                  <a:tcPr marT="38185" marB="381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burs/o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sac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coccyg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coccyx </a:t>
                      </a:r>
                    </a:p>
                  </a:txBody>
                  <a:tcPr marT="38185" marB="381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carp/o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wrist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cortic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outer portion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cervic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neck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cost/o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rib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07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tabLst>
                          <a:tab pos="2743200" algn="l"/>
                        </a:tabLs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lamin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lamina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lord/o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bent backwards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mandibul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mandible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lumb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loin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fibul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fibula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ischi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ischium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85" marB="3818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humer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humerus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kyph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hump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ilium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maxill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maxilla</a:t>
                      </a:r>
                    </a:p>
                  </a:txBody>
                  <a:tcPr marT="38185" marB="3818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4407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tabLst>
                          <a:tab pos="274320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femor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femur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medull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inner portion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4407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tabLst>
                          <a:tab pos="2743200" algn="l"/>
                        </a:tabLs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metacarp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metacarpals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metatars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metatarsals</a:t>
                      </a:r>
                    </a:p>
                  </a:txBody>
                  <a:tcPr marT="38185" marB="3818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myel/o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bone marrow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orth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straight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4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oste/o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bone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patell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patella</a:t>
                      </a:r>
                    </a:p>
                  </a:txBody>
                  <a:tcPr marT="38185" marB="3818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38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ped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foot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pelv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pelvis</a:t>
                      </a:r>
                    </a:p>
                  </a:txBody>
                  <a:tcPr marT="38185" marB="3818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38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pod/o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foot</a:t>
                      </a:r>
                    </a:p>
                  </a:txBody>
                  <a:tcPr marT="38185" marB="381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pub/o</a:t>
                      </a:r>
                    </a:p>
                  </a:txBody>
                  <a:tcPr marT="38185" marB="38185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pubis</a:t>
                      </a:r>
                    </a:p>
                  </a:txBody>
                  <a:tcPr marT="38185" marB="3818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2174FB-E412-40C3-964E-C34B904008E2}"/>
              </a:ext>
            </a:extLst>
          </p:cNvPr>
          <p:cNvGraphicFramePr>
            <a:graphicFrameLocks noGrp="1"/>
          </p:cNvGraphicFramePr>
          <p:nvPr/>
        </p:nvGraphicFramePr>
        <p:xfrm>
          <a:off x="0" y="76200"/>
          <a:ext cx="914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phalang/o</a:t>
                      </a:r>
                    </a:p>
                  </a:txBody>
                  <a:tcPr marT="42333" marB="423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phalanges</a:t>
                      </a:r>
                    </a:p>
                  </a:txBody>
                  <a:tcPr marT="42333" marB="423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radi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42333" marB="423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radius</a:t>
                      </a:r>
                    </a:p>
                  </a:txBody>
                  <a:tcPr marT="42333" marB="423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eaLnBrk="1" hangingPunct="1">
                        <a:tabLst>
                          <a:tab pos="2743200" algn="l"/>
                        </a:tabLst>
                      </a:pP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sacr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sacrum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pPr eaLnBrk="1" hangingPunct="1">
                        <a:tabLst>
                          <a:tab pos="2743200" algn="l"/>
                        </a:tabLst>
                      </a:pP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synov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synovial membrane</a:t>
                      </a:r>
                    </a:p>
                  </a:txBody>
                  <a:tcPr marT="42333" marB="423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–blast	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immature, embryonic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scapul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scapula</a:t>
                      </a:r>
                    </a:p>
                  </a:txBody>
                  <a:tcPr marT="42333" marB="423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scoli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crooked, bent 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spondyl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vertebrae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stern/o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sternum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synovi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synovial membrane</a:t>
                      </a:r>
                    </a:p>
                  </a:txBody>
                  <a:tcPr marT="42333" marB="423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tars/o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ankle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thorac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</a:p>
                  </a:txBody>
                  <a:tcPr marT="42333" marB="423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tibi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tibia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uln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ulna</a:t>
                      </a:r>
                    </a:p>
                  </a:txBody>
                  <a:tcPr marT="42333" marB="423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vertebr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vertebra</a:t>
                      </a: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clasia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break surgically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desis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stabilize, fuse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listhesis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slipping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porosis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porous</a:t>
                      </a:r>
                    </a:p>
                  </a:txBody>
                  <a:tcPr marT="42333" marB="4233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2333" marB="42333"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2333" marB="4233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2225BA85-AD5C-4142-8506-06EEB5972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arthr/o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1ABD67-CB3A-49F6-BC9B-D10CF6E342EA}"/>
              </a:ext>
            </a:extLst>
          </p:cNvPr>
          <p:cNvGraphicFramePr>
            <a:graphicFrameLocks noGrp="1"/>
          </p:cNvGraphicFramePr>
          <p:nvPr/>
        </p:nvGraphicFramePr>
        <p:xfrm>
          <a:off x="0" y="477838"/>
          <a:ext cx="9144000" cy="3948112"/>
        </p:xfrm>
        <a:graphic>
          <a:graphicData uri="http://schemas.openxmlformats.org/drawingml/2006/table">
            <a:tbl>
              <a:tblPr/>
              <a:tblGrid>
                <a:gridCol w="175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algia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arthralgia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joint 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centesis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arthrocentesis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puncture to withdraw fluid from joint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arthroclasia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surgically break a joint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desis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arthrodesis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fusion of a joint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a joint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–itis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joint inflammation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incision into a joint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–scope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arthroscope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to view joint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49" name="Rectangle 3">
            <a:extLst>
              <a:ext uri="{FF2B5EF4-FFF2-40B4-BE49-F238E27FC236}">
                <a16:creationId xmlns:a16="http://schemas.microsoft.com/office/drawing/2014/main" id="{4A2A2F25-E145-4D75-B939-DC5B6748E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69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cortic/o and crani/o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A66FE3-914F-41D3-964C-F71D51D90B3B}"/>
              </a:ext>
            </a:extLst>
          </p:cNvPr>
          <p:cNvGraphicFramePr>
            <a:graphicFrameLocks noGrp="1"/>
          </p:cNvGraphicFramePr>
          <p:nvPr/>
        </p:nvGraphicFramePr>
        <p:xfrm>
          <a:off x="0" y="5059363"/>
          <a:ext cx="9144000" cy="50323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cortical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outer portion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FD9966-3164-480E-BEA9-1363C6762BB7}"/>
              </a:ext>
            </a:extLst>
          </p:cNvPr>
          <p:cNvGraphicFramePr>
            <a:graphicFrameLocks noGrp="1"/>
          </p:cNvGraphicFramePr>
          <p:nvPr/>
        </p:nvGraphicFramePr>
        <p:xfrm>
          <a:off x="0" y="5689600"/>
          <a:ext cx="9144000" cy="10922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intra–  –al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intracranial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inside the skull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craniotomy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incision into the skull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9437A3DE-F3E8-42B6-B804-96E41E10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burs/o &amp; chondr/o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0259C9-535F-4D35-B6BE-BB4992B24539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1006475"/>
        </p:xfrm>
        <a:graphic>
          <a:graphicData uri="http://schemas.openxmlformats.org/drawingml/2006/table">
            <a:tbl>
              <a:tblPr/>
              <a:tblGrid>
                <a:gridCol w="1741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bursectomy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removal of bursa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–itis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bursitis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bursa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71DAA4-3F63-4E0A-BC85-D48837C337BA}"/>
              </a:ext>
            </a:extLst>
          </p:cNvPr>
          <p:cNvGraphicFramePr>
            <a:graphicFrameLocks noGrp="1"/>
          </p:cNvGraphicFramePr>
          <p:nvPr/>
        </p:nvGraphicFramePr>
        <p:xfrm>
          <a:off x="0" y="1524000"/>
          <a:ext cx="9144000" cy="2133600"/>
        </p:xfrm>
        <a:graphic>
          <a:graphicData uri="http://schemas.openxmlformats.org/drawingml/2006/table">
            <a:tbl>
              <a:tblPr/>
              <a:tblGrid>
                <a:gridCol w="1741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chondrectomy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removal of cartilage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malacia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chondromalacia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softening of cartilage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oma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chondroma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cartilage tumor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chondroplasty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cartilage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71" name="Rectangle 4">
            <a:extLst>
              <a:ext uri="{FF2B5EF4-FFF2-40B4-BE49-F238E27FC236}">
                <a16:creationId xmlns:a16="http://schemas.microsoft.com/office/drawing/2014/main" id="{90944E46-5964-401E-A52F-C7E745BBA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49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medull/o &amp; myel/o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73581D-3E5B-4E83-A9E7-326584F194F7}"/>
              </a:ext>
            </a:extLst>
          </p:cNvPr>
          <p:cNvGraphicFramePr>
            <a:graphicFrameLocks noGrp="1"/>
          </p:cNvGraphicFramePr>
          <p:nvPr/>
        </p:nvGraphicFramePr>
        <p:xfrm>
          <a:off x="0" y="4221163"/>
          <a:ext cx="9144000" cy="50323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medullary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inner portion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E6A560-4236-43BA-B2C5-5162AD771ED8}"/>
              </a:ext>
            </a:extLst>
          </p:cNvPr>
          <p:cNvGraphicFramePr>
            <a:graphicFrameLocks noGrp="1"/>
          </p:cNvGraphicFramePr>
          <p:nvPr/>
        </p:nvGraphicFramePr>
        <p:xfrm>
          <a:off x="0" y="4851400"/>
          <a:ext cx="9144000" cy="5461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oma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myeloma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bone marrow tumor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CA3F152-B841-4D4A-863A-FC339EB4B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oste/o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466F05-F41B-4373-B75E-6B012CF8CED6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4083050"/>
        </p:xfrm>
        <a:graphic>
          <a:graphicData uri="http://schemas.openxmlformats.org/drawingml/2006/table">
            <a:tbl>
              <a:tblPr/>
              <a:tblGrid>
                <a:gridCol w="200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algia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ostealgia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pain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chondr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   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oma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osteochondroma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and cartilage tumor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osteoclasia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surgically break a bone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myel/o –itis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osteomyelitis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and bone marrow inflammation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osteotomy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incision into bone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–pathy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osteopathy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disease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–tome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osteotome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to cut bone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493" name="Rectangle 3">
            <a:extLst>
              <a:ext uri="{FF2B5EF4-FFF2-40B4-BE49-F238E27FC236}">
                <a16:creationId xmlns:a16="http://schemas.microsoft.com/office/drawing/2014/main" id="{B76D29F3-9CC6-4D1A-9AD1-41202B6C6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31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synov/o &amp; vertebr/o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434F56-EBE4-4504-8BA5-7C5BCB532FA6}"/>
              </a:ext>
            </a:extLst>
          </p:cNvPr>
          <p:cNvGraphicFramePr>
            <a:graphicFrameLocks noGrp="1"/>
          </p:cNvGraphicFramePr>
          <p:nvPr/>
        </p:nvGraphicFramePr>
        <p:xfrm>
          <a:off x="0" y="5059363"/>
          <a:ext cx="9144000" cy="10922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–itis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synovitis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synovial membrane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synovectomy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removal of synovial membrane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8528AC-EE23-459E-93CD-10A754381384}"/>
              </a:ext>
            </a:extLst>
          </p:cNvPr>
          <p:cNvGraphicFramePr>
            <a:graphicFrameLocks noGrp="1"/>
          </p:cNvGraphicFramePr>
          <p:nvPr/>
        </p:nvGraphicFramePr>
        <p:xfrm>
          <a:off x="0" y="6264275"/>
          <a:ext cx="9144000" cy="50323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inter–  –al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intervertebral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between vertebrae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28E103A2-096A-4A3B-B440-87AC221B0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Skeletal system vocabulary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D19B26-B0E1-46DD-B510-2D24416F0C3B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2911475"/>
        </p:xfrm>
        <a:graphic>
          <a:graphicData uri="http://schemas.openxmlformats.org/drawingml/2006/table">
            <a:tbl>
              <a:tblPr/>
              <a:tblGrid>
                <a:gridCol w="220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callus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of bone tissue that forms at fracture site during healing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cast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 material to immobilize a fracture; may be made of plaster of Paris or fiberglass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chiropractic 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practice of treating patients using manipulations of vertebral column; practitioner is a chiropractor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crepitation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noise produced by bones or cartilage rubbing together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exostosis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spur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AC19AE-6683-4970-89EF-3D697CC24793}"/>
              </a:ext>
            </a:extLst>
          </p:cNvPr>
          <p:cNvGraphicFramePr>
            <a:graphicFrameLocks noGrp="1"/>
          </p:cNvGraphicFramePr>
          <p:nvPr/>
        </p:nvGraphicFramePr>
        <p:xfrm>
          <a:off x="0" y="3444875"/>
          <a:ext cx="9144000" cy="29987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kyphosis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 increase in curve of thoracic spine; humpback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lordosis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 increase in forward curvature of lumbar spine; swayback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orthopedics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 of medicine specializing in diagnosis and treatment of musculoskeletal system; physician is an orthopedist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orthotic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brace or splint used to prevent or correct deformities; specialist in making is an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orthotist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9B1D2AE-1D7A-49BF-87ED-A1C330D54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Skeletal System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385EBE34-A191-4915-8242-ADD5CEFA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Fractures</a:t>
            </a: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A) closed fracture                                                                   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B) Open fracture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C56E24-384F-464A-B87E-452D40A50F65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5638800" cy="4156075"/>
        </p:xfrm>
        <a:graphic>
          <a:graphicData uri="http://schemas.openxmlformats.org/drawingml/2006/table">
            <a:tbl>
              <a:tblPr/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closed fracture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fracture with no open skin wound; also called simple fracture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Colles’ fracture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common wrist fracture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comminuted fracture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fracture where bone is shattered, splintered, or crushed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 fracture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fracture with an open skin wound; also called open fracture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compression fracture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fracture with loss of height in vertebral body; often from osteoporosis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527" name="Picture 13" descr="AAIGMJD0">
            <a:extLst>
              <a:ext uri="{FF2B5EF4-FFF2-40B4-BE49-F238E27FC236}">
                <a16:creationId xmlns:a16="http://schemas.microsoft.com/office/drawing/2014/main" id="{9099FEC0-29B8-4451-AE41-B0DC355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35052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99DFA7-6F8A-4408-9704-F3BAD4A177D7}"/>
              </a:ext>
            </a:extLst>
          </p:cNvPr>
          <p:cNvGraphicFramePr>
            <a:graphicFrameLocks noGrp="1"/>
          </p:cNvGraphicFramePr>
          <p:nvPr/>
        </p:nvGraphicFramePr>
        <p:xfrm>
          <a:off x="0" y="4648200"/>
          <a:ext cx="5638800" cy="20955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greenstick fracture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incomplete break; one side of bone is broken, the other is bent; common in children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impacted fracture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fragments are pushed into each 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oblique fracture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fracture at an angle to bone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7A256A-66D5-44DC-AADB-74D1AD39726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791200" cy="3962400"/>
        </p:xfrm>
        <a:graphic>
          <a:graphicData uri="http://schemas.openxmlformats.org/drawingml/2006/table">
            <a:tbl>
              <a:tblPr/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3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pathologic fracture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fracture caused by diseased or weakened bone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spiral fracture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fracture line spiral around shaft of bone; often slower to heal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stress fracture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slight fracture caused by repetitive low-impact forces like running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transverse fracture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fracture is straight across bone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547" name="Picture 10" descr="AAABJXU0">
            <a:extLst>
              <a:ext uri="{FF2B5EF4-FFF2-40B4-BE49-F238E27FC236}">
                <a16:creationId xmlns:a16="http://schemas.microsoft.com/office/drawing/2014/main" id="{AACFA803-9EC7-4DFA-8714-7B45E268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0"/>
            <a:ext cx="31861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0A4F53C8-258C-4981-950A-61BB1B3C4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Bone pathologies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8D96AD-D7F5-4D9C-BBF8-5C47E18495D5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2614613"/>
        </p:xfrm>
        <a:graphic>
          <a:graphicData uri="http://schemas.openxmlformats.org/drawingml/2006/table">
            <a:tbl>
              <a:tblPr/>
              <a:tblGrid>
                <a:gridCol w="2549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Ewing’s sarcoma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cancerous tumor of shaft of long bones; spreads through periosteum; amputation is necessary to prevent metastasis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osteogenic sarcoma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 common type of bone cancer; begins in osteocytes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osteomalacia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softening of bones caused by calcium deficiency; caused in children with insufficient sunlight and vitamin D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BE8D7F-F7D1-4302-9BB1-6B37F0341E23}"/>
              </a:ext>
            </a:extLst>
          </p:cNvPr>
          <p:cNvGraphicFramePr>
            <a:graphicFrameLocks noGrp="1"/>
          </p:cNvGraphicFramePr>
          <p:nvPr/>
        </p:nvGraphicFramePr>
        <p:xfrm>
          <a:off x="0" y="3140075"/>
          <a:ext cx="9144000" cy="2030413"/>
        </p:xfrm>
        <a:graphic>
          <a:graphicData uri="http://schemas.openxmlformats.org/drawingml/2006/table">
            <a:tbl>
              <a:tblPr/>
              <a:tblGrid>
                <a:gridCol w="2549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osteoporosis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decrease in bone mass; results in thinning and weakening of bones; porous bone easily fractures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Paget’s disease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metabolic disease of bone; unknown cause; results in bone destruction and deformity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rickets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caused by calcium and vitamin D deficiency; results in bone deformities like bowed legs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D35B5B8E-2403-4FCE-B92E-79B5E607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Spinal column pathologies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6F4C6B-DF95-4ED7-BD38-210A608FE602}"/>
              </a:ext>
            </a:extLst>
          </p:cNvPr>
          <p:cNvGraphicFramePr>
            <a:graphicFrameLocks noGrp="1"/>
          </p:cNvGraphicFramePr>
          <p:nvPr/>
        </p:nvGraphicFramePr>
        <p:xfrm>
          <a:off x="0" y="533400"/>
          <a:ext cx="9144000" cy="2894013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ankylosing spondylitis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inflammatory condition resembles rheumatoid arthritis; gradual stiffening and fusion of vertebrae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herniated nucleus pulposus (HNP)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protrusion of an intervertebral disk; also called ruptured disk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scoliosis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lateral curve of spine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spina bifida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congenital anomaly; vertebra fails to fully form around spinal cord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820165-F023-4C2E-8688-28861D7637AC}"/>
              </a:ext>
            </a:extLst>
          </p:cNvPr>
          <p:cNvGraphicFramePr>
            <a:graphicFrameLocks noGrp="1"/>
          </p:cNvGraphicFramePr>
          <p:nvPr/>
        </p:nvGraphicFramePr>
        <p:xfrm>
          <a:off x="0" y="3429000"/>
          <a:ext cx="9144000" cy="1352550"/>
        </p:xfrm>
        <a:graphic>
          <a:graphicData uri="http://schemas.openxmlformats.org/drawingml/2006/table">
            <a:tbl>
              <a:tblPr/>
              <a:tblGrid>
                <a:gridCol w="298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spinal stenosis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narrowing of spinal canal; causes pressure on spinal cord and nerves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spondylolisthesis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forward sliding of lumbar vertebra over vertebra below it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CFD888F-161E-42C8-B1D3-C961C9588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Joint pathology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216023-FFCC-40A3-96B1-C18748F5E8F4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192405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dislocation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bones in joint are displaced from normal alignment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osteoarthritis (OA)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results in degeneration of bone and joints; bone rubs against bone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rheumatoid arthritis (RA)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autoimmune inflammation of joints with swelling, stiffness, pain; results in joint deformities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17" name="Rectangle 3">
            <a:extLst>
              <a:ext uri="{FF2B5EF4-FFF2-40B4-BE49-F238E27FC236}">
                <a16:creationId xmlns:a16="http://schemas.microsoft.com/office/drawing/2014/main" id="{87D3C275-2344-4D9E-A774-97801CEE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338" y="2438400"/>
            <a:ext cx="917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Skeletal system pathology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FBFCBD-EA89-497D-9598-46FDD4BE31FA}"/>
              </a:ext>
            </a:extLst>
          </p:cNvPr>
          <p:cNvGraphicFramePr>
            <a:graphicFrameLocks noGrp="1"/>
          </p:cNvGraphicFramePr>
          <p:nvPr/>
        </p:nvGraphicFramePr>
        <p:xfrm>
          <a:off x="0" y="2987675"/>
          <a:ext cx="9144000" cy="2322513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sprain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damage to ligaments around joint due to overstretching; no dislocation or fracture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subluxation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incomplete dislocation; joint alignment is disrupted, but ends of bones remain in contact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systemic lupus erythematosus (SLE)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autoimmune disease of connective tissue affecting many systems including joints; looks like rheumatoid arthritis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AE330381-7541-454C-A41D-2F5CAD5D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Diagnostic imaging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E605CC-5F46-4DF2-BEA0-9FFAE0C6A6A7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265112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arthrography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visualizing joint by X-ray after injecting contrast medium into joint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scan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nuclear medicine  procedure; radioactive dye is used to visualize bones; useful for identifying stress fractures and metastases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dual-energy absorptiometry (DXA)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measures bone density using low dose X-ray; detects osteoporosis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8AB0F5-0D42-4DBF-A308-A33FB2AAE0DB}"/>
              </a:ext>
            </a:extLst>
          </p:cNvPr>
          <p:cNvGraphicFramePr>
            <a:graphicFrameLocks noGrp="1"/>
          </p:cNvGraphicFramePr>
          <p:nvPr/>
        </p:nvGraphicFramePr>
        <p:xfrm>
          <a:off x="0" y="3200400"/>
          <a:ext cx="9144000" cy="164623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myelography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Study of spinal column after injecting opaque contrast medium; useful for identifying herniated nucleus pulposus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radiography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 X-rays to study internal structure of body; especially useful for visualizing bones and joints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52" name="Rectangle 4">
            <a:extLst>
              <a:ext uri="{FF2B5EF4-FFF2-40B4-BE49-F238E27FC236}">
                <a16:creationId xmlns:a16="http://schemas.microsoft.com/office/drawing/2014/main" id="{750BAFC6-A642-4D09-A35A-2EB2E5EB5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Endoscopic procedures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BF18D3-5888-487F-AFC6-31E1A8A83721}"/>
              </a:ext>
            </a:extLst>
          </p:cNvPr>
          <p:cNvGraphicFramePr>
            <a:graphicFrameLocks noGrp="1"/>
          </p:cNvGraphicFramePr>
          <p:nvPr/>
        </p:nvGraphicFramePr>
        <p:xfrm>
          <a:off x="0" y="5456238"/>
          <a:ext cx="9144000" cy="96996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arthroscopy</a:t>
                      </a:r>
                    </a:p>
                  </a:txBody>
                  <a:tcPr marT="45753" marB="457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Examining interior of joint with an arthroscope, a fiberoptic camera; view of joint interior appears on monitor during procedure</a:t>
                      </a:r>
                    </a:p>
                  </a:txBody>
                  <a:tcPr marT="45753" marB="45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ACA48AA1-FAE7-45B2-9D28-FF5411EB4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Surgical procedures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FAF428-F513-4E09-A555-488E5DD2AD5F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2030413"/>
        </p:xfrm>
        <a:graphic>
          <a:graphicData uri="http://schemas.openxmlformats.org/drawingml/2006/table">
            <a:tbl>
              <a:tblPr/>
              <a:tblGrid>
                <a:gridCol w="237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0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amputation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removal of a limb for reasons like tumors, gangrene, or crushing injury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arthroscopic surgery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performing surgery while using an arthroscope to view inside joint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graft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from another source used to replace boney defect in another location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F392EE-92AB-4F5A-9532-7381C9174C80}"/>
              </a:ext>
            </a:extLst>
          </p:cNvPr>
          <p:cNvGraphicFramePr>
            <a:graphicFrameLocks noGrp="1"/>
          </p:cNvGraphicFramePr>
          <p:nvPr/>
        </p:nvGraphicFramePr>
        <p:xfrm>
          <a:off x="0" y="2514600"/>
          <a:ext cx="9144000" cy="135255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laminectomy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removal of posterior arch of vertebra to remove compression of a spinal nerve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percutaneous diskectomy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tube is inserted into intervertebral disk to suck out ruptured disk; may also be done with a laser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379E5F-872E-40E9-BC4A-62431128E59A}"/>
              </a:ext>
            </a:extLst>
          </p:cNvPr>
          <p:cNvGraphicFramePr>
            <a:graphicFrameLocks noGrp="1"/>
          </p:cNvGraphicFramePr>
          <p:nvPr/>
        </p:nvGraphicFramePr>
        <p:xfrm>
          <a:off x="0" y="4008438"/>
          <a:ext cx="9144000" cy="184785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spinal fusion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immobilization of adjacent vertebrae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hip arthroplasty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implanting a prosthetic hip joint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knee arthroplasty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implanting a prosthetic knee joint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4A74EF0A-28C6-4ADB-9A28-C697BA11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Fracture care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91D02E-3B4F-49E7-BD06-4D3E5458A0F8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2614613"/>
        </p:xfrm>
        <a:graphic>
          <a:graphicData uri="http://schemas.openxmlformats.org/drawingml/2006/table">
            <a:tbl>
              <a:tblPr/>
              <a:tblGrid>
                <a:gridCol w="18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fixation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stabilizes fracture while it heals; external fixation includes casts and splints; internal fixation includes pins, plates, and screws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reduction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realigning bone fragments of fracture; closed reduction is manipulation without surgery; open reduction requires surgery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traction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applying a pulling force on fracture or dislocation to restore alignment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CCCE5959-BA0B-4F9F-8B4B-95CE4379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Skeletal system pharmacology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64417-AF02-4912-9144-E7D6831C364B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135255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reabsorption inhibitors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reduce the reabsorption of bone; treats osteoporosis and Paget’s disease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calcium supplements &amp; Vitamin D supplements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supplements that maintain bone density; treats osteomalacia, osteoporosis, &amp; rickets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F339D9-58C9-4D16-93C4-142331486ACC}"/>
              </a:ext>
            </a:extLst>
          </p:cNvPr>
          <p:cNvGraphicFramePr>
            <a:graphicFrameLocks noGrp="1"/>
          </p:cNvGraphicFramePr>
          <p:nvPr/>
        </p:nvGraphicFramePr>
        <p:xfrm>
          <a:off x="0" y="1920875"/>
          <a:ext cx="9144000" cy="164623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corticosteroids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have strong anti-inflammatory properties; treat rheumatoid arthritis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nonsteroidal anti-inflammatory drugs (NSAIDs)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provide mild pain relief and anti-inflammatory benefits; treat arthritis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F09F6DC8-D8D2-4903-83D7-EC62D26C8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Muscular system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Function of Muscular System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1- Individual cells are able to contract or shorten in length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2- Shortening produces movement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3- Move bones closer together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4- Push food through digestive system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5- Pump blood through blood vessels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Organs of muscular system are the muscles</a:t>
            </a:r>
          </a:p>
          <a:p>
            <a:pPr eaLnBrk="1" hangingPunct="1"/>
            <a:endParaRPr lang="en-US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Types of muscles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Skeletal muscle        - Smooth muscle         - Cardiac muscle 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Voluntary muscles (skeletal muscles), consciously choose to 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contract the muscle</a:t>
            </a:r>
          </a:p>
          <a:p>
            <a:pPr marL="0" lvl="1"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Involuntary muscles (smooth muscles and cardiac muscle), under </a:t>
            </a:r>
          </a:p>
          <a:p>
            <a:pPr marL="0" lvl="1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control of subconscious brain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FD383B50-8637-4AA9-BACB-C3A774ABC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skeletal system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Internal framework of body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Supports body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Protects internal organs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Point of attachment for muscles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Produces blood cells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Stores minerals</a:t>
            </a:r>
          </a:p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Organs of skeletal system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Bones of the skeleton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(206): are body organs with blood supply,  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nerves, and lymphatic vessels, connected to each  other to form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skeleton.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Red bone marrow within bones produces blood cells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Joints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: place where two bones meet and held together by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ligaments to give flexibility to skeleton</a:t>
            </a:r>
          </a:p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FD293759-1A42-470D-A7B1-D00C92FE7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Skeletal muscles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(striated muscles)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bones to produce voluntary movement of skeleton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Stimulated by motor neurons 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Smooth muscles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(visceral muscles) 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internal organs (stomach, blood vessels and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respiratory airways) to produce involuntary movements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Cardiac muscle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(myocardium)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Makes up walls of heart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Involuntary contraction of heart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to pump blood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>
              <a:solidFill>
                <a:srgbClr val="006600"/>
              </a:solidFill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8" descr="AAIGMJG0">
            <a:extLst>
              <a:ext uri="{FF2B5EF4-FFF2-40B4-BE49-F238E27FC236}">
                <a16:creationId xmlns:a16="http://schemas.microsoft.com/office/drawing/2014/main" id="{920D73E4-E361-4220-9227-BE6E601F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670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73FDCA71-8ED6-4448-B77E-1073C105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Muscles movement terminology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B40129-EE9B-45FF-8975-FD3D56551D51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230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abduction</a:t>
                      </a:r>
                    </a:p>
                  </a:txBody>
                  <a:tcPr marT="45735" marB="45735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movement away from midline of body</a:t>
                      </a:r>
                    </a:p>
                  </a:txBody>
                  <a:tcPr marT="45735" marB="45735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adduction</a:t>
                      </a:r>
                    </a:p>
                  </a:txBody>
                  <a:tcPr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movement toward midline of body</a:t>
                      </a:r>
                    </a:p>
                  </a:txBody>
                  <a:tcPr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flexion</a:t>
                      </a:r>
                    </a:p>
                  </a:txBody>
                  <a:tcPr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 of bending or being bent</a:t>
                      </a:r>
                    </a:p>
                  </a:txBody>
                  <a:tcPr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extension</a:t>
                      </a:r>
                    </a:p>
                  </a:txBody>
                  <a:tcPr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brings limb into a straight condition</a:t>
                      </a:r>
                    </a:p>
                  </a:txBody>
                  <a:tcPr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dorsiflexion</a:t>
                      </a:r>
                    </a:p>
                  </a:txBody>
                  <a:tcPr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backward bending of foot</a:t>
                      </a:r>
                    </a:p>
                  </a:txBody>
                  <a:tcPr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plantar flexion</a:t>
                      </a:r>
                    </a:p>
                  </a:txBody>
                  <a:tcPr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bending sole of foot; pointing toes</a:t>
                      </a:r>
                    </a:p>
                  </a:txBody>
                  <a:tcPr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09D9F7-CA9A-4A25-9FA5-F28FB5801977}"/>
              </a:ext>
            </a:extLst>
          </p:cNvPr>
          <p:cNvGraphicFramePr>
            <a:graphicFrameLocks noGrp="1"/>
          </p:cNvGraphicFramePr>
          <p:nvPr/>
        </p:nvGraphicFramePr>
        <p:xfrm>
          <a:off x="0" y="2819400"/>
          <a:ext cx="9144000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eversion</a:t>
                      </a:r>
                    </a:p>
                  </a:txBody>
                  <a:tcPr marT="45728" marB="45728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turning outward</a:t>
                      </a:r>
                    </a:p>
                  </a:txBody>
                  <a:tcPr marT="45728" marB="45728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inversion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turning inward</a:t>
                      </a: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pronation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turning palm downward</a:t>
                      </a: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supination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turning palm upward</a:t>
                      </a: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elevation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raise</a:t>
                      </a: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depression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drop down</a:t>
                      </a: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circumduction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movement in circular direction from a central point</a:t>
                      </a: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opposition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moving thumb away from palm to contact tip of other fingers</a:t>
                      </a: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rotation</a:t>
                      </a: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moving around a central axis</a:t>
                      </a: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AAGQVKA0">
            <a:extLst>
              <a:ext uri="{FF2B5EF4-FFF2-40B4-BE49-F238E27FC236}">
                <a16:creationId xmlns:a16="http://schemas.microsoft.com/office/drawing/2014/main" id="{F7EBA5D0-3798-449E-AF30-C16759FF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AAGQVKD0">
            <a:extLst>
              <a:ext uri="{FF2B5EF4-FFF2-40B4-BE49-F238E27FC236}">
                <a16:creationId xmlns:a16="http://schemas.microsoft.com/office/drawing/2014/main" id="{321DF6B4-FAA7-4487-9B11-E9AAF04C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266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AAABJXJ0">
            <a:extLst>
              <a:ext uri="{FF2B5EF4-FFF2-40B4-BE49-F238E27FC236}">
                <a16:creationId xmlns:a16="http://schemas.microsoft.com/office/drawing/2014/main" id="{83A306DA-404A-4364-B860-A6346894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51275"/>
            <a:ext cx="54864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>
            <a:extLst>
              <a:ext uri="{FF2B5EF4-FFF2-40B4-BE49-F238E27FC236}">
                <a16:creationId xmlns:a16="http://schemas.microsoft.com/office/drawing/2014/main" id="{9DEF6AF9-D9B7-4683-A55A-7973A72FF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40497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Dorsiflexion</a:t>
            </a:r>
          </a:p>
        </p:txBody>
      </p:sp>
      <p:sp>
        <p:nvSpPr>
          <p:cNvPr id="33798" name="Rectangle 5">
            <a:extLst>
              <a:ext uri="{FF2B5EF4-FFF2-40B4-BE49-F238E27FC236}">
                <a16:creationId xmlns:a16="http://schemas.microsoft.com/office/drawing/2014/main" id="{6C1A7E95-F080-4C9E-9857-BB73BCE8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5802313"/>
            <a:ext cx="1550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Plantar flexion</a:t>
            </a:r>
          </a:p>
        </p:txBody>
      </p:sp>
      <p:pic>
        <p:nvPicPr>
          <p:cNvPr id="33799" name="Picture 4" descr="AAGQVLA0">
            <a:extLst>
              <a:ext uri="{FF2B5EF4-FFF2-40B4-BE49-F238E27FC236}">
                <a16:creationId xmlns:a16="http://schemas.microsoft.com/office/drawing/2014/main" id="{7161E15B-B489-4729-A1AA-9F7521A2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" descr="AAGQVKB0">
            <a:extLst>
              <a:ext uri="{FF2B5EF4-FFF2-40B4-BE49-F238E27FC236}">
                <a16:creationId xmlns:a16="http://schemas.microsoft.com/office/drawing/2014/main" id="{9AB05E4C-4C76-4C83-BA28-1A2EB344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810000"/>
            <a:ext cx="3486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CFBF5E-7576-42CB-A511-7D1B8B66FF23}"/>
              </a:ext>
            </a:extLst>
          </p:cNvPr>
          <p:cNvGraphicFramePr>
            <a:graphicFrameLocks noGrp="1"/>
          </p:cNvGraphicFramePr>
          <p:nvPr/>
        </p:nvGraphicFramePr>
        <p:xfrm>
          <a:off x="0" y="549275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878">
                <a:tc>
                  <a:txBody>
                    <a:bodyPr/>
                    <a:lstStyle/>
                    <a:p>
                      <a:pPr eaLnBrk="1" hangingPunct="1">
                        <a:tabLst>
                          <a:tab pos="2060575" algn="l"/>
                        </a:tabLst>
                      </a:pPr>
                      <a:r>
                        <a:rPr lang="en-US" sz="22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fasci</a:t>
                      </a:r>
                      <a:r>
                        <a:rPr lang="en-US" sz="22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fibrous band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fibr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fibers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kinesi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movement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muscul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muscle</a:t>
                      </a:r>
                    </a:p>
                  </a:txBody>
                  <a:tcPr marT="41988" marB="419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my/o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muscle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plant/o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sole of foot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780">
                <a:tc>
                  <a:txBody>
                    <a:bodyPr/>
                    <a:lstStyle/>
                    <a:p>
                      <a:pPr eaLnBrk="1" hangingPunct="1">
                        <a:tabLst>
                          <a:tab pos="2743200" algn="l"/>
                        </a:tabLst>
                      </a:pP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myocardi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heart muscle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myos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muscle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ten/o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tendon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tend/o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tendon</a:t>
                      </a:r>
                    </a:p>
                  </a:txBody>
                  <a:tcPr marT="41988" marB="419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tendin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tendon</a:t>
                      </a: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ad– 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towards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pPr eaLnBrk="1" hangingPunct="1">
                        <a:tabLst>
                          <a:tab pos="2743200" algn="l"/>
                        </a:tabLs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circum– 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around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–asthenia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weakness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kinesia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movement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tonia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tone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pPr eaLnBrk="1" hangingPunct="1">
                        <a:tabLst>
                          <a:tab pos="2743200" algn="l"/>
                        </a:tabLst>
                      </a:pP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away from</a:t>
                      </a:r>
                    </a:p>
                  </a:txBody>
                  <a:tcPr marT="41988" marB="4198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1988" marB="41988"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1988" marB="419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870" name="Rectangle 3">
            <a:extLst>
              <a:ext uri="{FF2B5EF4-FFF2-40B4-BE49-F238E27FC236}">
                <a16:creationId xmlns:a16="http://schemas.microsoft.com/office/drawing/2014/main" id="{1FE2161D-2814-425E-91DA-B7EC100E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Muscular system combining forms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599D2AD0-4C31-41FF-915A-37100FF1D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fasci/o and kinesi/o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C7293-86AC-4169-AE0A-DB2AC269883D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2184400"/>
        </p:xfrm>
        <a:graphic>
          <a:graphicData uri="http://schemas.openxmlformats.org/drawingml/2006/table">
            <a:tbl>
              <a:tblPr/>
              <a:tblGrid>
                <a:gridCol w="200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–al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fascial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fascia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–itis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fasciitis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fascia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fasciotomy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incision into fascia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–logy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kinesiology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study of movement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65" name="Rectangle 3">
            <a:extLst>
              <a:ext uri="{FF2B5EF4-FFF2-40B4-BE49-F238E27FC236}">
                <a16:creationId xmlns:a16="http://schemas.microsoft.com/office/drawing/2014/main" id="{E5255FD7-5C1B-41E7-85EE-C032E530A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muscul/o &amp; myos/o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936799-DBAD-4762-B1C3-5D954E1ABCF0}"/>
              </a:ext>
            </a:extLst>
          </p:cNvPr>
          <p:cNvGraphicFramePr>
            <a:graphicFrameLocks noGrp="1"/>
          </p:cNvGraphicFramePr>
          <p:nvPr/>
        </p:nvGraphicFramePr>
        <p:xfrm>
          <a:off x="0" y="3187700"/>
          <a:ext cx="9144000" cy="1092200"/>
        </p:xfrm>
        <a:graphic>
          <a:graphicData uri="http://schemas.openxmlformats.org/drawingml/2006/table">
            <a:tbl>
              <a:tblPr/>
              <a:tblGrid>
                <a:gridCol w="200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muscular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muscles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poly–   –itis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poliomyelitis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many muscles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0E82B92D-011C-48F3-BE40-A5B9F851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my/o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C8E297-8678-4AE2-8586-9F97FA9DE762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457200"/>
          <a:ext cx="9067800" cy="3886200"/>
        </p:xfrm>
        <a:graphic>
          <a:graphicData uri="http://schemas.openxmlformats.org/drawingml/2006/table">
            <a:tbl>
              <a:tblPr/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algia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myalgia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muscle pain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–asthenia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muscle weakness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electromyogram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muscle electricity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cardi/o –al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heart muscle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–pathy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myopathy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muscle disease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myoplasty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muscle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rrhaphy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myorrhaphy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suture a muscle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rrhexis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myorrhexis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muscle rupture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1F124303-88F2-4226-8101-5C0D2D4A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ten/o, tend/o, and tendin/o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ABD33-6FF1-42A0-9E52-EF169BADEDBC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327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dynia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tenodynia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tendon pain</a:t>
                      </a:r>
                    </a:p>
                  </a:txBody>
                  <a:tcPr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tenoplasty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tendon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rrhaphy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tenorrhaphy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suture a tendon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tendoplasty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tendon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tendotomy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incision into a tendon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–itis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tendinitis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tendon inflammation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tendinous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 tendon</a:t>
                      </a:r>
                    </a:p>
                  </a:txBody>
                  <a:tcPr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925" name="Rectangle 3">
            <a:extLst>
              <a:ext uri="{FF2B5EF4-FFF2-40B4-BE49-F238E27FC236}">
                <a16:creationId xmlns:a16="http://schemas.microsoft.com/office/drawing/2014/main" id="{7A2863D1-77DC-47EC-B9B9-71764CB4C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49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–kinesia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F02B34-BDCE-4F1F-B09E-EFCC391039C2}"/>
              </a:ext>
            </a:extLst>
          </p:cNvPr>
          <p:cNvGraphicFramePr>
            <a:graphicFrameLocks noGrp="1"/>
          </p:cNvGraphicFramePr>
          <p:nvPr/>
        </p:nvGraphicFramePr>
        <p:xfrm>
          <a:off x="0" y="4232275"/>
          <a:ext cx="9144000" cy="153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brady–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bradykinesia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 movement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dyskinesia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difficult movement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hyperkinesia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excessive movement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hypo–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hypokinesia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insufficient movement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B4664B4A-2D8C-4D2F-BE79-C53914368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0"/>
            <a:ext cx="9185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Word building with –tonia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F03BED-C752-4559-B792-665DEA7DA83D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067800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a–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atonia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lack of tone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dystonia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 tone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hyper–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hypertonia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excessive tone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hypo–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hypotonia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insufficient tone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my/o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myotonia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muscle tone</a:t>
                      </a:r>
                    </a:p>
                  </a:txBody>
                  <a:tcPr marT="45735" marB="4573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11BA2B13-C69A-43A5-AB9A-460684D41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Muscular system vocabulary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C2E689-4C91-4993-BE47-4184A5B0ADB3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415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adhesion</a:t>
                      </a:r>
                    </a:p>
                  </a:txBody>
                  <a:tcPr marT="45719" marB="45719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scar tissue in fascia; makes muscle movement difficult</a:t>
                      </a:r>
                    </a:p>
                  </a:txBody>
                  <a:tcPr marT="45719" marB="45719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atrophy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poor muscle development; result of muscle disease or lack of use; muscle wasting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contracture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 shortening of muscle fibers, tendons, or fascia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hypertrophy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increase in  muscle bulk from using it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intermittent claudication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attacks of severe pain and lameness caused by muscle ischemia; usually in calf muscles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spasm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sudden, involuntary, strong muscle contraction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torticollis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neck spasms pulling head to one side; wryneck or crick in the neck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A1F9D26B-4BC7-41EA-8322-44A6BC6F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0"/>
            <a:ext cx="915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Muscle pathology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06FCFE-F5AA-4666-AF99-2B8227342FAB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199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fibromyalgia</a:t>
                      </a:r>
                    </a:p>
                  </a:txBody>
                  <a:tcPr marT="45711" marB="4571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widespread aching and pain in muscles and soft tissue</a:t>
                      </a:r>
                    </a:p>
                  </a:txBody>
                  <a:tcPr marT="45711" marB="4571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lateral epicondylitis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elbow muscles; caused by strong gripping; tennis elbow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muscular dystrophy 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inherited disease with progressive muscle atrophy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pseudohypertrophic muscular dystrophy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 type of inherited muscular dystrophy; also called Duchenne’s muscular dystrophy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80" name="Rectangle 3">
            <a:extLst>
              <a:ext uri="{FF2B5EF4-FFF2-40B4-BE49-F238E27FC236}">
                <a16:creationId xmlns:a16="http://schemas.microsoft.com/office/drawing/2014/main" id="{6BD69C44-FE43-48BA-8727-F9AEDA72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8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Pathology of tendons, muscles, and/or ligaments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3AE536-07AF-4E28-A735-A2FDD371D0C8}"/>
              </a:ext>
            </a:extLst>
          </p:cNvPr>
          <p:cNvGraphicFramePr>
            <a:graphicFrameLocks noGrp="1"/>
          </p:cNvGraphicFramePr>
          <p:nvPr/>
        </p:nvGraphicFramePr>
        <p:xfrm>
          <a:off x="0" y="2971800"/>
          <a:ext cx="9144000" cy="3687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carpal tunnel syndrome </a:t>
                      </a:r>
                    </a:p>
                  </a:txBody>
                  <a:tcPr marT="45729" marB="45729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repetitive motion disorder; compression of finger tendons and median nerve as they pass through carpal tunnel of the wrist</a:t>
                      </a:r>
                    </a:p>
                  </a:txBody>
                  <a:tcPr marT="45729" marB="45729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ganglion cyst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cyst on tendon sheath; usually on hand, wrist, or ankle</a:t>
                      </a:r>
                    </a:p>
                  </a:txBody>
                  <a:tcPr marT="45729" marB="4572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repetitive motion disorder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 disorders involving tendon, muscles, joints, and nerve damage; tissue is subjected to pressure, vibration, or repetitive movements</a:t>
                      </a:r>
                    </a:p>
                  </a:txBody>
                  <a:tcPr marT="45729" marB="4572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rotator cuff injury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joint capsule of shoulder joint is reinforced by tendons; high degree of flexibility puts rotator cuff at risk for strain and tearing</a:t>
                      </a:r>
                    </a:p>
                  </a:txBody>
                  <a:tcPr marT="45729" marB="4572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strain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damage to muscle, tendons, or  ligaments due to overuse or overstretching</a:t>
                      </a:r>
                    </a:p>
                  </a:txBody>
                  <a:tcPr marT="45729" marB="4572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538E4516-2D0E-40E8-BC2C-30F7F625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Four shapes of bones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EBC1B6-304F-47DE-B6EE-B73122B68E52}"/>
              </a:ext>
            </a:extLst>
          </p:cNvPr>
          <p:cNvGraphicFramePr>
            <a:graphicFrameLocks noGrp="1"/>
          </p:cNvGraphicFramePr>
          <p:nvPr/>
        </p:nvGraphicFramePr>
        <p:xfrm>
          <a:off x="0" y="514350"/>
          <a:ext cx="9144000" cy="245745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 bones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bones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Flat bones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Irregular bones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than 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femur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humerus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Roughly as long as 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carpals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tarsals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Plate- shaped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sternum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scapula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pelvis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Shape very irregular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vertebrae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40" name="Picture 7" descr="AAIGMIQ0">
            <a:extLst>
              <a:ext uri="{FF2B5EF4-FFF2-40B4-BE49-F238E27FC236}">
                <a16:creationId xmlns:a16="http://schemas.microsoft.com/office/drawing/2014/main" id="{FB3D5B77-7175-4695-870B-514882F5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30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9AC9A06C-3C6C-4803-9B63-F43322D23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Clinical laboratory tests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0C7EE0-4597-44FC-B1B7-E1FE3E673E31}"/>
              </a:ext>
            </a:extLst>
          </p:cNvPr>
          <p:cNvGraphicFramePr>
            <a:graphicFrameLocks noGrp="1"/>
          </p:cNvGraphicFramePr>
          <p:nvPr/>
        </p:nvGraphicFramePr>
        <p:xfrm>
          <a:off x="0" y="457200"/>
          <a:ext cx="914400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creatine phosphokinase</a:t>
                      </a:r>
                    </a:p>
                  </a:txBody>
                  <a:tcPr marT="45732" marB="45732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muscle enzyme found in skeletal and cardiac muscle; elevated blood levels indicate muscle damage; seen in muscular dystrophy and heart attack</a:t>
                      </a:r>
                    </a:p>
                  </a:txBody>
                  <a:tcPr marT="45732" marB="45732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995" name="Rectangle 3">
            <a:extLst>
              <a:ext uri="{FF2B5EF4-FFF2-40B4-BE49-F238E27FC236}">
                <a16:creationId xmlns:a16="http://schemas.microsoft.com/office/drawing/2014/main" id="{1ED17237-E7A4-4092-9FB0-DE0CD607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Muscular system diagnostic procedures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7D3BDC-6811-4672-B509-A5322A2A33C7}"/>
              </a:ext>
            </a:extLst>
          </p:cNvPr>
          <p:cNvGraphicFramePr>
            <a:graphicFrameLocks noGrp="1"/>
          </p:cNvGraphicFramePr>
          <p:nvPr/>
        </p:nvGraphicFramePr>
        <p:xfrm>
          <a:off x="0" y="2057400"/>
          <a:ext cx="9144000" cy="173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deep tendon reflexes</a:t>
                      </a:r>
                    </a:p>
                  </a:txBody>
                  <a:tcPr marT="45703" marB="45703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muscle contraction in response to stretch; used to determine if muscles are responding properly</a:t>
                      </a:r>
                    </a:p>
                  </a:txBody>
                  <a:tcPr marT="45703" marB="45703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electromyography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3" marB="45703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study of strength and quality of muscle contraction in response to electrical stimulation</a:t>
                      </a:r>
                    </a:p>
                  </a:txBody>
                  <a:tcPr marT="45703" marB="45703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muscle biopsy</a:t>
                      </a:r>
                    </a:p>
                  </a:txBody>
                  <a:tcPr marT="45703" marB="45703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removal of muscle tissue for examination</a:t>
                      </a:r>
                    </a:p>
                  </a:txBody>
                  <a:tcPr marT="45703" marB="45703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010" name="Rectangle 5">
            <a:extLst>
              <a:ext uri="{FF2B5EF4-FFF2-40B4-BE49-F238E27FC236}">
                <a16:creationId xmlns:a16="http://schemas.microsoft.com/office/drawing/2014/main" id="{67A9D261-7991-4B40-A499-E7B39BC6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211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Surgical procedures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80BB67-0BE4-4CA8-9C65-9833333A3C26}"/>
              </a:ext>
            </a:extLst>
          </p:cNvPr>
          <p:cNvGraphicFramePr>
            <a:graphicFrameLocks noGrp="1"/>
          </p:cNvGraphicFramePr>
          <p:nvPr/>
        </p:nvGraphicFramePr>
        <p:xfrm>
          <a:off x="0" y="4287838"/>
          <a:ext cx="9144000" cy="135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carpal tunnel release</a:t>
                      </a:r>
                    </a:p>
                  </a:txBody>
                  <a:tcPr marT="45694" marB="45694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cutting of ligament in wrist to relieve pressure caused by carpal tunnel syndrome</a:t>
                      </a:r>
                    </a:p>
                  </a:txBody>
                  <a:tcPr marT="45694" marB="45694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tenodesis</a:t>
                      </a:r>
                    </a:p>
                  </a:txBody>
                  <a:tcPr marT="45694" marB="456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stabilization of a joint by anchoring down tendons of muscles that move the joint</a:t>
                      </a:r>
                    </a:p>
                  </a:txBody>
                  <a:tcPr marT="45694" marB="4569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022" name="Rectangle 7">
            <a:extLst>
              <a:ext uri="{FF2B5EF4-FFF2-40B4-BE49-F238E27FC236}">
                <a16:creationId xmlns:a16="http://schemas.microsoft.com/office/drawing/2014/main" id="{D8DEE24A-6D68-45F7-A7AB-9949F18D3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2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Muscular system pharmacology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A0C69C-2F03-412F-8269-7529A00F5F1F}"/>
              </a:ext>
            </a:extLst>
          </p:cNvPr>
          <p:cNvGraphicFramePr>
            <a:graphicFrameLocks noGrp="1"/>
          </p:cNvGraphicFramePr>
          <p:nvPr/>
        </p:nvGraphicFramePr>
        <p:xfrm>
          <a:off x="0" y="5959475"/>
          <a:ext cx="91440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skeletal muscle relaxants</a:t>
                      </a:r>
                    </a:p>
                  </a:txBody>
                  <a:tcPr marT="45685" marB="4568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relax skeletal muscle spasms</a:t>
                      </a:r>
                    </a:p>
                  </a:txBody>
                  <a:tcPr marT="45685" marB="45685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5DC4851-6F5F-4064-AF75-53CD8F74E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Long bones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Majority of bones in body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Divided into: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1- Diaphysis (Central shaft) 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Medullary cavity, an open canal within diaphysis that contains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yellow bone marrow and mostly fat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2- Epiphysis (wide ends of long bone) of two types: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a- Distal epiphysis                   b- Proximal epiphysis 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Articular cartilage covers epiphysis to prevent bone rubbing on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bone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a long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bone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9" descr="AAIGMIR0">
            <a:extLst>
              <a:ext uri="{FF2B5EF4-FFF2-40B4-BE49-F238E27FC236}">
                <a16:creationId xmlns:a16="http://schemas.microsoft.com/office/drawing/2014/main" id="{A35C38B7-6B49-4D08-BF95-1CEF8FBD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609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9B87115D-4181-495C-9FBB-2EA7940FB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Bony processes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Projection from the surface of a bone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Rough processes provide place for muscle attachment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Smooth rounded processes articulate with another bone in a joint.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As head of the bones, condyle, epicondyle, trochantor, tubercle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and tuberosity. 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Some of them are smooth and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others are rough.</a:t>
            </a:r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Bony processes of femur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1" name="Picture 10" descr="AAIGMIS0">
            <a:extLst>
              <a:ext uri="{FF2B5EF4-FFF2-40B4-BE49-F238E27FC236}">
                <a16:creationId xmlns:a16="http://schemas.microsoft.com/office/drawing/2014/main" id="{449F737A-DE16-4307-B145-5D6CE1F1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659F1FDE-B60D-4A78-BA18-DB30E0617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Bony depressions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Sinus (hollow cavity within bone)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Foramen (smooth opening for nerves and blood vessels)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Fossa (shallow cavity or depression within a bone)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Fissure (deep groove or slit-like opening)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Skeleton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Skeleton has two divisions: 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A- Axial skeleton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B- Appendicular skeleton 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Axial skeleton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: includes:</a:t>
            </a:r>
          </a:p>
          <a:p>
            <a:pPr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Head      - Neck      - Spine      - Chest       - Trunk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126CE7EC-A5EB-44E2-8FC7-AB60AD6F4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Skull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Is divided into two parts: cranium  and facial bones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Protects brain, eyes, ears, nasal cavity, and oral cavity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Attachment for muscles of chewing and turning the head</a:t>
            </a:r>
          </a:p>
          <a:p>
            <a:pPr eaLnBrk="1" hangingPunct="1"/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Cranium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Frontal – 1  (forehead)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Parietal – 2   (upper sides and roof of skull)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Temporal – 2  (sides &amp; base of skull)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Ethmoid – 1 (part of eye orbit, nose, &amp; floor of skull)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Sphenoid – 1 (part of floor of skull)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Occipital – 1 (back &amp; base of skull)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FC6CBAF9-3AA4-4544-BFFD-9CB1C6879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Facial bones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Mandible – 1 (lower jawbone)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Maxilla – 1 (upper jawbone)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Zygomatic – 2 (cheek bones)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Vomer – 1 (part of nasal septum)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Palatine – 1 (hard palate and 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floor of nose)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Nasal – 2 (part of nasal 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septum and bridge of nose)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Lacrimal – 2 (inner corner 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of eye)</a:t>
            </a:r>
          </a:p>
        </p:txBody>
      </p:sp>
      <p:pic>
        <p:nvPicPr>
          <p:cNvPr id="10243" name="Picture 10" descr="AAIGMIU0">
            <a:extLst>
              <a:ext uri="{FF2B5EF4-FFF2-40B4-BE49-F238E27FC236}">
                <a16:creationId xmlns:a16="http://schemas.microsoft.com/office/drawing/2014/main" id="{41C47C1A-8C26-4A12-BEED-2F8D5C50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64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10" ma:contentTypeDescription="Create a new document." ma:contentTypeScope="" ma:versionID="a9c98db4493c17e4d6f4e58d686d3312">
  <xsd:schema xmlns:xsd="http://www.w3.org/2001/XMLSchema" xmlns:xs="http://www.w3.org/2001/XMLSchema" xmlns:p="http://schemas.microsoft.com/office/2006/metadata/properties" xmlns:ns2="513c409d-95b3-4324-b1e7-64465f9ef705" xmlns:ns3="4e5e1d9c-8200-4f72-9ecf-f64799bd78a7" targetNamespace="http://schemas.microsoft.com/office/2006/metadata/properties" ma:root="true" ma:fieldsID="e9f11b206bf7f7ff91d65733ff588c31" ns2:_="" ns3:_="">
    <xsd:import namespace="513c409d-95b3-4324-b1e7-64465f9ef705"/>
    <xsd:import namespace="4e5e1d9c-8200-4f72-9ecf-f64799bd7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1d9c-8200-4f72-9ecf-f64799bd7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3DDEDA-08E8-42EF-B598-6CB9B595EB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F0F9A4-C188-4FA9-920C-325EDF04DF5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13c409d-95b3-4324-b1e7-64465f9ef705"/>
    <ds:schemaRef ds:uri="4e5e1d9c-8200-4f72-9ecf-f64799bd78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2942</Words>
  <Application>Microsoft Office PowerPoint</Application>
  <PresentationFormat>On-screen Show (4:3)</PresentationFormat>
  <Paragraphs>759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Musculoskeletal System</vt:lpstr>
      <vt:lpstr>Skeletal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System</dc:title>
  <dc:creator>user</dc:creator>
  <cp:lastModifiedBy>amro Qr</cp:lastModifiedBy>
  <cp:revision>165</cp:revision>
  <dcterms:created xsi:type="dcterms:W3CDTF">2016-09-24T08:35:57Z</dcterms:created>
  <dcterms:modified xsi:type="dcterms:W3CDTF">2021-12-23T08:58:33Z</dcterms:modified>
</cp:coreProperties>
</file>