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7" r:id="rId2"/>
    <p:sldId id="2777" r:id="rId3"/>
    <p:sldId id="2789" r:id="rId4"/>
    <p:sldId id="2778" r:id="rId5"/>
    <p:sldId id="2742" r:id="rId6"/>
    <p:sldId id="2764" r:id="rId7"/>
    <p:sldId id="2795" r:id="rId8"/>
    <p:sldId id="2791" r:id="rId9"/>
    <p:sldId id="2743" r:id="rId10"/>
    <p:sldId id="2677" r:id="rId11"/>
    <p:sldId id="2818" r:id="rId12"/>
    <p:sldId id="2793" r:id="rId13"/>
    <p:sldId id="2820" r:id="rId14"/>
    <p:sldId id="2634" r:id="rId15"/>
    <p:sldId id="2824" r:id="rId16"/>
    <p:sldId id="2757" r:id="rId17"/>
    <p:sldId id="2661" r:id="rId18"/>
    <p:sldId id="2663" r:id="rId19"/>
    <p:sldId id="2822" r:id="rId20"/>
    <p:sldId id="2770" r:id="rId21"/>
    <p:sldId id="2772" r:id="rId22"/>
    <p:sldId id="2702" r:id="rId23"/>
    <p:sldId id="2825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CCECFF"/>
    <a:srgbClr val="99FFCC"/>
    <a:srgbClr val="008000"/>
    <a:srgbClr val="66FFFF"/>
    <a:srgbClr val="006600"/>
    <a:srgbClr val="99FF66"/>
    <a:srgbClr val="66FF99"/>
    <a:srgbClr val="00FF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65" d="100"/>
          <a:sy n="65" d="100"/>
        </p:scale>
        <p:origin x="-7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xmlns="" val="326934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8359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882982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26714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89608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167535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42908" y="785794"/>
            <a:ext cx="8715436" cy="1470025"/>
          </a:xfrm>
        </p:spPr>
        <p:txBody>
          <a:bodyPr/>
          <a:lstStyle/>
          <a:p>
            <a:pPr algn="ctr"/>
            <a:r>
              <a:rPr lang="en-US" sz="3600" dirty="0" smtClean="0"/>
              <a:t>Dr. </a:t>
            </a:r>
            <a:r>
              <a:rPr lang="en-US" sz="3600" dirty="0" err="1" smtClean="0"/>
              <a:t>Eman</a:t>
            </a:r>
            <a:r>
              <a:rPr lang="en-US" sz="3600" dirty="0" smtClean="0"/>
              <a:t> </a:t>
            </a:r>
            <a:r>
              <a:rPr lang="en-US" sz="3600" dirty="0" err="1" smtClean="0"/>
              <a:t>Shaat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b="0" dirty="0" smtClean="0">
                <a:solidFill>
                  <a:srgbClr val="0070C0"/>
                </a:solidFill>
              </a:rPr>
              <a:t>Professor </a:t>
            </a:r>
            <a:br>
              <a:rPr lang="en-US" sz="2800" b="0" dirty="0" smtClean="0">
                <a:solidFill>
                  <a:srgbClr val="0070C0"/>
                </a:solidFill>
              </a:rPr>
            </a:br>
            <a:r>
              <a:rPr lang="en-US" sz="2800" b="0" dirty="0" smtClean="0">
                <a:solidFill>
                  <a:srgbClr val="0070C0"/>
                </a:solidFill>
              </a:rPr>
              <a:t>of Medical Biochemistry and Molecular Biology</a:t>
            </a:r>
            <a:endParaRPr lang="en-US" sz="2800" b="0" dirty="0">
              <a:solidFill>
                <a:srgbClr val="0070C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485804" y="2959107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Derived (Sterols) and associated lipids (bile acids,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steroid hormones &amp;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carotenoids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Lecture 4 </a:t>
            </a:r>
            <a:r>
              <a:rPr lang="en-US" sz="3200" b="1" kern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200" b="1" kern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23 </a:t>
            </a:r>
            <a:r>
              <a:rPr lang="en-US" sz="32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slides)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3"/>
          <p:cNvGrpSpPr>
            <a:grpSpLocks/>
          </p:cNvGrpSpPr>
          <p:nvPr/>
        </p:nvGrpSpPr>
        <p:grpSpPr bwMode="auto">
          <a:xfrm>
            <a:off x="784460" y="1000108"/>
            <a:ext cx="7645192" cy="5643602"/>
            <a:chOff x="1347" y="675"/>
            <a:chExt cx="2743" cy="3217"/>
          </a:xfrm>
        </p:grpSpPr>
        <p:graphicFrame>
          <p:nvGraphicFramePr>
            <p:cNvPr id="2050" name="Object 1028"/>
            <p:cNvGraphicFramePr>
              <a:graphicFrameLocks noChangeAspect="1"/>
            </p:cNvGraphicFramePr>
            <p:nvPr/>
          </p:nvGraphicFramePr>
          <p:xfrm>
            <a:off x="2834" y="675"/>
            <a:ext cx="1256" cy="733"/>
          </p:xfrm>
          <a:graphic>
            <a:graphicData uri="http://schemas.openxmlformats.org/presentationml/2006/ole">
              <p:oleObj spid="_x0000_s921606" name="Image" r:id="rId3" imgW="29531945" imgH="16849982" progId="">
                <p:embed/>
              </p:oleObj>
            </a:graphicData>
          </a:graphic>
        </p:graphicFrame>
        <p:graphicFrame>
          <p:nvGraphicFramePr>
            <p:cNvPr id="2051" name="Object 1029"/>
            <p:cNvGraphicFramePr>
              <a:graphicFrameLocks noChangeAspect="1"/>
            </p:cNvGraphicFramePr>
            <p:nvPr/>
          </p:nvGraphicFramePr>
          <p:xfrm>
            <a:off x="1347" y="675"/>
            <a:ext cx="1255" cy="774"/>
          </p:xfrm>
          <a:graphic>
            <a:graphicData uri="http://schemas.openxmlformats.org/presentationml/2006/ole">
              <p:oleObj spid="_x0000_s921607" name="Image" r:id="rId4" imgW="29277797" imgH="16824568" progId="">
                <p:embed/>
              </p:oleObj>
            </a:graphicData>
          </a:graphic>
        </p:graphicFrame>
        <p:graphicFrame>
          <p:nvGraphicFramePr>
            <p:cNvPr id="2052" name="Object 1030"/>
            <p:cNvGraphicFramePr>
              <a:graphicFrameLocks noChangeAspect="1"/>
            </p:cNvGraphicFramePr>
            <p:nvPr/>
          </p:nvGraphicFramePr>
          <p:xfrm>
            <a:off x="1450" y="2883"/>
            <a:ext cx="1152" cy="660"/>
          </p:xfrm>
          <a:graphic>
            <a:graphicData uri="http://schemas.openxmlformats.org/presentationml/2006/ole">
              <p:oleObj spid="_x0000_s921608" name="Image" r:id="rId5" imgW="29430286" imgH="16900812" progId="">
                <p:embed/>
              </p:oleObj>
            </a:graphicData>
          </a:graphic>
        </p:graphicFrame>
        <p:graphicFrame>
          <p:nvGraphicFramePr>
            <p:cNvPr id="2053" name="Object 1031"/>
            <p:cNvGraphicFramePr>
              <a:graphicFrameLocks noChangeAspect="1"/>
            </p:cNvGraphicFramePr>
            <p:nvPr/>
          </p:nvGraphicFramePr>
          <p:xfrm>
            <a:off x="2938" y="2886"/>
            <a:ext cx="1152" cy="669"/>
          </p:xfrm>
          <a:graphic>
            <a:graphicData uri="http://schemas.openxmlformats.org/presentationml/2006/ole">
              <p:oleObj spid="_x0000_s921609" name="Image" r:id="rId6" imgW="29379456" imgH="17078715" progId="">
                <p:embed/>
              </p:oleObj>
            </a:graphicData>
          </a:graphic>
        </p:graphicFrame>
        <p:sp>
          <p:nvSpPr>
            <p:cNvPr id="2059" name="AutoShape 1032"/>
            <p:cNvSpPr>
              <a:spLocks noChangeArrowheads="1"/>
            </p:cNvSpPr>
            <p:nvPr/>
          </p:nvSpPr>
          <p:spPr bwMode="auto">
            <a:xfrm>
              <a:off x="2170" y="1827"/>
              <a:ext cx="1038" cy="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7-dehydroxylation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by gut bacteria</a:t>
              </a:r>
              <a:endParaRPr lang="en-US">
                <a:latin typeface="Arial" charset="0"/>
              </a:endParaRPr>
            </a:p>
          </p:txBody>
        </p:sp>
        <p:sp>
          <p:nvSpPr>
            <p:cNvPr id="2" name="Line 1033"/>
            <p:cNvSpPr>
              <a:spLocks noChangeShapeType="1"/>
            </p:cNvSpPr>
            <p:nvPr/>
          </p:nvSpPr>
          <p:spPr bwMode="auto">
            <a:xfrm>
              <a:off x="1930" y="1843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3" name="Line 1034"/>
            <p:cNvSpPr>
              <a:spLocks noChangeShapeType="1"/>
            </p:cNvSpPr>
            <p:nvPr/>
          </p:nvSpPr>
          <p:spPr bwMode="auto">
            <a:xfrm>
              <a:off x="3418" y="1779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2062" name="Text Box 1035"/>
            <p:cNvSpPr txBox="1">
              <a:spLocks noChangeArrowheads="1"/>
            </p:cNvSpPr>
            <p:nvPr/>
          </p:nvSpPr>
          <p:spPr bwMode="auto">
            <a:xfrm>
              <a:off x="1660" y="1441"/>
              <a:ext cx="53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Arial" charset="0"/>
                </a:rPr>
                <a:t>Cholic</a:t>
              </a:r>
              <a:r>
                <a:rPr lang="en-US" sz="1600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600" dirty="0">
                  <a:latin typeface="Arial" charset="0"/>
                </a:rPr>
                <a:t>(3 OH groups)</a:t>
              </a:r>
            </a:p>
          </p:txBody>
        </p:sp>
        <p:sp>
          <p:nvSpPr>
            <p:cNvPr id="2063" name="Text Box 1036"/>
            <p:cNvSpPr txBox="1">
              <a:spLocks noChangeArrowheads="1"/>
            </p:cNvSpPr>
            <p:nvPr/>
          </p:nvSpPr>
          <p:spPr bwMode="auto">
            <a:xfrm>
              <a:off x="2794" y="1444"/>
              <a:ext cx="12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 err="1">
                  <a:latin typeface="Arial" charset="0"/>
                </a:rPr>
                <a:t>Chenodeoxycholic</a:t>
              </a:r>
              <a:r>
                <a:rPr lang="en-US" sz="1400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dirty="0">
                  <a:latin typeface="Arial" charset="0"/>
                </a:rPr>
                <a:t>(2 OH groups)</a:t>
              </a:r>
            </a:p>
          </p:txBody>
        </p:sp>
        <p:sp>
          <p:nvSpPr>
            <p:cNvPr id="2064" name="Text Box 1037"/>
            <p:cNvSpPr txBox="1">
              <a:spLocks noChangeArrowheads="1"/>
            </p:cNvSpPr>
            <p:nvPr/>
          </p:nvSpPr>
          <p:spPr bwMode="auto">
            <a:xfrm>
              <a:off x="1751" y="2520"/>
              <a:ext cx="20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Arial" charset="0"/>
                </a:rPr>
                <a:t>Secondary Bile Acids</a:t>
              </a:r>
            </a:p>
          </p:txBody>
        </p:sp>
        <p:sp>
          <p:nvSpPr>
            <p:cNvPr id="2065" name="Text Box 1038"/>
            <p:cNvSpPr txBox="1">
              <a:spLocks noChangeArrowheads="1"/>
            </p:cNvSpPr>
            <p:nvPr/>
          </p:nvSpPr>
          <p:spPr bwMode="auto">
            <a:xfrm>
              <a:off x="1492" y="3555"/>
              <a:ext cx="96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Deoxycholic acid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(2 OH groups)</a:t>
              </a:r>
            </a:p>
          </p:txBody>
        </p:sp>
        <p:sp>
          <p:nvSpPr>
            <p:cNvPr id="2066" name="Text Box 1039"/>
            <p:cNvSpPr txBox="1">
              <a:spLocks noChangeArrowheads="1"/>
            </p:cNvSpPr>
            <p:nvPr/>
          </p:nvSpPr>
          <p:spPr bwMode="auto">
            <a:xfrm>
              <a:off x="2986" y="3562"/>
              <a:ext cx="8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Lithocholic acid</a:t>
              </a:r>
            </a:p>
            <a:p>
              <a:pPr algn="ctr" eaLnBrk="0" hangingPunct="0"/>
              <a:r>
                <a:rPr lang="en-US" sz="1400">
                  <a:latin typeface="Arial" charset="0"/>
                </a:rPr>
                <a:t>(1 OH group)</a:t>
              </a:r>
            </a:p>
          </p:txBody>
        </p:sp>
        <p:sp>
          <p:nvSpPr>
            <p:cNvPr id="2067" name="Text Box 1040"/>
            <p:cNvSpPr txBox="1">
              <a:spLocks noChangeArrowheads="1"/>
            </p:cNvSpPr>
            <p:nvPr/>
          </p:nvSpPr>
          <p:spPr bwMode="auto">
            <a:xfrm>
              <a:off x="3064" y="11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68" name="Text Box 1041"/>
            <p:cNvSpPr txBox="1">
              <a:spLocks noChangeArrowheads="1"/>
            </p:cNvSpPr>
            <p:nvPr/>
          </p:nvSpPr>
          <p:spPr bwMode="auto">
            <a:xfrm>
              <a:off x="1584" y="11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69" name="Text Box 1042"/>
            <p:cNvSpPr txBox="1">
              <a:spLocks noChangeArrowheads="1"/>
            </p:cNvSpPr>
            <p:nvPr/>
          </p:nvSpPr>
          <p:spPr bwMode="auto">
            <a:xfrm>
              <a:off x="1584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0" name="Text Box 1043"/>
            <p:cNvSpPr txBox="1">
              <a:spLocks noChangeArrowheads="1"/>
            </p:cNvSpPr>
            <p:nvPr/>
          </p:nvSpPr>
          <p:spPr bwMode="auto">
            <a:xfrm>
              <a:off x="3072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1" name="Text Box 1044"/>
            <p:cNvSpPr txBox="1">
              <a:spLocks noChangeArrowheads="1"/>
            </p:cNvSpPr>
            <p:nvPr/>
          </p:nvSpPr>
          <p:spPr bwMode="auto">
            <a:xfrm>
              <a:off x="1920" y="11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7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2" name="Text Box 1045"/>
            <p:cNvSpPr txBox="1">
              <a:spLocks noChangeArrowheads="1"/>
            </p:cNvSpPr>
            <p:nvPr/>
          </p:nvSpPr>
          <p:spPr bwMode="auto">
            <a:xfrm>
              <a:off x="3408" y="11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7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3" name="Text Box 1046"/>
            <p:cNvSpPr txBox="1">
              <a:spLocks noChangeArrowheads="1"/>
            </p:cNvSpPr>
            <p:nvPr/>
          </p:nvSpPr>
          <p:spPr bwMode="auto">
            <a:xfrm>
              <a:off x="1968" y="3072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12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4" name="Text Box 1047"/>
            <p:cNvSpPr txBox="1">
              <a:spLocks noChangeArrowheads="1"/>
            </p:cNvSpPr>
            <p:nvPr/>
          </p:nvSpPr>
          <p:spPr bwMode="auto">
            <a:xfrm>
              <a:off x="1968" y="864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12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5" name="Text Box 1048"/>
            <p:cNvSpPr txBox="1">
              <a:spLocks noChangeArrowheads="1"/>
            </p:cNvSpPr>
            <p:nvPr/>
          </p:nvSpPr>
          <p:spPr bwMode="auto">
            <a:xfrm>
              <a:off x="2400" y="873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6" name="Text Box 1049"/>
            <p:cNvSpPr txBox="1">
              <a:spLocks noChangeArrowheads="1"/>
            </p:cNvSpPr>
            <p:nvPr/>
          </p:nvSpPr>
          <p:spPr bwMode="auto">
            <a:xfrm>
              <a:off x="2400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7" name="Text Box 1050"/>
            <p:cNvSpPr txBox="1">
              <a:spLocks noChangeArrowheads="1"/>
            </p:cNvSpPr>
            <p:nvPr/>
          </p:nvSpPr>
          <p:spPr bwMode="auto">
            <a:xfrm>
              <a:off x="3888" y="873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8" name="Text Box 1051"/>
            <p:cNvSpPr txBox="1">
              <a:spLocks noChangeArrowheads="1"/>
            </p:cNvSpPr>
            <p:nvPr/>
          </p:nvSpPr>
          <p:spPr bwMode="auto">
            <a:xfrm>
              <a:off x="3888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2055" name="Text Box 1052"/>
          <p:cNvSpPr txBox="1">
            <a:spLocks noChangeArrowheads="1"/>
          </p:cNvSpPr>
          <p:nvPr/>
        </p:nvSpPr>
        <p:spPr bwMode="auto">
          <a:xfrm>
            <a:off x="3395674" y="785794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Arial" charset="0"/>
              </a:rPr>
              <a:t>Primary Bile Acids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2928" y="-24"/>
            <a:ext cx="8229600" cy="927100"/>
          </a:xfrm>
        </p:spPr>
        <p:txBody>
          <a:bodyPr/>
          <a:lstStyle/>
          <a:p>
            <a:r>
              <a:rPr lang="en-US" sz="2800" dirty="0" smtClean="0"/>
              <a:t>Primary &amp; secondary bile acids</a:t>
            </a:r>
            <a:endParaRPr lang="en-US" sz="2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285728"/>
            <a:ext cx="196239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Cholesterol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8286" y="1071546"/>
            <a:ext cx="2249334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dirty="0" err="1" smtClean="0"/>
              <a:t>Cholic</a:t>
            </a:r>
            <a:r>
              <a:rPr lang="en-US" sz="2400" b="1" dirty="0" smtClean="0"/>
              <a:t> acid  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1071546"/>
            <a:ext cx="370486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Chenodeoxycholic</a:t>
            </a:r>
            <a:r>
              <a:rPr lang="en-US" sz="2400" b="1" dirty="0" smtClean="0"/>
              <a:t> acid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2643182"/>
            <a:ext cx="2885726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Deoxy-cholic</a:t>
            </a:r>
            <a:r>
              <a:rPr lang="en-US" sz="2400" b="1" dirty="0" smtClean="0"/>
              <a:t> acid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95210" y="2610145"/>
            <a:ext cx="2505814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lithocholic</a:t>
            </a:r>
            <a:r>
              <a:rPr lang="en-US" sz="2400" b="1" dirty="0" smtClean="0"/>
              <a:t> acid </a:t>
            </a:r>
            <a:endParaRPr lang="en-US" sz="2400" b="1" dirty="0"/>
          </a:p>
        </p:txBody>
      </p:sp>
      <p:sp>
        <p:nvSpPr>
          <p:cNvPr id="15" name="Down Arrow 14"/>
          <p:cNvSpPr/>
          <p:nvPr/>
        </p:nvSpPr>
        <p:spPr bwMode="auto">
          <a:xfrm>
            <a:off x="2571736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6215074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Left-Up Arrow 26"/>
          <p:cNvSpPr/>
          <p:nvPr/>
        </p:nvSpPr>
        <p:spPr bwMode="auto">
          <a:xfrm rot="13653262">
            <a:off x="5799484" y="3433714"/>
            <a:ext cx="1772876" cy="781186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8870" y="3643314"/>
            <a:ext cx="2194832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Glyco-lithocholic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572132" y="4429132"/>
            <a:ext cx="2180853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Tauro-lithocholic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1" name="Left-Up Arrow 30"/>
          <p:cNvSpPr/>
          <p:nvPr/>
        </p:nvSpPr>
        <p:spPr bwMode="auto">
          <a:xfrm rot="13653262">
            <a:off x="2358286" y="3428350"/>
            <a:ext cx="1780616" cy="796613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1856" y="4429132"/>
            <a:ext cx="2437334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Tauro-Deoxycholic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39" name="Bent Arrow 38"/>
          <p:cNvSpPr/>
          <p:nvPr/>
        </p:nvSpPr>
        <p:spPr bwMode="auto">
          <a:xfrm rot="5400000" flipV="1">
            <a:off x="-1035883" y="2678901"/>
            <a:ext cx="4143404" cy="1214446"/>
          </a:xfrm>
          <a:prstGeom prst="bentArrow">
            <a:avLst>
              <a:gd name="adj1" fmla="val 9444"/>
              <a:gd name="adj2" fmla="val 19815"/>
              <a:gd name="adj3" fmla="val 30926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680" y="3643314"/>
            <a:ext cx="2451312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Glyco-Deoxycholic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2" name="Bent Arrow 41"/>
          <p:cNvSpPr/>
          <p:nvPr/>
        </p:nvSpPr>
        <p:spPr bwMode="auto">
          <a:xfrm rot="16200000" flipH="1" flipV="1">
            <a:off x="6500826" y="3000372"/>
            <a:ext cx="4143404" cy="571504"/>
          </a:xfrm>
          <a:prstGeom prst="bentArrow">
            <a:avLst>
              <a:gd name="adj1" fmla="val 21888"/>
              <a:gd name="adj2" fmla="val 29444"/>
              <a:gd name="adj3" fmla="val 25000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483" y="5539103"/>
            <a:ext cx="1947969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Glyco-cholic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160532" y="6110607"/>
            <a:ext cx="193149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Tauro-cholic</a:t>
            </a:r>
            <a:r>
              <a:rPr lang="en-US" sz="2400" dirty="0" smtClean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9256" y="5467665"/>
            <a:ext cx="3525325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Glyco-chenodeoxycholic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00628" y="6072206"/>
            <a:ext cx="3508846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Tauro-chenodeoxycholic</a:t>
            </a:r>
            <a:endParaRPr lang="en-US" sz="2400" dirty="0" smtClean="0"/>
          </a:p>
        </p:txBody>
      </p:sp>
      <p:cxnSp>
        <p:nvCxnSpPr>
          <p:cNvPr id="47" name="Straight Arrow Connector 46"/>
          <p:cNvCxnSpPr>
            <a:stCxn id="4" idx="2"/>
          </p:cNvCxnSpPr>
          <p:nvPr/>
        </p:nvCxnSpPr>
        <p:spPr bwMode="auto">
          <a:xfrm rot="5400000">
            <a:off x="3364606" y="240276"/>
            <a:ext cx="252717" cy="1266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" idx="2"/>
          </p:cNvCxnSpPr>
          <p:nvPr/>
        </p:nvCxnSpPr>
        <p:spPr bwMode="auto">
          <a:xfrm rot="16200000" flipH="1">
            <a:off x="5043399" y="-171568"/>
            <a:ext cx="252715" cy="2090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535781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85748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14810" y="270247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14678" y="5429264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Conjugated  </a:t>
            </a:r>
            <a:endParaRPr lang="en-US" sz="20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8760"/>
            <a:ext cx="8229600" cy="9271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800" dirty="0" smtClean="0"/>
              <a:t>Biosynthesis of bile acids &amp; </a:t>
            </a:r>
            <a:r>
              <a:rPr lang="en-US" sz="2800" dirty="0" err="1" smtClean="0"/>
              <a:t>Enterohepatic</a:t>
            </a:r>
            <a:r>
              <a:rPr lang="en-US" sz="2800" dirty="0" smtClean="0"/>
              <a:t> circulation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/>
          <a:lstStyle/>
          <a:p>
            <a:r>
              <a:rPr lang="en-US" sz="2200" dirty="0" smtClean="0"/>
              <a:t>Bile acid synthesis occurs in </a:t>
            </a:r>
            <a:r>
              <a:rPr lang="en-US" sz="2200" b="1" dirty="0" smtClean="0">
                <a:solidFill>
                  <a:srgbClr val="0070C0"/>
                </a:solidFill>
              </a:rPr>
              <a:t>liver cells</a:t>
            </a:r>
            <a:r>
              <a:rPr lang="en-US" sz="2200" dirty="0" smtClean="0"/>
              <a:t> which synthesize </a:t>
            </a:r>
            <a:r>
              <a:rPr lang="en-US" sz="2200" b="1" u="sng" dirty="0" smtClean="0">
                <a:solidFill>
                  <a:srgbClr val="C00000"/>
                </a:solidFill>
              </a:rPr>
              <a:t>primary bile acids</a:t>
            </a:r>
            <a:r>
              <a:rPr lang="en-US" sz="2200" dirty="0" smtClean="0"/>
              <a:t>  in humans from </a:t>
            </a:r>
            <a:r>
              <a:rPr lang="en-US" sz="2200" b="1" dirty="0" smtClean="0">
                <a:solidFill>
                  <a:srgbClr val="0070C0"/>
                </a:solidFill>
              </a:rPr>
              <a:t>cholesterol.</a:t>
            </a:r>
            <a:endParaRPr lang="en-US" sz="2200" dirty="0" smtClean="0"/>
          </a:p>
          <a:p>
            <a:r>
              <a:rPr lang="en-US" sz="2200" dirty="0" smtClean="0"/>
              <a:t>Bile acids are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200" dirty="0" smtClean="0"/>
              <a:t> in the </a:t>
            </a:r>
            <a:r>
              <a:rPr lang="en-US" sz="2200" b="1" dirty="0" smtClean="0">
                <a:solidFill>
                  <a:srgbClr val="0070C0"/>
                </a:solidFill>
              </a:rPr>
              <a:t>gallbladder</a:t>
            </a:r>
            <a:r>
              <a:rPr lang="en-US" sz="2200" dirty="0" smtClean="0"/>
              <a:t> and are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cycled</a:t>
            </a:r>
            <a:r>
              <a:rPr lang="en-US" sz="2200" dirty="0" smtClean="0"/>
              <a:t> between the intestines and liver via the </a:t>
            </a:r>
            <a:r>
              <a:rPr lang="en-US" sz="2200" dirty="0" err="1" smtClean="0"/>
              <a:t>enterohepatic</a:t>
            </a:r>
            <a:r>
              <a:rPr lang="en-US" sz="2200" dirty="0" smtClean="0"/>
              <a:t> circulation. </a:t>
            </a:r>
          </a:p>
          <a:p>
            <a:r>
              <a:rPr lang="en-US" sz="2200" dirty="0" smtClean="0"/>
              <a:t>When these bile acids are secreted into the lumen of the </a:t>
            </a:r>
            <a:r>
              <a:rPr lang="en-US" sz="2200" b="1" dirty="0" smtClean="0">
                <a:solidFill>
                  <a:srgbClr val="0070C0"/>
                </a:solidFill>
              </a:rPr>
              <a:t>intestine</a:t>
            </a:r>
            <a:r>
              <a:rPr lang="en-US" sz="2200" dirty="0" smtClean="0"/>
              <a:t>, bacterial partial </a:t>
            </a:r>
            <a:r>
              <a:rPr lang="en-US" sz="2400" b="1" u="sng" dirty="0" err="1" smtClean="0"/>
              <a:t>dehydroxylation</a:t>
            </a:r>
            <a:r>
              <a:rPr lang="en-US" sz="2200" dirty="0" smtClean="0"/>
              <a:t> forms the </a:t>
            </a:r>
            <a:r>
              <a:rPr lang="en-US" sz="2200" b="1" u="sng" dirty="0" smtClean="0">
                <a:solidFill>
                  <a:srgbClr val="C00000"/>
                </a:solidFill>
              </a:rPr>
              <a:t>secondary bile acids</a:t>
            </a:r>
            <a:r>
              <a:rPr lang="en-US" sz="2200" b="1" dirty="0" smtClean="0"/>
              <a:t>.</a:t>
            </a:r>
            <a:endParaRPr lang="en-US" sz="2200" dirty="0" smtClean="0"/>
          </a:p>
          <a:p>
            <a:r>
              <a:rPr lang="en-US" sz="2200" dirty="0" err="1" smtClean="0"/>
              <a:t>Cholic</a:t>
            </a:r>
            <a:r>
              <a:rPr lang="en-US" sz="2200" dirty="0" smtClean="0"/>
              <a:t> acid is converted into </a:t>
            </a:r>
            <a:r>
              <a:rPr lang="en-US" sz="2200" dirty="0" err="1" smtClean="0"/>
              <a:t>deoxycholic</a:t>
            </a:r>
            <a:r>
              <a:rPr lang="en-US" sz="2200" dirty="0" smtClean="0"/>
              <a:t> acid and </a:t>
            </a:r>
            <a:r>
              <a:rPr lang="en-US" sz="2200" dirty="0" err="1" smtClean="0"/>
              <a:t>chenodeoxycholic</a:t>
            </a:r>
            <a:r>
              <a:rPr lang="en-US" sz="2200" dirty="0" smtClean="0"/>
              <a:t> acid into </a:t>
            </a:r>
            <a:r>
              <a:rPr lang="en-US" sz="2200" dirty="0" err="1" smtClean="0"/>
              <a:t>lithocholic</a:t>
            </a:r>
            <a:r>
              <a:rPr lang="en-US" sz="2200" dirty="0" smtClean="0"/>
              <a:t> acid.</a:t>
            </a:r>
          </a:p>
          <a:p>
            <a:r>
              <a:rPr lang="en-US" sz="2200" dirty="0" smtClean="0"/>
              <a:t>All these bile acids can be taken back up into the blood stream (~ 95%), return to the liver, and be re-secreted in a process known as </a:t>
            </a:r>
            <a:r>
              <a:rPr lang="en-US" sz="2200" b="1" dirty="0" err="1" smtClean="0">
                <a:solidFill>
                  <a:srgbClr val="0070C0"/>
                </a:solidFill>
              </a:rPr>
              <a:t>enterohepatic</a:t>
            </a:r>
            <a:r>
              <a:rPr lang="en-US" sz="2200" b="1" dirty="0" smtClean="0">
                <a:solidFill>
                  <a:srgbClr val="0070C0"/>
                </a:solidFill>
              </a:rPr>
              <a:t> circulation. </a:t>
            </a:r>
            <a:r>
              <a:rPr lang="en-US" sz="2200" b="1" dirty="0" smtClean="0">
                <a:solidFill>
                  <a:srgbClr val="0070C0"/>
                </a:solidFill>
              </a:rPr>
              <a:t>~</a:t>
            </a:r>
            <a:r>
              <a:rPr lang="en-US" sz="2200" b="1" dirty="0" smtClean="0">
                <a:solidFill>
                  <a:srgbClr val="0070C0"/>
                </a:solidFill>
              </a:rPr>
              <a:t>5% </a:t>
            </a:r>
            <a:r>
              <a:rPr lang="en-US" sz="2200" dirty="0" smtClean="0"/>
              <a:t>are excreted in </a:t>
            </a:r>
            <a:r>
              <a:rPr lang="en-US" sz="2200" dirty="0" err="1" smtClean="0"/>
              <a:t>faeces</a:t>
            </a:r>
            <a:r>
              <a:rPr lang="en-US" sz="2200" dirty="0" smtClean="0"/>
              <a:t>.</a:t>
            </a:r>
          </a:p>
          <a:p>
            <a:endParaRPr lang="en-US" sz="2200" b="1" dirty="0" smtClean="0">
              <a:solidFill>
                <a:srgbClr val="0070C0"/>
              </a:solidFill>
            </a:endParaRPr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4557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577" rIns="0" bIns="0"/>
          <a:lstStyle/>
          <a:p>
            <a:pPr>
              <a:tabLst>
                <a:tab pos="651510" algn="l"/>
                <a:tab pos="1303020" algn="l"/>
                <a:tab pos="1954530" algn="l"/>
                <a:tab pos="2606040" algn="l"/>
                <a:tab pos="3257550" algn="l"/>
                <a:tab pos="3909060" algn="l"/>
                <a:tab pos="4560570" algn="l"/>
                <a:tab pos="5212080" algn="l"/>
                <a:tab pos="5863590" algn="l"/>
                <a:tab pos="6515100" algn="l"/>
                <a:tab pos="7166610" algn="l"/>
                <a:tab pos="7818120" algn="l"/>
                <a:tab pos="8469630" algn="l"/>
              </a:tabLst>
            </a:pPr>
            <a:r>
              <a:rPr lang="en-US" sz="3600" dirty="0">
                <a:solidFill>
                  <a:schemeClr val="tx2"/>
                </a:solidFill>
              </a:rPr>
              <a:t>Bile acids undergo </a:t>
            </a:r>
            <a:r>
              <a:rPr lang="en-US" sz="3600" dirty="0" err="1">
                <a:solidFill>
                  <a:schemeClr val="tx2"/>
                </a:solidFill>
              </a:rPr>
              <a:t>enterohepatic</a:t>
            </a:r>
            <a:r>
              <a:rPr lang="en-US" sz="3600" dirty="0">
                <a:solidFill>
                  <a:schemeClr val="tx2"/>
                </a:solidFill>
              </a:rPr>
              <a:t> cycling 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endParaRPr lang="ar-JO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97280"/>
            <a:ext cx="6858000" cy="5212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 Functions of bile acids/salts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1.  The main function of bile acids is to act as </a:t>
            </a:r>
            <a:r>
              <a:rPr lang="en-US" sz="2400" b="1" dirty="0" smtClean="0">
                <a:solidFill>
                  <a:srgbClr val="0070C0"/>
                </a:solidFill>
              </a:rPr>
              <a:t>powerful detergents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0070C0"/>
                </a:solidFill>
              </a:rPr>
              <a:t>emulsifying agents </a:t>
            </a:r>
            <a:r>
              <a:rPr lang="en-US" sz="2400" dirty="0" smtClean="0"/>
              <a:t>in the intestines to aid the </a:t>
            </a:r>
            <a:r>
              <a:rPr lang="en-US" sz="2400" dirty="0" smtClean="0">
                <a:solidFill>
                  <a:srgbClr val="008000"/>
                </a:solidFill>
              </a:rPr>
              <a:t>digestion and absorption </a:t>
            </a:r>
            <a:r>
              <a:rPr lang="en-US" sz="2400" dirty="0" smtClean="0"/>
              <a:t>of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sz="2400" dirty="0" smtClean="0"/>
              <a:t>,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monoacylglycerols</a:t>
            </a:r>
            <a:r>
              <a:rPr lang="en-US" sz="2400" dirty="0" smtClean="0"/>
              <a:t>,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fat-soluble vitamins </a:t>
            </a:r>
            <a:r>
              <a:rPr lang="en-US" sz="2400" dirty="0" smtClean="0"/>
              <a:t>and other fatty products.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As </a:t>
            </a:r>
            <a:r>
              <a:rPr lang="en-US" sz="2400" dirty="0" err="1" smtClean="0"/>
              <a:t>amphipathic</a:t>
            </a:r>
            <a:r>
              <a:rPr lang="en-US" sz="2400" dirty="0" smtClean="0"/>
              <a:t> molecules, conjugated bile salts sit at the lipid/water interface to form </a:t>
            </a:r>
            <a:r>
              <a:rPr lang="en-US" sz="2400" b="1" dirty="0" smtClean="0">
                <a:solidFill>
                  <a:srgbClr val="0070C0"/>
                </a:solidFill>
              </a:rPr>
              <a:t>micelles</a:t>
            </a:r>
            <a:r>
              <a:rPr lang="en-US" sz="2400" dirty="0" smtClean="0"/>
              <a:t> and can </a:t>
            </a:r>
            <a:r>
              <a:rPr lang="en-US" sz="2400" b="1" dirty="0" err="1" smtClean="0">
                <a:solidFill>
                  <a:srgbClr val="008000"/>
                </a:solidFill>
              </a:rPr>
              <a:t>solubilize</a:t>
            </a:r>
            <a:r>
              <a:rPr lang="en-US" sz="2400" b="1" dirty="0" smtClean="0">
                <a:solidFill>
                  <a:srgbClr val="008000"/>
                </a:solidFill>
              </a:rPr>
              <a:t> lipids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Bile acid-containing micelles aid </a:t>
            </a:r>
            <a:r>
              <a:rPr lang="en-US" sz="2400" b="1" dirty="0" smtClean="0">
                <a:solidFill>
                  <a:srgbClr val="0070C0"/>
                </a:solidFill>
              </a:rPr>
              <a:t>lipases</a:t>
            </a:r>
            <a:r>
              <a:rPr lang="en-US" sz="2400" dirty="0" smtClean="0"/>
              <a:t> to digest lipids.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2" descr="C:\Documents and Settings\Administrator\Desktop\micell\Action-of-Bile-in-Lipid-Diges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14884"/>
            <a:ext cx="8143932" cy="185738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8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Functions of bile acids/salts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2. Prevent the precipitation of cholesterol </a:t>
            </a:r>
            <a:r>
              <a:rPr lang="en-US" sz="2400" dirty="0" smtClean="0"/>
              <a:t>in bile.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3. This is the major pathway for the </a:t>
            </a:r>
            <a:r>
              <a:rPr lang="en-US" sz="2400" b="1" dirty="0" smtClean="0">
                <a:solidFill>
                  <a:srgbClr val="0070C0"/>
                </a:solidFill>
              </a:rPr>
              <a:t>removal of cholesterol from the body</a:t>
            </a:r>
            <a:r>
              <a:rPr lang="en-US" sz="2400" dirty="0" smtClean="0"/>
              <a:t> as ~ 5% of bile acids is lost into the feces.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4. bile acids act as </a:t>
            </a:r>
            <a:r>
              <a:rPr lang="en-US" sz="2400" b="1" dirty="0" smtClean="0">
                <a:solidFill>
                  <a:srgbClr val="0070C0"/>
                </a:solidFill>
              </a:rPr>
              <a:t>signaling molecules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They have an influence on the metabolism of lipids and of glucose.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5. bile acid has </a:t>
            </a:r>
            <a:r>
              <a:rPr lang="en-US" sz="2400" b="1" dirty="0" smtClean="0">
                <a:solidFill>
                  <a:srgbClr val="0070C0"/>
                </a:solidFill>
              </a:rPr>
              <a:t>inhibitory effects upon apoptosis </a:t>
            </a:r>
            <a:r>
              <a:rPr lang="en-US" sz="2400" dirty="0" smtClean="0"/>
              <a:t>and is being study for potential beneficial effects in a number of disease states such as Alzheimer's.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dirty="0" smtClean="0"/>
              <a:t>Clinical significance of bile salts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err="1" smtClean="0">
                <a:solidFill>
                  <a:srgbClr val="0070C0"/>
                </a:solidFill>
              </a:rPr>
              <a:t>Hyperlipidemia</a:t>
            </a:r>
            <a:r>
              <a:rPr lang="en-US" sz="2400" b="1" u="sng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400" dirty="0" smtClean="0"/>
              <a:t>As bile acids are made from endogenous cholesterol, disruption of the </a:t>
            </a:r>
            <a:r>
              <a:rPr lang="en-US" sz="2400" dirty="0" err="1" smtClean="0"/>
              <a:t>enterohepatic</a:t>
            </a:r>
            <a:r>
              <a:rPr lang="en-US" sz="2400" dirty="0" smtClean="0"/>
              <a:t> circulation of bile acids will lower cholesterol. 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Bile acid </a:t>
            </a:r>
            <a:r>
              <a:rPr lang="en-US" sz="2400" b="1" dirty="0" err="1" smtClean="0">
                <a:solidFill>
                  <a:srgbClr val="008000"/>
                </a:solidFill>
              </a:rPr>
              <a:t>sequestrants</a:t>
            </a:r>
            <a:r>
              <a:rPr lang="en-US" sz="2400" dirty="0" smtClean="0"/>
              <a:t> bind bile acids in the gut, preventing </a:t>
            </a:r>
            <a:r>
              <a:rPr lang="en-US" sz="2400" dirty="0" err="1" smtClean="0"/>
              <a:t>reabsorption</a:t>
            </a:r>
            <a:r>
              <a:rPr lang="en-US" sz="2400" dirty="0" smtClean="0"/>
              <a:t>. In so doing, more endogenous cholesterol is shunted into the production of bile acids, thereby lowering cholesterol levels. The sequestered bile acids are then excreted in the feces.</a:t>
            </a:r>
          </a:p>
          <a:p>
            <a:pPr>
              <a:buNone/>
            </a:pPr>
            <a:r>
              <a:rPr lang="en-US" sz="2400" b="1" u="sng" dirty="0" err="1" smtClean="0">
                <a:solidFill>
                  <a:srgbClr val="0070C0"/>
                </a:solidFill>
              </a:rPr>
              <a:t>Cholestasis</a:t>
            </a:r>
            <a:endParaRPr lang="en-US" sz="2400" b="1" u="sng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 </a:t>
            </a:r>
            <a:r>
              <a:rPr lang="en-US" sz="2400" dirty="0" smtClean="0"/>
              <a:t>Structural or functional abnormalities of the </a:t>
            </a:r>
            <a:r>
              <a:rPr lang="en-US" sz="2400" dirty="0" err="1" smtClean="0"/>
              <a:t>biliary</a:t>
            </a:r>
            <a:r>
              <a:rPr lang="en-US" sz="2400" dirty="0" smtClean="0"/>
              <a:t> system result in 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bile acids in the blood</a:t>
            </a:r>
            <a:r>
              <a:rPr lang="en-US" sz="2400" dirty="0" smtClean="0"/>
              <a:t>. Bile acids are related to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itching.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Colon cancer</a:t>
            </a:r>
          </a:p>
          <a:p>
            <a:r>
              <a:rPr lang="en-US" sz="2400" dirty="0" smtClean="0"/>
              <a:t>At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concentrations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bile acids are toxic </a:t>
            </a:r>
            <a:r>
              <a:rPr lang="en-US" sz="2400" dirty="0" smtClean="0"/>
              <a:t>and their presence is relevant to colon cancer. </a:t>
            </a:r>
          </a:p>
          <a:p>
            <a:pPr>
              <a:buNone/>
            </a:pPr>
            <a:endParaRPr lang="en-US" sz="2800" b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Gallstones:</a:t>
            </a:r>
          </a:p>
          <a:p>
            <a:r>
              <a:rPr lang="en-US" sz="2400" dirty="0" smtClean="0"/>
              <a:t>Gallstones may result from: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Increased </a:t>
            </a:r>
            <a:r>
              <a:rPr lang="en-US" sz="2400" b="1" dirty="0" smtClean="0">
                <a:solidFill>
                  <a:srgbClr val="008000"/>
                </a:solidFill>
              </a:rPr>
              <a:t>saturation of cholesterol 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Bile </a:t>
            </a:r>
            <a:r>
              <a:rPr lang="en-US" sz="2400" b="1" dirty="0" smtClean="0">
                <a:solidFill>
                  <a:srgbClr val="008000"/>
                </a:solidFill>
              </a:rPr>
              <a:t>stasis.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concentrations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b="1" u="sng" dirty="0" smtClean="0">
                <a:solidFill>
                  <a:srgbClr val="7030A0"/>
                </a:solidFill>
              </a:rPr>
              <a:t>Bile acids </a:t>
            </a:r>
            <a:r>
              <a:rPr lang="en-US" sz="2400" dirty="0" smtClean="0"/>
              <a:t>or </a:t>
            </a:r>
            <a:r>
              <a:rPr lang="en-US" sz="2400" b="1" u="sng" dirty="0" smtClean="0">
                <a:solidFill>
                  <a:srgbClr val="7030A0"/>
                </a:solidFill>
              </a:rPr>
              <a:t>Phospholipids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in bile reduce cholesterol solubility and lead to microcrystal formation. </a:t>
            </a:r>
          </a:p>
          <a:p>
            <a:r>
              <a:rPr lang="en-US" sz="2400" dirty="0" smtClean="0"/>
              <a:t>Oral therapy with </a:t>
            </a:r>
            <a:r>
              <a:rPr lang="en-US" sz="2400" dirty="0" err="1" smtClean="0"/>
              <a:t>chenodeoxycholic</a:t>
            </a:r>
            <a:r>
              <a:rPr lang="en-US" sz="2400" dirty="0" smtClean="0"/>
              <a:t> acid has been used to dissolve cholesterol gallstones.</a:t>
            </a:r>
            <a:r>
              <a:rPr lang="en-US" sz="2400" baseline="300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927100"/>
          </a:xfrm>
        </p:spPr>
        <p:txBody>
          <a:bodyPr/>
          <a:lstStyle/>
          <a:p>
            <a:r>
              <a:rPr lang="en-US" sz="3200" dirty="0" smtClean="0"/>
              <a:t>Clinical significance of bile salts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14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</a:rPr>
              <a:t>C</a:t>
            </a:r>
            <a:r>
              <a:rPr lang="en-US" sz="4000" b="1" baseline="-25000" dirty="0" smtClean="0">
                <a:latin typeface="Arial" charset="0"/>
              </a:rPr>
              <a:t>21</a:t>
            </a:r>
            <a:r>
              <a:rPr lang="en-US" sz="4000" b="1" dirty="0" smtClean="0">
                <a:latin typeface="Arial" charset="0"/>
              </a:rPr>
              <a:t>, C</a:t>
            </a:r>
            <a:r>
              <a:rPr lang="en-US" sz="4000" b="1" baseline="-25000" dirty="0" smtClean="0">
                <a:latin typeface="Arial" charset="0"/>
              </a:rPr>
              <a:t>19</a:t>
            </a:r>
            <a:r>
              <a:rPr lang="en-US" sz="4000" b="1" dirty="0" smtClean="0">
                <a:latin typeface="Arial" charset="0"/>
              </a:rPr>
              <a:t> and C</a:t>
            </a:r>
            <a:r>
              <a:rPr lang="en-US" sz="4000" b="1" baseline="-25000" dirty="0" smtClean="0">
                <a:latin typeface="Arial" charset="0"/>
              </a:rPr>
              <a:t>18</a:t>
            </a:r>
          </a:p>
        </p:txBody>
      </p:sp>
      <p:pic>
        <p:nvPicPr>
          <p:cNvPr id="23555" name="Picture 3" descr="C:\DOCUME~1\TBanks\LOCALS~1\Temp\\msotw9_tem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68438"/>
            <a:ext cx="804389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~1\TBanks\LOCALS~1\Temp\\msotw9_temp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71950"/>
            <a:ext cx="7929618" cy="24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1142984"/>
            <a:ext cx="2767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 smtClean="0">
                <a:latin typeface="Arial" charset="0"/>
              </a:rPr>
              <a:t>Adrenocortical</a:t>
            </a:r>
            <a:endParaRPr lang="en-US" sz="2400" b="1" dirty="0" smtClean="0">
              <a:latin typeface="Arial" charset="0"/>
            </a:endParaRPr>
          </a:p>
          <a:p>
            <a:pPr eaLnBrk="0" hangingPunct="0"/>
            <a:r>
              <a:rPr lang="en-US" sz="2400" b="1" dirty="0" smtClean="0"/>
              <a:t> h</a:t>
            </a:r>
            <a:r>
              <a:rPr lang="en-US" sz="2400" b="1" dirty="0" smtClean="0">
                <a:latin typeface="Arial" charset="0"/>
              </a:rPr>
              <a:t>ormone (21 C)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" y="388620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600" b="1" dirty="0" smtClean="0">
                <a:latin typeface="Arial" charset="0"/>
              </a:rPr>
              <a:t>Male sex </a:t>
            </a:r>
            <a:r>
              <a:rPr lang="en-US" sz="2600" b="1" dirty="0" smtClean="0"/>
              <a:t>h</a:t>
            </a:r>
            <a:r>
              <a:rPr lang="en-US" sz="2600" b="1" dirty="0" smtClean="0">
                <a:latin typeface="Arial" charset="0"/>
              </a:rPr>
              <a:t>ormone (19 C)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072066" y="3929066"/>
            <a:ext cx="3858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latin typeface="Arial" charset="0"/>
              </a:rPr>
              <a:t>Female sex hormone (18 C)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00364" y="1500174"/>
            <a:ext cx="1000132" cy="1000132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43570" y="5286388"/>
            <a:ext cx="785818" cy="857256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929454" y="1643050"/>
            <a:ext cx="1000132" cy="785818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xplosion 1 14"/>
          <p:cNvSpPr/>
          <p:nvPr/>
        </p:nvSpPr>
        <p:spPr bwMode="auto">
          <a:xfrm>
            <a:off x="6215074" y="4929198"/>
            <a:ext cx="214314" cy="285752"/>
          </a:xfrm>
          <a:prstGeom prst="irregularSeal1">
            <a:avLst/>
          </a:prstGeom>
          <a:solidFill>
            <a:srgbClr val="66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224466" y="1142984"/>
            <a:ext cx="3858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latin typeface="Arial" charset="0"/>
              </a:rPr>
              <a:t>Female sex hormone (21 C)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14480" y="2143116"/>
            <a:ext cx="714380" cy="509590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14290"/>
            <a:ext cx="8286808" cy="5697559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Bile acids/salts</a:t>
            </a:r>
          </a:p>
          <a:p>
            <a:pPr marL="571500" indent="-571500">
              <a:buNone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bile acids/salts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 smtClean="0"/>
              <a:t>Bile acids: primary &amp; secondary.</a:t>
            </a:r>
          </a:p>
          <a:p>
            <a:r>
              <a:rPr lang="en-US" sz="2400" dirty="0" smtClean="0"/>
              <a:t>Bile acids: conjugated &amp; non-conjugated.</a:t>
            </a:r>
          </a:p>
          <a:p>
            <a:r>
              <a:rPr lang="en-US" sz="2400" dirty="0" smtClean="0"/>
              <a:t>Bile salts: sodium &amp; potassium salts of bile acids.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Bile acids: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  <a:p>
            <a:r>
              <a:rPr lang="en-US" sz="2400" dirty="0" smtClean="0"/>
              <a:t>Bile salts constitute a large family of molecules, composed of a </a:t>
            </a:r>
            <a:r>
              <a:rPr lang="en-US" sz="2400" b="1" dirty="0" smtClean="0">
                <a:solidFill>
                  <a:srgbClr val="000066"/>
                </a:solidFill>
              </a:rPr>
              <a:t>steroid structure </a:t>
            </a:r>
            <a:r>
              <a:rPr lang="en-US" sz="2400" dirty="0" smtClean="0"/>
              <a:t>with four rings, a side-chain terminating in a </a:t>
            </a:r>
            <a:r>
              <a:rPr lang="en-US" sz="2400" b="1" dirty="0" smtClean="0">
                <a:solidFill>
                  <a:srgbClr val="000066"/>
                </a:solidFill>
              </a:rPr>
              <a:t>carboxylic acid</a:t>
            </a:r>
            <a:r>
              <a:rPr lang="en-US" sz="2400" dirty="0" smtClean="0"/>
              <a:t>, and the presence of </a:t>
            </a:r>
            <a:r>
              <a:rPr lang="en-US" sz="2400" b="1" dirty="0" smtClean="0">
                <a:solidFill>
                  <a:srgbClr val="000066"/>
                </a:solidFill>
              </a:rPr>
              <a:t>different numbers of hydroxyl groups.</a:t>
            </a:r>
          </a:p>
          <a:p>
            <a:r>
              <a:rPr lang="en-US" sz="2400" dirty="0" smtClean="0"/>
              <a:t>All bile acids have a 3-hydroxyl group, derived from the parent molecule,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cholesterol.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 smtClean="0">
                <a:solidFill>
                  <a:srgbClr val="000066"/>
                </a:solidFill>
                <a:cs typeface="Times New Roman" pitchFamily="18" charset="0"/>
              </a:rPr>
              <a:t>  Bile acids/salts </a:t>
            </a:r>
            <a:r>
              <a:rPr lang="en-US" sz="2400" dirty="0" smtClean="0">
                <a:cs typeface="Times New Roman" pitchFamily="18" charset="0"/>
              </a:rPr>
              <a:t>are polar derivatives of cholesterol.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  Bile acids are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amphipathic</a:t>
            </a:r>
            <a:r>
              <a:rPr lang="en-US" sz="2400" dirty="0" smtClean="0">
                <a:cs typeface="Times New Roman" pitchFamily="18" charset="0"/>
              </a:rPr>
              <a:t>. 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3200" u="sng" dirty="0" smtClean="0"/>
              <a:t>Corticosteroids</a:t>
            </a:r>
            <a:r>
              <a:rPr lang="en-US" sz="3200" dirty="0" smtClean="0"/>
              <a:t>: ex. </a:t>
            </a:r>
            <a:r>
              <a:rPr lang="en-US" sz="3200" dirty="0" err="1" smtClean="0"/>
              <a:t>Cortisol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21 C</a:t>
            </a:r>
            <a:r>
              <a:rPr lang="en-US" sz="2400" dirty="0" smtClean="0"/>
              <a:t> steroid hormone. They are formed in adrenal cortex.</a:t>
            </a:r>
          </a:p>
          <a:p>
            <a:r>
              <a:rPr lang="en-US" sz="2400" dirty="0" smtClean="0"/>
              <a:t>Corticosteroids are involved in: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maintaining electrolyte levels.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metabolism of carbohydrates.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 mediating the allergic response. </a:t>
            </a:r>
            <a:r>
              <a:rPr lang="en-US" sz="2400" dirty="0" smtClean="0"/>
              <a:t>Released in response to stress.</a:t>
            </a: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Cortisol</a:t>
            </a:r>
            <a:r>
              <a:rPr lang="en-US" sz="2400" dirty="0" smtClean="0"/>
              <a:t> is the most abundant of the corticosteroids. </a:t>
            </a:r>
          </a:p>
          <a:p>
            <a:pPr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Male sex hormones: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ex.Testosterone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19 C </a:t>
            </a:r>
            <a:r>
              <a:rPr lang="en-US" sz="2400" dirty="0" smtClean="0"/>
              <a:t>steroid hormone.</a:t>
            </a:r>
          </a:p>
          <a:p>
            <a:r>
              <a:rPr lang="en-US" sz="2400" dirty="0" smtClean="0"/>
              <a:t>Testosterone is the </a:t>
            </a:r>
            <a:r>
              <a:rPr lang="en-US" sz="2400" b="1" dirty="0" smtClean="0">
                <a:solidFill>
                  <a:srgbClr val="0070C0"/>
                </a:solidFill>
              </a:rPr>
              <a:t>main</a:t>
            </a:r>
            <a:r>
              <a:rPr lang="en-US" sz="2400" dirty="0" smtClean="0"/>
              <a:t> male sex hormone.</a:t>
            </a:r>
          </a:p>
          <a:p>
            <a:r>
              <a:rPr lang="en-US" sz="2400" dirty="0" smtClean="0"/>
              <a:t>synthesized in the </a:t>
            </a:r>
            <a:r>
              <a:rPr lang="en-US" sz="2400" b="1" dirty="0" smtClean="0">
                <a:solidFill>
                  <a:srgbClr val="0070C0"/>
                </a:solidFill>
              </a:rPr>
              <a:t>testes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responsible for the development of male secondary sex characteristics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46"/>
            <a:ext cx="8229600" cy="927100"/>
          </a:xfrm>
        </p:spPr>
        <p:txBody>
          <a:bodyPr/>
          <a:lstStyle/>
          <a:p>
            <a:r>
              <a:rPr lang="en-US" sz="3200" u="sng" dirty="0" smtClean="0"/>
              <a:t>Female sex hormones: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err="1" smtClean="0">
                <a:solidFill>
                  <a:schemeClr val="tx2"/>
                </a:solidFill>
              </a:rPr>
              <a:t>Estradiol</a:t>
            </a:r>
            <a:r>
              <a:rPr lang="en-US" sz="2800" b="1" dirty="0" smtClean="0">
                <a:solidFill>
                  <a:schemeClr val="tx2"/>
                </a:solidFill>
              </a:rPr>
              <a:t> (18C):</a:t>
            </a:r>
          </a:p>
          <a:p>
            <a:r>
              <a:rPr lang="en-US" sz="2400" dirty="0" smtClean="0"/>
              <a:t>synthesized in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ovaries.</a:t>
            </a:r>
          </a:p>
          <a:p>
            <a:r>
              <a:rPr lang="en-US" sz="2400" dirty="0" smtClean="0"/>
              <a:t>responsible for the development of female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sex characteristics </a:t>
            </a:r>
            <a:r>
              <a:rPr lang="en-US" sz="2400" dirty="0" smtClean="0"/>
              <a:t>and control of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cycle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Progesterone (21C)</a:t>
            </a:r>
          </a:p>
          <a:p>
            <a:r>
              <a:rPr lang="en-US" sz="2400" dirty="0" smtClean="0"/>
              <a:t>Suppresses ovulation during pregnancy. </a:t>
            </a:r>
          </a:p>
          <a:p>
            <a:r>
              <a:rPr lang="en-US" sz="2400" dirty="0" smtClean="0"/>
              <a:t>Pregnancy maintaining.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4000" dirty="0" smtClean="0"/>
              <a:t>IV. </a:t>
            </a:r>
            <a:r>
              <a:rPr lang="en-US" sz="4000" dirty="0" err="1" smtClean="0"/>
              <a:t>Carotenoids</a:t>
            </a:r>
            <a:endParaRPr lang="en-US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051829" cy="4221163"/>
          </a:xfrm>
        </p:spPr>
        <p:txBody>
          <a:bodyPr/>
          <a:lstStyle/>
          <a:p>
            <a:pPr marL="0" indent="0">
              <a:defRPr/>
            </a:pPr>
            <a:r>
              <a:rPr lang="en-US" sz="2400" dirty="0" err="1" smtClean="0"/>
              <a:t>Carotenoids</a:t>
            </a:r>
            <a:r>
              <a:rPr lang="en-US" sz="2400" dirty="0" smtClean="0"/>
              <a:t> are naturally occurring pigments.</a:t>
            </a:r>
          </a:p>
          <a:p>
            <a:pPr marL="0" indent="0">
              <a:defRPr/>
            </a:pPr>
            <a:r>
              <a:rPr lang="en-US" sz="2400" dirty="0" smtClean="0"/>
              <a:t>Structurally, </a:t>
            </a:r>
            <a:r>
              <a:rPr lang="en-US" sz="2400" dirty="0" err="1" smtClean="0"/>
              <a:t>carotenoids</a:t>
            </a:r>
            <a:r>
              <a:rPr lang="en-US" sz="2400" dirty="0" smtClean="0"/>
              <a:t> have 40 carbons.  Two C</a:t>
            </a:r>
            <a:r>
              <a:rPr lang="en-US" sz="2400" baseline="-25000" dirty="0" smtClean="0"/>
              <a:t>20</a:t>
            </a:r>
            <a:r>
              <a:rPr lang="en-US" sz="2400" dirty="0" smtClean="0"/>
              <a:t> units are linked in a tail-to-tail fashion.</a:t>
            </a:r>
          </a:p>
          <a:p>
            <a:pPr marL="0" indent="0">
              <a:defRPr/>
            </a:pPr>
            <a:r>
              <a:rPr lang="en-US" sz="2400" dirty="0" smtClean="0"/>
              <a:t>Example: </a:t>
            </a:r>
            <a:r>
              <a:rPr lang="en-US" sz="24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-carotene</a:t>
            </a:r>
            <a:r>
              <a:rPr lang="en-US" sz="2400" dirty="0" smtClean="0"/>
              <a:t>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of vitamin A</a:t>
            </a:r>
          </a:p>
          <a:p>
            <a:pPr marL="0" indent="0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  <a:defRPr/>
            </a:pP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  <a:p>
            <a:pPr marL="0" indent="0" algn="r"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Thank you &amp; Best wishes</a:t>
            </a:r>
          </a:p>
          <a:p>
            <a:pPr marL="0" indent="0" algn="r"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Dr.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Eman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Shaat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928662" y="3143248"/>
            <a:ext cx="6864350" cy="1368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55786" y="4714884"/>
            <a:ext cx="26305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b="1" dirty="0">
                <a:latin typeface="Symbol" pitchFamily="18" charset="2"/>
              </a:rPr>
              <a:t>b</a:t>
            </a:r>
            <a:r>
              <a:rPr lang="en-US" sz="2000" b="1" dirty="0">
                <a:latin typeface="Arial" pitchFamily="34" charset="0"/>
              </a:rPr>
              <a:t>-Carotene (carrots)</a:t>
            </a:r>
          </a:p>
        </p:txBody>
      </p:sp>
      <p:pic>
        <p:nvPicPr>
          <p:cNvPr id="6" name="Picture 2" descr="F: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38"/>
            <a:ext cx="2143140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8" name="Down Arrow 7"/>
          <p:cNvSpPr/>
          <p:nvPr/>
        </p:nvSpPr>
        <p:spPr bwMode="auto">
          <a:xfrm flipH="1">
            <a:off x="4383405" y="3000372"/>
            <a:ext cx="45719" cy="6926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Bile acids: Overview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00200"/>
            <a:ext cx="716280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63229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Biosynthesis of bile acids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942082" name="Picture 2" descr="Biosynthesis of bile ac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358246" cy="5357851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 bwMode="auto">
          <a:xfrm>
            <a:off x="3286116" y="1428736"/>
            <a:ext cx="142876" cy="785818"/>
          </a:xfrm>
          <a:prstGeom prst="down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dirty="0" smtClean="0"/>
              <a:t>Bile acids/salts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928670"/>
            <a:ext cx="7667965" cy="4122739"/>
            <a:chOff x="262" y="720"/>
            <a:chExt cx="4224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539" cy="3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</a:t>
              </a:r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R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59454" y="185736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01934" y="21431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23512" y="5072074"/>
            <a:ext cx="8220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= H in non-</a:t>
            </a:r>
            <a:r>
              <a:rPr lang="en-US" sz="2400" dirty="0" err="1" smtClean="0"/>
              <a:t>cojugated</a:t>
            </a:r>
            <a:r>
              <a:rPr lang="en-US" sz="2400" dirty="0" smtClean="0"/>
              <a:t> bile acids.</a:t>
            </a:r>
          </a:p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= Na+/K+ in non-</a:t>
            </a:r>
            <a:r>
              <a:rPr lang="en-US" sz="2400" dirty="0" err="1" smtClean="0"/>
              <a:t>cojugated</a:t>
            </a:r>
            <a:r>
              <a:rPr lang="en-US" sz="2400" dirty="0" smtClean="0"/>
              <a:t> bile  salts.</a:t>
            </a:r>
          </a:p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= </a:t>
            </a:r>
            <a:r>
              <a:rPr lang="en-US" sz="2400" dirty="0" err="1" smtClean="0"/>
              <a:t>glycine</a:t>
            </a:r>
            <a:r>
              <a:rPr lang="en-US" sz="2400" dirty="0" smtClean="0"/>
              <a:t>/</a:t>
            </a:r>
            <a:r>
              <a:rPr lang="en-US" sz="2400" dirty="0" err="1" smtClean="0"/>
              <a:t>taurine</a:t>
            </a:r>
            <a:r>
              <a:rPr lang="en-US" sz="2400" dirty="0" smtClean="0"/>
              <a:t> in conjugated bile acids.</a:t>
            </a:r>
          </a:p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smtClean="0"/>
              <a:t>= Na+/K+ salts of </a:t>
            </a:r>
            <a:r>
              <a:rPr lang="en-US" sz="2400" dirty="0" err="1" smtClean="0"/>
              <a:t>glycine</a:t>
            </a:r>
            <a:r>
              <a:rPr lang="en-US" sz="2400" dirty="0" smtClean="0"/>
              <a:t>/</a:t>
            </a:r>
            <a:r>
              <a:rPr lang="en-US" sz="2400" dirty="0" err="1" smtClean="0"/>
              <a:t>taurine</a:t>
            </a:r>
            <a:r>
              <a:rPr lang="en-US" sz="2400" dirty="0" smtClean="0"/>
              <a:t>  in conjugated bile salts.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572396" y="1857364"/>
            <a:ext cx="642942" cy="5000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dirty="0" smtClean="0"/>
              <a:t>Bile acids: </a:t>
            </a:r>
            <a:r>
              <a:rPr lang="en-US" sz="3600" dirty="0" err="1" smtClean="0"/>
              <a:t>Cholic</a:t>
            </a:r>
            <a:r>
              <a:rPr lang="en-US" sz="3600" dirty="0" smtClean="0"/>
              <a:t> acid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9" y="5254645"/>
            <a:ext cx="3187693" cy="1031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Polar groups are: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 smtClean="0"/>
              <a:t> OH groups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 smtClean="0"/>
              <a:t> COOH group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000108"/>
            <a:ext cx="7410187" cy="4122739"/>
            <a:chOff x="262" y="720"/>
            <a:chExt cx="4082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</p:grpSp>
      <p:sp>
        <p:nvSpPr>
          <p:cNvPr id="18" name="Rectangle 14"/>
          <p:cNvSpPr txBox="1">
            <a:spLocks noChangeArrowheads="1"/>
          </p:cNvSpPr>
          <p:nvPr/>
        </p:nvSpPr>
        <p:spPr bwMode="gray">
          <a:xfrm>
            <a:off x="4714876" y="5357826"/>
            <a:ext cx="428628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Cholic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acid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the most common bile acid. </a:t>
            </a:r>
            <a:r>
              <a:rPr lang="en-US" sz="2400" kern="0" dirty="0" smtClean="0">
                <a:latin typeface="+mn-lt"/>
              </a:rPr>
              <a:t>It contains 3 OH groups at 3, 7, 12.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192880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</a:t>
            </a:r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3600844" y="1256887"/>
            <a:ext cx="727869" cy="714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938187" y="3214686"/>
            <a:ext cx="152955" cy="10136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5286381" y="4500569"/>
            <a:ext cx="1153088" cy="142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386693" y="1293827"/>
            <a:ext cx="693737" cy="392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4"/>
          <p:cNvSpPr txBox="1">
            <a:spLocks noChangeArrowheads="1"/>
          </p:cNvSpPr>
          <p:nvPr/>
        </p:nvSpPr>
        <p:spPr bwMode="gray">
          <a:xfrm>
            <a:off x="6215074" y="2857496"/>
            <a:ext cx="2428892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Conjugation site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3306" y="24573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01725" y="385762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43042" y="38576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 bwMode="auto">
          <a:xfrm>
            <a:off x="6215074" y="928670"/>
            <a:ext cx="1785950" cy="1714512"/>
          </a:xfrm>
          <a:prstGeom prst="ellipse">
            <a:avLst/>
          </a:prstGeom>
          <a:noFill/>
          <a:ln w="63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3" name="Rectangle 32"/>
          <p:cNvSpPr/>
          <p:nvPr/>
        </p:nvSpPr>
        <p:spPr>
          <a:xfrm>
            <a:off x="392583" y="1142984"/>
            <a:ext cx="3036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non-conjugated bile acid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60375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dirty="0" smtClean="0"/>
              <a:t>Bile salts: Sodium </a:t>
            </a:r>
            <a:r>
              <a:rPr lang="en-US" sz="3600" dirty="0" err="1" smtClean="0"/>
              <a:t>cholate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(non-conjugated bile salt)</a:t>
            </a:r>
            <a:r>
              <a:rPr lang="en-US" sz="2400" dirty="0" smtClean="0"/>
              <a:t> </a:t>
            </a:r>
            <a:endParaRPr lang="en-US" sz="3600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143001"/>
            <a:ext cx="8040108" cy="4117976"/>
            <a:chOff x="262" y="720"/>
            <a:chExt cx="4429" cy="2594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91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74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Na+</a:t>
              </a:r>
              <a:endPara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643834" y="2000240"/>
            <a:ext cx="857256" cy="71438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21431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40719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3108" y="40005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43306" y="142873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US" sz="2000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r>
              <a:rPr lang="en-US" sz="2400" dirty="0" smtClean="0"/>
              <a:t>Prior to secreting any of the four bile acids,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</a:t>
            </a:r>
            <a:r>
              <a:rPr lang="en-US" sz="2400" dirty="0" smtClean="0"/>
              <a:t> conjugate them with one of two amino acids, </a:t>
            </a:r>
            <a:r>
              <a:rPr lang="en-US" sz="2400" b="1" dirty="0" err="1" smtClean="0">
                <a:solidFill>
                  <a:srgbClr val="0070C0"/>
                </a:solidFill>
              </a:rPr>
              <a:t>glycine</a:t>
            </a:r>
            <a:r>
              <a:rPr lang="en-US" sz="2400" dirty="0" smtClean="0"/>
              <a:t> or </a:t>
            </a:r>
            <a:r>
              <a:rPr lang="en-US" sz="2400" b="1" dirty="0" err="1" smtClean="0">
                <a:solidFill>
                  <a:srgbClr val="0070C0"/>
                </a:solidFill>
              </a:rPr>
              <a:t>taurine</a:t>
            </a:r>
            <a:r>
              <a:rPr lang="en-US" sz="2400" dirty="0" smtClean="0"/>
              <a:t>, to form a total of 8 possible </a:t>
            </a:r>
            <a:r>
              <a:rPr lang="en-US" sz="2400" b="1" dirty="0" smtClean="0"/>
              <a:t>conjugated bile acids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Arial" charset="0"/>
              </a:rPr>
              <a:t>Glycine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=  NH2-CH2-COO-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</a:rPr>
              <a:t>Taurine</a:t>
            </a:r>
            <a:r>
              <a:rPr lang="en-US" sz="2400" b="1" dirty="0" smtClean="0">
                <a:solidFill>
                  <a:srgbClr val="7030A0"/>
                </a:solidFill>
              </a:rPr>
              <a:t> =  NH2-CH2-CH2-SO3-</a:t>
            </a:r>
          </a:p>
          <a:p>
            <a:r>
              <a:rPr lang="en-US" sz="2400" dirty="0" smtClean="0"/>
              <a:t>conjugated bile acids are almost always in their </a:t>
            </a:r>
            <a:r>
              <a:rPr lang="en-US" sz="2400" dirty="0" err="1" smtClean="0"/>
              <a:t>deprotonated</a:t>
            </a:r>
            <a:r>
              <a:rPr lang="en-US" sz="2400" dirty="0" smtClean="0"/>
              <a:t> (A-) form in the duodenum, which makes them much more water soluble thus, able to emulsify fats.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5884"/>
            <a:ext cx="8229600" cy="927100"/>
          </a:xfrm>
        </p:spPr>
        <p:txBody>
          <a:bodyPr/>
          <a:lstStyle/>
          <a:p>
            <a:r>
              <a:rPr lang="en-US" sz="3600" dirty="0" smtClean="0"/>
              <a:t>Conjugation 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551972" y="928670"/>
          <a:ext cx="5234606" cy="1643074"/>
        </p:xfrm>
        <a:graphic>
          <a:graphicData uri="http://schemas.openxmlformats.org/presentationml/2006/ole">
            <p:oleObj spid="_x0000_s926724" name="Image" r:id="rId3" imgW="29277797" imgH="16824568" progId="">
              <p:embed/>
            </p:oleObj>
          </a:graphicData>
        </a:graphic>
      </p:graphicFrame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5690400" y="2357430"/>
            <a:ext cx="145336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Arial" charset="0"/>
              </a:rPr>
              <a:t>Cholic</a:t>
            </a:r>
            <a:r>
              <a:rPr lang="en-US" sz="2000" b="1" dirty="0">
                <a:latin typeface="Arial" charset="0"/>
              </a:rPr>
              <a:t> acid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1983770" y="6215082"/>
            <a:ext cx="5525607" cy="3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err="1">
                <a:latin typeface="Arial" charset="0"/>
              </a:rPr>
              <a:t>Glycocholic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acid Or </a:t>
            </a:r>
            <a:r>
              <a:rPr lang="en-US" sz="1800" b="1" dirty="0" err="1" smtClean="0">
                <a:latin typeface="Arial" charset="0"/>
              </a:rPr>
              <a:t>Taurocholic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acid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419584" y="2724533"/>
            <a:ext cx="45719" cy="1204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+mn-ea"/>
            </a:endParaRPr>
          </a:p>
        </p:txBody>
      </p:sp>
      <p:sp>
        <p:nvSpPr>
          <p:cNvPr id="3087" name="Text Box 10"/>
          <p:cNvSpPr txBox="1">
            <a:spLocks noChangeArrowheads="1"/>
          </p:cNvSpPr>
          <p:nvPr/>
        </p:nvSpPr>
        <p:spPr bwMode="auto">
          <a:xfrm>
            <a:off x="4346370" y="3643314"/>
            <a:ext cx="8560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/>
              <a:t>Taurine</a:t>
            </a:r>
            <a:endParaRPr lang="en-US" sz="1600" dirty="0"/>
          </a:p>
        </p:txBody>
      </p:sp>
      <p:sp>
        <p:nvSpPr>
          <p:cNvPr id="3088" name="Text Box 11"/>
          <p:cNvSpPr txBox="1">
            <a:spLocks noChangeArrowheads="1"/>
          </p:cNvSpPr>
          <p:nvPr/>
        </p:nvSpPr>
        <p:spPr bwMode="auto">
          <a:xfrm>
            <a:off x="4325307" y="3000372"/>
            <a:ext cx="867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>
                <a:latin typeface="Arial" charset="0"/>
              </a:rPr>
              <a:t>Glycine</a:t>
            </a:r>
            <a:endParaRPr lang="en-US" dirty="0">
              <a:latin typeface="Arial" charset="0"/>
            </a:endParaRPr>
          </a:p>
        </p:txBody>
      </p:sp>
      <p:sp>
        <p:nvSpPr>
          <p:cNvPr id="3089" name="AutoShape 12"/>
          <p:cNvSpPr>
            <a:spLocks noChangeArrowheads="1"/>
          </p:cNvSpPr>
          <p:nvPr/>
        </p:nvSpPr>
        <p:spPr bwMode="auto">
          <a:xfrm>
            <a:off x="923722" y="3356929"/>
            <a:ext cx="1219386" cy="4086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charset="0"/>
              </a:rPr>
              <a:t>Bile Acids</a:t>
            </a:r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1214959" y="4286256"/>
          <a:ext cx="6928941" cy="1705541"/>
        </p:xfrm>
        <a:graphic>
          <a:graphicData uri="http://schemas.openxmlformats.org/presentationml/2006/ole">
            <p:oleObj spid="_x0000_s926725" name="Image" r:id="rId4" imgW="38122132" imgH="17002471" progId="">
              <p:embed/>
            </p:oleObj>
          </a:graphicData>
        </a:graphic>
      </p:graphicFrame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5947182" y="4834847"/>
            <a:ext cx="702110" cy="2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00">
                <a:latin typeface="Arial" charset="0"/>
              </a:rPr>
              <a:t>OR</a:t>
            </a:r>
            <a:endParaRPr lang="en-US" sz="1400">
              <a:latin typeface="Arial" charset="0"/>
            </a:endParaRPr>
          </a:p>
        </p:txBody>
      </p:sp>
      <p:sp>
        <p:nvSpPr>
          <p:cNvPr id="3091" name="Text Box 15"/>
          <p:cNvSpPr txBox="1">
            <a:spLocks noChangeArrowheads="1"/>
          </p:cNvSpPr>
          <p:nvPr/>
        </p:nvSpPr>
        <p:spPr bwMode="auto">
          <a:xfrm>
            <a:off x="3405543" y="3194462"/>
            <a:ext cx="719663" cy="40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+</a:t>
            </a:r>
            <a:endParaRPr lang="en-US" sz="1400" dirty="0">
              <a:latin typeface="Arial" charset="0"/>
            </a:endParaRPr>
          </a:p>
        </p:txBody>
      </p:sp>
      <p:sp>
        <p:nvSpPr>
          <p:cNvPr id="3092" name="Text Box 16"/>
          <p:cNvSpPr txBox="1">
            <a:spLocks noChangeArrowheads="1"/>
          </p:cNvSpPr>
          <p:nvPr/>
        </p:nvSpPr>
        <p:spPr bwMode="auto">
          <a:xfrm>
            <a:off x="4525409" y="3290545"/>
            <a:ext cx="492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Arial" charset="0"/>
              </a:rPr>
              <a:t>OR</a:t>
            </a:r>
            <a:endParaRPr lang="en-US" dirty="0">
              <a:latin typeface="Arial" charset="0"/>
            </a:endParaRP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786314" y="2374653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000" dirty="0" smtClean="0"/>
          </a:p>
          <a:p>
            <a:pPr algn="l"/>
            <a:endParaRPr lang="en-US" sz="2000" dirty="0">
              <a:latin typeface="Arial" charset="0"/>
            </a:endParaRPr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285720" y="142852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Bile 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Acid Conjugation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87" y="428604"/>
            <a:ext cx="8405817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dirty="0" smtClean="0"/>
              <a:t>Bile salts: Sodium </a:t>
            </a:r>
            <a:r>
              <a:rPr lang="en-US" sz="3600" dirty="0" err="1" smtClean="0"/>
              <a:t>taurocholate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2060"/>
                </a:solidFill>
              </a:rPr>
              <a:t>(conjugated bile salt)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3712" y="1525602"/>
            <a:ext cx="8349578" cy="4122739"/>
            <a:chOff x="311" y="720"/>
            <a:chExt cx="5419" cy="2597"/>
          </a:xfrm>
        </p:grpSpPr>
        <p:pic>
          <p:nvPicPr>
            <p:cNvPr id="22532" name="Picture 3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1" y="2745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413" y="1791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759" y="2472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058" y="1800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378" y="2484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365" y="1269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237" y="1034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450" y="3028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385" y="2794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894" y="1157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579" y="720"/>
              <a:ext cx="300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978" y="1225"/>
              <a:ext cx="175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NHCH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SO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Na</a:t>
              </a: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43570" y="3588558"/>
            <a:ext cx="3180359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</a:rPr>
              <a:t> or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</a:rPr>
              <a:t>NH-CH2-COO-Na</a:t>
            </a:r>
          </a:p>
          <a:p>
            <a:pPr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</a:rPr>
              <a:t>(sodium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</a:rPr>
              <a:t>glycocholate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</a:rPr>
              <a:t>)</a:t>
            </a:r>
            <a:endParaRPr lang="en-US" sz="2400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824273" y="2326958"/>
            <a:ext cx="42159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6141</TotalTime>
  <Words>864</Words>
  <Application>Microsoft Office PowerPoint</Application>
  <PresentationFormat>On-screen Show (4:3)</PresentationFormat>
  <Paragraphs>252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580TGp_general_light_ani</vt:lpstr>
      <vt:lpstr>Image</vt:lpstr>
      <vt:lpstr>Dr. Eman Shaat Professor  of Medical Biochemistry and Molecular Biology</vt:lpstr>
      <vt:lpstr>Slide 2</vt:lpstr>
      <vt:lpstr>Biosynthesis of bile acids </vt:lpstr>
      <vt:lpstr>Bile acids/salts </vt:lpstr>
      <vt:lpstr>Bile acids: Cholic acid</vt:lpstr>
      <vt:lpstr>Bile salts: Sodium cholate  (non-conjugated bile salt) </vt:lpstr>
      <vt:lpstr>Conjugation </vt:lpstr>
      <vt:lpstr>Slide 8</vt:lpstr>
      <vt:lpstr>Bile salts: Sodium taurocholate (conjugated bile salt)</vt:lpstr>
      <vt:lpstr>Primary &amp; secondary bile acids</vt:lpstr>
      <vt:lpstr>Slide 11</vt:lpstr>
      <vt:lpstr>Biosynthesis of bile acids &amp; Enterohepatic circulation </vt:lpstr>
      <vt:lpstr>Slide 13</vt:lpstr>
      <vt:lpstr> Functions of bile acids/salts </vt:lpstr>
      <vt:lpstr>Slide 15</vt:lpstr>
      <vt:lpstr>Functions of bile acids/salts </vt:lpstr>
      <vt:lpstr>Clinical significance of bile salts</vt:lpstr>
      <vt:lpstr>Clinical significance of bile salts</vt:lpstr>
      <vt:lpstr>C21, C19 and C18</vt:lpstr>
      <vt:lpstr>Corticosteroids: ex. Cortisol </vt:lpstr>
      <vt:lpstr>Female sex hormones:</vt:lpstr>
      <vt:lpstr>IV. Carotenoids</vt:lpstr>
      <vt:lpstr>Bile acids: Overview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emans</cp:lastModifiedBy>
  <cp:revision>1155</cp:revision>
  <dcterms:created xsi:type="dcterms:W3CDTF">2013-11-26T13:19:47Z</dcterms:created>
  <dcterms:modified xsi:type="dcterms:W3CDTF">2019-11-10T19:06:35Z</dcterms:modified>
</cp:coreProperties>
</file>