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91" r:id="rId1"/>
  </p:sldMasterIdLst>
  <p:notesMasterIdLst>
    <p:notesMasterId r:id="rId29"/>
  </p:notesMasterIdLst>
  <p:sldIdLst>
    <p:sldId id="256" r:id="rId2"/>
    <p:sldId id="291" r:id="rId3"/>
    <p:sldId id="290" r:id="rId4"/>
    <p:sldId id="289" r:id="rId5"/>
    <p:sldId id="295" r:id="rId6"/>
    <p:sldId id="292" r:id="rId7"/>
    <p:sldId id="257" r:id="rId8"/>
    <p:sldId id="268" r:id="rId9"/>
    <p:sldId id="269" r:id="rId10"/>
    <p:sldId id="270" r:id="rId11"/>
    <p:sldId id="271" r:id="rId12"/>
    <p:sldId id="272" r:id="rId13"/>
    <p:sldId id="273" r:id="rId14"/>
    <p:sldId id="274" r:id="rId15"/>
    <p:sldId id="277" r:id="rId16"/>
    <p:sldId id="279" r:id="rId17"/>
    <p:sldId id="280" r:id="rId18"/>
    <p:sldId id="281" r:id="rId19"/>
    <p:sldId id="282" r:id="rId20"/>
    <p:sldId id="283" r:id="rId21"/>
    <p:sldId id="294" r:id="rId22"/>
    <p:sldId id="293" r:id="rId23"/>
    <p:sldId id="284" r:id="rId24"/>
    <p:sldId id="285" r:id="rId25"/>
    <p:sldId id="286" r:id="rId26"/>
    <p:sldId id="287" r:id="rId27"/>
    <p:sldId id="288"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2D0D679-535B-45F2-8EB3-8EF5BBC873FC}">
          <p14:sldIdLst>
            <p14:sldId id="256"/>
            <p14:sldId id="291"/>
            <p14:sldId id="290"/>
            <p14:sldId id="289"/>
            <p14:sldId id="295"/>
            <p14:sldId id="292"/>
            <p14:sldId id="257"/>
            <p14:sldId id="268"/>
            <p14:sldId id="269"/>
            <p14:sldId id="270"/>
            <p14:sldId id="271"/>
            <p14:sldId id="272"/>
            <p14:sldId id="273"/>
            <p14:sldId id="274"/>
            <p14:sldId id="277"/>
            <p14:sldId id="279"/>
            <p14:sldId id="280"/>
            <p14:sldId id="281"/>
            <p14:sldId id="282"/>
            <p14:sldId id="283"/>
            <p14:sldId id="294"/>
            <p14:sldId id="293"/>
            <p14:sldId id="284"/>
            <p14:sldId id="285"/>
            <p14:sldId id="286"/>
            <p14:sldId id="287"/>
            <p14:sldId id="28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72" autoAdjust="0"/>
  </p:normalViewPr>
  <p:slideViewPr>
    <p:cSldViewPr snapToGrid="0">
      <p:cViewPr varScale="1">
        <p:scale>
          <a:sx n="85" d="100"/>
          <a:sy n="85" d="100"/>
        </p:scale>
        <p:origin x="9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31020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814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0ff7c4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0ff7c4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22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0ff7c4c3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0ff7c4c3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b0ff7c4c3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b0ff7c4c3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15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0ff7c4c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0ff7c4c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Lung collapse </a:t>
            </a:r>
            <a:endParaRPr/>
          </a:p>
        </p:txBody>
      </p:sp>
    </p:spTree>
    <p:extLst>
      <p:ext uri="{BB962C8B-B14F-4D97-AF65-F5344CB8AC3E}">
        <p14:creationId xmlns:p14="http://schemas.microsoft.com/office/powerpoint/2010/main" val="179955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0ff7c4c3f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0ff7c4c3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37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b0ff7c4c3f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b0ff7c4c3f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32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0ff7c4c3f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0ff7c4c3f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51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0ff7c4c3f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0ff7c4c3f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94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746391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205703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4593220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2750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7243997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2079554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949861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4079410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782022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2273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751246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968598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3/28/2022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7478797"/>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3999" cy="5143499"/>
          </a:xfrm>
          <a:prstGeom prst="rect">
            <a:avLst/>
          </a:prstGeom>
        </p:spPr>
      </p:pic>
      <p:sp>
        <p:nvSpPr>
          <p:cNvPr id="54" name="Google Shape;54;p13"/>
          <p:cNvSpPr txBox="1">
            <a:spLocks noGrp="1"/>
          </p:cNvSpPr>
          <p:nvPr>
            <p:ph type="ctrTitle"/>
          </p:nvPr>
        </p:nvSpPr>
        <p:spPr>
          <a:xfrm>
            <a:off x="3388659" y="106714"/>
            <a:ext cx="5647765" cy="1697086"/>
          </a:xfrm>
          <a:prstGeom prst="rect">
            <a:avLst/>
          </a:prstGeom>
          <a:solidFill>
            <a:schemeClr val="bg2">
              <a:lumMod val="90000"/>
            </a:schemeClr>
          </a:solidFill>
          <a:effectLst>
            <a:softEdge rad="127000"/>
          </a:effectLst>
        </p:spPr>
        <p:txBody>
          <a:bodyPr spcFirstLastPara="1" wrap="square" lIns="91425" tIns="91425" rIns="91425" bIns="91425" anchor="b" anchorCtr="0">
            <a:noAutofit/>
          </a:bodyPr>
          <a:lstStyle/>
          <a:p>
            <a:pPr marL="0" lvl="0" indent="0" algn="ctr" rtl="0">
              <a:spcBef>
                <a:spcPts val="0"/>
              </a:spcBef>
              <a:spcAft>
                <a:spcPts val="0"/>
              </a:spcAft>
              <a:buNone/>
            </a:pPr>
            <a:r>
              <a:rPr lang="en-GB" sz="5400" dirty="0" smtClean="0">
                <a:solidFill>
                  <a:schemeClr val="bg1"/>
                </a:solidFill>
              </a:rPr>
              <a:t>Lung tumors</a:t>
            </a:r>
            <a:br>
              <a:rPr lang="en-GB" sz="5400" dirty="0" smtClean="0">
                <a:solidFill>
                  <a:schemeClr val="bg1"/>
                </a:solidFill>
              </a:rPr>
            </a:br>
            <a:r>
              <a:rPr lang="en-GB" sz="3600" dirty="0" smtClean="0">
                <a:solidFill>
                  <a:schemeClr val="bg1"/>
                </a:solidFill>
              </a:rPr>
              <a:t>RADIOLOGY</a:t>
            </a:r>
            <a:endParaRPr sz="3600" dirty="0">
              <a:solidFill>
                <a:schemeClr val="bg1"/>
              </a:solidFill>
            </a:endParaRPr>
          </a:p>
        </p:txBody>
      </p:sp>
      <p:sp>
        <p:nvSpPr>
          <p:cNvPr id="4" name="TextBox 3"/>
          <p:cNvSpPr txBox="1"/>
          <p:nvPr/>
        </p:nvSpPr>
        <p:spPr>
          <a:xfrm>
            <a:off x="2441987" y="3820061"/>
            <a:ext cx="3065927" cy="1323439"/>
          </a:xfrm>
          <a:prstGeom prst="rect">
            <a:avLst/>
          </a:prstGeom>
          <a:solidFill>
            <a:schemeClr val="bg2">
              <a:lumMod val="90000"/>
            </a:schemeClr>
          </a:solid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latin typeface="Book Antiqua" panose="02040602050305030304" pitchFamily="18" charset="0"/>
              </a:rPr>
              <a:t>Mohammad </a:t>
            </a:r>
            <a:r>
              <a:rPr lang="en-US" sz="1600" b="1" dirty="0" err="1" smtClean="0">
                <a:latin typeface="Book Antiqua" panose="02040602050305030304" pitchFamily="18" charset="0"/>
              </a:rPr>
              <a:t>alqudah</a:t>
            </a:r>
            <a:r>
              <a:rPr lang="en-US" sz="1600" b="1" dirty="0" smtClean="0">
                <a:latin typeface="Book Antiqua" panose="02040602050305030304" pitchFamily="18" charset="0"/>
              </a:rPr>
              <a:t> </a:t>
            </a:r>
          </a:p>
          <a:p>
            <a:r>
              <a:rPr lang="en-US" sz="1600" b="1" dirty="0" smtClean="0">
                <a:latin typeface="Book Antiqua" panose="02040602050305030304" pitchFamily="18" charset="0"/>
              </a:rPr>
              <a:t>Mahdi </a:t>
            </a:r>
            <a:r>
              <a:rPr lang="en-US" sz="1600" b="1" dirty="0" err="1" smtClean="0">
                <a:latin typeface="Book Antiqua" panose="02040602050305030304" pitchFamily="18" charset="0"/>
              </a:rPr>
              <a:t>abu</a:t>
            </a:r>
            <a:r>
              <a:rPr lang="en-US" sz="1600" b="1" dirty="0" smtClean="0">
                <a:latin typeface="Book Antiqua" panose="02040602050305030304" pitchFamily="18" charset="0"/>
              </a:rPr>
              <a:t> </a:t>
            </a:r>
            <a:r>
              <a:rPr lang="en-US" sz="1600" b="1" dirty="0" err="1" smtClean="0">
                <a:latin typeface="Book Antiqua" panose="02040602050305030304" pitchFamily="18" charset="0"/>
              </a:rPr>
              <a:t>allosh</a:t>
            </a:r>
            <a:r>
              <a:rPr lang="en-US" sz="1600" b="1" dirty="0" smtClean="0">
                <a:latin typeface="Book Antiqua" panose="02040602050305030304" pitchFamily="18" charset="0"/>
              </a:rPr>
              <a:t> </a:t>
            </a:r>
          </a:p>
          <a:p>
            <a:r>
              <a:rPr lang="en-US" sz="1600" b="1" dirty="0" smtClean="0">
                <a:latin typeface="Book Antiqua" panose="02040602050305030304" pitchFamily="18" charset="0"/>
              </a:rPr>
              <a:t>Tasneem rawashdeh </a:t>
            </a:r>
          </a:p>
          <a:p>
            <a:r>
              <a:rPr lang="en-US" sz="1600" b="1" dirty="0" smtClean="0">
                <a:latin typeface="Book Antiqua" panose="02040602050305030304" pitchFamily="18" charset="0"/>
              </a:rPr>
              <a:t>Dana </a:t>
            </a:r>
            <a:r>
              <a:rPr lang="en-US" sz="1600" b="1" dirty="0" err="1" smtClean="0">
                <a:latin typeface="Book Antiqua" panose="02040602050305030304" pitchFamily="18" charset="0"/>
              </a:rPr>
              <a:t>bani</a:t>
            </a:r>
            <a:r>
              <a:rPr lang="en-US" sz="1600" b="1" dirty="0" smtClean="0">
                <a:latin typeface="Book Antiqua" panose="02040602050305030304" pitchFamily="18" charset="0"/>
              </a:rPr>
              <a:t> Nasser </a:t>
            </a:r>
          </a:p>
          <a:p>
            <a:r>
              <a:rPr lang="en-US" sz="1600" b="1" dirty="0" smtClean="0">
                <a:latin typeface="Book Antiqua" panose="02040602050305030304" pitchFamily="18" charset="0"/>
              </a:rPr>
              <a:t>Dina </a:t>
            </a:r>
            <a:r>
              <a:rPr lang="en-US" sz="1600" b="1" dirty="0" err="1" smtClean="0">
                <a:latin typeface="Book Antiqua" panose="02040602050305030304" pitchFamily="18" charset="0"/>
              </a:rPr>
              <a:t>obiedat</a:t>
            </a:r>
            <a:r>
              <a:rPr lang="en-US" sz="1600" b="1" dirty="0" smtClean="0">
                <a:latin typeface="Book Antiqua" panose="02040602050305030304" pitchFamily="18" charset="0"/>
              </a:rPr>
              <a:t> </a:t>
            </a:r>
            <a:endParaRPr lang="en-US" sz="1600" b="1" dirty="0">
              <a:latin typeface="Book Antiqua" panose="0204060205030503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body" idx="1"/>
          </p:nvPr>
        </p:nvSpPr>
        <p:spPr>
          <a:xfrm>
            <a:off x="311700" y="1161925"/>
            <a:ext cx="8520600" cy="340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1" name="Google Shape;141;p27" descr="Left upper lobe collapse secondary to lung cancer | Radiology Case |  Radiopaedia.org"/>
          <p:cNvPicPr preferRelativeResize="0"/>
          <p:nvPr/>
        </p:nvPicPr>
        <p:blipFill>
          <a:blip r:embed="rId3">
            <a:alphaModFix/>
          </a:blip>
          <a:stretch>
            <a:fillRect/>
          </a:stretch>
        </p:blipFill>
        <p:spPr>
          <a:xfrm>
            <a:off x="0" y="0"/>
            <a:ext cx="4572001" cy="5143500"/>
          </a:xfrm>
          <a:prstGeom prst="rect">
            <a:avLst/>
          </a:prstGeom>
          <a:noFill/>
          <a:ln>
            <a:noFill/>
          </a:ln>
        </p:spPr>
      </p:pic>
      <p:pic>
        <p:nvPicPr>
          <p:cNvPr id="142" name="Google Shape;142;p27" descr="Lobar and Lung Collapse – Suspected Lung Malignancy – Undergraduate  Diagnostic Imaging Fundamentals"/>
          <p:cNvPicPr preferRelativeResize="0"/>
          <p:nvPr/>
        </p:nvPicPr>
        <p:blipFill>
          <a:blip r:embed="rId4">
            <a:alphaModFix/>
          </a:blip>
          <a:stretch>
            <a:fillRect/>
          </a:stretch>
        </p:blipFill>
        <p:spPr>
          <a:xfrm>
            <a:off x="4572000" y="0"/>
            <a:ext cx="4603975" cy="51435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a:spLocks noGrp="1"/>
          </p:cNvSpPr>
          <p:nvPr>
            <p:ph type="body" idx="1"/>
          </p:nvPr>
        </p:nvSpPr>
        <p:spPr>
          <a:xfrm>
            <a:off x="5810250" y="1152475"/>
            <a:ext cx="3021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600"/>
              <a:t>Pleural effusion</a:t>
            </a:r>
            <a:endParaRPr/>
          </a:p>
        </p:txBody>
      </p:sp>
      <p:pic>
        <p:nvPicPr>
          <p:cNvPr id="148" name="Google Shape;148;p28" descr="Malignant Pleural Effusion - Pulmonology Advisor"/>
          <p:cNvPicPr preferRelativeResize="0"/>
          <p:nvPr/>
        </p:nvPicPr>
        <p:blipFill>
          <a:blip r:embed="rId3">
            <a:alphaModFix/>
          </a:blip>
          <a:stretch>
            <a:fillRect/>
          </a:stretch>
        </p:blipFill>
        <p:spPr>
          <a:xfrm>
            <a:off x="0" y="0"/>
            <a:ext cx="5810250" cy="51435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body" idx="1"/>
          </p:nvPr>
        </p:nvSpPr>
        <p:spPr>
          <a:xfrm>
            <a:off x="45720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Right Paratracheal lymphadenopathy</a:t>
            </a:r>
            <a:endParaRPr/>
          </a:p>
        </p:txBody>
      </p:sp>
      <p:pic>
        <p:nvPicPr>
          <p:cNvPr id="154" name="Google Shape;154;p29" descr="Right paratracheal adenopathy | Radiology Case | Radiopaedia.org"/>
          <p:cNvPicPr preferRelativeResize="0"/>
          <p:nvPr/>
        </p:nvPicPr>
        <p:blipFill>
          <a:blip r:embed="rId3">
            <a:alphaModFix/>
          </a:blip>
          <a:stretch>
            <a:fillRect/>
          </a:stretch>
        </p:blipFill>
        <p:spPr>
          <a:xfrm>
            <a:off x="-752475" y="-32656"/>
            <a:ext cx="5324475" cy="51435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body" idx="1"/>
          </p:nvPr>
        </p:nvSpPr>
        <p:spPr>
          <a:xfrm>
            <a:off x="5143500" y="1152475"/>
            <a:ext cx="3688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600"/>
              <a:t>raised hemidiaphragm</a:t>
            </a:r>
            <a:endParaRPr/>
          </a:p>
        </p:txBody>
      </p:sp>
      <p:pic>
        <p:nvPicPr>
          <p:cNvPr id="160" name="Google Shape;160;p30" descr="Elevated hemidiaphragm | Radiology Reference Article | Radiopaedia.org"/>
          <p:cNvPicPr preferRelativeResize="0"/>
          <p:nvPr/>
        </p:nvPicPr>
        <p:blipFill>
          <a:blip r:embed="rId3">
            <a:alphaModFix/>
          </a:blip>
          <a:stretch>
            <a:fillRect/>
          </a:stretch>
        </p:blipFill>
        <p:spPr>
          <a:xfrm>
            <a:off x="0" y="0"/>
            <a:ext cx="5143500" cy="51435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txBox="1">
            <a:spLocks noGrp="1"/>
          </p:cNvSpPr>
          <p:nvPr>
            <p:ph type="body" idx="1"/>
          </p:nvPr>
        </p:nvSpPr>
        <p:spPr>
          <a:xfrm>
            <a:off x="4410300" y="2219325"/>
            <a:ext cx="4422000" cy="234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osteolytic rib</a:t>
            </a:r>
            <a:endParaRPr/>
          </a:p>
        </p:txBody>
      </p:sp>
      <p:pic>
        <p:nvPicPr>
          <p:cNvPr id="166" name="Google Shape;166;p31" descr="Chest-X-ray shows a lytic lesion of the 6 th and 10 th rib and a... |  Download Scientific Diagram"/>
          <p:cNvPicPr preferRelativeResize="0"/>
          <p:nvPr/>
        </p:nvPicPr>
        <p:blipFill>
          <a:blip r:embed="rId3">
            <a:alphaModFix/>
          </a:blip>
          <a:stretch>
            <a:fillRect/>
          </a:stretch>
        </p:blipFill>
        <p:spPr>
          <a:xfrm>
            <a:off x="0" y="0"/>
            <a:ext cx="4410302" cy="5143501"/>
          </a:xfrm>
          <a:prstGeom prst="rect">
            <a:avLst/>
          </a:prstGeom>
          <a:noFill/>
          <a:ln>
            <a:noFill/>
          </a:ln>
        </p:spPr>
      </p:pic>
      <p:pic>
        <p:nvPicPr>
          <p:cNvPr id="167" name="Google Shape;167;p31" descr="Expansile Lytic Lesions of Rib: Two Rare Case Reports"/>
          <p:cNvPicPr preferRelativeResize="0"/>
          <p:nvPr/>
        </p:nvPicPr>
        <p:blipFill>
          <a:blip r:embed="rId4">
            <a:alphaModFix/>
          </a:blip>
          <a:stretch>
            <a:fillRect/>
          </a:stretch>
        </p:blipFill>
        <p:spPr>
          <a:xfrm>
            <a:off x="4410300" y="0"/>
            <a:ext cx="2571750" cy="221932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D32EE-75C1-464E-AF38-D29994DFD5C7}"/>
              </a:ext>
            </a:extLst>
          </p:cNvPr>
          <p:cNvSpPr>
            <a:spLocks noGrp="1"/>
          </p:cNvSpPr>
          <p:nvPr>
            <p:ph type="title"/>
          </p:nvPr>
        </p:nvSpPr>
        <p:spPr/>
        <p:txBody>
          <a:bodyPr/>
          <a:lstStyle/>
          <a:p>
            <a:r>
              <a:rPr lang="en-GB" dirty="0"/>
              <a:t>Small cell carcinoma</a:t>
            </a:r>
          </a:p>
        </p:txBody>
      </p:sp>
      <p:sp>
        <p:nvSpPr>
          <p:cNvPr id="3" name="Text Placeholder 2">
            <a:extLst>
              <a:ext uri="{FF2B5EF4-FFF2-40B4-BE49-F238E27FC236}">
                <a16:creationId xmlns:a16="http://schemas.microsoft.com/office/drawing/2014/main" id="{EA2DC62F-2978-4DA3-A06A-B6768D574AF8}"/>
              </a:ext>
            </a:extLst>
          </p:cNvPr>
          <p:cNvSpPr>
            <a:spLocks noGrp="1"/>
          </p:cNvSpPr>
          <p:nvPr>
            <p:ph type="body" idx="1"/>
          </p:nvPr>
        </p:nvSpPr>
        <p:spPr/>
        <p:txBody>
          <a:bodyPr/>
          <a:lstStyle/>
          <a:p>
            <a:pPr marL="114300" indent="0">
              <a:buNone/>
            </a:pPr>
            <a:r>
              <a:rPr lang="en-GB" dirty="0"/>
              <a:t>-Centrally located</a:t>
            </a:r>
            <a:br>
              <a:rPr lang="en-GB" dirty="0"/>
            </a:br>
            <a:r>
              <a:rPr lang="en-GB" dirty="0"/>
              <a:t/>
            </a:r>
            <a:br>
              <a:rPr lang="en-GB" dirty="0"/>
            </a:br>
            <a:r>
              <a:rPr lang="en-GB" dirty="0"/>
              <a:t>-near the hilum (perihilar mass)</a:t>
            </a:r>
            <a:br>
              <a:rPr lang="en-GB" dirty="0"/>
            </a:br>
            <a:r>
              <a:rPr lang="en-GB" dirty="0"/>
              <a:t/>
            </a:r>
            <a:br>
              <a:rPr lang="en-GB" dirty="0"/>
            </a:br>
            <a:r>
              <a:rPr lang="en-GB" dirty="0"/>
              <a:t>- mediastinal lymph node near </a:t>
            </a:r>
            <a:br>
              <a:rPr lang="en-GB" dirty="0"/>
            </a:br>
            <a:r>
              <a:rPr lang="en-GB" dirty="0"/>
              <a:t>the mass enlarged= </a:t>
            </a:r>
            <a:r>
              <a:rPr lang="en-GB" b="1" dirty="0"/>
              <a:t>mediastinal </a:t>
            </a:r>
            <a:br>
              <a:rPr lang="en-GB" b="1" dirty="0"/>
            </a:br>
            <a:r>
              <a:rPr lang="en-GB" b="1" dirty="0"/>
              <a:t>widening</a:t>
            </a:r>
            <a:r>
              <a:rPr lang="en-GB" dirty="0"/>
              <a:t/>
            </a:r>
            <a:br>
              <a:rPr lang="en-GB" dirty="0"/>
            </a:br>
            <a:endParaRPr lang="en-GB" dirty="0"/>
          </a:p>
        </p:txBody>
      </p:sp>
      <p:pic>
        <p:nvPicPr>
          <p:cNvPr id="9" name="Picture 8">
            <a:extLst>
              <a:ext uri="{FF2B5EF4-FFF2-40B4-BE49-F238E27FC236}">
                <a16:creationId xmlns:a16="http://schemas.microsoft.com/office/drawing/2014/main" id="{1D7CD962-A2CD-49CB-A45E-E35754ADE624}"/>
              </a:ext>
            </a:extLst>
          </p:cNvPr>
          <p:cNvPicPr>
            <a:picLocks noChangeAspect="1"/>
          </p:cNvPicPr>
          <p:nvPr/>
        </p:nvPicPr>
        <p:blipFill>
          <a:blip r:embed="rId2"/>
          <a:stretch>
            <a:fillRect/>
          </a:stretch>
        </p:blipFill>
        <p:spPr>
          <a:xfrm>
            <a:off x="4068553" y="0"/>
            <a:ext cx="5075448" cy="4998645"/>
          </a:xfrm>
          <a:prstGeom prst="rect">
            <a:avLst/>
          </a:prstGeom>
        </p:spPr>
      </p:pic>
    </p:spTree>
    <p:extLst>
      <p:ext uri="{BB962C8B-B14F-4D97-AF65-F5344CB8AC3E}">
        <p14:creationId xmlns:p14="http://schemas.microsoft.com/office/powerpoint/2010/main" val="3966198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3869-409C-4A71-BC98-3F3432CF40CB}"/>
              </a:ext>
            </a:extLst>
          </p:cNvPr>
          <p:cNvSpPr>
            <a:spLocks noGrp="1"/>
          </p:cNvSpPr>
          <p:nvPr>
            <p:ph type="title"/>
          </p:nvPr>
        </p:nvSpPr>
        <p:spPr/>
        <p:txBody>
          <a:bodyPr/>
          <a:lstStyle/>
          <a:p>
            <a:r>
              <a:rPr lang="en-GB" dirty="0"/>
              <a:t>Adenocarcinoma</a:t>
            </a:r>
          </a:p>
        </p:txBody>
      </p:sp>
      <p:sp>
        <p:nvSpPr>
          <p:cNvPr id="3" name="Text Placeholder 2">
            <a:extLst>
              <a:ext uri="{FF2B5EF4-FFF2-40B4-BE49-F238E27FC236}">
                <a16:creationId xmlns:a16="http://schemas.microsoft.com/office/drawing/2014/main" id="{271DA1B9-BD5B-457C-BB24-6B41BEFB7AC5}"/>
              </a:ext>
            </a:extLst>
          </p:cNvPr>
          <p:cNvSpPr>
            <a:spLocks noGrp="1"/>
          </p:cNvSpPr>
          <p:nvPr>
            <p:ph type="body" idx="1"/>
          </p:nvPr>
        </p:nvSpPr>
        <p:spPr/>
        <p:txBody>
          <a:bodyPr/>
          <a:lstStyle/>
          <a:p>
            <a:pPr marL="114300" indent="0">
              <a:buNone/>
            </a:pPr>
            <a:r>
              <a:rPr lang="en-GB" dirty="0"/>
              <a:t>CXR shows &gt; </a:t>
            </a:r>
            <a:r>
              <a:rPr lang="en-GB" dirty="0">
                <a:solidFill>
                  <a:srgbClr val="FF0000"/>
                </a:solidFill>
              </a:rPr>
              <a:t>hazy infiltrate</a:t>
            </a:r>
            <a:br>
              <a:rPr lang="en-GB" dirty="0">
                <a:solidFill>
                  <a:srgbClr val="FF0000"/>
                </a:solidFill>
              </a:rPr>
            </a:br>
            <a:r>
              <a:rPr lang="en-GB" dirty="0">
                <a:solidFill>
                  <a:srgbClr val="FF0000"/>
                </a:solidFill>
              </a:rPr>
              <a:t>similar to pneumonia </a:t>
            </a:r>
            <a:r>
              <a:rPr lang="en-GB" dirty="0"/>
              <a:t/>
            </a:r>
            <a:br>
              <a:rPr lang="en-GB" dirty="0"/>
            </a:br>
            <a:r>
              <a:rPr lang="en-GB" dirty="0"/>
              <a:t/>
            </a:r>
            <a:br>
              <a:rPr lang="en-GB" dirty="0"/>
            </a:br>
            <a:r>
              <a:rPr lang="en-GB" dirty="0"/>
              <a:t>peripherally </a:t>
            </a:r>
            <a:r>
              <a:rPr lang="en-GB" dirty="0" err="1"/>
              <a:t>lacated</a:t>
            </a:r>
            <a:r>
              <a:rPr lang="en-GB" dirty="0"/>
              <a:t> :</a:t>
            </a:r>
            <a:br>
              <a:rPr lang="en-GB" dirty="0"/>
            </a:br>
            <a: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t>round opacity lesion irregular </a:t>
            </a:r>
            <a:b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br>
            <a: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t>and poorly defined borders</a:t>
            </a:r>
            <a:b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br>
            <a: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t> and is not uniform in density</a:t>
            </a:r>
            <a:b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br>
            <a: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t/>
            </a:r>
            <a:br>
              <a:rPr kumimoji="0" lang="en-GB" sz="1800" b="0" i="0" u="none" strike="noStrike" kern="1200" cap="none" spc="0" normalizeH="0" baseline="0" noProof="0" dirty="0">
                <a:ln>
                  <a:noFill/>
                </a:ln>
                <a:solidFill>
                  <a:schemeClr val="accent6">
                    <a:lumMod val="75000"/>
                  </a:schemeClr>
                </a:solidFill>
                <a:effectLst/>
                <a:uLnTx/>
                <a:uFillTx/>
                <a:latin typeface="Open Sans"/>
                <a:ea typeface="+mn-ea"/>
                <a:cs typeface="+mn-cs"/>
              </a:rPr>
            </a:br>
            <a:r>
              <a:rPr kumimoji="0" lang="en-GB" sz="1800" b="0" i="0" u="none" strike="noStrike" kern="1200" cap="none" spc="0" normalizeH="0" baseline="0" noProof="0" dirty="0">
                <a:ln>
                  <a:noFill/>
                </a:ln>
                <a:solidFill>
                  <a:schemeClr val="tx1"/>
                </a:solidFill>
                <a:effectLst/>
                <a:uLnTx/>
                <a:uFillTx/>
                <a:latin typeface="Open Sans"/>
                <a:ea typeface="+mn-ea"/>
                <a:cs typeface="+mn-cs"/>
              </a:rPr>
              <a:t>no paraneoplastic syndrome</a:t>
            </a:r>
          </a:p>
          <a:p>
            <a:pPr marL="114300" indent="0">
              <a:buNone/>
            </a:pPr>
            <a:endParaRPr lang="en-GB" dirty="0"/>
          </a:p>
        </p:txBody>
      </p:sp>
      <p:pic>
        <p:nvPicPr>
          <p:cNvPr id="5" name="Picture 4">
            <a:extLst>
              <a:ext uri="{FF2B5EF4-FFF2-40B4-BE49-F238E27FC236}">
                <a16:creationId xmlns:a16="http://schemas.microsoft.com/office/drawing/2014/main" id="{F8E22CA3-55CE-4018-9B0B-4316C82BA970}"/>
              </a:ext>
            </a:extLst>
          </p:cNvPr>
          <p:cNvPicPr>
            <a:picLocks noChangeAspect="1"/>
          </p:cNvPicPr>
          <p:nvPr/>
        </p:nvPicPr>
        <p:blipFill>
          <a:blip r:embed="rId2"/>
          <a:stretch>
            <a:fillRect/>
          </a:stretch>
        </p:blipFill>
        <p:spPr>
          <a:xfrm>
            <a:off x="3518780" y="679009"/>
            <a:ext cx="5625220" cy="4218915"/>
          </a:xfrm>
          <a:prstGeom prst="rect">
            <a:avLst/>
          </a:prstGeom>
        </p:spPr>
      </p:pic>
    </p:spTree>
    <p:extLst>
      <p:ext uri="{BB962C8B-B14F-4D97-AF65-F5344CB8AC3E}">
        <p14:creationId xmlns:p14="http://schemas.microsoft.com/office/powerpoint/2010/main" val="3670988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B69B-3C08-4597-9CA5-31F3C3EE64D4}"/>
              </a:ext>
            </a:extLst>
          </p:cNvPr>
          <p:cNvSpPr>
            <a:spLocks noGrp="1"/>
          </p:cNvSpPr>
          <p:nvPr>
            <p:ph type="title"/>
          </p:nvPr>
        </p:nvSpPr>
        <p:spPr/>
        <p:txBody>
          <a:bodyPr/>
          <a:lstStyle/>
          <a:p>
            <a:pPr algn="ctr"/>
            <a:r>
              <a:rPr lang="en-GB" dirty="0"/>
              <a:t>Squamous cell carcinoma </a:t>
            </a:r>
          </a:p>
        </p:txBody>
      </p:sp>
      <p:sp>
        <p:nvSpPr>
          <p:cNvPr id="3" name="Text Placeholder 2">
            <a:extLst>
              <a:ext uri="{FF2B5EF4-FFF2-40B4-BE49-F238E27FC236}">
                <a16:creationId xmlns:a16="http://schemas.microsoft.com/office/drawing/2014/main" id="{57127EFE-5BB8-48E6-B3D1-7B95E3FAB2B0}"/>
              </a:ext>
            </a:extLst>
          </p:cNvPr>
          <p:cNvSpPr>
            <a:spLocks noGrp="1"/>
          </p:cNvSpPr>
          <p:nvPr>
            <p:ph type="body" idx="1"/>
          </p:nvPr>
        </p:nvSpPr>
        <p:spPr/>
        <p:txBody>
          <a:bodyPr/>
          <a:lstStyle/>
          <a:p>
            <a:pPr marL="114300" indent="0">
              <a:buNone/>
            </a:pPr>
            <a:r>
              <a:rPr lang="en-GB" dirty="0"/>
              <a:t>Located : </a:t>
            </a:r>
            <a:r>
              <a:rPr lang="en-GB" dirty="0">
                <a:solidFill>
                  <a:srgbClr val="FF0000"/>
                </a:solidFill>
              </a:rPr>
              <a:t>C</a:t>
            </a:r>
            <a:r>
              <a:rPr lang="en-GB" dirty="0"/>
              <a:t>entrally </a:t>
            </a:r>
            <a:br>
              <a:rPr lang="en-GB" dirty="0"/>
            </a:br>
            <a:r>
              <a:rPr lang="en-GB" dirty="0"/>
              <a:t>characteristics : </a:t>
            </a:r>
            <a:br>
              <a:rPr lang="en-GB" dirty="0"/>
            </a:br>
            <a:r>
              <a:rPr lang="en-GB" dirty="0"/>
              <a:t>hilar mass arise from bronchus ( </a:t>
            </a:r>
            <a:r>
              <a:rPr lang="en-GB" dirty="0">
                <a:solidFill>
                  <a:srgbClr val="FF0000"/>
                </a:solidFill>
              </a:rPr>
              <a:t>C</a:t>
            </a:r>
            <a:r>
              <a:rPr lang="en-GB" dirty="0"/>
              <a:t>avitation, </a:t>
            </a:r>
            <a:r>
              <a:rPr lang="en-GB" dirty="0">
                <a:solidFill>
                  <a:srgbClr val="FF0000"/>
                </a:solidFill>
              </a:rPr>
              <a:t>C</a:t>
            </a:r>
            <a:r>
              <a:rPr lang="en-GB" dirty="0"/>
              <a:t>igarettes ,</a:t>
            </a:r>
            <a:r>
              <a:rPr lang="en-GB" dirty="0" err="1" smtClean="0">
                <a:solidFill>
                  <a:schemeClr val="tx1"/>
                </a:solidFill>
              </a:rPr>
              <a:t>hyper</a:t>
            </a:r>
            <a:r>
              <a:rPr lang="en-GB" dirty="0" err="1" smtClean="0">
                <a:solidFill>
                  <a:srgbClr val="C00000"/>
                </a:solidFill>
              </a:rPr>
              <a:t>C</a:t>
            </a:r>
            <a:r>
              <a:rPr lang="en-GB" dirty="0" err="1" smtClean="0">
                <a:solidFill>
                  <a:schemeClr val="tx1"/>
                </a:solidFill>
              </a:rPr>
              <a:t>alcemia</a:t>
            </a:r>
            <a:r>
              <a:rPr lang="en-GB" dirty="0" smtClean="0"/>
              <a:t> </a:t>
            </a:r>
            <a:r>
              <a:rPr lang="en-GB" dirty="0"/>
              <a:t>)</a:t>
            </a:r>
            <a:br>
              <a:rPr lang="en-GB" dirty="0"/>
            </a:br>
            <a:r>
              <a:rPr lang="en-GB" dirty="0"/>
              <a:t>keratin pearls intracellular bridge histologically </a:t>
            </a:r>
            <a:br>
              <a:rPr lang="en-GB" dirty="0"/>
            </a:br>
            <a:r>
              <a:rPr lang="en-GB" dirty="0"/>
              <a:t/>
            </a:r>
            <a:br>
              <a:rPr lang="en-GB" dirty="0"/>
            </a:br>
            <a:r>
              <a:rPr lang="en-GB" dirty="0"/>
              <a:t>male smoker</a:t>
            </a:r>
          </a:p>
        </p:txBody>
      </p:sp>
    </p:spTree>
    <p:extLst>
      <p:ext uri="{BB962C8B-B14F-4D97-AF65-F5344CB8AC3E}">
        <p14:creationId xmlns:p14="http://schemas.microsoft.com/office/powerpoint/2010/main" val="1187034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D788-92E4-483F-B5F8-87350F577CA7}"/>
              </a:ext>
            </a:extLst>
          </p:cNvPr>
          <p:cNvSpPr>
            <a:spLocks noGrp="1"/>
          </p:cNvSpPr>
          <p:nvPr>
            <p:ph type="title"/>
          </p:nvPr>
        </p:nvSpPr>
        <p:spPr/>
        <p:txBody>
          <a:bodyPr/>
          <a:lstStyle/>
          <a:p>
            <a:r>
              <a:rPr lang="en-GB" dirty="0"/>
              <a:t>Squamous cell carcinoma</a:t>
            </a:r>
          </a:p>
        </p:txBody>
      </p:sp>
      <p:sp>
        <p:nvSpPr>
          <p:cNvPr id="3" name="Text Placeholder 2">
            <a:extLst>
              <a:ext uri="{FF2B5EF4-FFF2-40B4-BE49-F238E27FC236}">
                <a16:creationId xmlns:a16="http://schemas.microsoft.com/office/drawing/2014/main" id="{FB6B46F1-7000-4176-BEA2-E6F2781006EA}"/>
              </a:ext>
            </a:extLst>
          </p:cNvPr>
          <p:cNvSpPr>
            <a:spLocks noGrp="1"/>
          </p:cNvSpPr>
          <p:nvPr>
            <p:ph type="body" idx="1"/>
          </p:nvPr>
        </p:nvSpPr>
        <p:spPr/>
        <p:txBody>
          <a:bodyPr/>
          <a:lstStyle/>
          <a:p>
            <a:pPr marL="114300" indent="0">
              <a:buNone/>
            </a:pPr>
            <a:r>
              <a:rPr lang="en-GB" dirty="0"/>
              <a:t>-Hilar mass prominent on the sides of </a:t>
            </a:r>
            <a:br>
              <a:rPr lang="en-GB" dirty="0"/>
            </a:br>
            <a:r>
              <a:rPr lang="en-GB" dirty="0"/>
              <a:t>the heart</a:t>
            </a:r>
            <a:br>
              <a:rPr lang="en-GB" dirty="0"/>
            </a:br>
            <a:r>
              <a:rPr lang="en-GB" dirty="0"/>
              <a:t> </a:t>
            </a:r>
            <a:br>
              <a:rPr lang="en-GB" dirty="0"/>
            </a:br>
            <a:r>
              <a:rPr lang="en-GB" dirty="0"/>
              <a:t>- large well defined mass but cavitate </a:t>
            </a:r>
            <a:br>
              <a:rPr lang="en-GB" dirty="0"/>
            </a:br>
            <a:r>
              <a:rPr lang="en-GB" dirty="0"/>
              <a:t>on the right </a:t>
            </a:r>
            <a:r>
              <a:rPr lang="en-GB"/>
              <a:t>upper zone </a:t>
            </a:r>
            <a:endParaRPr lang="en-GB" dirty="0"/>
          </a:p>
        </p:txBody>
      </p:sp>
      <p:pic>
        <p:nvPicPr>
          <p:cNvPr id="5" name="Picture 4">
            <a:extLst>
              <a:ext uri="{FF2B5EF4-FFF2-40B4-BE49-F238E27FC236}">
                <a16:creationId xmlns:a16="http://schemas.microsoft.com/office/drawing/2014/main" id="{3F3E7B15-20D2-4090-865B-2852FA923194}"/>
              </a:ext>
            </a:extLst>
          </p:cNvPr>
          <p:cNvPicPr>
            <a:picLocks noChangeAspect="1"/>
          </p:cNvPicPr>
          <p:nvPr/>
        </p:nvPicPr>
        <p:blipFill>
          <a:blip r:embed="rId2"/>
          <a:stretch>
            <a:fillRect/>
          </a:stretch>
        </p:blipFill>
        <p:spPr>
          <a:xfrm>
            <a:off x="4719402" y="445025"/>
            <a:ext cx="4424598" cy="4277111"/>
          </a:xfrm>
          <a:prstGeom prst="rect">
            <a:avLst/>
          </a:prstGeom>
        </p:spPr>
      </p:pic>
    </p:spTree>
    <p:extLst>
      <p:ext uri="{BB962C8B-B14F-4D97-AF65-F5344CB8AC3E}">
        <p14:creationId xmlns:p14="http://schemas.microsoft.com/office/powerpoint/2010/main" val="270435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Large cell lung carcinoma</a:t>
            </a:r>
            <a:endParaRPr lang="en-GB" dirty="0"/>
          </a:p>
        </p:txBody>
      </p:sp>
      <p:sp>
        <p:nvSpPr>
          <p:cNvPr id="3" name="Text Placeholder 2"/>
          <p:cNvSpPr>
            <a:spLocks noGrp="1"/>
          </p:cNvSpPr>
          <p:nvPr>
            <p:ph type="body" idx="1"/>
          </p:nvPr>
        </p:nvSpPr>
        <p:spPr/>
        <p:txBody>
          <a:bodyPr/>
          <a:lstStyle/>
          <a:p>
            <a:r>
              <a:rPr lang="en-GB" sz="1800" dirty="0" smtClean="0"/>
              <a:t>It accounts for 5-10% of all lung cancers.</a:t>
            </a:r>
          </a:p>
          <a:p>
            <a:endParaRPr lang="en-GB" sz="1800" dirty="0" smtClean="0"/>
          </a:p>
          <a:p>
            <a:r>
              <a:rPr lang="en-GB" sz="1800" dirty="0" smtClean="0"/>
              <a:t>Strongly associated with cigarette smoking.</a:t>
            </a:r>
          </a:p>
          <a:p>
            <a:endParaRPr lang="en-GB" sz="1800" dirty="0" smtClean="0"/>
          </a:p>
          <a:p>
            <a:r>
              <a:rPr lang="en-GB" sz="1800" dirty="0" smtClean="0"/>
              <a:t>The lesions occurs peripherally and grows rapidly.</a:t>
            </a:r>
          </a:p>
          <a:p>
            <a:endParaRPr lang="en-GB" sz="1800" dirty="0" smtClean="0"/>
          </a:p>
          <a:p>
            <a:r>
              <a:rPr lang="en-GB" sz="1800" dirty="0" smtClean="0"/>
              <a:t>Early metastases with poor outcome.</a:t>
            </a:r>
          </a:p>
          <a:p>
            <a:endParaRPr lang="en-GB" sz="1800" dirty="0" smtClean="0"/>
          </a:p>
          <a:p>
            <a:r>
              <a:rPr lang="en-GB" sz="1800" dirty="0" smtClean="0"/>
              <a:t>Cells lack any diagnostic features to suggest their diagnosis prior to biopsy.</a:t>
            </a:r>
            <a:endParaRPr lang="en-GB" sz="1800" dirty="0"/>
          </a:p>
        </p:txBody>
      </p:sp>
    </p:spTree>
    <p:extLst>
      <p:ext uri="{BB962C8B-B14F-4D97-AF65-F5344CB8AC3E}">
        <p14:creationId xmlns:p14="http://schemas.microsoft.com/office/powerpoint/2010/main" val="2295803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726" y="368239"/>
            <a:ext cx="7886700" cy="3263504"/>
          </a:xfrm>
        </p:spPr>
        <p:txBody>
          <a:bodyPr>
            <a:normAutofit lnSpcReduction="10000"/>
          </a:bodyPr>
          <a:lstStyle/>
          <a:p>
            <a:endParaRPr lang="en-US" dirty="0" smtClean="0"/>
          </a:p>
          <a:p>
            <a:r>
              <a:rPr lang="en-US" sz="2800" dirty="0" smtClean="0">
                <a:latin typeface="Algerian" panose="04020705040A02060702" pitchFamily="82" charset="0"/>
              </a:rPr>
              <a:t> Introduction</a:t>
            </a:r>
          </a:p>
          <a:p>
            <a:pPr marL="0" indent="0">
              <a:buNone/>
            </a:pPr>
            <a:endParaRPr lang="en-US" dirty="0" smtClean="0"/>
          </a:p>
          <a:p>
            <a:r>
              <a:rPr lang="en-US" dirty="0" smtClean="0"/>
              <a:t> Lung cancer is the most common cause of cancer death in developed countries.</a:t>
            </a:r>
          </a:p>
          <a:p>
            <a:pPr marL="0" indent="0">
              <a:buNone/>
            </a:pPr>
            <a:r>
              <a:rPr lang="en-US" dirty="0" smtClean="0"/>
              <a:t>• The prognosis is poor </a:t>
            </a:r>
          </a:p>
          <a:p>
            <a:r>
              <a:rPr lang="en-US" dirty="0" smtClean="0"/>
              <a:t>The usefulness of the various imaging examinations largely depends on the clinical findings at the time of presentation and also the stage of disease </a:t>
            </a:r>
          </a:p>
        </p:txBody>
      </p:sp>
    </p:spTree>
    <p:extLst>
      <p:ext uri="{BB962C8B-B14F-4D97-AF65-F5344CB8AC3E}">
        <p14:creationId xmlns:p14="http://schemas.microsoft.com/office/powerpoint/2010/main" val="4038735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Large cell lung carcinoma</a:t>
            </a:r>
            <a:endParaRPr lang="en-GB" dirty="0"/>
          </a:p>
        </p:txBody>
      </p:sp>
      <p:sp>
        <p:nvSpPr>
          <p:cNvPr id="3" name="Text Placeholder 2"/>
          <p:cNvSpPr>
            <a:spLocks noGrp="1"/>
          </p:cNvSpPr>
          <p:nvPr>
            <p:ph type="body" idx="1"/>
          </p:nvPr>
        </p:nvSpPr>
        <p:spPr>
          <a:xfrm>
            <a:off x="311700" y="1152475"/>
            <a:ext cx="3034173" cy="3416400"/>
          </a:xfrm>
        </p:spPr>
        <p:txBody>
          <a:bodyPr/>
          <a:lstStyle/>
          <a:p>
            <a:r>
              <a:rPr lang="en-GB" sz="1600" dirty="0" smtClean="0"/>
              <a:t>A 63 y.o male presented with non-productive cough and SOB.</a:t>
            </a:r>
          </a:p>
          <a:p>
            <a:endParaRPr lang="en-GB" sz="1600" dirty="0"/>
          </a:p>
          <a:p>
            <a:r>
              <a:rPr lang="en-GB" sz="1600" dirty="0" smtClean="0"/>
              <a:t>CXR shows a mass in the RUL.</a:t>
            </a:r>
            <a:endParaRPr lang="en-GB"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433" y="800100"/>
            <a:ext cx="4258568" cy="4343400"/>
          </a:xfrm>
          <a:prstGeom prst="rect">
            <a:avLst/>
          </a:prstGeom>
        </p:spPr>
      </p:pic>
    </p:spTree>
    <p:extLst>
      <p:ext uri="{BB962C8B-B14F-4D97-AF65-F5344CB8AC3E}">
        <p14:creationId xmlns:p14="http://schemas.microsoft.com/office/powerpoint/2010/main" val="844551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Pancoast</a:t>
            </a:r>
            <a:r>
              <a:rPr lang="en-US" dirty="0"/>
              <a:t> tumor </a:t>
            </a:r>
          </a:p>
        </p:txBody>
      </p:sp>
      <p:sp>
        <p:nvSpPr>
          <p:cNvPr id="3" name="Text Placeholder 2"/>
          <p:cNvSpPr>
            <a:spLocks noGrp="1"/>
          </p:cNvSpPr>
          <p:nvPr>
            <p:ph type="body" idx="1"/>
          </p:nvPr>
        </p:nvSpPr>
        <p:spPr/>
        <p:txBody>
          <a:bodyPr/>
          <a:lstStyle/>
          <a:p>
            <a:pPr marL="114300" indent="0">
              <a:buNone/>
            </a:pPr>
            <a:r>
              <a:rPr lang="en-US" dirty="0"/>
              <a:t> a rare form of lung cancer. This type of tumor is located at the very top (apex) of the right or left lung. As the tumor grows, it can invade surrounding nerves, muscles, lymph nodes, connective tissue, upper ribs, and upper vertebrae. This causes severe pain in the shoulder and arm.</a:t>
            </a:r>
          </a:p>
        </p:txBody>
      </p:sp>
    </p:spTree>
    <p:extLst>
      <p:ext uri="{BB962C8B-B14F-4D97-AF65-F5344CB8AC3E}">
        <p14:creationId xmlns:p14="http://schemas.microsoft.com/office/powerpoint/2010/main" val="1651329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267" y="460578"/>
            <a:ext cx="4659261" cy="4069088"/>
          </a:xfrm>
          <a:prstGeom prst="rect">
            <a:avLst/>
          </a:prstGeom>
        </p:spPr>
      </p:pic>
      <p:pic>
        <p:nvPicPr>
          <p:cNvPr id="5" name="Picture 4"/>
          <p:cNvPicPr>
            <a:picLocks noChangeAspect="1"/>
          </p:cNvPicPr>
          <p:nvPr/>
        </p:nvPicPr>
        <p:blipFill>
          <a:blip r:embed="rId3"/>
          <a:stretch>
            <a:fillRect/>
          </a:stretch>
        </p:blipFill>
        <p:spPr>
          <a:xfrm>
            <a:off x="4826077" y="476098"/>
            <a:ext cx="4207856" cy="4053568"/>
          </a:xfrm>
          <a:prstGeom prst="rect">
            <a:avLst/>
          </a:prstGeom>
        </p:spPr>
      </p:pic>
    </p:spTree>
    <p:extLst>
      <p:ext uri="{BB962C8B-B14F-4D97-AF65-F5344CB8AC3E}">
        <p14:creationId xmlns:p14="http://schemas.microsoft.com/office/powerpoint/2010/main" val="38530545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Benign lung lesions; Hamartomas</a:t>
            </a:r>
            <a:endParaRPr lang="en-GB" dirty="0"/>
          </a:p>
        </p:txBody>
      </p:sp>
      <p:sp>
        <p:nvSpPr>
          <p:cNvPr id="3" name="Text Placeholder 2"/>
          <p:cNvSpPr>
            <a:spLocks noGrp="1"/>
          </p:cNvSpPr>
          <p:nvPr>
            <p:ph type="body" idx="1"/>
          </p:nvPr>
        </p:nvSpPr>
        <p:spPr>
          <a:xfrm>
            <a:off x="311700" y="1152475"/>
            <a:ext cx="4636687" cy="3416400"/>
          </a:xfrm>
        </p:spPr>
        <p:txBody>
          <a:bodyPr/>
          <a:lstStyle/>
          <a:p>
            <a:r>
              <a:rPr lang="en-GB" sz="1600" dirty="0" smtClean="0"/>
              <a:t>Hamartomas are the most common type of benign lung tumors.</a:t>
            </a:r>
          </a:p>
          <a:p>
            <a:endParaRPr lang="en-GB" sz="1600" dirty="0" smtClean="0"/>
          </a:p>
          <a:p>
            <a:r>
              <a:rPr lang="en-GB" sz="1600" dirty="0" smtClean="0"/>
              <a:t>They occur primarily in adults, peripherally located.</a:t>
            </a:r>
          </a:p>
          <a:p>
            <a:endParaRPr lang="en-GB" sz="1600" dirty="0" smtClean="0"/>
          </a:p>
          <a:p>
            <a:r>
              <a:rPr lang="en-GB" sz="1600" dirty="0" smtClean="0"/>
              <a:t>Grossly, they have a firm marble like consistency.</a:t>
            </a:r>
            <a:endParaRPr lang="en-GB"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64" y="1152475"/>
            <a:ext cx="4416136" cy="3344766"/>
          </a:xfrm>
          <a:prstGeom prst="rect">
            <a:avLst/>
          </a:prstGeom>
        </p:spPr>
      </p:pic>
    </p:spTree>
    <p:extLst>
      <p:ext uri="{BB962C8B-B14F-4D97-AF65-F5344CB8AC3E}">
        <p14:creationId xmlns:p14="http://schemas.microsoft.com/office/powerpoint/2010/main" val="2720196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Benign lung lesions; Hamartomas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16" y="1017725"/>
            <a:ext cx="7489767" cy="3828103"/>
          </a:xfrm>
          <a:prstGeom prst="rect">
            <a:avLst/>
          </a:prstGeom>
        </p:spPr>
      </p:pic>
    </p:spTree>
    <p:extLst>
      <p:ext uri="{BB962C8B-B14F-4D97-AF65-F5344CB8AC3E}">
        <p14:creationId xmlns:p14="http://schemas.microsoft.com/office/powerpoint/2010/main" val="951042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Lung metastases</a:t>
            </a:r>
            <a:endParaRPr lang="en-GB" dirty="0"/>
          </a:p>
        </p:txBody>
      </p:sp>
      <p:sp>
        <p:nvSpPr>
          <p:cNvPr id="3" name="Text Placeholder 2"/>
          <p:cNvSpPr>
            <a:spLocks noGrp="1"/>
          </p:cNvSpPr>
          <p:nvPr>
            <p:ph type="body" idx="1"/>
          </p:nvPr>
        </p:nvSpPr>
        <p:spPr/>
        <p:txBody>
          <a:bodyPr/>
          <a:lstStyle/>
          <a:p>
            <a:r>
              <a:rPr lang="en-GB" sz="1600" dirty="0"/>
              <a:t>Metastatic tumors in the lungs are malignancies (cancers) that developed at other sites and spread via the blood stream to the lungs. Common tumors that metastasize to the lungs include breast cancer, colon cancer, prostate cancer, sarcoma, bladder cancer, neuroblastoma, and Wilm's tumor. However, almost any cancer has the capacity to spread to the lungs.</a:t>
            </a:r>
          </a:p>
        </p:txBody>
      </p:sp>
    </p:spTree>
    <p:extLst>
      <p:ext uri="{BB962C8B-B14F-4D97-AF65-F5344CB8AC3E}">
        <p14:creationId xmlns:p14="http://schemas.microsoft.com/office/powerpoint/2010/main" val="1632412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Lung metastases</a:t>
            </a:r>
            <a:endParaRPr lang="en-GB" dirty="0"/>
          </a:p>
        </p:txBody>
      </p:sp>
      <p:sp>
        <p:nvSpPr>
          <p:cNvPr id="3" name="Text Placeholder 2"/>
          <p:cNvSpPr>
            <a:spLocks noGrp="1"/>
          </p:cNvSpPr>
          <p:nvPr>
            <p:ph type="body" idx="1"/>
          </p:nvPr>
        </p:nvSpPr>
        <p:spPr>
          <a:xfrm>
            <a:off x="311700" y="1152475"/>
            <a:ext cx="3231600" cy="3416400"/>
          </a:xfrm>
        </p:spPr>
        <p:txBody>
          <a:bodyPr/>
          <a:lstStyle/>
          <a:p>
            <a:r>
              <a:rPr lang="en-GB" sz="1600" dirty="0"/>
              <a:t>An example of multiple huge ‘cannonball’ lung metastases in a patient with colon cancer.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118" y="756524"/>
            <a:ext cx="4249882" cy="4386975"/>
          </a:xfrm>
          <a:prstGeom prst="rect">
            <a:avLst/>
          </a:prstGeom>
        </p:spPr>
      </p:pic>
    </p:spTree>
    <p:extLst>
      <p:ext uri="{BB962C8B-B14F-4D97-AF65-F5344CB8AC3E}">
        <p14:creationId xmlns:p14="http://schemas.microsoft.com/office/powerpoint/2010/main" val="1847147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8899" y="2088573"/>
            <a:ext cx="4468091" cy="923330"/>
          </a:xfrm>
          <a:prstGeom prst="rect">
            <a:avLst/>
          </a:prstGeom>
          <a:noFill/>
        </p:spPr>
        <p:txBody>
          <a:bodyPr wrap="square" rtlCol="0">
            <a:spAutoFit/>
          </a:bodyPr>
          <a:lstStyle/>
          <a:p>
            <a:r>
              <a:rPr lang="en-GB" sz="5400" dirty="0" smtClean="0">
                <a:solidFill>
                  <a:schemeClr val="tx1"/>
                </a:solidFill>
              </a:rPr>
              <a:t>THANK YOU</a:t>
            </a:r>
          </a:p>
        </p:txBody>
      </p:sp>
    </p:spTree>
    <p:extLst>
      <p:ext uri="{BB962C8B-B14F-4D97-AF65-F5344CB8AC3E}">
        <p14:creationId xmlns:p14="http://schemas.microsoft.com/office/powerpoint/2010/main" val="2928536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a:t>
            </a:r>
            <a:r>
              <a:rPr lang="en-US" dirty="0" err="1" smtClean="0"/>
              <a:t>tumers</a:t>
            </a:r>
            <a:r>
              <a:rPr lang="en-US" dirty="0" smtClean="0"/>
              <a:t> :</a:t>
            </a:r>
            <a:endParaRPr lang="en-US" dirty="0"/>
          </a:p>
        </p:txBody>
      </p:sp>
      <p:sp>
        <p:nvSpPr>
          <p:cNvPr id="3" name="Content Placeholder 2"/>
          <p:cNvSpPr>
            <a:spLocks noGrp="1"/>
          </p:cNvSpPr>
          <p:nvPr>
            <p:ph idx="1"/>
          </p:nvPr>
        </p:nvSpPr>
        <p:spPr/>
        <p:txBody>
          <a:bodyPr/>
          <a:lstStyle/>
          <a:p>
            <a:r>
              <a:rPr lang="en-US" dirty="0" smtClean="0"/>
              <a:t>Malignant </a:t>
            </a:r>
            <a:r>
              <a:rPr lang="en-US" dirty="0" err="1" smtClean="0"/>
              <a:t>tumers</a:t>
            </a:r>
            <a:r>
              <a:rPr lang="en-US" dirty="0" smtClean="0"/>
              <a:t> </a:t>
            </a:r>
          </a:p>
          <a:p>
            <a:r>
              <a:rPr lang="en-US" dirty="0" smtClean="0"/>
              <a:t>Low grade malignancies </a:t>
            </a:r>
          </a:p>
          <a:p>
            <a:r>
              <a:rPr lang="en-US" dirty="0" smtClean="0"/>
              <a:t>Benign </a:t>
            </a:r>
            <a:r>
              <a:rPr lang="en-US" dirty="0" err="1" smtClean="0"/>
              <a:t>tumers</a:t>
            </a:r>
            <a:r>
              <a:rPr lang="en-US" dirty="0" smtClean="0"/>
              <a:t> </a:t>
            </a:r>
            <a:endParaRPr lang="en-US" dirty="0"/>
          </a:p>
        </p:txBody>
      </p:sp>
    </p:spTree>
    <p:extLst>
      <p:ext uri="{BB962C8B-B14F-4D97-AF65-F5344CB8AC3E}">
        <p14:creationId xmlns:p14="http://schemas.microsoft.com/office/powerpoint/2010/main" val="1180843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548" y="222575"/>
            <a:ext cx="8100507" cy="4524315"/>
          </a:xfrm>
          <a:prstGeom prst="rect">
            <a:avLst/>
          </a:prstGeom>
        </p:spPr>
        <p:txBody>
          <a:bodyPr wrap="square">
            <a:spAutoFit/>
          </a:bodyPr>
          <a:lstStyle/>
          <a:p>
            <a:r>
              <a:rPr lang="en-US" b="1" dirty="0"/>
              <a:t> </a:t>
            </a:r>
            <a:r>
              <a:rPr lang="en-US" sz="2400" b="1" dirty="0"/>
              <a:t>Bronchial </a:t>
            </a:r>
            <a:r>
              <a:rPr lang="en-US" sz="2400" b="1" dirty="0" smtClean="0"/>
              <a:t>carcinoma</a:t>
            </a:r>
          </a:p>
          <a:p>
            <a:r>
              <a:rPr lang="en-US" sz="2400" dirty="0" smtClean="0"/>
              <a:t> </a:t>
            </a:r>
            <a:r>
              <a:rPr lang="en-US" sz="2400" dirty="0"/>
              <a:t>• Most common cause of cancer in </a:t>
            </a:r>
            <a:r>
              <a:rPr lang="en-US" sz="2400" dirty="0" smtClean="0"/>
              <a:t>men</a:t>
            </a:r>
          </a:p>
          <a:p>
            <a:r>
              <a:rPr lang="en-US" sz="2400" dirty="0" smtClean="0"/>
              <a:t> </a:t>
            </a:r>
            <a:r>
              <a:rPr lang="en-US" sz="2400" dirty="0"/>
              <a:t>• 6th most frequent cancer in </a:t>
            </a:r>
            <a:r>
              <a:rPr lang="en-US" sz="2400" dirty="0" smtClean="0"/>
              <a:t>women</a:t>
            </a:r>
          </a:p>
          <a:p>
            <a:pPr marL="285750" indent="-285750">
              <a:buFont typeface="Arial" panose="020B0604020202020204" pitchFamily="34" charset="0"/>
              <a:buChar char="•"/>
            </a:pPr>
            <a:r>
              <a:rPr lang="en-US" sz="2400" dirty="0" smtClean="0"/>
              <a:t>Major risk factor is cigarette smoking </a:t>
            </a:r>
          </a:p>
          <a:p>
            <a:endParaRPr lang="en-US" sz="2400" dirty="0" smtClean="0"/>
          </a:p>
          <a:p>
            <a:r>
              <a:rPr lang="en-US" sz="2400" b="1" dirty="0" smtClean="0"/>
              <a:t>Pathology </a:t>
            </a:r>
          </a:p>
          <a:p>
            <a:r>
              <a:rPr lang="en-US" sz="2400" dirty="0" smtClean="0">
                <a:solidFill>
                  <a:srgbClr val="FF0000"/>
                </a:solidFill>
                <a:effectLst>
                  <a:outerShdw blurRad="38100" dist="38100" dir="2700000" algn="tl">
                    <a:srgbClr val="000000">
                      <a:alpha val="43137"/>
                    </a:srgbClr>
                  </a:outerShdw>
                </a:effectLst>
              </a:rPr>
              <a:t>• NSCLC(80%)</a:t>
            </a:r>
          </a:p>
          <a:p>
            <a:pPr marL="285750" indent="-285750">
              <a:buFont typeface="Arial" panose="020B0604020202020204" pitchFamily="34" charset="0"/>
              <a:buChar char="•"/>
            </a:pPr>
            <a:r>
              <a:rPr lang="en-US" sz="2400" dirty="0" smtClean="0"/>
              <a:t> </a:t>
            </a:r>
            <a:r>
              <a:rPr lang="en-US" sz="2400" dirty="0"/>
              <a:t>Squamous(35%) • </a:t>
            </a:r>
            <a:r>
              <a:rPr lang="en-US" sz="2400" dirty="0" smtClean="0"/>
              <a:t>Smokers </a:t>
            </a:r>
            <a:r>
              <a:rPr lang="en-US" sz="2400" dirty="0"/>
              <a:t>, </a:t>
            </a:r>
            <a:r>
              <a:rPr lang="en-US" sz="2400" dirty="0" err="1"/>
              <a:t>cavitate</a:t>
            </a:r>
            <a:r>
              <a:rPr lang="en-US" sz="2400" dirty="0"/>
              <a:t> , poor prognosis </a:t>
            </a:r>
            <a:r>
              <a:rPr lang="en-US" sz="2400" dirty="0" smtClean="0"/>
              <a:t>•</a:t>
            </a:r>
          </a:p>
          <a:p>
            <a:pPr marL="285750" indent="-285750">
              <a:buFont typeface="Arial" panose="020B0604020202020204" pitchFamily="34" charset="0"/>
              <a:buChar char="•"/>
            </a:pPr>
            <a:r>
              <a:rPr lang="en-US" sz="2400" dirty="0" smtClean="0"/>
              <a:t> Adenocarcinoma </a:t>
            </a:r>
            <a:r>
              <a:rPr lang="en-US" sz="2400" dirty="0"/>
              <a:t>(30%) • </a:t>
            </a:r>
            <a:r>
              <a:rPr lang="en-US" sz="2400" dirty="0" smtClean="0"/>
              <a:t>Smokers</a:t>
            </a:r>
            <a:r>
              <a:rPr lang="en-US" sz="2400" dirty="0"/>
              <a:t>, </a:t>
            </a:r>
            <a:r>
              <a:rPr lang="en-US" sz="2400" dirty="0" smtClean="0"/>
              <a:t>peripheral</a:t>
            </a:r>
          </a:p>
          <a:p>
            <a:pPr marL="285750" indent="-285750">
              <a:buFont typeface="Arial" panose="020B0604020202020204" pitchFamily="34" charset="0"/>
              <a:buChar char="•"/>
            </a:pPr>
            <a:r>
              <a:rPr lang="en-US" sz="2400" dirty="0" smtClean="0"/>
              <a:t>Large cell (15%)</a:t>
            </a:r>
          </a:p>
          <a:p>
            <a:pPr marL="285750" indent="-285750">
              <a:buFont typeface="Arial"/>
              <a:buChar char="•"/>
            </a:pPr>
            <a:r>
              <a:rPr lang="en-US" sz="2400" dirty="0">
                <a:solidFill>
                  <a:srgbClr val="FF0000"/>
                </a:solidFill>
                <a:effectLst>
                  <a:outerShdw blurRad="38100" dist="38100" dir="2700000" algn="tl">
                    <a:srgbClr val="000000">
                      <a:alpha val="43137"/>
                    </a:srgbClr>
                  </a:outerShdw>
                </a:effectLst>
              </a:rPr>
              <a:t>SCLC (20%)</a:t>
            </a:r>
          </a:p>
          <a:p>
            <a:r>
              <a:rPr lang="en-US" sz="2400" dirty="0" smtClean="0"/>
              <a:t> smoking ,metastasis early ,worst prognosis </a:t>
            </a:r>
          </a:p>
        </p:txBody>
      </p:sp>
    </p:spTree>
    <p:extLst>
      <p:ext uri="{BB962C8B-B14F-4D97-AF65-F5344CB8AC3E}">
        <p14:creationId xmlns:p14="http://schemas.microsoft.com/office/powerpoint/2010/main" val="4151644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057" y="0"/>
            <a:ext cx="6856285" cy="5143500"/>
          </a:xfrm>
          <a:prstGeom prst="rect">
            <a:avLst/>
          </a:prstGeom>
        </p:spPr>
      </p:pic>
    </p:spTree>
    <p:extLst>
      <p:ext uri="{BB962C8B-B14F-4D97-AF65-F5344CB8AC3E}">
        <p14:creationId xmlns:p14="http://schemas.microsoft.com/office/powerpoint/2010/main" val="1975705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7115" y="503319"/>
            <a:ext cx="3792742" cy="3263504"/>
          </a:xfrm>
        </p:spPr>
        <p:txBody>
          <a:bodyPr>
            <a:normAutofit lnSpcReduction="10000"/>
          </a:bodyPr>
          <a:lstStyle/>
          <a:p>
            <a:pPr marL="0" indent="0">
              <a:buNone/>
            </a:pPr>
            <a:r>
              <a:rPr lang="en-US" sz="3000" b="1" dirty="0" smtClean="0">
                <a:ea typeface="+mj-ea"/>
                <a:cs typeface="+mj-cs"/>
              </a:rPr>
              <a:t>Radiological features:</a:t>
            </a:r>
          </a:p>
          <a:p>
            <a:pPr marL="0" indent="0">
              <a:buNone/>
            </a:pPr>
            <a:r>
              <a:rPr lang="en-US" sz="3000" b="1" dirty="0" smtClean="0">
                <a:ea typeface="+mj-ea"/>
                <a:cs typeface="+mj-cs"/>
              </a:rPr>
              <a:t> </a:t>
            </a:r>
            <a:endParaRPr lang="en-US" sz="3000" b="1" dirty="0">
              <a:ea typeface="+mj-ea"/>
              <a:cs typeface="+mj-cs"/>
            </a:endParaRPr>
          </a:p>
          <a:p>
            <a:r>
              <a:rPr lang="en-US" dirty="0" smtClean="0"/>
              <a:t>1. </a:t>
            </a:r>
            <a:r>
              <a:rPr lang="en-US" dirty="0" err="1" smtClean="0"/>
              <a:t>Hilar</a:t>
            </a:r>
            <a:r>
              <a:rPr lang="en-US" dirty="0" smtClean="0"/>
              <a:t> enlargement </a:t>
            </a:r>
          </a:p>
          <a:p>
            <a:r>
              <a:rPr lang="en-US" dirty="0" smtClean="0"/>
              <a:t>2. Airway obstruction</a:t>
            </a:r>
          </a:p>
          <a:p>
            <a:r>
              <a:rPr lang="en-US" dirty="0" smtClean="0"/>
              <a:t> 3. Peripheral mass </a:t>
            </a:r>
          </a:p>
          <a:p>
            <a:r>
              <a:rPr lang="en-US" dirty="0" smtClean="0"/>
              <a:t>4. </a:t>
            </a:r>
            <a:r>
              <a:rPr lang="en-US" dirty="0" err="1" smtClean="0"/>
              <a:t>Mediastinal</a:t>
            </a:r>
            <a:r>
              <a:rPr lang="en-US" dirty="0" smtClean="0"/>
              <a:t> involvement</a:t>
            </a:r>
          </a:p>
          <a:p>
            <a:r>
              <a:rPr lang="en-US" dirty="0" smtClean="0"/>
              <a:t> 5. Pleural involvement </a:t>
            </a:r>
          </a:p>
          <a:p>
            <a:r>
              <a:rPr lang="en-US" dirty="0" smtClean="0"/>
              <a:t>6. bone involvement </a:t>
            </a:r>
          </a:p>
          <a:p>
            <a:endParaRPr lang="en-US" dirty="0"/>
          </a:p>
        </p:txBody>
      </p:sp>
    </p:spTree>
    <p:extLst>
      <p:ext uri="{BB962C8B-B14F-4D97-AF65-F5344CB8AC3E}">
        <p14:creationId xmlns:p14="http://schemas.microsoft.com/office/powerpoint/2010/main" val="3519741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85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Normal chest xray</a:t>
            </a:r>
            <a:endParaRPr/>
          </a:p>
        </p:txBody>
      </p:sp>
      <p:pic>
        <p:nvPicPr>
          <p:cNvPr id="62" name="Google Shape;62;p14"/>
          <p:cNvPicPr preferRelativeResize="0"/>
          <p:nvPr/>
        </p:nvPicPr>
        <p:blipFill>
          <a:blip r:embed="rId3">
            <a:alphaModFix/>
          </a:blip>
          <a:stretch>
            <a:fillRect/>
          </a:stretch>
        </p:blipFill>
        <p:spPr>
          <a:xfrm>
            <a:off x="3781808" y="310082"/>
            <a:ext cx="4495602" cy="448482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311700" y="16380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a:solidFill>
                  <a:schemeClr val="dk2"/>
                </a:solidFill>
              </a:rPr>
              <a:t>Unilateral hilar enlargement</a:t>
            </a:r>
            <a:endParaRPr/>
          </a:p>
        </p:txBody>
      </p:sp>
      <p:pic>
        <p:nvPicPr>
          <p:cNvPr id="129" name="Google Shape;129;p25" descr="Chest X-rays - Mayo Clinic"/>
          <p:cNvPicPr preferRelativeResize="0"/>
          <p:nvPr/>
        </p:nvPicPr>
        <p:blipFill>
          <a:blip r:embed="rId3">
            <a:alphaModFix/>
          </a:blip>
          <a:stretch>
            <a:fillRect/>
          </a:stretch>
        </p:blipFill>
        <p:spPr>
          <a:xfrm>
            <a:off x="1562100" y="1152475"/>
            <a:ext cx="6019800" cy="34164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body" idx="1"/>
          </p:nvPr>
        </p:nvSpPr>
        <p:spPr>
          <a:xfrm>
            <a:off x="5295900" y="1152475"/>
            <a:ext cx="3536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Peripheral pulmonary opacity</a:t>
            </a:r>
            <a:endParaRPr/>
          </a:p>
        </p:txBody>
      </p:sp>
      <p:pic>
        <p:nvPicPr>
          <p:cNvPr id="135" name="Google Shape;135;p26" descr="Lung cancer - Wikipedia"/>
          <p:cNvPicPr preferRelativeResize="0"/>
          <p:nvPr/>
        </p:nvPicPr>
        <p:blipFill>
          <a:blip r:embed="rId3">
            <a:alphaModFix/>
          </a:blip>
          <a:stretch>
            <a:fillRect/>
          </a:stretch>
        </p:blipFill>
        <p:spPr>
          <a:xfrm>
            <a:off x="0" y="0"/>
            <a:ext cx="5295900" cy="51435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1530</TotalTime>
  <Words>482</Words>
  <Application>Microsoft Office PowerPoint</Application>
  <PresentationFormat>On-screen Show (16:9)</PresentationFormat>
  <Paragraphs>80</Paragraphs>
  <Slides>27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Algerian</vt:lpstr>
      <vt:lpstr>Arial</vt:lpstr>
      <vt:lpstr>Book Antiqua</vt:lpstr>
      <vt:lpstr>Calibri</vt:lpstr>
      <vt:lpstr>Calibri Light</vt:lpstr>
      <vt:lpstr>Open Sans</vt:lpstr>
      <vt:lpstr>Office Theme</vt:lpstr>
      <vt:lpstr>Lung tumors RADIOLOGY</vt:lpstr>
      <vt:lpstr>PowerPoint Presentation</vt:lpstr>
      <vt:lpstr>Pulmonary  tumers :</vt:lpstr>
      <vt:lpstr>PowerPoint Presentation</vt:lpstr>
      <vt:lpstr>PowerPoint Presentation</vt:lpstr>
      <vt:lpstr>PowerPoint Presentation</vt:lpstr>
      <vt:lpstr>Normal chest xray</vt:lpstr>
      <vt:lpstr>Unilateral hilar enlargement</vt:lpstr>
      <vt:lpstr>PowerPoint Presentation</vt:lpstr>
      <vt:lpstr>PowerPoint Presentation</vt:lpstr>
      <vt:lpstr>PowerPoint Presentation</vt:lpstr>
      <vt:lpstr>PowerPoint Presentation</vt:lpstr>
      <vt:lpstr>PowerPoint Presentation</vt:lpstr>
      <vt:lpstr>PowerPoint Presentation</vt:lpstr>
      <vt:lpstr>Small cell carcinoma</vt:lpstr>
      <vt:lpstr>Adenocarcinoma</vt:lpstr>
      <vt:lpstr>Squamous cell carcinoma </vt:lpstr>
      <vt:lpstr>Squamous cell carcinoma</vt:lpstr>
      <vt:lpstr>Large cell lung carcinoma</vt:lpstr>
      <vt:lpstr>Large cell lung carcinoma</vt:lpstr>
      <vt:lpstr>Pancoast tumor </vt:lpstr>
      <vt:lpstr>PowerPoint Presentation</vt:lpstr>
      <vt:lpstr>Benign lung lesions; Hamartomas</vt:lpstr>
      <vt:lpstr>Benign lung lesions; Hamartomas</vt:lpstr>
      <vt:lpstr>Lung metastases</vt:lpstr>
      <vt:lpstr>Lung metastases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umayah</dc:creator>
  <cp:lastModifiedBy>Admin</cp:lastModifiedBy>
  <cp:revision>34</cp:revision>
  <dcterms:modified xsi:type="dcterms:W3CDTF">2022-03-28T08:14:54Z</dcterms:modified>
</cp:coreProperties>
</file>