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2" r:id="rId3"/>
  </p:sldMasterIdLst>
  <p:notesMasterIdLst>
    <p:notesMasterId r:id="rId26"/>
  </p:notesMasterIdLst>
  <p:sldIdLst>
    <p:sldId id="270" r:id="rId4"/>
    <p:sldId id="398" r:id="rId5"/>
    <p:sldId id="400" r:id="rId6"/>
    <p:sldId id="401" r:id="rId7"/>
    <p:sldId id="402" r:id="rId8"/>
    <p:sldId id="384" r:id="rId9"/>
    <p:sldId id="260" r:id="rId10"/>
    <p:sldId id="261" r:id="rId11"/>
    <p:sldId id="262" r:id="rId12"/>
    <p:sldId id="376" r:id="rId13"/>
    <p:sldId id="404" r:id="rId14"/>
    <p:sldId id="294" r:id="rId15"/>
    <p:sldId id="295" r:id="rId16"/>
    <p:sldId id="397" r:id="rId17"/>
    <p:sldId id="297" r:id="rId18"/>
    <p:sldId id="298" r:id="rId19"/>
    <p:sldId id="299" r:id="rId20"/>
    <p:sldId id="406" r:id="rId21"/>
    <p:sldId id="300" r:id="rId22"/>
    <p:sldId id="377" r:id="rId23"/>
    <p:sldId id="405" r:id="rId24"/>
    <p:sldId id="378"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906"/>
    <a:srgbClr val="FF99CC"/>
    <a:srgbClr val="FF66FF"/>
    <a:srgbClr val="CC00CC"/>
    <a:srgbClr val="CC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9" autoAdjust="0"/>
    <p:restoredTop sz="84710" autoAdjust="0"/>
  </p:normalViewPr>
  <p:slideViewPr>
    <p:cSldViewPr>
      <p:cViewPr varScale="1">
        <p:scale>
          <a:sx n="63" d="100"/>
          <a:sy n="63" d="100"/>
        </p:scale>
        <p:origin x="-175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notesMaster" Target="notesMasters/notesMaster1.xml" /><Relationship Id="rId3" Type="http://schemas.openxmlformats.org/officeDocument/2006/relationships/slideMaster" Target="slideMasters/slideMaster1.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viewProps" Target="viewProps.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327ED9-B092-4C79-A852-D9654873717C}"/>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eaLnBrk="1" fontAlgn="auto" hangingPunct="1">
              <a:spcBef>
                <a:spcPts val="0"/>
              </a:spcBef>
              <a:spcAft>
                <a:spcPts val="0"/>
              </a:spcAft>
              <a:defRPr sz="1200">
                <a:latin typeface="+mn-lt"/>
                <a:cs typeface="+mn-cs"/>
              </a:defRPr>
            </a:lvl1pPr>
          </a:lstStyle>
          <a:p>
            <a:pPr>
              <a:defRPr/>
            </a:pPr>
            <a:endParaRPr lang="ar-EG"/>
          </a:p>
        </p:txBody>
      </p:sp>
      <p:sp>
        <p:nvSpPr>
          <p:cNvPr id="3" name="Date Placeholder 2">
            <a:extLst>
              <a:ext uri="{FF2B5EF4-FFF2-40B4-BE49-F238E27FC236}">
                <a16:creationId xmlns:a16="http://schemas.microsoft.com/office/drawing/2014/main" id="{5B2658BA-45C0-4E09-95BB-55527CF692E3}"/>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0" eaLnBrk="1" fontAlgn="auto" hangingPunct="1">
              <a:spcBef>
                <a:spcPts val="0"/>
              </a:spcBef>
              <a:spcAft>
                <a:spcPts val="0"/>
              </a:spcAft>
              <a:defRPr sz="1200">
                <a:latin typeface="+mn-lt"/>
                <a:cs typeface="+mn-cs"/>
              </a:defRPr>
            </a:lvl1pPr>
          </a:lstStyle>
          <a:p>
            <a:pPr>
              <a:defRPr/>
            </a:pPr>
            <a:fld id="{1F961F98-715E-4049-BF35-48A6A348C3EE}" type="datetimeFigureOut">
              <a:rPr lang="ar-EG"/>
              <a:pPr>
                <a:defRPr/>
              </a:pPr>
              <a:t>19/05/1443</a:t>
            </a:fld>
            <a:endParaRPr lang="ar-EG"/>
          </a:p>
        </p:txBody>
      </p:sp>
      <p:sp>
        <p:nvSpPr>
          <p:cNvPr id="4" name="Slide Image Placeholder 3">
            <a:extLst>
              <a:ext uri="{FF2B5EF4-FFF2-40B4-BE49-F238E27FC236}">
                <a16:creationId xmlns:a16="http://schemas.microsoft.com/office/drawing/2014/main" id="{1C0E9B86-BC76-461E-B7D8-5377DEEB6CA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a:extLst>
              <a:ext uri="{FF2B5EF4-FFF2-40B4-BE49-F238E27FC236}">
                <a16:creationId xmlns:a16="http://schemas.microsoft.com/office/drawing/2014/main" id="{67EAE816-E1F7-4BBA-B798-48BE332CEDE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C9E5BE5-0422-407A-A015-58AF094EBA14}"/>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0" eaLnBrk="1" fontAlgn="auto" hangingPunct="1">
              <a:spcBef>
                <a:spcPts val="0"/>
              </a:spcBef>
              <a:spcAft>
                <a:spcPts val="0"/>
              </a:spcAft>
              <a:defRPr sz="1200">
                <a:latin typeface="+mn-lt"/>
                <a:cs typeface="+mn-cs"/>
              </a:defRPr>
            </a:lvl1pPr>
          </a:lstStyle>
          <a:p>
            <a:pPr>
              <a:defRPr/>
            </a:pPr>
            <a:endParaRPr lang="ar-EG"/>
          </a:p>
        </p:txBody>
      </p:sp>
      <p:sp>
        <p:nvSpPr>
          <p:cNvPr id="7" name="Slide Number Placeholder 6">
            <a:extLst>
              <a:ext uri="{FF2B5EF4-FFF2-40B4-BE49-F238E27FC236}">
                <a16:creationId xmlns:a16="http://schemas.microsoft.com/office/drawing/2014/main" id="{A5913329-B635-4105-86E9-AE53763EC223}"/>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fld id="{EF8B9752-49BC-42E2-A05B-62A8E9DE2968}" type="slidenum">
              <a:rPr lang="ar-EG" altLang="en-US"/>
              <a:pPr/>
              <a:t>‹#›</a:t>
            </a:fld>
            <a:endParaRPr lang="ar-EG"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E3998EF-E0C7-4E8B-B35F-E47DA8B7E9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2AF1A25C-1C8D-494D-BAF3-AA7EBDF2F8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a:extLst>
              <a:ext uri="{FF2B5EF4-FFF2-40B4-BE49-F238E27FC236}">
                <a16:creationId xmlns:a16="http://schemas.microsoft.com/office/drawing/2014/main" id="{9164C0D0-AC02-40C9-9252-E1D878063E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عنصر نائب للملاحظات 2">
            <a:extLst>
              <a:ext uri="{FF2B5EF4-FFF2-40B4-BE49-F238E27FC236}">
                <a16:creationId xmlns:a16="http://schemas.microsoft.com/office/drawing/2014/main" id="{AACFAE40-133E-4442-8D0A-5A80B19BAE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38916" name="عنصر نائب لرقم الشريحة 3">
            <a:extLst>
              <a:ext uri="{FF2B5EF4-FFF2-40B4-BE49-F238E27FC236}">
                <a16:creationId xmlns:a16="http://schemas.microsoft.com/office/drawing/2014/main" id="{A396F94E-AD0C-44F9-BF98-B868826274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6E6612BD-7C0E-41F8-B162-68BE9A0A719E}" type="slidenum">
              <a:rPr lang="ar-EG" altLang="en-US">
                <a:latin typeface="Calibri" panose="020F0502020204030204" pitchFamily="34" charset="0"/>
              </a:rPr>
              <a:pPr/>
              <a:t>3</a:t>
            </a:fld>
            <a:endParaRPr lang="ar-EG"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a:extLst>
              <a:ext uri="{FF2B5EF4-FFF2-40B4-BE49-F238E27FC236}">
                <a16:creationId xmlns:a16="http://schemas.microsoft.com/office/drawing/2014/main" id="{731893A6-7DB5-4344-921E-1E441586CE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عنصر نائب للملاحظات 2">
            <a:extLst>
              <a:ext uri="{FF2B5EF4-FFF2-40B4-BE49-F238E27FC236}">
                <a16:creationId xmlns:a16="http://schemas.microsoft.com/office/drawing/2014/main" id="{5DB5077F-3244-4374-83A5-1E951FBA7E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39940" name="عنصر نائب لرقم الشريحة 3">
            <a:extLst>
              <a:ext uri="{FF2B5EF4-FFF2-40B4-BE49-F238E27FC236}">
                <a16:creationId xmlns:a16="http://schemas.microsoft.com/office/drawing/2014/main" id="{D1800E0B-5D54-4EF4-BE0E-29CB0930C3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31231684-A0FE-452C-9831-E71D109B2AC8}" type="slidenum">
              <a:rPr lang="ar-EG" altLang="en-US">
                <a:latin typeface="Calibri" panose="020F0502020204030204" pitchFamily="34" charset="0"/>
              </a:rPr>
              <a:pPr/>
              <a:t>9</a:t>
            </a:fld>
            <a:endParaRPr lang="ar-EG"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a:extLst>
              <a:ext uri="{FF2B5EF4-FFF2-40B4-BE49-F238E27FC236}">
                <a16:creationId xmlns:a16="http://schemas.microsoft.com/office/drawing/2014/main" id="{9588192F-AA2C-4BEE-9EED-EB0B5CD2BA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عنصر نائب للملاحظات 2">
            <a:extLst>
              <a:ext uri="{FF2B5EF4-FFF2-40B4-BE49-F238E27FC236}">
                <a16:creationId xmlns:a16="http://schemas.microsoft.com/office/drawing/2014/main" id="{1649C917-3B90-49FD-BDB6-FCB80FEC69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40964" name="عنصر نائب لرقم الشريحة 3">
            <a:extLst>
              <a:ext uri="{FF2B5EF4-FFF2-40B4-BE49-F238E27FC236}">
                <a16:creationId xmlns:a16="http://schemas.microsoft.com/office/drawing/2014/main" id="{75B2A59A-5AC2-40FF-AF63-3E21E7FEC8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FBFFAA27-E05D-41FD-BAA9-CE67E1CD8084}" type="slidenum">
              <a:rPr lang="ar-EG" altLang="en-US">
                <a:latin typeface="Calibri" panose="020F0502020204030204" pitchFamily="34" charset="0"/>
              </a:rPr>
              <a:pPr/>
              <a:t>10</a:t>
            </a:fld>
            <a:endParaRPr lang="ar-EG"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60A68FB-7A76-4AAE-8340-A5BA22E85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8323135-006B-4D4B-B91B-EE7BB9B18F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
        <p:nvSpPr>
          <p:cNvPr id="41988" name="Slide Number Placeholder 3">
            <a:extLst>
              <a:ext uri="{FF2B5EF4-FFF2-40B4-BE49-F238E27FC236}">
                <a16:creationId xmlns:a16="http://schemas.microsoft.com/office/drawing/2014/main" id="{365569B0-A318-4D4D-8636-E1229FD07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EB2DB64E-E271-4BA5-A2FB-1EB4F140F1FA}" type="slidenum">
              <a:rPr lang="ar-EG" altLang="en-US">
                <a:latin typeface="Calibri" panose="020F0502020204030204" pitchFamily="34" charset="0"/>
              </a:rPr>
              <a:pPr/>
              <a:t>13</a:t>
            </a:fld>
            <a:endParaRPr lang="ar-EG"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D2F368-79D4-4BC7-B3BE-598D17EA1BD5}"/>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5" name="Footer Placeholder 4">
            <a:extLst>
              <a:ext uri="{FF2B5EF4-FFF2-40B4-BE49-F238E27FC236}">
                <a16:creationId xmlns:a16="http://schemas.microsoft.com/office/drawing/2014/main" id="{25A7FC5E-8C1E-41E9-83B9-6BD9C0022F38}"/>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E1255A2C-82C3-4E46-8259-97040E568436}"/>
              </a:ext>
            </a:extLst>
          </p:cNvPr>
          <p:cNvSpPr>
            <a:spLocks noGrp="1"/>
          </p:cNvSpPr>
          <p:nvPr>
            <p:ph type="sldNum" sz="quarter" idx="12"/>
          </p:nvPr>
        </p:nvSpPr>
        <p:spPr/>
        <p:txBody>
          <a:bodyPr/>
          <a:lstStyle>
            <a:lvl1pPr>
              <a:defRPr>
                <a:latin typeface="Arial" panose="020B0604020202020204" pitchFamily="34" charset="0"/>
              </a:defRPr>
            </a:lvl1pPr>
          </a:lstStyle>
          <a:p>
            <a:fld id="{26E730F9-50D0-4423-A220-8AD6CD8FD673}" type="slidenum">
              <a:rPr lang="ar-SA" altLang="ko-KR"/>
              <a:pPr/>
              <a:t>‹#›</a:t>
            </a:fld>
            <a:endParaRPr lang="en-US" altLang="ko-KR"/>
          </a:p>
        </p:txBody>
      </p:sp>
    </p:spTree>
    <p:extLst>
      <p:ext uri="{BB962C8B-B14F-4D97-AF65-F5344CB8AC3E}">
        <p14:creationId xmlns:p14="http://schemas.microsoft.com/office/powerpoint/2010/main" val="204204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B4CBA-50F8-44C1-A7EF-C0F6364F1CB3}"/>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5" name="Footer Placeholder 4">
            <a:extLst>
              <a:ext uri="{FF2B5EF4-FFF2-40B4-BE49-F238E27FC236}">
                <a16:creationId xmlns:a16="http://schemas.microsoft.com/office/drawing/2014/main" id="{0E02E97C-C94A-4069-A4FE-3AEDFCBAC97B}"/>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68250D81-6BC3-454A-89CC-40FA731D159D}"/>
              </a:ext>
            </a:extLst>
          </p:cNvPr>
          <p:cNvSpPr>
            <a:spLocks noGrp="1"/>
          </p:cNvSpPr>
          <p:nvPr>
            <p:ph type="sldNum" sz="quarter" idx="12"/>
          </p:nvPr>
        </p:nvSpPr>
        <p:spPr/>
        <p:txBody>
          <a:bodyPr/>
          <a:lstStyle>
            <a:lvl1pPr>
              <a:defRPr>
                <a:latin typeface="Arial" panose="020B0604020202020204" pitchFamily="34" charset="0"/>
              </a:defRPr>
            </a:lvl1pPr>
          </a:lstStyle>
          <a:p>
            <a:fld id="{3410CBAC-DFF8-4C4C-8B08-4F2262C179FB}" type="slidenum">
              <a:rPr lang="ar-SA" altLang="ko-KR"/>
              <a:pPr/>
              <a:t>‹#›</a:t>
            </a:fld>
            <a:endParaRPr lang="en-US" altLang="ko-KR"/>
          </a:p>
        </p:txBody>
      </p:sp>
    </p:spTree>
    <p:extLst>
      <p:ext uri="{BB962C8B-B14F-4D97-AF65-F5344CB8AC3E}">
        <p14:creationId xmlns:p14="http://schemas.microsoft.com/office/powerpoint/2010/main" val="12093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9E30B-4349-4221-8DE0-32EE35CE0828}"/>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5" name="Footer Placeholder 4">
            <a:extLst>
              <a:ext uri="{FF2B5EF4-FFF2-40B4-BE49-F238E27FC236}">
                <a16:creationId xmlns:a16="http://schemas.microsoft.com/office/drawing/2014/main" id="{8F37C7B6-7FA5-442E-ACD3-225ADD6C6157}"/>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ACE80713-D562-44B3-95D3-B7293354E620}"/>
              </a:ext>
            </a:extLst>
          </p:cNvPr>
          <p:cNvSpPr>
            <a:spLocks noGrp="1"/>
          </p:cNvSpPr>
          <p:nvPr>
            <p:ph type="sldNum" sz="quarter" idx="12"/>
          </p:nvPr>
        </p:nvSpPr>
        <p:spPr/>
        <p:txBody>
          <a:bodyPr/>
          <a:lstStyle>
            <a:lvl1pPr>
              <a:defRPr>
                <a:latin typeface="Arial" panose="020B0604020202020204" pitchFamily="34" charset="0"/>
              </a:defRPr>
            </a:lvl1pPr>
          </a:lstStyle>
          <a:p>
            <a:fld id="{A0F396C2-E356-41F6-A038-2B9C3BE1EC59}" type="slidenum">
              <a:rPr lang="ar-SA" altLang="ko-KR"/>
              <a:pPr/>
              <a:t>‹#›</a:t>
            </a:fld>
            <a:endParaRPr lang="en-US" altLang="ko-KR"/>
          </a:p>
        </p:txBody>
      </p:sp>
    </p:spTree>
    <p:extLst>
      <p:ext uri="{BB962C8B-B14F-4D97-AF65-F5344CB8AC3E}">
        <p14:creationId xmlns:p14="http://schemas.microsoft.com/office/powerpoint/2010/main" val="102408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EE4C30-92F6-4EF6-B8D3-E0F2338A8A24}"/>
              </a:ext>
            </a:extLst>
          </p:cNvPr>
          <p:cNvSpPr>
            <a:spLocks noGrp="1"/>
          </p:cNvSpPr>
          <p:nvPr>
            <p:ph type="dt" sz="half" idx="10"/>
          </p:nvPr>
        </p:nvSpPr>
        <p:spPr>
          <a:xfrm>
            <a:off x="838200" y="6245225"/>
            <a:ext cx="1901825"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78785B-C43C-49C8-B5CB-58B66518A6FD}"/>
              </a:ext>
            </a:extLst>
          </p:cNvPr>
          <p:cNvSpPr>
            <a:spLocks noGrp="1"/>
          </p:cNvSpPr>
          <p:nvPr>
            <p:ph type="ftr" sz="quarter" idx="11"/>
          </p:nvPr>
        </p:nvSpPr>
        <p:spPr>
          <a:xfrm>
            <a:off x="3429000" y="6245225"/>
            <a:ext cx="28956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92CDD39-1F5E-4120-9A20-A66C306ACA2C}"/>
              </a:ext>
            </a:extLst>
          </p:cNvPr>
          <p:cNvSpPr>
            <a:spLocks noGrp="1"/>
          </p:cNvSpPr>
          <p:nvPr>
            <p:ph type="sldNum" sz="quarter" idx="12"/>
          </p:nvPr>
        </p:nvSpPr>
        <p:spPr>
          <a:xfrm>
            <a:off x="6937375" y="6245225"/>
            <a:ext cx="1901825" cy="476250"/>
          </a:xfrm>
        </p:spPr>
        <p:txBody>
          <a:bodyPr/>
          <a:lstStyle>
            <a:lvl1pPr>
              <a:defRPr>
                <a:cs typeface="Tahoma" panose="020B0604030504040204" pitchFamily="34" charset="0"/>
              </a:defRPr>
            </a:lvl1pPr>
          </a:lstStyle>
          <a:p>
            <a:fld id="{C3D1A2B2-48B4-4C53-A31A-20E873520193}"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40888425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2892B-4CB3-4621-8D31-43A725957C78}"/>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5" name="Footer Placeholder 4">
            <a:extLst>
              <a:ext uri="{FF2B5EF4-FFF2-40B4-BE49-F238E27FC236}">
                <a16:creationId xmlns:a16="http://schemas.microsoft.com/office/drawing/2014/main" id="{C2E8162F-F375-4E42-A7F4-FAFAF5E6F64F}"/>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20A14856-994E-4AEB-A09C-AF24ADE60EB4}"/>
              </a:ext>
            </a:extLst>
          </p:cNvPr>
          <p:cNvSpPr>
            <a:spLocks noGrp="1"/>
          </p:cNvSpPr>
          <p:nvPr>
            <p:ph type="sldNum" sz="quarter" idx="12"/>
          </p:nvPr>
        </p:nvSpPr>
        <p:spPr/>
        <p:txBody>
          <a:bodyPr/>
          <a:lstStyle>
            <a:lvl1pPr>
              <a:defRPr>
                <a:latin typeface="Arial" panose="020B0604020202020204" pitchFamily="34" charset="0"/>
              </a:defRPr>
            </a:lvl1pPr>
          </a:lstStyle>
          <a:p>
            <a:fld id="{7B8E3D63-ABAB-4586-B821-D324C90A16ED}" type="slidenum">
              <a:rPr lang="ar-SA" altLang="ko-KR"/>
              <a:pPr/>
              <a:t>‹#›</a:t>
            </a:fld>
            <a:endParaRPr lang="en-US" altLang="ko-KR"/>
          </a:p>
        </p:txBody>
      </p:sp>
    </p:spTree>
    <p:extLst>
      <p:ext uri="{BB962C8B-B14F-4D97-AF65-F5344CB8AC3E}">
        <p14:creationId xmlns:p14="http://schemas.microsoft.com/office/powerpoint/2010/main" val="189261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3B5F01-831E-4563-A011-420CF79DB8DB}"/>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5" name="Footer Placeholder 4">
            <a:extLst>
              <a:ext uri="{FF2B5EF4-FFF2-40B4-BE49-F238E27FC236}">
                <a16:creationId xmlns:a16="http://schemas.microsoft.com/office/drawing/2014/main" id="{544DA118-3709-48C2-B9ED-9CEEA3BEA4CC}"/>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72A4FDC1-1DF6-4A62-A3BD-BD1E1D0A334C}"/>
              </a:ext>
            </a:extLst>
          </p:cNvPr>
          <p:cNvSpPr>
            <a:spLocks noGrp="1"/>
          </p:cNvSpPr>
          <p:nvPr>
            <p:ph type="sldNum" sz="quarter" idx="12"/>
          </p:nvPr>
        </p:nvSpPr>
        <p:spPr/>
        <p:txBody>
          <a:bodyPr/>
          <a:lstStyle>
            <a:lvl1pPr>
              <a:defRPr>
                <a:latin typeface="Arial" panose="020B0604020202020204" pitchFamily="34" charset="0"/>
              </a:defRPr>
            </a:lvl1pPr>
          </a:lstStyle>
          <a:p>
            <a:fld id="{392BD79A-C3D0-4361-8757-3E4C98BB6247}" type="slidenum">
              <a:rPr lang="ar-SA" altLang="ko-KR"/>
              <a:pPr/>
              <a:t>‹#›</a:t>
            </a:fld>
            <a:endParaRPr lang="en-US" altLang="ko-KR"/>
          </a:p>
        </p:txBody>
      </p:sp>
    </p:spTree>
    <p:extLst>
      <p:ext uri="{BB962C8B-B14F-4D97-AF65-F5344CB8AC3E}">
        <p14:creationId xmlns:p14="http://schemas.microsoft.com/office/powerpoint/2010/main" val="253910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D6D25C-20F1-4A8A-A246-2435C6349813}"/>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6" name="Footer Placeholder 5">
            <a:extLst>
              <a:ext uri="{FF2B5EF4-FFF2-40B4-BE49-F238E27FC236}">
                <a16:creationId xmlns:a16="http://schemas.microsoft.com/office/drawing/2014/main" id="{2223AA3F-817D-4F01-B47B-F4F937F19E95}"/>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7" name="Slide Number Placeholder 6">
            <a:extLst>
              <a:ext uri="{FF2B5EF4-FFF2-40B4-BE49-F238E27FC236}">
                <a16:creationId xmlns:a16="http://schemas.microsoft.com/office/drawing/2014/main" id="{9F37759C-72EF-4545-967B-9EFF3AACD08B}"/>
              </a:ext>
            </a:extLst>
          </p:cNvPr>
          <p:cNvSpPr>
            <a:spLocks noGrp="1"/>
          </p:cNvSpPr>
          <p:nvPr>
            <p:ph type="sldNum" sz="quarter" idx="12"/>
          </p:nvPr>
        </p:nvSpPr>
        <p:spPr/>
        <p:txBody>
          <a:bodyPr/>
          <a:lstStyle>
            <a:lvl1pPr>
              <a:defRPr>
                <a:latin typeface="Arial" panose="020B0604020202020204" pitchFamily="34" charset="0"/>
              </a:defRPr>
            </a:lvl1pPr>
          </a:lstStyle>
          <a:p>
            <a:fld id="{D033ECCA-2CFD-455B-BB53-E540A7E6064B}" type="slidenum">
              <a:rPr lang="ar-SA" altLang="ko-KR"/>
              <a:pPr/>
              <a:t>‹#›</a:t>
            </a:fld>
            <a:endParaRPr lang="en-US" altLang="ko-KR"/>
          </a:p>
        </p:txBody>
      </p:sp>
    </p:spTree>
    <p:extLst>
      <p:ext uri="{BB962C8B-B14F-4D97-AF65-F5344CB8AC3E}">
        <p14:creationId xmlns:p14="http://schemas.microsoft.com/office/powerpoint/2010/main" val="211366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A4959C-CF55-4C92-9209-11FE9CFAE414}"/>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8" name="Footer Placeholder 7">
            <a:extLst>
              <a:ext uri="{FF2B5EF4-FFF2-40B4-BE49-F238E27FC236}">
                <a16:creationId xmlns:a16="http://schemas.microsoft.com/office/drawing/2014/main" id="{3AB97183-37E8-436B-9A76-55ECF7B13156}"/>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9" name="Slide Number Placeholder 8">
            <a:extLst>
              <a:ext uri="{FF2B5EF4-FFF2-40B4-BE49-F238E27FC236}">
                <a16:creationId xmlns:a16="http://schemas.microsoft.com/office/drawing/2014/main" id="{2E65875F-32D0-4951-BD05-956EBD30DDFD}"/>
              </a:ext>
            </a:extLst>
          </p:cNvPr>
          <p:cNvSpPr>
            <a:spLocks noGrp="1"/>
          </p:cNvSpPr>
          <p:nvPr>
            <p:ph type="sldNum" sz="quarter" idx="12"/>
          </p:nvPr>
        </p:nvSpPr>
        <p:spPr/>
        <p:txBody>
          <a:bodyPr/>
          <a:lstStyle>
            <a:lvl1pPr>
              <a:defRPr>
                <a:latin typeface="Arial" panose="020B0604020202020204" pitchFamily="34" charset="0"/>
              </a:defRPr>
            </a:lvl1pPr>
          </a:lstStyle>
          <a:p>
            <a:fld id="{40FF1890-0BCD-42B8-AF9E-A46163F292DD}" type="slidenum">
              <a:rPr lang="ar-SA" altLang="ko-KR"/>
              <a:pPr/>
              <a:t>‹#›</a:t>
            </a:fld>
            <a:endParaRPr lang="en-US" altLang="ko-KR"/>
          </a:p>
        </p:txBody>
      </p:sp>
    </p:spTree>
    <p:extLst>
      <p:ext uri="{BB962C8B-B14F-4D97-AF65-F5344CB8AC3E}">
        <p14:creationId xmlns:p14="http://schemas.microsoft.com/office/powerpoint/2010/main" val="291893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30E911-A333-4A19-9209-CC16817AAF3A}"/>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4" name="Footer Placeholder 3">
            <a:extLst>
              <a:ext uri="{FF2B5EF4-FFF2-40B4-BE49-F238E27FC236}">
                <a16:creationId xmlns:a16="http://schemas.microsoft.com/office/drawing/2014/main" id="{C0386794-8D3C-47BA-BED5-886D4F93D222}"/>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5" name="Slide Number Placeholder 4">
            <a:extLst>
              <a:ext uri="{FF2B5EF4-FFF2-40B4-BE49-F238E27FC236}">
                <a16:creationId xmlns:a16="http://schemas.microsoft.com/office/drawing/2014/main" id="{595FCC57-E383-4B1E-AF9B-5E51813C6D0A}"/>
              </a:ext>
            </a:extLst>
          </p:cNvPr>
          <p:cNvSpPr>
            <a:spLocks noGrp="1"/>
          </p:cNvSpPr>
          <p:nvPr>
            <p:ph type="sldNum" sz="quarter" idx="12"/>
          </p:nvPr>
        </p:nvSpPr>
        <p:spPr/>
        <p:txBody>
          <a:bodyPr/>
          <a:lstStyle>
            <a:lvl1pPr>
              <a:defRPr>
                <a:latin typeface="Arial" panose="020B0604020202020204" pitchFamily="34" charset="0"/>
              </a:defRPr>
            </a:lvl1pPr>
          </a:lstStyle>
          <a:p>
            <a:fld id="{473EFFE6-125C-4203-887D-6980AA53BD64}" type="slidenum">
              <a:rPr lang="ar-SA" altLang="ko-KR"/>
              <a:pPr/>
              <a:t>‹#›</a:t>
            </a:fld>
            <a:endParaRPr lang="en-US" altLang="ko-KR"/>
          </a:p>
        </p:txBody>
      </p:sp>
    </p:spTree>
    <p:extLst>
      <p:ext uri="{BB962C8B-B14F-4D97-AF65-F5344CB8AC3E}">
        <p14:creationId xmlns:p14="http://schemas.microsoft.com/office/powerpoint/2010/main" val="310948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C03E8-9CB5-4B56-8F49-F13119EC5F73}"/>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3" name="Footer Placeholder 2">
            <a:extLst>
              <a:ext uri="{FF2B5EF4-FFF2-40B4-BE49-F238E27FC236}">
                <a16:creationId xmlns:a16="http://schemas.microsoft.com/office/drawing/2014/main" id="{A79E6A4A-3346-42E1-AE28-3BB26D3F9F95}"/>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4" name="Slide Number Placeholder 3">
            <a:extLst>
              <a:ext uri="{FF2B5EF4-FFF2-40B4-BE49-F238E27FC236}">
                <a16:creationId xmlns:a16="http://schemas.microsoft.com/office/drawing/2014/main" id="{203421CE-B7BC-48B6-8A4E-609E24B0E478}"/>
              </a:ext>
            </a:extLst>
          </p:cNvPr>
          <p:cNvSpPr>
            <a:spLocks noGrp="1"/>
          </p:cNvSpPr>
          <p:nvPr>
            <p:ph type="sldNum" sz="quarter" idx="12"/>
          </p:nvPr>
        </p:nvSpPr>
        <p:spPr/>
        <p:txBody>
          <a:bodyPr/>
          <a:lstStyle>
            <a:lvl1pPr>
              <a:defRPr>
                <a:latin typeface="Arial" panose="020B0604020202020204" pitchFamily="34" charset="0"/>
              </a:defRPr>
            </a:lvl1pPr>
          </a:lstStyle>
          <a:p>
            <a:fld id="{C935F735-B444-41C9-8C43-6CE27C1D557D}" type="slidenum">
              <a:rPr lang="ar-SA" altLang="ko-KR"/>
              <a:pPr/>
              <a:t>‹#›</a:t>
            </a:fld>
            <a:endParaRPr lang="en-US" altLang="ko-KR"/>
          </a:p>
        </p:txBody>
      </p:sp>
    </p:spTree>
    <p:extLst>
      <p:ext uri="{BB962C8B-B14F-4D97-AF65-F5344CB8AC3E}">
        <p14:creationId xmlns:p14="http://schemas.microsoft.com/office/powerpoint/2010/main" val="160691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674D72-BF77-4AD2-A34D-C8D782A71B03}"/>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6" name="Footer Placeholder 5">
            <a:extLst>
              <a:ext uri="{FF2B5EF4-FFF2-40B4-BE49-F238E27FC236}">
                <a16:creationId xmlns:a16="http://schemas.microsoft.com/office/drawing/2014/main" id="{BC4174D7-C4FF-4B7D-B76B-D3AF95F49A8E}"/>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7" name="Slide Number Placeholder 6">
            <a:extLst>
              <a:ext uri="{FF2B5EF4-FFF2-40B4-BE49-F238E27FC236}">
                <a16:creationId xmlns:a16="http://schemas.microsoft.com/office/drawing/2014/main" id="{8D44BDC5-F77C-43B7-B2C5-617063084203}"/>
              </a:ext>
            </a:extLst>
          </p:cNvPr>
          <p:cNvSpPr>
            <a:spLocks noGrp="1"/>
          </p:cNvSpPr>
          <p:nvPr>
            <p:ph type="sldNum" sz="quarter" idx="12"/>
          </p:nvPr>
        </p:nvSpPr>
        <p:spPr/>
        <p:txBody>
          <a:bodyPr/>
          <a:lstStyle>
            <a:lvl1pPr>
              <a:defRPr>
                <a:latin typeface="Arial" panose="020B0604020202020204" pitchFamily="34" charset="0"/>
              </a:defRPr>
            </a:lvl1pPr>
          </a:lstStyle>
          <a:p>
            <a:fld id="{90147AF5-1F4E-4690-854D-F2BE3701829C}" type="slidenum">
              <a:rPr lang="ar-SA" altLang="ko-KR"/>
              <a:pPr/>
              <a:t>‹#›</a:t>
            </a:fld>
            <a:endParaRPr lang="en-US" altLang="ko-KR"/>
          </a:p>
        </p:txBody>
      </p:sp>
    </p:spTree>
    <p:extLst>
      <p:ext uri="{BB962C8B-B14F-4D97-AF65-F5344CB8AC3E}">
        <p14:creationId xmlns:p14="http://schemas.microsoft.com/office/powerpoint/2010/main" val="32880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619450-F87D-4331-8C22-B9025EEDACD8}"/>
              </a:ext>
            </a:extLst>
          </p:cNvPr>
          <p:cNvSpPr>
            <a:spLocks noGrp="1"/>
          </p:cNvSpPr>
          <p:nvPr>
            <p:ph type="dt" sz="half" idx="10"/>
          </p:nvPr>
        </p:nvSpPr>
        <p:spPr/>
        <p:txBody>
          <a:bodyPr/>
          <a:lstStyle>
            <a:lvl1pPr>
              <a:defRPr>
                <a:latin typeface="Arial" pitchFamily="34" charset="0"/>
              </a:defRPr>
            </a:lvl1pPr>
          </a:lstStyle>
          <a:p>
            <a:pPr>
              <a:defRPr/>
            </a:pPr>
            <a:endParaRPr lang="en-US" altLang="ko-KR"/>
          </a:p>
        </p:txBody>
      </p:sp>
      <p:sp>
        <p:nvSpPr>
          <p:cNvPr id="6" name="Footer Placeholder 5">
            <a:extLst>
              <a:ext uri="{FF2B5EF4-FFF2-40B4-BE49-F238E27FC236}">
                <a16:creationId xmlns:a16="http://schemas.microsoft.com/office/drawing/2014/main" id="{9D455407-813F-4102-B353-C08C9285B671}"/>
              </a:ext>
            </a:extLst>
          </p:cNvPr>
          <p:cNvSpPr>
            <a:spLocks noGrp="1"/>
          </p:cNvSpPr>
          <p:nvPr>
            <p:ph type="ftr" sz="quarter" idx="11"/>
          </p:nvPr>
        </p:nvSpPr>
        <p:spPr/>
        <p:txBody>
          <a:bodyPr/>
          <a:lstStyle>
            <a:lvl1pPr>
              <a:defRPr>
                <a:latin typeface="Arial" pitchFamily="34" charset="0"/>
              </a:defRPr>
            </a:lvl1pPr>
          </a:lstStyle>
          <a:p>
            <a:pPr>
              <a:defRPr/>
            </a:pPr>
            <a:r>
              <a:rPr lang="en-US" altLang="ko-KR"/>
              <a:t>Prof. Dr. Salwa Metwally                    2013</a:t>
            </a:r>
          </a:p>
        </p:txBody>
      </p:sp>
      <p:sp>
        <p:nvSpPr>
          <p:cNvPr id="7" name="Slide Number Placeholder 6">
            <a:extLst>
              <a:ext uri="{FF2B5EF4-FFF2-40B4-BE49-F238E27FC236}">
                <a16:creationId xmlns:a16="http://schemas.microsoft.com/office/drawing/2014/main" id="{4AB7A26D-CE1E-4FC0-9559-67D5241617D0}"/>
              </a:ext>
            </a:extLst>
          </p:cNvPr>
          <p:cNvSpPr>
            <a:spLocks noGrp="1"/>
          </p:cNvSpPr>
          <p:nvPr>
            <p:ph type="sldNum" sz="quarter" idx="12"/>
          </p:nvPr>
        </p:nvSpPr>
        <p:spPr/>
        <p:txBody>
          <a:bodyPr/>
          <a:lstStyle>
            <a:lvl1pPr>
              <a:defRPr>
                <a:latin typeface="Arial" panose="020B0604020202020204" pitchFamily="34" charset="0"/>
              </a:defRPr>
            </a:lvl1pPr>
          </a:lstStyle>
          <a:p>
            <a:fld id="{9273EE68-81AE-47EE-8E36-3F4CB63BE481}" type="slidenum">
              <a:rPr lang="ar-SA" altLang="ko-KR"/>
              <a:pPr/>
              <a:t>‹#›</a:t>
            </a:fld>
            <a:endParaRPr lang="en-US" altLang="ko-KR"/>
          </a:p>
        </p:txBody>
      </p:sp>
    </p:spTree>
    <p:extLst>
      <p:ext uri="{BB962C8B-B14F-4D97-AF65-F5344CB8AC3E}">
        <p14:creationId xmlns:p14="http://schemas.microsoft.com/office/powerpoint/2010/main" val="207921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2F763B-BA66-4642-8A6E-63079119E43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EE38361-28BE-4C6B-8A24-AFF1F069111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DBC5D9-27B9-4DAE-A04C-95C71C9FB55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prstClr val="black">
                    <a:tint val="75000"/>
                  </a:prstClr>
                </a:solidFill>
                <a:latin typeface="Perpetua" pitchFamily="18" charset="0"/>
              </a:defRPr>
            </a:lvl1pPr>
          </a:lstStyle>
          <a:p>
            <a:pPr>
              <a:defRPr/>
            </a:pPr>
            <a:fld id="{38A9AA76-D4AF-4187-B30C-EC4B5B157FC0}" type="datetimeFigureOut">
              <a:rPr lang="en-US"/>
              <a:pPr>
                <a:defRPr/>
              </a:pPr>
              <a:t>12/23/2021</a:t>
            </a:fld>
            <a:endParaRPr lang="en-US"/>
          </a:p>
        </p:txBody>
      </p:sp>
      <p:sp>
        <p:nvSpPr>
          <p:cNvPr id="5" name="Footer Placeholder 4">
            <a:extLst>
              <a:ext uri="{FF2B5EF4-FFF2-40B4-BE49-F238E27FC236}">
                <a16:creationId xmlns:a16="http://schemas.microsoft.com/office/drawing/2014/main" id="{8233F0A7-53BC-47DA-97D3-E2F4005FAF5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prstClr val="black">
                    <a:tint val="75000"/>
                  </a:prstClr>
                </a:solidFill>
                <a:latin typeface="Perpetua"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A0850011-DFC1-4354-85E8-B927A1AFD593}"/>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8A6019DF-037D-4462-AEEC-E859085B09C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 id="2147485231"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5.xml" /><Relationship Id="rId1" Type="http://schemas.openxmlformats.org/officeDocument/2006/relationships/slideLayout" Target="../slideLayouts/slideLayout12.xml" /><Relationship Id="rId4" Type="http://schemas.openxmlformats.org/officeDocument/2006/relationships/image" Target="../media/image16.jpeg" /></Relationships>
</file>

<file path=ppt/slides/_rels/slide1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4.xml" /><Relationship Id="rId4" Type="http://schemas.openxmlformats.org/officeDocument/2006/relationships/image" Target="../media/image19.jpeg" /></Relationships>
</file>

<file path=ppt/slides/_rels/slide15.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2.xml" /><Relationship Id="rId4" Type="http://schemas.openxmlformats.org/officeDocument/2006/relationships/image" Target="../media/image24.jpeg" /></Relationships>
</file>

<file path=ppt/slides/_rels/slide17.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png" /><Relationship Id="rId1" Type="http://schemas.openxmlformats.org/officeDocument/2006/relationships/slideLayout" Target="../slideLayouts/slideLayout8.xml" /></Relationships>
</file>

<file path=ppt/slides/_rels/slide18.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jpeg" /><Relationship Id="rId1" Type="http://schemas.openxmlformats.org/officeDocument/2006/relationships/slideLayout" Target="../slideLayouts/slideLayout8.xml" /><Relationship Id="rId4" Type="http://schemas.openxmlformats.org/officeDocument/2006/relationships/image" Target="../media/image29.jpeg" /></Relationships>
</file>

<file path=ppt/slides/_rels/slide19.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pn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4.xml" /><Relationship Id="rId4" Type="http://schemas.openxmlformats.org/officeDocument/2006/relationships/image" Target="../media/image4.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e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CC\Desktop\صورة1.jpg">
            <a:extLst>
              <a:ext uri="{FF2B5EF4-FFF2-40B4-BE49-F238E27FC236}">
                <a16:creationId xmlns:a16="http://schemas.microsoft.com/office/drawing/2014/main" id="{F20188B7-4A3D-410A-8B61-8B2CB79CF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47800"/>
            <a:ext cx="5410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Rectangle 2">
            <a:extLst>
              <a:ext uri="{FF2B5EF4-FFF2-40B4-BE49-F238E27FC236}">
                <a16:creationId xmlns:a16="http://schemas.microsoft.com/office/drawing/2014/main" id="{87B44355-1151-47B0-A256-8E9C895ACC51}"/>
              </a:ext>
            </a:extLst>
          </p:cNvPr>
          <p:cNvSpPr>
            <a:spLocks noGrp="1" noChangeArrowheads="1"/>
          </p:cNvSpPr>
          <p:nvPr>
            <p:ph type="ctrTitle"/>
          </p:nvPr>
        </p:nvSpPr>
        <p:spPr>
          <a:xfrm>
            <a:off x="1295400" y="457200"/>
            <a:ext cx="7620000" cy="914400"/>
          </a:xfrm>
        </p:spPr>
        <p:txBody>
          <a:bodyPr>
            <a:normAutofit fontScale="90000"/>
          </a:bodyPr>
          <a:lstStyle/>
          <a:p>
            <a:pPr eaLnBrk="1" fontAlgn="auto" hangingPunct="1">
              <a:spcAft>
                <a:spcPts val="0"/>
              </a:spcAft>
              <a:defRPr/>
            </a:pPr>
            <a:r>
              <a:rPr lang="en-US" sz="3600" dirty="0">
                <a:latin typeface="Arial Black" pitchFamily="34" charset="0"/>
              </a:rPr>
              <a:t>Histology of the c</a:t>
            </a:r>
            <a:r>
              <a:rPr sz="3600" dirty="0">
                <a:latin typeface="Arial Black" pitchFamily="34" charset="0"/>
              </a:rPr>
              <a:t>erebral Cortex</a:t>
            </a:r>
            <a:endParaRPr sz="3600" dirty="0">
              <a:latin typeface="Arial Black" pitchFamily="34" charset="0"/>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E7EC930-F5C3-4ECA-A452-9151EE4D5149}"/>
              </a:ext>
            </a:extLst>
          </p:cNvPr>
          <p:cNvSpPr>
            <a:spLocks noGrp="1"/>
          </p:cNvSpPr>
          <p:nvPr>
            <p:ph type="title"/>
          </p:nvPr>
        </p:nvSpPr>
        <p:spPr>
          <a:xfrm>
            <a:off x="0" y="76200"/>
            <a:ext cx="9144000" cy="762000"/>
          </a:xfrm>
        </p:spPr>
        <p:txBody>
          <a:bodyPr/>
          <a:lstStyle/>
          <a:p>
            <a:pPr algn="ctr"/>
            <a:r>
              <a:rPr lang="en-US" altLang="en-US" sz="2400" b="1">
                <a:latin typeface="Arial Black" panose="020B0A04020102020204" pitchFamily="34" charset="0"/>
              </a:rPr>
              <a:t>Cyto-architecture of some cerebral areas</a:t>
            </a:r>
            <a:br>
              <a:rPr lang="en-US" altLang="en-US"/>
            </a:br>
            <a:endParaRPr lang="ar-EG" altLang="en-US"/>
          </a:p>
        </p:txBody>
      </p:sp>
      <p:sp>
        <p:nvSpPr>
          <p:cNvPr id="29699" name="Content Placeholder 2">
            <a:extLst>
              <a:ext uri="{FF2B5EF4-FFF2-40B4-BE49-F238E27FC236}">
                <a16:creationId xmlns:a16="http://schemas.microsoft.com/office/drawing/2014/main" id="{4BB1CDB2-EB6F-4593-ACB5-00D039B33AE2}"/>
              </a:ext>
            </a:extLst>
          </p:cNvPr>
          <p:cNvSpPr>
            <a:spLocks noGrp="1"/>
          </p:cNvSpPr>
          <p:nvPr>
            <p:ph idx="1"/>
          </p:nvPr>
        </p:nvSpPr>
        <p:spPr>
          <a:xfrm>
            <a:off x="76200" y="762000"/>
            <a:ext cx="5867400" cy="5929313"/>
          </a:xfrm>
        </p:spPr>
        <p:txBody>
          <a:bodyPr/>
          <a:lstStyle/>
          <a:p>
            <a:pPr>
              <a:defRPr/>
            </a:pPr>
            <a:r>
              <a:rPr lang="en-US" altLang="en-US" sz="2800" dirty="0"/>
              <a:t>The cerebral cortex shows the same general structure (laminar pattern) with certain modifications in some cortical areas to perform different functions.</a:t>
            </a:r>
          </a:p>
          <a:p>
            <a:pPr>
              <a:defRPr/>
            </a:pPr>
            <a:r>
              <a:rPr lang="en-US" sz="2800" dirty="0"/>
              <a:t>A </a:t>
            </a:r>
            <a:r>
              <a:rPr lang="en-US" sz="2800" b="1" dirty="0" err="1"/>
              <a:t>Brodmann</a:t>
            </a:r>
            <a:r>
              <a:rPr lang="en-US" sz="2800" b="1" dirty="0"/>
              <a:t> area </a:t>
            </a:r>
            <a:r>
              <a:rPr lang="en-US" sz="2800" dirty="0"/>
              <a:t>is a region of the </a:t>
            </a:r>
            <a:r>
              <a:rPr lang="en-US" sz="2800" u="sng" dirty="0">
                <a:solidFill>
                  <a:srgbClr val="FF0000"/>
                </a:solidFill>
              </a:rPr>
              <a:t>cerebral cortex </a:t>
            </a:r>
            <a:r>
              <a:rPr lang="en-US" sz="2800" u="sng" dirty="0"/>
              <a:t>, </a:t>
            </a:r>
            <a:r>
              <a:rPr lang="en-US" sz="2800" dirty="0"/>
              <a:t>defined by its </a:t>
            </a:r>
            <a:r>
              <a:rPr lang="en-US" sz="2800" dirty="0" err="1">
                <a:solidFill>
                  <a:srgbClr val="FF0000"/>
                </a:solidFill>
              </a:rPr>
              <a:t>cytoarchitecture</a:t>
            </a:r>
            <a:r>
              <a:rPr lang="en-US" sz="2800" dirty="0">
                <a:solidFill>
                  <a:srgbClr val="FF0000"/>
                </a:solidFill>
              </a:rPr>
              <a:t> </a:t>
            </a:r>
          </a:p>
          <a:p>
            <a:pPr marL="0" indent="0">
              <a:buFont typeface="Arial" panose="020B0604020202020204" pitchFamily="34" charset="0"/>
              <a:buNone/>
              <a:defRPr/>
            </a:pPr>
            <a:r>
              <a:rPr lang="en-US" altLang="en-US" sz="2800" b="1" dirty="0">
                <a:solidFill>
                  <a:srgbClr val="FF0000"/>
                </a:solidFill>
              </a:rPr>
              <a:t>1. </a:t>
            </a:r>
            <a:r>
              <a:rPr lang="en-US" altLang="en-US" sz="2800" b="1" u="sng" dirty="0">
                <a:solidFill>
                  <a:srgbClr val="FF0000"/>
                </a:solidFill>
              </a:rPr>
              <a:t>The sensory area </a:t>
            </a:r>
            <a:r>
              <a:rPr lang="en-US" altLang="en-US" sz="2800" dirty="0"/>
              <a:t>It is of </a:t>
            </a:r>
            <a:r>
              <a:rPr lang="en-US" altLang="en-US" sz="2800" b="1" i="1" dirty="0">
                <a:solidFill>
                  <a:srgbClr val="FF0000"/>
                </a:solidFill>
              </a:rPr>
              <a:t>granular</a:t>
            </a:r>
            <a:r>
              <a:rPr lang="en-US" altLang="en-US" sz="2800" b="1" dirty="0">
                <a:solidFill>
                  <a:srgbClr val="FF0000"/>
                </a:solidFill>
              </a:rPr>
              <a:t> type. </a:t>
            </a:r>
            <a:r>
              <a:rPr lang="en-US" altLang="en-US" sz="2800" dirty="0"/>
              <a:t>The granular layers are well developed, whereas, the pyramidal layers are ill-defined due to the small size and few number of their pyramidal cells.</a:t>
            </a:r>
          </a:p>
        </p:txBody>
      </p:sp>
      <p:pic>
        <p:nvPicPr>
          <p:cNvPr id="4" name="Picture 3" descr="D:\MaMa\faculty work\CNS\photos CNS\photos cns003.jpg">
            <a:extLst>
              <a:ext uri="{FF2B5EF4-FFF2-40B4-BE49-F238E27FC236}">
                <a16:creationId xmlns:a16="http://schemas.microsoft.com/office/drawing/2014/main" id="{B2A85392-2CA5-43B8-B349-6729B0A24B64}"/>
              </a:ext>
            </a:extLst>
          </p:cNvPr>
          <p:cNvPicPr>
            <a:picLocks noChangeAspect="1" noChangeArrowheads="1"/>
          </p:cNvPicPr>
          <p:nvPr/>
        </p:nvPicPr>
        <p:blipFill>
          <a:blip r:embed="rId3"/>
          <a:srcRect l="5442" r="12925" b="2646"/>
          <a:stretch>
            <a:fillRect/>
          </a:stretch>
        </p:blipFill>
        <p:spPr bwMode="auto">
          <a:xfrm>
            <a:off x="6096000" y="1219200"/>
            <a:ext cx="2819400" cy="5472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6BA683C-8A26-4C76-8436-85D2C0647316}"/>
              </a:ext>
            </a:extLst>
          </p:cNvPr>
          <p:cNvSpPr>
            <a:spLocks noGrp="1"/>
          </p:cNvSpPr>
          <p:nvPr>
            <p:ph sz="half" idx="1"/>
          </p:nvPr>
        </p:nvSpPr>
        <p:spPr>
          <a:xfrm>
            <a:off x="152400" y="228600"/>
            <a:ext cx="4114800" cy="6477000"/>
          </a:xfrm>
        </p:spPr>
        <p:txBody>
          <a:bodyPr/>
          <a:lstStyle/>
          <a:p>
            <a:pPr marL="0" indent="0">
              <a:buFont typeface="Arial" panose="020B0604020202020204" pitchFamily="34" charset="0"/>
              <a:buNone/>
              <a:defRPr/>
            </a:pPr>
            <a:r>
              <a:rPr lang="en-US" altLang="en-US" sz="2400" b="1" dirty="0">
                <a:solidFill>
                  <a:srgbClr val="FF0000"/>
                </a:solidFill>
              </a:rPr>
              <a:t>2. </a:t>
            </a:r>
            <a:r>
              <a:rPr lang="en-US" altLang="en-US" sz="2800" b="1" u="sng" dirty="0">
                <a:solidFill>
                  <a:srgbClr val="FF0000"/>
                </a:solidFill>
              </a:rPr>
              <a:t>The motor area . </a:t>
            </a:r>
            <a:r>
              <a:rPr lang="en-US" altLang="en-US" sz="2800" dirty="0">
                <a:solidFill>
                  <a:prstClr val="black"/>
                </a:solidFill>
              </a:rPr>
              <a:t>It is of the </a:t>
            </a:r>
            <a:r>
              <a:rPr lang="en-US" altLang="en-US" sz="2800" b="1" i="1" dirty="0" err="1">
                <a:solidFill>
                  <a:srgbClr val="FF0000"/>
                </a:solidFill>
              </a:rPr>
              <a:t>agranular</a:t>
            </a:r>
            <a:r>
              <a:rPr lang="en-US" altLang="en-US" sz="2800" b="1" dirty="0">
                <a:solidFill>
                  <a:srgbClr val="FF0000"/>
                </a:solidFill>
              </a:rPr>
              <a:t> cytological type</a:t>
            </a:r>
            <a:r>
              <a:rPr lang="en-US" altLang="en-US" sz="2800" dirty="0">
                <a:solidFill>
                  <a:prstClr val="black"/>
                </a:solidFill>
              </a:rPr>
              <a:t>. It has few scattered granule cells, while the pyramidal cell layers are well developed. </a:t>
            </a:r>
            <a:r>
              <a:rPr lang="en-US" altLang="en-US" sz="2800" dirty="0">
                <a:solidFill>
                  <a:srgbClr val="FF0000"/>
                </a:solidFill>
                <a:latin typeface="Arial Black" pitchFamily="34" charset="0"/>
              </a:rPr>
              <a:t>Betz cells </a:t>
            </a:r>
            <a:r>
              <a:rPr lang="en-US" altLang="en-US" sz="2800" dirty="0">
                <a:solidFill>
                  <a:prstClr val="black"/>
                </a:solidFill>
              </a:rPr>
              <a:t>are found in the inner pyramidal layer.</a:t>
            </a:r>
          </a:p>
          <a:p>
            <a:pPr>
              <a:defRPr/>
            </a:pPr>
            <a:endParaRPr lang="ar-JO" dirty="0"/>
          </a:p>
        </p:txBody>
      </p:sp>
      <p:pic>
        <p:nvPicPr>
          <p:cNvPr id="5" name="Picture 2" descr="D:\MaMa\faculty work\CNS\photos CNS\photos cns002.jpg">
            <a:extLst>
              <a:ext uri="{FF2B5EF4-FFF2-40B4-BE49-F238E27FC236}">
                <a16:creationId xmlns:a16="http://schemas.microsoft.com/office/drawing/2014/main" id="{0C35332B-163B-4AC9-A389-398225353193}"/>
              </a:ext>
            </a:extLst>
          </p:cNvPr>
          <p:cNvPicPr>
            <a:picLocks noGrp="1" noChangeAspect="1" noChangeArrowheads="1"/>
          </p:cNvPicPr>
          <p:nvPr>
            <p:ph sz="half" idx="2"/>
          </p:nvPr>
        </p:nvPicPr>
        <p:blipFill>
          <a:blip r:embed="rId2"/>
          <a:srcRect r="6516" b="2360"/>
          <a:stretch>
            <a:fillRect/>
          </a:stretch>
        </p:blipFill>
        <p:spPr>
          <a:xfrm>
            <a:off x="5867400" y="212725"/>
            <a:ext cx="2819400" cy="61880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4C0605-FF1F-4207-B2D4-9BAE1CBB9F69}"/>
              </a:ext>
            </a:extLst>
          </p:cNvPr>
          <p:cNvSpPr>
            <a:spLocks noGrp="1"/>
          </p:cNvSpPr>
          <p:nvPr>
            <p:ph type="ctrTitle"/>
          </p:nvPr>
        </p:nvSpPr>
        <p:spPr>
          <a:xfrm>
            <a:off x="457200" y="1219200"/>
            <a:ext cx="8229600" cy="838200"/>
          </a:xfrm>
        </p:spPr>
        <p:txBody>
          <a:bodyPr>
            <a:normAutofit fontScale="90000"/>
          </a:bodyPr>
          <a:lstStyle/>
          <a:p>
            <a:pPr eaLnBrk="1" fontAlgn="auto" hangingPunct="1">
              <a:spcAft>
                <a:spcPts val="0"/>
              </a:spcAft>
              <a:defRPr/>
            </a:pPr>
            <a:r>
              <a:rPr sz="4400" b="1" dirty="0">
                <a:solidFill>
                  <a:schemeClr val="tx1">
                    <a:lumMod val="75000"/>
                    <a:lumOff val="25000"/>
                  </a:schemeClr>
                </a:solidFill>
                <a:effectLst>
                  <a:outerShdw blurRad="38100" dist="38100" dir="2700000" algn="tl">
                    <a:srgbClr val="000000">
                      <a:alpha val="43137"/>
                    </a:srgbClr>
                  </a:outerShdw>
                </a:effectLst>
                <a:latin typeface="Arial Black" pitchFamily="34" charset="0"/>
              </a:rPr>
              <a:t>Histology of the cerebellum</a:t>
            </a:r>
            <a:br>
              <a:rPr lang="ar-EG" sz="4400" b="1" dirty="0">
                <a:solidFill>
                  <a:schemeClr val="tx1">
                    <a:lumMod val="75000"/>
                    <a:lumOff val="25000"/>
                  </a:schemeClr>
                </a:solidFill>
                <a:effectLst>
                  <a:outerShdw blurRad="38100" dist="38100" dir="2700000" algn="tl">
                    <a:srgbClr val="000000">
                      <a:alpha val="43137"/>
                    </a:srgbClr>
                  </a:outerShdw>
                </a:effectLst>
                <a:latin typeface="Arial Black" pitchFamily="34" charset="0"/>
              </a:rPr>
            </a:br>
            <a:endParaRPr lang="ar-EG" dirty="0">
              <a:effectLst>
                <a:outerShdw blurRad="38100" dist="38100" dir="2700000" algn="tl">
                  <a:srgbClr val="000000">
                    <a:alpha val="43137"/>
                  </a:srgbClr>
                </a:outerShdw>
              </a:effectLst>
              <a:latin typeface="Arial Black" pitchFamily="34" charset="0"/>
            </a:endParaRPr>
          </a:p>
        </p:txBody>
      </p:sp>
      <p:pic>
        <p:nvPicPr>
          <p:cNvPr id="25603" name="Picture 2" descr="D:\MaMa\faculty work\CNS\photos CNS\11.jpg">
            <a:extLst>
              <a:ext uri="{FF2B5EF4-FFF2-40B4-BE49-F238E27FC236}">
                <a16:creationId xmlns:a16="http://schemas.microsoft.com/office/drawing/2014/main" id="{760E6B38-E379-4249-B837-8065B7AE2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55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ADD14B20-CF7C-4719-9111-5B92EC725FE1}"/>
              </a:ext>
            </a:extLst>
          </p:cNvPr>
          <p:cNvSpPr>
            <a:spLocks noGrp="1" noRot="1" noChangeArrowheads="1"/>
          </p:cNvSpPr>
          <p:nvPr>
            <p:ph type="title"/>
          </p:nvPr>
        </p:nvSpPr>
        <p:spPr>
          <a:xfrm>
            <a:off x="30163" y="-228600"/>
            <a:ext cx="5227637" cy="1431925"/>
          </a:xfrm>
        </p:spPr>
        <p:txBody>
          <a:bodyPr/>
          <a:lstStyle/>
          <a:p>
            <a:pPr eaLnBrk="1" hangingPunct="1"/>
            <a:r>
              <a:rPr lang="en-US" altLang="en-US" sz="3600" b="1">
                <a:latin typeface="Arial Black" panose="020B0A04020102020204" pitchFamily="34" charset="0"/>
              </a:rPr>
              <a:t>Cerebellum</a:t>
            </a:r>
          </a:p>
        </p:txBody>
      </p:sp>
      <p:sp>
        <p:nvSpPr>
          <p:cNvPr id="2053" name="Rectangle 5">
            <a:extLst>
              <a:ext uri="{FF2B5EF4-FFF2-40B4-BE49-F238E27FC236}">
                <a16:creationId xmlns:a16="http://schemas.microsoft.com/office/drawing/2014/main" id="{53595F2B-B05B-4F7D-8EC0-E7B1F2A5BF85}"/>
              </a:ext>
            </a:extLst>
          </p:cNvPr>
          <p:cNvSpPr>
            <a:spLocks noGrp="1" noRot="1" noChangeArrowheads="1"/>
          </p:cNvSpPr>
          <p:nvPr>
            <p:ph type="body" sz="half" idx="1"/>
          </p:nvPr>
        </p:nvSpPr>
        <p:spPr>
          <a:xfrm>
            <a:off x="103188" y="990600"/>
            <a:ext cx="5535612" cy="5638800"/>
          </a:xfrm>
        </p:spPr>
        <p:txBody>
          <a:bodyPr>
            <a:normAutofit/>
          </a:bodyPr>
          <a:lstStyle/>
          <a:p>
            <a:pPr marL="274320" indent="-274320" eaLnBrk="1" fontAlgn="auto" hangingPunct="1">
              <a:spcBef>
                <a:spcPts val="580"/>
              </a:spcBef>
              <a:spcAft>
                <a:spcPts val="0"/>
              </a:spcAft>
              <a:buFont typeface="Wingdings 2"/>
              <a:buChar char=""/>
              <a:defRPr/>
            </a:pPr>
            <a:r>
              <a:rPr lang="en-US" sz="2800" dirty="0">
                <a:latin typeface="Arial Black" pitchFamily="34" charset="0"/>
              </a:rPr>
              <a:t>2nd largest region of the brain.</a:t>
            </a:r>
            <a:r>
              <a:rPr lang="en-US" sz="2800" b="1" dirty="0">
                <a:solidFill>
                  <a:schemeClr val="accent2"/>
                </a:solidFill>
                <a:latin typeface="Arial Black" pitchFamily="34" charset="0"/>
              </a:rPr>
              <a:t>10%</a:t>
            </a:r>
            <a:r>
              <a:rPr lang="en-US" sz="2800" dirty="0">
                <a:latin typeface="Arial Black" pitchFamily="34" charset="0"/>
              </a:rPr>
              <a:t> of the brain by volume, but it contains </a:t>
            </a:r>
            <a:r>
              <a:rPr lang="en-US" sz="2800" b="1" dirty="0">
                <a:solidFill>
                  <a:schemeClr val="accent2"/>
                </a:solidFill>
                <a:effectLst>
                  <a:outerShdw blurRad="38100" dist="38100" dir="2700000" algn="tl">
                    <a:srgbClr val="000000">
                      <a:alpha val="43137"/>
                    </a:srgbClr>
                  </a:outerShdw>
                </a:effectLst>
                <a:latin typeface="Arial Black" pitchFamily="34" charset="0"/>
              </a:rPr>
              <a:t>50%</a:t>
            </a:r>
            <a:r>
              <a:rPr lang="en-US" sz="2800" dirty="0">
                <a:latin typeface="Arial Black" pitchFamily="34" charset="0"/>
              </a:rPr>
              <a:t> of its neurons.</a:t>
            </a:r>
          </a:p>
          <a:p>
            <a:pPr marL="274320" indent="-274320" eaLnBrk="1" fontAlgn="auto" hangingPunct="1">
              <a:spcBef>
                <a:spcPts val="580"/>
              </a:spcBef>
              <a:spcAft>
                <a:spcPts val="0"/>
              </a:spcAft>
              <a:buFont typeface="Wingdings 2"/>
              <a:buChar char=""/>
              <a:defRPr/>
            </a:pPr>
            <a:r>
              <a:rPr lang="en-US" sz="2800" dirty="0">
                <a:solidFill>
                  <a:prstClr val="black"/>
                </a:solidFill>
              </a:rPr>
              <a:t>Lies in the posterior cranial fossa covered by </a:t>
            </a:r>
            <a:r>
              <a:rPr lang="en-US" sz="2800" dirty="0" err="1">
                <a:solidFill>
                  <a:prstClr val="black"/>
                </a:solidFill>
              </a:rPr>
              <a:t>tentorial</a:t>
            </a:r>
            <a:r>
              <a:rPr lang="en-US" sz="2800" dirty="0">
                <a:solidFill>
                  <a:prstClr val="black"/>
                </a:solidFill>
              </a:rPr>
              <a:t> membrane.</a:t>
            </a:r>
          </a:p>
          <a:p>
            <a:pPr marL="274320" indent="-274320" eaLnBrk="1" fontAlgn="auto" hangingPunct="1">
              <a:spcBef>
                <a:spcPts val="580"/>
              </a:spcBef>
              <a:spcAft>
                <a:spcPts val="0"/>
              </a:spcAft>
              <a:buFont typeface="Wingdings 2"/>
              <a:buChar char=""/>
              <a:defRPr/>
            </a:pPr>
            <a:r>
              <a:rPr lang="en-US" sz="2800" dirty="0"/>
              <a:t>separated from the </a:t>
            </a:r>
            <a:r>
              <a:rPr lang="en-US" sz="2800" b="1" dirty="0">
                <a:solidFill>
                  <a:srgbClr val="FF0000"/>
                </a:solidFill>
                <a:latin typeface="Arial Black" pitchFamily="34" charset="0"/>
              </a:rPr>
              <a:t>brain stem</a:t>
            </a:r>
            <a:r>
              <a:rPr lang="en-US" sz="2800" b="1" dirty="0">
                <a:solidFill>
                  <a:srgbClr val="FF0000"/>
                </a:solidFill>
              </a:rPr>
              <a:t> </a:t>
            </a:r>
            <a:r>
              <a:rPr lang="en-US" sz="2800" dirty="0"/>
              <a:t>by </a:t>
            </a:r>
            <a:r>
              <a:rPr lang="en-US" sz="2800" dirty="0">
                <a:latin typeface="Arial Black" pitchFamily="34" charset="0"/>
              </a:rPr>
              <a:t>4</a:t>
            </a:r>
            <a:r>
              <a:rPr lang="en-US" sz="2800" baseline="30000" dirty="0">
                <a:latin typeface="Arial Black" pitchFamily="34" charset="0"/>
              </a:rPr>
              <a:t>th</a:t>
            </a:r>
            <a:r>
              <a:rPr lang="en-US" sz="2800" dirty="0"/>
              <a:t> ventricle.</a:t>
            </a:r>
          </a:p>
          <a:p>
            <a:pPr marL="274320" indent="-274320" eaLnBrk="1" fontAlgn="auto" hangingPunct="1">
              <a:spcBef>
                <a:spcPts val="580"/>
              </a:spcBef>
              <a:spcAft>
                <a:spcPts val="0"/>
              </a:spcAft>
              <a:buFont typeface="Wingdings 2"/>
              <a:buChar char=""/>
              <a:defRPr/>
            </a:pPr>
            <a:r>
              <a:rPr lang="en-US" sz="2800" dirty="0"/>
              <a:t>2 hemispheres separated by the </a:t>
            </a:r>
            <a:r>
              <a:rPr lang="en-US" sz="2800" b="1" dirty="0" err="1">
                <a:solidFill>
                  <a:srgbClr val="FF0000"/>
                </a:solidFill>
                <a:latin typeface="Arial Black" pitchFamily="34" charset="0"/>
              </a:rPr>
              <a:t>vermis</a:t>
            </a:r>
            <a:r>
              <a:rPr lang="en-US" sz="2800" b="1" dirty="0">
                <a:solidFill>
                  <a:srgbClr val="FF0000"/>
                </a:solidFill>
                <a:latin typeface="Arial Black" pitchFamily="34" charset="0"/>
              </a:rPr>
              <a:t>. </a:t>
            </a:r>
          </a:p>
          <a:p>
            <a:pPr marL="274320" indent="-274320" eaLnBrk="1" fontAlgn="auto" hangingPunct="1">
              <a:spcBef>
                <a:spcPts val="580"/>
              </a:spcBef>
              <a:spcAft>
                <a:spcPts val="0"/>
              </a:spcAft>
              <a:buFont typeface="Wingdings 2"/>
              <a:buChar char=""/>
              <a:defRPr/>
            </a:pPr>
            <a:r>
              <a:rPr lang="en-US" sz="2800" dirty="0"/>
              <a:t>Its surface is marked </a:t>
            </a:r>
            <a:r>
              <a:rPr lang="en-US" sz="2800" dirty="0">
                <a:solidFill>
                  <a:srgbClr val="FF0000"/>
                </a:solidFill>
                <a:latin typeface="Arial Black" pitchFamily="34" charset="0"/>
              </a:rPr>
              <a:t>(</a:t>
            </a:r>
            <a:r>
              <a:rPr lang="en-US" sz="2800" b="1" dirty="0">
                <a:solidFill>
                  <a:srgbClr val="FF0000"/>
                </a:solidFill>
                <a:latin typeface="Arial Black" pitchFamily="34" charset="0"/>
              </a:rPr>
              <a:t>laminated appearance).</a:t>
            </a:r>
          </a:p>
          <a:p>
            <a:pPr marL="274320" indent="-274320" eaLnBrk="1" fontAlgn="auto" hangingPunct="1">
              <a:spcBef>
                <a:spcPts val="580"/>
              </a:spcBef>
              <a:spcAft>
                <a:spcPts val="0"/>
              </a:spcAft>
              <a:buFont typeface="Wingdings 2"/>
              <a:buChar char=""/>
              <a:defRPr/>
            </a:pPr>
            <a:endParaRPr lang="en-US" sz="2000" dirty="0"/>
          </a:p>
          <a:p>
            <a:pPr marL="274320" indent="-274320" eaLnBrk="1" fontAlgn="auto" hangingPunct="1">
              <a:spcBef>
                <a:spcPts val="580"/>
              </a:spcBef>
              <a:spcAft>
                <a:spcPts val="0"/>
              </a:spcAft>
              <a:buFont typeface="Wingdings 2"/>
              <a:buChar char=""/>
              <a:defRPr/>
            </a:pPr>
            <a:endParaRPr lang="en-US" sz="1600" dirty="0"/>
          </a:p>
        </p:txBody>
      </p:sp>
      <p:pic>
        <p:nvPicPr>
          <p:cNvPr id="26628" name="Picture 3" descr="C:\Users\Alex Computer\Pictures\CNS\Pons and cerebellum.png">
            <a:extLst>
              <a:ext uri="{FF2B5EF4-FFF2-40B4-BE49-F238E27FC236}">
                <a16:creationId xmlns:a16="http://schemas.microsoft.com/office/drawing/2014/main" id="{D3412988-AF2D-4248-A9EF-DA0C78AB1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13" t="4977" r="39417" b="25349"/>
          <a:stretch>
            <a:fillRect/>
          </a:stretch>
        </p:blipFill>
        <p:spPr bwMode="auto">
          <a:xfrm>
            <a:off x="5608638" y="304800"/>
            <a:ext cx="3505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C:\Users\MCC\Desktop\1-35-728.jpg">
            <a:extLst>
              <a:ext uri="{FF2B5EF4-FFF2-40B4-BE49-F238E27FC236}">
                <a16:creationId xmlns:a16="http://schemas.microsoft.com/office/drawing/2014/main" id="{9AF79376-04CF-4FD8-8DB9-9FDABF16D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25" y="3581400"/>
            <a:ext cx="371951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55A758-414C-463A-A67A-8CD81AEFE08C}"/>
              </a:ext>
            </a:extLst>
          </p:cNvPr>
          <p:cNvSpPr>
            <a:spLocks noGrp="1"/>
          </p:cNvSpPr>
          <p:nvPr>
            <p:ph type="title"/>
          </p:nvPr>
        </p:nvSpPr>
        <p:spPr>
          <a:xfrm>
            <a:off x="228600" y="152400"/>
            <a:ext cx="7886700" cy="838200"/>
          </a:xfrm>
        </p:spPr>
        <p:txBody>
          <a:bodyPr/>
          <a:lstStyle/>
          <a:p>
            <a:pPr>
              <a:defRPr/>
            </a:pPr>
            <a:r>
              <a:rPr lang="en-US" sz="3600" dirty="0">
                <a:solidFill>
                  <a:prstClr val="black"/>
                </a:solidFill>
                <a:effectLst>
                  <a:outerShdw blurRad="38100" dist="38100" dir="2700000" algn="tl">
                    <a:srgbClr val="000000">
                      <a:alpha val="43137"/>
                    </a:srgbClr>
                  </a:outerShdw>
                </a:effectLst>
                <a:latin typeface="Arial Black" pitchFamily="34" charset="0"/>
              </a:rPr>
              <a:t>Cerebellar cortex</a:t>
            </a:r>
            <a:endParaRPr lang="ar-JO" sz="3600" dirty="0"/>
          </a:p>
        </p:txBody>
      </p:sp>
      <p:sp>
        <p:nvSpPr>
          <p:cNvPr id="3" name="عنصر نائب للمحتوى 2">
            <a:extLst>
              <a:ext uri="{FF2B5EF4-FFF2-40B4-BE49-F238E27FC236}">
                <a16:creationId xmlns:a16="http://schemas.microsoft.com/office/drawing/2014/main" id="{D9D428DA-FC47-44A8-BD68-9A6DDB2512E2}"/>
              </a:ext>
            </a:extLst>
          </p:cNvPr>
          <p:cNvSpPr>
            <a:spLocks noGrp="1"/>
          </p:cNvSpPr>
          <p:nvPr>
            <p:ph sz="half" idx="1"/>
          </p:nvPr>
        </p:nvSpPr>
        <p:spPr>
          <a:xfrm>
            <a:off x="152400" y="1143000"/>
            <a:ext cx="5010150" cy="2743200"/>
          </a:xfrm>
        </p:spPr>
        <p:txBody>
          <a:bodyPr/>
          <a:lstStyle/>
          <a:p>
            <a:pPr marL="0" indent="0" defTabSz="914400" eaLnBrk="1" fontAlgn="auto" hangingPunct="1">
              <a:lnSpc>
                <a:spcPct val="100000"/>
              </a:lnSpc>
              <a:spcBef>
                <a:spcPts val="0"/>
              </a:spcBef>
              <a:spcAft>
                <a:spcPts val="0"/>
              </a:spcAft>
              <a:buFont typeface="Arial" panose="020B0604020202020204" pitchFamily="34" charset="0"/>
              <a:buNone/>
              <a:defRPr/>
            </a:pPr>
            <a:r>
              <a:rPr lang="en-US" sz="2800" dirty="0">
                <a:solidFill>
                  <a:srgbClr val="FF0000"/>
                </a:solidFill>
                <a:cs typeface="+mj-cs"/>
              </a:rPr>
              <a:t>form</a:t>
            </a:r>
            <a:r>
              <a:rPr lang="en-US" sz="2800" dirty="0">
                <a:solidFill>
                  <a:srgbClr val="ED7D31"/>
                </a:solidFill>
                <a:cs typeface="+mj-cs"/>
              </a:rPr>
              <a:t> </a:t>
            </a:r>
            <a:r>
              <a:rPr lang="en-US" sz="2800" dirty="0">
                <a:solidFill>
                  <a:srgbClr val="FF0000"/>
                </a:solidFill>
                <a:latin typeface="Arial Black" pitchFamily="34" charset="0"/>
                <a:cs typeface="+mj-cs"/>
              </a:rPr>
              <a:t>Folia, </a:t>
            </a:r>
            <a:r>
              <a:rPr lang="en-US" sz="2800" dirty="0">
                <a:solidFill>
                  <a:prstClr val="black"/>
                </a:solidFill>
                <a:cs typeface="+mj-cs"/>
              </a:rPr>
              <a:t>a branching array that in a sectional view resembles a tree</a:t>
            </a:r>
          </a:p>
          <a:p>
            <a:pPr marL="0" indent="0" defTabSz="914400" eaLnBrk="1" fontAlgn="auto" hangingPunct="1">
              <a:lnSpc>
                <a:spcPct val="100000"/>
              </a:lnSpc>
              <a:spcBef>
                <a:spcPts val="0"/>
              </a:spcBef>
              <a:spcAft>
                <a:spcPts val="0"/>
              </a:spcAft>
              <a:defRPr/>
            </a:pPr>
            <a:r>
              <a:rPr lang="en-US" sz="2800" dirty="0">
                <a:solidFill>
                  <a:prstClr val="black"/>
                </a:solidFill>
                <a:cs typeface="+mj-cs"/>
              </a:rPr>
              <a:t>External grey matter + core of white matter contain </a:t>
            </a:r>
            <a:r>
              <a:rPr lang="en-US" sz="2800" b="1" dirty="0">
                <a:solidFill>
                  <a:srgbClr val="FF0000"/>
                </a:solidFill>
                <a:cs typeface="+mj-cs"/>
              </a:rPr>
              <a:t>deep</a:t>
            </a:r>
            <a:r>
              <a:rPr lang="en-US" sz="2800" dirty="0">
                <a:solidFill>
                  <a:prstClr val="black"/>
                </a:solidFill>
                <a:cs typeface="+mj-cs"/>
              </a:rPr>
              <a:t>  </a:t>
            </a:r>
            <a:r>
              <a:rPr lang="en-US" sz="2800" b="1" dirty="0">
                <a:solidFill>
                  <a:srgbClr val="FF0000"/>
                </a:solidFill>
                <a:cs typeface="+mj-cs"/>
              </a:rPr>
              <a:t>cerebellar nuclei</a:t>
            </a:r>
          </a:p>
          <a:p>
            <a:pPr>
              <a:defRPr/>
            </a:pPr>
            <a:endParaRPr lang="ar-JO" dirty="0">
              <a:cs typeface="+mj-cs"/>
            </a:endParaRPr>
          </a:p>
        </p:txBody>
      </p:sp>
      <p:pic>
        <p:nvPicPr>
          <p:cNvPr id="27652" name="Picture 2" descr="http://antranik.org/wp-content/uploads/2011/11/the-cerebellum-coronal-section-posterior-view-of-white-and-gray-matter.jpg">
            <a:extLst>
              <a:ext uri="{FF2B5EF4-FFF2-40B4-BE49-F238E27FC236}">
                <a16:creationId xmlns:a16="http://schemas.microsoft.com/office/drawing/2014/main" id="{38D8241D-6BF7-4DC8-9ECC-E3E036A09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9906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cerebellum">
            <a:extLst>
              <a:ext uri="{FF2B5EF4-FFF2-40B4-BE49-F238E27FC236}">
                <a16:creationId xmlns:a16="http://schemas.microsoft.com/office/drawing/2014/main" id="{228C5621-881A-4DEC-B3FA-574DA8C70F6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3950" y="3825875"/>
            <a:ext cx="4114800" cy="2895600"/>
          </a:xfrm>
        </p:spPr>
      </p:pic>
      <p:pic>
        <p:nvPicPr>
          <p:cNvPr id="27654" name="Picture 7" descr="s13[1]">
            <a:extLst>
              <a:ext uri="{FF2B5EF4-FFF2-40B4-BE49-F238E27FC236}">
                <a16:creationId xmlns:a16="http://schemas.microsoft.com/office/drawing/2014/main" id="{31DF22AB-BD03-49CC-9367-74B1D0B14B4F}"/>
              </a:ext>
            </a:extLst>
          </p:cNvPr>
          <p:cNvPicPr>
            <a:picLocks noChangeAspect="1" noChangeArrowheads="1"/>
          </p:cNvPicPr>
          <p:nvPr/>
        </p:nvPicPr>
        <p:blipFill>
          <a:blip r:embed="rId4">
            <a:lum bright="-10000" contrast="30000"/>
            <a:extLst>
              <a:ext uri="{28A0092B-C50C-407E-A947-70E740481C1C}">
                <a14:useLocalDpi xmlns:a14="http://schemas.microsoft.com/office/drawing/2010/main" val="0"/>
              </a:ext>
            </a:extLst>
          </a:blip>
          <a:srcRect/>
          <a:stretch>
            <a:fillRect/>
          </a:stretch>
        </p:blipFill>
        <p:spPr bwMode="auto">
          <a:xfrm>
            <a:off x="152400" y="3978275"/>
            <a:ext cx="46624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1335617-6CE5-4841-9DDB-614B82D437BD}"/>
              </a:ext>
            </a:extLst>
          </p:cNvPr>
          <p:cNvSpPr>
            <a:spLocks noGrp="1" noRot="1" noChangeArrowheads="1"/>
          </p:cNvSpPr>
          <p:nvPr>
            <p:ph type="title"/>
          </p:nvPr>
        </p:nvSpPr>
        <p:spPr>
          <a:xfrm>
            <a:off x="188913" y="914400"/>
            <a:ext cx="4002087" cy="1335088"/>
          </a:xfrm>
          <a:ln>
            <a:solidFill>
              <a:schemeClr val="folHlink"/>
            </a:solidFill>
            <a:miter lim="800000"/>
            <a:headEnd/>
            <a:tailEnd/>
          </a:ln>
        </p:spPr>
        <p:txBody>
          <a:bodyPr anchor="t"/>
          <a:lstStyle/>
          <a:p>
            <a:pPr eaLnBrk="1" hangingPunct="1"/>
            <a:r>
              <a:rPr lang="en-US" altLang="en-US" sz="2800" b="1"/>
              <a:t>1-</a:t>
            </a:r>
            <a:r>
              <a:rPr lang="en-US" altLang="en-US" sz="2800" b="1">
                <a:latin typeface="Times New Roman" panose="02020603050405020304" pitchFamily="18" charset="0"/>
                <a:cs typeface="Times New Roman" panose="02020603050405020304" pitchFamily="18" charset="0"/>
              </a:rPr>
              <a:t>Molecular layer:</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2- Purkinje cell layer.</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3- Granular layer.</a:t>
            </a:r>
            <a:br>
              <a:rPr lang="en-US" altLang="en-US" sz="2800" b="1">
                <a:latin typeface="Times New Roman" panose="02020603050405020304" pitchFamily="18" charset="0"/>
                <a:cs typeface="Times New Roman" panose="02020603050405020304" pitchFamily="18" charset="0"/>
              </a:rPr>
            </a:br>
            <a:br>
              <a:rPr lang="en-US" altLang="en-US" sz="2800" b="1">
                <a:latin typeface="Times New Roman" panose="02020603050405020304" pitchFamily="18" charset="0"/>
                <a:cs typeface="Times New Roman" panose="02020603050405020304" pitchFamily="18" charset="0"/>
              </a:rPr>
            </a:br>
            <a:br>
              <a:rPr lang="en-US" altLang="en-US" sz="2400">
                <a:latin typeface="Times New Roman" panose="02020603050405020304" pitchFamily="18" charset="0"/>
                <a:cs typeface="Times New Roman" panose="02020603050405020304" pitchFamily="18" charset="0"/>
              </a:rPr>
            </a:br>
            <a:endParaRPr lang="en-US" altLang="en-US" sz="2400">
              <a:latin typeface="Times New Roman" panose="02020603050405020304" pitchFamily="18" charset="0"/>
              <a:cs typeface="Times New Roman" panose="02020603050405020304" pitchFamily="18" charset="0"/>
            </a:endParaRPr>
          </a:p>
        </p:txBody>
      </p:sp>
      <p:pic>
        <p:nvPicPr>
          <p:cNvPr id="28675" name="Picture 3" descr="D:\MaMa\faculty work\CNS\photos CNS\1.jpg">
            <a:extLst>
              <a:ext uri="{FF2B5EF4-FFF2-40B4-BE49-F238E27FC236}">
                <a16:creationId xmlns:a16="http://schemas.microsoft.com/office/drawing/2014/main" id="{0ADDD1A7-0E05-4F27-A4BE-04E79629F3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259"/>
          <a:stretch>
            <a:fillRect/>
          </a:stretch>
        </p:blipFill>
        <p:spPr>
          <a:xfrm>
            <a:off x="4267200" y="914400"/>
            <a:ext cx="4572000" cy="3124200"/>
          </a:xfrm>
        </p:spPr>
      </p:pic>
      <p:sp>
        <p:nvSpPr>
          <p:cNvPr id="28676" name="TextBox 4">
            <a:extLst>
              <a:ext uri="{FF2B5EF4-FFF2-40B4-BE49-F238E27FC236}">
                <a16:creationId xmlns:a16="http://schemas.microsoft.com/office/drawing/2014/main" id="{D3C025B6-4516-4A14-8F36-31579BC8BFDF}"/>
              </a:ext>
            </a:extLst>
          </p:cNvPr>
          <p:cNvSpPr txBox="1">
            <a:spLocks noChangeArrowheads="1"/>
          </p:cNvSpPr>
          <p:nvPr/>
        </p:nvSpPr>
        <p:spPr bwMode="auto">
          <a:xfrm>
            <a:off x="304800" y="276225"/>
            <a:ext cx="67056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eaLnBrk="1" hangingPunct="1"/>
            <a:r>
              <a:rPr lang="en-US" altLang="en-US" sz="2800" b="1">
                <a:latin typeface="Arial Black" panose="020B0A04020102020204" pitchFamily="34" charset="0"/>
                <a:cs typeface="Miriam Transparent" pitchFamily="2" charset="0"/>
              </a:rPr>
              <a:t>Layers of the cerebellar cortex</a:t>
            </a:r>
            <a:endParaRPr lang="ar-EG" altLang="en-US" sz="2800" b="1">
              <a:latin typeface="Arial Black" panose="020B0A040201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D982DCD-3AA4-446A-BBE1-6D2BD7085584}"/>
              </a:ext>
            </a:extLst>
          </p:cNvPr>
          <p:cNvSpPr txBox="1"/>
          <p:nvPr/>
        </p:nvSpPr>
        <p:spPr>
          <a:xfrm>
            <a:off x="188913" y="2249488"/>
            <a:ext cx="3995737" cy="4400550"/>
          </a:xfrm>
          <a:prstGeom prst="rect">
            <a:avLst/>
          </a:prstGeom>
          <a:noFill/>
        </p:spPr>
        <p:txBody>
          <a:bodyPr rtlCol="1">
            <a:spAutoFit/>
          </a:bodyPr>
          <a:lstStyle/>
          <a:p>
            <a:pPr eaLnBrk="1" fontAlgn="auto" hangingPunct="1">
              <a:spcBef>
                <a:spcPts val="0"/>
              </a:spcBef>
              <a:spcAft>
                <a:spcPts val="0"/>
              </a:spcAft>
              <a:defRPr/>
            </a:pPr>
            <a:r>
              <a:rPr lang="en-US" sz="2400" b="1" dirty="0">
                <a:latin typeface="Arial Black" panose="020B0A04020102020204" pitchFamily="34" charset="0"/>
                <a:cs typeface="+mn-cs"/>
              </a:rPr>
              <a:t>1-</a:t>
            </a:r>
            <a:r>
              <a:rPr lang="en-US" sz="2400" b="1" dirty="0">
                <a:latin typeface="Arial Black" panose="020B0A04020102020204" pitchFamily="34" charset="0"/>
                <a:cs typeface="Times New Roman" pitchFamily="18" charset="0"/>
              </a:rPr>
              <a:t>Molecular layer: </a:t>
            </a:r>
            <a:br>
              <a:rPr lang="en-US" sz="2400" dirty="0">
                <a:latin typeface="Arial Black" panose="020B0A04020102020204" pitchFamily="34" charset="0"/>
                <a:cs typeface="Times New Roman" pitchFamily="18" charset="0"/>
              </a:rPr>
            </a:br>
            <a:r>
              <a:rPr lang="en-US" sz="2000" dirty="0">
                <a:latin typeface="Arial"/>
                <a:cs typeface="Arial"/>
              </a:rPr>
              <a:t>▲▲</a:t>
            </a:r>
            <a:r>
              <a:rPr lang="en-US" sz="2800" b="1" dirty="0">
                <a:solidFill>
                  <a:srgbClr val="FF0000"/>
                </a:solidFill>
                <a:latin typeface="Arial Black" pitchFamily="34" charset="0"/>
                <a:cs typeface="Times New Roman" pitchFamily="18" charset="0"/>
              </a:rPr>
              <a:t>Fibers:-</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a:latin typeface="Arial Black" pitchFamily="34" charset="0"/>
                <a:cs typeface="Times New Roman" pitchFamily="18" charset="0"/>
              </a:rPr>
              <a:t>dendrites</a:t>
            </a:r>
            <a:r>
              <a:rPr lang="en-US" sz="2000" b="1" dirty="0">
                <a:latin typeface="Times New Roman" pitchFamily="18" charset="0"/>
                <a:cs typeface="Times New Roman" pitchFamily="18" charset="0"/>
              </a:rPr>
              <a:t> of </a:t>
            </a:r>
            <a:r>
              <a:rPr lang="en-US" sz="2000" b="1" dirty="0">
                <a:latin typeface="Arial Black" pitchFamily="34" charset="0"/>
                <a:cs typeface="Times New Roman" pitchFamily="18" charset="0"/>
              </a:rPr>
              <a:t>Purkinje cells + Golgi cells.</a:t>
            </a:r>
            <a:br>
              <a:rPr lang="en-US" sz="2000" b="1" dirty="0">
                <a:latin typeface="Times New Roman" pitchFamily="18" charset="0"/>
                <a:cs typeface="Times New Roman" pitchFamily="18" charset="0"/>
              </a:rPr>
            </a:br>
            <a:r>
              <a:rPr lang="en-US" sz="2000" b="1" dirty="0">
                <a:solidFill>
                  <a:srgbClr val="FF0000"/>
                </a:solidFill>
                <a:latin typeface="Arial Black" pitchFamily="34" charset="0"/>
                <a:cs typeface="Times New Roman" pitchFamily="18" charset="0"/>
              </a:rPr>
              <a:t>-</a:t>
            </a:r>
            <a:r>
              <a:rPr lang="en-US" sz="2000" dirty="0">
                <a:solidFill>
                  <a:srgbClr val="FF0000"/>
                </a:solidFill>
                <a:latin typeface="Arial Black" pitchFamily="34" charset="0"/>
                <a:cs typeface="Times New Roman" pitchFamily="18" charset="0"/>
              </a:rPr>
              <a:t> </a:t>
            </a:r>
            <a:r>
              <a:rPr lang="en-US" sz="2400" dirty="0">
                <a:solidFill>
                  <a:srgbClr val="FF0000"/>
                </a:solidFill>
                <a:latin typeface="Arial Black" pitchFamily="34" charset="0"/>
                <a:cs typeface="Times New Roman" pitchFamily="18" charset="0"/>
              </a:rPr>
              <a:t>climbing fibers= </a:t>
            </a:r>
          </a:p>
          <a:p>
            <a:pPr eaLnBrk="1" fontAlgn="auto" hangingPunct="1">
              <a:spcBef>
                <a:spcPts val="0"/>
              </a:spcBef>
              <a:spcAft>
                <a:spcPts val="0"/>
              </a:spcAft>
              <a:defRPr/>
            </a:pPr>
            <a:r>
              <a:rPr lang="en-US" sz="2000" dirty="0">
                <a:latin typeface="Times New Roman" pitchFamily="18" charset="0"/>
                <a:cs typeface="Times New Roman" pitchFamily="18" charset="0"/>
              </a:rPr>
              <a:t>( from </a:t>
            </a:r>
            <a:r>
              <a:rPr lang="en-US" sz="2000" dirty="0">
                <a:latin typeface="Arial Black" pitchFamily="34" charset="0"/>
                <a:cs typeface="Times New Roman" pitchFamily="18" charset="0"/>
              </a:rPr>
              <a:t>inferior olive </a:t>
            </a:r>
            <a:r>
              <a:rPr lang="en-US" sz="2000" dirty="0">
                <a:latin typeface="Times New Roman" pitchFamily="18" charset="0"/>
                <a:cs typeface="Times New Roman" pitchFamily="18" charset="0"/>
              </a:rPr>
              <a:t>to Purkinje cells)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en-US" sz="2000" dirty="0">
                <a:solidFill>
                  <a:srgbClr val="FF0000"/>
                </a:solidFill>
                <a:latin typeface="Arial Black" pitchFamily="34" charset="0"/>
                <a:cs typeface="Times New Roman" pitchFamily="18" charset="0"/>
              </a:rPr>
              <a:t>axons</a:t>
            </a:r>
            <a:r>
              <a:rPr lang="en-US" sz="2000" dirty="0">
                <a:latin typeface="Arial Black" pitchFamily="34" charset="0"/>
                <a:cs typeface="Times New Roman" pitchFamily="18" charset="0"/>
              </a:rPr>
              <a:t> of granular cells.</a:t>
            </a:r>
            <a:br>
              <a:rPr lang="en-US" sz="2000" dirty="0">
                <a:latin typeface="Arial Black" pitchFamily="34" charset="0"/>
                <a:cs typeface="Times New Roman" pitchFamily="18" charset="0"/>
              </a:rPr>
            </a:br>
            <a:r>
              <a:rPr lang="en-US" sz="2000" dirty="0">
                <a:latin typeface="Arial"/>
                <a:cs typeface="Arial"/>
              </a:rPr>
              <a:t>▼▼</a:t>
            </a:r>
            <a:r>
              <a:rPr lang="en-US" sz="2800" b="1" dirty="0">
                <a:solidFill>
                  <a:srgbClr val="FF0000"/>
                </a:solidFill>
                <a:latin typeface="Arial Black" pitchFamily="34" charset="0"/>
                <a:cs typeface="Times New Roman" pitchFamily="18" charset="0"/>
              </a:rPr>
              <a:t>Cells:-</a:t>
            </a:r>
            <a:br>
              <a:rPr lang="en-US" sz="2000" b="1" dirty="0">
                <a:latin typeface="Times New Roman" pitchFamily="18" charset="0"/>
                <a:cs typeface="Times New Roman" pitchFamily="18" charset="0"/>
              </a:rPr>
            </a:br>
            <a:r>
              <a:rPr lang="en-US" sz="2000" dirty="0">
                <a:latin typeface="Arial Black" pitchFamily="34" charset="0"/>
                <a:cs typeface="Times New Roman" pitchFamily="18" charset="0"/>
              </a:rPr>
              <a:t>- </a:t>
            </a:r>
            <a:r>
              <a:rPr lang="en-US" sz="2800" b="1" dirty="0">
                <a:solidFill>
                  <a:srgbClr val="FF0000"/>
                </a:solidFill>
                <a:latin typeface="Arial Black" pitchFamily="34" charset="0"/>
                <a:cs typeface="Times New Roman" pitchFamily="18" charset="0"/>
              </a:rPr>
              <a:t>basket cells </a:t>
            </a:r>
          </a:p>
          <a:p>
            <a:pPr eaLnBrk="1" fontAlgn="auto" hangingPunct="1">
              <a:spcBef>
                <a:spcPts val="0"/>
              </a:spcBef>
              <a:spcAft>
                <a:spcPts val="0"/>
              </a:spcAft>
              <a:defRPr/>
            </a:pPr>
            <a:r>
              <a:rPr lang="en-US" sz="2000" dirty="0">
                <a:latin typeface="Arial Black" pitchFamily="34" charset="0"/>
                <a:cs typeface="Times New Roman" pitchFamily="18" charset="0"/>
              </a:rPr>
              <a:t>-</a:t>
            </a:r>
            <a:r>
              <a:rPr lang="en-US" sz="2000" b="1" dirty="0">
                <a:latin typeface="Arial Black" pitchFamily="34" charset="0"/>
                <a:cs typeface="Times New Roman" pitchFamily="18" charset="0"/>
              </a:rPr>
              <a:t> </a:t>
            </a:r>
            <a:r>
              <a:rPr lang="en-US" sz="2400" dirty="0">
                <a:latin typeface="Arial Black" pitchFamily="34" charset="0"/>
                <a:cs typeface="Times New Roman" pitchFamily="18" charset="0"/>
              </a:rPr>
              <a:t>neuroglia.</a:t>
            </a:r>
            <a:br>
              <a:rPr lang="en-US" sz="2400" dirty="0">
                <a:latin typeface="Arial Black" pitchFamily="34" charset="0"/>
                <a:cs typeface="Times New Roman" pitchFamily="18" charset="0"/>
              </a:rPr>
            </a:br>
            <a:endParaRPr lang="ar-EG" sz="2400" dirty="0">
              <a:latin typeface="Arial Black" pitchFamily="34" charset="0"/>
              <a:cs typeface="+mn-cs"/>
            </a:endParaRPr>
          </a:p>
        </p:txBody>
      </p:sp>
      <p:pic>
        <p:nvPicPr>
          <p:cNvPr id="28678" name="Picture 2" descr="http://classconnection.s3.amazonaws.com/687/flashcards/741687/jpg/36.cerebellum.401319511535577.jpg">
            <a:extLst>
              <a:ext uri="{FF2B5EF4-FFF2-40B4-BE49-F238E27FC236}">
                <a16:creationId xmlns:a16="http://schemas.microsoft.com/office/drawing/2014/main" id="{D6F0D5F5-3AD2-4D6C-90CD-FB990EA05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65600"/>
            <a:ext cx="4572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6299EB-0E3B-4977-B50F-75F97A67EF1C}"/>
              </a:ext>
            </a:extLst>
          </p:cNvPr>
          <p:cNvSpPr/>
          <p:nvPr/>
        </p:nvSpPr>
        <p:spPr>
          <a:xfrm>
            <a:off x="184150" y="228600"/>
            <a:ext cx="5105400" cy="2185988"/>
          </a:xfrm>
          <a:prstGeom prst="rect">
            <a:avLst/>
          </a:prstGeom>
        </p:spPr>
        <p:txBody>
          <a:bodyPr>
            <a:spAutoFit/>
          </a:bodyPr>
          <a:lstStyle/>
          <a:p>
            <a:pPr eaLnBrk="1" fontAlgn="auto" hangingPunct="1">
              <a:spcBef>
                <a:spcPts val="0"/>
              </a:spcBef>
              <a:spcAft>
                <a:spcPts val="0"/>
              </a:spcAft>
              <a:defRPr/>
            </a:pPr>
            <a:r>
              <a:rPr lang="en-US" sz="2400" b="1" u="sng" dirty="0">
                <a:effectLst>
                  <a:outerShdw blurRad="38100" dist="38100" dir="2700000" algn="tl">
                    <a:srgbClr val="000000">
                      <a:alpha val="43137"/>
                    </a:srgbClr>
                  </a:outerShdw>
                </a:effectLst>
                <a:latin typeface="Arial Black" panose="020B0A04020102020204" pitchFamily="34" charset="0"/>
                <a:cs typeface="+mn-cs"/>
              </a:rPr>
              <a:t>2- Purkinje cell layer</a:t>
            </a:r>
            <a:r>
              <a:rPr lang="en-US" sz="2400" b="1" u="sng" dirty="0">
                <a:latin typeface="Arial Black" panose="020B0A04020102020204" pitchFamily="34" charset="0"/>
                <a:cs typeface="+mn-cs"/>
              </a:rPr>
              <a:t>:</a:t>
            </a:r>
          </a:p>
          <a:p>
            <a:pPr eaLnBrk="1" fontAlgn="auto" hangingPunct="1">
              <a:spcBef>
                <a:spcPts val="0"/>
              </a:spcBef>
              <a:spcAft>
                <a:spcPts val="0"/>
              </a:spcAft>
              <a:defRPr/>
            </a:pPr>
            <a:r>
              <a:rPr lang="en-US" sz="2800" dirty="0">
                <a:latin typeface="+mn-lt"/>
                <a:cs typeface="+mn-cs"/>
              </a:rPr>
              <a:t>huge </a:t>
            </a:r>
            <a:r>
              <a:rPr lang="en-US" sz="2800" dirty="0" err="1">
                <a:latin typeface="+mn-lt"/>
                <a:cs typeface="+mn-cs"/>
              </a:rPr>
              <a:t>pyriform</a:t>
            </a:r>
            <a:r>
              <a:rPr lang="en-US" sz="2800" dirty="0">
                <a:latin typeface="+mn-lt"/>
                <a:cs typeface="+mn-cs"/>
              </a:rPr>
              <a:t>,</a:t>
            </a:r>
            <a:r>
              <a:rPr lang="en-US" sz="2800" dirty="0">
                <a:solidFill>
                  <a:srgbClr val="FFFF00"/>
                </a:solidFill>
                <a:latin typeface="+mn-lt"/>
                <a:cs typeface="+mn-cs"/>
              </a:rPr>
              <a:t> </a:t>
            </a:r>
            <a:r>
              <a:rPr lang="en-US" sz="2800" dirty="0">
                <a:solidFill>
                  <a:schemeClr val="tx1">
                    <a:lumMod val="85000"/>
                  </a:schemeClr>
                </a:solidFill>
                <a:latin typeface="+mn-lt"/>
                <a:cs typeface="+mn-cs"/>
              </a:rPr>
              <a:t>in</a:t>
            </a:r>
            <a:r>
              <a:rPr lang="en-US" sz="2800" dirty="0">
                <a:latin typeface="+mn-lt"/>
                <a:cs typeface="+mn-cs"/>
              </a:rPr>
              <a:t> single layer</a:t>
            </a:r>
            <a:r>
              <a:rPr lang="en-US" sz="2800" dirty="0">
                <a:solidFill>
                  <a:schemeClr val="tx1">
                    <a:lumMod val="85000"/>
                  </a:schemeClr>
                </a:solidFill>
                <a:latin typeface="+mn-lt"/>
                <a:cs typeface="+mn-cs"/>
              </a:rPr>
              <a:t> </a:t>
            </a:r>
            <a:r>
              <a:rPr lang="en-US" sz="2800" dirty="0">
                <a:latin typeface="+mn-lt"/>
                <a:cs typeface="+mn-cs"/>
              </a:rPr>
              <a:t>whose </a:t>
            </a:r>
            <a:r>
              <a:rPr lang="en-US" sz="2800" b="1" dirty="0">
                <a:solidFill>
                  <a:srgbClr val="FF0000"/>
                </a:solidFill>
                <a:latin typeface="+mn-lt"/>
                <a:cs typeface="+mn-cs"/>
              </a:rPr>
              <a:t>extensive dendritic </a:t>
            </a:r>
            <a:r>
              <a:rPr lang="en-US" sz="2800" b="1" dirty="0" err="1">
                <a:solidFill>
                  <a:srgbClr val="FF0000"/>
                </a:solidFill>
                <a:latin typeface="+mn-lt"/>
                <a:cs typeface="+mn-cs"/>
              </a:rPr>
              <a:t>arborization</a:t>
            </a:r>
            <a:r>
              <a:rPr lang="en-US" sz="2800" b="1" dirty="0">
                <a:solidFill>
                  <a:srgbClr val="FF0000"/>
                </a:solidFill>
                <a:latin typeface="+mn-lt"/>
                <a:cs typeface="+mn-cs"/>
              </a:rPr>
              <a:t> </a:t>
            </a:r>
            <a:r>
              <a:rPr lang="en-US" sz="2800" dirty="0">
                <a:latin typeface="+mn-lt"/>
                <a:cs typeface="+mn-cs"/>
              </a:rPr>
              <a:t>Axons.......to deep cerebellar nuclei.</a:t>
            </a:r>
          </a:p>
        </p:txBody>
      </p:sp>
      <p:pic>
        <p:nvPicPr>
          <p:cNvPr id="29699" name="Picture 2" descr="http://wunderkammer.ki.se/assets/uploads/image/asset/76/large_Ramon_y_Cayal_1899_Purkinje_cell.jpg">
            <a:extLst>
              <a:ext uri="{FF2B5EF4-FFF2-40B4-BE49-F238E27FC236}">
                <a16:creationId xmlns:a16="http://schemas.microsoft.com/office/drawing/2014/main" id="{FC045237-B97E-4300-A429-229CA8774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3276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C:\Users\Alex Computer\Pictures\CNS\Purkinge_cells_.JPG">
            <a:extLst>
              <a:ext uri="{FF2B5EF4-FFF2-40B4-BE49-F238E27FC236}">
                <a16:creationId xmlns:a16="http://schemas.microsoft.com/office/drawing/2014/main" id="{8A074AF3-498A-4B56-BCB9-9872DECAD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257175"/>
            <a:ext cx="36258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vanat.cvm.umn.edu/neurHistAtls/pages/images/CNS9.jpg">
            <a:extLst>
              <a:ext uri="{FF2B5EF4-FFF2-40B4-BE49-F238E27FC236}">
                <a16:creationId xmlns:a16="http://schemas.microsoft.com/office/drawing/2014/main" id="{944FEBF5-2383-464C-9947-BB4330D81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00400"/>
            <a:ext cx="5156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20B803F6-DFDB-4DDB-A790-D10CD0A04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387350"/>
            <a:ext cx="48387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EA95F0FB-E78F-4C8C-A19A-94192EDC1BED}"/>
              </a:ext>
            </a:extLst>
          </p:cNvPr>
          <p:cNvSpPr>
            <a:spLocks noGrp="1"/>
          </p:cNvSpPr>
          <p:nvPr>
            <p:ph type="body" sz="half" idx="2"/>
          </p:nvPr>
        </p:nvSpPr>
        <p:spPr>
          <a:xfrm>
            <a:off x="-30163" y="252413"/>
            <a:ext cx="4144963" cy="6096000"/>
          </a:xfrm>
        </p:spPr>
        <p:txBody>
          <a:bodyPr>
            <a:normAutofit/>
          </a:bodyPr>
          <a:lstStyle/>
          <a:p>
            <a:pPr eaLnBrk="1" fontAlgn="auto" hangingPunct="1">
              <a:spcBef>
                <a:spcPts val="580"/>
              </a:spcBef>
              <a:spcAft>
                <a:spcPts val="0"/>
              </a:spcAft>
              <a:buFont typeface="Wingdings 2"/>
              <a:buNone/>
              <a:defRPr/>
            </a:pPr>
            <a:r>
              <a:rPr lang="en-US" sz="2400" b="1" u="sng" dirty="0">
                <a:effectLst>
                  <a:outerShdw blurRad="38100" dist="38100" dir="2700000" algn="tl">
                    <a:srgbClr val="000000">
                      <a:alpha val="43137"/>
                    </a:srgbClr>
                  </a:outerShdw>
                </a:effectLst>
                <a:latin typeface="Arial Black" panose="020B0A04020102020204" pitchFamily="34" charset="0"/>
              </a:rPr>
              <a:t>3- </a:t>
            </a:r>
            <a:r>
              <a:rPr lang="en-US" sz="2800" b="1" u="sng" dirty="0">
                <a:latin typeface="Arial Black" panose="020B0A04020102020204" pitchFamily="34" charset="0"/>
              </a:rPr>
              <a:t>granular layer:</a:t>
            </a:r>
          </a:p>
          <a:p>
            <a:pPr eaLnBrk="1" fontAlgn="auto" hangingPunct="1">
              <a:spcBef>
                <a:spcPts val="580"/>
              </a:spcBef>
              <a:spcAft>
                <a:spcPts val="0"/>
              </a:spcAft>
              <a:buFont typeface="Arial" panose="020B0604020202020204" pitchFamily="34" charset="0"/>
              <a:buChar char="•"/>
              <a:defRPr/>
            </a:pPr>
            <a:r>
              <a:rPr lang="en-US" sz="2800" b="1" dirty="0"/>
              <a:t>Densely packed small stellate </a:t>
            </a:r>
            <a:r>
              <a:rPr lang="en-US" sz="2800" b="1" dirty="0">
                <a:solidFill>
                  <a:srgbClr val="FF0000"/>
                </a:solidFill>
                <a:latin typeface="Arial Black" pitchFamily="34" charset="0"/>
              </a:rPr>
              <a:t>granule cells:</a:t>
            </a:r>
            <a:endParaRPr lang="en-US" sz="2800" b="1" dirty="0">
              <a:solidFill>
                <a:srgbClr val="FF0000"/>
              </a:solidFill>
            </a:endParaRPr>
          </a:p>
          <a:p>
            <a:pPr eaLnBrk="1" fontAlgn="auto" hangingPunct="1">
              <a:spcBef>
                <a:spcPts val="580"/>
              </a:spcBef>
              <a:spcAft>
                <a:spcPts val="0"/>
              </a:spcAft>
              <a:buFont typeface="Arial" panose="020B0604020202020204" pitchFamily="34" charset="0"/>
              <a:buChar char="•"/>
              <a:defRPr/>
            </a:pPr>
            <a:r>
              <a:rPr lang="en-US" sz="2800" dirty="0"/>
              <a:t>receive </a:t>
            </a:r>
            <a:r>
              <a:rPr lang="en-US" sz="2800" dirty="0">
                <a:latin typeface="Arial Black" pitchFamily="34" charset="0"/>
              </a:rPr>
              <a:t>mossy fibers</a:t>
            </a:r>
            <a:r>
              <a:rPr lang="en-US" sz="2800" dirty="0"/>
              <a:t>.</a:t>
            </a:r>
          </a:p>
          <a:p>
            <a:pPr eaLnBrk="1" fontAlgn="auto" hangingPunct="1">
              <a:spcBef>
                <a:spcPts val="580"/>
              </a:spcBef>
              <a:spcAft>
                <a:spcPts val="0"/>
              </a:spcAft>
              <a:buFont typeface="Arial" panose="020B0604020202020204" pitchFamily="34" charset="0"/>
              <a:buChar char="•"/>
              <a:defRPr/>
            </a:pPr>
            <a:r>
              <a:rPr lang="en-US" sz="2800" dirty="0"/>
              <a:t>Axons  to  molecular layer.</a:t>
            </a:r>
          </a:p>
          <a:p>
            <a:pPr eaLnBrk="1" fontAlgn="auto" hangingPunct="1">
              <a:spcBef>
                <a:spcPts val="580"/>
              </a:spcBef>
              <a:spcAft>
                <a:spcPts val="0"/>
              </a:spcAft>
              <a:buFont typeface="Arial" panose="020B0604020202020204" pitchFamily="34" charset="0"/>
              <a:buChar char="•"/>
              <a:defRPr/>
            </a:pPr>
            <a:r>
              <a:rPr lang="en-US" sz="2800" dirty="0">
                <a:solidFill>
                  <a:srgbClr val="FF0000"/>
                </a:solidFill>
                <a:latin typeface="Arial Black" pitchFamily="34" charset="0"/>
              </a:rPr>
              <a:t>Golgi cells</a:t>
            </a:r>
            <a:r>
              <a:rPr lang="en-US" sz="2800" dirty="0">
                <a:solidFill>
                  <a:srgbClr val="FF0000"/>
                </a:solidFill>
              </a:rPr>
              <a:t>:  </a:t>
            </a:r>
          </a:p>
          <a:p>
            <a:pPr eaLnBrk="1" fontAlgn="auto" hangingPunct="1">
              <a:spcBef>
                <a:spcPts val="580"/>
              </a:spcBef>
              <a:spcAft>
                <a:spcPts val="0"/>
              </a:spcAft>
              <a:buFont typeface="Arial" panose="020B0604020202020204" pitchFamily="34" charset="0"/>
              <a:buChar char="•"/>
              <a:defRPr/>
            </a:pPr>
            <a:r>
              <a:rPr lang="en-US" sz="2800" dirty="0"/>
              <a:t>extensive branching dendrites in different planes...</a:t>
            </a:r>
          </a:p>
          <a:p>
            <a:pPr eaLnBrk="1" fontAlgn="auto" hangingPunct="1">
              <a:spcBef>
                <a:spcPts val="580"/>
              </a:spcBef>
              <a:spcAft>
                <a:spcPts val="0"/>
              </a:spcAft>
              <a:buFont typeface="Arial" panose="020B0604020202020204" pitchFamily="34" charset="0"/>
              <a:buChar char="•"/>
              <a:defRPr/>
            </a:pPr>
            <a:r>
              <a:rPr lang="en-US" sz="2800" dirty="0"/>
              <a:t>receive </a:t>
            </a:r>
            <a:r>
              <a:rPr lang="en-US" sz="2800" b="1" dirty="0"/>
              <a:t>recurrent collateral fibers.</a:t>
            </a:r>
          </a:p>
        </p:txBody>
      </p:sp>
      <p:sp>
        <p:nvSpPr>
          <p:cNvPr id="7" name="TextBox 6">
            <a:extLst>
              <a:ext uri="{FF2B5EF4-FFF2-40B4-BE49-F238E27FC236}">
                <a16:creationId xmlns:a16="http://schemas.microsoft.com/office/drawing/2014/main" id="{DBA46465-BC4F-442A-B9BB-61385A3EF228}"/>
              </a:ext>
            </a:extLst>
          </p:cNvPr>
          <p:cNvSpPr txBox="1"/>
          <p:nvPr/>
        </p:nvSpPr>
        <p:spPr>
          <a:xfrm>
            <a:off x="5791200" y="3962400"/>
            <a:ext cx="304800" cy="461963"/>
          </a:xfrm>
          <a:prstGeom prst="rect">
            <a:avLst/>
          </a:prstGeom>
          <a:noFill/>
        </p:spPr>
        <p:txBody>
          <a:bodyPr rtlCol="1">
            <a:spAutoFit/>
          </a:bodyPr>
          <a:lstStyle/>
          <a:p>
            <a:pPr eaLnBrk="1" fontAlgn="auto" hangingPunct="1">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mn-lt"/>
                <a:cs typeface="+mn-cs"/>
              </a:rPr>
              <a:t>P</a:t>
            </a:r>
            <a:endParaRPr lang="ar-EG" sz="2400" b="1" dirty="0">
              <a:solidFill>
                <a:schemeClr val="bg1"/>
              </a:solidFill>
              <a:effectLst>
                <a:outerShdw blurRad="38100" dist="38100" dir="2700000" algn="tl">
                  <a:srgbClr val="000000">
                    <a:alpha val="43137"/>
                  </a:srgbClr>
                </a:outerShdw>
              </a:effectLst>
              <a:latin typeface="+mn-lt"/>
              <a:cs typeface="+mn-cs"/>
            </a:endParaRPr>
          </a:p>
        </p:txBody>
      </p:sp>
      <p:sp>
        <p:nvSpPr>
          <p:cNvPr id="9" name="TextBox 8">
            <a:extLst>
              <a:ext uri="{FF2B5EF4-FFF2-40B4-BE49-F238E27FC236}">
                <a16:creationId xmlns:a16="http://schemas.microsoft.com/office/drawing/2014/main" id="{78DE194D-C103-48B9-B9E0-5F4C74E57882}"/>
              </a:ext>
            </a:extLst>
          </p:cNvPr>
          <p:cNvSpPr txBox="1"/>
          <p:nvPr/>
        </p:nvSpPr>
        <p:spPr>
          <a:xfrm>
            <a:off x="6705600" y="3195638"/>
            <a:ext cx="381000" cy="461962"/>
          </a:xfrm>
          <a:prstGeom prst="rect">
            <a:avLst/>
          </a:prstGeom>
          <a:noFill/>
        </p:spPr>
        <p:txBody>
          <a:bodyPr rtlCol="1">
            <a:spAutoFit/>
          </a:bodyPr>
          <a:lstStyle/>
          <a:p>
            <a:pPr eaLnBrk="1" fontAlgn="auto" hangingPunct="1">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mn-lt"/>
                <a:cs typeface="+mn-cs"/>
              </a:rPr>
              <a:t>G</a:t>
            </a:r>
            <a:endParaRPr lang="ar-EG" sz="2400" b="1" dirty="0">
              <a:solidFill>
                <a:schemeClr val="bg1"/>
              </a:solidFill>
              <a:effectLst>
                <a:outerShdw blurRad="38100" dist="38100" dir="2700000" algn="tl">
                  <a:srgbClr val="000000">
                    <a:alpha val="43137"/>
                  </a:srgbClr>
                </a:outerShdw>
              </a:effectLst>
              <a:latin typeface="+mn-lt"/>
              <a:cs typeface="+mn-cs"/>
            </a:endParaRPr>
          </a:p>
        </p:txBody>
      </p:sp>
      <p:pic>
        <p:nvPicPr>
          <p:cNvPr id="30726" name="Picture 2" descr="C:\Users\Alex Computer\Pictures\CNS\cerebelum40.jpg">
            <a:extLst>
              <a:ext uri="{FF2B5EF4-FFF2-40B4-BE49-F238E27FC236}">
                <a16:creationId xmlns:a16="http://schemas.microsoft.com/office/drawing/2014/main" id="{E076FC03-8020-40FF-8413-FB0BBFBC0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3441700"/>
            <a:ext cx="483870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www.grad.ucl.ac.uk/comp/2009-2010/research/gallery/entries/012.jpg">
            <a:extLst>
              <a:ext uri="{FF2B5EF4-FFF2-40B4-BE49-F238E27FC236}">
                <a16:creationId xmlns:a16="http://schemas.microsoft.com/office/drawing/2014/main" id="{1FB9F367-FDF5-4A23-889E-3FE84C10E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33"/>
          <a:stretch>
            <a:fillRect/>
          </a:stretch>
        </p:blipFill>
        <p:spPr bwMode="auto">
          <a:xfrm>
            <a:off x="1560513" y="4267200"/>
            <a:ext cx="415448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7">
            <a:extLst>
              <a:ext uri="{FF2B5EF4-FFF2-40B4-BE49-F238E27FC236}">
                <a16:creationId xmlns:a16="http://schemas.microsoft.com/office/drawing/2014/main" id="{63CE6598-399A-4688-9F27-0AEBD1A47C68}"/>
              </a:ext>
            </a:extLst>
          </p:cNvPr>
          <p:cNvSpPr>
            <a:spLocks noGrp="1"/>
          </p:cNvSpPr>
          <p:nvPr>
            <p:ph type="title"/>
          </p:nvPr>
        </p:nvSpPr>
        <p:spPr>
          <a:xfrm>
            <a:off x="457200" y="228600"/>
            <a:ext cx="8001000" cy="533400"/>
          </a:xfrm>
          <a:solidFill>
            <a:schemeClr val="bg1"/>
          </a:solidFill>
        </p:spPr>
        <p:txBody>
          <a:bodyPr/>
          <a:lstStyle/>
          <a:p>
            <a:pPr eaLnBrk="1" hangingPunct="1"/>
            <a:r>
              <a:rPr lang="en-US" altLang="en-US" sz="2800" b="1">
                <a:latin typeface="Arial Black" panose="020B0A04020102020204" pitchFamily="34" charset="0"/>
              </a:rPr>
              <a:t>The cerebellar glomeruli:</a:t>
            </a:r>
            <a:endParaRPr lang="ar-EG" altLang="en-US" sz="2800" b="1">
              <a:latin typeface="Arial Black" panose="020B0A04020102020204" pitchFamily="34" charset="0"/>
            </a:endParaRPr>
          </a:p>
        </p:txBody>
      </p:sp>
      <p:sp>
        <p:nvSpPr>
          <p:cNvPr id="31748" name="Text Placeholder 2">
            <a:extLst>
              <a:ext uri="{FF2B5EF4-FFF2-40B4-BE49-F238E27FC236}">
                <a16:creationId xmlns:a16="http://schemas.microsoft.com/office/drawing/2014/main" id="{592A8CC8-CFFC-4BF6-BE07-1013DE627819}"/>
              </a:ext>
            </a:extLst>
          </p:cNvPr>
          <p:cNvSpPr>
            <a:spLocks noGrp="1"/>
          </p:cNvSpPr>
          <p:nvPr>
            <p:ph type="body" sz="half" idx="2"/>
          </p:nvPr>
        </p:nvSpPr>
        <p:spPr>
          <a:xfrm>
            <a:off x="152400" y="777875"/>
            <a:ext cx="4937125" cy="3871913"/>
          </a:xfrm>
        </p:spPr>
        <p:txBody>
          <a:bodyPr/>
          <a:lstStyle/>
          <a:p>
            <a:pPr eaLnBrk="1" hangingPunct="1"/>
            <a:r>
              <a:rPr lang="en-US" altLang="en-US" sz="2400"/>
              <a:t>These are the complex synaptic regions between: </a:t>
            </a:r>
          </a:p>
          <a:p>
            <a:pPr eaLnBrk="1" hangingPunct="1">
              <a:buFont typeface="Arial" panose="020B0604020202020204" pitchFamily="34" charset="0"/>
              <a:buChar char="•"/>
            </a:pPr>
            <a:r>
              <a:rPr lang="en-US" altLang="en-US" sz="2400">
                <a:latin typeface="Arial Black" panose="020B0A04020102020204" pitchFamily="34" charset="0"/>
              </a:rPr>
              <a:t> mossy fibers </a:t>
            </a:r>
          </a:p>
          <a:p>
            <a:pPr eaLnBrk="1" hangingPunct="1"/>
            <a:r>
              <a:rPr lang="en-US" altLang="en-US" sz="2400" b="1">
                <a:solidFill>
                  <a:srgbClr val="FF0000"/>
                </a:solidFill>
              </a:rPr>
              <a:t>(Rosettes endings)+</a:t>
            </a:r>
          </a:p>
          <a:p>
            <a:pPr eaLnBrk="1" hangingPunct="1">
              <a:buFont typeface="Arial" panose="020B0604020202020204" pitchFamily="34" charset="0"/>
              <a:buChar char="•"/>
            </a:pPr>
            <a:r>
              <a:rPr lang="en-US" altLang="en-US" sz="2400"/>
              <a:t> </a:t>
            </a:r>
            <a:r>
              <a:rPr lang="en-US" altLang="en-US" sz="2400">
                <a:latin typeface="Arial Black" panose="020B0A04020102020204" pitchFamily="34" charset="0"/>
              </a:rPr>
              <a:t>dendrites of granule cells </a:t>
            </a:r>
          </a:p>
          <a:p>
            <a:pPr eaLnBrk="1" hangingPunct="1">
              <a:buFont typeface="Arial" panose="020B0604020202020204" pitchFamily="34" charset="0"/>
              <a:buChar char="•"/>
            </a:pPr>
            <a:r>
              <a:rPr lang="en-US" altLang="en-US" sz="2400"/>
              <a:t> </a:t>
            </a:r>
            <a:r>
              <a:rPr lang="en-US" altLang="en-US" sz="2400">
                <a:latin typeface="Arial Black" panose="020B0A04020102020204" pitchFamily="34" charset="0"/>
              </a:rPr>
              <a:t>axons of Golgi cells. </a:t>
            </a:r>
          </a:p>
          <a:p>
            <a:pPr eaLnBrk="1" hangingPunct="1">
              <a:buFont typeface="Arial" panose="020B0604020202020204" pitchFamily="34" charset="0"/>
              <a:buChar char="•"/>
            </a:pPr>
            <a:r>
              <a:rPr lang="en-US" altLang="en-US" sz="2400"/>
              <a:t> enclosed in neuroglial capsule.</a:t>
            </a:r>
          </a:p>
          <a:p>
            <a:pPr eaLnBrk="1" hangingPunct="1"/>
            <a:r>
              <a:rPr lang="en-US" altLang="en-US" sz="2400"/>
              <a:t>characterize the granular layer. </a:t>
            </a:r>
          </a:p>
          <a:p>
            <a:pPr eaLnBrk="1" hangingPunct="1"/>
            <a:endParaRPr lang="ar-EG" altLang="en-US" sz="2400"/>
          </a:p>
        </p:txBody>
      </p:sp>
      <p:pic>
        <p:nvPicPr>
          <p:cNvPr id="31749" name="Picture 5">
            <a:extLst>
              <a:ext uri="{FF2B5EF4-FFF2-40B4-BE49-F238E27FC236}">
                <a16:creationId xmlns:a16="http://schemas.microsoft.com/office/drawing/2014/main" id="{2C9B793A-563D-427D-91B2-037BD4932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8" y="746125"/>
            <a:ext cx="41449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G:\cns image\B9780443066849500111_gr7.jpg">
            <a:extLst>
              <a:ext uri="{FF2B5EF4-FFF2-40B4-BE49-F238E27FC236}">
                <a16:creationId xmlns:a16="http://schemas.microsoft.com/office/drawing/2014/main" id="{A6DD6422-DAA0-4282-BE2D-7D27FAC87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10000"/>
            <a:ext cx="31242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A972A9A-924D-44C4-8380-69525CB35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3719513"/>
            <a:ext cx="46101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7">
            <a:extLst>
              <a:ext uri="{FF2B5EF4-FFF2-40B4-BE49-F238E27FC236}">
                <a16:creationId xmlns:a16="http://schemas.microsoft.com/office/drawing/2014/main" id="{150F0AEC-A789-4E3E-9FB4-E72EDDCD4785}"/>
              </a:ext>
            </a:extLst>
          </p:cNvPr>
          <p:cNvSpPr>
            <a:spLocks noGrp="1"/>
          </p:cNvSpPr>
          <p:nvPr>
            <p:ph type="title"/>
          </p:nvPr>
        </p:nvSpPr>
        <p:spPr>
          <a:xfrm>
            <a:off x="457200" y="228600"/>
            <a:ext cx="8407400" cy="533400"/>
          </a:xfrm>
          <a:solidFill>
            <a:schemeClr val="bg1"/>
          </a:solidFill>
        </p:spPr>
        <p:txBody>
          <a:bodyPr/>
          <a:lstStyle/>
          <a:p>
            <a:pPr eaLnBrk="1" hangingPunct="1"/>
            <a:r>
              <a:rPr lang="en-US" altLang="en-US" sz="2400" b="1">
                <a:latin typeface="Arial Black" panose="020B0A04020102020204" pitchFamily="34" charset="0"/>
              </a:rPr>
              <a:t>The fiber architecture of the cerebellar cortex:</a:t>
            </a:r>
            <a:endParaRPr lang="ar-EG" altLang="en-US" sz="2400" b="1">
              <a:latin typeface="Arial Black" panose="020B0A04020102020204" pitchFamily="34" charset="0"/>
            </a:endParaRPr>
          </a:p>
        </p:txBody>
      </p:sp>
      <p:sp>
        <p:nvSpPr>
          <p:cNvPr id="9" name="Content Placeholder 8">
            <a:extLst>
              <a:ext uri="{FF2B5EF4-FFF2-40B4-BE49-F238E27FC236}">
                <a16:creationId xmlns:a16="http://schemas.microsoft.com/office/drawing/2014/main" id="{88020BBB-9C5A-4586-82BA-CD59D0A6167B}"/>
              </a:ext>
            </a:extLst>
          </p:cNvPr>
          <p:cNvSpPr>
            <a:spLocks noGrp="1"/>
          </p:cNvSpPr>
          <p:nvPr>
            <p:ph sz="half" idx="1"/>
          </p:nvPr>
        </p:nvSpPr>
        <p:spPr>
          <a:xfrm>
            <a:off x="152400" y="823913"/>
            <a:ext cx="4381500" cy="6034087"/>
          </a:xfrm>
        </p:spPr>
        <p:txBody>
          <a:bodyPr>
            <a:normAutofit fontScale="25000" lnSpcReduction="20000"/>
          </a:bodyPr>
          <a:lstStyle/>
          <a:p>
            <a:pPr marL="274320" indent="-274320" eaLnBrk="1" fontAlgn="auto" hangingPunct="1">
              <a:spcBef>
                <a:spcPts val="580"/>
              </a:spcBef>
              <a:spcAft>
                <a:spcPts val="0"/>
              </a:spcAft>
              <a:buFont typeface="Wingdings 2"/>
              <a:buNone/>
              <a:defRPr/>
            </a:pPr>
            <a:r>
              <a:rPr lang="en-US" sz="11200" dirty="0"/>
              <a:t>It includes:</a:t>
            </a:r>
          </a:p>
          <a:p>
            <a:pPr eaLnBrk="1" fontAlgn="auto" hangingPunct="1">
              <a:spcBef>
                <a:spcPts val="580"/>
              </a:spcBef>
              <a:spcAft>
                <a:spcPts val="0"/>
              </a:spcAft>
              <a:buFont typeface="Wingdings" pitchFamily="2" charset="2"/>
              <a:buChar char="q"/>
              <a:defRPr/>
            </a:pPr>
            <a:r>
              <a:rPr lang="en-US" sz="11200" b="1" u="sng" dirty="0">
                <a:latin typeface="Arial Black" pitchFamily="34" charset="0"/>
              </a:rPr>
              <a:t> Afferent fibers</a:t>
            </a:r>
            <a:r>
              <a:rPr lang="en-US" sz="11200" u="sng" dirty="0">
                <a:latin typeface="Arial Black" pitchFamily="34" charset="0"/>
              </a:rPr>
              <a:t> </a:t>
            </a:r>
            <a:r>
              <a:rPr lang="en-US" sz="9600" dirty="0"/>
              <a:t>are </a:t>
            </a:r>
            <a:r>
              <a:rPr lang="en-US" sz="9600" dirty="0">
                <a:cs typeface="+mj-cs"/>
              </a:rPr>
              <a:t>the fiber inputs to the cerebellar cortex, these are: </a:t>
            </a:r>
          </a:p>
          <a:p>
            <a:pPr eaLnBrk="1" fontAlgn="auto" hangingPunct="1">
              <a:spcBef>
                <a:spcPts val="580"/>
              </a:spcBef>
              <a:spcAft>
                <a:spcPts val="0"/>
              </a:spcAft>
              <a:buFont typeface="Wingdings" pitchFamily="2" charset="2"/>
              <a:buChar char="Ø"/>
              <a:defRPr/>
            </a:pPr>
            <a:r>
              <a:rPr lang="en-US" sz="9600" dirty="0">
                <a:latin typeface="Arial Black" pitchFamily="34" charset="0"/>
                <a:cs typeface="+mj-cs"/>
              </a:rPr>
              <a:t> Mossy fibers</a:t>
            </a:r>
            <a:r>
              <a:rPr lang="en-US" sz="9600" b="1" i="1" dirty="0">
                <a:cs typeface="+mj-cs"/>
              </a:rPr>
              <a:t> </a:t>
            </a:r>
            <a:r>
              <a:rPr lang="en-US" sz="9600" dirty="0">
                <a:cs typeface="+mj-cs"/>
              </a:rPr>
              <a:t>which constitute the majority of afferent fibers to the cerebellar cortex. They end on the granule cells.</a:t>
            </a:r>
          </a:p>
          <a:p>
            <a:pPr eaLnBrk="1" fontAlgn="auto" hangingPunct="1">
              <a:spcBef>
                <a:spcPts val="580"/>
              </a:spcBef>
              <a:spcAft>
                <a:spcPts val="0"/>
              </a:spcAft>
              <a:buFont typeface="Wingdings" pitchFamily="2" charset="2"/>
              <a:buChar char="Ø"/>
              <a:defRPr/>
            </a:pPr>
            <a:r>
              <a:rPr lang="en-US" sz="9600" dirty="0">
                <a:latin typeface="Arial Black" pitchFamily="34" charset="0"/>
                <a:cs typeface="+mj-cs"/>
              </a:rPr>
              <a:t> Climbing fibers </a:t>
            </a:r>
            <a:r>
              <a:rPr lang="en-US" sz="9600" dirty="0">
                <a:cs typeface="+mj-cs"/>
              </a:rPr>
              <a:t>which are the </a:t>
            </a:r>
            <a:r>
              <a:rPr lang="en-US" sz="9600" dirty="0" err="1">
                <a:cs typeface="+mj-cs"/>
              </a:rPr>
              <a:t>olivo</a:t>
            </a:r>
            <a:r>
              <a:rPr lang="en-US" sz="9600" dirty="0">
                <a:cs typeface="+mj-cs"/>
              </a:rPr>
              <a:t>- cerebellar fibers that end on the dendrites of Purkinje cells.</a:t>
            </a:r>
          </a:p>
          <a:p>
            <a:pPr eaLnBrk="1" fontAlgn="auto" hangingPunct="1">
              <a:spcBef>
                <a:spcPts val="580"/>
              </a:spcBef>
              <a:spcAft>
                <a:spcPts val="0"/>
              </a:spcAft>
              <a:buFont typeface="Wingdings" pitchFamily="2" charset="2"/>
              <a:buChar char="Ø"/>
              <a:defRPr/>
            </a:pPr>
            <a:r>
              <a:rPr lang="en-US" sz="9600" dirty="0">
                <a:latin typeface="Arial Black" pitchFamily="34" charset="0"/>
                <a:cs typeface="+mj-cs"/>
              </a:rPr>
              <a:t> Recurrent collaterals</a:t>
            </a:r>
            <a:r>
              <a:rPr lang="en-US" sz="9600" dirty="0">
                <a:cs typeface="+mj-cs"/>
              </a:rPr>
              <a:t> arise from axons of Purkinje cells and end on dendrites of Golgi cells.</a:t>
            </a:r>
          </a:p>
          <a:p>
            <a:pPr eaLnBrk="1" fontAlgn="auto" hangingPunct="1">
              <a:spcBef>
                <a:spcPts val="580"/>
              </a:spcBef>
              <a:spcAft>
                <a:spcPts val="0"/>
              </a:spcAft>
              <a:buFont typeface="Wingdings" pitchFamily="2" charset="2"/>
              <a:buChar char="q"/>
              <a:defRPr/>
            </a:pPr>
            <a:r>
              <a:rPr lang="en-US" sz="11200" b="1" u="sng" dirty="0">
                <a:latin typeface="Arial Black" pitchFamily="34" charset="0"/>
              </a:rPr>
              <a:t> Efferent fibers</a:t>
            </a:r>
            <a:r>
              <a:rPr lang="en-US" sz="11200" u="sng" dirty="0">
                <a:latin typeface="Arial Black" pitchFamily="34" charset="0"/>
              </a:rPr>
              <a:t> </a:t>
            </a:r>
            <a:r>
              <a:rPr lang="en-US" sz="9600" dirty="0"/>
              <a:t>are the axons of Purkinje cells that </a:t>
            </a:r>
            <a:r>
              <a:rPr lang="en-US" sz="9600" b="1" dirty="0">
                <a:solidFill>
                  <a:srgbClr val="FF0000"/>
                </a:solidFill>
              </a:rPr>
              <a:t>end on the deep cerebellar nuclei.</a:t>
            </a:r>
          </a:p>
          <a:p>
            <a:pPr marL="274320" indent="-274320" eaLnBrk="1" fontAlgn="auto" hangingPunct="1">
              <a:spcBef>
                <a:spcPts val="580"/>
              </a:spcBef>
              <a:spcAft>
                <a:spcPts val="0"/>
              </a:spcAft>
              <a:buFont typeface="Wingdings 2"/>
              <a:buChar char=""/>
              <a:defRPr/>
            </a:pPr>
            <a:endParaRPr lang="en-US" sz="6200" dirty="0"/>
          </a:p>
          <a:p>
            <a:pPr marL="274320" indent="-274320" eaLnBrk="1" fontAlgn="auto" hangingPunct="1">
              <a:spcBef>
                <a:spcPts val="580"/>
              </a:spcBef>
              <a:spcAft>
                <a:spcPts val="0"/>
              </a:spcAft>
              <a:buFont typeface="Wingdings 2"/>
              <a:buChar char=""/>
              <a:defRPr/>
            </a:pPr>
            <a:endParaRPr lang="ar-EG" sz="6200" dirty="0"/>
          </a:p>
        </p:txBody>
      </p:sp>
      <p:sp>
        <p:nvSpPr>
          <p:cNvPr id="12" name="TextBox 11">
            <a:extLst>
              <a:ext uri="{FF2B5EF4-FFF2-40B4-BE49-F238E27FC236}">
                <a16:creationId xmlns:a16="http://schemas.microsoft.com/office/drawing/2014/main" id="{31AB12CA-4EB3-447D-BFE7-A97D210F2997}"/>
              </a:ext>
            </a:extLst>
          </p:cNvPr>
          <p:cNvSpPr txBox="1"/>
          <p:nvPr/>
        </p:nvSpPr>
        <p:spPr>
          <a:xfrm>
            <a:off x="7467600" y="4948238"/>
            <a:ext cx="533400" cy="461962"/>
          </a:xfrm>
          <a:prstGeom prst="rect">
            <a:avLst/>
          </a:prstGeom>
          <a:noFill/>
          <a:ln w="38100">
            <a:solidFill>
              <a:schemeClr val="tx1"/>
            </a:solidFill>
          </a:ln>
        </p:spPr>
        <p:txBody>
          <a:bodyPr rtlCol="1">
            <a:spAutoFit/>
          </a:bodyPr>
          <a:lstStyle/>
          <a:p>
            <a:pPr eaLnBrk="1" fontAlgn="auto" hangingPunct="1">
              <a:spcBef>
                <a:spcPts val="0"/>
              </a:spcBef>
              <a:spcAft>
                <a:spcPts val="0"/>
              </a:spcAft>
              <a:defRPr/>
            </a:pPr>
            <a:r>
              <a:rPr lang="en-US" sz="2400" dirty="0">
                <a:effectLst>
                  <a:outerShdw blurRad="38100" dist="38100" dir="2700000" algn="tl">
                    <a:srgbClr val="000000">
                      <a:alpha val="43137"/>
                    </a:srgbClr>
                  </a:outerShdw>
                </a:effectLst>
                <a:latin typeface="Arial Black" pitchFamily="34" charset="0"/>
                <a:cs typeface="+mn-cs"/>
              </a:rPr>
              <a:t>M</a:t>
            </a:r>
            <a:endParaRPr lang="ar-EG" sz="2400" dirty="0">
              <a:effectLst>
                <a:outerShdw blurRad="38100" dist="38100" dir="2700000" algn="tl">
                  <a:srgbClr val="000000">
                    <a:alpha val="43137"/>
                  </a:srgbClr>
                </a:outerShdw>
              </a:effectLst>
              <a:latin typeface="Arial Black" pitchFamily="34" charset="0"/>
              <a:cs typeface="+mn-cs"/>
            </a:endParaRPr>
          </a:p>
        </p:txBody>
      </p:sp>
      <p:sp>
        <p:nvSpPr>
          <p:cNvPr id="13" name="TextBox 12">
            <a:extLst>
              <a:ext uri="{FF2B5EF4-FFF2-40B4-BE49-F238E27FC236}">
                <a16:creationId xmlns:a16="http://schemas.microsoft.com/office/drawing/2014/main" id="{48B83B20-FA6B-46B3-A187-6A09F1972251}"/>
              </a:ext>
            </a:extLst>
          </p:cNvPr>
          <p:cNvSpPr txBox="1"/>
          <p:nvPr/>
        </p:nvSpPr>
        <p:spPr>
          <a:xfrm>
            <a:off x="6629400" y="4343400"/>
            <a:ext cx="685800" cy="461963"/>
          </a:xfrm>
          <a:prstGeom prst="rect">
            <a:avLst/>
          </a:prstGeom>
          <a:noFill/>
          <a:ln w="38100">
            <a:solidFill>
              <a:schemeClr val="tx1"/>
            </a:solidFill>
          </a:ln>
        </p:spPr>
        <p:txBody>
          <a:bodyPr rtlCol="1">
            <a:spAutoFit/>
          </a:bodyPr>
          <a:lstStyle/>
          <a:p>
            <a:pPr eaLnBrk="1" fontAlgn="auto" hangingPunct="1">
              <a:spcBef>
                <a:spcPts val="0"/>
              </a:spcBef>
              <a:spcAft>
                <a:spcPts val="0"/>
              </a:spcAft>
              <a:defRPr/>
            </a:pPr>
            <a:r>
              <a:rPr lang="en-US" sz="2400" dirty="0">
                <a:effectLst>
                  <a:outerShdw blurRad="38100" dist="38100" dir="2700000" algn="tl">
                    <a:srgbClr val="000000">
                      <a:alpha val="43137"/>
                    </a:srgbClr>
                  </a:outerShdw>
                </a:effectLst>
                <a:latin typeface="Arial Black" pitchFamily="34" charset="0"/>
                <a:cs typeface="+mn-cs"/>
              </a:rPr>
              <a:t>RC</a:t>
            </a:r>
            <a:endParaRPr lang="ar-EG" sz="2400" dirty="0">
              <a:effectLst>
                <a:outerShdw blurRad="38100" dist="38100" dir="2700000" algn="tl">
                  <a:srgbClr val="000000">
                    <a:alpha val="43137"/>
                  </a:srgbClr>
                </a:outerShdw>
              </a:effectLst>
              <a:latin typeface="Arial Black" pitchFamily="34" charset="0"/>
              <a:cs typeface="+mn-cs"/>
            </a:endParaRPr>
          </a:p>
        </p:txBody>
      </p:sp>
      <p:sp>
        <p:nvSpPr>
          <p:cNvPr id="14" name="TextBox 13">
            <a:extLst>
              <a:ext uri="{FF2B5EF4-FFF2-40B4-BE49-F238E27FC236}">
                <a16:creationId xmlns:a16="http://schemas.microsoft.com/office/drawing/2014/main" id="{73B3DA87-7A7F-4B41-8D22-00828757A562}"/>
              </a:ext>
            </a:extLst>
          </p:cNvPr>
          <p:cNvSpPr txBox="1"/>
          <p:nvPr/>
        </p:nvSpPr>
        <p:spPr>
          <a:xfrm flipH="1">
            <a:off x="4648200" y="4362450"/>
            <a:ext cx="838200" cy="461963"/>
          </a:xfrm>
          <a:prstGeom prst="rect">
            <a:avLst/>
          </a:prstGeom>
          <a:noFill/>
          <a:ln w="38100">
            <a:solidFill>
              <a:schemeClr val="tx1"/>
            </a:solidFill>
          </a:ln>
        </p:spPr>
        <p:txBody>
          <a:bodyPr rtlCol="1">
            <a:spAutoFit/>
          </a:bodyPr>
          <a:lstStyle/>
          <a:p>
            <a:pPr eaLnBrk="1" fontAlgn="auto" hangingPunct="1">
              <a:spcBef>
                <a:spcPts val="0"/>
              </a:spcBef>
              <a:spcAft>
                <a:spcPts val="0"/>
              </a:spcAft>
              <a:defRPr/>
            </a:pPr>
            <a:r>
              <a:rPr lang="en-US" sz="2400" dirty="0">
                <a:effectLst>
                  <a:outerShdw blurRad="38100" dist="38100" dir="2700000" algn="tl">
                    <a:srgbClr val="000000">
                      <a:alpha val="43137"/>
                    </a:srgbClr>
                  </a:outerShdw>
                </a:effectLst>
                <a:latin typeface="Arial Black" pitchFamily="34" charset="0"/>
                <a:cs typeface="+mn-cs"/>
              </a:rPr>
              <a:t>C</a:t>
            </a:r>
            <a:endParaRPr lang="ar-EG" sz="2400" dirty="0">
              <a:effectLst>
                <a:outerShdw blurRad="38100" dist="38100" dir="2700000" algn="tl">
                  <a:srgbClr val="000000">
                    <a:alpha val="43137"/>
                  </a:srgbClr>
                </a:outerShdw>
              </a:effectLst>
              <a:latin typeface="Arial Black" pitchFamily="34" charset="0"/>
              <a:cs typeface="+mn-cs"/>
            </a:endParaRPr>
          </a:p>
        </p:txBody>
      </p:sp>
      <p:sp>
        <p:nvSpPr>
          <p:cNvPr id="10" name="TextBox 9">
            <a:extLst>
              <a:ext uri="{FF2B5EF4-FFF2-40B4-BE49-F238E27FC236}">
                <a16:creationId xmlns:a16="http://schemas.microsoft.com/office/drawing/2014/main" id="{21CF6755-2EEE-4160-B09C-8F430858E3A8}"/>
              </a:ext>
            </a:extLst>
          </p:cNvPr>
          <p:cNvSpPr txBox="1"/>
          <p:nvPr/>
        </p:nvSpPr>
        <p:spPr>
          <a:xfrm>
            <a:off x="6019800" y="5557838"/>
            <a:ext cx="533400" cy="461962"/>
          </a:xfrm>
          <a:prstGeom prst="rect">
            <a:avLst/>
          </a:prstGeom>
          <a:noFill/>
          <a:ln w="38100">
            <a:solidFill>
              <a:schemeClr val="tx1"/>
            </a:solidFill>
          </a:ln>
        </p:spPr>
        <p:txBody>
          <a:bodyPr rtlCol="1">
            <a:spAutoFit/>
          </a:bodyPr>
          <a:lstStyle/>
          <a:p>
            <a:pPr eaLnBrk="1" fontAlgn="auto" hangingPunct="1">
              <a:spcBef>
                <a:spcPts val="0"/>
              </a:spcBef>
              <a:spcAft>
                <a:spcPts val="0"/>
              </a:spcAft>
              <a:defRPr/>
            </a:pPr>
            <a:r>
              <a:rPr lang="en-US" sz="2400" dirty="0">
                <a:effectLst>
                  <a:outerShdw blurRad="38100" dist="38100" dir="2700000" algn="tl">
                    <a:srgbClr val="000000">
                      <a:alpha val="43137"/>
                    </a:srgbClr>
                  </a:outerShdw>
                </a:effectLst>
                <a:latin typeface="Arial Black" pitchFamily="34" charset="0"/>
                <a:cs typeface="+mn-cs"/>
              </a:rPr>
              <a:t>E</a:t>
            </a:r>
            <a:endParaRPr lang="ar-EG" sz="2400" dirty="0">
              <a:effectLst>
                <a:outerShdw blurRad="38100" dist="38100" dir="2700000" algn="tl">
                  <a:srgbClr val="000000">
                    <a:alpha val="43137"/>
                  </a:srgbClr>
                </a:outerShdw>
              </a:effectLst>
              <a:latin typeface="Arial Black" pitchFamily="34" charset="0"/>
              <a:cs typeface="+mn-cs"/>
            </a:endParaRPr>
          </a:p>
        </p:txBody>
      </p:sp>
      <p:pic>
        <p:nvPicPr>
          <p:cNvPr id="32777" name="Picture 2" descr="The cerebellar microcircuit as an adaptive filter: experimental and computational evidence">
            <a:extLst>
              <a:ext uri="{FF2B5EF4-FFF2-40B4-BE49-F238E27FC236}">
                <a16:creationId xmlns:a16="http://schemas.microsoft.com/office/drawing/2014/main" id="{ED1EBB4E-C37E-4AAB-8A68-903655E2F3CD}"/>
              </a:ext>
            </a:extLst>
          </p:cNvPr>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t="3604" r="53999" b="11713"/>
          <a:stretch>
            <a:fillRect/>
          </a:stretch>
        </p:blipFill>
        <p:spPr bwMode="auto">
          <a:xfrm>
            <a:off x="4819650" y="704850"/>
            <a:ext cx="40449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14FB06-E599-472D-913E-FFE40EFC8F57}"/>
              </a:ext>
            </a:extLst>
          </p:cNvPr>
          <p:cNvSpPr>
            <a:spLocks noGrp="1"/>
          </p:cNvSpPr>
          <p:nvPr>
            <p:ph type="title"/>
          </p:nvPr>
        </p:nvSpPr>
        <p:spPr>
          <a:xfrm>
            <a:off x="228600" y="136525"/>
            <a:ext cx="7886700" cy="1325563"/>
          </a:xfrm>
        </p:spPr>
        <p:txBody>
          <a:bodyPr/>
          <a:lstStyle/>
          <a:p>
            <a:pPr>
              <a:defRPr/>
            </a:pPr>
            <a:r>
              <a:rPr lang="en-US" b="1" dirty="0">
                <a:solidFill>
                  <a:srgbClr val="E9E5DC">
                    <a:lumMod val="10000"/>
                  </a:srgbClr>
                </a:solidFill>
                <a:effectLst>
                  <a:outerShdw blurRad="38100" dist="38100" dir="2700000" algn="tl">
                    <a:srgbClr val="000000">
                      <a:alpha val="43137"/>
                    </a:srgbClr>
                  </a:outerShdw>
                </a:effectLst>
                <a:latin typeface="Arial Black" panose="020B0A04020102020204" pitchFamily="34" charset="0"/>
              </a:rPr>
              <a:t>Cerebrum</a:t>
            </a:r>
            <a:endParaRPr lang="ar-JO" dirty="0"/>
          </a:p>
        </p:txBody>
      </p:sp>
      <p:sp>
        <p:nvSpPr>
          <p:cNvPr id="3" name="عنصر نائب للمحتوى 2">
            <a:extLst>
              <a:ext uri="{FF2B5EF4-FFF2-40B4-BE49-F238E27FC236}">
                <a16:creationId xmlns:a16="http://schemas.microsoft.com/office/drawing/2014/main" id="{CD80111B-A8F9-48D9-99A5-87653936473B}"/>
              </a:ext>
            </a:extLst>
          </p:cNvPr>
          <p:cNvSpPr>
            <a:spLocks noGrp="1"/>
          </p:cNvSpPr>
          <p:nvPr>
            <p:ph sz="half" idx="1"/>
          </p:nvPr>
        </p:nvSpPr>
        <p:spPr>
          <a:xfrm>
            <a:off x="152400" y="1371600"/>
            <a:ext cx="5257800" cy="4668838"/>
          </a:xfrm>
        </p:spPr>
        <p:txBody>
          <a:bodyPr/>
          <a:lstStyle/>
          <a:p>
            <a:pPr marL="274320" indent="-274320" eaLnBrk="1" fontAlgn="auto" hangingPunct="1">
              <a:lnSpc>
                <a:spcPct val="80000"/>
              </a:lnSpc>
              <a:spcBef>
                <a:spcPts val="580"/>
              </a:spcBef>
              <a:spcAft>
                <a:spcPts val="0"/>
              </a:spcAft>
              <a:buClr>
                <a:srgbClr val="D34817"/>
              </a:buClr>
              <a:buFont typeface="Wingdings" pitchFamily="2" charset="2"/>
              <a:buChar char="n"/>
              <a:defRPr/>
            </a:pPr>
            <a:r>
              <a:rPr lang="en-US" sz="2800" b="1" dirty="0">
                <a:solidFill>
                  <a:prstClr val="black"/>
                </a:solidFill>
                <a:latin typeface="Times New Roman" pitchFamily="18" charset="0"/>
              </a:rPr>
              <a:t>The largest portion of the brain.</a:t>
            </a:r>
          </a:p>
          <a:p>
            <a:pPr marL="274320" indent="-274320" eaLnBrk="1" fontAlgn="auto" hangingPunct="1">
              <a:lnSpc>
                <a:spcPct val="80000"/>
              </a:lnSpc>
              <a:spcBef>
                <a:spcPts val="580"/>
              </a:spcBef>
              <a:spcAft>
                <a:spcPts val="0"/>
              </a:spcAft>
              <a:buClr>
                <a:srgbClr val="D34817"/>
              </a:buClr>
              <a:buFont typeface="Wingdings" pitchFamily="2" charset="2"/>
              <a:buChar char="n"/>
              <a:defRPr/>
            </a:pPr>
            <a:r>
              <a:rPr lang="en-US" sz="2800" b="1" dirty="0">
                <a:solidFill>
                  <a:prstClr val="black"/>
                </a:solidFill>
                <a:latin typeface="Times New Roman" pitchFamily="18" charset="0"/>
              </a:rPr>
              <a:t>The surface is marked by </a:t>
            </a:r>
            <a:r>
              <a:rPr lang="en-US" sz="2800" b="1" u="sng" dirty="0" err="1">
                <a:solidFill>
                  <a:srgbClr val="9B2D1F">
                    <a:lumMod val="75000"/>
                  </a:srgbClr>
                </a:solidFill>
                <a:latin typeface="Arial Black" pitchFamily="34" charset="0"/>
              </a:rPr>
              <a:t>Gyri</a:t>
            </a:r>
            <a:r>
              <a:rPr lang="en-US" sz="2800" b="1" u="sng" dirty="0">
                <a:solidFill>
                  <a:srgbClr val="9B2D1F">
                    <a:lumMod val="75000"/>
                  </a:srgbClr>
                </a:solidFill>
                <a:latin typeface="Arial Black" pitchFamily="34" charset="0"/>
              </a:rPr>
              <a:t> </a:t>
            </a:r>
            <a:r>
              <a:rPr lang="en-US" sz="2800" b="1" dirty="0">
                <a:solidFill>
                  <a:prstClr val="black"/>
                </a:solidFill>
                <a:latin typeface="Times New Roman" pitchFamily="18" charset="0"/>
              </a:rPr>
              <a:t>separated by </a:t>
            </a:r>
            <a:r>
              <a:rPr lang="en-US" sz="2800" b="1" dirty="0">
                <a:solidFill>
                  <a:prstClr val="black"/>
                </a:solidFill>
                <a:latin typeface="Arial Black" pitchFamily="34" charset="0"/>
              </a:rPr>
              <a:t>Sulci</a:t>
            </a:r>
            <a:endParaRPr lang="en-US" sz="2800" b="1" dirty="0">
              <a:solidFill>
                <a:prstClr val="black"/>
              </a:solidFill>
              <a:latin typeface="Times New Roman" pitchFamily="18" charset="0"/>
            </a:endParaRPr>
          </a:p>
          <a:p>
            <a:pPr marL="274320" indent="-274320" eaLnBrk="1" fontAlgn="auto" hangingPunct="1">
              <a:lnSpc>
                <a:spcPct val="80000"/>
              </a:lnSpc>
              <a:spcBef>
                <a:spcPts val="580"/>
              </a:spcBef>
              <a:spcAft>
                <a:spcPts val="0"/>
              </a:spcAft>
              <a:buClr>
                <a:srgbClr val="D34817"/>
              </a:buClr>
              <a:buFont typeface="Wingdings 2"/>
              <a:buChar char=""/>
              <a:defRPr/>
            </a:pPr>
            <a:r>
              <a:rPr lang="en-US" sz="2800" b="1" dirty="0">
                <a:solidFill>
                  <a:prstClr val="black"/>
                </a:solidFill>
                <a:latin typeface="Arial"/>
              </a:rPr>
              <a:t>2 </a:t>
            </a:r>
            <a:r>
              <a:rPr lang="en-US" sz="2800" b="1" dirty="0">
                <a:solidFill>
                  <a:prstClr val="black"/>
                </a:solidFill>
                <a:latin typeface="Times New Roman" pitchFamily="18" charset="0"/>
              </a:rPr>
              <a:t>hemispheres connected by the </a:t>
            </a:r>
            <a:r>
              <a:rPr lang="en-US" sz="2800" b="1" dirty="0">
                <a:solidFill>
                  <a:srgbClr val="FF0000"/>
                </a:solidFill>
                <a:effectLst>
                  <a:outerShdw blurRad="38100" dist="38100" dir="2700000" algn="tl">
                    <a:srgbClr val="000000">
                      <a:alpha val="43137"/>
                    </a:srgbClr>
                  </a:outerShdw>
                </a:effectLst>
                <a:latin typeface="Arial Black" pitchFamily="34" charset="0"/>
              </a:rPr>
              <a:t>corpus callosum.</a:t>
            </a:r>
            <a:endParaRPr lang="en-US" sz="2800" b="1" dirty="0">
              <a:solidFill>
                <a:srgbClr val="FF0000"/>
              </a:solidFill>
              <a:latin typeface="Arial Black" pitchFamily="34" charset="0"/>
            </a:endParaRPr>
          </a:p>
          <a:p>
            <a:pPr>
              <a:defRPr/>
            </a:pPr>
            <a:endParaRPr lang="ar-JO" sz="2800" dirty="0"/>
          </a:p>
        </p:txBody>
      </p:sp>
      <p:pic>
        <p:nvPicPr>
          <p:cNvPr id="15364" name="Picture 2">
            <a:extLst>
              <a:ext uri="{FF2B5EF4-FFF2-40B4-BE49-F238E27FC236}">
                <a16:creationId xmlns:a16="http://schemas.microsoft.com/office/drawing/2014/main" id="{9654A820-833D-4562-B58A-CF4D89D2FC15}"/>
              </a:ext>
            </a:extLst>
          </p:cNvPr>
          <p:cNvPicPr>
            <a:picLocks noGrp="1" noChangeAspect="1" noChangeArrowheads="1"/>
          </p:cNvPicPr>
          <p:nvPr>
            <p:ph sz="half" idx="2"/>
          </p:nvPr>
        </p:nvPicPr>
        <p:blipFill>
          <a:blip r:embed="rId2">
            <a:lum bright="-10000" contrast="20000"/>
            <a:extLst>
              <a:ext uri="{28A0092B-C50C-407E-A947-70E740481C1C}">
                <a14:useLocalDpi xmlns:a14="http://schemas.microsoft.com/office/drawing/2010/main" val="0"/>
              </a:ext>
            </a:extLst>
          </a:blip>
          <a:srcRect l="30469" t="24805" r="14453" b="8789"/>
          <a:stretch>
            <a:fillRect/>
          </a:stretch>
        </p:blipFill>
        <p:spPr>
          <a:xfrm>
            <a:off x="4191000" y="3886200"/>
            <a:ext cx="3886200" cy="2971800"/>
          </a:xfrm>
          <a:noFill/>
        </p:spPr>
      </p:pic>
      <p:pic>
        <p:nvPicPr>
          <p:cNvPr id="15365" name="Picture 2" descr="C:\Users\MCC\Desktop\صورة1.jpg">
            <a:extLst>
              <a:ext uri="{FF2B5EF4-FFF2-40B4-BE49-F238E27FC236}">
                <a16:creationId xmlns:a16="http://schemas.microsoft.com/office/drawing/2014/main" id="{F60E0A66-C173-4B3D-A400-BFFAEB6EA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
            <a:ext cx="320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F322945-571D-4ABA-BDAB-88408E090AED}"/>
              </a:ext>
            </a:extLst>
          </p:cNvPr>
          <p:cNvSpPr>
            <a:spLocks noGrp="1"/>
          </p:cNvSpPr>
          <p:nvPr>
            <p:ph type="title"/>
          </p:nvPr>
        </p:nvSpPr>
        <p:spPr>
          <a:xfrm>
            <a:off x="9525" y="152400"/>
            <a:ext cx="6634163" cy="792163"/>
          </a:xfrm>
        </p:spPr>
        <p:txBody>
          <a:bodyPr/>
          <a:lstStyle/>
          <a:p>
            <a:pPr>
              <a:lnSpc>
                <a:spcPct val="120000"/>
              </a:lnSpc>
            </a:pPr>
            <a:r>
              <a:rPr lang="en-US" altLang="en-US" sz="3200" b="1">
                <a:latin typeface="Arial Black" panose="020B0A04020102020204" pitchFamily="34" charset="0"/>
                <a:cs typeface="Times New Roman" panose="02020603050405020304" pitchFamily="18" charset="0"/>
              </a:rPr>
              <a:t>The Brain Barriers</a:t>
            </a:r>
            <a:endParaRPr lang="en-US" altLang="en-US" sz="3200">
              <a:latin typeface="Arial Black" panose="020B0A04020102020204" pitchFamily="34" charset="0"/>
              <a:cs typeface="Times New Roman" panose="02020603050405020304" pitchFamily="18" charset="0"/>
            </a:endParaRPr>
          </a:p>
        </p:txBody>
      </p:sp>
      <p:sp>
        <p:nvSpPr>
          <p:cNvPr id="28675" name="Content Placeholder 2">
            <a:extLst>
              <a:ext uri="{FF2B5EF4-FFF2-40B4-BE49-F238E27FC236}">
                <a16:creationId xmlns:a16="http://schemas.microsoft.com/office/drawing/2014/main" id="{BB067B20-75FD-45BD-A1ED-F1B036C06456}"/>
              </a:ext>
            </a:extLst>
          </p:cNvPr>
          <p:cNvSpPr>
            <a:spLocks noGrp="1"/>
          </p:cNvSpPr>
          <p:nvPr>
            <p:ph idx="1"/>
          </p:nvPr>
        </p:nvSpPr>
        <p:spPr>
          <a:xfrm>
            <a:off x="12700" y="998538"/>
            <a:ext cx="4940300" cy="5867400"/>
          </a:xfrm>
        </p:spPr>
        <p:txBody>
          <a:bodyPr/>
          <a:lstStyle/>
          <a:p>
            <a:pPr marL="0" indent="0">
              <a:buFont typeface="Wingdings 2" pitchFamily="18" charset="2"/>
              <a:buNone/>
              <a:defRPr/>
            </a:pPr>
            <a:r>
              <a:rPr lang="en-US" altLang="en-US" sz="2800" dirty="0"/>
              <a:t>The neural tissue of the brain and spinal cord are protected by several barriers which preserve the homeostasis (internal environment) of the CNS.  These are:</a:t>
            </a:r>
          </a:p>
          <a:p>
            <a:pPr marL="0" indent="0">
              <a:buFont typeface="Wingdings 2" pitchFamily="18" charset="2"/>
              <a:buNone/>
              <a:defRPr/>
            </a:pPr>
            <a:r>
              <a:rPr lang="en-US" altLang="en-US" sz="2800" b="1" dirty="0">
                <a:latin typeface="Arial Black" pitchFamily="34" charset="0"/>
              </a:rPr>
              <a:t>1- Blood- CSF barrier:</a:t>
            </a:r>
            <a:r>
              <a:rPr lang="en-US" altLang="en-US" sz="2800" dirty="0">
                <a:latin typeface="Arial Black" pitchFamily="34" charset="0"/>
              </a:rPr>
              <a:t> </a:t>
            </a:r>
            <a:r>
              <a:rPr lang="en-US" altLang="en-US" sz="2800" dirty="0"/>
              <a:t>It keeps the chemical stability of the CSF different from that of the blood plasma. This barrier is situated at the tight junctions between the ependymal cells of the choroid plexus.</a:t>
            </a:r>
          </a:p>
          <a:p>
            <a:pPr marL="0" indent="0">
              <a:buFont typeface="Arial" panose="020B0604020202020204" pitchFamily="34" charset="0"/>
              <a:buNone/>
              <a:defRPr/>
            </a:pPr>
            <a:r>
              <a:rPr lang="en-US" altLang="en-US" sz="1800" b="1" dirty="0"/>
              <a:t> </a:t>
            </a:r>
            <a:endParaRPr lang="en-US" altLang="en-US" sz="1800" dirty="0"/>
          </a:p>
          <a:p>
            <a:pPr>
              <a:defRPr/>
            </a:pPr>
            <a:endParaRPr lang="ar-EG" altLang="en-US" sz="1800" dirty="0"/>
          </a:p>
        </p:txBody>
      </p:sp>
      <p:pic>
        <p:nvPicPr>
          <p:cNvPr id="33796" name="Picture 2" descr="C:\Users\اليرموكـ\Desktop\image new\ming.jpg">
            <a:extLst>
              <a:ext uri="{FF2B5EF4-FFF2-40B4-BE49-F238E27FC236}">
                <a16:creationId xmlns:a16="http://schemas.microsoft.com/office/drawing/2014/main" id="{79495072-B72F-40D2-91CD-A586D39F3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66800"/>
            <a:ext cx="39465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A5D8A71-FDFE-4730-A596-883E781FF4EB}"/>
              </a:ext>
            </a:extLst>
          </p:cNvPr>
          <p:cNvSpPr>
            <a:spLocks noGrp="1"/>
          </p:cNvSpPr>
          <p:nvPr>
            <p:ph sz="half" idx="1"/>
          </p:nvPr>
        </p:nvSpPr>
        <p:spPr>
          <a:xfrm>
            <a:off x="228600" y="304800"/>
            <a:ext cx="4876800" cy="4351338"/>
          </a:xfrm>
        </p:spPr>
        <p:txBody>
          <a:bodyPr/>
          <a:lstStyle/>
          <a:p>
            <a:pPr marL="0" indent="0">
              <a:buFont typeface="Arial" panose="020B0604020202020204" pitchFamily="34" charset="0"/>
              <a:buNone/>
              <a:defRPr/>
            </a:pPr>
            <a:r>
              <a:rPr lang="en-US" altLang="en-US" sz="2800" b="1" dirty="0">
                <a:solidFill>
                  <a:prstClr val="black"/>
                </a:solidFill>
                <a:latin typeface="Arial Black" pitchFamily="34" charset="0"/>
              </a:rPr>
              <a:t>2- Brain- CSF barrier:</a:t>
            </a:r>
          </a:p>
          <a:p>
            <a:pPr marL="0" indent="0">
              <a:buFont typeface="Arial" panose="020B0604020202020204" pitchFamily="34" charset="0"/>
              <a:buNone/>
              <a:defRPr/>
            </a:pPr>
            <a:r>
              <a:rPr lang="en-US" altLang="en-US" sz="2800" dirty="0">
                <a:solidFill>
                  <a:prstClr val="black"/>
                </a:solidFill>
                <a:latin typeface="Arial Black" pitchFamily="34" charset="0"/>
              </a:rPr>
              <a:t> </a:t>
            </a:r>
            <a:r>
              <a:rPr lang="en-US" altLang="en-US" sz="2800" dirty="0">
                <a:solidFill>
                  <a:prstClr val="black"/>
                </a:solidFill>
              </a:rPr>
              <a:t>It separates the CSF from the surrounding brain tissue. </a:t>
            </a:r>
          </a:p>
          <a:p>
            <a:pPr marL="0" indent="0">
              <a:buFont typeface="Arial" panose="020B0604020202020204" pitchFamily="34" charset="0"/>
              <a:buNone/>
              <a:defRPr/>
            </a:pPr>
            <a:r>
              <a:rPr lang="en-US" altLang="en-US" sz="2800" dirty="0">
                <a:solidFill>
                  <a:prstClr val="black"/>
                </a:solidFill>
              </a:rPr>
              <a:t>It is formed of:</a:t>
            </a:r>
          </a:p>
          <a:p>
            <a:pPr>
              <a:defRPr/>
            </a:pPr>
            <a:r>
              <a:rPr lang="en-US" altLang="en-US" sz="2800" dirty="0">
                <a:solidFill>
                  <a:prstClr val="black"/>
                </a:solidFill>
              </a:rPr>
              <a:t>The ependymal cells lining the brain ventricles and the central canal of the spinal cord.</a:t>
            </a:r>
          </a:p>
          <a:p>
            <a:pPr>
              <a:defRPr/>
            </a:pPr>
            <a:endParaRPr lang="ar-JO" dirty="0"/>
          </a:p>
        </p:txBody>
      </p:sp>
      <p:pic>
        <p:nvPicPr>
          <p:cNvPr id="34819" name="Picture 2" descr="G:\cns image\Figure-1-Overview-of-the-two-main-barriers-in-the-CNS-blood-brain-barrier-and-blood.png">
            <a:extLst>
              <a:ext uri="{FF2B5EF4-FFF2-40B4-BE49-F238E27FC236}">
                <a16:creationId xmlns:a16="http://schemas.microsoft.com/office/drawing/2014/main" id="{DCB10256-8B88-49FC-B934-D557459529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133475"/>
            <a:ext cx="3886200" cy="435292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5FD46FD-435A-4D6E-87E3-3052BD99837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endParaRPr lang="ar-EG" altLang="en-US">
              <a:solidFill>
                <a:srgbClr val="000000"/>
              </a:solidFill>
            </a:endParaRPr>
          </a:p>
        </p:txBody>
      </p:sp>
      <p:sp>
        <p:nvSpPr>
          <p:cNvPr id="35843" name="Rectangle 3">
            <a:extLst>
              <a:ext uri="{FF2B5EF4-FFF2-40B4-BE49-F238E27FC236}">
                <a16:creationId xmlns:a16="http://schemas.microsoft.com/office/drawing/2014/main" id="{7B28567C-945E-4945-98A3-42299E60EDA6}"/>
              </a:ext>
            </a:extLst>
          </p:cNvPr>
          <p:cNvSpPr>
            <a:spLocks noChangeArrowheads="1"/>
          </p:cNvSpPr>
          <p:nvPr/>
        </p:nvSpPr>
        <p:spPr bwMode="auto">
          <a:xfrm>
            <a:off x="176213" y="219075"/>
            <a:ext cx="883920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algn="justLow"/>
            <a:r>
              <a:rPr lang="en-US" altLang="en-US" sz="2400" b="1" i="1">
                <a:solidFill>
                  <a:srgbClr val="000000"/>
                </a:solidFill>
                <a:latin typeface="Arial Black" panose="020B0A04020102020204" pitchFamily="34" charset="0"/>
                <a:cs typeface="Times New Roman" panose="02020603050405020304" pitchFamily="18" charset="0"/>
              </a:rPr>
              <a:t>3- </a:t>
            </a:r>
            <a:r>
              <a:rPr lang="en-US" altLang="en-US" sz="2400" b="1">
                <a:solidFill>
                  <a:srgbClr val="000000"/>
                </a:solidFill>
                <a:latin typeface="Arial Black" panose="020B0A04020102020204" pitchFamily="34" charset="0"/>
                <a:cs typeface="Times New Roman" panose="02020603050405020304" pitchFamily="18" charset="0"/>
              </a:rPr>
              <a:t>Blood- brain barrier: </a:t>
            </a:r>
            <a:r>
              <a:rPr lang="en-US" altLang="en-US" sz="2400">
                <a:solidFill>
                  <a:srgbClr val="000000"/>
                </a:solidFill>
                <a:cs typeface="Times New Roman" panose="02020603050405020304" pitchFamily="18" charset="0"/>
              </a:rPr>
              <a:t>It is a highly selective barrier that prevents the passage of harmful materials e.g. toxins, foreign proteins and some drugs. In addition, it allows the exchange of gases (O2, CO2) and many simple solutions (glucose) essential for nutrition of neurons.</a:t>
            </a:r>
            <a:endParaRPr lang="en-US" altLang="en-US" sz="2400">
              <a:solidFill>
                <a:srgbClr val="000000"/>
              </a:solidFill>
            </a:endParaRPr>
          </a:p>
          <a:p>
            <a:pPr algn="justLow"/>
            <a:r>
              <a:rPr lang="en-US" altLang="en-US" sz="2400">
                <a:solidFill>
                  <a:srgbClr val="000000"/>
                </a:solidFill>
                <a:cs typeface="Times New Roman" panose="02020603050405020304" pitchFamily="18" charset="0"/>
              </a:rPr>
              <a:t>The blood- brain barrier is established by :</a:t>
            </a:r>
            <a:endParaRPr lang="en-US" altLang="en-US" sz="2400">
              <a:solidFill>
                <a:srgbClr val="000000"/>
              </a:solidFill>
            </a:endParaRPr>
          </a:p>
          <a:p>
            <a:pPr algn="justLow"/>
            <a:r>
              <a:rPr lang="en-US" altLang="en-US" sz="2400" b="1">
                <a:solidFill>
                  <a:srgbClr val="000000"/>
                </a:solidFill>
                <a:cs typeface="Times New Roman" panose="02020603050405020304" pitchFamily="18" charset="0"/>
              </a:rPr>
              <a:t>I- The specific microscopic structure of CNS capillaries</a:t>
            </a:r>
            <a:r>
              <a:rPr lang="en-US" altLang="en-US" sz="2400">
                <a:solidFill>
                  <a:srgbClr val="000000"/>
                </a:solidFill>
                <a:cs typeface="Times New Roman" panose="02020603050405020304" pitchFamily="18" charset="0"/>
              </a:rPr>
              <a:t> which is formed of:</a:t>
            </a:r>
            <a:endParaRPr lang="en-US" altLang="en-US" sz="2400">
              <a:solidFill>
                <a:srgbClr val="000000"/>
              </a:solidFill>
            </a:endParaRPr>
          </a:p>
          <a:p>
            <a:pPr algn="justLow">
              <a:buFontTx/>
              <a:buChar char="•"/>
            </a:pPr>
            <a:r>
              <a:rPr lang="en-US" altLang="en-US" sz="2400">
                <a:solidFill>
                  <a:srgbClr val="000000"/>
                </a:solidFill>
                <a:latin typeface="Times New Roman" panose="02020603050405020304" pitchFamily="18" charset="0"/>
                <a:cs typeface="Times New Roman" panose="02020603050405020304" pitchFamily="18" charset="0"/>
              </a:rPr>
              <a:t>The </a:t>
            </a:r>
            <a:r>
              <a:rPr lang="en-US" altLang="en-US" sz="2400" b="1">
                <a:solidFill>
                  <a:srgbClr val="000000"/>
                </a:solidFill>
                <a:latin typeface="Times New Roman" panose="02020603050405020304" pitchFamily="18" charset="0"/>
                <a:cs typeface="Times New Roman" panose="02020603050405020304" pitchFamily="18" charset="0"/>
              </a:rPr>
              <a:t>non-fenestrated capillaries</a:t>
            </a:r>
            <a:r>
              <a:rPr lang="en-US" altLang="en-US" sz="2400">
                <a:solidFill>
                  <a:srgbClr val="000000"/>
                </a:solidFill>
                <a:latin typeface="Times New Roman" panose="02020603050405020304" pitchFamily="18" charset="0"/>
                <a:cs typeface="Times New Roman" panose="02020603050405020304" pitchFamily="18" charset="0"/>
              </a:rPr>
              <a:t> of the CNS with </a:t>
            </a:r>
            <a:r>
              <a:rPr lang="en-US" altLang="en-US" sz="2400" b="1">
                <a:solidFill>
                  <a:srgbClr val="000000"/>
                </a:solidFill>
                <a:latin typeface="Times New Roman" panose="02020603050405020304" pitchFamily="18" charset="0"/>
                <a:cs typeface="Times New Roman" panose="02020603050405020304" pitchFamily="18" charset="0"/>
              </a:rPr>
              <a:t>tight</a:t>
            </a:r>
            <a:r>
              <a:rPr lang="en-US" altLang="en-US" sz="2400">
                <a:solidFill>
                  <a:srgbClr val="000000"/>
                </a:solidFill>
                <a:latin typeface="Times New Roman" panose="02020603050405020304" pitchFamily="18" charset="0"/>
                <a:cs typeface="Times New Roman" panose="02020603050405020304" pitchFamily="18" charset="0"/>
              </a:rPr>
              <a:t> (occluding) </a:t>
            </a:r>
            <a:r>
              <a:rPr lang="en-US" altLang="en-US" sz="2400" b="1">
                <a:solidFill>
                  <a:srgbClr val="000000"/>
                </a:solidFill>
                <a:latin typeface="Times New Roman" panose="02020603050405020304" pitchFamily="18" charset="0"/>
                <a:cs typeface="Times New Roman" panose="02020603050405020304" pitchFamily="18" charset="0"/>
              </a:rPr>
              <a:t>junctions </a:t>
            </a:r>
            <a:r>
              <a:rPr lang="en-US" altLang="en-US" sz="2400">
                <a:solidFill>
                  <a:srgbClr val="000000"/>
                </a:solidFill>
                <a:latin typeface="Times New Roman" panose="02020603050405020304" pitchFamily="18" charset="0"/>
                <a:cs typeface="Times New Roman" panose="02020603050405020304" pitchFamily="18" charset="0"/>
              </a:rPr>
              <a:t>between the lining endothelial cells.</a:t>
            </a:r>
            <a:endParaRPr lang="en-US" altLang="en-US" sz="2400">
              <a:solidFill>
                <a:srgbClr val="000000"/>
              </a:solidFill>
            </a:endParaRPr>
          </a:p>
          <a:p>
            <a:pPr algn="justLow">
              <a:buFontTx/>
              <a:buChar char="•"/>
            </a:pPr>
            <a:r>
              <a:rPr lang="en-US" altLang="en-US" sz="2400">
                <a:solidFill>
                  <a:srgbClr val="000000"/>
                </a:solidFill>
                <a:latin typeface="Times New Roman" panose="02020603050405020304" pitchFamily="18" charset="0"/>
                <a:cs typeface="Times New Roman" panose="02020603050405020304" pitchFamily="18" charset="0"/>
              </a:rPr>
              <a:t>The CNS capillaries are invested by </a:t>
            </a:r>
            <a:r>
              <a:rPr lang="en-US" altLang="en-US" sz="2400" b="1">
                <a:solidFill>
                  <a:srgbClr val="000000"/>
                </a:solidFill>
                <a:latin typeface="Times New Roman" panose="02020603050405020304" pitchFamily="18" charset="0"/>
                <a:cs typeface="Times New Roman" panose="02020603050405020304" pitchFamily="18" charset="0"/>
              </a:rPr>
              <a:t>continuous basal lamina</a:t>
            </a:r>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solidFill>
                <a:srgbClr val="000000"/>
              </a:solidFill>
            </a:endParaRPr>
          </a:p>
          <a:p>
            <a:pPr algn="justLow">
              <a:buFontTx/>
              <a:buChar char="•"/>
            </a:pPr>
            <a:r>
              <a:rPr lang="en-US" altLang="en-US" sz="2400" b="1">
                <a:solidFill>
                  <a:srgbClr val="000000"/>
                </a:solidFill>
                <a:latin typeface="Times New Roman" panose="02020603050405020304" pitchFamily="18" charset="0"/>
                <a:cs typeface="Times New Roman" panose="02020603050405020304" pitchFamily="18" charset="0"/>
              </a:rPr>
              <a:t>Neuroglial processes </a:t>
            </a:r>
            <a:r>
              <a:rPr lang="en-US" altLang="en-US" sz="2400">
                <a:solidFill>
                  <a:srgbClr val="000000"/>
                </a:solidFill>
                <a:latin typeface="Times New Roman" panose="02020603050405020304" pitchFamily="18" charset="0"/>
                <a:cs typeface="Times New Roman" panose="02020603050405020304" pitchFamily="18" charset="0"/>
              </a:rPr>
              <a:t>(end feet of astrocytes) that completely surround the blood capillaries.</a:t>
            </a:r>
            <a:endParaRPr lang="en-US" altLang="en-US" sz="2400">
              <a:solidFill>
                <a:srgbClr val="000000"/>
              </a:solidFill>
            </a:endParaRPr>
          </a:p>
          <a:p>
            <a:pPr algn="justLow"/>
            <a:r>
              <a:rPr lang="en-US" altLang="en-US" sz="2400" b="1">
                <a:solidFill>
                  <a:srgbClr val="000000"/>
                </a:solidFill>
                <a:cs typeface="Times New Roman" panose="02020603050405020304" pitchFamily="18" charset="0"/>
              </a:rPr>
              <a:t>II- The physiological transport system: </a:t>
            </a:r>
            <a:r>
              <a:rPr lang="en-US" altLang="en-US" sz="2400">
                <a:solidFill>
                  <a:srgbClr val="000000"/>
                </a:solidFill>
                <a:cs typeface="Times New Roman" panose="02020603050405020304" pitchFamily="18" charset="0"/>
              </a:rPr>
              <a:t>that controls the endothelial permeability of blood- born substances. The trans- endothelial transport of CNS capillaries is completely restricted to receptor- mediated transport with very few pinocytotic vesicles.</a:t>
            </a:r>
            <a:endParaRPr lang="en-US" altLang="en-US"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6A5E7D2-B909-4BE0-9189-3AA3E9788327}"/>
              </a:ext>
            </a:extLst>
          </p:cNvPr>
          <p:cNvSpPr>
            <a:spLocks noGrp="1"/>
          </p:cNvSpPr>
          <p:nvPr>
            <p:ph sz="half" idx="1"/>
          </p:nvPr>
        </p:nvSpPr>
        <p:spPr>
          <a:xfrm>
            <a:off x="228600" y="228600"/>
            <a:ext cx="4191000" cy="7086600"/>
          </a:xfrm>
        </p:spPr>
        <p:txBody>
          <a:bodyPr/>
          <a:lstStyle/>
          <a:p>
            <a:pPr marL="0" indent="0">
              <a:buClr>
                <a:srgbClr val="D34817"/>
              </a:buClr>
              <a:buFont typeface="Arial" panose="020B0604020202020204" pitchFamily="34" charset="0"/>
              <a:buNone/>
              <a:defRPr/>
            </a:pPr>
            <a:r>
              <a:rPr lang="en-US" sz="2800" dirty="0" err="1">
                <a:solidFill>
                  <a:prstClr val="black"/>
                </a:solidFill>
              </a:rPr>
              <a:t>TThe</a:t>
            </a:r>
            <a:r>
              <a:rPr lang="en-US" sz="2800" dirty="0">
                <a:solidFill>
                  <a:prstClr val="black"/>
                </a:solidFill>
              </a:rPr>
              <a:t> cerebral hemispheres consist of :</a:t>
            </a:r>
          </a:p>
          <a:p>
            <a:pPr>
              <a:buClr>
                <a:srgbClr val="D34817"/>
              </a:buClr>
              <a:buFont typeface="Wingdings" pitchFamily="2" charset="2"/>
              <a:buChar char="q"/>
              <a:defRPr/>
            </a:pPr>
            <a:r>
              <a:rPr lang="en-US" sz="2800" b="1" dirty="0">
                <a:solidFill>
                  <a:srgbClr val="FF0000"/>
                </a:solidFill>
                <a:latin typeface="Arial Black" pitchFamily="34" charset="0"/>
              </a:rPr>
              <a:t> Outer grey matter</a:t>
            </a:r>
            <a:r>
              <a:rPr lang="en-US" sz="2800" dirty="0">
                <a:solidFill>
                  <a:prstClr val="black"/>
                </a:solidFill>
              </a:rPr>
              <a:t> </a:t>
            </a:r>
          </a:p>
          <a:p>
            <a:pPr marL="0" indent="0">
              <a:buClr>
                <a:srgbClr val="D34817"/>
              </a:buClr>
              <a:buFont typeface="Arial" panose="020B0604020202020204" pitchFamily="34" charset="0"/>
              <a:buNone/>
              <a:defRPr/>
            </a:pPr>
            <a:r>
              <a:rPr lang="en-US" sz="2800" dirty="0">
                <a:solidFill>
                  <a:prstClr val="black"/>
                </a:solidFill>
              </a:rPr>
              <a:t>overlying the central medullary mass of </a:t>
            </a:r>
          </a:p>
          <a:p>
            <a:pPr>
              <a:buClr>
                <a:srgbClr val="D34817"/>
              </a:buClr>
              <a:buFont typeface="Wingdings" pitchFamily="2" charset="2"/>
              <a:buChar char="q"/>
              <a:defRPr/>
            </a:pPr>
            <a:r>
              <a:rPr lang="en-US" sz="2800" b="1" dirty="0">
                <a:solidFill>
                  <a:srgbClr val="FF0000"/>
                </a:solidFill>
                <a:latin typeface="Arial Black" pitchFamily="34" charset="0"/>
              </a:rPr>
              <a:t> Central white matter</a:t>
            </a:r>
            <a:r>
              <a:rPr lang="en-US" sz="2800" dirty="0">
                <a:solidFill>
                  <a:prstClr val="black"/>
                </a:solidFill>
              </a:rPr>
              <a:t>.</a:t>
            </a:r>
          </a:p>
          <a:p>
            <a:pPr marL="0" indent="0">
              <a:buClr>
                <a:srgbClr val="D34817"/>
              </a:buClr>
              <a:buFont typeface="Arial" panose="020B0604020202020204" pitchFamily="34" charset="0"/>
              <a:buNone/>
              <a:defRPr/>
            </a:pPr>
            <a:r>
              <a:rPr lang="en-US" sz="2800" b="1" dirty="0">
                <a:solidFill>
                  <a:srgbClr val="FF0000"/>
                </a:solidFill>
                <a:latin typeface="Arial Black" pitchFamily="34" charset="0"/>
              </a:rPr>
              <a:t>white matter</a:t>
            </a:r>
            <a:r>
              <a:rPr lang="en-US" sz="2800" dirty="0">
                <a:solidFill>
                  <a:prstClr val="black"/>
                </a:solidFill>
              </a:rPr>
              <a:t> contains : </a:t>
            </a:r>
          </a:p>
          <a:p>
            <a:pPr marL="0" indent="0">
              <a:buClr>
                <a:srgbClr val="D34817"/>
              </a:buClr>
              <a:buFont typeface="Arial" panose="020B0604020202020204" pitchFamily="34" charset="0"/>
              <a:buNone/>
              <a:defRPr/>
            </a:pPr>
            <a:r>
              <a:rPr lang="en-US" sz="2800" dirty="0">
                <a:solidFill>
                  <a:prstClr val="black"/>
                </a:solidFill>
              </a:rPr>
              <a:t>collection of </a:t>
            </a:r>
            <a:r>
              <a:rPr lang="en-US" sz="2800" b="1" dirty="0">
                <a:solidFill>
                  <a:srgbClr val="00B050"/>
                </a:solidFill>
              </a:rPr>
              <a:t>nerve cells </a:t>
            </a:r>
            <a:r>
              <a:rPr lang="en-US" sz="2800" dirty="0">
                <a:solidFill>
                  <a:prstClr val="black"/>
                </a:solidFill>
              </a:rPr>
              <a:t>called the </a:t>
            </a:r>
            <a:r>
              <a:rPr lang="en-US" sz="2800" b="1" dirty="0">
                <a:solidFill>
                  <a:srgbClr val="FF0000"/>
                </a:solidFill>
                <a:latin typeface="Arial Black" pitchFamily="34" charset="0"/>
              </a:rPr>
              <a:t>basal ganglia.</a:t>
            </a:r>
            <a:endParaRPr lang="en-US" sz="2800" dirty="0">
              <a:solidFill>
                <a:srgbClr val="FF0000"/>
              </a:solidFill>
              <a:latin typeface="Arial Black" pitchFamily="34" charset="0"/>
            </a:endParaRPr>
          </a:p>
          <a:p>
            <a:pPr marL="0" indent="0">
              <a:buClr>
                <a:srgbClr val="D34817"/>
              </a:buClr>
              <a:buFont typeface="Arial" panose="020B0604020202020204" pitchFamily="34" charset="0"/>
              <a:buNone/>
              <a:defRPr/>
            </a:pPr>
            <a:endParaRPr lang="en-US" sz="2400" dirty="0">
              <a:solidFill>
                <a:srgbClr val="FF0000"/>
              </a:solidFill>
              <a:latin typeface="Arial Black" pitchFamily="34" charset="0"/>
            </a:endParaRPr>
          </a:p>
        </p:txBody>
      </p:sp>
      <p:pic>
        <p:nvPicPr>
          <p:cNvPr id="16387" name="Picture 3" descr="Description: brain2">
            <a:extLst>
              <a:ext uri="{FF2B5EF4-FFF2-40B4-BE49-F238E27FC236}">
                <a16:creationId xmlns:a16="http://schemas.microsoft.com/office/drawing/2014/main" id="{D57E351B-4F99-4840-ACCD-F18BC26BE64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381000"/>
            <a:ext cx="4038600" cy="3810000"/>
          </a:xfrm>
          <a:noFill/>
        </p:spPr>
      </p:pic>
      <p:pic>
        <p:nvPicPr>
          <p:cNvPr id="16388" name="Picture 2" descr="Description: http://www.colorado.edu/intphys/iphy3415/histology/cerebral.jpg">
            <a:extLst>
              <a:ext uri="{FF2B5EF4-FFF2-40B4-BE49-F238E27FC236}">
                <a16:creationId xmlns:a16="http://schemas.microsoft.com/office/drawing/2014/main" id="{BCD55F1D-A753-4CA0-ACFB-6A7AAF998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419600"/>
            <a:ext cx="39624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31462EE-94AE-4D43-8780-98CD6EBF8D22}"/>
              </a:ext>
            </a:extLst>
          </p:cNvPr>
          <p:cNvSpPr>
            <a:spLocks noGrp="1"/>
          </p:cNvSpPr>
          <p:nvPr>
            <p:ph sz="half" idx="1"/>
          </p:nvPr>
        </p:nvSpPr>
        <p:spPr>
          <a:xfrm>
            <a:off x="152400" y="228600"/>
            <a:ext cx="4343400" cy="4351338"/>
          </a:xfrm>
        </p:spPr>
        <p:txBody>
          <a:bodyPr/>
          <a:lstStyle/>
          <a:p>
            <a:pPr>
              <a:buClr>
                <a:srgbClr val="D34817"/>
              </a:buClr>
              <a:buFont typeface="Wingdings" pitchFamily="2" charset="2"/>
              <a:buChar char="q"/>
              <a:defRPr/>
            </a:pPr>
            <a:r>
              <a:rPr lang="en-US" sz="2800" b="1" dirty="0">
                <a:solidFill>
                  <a:prstClr val="black"/>
                </a:solidFill>
                <a:latin typeface="Arial Black" panose="020B0A04020102020204" pitchFamily="34" charset="0"/>
              </a:rPr>
              <a:t>grey matter </a:t>
            </a:r>
          </a:p>
          <a:p>
            <a:pPr marL="0" indent="0">
              <a:buClr>
                <a:srgbClr val="D34817"/>
              </a:buClr>
              <a:buFont typeface="Arial" panose="020B0604020202020204" pitchFamily="34" charset="0"/>
              <a:buNone/>
              <a:defRPr/>
            </a:pPr>
            <a:r>
              <a:rPr lang="en-US" sz="2800" b="1" dirty="0">
                <a:solidFill>
                  <a:prstClr val="black"/>
                </a:solidFill>
                <a:latin typeface="Arial Black" panose="020B0A04020102020204" pitchFamily="34" charset="0"/>
              </a:rPr>
              <a:t>(cortex) </a:t>
            </a:r>
            <a:endParaRPr lang="en-US" sz="2800" dirty="0">
              <a:solidFill>
                <a:prstClr val="black"/>
              </a:solidFill>
            </a:endParaRPr>
          </a:p>
          <a:p>
            <a:pPr marL="0" indent="0">
              <a:buClr>
                <a:srgbClr val="D34817"/>
              </a:buClr>
              <a:buFont typeface="Arial" panose="020B0604020202020204" pitchFamily="34" charset="0"/>
              <a:buNone/>
              <a:defRPr/>
            </a:pPr>
            <a:r>
              <a:rPr lang="en-US" sz="2800" dirty="0">
                <a:solidFill>
                  <a:prstClr val="black"/>
                </a:solidFill>
              </a:rPr>
              <a:t>in the </a:t>
            </a:r>
            <a:r>
              <a:rPr lang="en-US" sz="2800" b="1" dirty="0">
                <a:solidFill>
                  <a:srgbClr val="FF0000"/>
                </a:solidFill>
              </a:rPr>
              <a:t>fresh state</a:t>
            </a:r>
            <a:r>
              <a:rPr lang="en-US" sz="2800" dirty="0">
                <a:solidFill>
                  <a:prstClr val="black"/>
                </a:solidFill>
              </a:rPr>
              <a:t> is grey. </a:t>
            </a:r>
          </a:p>
          <a:p>
            <a:pPr marL="0" indent="0">
              <a:buClr>
                <a:srgbClr val="D34817"/>
              </a:buClr>
              <a:buFont typeface="Arial" panose="020B0604020202020204" pitchFamily="34" charset="0"/>
              <a:buNone/>
              <a:defRPr/>
            </a:pPr>
            <a:r>
              <a:rPr lang="en-US" sz="2800" dirty="0">
                <a:solidFill>
                  <a:prstClr val="black"/>
                </a:solidFill>
              </a:rPr>
              <a:t>It is </a:t>
            </a:r>
            <a:r>
              <a:rPr lang="en-US" sz="2800" b="1" dirty="0">
                <a:solidFill>
                  <a:prstClr val="black"/>
                </a:solidFill>
              </a:rPr>
              <a:t>composed of:</a:t>
            </a:r>
            <a:endParaRPr lang="en-US" sz="2800" dirty="0">
              <a:solidFill>
                <a:prstClr val="black"/>
              </a:solidFill>
            </a:endParaRPr>
          </a:p>
          <a:p>
            <a:pPr>
              <a:buClr>
                <a:srgbClr val="D34817"/>
              </a:buClr>
              <a:buFont typeface="Wingdings" pitchFamily="2" charset="2"/>
              <a:buChar char="Ø"/>
              <a:defRPr/>
            </a:pPr>
            <a:r>
              <a:rPr lang="en-US" sz="2800" dirty="0">
                <a:solidFill>
                  <a:prstClr val="black"/>
                </a:solidFill>
                <a:latin typeface="Arial Black" pitchFamily="34" charset="0"/>
              </a:rPr>
              <a:t> nerve cell bodies</a:t>
            </a:r>
            <a:r>
              <a:rPr lang="en-US" sz="2800" dirty="0">
                <a:solidFill>
                  <a:prstClr val="black"/>
                </a:solidFill>
              </a:rPr>
              <a:t>.</a:t>
            </a:r>
          </a:p>
          <a:p>
            <a:pPr>
              <a:buClr>
                <a:srgbClr val="D34817"/>
              </a:buClr>
              <a:buFont typeface="Wingdings" pitchFamily="2" charset="2"/>
              <a:buChar char="Ø"/>
              <a:defRPr/>
            </a:pPr>
            <a:r>
              <a:rPr lang="en-US" sz="2800" dirty="0">
                <a:solidFill>
                  <a:prstClr val="black"/>
                </a:solidFill>
                <a:latin typeface="Arial Black" pitchFamily="34" charset="0"/>
              </a:rPr>
              <a:t> </a:t>
            </a:r>
            <a:r>
              <a:rPr lang="en-US" sz="2800" dirty="0" err="1">
                <a:solidFill>
                  <a:prstClr val="black"/>
                </a:solidFill>
                <a:latin typeface="Arial Black" pitchFamily="34" charset="0"/>
              </a:rPr>
              <a:t>Unmyelinated</a:t>
            </a:r>
            <a:r>
              <a:rPr lang="en-US" sz="2800" dirty="0">
                <a:solidFill>
                  <a:prstClr val="black"/>
                </a:solidFill>
              </a:rPr>
              <a:t> NF </a:t>
            </a:r>
          </a:p>
          <a:p>
            <a:pPr>
              <a:buClr>
                <a:srgbClr val="D34817"/>
              </a:buClr>
              <a:buFont typeface="Wingdings" pitchFamily="2" charset="2"/>
              <a:buChar char="Ø"/>
              <a:defRPr/>
            </a:pPr>
            <a:r>
              <a:rPr lang="en-US" sz="2800" dirty="0">
                <a:solidFill>
                  <a:prstClr val="black"/>
                </a:solidFill>
                <a:latin typeface="Arial Black" pitchFamily="34" charset="0"/>
              </a:rPr>
              <a:t> neuroglia </a:t>
            </a:r>
          </a:p>
          <a:p>
            <a:pPr>
              <a:buClr>
                <a:srgbClr val="D34817"/>
              </a:buClr>
              <a:buFont typeface="Wingdings" pitchFamily="2" charset="2"/>
              <a:buChar char="Ø"/>
              <a:defRPr/>
            </a:pPr>
            <a:r>
              <a:rPr lang="en-US" sz="2800" dirty="0">
                <a:solidFill>
                  <a:srgbClr val="FF0000"/>
                </a:solidFill>
                <a:latin typeface="Arial Black" pitchFamily="34" charset="0"/>
              </a:rPr>
              <a:t> A rich </a:t>
            </a:r>
            <a:r>
              <a:rPr lang="en-US" sz="2800" dirty="0">
                <a:solidFill>
                  <a:prstClr val="black"/>
                </a:solidFill>
                <a:latin typeface="Arial Black" pitchFamily="34" charset="0"/>
              </a:rPr>
              <a:t>capillary bed</a:t>
            </a:r>
            <a:endParaRPr lang="ar-JO" sz="2800" dirty="0"/>
          </a:p>
        </p:txBody>
      </p:sp>
      <p:sp>
        <p:nvSpPr>
          <p:cNvPr id="4" name="عنصر نائب للمحتوى 3">
            <a:extLst>
              <a:ext uri="{FF2B5EF4-FFF2-40B4-BE49-F238E27FC236}">
                <a16:creationId xmlns:a16="http://schemas.microsoft.com/office/drawing/2014/main" id="{131C1C46-4B99-44F1-B0CE-778E0A74E7BB}"/>
              </a:ext>
            </a:extLst>
          </p:cNvPr>
          <p:cNvSpPr>
            <a:spLocks noGrp="1"/>
          </p:cNvSpPr>
          <p:nvPr>
            <p:ph sz="half" idx="2"/>
          </p:nvPr>
        </p:nvSpPr>
        <p:spPr>
          <a:xfrm>
            <a:off x="4800600" y="304800"/>
            <a:ext cx="4114800" cy="4351338"/>
          </a:xfrm>
        </p:spPr>
        <p:txBody>
          <a:bodyPr/>
          <a:lstStyle/>
          <a:p>
            <a:pPr>
              <a:buClr>
                <a:srgbClr val="D34817"/>
              </a:buClr>
              <a:buFont typeface="Wingdings" pitchFamily="2" charset="2"/>
              <a:buChar char="q"/>
              <a:defRPr/>
            </a:pPr>
            <a:r>
              <a:rPr lang="en-US" altLang="en-US" sz="2800" b="1" dirty="0">
                <a:solidFill>
                  <a:prstClr val="black"/>
                </a:solidFill>
                <a:latin typeface="Arial Black" pitchFamily="34" charset="0"/>
              </a:rPr>
              <a:t>white matter</a:t>
            </a:r>
          </a:p>
          <a:p>
            <a:pPr marL="0" indent="0">
              <a:buClr>
                <a:srgbClr val="D34817"/>
              </a:buClr>
              <a:buFont typeface="Arial" panose="020B0604020202020204" pitchFamily="34" charset="0"/>
              <a:buNone/>
              <a:defRPr/>
            </a:pPr>
            <a:r>
              <a:rPr lang="en-US" altLang="en-US" sz="2800" b="1" dirty="0">
                <a:solidFill>
                  <a:prstClr val="black"/>
                </a:solidFill>
                <a:latin typeface="Arial Black" pitchFamily="34" charset="0"/>
              </a:rPr>
              <a:t>(medulla)</a:t>
            </a:r>
          </a:p>
          <a:p>
            <a:pPr>
              <a:buClr>
                <a:srgbClr val="D34817"/>
              </a:buClr>
              <a:defRPr/>
            </a:pPr>
            <a:r>
              <a:rPr lang="en-US" altLang="en-US" sz="2800" dirty="0">
                <a:solidFill>
                  <a:prstClr val="black"/>
                </a:solidFill>
              </a:rPr>
              <a:t>in the </a:t>
            </a:r>
            <a:r>
              <a:rPr lang="en-US" altLang="en-US" sz="2800" b="1" dirty="0">
                <a:solidFill>
                  <a:srgbClr val="FF0000"/>
                </a:solidFill>
              </a:rPr>
              <a:t>fresh state </a:t>
            </a:r>
            <a:r>
              <a:rPr lang="en-US" altLang="en-US" sz="2800" dirty="0">
                <a:solidFill>
                  <a:prstClr val="black"/>
                </a:solidFill>
              </a:rPr>
              <a:t>is white. </a:t>
            </a:r>
          </a:p>
          <a:p>
            <a:pPr marL="0" indent="0">
              <a:buClr>
                <a:srgbClr val="D34817"/>
              </a:buClr>
              <a:buFont typeface="Arial" panose="020B0604020202020204" pitchFamily="34" charset="0"/>
              <a:buNone/>
              <a:defRPr/>
            </a:pPr>
            <a:r>
              <a:rPr lang="en-US" altLang="en-US" sz="2800" dirty="0">
                <a:solidFill>
                  <a:prstClr val="black"/>
                </a:solidFill>
              </a:rPr>
              <a:t>It is composed of:</a:t>
            </a:r>
          </a:p>
          <a:p>
            <a:pPr>
              <a:buClr>
                <a:srgbClr val="D34817"/>
              </a:buClr>
              <a:buFont typeface="Wingdings" pitchFamily="2" charset="2"/>
              <a:buChar char="Ø"/>
              <a:defRPr/>
            </a:pPr>
            <a:r>
              <a:rPr lang="en-US" altLang="en-US" sz="2800" dirty="0">
                <a:solidFill>
                  <a:prstClr val="black"/>
                </a:solidFill>
                <a:latin typeface="Arial Black" pitchFamily="34" charset="0"/>
              </a:rPr>
              <a:t> </a:t>
            </a:r>
            <a:r>
              <a:rPr lang="en-US" altLang="en-US" sz="2800" dirty="0" err="1">
                <a:solidFill>
                  <a:prstClr val="black"/>
                </a:solidFill>
                <a:latin typeface="Arial Black" pitchFamily="34" charset="0"/>
              </a:rPr>
              <a:t>Myelinated</a:t>
            </a:r>
            <a:r>
              <a:rPr lang="en-US" altLang="en-US" sz="2800" dirty="0">
                <a:solidFill>
                  <a:prstClr val="black"/>
                </a:solidFill>
                <a:latin typeface="Arial Black" pitchFamily="34" charset="0"/>
              </a:rPr>
              <a:t> NF </a:t>
            </a:r>
          </a:p>
          <a:p>
            <a:pPr>
              <a:buClr>
                <a:srgbClr val="D34817"/>
              </a:buClr>
              <a:buFont typeface="Wingdings" pitchFamily="2" charset="2"/>
              <a:buChar char="Ø"/>
              <a:defRPr/>
            </a:pPr>
            <a:r>
              <a:rPr lang="en-US" altLang="en-US" sz="2800" dirty="0">
                <a:solidFill>
                  <a:prstClr val="black"/>
                </a:solidFill>
                <a:latin typeface="Arial Black" pitchFamily="34" charset="0"/>
              </a:rPr>
              <a:t> neuroglia</a:t>
            </a:r>
            <a:r>
              <a:rPr lang="en-US" altLang="en-US" sz="2800" dirty="0">
                <a:solidFill>
                  <a:prstClr val="black"/>
                </a:solidFill>
              </a:rPr>
              <a:t> </a:t>
            </a:r>
          </a:p>
          <a:p>
            <a:pPr>
              <a:buClr>
                <a:srgbClr val="D34817"/>
              </a:buClr>
              <a:buFont typeface="Wingdings" pitchFamily="2" charset="2"/>
              <a:buChar char="Ø"/>
              <a:defRPr/>
            </a:pPr>
            <a:r>
              <a:rPr lang="en-US" altLang="en-US" sz="2800" dirty="0">
                <a:solidFill>
                  <a:srgbClr val="FF0000"/>
                </a:solidFill>
                <a:latin typeface="Arial Black" pitchFamily="34" charset="0"/>
              </a:rPr>
              <a:t> Few</a:t>
            </a:r>
            <a:r>
              <a:rPr lang="en-US" altLang="en-US" sz="2800" dirty="0">
                <a:solidFill>
                  <a:prstClr val="black"/>
                </a:solidFill>
                <a:latin typeface="Arial Black" pitchFamily="34" charset="0"/>
              </a:rPr>
              <a:t> blood capillaries.</a:t>
            </a:r>
          </a:p>
          <a:p>
            <a:pPr>
              <a:defRPr/>
            </a:pPr>
            <a:endParaRPr lang="ar-JO"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B099FB-E289-4DB2-BEC1-C5F12D444E60}"/>
              </a:ext>
            </a:extLst>
          </p:cNvPr>
          <p:cNvSpPr>
            <a:spLocks noGrp="1"/>
          </p:cNvSpPr>
          <p:nvPr>
            <p:ph type="title"/>
          </p:nvPr>
        </p:nvSpPr>
        <p:spPr>
          <a:xfrm>
            <a:off x="152400" y="228600"/>
            <a:ext cx="8991600" cy="777875"/>
          </a:xfrm>
        </p:spPr>
        <p:txBody>
          <a:bodyPr/>
          <a:lstStyle/>
          <a:p>
            <a:pPr eaLnBrk="1" hangingPunct="1">
              <a:spcBef>
                <a:spcPts val="750"/>
              </a:spcBef>
              <a:defRPr/>
            </a:pPr>
            <a:r>
              <a:rPr lang="en-US" altLang="en-US" sz="2400" dirty="0">
                <a:solidFill>
                  <a:srgbClr val="000000"/>
                </a:solidFill>
                <a:latin typeface="Arial Black" pitchFamily="34" charset="0"/>
                <a:ea typeface="+mn-ea"/>
                <a:cs typeface="+mn-cs"/>
              </a:rPr>
              <a:t>Histological section of cerebral cortex contain:</a:t>
            </a:r>
            <a:br>
              <a:rPr lang="en-US" altLang="en-US" sz="2400" dirty="0">
                <a:solidFill>
                  <a:srgbClr val="000000"/>
                </a:solidFill>
                <a:latin typeface="Arial Black" pitchFamily="34" charset="0"/>
                <a:ea typeface="+mn-ea"/>
                <a:cs typeface="+mn-cs"/>
              </a:rPr>
            </a:br>
            <a:endParaRPr lang="ar-JO" dirty="0"/>
          </a:p>
        </p:txBody>
      </p:sp>
      <p:sp>
        <p:nvSpPr>
          <p:cNvPr id="3" name="عنصر نائب للمحتوى 2">
            <a:extLst>
              <a:ext uri="{FF2B5EF4-FFF2-40B4-BE49-F238E27FC236}">
                <a16:creationId xmlns:a16="http://schemas.microsoft.com/office/drawing/2014/main" id="{4630B885-0F9B-45A1-ACEA-CFF704639004}"/>
              </a:ext>
            </a:extLst>
          </p:cNvPr>
          <p:cNvSpPr>
            <a:spLocks noGrp="1"/>
          </p:cNvSpPr>
          <p:nvPr>
            <p:ph sz="half" idx="1"/>
          </p:nvPr>
        </p:nvSpPr>
        <p:spPr>
          <a:xfrm>
            <a:off x="152400" y="914400"/>
            <a:ext cx="4267200" cy="5638800"/>
          </a:xfrm>
        </p:spPr>
        <p:txBody>
          <a:bodyPr/>
          <a:lstStyle/>
          <a:p>
            <a:pPr marL="0" indent="0" algn="just" eaLnBrk="1" hangingPunct="1">
              <a:buClr>
                <a:srgbClr val="D34817"/>
              </a:buClr>
              <a:buFont typeface="Arial" panose="020B0604020202020204" pitchFamily="34" charset="0"/>
              <a:buNone/>
              <a:defRPr/>
            </a:pPr>
            <a:r>
              <a:rPr lang="en-US" altLang="en-US" sz="2800" dirty="0">
                <a:solidFill>
                  <a:srgbClr val="000000"/>
                </a:solidFill>
                <a:latin typeface="Arial Black" pitchFamily="34" charset="0"/>
              </a:rPr>
              <a:t>1-cell bodies of neurons</a:t>
            </a:r>
            <a:r>
              <a:rPr lang="en-US" altLang="en-US" sz="2800" dirty="0">
                <a:solidFill>
                  <a:srgbClr val="000000"/>
                </a:solidFill>
                <a:latin typeface="Arial" pitchFamily="34" charset="0"/>
              </a:rPr>
              <a:t> ► ► </a:t>
            </a:r>
            <a:r>
              <a:rPr lang="en-US" altLang="en-US" sz="2800" dirty="0" err="1">
                <a:solidFill>
                  <a:srgbClr val="000000"/>
                </a:solidFill>
                <a:latin typeface="Arial" pitchFamily="34" charset="0"/>
              </a:rPr>
              <a:t>laminae</a:t>
            </a:r>
            <a:endParaRPr lang="en-US" altLang="en-US" sz="2800" dirty="0">
              <a:solidFill>
                <a:srgbClr val="000000"/>
              </a:solidFill>
              <a:latin typeface="Arial Black" pitchFamily="34" charset="0"/>
            </a:endParaRPr>
          </a:p>
          <a:p>
            <a:pPr marL="0" indent="0" eaLnBrk="1" hangingPunct="1">
              <a:buClr>
                <a:srgbClr val="D34817"/>
              </a:buClr>
              <a:buFont typeface="Arial" panose="020B0604020202020204" pitchFamily="34" charset="0"/>
              <a:buNone/>
              <a:defRPr/>
            </a:pPr>
            <a:r>
              <a:rPr lang="en-US" altLang="en-US" sz="2800" dirty="0">
                <a:solidFill>
                  <a:srgbClr val="000000"/>
                </a:solidFill>
                <a:latin typeface="Arial Black" pitchFamily="34" charset="0"/>
              </a:rPr>
              <a:t>2- supporting neuroglia.</a:t>
            </a:r>
          </a:p>
          <a:p>
            <a:pPr marL="0" indent="0" eaLnBrk="1" hangingPunct="1">
              <a:buClr>
                <a:srgbClr val="D34817"/>
              </a:buClr>
              <a:buFont typeface="Arial" panose="020B0604020202020204" pitchFamily="34" charset="0"/>
              <a:buNone/>
              <a:defRPr/>
            </a:pPr>
            <a:r>
              <a:rPr lang="en-US" altLang="en-US" sz="2800" dirty="0">
                <a:solidFill>
                  <a:srgbClr val="000000"/>
                </a:solidFill>
                <a:latin typeface="Arial Black" pitchFamily="34" charset="0"/>
              </a:rPr>
              <a:t>3- capillaries.    </a:t>
            </a:r>
          </a:p>
          <a:p>
            <a:pPr marL="0" indent="0" eaLnBrk="1" hangingPunct="1">
              <a:buClr>
                <a:srgbClr val="D34817"/>
              </a:buClr>
              <a:buFont typeface="Arial" panose="020B0604020202020204" pitchFamily="34" charset="0"/>
              <a:buNone/>
              <a:defRPr/>
            </a:pPr>
            <a:r>
              <a:rPr lang="en-US" altLang="en-US" sz="2800" dirty="0">
                <a:solidFill>
                  <a:srgbClr val="000000"/>
                </a:solidFill>
                <a:latin typeface="Arial Black" pitchFamily="34" charset="0"/>
              </a:rPr>
              <a:t>4- The </a:t>
            </a:r>
            <a:r>
              <a:rPr lang="en-US" altLang="en-US" sz="2800" dirty="0" err="1">
                <a:solidFill>
                  <a:srgbClr val="FF0000"/>
                </a:solidFill>
                <a:latin typeface="Arial Black" pitchFamily="34" charset="0"/>
              </a:rPr>
              <a:t>neuropil</a:t>
            </a:r>
            <a:endParaRPr lang="en-US" altLang="en-US" sz="2800" dirty="0">
              <a:solidFill>
                <a:srgbClr val="FF0000"/>
              </a:solidFill>
              <a:latin typeface="Arial Black" pitchFamily="34" charset="0"/>
            </a:endParaRPr>
          </a:p>
          <a:p>
            <a:pPr>
              <a:defRPr/>
            </a:pPr>
            <a:endParaRPr lang="ar-JO" dirty="0"/>
          </a:p>
        </p:txBody>
      </p:sp>
      <p:pic>
        <p:nvPicPr>
          <p:cNvPr id="18436" name="Picture 11" descr="7288d7bedcb03e65d51a074a905eb3f1--cerebral-cortex-figs">
            <a:extLst>
              <a:ext uri="{FF2B5EF4-FFF2-40B4-BE49-F238E27FC236}">
                <a16:creationId xmlns:a16="http://schemas.microsoft.com/office/drawing/2014/main" id="{471633D6-F8D8-4C6F-B187-B151AE397A0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066800"/>
            <a:ext cx="4286250" cy="54864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لنص 2">
            <a:extLst>
              <a:ext uri="{FF2B5EF4-FFF2-40B4-BE49-F238E27FC236}">
                <a16:creationId xmlns:a16="http://schemas.microsoft.com/office/drawing/2014/main" id="{C435B563-16D3-4549-8AC3-6187D20E34AC}"/>
              </a:ext>
            </a:extLst>
          </p:cNvPr>
          <p:cNvSpPr>
            <a:spLocks noGrp="1"/>
          </p:cNvSpPr>
          <p:nvPr>
            <p:ph type="body" sz="half" idx="1"/>
          </p:nvPr>
        </p:nvSpPr>
        <p:spPr>
          <a:xfrm>
            <a:off x="228600" y="228600"/>
            <a:ext cx="4537075" cy="6324600"/>
          </a:xfrm>
        </p:spPr>
        <p:txBody>
          <a:bodyPr/>
          <a:lstStyle/>
          <a:p>
            <a:pPr marL="0" indent="0" eaLnBrk="1" fontAlgn="auto" hangingPunct="1">
              <a:spcBef>
                <a:spcPts val="580"/>
              </a:spcBef>
              <a:spcAft>
                <a:spcPts val="0"/>
              </a:spcAft>
              <a:buClr>
                <a:srgbClr val="D34817"/>
              </a:buClr>
              <a:buFont typeface="Wingdings 2" pitchFamily="18" charset="2"/>
              <a:buNone/>
              <a:defRPr/>
            </a:pPr>
            <a:r>
              <a:rPr lang="en-US" sz="3200" b="1" dirty="0">
                <a:solidFill>
                  <a:srgbClr val="FF0000"/>
                </a:solidFill>
                <a:latin typeface="Arial Black" pitchFamily="34" charset="0"/>
              </a:rPr>
              <a:t>The </a:t>
            </a:r>
            <a:r>
              <a:rPr lang="en-US" sz="3200" b="1" dirty="0" err="1">
                <a:solidFill>
                  <a:srgbClr val="FF0000"/>
                </a:solidFill>
                <a:latin typeface="Arial Black" pitchFamily="34" charset="0"/>
              </a:rPr>
              <a:t>neuropil</a:t>
            </a:r>
            <a:endParaRPr lang="en-US" sz="3200" b="1" dirty="0">
              <a:solidFill>
                <a:srgbClr val="FF0000"/>
              </a:solidFill>
              <a:latin typeface="Arial Black" pitchFamily="34" charset="0"/>
            </a:endParaRPr>
          </a:p>
          <a:p>
            <a:pPr marL="0" indent="0" eaLnBrk="1" fontAlgn="auto" hangingPunct="1">
              <a:spcBef>
                <a:spcPts val="580"/>
              </a:spcBef>
              <a:spcAft>
                <a:spcPts val="0"/>
              </a:spcAft>
              <a:buClr>
                <a:srgbClr val="D34817"/>
              </a:buClr>
              <a:buFont typeface="Wingdings 2" pitchFamily="18" charset="2"/>
              <a:buNone/>
              <a:defRPr/>
            </a:pPr>
            <a:endParaRPr lang="ar-JO" sz="3200" dirty="0">
              <a:solidFill>
                <a:prstClr val="black"/>
              </a:solidFill>
            </a:endParaRPr>
          </a:p>
          <a:p>
            <a:pPr eaLnBrk="1" fontAlgn="auto" hangingPunct="1">
              <a:spcBef>
                <a:spcPts val="580"/>
              </a:spcBef>
              <a:spcAft>
                <a:spcPts val="0"/>
              </a:spcAft>
              <a:buClr>
                <a:srgbClr val="D34817"/>
              </a:buClr>
              <a:buFont typeface="Wingdings" pitchFamily="2" charset="2"/>
              <a:buChar char="Ø"/>
              <a:defRPr/>
            </a:pPr>
            <a:r>
              <a:rPr lang="en-US" sz="2400" b="1" dirty="0">
                <a:solidFill>
                  <a:srgbClr val="FF0000"/>
                </a:solidFill>
                <a:latin typeface="Arial Black" pitchFamily="34" charset="0"/>
              </a:rPr>
              <a:t> </a:t>
            </a:r>
            <a:r>
              <a:rPr lang="en-US" sz="2800" b="1" dirty="0">
                <a:solidFill>
                  <a:srgbClr val="FF0000"/>
                </a:solidFill>
                <a:latin typeface="Arial Black" pitchFamily="34" charset="0"/>
              </a:rPr>
              <a:t>H&amp;E: </a:t>
            </a:r>
            <a:r>
              <a:rPr lang="en-US" sz="2800" b="1" u="sng" dirty="0" err="1">
                <a:solidFill>
                  <a:prstClr val="black"/>
                </a:solidFill>
              </a:rPr>
              <a:t>structureless</a:t>
            </a:r>
            <a:r>
              <a:rPr lang="en-US" sz="2800" b="1" dirty="0">
                <a:solidFill>
                  <a:prstClr val="black"/>
                </a:solidFill>
              </a:rPr>
              <a:t> substance</a:t>
            </a:r>
            <a:endParaRPr lang="en-US" sz="2800" b="1" dirty="0">
              <a:solidFill>
                <a:srgbClr val="FF0000"/>
              </a:solidFill>
              <a:latin typeface="Arial Black" pitchFamily="34" charset="0"/>
            </a:endParaRPr>
          </a:p>
          <a:p>
            <a:pPr eaLnBrk="1" hangingPunct="1">
              <a:buFont typeface="Wingdings" pitchFamily="2" charset="2"/>
              <a:buChar char="Ø"/>
              <a:defRPr/>
            </a:pPr>
            <a:r>
              <a:rPr lang="en-US" sz="2800" b="1" dirty="0">
                <a:solidFill>
                  <a:srgbClr val="FF0000"/>
                </a:solidFill>
                <a:latin typeface="Arial Black" pitchFamily="34" charset="0"/>
              </a:rPr>
              <a:t> EM:  </a:t>
            </a:r>
            <a:r>
              <a:rPr lang="en-US" sz="2800" b="1" dirty="0"/>
              <a:t>network of : </a:t>
            </a:r>
            <a:endParaRPr lang="en-US" sz="2800" b="1" dirty="0">
              <a:solidFill>
                <a:srgbClr val="FF0000"/>
              </a:solidFill>
              <a:latin typeface="Arial Black" pitchFamily="34" charset="0"/>
            </a:endParaRPr>
          </a:p>
          <a:p>
            <a:pPr marL="0" indent="0" eaLnBrk="1" hangingPunct="1">
              <a:buFont typeface="Wingdings 2" pitchFamily="18" charset="2"/>
              <a:buNone/>
              <a:defRPr/>
            </a:pPr>
            <a:r>
              <a:rPr lang="en-US" sz="2800" b="1" dirty="0">
                <a:latin typeface="Arial Black" pitchFamily="34" charset="0"/>
              </a:rPr>
              <a:t>1.</a:t>
            </a:r>
            <a:r>
              <a:rPr lang="en-US" sz="2800" b="1" dirty="0"/>
              <a:t> Nerve cell processes.</a:t>
            </a:r>
            <a:endParaRPr lang="en-US" sz="2800" b="1" dirty="0">
              <a:latin typeface="Arial Black" pitchFamily="34" charset="0"/>
            </a:endParaRPr>
          </a:p>
          <a:p>
            <a:pPr marL="0" indent="0" eaLnBrk="1" hangingPunct="1">
              <a:buFont typeface="Wingdings 2" pitchFamily="18" charset="2"/>
              <a:buNone/>
              <a:defRPr/>
            </a:pPr>
            <a:r>
              <a:rPr lang="en-US" sz="2800" b="1" dirty="0">
                <a:latin typeface="Arial Black" pitchFamily="34" charset="0"/>
              </a:rPr>
              <a:t>2.</a:t>
            </a:r>
            <a:r>
              <a:rPr lang="en-US" sz="2800" b="1" dirty="0"/>
              <a:t>Cell bodies and processes of astrocytes.                             </a:t>
            </a:r>
          </a:p>
          <a:p>
            <a:pPr marL="0" indent="0" eaLnBrk="1" hangingPunct="1">
              <a:buFont typeface="Wingdings 2" pitchFamily="18" charset="2"/>
              <a:buNone/>
              <a:defRPr/>
            </a:pPr>
            <a:r>
              <a:rPr lang="en-US" sz="2800" b="1" dirty="0">
                <a:latin typeface="Arial Black" pitchFamily="34" charset="0"/>
              </a:rPr>
              <a:t>3.</a:t>
            </a:r>
            <a:r>
              <a:rPr lang="en-US" sz="2800" b="1" dirty="0"/>
              <a:t> Intercellular spaces containing tissue  fluid</a:t>
            </a:r>
          </a:p>
          <a:p>
            <a:pPr marL="0" indent="0" eaLnBrk="1" hangingPunct="1">
              <a:buFont typeface="Wingdings 2" pitchFamily="18" charset="2"/>
              <a:buNone/>
              <a:defRPr/>
            </a:pPr>
            <a:r>
              <a:rPr lang="en-US" sz="2800" b="1" dirty="0"/>
              <a:t> </a:t>
            </a:r>
            <a:r>
              <a:rPr lang="en-US" sz="2800" b="1" dirty="0">
                <a:solidFill>
                  <a:srgbClr val="0070C0"/>
                </a:solidFill>
                <a:latin typeface="Arial"/>
              </a:rPr>
              <a:t>► ► sensitive to changes in </a:t>
            </a:r>
            <a:r>
              <a:rPr lang="en-US" sz="2800" b="1" dirty="0">
                <a:solidFill>
                  <a:srgbClr val="FF0000"/>
                </a:solidFill>
                <a:latin typeface="Arial Black" pitchFamily="34" charset="0"/>
              </a:rPr>
              <a:t>O2 &amp; sugar.      </a:t>
            </a:r>
          </a:p>
          <a:p>
            <a:pPr marL="0" indent="0" eaLnBrk="1" hangingPunct="1">
              <a:buFont typeface="Wingdings 2" pitchFamily="18" charset="2"/>
              <a:buNone/>
              <a:defRPr/>
            </a:pPr>
            <a:endParaRPr lang="ar-JO" sz="2800" dirty="0"/>
          </a:p>
        </p:txBody>
      </p:sp>
      <p:pic>
        <p:nvPicPr>
          <p:cNvPr id="19459" name="Picture 2" descr="C:\Users\MCC\Desktop\صورة1.jpg">
            <a:extLst>
              <a:ext uri="{FF2B5EF4-FFF2-40B4-BE49-F238E27FC236}">
                <a16:creationId xmlns:a16="http://schemas.microsoft.com/office/drawing/2014/main" id="{4217C711-D0EF-44E4-B839-B4C4ECD5F68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18075" y="152400"/>
            <a:ext cx="4179888" cy="3108325"/>
          </a:xfrm>
          <a:noFill/>
        </p:spPr>
      </p:pic>
      <p:pic>
        <p:nvPicPr>
          <p:cNvPr id="19460" name="Picture 4" descr="http://www.scielo.org.ar/img/revistas/biocell/v33n3/a07f1.gif">
            <a:extLst>
              <a:ext uri="{FF2B5EF4-FFF2-40B4-BE49-F238E27FC236}">
                <a16:creationId xmlns:a16="http://schemas.microsoft.com/office/drawing/2014/main" id="{B25DDEF0-85CD-4840-93F6-748599A3C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60725"/>
            <a:ext cx="41449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سهم إلى اليمين 5">
            <a:extLst>
              <a:ext uri="{FF2B5EF4-FFF2-40B4-BE49-F238E27FC236}">
                <a16:creationId xmlns:a16="http://schemas.microsoft.com/office/drawing/2014/main" id="{C1B7503D-0895-4621-9A85-7B4EA067D672}"/>
              </a:ext>
            </a:extLst>
          </p:cNvPr>
          <p:cNvSpPr/>
          <p:nvPr/>
        </p:nvSpPr>
        <p:spPr>
          <a:xfrm>
            <a:off x="5349875" y="20574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7CE4085-6999-47ED-968C-25905826921D}"/>
              </a:ext>
            </a:extLst>
          </p:cNvPr>
          <p:cNvSpPr>
            <a:spLocks noGrp="1"/>
          </p:cNvSpPr>
          <p:nvPr>
            <p:ph type="title"/>
          </p:nvPr>
        </p:nvSpPr>
        <p:spPr>
          <a:xfrm>
            <a:off x="0" y="58738"/>
            <a:ext cx="8077200" cy="758825"/>
          </a:xfrm>
          <a:solidFill>
            <a:schemeClr val="bg1"/>
          </a:solidFill>
        </p:spPr>
        <p:txBody>
          <a:bodyPr/>
          <a:lstStyle/>
          <a:p>
            <a:pPr algn="ctr" eaLnBrk="1" hangingPunct="1"/>
            <a:r>
              <a:rPr lang="en-US" altLang="en-US" sz="2800">
                <a:latin typeface="Arial Black" panose="020B0A04020102020204" pitchFamily="34" charset="0"/>
              </a:rPr>
              <a:t>Types of neurons in the cerebral cortex </a:t>
            </a:r>
          </a:p>
        </p:txBody>
      </p:sp>
      <p:sp>
        <p:nvSpPr>
          <p:cNvPr id="3" name="Content Placeholder 2">
            <a:extLst>
              <a:ext uri="{FF2B5EF4-FFF2-40B4-BE49-F238E27FC236}">
                <a16:creationId xmlns:a16="http://schemas.microsoft.com/office/drawing/2014/main" id="{AB94122D-08D7-4F66-A976-35EF2D3BADCE}"/>
              </a:ext>
            </a:extLst>
          </p:cNvPr>
          <p:cNvSpPr>
            <a:spLocks noGrp="1"/>
          </p:cNvSpPr>
          <p:nvPr>
            <p:ph sz="half" idx="1"/>
          </p:nvPr>
        </p:nvSpPr>
        <p:spPr>
          <a:xfrm>
            <a:off x="152400" y="838200"/>
            <a:ext cx="5410200" cy="5848350"/>
          </a:xfrm>
        </p:spPr>
        <p:txBody>
          <a:bodyPr>
            <a:noAutofit/>
          </a:bodyPr>
          <a:lstStyle/>
          <a:p>
            <a:pPr marL="274320" indent="-274320" eaLnBrk="1" fontAlgn="auto" hangingPunct="1">
              <a:spcBef>
                <a:spcPts val="580"/>
              </a:spcBef>
              <a:spcAft>
                <a:spcPts val="0"/>
              </a:spcAft>
              <a:buClr>
                <a:srgbClr val="D34817"/>
              </a:buClr>
              <a:buFont typeface="Wingdings 2" pitchFamily="18" charset="2"/>
              <a:buNone/>
              <a:defRPr/>
            </a:pPr>
            <a:r>
              <a:rPr lang="en-US" sz="2400" b="1" u="sng" dirty="0">
                <a:solidFill>
                  <a:prstClr val="black"/>
                </a:solidFill>
                <a:latin typeface="Arial Black" panose="020B0A04020102020204" pitchFamily="34" charset="0"/>
                <a:cs typeface="Times New Roman" panose="02020603050405020304" pitchFamily="18" charset="0"/>
              </a:rPr>
              <a:t>2 </a:t>
            </a:r>
            <a:r>
              <a:rPr lang="en-US" sz="2800" b="1" u="sng" dirty="0">
                <a:solidFill>
                  <a:prstClr val="black"/>
                </a:solidFill>
                <a:latin typeface="Arial Black" panose="020B0A04020102020204" pitchFamily="34" charset="0"/>
                <a:cs typeface="Times New Roman" panose="02020603050405020304" pitchFamily="18" charset="0"/>
              </a:rPr>
              <a:t>main types </a:t>
            </a:r>
            <a:r>
              <a:rPr lang="en-US" sz="2800" b="1" dirty="0">
                <a:latin typeface="Times New Roman" panose="02020603050405020304" pitchFamily="18" charset="0"/>
                <a:cs typeface="Times New Roman" panose="02020603050405020304" pitchFamily="18" charset="0"/>
              </a:rPr>
              <a:t>arranged in layers called </a:t>
            </a:r>
            <a:r>
              <a:rPr lang="en-US" sz="2800" b="1" dirty="0">
                <a:latin typeface="Arial Black" panose="020B0A04020102020204" pitchFamily="34" charset="0"/>
                <a:cs typeface="Times New Roman" panose="02020603050405020304" pitchFamily="18" charset="0"/>
              </a:rPr>
              <a:t>(</a:t>
            </a:r>
            <a:r>
              <a:rPr lang="en-US" sz="2800" b="1" dirty="0" err="1">
                <a:latin typeface="Arial Black" panose="020B0A04020102020204" pitchFamily="34" charset="0"/>
                <a:cs typeface="Times New Roman" panose="02020603050405020304" pitchFamily="18" charset="0"/>
              </a:rPr>
              <a:t>laminae</a:t>
            </a:r>
            <a:r>
              <a:rPr lang="en-US" sz="2800" b="1" dirty="0">
                <a:latin typeface="Arial Black" panose="020B0A04020102020204" pitchFamily="34" charset="0"/>
                <a:cs typeface="Times New Roman" panose="02020603050405020304" pitchFamily="18" charset="0"/>
              </a:rPr>
              <a:t>)</a:t>
            </a:r>
            <a:endParaRPr lang="en-US" sz="2800" b="1" u="sng" dirty="0">
              <a:solidFill>
                <a:prstClr val="black"/>
              </a:solidFill>
              <a:latin typeface="Arial Black" panose="020B0A04020102020204" pitchFamily="34" charset="0"/>
              <a:cs typeface="Times New Roman" panose="02020603050405020304" pitchFamily="18" charset="0"/>
            </a:endParaRPr>
          </a:p>
          <a:p>
            <a:pPr marL="0" indent="0">
              <a:buFont typeface="Wingdings 2" pitchFamily="18" charset="2"/>
              <a:buNone/>
              <a:defRPr/>
            </a:pPr>
            <a:r>
              <a:rPr lang="en-US" sz="2800" b="1" dirty="0">
                <a:solidFill>
                  <a:srgbClr val="FF0000"/>
                </a:solidFill>
                <a:latin typeface="Times New Roman" panose="02020603050405020304" pitchFamily="18" charset="0"/>
                <a:cs typeface="Times New Roman" panose="02020603050405020304" pitchFamily="18" charset="0"/>
              </a:rPr>
              <a:t>1. </a:t>
            </a:r>
            <a:r>
              <a:rPr lang="en-US" sz="2800" b="1" u="sng" dirty="0">
                <a:solidFill>
                  <a:srgbClr val="FF0000"/>
                </a:solidFill>
                <a:latin typeface="Times New Roman" panose="02020603050405020304" pitchFamily="18" charset="0"/>
                <a:cs typeface="Times New Roman" panose="02020603050405020304" pitchFamily="18" charset="0"/>
              </a:rPr>
              <a:t>Pyramidal cells</a:t>
            </a:r>
            <a:r>
              <a:rPr lang="en-US" sz="2800" b="1" dirty="0">
                <a:solidFill>
                  <a:srgbClr val="FF0000"/>
                </a:solidFill>
                <a:latin typeface="Times New Roman" panose="02020603050405020304" pitchFamily="18" charset="0"/>
                <a:cs typeface="Times New Roman" panose="02020603050405020304" pitchFamily="18" charset="0"/>
              </a:rPr>
              <a:t>:</a:t>
            </a:r>
          </a:p>
          <a:p>
            <a:pPr marL="0" indent="0">
              <a:buFont typeface="Wingdings 2" pitchFamily="18" charset="2"/>
              <a:buNone/>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u="sng" dirty="0">
                <a:solidFill>
                  <a:srgbClr val="FF0000"/>
                </a:solidFill>
                <a:latin typeface="Times New Roman" panose="02020603050405020304" pitchFamily="18" charset="0"/>
                <a:cs typeface="Times New Roman" panose="02020603050405020304" pitchFamily="18" charset="0"/>
              </a:rPr>
              <a:t>Stellate cells:</a:t>
            </a:r>
            <a:endParaRPr lang="en-US" sz="2800" b="1" dirty="0">
              <a:solidFill>
                <a:srgbClr val="FF0000"/>
              </a:solidFill>
              <a:latin typeface="Times New Roman" panose="02020603050405020304" pitchFamily="18" charset="0"/>
              <a:cs typeface="Times New Roman" panose="02020603050405020304" pitchFamily="18" charset="0"/>
            </a:endParaRPr>
          </a:p>
          <a:p>
            <a:pPr>
              <a:buFont typeface="Wingdings" pitchFamily="2" charset="2"/>
              <a:buChar char="Ø"/>
              <a:defRPr/>
            </a:pPr>
            <a:r>
              <a:rPr lang="en-US" sz="2800" b="1" dirty="0">
                <a:latin typeface="Times New Roman" panose="02020603050405020304" pitchFamily="18" charset="0"/>
                <a:cs typeface="Times New Roman" panose="02020603050405020304" pitchFamily="18" charset="0"/>
              </a:rPr>
              <a:t> Horizontal cells of </a:t>
            </a:r>
            <a:r>
              <a:rPr lang="en-US" sz="2800" b="1" dirty="0" err="1">
                <a:latin typeface="Times New Roman" panose="02020603050405020304" pitchFamily="18" charset="0"/>
                <a:cs typeface="Times New Roman" panose="02020603050405020304" pitchFamily="18" charset="0"/>
              </a:rPr>
              <a:t>Cajal</a:t>
            </a:r>
            <a:endParaRPr lang="en-US" sz="2800" b="1" dirty="0">
              <a:latin typeface="Times New Roman" panose="02020603050405020304" pitchFamily="18" charset="0"/>
              <a:cs typeface="Times New Roman" panose="02020603050405020304" pitchFamily="18" charset="0"/>
            </a:endParaRPr>
          </a:p>
          <a:p>
            <a:pPr>
              <a:buFont typeface="Wingdings" pitchFamily="2" charset="2"/>
              <a:buChar char="Ø"/>
              <a:defRPr/>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Fusiform cells</a:t>
            </a:r>
          </a:p>
          <a:p>
            <a:pPr>
              <a:buFont typeface="Wingdings" pitchFamily="2" charset="2"/>
              <a:buChar char="Ø"/>
              <a:defRPr/>
            </a:pPr>
            <a:r>
              <a:rPr lang="en-US" sz="2800" b="1" dirty="0">
                <a:latin typeface="Times New Roman" panose="02020603050405020304" pitchFamily="18" charset="0"/>
                <a:cs typeface="Times New Roman" panose="02020603050405020304" pitchFamily="18" charset="0"/>
              </a:rPr>
              <a:t> Granule cells</a:t>
            </a:r>
          </a:p>
          <a:p>
            <a:pPr>
              <a:buFont typeface="Wingdings" pitchFamily="2" charset="2"/>
              <a:buChar char="Ø"/>
              <a:defRPr/>
            </a:pPr>
            <a:r>
              <a:rPr lang="en-US" sz="2800" b="1" dirty="0">
                <a:latin typeface="Times New Roman" panose="02020603050405020304" pitchFamily="18" charset="0"/>
                <a:cs typeface="Times New Roman" panose="02020603050405020304" pitchFamily="18" charset="0"/>
              </a:rPr>
              <a:t> Cells of </a:t>
            </a:r>
            <a:r>
              <a:rPr lang="en-US" sz="2800" b="1" dirty="0" err="1">
                <a:latin typeface="Times New Roman" panose="02020603050405020304" pitchFamily="18" charset="0"/>
                <a:cs typeface="Times New Roman" panose="02020603050405020304" pitchFamily="18" charset="0"/>
              </a:rPr>
              <a:t>Martinotti</a:t>
            </a:r>
            <a:endParaRPr lang="en-US" sz="2800" dirty="0">
              <a:latin typeface="Times New Roman" panose="02020603050405020304" pitchFamily="18" charset="0"/>
              <a:cs typeface="Times New Roman" panose="02020603050405020304" pitchFamily="18" charset="0"/>
            </a:endParaRPr>
          </a:p>
        </p:txBody>
      </p:sp>
      <p:pic>
        <p:nvPicPr>
          <p:cNvPr id="20484" name="Picture 1">
            <a:extLst>
              <a:ext uri="{FF2B5EF4-FFF2-40B4-BE49-F238E27FC236}">
                <a16:creationId xmlns:a16="http://schemas.microsoft.com/office/drawing/2014/main" id="{11EC9706-E305-4586-AD9E-B89967917F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838B9139-2A08-43D9-8499-4F5F060BC8AF}"/>
              </a:ext>
            </a:extLst>
          </p:cNvPr>
          <p:cNvSpPr/>
          <p:nvPr/>
        </p:nvSpPr>
        <p:spPr>
          <a:xfrm>
            <a:off x="228600" y="3810000"/>
            <a:ext cx="3657600" cy="457200"/>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1" name="Rounded Rectangle 10">
            <a:extLst>
              <a:ext uri="{FF2B5EF4-FFF2-40B4-BE49-F238E27FC236}">
                <a16:creationId xmlns:a16="http://schemas.microsoft.com/office/drawing/2014/main" id="{435A1E51-3ED3-4042-AEAC-881F46B4E69E}"/>
              </a:ext>
            </a:extLst>
          </p:cNvPr>
          <p:cNvSpPr/>
          <p:nvPr/>
        </p:nvSpPr>
        <p:spPr>
          <a:xfrm>
            <a:off x="228600" y="5029200"/>
            <a:ext cx="4038600" cy="1219200"/>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8" name="Rounded Rectangle 7">
            <a:extLst>
              <a:ext uri="{FF2B5EF4-FFF2-40B4-BE49-F238E27FC236}">
                <a16:creationId xmlns:a16="http://schemas.microsoft.com/office/drawing/2014/main" id="{50D58BD6-807B-47BE-97D1-BE96EC2A2C83}"/>
              </a:ext>
            </a:extLst>
          </p:cNvPr>
          <p:cNvSpPr/>
          <p:nvPr/>
        </p:nvSpPr>
        <p:spPr>
          <a:xfrm>
            <a:off x="76200" y="1219200"/>
            <a:ext cx="4267200" cy="1905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2" name="Title 1">
            <a:extLst>
              <a:ext uri="{FF2B5EF4-FFF2-40B4-BE49-F238E27FC236}">
                <a16:creationId xmlns:a16="http://schemas.microsoft.com/office/drawing/2014/main" id="{7B5688AE-EDBE-4AC9-BA7D-27751D660358}"/>
              </a:ext>
            </a:extLst>
          </p:cNvPr>
          <p:cNvSpPr>
            <a:spLocks noGrp="1"/>
          </p:cNvSpPr>
          <p:nvPr>
            <p:ph type="title"/>
          </p:nvPr>
        </p:nvSpPr>
        <p:spPr>
          <a:xfrm>
            <a:off x="76200" y="152400"/>
            <a:ext cx="8991600" cy="609600"/>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eaLnBrk="1" fontAlgn="auto" hangingPunct="1">
              <a:spcAft>
                <a:spcPts val="0"/>
              </a:spcAft>
              <a:defRPr/>
            </a:pPr>
            <a:r>
              <a:rPr lang="en-US" sz="2400" b="1" dirty="0">
                <a:latin typeface="Arial Black" pitchFamily="34" charset="0"/>
              </a:rPr>
              <a:t>6 Layers of the cerebral cortex in the </a:t>
            </a:r>
            <a:r>
              <a:rPr lang="en-US" sz="2800" b="1" dirty="0">
                <a:solidFill>
                  <a:srgbClr val="FF0000"/>
                </a:solidFill>
                <a:latin typeface="Arial Black" pitchFamily="34" charset="0"/>
              </a:rPr>
              <a:t>motor area</a:t>
            </a:r>
          </a:p>
        </p:txBody>
      </p:sp>
      <p:sp>
        <p:nvSpPr>
          <p:cNvPr id="21510" name="Content Placeholder 2">
            <a:extLst>
              <a:ext uri="{FF2B5EF4-FFF2-40B4-BE49-F238E27FC236}">
                <a16:creationId xmlns:a16="http://schemas.microsoft.com/office/drawing/2014/main" id="{E96BFE24-70DC-4137-971F-CE0AE54944EC}"/>
              </a:ext>
            </a:extLst>
          </p:cNvPr>
          <p:cNvSpPr>
            <a:spLocks noGrp="1"/>
          </p:cNvSpPr>
          <p:nvPr>
            <p:ph sz="half" idx="1"/>
          </p:nvPr>
        </p:nvSpPr>
        <p:spPr>
          <a:xfrm>
            <a:off x="76200" y="762000"/>
            <a:ext cx="5105400" cy="5905500"/>
          </a:xfrm>
          <a:solidFill>
            <a:schemeClr val="bg1"/>
          </a:solidFill>
        </p:spPr>
        <p:txBody>
          <a:bodyPr/>
          <a:lstStyle/>
          <a:p>
            <a:pPr eaLnBrk="1" hangingPunct="1">
              <a:buFont typeface="Wingdings 2" panose="05020102010507070707" pitchFamily="18" charset="2"/>
              <a:buNone/>
            </a:pPr>
            <a:r>
              <a:rPr lang="en-US" altLang="en-US" sz="2000" b="1" u="sng">
                <a:latin typeface="Arial Black" panose="020B0A04020102020204" pitchFamily="34" charset="0"/>
              </a:rPr>
              <a:t>From outside ------inside </a:t>
            </a:r>
          </a:p>
          <a:p>
            <a:pPr eaLnBrk="1" hangingPunct="1">
              <a:buFont typeface="Wingdings 2" panose="05020102010507070707" pitchFamily="18" charset="2"/>
              <a:buNone/>
            </a:pPr>
            <a:r>
              <a:rPr lang="en-US" altLang="en-US" sz="2000" b="1" u="sng">
                <a:latin typeface="Arial Black" panose="020B0A04020102020204" pitchFamily="34" charset="0"/>
              </a:rPr>
              <a:t>1- </a:t>
            </a:r>
            <a:r>
              <a:rPr lang="en-US" altLang="en-US" sz="2400" b="1" u="sng">
                <a:latin typeface="Arial Black" panose="020B0A04020102020204" pitchFamily="34" charset="0"/>
              </a:rPr>
              <a:t>Molecular layer (plexiform)</a:t>
            </a:r>
          </a:p>
          <a:p>
            <a:pPr eaLnBrk="1" hangingPunct="1">
              <a:buFont typeface="Wingdings 2" panose="05020102010507070707" pitchFamily="18" charset="2"/>
              <a:buNone/>
            </a:pPr>
            <a:r>
              <a:rPr lang="en-US" altLang="en-US" sz="2400" u="sng">
                <a:latin typeface="Arial Black" panose="020B0A04020102020204" pitchFamily="34" charset="0"/>
                <a:cs typeface="Arial" panose="020B0604020202020204" pitchFamily="34" charset="0"/>
              </a:rPr>
              <a:t>▲</a:t>
            </a:r>
            <a:r>
              <a:rPr lang="en-US" altLang="en-US" sz="2400" u="sng">
                <a:solidFill>
                  <a:srgbClr val="FF0000"/>
                </a:solidFill>
                <a:latin typeface="Arial Black" panose="020B0A04020102020204" pitchFamily="34" charset="0"/>
              </a:rPr>
              <a:t>Fibers</a:t>
            </a:r>
            <a:r>
              <a:rPr lang="en-US" altLang="en-US" sz="2400">
                <a:solidFill>
                  <a:srgbClr val="FF0000"/>
                </a:solidFill>
                <a:latin typeface="Arial Black" panose="020B0A04020102020204" pitchFamily="34" charset="0"/>
              </a:rPr>
              <a:t>:</a:t>
            </a:r>
            <a:r>
              <a:rPr lang="en-US" altLang="en-US" sz="2400">
                <a:latin typeface="Arial Black" panose="020B0A04020102020204" pitchFamily="34" charset="0"/>
              </a:rPr>
              <a:t> </a:t>
            </a:r>
            <a:r>
              <a:rPr lang="en-US" altLang="en-US" sz="2400"/>
              <a:t>parallel to surface.</a:t>
            </a:r>
          </a:p>
          <a:p>
            <a:pPr eaLnBrk="1" hangingPunct="1">
              <a:buFont typeface="Wingdings" panose="05000000000000000000" pitchFamily="2" charset="2"/>
              <a:buNone/>
            </a:pPr>
            <a:r>
              <a:rPr lang="en-US" altLang="en-US" sz="2400" b="1">
                <a:latin typeface="Arial Black" panose="020B0A04020102020204" pitchFamily="34" charset="0"/>
              </a:rPr>
              <a:t>=</a:t>
            </a:r>
            <a:r>
              <a:rPr lang="en-US" altLang="en-US" sz="2400"/>
              <a:t> </a:t>
            </a:r>
            <a:r>
              <a:rPr lang="en-US" altLang="en-US" sz="2400" b="1">
                <a:solidFill>
                  <a:srgbClr val="FF0000"/>
                </a:solidFill>
              </a:rPr>
              <a:t>dendrites </a:t>
            </a:r>
            <a:r>
              <a:rPr lang="en-US" altLang="en-US" sz="2400"/>
              <a:t>of </a:t>
            </a:r>
            <a:r>
              <a:rPr lang="en-US" altLang="en-US" sz="2400">
                <a:solidFill>
                  <a:srgbClr val="002060"/>
                </a:solidFill>
                <a:latin typeface="Arial Black" panose="020B0A04020102020204" pitchFamily="34" charset="0"/>
              </a:rPr>
              <a:t>pyramidal</a:t>
            </a:r>
          </a:p>
          <a:p>
            <a:pPr eaLnBrk="1" hangingPunct="1">
              <a:buFont typeface="Wingdings" panose="05000000000000000000" pitchFamily="2" charset="2"/>
              <a:buNone/>
            </a:pPr>
            <a:r>
              <a:rPr lang="en-US" altLang="en-US" sz="2400" b="1">
                <a:latin typeface="Arial Black" panose="020B0A04020102020204" pitchFamily="34" charset="0"/>
              </a:rPr>
              <a:t>+</a:t>
            </a:r>
            <a:r>
              <a:rPr lang="en-US" altLang="en-US" sz="2400"/>
              <a:t> </a:t>
            </a:r>
            <a:r>
              <a:rPr lang="en-US" altLang="en-US" sz="2400" b="1">
                <a:solidFill>
                  <a:srgbClr val="FF0000"/>
                </a:solidFill>
              </a:rPr>
              <a:t>axons</a:t>
            </a:r>
            <a:r>
              <a:rPr lang="en-US" altLang="en-US" sz="2400"/>
              <a:t> of </a:t>
            </a:r>
            <a:r>
              <a:rPr lang="en-US" altLang="en-US" sz="2400">
                <a:latin typeface="Arial Black" panose="020B0A04020102020204" pitchFamily="34" charset="0"/>
              </a:rPr>
              <a:t>granule</a:t>
            </a:r>
            <a:r>
              <a:rPr lang="en-US" altLang="en-US" sz="2400"/>
              <a:t> &amp; </a:t>
            </a:r>
            <a:r>
              <a:rPr lang="en-US" altLang="en-US" sz="2400">
                <a:latin typeface="Arial Black" panose="020B0A04020102020204" pitchFamily="34" charset="0"/>
              </a:rPr>
              <a:t>Martinotti</a:t>
            </a:r>
            <a:r>
              <a:rPr lang="en-US" altLang="en-US" sz="2400"/>
              <a:t> cells.</a:t>
            </a:r>
          </a:p>
          <a:p>
            <a:pPr eaLnBrk="1" hangingPunct="1">
              <a:buFont typeface="Wingdings" panose="05000000000000000000" pitchFamily="2" charset="2"/>
              <a:buNone/>
            </a:pPr>
            <a:r>
              <a:rPr lang="en-US" altLang="en-US" sz="2400" u="sng">
                <a:latin typeface="Arial Black" panose="020B0A04020102020204" pitchFamily="34" charset="0"/>
                <a:cs typeface="Arial" panose="020B0604020202020204" pitchFamily="34" charset="0"/>
              </a:rPr>
              <a:t>▼</a:t>
            </a:r>
            <a:r>
              <a:rPr lang="en-US" altLang="en-US" sz="2400" u="sng">
                <a:solidFill>
                  <a:srgbClr val="FF0000"/>
                </a:solidFill>
                <a:latin typeface="Arial Black" panose="020B0A04020102020204" pitchFamily="34" charset="0"/>
              </a:rPr>
              <a:t>Cell bodies:</a:t>
            </a:r>
            <a:r>
              <a:rPr lang="en-US" altLang="en-US" sz="2400">
                <a:solidFill>
                  <a:srgbClr val="FF0000"/>
                </a:solidFill>
                <a:latin typeface="Arial Black" panose="020B0A04020102020204" pitchFamily="34" charset="0"/>
              </a:rPr>
              <a:t> </a:t>
            </a:r>
          </a:p>
          <a:p>
            <a:pPr eaLnBrk="1" hangingPunct="1">
              <a:buFont typeface="Wingdings" panose="05000000000000000000" pitchFamily="2" charset="2"/>
              <a:buNone/>
            </a:pPr>
            <a:r>
              <a:rPr lang="en-US" altLang="en-US" sz="2400" b="1">
                <a:latin typeface="Arial Black" panose="020B0A04020102020204" pitchFamily="34" charset="0"/>
              </a:rPr>
              <a:t>horizontal cells of </a:t>
            </a:r>
            <a:r>
              <a:rPr lang="en-US" altLang="en-US" sz="2400" b="1">
                <a:solidFill>
                  <a:srgbClr val="FF0000"/>
                </a:solidFill>
                <a:latin typeface="Arial Black" panose="020B0A04020102020204" pitchFamily="34" charset="0"/>
              </a:rPr>
              <a:t>Cajal</a:t>
            </a:r>
          </a:p>
          <a:p>
            <a:pPr eaLnBrk="1" hangingPunct="1">
              <a:buFont typeface="Wingdings" panose="05000000000000000000" pitchFamily="2" charset="2"/>
              <a:buNone/>
            </a:pPr>
            <a:r>
              <a:rPr lang="en-US" altLang="en-US" sz="2400" b="1">
                <a:solidFill>
                  <a:srgbClr val="0070C0"/>
                </a:solidFill>
                <a:latin typeface="Arial Black" panose="020B0A04020102020204" pitchFamily="34" charset="0"/>
              </a:rPr>
              <a:t> + Neuroglia </a:t>
            </a:r>
            <a:endParaRPr lang="en-US" altLang="en-US" sz="2400">
              <a:solidFill>
                <a:srgbClr val="0070C0"/>
              </a:solidFill>
            </a:endParaRPr>
          </a:p>
          <a:p>
            <a:pPr eaLnBrk="1" hangingPunct="1">
              <a:buFont typeface="Wingdings 2" panose="05020102010507070707" pitchFamily="18" charset="2"/>
              <a:buNone/>
            </a:pPr>
            <a:r>
              <a:rPr lang="en-US" altLang="en-US" sz="2400" u="sng">
                <a:latin typeface="Arial Black" panose="020B0A04020102020204" pitchFamily="34" charset="0"/>
              </a:rPr>
              <a:t> 2- External granular layer</a:t>
            </a:r>
          </a:p>
          <a:p>
            <a:pPr eaLnBrk="1" hangingPunct="1">
              <a:buFont typeface="Wingdings 2" panose="05020102010507070707" pitchFamily="18" charset="2"/>
              <a:buNone/>
            </a:pPr>
            <a:r>
              <a:rPr lang="en-US" altLang="en-US" sz="2400" b="1" u="sng"/>
              <a:t>Cell bodies</a:t>
            </a:r>
            <a:r>
              <a:rPr lang="en-US" altLang="en-US" sz="2400" b="1"/>
              <a:t>: </a:t>
            </a:r>
            <a:r>
              <a:rPr lang="en-US" altLang="en-US" sz="2400">
                <a:solidFill>
                  <a:srgbClr val="FF0000"/>
                </a:solidFill>
                <a:latin typeface="Arial" panose="020B0604020202020204" pitchFamily="34" charset="0"/>
                <a:cs typeface="Arial" panose="020B0604020202020204" pitchFamily="34" charset="0"/>
              </a:rPr>
              <a:t>▲ ▲ </a:t>
            </a:r>
            <a:r>
              <a:rPr lang="en-US" altLang="en-US" sz="2400" b="1">
                <a:solidFill>
                  <a:srgbClr val="FF0000"/>
                </a:solidFill>
                <a:latin typeface="Arial Black" panose="020B0A04020102020204" pitchFamily="34" charset="0"/>
              </a:rPr>
              <a:t>granule</a:t>
            </a:r>
            <a:r>
              <a:rPr lang="en-US" altLang="en-US" sz="2400" b="1">
                <a:solidFill>
                  <a:srgbClr val="FF0000"/>
                </a:solidFill>
              </a:rPr>
              <a:t> </a:t>
            </a:r>
            <a:r>
              <a:rPr lang="en-US" altLang="en-US" sz="2400" b="1"/>
              <a:t>cells</a:t>
            </a:r>
          </a:p>
          <a:p>
            <a:pPr eaLnBrk="1" hangingPunct="1">
              <a:buFont typeface="Wingdings 2" panose="05020102010507070707" pitchFamily="18" charset="2"/>
              <a:buNone/>
            </a:pPr>
            <a:r>
              <a:rPr lang="en-US" altLang="en-US" sz="2400" u="sng">
                <a:latin typeface="Arial Black" panose="020B0A04020102020204" pitchFamily="34" charset="0"/>
              </a:rPr>
              <a:t>3- External pyramidal cell layer </a:t>
            </a:r>
            <a:r>
              <a:rPr lang="en-US" altLang="en-US" sz="2400" u="sng"/>
              <a:t>Cell bodies</a:t>
            </a:r>
            <a:r>
              <a:rPr lang="en-US" altLang="en-US" sz="2400"/>
              <a:t>: </a:t>
            </a:r>
            <a:r>
              <a:rPr lang="en-US" altLang="en-US" sz="2400" b="1"/>
              <a:t>small &amp; med-sized </a:t>
            </a:r>
            <a:r>
              <a:rPr lang="en-US" altLang="en-US" sz="2400" b="1">
                <a:solidFill>
                  <a:srgbClr val="002060"/>
                </a:solidFill>
                <a:latin typeface="Arial Black" panose="020B0A04020102020204" pitchFamily="34" charset="0"/>
              </a:rPr>
              <a:t>pyramidal </a:t>
            </a:r>
            <a:r>
              <a:rPr lang="en-US" altLang="en-US" sz="2400" b="1"/>
              <a:t> </a:t>
            </a:r>
          </a:p>
          <a:p>
            <a:pPr eaLnBrk="1" hangingPunct="1">
              <a:buFont typeface="Wingdings 2" panose="05020102010507070707" pitchFamily="18" charset="2"/>
              <a:buNone/>
            </a:pPr>
            <a:endParaRPr lang="en-US" altLang="en-US" sz="2400"/>
          </a:p>
          <a:p>
            <a:pPr eaLnBrk="1" hangingPunct="1">
              <a:buFont typeface="Wingdings 2" panose="05020102010507070707" pitchFamily="18" charset="2"/>
              <a:buNone/>
            </a:pPr>
            <a:endParaRPr lang="en-US" altLang="en-US" sz="2400" u="sng">
              <a:latin typeface="Arial Black" panose="020B0A04020102020204" pitchFamily="34" charset="0"/>
            </a:endParaRPr>
          </a:p>
          <a:p>
            <a:pPr eaLnBrk="1" hangingPunct="1">
              <a:buFont typeface="Wingdings 2" panose="05020102010507070707" pitchFamily="18" charset="2"/>
              <a:buNone/>
            </a:pPr>
            <a:endParaRPr lang="en-US" altLang="en-US" sz="2400" b="1"/>
          </a:p>
        </p:txBody>
      </p:sp>
      <p:pic>
        <p:nvPicPr>
          <p:cNvPr id="21511" name="Picture 3">
            <a:extLst>
              <a:ext uri="{FF2B5EF4-FFF2-40B4-BE49-F238E27FC236}">
                <a16:creationId xmlns:a16="http://schemas.microsoft.com/office/drawing/2014/main" id="{88AF6FD5-3F2A-4D32-8C83-BCCDAEFCBB7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762000"/>
            <a:ext cx="2590800" cy="60960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27A945BA-FC86-48D3-8909-1B4B27EFBC2E}"/>
              </a:ext>
            </a:extLst>
          </p:cNvPr>
          <p:cNvSpPr/>
          <p:nvPr/>
        </p:nvSpPr>
        <p:spPr>
          <a:xfrm>
            <a:off x="342900" y="1104900"/>
            <a:ext cx="35814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dirty="0"/>
          </a:p>
        </p:txBody>
      </p:sp>
      <p:sp>
        <p:nvSpPr>
          <p:cNvPr id="15" name="Rounded Rectangle 14">
            <a:extLst>
              <a:ext uri="{FF2B5EF4-FFF2-40B4-BE49-F238E27FC236}">
                <a16:creationId xmlns:a16="http://schemas.microsoft.com/office/drawing/2014/main" id="{8AEFE68A-C4F7-46BD-8E1C-21F8C4B4D36B}"/>
              </a:ext>
            </a:extLst>
          </p:cNvPr>
          <p:cNvSpPr/>
          <p:nvPr/>
        </p:nvSpPr>
        <p:spPr>
          <a:xfrm>
            <a:off x="152400" y="5334000"/>
            <a:ext cx="3962400" cy="1295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4" name="Rounded Rectangle 13">
            <a:extLst>
              <a:ext uri="{FF2B5EF4-FFF2-40B4-BE49-F238E27FC236}">
                <a16:creationId xmlns:a16="http://schemas.microsoft.com/office/drawing/2014/main" id="{DD2C9A2F-C960-43AA-80EE-14EBFBD867F7}"/>
              </a:ext>
            </a:extLst>
          </p:cNvPr>
          <p:cNvSpPr/>
          <p:nvPr/>
        </p:nvSpPr>
        <p:spPr>
          <a:xfrm>
            <a:off x="76200" y="2590800"/>
            <a:ext cx="403860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22533" name="Content Placeholder 2">
            <a:extLst>
              <a:ext uri="{FF2B5EF4-FFF2-40B4-BE49-F238E27FC236}">
                <a16:creationId xmlns:a16="http://schemas.microsoft.com/office/drawing/2014/main" id="{4150FEC5-B703-4364-99A8-221243414E7C}"/>
              </a:ext>
            </a:extLst>
          </p:cNvPr>
          <p:cNvSpPr>
            <a:spLocks noGrp="1"/>
          </p:cNvSpPr>
          <p:nvPr>
            <p:ph sz="half" idx="1"/>
          </p:nvPr>
        </p:nvSpPr>
        <p:spPr>
          <a:xfrm>
            <a:off x="30163" y="220663"/>
            <a:ext cx="4541837" cy="6637337"/>
          </a:xfrm>
        </p:spPr>
        <p:txBody>
          <a:bodyPr/>
          <a:lstStyle/>
          <a:p>
            <a:pPr eaLnBrk="1" hangingPunct="1">
              <a:buFont typeface="Wingdings 2" panose="05020102010507070707" pitchFamily="18" charset="2"/>
              <a:buNone/>
            </a:pPr>
            <a:r>
              <a:rPr lang="en-US" altLang="en-US" sz="2400" u="sng">
                <a:latin typeface="Arial Black" panose="020B0A04020102020204" pitchFamily="34" charset="0"/>
              </a:rPr>
              <a:t>4- </a:t>
            </a:r>
            <a:r>
              <a:rPr lang="en-US" altLang="en-US" sz="2800" u="sng">
                <a:latin typeface="Arial Black" panose="020B0A04020102020204" pitchFamily="34" charset="0"/>
              </a:rPr>
              <a:t>Internal granular layer</a:t>
            </a:r>
          </a:p>
          <a:p>
            <a:pPr eaLnBrk="1" hangingPunct="1">
              <a:buFont typeface="Wingdings 2" panose="05020102010507070707" pitchFamily="18" charset="2"/>
              <a:buNone/>
            </a:pPr>
            <a:r>
              <a:rPr lang="en-US" altLang="en-US" sz="2800" b="1" u="sng">
                <a:solidFill>
                  <a:srgbClr val="FF0000"/>
                </a:solidFill>
              </a:rPr>
              <a:t>Cell bodies</a:t>
            </a:r>
            <a:r>
              <a:rPr lang="en-US" altLang="en-US" sz="2800">
                <a:solidFill>
                  <a:srgbClr val="FF0000"/>
                </a:solidFill>
              </a:rPr>
              <a:t>: </a:t>
            </a:r>
            <a:r>
              <a:rPr lang="en-US" altLang="en-US" sz="2800">
                <a:solidFill>
                  <a:srgbClr val="FF0000"/>
                </a:solidFill>
                <a:latin typeface="Arial" panose="020B0604020202020204" pitchFamily="34" charset="0"/>
                <a:cs typeface="Arial" panose="020B0604020202020204" pitchFamily="34" charset="0"/>
              </a:rPr>
              <a:t>▲ ▲ </a:t>
            </a:r>
            <a:r>
              <a:rPr lang="en-US" altLang="en-US" sz="2800" b="1">
                <a:solidFill>
                  <a:srgbClr val="002060"/>
                </a:solidFill>
                <a:latin typeface="Arial Black" panose="020B0A04020102020204" pitchFamily="34" charset="0"/>
              </a:rPr>
              <a:t>granule</a:t>
            </a:r>
            <a:r>
              <a:rPr lang="en-US" altLang="en-US" sz="2800" b="1"/>
              <a:t> cells</a:t>
            </a:r>
          </a:p>
          <a:p>
            <a:pPr eaLnBrk="1" hangingPunct="1">
              <a:buFont typeface="Wingdings" panose="05000000000000000000" pitchFamily="2" charset="2"/>
              <a:buNone/>
            </a:pPr>
            <a:r>
              <a:rPr lang="en-US" altLang="en-US" sz="2800" u="sng">
                <a:latin typeface="Arial Black" panose="020B0A04020102020204" pitchFamily="34" charset="0"/>
              </a:rPr>
              <a:t>5- Internal pyramidal </a:t>
            </a:r>
          </a:p>
          <a:p>
            <a:pPr eaLnBrk="1" hangingPunct="1">
              <a:buFont typeface="Wingdings" panose="05000000000000000000" pitchFamily="2" charset="2"/>
              <a:buNone/>
            </a:pPr>
            <a:r>
              <a:rPr lang="en-US" altLang="en-US" sz="2800" u="sng">
                <a:latin typeface="Arial Black" panose="020B0A04020102020204" pitchFamily="34" charset="0"/>
              </a:rPr>
              <a:t>cell layer</a:t>
            </a:r>
          </a:p>
          <a:p>
            <a:pPr eaLnBrk="1" hangingPunct="1">
              <a:buFont typeface="Wingdings 2" panose="05020102010507070707" pitchFamily="18" charset="2"/>
              <a:buNone/>
            </a:pPr>
            <a:r>
              <a:rPr lang="en-US" altLang="en-US" sz="2800" b="1"/>
              <a:t>med.- sized &amp; Large </a:t>
            </a:r>
            <a:r>
              <a:rPr lang="en-US" altLang="en-US" sz="2800" b="1">
                <a:solidFill>
                  <a:srgbClr val="002060"/>
                </a:solidFill>
                <a:latin typeface="Arial Black" panose="020B0A04020102020204" pitchFamily="34" charset="0"/>
              </a:rPr>
              <a:t>pyramidal</a:t>
            </a:r>
            <a:r>
              <a:rPr lang="en-US" altLang="en-US" sz="2800" b="1"/>
              <a:t> cells</a:t>
            </a:r>
            <a:endParaRPr lang="en-US" altLang="en-US" sz="2800" b="1">
              <a:solidFill>
                <a:srgbClr val="FF0000"/>
              </a:solidFill>
            </a:endParaRPr>
          </a:p>
          <a:p>
            <a:pPr eaLnBrk="1" hangingPunct="1">
              <a:buFont typeface="Wingdings 2" panose="05020102010507070707" pitchFamily="18" charset="2"/>
              <a:buNone/>
            </a:pPr>
            <a:r>
              <a:rPr lang="en-US" altLang="en-US" sz="2800" b="1">
                <a:latin typeface="Arial Black" panose="020B0A04020102020204" pitchFamily="34" charset="0"/>
              </a:rPr>
              <a:t>= </a:t>
            </a:r>
            <a:r>
              <a:rPr lang="en-US" altLang="en-US" sz="2800" b="1">
                <a:solidFill>
                  <a:srgbClr val="FF0000"/>
                </a:solidFill>
                <a:latin typeface="Arial Black" panose="020B0A04020102020204" pitchFamily="34" charset="0"/>
              </a:rPr>
              <a:t>Betz cells</a:t>
            </a:r>
            <a:endParaRPr lang="en-US" altLang="en-US" sz="2800">
              <a:solidFill>
                <a:srgbClr val="FF0000"/>
              </a:solidFill>
              <a:latin typeface="Arial Black" panose="020B0A04020102020204" pitchFamily="34" charset="0"/>
            </a:endParaRPr>
          </a:p>
          <a:p>
            <a:pPr eaLnBrk="1" hangingPunct="1">
              <a:buFont typeface="Wingdings 2" panose="05020102010507070707" pitchFamily="18" charset="2"/>
              <a:buNone/>
            </a:pPr>
            <a:r>
              <a:rPr lang="en-US" altLang="en-US" sz="2800" u="sng">
                <a:latin typeface="Arial Black" panose="020B0A04020102020204" pitchFamily="34" charset="0"/>
              </a:rPr>
              <a:t>6- The polymorphic layer multiform</a:t>
            </a:r>
          </a:p>
          <a:p>
            <a:pPr eaLnBrk="1" hangingPunct="1">
              <a:buFont typeface="Wingdings 2" panose="05020102010507070707" pitchFamily="18" charset="2"/>
              <a:buNone/>
            </a:pPr>
            <a:r>
              <a:rPr lang="en-US" altLang="en-US" sz="2800" b="1"/>
              <a:t>The deepest &amp; broadest</a:t>
            </a:r>
          </a:p>
          <a:p>
            <a:pPr eaLnBrk="1" hangingPunct="1">
              <a:buFont typeface="Wingdings 2" panose="05020102010507070707" pitchFamily="18" charset="2"/>
              <a:buNone/>
            </a:pPr>
            <a:r>
              <a:rPr lang="en-US" altLang="en-US" sz="2800" b="1" u="sng">
                <a:solidFill>
                  <a:srgbClr val="FF0000"/>
                </a:solidFill>
              </a:rPr>
              <a:t>Contain </a:t>
            </a:r>
            <a:r>
              <a:rPr lang="en-US" altLang="en-US" sz="2800"/>
              <a:t> </a:t>
            </a:r>
            <a:r>
              <a:rPr lang="en-US" altLang="en-US" sz="2800" b="1"/>
              <a:t>cells of </a:t>
            </a:r>
            <a:r>
              <a:rPr lang="en-US" altLang="en-US" sz="2800" b="1">
                <a:solidFill>
                  <a:srgbClr val="FF0000"/>
                </a:solidFill>
                <a:latin typeface="Arial Black" panose="020B0A04020102020204" pitchFamily="34" charset="0"/>
              </a:rPr>
              <a:t>Martinotti</a:t>
            </a:r>
          </a:p>
          <a:p>
            <a:pPr eaLnBrk="1" hangingPunct="1">
              <a:buFont typeface="Wingdings 2" panose="05020102010507070707" pitchFamily="18" charset="2"/>
              <a:buNone/>
            </a:pPr>
            <a:endParaRPr lang="en-US" altLang="en-US" sz="2400" b="1">
              <a:solidFill>
                <a:srgbClr val="FF0000"/>
              </a:solidFill>
            </a:endParaRPr>
          </a:p>
        </p:txBody>
      </p:sp>
      <p:pic>
        <p:nvPicPr>
          <p:cNvPr id="22534" name="Picture 4" descr="cerebrum-1">
            <a:extLst>
              <a:ext uri="{FF2B5EF4-FFF2-40B4-BE49-F238E27FC236}">
                <a16:creationId xmlns:a16="http://schemas.microsoft.com/office/drawing/2014/main" id="{09333BA6-63A9-4D11-8655-4EEECAC2A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
            <a:ext cx="435292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CE628BCE2FBAD340B56B2A0F64962C1C" ma:contentTypeVersion="5" ma:contentTypeDescription="إنشاء مستند جديد." ma:contentTypeScope="" ma:versionID="f9382714747e3b985717340a48ee9d95">
  <xsd:schema xmlns:xsd="http://www.w3.org/2001/XMLSchema" xmlns:xs="http://www.w3.org/2001/XMLSchema" xmlns:p="http://schemas.microsoft.com/office/2006/metadata/properties" xmlns:ns2="15cfeffd-ee9c-41ab-a5d7-1e72fc5efa65" targetNamespace="http://schemas.microsoft.com/office/2006/metadata/properties" ma:root="true" ma:fieldsID="68b32a4f4797db0a1dfd762b3ef5f689" ns2:_="">
    <xsd:import namespace="15cfeffd-ee9c-41ab-a5d7-1e72fc5efa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effd-ee9c-41ab-a5d7-1e72fc5ef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B3CD53-5656-4126-8B49-62506C61D84F}">
  <ds:schemaRefs>
    <ds:schemaRef ds:uri="http://schemas.microsoft.com/office/2006/metadata/contentType"/>
    <ds:schemaRef ds:uri="http://schemas.microsoft.com/office/2006/metadata/properties/metaAttributes"/>
    <ds:schemaRef ds:uri="http://www.w3.org/2000/xmlns/"/>
    <ds:schemaRef ds:uri="http://www.w3.org/2001/XMLSchema"/>
    <ds:schemaRef ds:uri="15cfeffd-ee9c-41ab-a5d7-1e72fc5efa65"/>
  </ds:schemaRefs>
</ds:datastoreItem>
</file>

<file path=customXml/itemProps2.xml><?xml version="1.0" encoding="utf-8"?>
<ds:datastoreItem xmlns:ds="http://schemas.openxmlformats.org/officeDocument/2006/customXml" ds:itemID="{E8D6F01A-DC77-4823-A4AF-DDA5008C35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3143</TotalTime>
  <Words>988</Words>
  <Application>Microsoft Office PowerPoint</Application>
  <PresentationFormat>On-screen Show (4:3)</PresentationFormat>
  <Paragraphs>138</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Histology of the cerebral Cortex</vt:lpstr>
      <vt:lpstr>Cerebrum</vt:lpstr>
      <vt:lpstr>PowerPoint Presentation</vt:lpstr>
      <vt:lpstr>PowerPoint Presentation</vt:lpstr>
      <vt:lpstr>Histological section of cerebral cortex contain: </vt:lpstr>
      <vt:lpstr>PowerPoint Presentation</vt:lpstr>
      <vt:lpstr>Types of neurons in the cerebral cortex </vt:lpstr>
      <vt:lpstr>6 Layers of the cerebral cortex in the motor area</vt:lpstr>
      <vt:lpstr>PowerPoint Presentation</vt:lpstr>
      <vt:lpstr>Cyto-architecture of some cerebral areas </vt:lpstr>
      <vt:lpstr>PowerPoint Presentation</vt:lpstr>
      <vt:lpstr>Histology of the cerebellum </vt:lpstr>
      <vt:lpstr>Cerebellum</vt:lpstr>
      <vt:lpstr>Cerebellar cortex</vt:lpstr>
      <vt:lpstr>1-Molecular layer: 2- Purkinje cell layer. 3- Granular layer.   </vt:lpstr>
      <vt:lpstr>PowerPoint Presentation</vt:lpstr>
      <vt:lpstr>PowerPoint Presentation</vt:lpstr>
      <vt:lpstr>The cerebellar glomeruli:</vt:lpstr>
      <vt:lpstr>The fiber architecture of the cerebellar cortex:</vt:lpstr>
      <vt:lpstr>The Brain Barriers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Cerebrum</dc:title>
  <dc:creator>Teshreen Zeitoun</dc:creator>
  <cp:lastModifiedBy>Sanabil Hassanat</cp:lastModifiedBy>
  <cp:revision>223</cp:revision>
  <dcterms:created xsi:type="dcterms:W3CDTF">2006-08-16T00:00:00Z</dcterms:created>
  <dcterms:modified xsi:type="dcterms:W3CDTF">2021-12-23T08:06:06Z</dcterms:modified>
</cp:coreProperties>
</file>