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7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  <p:sldMasterId id="2147483660" r:id="rId2"/>
    <p:sldMasterId id="2147483674" r:id="rId3"/>
    <p:sldMasterId id="2147483687" r:id="rId4"/>
    <p:sldMasterId id="2147483700" r:id="rId5"/>
    <p:sldMasterId id="2147483713" r:id="rId6"/>
    <p:sldMasterId id="2147483725" r:id="rId7"/>
    <p:sldMasterId id="2147483737" r:id="rId8"/>
  </p:sldMasterIdLst>
  <p:notesMasterIdLst>
    <p:notesMasterId r:id="rId34"/>
  </p:notesMasterIdLst>
  <p:sldIdLst>
    <p:sldId id="340" r:id="rId9"/>
    <p:sldId id="325" r:id="rId10"/>
    <p:sldId id="326" r:id="rId11"/>
    <p:sldId id="256" r:id="rId12"/>
    <p:sldId id="304" r:id="rId13"/>
    <p:sldId id="333" r:id="rId14"/>
    <p:sldId id="286" r:id="rId15"/>
    <p:sldId id="334" r:id="rId16"/>
    <p:sldId id="336" r:id="rId17"/>
    <p:sldId id="293" r:id="rId18"/>
    <p:sldId id="310" r:id="rId19"/>
    <p:sldId id="335" r:id="rId20"/>
    <p:sldId id="337" r:id="rId21"/>
    <p:sldId id="294" r:id="rId22"/>
    <p:sldId id="295" r:id="rId23"/>
    <p:sldId id="296" r:id="rId24"/>
    <p:sldId id="298" r:id="rId25"/>
    <p:sldId id="257" r:id="rId26"/>
    <p:sldId id="262" r:id="rId27"/>
    <p:sldId id="264" r:id="rId28"/>
    <p:sldId id="338" r:id="rId29"/>
    <p:sldId id="263" r:id="rId30"/>
    <p:sldId id="324" r:id="rId31"/>
    <p:sldId id="329" r:id="rId32"/>
    <p:sldId id="339" r:id="rId33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40F0A4-3C64-4233-9104-7B45C75FDEAF}" v="98" dt="2022-04-11T21:14:53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3" d="100"/>
          <a:sy n="73" d="100"/>
        </p:scale>
        <p:origin x="16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notesMaster" Target="notesMasters/notesMaster1.xml"/><Relationship Id="rId42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Mohammed" userId="818e9af9-07b9-4e66-926f-ccbf6f764297" providerId="ADAL" clId="{D340F0A4-3C64-4233-9104-7B45C75FDEAF}"/>
    <pc:docChg chg="modSld">
      <pc:chgData name="NAMohammed" userId="818e9af9-07b9-4e66-926f-ccbf6f764297" providerId="ADAL" clId="{D340F0A4-3C64-4233-9104-7B45C75FDEAF}" dt="2022-04-11T21:14:53.749" v="95" actId="20577"/>
      <pc:docMkLst>
        <pc:docMk/>
      </pc:docMkLst>
      <pc:sldChg chg="modSp">
        <pc:chgData name="NAMohammed" userId="818e9af9-07b9-4e66-926f-ccbf6f764297" providerId="ADAL" clId="{D340F0A4-3C64-4233-9104-7B45C75FDEAF}" dt="2022-04-11T20:59:55.747" v="6" actId="33524"/>
        <pc:sldMkLst>
          <pc:docMk/>
          <pc:sldMk cId="0" sldId="256"/>
        </pc:sldMkLst>
        <pc:spChg chg="mod">
          <ac:chgData name="NAMohammed" userId="818e9af9-07b9-4e66-926f-ccbf6f764297" providerId="ADAL" clId="{D340F0A4-3C64-4233-9104-7B45C75FDEAF}" dt="2022-04-11T20:59:26.520" v="5" actId="5793"/>
          <ac:spMkLst>
            <pc:docMk/>
            <pc:sldMk cId="0" sldId="256"/>
            <ac:spMk id="2054" creationId="{00000000-0000-0000-0000-000000000000}"/>
          </ac:spMkLst>
        </pc:spChg>
        <pc:spChg chg="mod">
          <ac:chgData name="NAMohammed" userId="818e9af9-07b9-4e66-926f-ccbf6f764297" providerId="ADAL" clId="{D340F0A4-3C64-4233-9104-7B45C75FDEAF}" dt="2022-04-11T20:59:55.747" v="6" actId="33524"/>
          <ac:spMkLst>
            <pc:docMk/>
            <pc:sldMk cId="0" sldId="256"/>
            <ac:spMk id="2058" creationId="{00000000-0000-0000-0000-000000000000}"/>
          </ac:spMkLst>
        </pc:spChg>
      </pc:sldChg>
      <pc:sldChg chg="modSp">
        <pc:chgData name="NAMohammed" userId="818e9af9-07b9-4e66-926f-ccbf6f764297" providerId="ADAL" clId="{D340F0A4-3C64-4233-9104-7B45C75FDEAF}" dt="2022-04-11T21:13:42.694" v="94" actId="313"/>
        <pc:sldMkLst>
          <pc:docMk/>
          <pc:sldMk cId="0" sldId="262"/>
        </pc:sldMkLst>
        <pc:spChg chg="mod">
          <ac:chgData name="NAMohammed" userId="818e9af9-07b9-4e66-926f-ccbf6f764297" providerId="ADAL" clId="{D340F0A4-3C64-4233-9104-7B45C75FDEAF}" dt="2022-04-11T21:13:42.694" v="94" actId="313"/>
          <ac:spMkLst>
            <pc:docMk/>
            <pc:sldMk cId="0" sldId="262"/>
            <ac:spMk id="8201" creationId="{00000000-0000-0000-0000-000000000000}"/>
          </ac:spMkLst>
        </pc:spChg>
      </pc:sldChg>
      <pc:sldChg chg="modSp">
        <pc:chgData name="NAMohammed" userId="818e9af9-07b9-4e66-926f-ccbf6f764297" providerId="ADAL" clId="{D340F0A4-3C64-4233-9104-7B45C75FDEAF}" dt="2022-04-11T21:14:53.749" v="95" actId="20577"/>
        <pc:sldMkLst>
          <pc:docMk/>
          <pc:sldMk cId="0" sldId="264"/>
        </pc:sldMkLst>
        <pc:spChg chg="mod">
          <ac:chgData name="NAMohammed" userId="818e9af9-07b9-4e66-926f-ccbf6f764297" providerId="ADAL" clId="{D340F0A4-3C64-4233-9104-7B45C75FDEAF}" dt="2022-04-11T21:14:53.749" v="95" actId="20577"/>
          <ac:spMkLst>
            <pc:docMk/>
            <pc:sldMk cId="0" sldId="264"/>
            <ac:spMk id="10246" creationId="{00000000-0000-0000-0000-000000000000}"/>
          </ac:spMkLst>
        </pc:spChg>
      </pc:sldChg>
      <pc:sldChg chg="delSp modSp modAnim">
        <pc:chgData name="NAMohammed" userId="818e9af9-07b9-4e66-926f-ccbf6f764297" providerId="ADAL" clId="{D340F0A4-3C64-4233-9104-7B45C75FDEAF}" dt="2022-04-11T21:08:15.992" v="78" actId="20577"/>
        <pc:sldMkLst>
          <pc:docMk/>
          <pc:sldMk cId="0" sldId="293"/>
        </pc:sldMkLst>
        <pc:spChg chg="mod">
          <ac:chgData name="NAMohammed" userId="818e9af9-07b9-4e66-926f-ccbf6f764297" providerId="ADAL" clId="{D340F0A4-3C64-4233-9104-7B45C75FDEAF}" dt="2022-04-11T21:08:15.992" v="78" actId="20577"/>
          <ac:spMkLst>
            <pc:docMk/>
            <pc:sldMk cId="0" sldId="293"/>
            <ac:spMk id="119811" creationId="{00000000-0000-0000-0000-000000000000}"/>
          </ac:spMkLst>
        </pc:spChg>
        <pc:graphicFrameChg chg="del mod">
          <ac:chgData name="NAMohammed" userId="818e9af9-07b9-4e66-926f-ccbf6f764297" providerId="ADAL" clId="{D340F0A4-3C64-4233-9104-7B45C75FDEAF}" dt="2022-04-11T21:06:16.754" v="22"/>
          <ac:graphicFrameMkLst>
            <pc:docMk/>
            <pc:sldMk cId="0" sldId="293"/>
            <ac:graphicFrameMk id="2" creationId="{4AD23BAD-9544-4FB2-BFAD-A17BAFE2D93C}"/>
          </ac:graphicFrameMkLst>
        </pc:graphicFrameChg>
      </pc:sldChg>
      <pc:sldChg chg="modSp">
        <pc:chgData name="NAMohammed" userId="818e9af9-07b9-4e66-926f-ccbf6f764297" providerId="ADAL" clId="{D340F0A4-3C64-4233-9104-7B45C75FDEAF}" dt="2022-04-11T21:04:13.408" v="19" actId="113"/>
        <pc:sldMkLst>
          <pc:docMk/>
          <pc:sldMk cId="0" sldId="336"/>
        </pc:sldMkLst>
        <pc:spChg chg="mod">
          <ac:chgData name="NAMohammed" userId="818e9af9-07b9-4e66-926f-ccbf6f764297" providerId="ADAL" clId="{D340F0A4-3C64-4233-9104-7B45C75FDEAF}" dt="2022-04-11T21:02:11.551" v="16" actId="113"/>
          <ac:spMkLst>
            <pc:docMk/>
            <pc:sldMk cId="0" sldId="336"/>
            <ac:spMk id="174085" creationId="{00000000-0000-0000-0000-000000000000}"/>
          </ac:spMkLst>
        </pc:spChg>
        <pc:spChg chg="mod">
          <ac:chgData name="NAMohammed" userId="818e9af9-07b9-4e66-926f-ccbf6f764297" providerId="ADAL" clId="{D340F0A4-3C64-4233-9104-7B45C75FDEAF}" dt="2022-04-11T21:02:42.202" v="17" actId="113"/>
          <ac:spMkLst>
            <pc:docMk/>
            <pc:sldMk cId="0" sldId="336"/>
            <ac:spMk id="174086" creationId="{00000000-0000-0000-0000-000000000000}"/>
          </ac:spMkLst>
        </pc:spChg>
        <pc:spChg chg="mod">
          <ac:chgData name="NAMohammed" userId="818e9af9-07b9-4e66-926f-ccbf6f764297" providerId="ADAL" clId="{D340F0A4-3C64-4233-9104-7B45C75FDEAF}" dt="2022-04-11T21:04:13.408" v="19" actId="113"/>
          <ac:spMkLst>
            <pc:docMk/>
            <pc:sldMk cId="0" sldId="336"/>
            <ac:spMk id="174088" creationId="{00000000-0000-0000-0000-000000000000}"/>
          </ac:spMkLst>
        </pc:spChg>
        <pc:spChg chg="mod">
          <ac:chgData name="NAMohammed" userId="818e9af9-07b9-4e66-926f-ccbf6f764297" providerId="ADAL" clId="{D340F0A4-3C64-4233-9104-7B45C75FDEAF}" dt="2022-04-11T21:03:59.207" v="18" actId="113"/>
          <ac:spMkLst>
            <pc:docMk/>
            <pc:sldMk cId="0" sldId="336"/>
            <ac:spMk id="17408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/>
            </a:lvl1pPr>
          </a:lstStyle>
          <a:p>
            <a:fld id="{B322F0AE-BC4B-4064-B505-3237467B0B03}" type="slidenum">
              <a:rPr lang="ar-SA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/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9" name="Freeform 5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0" name="Freeform 6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1" name="Freeform 7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  <p:sp>
          <p:nvSpPr>
            <p:cNvPr id="6" name="Freeform 9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7" name="Freeform 10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27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AE9B4A3-88FD-416C-9162-047B83C5F93E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1F18D8-B7D3-4290-BD95-1CABE0CF731F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A61861-7529-4BB4-BA2F-9119C72AAAF3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/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9" name="Freeform 5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0" name="Freeform 6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1" name="Freeform 7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  <p:sp>
          <p:nvSpPr>
            <p:cNvPr id="6" name="Freeform 9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7" name="Freeform 10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68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5C0B1B-02AC-4907-8297-1A941854F4DC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024989-BA6D-4990-AAF4-5184ADE04B29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71E37A-89ED-4E4A-AF94-8EAD9426E973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97AE6D-2858-4E13-90C4-BC0E80737F85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0E0FDA-BDFF-4490-BE21-1CBA683971D7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68D126-EB70-4638-BA46-F9847A129CF6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7C869-D980-41C3-AE77-28EF60132AC9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426EE1-F238-4FB7-A38E-686618DA6F98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1B109-564B-4B20-BCA5-6699F6086D07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DCD73-B933-4994-B5AC-29B5841A2312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0FF083-5EF4-4B8C-9901-465EB07B10C5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155A94-1F37-4D0C-A5B2-24D4506BF3B9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F9E5BB-3B29-409C-A574-B550FA549389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D18BA0-477D-41C1-95BF-0C3C91C28BB1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6" name="Group 4"/>
            <p:cNvGrpSpPr/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</p:grpSp>
      <p:sp>
        <p:nvSpPr>
          <p:cNvPr id="94242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7E989A-6D63-47E9-B7A7-0F9487F80379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44F9C-0476-4AFD-AA7D-804D34BB143C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BAEA6-E436-44C3-9BF4-0CEBCE76A3F7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3358A-DD91-4AB9-9A90-990A0D5699EF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1195A-98A3-4AEB-B9C9-070943EA74C4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F400BB-F877-4A53-98AE-CDF3B2FE5BAF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24DAC-7EFF-49E0-BB6F-65D6B8734A87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92A1A-1A7D-47CA-B4F0-3B862A8DC4AA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74BA2-C8A1-47A5-A8AF-2B26F34FE5CE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F6C6B-8CAC-4C35-8AD6-5DF8672295BD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C12A2-E265-4DF1-A9D8-462B12AA38C4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403AE7-D0C4-44E0-ACAD-43B5F7169974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430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7ADFD-DA2D-409C-8E73-3A4A63DCAD84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6" name="Group 4"/>
            <p:cNvGrpSpPr/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</p:grpSp>
      <p:sp>
        <p:nvSpPr>
          <p:cNvPr id="102434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2435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932399-5C2A-42B6-A024-4F92ABD2D9C4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53F9D-FDEE-423B-BC61-C04BD60CCFC0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3DE2B-F3E5-49FB-868E-848EDD66D100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5FC79B-1EF1-49EA-8748-B61ED2D17306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756291-C43B-41A2-B841-90EB90EE2402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50546-432F-4769-BE3B-F59EACE7BD48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B6FF5-17EC-46C7-A73E-BC6239B62E77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68AA8-B4B6-411C-8505-1F7535C9D963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CEE10-3C49-44CE-B349-555A209B8B80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5AB8B-3229-48BF-95DB-773FDEC47EC8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69E824-13BB-405B-BAEC-6D6D907A862E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36B15-E3B2-4B91-BF6C-B386EE77655E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7AA39-3017-4333-91FD-2C6F2FD60DC8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6" name="Group 4"/>
            <p:cNvGrpSpPr/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</p:grpSp>
      <p:sp>
        <p:nvSpPr>
          <p:cNvPr id="106530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6531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373B05-7DAA-44A3-808D-05F133B39B46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5E35CF-88A3-409B-8F8D-70349812B75E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7B416-60C4-4DA2-BF20-1250761F2B34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26CFA-7655-4389-8145-344AA22256F8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8B1D9-9CCC-440A-A3BC-11F79DD676E3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F09A2-3569-44F1-BD31-2A4AC8765E56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CDD6F-C4E4-429D-A5EE-0D918EF6B868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E59B8-D000-4CBF-8F81-169610285B89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0A132-735A-4BA7-9909-0EF497765EF9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4A91A-1971-41B8-855F-6F4C1138F70D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7232F-1FC4-42A8-A949-AC7873BB7C7E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A49B5-15D7-46BD-B069-08DEED3BEDCF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B79B1B-6C40-490E-9961-8D3E5FEB1909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43000" y="1981200"/>
            <a:ext cx="3810000" cy="4114800"/>
          </a:xfrm>
        </p:spPr>
        <p:txBody>
          <a:bodyPr/>
          <a:lstStyle/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B5206-43A5-4875-95F4-9F7A9D0903AC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/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/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927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927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D9B25-1DEE-44B2-9D67-014FD528D9DC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66188-195C-4336-92E4-6E1CDBFAEC02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07EEE-A316-49B2-880B-14007A0F8198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FFF6A-2F8C-4B1D-B9C4-DBBFF2865244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9F321-3B66-4E43-B99C-794EB7AC1AF1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143F1-519D-4DE1-AB23-A4B2A312A0B5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63F94-2F59-4697-A42C-C158B1B1429E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6191E-1B54-4D7A-8DBF-ABD9264EC85E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34812-A3AD-41AF-B5AD-D98A5A9927D5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B8FEF2-2A68-49CC-BB4F-E7472C19CE86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FB42D-9B6A-44F9-BEDD-7341A49B1689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BC37E-B959-4710-8932-9BC8F674F3F7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/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/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3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433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E6737-031A-46DC-8FDA-E75F8A44FA1A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9A172-1316-4FE7-9249-86ADDB827FFE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0C188-E38A-41B1-87A4-5C5A9CAE3427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2961F-0052-4A63-817C-FB95D7D1CA81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D128C-682B-4476-A1E7-B1F6DB41B7ED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1B999-FB0C-4946-BFB0-247B7AFE73E2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DBB82-30D2-4671-A44D-C7D35EF7285F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DB356-E975-4718-BA3C-5038103303E2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777610-511E-43B4-813E-56805E8EF5BB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46669-8F05-406A-AADC-CAEBA00D38C8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5AD11-5816-4A81-9083-838197990924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7FB33-FB4F-4376-84A2-801AC356EBD4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5" name="Group 3"/>
            <p:cNvGrpSpPr/>
            <p:nvPr userDrawn="1"/>
          </p:nvGrpSpPr>
          <p:grpSpPr bwMode="auto">
            <a:xfrm>
              <a:off x="-162" y="-15"/>
              <a:ext cx="5996" cy="4554"/>
              <a:chOff x="-162" y="-15"/>
              <a:chExt cx="5996" cy="4554"/>
            </a:xfrm>
          </p:grpSpPr>
          <p:sp>
            <p:nvSpPr>
              <p:cNvPr id="20" name="Freeform 4"/>
              <p:cNvSpPr/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5"/>
              <p:cNvSpPr/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Freeform 6"/>
              <p:cNvSpPr/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7"/>
              <p:cNvSpPr/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8"/>
              <p:cNvSpPr/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Freeform 9"/>
              <p:cNvSpPr/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Freeform 10"/>
              <p:cNvSpPr/>
              <p:nvPr userDrawn="1"/>
            </p:nvSpPr>
            <p:spPr bwMode="hidden">
              <a:xfrm rot="3318475">
                <a:off x="2254" y="189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Freeform 11"/>
              <p:cNvSpPr/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12"/>
              <p:cNvSpPr/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Freeform 13"/>
              <p:cNvSpPr/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14"/>
              <p:cNvSpPr/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Freeform 15"/>
              <p:cNvSpPr/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Freeform 16"/>
              <p:cNvSpPr/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Freeform 17"/>
              <p:cNvSpPr/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Freeform 18"/>
              <p:cNvSpPr/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Freeform 19"/>
              <p:cNvSpPr/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Freeform 20"/>
              <p:cNvSpPr/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Freeform 21"/>
              <p:cNvSpPr/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Freeform 22"/>
              <p:cNvSpPr/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Freeform 23"/>
              <p:cNvSpPr/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Freeform 24"/>
              <p:cNvSpPr/>
              <p:nvPr userDrawn="1"/>
            </p:nvSpPr>
            <p:spPr bwMode="hidden">
              <a:xfrm rot="3318475">
                <a:off x="-73" y="200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Freeform 25"/>
              <p:cNvSpPr/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Freeform 26"/>
              <p:cNvSpPr/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Freeform 27"/>
              <p:cNvSpPr/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Freeform 28"/>
              <p:cNvSpPr/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Freeform 29"/>
              <p:cNvSpPr/>
              <p:nvPr userDrawn="1"/>
            </p:nvSpPr>
            <p:spPr bwMode="hidden">
              <a:xfrm rot="6284068">
                <a:off x="1169" y="290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Freeform 30"/>
              <p:cNvSpPr/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Freeform 31"/>
              <p:cNvSpPr/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Freeform 32"/>
              <p:cNvSpPr/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Freeform 33"/>
              <p:cNvSpPr/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Freeform 34"/>
              <p:cNvSpPr/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Freeform 35"/>
              <p:cNvSpPr/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36"/>
              <p:cNvSpPr/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Freeform 37"/>
              <p:cNvSpPr/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Freeform 38"/>
              <p:cNvSpPr/>
              <p:nvPr userDrawn="1"/>
            </p:nvSpPr>
            <p:spPr bwMode="hidden">
              <a:xfrm rot="3318475">
                <a:off x="186" y="-9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Freeform 39"/>
              <p:cNvSpPr/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Freeform 40"/>
              <p:cNvSpPr/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Freeform 41"/>
              <p:cNvSpPr/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Freeform 42"/>
              <p:cNvSpPr/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43"/>
              <p:cNvSpPr/>
              <p:nvPr userDrawn="1"/>
            </p:nvSpPr>
            <p:spPr bwMode="hidden">
              <a:xfrm rot="6284068">
                <a:off x="1296" y="94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Freeform 44"/>
              <p:cNvSpPr/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Freeform 45"/>
              <p:cNvSpPr/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Freeform 46"/>
              <p:cNvSpPr/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Freeform 47"/>
              <p:cNvSpPr/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Freeform 48"/>
              <p:cNvSpPr/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Freeform 49"/>
              <p:cNvSpPr/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Freeform 50"/>
              <p:cNvSpPr/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Freeform 51"/>
              <p:cNvSpPr/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Freeform 52"/>
              <p:cNvSpPr/>
              <p:nvPr userDrawn="1"/>
            </p:nvSpPr>
            <p:spPr bwMode="hidden">
              <a:xfrm rot="3318475">
                <a:off x="2005" y="5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Freeform 53"/>
              <p:cNvSpPr/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54"/>
              <p:cNvSpPr/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Freeform 55"/>
              <p:cNvSpPr/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Freeform 56"/>
              <p:cNvSpPr/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Freeform 57"/>
              <p:cNvSpPr/>
              <p:nvPr userDrawn="1"/>
            </p:nvSpPr>
            <p:spPr bwMode="hidden">
              <a:xfrm rot="6284068">
                <a:off x="3391" y="94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Freeform 58"/>
              <p:cNvSpPr/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Freeform 59"/>
              <p:cNvSpPr/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Freeform 60"/>
              <p:cNvSpPr/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Freeform 61"/>
              <p:cNvSpPr/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Freeform 62"/>
              <p:cNvSpPr/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Freeform 63"/>
              <p:cNvSpPr/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Freeform 64"/>
              <p:cNvSpPr/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Freeform 65"/>
              <p:cNvSpPr/>
              <p:nvPr userDrawn="1"/>
            </p:nvSpPr>
            <p:spPr bwMode="hidden">
              <a:xfrm rot="3318475">
                <a:off x="4137" y="-4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Freeform 66"/>
              <p:cNvSpPr/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Freeform 67"/>
              <p:cNvSpPr/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Freeform 68"/>
              <p:cNvSpPr/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Freeform 69"/>
              <p:cNvSpPr/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Freeform 70"/>
              <p:cNvSpPr/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Freeform 71"/>
              <p:cNvSpPr/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Freeform 72"/>
              <p:cNvSpPr/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Freeform 73"/>
              <p:cNvSpPr/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Freeform 74"/>
              <p:cNvSpPr/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Freeform 75"/>
              <p:cNvSpPr/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Freeform 76"/>
              <p:cNvSpPr/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Freeform 77"/>
              <p:cNvSpPr/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Freeform 78"/>
              <p:cNvSpPr/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Freeform 79"/>
              <p:cNvSpPr/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Freeform 80"/>
              <p:cNvSpPr/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Freeform 81"/>
              <p:cNvSpPr/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Freeform 82"/>
              <p:cNvSpPr/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Freeform 83"/>
              <p:cNvSpPr/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Freeform 84"/>
              <p:cNvSpPr/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85"/>
            <p:cNvGrpSpPr/>
            <p:nvPr userDrawn="1"/>
          </p:nvGrpSpPr>
          <p:grpSpPr bwMode="auto">
            <a:xfrm>
              <a:off x="76" y="1909"/>
              <a:ext cx="5577" cy="1251"/>
              <a:chOff x="76" y="1909"/>
              <a:chExt cx="5577" cy="1251"/>
            </a:xfrm>
          </p:grpSpPr>
          <p:sp>
            <p:nvSpPr>
              <p:cNvPr id="7" name="Freeform 86"/>
              <p:cNvSpPr/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>
                  <a:gd name="T0" fmla="*/ 29 w 866"/>
                  <a:gd name="T1" fmla="*/ 302 h 795"/>
                  <a:gd name="T2" fmla="*/ 477 w 866"/>
                  <a:gd name="T3" fmla="*/ 1211 h 795"/>
                  <a:gd name="T4" fmla="*/ 639 w 866"/>
                  <a:gd name="T5" fmla="*/ 1155 h 795"/>
                  <a:gd name="T6" fmla="*/ 1088 w 866"/>
                  <a:gd name="T7" fmla="*/ 419 h 795"/>
                  <a:gd name="T8" fmla="*/ 1203 w 866"/>
                  <a:gd name="T9" fmla="*/ 232 h 795"/>
                  <a:gd name="T10" fmla="*/ 306 w 866"/>
                  <a:gd name="T11" fmla="*/ 0 h 795"/>
                  <a:gd name="T12" fmla="*/ 29 w 866"/>
                  <a:gd name="T13" fmla="*/ 302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87"/>
              <p:cNvGrpSpPr/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8" name="AutoShape 88"/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195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  <p:sp>
              <p:nvSpPr>
                <p:cNvPr id="19" name="Rectangle 89"/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195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9" name="Group 90"/>
              <p:cNvGrpSpPr/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6" name="AutoShape 91"/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525252"/>
                    </a:gs>
                    <a:gs pos="50000">
                      <a:srgbClr val="B2B2B2"/>
                    </a:gs>
                    <a:gs pos="100000">
                      <a:srgbClr val="52525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  <p:sp>
              <p:nvSpPr>
                <p:cNvPr id="17" name="Rectangle 92"/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EAEAEA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10" name="Group 93"/>
              <p:cNvGrpSpPr/>
              <p:nvPr/>
            </p:nvGrpSpPr>
            <p:grpSpPr bwMode="auto">
              <a:xfrm rot="-3629538">
                <a:off x="242" y="1946"/>
                <a:ext cx="1025" cy="952"/>
                <a:chOff x="1016" y="940"/>
                <a:chExt cx="2844" cy="2644"/>
              </a:xfrm>
            </p:grpSpPr>
            <p:sp>
              <p:nvSpPr>
                <p:cNvPr id="11" name="Freeform 94"/>
                <p:cNvSpPr/>
                <p:nvPr/>
              </p:nvSpPr>
              <p:spPr bwMode="auto">
                <a:xfrm>
                  <a:off x="1016" y="970"/>
                  <a:ext cx="2844" cy="2614"/>
                </a:xfrm>
                <a:custGeom>
                  <a:avLst/>
                  <a:gdLst>
                    <a:gd name="T0" fmla="*/ 184 w 866"/>
                    <a:gd name="T1" fmla="*/ 1947 h 795"/>
                    <a:gd name="T2" fmla="*/ 3064 w 866"/>
                    <a:gd name="T3" fmla="*/ 7783 h 795"/>
                    <a:gd name="T4" fmla="*/ 4099 w 866"/>
                    <a:gd name="T5" fmla="*/ 7428 h 795"/>
                    <a:gd name="T6" fmla="*/ 6979 w 866"/>
                    <a:gd name="T7" fmla="*/ 2693 h 795"/>
                    <a:gd name="T8" fmla="*/ 7721 w 866"/>
                    <a:gd name="T9" fmla="*/ 1493 h 795"/>
                    <a:gd name="T10" fmla="*/ 1964 w 866"/>
                    <a:gd name="T11" fmla="*/ 0 h 795"/>
                    <a:gd name="T12" fmla="*/ 184 w 866"/>
                    <a:gd name="T13" fmla="*/ 1947 h 79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folHlink"/>
                      </a:solidFill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" name="Freeform 95"/>
                <p:cNvSpPr/>
                <p:nvPr/>
              </p:nvSpPr>
              <p:spPr bwMode="auto">
                <a:xfrm>
                  <a:off x="1073" y="981"/>
                  <a:ext cx="641" cy="1919"/>
                </a:xfrm>
                <a:custGeom>
                  <a:avLst/>
                  <a:gdLst>
                    <a:gd name="T0" fmla="*/ 209 w 642"/>
                    <a:gd name="T1" fmla="*/ 42 h 1919"/>
                    <a:gd name="T2" fmla="*/ 1 w 642"/>
                    <a:gd name="T3" fmla="*/ 551 h 1919"/>
                    <a:gd name="T4" fmla="*/ 218 w 642"/>
                    <a:gd name="T5" fmla="*/ 1319 h 1919"/>
                    <a:gd name="T6" fmla="*/ 518 w 642"/>
                    <a:gd name="T7" fmla="*/ 1845 h 1919"/>
                    <a:gd name="T8" fmla="*/ 551 w 642"/>
                    <a:gd name="T9" fmla="*/ 1761 h 1919"/>
                    <a:gd name="T10" fmla="*/ 259 w 642"/>
                    <a:gd name="T11" fmla="*/ 1060 h 1919"/>
                    <a:gd name="T12" fmla="*/ 218 w 642"/>
                    <a:gd name="T13" fmla="*/ 559 h 1919"/>
                    <a:gd name="T14" fmla="*/ 343 w 642"/>
                    <a:gd name="T15" fmla="*/ 192 h 1919"/>
                    <a:gd name="T16" fmla="*/ 476 w 642"/>
                    <a:gd name="T17" fmla="*/ 117 h 1919"/>
                    <a:gd name="T18" fmla="*/ 635 w 642"/>
                    <a:gd name="T19" fmla="*/ 58 h 1919"/>
                    <a:gd name="T20" fmla="*/ 518 w 642"/>
                    <a:gd name="T21" fmla="*/ 8 h 1919"/>
                    <a:gd name="T22" fmla="*/ 326 w 642"/>
                    <a:gd name="T23" fmla="*/ 8 h 1919"/>
                    <a:gd name="T24" fmla="*/ 209 w 642"/>
                    <a:gd name="T25" fmla="*/ 42 h 19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EG"/>
                </a:p>
              </p:txBody>
            </p:sp>
            <p:sp>
              <p:nvSpPr>
                <p:cNvPr id="13" name="Freeform 96"/>
                <p:cNvSpPr/>
                <p:nvPr/>
              </p:nvSpPr>
              <p:spPr bwMode="auto">
                <a:xfrm>
                  <a:off x="1199" y="938"/>
                  <a:ext cx="2411" cy="628"/>
                </a:xfrm>
                <a:custGeom>
                  <a:avLst/>
                  <a:gdLst>
                    <a:gd name="T0" fmla="*/ 11 w 2411"/>
                    <a:gd name="T1" fmla="*/ 117 h 630"/>
                    <a:gd name="T2" fmla="*/ 250 w 2411"/>
                    <a:gd name="T3" fmla="*/ 10 h 630"/>
                    <a:gd name="T4" fmla="*/ 765 w 2411"/>
                    <a:gd name="T5" fmla="*/ 58 h 630"/>
                    <a:gd name="T6" fmla="*/ 1574 w 2411"/>
                    <a:gd name="T7" fmla="*/ 256 h 630"/>
                    <a:gd name="T8" fmla="*/ 2162 w 2411"/>
                    <a:gd name="T9" fmla="*/ 470 h 630"/>
                    <a:gd name="T10" fmla="*/ 2359 w 2411"/>
                    <a:gd name="T11" fmla="*/ 586 h 630"/>
                    <a:gd name="T12" fmla="*/ 2307 w 2411"/>
                    <a:gd name="T13" fmla="*/ 601 h 630"/>
                    <a:gd name="T14" fmla="*/ 1741 w 2411"/>
                    <a:gd name="T15" fmla="*/ 415 h 630"/>
                    <a:gd name="T16" fmla="*/ 874 w 2411"/>
                    <a:gd name="T17" fmla="*/ 212 h 630"/>
                    <a:gd name="T18" fmla="*/ 382 w 2411"/>
                    <a:gd name="T19" fmla="*/ 179 h 630"/>
                    <a:gd name="T20" fmla="*/ 198 w 2411"/>
                    <a:gd name="T21" fmla="*/ 270 h 630"/>
                    <a:gd name="T22" fmla="*/ 31 w 2411"/>
                    <a:gd name="T23" fmla="*/ 187 h 630"/>
                    <a:gd name="T24" fmla="*/ 11 w 2411"/>
                    <a:gd name="T25" fmla="*/ 117 h 6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EG"/>
                </a:p>
              </p:txBody>
            </p:sp>
            <p:sp>
              <p:nvSpPr>
                <p:cNvPr id="14" name="Freeform 97"/>
                <p:cNvSpPr/>
                <p:nvPr/>
              </p:nvSpPr>
              <p:spPr bwMode="auto">
                <a:xfrm>
                  <a:off x="1844" y="1638"/>
                  <a:ext cx="1548" cy="1503"/>
                </a:xfrm>
                <a:custGeom>
                  <a:avLst/>
                  <a:gdLst>
                    <a:gd name="T0" fmla="*/ 54 w 1547"/>
                    <a:gd name="T1" fmla="*/ 275 h 1502"/>
                    <a:gd name="T2" fmla="*/ 388 w 1547"/>
                    <a:gd name="T3" fmla="*/ 33 h 1502"/>
                    <a:gd name="T4" fmla="*/ 1323 w 1547"/>
                    <a:gd name="T5" fmla="*/ 74 h 1502"/>
                    <a:gd name="T6" fmla="*/ 1448 w 1547"/>
                    <a:gd name="T7" fmla="*/ 149 h 1502"/>
                    <a:gd name="T8" fmla="*/ 730 w 1547"/>
                    <a:gd name="T9" fmla="*/ 108 h 1502"/>
                    <a:gd name="T10" fmla="*/ 305 w 1547"/>
                    <a:gd name="T11" fmla="*/ 216 h 1502"/>
                    <a:gd name="T12" fmla="*/ 146 w 1547"/>
                    <a:gd name="T13" fmla="*/ 525 h 1502"/>
                    <a:gd name="T14" fmla="*/ 246 w 1547"/>
                    <a:gd name="T15" fmla="*/ 1126 h 1502"/>
                    <a:gd name="T16" fmla="*/ 338 w 1547"/>
                    <a:gd name="T17" fmla="*/ 1435 h 1502"/>
                    <a:gd name="T18" fmla="*/ 280 w 1547"/>
                    <a:gd name="T19" fmla="*/ 1435 h 1502"/>
                    <a:gd name="T20" fmla="*/ 121 w 1547"/>
                    <a:gd name="T21" fmla="*/ 1034 h 1502"/>
                    <a:gd name="T22" fmla="*/ 38 w 1547"/>
                    <a:gd name="T23" fmla="*/ 617 h 1502"/>
                    <a:gd name="T24" fmla="*/ 54 w 1547"/>
                    <a:gd name="T25" fmla="*/ 275 h 15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EG"/>
                </a:p>
              </p:txBody>
            </p:sp>
            <p:sp>
              <p:nvSpPr>
                <p:cNvPr id="15" name="Freeform 98"/>
                <p:cNvSpPr/>
                <p:nvPr/>
              </p:nvSpPr>
              <p:spPr bwMode="auto">
                <a:xfrm>
                  <a:off x="1631" y="1453"/>
                  <a:ext cx="921" cy="911"/>
                </a:xfrm>
                <a:custGeom>
                  <a:avLst/>
                  <a:gdLst>
                    <a:gd name="T0" fmla="*/ 14 w 921"/>
                    <a:gd name="T1" fmla="*/ 164 h 912"/>
                    <a:gd name="T2" fmla="*/ 216 w 921"/>
                    <a:gd name="T3" fmla="*/ 33 h 912"/>
                    <a:gd name="T4" fmla="*/ 871 w 921"/>
                    <a:gd name="T5" fmla="*/ 217 h 912"/>
                    <a:gd name="T6" fmla="*/ 613 w 921"/>
                    <a:gd name="T7" fmla="*/ 258 h 912"/>
                    <a:gd name="T8" fmla="*/ 396 w 921"/>
                    <a:gd name="T9" fmla="*/ 400 h 912"/>
                    <a:gd name="T10" fmla="*/ 287 w 921"/>
                    <a:gd name="T11" fmla="*/ 576 h 912"/>
                    <a:gd name="T12" fmla="*/ 262 w 921"/>
                    <a:gd name="T13" fmla="*/ 843 h 912"/>
                    <a:gd name="T14" fmla="*/ 14 w 921"/>
                    <a:gd name="T15" fmla="*/ 164 h 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ar-EG"/>
                </a:p>
              </p:txBody>
            </p:sp>
          </p:grpSp>
        </p:grpSp>
      </p:grpSp>
      <p:sp>
        <p:nvSpPr>
          <p:cNvPr id="179299" name="Rectangle 99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ar-SA" noProof="0"/>
              <a:t>انقر لتحرير نمط العنوان الرئيسي</a:t>
            </a:r>
            <a:endParaRPr lang="en-US" noProof="0"/>
          </a:p>
        </p:txBody>
      </p:sp>
      <p:sp>
        <p:nvSpPr>
          <p:cNvPr id="179300" name="Rectangle 100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ar-SA" noProof="0"/>
              <a:t>انقر لتحرير نمط العنوان الثانوي الرئيسي</a:t>
            </a:r>
            <a:endParaRPr lang="en-US" noProof="0"/>
          </a:p>
        </p:txBody>
      </p:sp>
      <p:sp>
        <p:nvSpPr>
          <p:cNvPr id="101" name="Rectangle 10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" name="Rectangle 10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" name="Rectangle 10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72CCD-B99C-4004-8761-F9B039E7B6C1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D2086-9C2B-4762-B121-48F62A2467E0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4E62B-FC8D-41CB-BF05-09D603E27110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4A0A5-BCFA-401C-8AEF-13E8E71F3566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8C88F-E210-46A3-9964-33983A6B1154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CD064-ADBB-4A95-A468-5B88C1102064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C690A-3E8B-4784-AB6E-920ED5E98B6A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C47487-8D8D-479E-BCE9-75D044A739AD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82E0A-A351-4A13-9150-1FCC5B5157A6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C48F0-2643-4A29-A105-D31C0F0D9C1D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F7710-C4AB-4048-972F-7A1E9BDFCA10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F93E7-8089-45A1-85E8-947A664B1D5A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E610A-9441-4DC8-B0DE-E234012F007E}" type="slidenum">
              <a:rPr lang="ar-SA" altLang="en-US"/>
              <a:t>‹#›</a:t>
            </a:fld>
            <a:endParaRPr lang="en-US" altLang="en-US"/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2" Type="http://schemas.openxmlformats.org/officeDocument/2006/relationships/slideLayout" Target="../slideLayouts/slideLayout84.xml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92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 rtl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rtl="0">
              <a:defRPr sz="1200"/>
            </a:lvl1pPr>
          </a:lstStyle>
          <a:p>
            <a:fld id="{E83C64BF-7B3A-454E-A604-535E9E260D08}" type="slidenum">
              <a:rPr lang="ar-SA" altLang="en-US"/>
              <a:t>‹#›</a:t>
            </a:fld>
            <a:endParaRPr lang="en-US" altLang="en-US"/>
          </a:p>
        </p:txBody>
      </p:sp>
      <p:grpSp>
        <p:nvGrpSpPr>
          <p:cNvPr id="1028" name="Group 4"/>
          <p:cNvGrpSpPr/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/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1750" name="Freeform 6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31751" name="Freeform 7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31752" name="Freeform 8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038" name="Freeform 9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4" name="Freeform 10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  <p:sp>
          <p:nvSpPr>
            <p:cNvPr id="31755" name="Freeform 11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1034" name="Freeform 12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17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rtl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 rtl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rtl="0">
              <a:defRPr sz="1200"/>
            </a:lvl1pPr>
          </a:lstStyle>
          <a:p>
            <a:fld id="{387123D4-B318-47D5-AF8E-8B1130A4F697}" type="slidenum">
              <a:rPr lang="ar-SA" altLang="en-US"/>
              <a:t>‹#›</a:t>
            </a:fld>
            <a:endParaRPr lang="en-US" altLang="en-US"/>
          </a:p>
        </p:txBody>
      </p:sp>
      <p:grpSp>
        <p:nvGrpSpPr>
          <p:cNvPr id="2052" name="Group 4"/>
          <p:cNvGrpSpPr/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/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5846" name="Freeform 6"/>
              <p:cNvSpPr/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35847" name="Freeform 7"/>
              <p:cNvSpPr/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35848" name="Freeform 8"/>
              <p:cNvSpPr/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2062" name="Freeform 9"/>
              <p:cNvSpPr/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0" name="Freeform 10"/>
              <p:cNvSpPr/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ar-EG"/>
              </a:p>
            </p:txBody>
          </p:sp>
        </p:grpSp>
        <p:sp>
          <p:nvSpPr>
            <p:cNvPr id="35851" name="Freeform 11"/>
            <p:cNvSpPr/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ar-EG"/>
            </a:p>
          </p:txBody>
        </p:sp>
        <p:sp>
          <p:nvSpPr>
            <p:cNvPr id="2058" name="Freeform 12"/>
            <p:cNvSpPr/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rtl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931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3081" name="Group 4"/>
            <p:cNvGrpSpPr/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3082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83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84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85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86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87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88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89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0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1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2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3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4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5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6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7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8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099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0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1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2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3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4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5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6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7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8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09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3110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</p:grpSp>
      <p:sp>
        <p:nvSpPr>
          <p:cNvPr id="3075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3219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3220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221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222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rtl="0" eaLnBrk="0" hangingPunct="0"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4111E7B-A7C9-4150-AE01-2043DDF9E8F1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0137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4105" name="Group 4"/>
            <p:cNvGrpSpPr/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4106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07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08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09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0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1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2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3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4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5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6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7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8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19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0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1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2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3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4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5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6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7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8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29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30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31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32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33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4134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</p:grpSp>
      <p:sp>
        <p:nvSpPr>
          <p:cNvPr id="4099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1411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412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413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414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rtl="0" eaLnBrk="0" hangingPunct="0"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91702F2-ED0E-43D9-B3D6-07D3301789A7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/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1054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ar-EG"/>
            </a:p>
          </p:txBody>
        </p:sp>
        <p:grpSp>
          <p:nvGrpSpPr>
            <p:cNvPr id="5129" name="Group 4"/>
            <p:cNvGrpSpPr/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5130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1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2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3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4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5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6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7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8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39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0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1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2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3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4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5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6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7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8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49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0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1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2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3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4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5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6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7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5158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195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</p:grpSp>
      <p:sp>
        <p:nvSpPr>
          <p:cNvPr id="5123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5507" name="Rectangle 3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5508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50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510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/>
          <a:lstStyle>
            <a:lvl1pPr rtl="0" eaLnBrk="0" hangingPunct="0"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C91A2B0-D856-4A5B-80B7-B19FEB9F7764}" type="slidenum">
              <a:rPr lang="ar-SA" altLang="en-US"/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/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15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154" name="Group 4"/>
            <p:cNvGrpSpPr/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15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5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8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rtl="0">
              <a:defRPr sz="1000"/>
            </a:lvl1pPr>
          </a:lstStyle>
          <a:p>
            <a:fld id="{72853FE6-AB34-477C-8497-C20BAAE34828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615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/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717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rtl="0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178" name="Group 4"/>
            <p:cNvGrpSpPr/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717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rtl="0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18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7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23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rtl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rtl="0">
              <a:defRPr sz="1000"/>
            </a:lvl1pPr>
          </a:lstStyle>
          <a:p>
            <a:fld id="{6C67DE3D-D385-4EF0-8519-2B756F47E751}" type="slidenum">
              <a:rPr lang="ar-SA" altLang="en-US"/>
              <a:t>‹#›</a:t>
            </a:fld>
            <a:endParaRPr lang="en-US" altLang="en-US"/>
          </a:p>
        </p:txBody>
      </p:sp>
      <p:sp>
        <p:nvSpPr>
          <p:cNvPr id="717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/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8200" name="Group 3"/>
            <p:cNvGrpSpPr/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8214" name="Freeform 4"/>
              <p:cNvSpPr/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Freeform 5"/>
              <p:cNvSpPr/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Freeform 6"/>
              <p:cNvSpPr/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Freeform 7"/>
              <p:cNvSpPr/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Freeform 8"/>
              <p:cNvSpPr/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Freeform 9"/>
              <p:cNvSpPr/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Freeform 10"/>
              <p:cNvSpPr/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Freeform 11"/>
              <p:cNvSpPr/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Freeform 12"/>
              <p:cNvSpPr/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3" name="Freeform 13"/>
              <p:cNvSpPr/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Freeform 14"/>
              <p:cNvSpPr/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Freeform 15"/>
              <p:cNvSpPr/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Freeform 16"/>
              <p:cNvSpPr/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Freeform 17"/>
              <p:cNvSpPr/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Freeform 18"/>
              <p:cNvSpPr/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Freeform 19"/>
              <p:cNvSpPr/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Freeform 20"/>
              <p:cNvSpPr/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Freeform 21"/>
              <p:cNvSpPr/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Freeform 22"/>
              <p:cNvSpPr/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Freeform 23"/>
              <p:cNvSpPr/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Freeform 24"/>
              <p:cNvSpPr/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Freeform 25"/>
              <p:cNvSpPr/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Freeform 26"/>
              <p:cNvSpPr/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7" name="Freeform 27"/>
              <p:cNvSpPr/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8" name="Freeform 28"/>
              <p:cNvSpPr/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Freeform 29"/>
              <p:cNvSpPr/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Freeform 30"/>
              <p:cNvSpPr/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Freeform 31"/>
              <p:cNvSpPr/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Freeform 32"/>
              <p:cNvSpPr/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Freeform 33"/>
              <p:cNvSpPr/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Freeform 34"/>
              <p:cNvSpPr/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Freeform 35"/>
              <p:cNvSpPr/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Freeform 36"/>
              <p:cNvSpPr/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Freeform 37"/>
              <p:cNvSpPr/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8" name="Freeform 38"/>
              <p:cNvSpPr/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Freeform 39"/>
              <p:cNvSpPr/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Freeform 40"/>
              <p:cNvSpPr/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Freeform 41"/>
              <p:cNvSpPr/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2" name="Freeform 42"/>
              <p:cNvSpPr/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Freeform 43"/>
              <p:cNvSpPr/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Freeform 44"/>
              <p:cNvSpPr/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Freeform 45"/>
              <p:cNvSpPr/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Freeform 46"/>
              <p:cNvSpPr/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Freeform 47"/>
              <p:cNvSpPr/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Freeform 48"/>
              <p:cNvSpPr/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Freeform 49"/>
              <p:cNvSpPr/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0" name="Freeform 50"/>
              <p:cNvSpPr/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Freeform 51"/>
              <p:cNvSpPr/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Freeform 52"/>
              <p:cNvSpPr/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3" name="Freeform 53"/>
              <p:cNvSpPr/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4" name="Freeform 54"/>
              <p:cNvSpPr/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Freeform 55"/>
              <p:cNvSpPr/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6" name="Freeform 56"/>
              <p:cNvSpPr/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Freeform 57"/>
              <p:cNvSpPr/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8" name="Freeform 58"/>
              <p:cNvSpPr/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Freeform 59"/>
              <p:cNvSpPr/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0" name="Freeform 60"/>
              <p:cNvSpPr/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Freeform 61"/>
              <p:cNvSpPr/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2" name="Freeform 62"/>
              <p:cNvSpPr/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3" name="Freeform 63"/>
              <p:cNvSpPr/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4" name="Freeform 64"/>
              <p:cNvSpPr/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5" name="Freeform 65"/>
              <p:cNvSpPr/>
              <p:nvPr userDrawn="1"/>
            </p:nvSpPr>
            <p:spPr bwMode="hidden">
              <a:xfrm rot="3318475">
                <a:off x="4139" y="-6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6" name="Freeform 66"/>
              <p:cNvSpPr/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7" name="Freeform 67"/>
              <p:cNvSpPr/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8" name="Freeform 68"/>
              <p:cNvSpPr/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9" name="Freeform 69"/>
              <p:cNvSpPr/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0" name="Freeform 70"/>
              <p:cNvSpPr/>
              <p:nvPr userDrawn="1"/>
            </p:nvSpPr>
            <p:spPr bwMode="hidden">
              <a:xfrm rot="6284068">
                <a:off x="4901" y="7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1" name="Freeform 71"/>
              <p:cNvSpPr/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2" name="Freeform 72"/>
              <p:cNvSpPr/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3" name="Freeform 73"/>
              <p:cNvSpPr/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4" name="Freeform 74"/>
              <p:cNvSpPr/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5" name="Freeform 75"/>
              <p:cNvSpPr/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6" name="Freeform 76"/>
              <p:cNvSpPr/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7" name="Freeform 77"/>
              <p:cNvSpPr/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8" name="Freeform 78"/>
              <p:cNvSpPr/>
              <p:nvPr userDrawn="1"/>
            </p:nvSpPr>
            <p:spPr bwMode="hidden">
              <a:xfrm rot="3318475">
                <a:off x="4103" y="199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9" name="Freeform 79"/>
              <p:cNvSpPr/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0" name="Freeform 80"/>
              <p:cNvSpPr/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1" name="Freeform 81"/>
              <p:cNvSpPr/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>
                  <a:gd name="T0" fmla="*/ 490 w 987"/>
                  <a:gd name="T1" fmla="*/ 100 h 743"/>
                  <a:gd name="T2" fmla="*/ 632 w 987"/>
                  <a:gd name="T3" fmla="*/ 517 h 743"/>
                  <a:gd name="T4" fmla="*/ 559 w 987"/>
                  <a:gd name="T5" fmla="*/ 576 h 743"/>
                  <a:gd name="T6" fmla="*/ 133 w 987"/>
                  <a:gd name="T7" fmla="*/ 243 h 743"/>
                  <a:gd name="T8" fmla="*/ 107 w 987"/>
                  <a:gd name="T9" fmla="*/ 156 h 743"/>
                  <a:gd name="T10" fmla="*/ 318 w 987"/>
                  <a:gd name="T11" fmla="*/ 31 h 743"/>
                  <a:gd name="T12" fmla="*/ 490 w 987"/>
                  <a:gd name="T13" fmla="*/ 10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2" name="Freeform 82"/>
              <p:cNvSpPr/>
              <p:nvPr userDrawn="1"/>
            </p:nvSpPr>
            <p:spPr bwMode="hidden">
              <a:xfrm rot="6284068">
                <a:off x="4589" y="25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3" name="Freeform 83"/>
              <p:cNvSpPr/>
              <p:nvPr userDrawn="1"/>
            </p:nvSpPr>
            <p:spPr bwMode="hidden">
              <a:xfrm rot="15949041" flipV="1">
                <a:off x="5118" y="209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4" name="Freeform 84"/>
              <p:cNvSpPr/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1" name="Group 85"/>
            <p:cNvGrpSpPr/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8212" name="AutoShape 86"/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8213" name="Rectangle 87"/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  <p:grpSp>
          <p:nvGrpSpPr>
            <p:cNvPr id="8202" name="Group 88"/>
            <p:cNvGrpSpPr/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8210" name="AutoShape 89"/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525252"/>
                  </a:gs>
                  <a:gs pos="50000">
                    <a:srgbClr val="B2B2B2"/>
                  </a:gs>
                  <a:gs pos="100000">
                    <a:srgbClr val="52525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  <p:sp>
            <p:nvSpPr>
              <p:cNvPr id="8211" name="Rectangle 90"/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EAEAEA"/>
                  </a:gs>
                  <a:gs pos="100000">
                    <a:srgbClr val="B2B2B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ar-EG" altLang="en-US"/>
              </a:p>
            </p:txBody>
          </p:sp>
        </p:grpSp>
        <p:sp>
          <p:nvSpPr>
            <p:cNvPr id="8203" name="Freeform 91"/>
            <p:cNvSpPr/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>
                <a:gd name="T0" fmla="*/ 17 w 866"/>
                <a:gd name="T1" fmla="*/ 180 h 795"/>
                <a:gd name="T2" fmla="*/ 284 w 866"/>
                <a:gd name="T3" fmla="*/ 720 h 795"/>
                <a:gd name="T4" fmla="*/ 380 w 866"/>
                <a:gd name="T5" fmla="*/ 687 h 795"/>
                <a:gd name="T6" fmla="*/ 647 w 866"/>
                <a:gd name="T7" fmla="*/ 249 h 795"/>
                <a:gd name="T8" fmla="*/ 716 w 866"/>
                <a:gd name="T9" fmla="*/ 138 h 795"/>
                <a:gd name="T10" fmla="*/ 182 w 866"/>
                <a:gd name="T11" fmla="*/ 0 h 795"/>
                <a:gd name="T12" fmla="*/ 17 w 866"/>
                <a:gd name="T13" fmla="*/ 180 h 7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04" name="Group 92"/>
            <p:cNvGrpSpPr/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8205" name="Freeform 93"/>
              <p:cNvSpPr/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>
                  <a:gd name="T0" fmla="*/ 15 w 866"/>
                  <a:gd name="T1" fmla="*/ 150 h 795"/>
                  <a:gd name="T2" fmla="*/ 236 w 866"/>
                  <a:gd name="T3" fmla="*/ 601 h 795"/>
                  <a:gd name="T4" fmla="*/ 317 w 866"/>
                  <a:gd name="T5" fmla="*/ 573 h 795"/>
                  <a:gd name="T6" fmla="*/ 538 w 866"/>
                  <a:gd name="T7" fmla="*/ 207 h 795"/>
                  <a:gd name="T8" fmla="*/ 596 w 866"/>
                  <a:gd name="T9" fmla="*/ 115 h 795"/>
                  <a:gd name="T10" fmla="*/ 151 w 866"/>
                  <a:gd name="T11" fmla="*/ 0 h 795"/>
                  <a:gd name="T12" fmla="*/ 15 w 866"/>
                  <a:gd name="T13" fmla="*/ 15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folHlink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270" name="Freeform 94"/>
              <p:cNvSpPr/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>
                  <a:gd name="T0" fmla="*/ 60 w 181"/>
                  <a:gd name="T1" fmla="*/ 12 h 533"/>
                  <a:gd name="T2" fmla="*/ 2 w 181"/>
                  <a:gd name="T3" fmla="*/ 153 h 533"/>
                  <a:gd name="T4" fmla="*/ 63 w 181"/>
                  <a:gd name="T5" fmla="*/ 366 h 533"/>
                  <a:gd name="T6" fmla="*/ 146 w 181"/>
                  <a:gd name="T7" fmla="*/ 512 h 533"/>
                  <a:gd name="T8" fmla="*/ 156 w 181"/>
                  <a:gd name="T9" fmla="*/ 489 h 533"/>
                  <a:gd name="T10" fmla="*/ 74 w 181"/>
                  <a:gd name="T11" fmla="*/ 294 h 533"/>
                  <a:gd name="T12" fmla="*/ 63 w 181"/>
                  <a:gd name="T13" fmla="*/ 155 h 533"/>
                  <a:gd name="T14" fmla="*/ 98 w 181"/>
                  <a:gd name="T15" fmla="*/ 53 h 533"/>
                  <a:gd name="T16" fmla="*/ 135 w 181"/>
                  <a:gd name="T17" fmla="*/ 32 h 533"/>
                  <a:gd name="T18" fmla="*/ 179 w 181"/>
                  <a:gd name="T19" fmla="*/ 16 h 533"/>
                  <a:gd name="T20" fmla="*/ 146 w 181"/>
                  <a:gd name="T21" fmla="*/ 2 h 533"/>
                  <a:gd name="T22" fmla="*/ 93 w 181"/>
                  <a:gd name="T23" fmla="*/ 2 h 533"/>
                  <a:gd name="T24" fmla="*/ 60 w 181"/>
                  <a:gd name="T25" fmla="*/ 12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78271" name="Freeform 95"/>
              <p:cNvSpPr/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>
                  <a:gd name="T0" fmla="*/ 10 w 666"/>
                  <a:gd name="T1" fmla="*/ 32 h 195"/>
                  <a:gd name="T2" fmla="*/ 72 w 666"/>
                  <a:gd name="T3" fmla="*/ 3 h 195"/>
                  <a:gd name="T4" fmla="*/ 214 w 666"/>
                  <a:gd name="T5" fmla="*/ 16 h 195"/>
                  <a:gd name="T6" fmla="*/ 440 w 666"/>
                  <a:gd name="T7" fmla="*/ 74 h 195"/>
                  <a:gd name="T8" fmla="*/ 604 w 666"/>
                  <a:gd name="T9" fmla="*/ 140 h 195"/>
                  <a:gd name="T10" fmla="*/ 653 w 666"/>
                  <a:gd name="T11" fmla="*/ 182 h 195"/>
                  <a:gd name="T12" fmla="*/ 638 w 666"/>
                  <a:gd name="T13" fmla="*/ 186 h 195"/>
                  <a:gd name="T14" fmla="*/ 483 w 666"/>
                  <a:gd name="T15" fmla="*/ 129 h 195"/>
                  <a:gd name="T16" fmla="*/ 244 w 666"/>
                  <a:gd name="T17" fmla="*/ 64 h 195"/>
                  <a:gd name="T18" fmla="*/ 107 w 666"/>
                  <a:gd name="T19" fmla="*/ 51 h 195"/>
                  <a:gd name="T20" fmla="*/ 55 w 666"/>
                  <a:gd name="T21" fmla="*/ 74 h 195"/>
                  <a:gd name="T22" fmla="*/ 10 w 666"/>
                  <a:gd name="T23" fmla="*/ 50 h 195"/>
                  <a:gd name="T24" fmla="*/ 10 w 666"/>
                  <a:gd name="T25" fmla="*/ 32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78272" name="Freeform 96"/>
              <p:cNvSpPr/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>
                  <a:gd name="T0" fmla="*/ 54 w 1547"/>
                  <a:gd name="T1" fmla="*/ 275 h 1502"/>
                  <a:gd name="T2" fmla="*/ 388 w 1547"/>
                  <a:gd name="T3" fmla="*/ 33 h 1502"/>
                  <a:gd name="T4" fmla="*/ 1323 w 1547"/>
                  <a:gd name="T5" fmla="*/ 74 h 1502"/>
                  <a:gd name="T6" fmla="*/ 1448 w 1547"/>
                  <a:gd name="T7" fmla="*/ 149 h 1502"/>
                  <a:gd name="T8" fmla="*/ 730 w 1547"/>
                  <a:gd name="T9" fmla="*/ 108 h 1502"/>
                  <a:gd name="T10" fmla="*/ 305 w 1547"/>
                  <a:gd name="T11" fmla="*/ 216 h 1502"/>
                  <a:gd name="T12" fmla="*/ 146 w 1547"/>
                  <a:gd name="T13" fmla="*/ 525 h 1502"/>
                  <a:gd name="T14" fmla="*/ 246 w 1547"/>
                  <a:gd name="T15" fmla="*/ 1126 h 1502"/>
                  <a:gd name="T16" fmla="*/ 338 w 1547"/>
                  <a:gd name="T17" fmla="*/ 1435 h 1502"/>
                  <a:gd name="T18" fmla="*/ 280 w 1547"/>
                  <a:gd name="T19" fmla="*/ 1435 h 1502"/>
                  <a:gd name="T20" fmla="*/ 121 w 1547"/>
                  <a:gd name="T21" fmla="*/ 1034 h 1502"/>
                  <a:gd name="T22" fmla="*/ 38 w 1547"/>
                  <a:gd name="T23" fmla="*/ 617 h 1502"/>
                  <a:gd name="T24" fmla="*/ 54 w 1547"/>
                  <a:gd name="T25" fmla="*/ 275 h 1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ar-EG"/>
              </a:p>
            </p:txBody>
          </p:sp>
          <p:sp>
            <p:nvSpPr>
              <p:cNvPr id="178273" name="Freeform 97"/>
              <p:cNvSpPr/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>
                  <a:gd name="T0" fmla="*/ 14 w 921"/>
                  <a:gd name="T1" fmla="*/ 164 h 912"/>
                  <a:gd name="T2" fmla="*/ 216 w 921"/>
                  <a:gd name="T3" fmla="*/ 33 h 912"/>
                  <a:gd name="T4" fmla="*/ 871 w 921"/>
                  <a:gd name="T5" fmla="*/ 217 h 912"/>
                  <a:gd name="T6" fmla="*/ 613 w 921"/>
                  <a:gd name="T7" fmla="*/ 258 h 912"/>
                  <a:gd name="T8" fmla="*/ 396 w 921"/>
                  <a:gd name="T9" fmla="*/ 400 h 912"/>
                  <a:gd name="T10" fmla="*/ 287 w 921"/>
                  <a:gd name="T11" fmla="*/ 576 h 912"/>
                  <a:gd name="T12" fmla="*/ 262 w 921"/>
                  <a:gd name="T13" fmla="*/ 843 h 912"/>
                  <a:gd name="T14" fmla="*/ 14 w 921"/>
                  <a:gd name="T15" fmla="*/ 164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ar-EG"/>
              </a:p>
            </p:txBody>
          </p:sp>
        </p:grpSp>
      </p:grpSp>
      <p:sp>
        <p:nvSpPr>
          <p:cNvPr id="8195" name="Rectangle 98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ar-SA" altLang="en-US"/>
              <a:t>انقر لتحرير نمط العنوان الرئيسي</a:t>
            </a:r>
            <a:endParaRPr lang="en-US" altLang="en-US"/>
          </a:p>
        </p:txBody>
      </p:sp>
      <p:sp>
        <p:nvSpPr>
          <p:cNvPr id="8196" name="Rectangle 9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ar-SA" altLang="en-US"/>
              <a:t>انقر لتحرير أنماط النص الرئيسي</a:t>
            </a:r>
            <a:endParaRPr lang="en-US" altLang="en-US"/>
          </a:p>
          <a:p>
            <a:pPr lvl="1"/>
            <a:r>
              <a:rPr lang="ar-SA" altLang="en-US"/>
              <a:t>المستوى الثاني</a:t>
            </a:r>
            <a:endParaRPr lang="en-US" altLang="en-US"/>
          </a:p>
          <a:p>
            <a:pPr lvl="2"/>
            <a:r>
              <a:rPr lang="ar-SA" altLang="en-US"/>
              <a:t>المستوى الثالث</a:t>
            </a:r>
            <a:endParaRPr lang="en-US" altLang="en-US"/>
          </a:p>
          <a:p>
            <a:pPr lvl="3"/>
            <a:r>
              <a:rPr lang="ar-SA" altLang="en-US"/>
              <a:t>المستوى الرابع</a:t>
            </a:r>
            <a:endParaRPr lang="en-US" altLang="en-US"/>
          </a:p>
          <a:p>
            <a:pPr lvl="4"/>
            <a:r>
              <a:rPr lang="ar-SA" altLang="en-US"/>
              <a:t>المستوى الخامس</a:t>
            </a:r>
            <a:endParaRPr lang="en-US" altLang="en-US"/>
          </a:p>
        </p:txBody>
      </p:sp>
      <p:sp>
        <p:nvSpPr>
          <p:cNvPr id="178276" name="Rectangle 10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 rtl="0">
              <a:defRPr sz="14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277" name="Rectangle 10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rtl="0">
              <a:defRPr sz="14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278" name="Rectangle 10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rtl="0"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9532C7F-5B47-4744-B7A4-C4803C18BD79}" type="slidenum">
              <a:rPr lang="ar-SA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ransition spd="med">
    <p:randomBa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6020202030204" pitchFamily="34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8.xml"/><Relationship Id="rId1" Type="http://schemas.openxmlformats.org/officeDocument/2006/relationships/themeOverride" Target="../theme/themeOverr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0.xml"/><Relationship Id="rId1" Type="http://schemas.openxmlformats.org/officeDocument/2006/relationships/themeOverride" Target="../theme/themeOverrid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0.xml"/><Relationship Id="rId1" Type="http://schemas.openxmlformats.org/officeDocument/2006/relationships/themeOverride" Target="../theme/themeOverr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0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9.xml"/><Relationship Id="rId1" Type="http://schemas.openxmlformats.org/officeDocument/2006/relationships/themeOverride" Target="../theme/themeOverride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9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9.xml"/><Relationship Id="rId1" Type="http://schemas.openxmlformats.org/officeDocument/2006/relationships/themeOverride" Target="../theme/themeOverrid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9.xml"/><Relationship Id="rId1" Type="http://schemas.openxmlformats.org/officeDocument/2006/relationships/themeOverride" Target="../theme/themeOverr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94.x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7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ABO_blood_type.svg" TargetMode="External"/><Relationship Id="rId2" Type="http://schemas.openxmlformats.org/officeDocument/2006/relationships/slideLayout" Target="../slideLayouts/slideLayout6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lood composition vessel"/>
          <p:cNvPicPr>
            <a:picLocks noChangeAspect="1" noChangeArrowheads="1"/>
          </p:cNvPicPr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5" t="13353" r="2632" b="17839"/>
          <a:stretch>
            <a:fillRect/>
          </a:stretch>
        </p:blipFill>
        <p:spPr bwMode="auto">
          <a:xfrm>
            <a:off x="656590" y="1066800"/>
            <a:ext cx="7344410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WordArt 3"/>
          <p:cNvSpPr>
            <a:spLocks noChangeArrowheads="1" noChangeShapeType="1" noTextEdit="1"/>
          </p:cNvSpPr>
          <p:nvPr/>
        </p:nvSpPr>
        <p:spPr bwMode="auto">
          <a:xfrm>
            <a:off x="1524000" y="4191000"/>
            <a:ext cx="699135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en-US" sz="3600" kern="10" dirty="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4038600" y="1066800"/>
            <a:ext cx="2907665" cy="97726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solidFill>
                    <a:srgbClr val="CC99FF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Blood</a:t>
            </a:r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4038600" y="3124200"/>
            <a:ext cx="1143000" cy="609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endParaRPr lang="en-US" sz="3600" kern="10" dirty="0">
              <a:ln w="12700">
                <a:solidFill>
                  <a:srgbClr val="B2B2B2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Universal Donor and Recipient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Universal Donor</a:t>
            </a:r>
          </a:p>
          <a:p>
            <a:pPr eaLnBrk="1" hangingPunct="1">
              <a:defRPr/>
            </a:pPr>
            <a:r>
              <a:rPr lang="en-GB" dirty="0"/>
              <a:t>Group O</a:t>
            </a:r>
          </a:p>
          <a:p>
            <a:pPr lvl="1" eaLnBrk="1" hangingPunct="1">
              <a:defRPr/>
            </a:pPr>
            <a:r>
              <a:rPr lang="en-GB" dirty="0"/>
              <a:t>Carries no A or B antigens</a:t>
            </a:r>
          </a:p>
          <a:p>
            <a:pPr lvl="1" eaLnBrk="1" hangingPunct="1">
              <a:defRPr/>
            </a:pPr>
            <a:r>
              <a:rPr lang="en-GB" dirty="0"/>
              <a:t>Has Both anti-A &amp; </a:t>
            </a:r>
          </a:p>
          <a:p>
            <a:pPr marL="457200" lvl="1" indent="0" eaLnBrk="1" hangingPunct="1">
              <a:buNone/>
              <a:defRPr/>
            </a:pPr>
            <a:r>
              <a:rPr lang="en-GB" dirty="0"/>
              <a:t>Anti –B (agglutinin ) in plasma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524000"/>
            <a:ext cx="4800600" cy="3352800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/>
              <a:t>Universal Recipient</a:t>
            </a:r>
          </a:p>
          <a:p>
            <a:pPr eaLnBrk="1" hangingPunct="1">
              <a:defRPr/>
            </a:pPr>
            <a:r>
              <a:rPr lang="en-GB" dirty="0"/>
              <a:t>Group AB</a:t>
            </a:r>
          </a:p>
          <a:p>
            <a:pPr lvl="1" eaLnBrk="1" hangingPunct="1">
              <a:defRPr/>
            </a:pPr>
            <a:r>
              <a:rPr lang="en-GB" dirty="0"/>
              <a:t>Patient has A and B antigens</a:t>
            </a:r>
          </a:p>
          <a:p>
            <a:pPr lvl="1" eaLnBrk="1" hangingPunct="1">
              <a:defRPr/>
            </a:pPr>
            <a:r>
              <a:rPr lang="en-GB" dirty="0"/>
              <a:t>Patient has no anti-A or anti-B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  <p:bldP spid="11981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559px-Blood_Compatibi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152400"/>
            <a:ext cx="7543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chemeClr val="hlink"/>
                </a:solidFill>
              </a:rPr>
              <a:t>*In incompatible blood transfusion 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99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The donor’s RBCs are agglutinated by recipient plasma 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685800" y="2743200"/>
            <a:ext cx="84582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The donor’s serum are diluted by recipient blood so its antibodies are with less or no effect on the recipient RBCs , but in transfusion of large volume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sym typeface="Symbol" panose="05050102010706020507" pitchFamily="18" charset="2"/>
              </a:rPr>
              <a:t>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agglutination of recipient RBCs.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/>
      <p:bldP spid="1730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1676400" y="1752600"/>
            <a:ext cx="59436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 rtl="0"/>
            <a:r>
              <a:rPr lang="en-US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Rh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772400" cy="1143000"/>
          </a:xfrm>
        </p:spPr>
        <p:txBody>
          <a:bodyPr/>
          <a:lstStyle/>
          <a:p>
            <a:r>
              <a:rPr lang="en-GB" altLang="en-US"/>
              <a:t>The Rh(D) Antigen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743200" y="1981200"/>
            <a:ext cx="6172200" cy="4114800"/>
          </a:xfrm>
        </p:spPr>
        <p:txBody>
          <a:bodyPr/>
          <a:lstStyle/>
          <a:p>
            <a:pPr>
              <a:defRPr/>
            </a:pPr>
            <a:r>
              <a:rPr lang="en-GB"/>
              <a:t>RH is the most complex system, with over 45 antigens </a:t>
            </a:r>
          </a:p>
          <a:p>
            <a:pPr>
              <a:defRPr/>
            </a:pPr>
            <a:r>
              <a:rPr lang="en-GB"/>
              <a:t>Discovered in 1940 after work on </a:t>
            </a:r>
            <a:r>
              <a:rPr lang="en-GB">
                <a:solidFill>
                  <a:srgbClr val="FFFF00"/>
                </a:solidFill>
              </a:rPr>
              <a:t>Rhesus monkeys</a:t>
            </a:r>
          </a:p>
          <a:p>
            <a:pPr>
              <a:defRPr/>
            </a:pPr>
            <a:r>
              <a:rPr lang="en-GB" i="1"/>
              <a:t>RH</a:t>
            </a:r>
            <a:r>
              <a:rPr lang="en-GB"/>
              <a:t> gene located on short arm of chromosome 1</a:t>
            </a:r>
          </a:p>
        </p:txBody>
      </p:sp>
      <p:pic>
        <p:nvPicPr>
          <p:cNvPr id="120836" name="Picture 4" descr="rhesu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13525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r>
              <a:rPr lang="en-GB" altLang="en-US"/>
              <a:t>Simple Genetics of Rh(D)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GB" sz="2800"/>
              <a:t>85% of population are Rh(D) </a:t>
            </a:r>
            <a:r>
              <a:rPr lang="en-GB" sz="2800">
                <a:solidFill>
                  <a:srgbClr val="FFFF00"/>
                </a:solidFill>
              </a:rPr>
              <a:t>positive</a:t>
            </a:r>
          </a:p>
          <a:p>
            <a:pPr>
              <a:defRPr/>
            </a:pPr>
            <a:r>
              <a:rPr lang="en-US" sz="2800">
                <a:effectLst/>
              </a:rPr>
              <a:t>Rh-antigens are multiple but</a:t>
            </a:r>
            <a:endParaRPr lang="en-GB" sz="280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800">
                <a:effectLst/>
              </a:rPr>
              <a:t>D-antigen is the most important Rh-antigens</a:t>
            </a:r>
            <a:endParaRPr lang="en-GB" sz="2800"/>
          </a:p>
          <a:p>
            <a:pPr>
              <a:defRPr/>
            </a:pPr>
            <a:r>
              <a:rPr lang="en-GB" sz="2800"/>
              <a:t>The </a:t>
            </a:r>
            <a:r>
              <a:rPr lang="en-GB" sz="2800" i="1"/>
              <a:t>d</a:t>
            </a:r>
            <a:r>
              <a:rPr lang="en-GB" sz="2800"/>
              <a:t> gene is recessive:</a:t>
            </a:r>
          </a:p>
          <a:p>
            <a:pPr lvl="1">
              <a:defRPr/>
            </a:pPr>
            <a:r>
              <a:rPr lang="en-GB" i="1"/>
              <a:t>Dd, dD, DD</a:t>
            </a:r>
            <a:r>
              <a:rPr lang="en-GB"/>
              <a:t>, persons are Rh(D) </a:t>
            </a:r>
            <a:r>
              <a:rPr lang="en-GB">
                <a:solidFill>
                  <a:srgbClr val="FFFF00"/>
                </a:solidFill>
              </a:rPr>
              <a:t>positive</a:t>
            </a:r>
          </a:p>
          <a:p>
            <a:pPr lvl="1">
              <a:defRPr/>
            </a:pPr>
            <a:r>
              <a:rPr lang="en-GB"/>
              <a:t>Only </a:t>
            </a:r>
            <a:r>
              <a:rPr lang="en-GB" i="1"/>
              <a:t>dd </a:t>
            </a:r>
            <a:r>
              <a:rPr lang="en-GB"/>
              <a:t>persons are Rh(D) </a:t>
            </a:r>
            <a:r>
              <a:rPr lang="en-GB">
                <a:solidFill>
                  <a:srgbClr val="FFFF00"/>
                </a:solidFill>
              </a:rPr>
              <a:t>negative.</a:t>
            </a:r>
          </a:p>
          <a:p>
            <a:pPr lvl="1">
              <a:defRPr/>
            </a:pPr>
            <a:r>
              <a:rPr lang="en-US">
                <a:effectLst/>
              </a:rPr>
              <a:t>Normally the plasma does not contain anti-D-agglutinin</a:t>
            </a:r>
            <a:endParaRPr lang="en-GB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ClrTx/>
              <a:buSzPct val="100000"/>
              <a:buFontTx/>
              <a:buNone/>
              <a:defRPr/>
            </a:pPr>
            <a:endParaRPr lang="en-US" sz="2800">
              <a:effectLst/>
            </a:endParaRPr>
          </a:p>
          <a:p>
            <a:pPr lvl="1">
              <a:defRPr/>
            </a:pPr>
            <a:endParaRPr lang="en-GB">
              <a:solidFill>
                <a:srgbClr val="FFFF00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/>
              <a:t>Distribution of Rh(D) Types</a:t>
            </a:r>
          </a:p>
        </p:txBody>
      </p:sp>
      <p:graphicFrame>
        <p:nvGraphicFramePr>
          <p:cNvPr id="122905" name="Group 25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Population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Rh(D) 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Rh(D) 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Caucasian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86%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14%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African-American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Oriental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&gt;99%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rPr>
                        <a:t>&lt;1%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Inheritance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i="1"/>
              <a:t>ABO</a:t>
            </a:r>
            <a:r>
              <a:rPr lang="en-GB"/>
              <a:t> &amp; </a:t>
            </a:r>
            <a:r>
              <a:rPr lang="en-GB" i="1"/>
              <a:t>RH</a:t>
            </a:r>
            <a:r>
              <a:rPr lang="en-GB"/>
              <a:t> genes are not linked</a:t>
            </a:r>
          </a:p>
          <a:p>
            <a:pPr>
              <a:defRPr/>
            </a:pPr>
            <a:r>
              <a:rPr lang="en-GB"/>
              <a:t>ABO &amp; Rh(D) type are inherited independently</a:t>
            </a:r>
          </a:p>
          <a:p>
            <a:pPr>
              <a:buFontTx/>
              <a:buNone/>
              <a:defRPr/>
            </a:pPr>
            <a:r>
              <a:rPr lang="en-GB"/>
              <a:t>For example:</a:t>
            </a:r>
          </a:p>
          <a:p>
            <a:pPr lvl="1">
              <a:buFontTx/>
              <a:buNone/>
              <a:defRPr/>
            </a:pPr>
            <a:r>
              <a:rPr lang="en-GB"/>
              <a:t>An A Rh(D) positive mother </a:t>
            </a:r>
          </a:p>
          <a:p>
            <a:pPr lvl="1">
              <a:buFontTx/>
              <a:buNone/>
              <a:defRPr/>
            </a:pPr>
            <a:r>
              <a:rPr lang="en-GB"/>
              <a:t>and B Rh(D) positive father </a:t>
            </a:r>
          </a:p>
          <a:p>
            <a:pPr lvl="1">
              <a:buFontTx/>
              <a:buNone/>
              <a:defRPr/>
            </a:pPr>
            <a:r>
              <a:rPr lang="en-GB"/>
              <a:t>could have an O Rh(</a:t>
            </a:r>
            <a:r>
              <a:rPr lang="en-US" altLang="en-GB"/>
              <a:t>d</a:t>
            </a:r>
            <a:r>
              <a:rPr lang="en-GB"/>
              <a:t>) negative child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0"/>
            <a:ext cx="6096000" cy="762000"/>
          </a:xfrm>
        </p:spPr>
        <p:txBody>
          <a:bodyPr/>
          <a:lstStyle/>
          <a:p>
            <a:r>
              <a:rPr lang="en-US" altLang="en-US" sz="3600" b="1"/>
              <a:t>*Rh-antibodies</a:t>
            </a:r>
            <a:r>
              <a:rPr lang="en-US" altLang="en-US" sz="360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14400"/>
            <a:ext cx="6400800" cy="609600"/>
          </a:xfrm>
        </p:spPr>
        <p:txBody>
          <a:bodyPr/>
          <a:lstStyle/>
          <a:p>
            <a:pPr>
              <a:defRPr/>
            </a:pPr>
            <a:r>
              <a:rPr lang="en-US" sz="2400"/>
              <a:t>They differ from ABO system antibodies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1524000"/>
            <a:ext cx="80772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lnSpc>
                <a:spcPct val="125000"/>
              </a:lnSpc>
              <a:buFontTx/>
              <a:buAutoNum type="arabicParenR"/>
            </a:pPr>
            <a:r>
              <a:rPr lang="en-US" altLang="en-US"/>
              <a:t>They are normally absent but induced by blood transfusion of Rh-positive blood to Rh-negative patient or in pregnancy. 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38200" y="2362200"/>
            <a:ext cx="71628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lnSpc>
                <a:spcPct val="125000"/>
              </a:lnSpc>
            </a:pPr>
            <a:r>
              <a:rPr lang="en-US" altLang="en-US"/>
              <a:t>(2) Rh-antibodies are IgG type but ABO-antibodies  are IgM type of immunoglobulins 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09600" y="3275330"/>
            <a:ext cx="789178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0" eaLnBrk="1" hangingPunct="1"/>
            <a:r>
              <a:rPr lang="en-US" altLang="en-US" sz="2400" b="1">
                <a:solidFill>
                  <a:srgbClr val="FFFF00"/>
                </a:solidFill>
                <a:sym typeface="Symbol" panose="05050102010706020507" pitchFamily="18" charset="2"/>
              </a:rPr>
              <a:t></a:t>
            </a:r>
            <a:r>
              <a:rPr lang="en-US" altLang="en-US" sz="2400" b="1">
                <a:solidFill>
                  <a:srgbClr val="FFFF00"/>
                </a:solidFill>
              </a:rPr>
              <a:t> </a:t>
            </a:r>
            <a:r>
              <a:rPr lang="en-US" altLang="en-US" sz="2400" b="1">
                <a:solidFill>
                  <a:srgbClr val="FFFF00"/>
                </a:solidFill>
                <a:sym typeface="Symbol" panose="05050102010706020507" pitchFamily="18" charset="2"/>
              </a:rPr>
              <a:t>IgM has two differences with IgG: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81000" y="4261803"/>
            <a:ext cx="8458200" cy="132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buFontTx/>
              <a:buAutoNum type="alphaLcParenBoth"/>
            </a:pPr>
            <a:r>
              <a:rPr lang="en-US" altLang="en-US" sz="2000" b="1"/>
              <a:t>IgM has specific antigenic sites on RBCs and has the ability to overcome the repellent force of electric charges of RBCs </a:t>
            </a:r>
            <a:r>
              <a:rPr lang="ar-EG" altLang="en-US" sz="2000" b="1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sz="2000" b="1"/>
              <a:t> </a:t>
            </a:r>
            <a:r>
              <a:rPr lang="en-US" altLang="en-US" sz="2000" b="1">
                <a:solidFill>
                  <a:srgbClr val="FFFF00"/>
                </a:solidFill>
              </a:rPr>
              <a:t>visible agglutination</a:t>
            </a:r>
            <a:r>
              <a:rPr lang="en-US" altLang="en-US" sz="2000" b="1"/>
              <a:t>,  but IgG require antihuman globulin to overcome the repellant force and give visible agglutination</a:t>
            </a:r>
            <a:r>
              <a:rPr lang="en-US" altLang="en-US" sz="2000" b="1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42570" y="5705475"/>
            <a:ext cx="829183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buFontTx/>
              <a:buAutoNum type="alphaLcParenBoth" startAt="2"/>
            </a:pPr>
            <a:r>
              <a:rPr lang="en-US" altLang="en-US" sz="2000" b="1"/>
              <a:t>IgM has large molecules and cann’t cross placenta (IgG has small molecules and can cross placenta).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/>
      <p:bldP spid="3077" grpId="0"/>
      <p:bldP spid="3078" grpId="0" bldLvl="0" animBg="1"/>
      <p:bldP spid="3079" grpId="0" bldLvl="0" animBg="1"/>
      <p:bldP spid="3080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762000"/>
          </a:xfrm>
        </p:spPr>
        <p:txBody>
          <a:bodyPr/>
          <a:lstStyle/>
          <a:p>
            <a:r>
              <a:rPr lang="en-US" altLang="en-US" sz="3600" b="1"/>
              <a:t>*Importance of Rh-factor: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09600" y="1066800"/>
            <a:ext cx="4875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FF00"/>
                </a:solidFill>
              </a:rPr>
              <a:t>(1) Erythroblastosis fetalis:</a:t>
            </a:r>
            <a:r>
              <a:rPr lang="en-US" altLang="en-US" sz="28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066800" y="1752600"/>
            <a:ext cx="428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sz="2000"/>
              <a:t>compensatory </a:t>
            </a:r>
            <a:r>
              <a:rPr lang="ar-EG" altLang="en-US" sz="2000">
                <a:latin typeface="Symbol" panose="05050102010706020507" pitchFamily="18" charset="2"/>
                <a:sym typeface="Symbol" panose="05050102010706020507" pitchFamily="18" charset="2"/>
              </a:rPr>
              <a:t></a:t>
            </a:r>
            <a:r>
              <a:rPr lang="en-US" altLang="en-US" sz="2000"/>
              <a:t> erythroblast in fetus</a:t>
            </a:r>
            <a:r>
              <a:rPr lang="en-US" altLang="en-US" sz="200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524000" y="2362200"/>
            <a:ext cx="2112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sz="2000" dirty="0"/>
              <a:t>Rh +ve male    + 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581400" y="2362200"/>
            <a:ext cx="210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sz="2000" dirty="0"/>
              <a:t>Rh –ve female = 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643563" y="2362200"/>
            <a:ext cx="1684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Rh +ve fetus 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914400" y="3195806"/>
            <a:ext cx="7848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dirty="0"/>
              <a:t>Rh +ve fetal RBCs enter the circulation of the mother</a:t>
            </a:r>
          </a:p>
          <a:p>
            <a:pPr algn="ctr" rtl="0" eaLnBrk="1" hangingPunct="1"/>
            <a:r>
              <a:rPr lang="en-US" altLang="en-US" sz="2000" dirty="0"/>
              <a:t> 	and sensitize her immune system to produce anti-D agglutinins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143000" y="4191000"/>
            <a:ext cx="6884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antibodies (IgG) cross the placenta to the Rh +ve 2nd fetus 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1371600" y="4876800"/>
            <a:ext cx="5119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2nd or 3rd fetus is born anaemic, jaundiced 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510338" y="4891088"/>
            <a:ext cx="1692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or born dead 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219200" y="5562600"/>
            <a:ext cx="7527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000" dirty="0"/>
              <a:t>1st baby should not be affected except if the mother is sensitized </a:t>
            </a:r>
          </a:p>
          <a:p>
            <a:pPr algn="l" rtl="0" eaLnBrk="1" hangingPunct="1"/>
            <a:r>
              <a:rPr lang="en-US" altLang="en-US" sz="2000" dirty="0"/>
              <a:t>	by previous transfusion of Rh +ve bl.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0" grpId="0"/>
      <p:bldP spid="8201" grpId="0"/>
      <p:bldP spid="8202" grpId="0"/>
      <p:bldP spid="8203" grpId="0"/>
      <p:bldP spid="8204" grpId="0"/>
      <p:bldP spid="82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WordArt 5"/>
          <p:cNvSpPr>
            <a:spLocks noChangeArrowheads="1" noChangeShapeType="1" noTextEdit="1"/>
          </p:cNvSpPr>
          <p:nvPr/>
        </p:nvSpPr>
        <p:spPr bwMode="auto">
          <a:xfrm>
            <a:off x="2362200" y="533400"/>
            <a:ext cx="4419600" cy="1905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Blood Groups</a:t>
            </a:r>
          </a:p>
        </p:txBody>
      </p:sp>
      <p:sp>
        <p:nvSpPr>
          <p:cNvPr id="161799" name="WordArt 7" descr="White marble"/>
          <p:cNvSpPr>
            <a:spLocks noChangeArrowheads="1" noChangeShapeType="1" noTextEdit="1"/>
          </p:cNvSpPr>
          <p:nvPr/>
        </p:nvSpPr>
        <p:spPr bwMode="auto">
          <a:xfrm>
            <a:off x="4257675" y="3108325"/>
            <a:ext cx="6286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 rtl="0"/>
            <a:r>
              <a:rPr lang="en-US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By</a:t>
            </a:r>
          </a:p>
        </p:txBody>
      </p:sp>
      <p:sp>
        <p:nvSpPr>
          <p:cNvPr id="161800" name="WordArt 8"/>
          <p:cNvSpPr>
            <a:spLocks noChangeArrowheads="1" noChangeShapeType="1" noTextEdit="1"/>
          </p:cNvSpPr>
          <p:nvPr/>
        </p:nvSpPr>
        <p:spPr bwMode="auto">
          <a:xfrm>
            <a:off x="729615" y="4239895"/>
            <a:ext cx="8261350" cy="193230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en-US" sz="3600" kern="10">
                <a:ln w="12700">
                  <a:solidFill>
                    <a:srgbClr val="B2B2B2"/>
                  </a:solidFill>
                  <a:rou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Dr/ Nour A. Mohammed</a:t>
            </a:r>
          </a:p>
          <a:p>
            <a:pPr algn="ctr" rtl="0"/>
            <a:r>
              <a:rPr lang="en-US" sz="3600" kern="10">
                <a:ln w="12700">
                  <a:solidFill>
                    <a:srgbClr val="B2B2B2"/>
                  </a:solidFill>
                  <a:rou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 panose="020B0A04020102020204" pitchFamily="34" charset="0"/>
              </a:rPr>
              <a:t>Mutah school of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0"/>
            <a:ext cx="4876800" cy="762000"/>
          </a:xfrm>
        </p:spPr>
        <p:txBody>
          <a:bodyPr/>
          <a:lstStyle/>
          <a:p>
            <a:r>
              <a:rPr lang="en-US" altLang="en-US" sz="2800" b="1"/>
              <a:t>Prevention: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295400" y="1066800"/>
            <a:ext cx="5575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dirty="0"/>
              <a:t>1- Rh –ve female should never receive Rh +ve blood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676400" y="1828800"/>
            <a:ext cx="6629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Anti-D antibodies are given to the mother during 48 hours </a:t>
            </a:r>
          </a:p>
          <a:p>
            <a:pPr algn="ctr" rtl="0" eaLnBrk="1" hangingPunct="1"/>
            <a:r>
              <a:rPr lang="en-US" altLang="en-US"/>
              <a:t>after each delivery 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828800" y="2819400"/>
            <a:ext cx="586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rgbClr val="FFFF00"/>
                </a:solidFill>
              </a:rPr>
              <a:t> to neutralize the D-antigen of fetal RBCs transmitted</a:t>
            </a:r>
          </a:p>
          <a:p>
            <a:pPr algn="l" rtl="0" eaLnBrk="1" hangingPunct="1"/>
            <a:r>
              <a:rPr lang="en-US" altLang="en-US" dirty="0">
                <a:solidFill>
                  <a:srgbClr val="FFFF00"/>
                </a:solidFill>
              </a:rPr>
              <a:t>	 to her, so prevent formation </a:t>
            </a:r>
            <a:r>
              <a:rPr lang="en-US" altLang="en-US">
                <a:solidFill>
                  <a:srgbClr val="FFFF00"/>
                </a:solidFill>
              </a:rPr>
              <a:t>of antibodies 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905000" y="3962400"/>
            <a:ext cx="176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0" eaLnBrk="1" hangingPunct="1"/>
            <a:r>
              <a:rPr lang="en-US" altLang="en-US" sz="2400" b="1"/>
              <a:t>Treatment: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981200" y="5029200"/>
            <a:ext cx="601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dirty="0"/>
              <a:t>Gradual replacement of baby’ blood with Rh –ve group O.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  <p:bldP spid="10247" grpId="0"/>
      <p:bldP spid="102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1752600" y="228600"/>
            <a:ext cx="55483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0" eaLnBrk="1" hangingPunct="1"/>
            <a:r>
              <a:rPr lang="en-US" altLang="en-US" sz="2800" b="1">
                <a:solidFill>
                  <a:srgbClr val="FFFF00"/>
                </a:solidFill>
              </a:rPr>
              <a:t>(2) Repeated blood transfusion:</a:t>
            </a: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1524000" y="1524000"/>
            <a:ext cx="68357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lnSpc>
                <a:spcPct val="160000"/>
              </a:lnSpc>
            </a:pPr>
            <a:r>
              <a:rPr lang="en-US" altLang="en-US" sz="2400" dirty="0"/>
              <a:t>If Rh –ve person is transfused with Rh +ve blood </a:t>
            </a:r>
          </a:p>
        </p:txBody>
      </p:sp>
      <p:sp>
        <p:nvSpPr>
          <p:cNvPr id="176134" name="Rectangle 6"/>
          <p:cNvSpPr>
            <a:spLocks noChangeArrowheads="1"/>
          </p:cNvSpPr>
          <p:nvPr/>
        </p:nvSpPr>
        <p:spPr bwMode="auto">
          <a:xfrm>
            <a:off x="1752600" y="2514600"/>
            <a:ext cx="61880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lnSpc>
                <a:spcPct val="160000"/>
              </a:lnSpc>
            </a:pPr>
            <a:r>
              <a:rPr lang="en-US" altLang="en-US" sz="2400"/>
              <a:t>he will produce antibodies against Rh-factor </a:t>
            </a:r>
          </a:p>
        </p:txBody>
      </p:sp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1676400" y="3202875"/>
            <a:ext cx="6378575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>
              <a:lnSpc>
                <a:spcPct val="160000"/>
              </a:lnSpc>
            </a:pPr>
            <a:r>
              <a:rPr lang="en-US" altLang="en-US" sz="2400" dirty="0"/>
              <a:t>if this person </a:t>
            </a:r>
            <a:r>
              <a:rPr lang="en-US" altLang="en-US" sz="2400" dirty="0" smtClean="0"/>
              <a:t>re-transfused </a:t>
            </a:r>
            <a:r>
              <a:rPr lang="en-US" altLang="en-US" sz="2400" dirty="0"/>
              <a:t>with Rh + ve blood </a:t>
            </a:r>
          </a:p>
          <a:p>
            <a:pPr algn="ctr" rtl="0" eaLnBrk="1" hangingPunct="1">
              <a:lnSpc>
                <a:spcPct val="160000"/>
              </a:lnSpc>
            </a:pPr>
            <a:r>
              <a:rPr lang="ar-EG" altLang="en-US" sz="2400" dirty="0">
                <a:latin typeface="Symbol" panose="05050102010706020507" pitchFamily="18" charset="2"/>
                <a:sym typeface="Symbol" panose="05050102010706020507" pitchFamily="18" charset="2"/>
              </a:rPr>
              <a:t></a:t>
            </a:r>
            <a:r>
              <a:rPr lang="en-US" altLang="en-US" sz="2400" dirty="0"/>
              <a:t> agglutination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/>
      <p:bldP spid="176134" grpId="0"/>
      <p:bldP spid="1761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685800"/>
            <a:ext cx="7772400" cy="1143000"/>
          </a:xfrm>
        </p:spPr>
        <p:txBody>
          <a:bodyPr/>
          <a:lstStyle/>
          <a:p>
            <a:r>
              <a:rPr lang="en-US" altLang="en-US" sz="4000" b="1"/>
              <a:t>*Determination of blood group: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971800"/>
            <a:ext cx="5867400" cy="609600"/>
          </a:xfrm>
        </p:spPr>
        <p:txBody>
          <a:bodyPr/>
          <a:lstStyle/>
          <a:p>
            <a:pPr>
              <a:defRPr/>
            </a:pPr>
            <a:r>
              <a:rPr lang="en-US" sz="2800"/>
              <a:t>-  By slide technique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981200" y="4191000"/>
            <a:ext cx="5486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 rtl="0" eaLnBrk="0" hangingPunct="0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8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Cross matching</a:t>
            </a:r>
            <a:r>
              <a:rPr lang="en-US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057400" y="4953000"/>
            <a:ext cx="6248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 rtl="0" eaLnBrk="0" hangingPunct="0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between recipient and donor blood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0" grpId="0"/>
      <p:bldP spid="92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b="1" i="1">
                <a:solidFill>
                  <a:schemeClr val="accent2"/>
                </a:solidFill>
              </a:rPr>
              <a:t>MISMATCHED TRANSFUSION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3352800"/>
          </a:xfrm>
        </p:spPr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buFontTx/>
              <a:buNone/>
              <a:defRPr/>
            </a:pPr>
            <a:r>
              <a:rPr lang="en-US" sz="2800" b="1">
                <a:solidFill>
                  <a:srgbClr val="3399FF"/>
                </a:solidFill>
              </a:rPr>
              <a:t>Group A    +       Group B      =   Clumping of RBCs</a:t>
            </a:r>
          </a:p>
          <a:p>
            <a:pPr>
              <a:buFontTx/>
              <a:buNone/>
              <a:defRPr/>
            </a:pPr>
            <a:endParaRPr lang="en-US" sz="2800" b="1">
              <a:solidFill>
                <a:srgbClr val="3399FF"/>
              </a:solidFill>
            </a:endParaRPr>
          </a:p>
          <a:p>
            <a:pPr>
              <a:defRPr/>
            </a:pPr>
            <a:endParaRPr lang="en-US">
              <a:solidFill>
                <a:srgbClr val="3399FF"/>
              </a:solidFill>
            </a:endParaRPr>
          </a:p>
          <a:p>
            <a:pPr>
              <a:buFontTx/>
              <a:buNone/>
              <a:defRPr/>
            </a:pPr>
            <a:r>
              <a:rPr lang="en-US"/>
              <a:t>               </a:t>
            </a:r>
            <a:endParaRPr lang="en-US">
              <a:solidFill>
                <a:srgbClr val="3399FF"/>
              </a:solidFill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1524000" y="41148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1524000" y="3581400"/>
            <a:ext cx="5334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990600" y="3581400"/>
            <a:ext cx="304800" cy="381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914400" y="41910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4038600" y="38862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6096000" y="39624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6" name="Oval 10"/>
          <p:cNvSpPr>
            <a:spLocks noChangeArrowheads="1"/>
          </p:cNvSpPr>
          <p:nvPr/>
        </p:nvSpPr>
        <p:spPr bwMode="auto">
          <a:xfrm>
            <a:off x="6019800" y="37338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7" name="Oval 11"/>
          <p:cNvSpPr>
            <a:spLocks noChangeArrowheads="1"/>
          </p:cNvSpPr>
          <p:nvPr/>
        </p:nvSpPr>
        <p:spPr bwMode="auto">
          <a:xfrm>
            <a:off x="3810000" y="32766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8" name="Oval 12"/>
          <p:cNvSpPr>
            <a:spLocks noChangeArrowheads="1"/>
          </p:cNvSpPr>
          <p:nvPr/>
        </p:nvSpPr>
        <p:spPr bwMode="auto">
          <a:xfrm>
            <a:off x="3352800" y="41148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3352800" y="35814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6324600" y="36576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7467600" y="44958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2" name="Oval 16"/>
          <p:cNvSpPr>
            <a:spLocks noChangeArrowheads="1"/>
          </p:cNvSpPr>
          <p:nvPr/>
        </p:nvSpPr>
        <p:spPr bwMode="auto">
          <a:xfrm>
            <a:off x="6172200" y="38862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3" name="Oval 17"/>
          <p:cNvSpPr>
            <a:spLocks noChangeArrowheads="1"/>
          </p:cNvSpPr>
          <p:nvPr/>
        </p:nvSpPr>
        <p:spPr bwMode="auto">
          <a:xfrm>
            <a:off x="6324600" y="37338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4" name="Oval 18"/>
          <p:cNvSpPr>
            <a:spLocks noChangeArrowheads="1"/>
          </p:cNvSpPr>
          <p:nvPr/>
        </p:nvSpPr>
        <p:spPr bwMode="auto">
          <a:xfrm>
            <a:off x="7620000" y="43434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5" name="Oval 19"/>
          <p:cNvSpPr>
            <a:spLocks noChangeArrowheads="1"/>
          </p:cNvSpPr>
          <p:nvPr/>
        </p:nvSpPr>
        <p:spPr bwMode="auto">
          <a:xfrm>
            <a:off x="7391400" y="42672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6" name="Oval 20"/>
          <p:cNvSpPr>
            <a:spLocks noChangeArrowheads="1"/>
          </p:cNvSpPr>
          <p:nvPr/>
        </p:nvSpPr>
        <p:spPr bwMode="auto">
          <a:xfrm>
            <a:off x="7239000" y="38100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7" name="Oval 21"/>
          <p:cNvSpPr>
            <a:spLocks noChangeArrowheads="1"/>
          </p:cNvSpPr>
          <p:nvPr/>
        </p:nvSpPr>
        <p:spPr bwMode="auto">
          <a:xfrm>
            <a:off x="7543800" y="3657600"/>
            <a:ext cx="3048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8" name="Oval 22"/>
          <p:cNvSpPr>
            <a:spLocks noChangeArrowheads="1"/>
          </p:cNvSpPr>
          <p:nvPr/>
        </p:nvSpPr>
        <p:spPr bwMode="auto">
          <a:xfrm>
            <a:off x="6400800" y="41148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59" name="Oval 23"/>
          <p:cNvSpPr>
            <a:spLocks noChangeArrowheads="1"/>
          </p:cNvSpPr>
          <p:nvPr/>
        </p:nvSpPr>
        <p:spPr bwMode="auto">
          <a:xfrm>
            <a:off x="6248400" y="39624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60" name="Oval 24"/>
          <p:cNvSpPr>
            <a:spLocks noChangeArrowheads="1"/>
          </p:cNvSpPr>
          <p:nvPr/>
        </p:nvSpPr>
        <p:spPr bwMode="auto">
          <a:xfrm>
            <a:off x="7696200" y="46482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61" name="Oval 25"/>
          <p:cNvSpPr>
            <a:spLocks noChangeArrowheads="1"/>
          </p:cNvSpPr>
          <p:nvPr/>
        </p:nvSpPr>
        <p:spPr bwMode="auto">
          <a:xfrm>
            <a:off x="7010400" y="38100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39962" name="Oval 26"/>
          <p:cNvSpPr>
            <a:spLocks noChangeArrowheads="1"/>
          </p:cNvSpPr>
          <p:nvPr/>
        </p:nvSpPr>
        <p:spPr bwMode="auto">
          <a:xfrm>
            <a:off x="7239000" y="3657600"/>
            <a:ext cx="457200" cy="304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EG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FG11_06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381000"/>
            <a:ext cx="8077200" cy="6057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3" descr="قطة"/>
          <p:cNvPicPr>
            <a:picLocks noGrp="1" noChangeAspect="1" noChangeArrowheads="1" noCrop="1"/>
          </p:cNvPicPr>
          <p:nvPr>
            <p:ph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4437063"/>
            <a:ext cx="2060575" cy="2063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4035" name="Picture 4" descr="قطة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365625"/>
            <a:ext cx="206057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7" name="Picture 5" descr="thanks heart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"/>
            <a:ext cx="3962400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1" name="WordArt 5" descr="White marble"/>
          <p:cNvSpPr>
            <a:spLocks noChangeArrowheads="1" noChangeShapeType="1" noTextEdit="1"/>
          </p:cNvSpPr>
          <p:nvPr/>
        </p:nvSpPr>
        <p:spPr bwMode="auto">
          <a:xfrm>
            <a:off x="2057400" y="1600200"/>
            <a:ext cx="5181600" cy="2155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 rtl="0"/>
            <a:r>
              <a:rPr lang="en-US" sz="3600" kern="10">
                <a:ln w="9525">
                  <a:rou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ABO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33400" y="533400"/>
            <a:ext cx="8237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buFontTx/>
              <a:buChar char="-"/>
            </a:pPr>
            <a:r>
              <a:rPr lang="en-US" altLang="en-US" sz="2000" dirty="0"/>
              <a:t>The membrane of RBCs contain antigens (agglutinogens) of two types </a:t>
            </a:r>
          </a:p>
          <a:p>
            <a:pPr algn="ctr" rtl="0" eaLnBrk="1" hangingPunct="1"/>
            <a:r>
              <a:rPr lang="en-US" altLang="en-US" sz="2000" dirty="0"/>
              <a:t>(A) and (B) 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1910" y="1477010"/>
            <a:ext cx="746887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These antigens are characterized by : 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951990" y="2010410"/>
            <a:ext cx="759269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sz="2400" b="1">
                <a:solidFill>
                  <a:srgbClr val="FFFF00"/>
                </a:solidFill>
              </a:rPr>
              <a:t>They are inherited according to Mendelian law 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770255" y="2543810"/>
            <a:ext cx="927290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sz="2400" b="1">
                <a:solidFill>
                  <a:srgbClr val="FFFF00"/>
                </a:solidFill>
              </a:rPr>
              <a:t>They appear in fetal life and persist throughout life. 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087120" y="2954020"/>
            <a:ext cx="6685280" cy="82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sz="2400" b="1" dirty="0">
                <a:solidFill>
                  <a:srgbClr val="FFFF00"/>
                </a:solidFill>
              </a:rPr>
              <a:t>They may be detected by specific reaction </a:t>
            </a:r>
          </a:p>
          <a:p>
            <a:pPr algn="l" rtl="0" eaLnBrk="1" hangingPunct="1"/>
            <a:r>
              <a:rPr lang="en-US" altLang="en-US" sz="2400" b="1" dirty="0">
                <a:solidFill>
                  <a:srgbClr val="FFFF00"/>
                </a:solidFill>
              </a:rPr>
              <a:t>with the corresponding antibodies 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85800" y="3997643"/>
            <a:ext cx="7696200" cy="119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en-US" altLang="en-US" sz="2400"/>
              <a:t>In the plasma there are antibodies (agglutinins) against A and against B  of   gamma globulins type and they also are inherited 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762000" y="5346065"/>
            <a:ext cx="7848600" cy="82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/>
              <a:t>According to the types of antigens and antibodies, </a:t>
            </a:r>
          </a:p>
          <a:p>
            <a:pPr algn="l" eaLnBrk="1" hangingPunct="1"/>
            <a:r>
              <a:rPr lang="en-US" altLang="en-US" sz="2400"/>
              <a:t>the blood groups </a:t>
            </a:r>
            <a:r>
              <a:rPr lang="en-US" altLang="en-US" sz="2400">
                <a:sym typeface="+mn-ea"/>
              </a:rPr>
              <a:t>are classified into:</a:t>
            </a:r>
            <a:r>
              <a:rPr lang="en-US" altLang="en-US" sz="2000"/>
              <a:t>	  	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 bldLvl="0" animBg="1"/>
      <p:bldP spid="2056" grpId="0" bldLvl="0" animBg="1"/>
      <p:bldP spid="2057" grpId="0" bldLvl="0" animBg="1"/>
      <p:bldP spid="2058" grpId="0" bldLvl="0" animBg="1"/>
      <p:bldP spid="2061" grpId="0" bldLvl="0" animBg="1"/>
      <p:bldP spid="206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Blood type is determined, in part, by the ABO blood group antigens present on red blood cells">
            <a:hlinkClick r:id="rId3" tooltip="&quot;Blood type is determined, in part, by the ABO blood group antigens present on red blood cells&quot;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1"/>
          <a:stretch>
            <a:fillRect/>
          </a:stretch>
        </p:blipFill>
        <p:spPr bwMode="auto">
          <a:xfrm>
            <a:off x="381000" y="838200"/>
            <a:ext cx="8382000" cy="565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447800" y="381000"/>
            <a:ext cx="5659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chemeClr val="hlink"/>
                </a:solidFill>
              </a:rPr>
              <a:t>Inheritance of blood groups</a:t>
            </a:r>
            <a:r>
              <a:rPr lang="en-US" altLang="en-US" sz="320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1371600" y="1568450"/>
            <a:ext cx="6637338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lnSpc>
                <a:spcPct val="155000"/>
              </a:lnSpc>
            </a:pPr>
            <a:r>
              <a:rPr lang="en-US" altLang="en-US" sz="2200"/>
              <a:t>The individual of blood group A may have genotype </a:t>
            </a:r>
          </a:p>
          <a:p>
            <a:pPr algn="l" rtl="0" eaLnBrk="1" hangingPunct="1">
              <a:lnSpc>
                <a:spcPct val="155000"/>
              </a:lnSpc>
            </a:pPr>
            <a:r>
              <a:rPr lang="en-US" altLang="en-US" sz="2200" b="1">
                <a:solidFill>
                  <a:schemeClr val="hlink"/>
                </a:solidFill>
              </a:rPr>
              <a:t>AA</a:t>
            </a:r>
            <a:r>
              <a:rPr lang="en-US" altLang="en-US" sz="2200"/>
              <a:t> (homozygous) or </a:t>
            </a:r>
            <a:r>
              <a:rPr lang="en-US" altLang="en-US" sz="2200" b="1">
                <a:solidFill>
                  <a:schemeClr val="hlink"/>
                </a:solidFill>
              </a:rPr>
              <a:t>AO</a:t>
            </a:r>
            <a:r>
              <a:rPr lang="en-US" altLang="en-US" sz="2200"/>
              <a:t> (heterozygous). 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1295400" y="3702050"/>
            <a:ext cx="6948488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>
              <a:lnSpc>
                <a:spcPct val="155000"/>
              </a:lnSpc>
            </a:pPr>
            <a:r>
              <a:rPr lang="en-US" altLang="en-US" sz="2200"/>
              <a:t>When blood groups of parents are known the possible </a:t>
            </a:r>
          </a:p>
          <a:p>
            <a:pPr algn="l" rtl="0" eaLnBrk="1" hangingPunct="1">
              <a:lnSpc>
                <a:spcPct val="155000"/>
              </a:lnSpc>
            </a:pPr>
            <a:r>
              <a:rPr lang="en-US" altLang="en-US" sz="2200"/>
              <a:t>genotype of their children may be predicted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3" grpId="0"/>
      <p:bldP spid="1710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/>
              <a:t>Antigens &amp; Antibodies</a:t>
            </a:r>
          </a:p>
        </p:txBody>
      </p:sp>
      <p:grpSp>
        <p:nvGrpSpPr>
          <p:cNvPr id="112643" name="Group 3"/>
          <p:cNvGrpSpPr/>
          <p:nvPr/>
        </p:nvGrpSpPr>
        <p:grpSpPr bwMode="auto">
          <a:xfrm>
            <a:off x="762000" y="1524000"/>
            <a:ext cx="7772400" cy="4648200"/>
            <a:chOff x="-3" y="-3"/>
            <a:chExt cx="2293" cy="2299"/>
          </a:xfrm>
        </p:grpSpPr>
        <p:grpSp>
          <p:nvGrpSpPr>
            <p:cNvPr id="23556" name="Group 4"/>
            <p:cNvGrpSpPr/>
            <p:nvPr/>
          </p:nvGrpSpPr>
          <p:grpSpPr bwMode="auto">
            <a:xfrm>
              <a:off x="0" y="0"/>
              <a:ext cx="2287" cy="2293"/>
              <a:chOff x="0" y="0"/>
              <a:chExt cx="2287" cy="2293"/>
            </a:xfrm>
          </p:grpSpPr>
          <p:grpSp>
            <p:nvGrpSpPr>
              <p:cNvPr id="23558" name="Group 5"/>
              <p:cNvGrpSpPr/>
              <p:nvPr/>
            </p:nvGrpSpPr>
            <p:grpSpPr bwMode="auto">
              <a:xfrm>
                <a:off x="0" y="0"/>
                <a:ext cx="432" cy="633"/>
                <a:chOff x="0" y="0"/>
                <a:chExt cx="432" cy="633"/>
              </a:xfrm>
            </p:grpSpPr>
            <p:sp>
              <p:nvSpPr>
                <p:cNvPr id="23616" name="Rectangle 6"/>
                <p:cNvSpPr>
                  <a:spLocks noChangeArrowheads="1"/>
                </p:cNvSpPr>
                <p:nvPr/>
              </p:nvSpPr>
              <p:spPr bwMode="auto">
                <a:xfrm>
                  <a:off x="6" y="6"/>
                  <a:ext cx="420" cy="62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Blood Group</a:t>
                  </a:r>
                </a:p>
                <a:p>
                  <a:pPr algn="ctr" rtl="0"/>
                  <a:endParaRPr lang="en-GB" altLang="en-US" b="1">
                    <a:solidFill>
                      <a:schemeClr val="hlink"/>
                    </a:solidFill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617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32" cy="63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59" name="Group 8"/>
              <p:cNvGrpSpPr/>
              <p:nvPr/>
            </p:nvGrpSpPr>
            <p:grpSpPr bwMode="auto">
              <a:xfrm>
                <a:off x="432" y="0"/>
                <a:ext cx="469" cy="633"/>
                <a:chOff x="432" y="0"/>
                <a:chExt cx="469" cy="633"/>
              </a:xfrm>
            </p:grpSpPr>
            <p:sp>
              <p:nvSpPr>
                <p:cNvPr id="23614" name="Rectangle 9"/>
                <p:cNvSpPr>
                  <a:spLocks noChangeArrowheads="1"/>
                </p:cNvSpPr>
                <p:nvPr/>
              </p:nvSpPr>
              <p:spPr bwMode="auto">
                <a:xfrm>
                  <a:off x="438" y="6"/>
                  <a:ext cx="457" cy="62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Antigens on RBCs</a:t>
                  </a:r>
                </a:p>
                <a:p>
                  <a:pPr algn="ctr" rtl="0"/>
                  <a:endParaRPr lang="en-GB" altLang="en-US" b="1">
                    <a:solidFill>
                      <a:schemeClr val="hlink"/>
                    </a:solidFill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615" name="Rectangle 10"/>
                <p:cNvSpPr>
                  <a:spLocks noChangeArrowheads="1"/>
                </p:cNvSpPr>
                <p:nvPr/>
              </p:nvSpPr>
              <p:spPr bwMode="auto">
                <a:xfrm>
                  <a:off x="432" y="0"/>
                  <a:ext cx="469" cy="63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0" name="Group 11"/>
              <p:cNvGrpSpPr/>
              <p:nvPr/>
            </p:nvGrpSpPr>
            <p:grpSpPr bwMode="auto">
              <a:xfrm>
                <a:off x="901" y="0"/>
                <a:ext cx="852" cy="633"/>
                <a:chOff x="901" y="0"/>
                <a:chExt cx="852" cy="633"/>
              </a:xfrm>
            </p:grpSpPr>
            <p:sp>
              <p:nvSpPr>
                <p:cNvPr id="23612" name="Rectangle 12"/>
                <p:cNvSpPr>
                  <a:spLocks noChangeArrowheads="1"/>
                </p:cNvSpPr>
                <p:nvPr/>
              </p:nvSpPr>
              <p:spPr bwMode="auto">
                <a:xfrm>
                  <a:off x="907" y="6"/>
                  <a:ext cx="840" cy="62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Antibodies in Serum</a:t>
                  </a:r>
                </a:p>
                <a:p>
                  <a:pPr algn="ctr" rtl="0"/>
                  <a:endParaRPr lang="en-GB" altLang="en-US" b="1">
                    <a:solidFill>
                      <a:schemeClr val="hlink"/>
                    </a:solidFill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613" name="Rectangle 13"/>
                <p:cNvSpPr>
                  <a:spLocks noChangeArrowheads="1"/>
                </p:cNvSpPr>
                <p:nvPr/>
              </p:nvSpPr>
              <p:spPr bwMode="auto">
                <a:xfrm>
                  <a:off x="901" y="0"/>
                  <a:ext cx="852" cy="63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1" name="Group 14"/>
              <p:cNvGrpSpPr/>
              <p:nvPr/>
            </p:nvGrpSpPr>
            <p:grpSpPr bwMode="auto">
              <a:xfrm>
                <a:off x="1753" y="0"/>
                <a:ext cx="534" cy="633"/>
                <a:chOff x="1753" y="0"/>
                <a:chExt cx="534" cy="633"/>
              </a:xfrm>
            </p:grpSpPr>
            <p:sp>
              <p:nvSpPr>
                <p:cNvPr id="23610" name="Rectangle 15"/>
                <p:cNvSpPr>
                  <a:spLocks noChangeArrowheads="1"/>
                </p:cNvSpPr>
                <p:nvPr/>
              </p:nvSpPr>
              <p:spPr bwMode="auto">
                <a:xfrm>
                  <a:off x="1759" y="6"/>
                  <a:ext cx="522" cy="62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Genotypes</a:t>
                  </a:r>
                </a:p>
                <a:p>
                  <a:pPr algn="ctr" rtl="0"/>
                  <a:endParaRPr lang="en-GB" altLang="en-US" b="1">
                    <a:solidFill>
                      <a:schemeClr val="hlink"/>
                    </a:solidFill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611" name="Rectangle 16"/>
                <p:cNvSpPr>
                  <a:spLocks noChangeArrowheads="1"/>
                </p:cNvSpPr>
                <p:nvPr/>
              </p:nvSpPr>
              <p:spPr bwMode="auto">
                <a:xfrm>
                  <a:off x="1753" y="0"/>
                  <a:ext cx="534" cy="63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2" name="Group 17"/>
              <p:cNvGrpSpPr/>
              <p:nvPr/>
            </p:nvGrpSpPr>
            <p:grpSpPr bwMode="auto">
              <a:xfrm>
                <a:off x="0" y="645"/>
                <a:ext cx="432" cy="403"/>
                <a:chOff x="0" y="645"/>
                <a:chExt cx="432" cy="403"/>
              </a:xfrm>
            </p:grpSpPr>
            <p:sp>
              <p:nvSpPr>
                <p:cNvPr id="23608" name="Rectangle 18"/>
                <p:cNvSpPr>
                  <a:spLocks noChangeArrowheads="1"/>
                </p:cNvSpPr>
                <p:nvPr/>
              </p:nvSpPr>
              <p:spPr bwMode="auto">
                <a:xfrm>
                  <a:off x="6" y="651"/>
                  <a:ext cx="42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A</a:t>
                  </a:r>
                </a:p>
                <a:p>
                  <a:pPr algn="ctr" rtl="0"/>
                  <a:endParaRPr lang="en-GB" altLang="en-US" sz="14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3609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645"/>
                  <a:ext cx="43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3" name="Group 20"/>
              <p:cNvGrpSpPr/>
              <p:nvPr/>
            </p:nvGrpSpPr>
            <p:grpSpPr bwMode="auto">
              <a:xfrm>
                <a:off x="432" y="645"/>
                <a:ext cx="469" cy="403"/>
                <a:chOff x="432" y="645"/>
                <a:chExt cx="469" cy="403"/>
              </a:xfrm>
            </p:grpSpPr>
            <p:sp>
              <p:nvSpPr>
                <p:cNvPr id="23606" name="Rectangle 21"/>
                <p:cNvSpPr>
                  <a:spLocks noChangeArrowheads="1"/>
                </p:cNvSpPr>
                <p:nvPr/>
              </p:nvSpPr>
              <p:spPr bwMode="auto">
                <a:xfrm>
                  <a:off x="438" y="651"/>
                  <a:ext cx="457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A</a:t>
                  </a:r>
                </a:p>
              </p:txBody>
            </p:sp>
            <p:sp>
              <p:nvSpPr>
                <p:cNvPr id="23607" name="Rectangle 22"/>
                <p:cNvSpPr>
                  <a:spLocks noChangeArrowheads="1"/>
                </p:cNvSpPr>
                <p:nvPr/>
              </p:nvSpPr>
              <p:spPr bwMode="auto">
                <a:xfrm>
                  <a:off x="432" y="645"/>
                  <a:ext cx="469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4" name="Group 23"/>
              <p:cNvGrpSpPr/>
              <p:nvPr/>
            </p:nvGrpSpPr>
            <p:grpSpPr bwMode="auto">
              <a:xfrm>
                <a:off x="901" y="645"/>
                <a:ext cx="852" cy="403"/>
                <a:chOff x="901" y="645"/>
                <a:chExt cx="852" cy="403"/>
              </a:xfrm>
            </p:grpSpPr>
            <p:sp>
              <p:nvSpPr>
                <p:cNvPr id="23604" name="Rectangle 24"/>
                <p:cNvSpPr>
                  <a:spLocks noChangeArrowheads="1"/>
                </p:cNvSpPr>
                <p:nvPr/>
              </p:nvSpPr>
              <p:spPr bwMode="auto">
                <a:xfrm>
                  <a:off x="907" y="651"/>
                  <a:ext cx="84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Anti-B</a:t>
                  </a:r>
                </a:p>
                <a:p>
                  <a:pPr algn="ctr" rtl="0"/>
                  <a:endParaRPr lang="en-GB" altLang="en-US" sz="14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3605" name="Rectangle 25"/>
                <p:cNvSpPr>
                  <a:spLocks noChangeArrowheads="1"/>
                </p:cNvSpPr>
                <p:nvPr/>
              </p:nvSpPr>
              <p:spPr bwMode="auto">
                <a:xfrm>
                  <a:off x="901" y="645"/>
                  <a:ext cx="85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5" name="Group 26"/>
              <p:cNvGrpSpPr/>
              <p:nvPr/>
            </p:nvGrpSpPr>
            <p:grpSpPr bwMode="auto">
              <a:xfrm>
                <a:off x="1753" y="645"/>
                <a:ext cx="534" cy="403"/>
                <a:chOff x="1753" y="645"/>
                <a:chExt cx="534" cy="403"/>
              </a:xfrm>
            </p:grpSpPr>
            <p:sp>
              <p:nvSpPr>
                <p:cNvPr id="23602" name="Rectangle 27"/>
                <p:cNvSpPr>
                  <a:spLocks noChangeArrowheads="1"/>
                </p:cNvSpPr>
                <p:nvPr/>
              </p:nvSpPr>
              <p:spPr bwMode="auto">
                <a:xfrm>
                  <a:off x="1759" y="651"/>
                  <a:ext cx="522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 i="1">
                      <a:latin typeface="Tahoma" panose="020B0604030504040204" pitchFamily="34" charset="0"/>
                      <a:ea typeface="Arial Unicode MS" pitchFamily="34" charset="-128"/>
                    </a:rPr>
                    <a:t>AA</a:t>
                  </a:r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 or </a:t>
                  </a:r>
                  <a:r>
                    <a:rPr lang="en-GB" altLang="en-US" b="1" i="1">
                      <a:latin typeface="Tahoma" panose="020B0604030504040204" pitchFamily="34" charset="0"/>
                      <a:ea typeface="Arial Unicode MS" pitchFamily="34" charset="-128"/>
                    </a:rPr>
                    <a:t>AO</a:t>
                  </a:r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  <a:p>
                  <a:pPr algn="ctr" rtl="0"/>
                  <a:endParaRPr lang="en-GB" altLang="en-US" b="1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3603" name="Rectangle 28"/>
                <p:cNvSpPr>
                  <a:spLocks noChangeArrowheads="1"/>
                </p:cNvSpPr>
                <p:nvPr/>
              </p:nvSpPr>
              <p:spPr bwMode="auto">
                <a:xfrm>
                  <a:off x="1753" y="645"/>
                  <a:ext cx="534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6" name="Group 29"/>
              <p:cNvGrpSpPr/>
              <p:nvPr/>
            </p:nvGrpSpPr>
            <p:grpSpPr bwMode="auto">
              <a:xfrm>
                <a:off x="0" y="1060"/>
                <a:ext cx="432" cy="403"/>
                <a:chOff x="0" y="1060"/>
                <a:chExt cx="432" cy="403"/>
              </a:xfrm>
            </p:grpSpPr>
            <p:sp>
              <p:nvSpPr>
                <p:cNvPr id="23600" name="Rectangle 30"/>
                <p:cNvSpPr>
                  <a:spLocks noChangeArrowheads="1"/>
                </p:cNvSpPr>
                <p:nvPr/>
              </p:nvSpPr>
              <p:spPr bwMode="auto">
                <a:xfrm>
                  <a:off x="6" y="1066"/>
                  <a:ext cx="42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B</a:t>
                  </a:r>
                </a:p>
                <a:p>
                  <a:pPr algn="ctr" rtl="0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601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1060"/>
                  <a:ext cx="43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7" name="Group 32"/>
              <p:cNvGrpSpPr/>
              <p:nvPr/>
            </p:nvGrpSpPr>
            <p:grpSpPr bwMode="auto">
              <a:xfrm>
                <a:off x="432" y="1060"/>
                <a:ext cx="469" cy="403"/>
                <a:chOff x="432" y="1060"/>
                <a:chExt cx="469" cy="403"/>
              </a:xfrm>
            </p:grpSpPr>
            <p:sp>
              <p:nvSpPr>
                <p:cNvPr id="23598" name="Rectangle 33"/>
                <p:cNvSpPr>
                  <a:spLocks noChangeArrowheads="1"/>
                </p:cNvSpPr>
                <p:nvPr/>
              </p:nvSpPr>
              <p:spPr bwMode="auto">
                <a:xfrm>
                  <a:off x="438" y="1066"/>
                  <a:ext cx="457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B</a:t>
                  </a:r>
                </a:p>
                <a:p>
                  <a:pPr algn="ctr" rtl="0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99" name="Rectangle 34"/>
                <p:cNvSpPr>
                  <a:spLocks noChangeArrowheads="1"/>
                </p:cNvSpPr>
                <p:nvPr/>
              </p:nvSpPr>
              <p:spPr bwMode="auto">
                <a:xfrm>
                  <a:off x="432" y="1060"/>
                  <a:ext cx="469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8" name="Group 35"/>
              <p:cNvGrpSpPr/>
              <p:nvPr/>
            </p:nvGrpSpPr>
            <p:grpSpPr bwMode="auto">
              <a:xfrm>
                <a:off x="901" y="1060"/>
                <a:ext cx="852" cy="403"/>
                <a:chOff x="901" y="1060"/>
                <a:chExt cx="852" cy="403"/>
              </a:xfrm>
            </p:grpSpPr>
            <p:sp>
              <p:nvSpPr>
                <p:cNvPr id="23596" name="Rectangle 36"/>
                <p:cNvSpPr>
                  <a:spLocks noChangeArrowheads="1"/>
                </p:cNvSpPr>
                <p:nvPr/>
              </p:nvSpPr>
              <p:spPr bwMode="auto">
                <a:xfrm>
                  <a:off x="907" y="1066"/>
                  <a:ext cx="84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Anti-A</a:t>
                  </a:r>
                </a:p>
                <a:p>
                  <a:pPr algn="ctr" rtl="0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97" name="Rectangle 37"/>
                <p:cNvSpPr>
                  <a:spLocks noChangeArrowheads="1"/>
                </p:cNvSpPr>
                <p:nvPr/>
              </p:nvSpPr>
              <p:spPr bwMode="auto">
                <a:xfrm>
                  <a:off x="901" y="1060"/>
                  <a:ext cx="85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69" name="Group 38"/>
              <p:cNvGrpSpPr/>
              <p:nvPr/>
            </p:nvGrpSpPr>
            <p:grpSpPr bwMode="auto">
              <a:xfrm>
                <a:off x="1753" y="1060"/>
                <a:ext cx="534" cy="403"/>
                <a:chOff x="1753" y="1060"/>
                <a:chExt cx="534" cy="403"/>
              </a:xfrm>
            </p:grpSpPr>
            <p:sp>
              <p:nvSpPr>
                <p:cNvPr id="23594" name="Rectangle 39"/>
                <p:cNvSpPr>
                  <a:spLocks noChangeArrowheads="1"/>
                </p:cNvSpPr>
                <p:nvPr/>
              </p:nvSpPr>
              <p:spPr bwMode="auto">
                <a:xfrm>
                  <a:off x="1759" y="1066"/>
                  <a:ext cx="522" cy="391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BB or BO</a:t>
                  </a:r>
                </a:p>
                <a:p>
                  <a:pPr algn="ctr" rtl="0" eaLnBrk="1" hangingPunct="1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95" name="Rectangle 40"/>
                <p:cNvSpPr>
                  <a:spLocks noChangeArrowheads="1"/>
                </p:cNvSpPr>
                <p:nvPr/>
              </p:nvSpPr>
              <p:spPr bwMode="auto">
                <a:xfrm>
                  <a:off x="1753" y="1060"/>
                  <a:ext cx="534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0" name="Group 41"/>
              <p:cNvGrpSpPr/>
              <p:nvPr/>
            </p:nvGrpSpPr>
            <p:grpSpPr bwMode="auto">
              <a:xfrm>
                <a:off x="0" y="1475"/>
                <a:ext cx="432" cy="403"/>
                <a:chOff x="0" y="1475"/>
                <a:chExt cx="432" cy="403"/>
              </a:xfrm>
            </p:grpSpPr>
            <p:sp>
              <p:nvSpPr>
                <p:cNvPr id="23592" name="Rectangle 42"/>
                <p:cNvSpPr>
                  <a:spLocks noChangeArrowheads="1"/>
                </p:cNvSpPr>
                <p:nvPr/>
              </p:nvSpPr>
              <p:spPr bwMode="auto">
                <a:xfrm>
                  <a:off x="6" y="1481"/>
                  <a:ext cx="42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AB</a:t>
                  </a:r>
                </a:p>
                <a:p>
                  <a:pPr algn="ctr" rtl="0"/>
                  <a:endParaRPr lang="en-GB" altLang="en-US" b="1">
                    <a:solidFill>
                      <a:schemeClr val="hlink"/>
                    </a:solidFill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93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1475"/>
                  <a:ext cx="43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1" name="Group 44"/>
              <p:cNvGrpSpPr/>
              <p:nvPr/>
            </p:nvGrpSpPr>
            <p:grpSpPr bwMode="auto">
              <a:xfrm>
                <a:off x="432" y="1475"/>
                <a:ext cx="469" cy="403"/>
                <a:chOff x="432" y="1475"/>
                <a:chExt cx="469" cy="403"/>
              </a:xfrm>
            </p:grpSpPr>
            <p:sp>
              <p:nvSpPr>
                <p:cNvPr id="23590" name="Rectangle 45"/>
                <p:cNvSpPr>
                  <a:spLocks noChangeArrowheads="1"/>
                </p:cNvSpPr>
                <p:nvPr/>
              </p:nvSpPr>
              <p:spPr bwMode="auto">
                <a:xfrm>
                  <a:off x="438" y="1481"/>
                  <a:ext cx="457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A and B</a:t>
                  </a:r>
                </a:p>
                <a:p>
                  <a:pPr algn="ctr" rtl="0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91" name="Rectangle 46"/>
                <p:cNvSpPr>
                  <a:spLocks noChangeArrowheads="1"/>
                </p:cNvSpPr>
                <p:nvPr/>
              </p:nvSpPr>
              <p:spPr bwMode="auto">
                <a:xfrm>
                  <a:off x="432" y="1475"/>
                  <a:ext cx="469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2" name="Group 47"/>
              <p:cNvGrpSpPr/>
              <p:nvPr/>
            </p:nvGrpSpPr>
            <p:grpSpPr bwMode="auto">
              <a:xfrm>
                <a:off x="901" y="1475"/>
                <a:ext cx="852" cy="403"/>
                <a:chOff x="901" y="1475"/>
                <a:chExt cx="852" cy="403"/>
              </a:xfrm>
            </p:grpSpPr>
            <p:sp>
              <p:nvSpPr>
                <p:cNvPr id="23588" name="Rectangle 48"/>
                <p:cNvSpPr>
                  <a:spLocks noChangeArrowheads="1"/>
                </p:cNvSpPr>
                <p:nvPr/>
              </p:nvSpPr>
              <p:spPr bwMode="auto">
                <a:xfrm>
                  <a:off x="907" y="1481"/>
                  <a:ext cx="84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Neither</a:t>
                  </a:r>
                </a:p>
                <a:p>
                  <a:pPr algn="ctr" rtl="0"/>
                  <a:endParaRPr lang="en-GB" altLang="en-US" sz="14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3589" name="Rectangle 49"/>
                <p:cNvSpPr>
                  <a:spLocks noChangeArrowheads="1"/>
                </p:cNvSpPr>
                <p:nvPr/>
              </p:nvSpPr>
              <p:spPr bwMode="auto">
                <a:xfrm>
                  <a:off x="901" y="1475"/>
                  <a:ext cx="85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3" name="Group 50"/>
              <p:cNvGrpSpPr/>
              <p:nvPr/>
            </p:nvGrpSpPr>
            <p:grpSpPr bwMode="auto">
              <a:xfrm>
                <a:off x="1753" y="1475"/>
                <a:ext cx="534" cy="403"/>
                <a:chOff x="1753" y="1475"/>
                <a:chExt cx="534" cy="403"/>
              </a:xfrm>
            </p:grpSpPr>
            <p:sp>
              <p:nvSpPr>
                <p:cNvPr id="23586" name="Rectangle 51"/>
                <p:cNvSpPr>
                  <a:spLocks noChangeArrowheads="1"/>
                </p:cNvSpPr>
                <p:nvPr/>
              </p:nvSpPr>
              <p:spPr bwMode="auto">
                <a:xfrm>
                  <a:off x="1759" y="1481"/>
                  <a:ext cx="522" cy="391"/>
                </a:xfrm>
                <a:prstGeom prst="rect">
                  <a:avLst/>
                </a:prstGeom>
                <a:noFill/>
                <a:ln w="28575" algn="ctr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AB</a:t>
                  </a:r>
                </a:p>
                <a:p>
                  <a:pPr algn="ctr" rtl="0" eaLnBrk="1" hangingPunct="1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87" name="Rectangle 52"/>
                <p:cNvSpPr>
                  <a:spLocks noChangeArrowheads="1"/>
                </p:cNvSpPr>
                <p:nvPr/>
              </p:nvSpPr>
              <p:spPr bwMode="auto">
                <a:xfrm>
                  <a:off x="1753" y="1475"/>
                  <a:ext cx="534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4" name="Group 53"/>
              <p:cNvGrpSpPr/>
              <p:nvPr/>
            </p:nvGrpSpPr>
            <p:grpSpPr bwMode="auto">
              <a:xfrm>
                <a:off x="0" y="1890"/>
                <a:ext cx="432" cy="403"/>
                <a:chOff x="0" y="1890"/>
                <a:chExt cx="432" cy="403"/>
              </a:xfrm>
            </p:grpSpPr>
            <p:sp>
              <p:nvSpPr>
                <p:cNvPr id="23584" name="Rectangle 54"/>
                <p:cNvSpPr>
                  <a:spLocks noChangeArrowheads="1"/>
                </p:cNvSpPr>
                <p:nvPr/>
              </p:nvSpPr>
              <p:spPr bwMode="auto">
                <a:xfrm>
                  <a:off x="6" y="1896"/>
                  <a:ext cx="42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solidFill>
                        <a:schemeClr val="hlink"/>
                      </a:solidFill>
                      <a:latin typeface="Tahoma" panose="020B0604030504040204" pitchFamily="34" charset="0"/>
                      <a:ea typeface="Arial Unicode MS" pitchFamily="34" charset="-128"/>
                    </a:rPr>
                    <a:t>O</a:t>
                  </a:r>
                </a:p>
                <a:p>
                  <a:pPr algn="ctr" rtl="0"/>
                  <a:endParaRPr lang="en-GB" altLang="en-US" sz="14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3585" name="Rectangle 55"/>
                <p:cNvSpPr>
                  <a:spLocks noChangeArrowheads="1"/>
                </p:cNvSpPr>
                <p:nvPr/>
              </p:nvSpPr>
              <p:spPr bwMode="auto">
                <a:xfrm>
                  <a:off x="0" y="1890"/>
                  <a:ext cx="43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5" name="Group 56"/>
              <p:cNvGrpSpPr/>
              <p:nvPr/>
            </p:nvGrpSpPr>
            <p:grpSpPr bwMode="auto">
              <a:xfrm>
                <a:off x="432" y="1890"/>
                <a:ext cx="469" cy="403"/>
                <a:chOff x="432" y="1890"/>
                <a:chExt cx="469" cy="403"/>
              </a:xfrm>
            </p:grpSpPr>
            <p:sp>
              <p:nvSpPr>
                <p:cNvPr id="23582" name="Rectangle 57"/>
                <p:cNvSpPr>
                  <a:spLocks noChangeArrowheads="1"/>
                </p:cNvSpPr>
                <p:nvPr/>
              </p:nvSpPr>
              <p:spPr bwMode="auto">
                <a:xfrm>
                  <a:off x="438" y="1896"/>
                  <a:ext cx="457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Neither</a:t>
                  </a:r>
                </a:p>
                <a:p>
                  <a:pPr algn="ctr" rtl="0"/>
                  <a:endParaRPr lang="en-GB" altLang="en-US" sz="1400">
                    <a:latin typeface="Tahoma" panose="020B0604030504040204" pitchFamily="34" charset="0"/>
                  </a:endParaRPr>
                </a:p>
              </p:txBody>
            </p:sp>
            <p:sp>
              <p:nvSpPr>
                <p:cNvPr id="23583" name="Rectangle 58"/>
                <p:cNvSpPr>
                  <a:spLocks noChangeArrowheads="1"/>
                </p:cNvSpPr>
                <p:nvPr/>
              </p:nvSpPr>
              <p:spPr bwMode="auto">
                <a:xfrm>
                  <a:off x="432" y="1890"/>
                  <a:ext cx="469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6" name="Group 59"/>
              <p:cNvGrpSpPr/>
              <p:nvPr/>
            </p:nvGrpSpPr>
            <p:grpSpPr bwMode="auto">
              <a:xfrm>
                <a:off x="901" y="1890"/>
                <a:ext cx="852" cy="403"/>
                <a:chOff x="901" y="1890"/>
                <a:chExt cx="852" cy="403"/>
              </a:xfrm>
            </p:grpSpPr>
            <p:sp>
              <p:nvSpPr>
                <p:cNvPr id="23580" name="Rectangle 60"/>
                <p:cNvSpPr>
                  <a:spLocks noChangeArrowheads="1"/>
                </p:cNvSpPr>
                <p:nvPr/>
              </p:nvSpPr>
              <p:spPr bwMode="auto">
                <a:xfrm>
                  <a:off x="907" y="1896"/>
                  <a:ext cx="840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Anti-A and anti-B</a:t>
                  </a:r>
                </a:p>
                <a:p>
                  <a:pPr algn="ctr" rtl="0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81" name="Rectangle 61"/>
                <p:cNvSpPr>
                  <a:spLocks noChangeArrowheads="1"/>
                </p:cNvSpPr>
                <p:nvPr/>
              </p:nvSpPr>
              <p:spPr bwMode="auto">
                <a:xfrm>
                  <a:off x="901" y="1890"/>
                  <a:ext cx="852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  <p:grpSp>
            <p:nvGrpSpPr>
              <p:cNvPr id="23577" name="Group 62"/>
              <p:cNvGrpSpPr/>
              <p:nvPr/>
            </p:nvGrpSpPr>
            <p:grpSpPr bwMode="auto">
              <a:xfrm>
                <a:off x="1753" y="1890"/>
                <a:ext cx="534" cy="403"/>
                <a:chOff x="1753" y="1890"/>
                <a:chExt cx="534" cy="403"/>
              </a:xfrm>
            </p:grpSpPr>
            <p:sp>
              <p:nvSpPr>
                <p:cNvPr id="23578" name="Rectangle 63"/>
                <p:cNvSpPr>
                  <a:spLocks noChangeArrowheads="1"/>
                </p:cNvSpPr>
                <p:nvPr/>
              </p:nvSpPr>
              <p:spPr bwMode="auto">
                <a:xfrm>
                  <a:off x="1759" y="1896"/>
                  <a:ext cx="522" cy="39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rtl="0" eaLnBrk="1" hangingPunct="1"/>
                  <a:r>
                    <a:rPr lang="en-GB" altLang="en-US" b="1">
                      <a:latin typeface="Tahoma" panose="020B0604030504040204" pitchFamily="34" charset="0"/>
                      <a:ea typeface="Arial Unicode MS" pitchFamily="34" charset="-128"/>
                    </a:rPr>
                    <a:t>OO</a:t>
                  </a:r>
                </a:p>
                <a:p>
                  <a:pPr algn="ctr" rtl="0"/>
                  <a:endParaRPr lang="en-GB" altLang="en-US" b="1">
                    <a:latin typeface="Tahoma" panose="020B0604030504040204" pitchFamily="34" charset="0"/>
                    <a:ea typeface="Arial Unicode MS" pitchFamily="34" charset="-128"/>
                  </a:endParaRPr>
                </a:p>
              </p:txBody>
            </p:sp>
            <p:sp>
              <p:nvSpPr>
                <p:cNvPr id="23579" name="Rectangle 64"/>
                <p:cNvSpPr>
                  <a:spLocks noChangeArrowheads="1"/>
                </p:cNvSpPr>
                <p:nvPr/>
              </p:nvSpPr>
              <p:spPr bwMode="auto">
                <a:xfrm>
                  <a:off x="1753" y="1890"/>
                  <a:ext cx="534" cy="403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ar-EG" altLang="en-US"/>
                </a:p>
              </p:txBody>
            </p:sp>
          </p:grpSp>
        </p:grpSp>
        <p:sp>
          <p:nvSpPr>
            <p:cNvPr id="23557" name="Rectangle 65"/>
            <p:cNvSpPr>
              <a:spLocks noChangeArrowheads="1"/>
            </p:cNvSpPr>
            <p:nvPr/>
          </p:nvSpPr>
          <p:spPr bwMode="auto">
            <a:xfrm>
              <a:off x="-3" y="-3"/>
              <a:ext cx="2293" cy="229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400" y="228600"/>
            <a:ext cx="6781800" cy="868363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solidFill>
                  <a:schemeClr val="hlink"/>
                </a:solidFill>
              </a:rPr>
              <a:t>Importance of blood groups: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50292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/>
              <a:t>(1) Medicolegal importance:</a:t>
            </a:r>
            <a:r>
              <a:rPr lang="en-US" sz="2800"/>
              <a:t> 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990600" y="2286000"/>
            <a:ext cx="5418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 eaLnBrk="1" hangingPunct="1"/>
            <a:r>
              <a:rPr lang="ar-EG" altLang="en-US" sz="2000" b="1">
                <a:latin typeface="Symbol" panose="05050102010706020507" pitchFamily="18" charset="2"/>
                <a:sym typeface="Symbol" panose="05050102010706020507" pitchFamily="18" charset="2"/>
              </a:rPr>
              <a:t></a:t>
            </a:r>
            <a:r>
              <a:rPr lang="en-US" altLang="en-US" sz="2000" b="1"/>
              <a:t> In disputed paternity (good negative test).</a:t>
            </a:r>
            <a:r>
              <a:rPr lang="en-US" altLang="en-US" sz="2000" b="1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1219200" y="1752600"/>
            <a:ext cx="3201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 rtl="0" eaLnBrk="1" hangingPunct="1"/>
            <a:r>
              <a:rPr lang="en-US" altLang="en-US" sz="2000" b="1">
                <a:sym typeface="Symbol" panose="05050102010706020507" pitchFamily="18" charset="2"/>
              </a:rPr>
              <a:t></a:t>
            </a:r>
            <a:r>
              <a:rPr lang="en-US" altLang="en-US" sz="2000" b="1"/>
              <a:t> In the criminal practice.</a:t>
            </a:r>
          </a:p>
        </p:txBody>
      </p:sp>
      <p:pic>
        <p:nvPicPr>
          <p:cNvPr id="172041" name="Picture 9" descr=" 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69" t="43883" r="9232" b="10020"/>
          <a:stretch>
            <a:fillRect/>
          </a:stretch>
        </p:blipFill>
        <p:spPr bwMode="auto">
          <a:xfrm>
            <a:off x="5867400" y="48768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42" name="Picture 10" descr=" 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100"/>
          <a:stretch>
            <a:fillRect/>
          </a:stretch>
        </p:blipFill>
        <p:spPr bwMode="auto">
          <a:xfrm>
            <a:off x="3276600" y="2819400"/>
            <a:ext cx="4038600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43" name="Picture 11" descr=" 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900" r="53847"/>
          <a:stretch>
            <a:fillRect/>
          </a:stretch>
        </p:blipFill>
        <p:spPr bwMode="auto">
          <a:xfrm>
            <a:off x="3657600" y="5105400"/>
            <a:ext cx="167640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/>
      <p:bldP spid="172036" grpId="0"/>
      <p:bldP spid="1720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228600" y="228600"/>
            <a:ext cx="5029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(2) Blood transfusion: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685800" y="1006283"/>
            <a:ext cx="7162800" cy="77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en-US" b="1" dirty="0">
                <a:solidFill>
                  <a:srgbClr val="FF0000"/>
                </a:solidFill>
              </a:rPr>
              <a:t>The recipient’s plasma should not contain agglutinin  against the donor’s red cells. </a:t>
            </a: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1066800" y="1996883"/>
            <a:ext cx="6934200" cy="77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en-US" dirty="0"/>
              <a:t>Individuals with group A can receive blood from  </a:t>
            </a:r>
            <a:r>
              <a:rPr lang="en-US" altLang="en-US" b="1" dirty="0">
                <a:solidFill>
                  <a:schemeClr val="hlink"/>
                </a:solidFill>
              </a:rPr>
              <a:t>A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/>
              <a:t>&amp; </a:t>
            </a:r>
            <a:r>
              <a:rPr lang="en-US" altLang="en-US" b="1" dirty="0">
                <a:solidFill>
                  <a:schemeClr val="hlink"/>
                </a:solidFill>
              </a:rPr>
              <a:t>O</a:t>
            </a:r>
            <a:r>
              <a:rPr lang="en-US" altLang="en-US" dirty="0"/>
              <a:t> and give blood to </a:t>
            </a:r>
            <a:r>
              <a:rPr lang="en-US" altLang="en-US" b="1" dirty="0">
                <a:solidFill>
                  <a:schemeClr val="hlink"/>
                </a:solidFill>
              </a:rPr>
              <a:t>A</a:t>
            </a:r>
            <a:r>
              <a:rPr lang="en-US" altLang="en-US" dirty="0"/>
              <a:t> &amp; </a:t>
            </a:r>
            <a:r>
              <a:rPr lang="en-US" altLang="en-US" b="1" dirty="0">
                <a:solidFill>
                  <a:schemeClr val="hlink"/>
                </a:solidFill>
              </a:rPr>
              <a:t>AB</a:t>
            </a:r>
            <a:r>
              <a:rPr lang="en-US" altLang="en-US" dirty="0"/>
              <a:t>. </a:t>
            </a: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685800" y="2854325"/>
            <a:ext cx="7740650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en-US"/>
              <a:t>Individuals with group B can receive bl. from B &amp; O and give bl. to B &amp; AB. 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1752600" y="3471802"/>
            <a:ext cx="6122253" cy="1135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en-US" altLang="en-US" dirty="0"/>
              <a:t>Individuals with group AB are called </a:t>
            </a:r>
            <a:r>
              <a:rPr lang="en-US" altLang="en-US" b="1" dirty="0">
                <a:solidFill>
                  <a:schemeClr val="hlink"/>
                </a:solidFill>
              </a:rPr>
              <a:t>universal recipients</a:t>
            </a:r>
          </a:p>
          <a:p>
            <a:pPr algn="l" rtl="0" eaLnBrk="1" hangingPunct="1">
              <a:lnSpc>
                <a:spcPct val="130000"/>
              </a:lnSpc>
            </a:pPr>
            <a:r>
              <a:rPr lang="en-US" altLang="en-US" dirty="0"/>
              <a:t> because they can receive blood from (All) but not give </a:t>
            </a:r>
          </a:p>
          <a:p>
            <a:pPr algn="l" rtl="0" eaLnBrk="1" hangingPunct="1">
              <a:lnSpc>
                <a:spcPct val="130000"/>
              </a:lnSpc>
            </a:pPr>
            <a:r>
              <a:rPr lang="en-US" altLang="en-US" dirty="0"/>
              <a:t>except (</a:t>
            </a:r>
            <a:r>
              <a:rPr lang="en-US" altLang="en-US" b="1" dirty="0">
                <a:solidFill>
                  <a:schemeClr val="hlink"/>
                </a:solidFill>
              </a:rPr>
              <a:t>AB</a:t>
            </a:r>
            <a:r>
              <a:rPr lang="en-US" altLang="en-US" dirty="0"/>
              <a:t>) as they have </a:t>
            </a:r>
            <a:r>
              <a:rPr lang="en-US" altLang="en-US" b="1" dirty="0">
                <a:solidFill>
                  <a:schemeClr val="hlink"/>
                </a:solidFill>
              </a:rPr>
              <a:t>no circulating antibodies</a:t>
            </a:r>
            <a:r>
              <a:rPr lang="en-US" altLang="en-US" b="1" dirty="0"/>
              <a:t>. 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762000" y="5114733"/>
            <a:ext cx="7994496" cy="775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130000"/>
              </a:lnSpc>
            </a:pPr>
            <a:r>
              <a:rPr lang="en-US" altLang="en-US" dirty="0"/>
              <a:t>Individuals with group </a:t>
            </a:r>
            <a:r>
              <a:rPr lang="en-US" altLang="en-US" b="1" dirty="0">
                <a:solidFill>
                  <a:schemeClr val="hlink"/>
                </a:solidFill>
              </a:rPr>
              <a:t>O</a:t>
            </a:r>
            <a:r>
              <a:rPr lang="en-US" altLang="en-US" dirty="0"/>
              <a:t> are called </a:t>
            </a:r>
            <a:r>
              <a:rPr lang="en-US" altLang="en-US" b="1" dirty="0">
                <a:solidFill>
                  <a:schemeClr val="hlink"/>
                </a:solidFill>
              </a:rPr>
              <a:t>universal donors</a:t>
            </a:r>
            <a:r>
              <a:rPr lang="en-US" altLang="en-US" dirty="0"/>
              <a:t> because they receive</a:t>
            </a:r>
          </a:p>
          <a:p>
            <a:pPr algn="l" rtl="0" eaLnBrk="1" hangingPunct="1">
              <a:lnSpc>
                <a:spcPct val="130000"/>
              </a:lnSpc>
            </a:pPr>
            <a:r>
              <a:rPr lang="en-US" altLang="en-US" dirty="0"/>
              <a:t> only from (</a:t>
            </a:r>
            <a:r>
              <a:rPr lang="en-US" altLang="en-US" b="1" dirty="0">
                <a:solidFill>
                  <a:schemeClr val="hlink"/>
                </a:solidFill>
              </a:rPr>
              <a:t>O</a:t>
            </a:r>
            <a:r>
              <a:rPr lang="en-US" altLang="en-US" dirty="0"/>
              <a:t>) but give (All) as they have </a:t>
            </a:r>
            <a:r>
              <a:rPr lang="en-US" altLang="en-US" b="1" dirty="0">
                <a:solidFill>
                  <a:schemeClr val="hlink"/>
                </a:solidFill>
              </a:rPr>
              <a:t>no agglutinogens</a:t>
            </a:r>
            <a:r>
              <a:rPr lang="en-US" altLang="en-US" b="1" dirty="0"/>
              <a:t> </a:t>
            </a:r>
            <a:r>
              <a:rPr lang="en-US" altLang="en-US" dirty="0"/>
              <a:t>on their RBCs.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7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17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5" grpId="0"/>
      <p:bldP spid="174086" grpId="0"/>
      <p:bldP spid="174087" grpId="0"/>
      <p:bldP spid="174088" grpId="0"/>
      <p:bldP spid="174089" grpId="0"/>
    </p:bldLst>
  </p:timing>
</p:sld>
</file>

<file path=ppt/theme/theme1.xml><?xml version="1.0" encoding="utf-8"?>
<a:theme xmlns:a="http://schemas.openxmlformats.org/drawingml/2006/main" name="1_Stream">
  <a:themeElements>
    <a:clrScheme name="1_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Stream">
  <a:themeElements>
    <a:clrScheme name="3_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3_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Azure design template">
  <a:themeElements>
    <a:clrScheme name="4_Azure design templat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CC99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B98AE7"/>
      </a:accent6>
      <a:hlink>
        <a:srgbClr val="6600CC"/>
      </a:hlink>
      <a:folHlink>
        <a:srgbClr val="6699FF"/>
      </a:folHlink>
    </a:clrScheme>
    <a:fontScheme name="4_Azure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Azure design templat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Azure design templat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Azure design templat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8_Azure design template">
  <a:themeElements>
    <a:clrScheme name="8_Azure design templat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CC99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B98AE7"/>
      </a:accent6>
      <a:hlink>
        <a:srgbClr val="6600CC"/>
      </a:hlink>
      <a:folHlink>
        <a:srgbClr val="6699FF"/>
      </a:folHlink>
    </a:clrScheme>
    <a:fontScheme name="8_Azure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Azure design templat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Azure design templat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Azure design templat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0_Azure design template">
  <a:themeElements>
    <a:clrScheme name="10_Azure design templat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CC99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B98AE7"/>
      </a:accent6>
      <a:hlink>
        <a:srgbClr val="6600CC"/>
      </a:hlink>
      <a:folHlink>
        <a:srgbClr val="6699FF"/>
      </a:folHlink>
    </a:clrScheme>
    <a:fontScheme name="10_Azure desig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Azure design templat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Azure design templat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Azure design templat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2_Layers">
  <a:themeElements>
    <a:clrScheme name="2_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2_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LaVerne">
  <a:themeElements>
    <a:clrScheme name="1_LaVerne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1_LaVerne">
      <a:majorFont>
        <a:latin typeface="Arial Narrow"/>
        <a:ea typeface=""/>
        <a:cs typeface="Times New Roman"/>
      </a:majorFont>
      <a:minorFont>
        <a:latin typeface="Arial Narrow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LaVerne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aVerne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aVerne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aVerne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aVerne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aVerne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aVerne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aVerne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8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ppt/theme/themeOverride10.xml><?xml version="1.0" encoding="utf-8"?>
<a:themeOverride xmlns:a="http://schemas.openxmlformats.org/drawingml/2006/main">
  <a:clrScheme name="10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ppt/theme/themeOverride11.xml><?xml version="1.0" encoding="utf-8"?>
<a:themeOverride xmlns:a="http://schemas.openxmlformats.org/drawingml/2006/main">
  <a:clrScheme name="1_LaVerne 1">
    <a:dk1>
      <a:srgbClr val="333333"/>
    </a:dk1>
    <a:lt1>
      <a:srgbClr val="9CDCDA"/>
    </a:lt1>
    <a:dk2>
      <a:srgbClr val="CCFFFF"/>
    </a:dk2>
    <a:lt2>
      <a:srgbClr val="C0C0C0"/>
    </a:lt2>
    <a:accent1>
      <a:srgbClr val="F5CDDF"/>
    </a:accent1>
    <a:accent2>
      <a:srgbClr val="99FFCC"/>
    </a:accent2>
    <a:accent3>
      <a:srgbClr val="CBEBEA"/>
    </a:accent3>
    <a:accent4>
      <a:srgbClr val="2A2A2A"/>
    </a:accent4>
    <a:accent5>
      <a:srgbClr val="F9E3EC"/>
    </a:accent5>
    <a:accent6>
      <a:srgbClr val="8AE7B9"/>
    </a:accent6>
    <a:hlink>
      <a:srgbClr val="0064F8"/>
    </a:hlink>
    <a:folHlink>
      <a:srgbClr val="007572"/>
    </a:folHlink>
  </a:clrScheme>
</a:themeOverride>
</file>

<file path=ppt/theme/themeOverride2.xml><?xml version="1.0" encoding="utf-8"?>
<a:themeOverride xmlns:a="http://schemas.openxmlformats.org/drawingml/2006/main">
  <a:clrScheme name="Layers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2_Layers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10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ppt/theme/themeOverride5.xml><?xml version="1.0" encoding="utf-8"?>
<a:themeOverride xmlns:a="http://schemas.openxmlformats.org/drawingml/2006/main">
  <a:clrScheme name="10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ppt/theme/themeOverride6.xml><?xml version="1.0" encoding="utf-8"?>
<a:themeOverride xmlns:a="http://schemas.openxmlformats.org/drawingml/2006/main">
  <a:clrScheme name="10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ppt/theme/themeOverride7.xml><?xml version="1.0" encoding="utf-8"?>
<a:themeOverride xmlns:a="http://schemas.openxmlformats.org/drawingml/2006/main">
  <a:clrScheme name="10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ppt/theme/themeOverride8.xml><?xml version="1.0" encoding="utf-8"?>
<a:themeOverride xmlns:a="http://schemas.openxmlformats.org/drawingml/2006/main">
  <a:clrScheme name="10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ppt/theme/themeOverride9.xml><?xml version="1.0" encoding="utf-8"?>
<a:themeOverride xmlns:a="http://schemas.openxmlformats.org/drawingml/2006/main">
  <a:clrScheme name="10_Azure design template 1">
    <a:dk1>
      <a:srgbClr val="000000"/>
    </a:dk1>
    <a:lt1>
      <a:srgbClr val="FFFFFF"/>
    </a:lt1>
    <a:dk2>
      <a:srgbClr val="3333FF"/>
    </a:dk2>
    <a:lt2>
      <a:srgbClr val="00FFFF"/>
    </a:lt2>
    <a:accent1>
      <a:srgbClr val="00CCCC"/>
    </a:accent1>
    <a:accent2>
      <a:srgbClr val="CC99FF"/>
    </a:accent2>
    <a:accent3>
      <a:srgbClr val="ADADFF"/>
    </a:accent3>
    <a:accent4>
      <a:srgbClr val="DADADA"/>
    </a:accent4>
    <a:accent5>
      <a:srgbClr val="AAE2E2"/>
    </a:accent5>
    <a:accent6>
      <a:srgbClr val="B98AE7"/>
    </a:accent6>
    <a:hlink>
      <a:srgbClr val="6600CC"/>
    </a:hlink>
    <a:folHlink>
      <a:srgbClr val="66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914</Words>
  <Application>Microsoft Office PowerPoint</Application>
  <PresentationFormat>On-screen Show (4:3)</PresentationFormat>
  <Paragraphs>146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25</vt:i4>
      </vt:variant>
    </vt:vector>
  </HeadingPairs>
  <TitlesOfParts>
    <vt:vector size="43" baseType="lpstr">
      <vt:lpstr>Arial</vt:lpstr>
      <vt:lpstr>Arial Black</vt:lpstr>
      <vt:lpstr>Arial Narrow</vt:lpstr>
      <vt:lpstr>Arial Unicode MS</vt:lpstr>
      <vt:lpstr>Garamond</vt:lpstr>
      <vt:lpstr>Impact</vt:lpstr>
      <vt:lpstr>Symbol</vt:lpstr>
      <vt:lpstr>Tahoma</vt:lpstr>
      <vt:lpstr>Times New Roman</vt:lpstr>
      <vt:lpstr>Wingdings</vt:lpstr>
      <vt:lpstr>1_Stream</vt:lpstr>
      <vt:lpstr>3_Stream</vt:lpstr>
      <vt:lpstr>4_Azure design template</vt:lpstr>
      <vt:lpstr>8_Azure design template</vt:lpstr>
      <vt:lpstr>10_Azure design template</vt:lpstr>
      <vt:lpstr>Layers</vt:lpstr>
      <vt:lpstr>2_Layers</vt:lpstr>
      <vt:lpstr>1_LaVerne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Antigens &amp; Antibodies</vt:lpstr>
      <vt:lpstr>Importance of blood groups: </vt:lpstr>
      <vt:lpstr>PowerPoint Presentation</vt:lpstr>
      <vt:lpstr>Universal Donor and Recipient</vt:lpstr>
      <vt:lpstr>PowerPoint Presentation</vt:lpstr>
      <vt:lpstr>*In incompatible blood transfusion </vt:lpstr>
      <vt:lpstr>PowerPoint Presentation</vt:lpstr>
      <vt:lpstr>The Rh(D) Antigen</vt:lpstr>
      <vt:lpstr>Simple Genetics of Rh(D)</vt:lpstr>
      <vt:lpstr>Distribution of Rh(D) Types</vt:lpstr>
      <vt:lpstr>Inheritance</vt:lpstr>
      <vt:lpstr>*Rh-antibodies </vt:lpstr>
      <vt:lpstr>*Importance of Rh-factor:</vt:lpstr>
      <vt:lpstr>Prevention:</vt:lpstr>
      <vt:lpstr>PowerPoint Presentation</vt:lpstr>
      <vt:lpstr>*Determination of blood group:</vt:lpstr>
      <vt:lpstr>MISMATCHED TRANSFUSION</vt:lpstr>
      <vt:lpstr>PowerPoint Presentation</vt:lpstr>
      <vt:lpstr>PowerPoint Presentation</vt:lpstr>
    </vt:vector>
  </TitlesOfParts>
  <Company>Wesmosis@Yahoo.Dk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98</cp:revision>
  <dcterms:created xsi:type="dcterms:W3CDTF">2008-01-20T19:47:00Z</dcterms:created>
  <dcterms:modified xsi:type="dcterms:W3CDTF">2023-04-07T19:15:07Z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31F84F5E041741D29CBB062E625F0333</vt:lpwstr>
  </property>
  <property fmtid="{D5CDD505-2E9C-101B-9397-08002B2CF9AE}" pid="3" name="KSOProductBuildVer">
    <vt:lpwstr>1033-11.2.0.11029</vt:lpwstr>
  </property>
</Properties>
</file>