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2"/>
  </p:sldMasterIdLst>
  <p:notesMasterIdLst>
    <p:notesMasterId r:id="rId59"/>
  </p:notesMasterIdLst>
  <p:handoutMasterIdLst>
    <p:handoutMasterId r:id="rId60"/>
  </p:handoutMasterIdLst>
  <p:sldIdLst>
    <p:sldId id="257" r:id="rId3"/>
    <p:sldId id="256" r:id="rId4"/>
    <p:sldId id="282" r:id="rId5"/>
    <p:sldId id="258" r:id="rId6"/>
    <p:sldId id="409" r:id="rId7"/>
    <p:sldId id="410" r:id="rId8"/>
    <p:sldId id="411" r:id="rId9"/>
    <p:sldId id="280" r:id="rId10"/>
    <p:sldId id="349" r:id="rId11"/>
    <p:sldId id="350" r:id="rId12"/>
    <p:sldId id="351" r:id="rId13"/>
    <p:sldId id="352" r:id="rId14"/>
    <p:sldId id="281" r:id="rId15"/>
    <p:sldId id="294" r:id="rId16"/>
    <p:sldId id="293" r:id="rId17"/>
    <p:sldId id="404" r:id="rId18"/>
    <p:sldId id="296" r:id="rId19"/>
    <p:sldId id="297" r:id="rId20"/>
    <p:sldId id="341" r:id="rId21"/>
    <p:sldId id="342" r:id="rId22"/>
    <p:sldId id="300" r:id="rId23"/>
    <p:sldId id="301" r:id="rId24"/>
    <p:sldId id="403" r:id="rId25"/>
    <p:sldId id="303" r:id="rId26"/>
    <p:sldId id="368" r:id="rId27"/>
    <p:sldId id="369" r:id="rId28"/>
    <p:sldId id="370" r:id="rId29"/>
    <p:sldId id="371" r:id="rId30"/>
    <p:sldId id="372" r:id="rId31"/>
    <p:sldId id="373" r:id="rId32"/>
    <p:sldId id="374" r:id="rId33"/>
    <p:sldId id="375" r:id="rId34"/>
    <p:sldId id="304" r:id="rId35"/>
    <p:sldId id="305" r:id="rId36"/>
    <p:sldId id="307" r:id="rId37"/>
    <p:sldId id="315" r:id="rId38"/>
    <p:sldId id="339" r:id="rId39"/>
    <p:sldId id="316" r:id="rId40"/>
    <p:sldId id="340" r:id="rId41"/>
    <p:sldId id="317" r:id="rId42"/>
    <p:sldId id="319" r:id="rId43"/>
    <p:sldId id="320" r:id="rId44"/>
    <p:sldId id="321" r:id="rId45"/>
    <p:sldId id="325" r:id="rId46"/>
    <p:sldId id="322" r:id="rId47"/>
    <p:sldId id="323" r:id="rId48"/>
    <p:sldId id="387" r:id="rId49"/>
    <p:sldId id="388" r:id="rId50"/>
    <p:sldId id="402" r:id="rId51"/>
    <p:sldId id="398" r:id="rId52"/>
    <p:sldId id="399" r:id="rId53"/>
    <p:sldId id="400" r:id="rId54"/>
    <p:sldId id="401" r:id="rId55"/>
    <p:sldId id="406" r:id="rId56"/>
    <p:sldId id="407" r:id="rId57"/>
    <p:sldId id="408" r:id="rId58"/>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CC"/>
    <a:srgbClr val="000000"/>
    <a:srgbClr val="00FF00"/>
    <a:srgbClr val="0066FF"/>
    <a:srgbClr val="99CCFF"/>
    <a:srgbClr val="FF6699"/>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5" autoAdjust="0"/>
    <p:restoredTop sz="94664" autoAdjust="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0" d="100"/>
          <a:sy n="40" d="100"/>
        </p:scale>
        <p:origin x="-14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63" Type="http://schemas.openxmlformats.org/officeDocument/2006/relationships/theme" Target="theme/theme1.xml" /><Relationship Id="rId7" Type="http://schemas.openxmlformats.org/officeDocument/2006/relationships/slide" Target="slides/slide5.xml" /><Relationship Id="rId2" Type="http://schemas.openxmlformats.org/officeDocument/2006/relationships/slideMaster" Target="slideMasters/slideMaster1.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viewProps" Target="viewProps.xml" /><Relationship Id="rId1" Type="http://schemas.openxmlformats.org/officeDocument/2006/relationships/customXml" Target="../customXml/item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slide" Target="slides/slide56.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slide" Target="slides/slide55.xml" /><Relationship Id="rId61"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handoutMaster" Target="handoutMasters/handout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slide" Target="slides/slide54.xml" /><Relationship Id="rId64" Type="http://schemas.openxmlformats.org/officeDocument/2006/relationships/tableStyles" Target="tableStyles.xml" /><Relationship Id="rId8" Type="http://schemas.openxmlformats.org/officeDocument/2006/relationships/slide" Target="slides/slide6.xml" /><Relationship Id="rId51" Type="http://schemas.openxmlformats.org/officeDocument/2006/relationships/slide" Target="slides/slide49.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notesMaster" Target="notesMasters/notes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BC8D116C-AD44-4ED0-B862-F30FFF60E6E8}"/>
              </a:ext>
            </a:extLst>
          </p:cNvPr>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en-GB"/>
          </a:p>
        </p:txBody>
      </p:sp>
      <p:sp>
        <p:nvSpPr>
          <p:cNvPr id="98307" name="Rectangle 3">
            <a:extLst>
              <a:ext uri="{FF2B5EF4-FFF2-40B4-BE49-F238E27FC236}">
                <a16:creationId xmlns:a16="http://schemas.microsoft.com/office/drawing/2014/main" id="{9BD2D149-EBED-4A11-8780-8829D062E011}"/>
              </a:ext>
            </a:extLst>
          </p:cNvPr>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defRPr>
            </a:lvl1pPr>
          </a:lstStyle>
          <a:p>
            <a:pPr>
              <a:defRPr/>
            </a:pPr>
            <a:endParaRPr lang="en-GB"/>
          </a:p>
        </p:txBody>
      </p:sp>
      <p:sp>
        <p:nvSpPr>
          <p:cNvPr id="98308" name="Rectangle 4">
            <a:extLst>
              <a:ext uri="{FF2B5EF4-FFF2-40B4-BE49-F238E27FC236}">
                <a16:creationId xmlns:a16="http://schemas.microsoft.com/office/drawing/2014/main" id="{7D938BF5-FD44-41C6-A32D-79D5AE642FDC}"/>
              </a:ext>
            </a:extLst>
          </p:cNvPr>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endParaRPr lang="en-GB"/>
          </a:p>
        </p:txBody>
      </p:sp>
      <p:sp>
        <p:nvSpPr>
          <p:cNvPr id="98309" name="Rectangle 5">
            <a:extLst>
              <a:ext uri="{FF2B5EF4-FFF2-40B4-BE49-F238E27FC236}">
                <a16:creationId xmlns:a16="http://schemas.microsoft.com/office/drawing/2014/main" id="{0A3ACF0D-8800-4DD9-B749-401B608B2CE7}"/>
              </a:ext>
            </a:extLst>
          </p:cNvPr>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Times New Roman" panose="02020603050405020304" pitchFamily="18" charset="0"/>
              </a:defRPr>
            </a:lvl1pPr>
          </a:lstStyle>
          <a:p>
            <a:fld id="{6B356015-9110-40EA-A561-5AA410CEE2D9}" type="slidenum">
              <a:rPr lang="ar-EG"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01A8D17-77AB-49E1-9789-8E5B327F596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defRPr>
            </a:lvl1pPr>
          </a:lstStyle>
          <a:p>
            <a:pPr>
              <a:defRPr/>
            </a:pPr>
            <a:endParaRPr lang="en-US"/>
          </a:p>
        </p:txBody>
      </p:sp>
      <p:sp>
        <p:nvSpPr>
          <p:cNvPr id="23555" name="Rectangle 3">
            <a:extLst>
              <a:ext uri="{FF2B5EF4-FFF2-40B4-BE49-F238E27FC236}">
                <a16:creationId xmlns:a16="http://schemas.microsoft.com/office/drawing/2014/main" id="{024A22D2-E23F-4AA6-8D3A-F72B5A344F2B}"/>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en-US"/>
          </a:p>
        </p:txBody>
      </p:sp>
      <p:sp>
        <p:nvSpPr>
          <p:cNvPr id="3076" name="Rectangle 4">
            <a:extLst>
              <a:ext uri="{FF2B5EF4-FFF2-40B4-BE49-F238E27FC236}">
                <a16:creationId xmlns:a16="http://schemas.microsoft.com/office/drawing/2014/main" id="{2C942200-FADF-47E4-97BF-6686AD86247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a:extLst>
              <a:ext uri="{FF2B5EF4-FFF2-40B4-BE49-F238E27FC236}">
                <a16:creationId xmlns:a16="http://schemas.microsoft.com/office/drawing/2014/main" id="{7F72792A-AA3A-4C5F-9C91-DB859DC4BE21}"/>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a:extLst>
              <a:ext uri="{FF2B5EF4-FFF2-40B4-BE49-F238E27FC236}">
                <a16:creationId xmlns:a16="http://schemas.microsoft.com/office/drawing/2014/main" id="{70AADEBB-FCA6-49C9-94D3-6827C7A2D8D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pPr>
              <a:defRPr/>
            </a:pPr>
            <a:endParaRPr lang="en-US"/>
          </a:p>
        </p:txBody>
      </p:sp>
      <p:sp>
        <p:nvSpPr>
          <p:cNvPr id="23559" name="Rectangle 7">
            <a:extLst>
              <a:ext uri="{FF2B5EF4-FFF2-40B4-BE49-F238E27FC236}">
                <a16:creationId xmlns:a16="http://schemas.microsoft.com/office/drawing/2014/main" id="{1CEE550F-67BB-43C5-9255-B8A383E432DB}"/>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cs typeface="Times New Roman" panose="02020603050405020304" pitchFamily="18" charset="0"/>
              </a:defRPr>
            </a:lvl1pPr>
          </a:lstStyle>
          <a:p>
            <a:fld id="{D3DBC514-8CAC-4131-A66B-7AF4200A6570}" type="slidenum">
              <a:rPr lang="ar-EG"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DA9A065-668E-490E-BBA6-8D0AC83670E4}"/>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E39343A5-0E5E-4E8E-80B6-ABCC9E4E7AAB}" type="slidenum">
              <a:rPr lang="ar-EG" altLang="en-US" sz="1200"/>
              <a:pPr/>
              <a:t>1</a:t>
            </a:fld>
            <a:endParaRPr lang="en-US" altLang="en-US" sz="1200"/>
          </a:p>
        </p:txBody>
      </p:sp>
      <p:sp>
        <p:nvSpPr>
          <p:cNvPr id="6147" name="Rectangle 2">
            <a:extLst>
              <a:ext uri="{FF2B5EF4-FFF2-40B4-BE49-F238E27FC236}">
                <a16:creationId xmlns:a16="http://schemas.microsoft.com/office/drawing/2014/main" id="{2DA9AF31-B0AD-410D-A4C8-630E7C8C54B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A2BBC9D-B60E-4B98-94E0-366DEE9017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B8C33F-F25C-4E2E-B74D-845DD70A1E9B}"/>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95F1983-F0C6-4AAC-81F4-141A3AF5308C}" type="slidenum">
              <a:rPr lang="ar-EG" altLang="en-US" sz="1200"/>
              <a:pPr/>
              <a:t>17</a:t>
            </a:fld>
            <a:endParaRPr lang="en-US" altLang="en-US" sz="1200"/>
          </a:p>
        </p:txBody>
      </p:sp>
      <p:sp>
        <p:nvSpPr>
          <p:cNvPr id="31747" name="Rectangle 2">
            <a:extLst>
              <a:ext uri="{FF2B5EF4-FFF2-40B4-BE49-F238E27FC236}">
                <a16:creationId xmlns:a16="http://schemas.microsoft.com/office/drawing/2014/main" id="{657C4ECF-8219-41EC-9F53-32E8B02CB5C5}"/>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9EB59C06-B7EC-40AC-8C6A-CBDD5AD483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4FA14C-643B-47A0-9668-0834C533743C}"/>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4B86BB26-905E-42D6-9592-4AF62E77AC69}" type="slidenum">
              <a:rPr lang="ar-EG" altLang="en-US" sz="1200"/>
              <a:pPr/>
              <a:t>18</a:t>
            </a:fld>
            <a:endParaRPr lang="en-US" altLang="en-US" sz="1200"/>
          </a:p>
        </p:txBody>
      </p:sp>
      <p:sp>
        <p:nvSpPr>
          <p:cNvPr id="33795" name="Rectangle 2">
            <a:extLst>
              <a:ext uri="{FF2B5EF4-FFF2-40B4-BE49-F238E27FC236}">
                <a16:creationId xmlns:a16="http://schemas.microsoft.com/office/drawing/2014/main" id="{98B388DB-0404-4E20-98EC-2905375A1666}"/>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75D1EAFC-F2D1-45E9-9E68-8D9731DE36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59EB657-A108-40CE-AB6B-9CE976601B0D}"/>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374DD85-5FEC-4A74-AA87-525D7835A391}" type="slidenum">
              <a:rPr lang="ar-EG" altLang="en-US" sz="1200"/>
              <a:pPr/>
              <a:t>21</a:t>
            </a:fld>
            <a:endParaRPr lang="en-US" altLang="en-US" sz="1200"/>
          </a:p>
        </p:txBody>
      </p:sp>
      <p:sp>
        <p:nvSpPr>
          <p:cNvPr id="37891" name="Rectangle 2">
            <a:extLst>
              <a:ext uri="{FF2B5EF4-FFF2-40B4-BE49-F238E27FC236}">
                <a16:creationId xmlns:a16="http://schemas.microsoft.com/office/drawing/2014/main" id="{181E7B48-46E7-40B4-B450-58A572740E90}"/>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D99E3704-9089-484A-ACC3-97B9D70341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7578519-7450-4F51-957F-BD07EC569116}"/>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BB301C42-DC7E-4F4C-94AB-55C7F21571A5}" type="slidenum">
              <a:rPr lang="ar-EG" altLang="en-US" sz="1200"/>
              <a:pPr/>
              <a:t>22</a:t>
            </a:fld>
            <a:endParaRPr lang="en-US" altLang="en-US" sz="1200"/>
          </a:p>
        </p:txBody>
      </p:sp>
      <p:sp>
        <p:nvSpPr>
          <p:cNvPr id="39939" name="Rectangle 2">
            <a:extLst>
              <a:ext uri="{FF2B5EF4-FFF2-40B4-BE49-F238E27FC236}">
                <a16:creationId xmlns:a16="http://schemas.microsoft.com/office/drawing/2014/main" id="{CFC734CD-F265-418F-A362-D2D315764062}"/>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23FACE59-BADB-4904-BF1D-8AF6EA6231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A2B69D0-4911-4285-B7A2-871245BA7DA5}"/>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635FC048-CE8B-47EA-9D15-7A534E1F4D72}" type="slidenum">
              <a:rPr lang="ar-EG" altLang="en-US" sz="1200"/>
              <a:pPr/>
              <a:t>24</a:t>
            </a:fld>
            <a:endParaRPr lang="en-US" altLang="en-US" sz="1200"/>
          </a:p>
        </p:txBody>
      </p:sp>
      <p:sp>
        <p:nvSpPr>
          <p:cNvPr id="43011" name="Rectangle 2">
            <a:extLst>
              <a:ext uri="{FF2B5EF4-FFF2-40B4-BE49-F238E27FC236}">
                <a16:creationId xmlns:a16="http://schemas.microsoft.com/office/drawing/2014/main" id="{76B4D0B0-32D7-4E08-917D-CD1E2073140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4627DA83-8C75-4ACA-88C1-152E851EA3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CA095F-E48B-4446-88C0-A9D1CD4A4EA8}"/>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584C4640-DA3C-4767-B550-9FCCE1794701}" type="slidenum">
              <a:rPr lang="ar-EG" altLang="en-US" sz="1200"/>
              <a:pPr/>
              <a:t>33</a:t>
            </a:fld>
            <a:endParaRPr lang="en-US" altLang="en-US" sz="1200"/>
          </a:p>
        </p:txBody>
      </p:sp>
      <p:sp>
        <p:nvSpPr>
          <p:cNvPr id="53251" name="Rectangle 2">
            <a:extLst>
              <a:ext uri="{FF2B5EF4-FFF2-40B4-BE49-F238E27FC236}">
                <a16:creationId xmlns:a16="http://schemas.microsoft.com/office/drawing/2014/main" id="{12ADA53C-5123-4FC1-8A4D-9D662A4EDE6D}"/>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9B178882-7B1A-4741-A5B7-14E2F17B9F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248127-B72B-4B60-9B15-B1688FA83ED4}"/>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7B7A0465-8FF4-4F83-8A69-E5698E766117}" type="slidenum">
              <a:rPr lang="ar-EG" altLang="en-US" sz="1200"/>
              <a:pPr/>
              <a:t>34</a:t>
            </a:fld>
            <a:endParaRPr lang="en-US" altLang="en-US" sz="1200"/>
          </a:p>
        </p:txBody>
      </p:sp>
      <p:sp>
        <p:nvSpPr>
          <p:cNvPr id="55299" name="Rectangle 2">
            <a:extLst>
              <a:ext uri="{FF2B5EF4-FFF2-40B4-BE49-F238E27FC236}">
                <a16:creationId xmlns:a16="http://schemas.microsoft.com/office/drawing/2014/main" id="{35C75AF7-8886-4D9C-ABA5-8239217898D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0951409-34D9-4552-AE0B-C7775BF9F0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3C4837-5058-4C60-897D-4DC0DB1D31B3}"/>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EDF59BA8-4B26-433E-8586-40C8F5A9C71B}" type="slidenum">
              <a:rPr lang="ar-EG" altLang="en-US" sz="1200"/>
              <a:pPr/>
              <a:t>35</a:t>
            </a:fld>
            <a:endParaRPr lang="en-US" altLang="en-US" sz="1200"/>
          </a:p>
        </p:txBody>
      </p:sp>
      <p:sp>
        <p:nvSpPr>
          <p:cNvPr id="56323" name="Rectangle 2">
            <a:extLst>
              <a:ext uri="{FF2B5EF4-FFF2-40B4-BE49-F238E27FC236}">
                <a16:creationId xmlns:a16="http://schemas.microsoft.com/office/drawing/2014/main" id="{32A33442-3C33-4265-A642-0144C2BEEA53}"/>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BCE97E54-CE17-4514-8B97-55CAEB4F9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29CADD-0640-4F41-82CF-010C6E390B75}"/>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0D3AFB2A-B023-429F-A601-37825A13C795}" type="slidenum">
              <a:rPr lang="ar-EG" altLang="en-US" sz="1200"/>
              <a:pPr/>
              <a:t>36</a:t>
            </a:fld>
            <a:endParaRPr lang="en-US" altLang="en-US" sz="1200"/>
          </a:p>
        </p:txBody>
      </p:sp>
      <p:sp>
        <p:nvSpPr>
          <p:cNvPr id="58371" name="Rectangle 2">
            <a:extLst>
              <a:ext uri="{FF2B5EF4-FFF2-40B4-BE49-F238E27FC236}">
                <a16:creationId xmlns:a16="http://schemas.microsoft.com/office/drawing/2014/main" id="{271B6F3F-144C-47B2-B81A-DE5C8198734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20F6F65F-FEB1-4663-B566-356413FF71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2D7ECEA-384A-43CB-B2E9-FB4AECCB3A14}"/>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B64D5EAD-6B07-436A-A532-ADA1418C34A0}" type="slidenum">
              <a:rPr lang="ar-EG" altLang="en-US" sz="1200"/>
              <a:pPr/>
              <a:t>38</a:t>
            </a:fld>
            <a:endParaRPr lang="en-US" altLang="en-US" sz="1200"/>
          </a:p>
        </p:txBody>
      </p:sp>
      <p:sp>
        <p:nvSpPr>
          <p:cNvPr id="61443" name="Rectangle 2">
            <a:extLst>
              <a:ext uri="{FF2B5EF4-FFF2-40B4-BE49-F238E27FC236}">
                <a16:creationId xmlns:a16="http://schemas.microsoft.com/office/drawing/2014/main" id="{1A567B80-DB47-4060-B43B-7E4B5757069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9D62CB2-AF75-4F35-8C27-40360CDDB6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615F7D-ECBF-43F3-8F4D-ACD1E0B0C8FE}"/>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6387D45A-97F1-4941-949F-93762430356E}" type="slidenum">
              <a:rPr lang="ar-EG" altLang="en-US" sz="1200"/>
              <a:pPr/>
              <a:t>2</a:t>
            </a:fld>
            <a:endParaRPr lang="en-US" altLang="en-US" sz="1200"/>
          </a:p>
        </p:txBody>
      </p:sp>
      <p:sp>
        <p:nvSpPr>
          <p:cNvPr id="8195" name="Rectangle 2">
            <a:extLst>
              <a:ext uri="{FF2B5EF4-FFF2-40B4-BE49-F238E27FC236}">
                <a16:creationId xmlns:a16="http://schemas.microsoft.com/office/drawing/2014/main" id="{5BB21694-4A03-49AA-915D-7CA4F6D2AB3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1414B298-DCAC-4159-9F60-A6F5D33192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53FD2A4-86EC-4DD9-B6BA-4BCAF6B63A40}"/>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61EC262A-8DD3-4085-98B4-58C4FEBE9B2B}" type="slidenum">
              <a:rPr lang="ar-EG" altLang="en-US" sz="1200"/>
              <a:pPr/>
              <a:t>40</a:t>
            </a:fld>
            <a:endParaRPr lang="en-US" altLang="en-US" sz="1200"/>
          </a:p>
        </p:txBody>
      </p:sp>
      <p:sp>
        <p:nvSpPr>
          <p:cNvPr id="64515" name="Rectangle 2">
            <a:extLst>
              <a:ext uri="{FF2B5EF4-FFF2-40B4-BE49-F238E27FC236}">
                <a16:creationId xmlns:a16="http://schemas.microsoft.com/office/drawing/2014/main" id="{A4FDD7DE-9712-45E3-8DCE-D8926262283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338CE5FD-2311-44F3-B8BA-D9DE7890CC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21782C-90AB-4A6C-8D2C-B3DB7584BD55}"/>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8EBCB31-3B25-42C9-88AA-2B3A74BFD368}" type="slidenum">
              <a:rPr lang="ar-EG" altLang="en-US" sz="1200"/>
              <a:pPr/>
              <a:t>41</a:t>
            </a:fld>
            <a:endParaRPr lang="en-US" altLang="en-US" sz="1200"/>
          </a:p>
        </p:txBody>
      </p:sp>
      <p:sp>
        <p:nvSpPr>
          <p:cNvPr id="66563" name="Rectangle 2">
            <a:extLst>
              <a:ext uri="{FF2B5EF4-FFF2-40B4-BE49-F238E27FC236}">
                <a16:creationId xmlns:a16="http://schemas.microsoft.com/office/drawing/2014/main" id="{E305357E-6C18-4431-B870-52F4B687906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C45068D5-90F1-44D3-8296-7B1CA9252F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7520B0-0698-4B8C-90FD-A6D53644EF9F}"/>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A9B27E98-EA05-4132-A647-B7ACE81E9DFA}" type="slidenum">
              <a:rPr lang="ar-EG" altLang="en-US" sz="1200"/>
              <a:pPr/>
              <a:t>42</a:t>
            </a:fld>
            <a:endParaRPr lang="en-US" altLang="en-US" sz="1200"/>
          </a:p>
        </p:txBody>
      </p:sp>
      <p:sp>
        <p:nvSpPr>
          <p:cNvPr id="68611" name="Rectangle 2">
            <a:extLst>
              <a:ext uri="{FF2B5EF4-FFF2-40B4-BE49-F238E27FC236}">
                <a16:creationId xmlns:a16="http://schemas.microsoft.com/office/drawing/2014/main" id="{CCC17793-530B-4E3B-8508-5DA39CBBB81F}"/>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5A9BE9D3-48B2-46F2-AD71-A051B00590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B852E3-2BEC-4DEC-A84E-A24C5D7C157E}"/>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924DC577-396C-44C6-8512-E7C39879E1FD}" type="slidenum">
              <a:rPr lang="ar-EG" altLang="en-US" sz="1200"/>
              <a:pPr/>
              <a:t>43</a:t>
            </a:fld>
            <a:endParaRPr lang="en-US" altLang="en-US" sz="1200"/>
          </a:p>
        </p:txBody>
      </p:sp>
      <p:sp>
        <p:nvSpPr>
          <p:cNvPr id="70659" name="Rectangle 2">
            <a:extLst>
              <a:ext uri="{FF2B5EF4-FFF2-40B4-BE49-F238E27FC236}">
                <a16:creationId xmlns:a16="http://schemas.microsoft.com/office/drawing/2014/main" id="{CD5122AE-8431-4D9A-89D2-BF5E2EFBAE2E}"/>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B1E443C9-E8B4-4C7F-A345-215632988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BDA81A-272F-4067-960A-A050386D8B3E}"/>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79238699-600D-452F-A980-7A80B1BC8E11}" type="slidenum">
              <a:rPr lang="ar-EG" altLang="en-US" sz="1200"/>
              <a:pPr/>
              <a:t>44</a:t>
            </a:fld>
            <a:endParaRPr lang="en-US" altLang="en-US" sz="1200"/>
          </a:p>
        </p:txBody>
      </p:sp>
      <p:sp>
        <p:nvSpPr>
          <p:cNvPr id="72707" name="Rectangle 2">
            <a:extLst>
              <a:ext uri="{FF2B5EF4-FFF2-40B4-BE49-F238E27FC236}">
                <a16:creationId xmlns:a16="http://schemas.microsoft.com/office/drawing/2014/main" id="{149452EF-AB9B-443D-BD3C-BD1BD01F18ED}"/>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4C17BD1-5FF9-4168-BB86-1242FCF2BB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99E3F5-8D79-4FA9-A91C-F1AA1C8A6896}"/>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58F8119-6CF3-4D81-A2EB-C2AB1C102AF6}" type="slidenum">
              <a:rPr lang="ar-EG" altLang="en-US" sz="1200"/>
              <a:pPr/>
              <a:t>45</a:t>
            </a:fld>
            <a:endParaRPr lang="en-US" altLang="en-US" sz="1200"/>
          </a:p>
        </p:txBody>
      </p:sp>
      <p:sp>
        <p:nvSpPr>
          <p:cNvPr id="74755" name="Rectangle 2">
            <a:extLst>
              <a:ext uri="{FF2B5EF4-FFF2-40B4-BE49-F238E27FC236}">
                <a16:creationId xmlns:a16="http://schemas.microsoft.com/office/drawing/2014/main" id="{DB061C3D-BA26-4F03-BB4A-419BF0AFA38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269DEDF1-07A5-4C2F-BCEB-6DEE834027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43C0E2-06CA-41FE-AF3F-4A00EB453381}"/>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8C0658D8-77C5-4B60-AB29-F317070EF843}" type="slidenum">
              <a:rPr lang="ar-EG" altLang="en-US" sz="1200"/>
              <a:pPr/>
              <a:t>46</a:t>
            </a:fld>
            <a:endParaRPr lang="en-US" altLang="en-US" sz="1200"/>
          </a:p>
        </p:txBody>
      </p:sp>
      <p:sp>
        <p:nvSpPr>
          <p:cNvPr id="76803" name="Rectangle 2">
            <a:extLst>
              <a:ext uri="{FF2B5EF4-FFF2-40B4-BE49-F238E27FC236}">
                <a16:creationId xmlns:a16="http://schemas.microsoft.com/office/drawing/2014/main" id="{85B5A609-0795-41E7-8CE1-32FD6816AD98}"/>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90CDBCDD-0741-4667-86B6-FC969DB170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8019FA-DE49-4CD5-84D6-8388E9334FF3}"/>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4219A966-1E76-4190-AFD7-16CED7DE61D9}" type="slidenum">
              <a:rPr lang="ar-EG" altLang="en-US" sz="1200"/>
              <a:pPr/>
              <a:t>3</a:t>
            </a:fld>
            <a:endParaRPr lang="en-US" altLang="en-US" sz="1200"/>
          </a:p>
        </p:txBody>
      </p:sp>
      <p:sp>
        <p:nvSpPr>
          <p:cNvPr id="10243" name="Rectangle 2">
            <a:extLst>
              <a:ext uri="{FF2B5EF4-FFF2-40B4-BE49-F238E27FC236}">
                <a16:creationId xmlns:a16="http://schemas.microsoft.com/office/drawing/2014/main" id="{6737BFC2-2885-4DC5-9B04-1DF3322AA8C9}"/>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3CE1134F-5505-4BC4-BDD9-F9139D6831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56A176-9A84-4321-AD5E-5E0C7FA3D0AE}"/>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22B5C9A4-5D86-4430-9DCA-E1E8C627D3D4}" type="slidenum">
              <a:rPr lang="ar-EG" altLang="en-US" sz="1200"/>
              <a:pPr/>
              <a:t>4</a:t>
            </a:fld>
            <a:endParaRPr lang="en-US" altLang="en-US" sz="1200"/>
          </a:p>
        </p:txBody>
      </p:sp>
      <p:sp>
        <p:nvSpPr>
          <p:cNvPr id="12291" name="Rectangle 2">
            <a:extLst>
              <a:ext uri="{FF2B5EF4-FFF2-40B4-BE49-F238E27FC236}">
                <a16:creationId xmlns:a16="http://schemas.microsoft.com/office/drawing/2014/main" id="{9407669D-4882-4260-BA1D-9526D9F126AA}"/>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EC0C049B-71DC-40A2-B2C1-279B4D1D63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F0C3B1-05D0-464E-8F8C-3574CD398CB1}"/>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B60C91EF-541E-41A4-8B6B-41ABEA6B08BB}" type="slidenum">
              <a:rPr lang="ar-EG" altLang="en-US" sz="1200"/>
              <a:pPr/>
              <a:t>8</a:t>
            </a:fld>
            <a:endParaRPr lang="en-US" altLang="en-US" sz="1200"/>
          </a:p>
        </p:txBody>
      </p:sp>
      <p:sp>
        <p:nvSpPr>
          <p:cNvPr id="17411" name="Rectangle 2">
            <a:extLst>
              <a:ext uri="{FF2B5EF4-FFF2-40B4-BE49-F238E27FC236}">
                <a16:creationId xmlns:a16="http://schemas.microsoft.com/office/drawing/2014/main" id="{2BDE7200-BED0-43A0-A13A-503F04220E4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C31520F-926D-4162-B1BB-3F01D4AD11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921633-0A3D-4175-A00C-038E1B6EEF7C}"/>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4E4AB569-85D1-46AB-B2C7-511407D807C3}" type="slidenum">
              <a:rPr lang="ar-EG" altLang="en-US" sz="1200"/>
              <a:pPr/>
              <a:t>9</a:t>
            </a:fld>
            <a:endParaRPr lang="en-US" altLang="en-US" sz="1200"/>
          </a:p>
        </p:txBody>
      </p:sp>
      <p:sp>
        <p:nvSpPr>
          <p:cNvPr id="19459" name="Rectangle 2">
            <a:extLst>
              <a:ext uri="{FF2B5EF4-FFF2-40B4-BE49-F238E27FC236}">
                <a16:creationId xmlns:a16="http://schemas.microsoft.com/office/drawing/2014/main" id="{77AE7D4E-4D44-4C42-975E-E02765C14364}"/>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2885A09D-94FF-44B8-BC07-DE7B7C96A2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809BA4-39C1-4DBD-B8F6-1B8BDC14B576}"/>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1BE3A7A-1401-4962-AEAE-7FCF18AF668A}" type="slidenum">
              <a:rPr lang="ar-EG" altLang="en-US" sz="1200"/>
              <a:pPr/>
              <a:t>13</a:t>
            </a:fld>
            <a:endParaRPr lang="en-US" altLang="en-US" sz="1200"/>
          </a:p>
        </p:txBody>
      </p:sp>
      <p:sp>
        <p:nvSpPr>
          <p:cNvPr id="24579" name="Rectangle 2">
            <a:extLst>
              <a:ext uri="{FF2B5EF4-FFF2-40B4-BE49-F238E27FC236}">
                <a16:creationId xmlns:a16="http://schemas.microsoft.com/office/drawing/2014/main" id="{BC667B8C-AAE8-4AC8-8E35-D49C1273D311}"/>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F8AD733-2F4B-44D6-8CA2-B8DE2D0E86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256243-902B-431A-839A-48CEBD68B7E7}"/>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4F4D99DC-FFC5-4EE3-8985-DB318BCD44F0}" type="slidenum">
              <a:rPr lang="ar-EG" altLang="en-US" sz="1200"/>
              <a:pPr/>
              <a:t>14</a:t>
            </a:fld>
            <a:endParaRPr lang="en-US" altLang="en-US" sz="1200"/>
          </a:p>
        </p:txBody>
      </p:sp>
      <p:sp>
        <p:nvSpPr>
          <p:cNvPr id="26627" name="Rectangle 2">
            <a:extLst>
              <a:ext uri="{FF2B5EF4-FFF2-40B4-BE49-F238E27FC236}">
                <a16:creationId xmlns:a16="http://schemas.microsoft.com/office/drawing/2014/main" id="{5EFFE82F-28F0-428D-B161-F3495835CD1C}"/>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F8D2916-038A-4A47-9677-6A13E7048E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DBBB11-80E5-41C3-86F5-0CE1B989A53D}"/>
              </a:ext>
            </a:extLst>
          </p:cNvPr>
          <p:cNvSpPr>
            <a:spLocks noGrp="1" noChangeArrowheads="1"/>
          </p:cNvSpPr>
          <p:nvPr>
            <p:ph type="sldNum" sz="quarter" idx="5"/>
          </p:nvPr>
        </p:nvSpPr>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CD0F6301-BF0E-4024-8D3C-DA2F08ABC63D}" type="slidenum">
              <a:rPr lang="ar-EG" altLang="en-US" sz="1200"/>
              <a:pPr/>
              <a:t>15</a:t>
            </a:fld>
            <a:endParaRPr lang="en-US" altLang="en-US" sz="1200"/>
          </a:p>
        </p:txBody>
      </p:sp>
      <p:sp>
        <p:nvSpPr>
          <p:cNvPr id="28675" name="Rectangle 2">
            <a:extLst>
              <a:ext uri="{FF2B5EF4-FFF2-40B4-BE49-F238E27FC236}">
                <a16:creationId xmlns:a16="http://schemas.microsoft.com/office/drawing/2014/main" id="{A08C5724-562D-4089-9D3B-A0C3155087E9}"/>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CD39665-316E-493F-AA9D-1812C22A33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1B91793-37F1-405A-A2E9-C998B8A06BF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97BC089-2432-4506-80CF-86892DC76E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034895D-6FAC-41F8-9795-B006FCC6CBBF}"/>
              </a:ext>
            </a:extLst>
          </p:cNvPr>
          <p:cNvSpPr>
            <a:spLocks noGrp="1"/>
          </p:cNvSpPr>
          <p:nvPr>
            <p:ph type="sldNum" sz="quarter" idx="12"/>
          </p:nvPr>
        </p:nvSpPr>
        <p:spPr/>
        <p:txBody>
          <a:bodyPr/>
          <a:lstStyle>
            <a:lvl1pPr>
              <a:defRPr/>
            </a:lvl1pPr>
          </a:lstStyle>
          <a:p>
            <a:fld id="{FD80A0F7-DE01-4BAA-9BE6-45B2291A08CB}" type="slidenum">
              <a:rPr lang="ar-EG" altLang="en-US"/>
              <a:pPr/>
              <a:t>‹#›</a:t>
            </a:fld>
            <a:endParaRPr lang="en-US" altLang="en-US"/>
          </a:p>
        </p:txBody>
      </p:sp>
    </p:spTree>
    <p:extLst>
      <p:ext uri="{BB962C8B-B14F-4D97-AF65-F5344CB8AC3E}">
        <p14:creationId xmlns:p14="http://schemas.microsoft.com/office/powerpoint/2010/main" val="176290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F5A43-479F-4B42-8C18-DED321488E5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EF0F218-013A-4556-AD1C-46594341C07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ABD8E4-4E16-41BC-B91C-580C6B344834}"/>
              </a:ext>
            </a:extLst>
          </p:cNvPr>
          <p:cNvSpPr>
            <a:spLocks noGrp="1"/>
          </p:cNvSpPr>
          <p:nvPr>
            <p:ph type="sldNum" sz="quarter" idx="12"/>
          </p:nvPr>
        </p:nvSpPr>
        <p:spPr/>
        <p:txBody>
          <a:bodyPr/>
          <a:lstStyle>
            <a:lvl1pPr>
              <a:defRPr/>
            </a:lvl1pPr>
          </a:lstStyle>
          <a:p>
            <a:fld id="{D45080A3-158E-470A-A9FD-E767305E772F}" type="slidenum">
              <a:rPr lang="ar-EG" altLang="en-US"/>
              <a:pPr/>
              <a:t>‹#›</a:t>
            </a:fld>
            <a:endParaRPr lang="en-US" altLang="en-US"/>
          </a:p>
        </p:txBody>
      </p:sp>
    </p:spTree>
    <p:extLst>
      <p:ext uri="{BB962C8B-B14F-4D97-AF65-F5344CB8AC3E}">
        <p14:creationId xmlns:p14="http://schemas.microsoft.com/office/powerpoint/2010/main" val="75854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B2E38-74FD-4068-BA0E-115264992A9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3DB3DEF-2BA8-4115-A6BB-32C71794B7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5F76AB-7B59-4472-8D02-C62F41EF60A9}"/>
              </a:ext>
            </a:extLst>
          </p:cNvPr>
          <p:cNvSpPr>
            <a:spLocks noGrp="1"/>
          </p:cNvSpPr>
          <p:nvPr>
            <p:ph type="sldNum" sz="quarter" idx="12"/>
          </p:nvPr>
        </p:nvSpPr>
        <p:spPr/>
        <p:txBody>
          <a:bodyPr/>
          <a:lstStyle>
            <a:lvl1pPr>
              <a:defRPr/>
            </a:lvl1pPr>
          </a:lstStyle>
          <a:p>
            <a:fld id="{D55E1F83-424C-456B-A098-E7F9F161BDBD}" type="slidenum">
              <a:rPr lang="ar-EG" altLang="en-US"/>
              <a:pPr/>
              <a:t>‹#›</a:t>
            </a:fld>
            <a:endParaRPr lang="en-US" altLang="en-US"/>
          </a:p>
        </p:txBody>
      </p:sp>
    </p:spTree>
    <p:extLst>
      <p:ext uri="{BB962C8B-B14F-4D97-AF65-F5344CB8AC3E}">
        <p14:creationId xmlns:p14="http://schemas.microsoft.com/office/powerpoint/2010/main" val="84155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685800" y="1981200"/>
            <a:ext cx="7772400" cy="4114800"/>
          </a:xfrm>
        </p:spPr>
        <p:txBody>
          <a:bodyPr rtlCol="0">
            <a:normAutofit/>
          </a:bodyPr>
          <a:lstStyle/>
          <a:p>
            <a:pPr lvl="0"/>
            <a:endParaRPr lang="en-GB" noProof="0"/>
          </a:p>
        </p:txBody>
      </p:sp>
      <p:sp>
        <p:nvSpPr>
          <p:cNvPr id="4" name="Date Placeholder 3">
            <a:extLst>
              <a:ext uri="{FF2B5EF4-FFF2-40B4-BE49-F238E27FC236}">
                <a16:creationId xmlns:a16="http://schemas.microsoft.com/office/drawing/2014/main" id="{68272C98-CA3E-4B0A-981B-4E4E52BF86C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56AC03C-1BF5-4659-8C60-0C677F7167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EC3CAD1-4FC5-4827-9BC6-D9D8D4CAF305}"/>
              </a:ext>
            </a:extLst>
          </p:cNvPr>
          <p:cNvSpPr>
            <a:spLocks noGrp="1"/>
          </p:cNvSpPr>
          <p:nvPr>
            <p:ph type="sldNum" sz="quarter" idx="12"/>
          </p:nvPr>
        </p:nvSpPr>
        <p:spPr/>
        <p:txBody>
          <a:bodyPr/>
          <a:lstStyle>
            <a:lvl1pPr>
              <a:defRPr/>
            </a:lvl1pPr>
          </a:lstStyle>
          <a:p>
            <a:fld id="{776C6963-5CA6-46C7-A9E7-2E6E3EFAF6CE}" type="slidenum">
              <a:rPr lang="ar-EG" altLang="en-US"/>
              <a:pPr/>
              <a:t>‹#›</a:t>
            </a:fld>
            <a:endParaRPr lang="en-US" altLang="en-US"/>
          </a:p>
        </p:txBody>
      </p:sp>
    </p:spTree>
    <p:extLst>
      <p:ext uri="{BB962C8B-B14F-4D97-AF65-F5344CB8AC3E}">
        <p14:creationId xmlns:p14="http://schemas.microsoft.com/office/powerpoint/2010/main" val="252900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BD634C-47EC-49FB-83E1-6280F63EC95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7489240-6628-4295-8409-FA5128E556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823618-BE39-4D99-A5E6-E002CA932BE9}"/>
              </a:ext>
            </a:extLst>
          </p:cNvPr>
          <p:cNvSpPr>
            <a:spLocks noGrp="1"/>
          </p:cNvSpPr>
          <p:nvPr>
            <p:ph type="sldNum" sz="quarter" idx="12"/>
          </p:nvPr>
        </p:nvSpPr>
        <p:spPr/>
        <p:txBody>
          <a:bodyPr/>
          <a:lstStyle>
            <a:lvl1pPr>
              <a:defRPr/>
            </a:lvl1pPr>
          </a:lstStyle>
          <a:p>
            <a:fld id="{FB2F5F69-5490-4976-9B0A-D520DA7429FC}" type="slidenum">
              <a:rPr lang="ar-EG" altLang="en-US"/>
              <a:pPr/>
              <a:t>‹#›</a:t>
            </a:fld>
            <a:endParaRPr lang="en-US" altLang="en-US"/>
          </a:p>
        </p:txBody>
      </p:sp>
    </p:spTree>
    <p:extLst>
      <p:ext uri="{BB962C8B-B14F-4D97-AF65-F5344CB8AC3E}">
        <p14:creationId xmlns:p14="http://schemas.microsoft.com/office/powerpoint/2010/main" val="75409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F08699-8FFB-41A3-8583-C978D97CE59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7C66A97-CF7B-4A1B-92EA-0E947A8B6BF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D043B3-8983-4196-906E-1E72A8414084}"/>
              </a:ext>
            </a:extLst>
          </p:cNvPr>
          <p:cNvSpPr>
            <a:spLocks noGrp="1"/>
          </p:cNvSpPr>
          <p:nvPr>
            <p:ph type="sldNum" sz="quarter" idx="12"/>
          </p:nvPr>
        </p:nvSpPr>
        <p:spPr/>
        <p:txBody>
          <a:bodyPr/>
          <a:lstStyle>
            <a:lvl1pPr>
              <a:defRPr/>
            </a:lvl1pPr>
          </a:lstStyle>
          <a:p>
            <a:fld id="{9E10F59D-A32C-4DFF-B7F9-3BFEC03D0286}" type="slidenum">
              <a:rPr lang="ar-EG" altLang="en-US"/>
              <a:pPr/>
              <a:t>‹#›</a:t>
            </a:fld>
            <a:endParaRPr lang="en-US" altLang="en-US"/>
          </a:p>
        </p:txBody>
      </p:sp>
    </p:spTree>
    <p:extLst>
      <p:ext uri="{BB962C8B-B14F-4D97-AF65-F5344CB8AC3E}">
        <p14:creationId xmlns:p14="http://schemas.microsoft.com/office/powerpoint/2010/main" val="216681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8DC0FF1-9C50-41C4-81EF-21DBD400A02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F7B8738-3B2C-4C1B-9F66-BE7FE235F5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CA375F6-5947-4182-B36A-87C439C8CFAF}"/>
              </a:ext>
            </a:extLst>
          </p:cNvPr>
          <p:cNvSpPr>
            <a:spLocks noGrp="1"/>
          </p:cNvSpPr>
          <p:nvPr>
            <p:ph type="sldNum" sz="quarter" idx="12"/>
          </p:nvPr>
        </p:nvSpPr>
        <p:spPr/>
        <p:txBody>
          <a:bodyPr/>
          <a:lstStyle>
            <a:lvl1pPr>
              <a:defRPr/>
            </a:lvl1pPr>
          </a:lstStyle>
          <a:p>
            <a:fld id="{B2F1F22F-7FBF-4F27-8196-C4285D82588E}" type="slidenum">
              <a:rPr lang="ar-EG" altLang="en-US"/>
              <a:pPr/>
              <a:t>‹#›</a:t>
            </a:fld>
            <a:endParaRPr lang="en-US" altLang="en-US"/>
          </a:p>
        </p:txBody>
      </p:sp>
    </p:spTree>
    <p:extLst>
      <p:ext uri="{BB962C8B-B14F-4D97-AF65-F5344CB8AC3E}">
        <p14:creationId xmlns:p14="http://schemas.microsoft.com/office/powerpoint/2010/main" val="2737373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1695C63-09CE-4219-8296-A7F58C4FC84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B18072C2-A6B1-43F8-AE0E-7226F3BCB1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3D707F-1A66-4E60-B3BE-28F930C2F86B}"/>
              </a:ext>
            </a:extLst>
          </p:cNvPr>
          <p:cNvSpPr>
            <a:spLocks noGrp="1"/>
          </p:cNvSpPr>
          <p:nvPr>
            <p:ph type="sldNum" sz="quarter" idx="12"/>
          </p:nvPr>
        </p:nvSpPr>
        <p:spPr/>
        <p:txBody>
          <a:bodyPr/>
          <a:lstStyle>
            <a:lvl1pPr>
              <a:defRPr/>
            </a:lvl1pPr>
          </a:lstStyle>
          <a:p>
            <a:fld id="{B42F35F5-C38C-483C-BC5F-42DC10BF5076}" type="slidenum">
              <a:rPr lang="ar-EG" altLang="en-US"/>
              <a:pPr/>
              <a:t>‹#›</a:t>
            </a:fld>
            <a:endParaRPr lang="en-US" altLang="en-US"/>
          </a:p>
        </p:txBody>
      </p:sp>
    </p:spTree>
    <p:extLst>
      <p:ext uri="{BB962C8B-B14F-4D97-AF65-F5344CB8AC3E}">
        <p14:creationId xmlns:p14="http://schemas.microsoft.com/office/powerpoint/2010/main" val="4204816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9FAD04A-87FA-4059-8B1A-4CAA4548F4F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BCCBCFC-1979-4EA6-9B5A-6DE81CEBBA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5C40E26-FF30-4FD9-8969-0D51F92DF7D5}"/>
              </a:ext>
            </a:extLst>
          </p:cNvPr>
          <p:cNvSpPr>
            <a:spLocks noGrp="1"/>
          </p:cNvSpPr>
          <p:nvPr>
            <p:ph type="sldNum" sz="quarter" idx="12"/>
          </p:nvPr>
        </p:nvSpPr>
        <p:spPr/>
        <p:txBody>
          <a:bodyPr/>
          <a:lstStyle>
            <a:lvl1pPr>
              <a:defRPr/>
            </a:lvl1pPr>
          </a:lstStyle>
          <a:p>
            <a:fld id="{5E18AAA1-A9DA-41DE-AF4D-B0741D22C317}" type="slidenum">
              <a:rPr lang="ar-EG" altLang="en-US"/>
              <a:pPr/>
              <a:t>‹#›</a:t>
            </a:fld>
            <a:endParaRPr lang="en-US" altLang="en-US"/>
          </a:p>
        </p:txBody>
      </p:sp>
    </p:spTree>
    <p:extLst>
      <p:ext uri="{BB962C8B-B14F-4D97-AF65-F5344CB8AC3E}">
        <p14:creationId xmlns:p14="http://schemas.microsoft.com/office/powerpoint/2010/main" val="159173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49C471-1B37-47AC-8C12-68649FF1824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3BF2348-69BA-42CC-969D-8532DB607AB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2129922-144B-491F-BDFA-08D5DEDDFC46}"/>
              </a:ext>
            </a:extLst>
          </p:cNvPr>
          <p:cNvSpPr>
            <a:spLocks noGrp="1"/>
          </p:cNvSpPr>
          <p:nvPr>
            <p:ph type="sldNum" sz="quarter" idx="12"/>
          </p:nvPr>
        </p:nvSpPr>
        <p:spPr/>
        <p:txBody>
          <a:bodyPr/>
          <a:lstStyle>
            <a:lvl1pPr>
              <a:defRPr/>
            </a:lvl1pPr>
          </a:lstStyle>
          <a:p>
            <a:fld id="{1AB17EF9-ABDA-4419-A29D-8B6BEE994B8A}" type="slidenum">
              <a:rPr lang="ar-EG" altLang="en-US"/>
              <a:pPr/>
              <a:t>‹#›</a:t>
            </a:fld>
            <a:endParaRPr lang="en-US" altLang="en-US"/>
          </a:p>
        </p:txBody>
      </p:sp>
    </p:spTree>
    <p:extLst>
      <p:ext uri="{BB962C8B-B14F-4D97-AF65-F5344CB8AC3E}">
        <p14:creationId xmlns:p14="http://schemas.microsoft.com/office/powerpoint/2010/main" val="3423455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A0A4769-3559-4381-B2A8-5850031DDD7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5824D17-511A-4E54-99E8-898CEDB137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C92193-A3A3-4203-A510-90952A4D5645}"/>
              </a:ext>
            </a:extLst>
          </p:cNvPr>
          <p:cNvSpPr>
            <a:spLocks noGrp="1"/>
          </p:cNvSpPr>
          <p:nvPr>
            <p:ph type="sldNum" sz="quarter" idx="12"/>
          </p:nvPr>
        </p:nvSpPr>
        <p:spPr/>
        <p:txBody>
          <a:bodyPr/>
          <a:lstStyle>
            <a:lvl1pPr>
              <a:defRPr/>
            </a:lvl1pPr>
          </a:lstStyle>
          <a:p>
            <a:fld id="{B5D09C86-0D9E-4C85-8F24-9A09F8872F61}" type="slidenum">
              <a:rPr lang="ar-EG" altLang="en-US"/>
              <a:pPr/>
              <a:t>‹#›</a:t>
            </a:fld>
            <a:endParaRPr lang="en-US" altLang="en-US"/>
          </a:p>
        </p:txBody>
      </p:sp>
    </p:spTree>
    <p:extLst>
      <p:ext uri="{BB962C8B-B14F-4D97-AF65-F5344CB8AC3E}">
        <p14:creationId xmlns:p14="http://schemas.microsoft.com/office/powerpoint/2010/main" val="216633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CC41C276-782F-4207-9C25-8F72D915FBA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13C66F9-9D64-46E2-8F76-05614FD0BA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DF86B8-1067-415B-8FC7-4D33277E63C8}"/>
              </a:ext>
            </a:extLst>
          </p:cNvPr>
          <p:cNvSpPr>
            <a:spLocks noGrp="1"/>
          </p:cNvSpPr>
          <p:nvPr>
            <p:ph type="sldNum" sz="quarter" idx="12"/>
          </p:nvPr>
        </p:nvSpPr>
        <p:spPr/>
        <p:txBody>
          <a:bodyPr/>
          <a:lstStyle>
            <a:lvl1pPr>
              <a:defRPr/>
            </a:lvl1pPr>
          </a:lstStyle>
          <a:p>
            <a:fld id="{3312518C-48E3-4900-B771-9FE39242E0D7}" type="slidenum">
              <a:rPr lang="ar-EG" altLang="en-US"/>
              <a:pPr/>
              <a:t>‹#›</a:t>
            </a:fld>
            <a:endParaRPr lang="en-US" altLang="en-US"/>
          </a:p>
        </p:txBody>
      </p:sp>
    </p:spTree>
    <p:extLst>
      <p:ext uri="{BB962C8B-B14F-4D97-AF65-F5344CB8AC3E}">
        <p14:creationId xmlns:p14="http://schemas.microsoft.com/office/powerpoint/2010/main" val="144595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820B527-0D80-4060-94AB-FE79EB29834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34B62149-15D3-4915-A6A8-B53A5E24614D}"/>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DBBC242-A64B-4635-A57A-D3BDFA08D38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5" name="Footer Placeholder 4">
            <a:extLst>
              <a:ext uri="{FF2B5EF4-FFF2-40B4-BE49-F238E27FC236}">
                <a16:creationId xmlns:a16="http://schemas.microsoft.com/office/drawing/2014/main" id="{971E92C6-D4C1-4AD0-A8C1-EEFB2EC806F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effectLst>
                  <a:outerShdw blurRad="38100" dist="38100" dir="2700000" algn="tl">
                    <a:srgbClr val="000000">
                      <a:alpha val="43137"/>
                    </a:srgbClr>
                  </a:outerShdw>
                </a:effectLst>
              </a:defRPr>
            </a:lvl1pPr>
          </a:lstStyle>
          <a:p>
            <a:pPr>
              <a:defRPr/>
            </a:pPr>
            <a:endParaRPr lang="en-US"/>
          </a:p>
        </p:txBody>
      </p:sp>
      <p:sp>
        <p:nvSpPr>
          <p:cNvPr id="6" name="Slide Number Placeholder 5">
            <a:extLst>
              <a:ext uri="{FF2B5EF4-FFF2-40B4-BE49-F238E27FC236}">
                <a16:creationId xmlns:a16="http://schemas.microsoft.com/office/drawing/2014/main" id="{82BE0D62-C5B3-4C4D-84FA-CD528B7913CE}"/>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effectLst>
                  <a:outerShdw blurRad="38100" dist="38100" dir="2700000" algn="tl">
                    <a:srgbClr val="C0C0C0"/>
                  </a:outerShdw>
                </a:effectLst>
              </a:defRPr>
            </a:lvl1pPr>
          </a:lstStyle>
          <a:p>
            <a:fld id="{3C27C1FC-4CF0-4F97-95AB-75F0AA8CFBE0}" type="slidenum">
              <a:rPr lang="ar-EG"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image" Target="../media/image8.png" /><Relationship Id="rId4" Type="http://schemas.openxmlformats.org/officeDocument/2006/relationships/image" Target="../media/image7.png" /></Relationships>
</file>

<file path=ppt/slides/_rels/slide14.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8.xml" /><Relationship Id="rId1" Type="http://schemas.openxmlformats.org/officeDocument/2006/relationships/slideLayout" Target="../slideLayouts/slideLayout2.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10.png" /></Relationships>
</file>

<file path=ppt/slides/_rels/slide15.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14.pn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notesSlide" Target="../notesSlides/notesSlide10.xml" /><Relationship Id="rId1" Type="http://schemas.openxmlformats.org/officeDocument/2006/relationships/slideLayout" Target="../slideLayouts/slideLayout2.xml" /><Relationship Id="rId4" Type="http://schemas.openxmlformats.org/officeDocument/2006/relationships/image" Target="../media/image16.png" /></Relationships>
</file>

<file path=ppt/slides/_rels/slide18.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image" Target="../media/image18.pn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12.xml" /><Relationship Id="rId1" Type="http://schemas.openxmlformats.org/officeDocument/2006/relationships/slideLayout" Target="../slideLayouts/slideLayout2.xml" /><Relationship Id="rId4" Type="http://schemas.openxmlformats.org/officeDocument/2006/relationships/image" Target="../media/image20.png" /></Relationships>
</file>

<file path=ppt/slides/_rels/slide22.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3.xml" /><Relationship Id="rId1" Type="http://schemas.openxmlformats.org/officeDocument/2006/relationships/slideLayout" Target="../slideLayouts/slideLayout2.xml" /><Relationship Id="rId5" Type="http://schemas.openxmlformats.org/officeDocument/2006/relationships/image" Target="../media/image23.png" /><Relationship Id="rId4" Type="http://schemas.openxmlformats.org/officeDocument/2006/relationships/image" Target="../media/image22.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image" Target="../media/image25.png"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15.xml" /><Relationship Id="rId1" Type="http://schemas.openxmlformats.org/officeDocument/2006/relationships/slideLayout" Target="../slideLayouts/slideLayout2.xml" /><Relationship Id="rId5" Type="http://schemas.openxmlformats.org/officeDocument/2006/relationships/image" Target="../media/image28.png" /><Relationship Id="rId4" Type="http://schemas.openxmlformats.org/officeDocument/2006/relationships/image" Target="../media/image27.jpeg" /></Relationships>
</file>

<file path=ppt/slides/_rels/slide34.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notesSlide" Target="../notesSlides/notesSlide17.xml" /><Relationship Id="rId1" Type="http://schemas.openxmlformats.org/officeDocument/2006/relationships/slideLayout" Target="../slideLayouts/slideLayout12.xml" /></Relationships>
</file>

<file path=ppt/slides/_rels/slide36.xml.rels><?xml version="1.0" encoding="UTF-8" standalone="yes"?>
<Relationships xmlns="http://schemas.openxmlformats.org/package/2006/relationships"><Relationship Id="rId3" Type="http://schemas.openxmlformats.org/officeDocument/2006/relationships/image" Target="../media/image31.png" /><Relationship Id="rId2" Type="http://schemas.openxmlformats.org/officeDocument/2006/relationships/notesSlide" Target="../notesSlides/notesSlide18.xml" /><Relationship Id="rId1" Type="http://schemas.openxmlformats.org/officeDocument/2006/relationships/slideLayout" Target="../slideLayouts/slideLayout2.xml" /><Relationship Id="rId4" Type="http://schemas.openxmlformats.org/officeDocument/2006/relationships/image" Target="../media/image32.png" /></Relationships>
</file>

<file path=ppt/slides/_rels/slide37.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notesSlide" Target="../notesSlides/notesSlide19.xml" /><Relationship Id="rId1" Type="http://schemas.openxmlformats.org/officeDocument/2006/relationships/slideLayout" Target="../slideLayouts/slideLayout2.xml" /><Relationship Id="rId4" Type="http://schemas.openxmlformats.org/officeDocument/2006/relationships/image" Target="../media/image35.png" /></Relationships>
</file>

<file path=ppt/slides/_rels/slide39.xml.rels><?xml version="1.0" encoding="UTF-8" standalone="yes"?>
<Relationships xmlns="http://schemas.openxmlformats.org/package/2006/relationships"><Relationship Id="rId3" Type="http://schemas.openxmlformats.org/officeDocument/2006/relationships/image" Target="../media/image37.jpeg" /><Relationship Id="rId2" Type="http://schemas.openxmlformats.org/officeDocument/2006/relationships/image" Target="../media/image36.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notesSlide" Target="../notesSlides/notesSlide20.xml" /><Relationship Id="rId1" Type="http://schemas.openxmlformats.org/officeDocument/2006/relationships/slideLayout" Target="../slideLayouts/slideLayout2.xml" /><Relationship Id="rId6" Type="http://schemas.openxmlformats.org/officeDocument/2006/relationships/image" Target="../media/image41.png" /><Relationship Id="rId5" Type="http://schemas.openxmlformats.org/officeDocument/2006/relationships/image" Target="../media/image40.png" /><Relationship Id="rId4" Type="http://schemas.openxmlformats.org/officeDocument/2006/relationships/image" Target="../media/image39.png" /></Relationships>
</file>

<file path=ppt/slides/_rels/slide41.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notesSlide" Target="../notesSlides/notesSlide21.xml" /><Relationship Id="rId1" Type="http://schemas.openxmlformats.org/officeDocument/2006/relationships/slideLayout" Target="../slideLayouts/slideLayout2.xml" /><Relationship Id="rId4" Type="http://schemas.openxmlformats.org/officeDocument/2006/relationships/image" Target="../media/image43.jpeg" /></Relationships>
</file>

<file path=ppt/slides/_rels/slide42.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notesSlide" Target="../notesSlides/notesSlide22.xml" /><Relationship Id="rId1" Type="http://schemas.openxmlformats.org/officeDocument/2006/relationships/slideLayout" Target="../slideLayouts/slideLayout2.xml" /><Relationship Id="rId4" Type="http://schemas.openxmlformats.org/officeDocument/2006/relationships/image" Target="../media/image45.png" /></Relationships>
</file>

<file path=ppt/slides/_rels/slide43.xml.rels><?xml version="1.0" encoding="UTF-8" standalone="yes"?>
<Relationships xmlns="http://schemas.openxmlformats.org/package/2006/relationships"><Relationship Id="rId3" Type="http://schemas.openxmlformats.org/officeDocument/2006/relationships/image" Target="../media/image46.png" /><Relationship Id="rId2" Type="http://schemas.openxmlformats.org/officeDocument/2006/relationships/notesSlide" Target="../notesSlides/notesSlide23.xml" /><Relationship Id="rId1" Type="http://schemas.openxmlformats.org/officeDocument/2006/relationships/slideLayout" Target="../slideLayouts/slideLayout2.xml" /><Relationship Id="rId5" Type="http://schemas.openxmlformats.org/officeDocument/2006/relationships/image" Target="../media/image48.png" /><Relationship Id="rId4" Type="http://schemas.openxmlformats.org/officeDocument/2006/relationships/image" Target="../media/image47.png" /></Relationships>
</file>

<file path=ppt/slides/_rels/slide44.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notesSlide" Target="../notesSlides/notesSlide24.xml" /><Relationship Id="rId1" Type="http://schemas.openxmlformats.org/officeDocument/2006/relationships/slideLayout" Target="../slideLayouts/slideLayout2.xml" /><Relationship Id="rId4" Type="http://schemas.openxmlformats.org/officeDocument/2006/relationships/image" Target="../media/image50.jpeg" /></Relationships>
</file>

<file path=ppt/slides/_rels/slide45.xml.rels><?xml version="1.0" encoding="UTF-8" standalone="yes"?>
<Relationships xmlns="http://schemas.openxmlformats.org/package/2006/relationships"><Relationship Id="rId3" Type="http://schemas.openxmlformats.org/officeDocument/2006/relationships/image" Target="../media/image51.pn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52.png" /><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53.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0.xml.rels><?xml version="1.0" encoding="UTF-8" standalone="yes"?>
<Relationships xmlns="http://schemas.openxmlformats.org/package/2006/relationships"><Relationship Id="rId3" Type="http://schemas.openxmlformats.org/officeDocument/2006/relationships/image" Target="../media/image55.png" /><Relationship Id="rId2" Type="http://schemas.openxmlformats.org/officeDocument/2006/relationships/image" Target="../media/image54.png"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56.pn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image" Target="../media/image57.png"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92BE1D3-6D2E-4F5E-8324-329A7BD732E5}"/>
              </a:ext>
            </a:extLst>
          </p:cNvPr>
          <p:cNvSpPr>
            <a:spLocks noGrp="1" noChangeArrowheads="1"/>
          </p:cNvSpPr>
          <p:nvPr>
            <p:ph type="ctrTitle"/>
          </p:nvPr>
        </p:nvSpPr>
        <p:spPr>
          <a:xfrm>
            <a:off x="903288" y="2581275"/>
            <a:ext cx="7772400" cy="1143000"/>
          </a:xfrm>
          <a:solidFill>
            <a:schemeClr val="bg1"/>
          </a:solidFill>
        </p:spPr>
        <p:txBody>
          <a:bodyPr rtlCol="0">
            <a:normAutofit fontScale="90000"/>
          </a:bodyPr>
          <a:lstStyle/>
          <a:p>
            <a:pPr eaLnBrk="1" fontAlgn="auto" hangingPunct="1">
              <a:spcAft>
                <a:spcPts val="0"/>
              </a:spcAft>
              <a:defRPr/>
            </a:pPr>
            <a:r>
              <a:rPr lang="en-US" altLang="en-US" b="1" dirty="0">
                <a:latin typeface="Bookman Old Style" panose="02050604050505020204" pitchFamily="18" charset="0"/>
              </a:rPr>
              <a:t>MEDICAL CONFIDENTIALITY</a:t>
            </a:r>
          </a:p>
        </p:txBody>
      </p:sp>
      <p:pic>
        <p:nvPicPr>
          <p:cNvPr id="3076" name="Picture 4">
            <a:extLst>
              <a:ext uri="{FF2B5EF4-FFF2-40B4-BE49-F238E27FC236}">
                <a16:creationId xmlns:a16="http://schemas.microsoft.com/office/drawing/2014/main" id="{E5C4FE8D-954A-4AFB-8E5F-8058CF133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8718">
            <a:off x="6184900" y="4146550"/>
            <a:ext cx="2667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a:extLst>
              <a:ext uri="{FF2B5EF4-FFF2-40B4-BE49-F238E27FC236}">
                <a16:creationId xmlns:a16="http://schemas.microsoft.com/office/drawing/2014/main" id="{3AC20BA9-B31C-4A86-887A-A6D2B0BFDD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67384">
            <a:off x="360363" y="4260850"/>
            <a:ext cx="3124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a:extLst>
              <a:ext uri="{FF2B5EF4-FFF2-40B4-BE49-F238E27FC236}">
                <a16:creationId xmlns:a16="http://schemas.microsoft.com/office/drawing/2014/main" id="{4656A71B-025A-4748-A974-0D20A218B334}"/>
              </a:ext>
            </a:extLst>
          </p:cNvPr>
          <p:cNvSpPr txBox="1">
            <a:spLocks noChangeArrowheads="1"/>
          </p:cNvSpPr>
          <p:nvPr/>
        </p:nvSpPr>
        <p:spPr bwMode="auto">
          <a:xfrm>
            <a:off x="611188" y="304800"/>
            <a:ext cx="85328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ar-JO" altLang="en-US" b="1" u="sng">
                <a:solidFill>
                  <a:srgbClr val="FF0000"/>
                </a:solidFill>
              </a:rPr>
              <a:t>تنويه : الاشياء المهمه اللي حكاها الدكتور بالريكورد بتكون بخط احمر وتحتها خط ^^</a:t>
            </a:r>
            <a:endParaRPr lang="en-US" altLang="en-US" b="1" u="sng">
              <a:solidFill>
                <a:srgbClr val="FF0000"/>
              </a:solidFill>
            </a:endParaRPr>
          </a:p>
          <a:p>
            <a:pPr algn="ctr"/>
            <a:r>
              <a:rPr lang="ar-JO" altLang="en-US" b="1" u="sng">
                <a:solidFill>
                  <a:srgbClr val="FF0000"/>
                </a:solidFill>
              </a:rPr>
              <a:t>وكل الحالات قرأهم بس ما حطيت تحتهم خط بس حطيت      فوق السلايد</a:t>
            </a:r>
            <a:endParaRPr lang="en-US" altLang="en-US" b="1" u="sng">
              <a:solidFill>
                <a:srgbClr val="FF0000"/>
              </a:solidFill>
            </a:endParaRPr>
          </a:p>
        </p:txBody>
      </p:sp>
      <p:sp>
        <p:nvSpPr>
          <p:cNvPr id="3" name="6-Point Star 2">
            <a:extLst>
              <a:ext uri="{FF2B5EF4-FFF2-40B4-BE49-F238E27FC236}">
                <a16:creationId xmlns:a16="http://schemas.microsoft.com/office/drawing/2014/main" id="{3193D0E2-D4A1-43DC-9AAA-6400CB5EA6C0}"/>
              </a:ext>
            </a:extLst>
          </p:cNvPr>
          <p:cNvSpPr/>
          <p:nvPr/>
        </p:nvSpPr>
        <p:spPr>
          <a:xfrm>
            <a:off x="2286000" y="1165225"/>
            <a:ext cx="304800" cy="3937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2000" fill="hold"/>
                                        <p:tgtEl>
                                          <p:spTgt spid="307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307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307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307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2000"/>
                            </p:stCondLst>
                            <p:childTnLst>
                              <p:par>
                                <p:cTn id="12" presetID="20" presetClass="entr" presetSubtype="0" fill="hold" nodeType="after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wedge">
                                      <p:cBhvr>
                                        <p:cTn id="14" dur="1000"/>
                                        <p:tgtEl>
                                          <p:spTgt spid="3076"/>
                                        </p:tgtEl>
                                      </p:cBhvr>
                                    </p:animEffect>
                                  </p:childTnLst>
                                </p:cTn>
                              </p:par>
                            </p:childTnLst>
                          </p:cTn>
                        </p:par>
                        <p:par>
                          <p:cTn id="15" fill="hold" nodeType="afterGroup">
                            <p:stCondLst>
                              <p:cond delay="3000"/>
                            </p:stCondLst>
                            <p:childTnLst>
                              <p:par>
                                <p:cTn id="16" presetID="20" presetClass="entr" presetSubtype="0" fill="hold" nodeType="afterEffect">
                                  <p:stCondLst>
                                    <p:cond delay="0"/>
                                  </p:stCondLst>
                                  <p:childTnLst>
                                    <p:set>
                                      <p:cBhvr>
                                        <p:cTn id="17" dur="1" fill="hold">
                                          <p:stCondLst>
                                            <p:cond delay="0"/>
                                          </p:stCondLst>
                                        </p:cTn>
                                        <p:tgtEl>
                                          <p:spTgt spid="3079"/>
                                        </p:tgtEl>
                                        <p:attrNameLst>
                                          <p:attrName>style.visibility</p:attrName>
                                        </p:attrNameLst>
                                      </p:cBhvr>
                                      <p:to>
                                        <p:strVal val="visible"/>
                                      </p:to>
                                    </p:set>
                                    <p:animEffect transition="in" filter="wedge">
                                      <p:cBhvr>
                                        <p:cTn id="18"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0E13F7A8-3EAD-4947-A786-D992495B20E0}"/>
              </a:ext>
            </a:extLst>
          </p:cNvPr>
          <p:cNvSpPr>
            <a:spLocks noGrp="1" noChangeArrowheads="1"/>
          </p:cNvSpPr>
          <p:nvPr>
            <p:ph idx="1"/>
          </p:nvPr>
        </p:nvSpPr>
        <p:spPr>
          <a:xfrm>
            <a:off x="457200" y="765175"/>
            <a:ext cx="8229600" cy="5330825"/>
          </a:xfrm>
        </p:spPr>
        <p:txBody>
          <a:bodyPr/>
          <a:lstStyle/>
          <a:p>
            <a:pPr algn="r" rtl="1" eaLnBrk="1" hangingPunct="1"/>
            <a:r>
              <a:rPr lang="ar-SA" altLang="en-US" b="1" u="sng"/>
              <a:t>قسم بوقراط :</a:t>
            </a:r>
            <a:endParaRPr lang="ar-EG" altLang="en-US"/>
          </a:p>
          <a:p>
            <a:pPr algn="r" rtl="1" eaLnBrk="1" hangingPunct="1"/>
            <a:r>
              <a:rPr lang="ar-SA" altLang="en-US" b="1"/>
              <a:t>" أقسم بالله العظيم أن أكون أمينا ًعلى الشرف</a:t>
            </a:r>
            <a:r>
              <a:rPr lang="ar-SA" altLang="en-US"/>
              <a:t> </a:t>
            </a:r>
            <a:r>
              <a:rPr lang="ar-SA" altLang="en-US" b="1"/>
              <a:t>والبر والصلاح فى مزاولة صناعة الطب وأن أسعف الفقراء مجانا ً ولا أطلب أجرا ًيزيد على أجر عملى ، وأنى ﺇذا دخلت بيتا ً لا أتعرض لما لا يعنينى من أموره </a:t>
            </a:r>
            <a:r>
              <a:rPr lang="ar-SA" altLang="en-US" b="1" u="sng"/>
              <a:t>ولا أفشى سرا</a:t>
            </a:r>
            <a:r>
              <a:rPr lang="ar-SA" altLang="en-US" b="1"/>
              <a:t> ً، ولا أستعمل صناعتى فى ﺇفساد الخصال الحميدة و ﺇرتكاب الآثام ، ولا أعطى سما ً البته ولا أدل عليه ولا أشير به ولا أعطى دواء يضر الحوامل أو يسقط أجنتهن ، وأن أكون موقرا ً للذين علمونى معترفا ً بفضلهم مسديا ً لأولادهم ما فى ﺇستطاعتى من معروف وﺇحسان". </a:t>
            </a:r>
            <a:endParaRPr lang="en-US" altLang="en-US" b="1"/>
          </a:p>
          <a:p>
            <a:pPr eaLnBrk="1" hangingPunct="1"/>
            <a:endParaRPr lang="en-US" altLang="en-US"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A7C40CF0-F774-4CFA-9940-6136AF3214C5}"/>
              </a:ext>
            </a:extLst>
          </p:cNvPr>
          <p:cNvSpPr>
            <a:spLocks noGrp="1" noChangeArrowheads="1"/>
          </p:cNvSpPr>
          <p:nvPr>
            <p:ph idx="1"/>
          </p:nvPr>
        </p:nvSpPr>
        <p:spPr>
          <a:xfrm>
            <a:off x="539750" y="620713"/>
            <a:ext cx="8229600" cy="5546725"/>
          </a:xfrm>
        </p:spPr>
        <p:txBody>
          <a:bodyPr/>
          <a:lstStyle/>
          <a:p>
            <a:pPr algn="r" rtl="1" eaLnBrk="1" hangingPunct="1"/>
            <a:r>
              <a:rPr lang="ar-SA" altLang="en-US" b="1" u="sng"/>
              <a:t>قسم الطبيب</a:t>
            </a:r>
            <a:r>
              <a:rPr lang="en-US" altLang="en-US" sz="2800" b="1" u="sng"/>
              <a:t>:</a:t>
            </a:r>
            <a:r>
              <a:rPr lang="ar-SA" altLang="en-US" sz="2800"/>
              <a:t> مادة (1) من لائحة مزاولة المهنة:</a:t>
            </a:r>
          </a:p>
          <a:p>
            <a:pPr algn="r" rtl="1" eaLnBrk="1" hangingPunct="1"/>
            <a:r>
              <a:rPr lang="ar-SA" altLang="en-US" sz="2800" b="1"/>
              <a:t>" أقسم بالله العظيم أن أراقب الله في مهنتي ، وأن أصون حياة</a:t>
            </a:r>
            <a:r>
              <a:rPr lang="ar-SA" altLang="en-US" sz="2800"/>
              <a:t> </a:t>
            </a:r>
            <a:r>
              <a:rPr lang="ar-SA" altLang="en-US" sz="2800" b="1"/>
              <a:t>الإنسان في كافة أدوارها  في كل الظروف والأحوال باذلاً وسعي في استنقاذها من الهلاك والمرض والألم والقلق، وأن أحفظ للناس كرامتهم ، وأستر عورتهم ، </a:t>
            </a:r>
            <a:r>
              <a:rPr lang="ar-SA" altLang="en-US" sz="2800" b="1" u="sng"/>
              <a:t>وأكتم سرهم</a:t>
            </a:r>
            <a:r>
              <a:rPr lang="ar-SA" altLang="en-US" sz="2800" b="1"/>
              <a:t> ، وأن أكون على الدوام من وسائل رحمة الله  باذلاً رعايتي الطبية للقريب والبعيد ، للصالح والخاطئ ، والصديق والعدو وأن أثابر على طلب العلم أسخره لنفع الإنسان لا لأذاه ، وأن أوقر من علمني ، وأعلم من يصغرني ، وأكون أخاً لكل زميل في المهنة الطبية متعاونين على البر والتقوى ، وأن تكون حياتي مصداق إيماني في سري وعلانيتي ، نقيةً مما يشينها تجاه الله ورسوله والمؤمنين، والله على ما أقول شهيد".</a:t>
            </a:r>
            <a:endParaRPr lang="en-US" altLang="en-US" sz="2800" b="1"/>
          </a:p>
          <a:p>
            <a:pPr eaLnBrk="1" hangingPunct="1"/>
            <a:endParaRPr lang="en-US" altLang="en-US" sz="2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7EFA641C-F84D-4AAC-8191-1FD674358CD7}"/>
              </a:ext>
            </a:extLst>
          </p:cNvPr>
          <p:cNvSpPr>
            <a:spLocks noGrp="1" noChangeArrowheads="1"/>
          </p:cNvSpPr>
          <p:nvPr>
            <p:ph idx="1"/>
          </p:nvPr>
        </p:nvSpPr>
        <p:spPr>
          <a:xfrm>
            <a:off x="457200" y="990600"/>
            <a:ext cx="8229600" cy="5105400"/>
          </a:xfrm>
        </p:spPr>
        <p:txBody>
          <a:bodyPr/>
          <a:lstStyle/>
          <a:p>
            <a:pPr algn="r" rtl="1" eaLnBrk="1" hangingPunct="1"/>
            <a:r>
              <a:rPr lang="ar-SA" altLang="en-US" b="1" u="sng"/>
              <a:t>مادة (310</a:t>
            </a:r>
            <a:r>
              <a:rPr lang="en-US" altLang="en-US" b="1" u="sng"/>
              <a:t> (</a:t>
            </a:r>
            <a:r>
              <a:rPr lang="ar-SA" altLang="en-US" b="1" u="sng"/>
              <a:t>من قانون العقوبات:</a:t>
            </a:r>
            <a:r>
              <a:rPr lang="ar-SA" altLang="en-US"/>
              <a:t>  </a:t>
            </a:r>
          </a:p>
          <a:p>
            <a:pPr algn="r" rtl="1" eaLnBrk="1" hangingPunct="1"/>
            <a:r>
              <a:rPr lang="ar-SA" altLang="en-US" b="1"/>
              <a:t>" كل من كان من الأطباء أو الجراحين أو الصيادلة</a:t>
            </a:r>
            <a:r>
              <a:rPr lang="ar-SA" altLang="en-US"/>
              <a:t> </a:t>
            </a:r>
            <a:r>
              <a:rPr lang="ar-SA" altLang="en-US" b="1"/>
              <a:t>أو القوابل أو غيرهم مودعاً إليه بمقتضى صناعته أو وظيفته سر خصوصي ائتمن عليه فأفشاه في غير الأحوال التي يلزمها القانون فيها بتبليغ ذلك يعاقب بالحبس مدة لا تزيد على ستة أشهر وبغرامة لا تتجاوز خمسمائة جنيه مصري  ﺇلا ﺇذا طلبت المحكمة ذلك ".</a:t>
            </a:r>
            <a:r>
              <a:rPr lang="en-US" altLang="en-US" b="1"/>
              <a:t> </a:t>
            </a:r>
          </a:p>
          <a:p>
            <a:pPr algn="just" eaLnBrk="1" hangingPunct="1"/>
            <a:r>
              <a:rPr lang="en-US" altLang="en-US"/>
              <a:t>The criminal law is accusing any physician who knew a secret through his profession and divulged it by imprisonment or a fine.</a:t>
            </a:r>
          </a:p>
          <a:p>
            <a:pPr algn="r" rtl="1" eaLnBrk="1" hangingPunct="1"/>
            <a:endParaRPr lang="en-US" altLang="en-US" b="1"/>
          </a:p>
          <a:p>
            <a:pPr eaLnBrk="1" hangingPunct="1"/>
            <a:endParaRPr lang="en-US" altLang="en-US" b="1"/>
          </a:p>
        </p:txBody>
      </p:sp>
      <p:pic>
        <p:nvPicPr>
          <p:cNvPr id="6" name="Picture 6">
            <a:extLst>
              <a:ext uri="{FF2B5EF4-FFF2-40B4-BE49-F238E27FC236}">
                <a16:creationId xmlns:a16="http://schemas.microsoft.com/office/drawing/2014/main" id="{1D25EB9E-9BF9-4411-BE81-0C6A8D643866}"/>
              </a:ext>
            </a:extLst>
          </p:cNvPr>
          <p:cNvPicPr>
            <a:picLocks noChangeAspect="1" noChangeArrowheads="1"/>
          </p:cNvPicPr>
          <p:nvPr/>
        </p:nvPicPr>
        <p:blipFill>
          <a:blip r:embed="rId2"/>
          <a:srcRect/>
          <a:stretch>
            <a:fillRect/>
          </a:stretch>
        </p:blipFill>
        <p:spPr bwMode="auto">
          <a:xfrm>
            <a:off x="228600" y="3581400"/>
            <a:ext cx="3505200" cy="2286000"/>
          </a:xfrm>
          <a:prstGeom prst="rect">
            <a:avLst/>
          </a:prstGeom>
          <a:noFill/>
          <a:ln w="9525">
            <a:noFill/>
            <a:miter lim="800000"/>
            <a:headEnd/>
            <a:tailEnd/>
          </a:ln>
          <a:effectLst>
            <a:outerShdw blurRad="50800" dist="38100" dir="13500000" algn="b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B91D6DAC-31CF-407F-96FC-14E3C0919BDF}"/>
              </a:ext>
            </a:extLst>
          </p:cNvPr>
          <p:cNvSpPr>
            <a:spLocks noGrp="1" noChangeArrowheads="1"/>
          </p:cNvSpPr>
          <p:nvPr>
            <p:ph idx="1"/>
          </p:nvPr>
        </p:nvSpPr>
        <p:spPr>
          <a:xfrm>
            <a:off x="457200" y="228600"/>
            <a:ext cx="8305800" cy="5867400"/>
          </a:xfrm>
        </p:spPr>
        <p:txBody>
          <a:bodyPr/>
          <a:lstStyle/>
          <a:p>
            <a:pPr eaLnBrk="1" hangingPunct="1"/>
            <a:r>
              <a:rPr lang="en-US" altLang="en-US" b="1">
                <a:solidFill>
                  <a:srgbClr val="002060"/>
                </a:solidFill>
              </a:rPr>
              <a:t>Patients share personal and medical information with physicians. You have a duty as a physician to respect the patient's trust and keep this information private . </a:t>
            </a:r>
          </a:p>
          <a:p>
            <a:pPr eaLnBrk="1" hangingPunct="1"/>
            <a:r>
              <a:rPr lang="en-US" altLang="en-US" b="1" i="1">
                <a:solidFill>
                  <a:srgbClr val="C00000"/>
                </a:solidFill>
              </a:rPr>
              <a:t>All medical information</a:t>
            </a:r>
            <a:r>
              <a:rPr lang="en-US" altLang="en-US" b="1">
                <a:solidFill>
                  <a:srgbClr val="C00000"/>
                </a:solidFill>
              </a:rPr>
              <a:t> </a:t>
            </a:r>
            <a:r>
              <a:rPr lang="en-US" altLang="en-US" b="1"/>
              <a:t>that doctors acquire as part of the professional practice is subjected to the duty of confidentiality.</a:t>
            </a:r>
          </a:p>
          <a:p>
            <a:pPr eaLnBrk="1" hangingPunct="1"/>
            <a:endParaRPr lang="en-US" altLang="en-US" b="1"/>
          </a:p>
          <a:p>
            <a:pPr eaLnBrk="1" hangingPunct="1">
              <a:buFontTx/>
              <a:buNone/>
            </a:pPr>
            <a:endParaRPr lang="en-US" altLang="en-US" b="1"/>
          </a:p>
        </p:txBody>
      </p:sp>
      <p:pic>
        <p:nvPicPr>
          <p:cNvPr id="39943" name="Picture 7">
            <a:extLst>
              <a:ext uri="{FF2B5EF4-FFF2-40B4-BE49-F238E27FC236}">
                <a16:creationId xmlns:a16="http://schemas.microsoft.com/office/drawing/2014/main" id="{E55289D5-55E4-4273-BF23-63DA9D001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733800"/>
            <a:ext cx="373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a:extLst>
              <a:ext uri="{FF2B5EF4-FFF2-40B4-BE49-F238E27FC236}">
                <a16:creationId xmlns:a16="http://schemas.microsoft.com/office/drawing/2014/main" id="{B4D14016-F9C1-4290-A1E0-DA0E1E88C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910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9">
            <a:extLst>
              <a:ext uri="{FF2B5EF4-FFF2-40B4-BE49-F238E27FC236}">
                <a16:creationId xmlns:a16="http://schemas.microsoft.com/office/drawing/2014/main" id="{09D665AB-5600-46E5-AC60-9951A1C177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272"/>
          <a:stretch>
            <a:fillRect/>
          </a:stretch>
        </p:blipFill>
        <p:spPr bwMode="auto">
          <a:xfrm>
            <a:off x="2590800" y="5257800"/>
            <a:ext cx="32766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dissolve">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dissolve">
                                      <p:cBhvr>
                                        <p:cTn id="12" dur="500"/>
                                        <p:tgtEl>
                                          <p:spTgt spid="39939">
                                            <p:txEl>
                                              <p:pRg st="1" end="1"/>
                                            </p:txEl>
                                          </p:spTgt>
                                        </p:tgtEl>
                                      </p:cBhvr>
                                    </p:animEffect>
                                  </p:childTnLst>
                                </p:cTn>
                              </p:par>
                            </p:childTnLst>
                          </p:cTn>
                        </p:par>
                        <p:par>
                          <p:cTn id="13" fill="hold" nodeType="afterGroup">
                            <p:stCondLst>
                              <p:cond delay="500"/>
                            </p:stCondLst>
                            <p:childTnLst>
                              <p:par>
                                <p:cTn id="14" presetID="30" presetClass="entr" presetSubtype="0" fill="hold" nodeType="afterEffect">
                                  <p:stCondLst>
                                    <p:cond delay="0"/>
                                  </p:stCondLst>
                                  <p:childTnLst>
                                    <p:set>
                                      <p:cBhvr>
                                        <p:cTn id="15" dur="1" fill="hold">
                                          <p:stCondLst>
                                            <p:cond delay="0"/>
                                          </p:stCondLst>
                                        </p:cTn>
                                        <p:tgtEl>
                                          <p:spTgt spid="39944"/>
                                        </p:tgtEl>
                                        <p:attrNameLst>
                                          <p:attrName>style.visibility</p:attrName>
                                        </p:attrNameLst>
                                      </p:cBhvr>
                                      <p:to>
                                        <p:strVal val="visible"/>
                                      </p:to>
                                    </p:set>
                                    <p:animEffect transition="in" filter="fade">
                                      <p:cBhvr>
                                        <p:cTn id="16" dur="800" decel="100000"/>
                                        <p:tgtEl>
                                          <p:spTgt spid="39944"/>
                                        </p:tgtEl>
                                      </p:cBhvr>
                                    </p:animEffect>
                                    <p:anim calcmode="lin" valueType="num">
                                      <p:cBhvr>
                                        <p:cTn id="17" dur="800" decel="100000" fill="hold"/>
                                        <p:tgtEl>
                                          <p:spTgt spid="39944"/>
                                        </p:tgtEl>
                                        <p:attrNameLst>
                                          <p:attrName>style.rotation</p:attrName>
                                        </p:attrNameLst>
                                      </p:cBhvr>
                                      <p:tavLst>
                                        <p:tav tm="0">
                                          <p:val>
                                            <p:fltVal val="-90"/>
                                          </p:val>
                                        </p:tav>
                                        <p:tav tm="100000">
                                          <p:val>
                                            <p:fltVal val="0"/>
                                          </p:val>
                                        </p:tav>
                                      </p:tavLst>
                                    </p:anim>
                                    <p:anim calcmode="lin" valueType="num">
                                      <p:cBhvr>
                                        <p:cTn id="18" dur="800" decel="100000" fill="hold"/>
                                        <p:tgtEl>
                                          <p:spTgt spid="39944"/>
                                        </p:tgtEl>
                                        <p:attrNameLst>
                                          <p:attrName>ppt_x</p:attrName>
                                        </p:attrNameLst>
                                      </p:cBhvr>
                                      <p:tavLst>
                                        <p:tav tm="0">
                                          <p:val>
                                            <p:strVal val="#ppt_x+0.4"/>
                                          </p:val>
                                        </p:tav>
                                        <p:tav tm="100000">
                                          <p:val>
                                            <p:strVal val="#ppt_x-0.05"/>
                                          </p:val>
                                        </p:tav>
                                      </p:tavLst>
                                    </p:anim>
                                    <p:anim calcmode="lin" valueType="num">
                                      <p:cBhvr>
                                        <p:cTn id="19" dur="800" decel="100000" fill="hold"/>
                                        <p:tgtEl>
                                          <p:spTgt spid="3994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994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9944"/>
                                        </p:tgtEl>
                                        <p:attrNameLst>
                                          <p:attrName>ppt_y</p:attrName>
                                        </p:attrNameLst>
                                      </p:cBhvr>
                                      <p:tavLst>
                                        <p:tav tm="0">
                                          <p:val>
                                            <p:strVal val="#ppt_y+0.1"/>
                                          </p:val>
                                        </p:tav>
                                        <p:tav tm="100000">
                                          <p:val>
                                            <p:strVal val="#ppt_y"/>
                                          </p:val>
                                        </p:tav>
                                      </p:tavLst>
                                    </p:anim>
                                  </p:childTnLst>
                                </p:cTn>
                              </p:par>
                            </p:childTnLst>
                          </p:cTn>
                        </p:par>
                        <p:par>
                          <p:cTn id="22" fill="hold" nodeType="afterGroup">
                            <p:stCondLst>
                              <p:cond delay="1500"/>
                            </p:stCondLst>
                            <p:childTnLst>
                              <p:par>
                                <p:cTn id="23" presetID="30" presetClass="entr" presetSubtype="0" fill="hold" nodeType="afterEffect">
                                  <p:stCondLst>
                                    <p:cond delay="0"/>
                                  </p:stCondLst>
                                  <p:childTnLst>
                                    <p:set>
                                      <p:cBhvr>
                                        <p:cTn id="24" dur="1" fill="hold">
                                          <p:stCondLst>
                                            <p:cond delay="0"/>
                                          </p:stCondLst>
                                        </p:cTn>
                                        <p:tgtEl>
                                          <p:spTgt spid="39943"/>
                                        </p:tgtEl>
                                        <p:attrNameLst>
                                          <p:attrName>style.visibility</p:attrName>
                                        </p:attrNameLst>
                                      </p:cBhvr>
                                      <p:to>
                                        <p:strVal val="visible"/>
                                      </p:to>
                                    </p:set>
                                    <p:animEffect transition="in" filter="fade">
                                      <p:cBhvr>
                                        <p:cTn id="25" dur="800" decel="100000"/>
                                        <p:tgtEl>
                                          <p:spTgt spid="39943"/>
                                        </p:tgtEl>
                                      </p:cBhvr>
                                    </p:animEffect>
                                    <p:anim calcmode="lin" valueType="num">
                                      <p:cBhvr>
                                        <p:cTn id="26" dur="800" decel="100000" fill="hold"/>
                                        <p:tgtEl>
                                          <p:spTgt spid="39943"/>
                                        </p:tgtEl>
                                        <p:attrNameLst>
                                          <p:attrName>style.rotation</p:attrName>
                                        </p:attrNameLst>
                                      </p:cBhvr>
                                      <p:tavLst>
                                        <p:tav tm="0">
                                          <p:val>
                                            <p:fltVal val="-90"/>
                                          </p:val>
                                        </p:tav>
                                        <p:tav tm="100000">
                                          <p:val>
                                            <p:fltVal val="0"/>
                                          </p:val>
                                        </p:tav>
                                      </p:tavLst>
                                    </p:anim>
                                    <p:anim calcmode="lin" valueType="num">
                                      <p:cBhvr>
                                        <p:cTn id="27" dur="800" decel="100000" fill="hold"/>
                                        <p:tgtEl>
                                          <p:spTgt spid="39943"/>
                                        </p:tgtEl>
                                        <p:attrNameLst>
                                          <p:attrName>ppt_x</p:attrName>
                                        </p:attrNameLst>
                                      </p:cBhvr>
                                      <p:tavLst>
                                        <p:tav tm="0">
                                          <p:val>
                                            <p:strVal val="#ppt_x+0.4"/>
                                          </p:val>
                                        </p:tav>
                                        <p:tav tm="100000">
                                          <p:val>
                                            <p:strVal val="#ppt_x-0.05"/>
                                          </p:val>
                                        </p:tav>
                                      </p:tavLst>
                                    </p:anim>
                                    <p:anim calcmode="lin" valueType="num">
                                      <p:cBhvr>
                                        <p:cTn id="28" dur="800" decel="100000" fill="hold"/>
                                        <p:tgtEl>
                                          <p:spTgt spid="39943"/>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9943"/>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9943"/>
                                        </p:tgtEl>
                                        <p:attrNameLst>
                                          <p:attrName>ppt_y</p:attrName>
                                        </p:attrNameLst>
                                      </p:cBhvr>
                                      <p:tavLst>
                                        <p:tav tm="0">
                                          <p:val>
                                            <p:strVal val="#ppt_y+0.1"/>
                                          </p:val>
                                        </p:tav>
                                        <p:tav tm="100000">
                                          <p:val>
                                            <p:strVal val="#ppt_y"/>
                                          </p:val>
                                        </p:tav>
                                      </p:tavLst>
                                    </p:anim>
                                  </p:childTnLst>
                                </p:cTn>
                              </p:par>
                            </p:childTnLst>
                          </p:cTn>
                        </p:par>
                        <p:par>
                          <p:cTn id="31" fill="hold" nodeType="afterGroup">
                            <p:stCondLst>
                              <p:cond delay="2500"/>
                            </p:stCondLst>
                            <p:childTnLst>
                              <p:par>
                                <p:cTn id="32" presetID="2" presetClass="entr" presetSubtype="12" fill="hold" nodeType="afterEffect">
                                  <p:stCondLst>
                                    <p:cond delay="0"/>
                                  </p:stCondLst>
                                  <p:childTnLst>
                                    <p:set>
                                      <p:cBhvr>
                                        <p:cTn id="33" dur="1" fill="hold">
                                          <p:stCondLst>
                                            <p:cond delay="0"/>
                                          </p:stCondLst>
                                        </p:cTn>
                                        <p:tgtEl>
                                          <p:spTgt spid="39945"/>
                                        </p:tgtEl>
                                        <p:attrNameLst>
                                          <p:attrName>style.visibility</p:attrName>
                                        </p:attrNameLst>
                                      </p:cBhvr>
                                      <p:to>
                                        <p:strVal val="visible"/>
                                      </p:to>
                                    </p:set>
                                    <p:anim calcmode="lin" valueType="num">
                                      <p:cBhvr additive="base">
                                        <p:cTn id="34" dur="500" fill="hold"/>
                                        <p:tgtEl>
                                          <p:spTgt spid="39945"/>
                                        </p:tgtEl>
                                        <p:attrNameLst>
                                          <p:attrName>ppt_x</p:attrName>
                                        </p:attrNameLst>
                                      </p:cBhvr>
                                      <p:tavLst>
                                        <p:tav tm="0">
                                          <p:val>
                                            <p:strVal val="0-#ppt_w/2"/>
                                          </p:val>
                                        </p:tav>
                                        <p:tav tm="100000">
                                          <p:val>
                                            <p:strVal val="#ppt_x"/>
                                          </p:val>
                                        </p:tav>
                                      </p:tavLst>
                                    </p:anim>
                                    <p:anim calcmode="lin" valueType="num">
                                      <p:cBhvr additive="base">
                                        <p:cTn id="35" dur="500" fill="hold"/>
                                        <p:tgtEl>
                                          <p:spTgt spid="399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29D327F-0F62-4F72-B1ED-23BB0BD20A75}"/>
              </a:ext>
            </a:extLst>
          </p:cNvPr>
          <p:cNvSpPr>
            <a:spLocks noGrp="1" noChangeArrowheads="1"/>
          </p:cNvSpPr>
          <p:nvPr>
            <p:ph type="title"/>
          </p:nvPr>
        </p:nvSpPr>
        <p:spPr>
          <a:xfrm>
            <a:off x="609600" y="201613"/>
            <a:ext cx="7772400" cy="838200"/>
          </a:xfrm>
        </p:spPr>
        <p:txBody>
          <a:bodyPr/>
          <a:lstStyle/>
          <a:p>
            <a:pPr eaLnBrk="1" hangingPunct="1"/>
            <a:r>
              <a:rPr lang="en-US" altLang="en-US" b="1" u="sng">
                <a:solidFill>
                  <a:srgbClr val="FF0000"/>
                </a:solidFill>
              </a:rPr>
              <a:t>Patient's information covers:</a:t>
            </a:r>
          </a:p>
        </p:txBody>
      </p:sp>
      <p:sp>
        <p:nvSpPr>
          <p:cNvPr id="53251" name="Rectangle 3">
            <a:extLst>
              <a:ext uri="{FF2B5EF4-FFF2-40B4-BE49-F238E27FC236}">
                <a16:creationId xmlns:a16="http://schemas.microsoft.com/office/drawing/2014/main" id="{D1AEC47B-4A90-46FA-BB43-ED80036C1EE3}"/>
              </a:ext>
            </a:extLst>
          </p:cNvPr>
          <p:cNvSpPr>
            <a:spLocks noGrp="1" noChangeArrowheads="1"/>
          </p:cNvSpPr>
          <p:nvPr>
            <p:ph idx="1"/>
          </p:nvPr>
        </p:nvSpPr>
        <p:spPr>
          <a:xfrm>
            <a:off x="152400" y="1066800"/>
            <a:ext cx="8686800" cy="5029200"/>
          </a:xfrm>
        </p:spPr>
        <p:txBody>
          <a:bodyPr/>
          <a:lstStyle/>
          <a:p>
            <a:pPr eaLnBrk="1" hangingPunct="1">
              <a:buFontTx/>
              <a:buChar char="-"/>
            </a:pPr>
            <a:r>
              <a:rPr lang="en-US" altLang="en-US" b="1" u="sng">
                <a:solidFill>
                  <a:srgbClr val="FF0000"/>
                </a:solidFill>
              </a:rPr>
              <a:t>Identifiable material in the medical records e.g. written records, photographs, video films.</a:t>
            </a:r>
          </a:p>
          <a:p>
            <a:pPr eaLnBrk="1" hangingPunct="1">
              <a:buFontTx/>
              <a:buNone/>
            </a:pPr>
            <a:endParaRPr lang="en-US" altLang="en-US"/>
          </a:p>
          <a:p>
            <a:pPr eaLnBrk="1" hangingPunct="1">
              <a:buFontTx/>
              <a:buNone/>
            </a:pPr>
            <a:endParaRPr lang="en-US" altLang="en-US"/>
          </a:p>
          <a:p>
            <a:pPr eaLnBrk="1" hangingPunct="1">
              <a:buFontTx/>
              <a:buNone/>
            </a:pPr>
            <a:endParaRPr lang="en-US" altLang="en-US" sz="1000"/>
          </a:p>
          <a:p>
            <a:pPr eaLnBrk="1" hangingPunct="1">
              <a:buFontTx/>
              <a:buNone/>
            </a:pPr>
            <a:endParaRPr lang="ar-JO" altLang="en-US" b="1">
              <a:solidFill>
                <a:srgbClr val="002060"/>
              </a:solidFill>
            </a:endParaRPr>
          </a:p>
          <a:p>
            <a:pPr eaLnBrk="1" hangingPunct="1">
              <a:buFontTx/>
              <a:buNone/>
            </a:pPr>
            <a:endParaRPr lang="ar-JO" altLang="en-US" b="1">
              <a:solidFill>
                <a:srgbClr val="002060"/>
              </a:solidFill>
            </a:endParaRPr>
          </a:p>
          <a:p>
            <a:pPr eaLnBrk="1" hangingPunct="1">
              <a:buFontTx/>
              <a:buNone/>
            </a:pPr>
            <a:endParaRPr lang="en-US" altLang="en-US" b="1">
              <a:solidFill>
                <a:srgbClr val="002060"/>
              </a:solidFill>
            </a:endParaRPr>
          </a:p>
          <a:p>
            <a:pPr eaLnBrk="1" hangingPunct="1">
              <a:buFontTx/>
              <a:buNone/>
            </a:pPr>
            <a:r>
              <a:rPr lang="en-US" altLang="en-US" b="1">
                <a:solidFill>
                  <a:srgbClr val="002060"/>
                </a:solidFill>
              </a:rPr>
              <a:t> -</a:t>
            </a:r>
            <a:r>
              <a:rPr lang="en-US" altLang="en-US" b="1" u="sng">
                <a:solidFill>
                  <a:srgbClr val="FF0000"/>
                </a:solidFill>
              </a:rPr>
              <a:t>Identifiable material held in the doctor's head. Oral information obtained from the patient or his relatives.</a:t>
            </a:r>
          </a:p>
        </p:txBody>
      </p:sp>
      <p:pic>
        <p:nvPicPr>
          <p:cNvPr id="53253" name="Picture 5">
            <a:extLst>
              <a:ext uri="{FF2B5EF4-FFF2-40B4-BE49-F238E27FC236}">
                <a16:creationId xmlns:a16="http://schemas.microsoft.com/office/drawing/2014/main" id="{43456788-2396-4C27-87F8-01051AD0F2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2138363"/>
            <a:ext cx="19812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6">
            <a:extLst>
              <a:ext uri="{FF2B5EF4-FFF2-40B4-BE49-F238E27FC236}">
                <a16:creationId xmlns:a16="http://schemas.microsoft.com/office/drawing/2014/main" id="{A6D1DD80-C426-4257-B75D-F595BD9307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0" y="1627188"/>
            <a:ext cx="20764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a:extLst>
              <a:ext uri="{FF2B5EF4-FFF2-40B4-BE49-F238E27FC236}">
                <a16:creationId xmlns:a16="http://schemas.microsoft.com/office/drawing/2014/main" id="{6D0706BE-44F2-46DA-BB43-C8FEADC33D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909763"/>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9">
            <a:extLst>
              <a:ext uri="{FF2B5EF4-FFF2-40B4-BE49-F238E27FC236}">
                <a16:creationId xmlns:a16="http://schemas.microsoft.com/office/drawing/2014/main" id="{0E52D3AE-5D0B-4E48-8670-C4ED5854FC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2050" y="4914900"/>
            <a:ext cx="259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50"/>
                                        </p:tgtEl>
                                        <p:attrNameLst>
                                          <p:attrName>style.visibility</p:attrName>
                                        </p:attrNameLst>
                                      </p:cBhvr>
                                      <p:to>
                                        <p:strVal val="visible"/>
                                      </p:to>
                                    </p:set>
                                    <p:anim calcmode="discrete" valueType="clr">
                                      <p:cBhvr override="childStyle">
                                        <p:cTn id="7" dur="80"/>
                                        <p:tgtEl>
                                          <p:spTgt spid="5325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0"/>
                                        </p:tgtEl>
                                        <p:attrNameLst>
                                          <p:attrName>fillcolor</p:attrName>
                                        </p:attrNameLst>
                                      </p:cBhvr>
                                      <p:tavLst>
                                        <p:tav tm="0">
                                          <p:val>
                                            <p:clrVal>
                                              <a:schemeClr val="accent2"/>
                                            </p:clrVal>
                                          </p:val>
                                        </p:tav>
                                        <p:tav tm="50000">
                                          <p:val>
                                            <p:clrVal>
                                              <a:schemeClr val="hlink"/>
                                            </p:clrVal>
                                          </p:val>
                                        </p:tav>
                                      </p:tavLst>
                                    </p:anim>
                                    <p:set>
                                      <p:cBhvr>
                                        <p:cTn id="9" dur="80"/>
                                        <p:tgtEl>
                                          <p:spTgt spid="5325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53251">
                                            <p:txEl>
                                              <p:pRg st="0" end="0"/>
                                            </p:txEl>
                                          </p:spTgt>
                                        </p:tgtEl>
                                        <p:attrNameLst>
                                          <p:attrName>style.visibility</p:attrName>
                                        </p:attrNameLst>
                                      </p:cBhvr>
                                      <p:to>
                                        <p:strVal val="visible"/>
                                      </p:to>
                                    </p:set>
                                    <p:animScale>
                                      <p:cBhvr>
                                        <p:cTn id="14" dur="1000" decel="50000" fill="hold">
                                          <p:stCondLst>
                                            <p:cond delay="0"/>
                                          </p:stCondLst>
                                        </p:cTn>
                                        <p:tgtEl>
                                          <p:spTgt spid="5325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3251">
                                            <p:txEl>
                                              <p:pRg st="0" end="0"/>
                                            </p:txEl>
                                          </p:spTgt>
                                        </p:tgtEl>
                                        <p:attrNameLst>
                                          <p:attrName>ppt_x</p:attrName>
                                          <p:attrName>ppt_y</p:attrName>
                                        </p:attrNameLst>
                                      </p:cBhvr>
                                    </p:animMotion>
                                    <p:animEffect transition="in" filter="fade">
                                      <p:cBhvr>
                                        <p:cTn id="16" dur="1000"/>
                                        <p:tgtEl>
                                          <p:spTgt spid="53251">
                                            <p:txEl>
                                              <p:pRg st="0" end="0"/>
                                            </p:txEl>
                                          </p:spTgt>
                                        </p:tgtEl>
                                      </p:cBhvr>
                                    </p:animEffect>
                                  </p:childTnLst>
                                </p:cTn>
                              </p:par>
                            </p:childTnLst>
                          </p:cTn>
                        </p:par>
                        <p:par>
                          <p:cTn id="17" fill="hold" nodeType="afterGroup">
                            <p:stCondLst>
                              <p:cond delay="1000"/>
                            </p:stCondLst>
                            <p:childTnLst>
                              <p:par>
                                <p:cTn id="18" presetID="52" presetClass="entr" presetSubtype="0" fill="hold" nodeType="afterEffect">
                                  <p:stCondLst>
                                    <p:cond delay="0"/>
                                  </p:stCondLst>
                                  <p:childTnLst>
                                    <p:set>
                                      <p:cBhvr>
                                        <p:cTn id="19" dur="1" fill="hold">
                                          <p:stCondLst>
                                            <p:cond delay="0"/>
                                          </p:stCondLst>
                                        </p:cTn>
                                        <p:tgtEl>
                                          <p:spTgt spid="53255"/>
                                        </p:tgtEl>
                                        <p:attrNameLst>
                                          <p:attrName>style.visibility</p:attrName>
                                        </p:attrNameLst>
                                      </p:cBhvr>
                                      <p:to>
                                        <p:strVal val="visible"/>
                                      </p:to>
                                    </p:set>
                                    <p:animScale>
                                      <p:cBhvr>
                                        <p:cTn id="20" dur="1000" decel="50000" fill="hold">
                                          <p:stCondLst>
                                            <p:cond delay="0"/>
                                          </p:stCondLst>
                                        </p:cTn>
                                        <p:tgtEl>
                                          <p:spTgt spid="532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3255"/>
                                        </p:tgtEl>
                                        <p:attrNameLst>
                                          <p:attrName>ppt_x</p:attrName>
                                          <p:attrName>ppt_y</p:attrName>
                                        </p:attrNameLst>
                                      </p:cBhvr>
                                    </p:animMotion>
                                    <p:animEffect transition="in" filter="fade">
                                      <p:cBhvr>
                                        <p:cTn id="22" dur="1000"/>
                                        <p:tgtEl>
                                          <p:spTgt spid="53255"/>
                                        </p:tgtEl>
                                      </p:cBhvr>
                                    </p:animEffect>
                                  </p:childTnLst>
                                </p:cTn>
                              </p:par>
                            </p:childTnLst>
                          </p:cTn>
                        </p:par>
                        <p:par>
                          <p:cTn id="23" fill="hold" nodeType="afterGroup">
                            <p:stCondLst>
                              <p:cond delay="2000"/>
                            </p:stCondLst>
                            <p:childTnLst>
                              <p:par>
                                <p:cTn id="24" presetID="52" presetClass="entr" presetSubtype="0" fill="hold" nodeType="afterEffect">
                                  <p:stCondLst>
                                    <p:cond delay="0"/>
                                  </p:stCondLst>
                                  <p:childTnLst>
                                    <p:set>
                                      <p:cBhvr>
                                        <p:cTn id="25" dur="1" fill="hold">
                                          <p:stCondLst>
                                            <p:cond delay="0"/>
                                          </p:stCondLst>
                                        </p:cTn>
                                        <p:tgtEl>
                                          <p:spTgt spid="53253"/>
                                        </p:tgtEl>
                                        <p:attrNameLst>
                                          <p:attrName>style.visibility</p:attrName>
                                        </p:attrNameLst>
                                      </p:cBhvr>
                                      <p:to>
                                        <p:strVal val="visible"/>
                                      </p:to>
                                    </p:set>
                                    <p:animScale>
                                      <p:cBhvr>
                                        <p:cTn id="26" dur="1000" decel="50000" fill="hold">
                                          <p:stCondLst>
                                            <p:cond delay="0"/>
                                          </p:stCondLst>
                                        </p:cTn>
                                        <p:tgtEl>
                                          <p:spTgt spid="532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3253"/>
                                        </p:tgtEl>
                                        <p:attrNameLst>
                                          <p:attrName>ppt_x</p:attrName>
                                          <p:attrName>ppt_y</p:attrName>
                                        </p:attrNameLst>
                                      </p:cBhvr>
                                    </p:animMotion>
                                    <p:animEffect transition="in" filter="fade">
                                      <p:cBhvr>
                                        <p:cTn id="28" dur="1000"/>
                                        <p:tgtEl>
                                          <p:spTgt spid="53253"/>
                                        </p:tgtEl>
                                      </p:cBhvr>
                                    </p:animEffect>
                                  </p:childTnLst>
                                </p:cTn>
                              </p:par>
                            </p:childTnLst>
                          </p:cTn>
                        </p:par>
                        <p:par>
                          <p:cTn id="29" fill="hold" nodeType="afterGroup">
                            <p:stCondLst>
                              <p:cond delay="3000"/>
                            </p:stCondLst>
                            <p:childTnLst>
                              <p:par>
                                <p:cTn id="30" presetID="52" presetClass="entr" presetSubtype="0" fill="hold" nodeType="afterEffect">
                                  <p:stCondLst>
                                    <p:cond delay="0"/>
                                  </p:stCondLst>
                                  <p:childTnLst>
                                    <p:set>
                                      <p:cBhvr>
                                        <p:cTn id="31" dur="1" fill="hold">
                                          <p:stCondLst>
                                            <p:cond delay="0"/>
                                          </p:stCondLst>
                                        </p:cTn>
                                        <p:tgtEl>
                                          <p:spTgt spid="53254"/>
                                        </p:tgtEl>
                                        <p:attrNameLst>
                                          <p:attrName>style.visibility</p:attrName>
                                        </p:attrNameLst>
                                      </p:cBhvr>
                                      <p:to>
                                        <p:strVal val="visible"/>
                                      </p:to>
                                    </p:set>
                                    <p:animScale>
                                      <p:cBhvr>
                                        <p:cTn id="32" dur="1000" decel="50000" fill="hold">
                                          <p:stCondLst>
                                            <p:cond delay="0"/>
                                          </p:stCondLst>
                                        </p:cTn>
                                        <p:tgtEl>
                                          <p:spTgt spid="532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3254"/>
                                        </p:tgtEl>
                                        <p:attrNameLst>
                                          <p:attrName>ppt_x</p:attrName>
                                          <p:attrName>ppt_y</p:attrName>
                                        </p:attrNameLst>
                                      </p:cBhvr>
                                    </p:animMotion>
                                    <p:animEffect transition="in" filter="fade">
                                      <p:cBhvr>
                                        <p:cTn id="34" dur="1000"/>
                                        <p:tgtEl>
                                          <p:spTgt spid="5325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nodeType="clickEffect">
                                  <p:stCondLst>
                                    <p:cond delay="0"/>
                                  </p:stCondLst>
                                  <p:childTnLst>
                                    <p:set>
                                      <p:cBhvr>
                                        <p:cTn id="38" dur="1" fill="hold">
                                          <p:stCondLst>
                                            <p:cond delay="0"/>
                                          </p:stCondLst>
                                        </p:cTn>
                                        <p:tgtEl>
                                          <p:spTgt spid="53251">
                                            <p:txEl>
                                              <p:pRg st="7" end="7"/>
                                            </p:txEl>
                                          </p:spTgt>
                                        </p:tgtEl>
                                        <p:attrNameLst>
                                          <p:attrName>style.visibility</p:attrName>
                                        </p:attrNameLst>
                                      </p:cBhvr>
                                      <p:to>
                                        <p:strVal val="visible"/>
                                      </p:to>
                                    </p:set>
                                    <p:animScale>
                                      <p:cBhvr>
                                        <p:cTn id="39" dur="1000" decel="50000" fill="hold">
                                          <p:stCondLst>
                                            <p:cond delay="0"/>
                                          </p:stCondLst>
                                        </p:cTn>
                                        <p:tgtEl>
                                          <p:spTgt spid="53251">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53251">
                                            <p:txEl>
                                              <p:pRg st="7" end="7"/>
                                            </p:txEl>
                                          </p:spTgt>
                                        </p:tgtEl>
                                        <p:attrNameLst>
                                          <p:attrName>ppt_x</p:attrName>
                                          <p:attrName>ppt_y</p:attrName>
                                        </p:attrNameLst>
                                      </p:cBhvr>
                                    </p:animMotion>
                                    <p:animEffect transition="in" filter="fade">
                                      <p:cBhvr>
                                        <p:cTn id="41" dur="1000"/>
                                        <p:tgtEl>
                                          <p:spTgt spid="53251">
                                            <p:txEl>
                                              <p:pRg st="7" end="7"/>
                                            </p:txEl>
                                          </p:spTgt>
                                        </p:tgtEl>
                                      </p:cBhvr>
                                    </p:animEffect>
                                  </p:childTnLst>
                                </p:cTn>
                              </p:par>
                            </p:childTnLst>
                          </p:cTn>
                        </p:par>
                        <p:par>
                          <p:cTn id="42" fill="hold" nodeType="afterGroup">
                            <p:stCondLst>
                              <p:cond delay="1000"/>
                            </p:stCondLst>
                            <p:childTnLst>
                              <p:par>
                                <p:cTn id="43" presetID="52" presetClass="entr" presetSubtype="0" fill="hold" nodeType="afterEffect">
                                  <p:stCondLst>
                                    <p:cond delay="0"/>
                                  </p:stCondLst>
                                  <p:childTnLst>
                                    <p:set>
                                      <p:cBhvr>
                                        <p:cTn id="44" dur="1" fill="hold">
                                          <p:stCondLst>
                                            <p:cond delay="0"/>
                                          </p:stCondLst>
                                        </p:cTn>
                                        <p:tgtEl>
                                          <p:spTgt spid="53257"/>
                                        </p:tgtEl>
                                        <p:attrNameLst>
                                          <p:attrName>style.visibility</p:attrName>
                                        </p:attrNameLst>
                                      </p:cBhvr>
                                      <p:to>
                                        <p:strVal val="visible"/>
                                      </p:to>
                                    </p:set>
                                    <p:animScale>
                                      <p:cBhvr>
                                        <p:cTn id="45" dur="1000" decel="50000" fill="hold">
                                          <p:stCondLst>
                                            <p:cond delay="0"/>
                                          </p:stCondLst>
                                        </p:cTn>
                                        <p:tgtEl>
                                          <p:spTgt spid="532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53257"/>
                                        </p:tgtEl>
                                        <p:attrNameLst>
                                          <p:attrName>ppt_x</p:attrName>
                                          <p:attrName>ppt_y</p:attrName>
                                        </p:attrNameLst>
                                      </p:cBhvr>
                                    </p:animMotion>
                                    <p:animEffect transition="in" filter="fade">
                                      <p:cBhvr>
                                        <p:cTn id="47" dur="1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1CDA9F8-5BD7-491E-B3EB-60C150105C9E}"/>
              </a:ext>
            </a:extLst>
          </p:cNvPr>
          <p:cNvSpPr>
            <a:spLocks noGrp="1" noChangeArrowheads="1"/>
          </p:cNvSpPr>
          <p:nvPr>
            <p:ph type="title"/>
          </p:nvPr>
        </p:nvSpPr>
        <p:spPr>
          <a:xfrm>
            <a:off x="762000" y="228600"/>
            <a:ext cx="7772400" cy="1143000"/>
          </a:xfrm>
        </p:spPr>
        <p:txBody>
          <a:bodyPr/>
          <a:lstStyle/>
          <a:p>
            <a:pPr eaLnBrk="1" hangingPunct="1"/>
            <a:r>
              <a:rPr lang="en-US" altLang="en-US" sz="4000" b="1" u="sng">
                <a:solidFill>
                  <a:srgbClr val="FF0000"/>
                </a:solidFill>
              </a:rPr>
              <a:t>Medical confidentiality includes:</a:t>
            </a:r>
          </a:p>
        </p:txBody>
      </p:sp>
      <p:sp>
        <p:nvSpPr>
          <p:cNvPr id="52227" name="Rectangle 3">
            <a:extLst>
              <a:ext uri="{FF2B5EF4-FFF2-40B4-BE49-F238E27FC236}">
                <a16:creationId xmlns:a16="http://schemas.microsoft.com/office/drawing/2014/main" id="{27389CDE-4A39-411C-8BAD-67A6C91E152E}"/>
              </a:ext>
            </a:extLst>
          </p:cNvPr>
          <p:cNvSpPr>
            <a:spLocks noGrp="1" noChangeArrowheads="1"/>
          </p:cNvSpPr>
          <p:nvPr>
            <p:ph idx="1"/>
          </p:nvPr>
        </p:nvSpPr>
        <p:spPr>
          <a:xfrm>
            <a:off x="228600" y="1447800"/>
            <a:ext cx="7772400" cy="4648200"/>
          </a:xfrm>
        </p:spPr>
        <p:txBody>
          <a:bodyPr/>
          <a:lstStyle/>
          <a:p>
            <a:pPr marL="280988" indent="-280988" eaLnBrk="1" hangingPunct="1">
              <a:buFontTx/>
              <a:buChar char="-"/>
            </a:pPr>
            <a:r>
              <a:rPr lang="en-US" altLang="en-US" b="1" u="sng">
                <a:solidFill>
                  <a:srgbClr val="FF0000"/>
                </a:solidFill>
              </a:rPr>
              <a:t>Information about the disease: </a:t>
            </a:r>
          </a:p>
          <a:p>
            <a:pPr marL="280988" indent="-280988" eaLnBrk="1" hangingPunct="1">
              <a:buFontTx/>
              <a:buNone/>
            </a:pPr>
            <a:r>
              <a:rPr lang="en-US" altLang="en-US" b="1" u="sng">
                <a:solidFill>
                  <a:srgbClr val="FF0000"/>
                </a:solidFill>
              </a:rPr>
              <a:t>   (type, cause, diagnosis, treatment type or place,  prognosis, complications).</a:t>
            </a:r>
          </a:p>
          <a:p>
            <a:pPr marL="280988" indent="-280988" eaLnBrk="1" hangingPunct="1">
              <a:buFontTx/>
              <a:buNone/>
            </a:pPr>
            <a:endParaRPr lang="en-US" altLang="en-US" b="1" u="sng">
              <a:solidFill>
                <a:srgbClr val="FF0000"/>
              </a:solidFill>
            </a:endParaRPr>
          </a:p>
          <a:p>
            <a:pPr marL="280988" indent="-280988" eaLnBrk="1" hangingPunct="1">
              <a:buFontTx/>
              <a:buNone/>
            </a:pPr>
            <a:endParaRPr lang="en-US" altLang="en-US" b="1" u="sng">
              <a:solidFill>
                <a:srgbClr val="FF0000"/>
              </a:solidFill>
            </a:endParaRPr>
          </a:p>
          <a:p>
            <a:pPr marL="280988" indent="-280988" eaLnBrk="1" hangingPunct="1">
              <a:buFontTx/>
              <a:buChar char="-"/>
            </a:pPr>
            <a:r>
              <a:rPr lang="en-US" altLang="en-US" b="1" u="sng">
                <a:solidFill>
                  <a:srgbClr val="FF0000"/>
                </a:solidFill>
              </a:rPr>
              <a:t>Information not related to the disease: (personal, social, economic).</a:t>
            </a:r>
          </a:p>
          <a:p>
            <a:pPr marL="280988" indent="-280988" eaLnBrk="1" hangingPunct="1">
              <a:buFontTx/>
              <a:buNone/>
            </a:pPr>
            <a:r>
              <a:rPr lang="en-US" altLang="en-US" b="1" u="sng">
                <a:solidFill>
                  <a:srgbClr val="FF0000"/>
                </a:solidFill>
              </a:rPr>
              <a:t>    Anything affect reputation</a:t>
            </a:r>
          </a:p>
        </p:txBody>
      </p:sp>
      <p:pic>
        <p:nvPicPr>
          <p:cNvPr id="52237" name="Picture 13">
            <a:extLst>
              <a:ext uri="{FF2B5EF4-FFF2-40B4-BE49-F238E27FC236}">
                <a16:creationId xmlns:a16="http://schemas.microsoft.com/office/drawing/2014/main" id="{84E1335A-728B-46F7-B05B-4022C485B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7475" y="4872038"/>
            <a:ext cx="270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15">
            <a:extLst>
              <a:ext uri="{FF2B5EF4-FFF2-40B4-BE49-F238E27FC236}">
                <a16:creationId xmlns:a16="http://schemas.microsoft.com/office/drawing/2014/main" id="{3F2EFC3E-8A45-497C-B99B-ADD80C8FA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876800"/>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from="(-#ppt_w/2)" to="(#ppt_x)" calcmode="lin" valueType="num">
                                      <p:cBhvr>
                                        <p:cTn id="7" dur="600" fill="hold">
                                          <p:stCondLst>
                                            <p:cond delay="0"/>
                                          </p:stCondLst>
                                        </p:cTn>
                                        <p:tgtEl>
                                          <p:spTgt spid="52226"/>
                                        </p:tgtEl>
                                        <p:attrNameLst>
                                          <p:attrName>ppt_x</p:attrName>
                                        </p:attrNameLst>
                                      </p:cBhvr>
                                    </p:anim>
                                    <p:anim from="0" to="-1.0" calcmode="lin" valueType="num">
                                      <p:cBhvr>
                                        <p:cTn id="8" dur="200" decel="50000" autoRev="1" fill="hold">
                                          <p:stCondLst>
                                            <p:cond delay="600"/>
                                          </p:stCondLst>
                                        </p:cTn>
                                        <p:tgtEl>
                                          <p:spTgt spid="52226"/>
                                        </p:tgtEl>
                                        <p:attrNameLst>
                                          <p:attrName>xshear</p:attrName>
                                        </p:attrNameLst>
                                      </p:cBhvr>
                                    </p:anim>
                                    <p:animScale>
                                      <p:cBhvr>
                                        <p:cTn id="9" dur="200" decel="100000" autoRev="1" fill="hold">
                                          <p:stCondLst>
                                            <p:cond delay="600"/>
                                          </p:stCondLst>
                                        </p:cTn>
                                        <p:tgtEl>
                                          <p:spTgt spid="52226"/>
                                        </p:tgtEl>
                                      </p:cBhvr>
                                      <p:from x="100000" y="100000"/>
                                      <p:to x="80000" y="100000"/>
                                    </p:animScale>
                                    <p:anim by="(#ppt_h/3+#ppt_w*0.1)" calcmode="lin" valueType="num">
                                      <p:cBhvr additive="sum">
                                        <p:cTn id="10" dur="200" decel="100000" autoRev="1" fill="hold">
                                          <p:stCondLst>
                                            <p:cond delay="600"/>
                                          </p:stCondLst>
                                        </p:cTn>
                                        <p:tgtEl>
                                          <p:spTgt spid="5222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52227">
                                            <p:txEl>
                                              <p:pRg st="0" end="0"/>
                                            </p:txEl>
                                          </p:spTgt>
                                        </p:tgtEl>
                                        <p:attrNameLst>
                                          <p:attrName>style.visibility</p:attrName>
                                        </p:attrNameLst>
                                      </p:cBhvr>
                                      <p:to>
                                        <p:strVal val="visible"/>
                                      </p:to>
                                    </p:set>
                                    <p:animScale>
                                      <p:cBhvr>
                                        <p:cTn id="15" dur="1000" decel="50000" fill="hold">
                                          <p:stCondLst>
                                            <p:cond delay="0"/>
                                          </p:stCondLst>
                                        </p:cTn>
                                        <p:tgtEl>
                                          <p:spTgt spid="522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2227">
                                            <p:txEl>
                                              <p:pRg st="0" end="0"/>
                                            </p:txEl>
                                          </p:spTgt>
                                        </p:tgtEl>
                                        <p:attrNameLst>
                                          <p:attrName>ppt_x</p:attrName>
                                          <p:attrName>ppt_y</p:attrName>
                                        </p:attrNameLst>
                                      </p:cBhvr>
                                    </p:animMotion>
                                    <p:animEffect transition="in" filter="fade">
                                      <p:cBhvr>
                                        <p:cTn id="17" dur="1000"/>
                                        <p:tgtEl>
                                          <p:spTgt spid="52227">
                                            <p:txEl>
                                              <p:pRg st="0" end="0"/>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52227">
                                            <p:txEl>
                                              <p:pRg st="1" end="1"/>
                                            </p:txEl>
                                          </p:spTgt>
                                        </p:tgtEl>
                                        <p:attrNameLst>
                                          <p:attrName>style.visibility</p:attrName>
                                        </p:attrNameLst>
                                      </p:cBhvr>
                                      <p:to>
                                        <p:strVal val="visible"/>
                                      </p:to>
                                    </p:set>
                                    <p:animScale>
                                      <p:cBhvr>
                                        <p:cTn id="20" dur="1000" decel="50000" fill="hold">
                                          <p:stCondLst>
                                            <p:cond delay="0"/>
                                          </p:stCondLst>
                                        </p:cTn>
                                        <p:tgtEl>
                                          <p:spTgt spid="5222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2227">
                                            <p:txEl>
                                              <p:pRg st="1" end="1"/>
                                            </p:txEl>
                                          </p:spTgt>
                                        </p:tgtEl>
                                        <p:attrNameLst>
                                          <p:attrName>ppt_x</p:attrName>
                                          <p:attrName>ppt_y</p:attrName>
                                        </p:attrNameLst>
                                      </p:cBhvr>
                                    </p:animMotion>
                                    <p:animEffect transition="in" filter="fade">
                                      <p:cBhvr>
                                        <p:cTn id="22" dur="1000"/>
                                        <p:tgtEl>
                                          <p:spTgt spid="52227">
                                            <p:txEl>
                                              <p:pRg st="1" end="1"/>
                                            </p:txEl>
                                          </p:spTgt>
                                        </p:tgtEl>
                                      </p:cBhvr>
                                    </p:animEffect>
                                  </p:childTnLst>
                                </p:cTn>
                              </p:par>
                            </p:childTnLst>
                          </p:cTn>
                        </p:par>
                        <p:par>
                          <p:cTn id="23" fill="hold" nodeType="afterGroup">
                            <p:stCondLst>
                              <p:cond delay="1000"/>
                            </p:stCondLst>
                            <p:childTnLst>
                              <p:par>
                                <p:cTn id="24" presetID="2" presetClass="entr" presetSubtype="6" fill="hold" nodeType="afterEffect">
                                  <p:stCondLst>
                                    <p:cond delay="0"/>
                                  </p:stCondLst>
                                  <p:childTnLst>
                                    <p:set>
                                      <p:cBhvr>
                                        <p:cTn id="25" dur="1" fill="hold">
                                          <p:stCondLst>
                                            <p:cond delay="0"/>
                                          </p:stCondLst>
                                        </p:cTn>
                                        <p:tgtEl>
                                          <p:spTgt spid="52237"/>
                                        </p:tgtEl>
                                        <p:attrNameLst>
                                          <p:attrName>style.visibility</p:attrName>
                                        </p:attrNameLst>
                                      </p:cBhvr>
                                      <p:to>
                                        <p:strVal val="visible"/>
                                      </p:to>
                                    </p:set>
                                    <p:anim calcmode="lin" valueType="num">
                                      <p:cBhvr additive="base">
                                        <p:cTn id="26" dur="500" fill="hold"/>
                                        <p:tgtEl>
                                          <p:spTgt spid="52237"/>
                                        </p:tgtEl>
                                        <p:attrNameLst>
                                          <p:attrName>ppt_x</p:attrName>
                                        </p:attrNameLst>
                                      </p:cBhvr>
                                      <p:tavLst>
                                        <p:tav tm="0">
                                          <p:val>
                                            <p:strVal val="1+#ppt_w/2"/>
                                          </p:val>
                                        </p:tav>
                                        <p:tav tm="100000">
                                          <p:val>
                                            <p:strVal val="#ppt_x"/>
                                          </p:val>
                                        </p:tav>
                                      </p:tavLst>
                                    </p:anim>
                                    <p:anim calcmode="lin" valueType="num">
                                      <p:cBhvr additive="base">
                                        <p:cTn id="27" dur="500" fill="hold"/>
                                        <p:tgtEl>
                                          <p:spTgt spid="52237"/>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52" presetClass="entr" presetSubtype="0" fill="hold" nodeType="clickEffect">
                                  <p:stCondLst>
                                    <p:cond delay="0"/>
                                  </p:stCondLst>
                                  <p:childTnLst>
                                    <p:set>
                                      <p:cBhvr>
                                        <p:cTn id="31" dur="1" fill="hold">
                                          <p:stCondLst>
                                            <p:cond delay="0"/>
                                          </p:stCondLst>
                                        </p:cTn>
                                        <p:tgtEl>
                                          <p:spTgt spid="52227">
                                            <p:txEl>
                                              <p:pRg st="4" end="4"/>
                                            </p:txEl>
                                          </p:spTgt>
                                        </p:tgtEl>
                                        <p:attrNameLst>
                                          <p:attrName>style.visibility</p:attrName>
                                        </p:attrNameLst>
                                      </p:cBhvr>
                                      <p:to>
                                        <p:strVal val="visible"/>
                                      </p:to>
                                    </p:set>
                                    <p:animScale>
                                      <p:cBhvr>
                                        <p:cTn id="32" dur="1000" decel="50000" fill="hold">
                                          <p:stCondLst>
                                            <p:cond delay="0"/>
                                          </p:stCondLst>
                                        </p:cTn>
                                        <p:tgtEl>
                                          <p:spTgt spid="5222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52227">
                                            <p:txEl>
                                              <p:pRg st="4" end="4"/>
                                            </p:txEl>
                                          </p:spTgt>
                                        </p:tgtEl>
                                        <p:attrNameLst>
                                          <p:attrName>ppt_x</p:attrName>
                                          <p:attrName>ppt_y</p:attrName>
                                        </p:attrNameLst>
                                      </p:cBhvr>
                                    </p:animMotion>
                                    <p:animEffect transition="in" filter="fade">
                                      <p:cBhvr>
                                        <p:cTn id="34" dur="1000"/>
                                        <p:tgtEl>
                                          <p:spTgt spid="52227">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2" presetClass="entr" presetSubtype="0" fill="hold" nodeType="clickEffect">
                                  <p:stCondLst>
                                    <p:cond delay="0"/>
                                  </p:stCondLst>
                                  <p:childTnLst>
                                    <p:set>
                                      <p:cBhvr>
                                        <p:cTn id="38" dur="1" fill="hold">
                                          <p:stCondLst>
                                            <p:cond delay="0"/>
                                          </p:stCondLst>
                                        </p:cTn>
                                        <p:tgtEl>
                                          <p:spTgt spid="52227">
                                            <p:txEl>
                                              <p:pRg st="5" end="5"/>
                                            </p:txEl>
                                          </p:spTgt>
                                        </p:tgtEl>
                                        <p:attrNameLst>
                                          <p:attrName>style.visibility</p:attrName>
                                        </p:attrNameLst>
                                      </p:cBhvr>
                                      <p:to>
                                        <p:strVal val="visible"/>
                                      </p:to>
                                    </p:set>
                                    <p:animScale>
                                      <p:cBhvr>
                                        <p:cTn id="39" dur="1000" decel="50000" fill="hold">
                                          <p:stCondLst>
                                            <p:cond delay="0"/>
                                          </p:stCondLst>
                                        </p:cTn>
                                        <p:tgtEl>
                                          <p:spTgt spid="5222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52227">
                                            <p:txEl>
                                              <p:pRg st="5" end="5"/>
                                            </p:txEl>
                                          </p:spTgt>
                                        </p:tgtEl>
                                        <p:attrNameLst>
                                          <p:attrName>ppt_x</p:attrName>
                                          <p:attrName>ppt_y</p:attrName>
                                        </p:attrNameLst>
                                      </p:cBhvr>
                                    </p:animMotion>
                                    <p:animEffect transition="in" filter="fade">
                                      <p:cBhvr>
                                        <p:cTn id="41" dur="1000"/>
                                        <p:tgtEl>
                                          <p:spTgt spid="52227">
                                            <p:txEl>
                                              <p:pRg st="5" end="5"/>
                                            </p:txEl>
                                          </p:spTgt>
                                        </p:tgtEl>
                                      </p:cBhvr>
                                    </p:animEffect>
                                  </p:childTnLst>
                                </p:cTn>
                              </p:par>
                            </p:childTnLst>
                          </p:cTn>
                        </p:par>
                        <p:par>
                          <p:cTn id="42" fill="hold" nodeType="afterGroup">
                            <p:stCondLst>
                              <p:cond delay="1000"/>
                            </p:stCondLst>
                            <p:childTnLst>
                              <p:par>
                                <p:cTn id="43" presetID="15" presetClass="entr" presetSubtype="0" fill="hold" nodeType="afterEffect">
                                  <p:stCondLst>
                                    <p:cond delay="0"/>
                                  </p:stCondLst>
                                  <p:childTnLst>
                                    <p:set>
                                      <p:cBhvr>
                                        <p:cTn id="44" dur="1" fill="hold">
                                          <p:stCondLst>
                                            <p:cond delay="0"/>
                                          </p:stCondLst>
                                        </p:cTn>
                                        <p:tgtEl>
                                          <p:spTgt spid="52239"/>
                                        </p:tgtEl>
                                        <p:attrNameLst>
                                          <p:attrName>style.visibility</p:attrName>
                                        </p:attrNameLst>
                                      </p:cBhvr>
                                      <p:to>
                                        <p:strVal val="visible"/>
                                      </p:to>
                                    </p:set>
                                    <p:anim calcmode="lin" valueType="num">
                                      <p:cBhvr>
                                        <p:cTn id="45" dur="1000" fill="hold"/>
                                        <p:tgtEl>
                                          <p:spTgt spid="52239"/>
                                        </p:tgtEl>
                                        <p:attrNameLst>
                                          <p:attrName>ppt_w</p:attrName>
                                        </p:attrNameLst>
                                      </p:cBhvr>
                                      <p:tavLst>
                                        <p:tav tm="0">
                                          <p:val>
                                            <p:fltVal val="0"/>
                                          </p:val>
                                        </p:tav>
                                        <p:tav tm="100000">
                                          <p:val>
                                            <p:strVal val="#ppt_w"/>
                                          </p:val>
                                        </p:tav>
                                      </p:tavLst>
                                    </p:anim>
                                    <p:anim calcmode="lin" valueType="num">
                                      <p:cBhvr>
                                        <p:cTn id="46" dur="1000" fill="hold"/>
                                        <p:tgtEl>
                                          <p:spTgt spid="52239"/>
                                        </p:tgtEl>
                                        <p:attrNameLst>
                                          <p:attrName>ppt_h</p:attrName>
                                        </p:attrNameLst>
                                      </p:cBhvr>
                                      <p:tavLst>
                                        <p:tav tm="0">
                                          <p:val>
                                            <p:fltVal val="0"/>
                                          </p:val>
                                        </p:tav>
                                        <p:tav tm="100000">
                                          <p:val>
                                            <p:strVal val="#ppt_h"/>
                                          </p:val>
                                        </p:tav>
                                      </p:tavLst>
                                    </p:anim>
                                    <p:anim calcmode="lin" valueType="num">
                                      <p:cBhvr>
                                        <p:cTn id="47" dur="1000" fill="hold"/>
                                        <p:tgtEl>
                                          <p:spTgt spid="52239"/>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22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a:extLst>
              <a:ext uri="{FF2B5EF4-FFF2-40B4-BE49-F238E27FC236}">
                <a16:creationId xmlns:a16="http://schemas.microsoft.com/office/drawing/2014/main" id="{3090326B-49AE-4262-B1EE-8E0EE8FD1DCB}"/>
              </a:ext>
            </a:extLst>
          </p:cNvPr>
          <p:cNvSpPr>
            <a:spLocks noGrp="1"/>
          </p:cNvSpPr>
          <p:nvPr>
            <p:ph idx="1"/>
          </p:nvPr>
        </p:nvSpPr>
        <p:spPr>
          <a:xfrm>
            <a:off x="0" y="381000"/>
            <a:ext cx="8458200" cy="5715000"/>
          </a:xfrm>
        </p:spPr>
        <p:txBody>
          <a:bodyPr/>
          <a:lstStyle/>
          <a:p>
            <a:pPr algn="just" eaLnBrk="1" hangingPunct="1"/>
            <a:r>
              <a:rPr lang="en-US" altLang="en-US"/>
              <a:t>-</a:t>
            </a:r>
            <a:r>
              <a:rPr lang="en-US" altLang="en-US" sz="2800"/>
              <a:t>Even when the physician is telling his family.</a:t>
            </a:r>
          </a:p>
          <a:p>
            <a:pPr algn="just" eaLnBrk="1" hangingPunct="1"/>
            <a:r>
              <a:rPr lang="en-US" altLang="en-US" sz="2800"/>
              <a:t>-Even after the patient’s death.</a:t>
            </a:r>
          </a:p>
          <a:p>
            <a:pPr algn="just" eaLnBrk="1" hangingPunct="1"/>
            <a:r>
              <a:rPr lang="en-US" altLang="en-US" sz="2800"/>
              <a:t>-Discussion of the problems of an identified patient by professional staff in public places breaks  confidentiality and is unethical.  Outside of an educational setting, discussions of a potentially identifiable</a:t>
            </a:r>
            <a:r>
              <a:rPr lang="en-US" altLang="en-US" sz="2800">
                <a:solidFill>
                  <a:srgbClr val="FF0000"/>
                </a:solidFill>
              </a:rPr>
              <a:t> </a:t>
            </a:r>
            <a:r>
              <a:rPr lang="en-US" altLang="en-US" sz="2800"/>
              <a:t>patient in front of persons who are not involved in that patient’s care are unwise and impair the public’s confidence in the medical profession.</a:t>
            </a:r>
          </a:p>
          <a:p>
            <a:pPr eaLnBrk="1" hangingPunct="1"/>
            <a:endParaRPr lang="ar-EG" altLang="en-US"/>
          </a:p>
        </p:txBody>
      </p:sp>
      <p:sp>
        <p:nvSpPr>
          <p:cNvPr id="29699" name="Content Placeholder 2">
            <a:extLst>
              <a:ext uri="{FF2B5EF4-FFF2-40B4-BE49-F238E27FC236}">
                <a16:creationId xmlns:a16="http://schemas.microsoft.com/office/drawing/2014/main" id="{4EA3A532-EC6B-46E7-88B5-0B5EAF8B8E32}"/>
              </a:ext>
            </a:extLst>
          </p:cNvPr>
          <p:cNvSpPr txBox="1">
            <a:spLocks/>
          </p:cNvSpPr>
          <p:nvPr/>
        </p:nvSpPr>
        <p:spPr bwMode="auto">
          <a:xfrm>
            <a:off x="152400" y="4267200"/>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just" eaLnBrk="1" hangingPunct="1"/>
            <a:r>
              <a:rPr lang="en-GB" altLang="en-US" sz="3200"/>
              <a:t>physician may discuss the clinical condition with another physician without mentioning names except when he or the patient is asking for consultation, he should inform the consultant with detailed data.</a:t>
            </a:r>
            <a:endParaRPr lang="ar-EG" altLang="en-US" sz="3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5AB134A-9903-4706-9632-F4B1F15336A4}"/>
              </a:ext>
            </a:extLst>
          </p:cNvPr>
          <p:cNvSpPr>
            <a:spLocks noGrp="1" noChangeArrowheads="1"/>
          </p:cNvSpPr>
          <p:nvPr>
            <p:ph type="title"/>
          </p:nvPr>
        </p:nvSpPr>
        <p:spPr>
          <a:xfrm>
            <a:off x="762000" y="228600"/>
            <a:ext cx="7772400" cy="1143000"/>
          </a:xfrm>
        </p:spPr>
        <p:txBody>
          <a:bodyPr/>
          <a:lstStyle/>
          <a:p>
            <a:pPr eaLnBrk="1" hangingPunct="1"/>
            <a:r>
              <a:rPr lang="en-US" altLang="en-US" sz="3600" b="1" u="sng">
                <a:solidFill>
                  <a:srgbClr val="FF0000"/>
                </a:solidFill>
              </a:rPr>
              <a:t>Importance of medical confidentiality:</a:t>
            </a:r>
          </a:p>
        </p:txBody>
      </p:sp>
      <p:sp>
        <p:nvSpPr>
          <p:cNvPr id="55299" name="Rectangle 3">
            <a:extLst>
              <a:ext uri="{FF2B5EF4-FFF2-40B4-BE49-F238E27FC236}">
                <a16:creationId xmlns:a16="http://schemas.microsoft.com/office/drawing/2014/main" id="{98803407-E0A6-4622-A5BD-1D8A4A8AA706}"/>
              </a:ext>
            </a:extLst>
          </p:cNvPr>
          <p:cNvSpPr>
            <a:spLocks noGrp="1" noChangeArrowheads="1"/>
          </p:cNvSpPr>
          <p:nvPr>
            <p:ph idx="1"/>
          </p:nvPr>
        </p:nvSpPr>
        <p:spPr>
          <a:xfrm>
            <a:off x="685800" y="1447800"/>
            <a:ext cx="8153400" cy="4648200"/>
          </a:xfrm>
        </p:spPr>
        <p:txBody>
          <a:bodyPr/>
          <a:lstStyle/>
          <a:p>
            <a:pPr eaLnBrk="1" hangingPunct="1">
              <a:buFontTx/>
              <a:buNone/>
            </a:pPr>
            <a:r>
              <a:rPr lang="en-US" altLang="en-US" b="1" u="sng">
                <a:solidFill>
                  <a:srgbClr val="FF0000"/>
                </a:solidFill>
              </a:rPr>
              <a:t>1- Respects patient's autonomy.</a:t>
            </a:r>
          </a:p>
          <a:p>
            <a:pPr eaLnBrk="1" hangingPunct="1">
              <a:buFontTx/>
              <a:buNone/>
            </a:pPr>
            <a:r>
              <a:rPr lang="en-US" altLang="en-US" u="sng">
                <a:solidFill>
                  <a:srgbClr val="FF0000"/>
                </a:solidFill>
              </a:rPr>
              <a:t>   </a:t>
            </a:r>
            <a:r>
              <a:rPr lang="en-US" altLang="en-US" sz="2400" b="1" i="1" u="sng">
                <a:solidFill>
                  <a:srgbClr val="FF0000"/>
                </a:solidFill>
              </a:rPr>
              <a:t>(Autonomy is the right of the competent individual to choose actions regarding his own health and future. These actions are</a:t>
            </a:r>
            <a:r>
              <a:rPr lang="en-US" altLang="en-US" u="sng">
                <a:solidFill>
                  <a:srgbClr val="FF0000"/>
                </a:solidFill>
              </a:rPr>
              <a:t> </a:t>
            </a:r>
            <a:r>
              <a:rPr lang="en-US" altLang="en-US" sz="2400" b="1" i="1" u="sng">
                <a:solidFill>
                  <a:srgbClr val="FF0000"/>
                </a:solidFill>
              </a:rPr>
              <a:t>consistent with his values, goals, and life plan).</a:t>
            </a:r>
          </a:p>
          <a:p>
            <a:pPr eaLnBrk="1" hangingPunct="1">
              <a:buFontTx/>
              <a:buNone/>
            </a:pPr>
            <a:r>
              <a:rPr lang="en-US" altLang="en-US" b="1" u="sng">
                <a:solidFill>
                  <a:srgbClr val="FF0000"/>
                </a:solidFill>
              </a:rPr>
              <a:t>2-Respects natural human desire for privacy.</a:t>
            </a:r>
          </a:p>
        </p:txBody>
      </p:sp>
      <p:pic>
        <p:nvPicPr>
          <p:cNvPr id="55300" name="Picture 4">
            <a:extLst>
              <a:ext uri="{FF2B5EF4-FFF2-40B4-BE49-F238E27FC236}">
                <a16:creationId xmlns:a16="http://schemas.microsoft.com/office/drawing/2014/main" id="{C873763D-60E4-4C09-ACCF-C98BA8FAD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67200"/>
            <a:ext cx="3648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a:extLst>
              <a:ext uri="{FF2B5EF4-FFF2-40B4-BE49-F238E27FC236}">
                <a16:creationId xmlns:a16="http://schemas.microsoft.com/office/drawing/2014/main" id="{9913D644-DAB4-41F9-A847-A15D849DF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1409"/>
          <a:stretch>
            <a:fillRect/>
          </a:stretch>
        </p:blipFill>
        <p:spPr bwMode="auto">
          <a:xfrm>
            <a:off x="1219200" y="4191000"/>
            <a:ext cx="22193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5298"/>
                                        </p:tgtEl>
                                        <p:attrNameLst>
                                          <p:attrName>style.visibility</p:attrName>
                                        </p:attrNameLst>
                                      </p:cBhvr>
                                      <p:to>
                                        <p:strVal val="visible"/>
                                      </p:to>
                                    </p:set>
                                    <p:anim by="(-#ppt_w*2)" calcmode="lin" valueType="num">
                                      <p:cBhvr rctx="PPT">
                                        <p:cTn id="7" dur="250" autoRev="1" fill="hold">
                                          <p:stCondLst>
                                            <p:cond delay="0"/>
                                          </p:stCondLst>
                                        </p:cTn>
                                        <p:tgtEl>
                                          <p:spTgt spid="55298"/>
                                        </p:tgtEl>
                                        <p:attrNameLst>
                                          <p:attrName>ppt_w</p:attrName>
                                        </p:attrNameLst>
                                      </p:cBhvr>
                                    </p:anim>
                                    <p:anim by="(#ppt_w*0.50)" calcmode="lin" valueType="num">
                                      <p:cBhvr>
                                        <p:cTn id="8" dur="250" decel="50000" autoRev="1" fill="hold">
                                          <p:stCondLst>
                                            <p:cond delay="0"/>
                                          </p:stCondLst>
                                        </p:cTn>
                                        <p:tgtEl>
                                          <p:spTgt spid="55298"/>
                                        </p:tgtEl>
                                        <p:attrNameLst>
                                          <p:attrName>ppt_x</p:attrName>
                                        </p:attrNameLst>
                                      </p:cBhvr>
                                    </p:anim>
                                    <p:anim from="(-#ppt_h/2)" to="(#ppt_y)" calcmode="lin" valueType="num">
                                      <p:cBhvr>
                                        <p:cTn id="9" dur="500" fill="hold">
                                          <p:stCondLst>
                                            <p:cond delay="0"/>
                                          </p:stCondLst>
                                        </p:cTn>
                                        <p:tgtEl>
                                          <p:spTgt spid="55298"/>
                                        </p:tgtEl>
                                        <p:attrNameLst>
                                          <p:attrName>ppt_y</p:attrName>
                                        </p:attrNameLst>
                                      </p:cBhvr>
                                    </p:anim>
                                    <p:animRot by="21600000">
                                      <p:cBhvr>
                                        <p:cTn id="10" dur="500" fill="hold">
                                          <p:stCondLst>
                                            <p:cond delay="0"/>
                                          </p:stCondLst>
                                        </p:cTn>
                                        <p:tgtEl>
                                          <p:spTgt spid="55298"/>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3" presetClass="entr" presetSubtype="0" fill="hold" nodeType="clickEffect">
                                  <p:stCondLst>
                                    <p:cond delay="0"/>
                                  </p:stCondLst>
                                  <p:childTnLst>
                                    <p:set>
                                      <p:cBhvr>
                                        <p:cTn id="14" dur="1" fill="hold">
                                          <p:stCondLst>
                                            <p:cond delay="0"/>
                                          </p:stCondLst>
                                        </p:cTn>
                                        <p:tgtEl>
                                          <p:spTgt spid="55299">
                                            <p:txEl>
                                              <p:pRg st="0" end="0"/>
                                            </p:txEl>
                                          </p:spTgt>
                                        </p:tgtEl>
                                        <p:attrNameLst>
                                          <p:attrName>style.visibility</p:attrName>
                                        </p:attrNameLst>
                                      </p:cBhvr>
                                      <p:to>
                                        <p:strVal val="visible"/>
                                      </p:to>
                                    </p:set>
                                    <p:animEffect transition="in" filter="fade">
                                      <p:cBhvr>
                                        <p:cTn id="15" dur="100"/>
                                        <p:tgtEl>
                                          <p:spTgt spid="55299">
                                            <p:txEl>
                                              <p:pRg st="0" end="0"/>
                                            </p:txEl>
                                          </p:spTgt>
                                        </p:tgtEl>
                                      </p:cBhvr>
                                    </p:animEffect>
                                    <p:anim calcmode="lin" valueType="num">
                                      <p:cBhvr>
                                        <p:cTn id="16" dur="4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55299">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5529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5529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1000"/>
                            </p:stCondLst>
                            <p:childTnLst>
                              <p:par>
                                <p:cTn id="21" presetID="43" presetClass="entr" presetSubtype="0" fill="hold" nodeType="afterEffect">
                                  <p:stCondLst>
                                    <p:cond delay="0"/>
                                  </p:stCondLst>
                                  <p:childTnLst>
                                    <p:set>
                                      <p:cBhvr>
                                        <p:cTn id="22" dur="1" fill="hold">
                                          <p:stCondLst>
                                            <p:cond delay="0"/>
                                          </p:stCondLst>
                                        </p:cTn>
                                        <p:tgtEl>
                                          <p:spTgt spid="55299">
                                            <p:txEl>
                                              <p:pRg st="1" end="1"/>
                                            </p:txEl>
                                          </p:spTgt>
                                        </p:tgtEl>
                                        <p:attrNameLst>
                                          <p:attrName>style.visibility</p:attrName>
                                        </p:attrNameLst>
                                      </p:cBhvr>
                                      <p:to>
                                        <p:strVal val="visible"/>
                                      </p:to>
                                    </p:set>
                                    <p:animEffect transition="in" filter="fade">
                                      <p:cBhvr>
                                        <p:cTn id="23" dur="100"/>
                                        <p:tgtEl>
                                          <p:spTgt spid="55299">
                                            <p:txEl>
                                              <p:pRg st="1" end="1"/>
                                            </p:txEl>
                                          </p:spTgt>
                                        </p:tgtEl>
                                      </p:cBhvr>
                                    </p:animEffect>
                                    <p:anim calcmode="lin" valueType="num">
                                      <p:cBhvr>
                                        <p:cTn id="24" dur="4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55299">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5299">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5299">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2000"/>
                            </p:stCondLst>
                            <p:childTnLst>
                              <p:par>
                                <p:cTn id="29" presetID="43" presetClass="entr" presetSubtype="0" fill="hold" nodeType="afterEffect">
                                  <p:stCondLst>
                                    <p:cond delay="0"/>
                                  </p:stCondLst>
                                  <p:childTnLst>
                                    <p:set>
                                      <p:cBhvr>
                                        <p:cTn id="30" dur="1" fill="hold">
                                          <p:stCondLst>
                                            <p:cond delay="0"/>
                                          </p:stCondLst>
                                        </p:cTn>
                                        <p:tgtEl>
                                          <p:spTgt spid="55299">
                                            <p:txEl>
                                              <p:pRg st="2" end="2"/>
                                            </p:txEl>
                                          </p:spTgt>
                                        </p:tgtEl>
                                        <p:attrNameLst>
                                          <p:attrName>style.visibility</p:attrName>
                                        </p:attrNameLst>
                                      </p:cBhvr>
                                      <p:to>
                                        <p:strVal val="visible"/>
                                      </p:to>
                                    </p:set>
                                    <p:animEffect transition="in" filter="fade">
                                      <p:cBhvr>
                                        <p:cTn id="31" dur="100"/>
                                        <p:tgtEl>
                                          <p:spTgt spid="55299">
                                            <p:txEl>
                                              <p:pRg st="2" end="2"/>
                                            </p:txEl>
                                          </p:spTgt>
                                        </p:tgtEl>
                                      </p:cBhvr>
                                    </p:animEffect>
                                    <p:anim calcmode="lin" valueType="num">
                                      <p:cBhvr>
                                        <p:cTn id="32" dur="4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33" dur="400" fill="hold"/>
                                        <p:tgtEl>
                                          <p:spTgt spid="55299">
                                            <p:txEl>
                                              <p:pRg st="2" end="2"/>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55299">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55299">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nodeType="afterGroup">
                            <p:stCondLst>
                              <p:cond delay="3000"/>
                            </p:stCondLst>
                            <p:childTnLst>
                              <p:par>
                                <p:cTn id="37" presetID="2" presetClass="entr" presetSubtype="8" fill="hold" nodeType="afterEffect">
                                  <p:stCondLst>
                                    <p:cond delay="0"/>
                                  </p:stCondLst>
                                  <p:childTnLst>
                                    <p:set>
                                      <p:cBhvr>
                                        <p:cTn id="38" dur="1" fill="hold">
                                          <p:stCondLst>
                                            <p:cond delay="0"/>
                                          </p:stCondLst>
                                        </p:cTn>
                                        <p:tgtEl>
                                          <p:spTgt spid="55301"/>
                                        </p:tgtEl>
                                        <p:attrNameLst>
                                          <p:attrName>style.visibility</p:attrName>
                                        </p:attrNameLst>
                                      </p:cBhvr>
                                      <p:to>
                                        <p:strVal val="visible"/>
                                      </p:to>
                                    </p:set>
                                    <p:anim calcmode="lin" valueType="num">
                                      <p:cBhvr additive="base">
                                        <p:cTn id="39" dur="500" fill="hold"/>
                                        <p:tgtEl>
                                          <p:spTgt spid="55301"/>
                                        </p:tgtEl>
                                        <p:attrNameLst>
                                          <p:attrName>ppt_x</p:attrName>
                                        </p:attrNameLst>
                                      </p:cBhvr>
                                      <p:tavLst>
                                        <p:tav tm="0">
                                          <p:val>
                                            <p:strVal val="0-#ppt_w/2"/>
                                          </p:val>
                                        </p:tav>
                                        <p:tav tm="100000">
                                          <p:val>
                                            <p:strVal val="#ppt_x"/>
                                          </p:val>
                                        </p:tav>
                                      </p:tavLst>
                                    </p:anim>
                                    <p:anim calcmode="lin" valueType="num">
                                      <p:cBhvr additive="base">
                                        <p:cTn id="40" dur="500" fill="hold"/>
                                        <p:tgtEl>
                                          <p:spTgt spid="55301"/>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3500"/>
                            </p:stCondLst>
                            <p:childTnLst>
                              <p:par>
                                <p:cTn id="42" presetID="2" presetClass="entr" presetSubtype="2" fill="hold" nodeType="afterEffect">
                                  <p:stCondLst>
                                    <p:cond delay="0"/>
                                  </p:stCondLst>
                                  <p:childTnLst>
                                    <p:set>
                                      <p:cBhvr>
                                        <p:cTn id="43" dur="1" fill="hold">
                                          <p:stCondLst>
                                            <p:cond delay="0"/>
                                          </p:stCondLst>
                                        </p:cTn>
                                        <p:tgtEl>
                                          <p:spTgt spid="55300"/>
                                        </p:tgtEl>
                                        <p:attrNameLst>
                                          <p:attrName>style.visibility</p:attrName>
                                        </p:attrNameLst>
                                      </p:cBhvr>
                                      <p:to>
                                        <p:strVal val="visible"/>
                                      </p:to>
                                    </p:set>
                                    <p:anim calcmode="lin" valueType="num">
                                      <p:cBhvr additive="base">
                                        <p:cTn id="44" dur="500" fill="hold"/>
                                        <p:tgtEl>
                                          <p:spTgt spid="55300"/>
                                        </p:tgtEl>
                                        <p:attrNameLst>
                                          <p:attrName>ppt_x</p:attrName>
                                        </p:attrNameLst>
                                      </p:cBhvr>
                                      <p:tavLst>
                                        <p:tav tm="0">
                                          <p:val>
                                            <p:strVal val="1+#ppt_w/2"/>
                                          </p:val>
                                        </p:tav>
                                        <p:tav tm="100000">
                                          <p:val>
                                            <p:strVal val="#ppt_x"/>
                                          </p:val>
                                        </p:tav>
                                      </p:tavLst>
                                    </p:anim>
                                    <p:anim calcmode="lin" valueType="num">
                                      <p:cBhvr additive="base">
                                        <p:cTn id="45" dur="500" fill="hold"/>
                                        <p:tgtEl>
                                          <p:spTgt spid="553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0C3BD919-C56B-49D6-9BF9-94A45449EF3F}"/>
              </a:ext>
            </a:extLst>
          </p:cNvPr>
          <p:cNvSpPr>
            <a:spLocks noGrp="1" noChangeArrowheads="1"/>
          </p:cNvSpPr>
          <p:nvPr>
            <p:ph type="title"/>
          </p:nvPr>
        </p:nvSpPr>
        <p:spPr>
          <a:xfrm>
            <a:off x="685800" y="228600"/>
            <a:ext cx="7772400" cy="914400"/>
          </a:xfrm>
          <a:noFill/>
        </p:spPr>
        <p:txBody>
          <a:bodyPr/>
          <a:lstStyle/>
          <a:p>
            <a:pPr eaLnBrk="1" hangingPunct="1"/>
            <a:r>
              <a:rPr lang="en-US" altLang="en-US" sz="3600" b="1">
                <a:solidFill>
                  <a:srgbClr val="FF0000"/>
                </a:solidFill>
              </a:rPr>
              <a:t>Importance of medical confidentiality</a:t>
            </a:r>
            <a:r>
              <a:rPr lang="en-US" altLang="en-US" sz="3600" b="1">
                <a:solidFill>
                  <a:srgbClr val="990033"/>
                </a:solidFill>
              </a:rPr>
              <a:t>:</a:t>
            </a:r>
          </a:p>
        </p:txBody>
      </p:sp>
      <p:sp>
        <p:nvSpPr>
          <p:cNvPr id="56323" name="Rectangle 3">
            <a:extLst>
              <a:ext uri="{FF2B5EF4-FFF2-40B4-BE49-F238E27FC236}">
                <a16:creationId xmlns:a16="http://schemas.microsoft.com/office/drawing/2014/main" id="{B7BE775D-40D2-49D7-9C67-D4828D7CC064}"/>
              </a:ext>
            </a:extLst>
          </p:cNvPr>
          <p:cNvSpPr>
            <a:spLocks noGrp="1" noChangeArrowheads="1"/>
          </p:cNvSpPr>
          <p:nvPr>
            <p:ph idx="1"/>
          </p:nvPr>
        </p:nvSpPr>
        <p:spPr>
          <a:xfrm>
            <a:off x="152400" y="1371600"/>
            <a:ext cx="8763000" cy="4724400"/>
          </a:xfrm>
        </p:spPr>
        <p:txBody>
          <a:bodyPr/>
          <a:lstStyle/>
          <a:p>
            <a:pPr eaLnBrk="1" hangingPunct="1">
              <a:buFontTx/>
              <a:buNone/>
            </a:pPr>
            <a:r>
              <a:rPr lang="en-US" altLang="en-US" b="1" u="sng">
                <a:solidFill>
                  <a:srgbClr val="FF0000"/>
                </a:solidFill>
              </a:rPr>
              <a:t>3-Protects from social embarrassment,  discrimination disapproval, or stigmatization.</a:t>
            </a:r>
          </a:p>
          <a:p>
            <a:pPr eaLnBrk="1" hangingPunct="1">
              <a:buFontTx/>
              <a:buNone/>
            </a:pPr>
            <a:r>
              <a:rPr lang="en-US" altLang="en-US" b="1" u="sng">
                <a:solidFill>
                  <a:srgbClr val="FF0000"/>
                </a:solidFill>
              </a:rPr>
              <a:t>4- Prevents misuse of information against patient.</a:t>
            </a:r>
          </a:p>
          <a:p>
            <a:pPr eaLnBrk="1" hangingPunct="1">
              <a:buFontTx/>
              <a:buNone/>
            </a:pPr>
            <a:r>
              <a:rPr lang="en-US" altLang="en-US" b="1" u="sng">
                <a:solidFill>
                  <a:srgbClr val="FF0000"/>
                </a:solidFill>
              </a:rPr>
              <a:t>5- Builds confidence between doctor and patient.</a:t>
            </a:r>
          </a:p>
        </p:txBody>
      </p:sp>
      <p:pic>
        <p:nvPicPr>
          <p:cNvPr id="56325" name="Picture 5">
            <a:extLst>
              <a:ext uri="{FF2B5EF4-FFF2-40B4-BE49-F238E27FC236}">
                <a16:creationId xmlns:a16="http://schemas.microsoft.com/office/drawing/2014/main" id="{3C7FD854-F5A4-426E-92D8-B4044A499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114800"/>
            <a:ext cx="2876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a:extLst>
              <a:ext uri="{FF2B5EF4-FFF2-40B4-BE49-F238E27FC236}">
                <a16:creationId xmlns:a16="http://schemas.microsoft.com/office/drawing/2014/main" id="{F661A132-E550-44C5-BFF9-E2C53B4C3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114800"/>
            <a:ext cx="381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6324"/>
                                        </p:tgtEl>
                                        <p:attrNameLst>
                                          <p:attrName>style.visibility</p:attrName>
                                        </p:attrNameLst>
                                      </p:cBhvr>
                                      <p:to>
                                        <p:strVal val="visible"/>
                                      </p:to>
                                    </p:set>
                                    <p:anim by="(-#ppt_w*2)" calcmode="lin" valueType="num">
                                      <p:cBhvr rctx="PPT">
                                        <p:cTn id="7" dur="250" autoRev="1" fill="hold">
                                          <p:stCondLst>
                                            <p:cond delay="0"/>
                                          </p:stCondLst>
                                        </p:cTn>
                                        <p:tgtEl>
                                          <p:spTgt spid="56324"/>
                                        </p:tgtEl>
                                        <p:attrNameLst>
                                          <p:attrName>ppt_w</p:attrName>
                                        </p:attrNameLst>
                                      </p:cBhvr>
                                    </p:anim>
                                    <p:anim by="(#ppt_w*0.50)" calcmode="lin" valueType="num">
                                      <p:cBhvr>
                                        <p:cTn id="8" dur="250" decel="50000" autoRev="1" fill="hold">
                                          <p:stCondLst>
                                            <p:cond delay="0"/>
                                          </p:stCondLst>
                                        </p:cTn>
                                        <p:tgtEl>
                                          <p:spTgt spid="56324"/>
                                        </p:tgtEl>
                                        <p:attrNameLst>
                                          <p:attrName>ppt_x</p:attrName>
                                        </p:attrNameLst>
                                      </p:cBhvr>
                                    </p:anim>
                                    <p:anim from="(-#ppt_h/2)" to="(#ppt_y)" calcmode="lin" valueType="num">
                                      <p:cBhvr>
                                        <p:cTn id="9" dur="500" fill="hold">
                                          <p:stCondLst>
                                            <p:cond delay="0"/>
                                          </p:stCondLst>
                                        </p:cTn>
                                        <p:tgtEl>
                                          <p:spTgt spid="56324"/>
                                        </p:tgtEl>
                                        <p:attrNameLst>
                                          <p:attrName>ppt_y</p:attrName>
                                        </p:attrNameLst>
                                      </p:cBhvr>
                                    </p:anim>
                                    <p:animRot by="21600000">
                                      <p:cBhvr>
                                        <p:cTn id="10" dur="500" fill="hold">
                                          <p:stCondLst>
                                            <p:cond delay="0"/>
                                          </p:stCondLst>
                                        </p:cTn>
                                        <p:tgtEl>
                                          <p:spTgt spid="5632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56323">
                                            <p:txEl>
                                              <p:pRg st="0" end="0"/>
                                            </p:txEl>
                                          </p:spTgt>
                                        </p:tgtEl>
                                        <p:attrNameLst>
                                          <p:attrName>style.visibility</p:attrName>
                                        </p:attrNameLst>
                                      </p:cBhvr>
                                      <p:to>
                                        <p:strVal val="visible"/>
                                      </p:to>
                                    </p:set>
                                    <p:anim calcmode="lin" valueType="num">
                                      <p:cBhvr additive="base">
                                        <p:cTn id="15"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56323">
                                            <p:txEl>
                                              <p:pRg st="1" end="1"/>
                                            </p:txEl>
                                          </p:spTgt>
                                        </p:tgtEl>
                                        <p:attrNameLst>
                                          <p:attrName>style.visibility</p:attrName>
                                        </p:attrNameLst>
                                      </p:cBhvr>
                                      <p:to>
                                        <p:strVal val="visible"/>
                                      </p:to>
                                    </p:set>
                                    <p:anim calcmode="lin" valueType="num">
                                      <p:cBhvr additive="base">
                                        <p:cTn id="21"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56323">
                                            <p:txEl>
                                              <p:pRg st="2" end="2"/>
                                            </p:txEl>
                                          </p:spTgt>
                                        </p:tgtEl>
                                        <p:attrNameLst>
                                          <p:attrName>style.visibility</p:attrName>
                                        </p:attrNameLst>
                                      </p:cBhvr>
                                      <p:to>
                                        <p:strVal val="visible"/>
                                      </p:to>
                                    </p:set>
                                    <p:anim calcmode="lin" valueType="num">
                                      <p:cBhvr additive="base">
                                        <p:cTn id="27"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ntr" presetSubtype="0" fill="hold" nodeType="clickEffect">
                                  <p:stCondLst>
                                    <p:cond delay="0"/>
                                  </p:stCondLst>
                                  <p:childTnLst>
                                    <p:set>
                                      <p:cBhvr>
                                        <p:cTn id="32" dur="1" fill="hold">
                                          <p:stCondLst>
                                            <p:cond delay="0"/>
                                          </p:stCondLst>
                                        </p:cTn>
                                        <p:tgtEl>
                                          <p:spTgt spid="56325"/>
                                        </p:tgtEl>
                                        <p:attrNameLst>
                                          <p:attrName>style.visibility</p:attrName>
                                        </p:attrNameLst>
                                      </p:cBhvr>
                                      <p:to>
                                        <p:strVal val="visible"/>
                                      </p:to>
                                    </p:set>
                                    <p:animEffect transition="in" filter="wedge">
                                      <p:cBhvr>
                                        <p:cTn id="33" dur="2000"/>
                                        <p:tgtEl>
                                          <p:spTgt spid="56325"/>
                                        </p:tgtEl>
                                      </p:cBhvr>
                                    </p:animEffect>
                                  </p:childTnLst>
                                </p:cTn>
                              </p:par>
                            </p:childTnLst>
                          </p:cTn>
                        </p:par>
                        <p:par>
                          <p:cTn id="34" fill="hold" nodeType="afterGroup">
                            <p:stCondLst>
                              <p:cond delay="2000"/>
                            </p:stCondLst>
                            <p:childTnLst>
                              <p:par>
                                <p:cTn id="35" presetID="20" presetClass="entr" presetSubtype="0" fill="hold" nodeType="afterEffect">
                                  <p:stCondLst>
                                    <p:cond delay="0"/>
                                  </p:stCondLst>
                                  <p:childTnLst>
                                    <p:set>
                                      <p:cBhvr>
                                        <p:cTn id="36" dur="1" fill="hold">
                                          <p:stCondLst>
                                            <p:cond delay="0"/>
                                          </p:stCondLst>
                                        </p:cTn>
                                        <p:tgtEl>
                                          <p:spTgt spid="56328"/>
                                        </p:tgtEl>
                                        <p:attrNameLst>
                                          <p:attrName>style.visibility</p:attrName>
                                        </p:attrNameLst>
                                      </p:cBhvr>
                                      <p:to>
                                        <p:strVal val="visible"/>
                                      </p:to>
                                    </p:set>
                                    <p:animEffect transition="in" filter="wedge">
                                      <p:cBhvr>
                                        <p:cTn id="37" dur="20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a:extLst>
              <a:ext uri="{FF2B5EF4-FFF2-40B4-BE49-F238E27FC236}">
                <a16:creationId xmlns:a16="http://schemas.microsoft.com/office/drawing/2014/main" id="{85D77F13-D8E4-4B92-91C0-6E4F0E263992}"/>
              </a:ext>
            </a:extLst>
          </p:cNvPr>
          <p:cNvSpPr>
            <a:spLocks noGrp="1" noChangeArrowheads="1"/>
          </p:cNvSpPr>
          <p:nvPr>
            <p:ph idx="1"/>
          </p:nvPr>
        </p:nvSpPr>
        <p:spPr>
          <a:xfrm>
            <a:off x="228600" y="762000"/>
            <a:ext cx="8686800" cy="5562600"/>
          </a:xfrm>
        </p:spPr>
        <p:txBody>
          <a:bodyPr/>
          <a:lstStyle/>
          <a:p>
            <a:pPr algn="just" eaLnBrk="1" hangingPunct="1"/>
            <a:r>
              <a:rPr lang="en-US" altLang="en-US" sz="3200" b="1"/>
              <a:t>Social embarrassment</a:t>
            </a:r>
            <a:r>
              <a:rPr lang="en-US" altLang="en-US" sz="3200"/>
              <a:t> is an emotional state experienced upon having a socially or professionally unacceptable act or condition revealed to others. This can result in some  loss of personal honor or dignity. </a:t>
            </a:r>
          </a:p>
          <a:p>
            <a:pPr eaLnBrk="1" hangingPunct="1"/>
            <a:r>
              <a:rPr lang="en-US" altLang="en-US" sz="3200" b="1">
                <a:solidFill>
                  <a:schemeClr val="accent2"/>
                </a:solidFill>
              </a:rPr>
              <a:t>(e.g. A doctor revealed privileged information about a celebrity=famous patient to the newspapers). </a:t>
            </a:r>
          </a:p>
          <a:p>
            <a:pPr eaLnBrk="1" hangingPunct="1">
              <a:buFontTx/>
              <a:buNone/>
            </a:pPr>
            <a:r>
              <a:rPr lang="en-US" altLang="en-US" sz="32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dissolve">
                                      <p:cBhvr>
                                        <p:cTn id="7" dur="500"/>
                                        <p:tgtEl>
                                          <p:spTgt spid="10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dissolve">
                                      <p:cBhvr>
                                        <p:cTn id="12" dur="500"/>
                                        <p:tgtEl>
                                          <p:spTgt spid="104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Effect transition="in" filter="dissolve">
                                      <p:cBhvr>
                                        <p:cTn id="17" dur="500"/>
                                        <p:tgtEl>
                                          <p:spTgt spid="1044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05B9A32-4CA3-41CE-9387-2934CB0FC957}"/>
              </a:ext>
            </a:extLst>
          </p:cNvPr>
          <p:cNvSpPr>
            <a:spLocks noGrp="1" noChangeArrowheads="1"/>
          </p:cNvSpPr>
          <p:nvPr>
            <p:ph type="title"/>
          </p:nvPr>
        </p:nvSpPr>
        <p:spPr>
          <a:xfrm>
            <a:off x="838200" y="609600"/>
            <a:ext cx="7620000" cy="762000"/>
          </a:xfrm>
          <a:ln>
            <a:solidFill>
              <a:schemeClr val="bg1"/>
            </a:solidFill>
          </a:ln>
        </p:spPr>
        <p:txBody>
          <a:bodyPr rtlCol="0">
            <a:normAutofit fontScale="90000"/>
          </a:bodyPr>
          <a:lstStyle/>
          <a:p>
            <a:pPr eaLnBrk="1" fontAlgn="auto" hangingPunct="1">
              <a:spcAft>
                <a:spcPts val="0"/>
              </a:spcAft>
              <a:defRPr/>
            </a:pPr>
            <a:r>
              <a:rPr lang="en-US" altLang="en-US" b="1" i="1">
                <a:solidFill>
                  <a:srgbClr val="CC0000"/>
                </a:solidFill>
              </a:rPr>
              <a:t>Medical Confidentiality</a:t>
            </a:r>
            <a:br>
              <a:rPr lang="en-US" altLang="en-US" b="1" i="1">
                <a:solidFill>
                  <a:srgbClr val="CC0000"/>
                </a:solidFill>
              </a:rPr>
            </a:br>
            <a:endParaRPr lang="en-US" altLang="en-US" b="1" i="1">
              <a:solidFill>
                <a:srgbClr val="CC0000"/>
              </a:solidFill>
            </a:endParaRPr>
          </a:p>
        </p:txBody>
      </p:sp>
      <p:sp>
        <p:nvSpPr>
          <p:cNvPr id="2051" name="Rectangle 3">
            <a:extLst>
              <a:ext uri="{FF2B5EF4-FFF2-40B4-BE49-F238E27FC236}">
                <a16:creationId xmlns:a16="http://schemas.microsoft.com/office/drawing/2014/main" id="{328721D9-A8D8-45EB-9F57-AC7702EE3A35}"/>
              </a:ext>
            </a:extLst>
          </p:cNvPr>
          <p:cNvSpPr>
            <a:spLocks noGrp="1" noChangeArrowheads="1"/>
          </p:cNvSpPr>
          <p:nvPr>
            <p:ph idx="1"/>
          </p:nvPr>
        </p:nvSpPr>
        <p:spPr>
          <a:xfrm>
            <a:off x="228600" y="1524000"/>
            <a:ext cx="8610600" cy="5029200"/>
          </a:xfrm>
        </p:spPr>
        <p:txBody>
          <a:bodyPr/>
          <a:lstStyle/>
          <a:p>
            <a:pPr algn="ctr" eaLnBrk="1" hangingPunct="1">
              <a:buFontTx/>
              <a:buNone/>
            </a:pPr>
            <a:r>
              <a:rPr lang="en-US" altLang="en-US" b="1"/>
              <a:t>  </a:t>
            </a:r>
            <a:r>
              <a:rPr lang="en-US" altLang="en-US" sz="2800" b="1"/>
              <a:t>It is the right of an individual to have </a:t>
            </a:r>
            <a:r>
              <a:rPr lang="en-US" altLang="en-US" sz="2800" b="1" u="sng">
                <a:solidFill>
                  <a:srgbClr val="FF0000"/>
                </a:solidFill>
              </a:rPr>
              <a:t>his personal, identifiable medical information kept private</a:t>
            </a:r>
            <a:r>
              <a:rPr lang="en-US" altLang="en-US" sz="2800" b="1" u="sng"/>
              <a:t>.</a:t>
            </a:r>
            <a:r>
              <a:rPr lang="en-US" altLang="en-US" sz="2800" u="sng"/>
              <a:t> </a:t>
            </a:r>
          </a:p>
          <a:p>
            <a:pPr eaLnBrk="1" hangingPunct="1">
              <a:buFontTx/>
              <a:buNone/>
            </a:pPr>
            <a:endParaRPr lang="en-US" altLang="en-US" u="sng"/>
          </a:p>
        </p:txBody>
      </p:sp>
      <p:pic>
        <p:nvPicPr>
          <p:cNvPr id="2053" name="Picture 5">
            <a:extLst>
              <a:ext uri="{FF2B5EF4-FFF2-40B4-BE49-F238E27FC236}">
                <a16:creationId xmlns:a16="http://schemas.microsoft.com/office/drawing/2014/main" id="{A0AE8E85-28D2-4FDE-82E7-272C42752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76600"/>
            <a:ext cx="43434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by="(-#ppt_w*2)" calcmode="lin" valueType="num">
                                      <p:cBhvr rctx="PPT">
                                        <p:cTn id="7" dur="500" autoRev="1" fill="hold">
                                          <p:stCondLst>
                                            <p:cond delay="0"/>
                                          </p:stCondLst>
                                        </p:cTn>
                                        <p:tgtEl>
                                          <p:spTgt spid="2050"/>
                                        </p:tgtEl>
                                        <p:attrNameLst>
                                          <p:attrName>ppt_w</p:attrName>
                                        </p:attrNameLst>
                                      </p:cBhvr>
                                    </p:anim>
                                    <p:anim by="(#ppt_w*0.50)" calcmode="lin" valueType="num">
                                      <p:cBhvr>
                                        <p:cTn id="8" dur="500" decel="50000" autoRev="1" fill="hold">
                                          <p:stCondLst>
                                            <p:cond delay="0"/>
                                          </p:stCondLst>
                                        </p:cTn>
                                        <p:tgtEl>
                                          <p:spTgt spid="2050"/>
                                        </p:tgtEl>
                                        <p:attrNameLst>
                                          <p:attrName>ppt_x</p:attrName>
                                        </p:attrNameLst>
                                      </p:cBhvr>
                                    </p:anim>
                                    <p:anim from="(-#ppt_h/2)" to="(#ppt_y)" calcmode="lin" valueType="num">
                                      <p:cBhvr>
                                        <p:cTn id="9" dur="1000" fill="hold">
                                          <p:stCondLst>
                                            <p:cond delay="0"/>
                                          </p:stCondLst>
                                        </p:cTn>
                                        <p:tgtEl>
                                          <p:spTgt spid="2050"/>
                                        </p:tgtEl>
                                        <p:attrNameLst>
                                          <p:attrName>ppt_y</p:attrName>
                                        </p:attrNameLst>
                                      </p:cBhvr>
                                    </p:anim>
                                    <p:animRot by="21600000">
                                      <p:cBhvr>
                                        <p:cTn id="10" dur="1000" fill="hold">
                                          <p:stCondLst>
                                            <p:cond delay="0"/>
                                          </p:stCondLst>
                                        </p:cTn>
                                        <p:tgtEl>
                                          <p:spTgt spid="2050"/>
                                        </p:tgtEl>
                                        <p:attrNameLst>
                                          <p:attrName>r</p:attrName>
                                        </p:attrNameLst>
                                      </p:cBhvr>
                                    </p:animRot>
                                  </p:childTnLst>
                                </p:cTn>
                              </p:par>
                            </p:childTnLst>
                          </p:cTn>
                        </p:par>
                        <p:par>
                          <p:cTn id="11" fill="hold" nodeType="afterGroup">
                            <p:stCondLst>
                              <p:cond delay="3100"/>
                            </p:stCondLst>
                            <p:childTnLst>
                              <p:par>
                                <p:cTn id="12" presetID="23" presetClass="entr" presetSubtype="528" fill="hold" grpId="0" nodeType="after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5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2051">
                                            <p:txEl>
                                              <p:pRg st="0" end="0"/>
                                            </p:txEl>
                                          </p:spTgt>
                                        </p:tgtEl>
                                        <p:attrNameLst>
                                          <p:attrName>ppt_x</p:attrName>
                                        </p:attrNameLst>
                                      </p:cBhvr>
                                      <p:tavLst>
                                        <p:tav tm="0">
                                          <p:val>
                                            <p:fltVal val="0.5"/>
                                          </p:val>
                                        </p:tav>
                                        <p:tav tm="100000">
                                          <p:val>
                                            <p:strVal val="#ppt_x"/>
                                          </p:val>
                                        </p:tav>
                                      </p:tavLst>
                                    </p:anim>
                                    <p:anim calcmode="lin" valueType="num">
                                      <p:cBhvr>
                                        <p:cTn id="17" dur="500" fill="hold"/>
                                        <p:tgtEl>
                                          <p:spTgt spid="2051">
                                            <p:txEl>
                                              <p:pRg st="0" end="0"/>
                                            </p:txEl>
                                          </p:spTgt>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3600"/>
                            </p:stCondLst>
                            <p:childTnLst>
                              <p:par>
                                <p:cTn id="19" presetID="20" presetClass="entr" presetSubtype="0" fill="hold" nodeType="afterEffect">
                                  <p:stCondLst>
                                    <p:cond delay="0"/>
                                  </p:stCondLst>
                                  <p:childTnLst>
                                    <p:set>
                                      <p:cBhvr>
                                        <p:cTn id="20" dur="1" fill="hold">
                                          <p:stCondLst>
                                            <p:cond delay="0"/>
                                          </p:stCondLst>
                                        </p:cTn>
                                        <p:tgtEl>
                                          <p:spTgt spid="2053"/>
                                        </p:tgtEl>
                                        <p:attrNameLst>
                                          <p:attrName>style.visibility</p:attrName>
                                        </p:attrNameLst>
                                      </p:cBhvr>
                                      <p:to>
                                        <p:strVal val="visible"/>
                                      </p:to>
                                    </p:set>
                                    <p:animEffect transition="in" filter="wedge">
                                      <p:cBhvr>
                                        <p:cTn id="21"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a:extLst>
              <a:ext uri="{FF2B5EF4-FFF2-40B4-BE49-F238E27FC236}">
                <a16:creationId xmlns:a16="http://schemas.microsoft.com/office/drawing/2014/main" id="{B87B9BB7-2C24-4E2E-B057-40D5D5B5ECD6}"/>
              </a:ext>
            </a:extLst>
          </p:cNvPr>
          <p:cNvSpPr>
            <a:spLocks noGrp="1" noChangeArrowheads="1"/>
          </p:cNvSpPr>
          <p:nvPr>
            <p:ph idx="1"/>
          </p:nvPr>
        </p:nvSpPr>
        <p:spPr>
          <a:xfrm>
            <a:off x="762000" y="762000"/>
            <a:ext cx="8153400" cy="4114800"/>
          </a:xfrm>
        </p:spPr>
        <p:txBody>
          <a:bodyPr/>
          <a:lstStyle/>
          <a:p>
            <a:pPr algn="just" eaLnBrk="1" hangingPunct="1"/>
            <a:r>
              <a:rPr lang="en-US" altLang="en-US" sz="2800" b="1"/>
              <a:t>Discrimination</a:t>
            </a:r>
            <a:r>
              <a:rPr lang="en-US" altLang="en-US" sz="2800"/>
              <a:t> is a term referring to the action taken toward or against a person of a certain group. It involves excluding or restricting of this person from opportunities that are available to others. </a:t>
            </a:r>
          </a:p>
          <a:p>
            <a:pPr eaLnBrk="1" hangingPunct="1"/>
            <a:r>
              <a:rPr lang="en-US" altLang="en-US" sz="2800" b="1">
                <a:solidFill>
                  <a:schemeClr val="accent2"/>
                </a:solidFill>
              </a:rPr>
              <a:t>(e.g. treating a white race patient for free while refusing to treat a black race patient).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dissolve">
                                      <p:cBhvr>
                                        <p:cTn id="7" dur="500"/>
                                        <p:tgtEl>
                                          <p:spTgt spid="1054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dissolve">
                                      <p:cBhvr>
                                        <p:cTn id="12" dur="500"/>
                                        <p:tgtEl>
                                          <p:spTgt spid="1054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5475">
                                            <p:txEl>
                                              <p:pRg st="0" end="0"/>
                                            </p:txEl>
                                          </p:spTgt>
                                        </p:tgtEl>
                                        <p:attrNameLst>
                                          <p:attrName>style.visibility</p:attrName>
                                        </p:attrNameLst>
                                      </p:cBhvr>
                                      <p:to>
                                        <p:strVal val="visible"/>
                                      </p:to>
                                    </p:set>
                                    <p:animEffect transition="in" filter="dissolve">
                                      <p:cBhvr>
                                        <p:cTn id="17" dur="500"/>
                                        <p:tgtEl>
                                          <p:spTgt spid="10547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5475">
                                            <p:txEl>
                                              <p:pRg st="1" end="1"/>
                                            </p:txEl>
                                          </p:spTgt>
                                        </p:tgtEl>
                                        <p:attrNameLst>
                                          <p:attrName>style.visibility</p:attrName>
                                        </p:attrNameLst>
                                      </p:cBhvr>
                                      <p:to>
                                        <p:strVal val="visible"/>
                                      </p:to>
                                    </p:set>
                                    <p:animEffect transition="in" filter="dissolve">
                                      <p:cBhvr>
                                        <p:cTn id="22" dur="500"/>
                                        <p:tgtEl>
                                          <p:spTgt spid="105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B1E7818B-F8CA-435C-840D-BBFA5C488D07}"/>
              </a:ext>
            </a:extLst>
          </p:cNvPr>
          <p:cNvSpPr>
            <a:spLocks noGrp="1" noChangeArrowheads="1"/>
          </p:cNvSpPr>
          <p:nvPr>
            <p:ph type="title"/>
          </p:nvPr>
        </p:nvSpPr>
        <p:spPr>
          <a:xfrm>
            <a:off x="685800" y="533400"/>
            <a:ext cx="7772400" cy="1219200"/>
          </a:xfrm>
        </p:spPr>
        <p:txBody>
          <a:bodyPr/>
          <a:lstStyle/>
          <a:p>
            <a:pPr eaLnBrk="1" hangingPunct="1"/>
            <a:r>
              <a:rPr lang="en-US" altLang="en-US" sz="3600" b="1"/>
              <a:t>Breach of confidentiality</a:t>
            </a:r>
            <a:br>
              <a:rPr lang="en-US" altLang="en-US" sz="3600" b="1"/>
            </a:br>
            <a:r>
              <a:rPr lang="en-US" altLang="en-US" sz="3600" b="1">
                <a:solidFill>
                  <a:srgbClr val="FF3300"/>
                </a:solidFill>
              </a:rPr>
              <a:t>Disclosure</a:t>
            </a:r>
            <a:br>
              <a:rPr lang="en-US" altLang="en-US" sz="3600">
                <a:solidFill>
                  <a:srgbClr val="FF3300"/>
                </a:solidFill>
              </a:rPr>
            </a:br>
            <a:endParaRPr lang="en-US" altLang="en-US" sz="3600" b="1"/>
          </a:p>
        </p:txBody>
      </p:sp>
      <p:sp>
        <p:nvSpPr>
          <p:cNvPr id="59395" name="Rectangle 3">
            <a:extLst>
              <a:ext uri="{FF2B5EF4-FFF2-40B4-BE49-F238E27FC236}">
                <a16:creationId xmlns:a16="http://schemas.microsoft.com/office/drawing/2014/main" id="{A2EAC846-5F47-4CC8-AA9F-893137563695}"/>
              </a:ext>
            </a:extLst>
          </p:cNvPr>
          <p:cNvSpPr>
            <a:spLocks noGrp="1" noChangeArrowheads="1"/>
          </p:cNvSpPr>
          <p:nvPr>
            <p:ph idx="1"/>
          </p:nvPr>
        </p:nvSpPr>
        <p:spPr>
          <a:xfrm>
            <a:off x="457200" y="1676400"/>
            <a:ext cx="8305800" cy="4876800"/>
          </a:xfrm>
        </p:spPr>
        <p:txBody>
          <a:bodyPr/>
          <a:lstStyle/>
          <a:p>
            <a:pPr eaLnBrk="1" hangingPunct="1"/>
            <a:r>
              <a:rPr lang="en-US" altLang="en-US" sz="3200"/>
              <a:t>It</a:t>
            </a:r>
            <a:r>
              <a:rPr lang="en-US" altLang="en-US" sz="3200" b="1"/>
              <a:t> </a:t>
            </a:r>
            <a:r>
              <a:rPr lang="en-US" altLang="en-US" sz="3200"/>
              <a:t>means that a physician discloses patient data that he has learned within the physician-patient relationship to other parties </a:t>
            </a:r>
            <a:r>
              <a:rPr lang="en-US" altLang="en-US" sz="3200" b="1" u="sng">
                <a:solidFill>
                  <a:srgbClr val="990033"/>
                </a:solidFill>
              </a:rPr>
              <a:t>without patient consent or court order</a:t>
            </a:r>
            <a:r>
              <a:rPr lang="en-US" altLang="en-US" sz="3200"/>
              <a:t>. </a:t>
            </a:r>
          </a:p>
        </p:txBody>
      </p:sp>
      <p:pic>
        <p:nvPicPr>
          <p:cNvPr id="59396" name="Picture 4">
            <a:extLst>
              <a:ext uri="{FF2B5EF4-FFF2-40B4-BE49-F238E27FC236}">
                <a16:creationId xmlns:a16="http://schemas.microsoft.com/office/drawing/2014/main" id="{29E3C1AD-ED1C-4FB1-83B5-0DA4A14B93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57600"/>
            <a:ext cx="23145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
            <a:extLst>
              <a:ext uri="{FF2B5EF4-FFF2-40B4-BE49-F238E27FC236}">
                <a16:creationId xmlns:a16="http://schemas.microsoft.com/office/drawing/2014/main" id="{BC7A97F2-50BC-47A7-878B-84635F5369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038600"/>
            <a:ext cx="22955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from="(-#ppt_w/2)" to="(#ppt_x)" calcmode="lin" valueType="num">
                                      <p:cBhvr>
                                        <p:cTn id="7" dur="600" fill="hold">
                                          <p:stCondLst>
                                            <p:cond delay="0"/>
                                          </p:stCondLst>
                                        </p:cTn>
                                        <p:tgtEl>
                                          <p:spTgt spid="59394"/>
                                        </p:tgtEl>
                                        <p:attrNameLst>
                                          <p:attrName>ppt_x</p:attrName>
                                        </p:attrNameLst>
                                      </p:cBhvr>
                                    </p:anim>
                                    <p:anim from="0" to="-1.0" calcmode="lin" valueType="num">
                                      <p:cBhvr>
                                        <p:cTn id="8" dur="200" decel="50000" autoRev="1" fill="hold">
                                          <p:stCondLst>
                                            <p:cond delay="600"/>
                                          </p:stCondLst>
                                        </p:cTn>
                                        <p:tgtEl>
                                          <p:spTgt spid="59394"/>
                                        </p:tgtEl>
                                        <p:attrNameLst>
                                          <p:attrName>xshear</p:attrName>
                                        </p:attrNameLst>
                                      </p:cBhvr>
                                    </p:anim>
                                    <p:animScale>
                                      <p:cBhvr>
                                        <p:cTn id="9" dur="200" decel="100000" autoRev="1" fill="hold">
                                          <p:stCondLst>
                                            <p:cond delay="600"/>
                                          </p:stCondLst>
                                        </p:cTn>
                                        <p:tgtEl>
                                          <p:spTgt spid="59394"/>
                                        </p:tgtEl>
                                      </p:cBhvr>
                                      <p:from x="100000" y="100000"/>
                                      <p:to x="80000" y="100000"/>
                                    </p:animScale>
                                    <p:anim by="(#ppt_h/3+#ppt_w*0.1)" calcmode="lin" valueType="num">
                                      <p:cBhvr additive="sum">
                                        <p:cTn id="10" dur="200" decel="100000" autoRev="1" fill="hold">
                                          <p:stCondLst>
                                            <p:cond delay="600"/>
                                          </p:stCondLst>
                                        </p:cTn>
                                        <p:tgtEl>
                                          <p:spTgt spid="5939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59395">
                                            <p:txEl>
                                              <p:pRg st="0" end="0"/>
                                            </p:txEl>
                                          </p:spTgt>
                                        </p:tgtEl>
                                        <p:attrNameLst>
                                          <p:attrName>style.visibility</p:attrName>
                                        </p:attrNameLst>
                                      </p:cBhvr>
                                      <p:to>
                                        <p:strVal val="visible"/>
                                      </p:to>
                                    </p:set>
                                    <p:animEffect transition="in" filter="strips(downRight)">
                                      <p:cBhvr>
                                        <p:cTn id="15" dur="500"/>
                                        <p:tgtEl>
                                          <p:spTgt spid="59395">
                                            <p:txEl>
                                              <p:pRg st="0" end="0"/>
                                            </p:txEl>
                                          </p:spTgt>
                                        </p:tgtEl>
                                      </p:cBhvr>
                                    </p:animEffect>
                                  </p:childTnLst>
                                </p:cTn>
                              </p:par>
                            </p:childTnLst>
                          </p:cTn>
                        </p:par>
                        <p:par>
                          <p:cTn id="16" fill="hold" nodeType="afterGroup">
                            <p:stCondLst>
                              <p:cond delay="500"/>
                            </p:stCondLst>
                            <p:childTnLst>
                              <p:par>
                                <p:cTn id="17" presetID="52" presetClass="entr" presetSubtype="0" fill="hold" nodeType="afterEffect">
                                  <p:stCondLst>
                                    <p:cond delay="0"/>
                                  </p:stCondLst>
                                  <p:childTnLst>
                                    <p:set>
                                      <p:cBhvr>
                                        <p:cTn id="18" dur="1" fill="hold">
                                          <p:stCondLst>
                                            <p:cond delay="0"/>
                                          </p:stCondLst>
                                        </p:cTn>
                                        <p:tgtEl>
                                          <p:spTgt spid="59396"/>
                                        </p:tgtEl>
                                        <p:attrNameLst>
                                          <p:attrName>style.visibility</p:attrName>
                                        </p:attrNameLst>
                                      </p:cBhvr>
                                      <p:to>
                                        <p:strVal val="visible"/>
                                      </p:to>
                                    </p:set>
                                    <p:animScale>
                                      <p:cBhvr>
                                        <p:cTn id="19" dur="1000" decel="50000" fill="hold">
                                          <p:stCondLst>
                                            <p:cond delay="0"/>
                                          </p:stCondLst>
                                        </p:cTn>
                                        <p:tgtEl>
                                          <p:spTgt spid="593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9396"/>
                                        </p:tgtEl>
                                        <p:attrNameLst>
                                          <p:attrName>ppt_x</p:attrName>
                                          <p:attrName>ppt_y</p:attrName>
                                        </p:attrNameLst>
                                      </p:cBhvr>
                                    </p:animMotion>
                                    <p:animEffect transition="in" filter="fade">
                                      <p:cBhvr>
                                        <p:cTn id="21" dur="1000"/>
                                        <p:tgtEl>
                                          <p:spTgt spid="59396"/>
                                        </p:tgtEl>
                                      </p:cBhvr>
                                    </p:animEffect>
                                  </p:childTnLst>
                                </p:cTn>
                              </p:par>
                            </p:childTnLst>
                          </p:cTn>
                        </p:par>
                        <p:par>
                          <p:cTn id="22" fill="hold" nodeType="afterGroup">
                            <p:stCondLst>
                              <p:cond delay="1500"/>
                            </p:stCondLst>
                            <p:childTnLst>
                              <p:par>
                                <p:cTn id="23" presetID="29" presetClass="entr" presetSubtype="0" fill="hold" nodeType="afterEffect">
                                  <p:stCondLst>
                                    <p:cond delay="0"/>
                                  </p:stCondLst>
                                  <p:childTnLst>
                                    <p:set>
                                      <p:cBhvr>
                                        <p:cTn id="24" dur="1" fill="hold">
                                          <p:stCondLst>
                                            <p:cond delay="0"/>
                                          </p:stCondLst>
                                        </p:cTn>
                                        <p:tgtEl>
                                          <p:spTgt spid="59397"/>
                                        </p:tgtEl>
                                        <p:attrNameLst>
                                          <p:attrName>style.visibility</p:attrName>
                                        </p:attrNameLst>
                                      </p:cBhvr>
                                      <p:to>
                                        <p:strVal val="visible"/>
                                      </p:to>
                                    </p:set>
                                    <p:anim calcmode="lin" valueType="num">
                                      <p:cBhvr>
                                        <p:cTn id="25" dur="1000" fill="hold"/>
                                        <p:tgtEl>
                                          <p:spTgt spid="59397"/>
                                        </p:tgtEl>
                                        <p:attrNameLst>
                                          <p:attrName>ppt_x</p:attrName>
                                        </p:attrNameLst>
                                      </p:cBhvr>
                                      <p:tavLst>
                                        <p:tav tm="0">
                                          <p:val>
                                            <p:strVal val="#ppt_x-.2"/>
                                          </p:val>
                                        </p:tav>
                                        <p:tav tm="100000">
                                          <p:val>
                                            <p:strVal val="#ppt_x"/>
                                          </p:val>
                                        </p:tav>
                                      </p:tavLst>
                                    </p:anim>
                                    <p:anim calcmode="lin" valueType="num">
                                      <p:cBhvr>
                                        <p:cTn id="26" dur="1000" fill="hold"/>
                                        <p:tgtEl>
                                          <p:spTgt spid="5939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Rectangle 8">
            <a:extLst>
              <a:ext uri="{FF2B5EF4-FFF2-40B4-BE49-F238E27FC236}">
                <a16:creationId xmlns:a16="http://schemas.microsoft.com/office/drawing/2014/main" id="{F88FD291-47B9-446E-9DDD-6F413B0F9C5A}"/>
              </a:ext>
            </a:extLst>
          </p:cNvPr>
          <p:cNvSpPr>
            <a:spLocks noGrp="1" noChangeArrowheads="1"/>
          </p:cNvSpPr>
          <p:nvPr>
            <p:ph type="title"/>
          </p:nvPr>
        </p:nvSpPr>
        <p:spPr>
          <a:xfrm>
            <a:off x="685800" y="304800"/>
            <a:ext cx="7772400" cy="1143000"/>
          </a:xfrm>
          <a:noFill/>
        </p:spPr>
        <p:txBody>
          <a:bodyPr/>
          <a:lstStyle/>
          <a:p>
            <a:pPr eaLnBrk="1" hangingPunct="1"/>
            <a:r>
              <a:rPr lang="en-US" altLang="en-US" b="1"/>
              <a:t>Breach of confidentiality</a:t>
            </a:r>
          </a:p>
        </p:txBody>
      </p:sp>
      <p:sp>
        <p:nvSpPr>
          <p:cNvPr id="60419" name="Rectangle 3">
            <a:extLst>
              <a:ext uri="{FF2B5EF4-FFF2-40B4-BE49-F238E27FC236}">
                <a16:creationId xmlns:a16="http://schemas.microsoft.com/office/drawing/2014/main" id="{EA81BB98-4DEA-4559-92EC-03AE9C8904FF}"/>
              </a:ext>
            </a:extLst>
          </p:cNvPr>
          <p:cNvSpPr>
            <a:spLocks noGrp="1" noChangeArrowheads="1"/>
          </p:cNvSpPr>
          <p:nvPr>
            <p:ph idx="1"/>
          </p:nvPr>
        </p:nvSpPr>
        <p:spPr>
          <a:xfrm>
            <a:off x="685800" y="1371600"/>
            <a:ext cx="8153400" cy="5257800"/>
          </a:xfrm>
        </p:spPr>
        <p:txBody>
          <a:bodyPr/>
          <a:lstStyle/>
          <a:p>
            <a:pPr eaLnBrk="1" hangingPunct="1"/>
            <a:r>
              <a:rPr lang="en-US" altLang="en-US" sz="3200"/>
              <a:t>Breach of medical confidentiality resulting in </a:t>
            </a:r>
            <a:r>
              <a:rPr lang="en-US" altLang="en-US" sz="3200" b="1" i="1">
                <a:solidFill>
                  <a:srgbClr val="990033"/>
                </a:solidFill>
              </a:rPr>
              <a:t>physical</a:t>
            </a:r>
            <a:r>
              <a:rPr lang="en-US" altLang="en-US" sz="3200"/>
              <a:t>, </a:t>
            </a:r>
            <a:r>
              <a:rPr lang="en-US" altLang="en-US" sz="3200" b="1" i="1">
                <a:solidFill>
                  <a:srgbClr val="990033"/>
                </a:solidFill>
              </a:rPr>
              <a:t>psychological</a:t>
            </a:r>
            <a:r>
              <a:rPr lang="en-US" altLang="en-US" sz="3200"/>
              <a:t> or </a:t>
            </a:r>
            <a:r>
              <a:rPr lang="en-US" altLang="en-US" sz="3200" b="1" i="1">
                <a:solidFill>
                  <a:srgbClr val="990033"/>
                </a:solidFill>
              </a:rPr>
              <a:t>financial</a:t>
            </a:r>
            <a:r>
              <a:rPr lang="en-US" altLang="en-US" sz="3200"/>
              <a:t> harm to the patient subjects physicians to punishment by law.</a:t>
            </a:r>
          </a:p>
          <a:p>
            <a:pPr eaLnBrk="1" hangingPunct="1"/>
            <a:endParaRPr lang="en-US" altLang="en-US" sz="3200"/>
          </a:p>
        </p:txBody>
      </p:sp>
      <p:pic>
        <p:nvPicPr>
          <p:cNvPr id="60420" name="Picture 4">
            <a:extLst>
              <a:ext uri="{FF2B5EF4-FFF2-40B4-BE49-F238E27FC236}">
                <a16:creationId xmlns:a16="http://schemas.microsoft.com/office/drawing/2014/main" id="{C88BE8B9-0DD6-4BCD-AAC3-4E3676A4D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3505200"/>
            <a:ext cx="21145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a:extLst>
              <a:ext uri="{FF2B5EF4-FFF2-40B4-BE49-F238E27FC236}">
                <a16:creationId xmlns:a16="http://schemas.microsoft.com/office/drawing/2014/main" id="{397F3657-4AF5-42AF-99C1-14956D4245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052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6" name="Picture 10">
            <a:extLst>
              <a:ext uri="{FF2B5EF4-FFF2-40B4-BE49-F238E27FC236}">
                <a16:creationId xmlns:a16="http://schemas.microsoft.com/office/drawing/2014/main" id="{F6B01484-512A-496E-A161-ADF724F26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876800"/>
            <a:ext cx="32099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0424"/>
                                        </p:tgtEl>
                                        <p:attrNameLst>
                                          <p:attrName>style.visibility</p:attrName>
                                        </p:attrNameLst>
                                      </p:cBhvr>
                                      <p:to>
                                        <p:strVal val="visible"/>
                                      </p:to>
                                    </p:set>
                                    <p:anim from="(-#ppt_w/2)" to="(#ppt_x)" calcmode="lin" valueType="num">
                                      <p:cBhvr>
                                        <p:cTn id="7" dur="600" fill="hold">
                                          <p:stCondLst>
                                            <p:cond delay="0"/>
                                          </p:stCondLst>
                                        </p:cTn>
                                        <p:tgtEl>
                                          <p:spTgt spid="60424"/>
                                        </p:tgtEl>
                                        <p:attrNameLst>
                                          <p:attrName>ppt_x</p:attrName>
                                        </p:attrNameLst>
                                      </p:cBhvr>
                                    </p:anim>
                                    <p:anim from="0" to="-1.0" calcmode="lin" valueType="num">
                                      <p:cBhvr>
                                        <p:cTn id="8" dur="200" decel="50000" autoRev="1" fill="hold">
                                          <p:stCondLst>
                                            <p:cond delay="600"/>
                                          </p:stCondLst>
                                        </p:cTn>
                                        <p:tgtEl>
                                          <p:spTgt spid="60424"/>
                                        </p:tgtEl>
                                        <p:attrNameLst>
                                          <p:attrName>xshear</p:attrName>
                                        </p:attrNameLst>
                                      </p:cBhvr>
                                    </p:anim>
                                    <p:animScale>
                                      <p:cBhvr>
                                        <p:cTn id="9" dur="200" decel="100000" autoRev="1" fill="hold">
                                          <p:stCondLst>
                                            <p:cond delay="600"/>
                                          </p:stCondLst>
                                        </p:cTn>
                                        <p:tgtEl>
                                          <p:spTgt spid="60424"/>
                                        </p:tgtEl>
                                      </p:cBhvr>
                                      <p:from x="100000" y="100000"/>
                                      <p:to x="80000" y="100000"/>
                                    </p:animScale>
                                    <p:anim by="(#ppt_h/3+#ppt_w*0.1)" calcmode="lin" valueType="num">
                                      <p:cBhvr additive="sum">
                                        <p:cTn id="10" dur="200" decel="100000" autoRev="1" fill="hold">
                                          <p:stCondLst>
                                            <p:cond delay="600"/>
                                          </p:stCondLst>
                                        </p:cTn>
                                        <p:tgtEl>
                                          <p:spTgt spid="6042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nodeType="clickEffect">
                                  <p:stCondLst>
                                    <p:cond delay="0"/>
                                  </p:stCondLst>
                                  <p:childTnLst>
                                    <p:set>
                                      <p:cBhvr>
                                        <p:cTn id="14" dur="1" fill="hold">
                                          <p:stCondLst>
                                            <p:cond delay="0"/>
                                          </p:stCondLst>
                                        </p:cTn>
                                        <p:tgtEl>
                                          <p:spTgt spid="60419">
                                            <p:txEl>
                                              <p:pRg st="0" end="0"/>
                                            </p:txEl>
                                          </p:spTgt>
                                        </p:tgtEl>
                                        <p:attrNameLst>
                                          <p:attrName>style.visibility</p:attrName>
                                        </p:attrNameLst>
                                      </p:cBhvr>
                                      <p:to>
                                        <p:strVal val="visible"/>
                                      </p:to>
                                    </p:set>
                                    <p:animEffect transition="in" filter="strips(downRight)">
                                      <p:cBhvr>
                                        <p:cTn id="15" dur="500"/>
                                        <p:tgtEl>
                                          <p:spTgt spid="60419">
                                            <p:txEl>
                                              <p:pRg st="0" end="0"/>
                                            </p:txEl>
                                          </p:spTgt>
                                        </p:tgtEl>
                                      </p:cBhvr>
                                    </p:animEffect>
                                  </p:childTnLst>
                                </p:cTn>
                              </p:par>
                            </p:childTnLst>
                          </p:cTn>
                        </p:par>
                        <p:par>
                          <p:cTn id="16" fill="hold" nodeType="afterGroup">
                            <p:stCondLst>
                              <p:cond delay="500"/>
                            </p:stCondLst>
                            <p:childTnLst>
                              <p:par>
                                <p:cTn id="17" presetID="29" presetClass="entr" presetSubtype="0" fill="hold" nodeType="afterEffect">
                                  <p:stCondLst>
                                    <p:cond delay="0"/>
                                  </p:stCondLst>
                                  <p:childTnLst>
                                    <p:set>
                                      <p:cBhvr>
                                        <p:cTn id="18" dur="1" fill="hold">
                                          <p:stCondLst>
                                            <p:cond delay="0"/>
                                          </p:stCondLst>
                                        </p:cTn>
                                        <p:tgtEl>
                                          <p:spTgt spid="60421"/>
                                        </p:tgtEl>
                                        <p:attrNameLst>
                                          <p:attrName>style.visibility</p:attrName>
                                        </p:attrNameLst>
                                      </p:cBhvr>
                                      <p:to>
                                        <p:strVal val="visible"/>
                                      </p:to>
                                    </p:set>
                                    <p:anim calcmode="lin" valueType="num">
                                      <p:cBhvr>
                                        <p:cTn id="19" dur="1000" fill="hold"/>
                                        <p:tgtEl>
                                          <p:spTgt spid="60421"/>
                                        </p:tgtEl>
                                        <p:attrNameLst>
                                          <p:attrName>ppt_x</p:attrName>
                                        </p:attrNameLst>
                                      </p:cBhvr>
                                      <p:tavLst>
                                        <p:tav tm="0">
                                          <p:val>
                                            <p:strVal val="#ppt_x-.2"/>
                                          </p:val>
                                        </p:tav>
                                        <p:tav tm="100000">
                                          <p:val>
                                            <p:strVal val="#ppt_x"/>
                                          </p:val>
                                        </p:tav>
                                      </p:tavLst>
                                    </p:anim>
                                    <p:anim calcmode="lin" valueType="num">
                                      <p:cBhvr>
                                        <p:cTn id="20" dur="1000" fill="hold"/>
                                        <p:tgtEl>
                                          <p:spTgt spid="6042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0421"/>
                                        </p:tgtEl>
                                      </p:cBhvr>
                                    </p:animEffect>
                                  </p:childTnLst>
                                </p:cTn>
                              </p:par>
                            </p:childTnLst>
                          </p:cTn>
                        </p:par>
                        <p:par>
                          <p:cTn id="22" fill="hold" nodeType="afterGroup">
                            <p:stCondLst>
                              <p:cond delay="1500"/>
                            </p:stCondLst>
                            <p:childTnLst>
                              <p:par>
                                <p:cTn id="23" presetID="29" presetClass="entr" presetSubtype="0" fill="hold" nodeType="afterEffect">
                                  <p:stCondLst>
                                    <p:cond delay="0"/>
                                  </p:stCondLst>
                                  <p:childTnLst>
                                    <p:set>
                                      <p:cBhvr>
                                        <p:cTn id="24" dur="1" fill="hold">
                                          <p:stCondLst>
                                            <p:cond delay="0"/>
                                          </p:stCondLst>
                                        </p:cTn>
                                        <p:tgtEl>
                                          <p:spTgt spid="60420"/>
                                        </p:tgtEl>
                                        <p:attrNameLst>
                                          <p:attrName>style.visibility</p:attrName>
                                        </p:attrNameLst>
                                      </p:cBhvr>
                                      <p:to>
                                        <p:strVal val="visible"/>
                                      </p:to>
                                    </p:set>
                                    <p:anim calcmode="lin" valueType="num">
                                      <p:cBhvr>
                                        <p:cTn id="25" dur="1000" fill="hold"/>
                                        <p:tgtEl>
                                          <p:spTgt spid="60420"/>
                                        </p:tgtEl>
                                        <p:attrNameLst>
                                          <p:attrName>ppt_x</p:attrName>
                                        </p:attrNameLst>
                                      </p:cBhvr>
                                      <p:tavLst>
                                        <p:tav tm="0">
                                          <p:val>
                                            <p:strVal val="#ppt_x-.2"/>
                                          </p:val>
                                        </p:tav>
                                        <p:tav tm="100000">
                                          <p:val>
                                            <p:strVal val="#ppt_x"/>
                                          </p:val>
                                        </p:tav>
                                      </p:tavLst>
                                    </p:anim>
                                    <p:anim calcmode="lin" valueType="num">
                                      <p:cBhvr>
                                        <p:cTn id="26" dur="1000" fill="hold"/>
                                        <p:tgtEl>
                                          <p:spTgt spid="6042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0420"/>
                                        </p:tgtEl>
                                      </p:cBhvr>
                                    </p:animEffect>
                                  </p:childTnLst>
                                </p:cTn>
                              </p:par>
                            </p:childTnLst>
                          </p:cTn>
                        </p:par>
                        <p:par>
                          <p:cTn id="28" fill="hold" nodeType="afterGroup">
                            <p:stCondLst>
                              <p:cond delay="2500"/>
                            </p:stCondLst>
                            <p:childTnLst>
                              <p:par>
                                <p:cTn id="29" presetID="29" presetClass="entr" presetSubtype="0" fill="hold" nodeType="afterEffect">
                                  <p:stCondLst>
                                    <p:cond delay="0"/>
                                  </p:stCondLst>
                                  <p:childTnLst>
                                    <p:set>
                                      <p:cBhvr>
                                        <p:cTn id="30" dur="1" fill="hold">
                                          <p:stCondLst>
                                            <p:cond delay="0"/>
                                          </p:stCondLst>
                                        </p:cTn>
                                        <p:tgtEl>
                                          <p:spTgt spid="60426"/>
                                        </p:tgtEl>
                                        <p:attrNameLst>
                                          <p:attrName>style.visibility</p:attrName>
                                        </p:attrNameLst>
                                      </p:cBhvr>
                                      <p:to>
                                        <p:strVal val="visible"/>
                                      </p:to>
                                    </p:set>
                                    <p:anim calcmode="lin" valueType="num">
                                      <p:cBhvr>
                                        <p:cTn id="31" dur="1000" fill="hold"/>
                                        <p:tgtEl>
                                          <p:spTgt spid="60426"/>
                                        </p:tgtEl>
                                        <p:attrNameLst>
                                          <p:attrName>ppt_x</p:attrName>
                                        </p:attrNameLst>
                                      </p:cBhvr>
                                      <p:tavLst>
                                        <p:tav tm="0">
                                          <p:val>
                                            <p:strVal val="#ppt_x-.2"/>
                                          </p:val>
                                        </p:tav>
                                        <p:tav tm="100000">
                                          <p:val>
                                            <p:strVal val="#ppt_x"/>
                                          </p:val>
                                        </p:tav>
                                      </p:tavLst>
                                    </p:anim>
                                    <p:anim calcmode="lin" valueType="num">
                                      <p:cBhvr>
                                        <p:cTn id="32" dur="1000" fill="hold"/>
                                        <p:tgtEl>
                                          <p:spTgt spid="6042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46432513-113D-482F-9D4A-A1B805FC0287}"/>
              </a:ext>
            </a:extLst>
          </p:cNvPr>
          <p:cNvSpPr>
            <a:spLocks noGrp="1"/>
          </p:cNvSpPr>
          <p:nvPr>
            <p:ph idx="1"/>
          </p:nvPr>
        </p:nvSpPr>
        <p:spPr>
          <a:xfrm>
            <a:off x="685800" y="609600"/>
            <a:ext cx="7772400" cy="5638800"/>
          </a:xfrm>
        </p:spPr>
        <p:txBody>
          <a:bodyPr/>
          <a:lstStyle/>
          <a:p>
            <a:pPr algn="just" eaLnBrk="1" hangingPunct="1"/>
            <a:r>
              <a:rPr lang="en-US" altLang="en-US" sz="2800" b="1" i="1" u="sng">
                <a:solidFill>
                  <a:srgbClr val="FF0000"/>
                </a:solidFill>
              </a:rPr>
              <a:t>There are three points that should be considered in accusing a physician of divulging patient’s secret :</a:t>
            </a:r>
          </a:p>
          <a:p>
            <a:pPr algn="just" eaLnBrk="1" hangingPunct="1">
              <a:buFontTx/>
              <a:buNone/>
            </a:pPr>
            <a:endParaRPr lang="en-US" altLang="en-US" sz="2800"/>
          </a:p>
          <a:p>
            <a:pPr algn="just" eaLnBrk="1" hangingPunct="1">
              <a:buFontTx/>
              <a:buNone/>
            </a:pPr>
            <a:r>
              <a:rPr lang="en-US" altLang="en-US" sz="3200" u="sng">
                <a:solidFill>
                  <a:srgbClr val="FF0000"/>
                </a:solidFill>
              </a:rPr>
              <a:t>1.There was divulging of a secret.</a:t>
            </a:r>
          </a:p>
          <a:p>
            <a:pPr algn="just" eaLnBrk="1" hangingPunct="1">
              <a:buFontTx/>
              <a:buNone/>
            </a:pPr>
            <a:r>
              <a:rPr lang="en-US" altLang="en-US" sz="3200" u="sng">
                <a:solidFill>
                  <a:srgbClr val="FF0000"/>
                </a:solidFill>
              </a:rPr>
              <a:t>2.The secret was known to the physician through his profession.</a:t>
            </a:r>
          </a:p>
          <a:p>
            <a:pPr algn="just" eaLnBrk="1" hangingPunct="1">
              <a:buFontTx/>
              <a:buNone/>
            </a:pPr>
            <a:r>
              <a:rPr lang="en-US" altLang="en-US" sz="3200" u="sng">
                <a:solidFill>
                  <a:srgbClr val="FF0000"/>
                </a:solidFill>
              </a:rPr>
              <a:t>3.The disclosure of the secret lead to harm or damage to the patient (physical or psychological).</a:t>
            </a:r>
          </a:p>
          <a:p>
            <a:pPr eaLnBrk="1" hangingPunct="1">
              <a:buFontTx/>
              <a:buNone/>
            </a:pPr>
            <a:endParaRPr lang="ar-EG"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EFD9482-1C3E-4B21-8365-BCE0038F4EBD}"/>
              </a:ext>
            </a:extLst>
          </p:cNvPr>
          <p:cNvSpPr>
            <a:spLocks noGrp="1" noChangeArrowheads="1"/>
          </p:cNvSpPr>
          <p:nvPr>
            <p:ph type="title"/>
          </p:nvPr>
        </p:nvSpPr>
        <p:spPr>
          <a:xfrm>
            <a:off x="381000" y="533400"/>
            <a:ext cx="8763000" cy="762000"/>
          </a:xfrm>
        </p:spPr>
        <p:txBody>
          <a:bodyPr rtlCol="0">
            <a:normAutofit fontScale="90000"/>
          </a:bodyPr>
          <a:lstStyle/>
          <a:p>
            <a:pPr eaLnBrk="1" fontAlgn="auto" hangingPunct="1">
              <a:spcAft>
                <a:spcPts val="0"/>
              </a:spcAft>
              <a:defRPr/>
            </a:pPr>
            <a:r>
              <a:rPr lang="en-US" altLang="en-US" sz="4000" b="1" u="sng" dirty="0">
                <a:solidFill>
                  <a:srgbClr val="FF3300"/>
                </a:solidFill>
              </a:rPr>
              <a:t>When can confidentiality be breached?</a:t>
            </a:r>
            <a:br>
              <a:rPr lang="en-US" altLang="en-US" b="1" u="sng" dirty="0">
                <a:solidFill>
                  <a:srgbClr val="FF3300"/>
                </a:solidFill>
              </a:rPr>
            </a:br>
            <a:endParaRPr lang="en-US" altLang="en-US" u="sng" dirty="0"/>
          </a:p>
        </p:txBody>
      </p:sp>
      <p:sp>
        <p:nvSpPr>
          <p:cNvPr id="62467" name="Rectangle 3">
            <a:extLst>
              <a:ext uri="{FF2B5EF4-FFF2-40B4-BE49-F238E27FC236}">
                <a16:creationId xmlns:a16="http://schemas.microsoft.com/office/drawing/2014/main" id="{339F3E2C-E0D9-4985-B788-FFA86474FFB6}"/>
              </a:ext>
            </a:extLst>
          </p:cNvPr>
          <p:cNvSpPr>
            <a:spLocks noGrp="1" noChangeArrowheads="1"/>
          </p:cNvSpPr>
          <p:nvPr>
            <p:ph idx="1"/>
          </p:nvPr>
        </p:nvSpPr>
        <p:spPr>
          <a:xfrm>
            <a:off x="0" y="1143000"/>
            <a:ext cx="8915400" cy="4953000"/>
          </a:xfrm>
        </p:spPr>
        <p:txBody>
          <a:bodyPr/>
          <a:lstStyle/>
          <a:p>
            <a:pPr indent="-61913" eaLnBrk="1" hangingPunct="1">
              <a:buFontTx/>
              <a:buNone/>
            </a:pPr>
            <a:r>
              <a:rPr lang="en-US" altLang="en-US" sz="2800" b="1" u="sng">
                <a:solidFill>
                  <a:srgbClr val="FF0000"/>
                </a:solidFill>
              </a:rPr>
              <a:t>Confidentiality is NOT an absolute obligation. Situations arise where the harm in maintaining confidentiality is GREATER than that brought by disclosing  information. </a:t>
            </a:r>
          </a:p>
        </p:txBody>
      </p:sp>
      <p:pic>
        <p:nvPicPr>
          <p:cNvPr id="62469" name="Picture 5">
            <a:extLst>
              <a:ext uri="{FF2B5EF4-FFF2-40B4-BE49-F238E27FC236}">
                <a16:creationId xmlns:a16="http://schemas.microsoft.com/office/drawing/2014/main" id="{79DADE26-268D-43BC-AEE2-2028E3F5AB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38600"/>
            <a:ext cx="25050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a:extLst>
              <a:ext uri="{FF2B5EF4-FFF2-40B4-BE49-F238E27FC236}">
                <a16:creationId xmlns:a16="http://schemas.microsoft.com/office/drawing/2014/main" id="{F5C295E3-9D9B-4A90-A02F-9E2AFDA98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810000"/>
            <a:ext cx="19240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decel="50000" fill="hold">
                                          <p:stCondLst>
                                            <p:cond delay="0"/>
                                          </p:stCondLst>
                                        </p:cTn>
                                        <p:tgtEl>
                                          <p:spTgt spid="6246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246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246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246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246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246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246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2467">
                                            <p:txEl>
                                              <p:pRg st="0" end="0"/>
                                            </p:txEl>
                                          </p:spTgt>
                                        </p:tgtEl>
                                      </p:cBhvr>
                                    </p:animEffect>
                                  </p:childTnLst>
                                </p:cTn>
                              </p:par>
                            </p:childTnLst>
                          </p:cTn>
                        </p:par>
                        <p:par>
                          <p:cTn id="15" fill="hold" nodeType="afterGroup">
                            <p:stCondLst>
                              <p:cond delay="1000"/>
                            </p:stCondLst>
                            <p:childTnLst>
                              <p:par>
                                <p:cTn id="16" presetID="30" presetClass="entr" presetSubtype="0" fill="hold" nodeType="afterEffect">
                                  <p:stCondLst>
                                    <p:cond delay="0"/>
                                  </p:stCondLst>
                                  <p:childTnLst>
                                    <p:set>
                                      <p:cBhvr>
                                        <p:cTn id="17" dur="1" fill="hold">
                                          <p:stCondLst>
                                            <p:cond delay="0"/>
                                          </p:stCondLst>
                                        </p:cTn>
                                        <p:tgtEl>
                                          <p:spTgt spid="62469"/>
                                        </p:tgtEl>
                                        <p:attrNameLst>
                                          <p:attrName>style.visibility</p:attrName>
                                        </p:attrNameLst>
                                      </p:cBhvr>
                                      <p:to>
                                        <p:strVal val="visible"/>
                                      </p:to>
                                    </p:set>
                                    <p:animEffect transition="in" filter="fade">
                                      <p:cBhvr>
                                        <p:cTn id="18" dur="800" decel="100000"/>
                                        <p:tgtEl>
                                          <p:spTgt spid="62469"/>
                                        </p:tgtEl>
                                      </p:cBhvr>
                                    </p:animEffect>
                                    <p:anim calcmode="lin" valueType="num">
                                      <p:cBhvr>
                                        <p:cTn id="19" dur="800" decel="100000" fill="hold"/>
                                        <p:tgtEl>
                                          <p:spTgt spid="62469"/>
                                        </p:tgtEl>
                                        <p:attrNameLst>
                                          <p:attrName>style.rotation</p:attrName>
                                        </p:attrNameLst>
                                      </p:cBhvr>
                                      <p:tavLst>
                                        <p:tav tm="0">
                                          <p:val>
                                            <p:fltVal val="-90"/>
                                          </p:val>
                                        </p:tav>
                                        <p:tav tm="100000">
                                          <p:val>
                                            <p:fltVal val="0"/>
                                          </p:val>
                                        </p:tav>
                                      </p:tavLst>
                                    </p:anim>
                                    <p:anim calcmode="lin" valueType="num">
                                      <p:cBhvr>
                                        <p:cTn id="20" dur="800" decel="100000" fill="hold"/>
                                        <p:tgtEl>
                                          <p:spTgt spid="62469"/>
                                        </p:tgtEl>
                                        <p:attrNameLst>
                                          <p:attrName>ppt_x</p:attrName>
                                        </p:attrNameLst>
                                      </p:cBhvr>
                                      <p:tavLst>
                                        <p:tav tm="0">
                                          <p:val>
                                            <p:strVal val="#ppt_x+0.4"/>
                                          </p:val>
                                        </p:tav>
                                        <p:tav tm="100000">
                                          <p:val>
                                            <p:strVal val="#ppt_x-0.05"/>
                                          </p:val>
                                        </p:tav>
                                      </p:tavLst>
                                    </p:anim>
                                    <p:anim calcmode="lin" valueType="num">
                                      <p:cBhvr>
                                        <p:cTn id="21" dur="800" decel="100000" fill="hold"/>
                                        <p:tgtEl>
                                          <p:spTgt spid="62469"/>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2469"/>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2469"/>
                                        </p:tgtEl>
                                        <p:attrNameLst>
                                          <p:attrName>ppt_y</p:attrName>
                                        </p:attrNameLst>
                                      </p:cBhvr>
                                      <p:tavLst>
                                        <p:tav tm="0">
                                          <p:val>
                                            <p:strVal val="#ppt_y+0.1"/>
                                          </p:val>
                                        </p:tav>
                                        <p:tav tm="100000">
                                          <p:val>
                                            <p:strVal val="#ppt_y"/>
                                          </p:val>
                                        </p:tav>
                                      </p:tavLst>
                                    </p:anim>
                                  </p:childTnLst>
                                </p:cTn>
                              </p:par>
                            </p:childTnLst>
                          </p:cTn>
                        </p:par>
                        <p:par>
                          <p:cTn id="24" fill="hold" nodeType="afterGroup">
                            <p:stCondLst>
                              <p:cond delay="2000"/>
                            </p:stCondLst>
                            <p:childTnLst>
                              <p:par>
                                <p:cTn id="25" presetID="52" presetClass="entr" presetSubtype="0" fill="hold" nodeType="afterEffect">
                                  <p:stCondLst>
                                    <p:cond delay="0"/>
                                  </p:stCondLst>
                                  <p:childTnLst>
                                    <p:set>
                                      <p:cBhvr>
                                        <p:cTn id="26" dur="1" fill="hold">
                                          <p:stCondLst>
                                            <p:cond delay="0"/>
                                          </p:stCondLst>
                                        </p:cTn>
                                        <p:tgtEl>
                                          <p:spTgt spid="62470"/>
                                        </p:tgtEl>
                                        <p:attrNameLst>
                                          <p:attrName>style.visibility</p:attrName>
                                        </p:attrNameLst>
                                      </p:cBhvr>
                                      <p:to>
                                        <p:strVal val="visible"/>
                                      </p:to>
                                    </p:set>
                                    <p:animScale>
                                      <p:cBhvr>
                                        <p:cTn id="27" dur="1000" decel="50000" fill="hold">
                                          <p:stCondLst>
                                            <p:cond delay="0"/>
                                          </p:stCondLst>
                                        </p:cTn>
                                        <p:tgtEl>
                                          <p:spTgt spid="624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2470"/>
                                        </p:tgtEl>
                                        <p:attrNameLst>
                                          <p:attrName>ppt_x</p:attrName>
                                          <p:attrName>ppt_y</p:attrName>
                                        </p:attrNameLst>
                                      </p:cBhvr>
                                    </p:animMotion>
                                    <p:animEffect transition="in" filter="fade">
                                      <p:cBhvr>
                                        <p:cTn id="29" dur="10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EAC3CBBA-ADC8-4A6D-AC63-0697D0856EB0}"/>
              </a:ext>
            </a:extLst>
          </p:cNvPr>
          <p:cNvSpPr>
            <a:spLocks noGrp="1" noChangeArrowheads="1"/>
          </p:cNvSpPr>
          <p:nvPr>
            <p:ph idx="1"/>
          </p:nvPr>
        </p:nvSpPr>
        <p:spPr>
          <a:xfrm>
            <a:off x="457200" y="620713"/>
            <a:ext cx="8229600" cy="5475287"/>
          </a:xfrm>
        </p:spPr>
        <p:txBody>
          <a:bodyPr/>
          <a:lstStyle/>
          <a:p>
            <a:pPr eaLnBrk="1" hangingPunct="1"/>
            <a:r>
              <a:rPr lang="en-US" altLang="en-US" sz="3600" b="1"/>
              <a:t>Disclosure of professional secrecy may be:</a:t>
            </a:r>
          </a:p>
          <a:p>
            <a:pPr eaLnBrk="1" hangingPunct="1">
              <a:buFontTx/>
              <a:buNone/>
            </a:pPr>
            <a:r>
              <a:rPr lang="en-US" altLang="en-US" b="1"/>
              <a:t>I- With </a:t>
            </a:r>
            <a:r>
              <a:rPr lang="en-US" altLang="en-US" sz="3600" b="1"/>
              <a:t>patient`s expressed consent.</a:t>
            </a:r>
          </a:p>
          <a:p>
            <a:pPr eaLnBrk="1" hangingPunct="1">
              <a:buFontTx/>
              <a:buNone/>
            </a:pPr>
            <a:r>
              <a:rPr lang="en-US" altLang="en-US" sz="3600" b="1"/>
              <a:t>II- </a:t>
            </a:r>
            <a:r>
              <a:rPr lang="en-US" altLang="en-US" b="1"/>
              <a:t>With </a:t>
            </a:r>
            <a:r>
              <a:rPr lang="en-US" altLang="en-US" sz="3600" b="1"/>
              <a:t>patient`s implied consent .</a:t>
            </a:r>
          </a:p>
          <a:p>
            <a:pPr eaLnBrk="1" hangingPunct="1">
              <a:buFontTx/>
              <a:buNone/>
            </a:pPr>
            <a:r>
              <a:rPr lang="en-US" altLang="en-US" sz="3600" b="1"/>
              <a:t>III- Without patient`s consent</a:t>
            </a:r>
            <a:r>
              <a:rPr lang="en-US" altLang="en-US" b="1"/>
              <a:t>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06F682FD-D8FE-41FB-B5FB-E49F0BB24C2B}"/>
              </a:ext>
            </a:extLst>
          </p:cNvPr>
          <p:cNvSpPr>
            <a:spLocks noGrp="1" noChangeArrowheads="1"/>
          </p:cNvSpPr>
          <p:nvPr>
            <p:ph idx="1"/>
          </p:nvPr>
        </p:nvSpPr>
        <p:spPr>
          <a:xfrm>
            <a:off x="179388" y="549275"/>
            <a:ext cx="8713787" cy="5546725"/>
          </a:xfrm>
        </p:spPr>
        <p:txBody>
          <a:bodyPr rtlCol="0">
            <a:normAutofit/>
          </a:bodyPr>
          <a:lstStyle/>
          <a:p>
            <a:pPr eaLnBrk="1" fontAlgn="auto" hangingPunct="1">
              <a:spcAft>
                <a:spcPts val="0"/>
              </a:spcAft>
              <a:buFontTx/>
              <a:buNone/>
              <a:defRPr/>
            </a:pPr>
            <a:r>
              <a:rPr lang="en-US" sz="3600" b="1" dirty="0"/>
              <a:t>I- Disclosures where patient`s expressed consent is needed:</a:t>
            </a:r>
          </a:p>
          <a:p>
            <a:pPr eaLnBrk="1" fontAlgn="auto" hangingPunct="1">
              <a:spcAft>
                <a:spcPts val="0"/>
              </a:spcAft>
              <a:buFontTx/>
              <a:buNone/>
              <a:defRPr/>
            </a:pPr>
            <a:r>
              <a:rPr lang="en-US" b="1" dirty="0"/>
              <a:t> 1- For purposes such as research, epidemiology, registries.</a:t>
            </a:r>
          </a:p>
          <a:p>
            <a:pPr eaLnBrk="1" fontAlgn="auto" hangingPunct="1">
              <a:spcAft>
                <a:spcPts val="0"/>
              </a:spcAft>
              <a:buFontTx/>
              <a:buNone/>
              <a:defRPr/>
            </a:pPr>
            <a:r>
              <a:rPr lang="en-US" dirty="0">
                <a:solidFill>
                  <a:schemeClr val="bg2">
                    <a:lumMod val="60000"/>
                    <a:lumOff val="40000"/>
                  </a:schemeClr>
                </a:solidFill>
              </a:rPr>
              <a:t>   </a:t>
            </a:r>
            <a:r>
              <a:rPr lang="en-US" b="1" dirty="0"/>
              <a:t>a- Approved by ethics committee.</a:t>
            </a:r>
          </a:p>
          <a:p>
            <a:pPr eaLnBrk="1" fontAlgn="auto" hangingPunct="1">
              <a:spcAft>
                <a:spcPts val="0"/>
              </a:spcAft>
              <a:buFontTx/>
              <a:buNone/>
              <a:defRPr/>
            </a:pPr>
            <a:r>
              <a:rPr lang="en-US" b="1" dirty="0"/>
              <a:t>   b- Ensure no harm to patient.</a:t>
            </a:r>
          </a:p>
          <a:p>
            <a:pPr eaLnBrk="1" fontAlgn="auto" hangingPunct="1">
              <a:spcAft>
                <a:spcPts val="0"/>
              </a:spcAft>
              <a:buFontTx/>
              <a:buNone/>
              <a:defRPr/>
            </a:pPr>
            <a:r>
              <a:rPr lang="en-US" b="1" dirty="0"/>
              <a:t>   c- Delink patient</a:t>
            </a:r>
            <a:r>
              <a:rPr lang="en-US" b="1" dirty="0">
                <a:latin typeface="Arial" pitchFamily="34" charset="0"/>
              </a:rPr>
              <a:t>’</a:t>
            </a:r>
            <a:r>
              <a:rPr lang="en-US" b="1" dirty="0"/>
              <a:t>s identifiable data.</a:t>
            </a:r>
            <a:endParaRPr lang="ar-EG" b="1" dirty="0"/>
          </a:p>
          <a:p>
            <a:pPr eaLnBrk="1" fontAlgn="auto" hangingPunct="1">
              <a:spcAft>
                <a:spcPts val="0"/>
              </a:spcAft>
              <a:buFontTx/>
              <a:buNone/>
              <a:defRPr/>
            </a:pPr>
            <a:r>
              <a:rPr lang="en-US" b="1" dirty="0"/>
              <a:t> 2-</a:t>
            </a:r>
            <a:r>
              <a:rPr lang="en-US" dirty="0"/>
              <a:t> </a:t>
            </a:r>
            <a:r>
              <a:rPr lang="en-US" b="1" dirty="0"/>
              <a:t>To insurance companies.</a:t>
            </a:r>
          </a:p>
          <a:p>
            <a:pPr eaLnBrk="1" fontAlgn="auto" hangingPunct="1">
              <a:spcAft>
                <a:spcPts val="0"/>
              </a:spcAft>
              <a:buFontTx/>
              <a:buNone/>
              <a:defRPr/>
            </a:pPr>
            <a:r>
              <a:rPr lang="en-US" b="1" dirty="0"/>
              <a:t> 3-</a:t>
            </a:r>
            <a:r>
              <a:rPr lang="en-US" dirty="0"/>
              <a:t>  </a:t>
            </a:r>
            <a:r>
              <a:rPr lang="en-US" b="1" dirty="0"/>
              <a:t>In pre-employment examination.</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A68F0099-4C70-4D9B-934E-A3088BE5DE2A}"/>
              </a:ext>
            </a:extLst>
          </p:cNvPr>
          <p:cNvSpPr>
            <a:spLocks noGrp="1" noChangeArrowheads="1"/>
          </p:cNvSpPr>
          <p:nvPr>
            <p:ph idx="1"/>
          </p:nvPr>
        </p:nvSpPr>
        <p:spPr>
          <a:xfrm>
            <a:off x="457200" y="549275"/>
            <a:ext cx="8229600" cy="5546725"/>
          </a:xfrm>
        </p:spPr>
        <p:txBody>
          <a:bodyPr/>
          <a:lstStyle/>
          <a:p>
            <a:pPr eaLnBrk="1" hangingPunct="1"/>
            <a:endParaRPr lang="en-US" altLang="en-US"/>
          </a:p>
          <a:p>
            <a:pPr eaLnBrk="1" hangingPunct="1">
              <a:buFontTx/>
              <a:buNone/>
            </a:pPr>
            <a:r>
              <a:rPr lang="en-US" altLang="en-US" sz="3600" b="1"/>
              <a:t>We must ensure that:</a:t>
            </a:r>
          </a:p>
          <a:p>
            <a:pPr algn="just" eaLnBrk="1" hangingPunct="1"/>
            <a:r>
              <a:rPr lang="en-US" altLang="en-US" b="1"/>
              <a:t>Patient understands nature &amp; effects of disclosure.</a:t>
            </a:r>
          </a:p>
          <a:p>
            <a:pPr algn="just" eaLnBrk="1" hangingPunct="1"/>
            <a:r>
              <a:rPr lang="en-US" altLang="en-US" b="1"/>
              <a:t>Reports to 3rd parties must always be with written consent. Consent should be original, addressed to a named doctor.</a:t>
            </a:r>
          </a:p>
          <a:p>
            <a:pPr algn="just" eaLnBrk="1" hangingPunct="1"/>
            <a:r>
              <a:rPr lang="en-US" altLang="en-US" b="1"/>
              <a:t>Clear indication of reason &amp; material.</a:t>
            </a:r>
          </a:p>
          <a:p>
            <a:pPr algn="just" eaLnBrk="1" hangingPunct="1"/>
            <a:r>
              <a:rPr lang="en-US" altLang="en-US" b="1"/>
              <a:t>Hand document is given to the patient.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010CF219-D457-44F2-97B9-5E76F3A316CC}"/>
              </a:ext>
            </a:extLst>
          </p:cNvPr>
          <p:cNvSpPr>
            <a:spLocks noGrp="1" noChangeArrowheads="1"/>
          </p:cNvSpPr>
          <p:nvPr>
            <p:ph idx="1"/>
          </p:nvPr>
        </p:nvSpPr>
        <p:spPr>
          <a:xfrm>
            <a:off x="457200" y="765175"/>
            <a:ext cx="8229600" cy="5330825"/>
          </a:xfrm>
        </p:spPr>
        <p:txBody>
          <a:bodyPr/>
          <a:lstStyle/>
          <a:p>
            <a:pPr eaLnBrk="1" hangingPunct="1">
              <a:buFontTx/>
              <a:buNone/>
            </a:pPr>
            <a:r>
              <a:rPr lang="en-US" altLang="en-US" sz="3600" b="1"/>
              <a:t>II-Patients may give implied consent to disclosure for:</a:t>
            </a:r>
          </a:p>
          <a:p>
            <a:pPr algn="just" eaLnBrk="1" hangingPunct="1">
              <a:buFontTx/>
              <a:buNone/>
            </a:pPr>
            <a:r>
              <a:rPr lang="en-US" altLang="en-US" b="1"/>
              <a:t>   Sharing information in the health care team or with others providing care. Only necessary information for effective care of patient is disclosed.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99A6D79C-AD3D-4788-9605-7A83E5C77AA5}"/>
              </a:ext>
            </a:extLst>
          </p:cNvPr>
          <p:cNvSpPr>
            <a:spLocks noGrp="1" noChangeArrowheads="1"/>
          </p:cNvSpPr>
          <p:nvPr>
            <p:ph idx="1"/>
          </p:nvPr>
        </p:nvSpPr>
        <p:spPr>
          <a:xfrm>
            <a:off x="250825" y="549275"/>
            <a:ext cx="8435975" cy="5546725"/>
          </a:xfrm>
        </p:spPr>
        <p:txBody>
          <a:bodyPr/>
          <a:lstStyle/>
          <a:p>
            <a:pPr eaLnBrk="1" hangingPunct="1">
              <a:buFontTx/>
              <a:buNone/>
            </a:pPr>
            <a:r>
              <a:rPr lang="en-US" altLang="en-US" sz="3600" b="1"/>
              <a:t>III-Disclosures without patient`s consent</a:t>
            </a:r>
            <a:r>
              <a:rPr lang="en-US" altLang="en-US" b="1"/>
              <a:t> </a:t>
            </a:r>
            <a:r>
              <a:rPr lang="en-US" altLang="en-US" b="1">
                <a:solidFill>
                  <a:srgbClr val="FF3300"/>
                </a:solidFill>
              </a:rPr>
              <a:t>:</a:t>
            </a:r>
            <a:endParaRPr lang="en-US" altLang="en-US">
              <a:solidFill>
                <a:srgbClr val="FF3300"/>
              </a:solidFill>
            </a:endParaRPr>
          </a:p>
          <a:p>
            <a:pPr algn="just" eaLnBrk="1" hangingPunct="1"/>
            <a:r>
              <a:rPr lang="en-US" altLang="en-US" sz="2800" b="1"/>
              <a:t>Certain patient information is exempted by law and reports to proper authorities are required without patient consent.</a:t>
            </a:r>
          </a:p>
          <a:p>
            <a:pPr eaLnBrk="1" hangingPunct="1">
              <a:buFontTx/>
              <a:buNone/>
            </a:pPr>
            <a:r>
              <a:rPr lang="en-US" altLang="en-US" sz="2800" b="1">
                <a:solidFill>
                  <a:srgbClr val="66FF33"/>
                </a:solidFill>
              </a:rPr>
              <a:t>I- </a:t>
            </a:r>
            <a:r>
              <a:rPr lang="en-US" altLang="en-US" sz="2800" b="1" u="sng">
                <a:solidFill>
                  <a:srgbClr val="66FF33"/>
                </a:solidFill>
              </a:rPr>
              <a:t>Disclosure required by Law:</a:t>
            </a:r>
            <a:r>
              <a:rPr lang="en-US" altLang="en-US" sz="2800" b="1"/>
              <a:t>              </a:t>
            </a:r>
          </a:p>
          <a:p>
            <a:pPr eaLnBrk="1" hangingPunct="1">
              <a:buFontTx/>
              <a:buNone/>
            </a:pPr>
            <a:r>
              <a:rPr lang="en-US" altLang="en-US" sz="2800" b="1"/>
              <a:t>     1- Notification of births, deaths, abortion, accidents, poisoning.</a:t>
            </a:r>
          </a:p>
          <a:p>
            <a:pPr eaLnBrk="1" hangingPunct="1">
              <a:buFontTx/>
              <a:buNone/>
            </a:pPr>
            <a:r>
              <a:rPr lang="en-US" altLang="en-US" sz="2800" b="1"/>
              <a:t>    2- Order of court, malpractice cases, criminal cases (violence), compensation.</a:t>
            </a:r>
          </a:p>
          <a:p>
            <a:pPr eaLnBrk="1" hangingPunct="1">
              <a:buFontTx/>
              <a:buNone/>
            </a:pPr>
            <a:r>
              <a:rPr lang="en-US" altLang="en-US" sz="2800" b="1"/>
              <a:t>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FED6ABC-CAF7-455E-85C7-110C48319EDA}"/>
              </a:ext>
            </a:extLst>
          </p:cNvPr>
          <p:cNvSpPr>
            <a:spLocks noGrp="1" noChangeArrowheads="1"/>
          </p:cNvSpPr>
          <p:nvPr>
            <p:ph type="title"/>
          </p:nvPr>
        </p:nvSpPr>
        <p:spPr>
          <a:xfrm>
            <a:off x="457200" y="457200"/>
            <a:ext cx="8305800" cy="6934200"/>
          </a:xfrm>
        </p:spPr>
        <p:txBody>
          <a:bodyPr/>
          <a:lstStyle/>
          <a:p>
            <a:pPr eaLnBrk="1" hangingPunct="1"/>
            <a:r>
              <a:rPr lang="en-US" altLang="en-US" sz="4000" b="1">
                <a:solidFill>
                  <a:srgbClr val="0066FF"/>
                </a:solidFill>
              </a:rPr>
              <a:t>                    Confidentiality.</a:t>
            </a:r>
            <a:br>
              <a:rPr lang="en-US" altLang="en-US" sz="4000" b="1">
                <a:solidFill>
                  <a:srgbClr val="FF3300"/>
                </a:solidFill>
              </a:rPr>
            </a:br>
            <a:r>
              <a:rPr lang="en-US" altLang="en-US" sz="4000" b="1">
                <a:solidFill>
                  <a:srgbClr val="FF3300"/>
                </a:solidFill>
              </a:rPr>
              <a:t>*</a:t>
            </a:r>
            <a:r>
              <a:rPr lang="en-US" altLang="en-US" sz="3200" b="1">
                <a:solidFill>
                  <a:srgbClr val="000000"/>
                </a:solidFill>
              </a:rPr>
              <a:t>Patient confidentiality means that personal and medical information given to a </a:t>
            </a:r>
            <a:r>
              <a:rPr lang="en-US" altLang="en-US" sz="3200" b="1"/>
              <a:t>health care provider </a:t>
            </a:r>
            <a:r>
              <a:rPr lang="en-US" altLang="en-US" sz="3200" b="1">
                <a:solidFill>
                  <a:srgbClr val="000000"/>
                </a:solidFill>
              </a:rPr>
              <a:t>will not be disclosed to others unless the individual has given </a:t>
            </a:r>
            <a:r>
              <a:rPr lang="en-US" altLang="en-US" sz="3200" b="1" u="sng">
                <a:solidFill>
                  <a:srgbClr val="FF0000"/>
                </a:solidFill>
              </a:rPr>
              <a:t>specific permission </a:t>
            </a:r>
            <a:r>
              <a:rPr lang="en-US" altLang="en-US" sz="3200" b="1">
                <a:solidFill>
                  <a:srgbClr val="000000"/>
                </a:solidFill>
              </a:rPr>
              <a:t>for such release. </a:t>
            </a:r>
            <a:br>
              <a:rPr lang="en-US" altLang="en-US" sz="3200" b="1">
                <a:solidFill>
                  <a:srgbClr val="000000"/>
                </a:solidFill>
              </a:rPr>
            </a:br>
            <a:br>
              <a:rPr lang="en-US" altLang="en-US" sz="3200" b="1"/>
            </a:br>
            <a:r>
              <a:rPr lang="en-US" altLang="en-US" sz="3200" b="1"/>
              <a:t> *Such information should be available only  to the </a:t>
            </a:r>
            <a:r>
              <a:rPr lang="en-US" altLang="en-US" sz="3200" b="1" i="1" u="sng">
                <a:solidFill>
                  <a:srgbClr val="FF0000"/>
                </a:solidFill>
              </a:rPr>
              <a:t>treating physician</a:t>
            </a:r>
            <a:r>
              <a:rPr lang="en-US" altLang="en-US" sz="3200" b="1" u="sng">
                <a:solidFill>
                  <a:srgbClr val="FF0000"/>
                </a:solidFill>
              </a:rPr>
              <a:t> </a:t>
            </a:r>
            <a:r>
              <a:rPr lang="en-US" altLang="en-US" sz="3200" b="1"/>
              <a:t>and </a:t>
            </a:r>
            <a:r>
              <a:rPr lang="en-US" altLang="en-US" sz="3200" b="1" i="1">
                <a:solidFill>
                  <a:srgbClr val="CC0000"/>
                </a:solidFill>
              </a:rPr>
              <a:t>other medical personnel</a:t>
            </a:r>
            <a:r>
              <a:rPr lang="en-US" altLang="en-US" sz="3200" b="1"/>
              <a:t> involved in the patient's care.</a:t>
            </a:r>
            <a:br>
              <a:rPr lang="en-US" altLang="en-US" sz="3200" b="1"/>
            </a:br>
            <a:br>
              <a:rPr lang="en-US" altLang="en-US" sz="3200" b="1"/>
            </a:br>
            <a:r>
              <a:rPr lang="en-US" altLang="en-US" sz="3200" b="1"/>
              <a:t>*</a:t>
            </a:r>
            <a:r>
              <a:rPr lang="en-US" altLang="en-US" sz="3200" b="1" u="sng">
                <a:solidFill>
                  <a:srgbClr val="FF0000"/>
                </a:solidFill>
              </a:rPr>
              <a:t>Children, elderly, mentally disabled and the dead </a:t>
            </a:r>
            <a:r>
              <a:rPr lang="en-US" altLang="en-US" sz="3200" b="1"/>
              <a:t>all have the same right to confidentiality. </a:t>
            </a:r>
            <a:br>
              <a:rPr lang="en-US" altLang="en-US" sz="3200" b="1"/>
            </a:br>
            <a:br>
              <a:rPr lang="en-US" altLang="en-US" sz="3200" b="1"/>
            </a:br>
            <a:endParaRPr lang="en-US" altLang="en-US" sz="32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800" decel="100000"/>
                                        <p:tgtEl>
                                          <p:spTgt spid="40962"/>
                                        </p:tgtEl>
                                      </p:cBhvr>
                                    </p:animEffect>
                                    <p:anim calcmode="lin" valueType="num">
                                      <p:cBhvr>
                                        <p:cTn id="8" dur="800" decel="100000" fill="hold"/>
                                        <p:tgtEl>
                                          <p:spTgt spid="40962"/>
                                        </p:tgtEl>
                                        <p:attrNameLst>
                                          <p:attrName>style.rotation</p:attrName>
                                        </p:attrNameLst>
                                      </p:cBhvr>
                                      <p:tavLst>
                                        <p:tav tm="0">
                                          <p:val>
                                            <p:fltVal val="-90"/>
                                          </p:val>
                                        </p:tav>
                                        <p:tav tm="100000">
                                          <p:val>
                                            <p:fltVal val="0"/>
                                          </p:val>
                                        </p:tav>
                                      </p:tavLst>
                                    </p:anim>
                                    <p:anim calcmode="lin" valueType="num">
                                      <p:cBhvr>
                                        <p:cTn id="9" dur="800" decel="100000" fill="hold"/>
                                        <p:tgtEl>
                                          <p:spTgt spid="40962"/>
                                        </p:tgtEl>
                                        <p:attrNameLst>
                                          <p:attrName>ppt_x</p:attrName>
                                        </p:attrNameLst>
                                      </p:cBhvr>
                                      <p:tavLst>
                                        <p:tav tm="0">
                                          <p:val>
                                            <p:strVal val="#ppt_x+0.4"/>
                                          </p:val>
                                        </p:tav>
                                        <p:tav tm="100000">
                                          <p:val>
                                            <p:strVal val="#ppt_x-0.05"/>
                                          </p:val>
                                        </p:tav>
                                      </p:tavLst>
                                    </p:anim>
                                    <p:anim calcmode="lin" valueType="num">
                                      <p:cBhvr>
                                        <p:cTn id="10" dur="800" decel="100000" fill="hold"/>
                                        <p:tgtEl>
                                          <p:spTgt spid="409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6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B8926A05-01E0-41D9-82F4-F20BE62DD104}"/>
              </a:ext>
            </a:extLst>
          </p:cNvPr>
          <p:cNvSpPr>
            <a:spLocks noGrp="1" noChangeArrowheads="1"/>
          </p:cNvSpPr>
          <p:nvPr>
            <p:ph idx="1"/>
          </p:nvPr>
        </p:nvSpPr>
        <p:spPr>
          <a:xfrm>
            <a:off x="323850" y="476250"/>
            <a:ext cx="8640763" cy="5619750"/>
          </a:xfrm>
        </p:spPr>
        <p:txBody>
          <a:bodyPr/>
          <a:lstStyle/>
          <a:p>
            <a:pPr eaLnBrk="1" hangingPunct="1">
              <a:buFontTx/>
              <a:buNone/>
            </a:pPr>
            <a:endParaRPr lang="en-US" altLang="en-US" b="1"/>
          </a:p>
          <a:p>
            <a:pPr eaLnBrk="1" hangingPunct="1">
              <a:buFontTx/>
              <a:buNone/>
            </a:pPr>
            <a:r>
              <a:rPr lang="en-US" altLang="en-US" b="1"/>
              <a:t>3- </a:t>
            </a:r>
            <a:r>
              <a:rPr lang="en-US" altLang="en-US" sz="2800" b="1"/>
              <a:t>Threats of serious  harm to another ( prevent crimes) </a:t>
            </a:r>
          </a:p>
          <a:p>
            <a:pPr eaLnBrk="1" hangingPunct="1">
              <a:buFontTx/>
              <a:buNone/>
            </a:pPr>
            <a:r>
              <a:rPr lang="en-US" altLang="en-US" sz="2800" b="1"/>
              <a:t>4- Child abuse (physical/sexual)</a:t>
            </a:r>
          </a:p>
          <a:p>
            <a:pPr eaLnBrk="1" hangingPunct="1">
              <a:buFontTx/>
              <a:buNone/>
            </a:pPr>
            <a:r>
              <a:rPr lang="en-US" altLang="en-US" sz="2800" b="1"/>
              <a:t>5- RTAs involving drugs/alcohol.</a:t>
            </a:r>
          </a:p>
          <a:p>
            <a:pPr algn="just" eaLnBrk="1" hangingPunct="1">
              <a:buFontTx/>
              <a:buNone/>
            </a:pPr>
            <a:r>
              <a:rPr lang="en-US" altLang="en-US" sz="2800" b="1"/>
              <a:t>6-Public health risk: A reportable communicable infectious diseases :tuberculosis, hepatitis, AIDS, typhoid fever, tetanus, meningococcal meningitis, diphtheria, anthrax, malaria, poliomyelitis, smallpox, brucellosis, leprosy.</a:t>
            </a:r>
          </a:p>
          <a:p>
            <a:pPr eaLnBrk="1" hangingPunct="1">
              <a:buFontTx/>
              <a:buNone/>
            </a:pPr>
            <a:r>
              <a:rPr lang="en-US" altLang="en-US" sz="2800" b="1"/>
              <a:t> </a:t>
            </a:r>
          </a:p>
          <a:p>
            <a:pPr eaLnBrk="1" hangingPunct="1"/>
            <a:endParaRPr lang="en-US" altLang="en-US"/>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C1A1FF53-F566-47F9-B75B-CB8800A7FB66}"/>
              </a:ext>
            </a:extLst>
          </p:cNvPr>
          <p:cNvSpPr>
            <a:spLocks noGrp="1" noChangeArrowheads="1"/>
          </p:cNvSpPr>
          <p:nvPr>
            <p:ph idx="1"/>
          </p:nvPr>
        </p:nvSpPr>
        <p:spPr>
          <a:xfrm>
            <a:off x="457200" y="549275"/>
            <a:ext cx="8229600" cy="5546725"/>
          </a:xfrm>
        </p:spPr>
        <p:txBody>
          <a:bodyPr/>
          <a:lstStyle/>
          <a:p>
            <a:pPr eaLnBrk="1" hangingPunct="1">
              <a:buFontTx/>
              <a:buNone/>
            </a:pPr>
            <a:r>
              <a:rPr lang="en-US" altLang="en-US" sz="3200" b="1" u="sng"/>
              <a:t>II- Disclosure for patient</a:t>
            </a:r>
            <a:r>
              <a:rPr lang="en-US" altLang="en-US" sz="3200" b="1" u="sng">
                <a:latin typeface="Arial" panose="020B0604020202020204" pitchFamily="34" charset="0"/>
              </a:rPr>
              <a:t>’</a:t>
            </a:r>
            <a:r>
              <a:rPr lang="en-US" altLang="en-US" sz="3200" b="1" u="sng"/>
              <a:t>s benefit:</a:t>
            </a:r>
          </a:p>
          <a:p>
            <a:pPr eaLnBrk="1" hangingPunct="1"/>
            <a:r>
              <a:rPr lang="en-US" altLang="en-US" sz="3200" b="1"/>
              <a:t>In times of emergency.</a:t>
            </a:r>
          </a:p>
          <a:p>
            <a:pPr eaLnBrk="1" hangingPunct="1"/>
            <a:r>
              <a:rPr lang="en-US" altLang="en-US" sz="3200" b="1"/>
              <a:t>If the Patient is incompetent or minor.</a:t>
            </a:r>
          </a:p>
          <a:p>
            <a:pPr eaLnBrk="1" hangingPunct="1"/>
            <a:r>
              <a:rPr lang="en-US" altLang="en-US" sz="3200" b="1"/>
              <a:t>To prevent harm to patient  e.g epilepsy, Psychotic patients.</a:t>
            </a:r>
          </a:p>
          <a:p>
            <a:pPr eaLnBrk="1" hangingPunct="1"/>
            <a:r>
              <a:rPr lang="en-US" altLang="en-US" sz="3200" b="1"/>
              <a:t>when a patient may be a victim of neglect or abuse.</a:t>
            </a:r>
          </a:p>
          <a:p>
            <a:pPr eaLnBrk="1" hangingPunct="1"/>
            <a:endParaRPr lang="en-US" altLang="en-US" sz="32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0C4AED48-8A96-4B9C-9384-D0107E14D64F}"/>
              </a:ext>
            </a:extLst>
          </p:cNvPr>
          <p:cNvSpPr>
            <a:spLocks noGrp="1" noChangeArrowheads="1"/>
          </p:cNvSpPr>
          <p:nvPr>
            <p:ph idx="1"/>
          </p:nvPr>
        </p:nvSpPr>
        <p:spPr>
          <a:xfrm>
            <a:off x="457200" y="549275"/>
            <a:ext cx="8229600" cy="5546725"/>
          </a:xfrm>
        </p:spPr>
        <p:txBody>
          <a:bodyPr/>
          <a:lstStyle/>
          <a:p>
            <a:pPr eaLnBrk="1" hangingPunct="1">
              <a:buFontTx/>
              <a:buNone/>
            </a:pPr>
            <a:r>
              <a:rPr lang="en-US" altLang="en-US" sz="3200" b="1" u="sng"/>
              <a:t>III- Disclosure to prevent harm to others:</a:t>
            </a:r>
          </a:p>
          <a:p>
            <a:pPr eaLnBrk="1" hangingPunct="1"/>
            <a:r>
              <a:rPr lang="en-US" altLang="en-US" sz="3200" b="1"/>
              <a:t>Psychotic patients.   </a:t>
            </a:r>
            <a:r>
              <a:rPr lang="ar-SA" altLang="en-US" sz="3200" b="1"/>
              <a:t>مادة 4 من قانون العقوبات</a:t>
            </a:r>
            <a:r>
              <a:rPr lang="ar-EG" altLang="en-US" sz="3200" b="1"/>
              <a:t>)</a:t>
            </a:r>
            <a:r>
              <a:rPr lang="en-US" altLang="en-US" sz="3200" b="1"/>
              <a:t>).</a:t>
            </a:r>
          </a:p>
          <a:p>
            <a:pPr eaLnBrk="1" hangingPunct="1"/>
            <a:r>
              <a:rPr lang="en-US" altLang="en-US" sz="3200" b="1"/>
              <a:t>To prevent the occurrence of crimes. </a:t>
            </a:r>
            <a:endParaRPr lang="ar-EG" altLang="en-US" sz="3200" b="1"/>
          </a:p>
          <a:p>
            <a:pPr eaLnBrk="1" hangingPunct="1"/>
            <a:r>
              <a:rPr lang="en-US" altLang="en-US" sz="3200" b="1"/>
              <a:t>Infectious diseases (HIV, Hepatitis)</a:t>
            </a:r>
          </a:p>
          <a:p>
            <a:pPr eaLnBrk="1" hangingPunct="1">
              <a:buFontTx/>
              <a:buNone/>
            </a:pPr>
            <a:r>
              <a:rPr lang="en-US" altLang="en-US" sz="3200" b="1" u="sng"/>
              <a:t>IV- Disclosure to safe guard national security:</a:t>
            </a:r>
            <a:r>
              <a:rPr lang="en-US" altLang="en-US" sz="3200" b="1"/>
              <a:t> e.g. terrorist activity.</a:t>
            </a:r>
          </a:p>
          <a:p>
            <a:pPr eaLnBrk="1" hangingPunct="1">
              <a:buFontTx/>
              <a:buNone/>
            </a:pPr>
            <a:endParaRPr lang="en-US" altLang="en-US" sz="3200"/>
          </a:p>
          <a:p>
            <a:pPr eaLnBrk="1" hangingPunct="1">
              <a:buFontTx/>
              <a:buNone/>
            </a:pPr>
            <a:endParaRPr lang="en-US" altLang="en-US" sz="3200"/>
          </a:p>
          <a:p>
            <a:pPr eaLnBrk="1" hangingPunct="1">
              <a:buFontTx/>
              <a:buNone/>
            </a:pPr>
            <a:endParaRPr lang="en-US" altLang="en-US" b="1"/>
          </a:p>
          <a:p>
            <a:pPr eaLnBrk="1" hangingPunct="1"/>
            <a:endParaRPr lang="en-US" alt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F784244-12A5-4803-8E09-8362EEBEB86C}"/>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3600" b="1" u="sng" dirty="0">
                <a:solidFill>
                  <a:srgbClr val="FF0000"/>
                </a:solidFill>
              </a:rPr>
              <a:t>Disclosure  of professional secrecy may be permitted in cases of:</a:t>
            </a:r>
            <a:br>
              <a:rPr lang="en-US" altLang="en-US" sz="3600" b="1" u="sng" dirty="0">
                <a:solidFill>
                  <a:srgbClr val="FF0000"/>
                </a:solidFill>
              </a:rPr>
            </a:br>
            <a:endParaRPr lang="en-US" altLang="en-US" sz="3600" b="1" u="sng" dirty="0">
              <a:solidFill>
                <a:srgbClr val="FF0000"/>
              </a:solidFill>
            </a:endParaRPr>
          </a:p>
        </p:txBody>
      </p:sp>
      <p:sp>
        <p:nvSpPr>
          <p:cNvPr id="63491" name="Rectangle 3">
            <a:extLst>
              <a:ext uri="{FF2B5EF4-FFF2-40B4-BE49-F238E27FC236}">
                <a16:creationId xmlns:a16="http://schemas.microsoft.com/office/drawing/2014/main" id="{721F807D-821B-477F-A236-2C9BB7745E3B}"/>
              </a:ext>
            </a:extLst>
          </p:cNvPr>
          <p:cNvSpPr>
            <a:spLocks noGrp="1" noChangeArrowheads="1"/>
          </p:cNvSpPr>
          <p:nvPr>
            <p:ph idx="1"/>
          </p:nvPr>
        </p:nvSpPr>
        <p:spPr>
          <a:xfrm>
            <a:off x="381000" y="1981200"/>
            <a:ext cx="8077200" cy="4114800"/>
          </a:xfrm>
        </p:spPr>
        <p:txBody>
          <a:bodyPr/>
          <a:lstStyle/>
          <a:p>
            <a:pPr eaLnBrk="1" hangingPunct="1">
              <a:buFontTx/>
              <a:buNone/>
            </a:pPr>
            <a:r>
              <a:rPr lang="en-US" altLang="en-US" sz="3600" b="1"/>
              <a:t>I- Concern for public safety.</a:t>
            </a:r>
          </a:p>
          <a:p>
            <a:pPr eaLnBrk="1" hangingPunct="1">
              <a:buFontTx/>
              <a:buNone/>
            </a:pPr>
            <a:r>
              <a:rPr lang="en-US" altLang="en-US" sz="3600" b="1" u="sng">
                <a:solidFill>
                  <a:srgbClr val="FF0000"/>
                </a:solidFill>
              </a:rPr>
              <a:t>For the sake of the community</a:t>
            </a:r>
          </a:p>
          <a:p>
            <a:pPr eaLnBrk="1" hangingPunct="1">
              <a:buFontTx/>
              <a:buNone/>
            </a:pPr>
            <a:endParaRPr lang="en-US" altLang="en-US" sz="1400" b="1"/>
          </a:p>
          <a:p>
            <a:pPr eaLnBrk="1" hangingPunct="1">
              <a:buFontTx/>
              <a:buNone/>
            </a:pPr>
            <a:r>
              <a:rPr lang="en-US" altLang="en-US" sz="3600" b="1"/>
              <a:t>2-Concerns </a:t>
            </a:r>
            <a:r>
              <a:rPr lang="en-US" altLang="en-US" sz="3600" b="1" u="sng">
                <a:solidFill>
                  <a:srgbClr val="FF0000"/>
                </a:solidFill>
              </a:rPr>
              <a:t>for safety of patients </a:t>
            </a:r>
            <a:r>
              <a:rPr lang="en-US" altLang="en-US" sz="3600" b="1"/>
              <a:t>or other specific persons. </a:t>
            </a:r>
          </a:p>
          <a:p>
            <a:pPr eaLnBrk="1" hangingPunct="1">
              <a:buFontTx/>
              <a:buNone/>
            </a:pPr>
            <a:endParaRPr lang="en-US" altLang="en-US" sz="3600" b="1"/>
          </a:p>
        </p:txBody>
      </p:sp>
      <p:pic>
        <p:nvPicPr>
          <p:cNvPr id="63493" name="Picture 5">
            <a:extLst>
              <a:ext uri="{FF2B5EF4-FFF2-40B4-BE49-F238E27FC236}">
                <a16:creationId xmlns:a16="http://schemas.microsoft.com/office/drawing/2014/main" id="{9622FA68-3352-4AA5-95A1-26862D2F0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6327"/>
          <a:stretch>
            <a:fillRect/>
          </a:stretch>
        </p:blipFill>
        <p:spPr bwMode="auto">
          <a:xfrm>
            <a:off x="1600200" y="49530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6">
            <a:extLst>
              <a:ext uri="{FF2B5EF4-FFF2-40B4-BE49-F238E27FC236}">
                <a16:creationId xmlns:a16="http://schemas.microsoft.com/office/drawing/2014/main" id="{F4B13C48-2016-474A-A1EF-E2D78A410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600200"/>
            <a:ext cx="25146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7">
            <a:extLst>
              <a:ext uri="{FF2B5EF4-FFF2-40B4-BE49-F238E27FC236}">
                <a16:creationId xmlns:a16="http://schemas.microsoft.com/office/drawing/2014/main" id="{8F1E9052-A1BC-4ED3-9B88-8AB515D6B2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267200"/>
            <a:ext cx="1905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1000" fill="hold"/>
                                        <p:tgtEl>
                                          <p:spTgt spid="63490"/>
                                        </p:tgtEl>
                                        <p:attrNameLst>
                                          <p:attrName>ppt_x</p:attrName>
                                        </p:attrNameLst>
                                      </p:cBhvr>
                                      <p:tavLst>
                                        <p:tav tm="0">
                                          <p:val>
                                            <p:strVal val="#ppt_x-.2"/>
                                          </p:val>
                                        </p:tav>
                                        <p:tav tm="100000">
                                          <p:val>
                                            <p:strVal val="#ppt_x"/>
                                          </p:val>
                                        </p:tav>
                                      </p:tavLst>
                                    </p:anim>
                                    <p:anim calcmode="lin" valueType="num">
                                      <p:cBhvr>
                                        <p:cTn id="8" dur="1000" fill="hold"/>
                                        <p:tgtEl>
                                          <p:spTgt spid="634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3490"/>
                                        </p:tgtEl>
                                      </p:cBhvr>
                                    </p:animEffect>
                                  </p:childTnLst>
                                </p:cTn>
                              </p:par>
                            </p:childTnLst>
                          </p:cTn>
                        </p:par>
                        <p:par>
                          <p:cTn id="10" fill="hold" nodeType="afterGroup">
                            <p:stCondLst>
                              <p:cond delay="1000"/>
                            </p:stCondLst>
                            <p:childTnLst>
                              <p:par>
                                <p:cTn id="11" presetID="2" presetClass="entr" presetSubtype="2" fill="hold" nodeType="afterEffect">
                                  <p:stCondLst>
                                    <p:cond delay="0"/>
                                  </p:stCondLst>
                                  <p:childTnLst>
                                    <p:set>
                                      <p:cBhvr>
                                        <p:cTn id="12" dur="1" fill="hold">
                                          <p:stCondLst>
                                            <p:cond delay="0"/>
                                          </p:stCondLst>
                                        </p:cTn>
                                        <p:tgtEl>
                                          <p:spTgt spid="63494"/>
                                        </p:tgtEl>
                                        <p:attrNameLst>
                                          <p:attrName>style.visibility</p:attrName>
                                        </p:attrNameLst>
                                      </p:cBhvr>
                                      <p:to>
                                        <p:strVal val="visible"/>
                                      </p:to>
                                    </p:set>
                                    <p:anim calcmode="lin" valueType="num">
                                      <p:cBhvr additive="base">
                                        <p:cTn id="13" dur="500" fill="hold"/>
                                        <p:tgtEl>
                                          <p:spTgt spid="63494"/>
                                        </p:tgtEl>
                                        <p:attrNameLst>
                                          <p:attrName>ppt_x</p:attrName>
                                        </p:attrNameLst>
                                      </p:cBhvr>
                                      <p:tavLst>
                                        <p:tav tm="0">
                                          <p:val>
                                            <p:strVal val="1+#ppt_w/2"/>
                                          </p:val>
                                        </p:tav>
                                        <p:tav tm="100000">
                                          <p:val>
                                            <p:strVal val="#ppt_x"/>
                                          </p:val>
                                        </p:tav>
                                      </p:tavLst>
                                    </p:anim>
                                    <p:anim calcmode="lin" valueType="num">
                                      <p:cBhvr additive="base">
                                        <p:cTn id="14" dur="500" fill="hold"/>
                                        <p:tgtEl>
                                          <p:spTgt spid="634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animScale>
                                      <p:cBhvr>
                                        <p:cTn id="19" dur="1000" decel="50000" fill="hold">
                                          <p:stCondLst>
                                            <p:cond delay="0"/>
                                          </p:stCondLst>
                                        </p:cTn>
                                        <p:tgtEl>
                                          <p:spTgt spid="6349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3491">
                                            <p:txEl>
                                              <p:pRg st="3" end="3"/>
                                            </p:txEl>
                                          </p:spTgt>
                                        </p:tgtEl>
                                        <p:attrNameLst>
                                          <p:attrName>ppt_x</p:attrName>
                                          <p:attrName>ppt_y</p:attrName>
                                        </p:attrNameLst>
                                      </p:cBhvr>
                                    </p:animMotion>
                                    <p:animEffect transition="in" filter="fade">
                                      <p:cBhvr>
                                        <p:cTn id="21" dur="1000"/>
                                        <p:tgtEl>
                                          <p:spTgt spid="63491">
                                            <p:txEl>
                                              <p:pRg st="3" end="3"/>
                                            </p:txEl>
                                          </p:spTgt>
                                        </p:tgtEl>
                                      </p:cBhvr>
                                    </p:animEffect>
                                  </p:childTnLst>
                                </p:cTn>
                              </p:par>
                            </p:childTnLst>
                          </p:cTn>
                        </p:par>
                        <p:par>
                          <p:cTn id="22" fill="hold" nodeType="afterGroup">
                            <p:stCondLst>
                              <p:cond delay="1000"/>
                            </p:stCondLst>
                            <p:childTnLst>
                              <p:par>
                                <p:cTn id="23" presetID="2" presetClass="entr" presetSubtype="2" fill="hold" nodeType="afterEffect">
                                  <p:stCondLst>
                                    <p:cond delay="0"/>
                                  </p:stCondLst>
                                  <p:childTnLst>
                                    <p:set>
                                      <p:cBhvr>
                                        <p:cTn id="24" dur="1" fill="hold">
                                          <p:stCondLst>
                                            <p:cond delay="0"/>
                                          </p:stCondLst>
                                        </p:cTn>
                                        <p:tgtEl>
                                          <p:spTgt spid="63495"/>
                                        </p:tgtEl>
                                        <p:attrNameLst>
                                          <p:attrName>style.visibility</p:attrName>
                                        </p:attrNameLst>
                                      </p:cBhvr>
                                      <p:to>
                                        <p:strVal val="visible"/>
                                      </p:to>
                                    </p:set>
                                    <p:anim calcmode="lin" valueType="num">
                                      <p:cBhvr additive="base">
                                        <p:cTn id="25" dur="500" fill="hold"/>
                                        <p:tgtEl>
                                          <p:spTgt spid="63495"/>
                                        </p:tgtEl>
                                        <p:attrNameLst>
                                          <p:attrName>ppt_x</p:attrName>
                                        </p:attrNameLst>
                                      </p:cBhvr>
                                      <p:tavLst>
                                        <p:tav tm="0">
                                          <p:val>
                                            <p:strVal val="1+#ppt_w/2"/>
                                          </p:val>
                                        </p:tav>
                                        <p:tav tm="100000">
                                          <p:val>
                                            <p:strVal val="#ppt_x"/>
                                          </p:val>
                                        </p:tav>
                                      </p:tavLst>
                                    </p:anim>
                                    <p:anim calcmode="lin" valueType="num">
                                      <p:cBhvr additive="base">
                                        <p:cTn id="26" dur="500" fill="hold"/>
                                        <p:tgtEl>
                                          <p:spTgt spid="6349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1500"/>
                            </p:stCondLst>
                            <p:childTnLst>
                              <p:par>
                                <p:cTn id="28" presetID="2" presetClass="entr" presetSubtype="8" fill="hold" nodeType="afterEffect">
                                  <p:stCondLst>
                                    <p:cond delay="0"/>
                                  </p:stCondLst>
                                  <p:childTnLst>
                                    <p:set>
                                      <p:cBhvr>
                                        <p:cTn id="29" dur="1" fill="hold">
                                          <p:stCondLst>
                                            <p:cond delay="0"/>
                                          </p:stCondLst>
                                        </p:cTn>
                                        <p:tgtEl>
                                          <p:spTgt spid="63493"/>
                                        </p:tgtEl>
                                        <p:attrNameLst>
                                          <p:attrName>style.visibility</p:attrName>
                                        </p:attrNameLst>
                                      </p:cBhvr>
                                      <p:to>
                                        <p:strVal val="visible"/>
                                      </p:to>
                                    </p:set>
                                    <p:anim calcmode="lin" valueType="num">
                                      <p:cBhvr additive="base">
                                        <p:cTn id="30" dur="500" fill="hold"/>
                                        <p:tgtEl>
                                          <p:spTgt spid="63493"/>
                                        </p:tgtEl>
                                        <p:attrNameLst>
                                          <p:attrName>ppt_x</p:attrName>
                                        </p:attrNameLst>
                                      </p:cBhvr>
                                      <p:tavLst>
                                        <p:tav tm="0">
                                          <p:val>
                                            <p:strVal val="0-#ppt_w/2"/>
                                          </p:val>
                                        </p:tav>
                                        <p:tav tm="100000">
                                          <p:val>
                                            <p:strVal val="#ppt_x"/>
                                          </p:val>
                                        </p:tav>
                                      </p:tavLst>
                                    </p:anim>
                                    <p:anim calcmode="lin" valueType="num">
                                      <p:cBhvr additive="base">
                                        <p:cTn id="31" dur="500" fill="hold"/>
                                        <p:tgtEl>
                                          <p:spTgt spid="63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4B943C7-0B60-44E3-9DB7-E35A5B478E3C}"/>
              </a:ext>
            </a:extLst>
          </p:cNvPr>
          <p:cNvSpPr>
            <a:spLocks noGrp="1" noChangeArrowheads="1"/>
          </p:cNvSpPr>
          <p:nvPr>
            <p:ph type="title"/>
          </p:nvPr>
        </p:nvSpPr>
        <p:spPr>
          <a:xfrm>
            <a:off x="762000" y="152400"/>
            <a:ext cx="7772400" cy="1143000"/>
          </a:xfrm>
        </p:spPr>
        <p:txBody>
          <a:bodyPr rtlCol="0">
            <a:normAutofit fontScale="90000"/>
          </a:bodyPr>
          <a:lstStyle/>
          <a:p>
            <a:pPr eaLnBrk="1" fontAlgn="auto" hangingPunct="1">
              <a:spcAft>
                <a:spcPts val="0"/>
              </a:spcAft>
              <a:defRPr/>
            </a:pPr>
            <a:br>
              <a:rPr lang="en-US" altLang="en-US" sz="4000" b="1" u="sng"/>
            </a:br>
            <a:r>
              <a:rPr lang="en-US" altLang="en-US" sz="4000" b="1" u="sng">
                <a:solidFill>
                  <a:srgbClr val="990033"/>
                </a:solidFill>
              </a:rPr>
              <a:t>Case study:</a:t>
            </a:r>
            <a:br>
              <a:rPr lang="en-US" altLang="en-US" sz="4000" b="1"/>
            </a:br>
            <a:endParaRPr lang="en-US" altLang="en-US" sz="4000" b="1"/>
          </a:p>
        </p:txBody>
      </p:sp>
      <p:sp>
        <p:nvSpPr>
          <p:cNvPr id="64515" name="Rectangle 3">
            <a:extLst>
              <a:ext uri="{FF2B5EF4-FFF2-40B4-BE49-F238E27FC236}">
                <a16:creationId xmlns:a16="http://schemas.microsoft.com/office/drawing/2014/main" id="{25BA7DE6-4B70-4B5E-B51D-B33C4ECBCEF6}"/>
              </a:ext>
            </a:extLst>
          </p:cNvPr>
          <p:cNvSpPr>
            <a:spLocks noGrp="1" noChangeArrowheads="1"/>
          </p:cNvSpPr>
          <p:nvPr>
            <p:ph idx="1"/>
          </p:nvPr>
        </p:nvSpPr>
        <p:spPr>
          <a:xfrm>
            <a:off x="533400" y="1752600"/>
            <a:ext cx="8229600" cy="4114800"/>
          </a:xfrm>
        </p:spPr>
        <p:txBody>
          <a:bodyPr/>
          <a:lstStyle/>
          <a:p>
            <a:pPr eaLnBrk="1" hangingPunct="1">
              <a:buFontTx/>
              <a:buNone/>
            </a:pPr>
            <a:r>
              <a:rPr lang="en-US" altLang="en-US" b="1"/>
              <a:t>   </a:t>
            </a:r>
            <a:r>
              <a:rPr lang="en-US" altLang="en-US" sz="3600" b="1"/>
              <a:t>A patient has been tested positive for Hepatitis . He asks his physician not to report his case or he will lose his job.</a:t>
            </a:r>
            <a:r>
              <a:rPr lang="en-US" altLang="en-US" b="1"/>
              <a:t> </a:t>
            </a:r>
          </a:p>
          <a:p>
            <a:pPr eaLnBrk="1" hangingPunct="1">
              <a:buFontTx/>
              <a:buNone/>
            </a:pPr>
            <a:r>
              <a:rPr lang="en-US" altLang="en-US" b="1"/>
              <a:t>   </a:t>
            </a:r>
            <a:r>
              <a:rPr lang="en-US" altLang="en-US" b="1">
                <a:solidFill>
                  <a:srgbClr val="990033"/>
                </a:solidFill>
              </a:rPr>
              <a:t>What is the ethical behavior that should be adopted by the  physician in such a case?</a:t>
            </a:r>
          </a:p>
        </p:txBody>
      </p:sp>
      <p:pic>
        <p:nvPicPr>
          <p:cNvPr id="64518" name="Picture 6">
            <a:extLst>
              <a:ext uri="{FF2B5EF4-FFF2-40B4-BE49-F238E27FC236}">
                <a16:creationId xmlns:a16="http://schemas.microsoft.com/office/drawing/2014/main" id="{6A91EA17-1CE5-4B9B-A315-A63A09F96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86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3C59E7E3-726D-489B-A4FB-2867B2C91FDE}"/>
              </a:ext>
            </a:extLst>
          </p:cNvPr>
          <p:cNvSpPr txBox="1">
            <a:spLocks noChangeArrowheads="1"/>
          </p:cNvSpPr>
          <p:nvPr/>
        </p:nvSpPr>
        <p:spPr bwMode="auto">
          <a:xfrm>
            <a:off x="387350" y="4495800"/>
            <a:ext cx="81534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857250" indent="-17145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r>
              <a:rPr lang="en-US" altLang="en-US" sz="2400" b="1"/>
              <a:t>The physician should report the case to the health authorities as it imposes a great risk on public health.</a:t>
            </a:r>
          </a:p>
        </p:txBody>
      </p:sp>
      <p:sp>
        <p:nvSpPr>
          <p:cNvPr id="2" name="6-Point Star 1">
            <a:extLst>
              <a:ext uri="{FF2B5EF4-FFF2-40B4-BE49-F238E27FC236}">
                <a16:creationId xmlns:a16="http://schemas.microsoft.com/office/drawing/2014/main" id="{34975EA5-ADB6-46CA-951A-63C8FFE4D210}"/>
              </a:ext>
            </a:extLst>
          </p:cNvPr>
          <p:cNvSpPr/>
          <p:nvPr/>
        </p:nvSpPr>
        <p:spPr>
          <a:xfrm>
            <a:off x="0" y="228600"/>
            <a:ext cx="609600" cy="10668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from="(-#ppt_w/2)" to="(#ppt_x)" calcmode="lin" valueType="num">
                                      <p:cBhvr>
                                        <p:cTn id="7" dur="600" fill="hold">
                                          <p:stCondLst>
                                            <p:cond delay="0"/>
                                          </p:stCondLst>
                                        </p:cTn>
                                        <p:tgtEl>
                                          <p:spTgt spid="64514"/>
                                        </p:tgtEl>
                                        <p:attrNameLst>
                                          <p:attrName>ppt_x</p:attrName>
                                        </p:attrNameLst>
                                      </p:cBhvr>
                                    </p:anim>
                                    <p:anim from="0" to="-1.0" calcmode="lin" valueType="num">
                                      <p:cBhvr>
                                        <p:cTn id="8" dur="200" decel="50000" autoRev="1" fill="hold">
                                          <p:stCondLst>
                                            <p:cond delay="600"/>
                                          </p:stCondLst>
                                        </p:cTn>
                                        <p:tgtEl>
                                          <p:spTgt spid="64514"/>
                                        </p:tgtEl>
                                        <p:attrNameLst>
                                          <p:attrName>xshear</p:attrName>
                                        </p:attrNameLst>
                                      </p:cBhvr>
                                    </p:anim>
                                    <p:animScale>
                                      <p:cBhvr>
                                        <p:cTn id="9" dur="200" decel="100000" autoRev="1" fill="hold">
                                          <p:stCondLst>
                                            <p:cond delay="600"/>
                                          </p:stCondLst>
                                        </p:cTn>
                                        <p:tgtEl>
                                          <p:spTgt spid="64514"/>
                                        </p:tgtEl>
                                      </p:cBhvr>
                                      <p:from x="100000" y="100000"/>
                                      <p:to x="80000" y="100000"/>
                                    </p:animScale>
                                    <p:anim by="(#ppt_h/3+#ppt_w*0.1)" calcmode="lin" valueType="num">
                                      <p:cBhvr additive="sum">
                                        <p:cTn id="10" dur="200" decel="100000" autoRev="1" fill="hold">
                                          <p:stCondLst>
                                            <p:cond delay="600"/>
                                          </p:stCondLst>
                                        </p:cTn>
                                        <p:tgtEl>
                                          <p:spTgt spid="64514"/>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64515">
                                            <p:txEl>
                                              <p:pRg st="0" end="0"/>
                                            </p:txEl>
                                          </p:spTgt>
                                        </p:tgtEl>
                                        <p:attrNameLst>
                                          <p:attrName>style.visibility</p:attrName>
                                        </p:attrNameLst>
                                      </p:cBhvr>
                                      <p:to>
                                        <p:strVal val="visible"/>
                                      </p:to>
                                    </p:set>
                                    <p:animEffect transition="in" filter="fade">
                                      <p:cBhvr>
                                        <p:cTn id="15" dur="100"/>
                                        <p:tgtEl>
                                          <p:spTgt spid="64515">
                                            <p:txEl>
                                              <p:pRg st="0" end="0"/>
                                            </p:txEl>
                                          </p:spTgt>
                                        </p:tgtEl>
                                      </p:cBhvr>
                                    </p:animEffect>
                                    <p:anim calcmode="lin" valueType="num">
                                      <p:cBhvr>
                                        <p:cTn id="16" dur="4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64515">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645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645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1000"/>
                            </p:stCondLst>
                            <p:childTnLst>
                              <p:par>
                                <p:cTn id="21" presetID="13" presetClass="entr" presetSubtype="16" fill="hold" nodeType="afterEffect">
                                  <p:stCondLst>
                                    <p:cond delay="0"/>
                                  </p:stCondLst>
                                  <p:childTnLst>
                                    <p:set>
                                      <p:cBhvr>
                                        <p:cTn id="22" dur="1" fill="hold">
                                          <p:stCondLst>
                                            <p:cond delay="0"/>
                                          </p:stCondLst>
                                        </p:cTn>
                                        <p:tgtEl>
                                          <p:spTgt spid="64518"/>
                                        </p:tgtEl>
                                        <p:attrNameLst>
                                          <p:attrName>style.visibility</p:attrName>
                                        </p:attrNameLst>
                                      </p:cBhvr>
                                      <p:to>
                                        <p:strVal val="visible"/>
                                      </p:to>
                                    </p:set>
                                    <p:animEffect transition="in" filter="plus(in)">
                                      <p:cBhvr>
                                        <p:cTn id="23" dur="2000"/>
                                        <p:tgtEl>
                                          <p:spTgt spid="645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64515">
                                            <p:txEl>
                                              <p:pRg st="1" end="1"/>
                                            </p:txEl>
                                          </p:spTgt>
                                        </p:tgtEl>
                                        <p:attrNameLst>
                                          <p:attrName>style.visibility</p:attrName>
                                        </p:attrNameLst>
                                      </p:cBhvr>
                                      <p:to>
                                        <p:strVal val="visible"/>
                                      </p:to>
                                    </p:set>
                                    <p:animEffect transition="in" filter="fade">
                                      <p:cBhvr>
                                        <p:cTn id="28" dur="100"/>
                                        <p:tgtEl>
                                          <p:spTgt spid="64515">
                                            <p:txEl>
                                              <p:pRg st="1" end="1"/>
                                            </p:txEl>
                                          </p:spTgt>
                                        </p:tgtEl>
                                      </p:cBhvr>
                                    </p:animEffect>
                                    <p:anim calcmode="lin" valueType="num">
                                      <p:cBhvr>
                                        <p:cTn id="29" dur="4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p:cTn id="30" dur="400" fill="hold"/>
                                        <p:tgtEl>
                                          <p:spTgt spid="64515">
                                            <p:txEl>
                                              <p:pRg st="1" end="1"/>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6451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6451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6"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wipe(down)">
                                      <p:cBhvr>
                                        <p:cTn id="37" dur="580">
                                          <p:stCondLst>
                                            <p:cond delay="0"/>
                                          </p:stCondLst>
                                        </p:cTn>
                                        <p:tgtEl>
                                          <p:spTgt spid="5">
                                            <p:txEl>
                                              <p:pRg st="0" end="0"/>
                                            </p:txEl>
                                          </p:spTgt>
                                        </p:tgtEl>
                                      </p:cBhvr>
                                    </p:animEffect>
                                    <p:anim calcmode="lin" valueType="num">
                                      <p:cBhvr>
                                        <p:cTn id="3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xEl>
                                              <p:pRg st="0" end="0"/>
                                            </p:txEl>
                                          </p:spTgt>
                                        </p:tgtEl>
                                      </p:cBhvr>
                                      <p:to x="100000" y="60000"/>
                                    </p:animScale>
                                    <p:animScale>
                                      <p:cBhvr>
                                        <p:cTn id="44" dur="166" decel="50000">
                                          <p:stCondLst>
                                            <p:cond delay="676"/>
                                          </p:stCondLst>
                                        </p:cTn>
                                        <p:tgtEl>
                                          <p:spTgt spid="5">
                                            <p:txEl>
                                              <p:pRg st="0" end="0"/>
                                            </p:txEl>
                                          </p:spTgt>
                                        </p:tgtEl>
                                      </p:cBhvr>
                                      <p:to x="100000" y="100000"/>
                                    </p:animScale>
                                    <p:animScale>
                                      <p:cBhvr>
                                        <p:cTn id="45" dur="26">
                                          <p:stCondLst>
                                            <p:cond delay="1312"/>
                                          </p:stCondLst>
                                        </p:cTn>
                                        <p:tgtEl>
                                          <p:spTgt spid="5">
                                            <p:txEl>
                                              <p:pRg st="0" end="0"/>
                                            </p:txEl>
                                          </p:spTgt>
                                        </p:tgtEl>
                                      </p:cBhvr>
                                      <p:to x="100000" y="80000"/>
                                    </p:animScale>
                                    <p:animScale>
                                      <p:cBhvr>
                                        <p:cTn id="46" dur="166" decel="50000">
                                          <p:stCondLst>
                                            <p:cond delay="1338"/>
                                          </p:stCondLst>
                                        </p:cTn>
                                        <p:tgtEl>
                                          <p:spTgt spid="5">
                                            <p:txEl>
                                              <p:pRg st="0" end="0"/>
                                            </p:txEl>
                                          </p:spTgt>
                                        </p:tgtEl>
                                      </p:cBhvr>
                                      <p:to x="100000" y="100000"/>
                                    </p:animScale>
                                    <p:animScale>
                                      <p:cBhvr>
                                        <p:cTn id="47" dur="26">
                                          <p:stCondLst>
                                            <p:cond delay="1642"/>
                                          </p:stCondLst>
                                        </p:cTn>
                                        <p:tgtEl>
                                          <p:spTgt spid="5">
                                            <p:txEl>
                                              <p:pRg st="0" end="0"/>
                                            </p:txEl>
                                          </p:spTgt>
                                        </p:tgtEl>
                                      </p:cBhvr>
                                      <p:to x="100000" y="90000"/>
                                    </p:animScale>
                                    <p:animScale>
                                      <p:cBhvr>
                                        <p:cTn id="48" dur="166" decel="50000">
                                          <p:stCondLst>
                                            <p:cond delay="1668"/>
                                          </p:stCondLst>
                                        </p:cTn>
                                        <p:tgtEl>
                                          <p:spTgt spid="5">
                                            <p:txEl>
                                              <p:pRg st="0" end="0"/>
                                            </p:txEl>
                                          </p:spTgt>
                                        </p:tgtEl>
                                      </p:cBhvr>
                                      <p:to x="100000" y="100000"/>
                                    </p:animScale>
                                    <p:animScale>
                                      <p:cBhvr>
                                        <p:cTn id="49" dur="26">
                                          <p:stCondLst>
                                            <p:cond delay="1808"/>
                                          </p:stCondLst>
                                        </p:cTn>
                                        <p:tgtEl>
                                          <p:spTgt spid="5">
                                            <p:txEl>
                                              <p:pRg st="0" end="0"/>
                                            </p:txEl>
                                          </p:spTgt>
                                        </p:tgtEl>
                                      </p:cBhvr>
                                      <p:to x="100000" y="95000"/>
                                    </p:animScale>
                                    <p:animScale>
                                      <p:cBhvr>
                                        <p:cTn id="50"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5" name="Picture 5">
            <a:extLst>
              <a:ext uri="{FF2B5EF4-FFF2-40B4-BE49-F238E27FC236}">
                <a16:creationId xmlns:a16="http://schemas.microsoft.com/office/drawing/2014/main" id="{DC128F6E-A773-49E4-AEE9-4039B37A52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897"/>
          <a:stretch>
            <a:fillRect/>
          </a:stretch>
        </p:blipFill>
        <p:spPr bwMode="auto">
          <a:xfrm>
            <a:off x="6781800" y="381000"/>
            <a:ext cx="20574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Organization Chart 18">
            <a:extLst>
              <a:ext uri="{FF2B5EF4-FFF2-40B4-BE49-F238E27FC236}">
                <a16:creationId xmlns:a16="http://schemas.microsoft.com/office/drawing/2014/main" id="{024F2A72-3538-4F0F-A388-9FF89EF77768}"/>
              </a:ext>
            </a:extLst>
          </p:cNvPr>
          <p:cNvGrpSpPr>
            <a:grpSpLocks/>
          </p:cNvGrpSpPr>
          <p:nvPr/>
        </p:nvGrpSpPr>
        <p:grpSpPr bwMode="auto">
          <a:xfrm>
            <a:off x="228600" y="914400"/>
            <a:ext cx="8534400" cy="4876800"/>
            <a:chOff x="432" y="1248"/>
            <a:chExt cx="1872" cy="720"/>
          </a:xfrm>
        </p:grpSpPr>
        <p:cxnSp>
          <p:nvCxnSpPr>
            <p:cNvPr id="1028" name="_s1028">
              <a:extLst>
                <a:ext uri="{FF2B5EF4-FFF2-40B4-BE49-F238E27FC236}">
                  <a16:creationId xmlns:a16="http://schemas.microsoft.com/office/drawing/2014/main" id="{97F5EAC9-4209-4A51-BF14-136F94AC8C50}"/>
                </a:ext>
              </a:extLst>
            </p:cNvPr>
            <p:cNvCxnSpPr>
              <a:cxnSpLocks noChangeShapeType="1"/>
              <a:stCxn id="5" idx="0"/>
              <a:endCxn id="3" idx="2"/>
            </p:cNvCxnSpPr>
            <p:nvPr/>
          </p:nvCxnSpPr>
          <p:spPr bwMode="auto">
            <a:xfrm rot="5400000" flipH="1">
              <a:off x="1548" y="1356"/>
              <a:ext cx="144" cy="504"/>
            </a:xfrm>
            <a:prstGeom prst="bentConnector3">
              <a:avLst>
                <a:gd name="adj1" fmla="val 1389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029" name="_s1029">
              <a:extLst>
                <a:ext uri="{FF2B5EF4-FFF2-40B4-BE49-F238E27FC236}">
                  <a16:creationId xmlns:a16="http://schemas.microsoft.com/office/drawing/2014/main" id="{00099B1B-ECF3-4EFE-8C5B-8CA78F06DC91}"/>
                </a:ext>
              </a:extLst>
            </p:cNvPr>
            <p:cNvCxnSpPr>
              <a:cxnSpLocks noChangeShapeType="1"/>
              <a:stCxn id="4" idx="0"/>
              <a:endCxn id="3" idx="2"/>
            </p:cNvCxnSpPr>
            <p:nvPr/>
          </p:nvCxnSpPr>
          <p:spPr bwMode="auto">
            <a:xfrm rot="16200000">
              <a:off x="1044" y="1356"/>
              <a:ext cx="144" cy="504"/>
            </a:xfrm>
            <a:prstGeom prst="bentConnector3">
              <a:avLst>
                <a:gd name="adj1" fmla="val 13898"/>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030">
              <a:extLst>
                <a:ext uri="{FF2B5EF4-FFF2-40B4-BE49-F238E27FC236}">
                  <a16:creationId xmlns:a16="http://schemas.microsoft.com/office/drawing/2014/main" id="{A99C5AA4-9B04-40C2-B473-00BF0F3DE703}"/>
                </a:ext>
              </a:extLst>
            </p:cNvPr>
            <p:cNvSpPr>
              <a:spLocks noChangeArrowheads="1"/>
            </p:cNvSpPr>
            <p:nvPr/>
          </p:nvSpPr>
          <p:spPr bwMode="auto">
            <a:xfrm>
              <a:off x="936" y="1248"/>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2"/>
                  </a:solidFill>
                  <a:effectLst/>
                  <a:latin typeface="Times New Roman" panose="02020603050405020304" pitchFamily="18" charset="0"/>
                </a:rPr>
                <a:t>Breach of confidentiality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2"/>
                  </a:solidFill>
                  <a:effectLst/>
                  <a:latin typeface="Times New Roman" panose="02020603050405020304" pitchFamily="18" charset="0"/>
                </a:rPr>
                <a:t>may be allowed in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a:ln>
                    <a:noFill/>
                  </a:ln>
                  <a:solidFill>
                    <a:schemeClr val="tx2"/>
                  </a:solidFill>
                  <a:effectLst/>
                  <a:latin typeface="Times New Roman" panose="02020603050405020304" pitchFamily="18" charset="0"/>
                </a:rPr>
                <a:t>following conditions</a:t>
              </a:r>
            </a:p>
          </p:txBody>
        </p:sp>
        <p:sp>
          <p:nvSpPr>
            <p:cNvPr id="4" name="_s1031">
              <a:extLst>
                <a:ext uri="{FF2B5EF4-FFF2-40B4-BE49-F238E27FC236}">
                  <a16:creationId xmlns:a16="http://schemas.microsoft.com/office/drawing/2014/main" id="{61C6F2A7-9400-4589-B581-0E7ADEAFE19E}"/>
                </a:ext>
              </a:extLst>
            </p:cNvPr>
            <p:cNvSpPr>
              <a:spLocks noChangeArrowheads="1"/>
            </p:cNvSpPr>
            <p:nvPr/>
          </p:nvSpPr>
          <p:spPr bwMode="auto">
            <a:xfrm>
              <a:off x="432" y="1680"/>
              <a:ext cx="864" cy="288"/>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rPr>
                <a:t>For the sake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rPr>
                <a:t> the community</a:t>
              </a:r>
            </a:p>
          </p:txBody>
        </p:sp>
        <p:sp>
          <p:nvSpPr>
            <p:cNvPr id="5" name="_s1032">
              <a:extLst>
                <a:ext uri="{FF2B5EF4-FFF2-40B4-BE49-F238E27FC236}">
                  <a16:creationId xmlns:a16="http://schemas.microsoft.com/office/drawing/2014/main" id="{1B3590E5-6398-4FCE-8F91-243AB1190BBE}"/>
                </a:ext>
              </a:extLst>
            </p:cNvPr>
            <p:cNvSpPr>
              <a:spLocks noChangeArrowheads="1"/>
            </p:cNvSpPr>
            <p:nvPr/>
          </p:nvSpPr>
          <p:spPr bwMode="auto">
            <a:xfrm>
              <a:off x="1440" y="168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rPr>
                <a:t> For the sake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outerShdw blurRad="38100" dist="38100" dir="2700000" algn="tl">
                      <a:srgbClr val="FFFFFF"/>
                    </a:outerShdw>
                  </a:effectLst>
                  <a:latin typeface="Times New Roman" panose="02020603050405020304" pitchFamily="18" charset="0"/>
                </a:rPr>
                <a:t>the patient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1000" fill="hold"/>
                                        <p:tgtEl>
                                          <p:spTgt spid="66565"/>
                                        </p:tgtEl>
                                        <p:attrNameLst>
                                          <p:attrName>ppt_w</p:attrName>
                                        </p:attrNameLst>
                                      </p:cBhvr>
                                      <p:tavLst>
                                        <p:tav tm="0">
                                          <p:val>
                                            <p:fltVal val="0"/>
                                          </p:val>
                                        </p:tav>
                                        <p:tav tm="100000">
                                          <p:val>
                                            <p:strVal val="#ppt_w"/>
                                          </p:val>
                                        </p:tav>
                                      </p:tavLst>
                                    </p:anim>
                                    <p:anim calcmode="lin" valueType="num">
                                      <p:cBhvr>
                                        <p:cTn id="8" dur="1000" fill="hold"/>
                                        <p:tgtEl>
                                          <p:spTgt spid="66565"/>
                                        </p:tgtEl>
                                        <p:attrNameLst>
                                          <p:attrName>ppt_h</p:attrName>
                                        </p:attrNameLst>
                                      </p:cBhvr>
                                      <p:tavLst>
                                        <p:tav tm="0">
                                          <p:val>
                                            <p:fltVal val="0"/>
                                          </p:val>
                                        </p:tav>
                                        <p:tav tm="100000">
                                          <p:val>
                                            <p:strVal val="#ppt_h"/>
                                          </p:val>
                                        </p:tav>
                                      </p:tavLst>
                                    </p:anim>
                                    <p:anim calcmode="lin" valueType="num">
                                      <p:cBhvr>
                                        <p:cTn id="9" dur="1000" fill="hold"/>
                                        <p:tgtEl>
                                          <p:spTgt spid="665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656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5"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76C32AD-49E4-4830-ABEB-C67E36AF2F37}"/>
              </a:ext>
            </a:extLst>
          </p:cNvPr>
          <p:cNvSpPr>
            <a:spLocks noGrp="1" noChangeArrowheads="1"/>
          </p:cNvSpPr>
          <p:nvPr>
            <p:ph type="title"/>
          </p:nvPr>
        </p:nvSpPr>
        <p:spPr/>
        <p:txBody>
          <a:bodyPr/>
          <a:lstStyle/>
          <a:p>
            <a:pPr eaLnBrk="1" hangingPunct="1"/>
            <a:r>
              <a:rPr lang="en-US" altLang="en-US" b="1" u="sng">
                <a:solidFill>
                  <a:srgbClr val="FF0000"/>
                </a:solidFill>
              </a:rPr>
              <a:t>For the sake of the community</a:t>
            </a:r>
          </a:p>
        </p:txBody>
      </p:sp>
      <p:sp>
        <p:nvSpPr>
          <p:cNvPr id="75779" name="Rectangle 3">
            <a:extLst>
              <a:ext uri="{FF2B5EF4-FFF2-40B4-BE49-F238E27FC236}">
                <a16:creationId xmlns:a16="http://schemas.microsoft.com/office/drawing/2014/main" id="{DC319679-7D57-4972-B796-680CA49A7621}"/>
              </a:ext>
            </a:extLst>
          </p:cNvPr>
          <p:cNvSpPr>
            <a:spLocks noGrp="1" noChangeArrowheads="1"/>
          </p:cNvSpPr>
          <p:nvPr>
            <p:ph idx="1"/>
          </p:nvPr>
        </p:nvSpPr>
        <p:spPr>
          <a:xfrm>
            <a:off x="304800" y="1828800"/>
            <a:ext cx="7772400" cy="4114800"/>
          </a:xfrm>
        </p:spPr>
        <p:txBody>
          <a:bodyPr/>
          <a:lstStyle/>
          <a:p>
            <a:pPr eaLnBrk="1" hangingPunct="1">
              <a:buFontTx/>
              <a:buNone/>
            </a:pPr>
            <a:r>
              <a:rPr lang="en-US" altLang="en-US" sz="2800">
                <a:solidFill>
                  <a:srgbClr val="0066FF"/>
                </a:solidFill>
              </a:rPr>
              <a:t>-</a:t>
            </a:r>
            <a:r>
              <a:rPr lang="en-US" altLang="en-US" sz="2800" b="1" u="sng">
                <a:solidFill>
                  <a:srgbClr val="0066FF"/>
                </a:solidFill>
              </a:rPr>
              <a:t> </a:t>
            </a:r>
            <a:r>
              <a:rPr lang="en-US" altLang="en-US" sz="2800" b="1" u="sng">
                <a:solidFill>
                  <a:srgbClr val="FF0000"/>
                </a:solidFill>
              </a:rPr>
              <a:t>Required by Law: </a:t>
            </a:r>
            <a:endParaRPr lang="en-US" altLang="en-US" sz="2800" u="sng">
              <a:solidFill>
                <a:srgbClr val="FF0000"/>
              </a:solidFill>
            </a:endParaRPr>
          </a:p>
          <a:p>
            <a:pPr eaLnBrk="1" hangingPunct="1">
              <a:buFontTx/>
              <a:buNone/>
            </a:pPr>
            <a:endParaRPr lang="en-US" altLang="en-US" sz="2800" u="sng">
              <a:solidFill>
                <a:srgbClr val="FF0000"/>
              </a:solidFill>
            </a:endParaRPr>
          </a:p>
          <a:p>
            <a:pPr eaLnBrk="1" hangingPunct="1">
              <a:buFontTx/>
              <a:buNone/>
            </a:pPr>
            <a:r>
              <a:rPr lang="en-US" altLang="en-US" sz="2800" b="1" u="sng">
                <a:solidFill>
                  <a:srgbClr val="FF0000"/>
                </a:solidFill>
              </a:rPr>
              <a:t>1-Notification of births and deaths</a:t>
            </a:r>
            <a:r>
              <a:rPr lang="en-US" altLang="en-US" sz="2800" u="sng">
                <a:solidFill>
                  <a:srgbClr val="FF0000"/>
                </a:solidFill>
              </a:rPr>
              <a:t>.</a:t>
            </a:r>
          </a:p>
          <a:p>
            <a:pPr algn="r" rtl="1" eaLnBrk="1" hangingPunct="1">
              <a:buFontTx/>
              <a:buNone/>
            </a:pPr>
            <a:endParaRPr lang="en-US" altLang="en-US" sz="2800" u="sng">
              <a:solidFill>
                <a:srgbClr val="FF0000"/>
              </a:solidFill>
            </a:endParaRPr>
          </a:p>
          <a:p>
            <a:pPr eaLnBrk="1" hangingPunct="1">
              <a:buFontTx/>
              <a:buNone/>
            </a:pPr>
            <a:endParaRPr lang="en-US" altLang="en-US" sz="2800" u="sng">
              <a:solidFill>
                <a:srgbClr val="FF0000"/>
              </a:solidFill>
            </a:endParaRPr>
          </a:p>
          <a:p>
            <a:pPr eaLnBrk="1" hangingPunct="1">
              <a:buFontTx/>
              <a:buNone/>
            </a:pPr>
            <a:r>
              <a:rPr lang="en-US" altLang="en-US" sz="2800" b="1" u="sng">
                <a:solidFill>
                  <a:srgbClr val="FF0000"/>
                </a:solidFill>
              </a:rPr>
              <a:t>2-Infectious diseases (HIV, hepatitis). </a:t>
            </a:r>
          </a:p>
          <a:p>
            <a:pPr eaLnBrk="1" hangingPunct="1">
              <a:buFontTx/>
              <a:buNone/>
            </a:pPr>
            <a:endParaRPr lang="en-US" altLang="en-US" sz="2800" u="sng">
              <a:solidFill>
                <a:srgbClr val="FF0000"/>
              </a:solidFill>
            </a:endParaRPr>
          </a:p>
        </p:txBody>
      </p:sp>
      <p:pic>
        <p:nvPicPr>
          <p:cNvPr id="75780" name="Picture 4">
            <a:extLst>
              <a:ext uri="{FF2B5EF4-FFF2-40B4-BE49-F238E27FC236}">
                <a16:creationId xmlns:a16="http://schemas.microsoft.com/office/drawing/2014/main" id="{ED56EC49-4697-47CD-9DEF-A04B05BB3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133600"/>
            <a:ext cx="2362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5">
            <a:extLst>
              <a:ext uri="{FF2B5EF4-FFF2-40B4-BE49-F238E27FC236}">
                <a16:creationId xmlns:a16="http://schemas.microsoft.com/office/drawing/2014/main" id="{E03389E8-44F1-4593-9D39-7590CDBC2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648200"/>
            <a:ext cx="19812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fltVal val="0"/>
                                          </p:val>
                                        </p:tav>
                                        <p:tav tm="100000">
                                          <p:val>
                                            <p:strVal val="#ppt_w"/>
                                          </p:val>
                                        </p:tav>
                                      </p:tavLst>
                                    </p:anim>
                                    <p:anim calcmode="lin" valueType="num">
                                      <p:cBhvr>
                                        <p:cTn id="8" dur="1000" fill="hold"/>
                                        <p:tgtEl>
                                          <p:spTgt spid="75778"/>
                                        </p:tgtEl>
                                        <p:attrNameLst>
                                          <p:attrName>ppt_h</p:attrName>
                                        </p:attrNameLst>
                                      </p:cBhvr>
                                      <p:tavLst>
                                        <p:tav tm="0">
                                          <p:val>
                                            <p:fltVal val="0"/>
                                          </p:val>
                                        </p:tav>
                                        <p:tav tm="100000">
                                          <p:val>
                                            <p:strVal val="#ppt_h"/>
                                          </p:val>
                                        </p:tav>
                                      </p:tavLst>
                                    </p:anim>
                                    <p:anim calcmode="lin" valueType="num">
                                      <p:cBhvr>
                                        <p:cTn id="9" dur="1000" fill="hold"/>
                                        <p:tgtEl>
                                          <p:spTgt spid="757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57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75779">
                                            <p:txEl>
                                              <p:pRg st="0" end="0"/>
                                            </p:txEl>
                                          </p:spTgt>
                                        </p:tgtEl>
                                        <p:attrNameLst>
                                          <p:attrName>style.visibility</p:attrName>
                                        </p:attrNameLst>
                                      </p:cBhvr>
                                      <p:to>
                                        <p:strVal val="visible"/>
                                      </p:to>
                                    </p:set>
                                    <p:animScale>
                                      <p:cBhvr>
                                        <p:cTn id="15" dur="1000" decel="50000" fill="hold">
                                          <p:stCondLst>
                                            <p:cond delay="0"/>
                                          </p:stCondLst>
                                        </p:cTn>
                                        <p:tgtEl>
                                          <p:spTgt spid="7577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5779">
                                            <p:txEl>
                                              <p:pRg st="0" end="0"/>
                                            </p:txEl>
                                          </p:spTgt>
                                        </p:tgtEl>
                                        <p:attrNameLst>
                                          <p:attrName>ppt_x</p:attrName>
                                          <p:attrName>ppt_y</p:attrName>
                                        </p:attrNameLst>
                                      </p:cBhvr>
                                    </p:animMotion>
                                    <p:animEffect transition="in" filter="fade">
                                      <p:cBhvr>
                                        <p:cTn id="17" dur="1000"/>
                                        <p:tgtEl>
                                          <p:spTgt spid="757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nodeType="clickEffect">
                                  <p:stCondLst>
                                    <p:cond delay="0"/>
                                  </p:stCondLst>
                                  <p:childTnLst>
                                    <p:set>
                                      <p:cBhvr>
                                        <p:cTn id="21" dur="1" fill="hold">
                                          <p:stCondLst>
                                            <p:cond delay="0"/>
                                          </p:stCondLst>
                                        </p:cTn>
                                        <p:tgtEl>
                                          <p:spTgt spid="75779">
                                            <p:txEl>
                                              <p:pRg st="2" end="2"/>
                                            </p:txEl>
                                          </p:spTgt>
                                        </p:tgtEl>
                                        <p:attrNameLst>
                                          <p:attrName>style.visibility</p:attrName>
                                        </p:attrNameLst>
                                      </p:cBhvr>
                                      <p:to>
                                        <p:strVal val="visible"/>
                                      </p:to>
                                    </p:set>
                                    <p:animScale>
                                      <p:cBhvr>
                                        <p:cTn id="22" dur="1000" decel="50000" fill="hold">
                                          <p:stCondLst>
                                            <p:cond delay="0"/>
                                          </p:stCondLst>
                                        </p:cTn>
                                        <p:tgtEl>
                                          <p:spTgt spid="7577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5779">
                                            <p:txEl>
                                              <p:pRg st="2" end="2"/>
                                            </p:txEl>
                                          </p:spTgt>
                                        </p:tgtEl>
                                        <p:attrNameLst>
                                          <p:attrName>ppt_x</p:attrName>
                                          <p:attrName>ppt_y</p:attrName>
                                        </p:attrNameLst>
                                      </p:cBhvr>
                                    </p:animMotion>
                                    <p:animEffect transition="in" filter="fade">
                                      <p:cBhvr>
                                        <p:cTn id="24" dur="1000"/>
                                        <p:tgtEl>
                                          <p:spTgt spid="75779">
                                            <p:txEl>
                                              <p:pRg st="2" end="2"/>
                                            </p:txEl>
                                          </p:spTgt>
                                        </p:tgtEl>
                                      </p:cBhvr>
                                    </p:animEffect>
                                  </p:childTnLst>
                                </p:cTn>
                              </p:par>
                            </p:childTnLst>
                          </p:cTn>
                        </p:par>
                        <p:par>
                          <p:cTn id="25" fill="hold" nodeType="afterGroup">
                            <p:stCondLst>
                              <p:cond delay="1000"/>
                            </p:stCondLst>
                            <p:childTnLst>
                              <p:par>
                                <p:cTn id="26" presetID="15" presetClass="entr" presetSubtype="0" fill="hold" nodeType="afterEffect">
                                  <p:stCondLst>
                                    <p:cond delay="0"/>
                                  </p:stCondLst>
                                  <p:childTnLst>
                                    <p:set>
                                      <p:cBhvr>
                                        <p:cTn id="27" dur="1" fill="hold">
                                          <p:stCondLst>
                                            <p:cond delay="0"/>
                                          </p:stCondLst>
                                        </p:cTn>
                                        <p:tgtEl>
                                          <p:spTgt spid="75780"/>
                                        </p:tgtEl>
                                        <p:attrNameLst>
                                          <p:attrName>style.visibility</p:attrName>
                                        </p:attrNameLst>
                                      </p:cBhvr>
                                      <p:to>
                                        <p:strVal val="visible"/>
                                      </p:to>
                                    </p:set>
                                    <p:anim calcmode="lin" valueType="num">
                                      <p:cBhvr>
                                        <p:cTn id="28" dur="1000" fill="hold"/>
                                        <p:tgtEl>
                                          <p:spTgt spid="75780"/>
                                        </p:tgtEl>
                                        <p:attrNameLst>
                                          <p:attrName>ppt_w</p:attrName>
                                        </p:attrNameLst>
                                      </p:cBhvr>
                                      <p:tavLst>
                                        <p:tav tm="0">
                                          <p:val>
                                            <p:fltVal val="0"/>
                                          </p:val>
                                        </p:tav>
                                        <p:tav tm="100000">
                                          <p:val>
                                            <p:strVal val="#ppt_w"/>
                                          </p:val>
                                        </p:tav>
                                      </p:tavLst>
                                    </p:anim>
                                    <p:anim calcmode="lin" valueType="num">
                                      <p:cBhvr>
                                        <p:cTn id="29" dur="1000" fill="hold"/>
                                        <p:tgtEl>
                                          <p:spTgt spid="75780"/>
                                        </p:tgtEl>
                                        <p:attrNameLst>
                                          <p:attrName>ppt_h</p:attrName>
                                        </p:attrNameLst>
                                      </p:cBhvr>
                                      <p:tavLst>
                                        <p:tav tm="0">
                                          <p:val>
                                            <p:fltVal val="0"/>
                                          </p:val>
                                        </p:tav>
                                        <p:tav tm="100000">
                                          <p:val>
                                            <p:strVal val="#ppt_h"/>
                                          </p:val>
                                        </p:tav>
                                      </p:tavLst>
                                    </p:anim>
                                    <p:anim calcmode="lin" valueType="num">
                                      <p:cBhvr>
                                        <p:cTn id="30" dur="1000" fill="hold"/>
                                        <p:tgtEl>
                                          <p:spTgt spid="7578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57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nodeType="clickEffect">
                                  <p:stCondLst>
                                    <p:cond delay="0"/>
                                  </p:stCondLst>
                                  <p:childTnLst>
                                    <p:set>
                                      <p:cBhvr>
                                        <p:cTn id="35" dur="1" fill="hold">
                                          <p:stCondLst>
                                            <p:cond delay="0"/>
                                          </p:stCondLst>
                                        </p:cTn>
                                        <p:tgtEl>
                                          <p:spTgt spid="75779">
                                            <p:txEl>
                                              <p:pRg st="5" end="5"/>
                                            </p:txEl>
                                          </p:spTgt>
                                        </p:tgtEl>
                                        <p:attrNameLst>
                                          <p:attrName>style.visibility</p:attrName>
                                        </p:attrNameLst>
                                      </p:cBhvr>
                                      <p:to>
                                        <p:strVal val="visible"/>
                                      </p:to>
                                    </p:set>
                                    <p:animScale>
                                      <p:cBhvr>
                                        <p:cTn id="36" dur="1000" decel="50000" fill="hold">
                                          <p:stCondLst>
                                            <p:cond delay="0"/>
                                          </p:stCondLst>
                                        </p:cTn>
                                        <p:tgtEl>
                                          <p:spTgt spid="7577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5779">
                                            <p:txEl>
                                              <p:pRg st="5" end="5"/>
                                            </p:txEl>
                                          </p:spTgt>
                                        </p:tgtEl>
                                        <p:attrNameLst>
                                          <p:attrName>ppt_x</p:attrName>
                                          <p:attrName>ppt_y</p:attrName>
                                        </p:attrNameLst>
                                      </p:cBhvr>
                                    </p:animMotion>
                                    <p:animEffect transition="in" filter="fade">
                                      <p:cBhvr>
                                        <p:cTn id="38" dur="1000"/>
                                        <p:tgtEl>
                                          <p:spTgt spid="75779">
                                            <p:txEl>
                                              <p:pRg st="5" end="5"/>
                                            </p:txEl>
                                          </p:spTgt>
                                        </p:tgtEl>
                                      </p:cBhvr>
                                    </p:animEffect>
                                  </p:childTnLst>
                                </p:cTn>
                              </p:par>
                            </p:childTnLst>
                          </p:cTn>
                        </p:par>
                        <p:par>
                          <p:cTn id="39" fill="hold" nodeType="afterGroup">
                            <p:stCondLst>
                              <p:cond delay="1000"/>
                            </p:stCondLst>
                            <p:childTnLst>
                              <p:par>
                                <p:cTn id="40" presetID="15" presetClass="entr" presetSubtype="0" fill="hold" nodeType="afterEffect">
                                  <p:stCondLst>
                                    <p:cond delay="0"/>
                                  </p:stCondLst>
                                  <p:childTnLst>
                                    <p:set>
                                      <p:cBhvr>
                                        <p:cTn id="41" dur="1" fill="hold">
                                          <p:stCondLst>
                                            <p:cond delay="0"/>
                                          </p:stCondLst>
                                        </p:cTn>
                                        <p:tgtEl>
                                          <p:spTgt spid="75781"/>
                                        </p:tgtEl>
                                        <p:attrNameLst>
                                          <p:attrName>style.visibility</p:attrName>
                                        </p:attrNameLst>
                                      </p:cBhvr>
                                      <p:to>
                                        <p:strVal val="visible"/>
                                      </p:to>
                                    </p:set>
                                    <p:anim calcmode="lin" valueType="num">
                                      <p:cBhvr>
                                        <p:cTn id="42" dur="1000" fill="hold"/>
                                        <p:tgtEl>
                                          <p:spTgt spid="75781"/>
                                        </p:tgtEl>
                                        <p:attrNameLst>
                                          <p:attrName>ppt_w</p:attrName>
                                        </p:attrNameLst>
                                      </p:cBhvr>
                                      <p:tavLst>
                                        <p:tav tm="0">
                                          <p:val>
                                            <p:fltVal val="0"/>
                                          </p:val>
                                        </p:tav>
                                        <p:tav tm="100000">
                                          <p:val>
                                            <p:strVal val="#ppt_w"/>
                                          </p:val>
                                        </p:tav>
                                      </p:tavLst>
                                    </p:anim>
                                    <p:anim calcmode="lin" valueType="num">
                                      <p:cBhvr>
                                        <p:cTn id="43" dur="1000" fill="hold"/>
                                        <p:tgtEl>
                                          <p:spTgt spid="75781"/>
                                        </p:tgtEl>
                                        <p:attrNameLst>
                                          <p:attrName>ppt_h</p:attrName>
                                        </p:attrNameLst>
                                      </p:cBhvr>
                                      <p:tavLst>
                                        <p:tav tm="0">
                                          <p:val>
                                            <p:fltVal val="0"/>
                                          </p:val>
                                        </p:tav>
                                        <p:tav tm="100000">
                                          <p:val>
                                            <p:strVal val="#ppt_h"/>
                                          </p:val>
                                        </p:tav>
                                      </p:tavLst>
                                    </p:anim>
                                    <p:anim calcmode="lin" valueType="num">
                                      <p:cBhvr>
                                        <p:cTn id="44" dur="1000" fill="hold"/>
                                        <p:tgtEl>
                                          <p:spTgt spid="7578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7578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F0377E4-6808-444A-952D-D75FD76D1A75}"/>
              </a:ext>
            </a:extLst>
          </p:cNvPr>
          <p:cNvSpPr>
            <a:spLocks noGrp="1" noChangeArrowheads="1"/>
          </p:cNvSpPr>
          <p:nvPr>
            <p:ph type="title"/>
          </p:nvPr>
        </p:nvSpPr>
        <p:spPr/>
        <p:txBody>
          <a:bodyPr/>
          <a:lstStyle/>
          <a:p>
            <a:pPr eaLnBrk="1" hangingPunct="1"/>
            <a:r>
              <a:rPr lang="en-US" altLang="en-US" b="1" u="sng">
                <a:solidFill>
                  <a:srgbClr val="FF0000"/>
                </a:solidFill>
              </a:rPr>
              <a:t>For the sake of the community</a:t>
            </a:r>
          </a:p>
        </p:txBody>
      </p:sp>
      <p:sp>
        <p:nvSpPr>
          <p:cNvPr id="100355" name="Rectangle 3">
            <a:extLst>
              <a:ext uri="{FF2B5EF4-FFF2-40B4-BE49-F238E27FC236}">
                <a16:creationId xmlns:a16="http://schemas.microsoft.com/office/drawing/2014/main" id="{CE1F220A-2D0D-42E0-86A2-9596E4E5F113}"/>
              </a:ext>
            </a:extLst>
          </p:cNvPr>
          <p:cNvSpPr>
            <a:spLocks noGrp="1" noChangeArrowheads="1"/>
          </p:cNvSpPr>
          <p:nvPr>
            <p:ph idx="1"/>
          </p:nvPr>
        </p:nvSpPr>
        <p:spPr>
          <a:xfrm>
            <a:off x="609600" y="1676400"/>
            <a:ext cx="7772400" cy="4114800"/>
          </a:xfrm>
        </p:spPr>
        <p:txBody>
          <a:bodyPr/>
          <a:lstStyle/>
          <a:p>
            <a:pPr algn="justLow" eaLnBrk="1" hangingPunct="1">
              <a:buFont typeface="Symbol" panose="05050102010706020507" pitchFamily="18" charset="2"/>
              <a:buNone/>
            </a:pPr>
            <a:r>
              <a:rPr lang="en-US" altLang="en-US" sz="3600" b="1" u="sng">
                <a:solidFill>
                  <a:srgbClr val="FF0000"/>
                </a:solidFill>
              </a:rPr>
              <a:t>3- In case of accidents:</a:t>
            </a:r>
          </a:p>
          <a:p>
            <a:pPr algn="justLow" eaLnBrk="1" hangingPunct="1">
              <a:buFont typeface="Symbol" panose="05050102010706020507" pitchFamily="18" charset="2"/>
              <a:buNone/>
            </a:pPr>
            <a:r>
              <a:rPr lang="en-US" altLang="en-US" u="sng">
                <a:solidFill>
                  <a:srgbClr val="FF0000"/>
                </a:solidFill>
              </a:rPr>
              <a:t>  </a:t>
            </a:r>
            <a:r>
              <a:rPr lang="en-US" altLang="en-US" sz="2800" u="sng">
                <a:solidFill>
                  <a:srgbClr val="FF0000"/>
                </a:solidFill>
              </a:rPr>
              <a:t>(e.g. where a doctor has concerns over a patient’s fitness to drive, </a:t>
            </a:r>
            <a:r>
              <a:rPr lang="en-US" altLang="en-US" sz="2800" b="1" u="sng">
                <a:solidFill>
                  <a:srgbClr val="FF0000"/>
                </a:solidFill>
              </a:rPr>
              <a:t>RTAs involving drugs/alcohol</a:t>
            </a:r>
            <a:r>
              <a:rPr lang="en-US" altLang="en-US" sz="2800" u="sng">
                <a:solidFill>
                  <a:srgbClr val="FF0000"/>
                </a:solidFill>
              </a:rPr>
              <a:t>). </a:t>
            </a:r>
          </a:p>
          <a:p>
            <a:pPr eaLnBrk="1" hangingPunct="1"/>
            <a:endParaRPr lang="en-US" altLang="en-US" u="sng">
              <a:solidFill>
                <a:srgbClr val="FF0000"/>
              </a:solidFill>
            </a:endParaRPr>
          </a:p>
        </p:txBody>
      </p:sp>
      <p:pic>
        <p:nvPicPr>
          <p:cNvPr id="76809" name="Picture 9">
            <a:extLst>
              <a:ext uri="{FF2B5EF4-FFF2-40B4-BE49-F238E27FC236}">
                <a16:creationId xmlns:a16="http://schemas.microsoft.com/office/drawing/2014/main" id="{48447AE9-C325-4898-A41D-0686ACF48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10000"/>
            <a:ext cx="228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dissolve">
                                      <p:cBhvr>
                                        <p:cTn id="7" dur="500"/>
                                        <p:tgtEl>
                                          <p:spTgt spid="10035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0355">
                                            <p:txEl>
                                              <p:pRg st="1" end="1"/>
                                            </p:txEl>
                                          </p:spTgt>
                                        </p:tgtEl>
                                        <p:attrNameLst>
                                          <p:attrName>style.visibility</p:attrName>
                                        </p:attrNameLst>
                                      </p:cBhvr>
                                      <p:to>
                                        <p:strVal val="visible"/>
                                      </p:to>
                                    </p:set>
                                    <p:animEffect transition="in" filter="dissolve">
                                      <p:cBhvr>
                                        <p:cTn id="10" dur="500"/>
                                        <p:tgtEl>
                                          <p:spTgt spid="100355">
                                            <p:txEl>
                                              <p:pRg st="1" end="1"/>
                                            </p:txEl>
                                          </p:spTgt>
                                        </p:tgtEl>
                                      </p:cBhvr>
                                    </p:animEffect>
                                  </p:childTnLst>
                                </p:cTn>
                              </p:par>
                            </p:childTnLst>
                          </p:cTn>
                        </p:par>
                        <p:par>
                          <p:cTn id="11" fill="hold" nodeType="afterGroup">
                            <p:stCondLst>
                              <p:cond delay="500"/>
                            </p:stCondLst>
                            <p:childTnLst>
                              <p:par>
                                <p:cTn id="12" presetID="15" presetClass="entr" presetSubtype="0" fill="hold" nodeType="afterEffect">
                                  <p:stCondLst>
                                    <p:cond delay="0"/>
                                  </p:stCondLst>
                                  <p:childTnLst>
                                    <p:set>
                                      <p:cBhvr>
                                        <p:cTn id="13" dur="1" fill="hold">
                                          <p:stCondLst>
                                            <p:cond delay="0"/>
                                          </p:stCondLst>
                                        </p:cTn>
                                        <p:tgtEl>
                                          <p:spTgt spid="76809"/>
                                        </p:tgtEl>
                                        <p:attrNameLst>
                                          <p:attrName>style.visibility</p:attrName>
                                        </p:attrNameLst>
                                      </p:cBhvr>
                                      <p:to>
                                        <p:strVal val="visible"/>
                                      </p:to>
                                    </p:set>
                                    <p:anim calcmode="lin" valueType="num">
                                      <p:cBhvr>
                                        <p:cTn id="14" dur="1000" fill="hold"/>
                                        <p:tgtEl>
                                          <p:spTgt spid="76809"/>
                                        </p:tgtEl>
                                        <p:attrNameLst>
                                          <p:attrName>ppt_w</p:attrName>
                                        </p:attrNameLst>
                                      </p:cBhvr>
                                      <p:tavLst>
                                        <p:tav tm="0">
                                          <p:val>
                                            <p:fltVal val="0"/>
                                          </p:val>
                                        </p:tav>
                                        <p:tav tm="100000">
                                          <p:val>
                                            <p:strVal val="#ppt_w"/>
                                          </p:val>
                                        </p:tav>
                                      </p:tavLst>
                                    </p:anim>
                                    <p:anim calcmode="lin" valueType="num">
                                      <p:cBhvr>
                                        <p:cTn id="15" dur="1000" fill="hold"/>
                                        <p:tgtEl>
                                          <p:spTgt spid="76809"/>
                                        </p:tgtEl>
                                        <p:attrNameLst>
                                          <p:attrName>ppt_h</p:attrName>
                                        </p:attrNameLst>
                                      </p:cBhvr>
                                      <p:tavLst>
                                        <p:tav tm="0">
                                          <p:val>
                                            <p:fltVal val="0"/>
                                          </p:val>
                                        </p:tav>
                                        <p:tav tm="100000">
                                          <p:val>
                                            <p:strVal val="#ppt_h"/>
                                          </p:val>
                                        </p:tav>
                                      </p:tavLst>
                                    </p:anim>
                                    <p:anim calcmode="lin" valueType="num">
                                      <p:cBhvr>
                                        <p:cTn id="16" dur="1000" fill="hold"/>
                                        <p:tgtEl>
                                          <p:spTgt spid="7680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68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B6E4756A-5F2B-4B0C-BD5D-9D3350B56E93}"/>
              </a:ext>
            </a:extLst>
          </p:cNvPr>
          <p:cNvSpPr>
            <a:spLocks noGrp="1" noChangeArrowheads="1"/>
          </p:cNvSpPr>
          <p:nvPr>
            <p:ph type="title"/>
          </p:nvPr>
        </p:nvSpPr>
        <p:spPr>
          <a:xfrm>
            <a:off x="609600" y="228600"/>
            <a:ext cx="7772400" cy="1143000"/>
          </a:xfrm>
        </p:spPr>
        <p:txBody>
          <a:bodyPr/>
          <a:lstStyle/>
          <a:p>
            <a:pPr eaLnBrk="1" hangingPunct="1"/>
            <a:r>
              <a:rPr lang="en-US" altLang="en-US" b="1" u="sng">
                <a:solidFill>
                  <a:srgbClr val="FF0000"/>
                </a:solidFill>
              </a:rPr>
              <a:t>For the sake of the community</a:t>
            </a:r>
          </a:p>
        </p:txBody>
      </p:sp>
      <p:sp>
        <p:nvSpPr>
          <p:cNvPr id="76803" name="Rectangle 3">
            <a:extLst>
              <a:ext uri="{FF2B5EF4-FFF2-40B4-BE49-F238E27FC236}">
                <a16:creationId xmlns:a16="http://schemas.microsoft.com/office/drawing/2014/main" id="{9961CA64-483A-49DB-81D1-C3EF1EEED378}"/>
              </a:ext>
            </a:extLst>
          </p:cNvPr>
          <p:cNvSpPr>
            <a:spLocks noGrp="1" noChangeArrowheads="1"/>
          </p:cNvSpPr>
          <p:nvPr>
            <p:ph idx="1"/>
          </p:nvPr>
        </p:nvSpPr>
        <p:spPr>
          <a:xfrm>
            <a:off x="457200" y="1371600"/>
            <a:ext cx="8305800" cy="4724400"/>
          </a:xfrm>
        </p:spPr>
        <p:txBody>
          <a:bodyPr/>
          <a:lstStyle/>
          <a:p>
            <a:pPr eaLnBrk="1" hangingPunct="1">
              <a:buFontTx/>
              <a:buNone/>
            </a:pPr>
            <a:r>
              <a:rPr lang="en-US" altLang="en-US" b="1" u="sng">
                <a:solidFill>
                  <a:srgbClr val="FF0000"/>
                </a:solidFill>
              </a:rPr>
              <a:t>4- In case of  poisoning:</a:t>
            </a:r>
          </a:p>
          <a:p>
            <a:pPr eaLnBrk="1" hangingPunct="1">
              <a:buFontTx/>
              <a:buNone/>
            </a:pPr>
            <a:r>
              <a:rPr lang="en-US" altLang="en-US" sz="2400" u="sng">
                <a:solidFill>
                  <a:srgbClr val="FF0000"/>
                </a:solidFill>
              </a:rPr>
              <a:t>   (e.g. when a doctor has a patient attempting suicide by taking a poison to end his life. The doctor has to disclose this information to the patient’ family to take care if the patient tries to commit suicide another time).</a:t>
            </a:r>
          </a:p>
        </p:txBody>
      </p:sp>
      <p:pic>
        <p:nvPicPr>
          <p:cNvPr id="76806" name="Picture 6">
            <a:extLst>
              <a:ext uri="{FF2B5EF4-FFF2-40B4-BE49-F238E27FC236}">
                <a16:creationId xmlns:a16="http://schemas.microsoft.com/office/drawing/2014/main" id="{4AC87301-10F7-4EE3-9CF9-245802D50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19600"/>
            <a:ext cx="19907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7">
            <a:extLst>
              <a:ext uri="{FF2B5EF4-FFF2-40B4-BE49-F238E27FC236}">
                <a16:creationId xmlns:a16="http://schemas.microsoft.com/office/drawing/2014/main" id="{463DCF7F-3301-44AB-869F-B3F6FB6564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648200"/>
            <a:ext cx="2305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1000" fill="hold"/>
                                        <p:tgtEl>
                                          <p:spTgt spid="76802"/>
                                        </p:tgtEl>
                                        <p:attrNameLst>
                                          <p:attrName>ppt_w</p:attrName>
                                        </p:attrNameLst>
                                      </p:cBhvr>
                                      <p:tavLst>
                                        <p:tav tm="0">
                                          <p:val>
                                            <p:fltVal val="0"/>
                                          </p:val>
                                        </p:tav>
                                        <p:tav tm="100000">
                                          <p:val>
                                            <p:strVal val="#ppt_w"/>
                                          </p:val>
                                        </p:tav>
                                      </p:tavLst>
                                    </p:anim>
                                    <p:anim calcmode="lin" valueType="num">
                                      <p:cBhvr>
                                        <p:cTn id="8" dur="1000" fill="hold"/>
                                        <p:tgtEl>
                                          <p:spTgt spid="76802"/>
                                        </p:tgtEl>
                                        <p:attrNameLst>
                                          <p:attrName>ppt_h</p:attrName>
                                        </p:attrNameLst>
                                      </p:cBhvr>
                                      <p:tavLst>
                                        <p:tav tm="0">
                                          <p:val>
                                            <p:fltVal val="0"/>
                                          </p:val>
                                        </p:tav>
                                        <p:tav tm="100000">
                                          <p:val>
                                            <p:strVal val="#ppt_h"/>
                                          </p:val>
                                        </p:tav>
                                      </p:tavLst>
                                    </p:anim>
                                    <p:anim calcmode="lin" valueType="num">
                                      <p:cBhvr>
                                        <p:cTn id="9" dur="1000" fill="hold"/>
                                        <p:tgtEl>
                                          <p:spTgt spid="768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68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76803">
                                            <p:txEl>
                                              <p:pRg st="0" end="0"/>
                                            </p:txEl>
                                          </p:spTgt>
                                        </p:tgtEl>
                                        <p:attrNameLst>
                                          <p:attrName>style.visibility</p:attrName>
                                        </p:attrNameLst>
                                      </p:cBhvr>
                                      <p:to>
                                        <p:strVal val="visible"/>
                                      </p:to>
                                    </p:set>
                                    <p:anim calcmode="lin" valueType="num">
                                      <p:cBhvr>
                                        <p:cTn id="15" dur="10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680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680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680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9" fill="hold" nodeType="afterGroup">
                            <p:stCondLst>
                              <p:cond delay="1000"/>
                            </p:stCondLst>
                            <p:childTnLst>
                              <p:par>
                                <p:cTn id="20" presetID="15" presetClass="entr" presetSubtype="0" fill="hold" nodeType="afterEffect">
                                  <p:stCondLst>
                                    <p:cond delay="0"/>
                                  </p:stCondLst>
                                  <p:childTnLst>
                                    <p:set>
                                      <p:cBhvr>
                                        <p:cTn id="21" dur="1" fill="hold">
                                          <p:stCondLst>
                                            <p:cond delay="0"/>
                                          </p:stCondLst>
                                        </p:cTn>
                                        <p:tgtEl>
                                          <p:spTgt spid="76803">
                                            <p:txEl>
                                              <p:pRg st="1" end="1"/>
                                            </p:txEl>
                                          </p:spTgt>
                                        </p:tgtEl>
                                        <p:attrNameLst>
                                          <p:attrName>style.visibility</p:attrName>
                                        </p:attrNameLst>
                                      </p:cBhvr>
                                      <p:to>
                                        <p:strVal val="visible"/>
                                      </p:to>
                                    </p:set>
                                    <p:anim calcmode="lin" valueType="num">
                                      <p:cBhvr>
                                        <p:cTn id="22" dur="1000" fill="hold"/>
                                        <p:tgtEl>
                                          <p:spTgt spid="7680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7680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768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7680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2000"/>
                            </p:stCondLst>
                            <p:childTnLst>
                              <p:par>
                                <p:cTn id="27" presetID="15" presetClass="entr" presetSubtype="0" fill="hold" nodeType="afterEffect">
                                  <p:stCondLst>
                                    <p:cond delay="0"/>
                                  </p:stCondLst>
                                  <p:childTnLst>
                                    <p:set>
                                      <p:cBhvr>
                                        <p:cTn id="28" dur="1" fill="hold">
                                          <p:stCondLst>
                                            <p:cond delay="0"/>
                                          </p:stCondLst>
                                        </p:cTn>
                                        <p:tgtEl>
                                          <p:spTgt spid="76807"/>
                                        </p:tgtEl>
                                        <p:attrNameLst>
                                          <p:attrName>style.visibility</p:attrName>
                                        </p:attrNameLst>
                                      </p:cBhvr>
                                      <p:to>
                                        <p:strVal val="visible"/>
                                      </p:to>
                                    </p:set>
                                    <p:anim calcmode="lin" valueType="num">
                                      <p:cBhvr>
                                        <p:cTn id="29" dur="1000" fill="hold"/>
                                        <p:tgtEl>
                                          <p:spTgt spid="76807"/>
                                        </p:tgtEl>
                                        <p:attrNameLst>
                                          <p:attrName>ppt_w</p:attrName>
                                        </p:attrNameLst>
                                      </p:cBhvr>
                                      <p:tavLst>
                                        <p:tav tm="0">
                                          <p:val>
                                            <p:fltVal val="0"/>
                                          </p:val>
                                        </p:tav>
                                        <p:tav tm="100000">
                                          <p:val>
                                            <p:strVal val="#ppt_w"/>
                                          </p:val>
                                        </p:tav>
                                      </p:tavLst>
                                    </p:anim>
                                    <p:anim calcmode="lin" valueType="num">
                                      <p:cBhvr>
                                        <p:cTn id="30" dur="1000" fill="hold"/>
                                        <p:tgtEl>
                                          <p:spTgt spid="76807"/>
                                        </p:tgtEl>
                                        <p:attrNameLst>
                                          <p:attrName>ppt_h</p:attrName>
                                        </p:attrNameLst>
                                      </p:cBhvr>
                                      <p:tavLst>
                                        <p:tav tm="0">
                                          <p:val>
                                            <p:fltVal val="0"/>
                                          </p:val>
                                        </p:tav>
                                        <p:tav tm="100000">
                                          <p:val>
                                            <p:strVal val="#ppt_h"/>
                                          </p:val>
                                        </p:tav>
                                      </p:tavLst>
                                    </p:anim>
                                    <p:anim calcmode="lin" valueType="num">
                                      <p:cBhvr>
                                        <p:cTn id="31" dur="1000" fill="hold"/>
                                        <p:tgtEl>
                                          <p:spTgt spid="7680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6807"/>
                                        </p:tgtEl>
                                        <p:attrNameLst>
                                          <p:attrName>ppt_y</p:attrName>
                                        </p:attrNameLst>
                                      </p:cBhvr>
                                      <p:tavLst>
                                        <p:tav tm="0" fmla="#ppt_y+(sin(-2*pi*(1-$))*-#ppt_x+cos(-2*pi*(1-$))*(1-#ppt_y))*(1-$)">
                                          <p:val>
                                            <p:fltVal val="0"/>
                                          </p:val>
                                        </p:tav>
                                        <p:tav tm="100000">
                                          <p:val>
                                            <p:fltVal val="1"/>
                                          </p:val>
                                        </p:tav>
                                      </p:tavLst>
                                    </p:anim>
                                  </p:childTnLst>
                                </p:cTn>
                              </p:par>
                            </p:childTnLst>
                          </p:cTn>
                        </p:par>
                        <p:par>
                          <p:cTn id="33" fill="hold" nodeType="afterGroup">
                            <p:stCondLst>
                              <p:cond delay="3000"/>
                            </p:stCondLst>
                            <p:childTnLst>
                              <p:par>
                                <p:cTn id="34" presetID="15" presetClass="entr" presetSubtype="0" fill="hold" nodeType="afterEffect">
                                  <p:stCondLst>
                                    <p:cond delay="0"/>
                                  </p:stCondLst>
                                  <p:childTnLst>
                                    <p:set>
                                      <p:cBhvr>
                                        <p:cTn id="35" dur="1" fill="hold">
                                          <p:stCondLst>
                                            <p:cond delay="0"/>
                                          </p:stCondLst>
                                        </p:cTn>
                                        <p:tgtEl>
                                          <p:spTgt spid="76806"/>
                                        </p:tgtEl>
                                        <p:attrNameLst>
                                          <p:attrName>style.visibility</p:attrName>
                                        </p:attrNameLst>
                                      </p:cBhvr>
                                      <p:to>
                                        <p:strVal val="visible"/>
                                      </p:to>
                                    </p:set>
                                    <p:anim calcmode="lin" valueType="num">
                                      <p:cBhvr>
                                        <p:cTn id="36" dur="1000" fill="hold"/>
                                        <p:tgtEl>
                                          <p:spTgt spid="76806"/>
                                        </p:tgtEl>
                                        <p:attrNameLst>
                                          <p:attrName>ppt_w</p:attrName>
                                        </p:attrNameLst>
                                      </p:cBhvr>
                                      <p:tavLst>
                                        <p:tav tm="0">
                                          <p:val>
                                            <p:fltVal val="0"/>
                                          </p:val>
                                        </p:tav>
                                        <p:tav tm="100000">
                                          <p:val>
                                            <p:strVal val="#ppt_w"/>
                                          </p:val>
                                        </p:tav>
                                      </p:tavLst>
                                    </p:anim>
                                    <p:anim calcmode="lin" valueType="num">
                                      <p:cBhvr>
                                        <p:cTn id="37" dur="1000" fill="hold"/>
                                        <p:tgtEl>
                                          <p:spTgt spid="76806"/>
                                        </p:tgtEl>
                                        <p:attrNameLst>
                                          <p:attrName>ppt_h</p:attrName>
                                        </p:attrNameLst>
                                      </p:cBhvr>
                                      <p:tavLst>
                                        <p:tav tm="0">
                                          <p:val>
                                            <p:fltVal val="0"/>
                                          </p:val>
                                        </p:tav>
                                        <p:tav tm="100000">
                                          <p:val>
                                            <p:strVal val="#ppt_h"/>
                                          </p:val>
                                        </p:tav>
                                      </p:tavLst>
                                    </p:anim>
                                    <p:anim calcmode="lin" valueType="num">
                                      <p:cBhvr>
                                        <p:cTn id="38" dur="1000" fill="hold"/>
                                        <p:tgtEl>
                                          <p:spTgt spid="76806"/>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68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E3F20F64-595B-4F9C-8490-A80A50F794F7}"/>
              </a:ext>
            </a:extLst>
          </p:cNvPr>
          <p:cNvSpPr>
            <a:spLocks noGrp="1" noChangeArrowheads="1"/>
          </p:cNvSpPr>
          <p:nvPr>
            <p:ph type="title"/>
          </p:nvPr>
        </p:nvSpPr>
        <p:spPr/>
        <p:txBody>
          <a:bodyPr/>
          <a:lstStyle/>
          <a:p>
            <a:pPr eaLnBrk="1" hangingPunct="1"/>
            <a:r>
              <a:rPr lang="en-US" altLang="en-US" b="1" u="sng">
                <a:solidFill>
                  <a:srgbClr val="FF0000"/>
                </a:solidFill>
              </a:rPr>
              <a:t>For the sake of the community</a:t>
            </a:r>
          </a:p>
        </p:txBody>
      </p:sp>
      <p:sp>
        <p:nvSpPr>
          <p:cNvPr id="101379" name="Rectangle 3">
            <a:extLst>
              <a:ext uri="{FF2B5EF4-FFF2-40B4-BE49-F238E27FC236}">
                <a16:creationId xmlns:a16="http://schemas.microsoft.com/office/drawing/2014/main" id="{DA1018D2-B481-4D23-8609-2DDEEBF57818}"/>
              </a:ext>
            </a:extLst>
          </p:cNvPr>
          <p:cNvSpPr>
            <a:spLocks noGrp="1" noChangeArrowheads="1"/>
          </p:cNvSpPr>
          <p:nvPr>
            <p:ph idx="1"/>
          </p:nvPr>
        </p:nvSpPr>
        <p:spPr>
          <a:xfrm>
            <a:off x="228600" y="1981200"/>
            <a:ext cx="8686800" cy="4114800"/>
          </a:xfrm>
        </p:spPr>
        <p:txBody>
          <a:bodyPr/>
          <a:lstStyle/>
          <a:p>
            <a:pPr eaLnBrk="1" hangingPunct="1">
              <a:buFontTx/>
              <a:buNone/>
            </a:pPr>
            <a:r>
              <a:rPr lang="en-US" altLang="en-US" sz="3600" b="1" u="sng">
                <a:solidFill>
                  <a:srgbClr val="FF0000"/>
                </a:solidFill>
              </a:rPr>
              <a:t>5- In criminal cases: </a:t>
            </a:r>
          </a:p>
          <a:p>
            <a:pPr eaLnBrk="1" hangingPunct="1">
              <a:buFontTx/>
              <a:buNone/>
            </a:pPr>
            <a:r>
              <a:rPr lang="en-US" altLang="en-US" b="1" u="sng">
                <a:solidFill>
                  <a:srgbClr val="FF0000"/>
                </a:solidFill>
              </a:rPr>
              <a:t>   To prevent occurrence of  crimes e.g. murder. </a:t>
            </a:r>
          </a:p>
          <a:p>
            <a:pPr eaLnBrk="1" hangingPunct="1">
              <a:buFontTx/>
              <a:buNone/>
            </a:pPr>
            <a:endParaRPr lang="en-US" altLang="en-US" b="1" u="sng">
              <a:solidFill>
                <a:srgbClr val="FF0000"/>
              </a:solidFill>
            </a:endParaRPr>
          </a:p>
          <a:p>
            <a:pPr eaLnBrk="1" hangingPunct="1">
              <a:buFontTx/>
              <a:buNone/>
            </a:pPr>
            <a:r>
              <a:rPr lang="en-US" altLang="en-US" b="1" u="sng">
                <a:solidFill>
                  <a:srgbClr val="FF0000"/>
                </a:solidFill>
              </a:rPr>
              <a:t>6- Order of court.</a:t>
            </a:r>
            <a:endParaRPr lang="en-US" altLang="en-US" u="sng">
              <a:solidFill>
                <a:srgbClr val="FF0000"/>
              </a:solidFill>
            </a:endParaRPr>
          </a:p>
          <a:p>
            <a:pPr eaLnBrk="1" hangingPunct="1">
              <a:buFontTx/>
              <a:buNone/>
            </a:pPr>
            <a:endParaRPr lang="en-US" altLang="en-US">
              <a:solidFill>
                <a:srgbClr val="FF0000"/>
              </a:solidFill>
            </a:endParaRPr>
          </a:p>
        </p:txBody>
      </p:sp>
      <p:pic>
        <p:nvPicPr>
          <p:cNvPr id="76808" name="Picture 8">
            <a:extLst>
              <a:ext uri="{FF2B5EF4-FFF2-40B4-BE49-F238E27FC236}">
                <a16:creationId xmlns:a16="http://schemas.microsoft.com/office/drawing/2014/main" id="{C92E16D5-86D4-4DDA-A800-DDFD9E308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800600"/>
            <a:ext cx="26955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90AD8F75-B198-4FB4-BCC1-27B449CF6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622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0-#ppt_w/2"/>
                                          </p:val>
                                        </p:tav>
                                        <p:tav tm="100000">
                                          <p:val>
                                            <p:strVal val="#ppt_x"/>
                                          </p:val>
                                        </p:tav>
                                      </p:tavLst>
                                    </p:anim>
                                    <p:anim calcmode="lin" valueType="num">
                                      <p:cBhvr additive="base">
                                        <p:cTn id="8"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101379">
                                            <p:txEl>
                                              <p:pRg st="0" end="0"/>
                                            </p:txEl>
                                          </p:spTgt>
                                        </p:tgtEl>
                                        <p:attrNameLst>
                                          <p:attrName>style.visibility</p:attrName>
                                        </p:attrNameLst>
                                      </p:cBhvr>
                                      <p:to>
                                        <p:strVal val="visible"/>
                                      </p:to>
                                    </p:set>
                                    <p:animEffect transition="in" filter="slide(fromBottom)">
                                      <p:cBhvr>
                                        <p:cTn id="13" dur="500"/>
                                        <p:tgtEl>
                                          <p:spTgt spid="101379">
                                            <p:txEl>
                                              <p:pRg st="0" end="0"/>
                                            </p:txEl>
                                          </p:spTgt>
                                        </p:tgtEl>
                                      </p:cBhvr>
                                    </p:animEffect>
                                  </p:childTnLst>
                                </p:cTn>
                              </p:par>
                            </p:childTnLst>
                          </p:cTn>
                        </p:par>
                        <p:par>
                          <p:cTn id="14" fill="hold" nodeType="afterGroup">
                            <p:stCondLst>
                              <p:cond delay="500"/>
                            </p:stCondLst>
                            <p:childTnLst>
                              <p:par>
                                <p:cTn id="15" presetID="18" presetClass="entr" presetSubtype="12" fill="hold" nodeType="afterEffect">
                                  <p:stCondLst>
                                    <p:cond delay="0"/>
                                  </p:stCondLst>
                                  <p:childTnLst>
                                    <p:set>
                                      <p:cBhvr>
                                        <p:cTn id="16" dur="1" fill="hold">
                                          <p:stCondLst>
                                            <p:cond delay="0"/>
                                          </p:stCondLst>
                                        </p:cTn>
                                        <p:tgtEl>
                                          <p:spTgt spid="101379">
                                            <p:txEl>
                                              <p:pRg st="1" end="1"/>
                                            </p:txEl>
                                          </p:spTgt>
                                        </p:tgtEl>
                                        <p:attrNameLst>
                                          <p:attrName>style.visibility</p:attrName>
                                        </p:attrNameLst>
                                      </p:cBhvr>
                                      <p:to>
                                        <p:strVal val="visible"/>
                                      </p:to>
                                    </p:set>
                                    <p:animEffect transition="in" filter="strips(downLeft)">
                                      <p:cBhvr>
                                        <p:cTn id="17" dur="500"/>
                                        <p:tgtEl>
                                          <p:spTgt spid="101379">
                                            <p:txEl>
                                              <p:pRg st="1" end="1"/>
                                            </p:txEl>
                                          </p:spTgt>
                                        </p:tgtEl>
                                      </p:cBhvr>
                                    </p:animEffect>
                                  </p:childTnLst>
                                </p:cTn>
                              </p:par>
                            </p:childTnLst>
                          </p:cTn>
                        </p:par>
                        <p:par>
                          <p:cTn id="18" fill="hold" nodeType="afterGroup">
                            <p:stCondLst>
                              <p:cond delay="1000"/>
                            </p:stCondLst>
                            <p:childTnLst>
                              <p:par>
                                <p:cTn id="19" presetID="18" presetClass="entr" presetSubtype="12" fill="hold" nodeType="afterEffect">
                                  <p:stCondLst>
                                    <p:cond delay="0"/>
                                  </p:stCondLst>
                                  <p:childTnLst>
                                    <p:set>
                                      <p:cBhvr>
                                        <p:cTn id="20" dur="1" fill="hold">
                                          <p:stCondLst>
                                            <p:cond delay="0"/>
                                          </p:stCondLst>
                                        </p:cTn>
                                        <p:tgtEl>
                                          <p:spTgt spid="101379">
                                            <p:txEl>
                                              <p:pRg st="3" end="3"/>
                                            </p:txEl>
                                          </p:spTgt>
                                        </p:tgtEl>
                                        <p:attrNameLst>
                                          <p:attrName>style.visibility</p:attrName>
                                        </p:attrNameLst>
                                      </p:cBhvr>
                                      <p:to>
                                        <p:strVal val="visible"/>
                                      </p:to>
                                    </p:set>
                                    <p:animEffect transition="in" filter="strips(downLeft)">
                                      <p:cBhvr>
                                        <p:cTn id="21" dur="500"/>
                                        <p:tgtEl>
                                          <p:spTgt spid="101379">
                                            <p:txEl>
                                              <p:pRg st="3" end="3"/>
                                            </p:txEl>
                                          </p:spTgt>
                                        </p:tgtEl>
                                      </p:cBhvr>
                                    </p:animEffect>
                                  </p:childTnLst>
                                </p:cTn>
                              </p:par>
                            </p:childTnLst>
                          </p:cTn>
                        </p:par>
                        <p:par>
                          <p:cTn id="22" fill="hold" nodeType="afterGroup">
                            <p:stCondLst>
                              <p:cond delay="1500"/>
                            </p:stCondLst>
                            <p:childTnLst>
                              <p:par>
                                <p:cTn id="23" presetID="12" presetClass="entr" presetSubtype="4" fill="hold" nodeType="afterEffect">
                                  <p:stCondLst>
                                    <p:cond delay="0"/>
                                  </p:stCondLst>
                                  <p:childTnLst>
                                    <p:set>
                                      <p:cBhvr>
                                        <p:cTn id="24" dur="1" fill="hold">
                                          <p:stCondLst>
                                            <p:cond delay="0"/>
                                          </p:stCondLst>
                                        </p:cTn>
                                        <p:tgtEl>
                                          <p:spTgt spid="76808"/>
                                        </p:tgtEl>
                                        <p:attrNameLst>
                                          <p:attrName>style.visibility</p:attrName>
                                        </p:attrNameLst>
                                      </p:cBhvr>
                                      <p:to>
                                        <p:strVal val="visible"/>
                                      </p:to>
                                    </p:set>
                                    <p:animEffect transition="in" filter="slide(fromBottom)">
                                      <p:cBhvr>
                                        <p:cTn id="25" dur="500"/>
                                        <p:tgtEl>
                                          <p:spTgt spid="76808"/>
                                        </p:tgtEl>
                                      </p:cBhvr>
                                    </p:animEffect>
                                  </p:childTnLst>
                                </p:cTn>
                              </p:par>
                            </p:childTnLst>
                          </p:cTn>
                        </p:par>
                        <p:par>
                          <p:cTn id="26" fill="hold" nodeType="afterGroup">
                            <p:stCondLst>
                              <p:cond delay="2000"/>
                            </p:stCondLst>
                            <p:childTnLst>
                              <p:par>
                                <p:cTn id="27" presetID="15"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 calcmode="lin" valueType="num">
                                      <p:cBhvr>
                                        <p:cTn id="31"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5">
            <a:extLst>
              <a:ext uri="{FF2B5EF4-FFF2-40B4-BE49-F238E27FC236}">
                <a16:creationId xmlns:a16="http://schemas.microsoft.com/office/drawing/2014/main" id="{543B132C-C6EB-485F-86B1-3354C5D4040C}"/>
              </a:ext>
            </a:extLst>
          </p:cNvPr>
          <p:cNvSpPr>
            <a:spLocks noGrp="1" noChangeArrowheads="1"/>
          </p:cNvSpPr>
          <p:nvPr>
            <p:ph idx="1"/>
          </p:nvPr>
        </p:nvSpPr>
        <p:spPr>
          <a:xfrm>
            <a:off x="685800" y="457200"/>
            <a:ext cx="7772400" cy="4114800"/>
          </a:xfrm>
        </p:spPr>
        <p:txBody>
          <a:bodyPr/>
          <a:lstStyle/>
          <a:p>
            <a:pPr eaLnBrk="1" hangingPunct="1"/>
            <a:r>
              <a:rPr lang="en-US" altLang="en-US" b="1" u="sng">
                <a:solidFill>
                  <a:srgbClr val="3333CC"/>
                </a:solidFill>
              </a:rPr>
              <a:t>Case study: </a:t>
            </a:r>
            <a:endParaRPr lang="en-US" altLang="en-US" b="1">
              <a:solidFill>
                <a:srgbClr val="3333CC"/>
              </a:solidFill>
            </a:endParaRPr>
          </a:p>
          <a:p>
            <a:pPr eaLnBrk="1" hangingPunct="1">
              <a:buFontTx/>
              <a:buNone/>
            </a:pPr>
            <a:r>
              <a:rPr lang="en-US" altLang="en-US" b="1"/>
              <a:t>   A physician sees his assistant on a social occasion. The assistant wanted  to discuss the case of a  particular patient. He was being very specific using the patient's name and personal data.</a:t>
            </a:r>
          </a:p>
          <a:p>
            <a:pPr eaLnBrk="1" hangingPunct="1">
              <a:buFontTx/>
              <a:buNone/>
            </a:pPr>
            <a:r>
              <a:rPr lang="en-US" altLang="en-US" b="1"/>
              <a:t>   </a:t>
            </a:r>
            <a:r>
              <a:rPr lang="en-US" altLang="en-US" sz="3600" b="1" i="1">
                <a:solidFill>
                  <a:srgbClr val="CC0000"/>
                </a:solidFill>
              </a:rPr>
              <a:t>What should the physician do?</a:t>
            </a:r>
          </a:p>
        </p:txBody>
      </p:sp>
      <p:pic>
        <p:nvPicPr>
          <p:cNvPr id="4103" name="Picture 7">
            <a:extLst>
              <a:ext uri="{FF2B5EF4-FFF2-40B4-BE49-F238E27FC236}">
                <a16:creationId xmlns:a16="http://schemas.microsoft.com/office/drawing/2014/main" id="{C5695EFB-EE20-41C7-9BFD-EB5A55D0E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676"/>
          <a:stretch>
            <a:fillRect/>
          </a:stretch>
        </p:blipFill>
        <p:spPr bwMode="auto">
          <a:xfrm>
            <a:off x="6553200" y="4419600"/>
            <a:ext cx="2095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6-Point Star 3">
            <a:extLst>
              <a:ext uri="{FF2B5EF4-FFF2-40B4-BE49-F238E27FC236}">
                <a16:creationId xmlns:a16="http://schemas.microsoft.com/office/drawing/2014/main" id="{1981ACF5-0FFA-4C42-83BE-CA512CE3DB17}"/>
              </a:ext>
            </a:extLst>
          </p:cNvPr>
          <p:cNvSpPr/>
          <p:nvPr/>
        </p:nvSpPr>
        <p:spPr>
          <a:xfrm>
            <a:off x="228600" y="228600"/>
            <a:ext cx="457200" cy="9144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wipe(down)">
                                      <p:cBhvr>
                                        <p:cTn id="7" dur="580">
                                          <p:stCondLst>
                                            <p:cond delay="0"/>
                                          </p:stCondLst>
                                        </p:cTn>
                                        <p:tgtEl>
                                          <p:spTgt spid="4101">
                                            <p:txEl>
                                              <p:pRg st="0" end="0"/>
                                            </p:txEl>
                                          </p:spTgt>
                                        </p:tgtEl>
                                      </p:cBhvr>
                                    </p:animEffect>
                                    <p:anim calcmode="lin" valueType="num">
                                      <p:cBhvr>
                                        <p:cTn id="8" dur="1822" tmFilter="0,0; 0.14,0.36; 0.43,0.73; 0.71,0.91; 1.0,1.0">
                                          <p:stCondLst>
                                            <p:cond delay="0"/>
                                          </p:stCondLst>
                                        </p:cTn>
                                        <p:tgtEl>
                                          <p:spTgt spid="410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1">
                                            <p:txEl>
                                              <p:pRg st="0" end="0"/>
                                            </p:txEl>
                                          </p:spTgt>
                                        </p:tgtEl>
                                      </p:cBhvr>
                                      <p:to x="100000" y="60000"/>
                                    </p:animScale>
                                    <p:animScale>
                                      <p:cBhvr>
                                        <p:cTn id="14" dur="166" decel="50000">
                                          <p:stCondLst>
                                            <p:cond delay="676"/>
                                          </p:stCondLst>
                                        </p:cTn>
                                        <p:tgtEl>
                                          <p:spTgt spid="4101">
                                            <p:txEl>
                                              <p:pRg st="0" end="0"/>
                                            </p:txEl>
                                          </p:spTgt>
                                        </p:tgtEl>
                                      </p:cBhvr>
                                      <p:to x="100000" y="100000"/>
                                    </p:animScale>
                                    <p:animScale>
                                      <p:cBhvr>
                                        <p:cTn id="15" dur="26">
                                          <p:stCondLst>
                                            <p:cond delay="1312"/>
                                          </p:stCondLst>
                                        </p:cTn>
                                        <p:tgtEl>
                                          <p:spTgt spid="4101">
                                            <p:txEl>
                                              <p:pRg st="0" end="0"/>
                                            </p:txEl>
                                          </p:spTgt>
                                        </p:tgtEl>
                                      </p:cBhvr>
                                      <p:to x="100000" y="80000"/>
                                    </p:animScale>
                                    <p:animScale>
                                      <p:cBhvr>
                                        <p:cTn id="16" dur="166" decel="50000">
                                          <p:stCondLst>
                                            <p:cond delay="1338"/>
                                          </p:stCondLst>
                                        </p:cTn>
                                        <p:tgtEl>
                                          <p:spTgt spid="4101">
                                            <p:txEl>
                                              <p:pRg st="0" end="0"/>
                                            </p:txEl>
                                          </p:spTgt>
                                        </p:tgtEl>
                                      </p:cBhvr>
                                      <p:to x="100000" y="100000"/>
                                    </p:animScale>
                                    <p:animScale>
                                      <p:cBhvr>
                                        <p:cTn id="17" dur="26">
                                          <p:stCondLst>
                                            <p:cond delay="1642"/>
                                          </p:stCondLst>
                                        </p:cTn>
                                        <p:tgtEl>
                                          <p:spTgt spid="4101">
                                            <p:txEl>
                                              <p:pRg st="0" end="0"/>
                                            </p:txEl>
                                          </p:spTgt>
                                        </p:tgtEl>
                                      </p:cBhvr>
                                      <p:to x="100000" y="90000"/>
                                    </p:animScale>
                                    <p:animScale>
                                      <p:cBhvr>
                                        <p:cTn id="18" dur="166" decel="50000">
                                          <p:stCondLst>
                                            <p:cond delay="1668"/>
                                          </p:stCondLst>
                                        </p:cTn>
                                        <p:tgtEl>
                                          <p:spTgt spid="4101">
                                            <p:txEl>
                                              <p:pRg st="0" end="0"/>
                                            </p:txEl>
                                          </p:spTgt>
                                        </p:tgtEl>
                                      </p:cBhvr>
                                      <p:to x="100000" y="100000"/>
                                    </p:animScale>
                                    <p:animScale>
                                      <p:cBhvr>
                                        <p:cTn id="19" dur="26">
                                          <p:stCondLst>
                                            <p:cond delay="1808"/>
                                          </p:stCondLst>
                                        </p:cTn>
                                        <p:tgtEl>
                                          <p:spTgt spid="4101">
                                            <p:txEl>
                                              <p:pRg st="0" end="0"/>
                                            </p:txEl>
                                          </p:spTgt>
                                        </p:tgtEl>
                                      </p:cBhvr>
                                      <p:to x="100000" y="95000"/>
                                    </p:animScale>
                                    <p:animScale>
                                      <p:cBhvr>
                                        <p:cTn id="20" dur="166" decel="50000">
                                          <p:stCondLst>
                                            <p:cond delay="1834"/>
                                          </p:stCondLst>
                                        </p:cTn>
                                        <p:tgtEl>
                                          <p:spTgt spid="4101">
                                            <p:txEl>
                                              <p:pRg st="0" end="0"/>
                                            </p:txEl>
                                          </p:spTgt>
                                        </p:tgtEl>
                                      </p:cBhvr>
                                      <p:to x="100000" y="100000"/>
                                    </p:animScale>
                                  </p:childTnLst>
                                </p:cTn>
                              </p:par>
                            </p:childTnLst>
                          </p:cTn>
                        </p:par>
                        <p:par>
                          <p:cTn id="21" fill="hold" nodeType="afterGroup">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101">
                                            <p:txEl>
                                              <p:pRg st="1" end="1"/>
                                            </p:txEl>
                                          </p:spTgt>
                                        </p:tgtEl>
                                        <p:attrNameLst>
                                          <p:attrName>style.visibility</p:attrName>
                                        </p:attrNameLst>
                                      </p:cBhvr>
                                      <p:to>
                                        <p:strVal val="visible"/>
                                      </p:to>
                                    </p:set>
                                    <p:animEffect transition="in" filter="wipe(down)">
                                      <p:cBhvr>
                                        <p:cTn id="24" dur="580">
                                          <p:stCondLst>
                                            <p:cond delay="0"/>
                                          </p:stCondLst>
                                        </p:cTn>
                                        <p:tgtEl>
                                          <p:spTgt spid="4101">
                                            <p:txEl>
                                              <p:pRg st="1" end="1"/>
                                            </p:txEl>
                                          </p:spTgt>
                                        </p:tgtEl>
                                      </p:cBhvr>
                                    </p:animEffect>
                                    <p:anim calcmode="lin" valueType="num">
                                      <p:cBhvr>
                                        <p:cTn id="25" dur="1822" tmFilter="0,0; 0.14,0.36; 0.43,0.73; 0.71,0.91; 1.0,1.0">
                                          <p:stCondLst>
                                            <p:cond delay="0"/>
                                          </p:stCondLst>
                                        </p:cTn>
                                        <p:tgtEl>
                                          <p:spTgt spid="4101">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101">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101">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101">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101">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4101">
                                            <p:txEl>
                                              <p:pRg st="1" end="1"/>
                                            </p:txEl>
                                          </p:spTgt>
                                        </p:tgtEl>
                                      </p:cBhvr>
                                      <p:to x="100000" y="60000"/>
                                    </p:animScale>
                                    <p:animScale>
                                      <p:cBhvr>
                                        <p:cTn id="31" dur="166" decel="50000">
                                          <p:stCondLst>
                                            <p:cond delay="676"/>
                                          </p:stCondLst>
                                        </p:cTn>
                                        <p:tgtEl>
                                          <p:spTgt spid="4101">
                                            <p:txEl>
                                              <p:pRg st="1" end="1"/>
                                            </p:txEl>
                                          </p:spTgt>
                                        </p:tgtEl>
                                      </p:cBhvr>
                                      <p:to x="100000" y="100000"/>
                                    </p:animScale>
                                    <p:animScale>
                                      <p:cBhvr>
                                        <p:cTn id="32" dur="26">
                                          <p:stCondLst>
                                            <p:cond delay="1312"/>
                                          </p:stCondLst>
                                        </p:cTn>
                                        <p:tgtEl>
                                          <p:spTgt spid="4101">
                                            <p:txEl>
                                              <p:pRg st="1" end="1"/>
                                            </p:txEl>
                                          </p:spTgt>
                                        </p:tgtEl>
                                      </p:cBhvr>
                                      <p:to x="100000" y="80000"/>
                                    </p:animScale>
                                    <p:animScale>
                                      <p:cBhvr>
                                        <p:cTn id="33" dur="166" decel="50000">
                                          <p:stCondLst>
                                            <p:cond delay="1338"/>
                                          </p:stCondLst>
                                        </p:cTn>
                                        <p:tgtEl>
                                          <p:spTgt spid="4101">
                                            <p:txEl>
                                              <p:pRg st="1" end="1"/>
                                            </p:txEl>
                                          </p:spTgt>
                                        </p:tgtEl>
                                      </p:cBhvr>
                                      <p:to x="100000" y="100000"/>
                                    </p:animScale>
                                    <p:animScale>
                                      <p:cBhvr>
                                        <p:cTn id="34" dur="26">
                                          <p:stCondLst>
                                            <p:cond delay="1642"/>
                                          </p:stCondLst>
                                        </p:cTn>
                                        <p:tgtEl>
                                          <p:spTgt spid="4101">
                                            <p:txEl>
                                              <p:pRg st="1" end="1"/>
                                            </p:txEl>
                                          </p:spTgt>
                                        </p:tgtEl>
                                      </p:cBhvr>
                                      <p:to x="100000" y="90000"/>
                                    </p:animScale>
                                    <p:animScale>
                                      <p:cBhvr>
                                        <p:cTn id="35" dur="166" decel="50000">
                                          <p:stCondLst>
                                            <p:cond delay="1668"/>
                                          </p:stCondLst>
                                        </p:cTn>
                                        <p:tgtEl>
                                          <p:spTgt spid="4101">
                                            <p:txEl>
                                              <p:pRg st="1" end="1"/>
                                            </p:txEl>
                                          </p:spTgt>
                                        </p:tgtEl>
                                      </p:cBhvr>
                                      <p:to x="100000" y="100000"/>
                                    </p:animScale>
                                    <p:animScale>
                                      <p:cBhvr>
                                        <p:cTn id="36" dur="26">
                                          <p:stCondLst>
                                            <p:cond delay="1808"/>
                                          </p:stCondLst>
                                        </p:cTn>
                                        <p:tgtEl>
                                          <p:spTgt spid="4101">
                                            <p:txEl>
                                              <p:pRg st="1" end="1"/>
                                            </p:txEl>
                                          </p:spTgt>
                                        </p:tgtEl>
                                      </p:cBhvr>
                                      <p:to x="100000" y="95000"/>
                                    </p:animScale>
                                    <p:animScale>
                                      <p:cBhvr>
                                        <p:cTn id="37" dur="166" decel="50000">
                                          <p:stCondLst>
                                            <p:cond delay="1834"/>
                                          </p:stCondLst>
                                        </p:cTn>
                                        <p:tgtEl>
                                          <p:spTgt spid="4101">
                                            <p:txEl>
                                              <p:pRg st="1" end="1"/>
                                            </p:txEl>
                                          </p:spTgt>
                                        </p:tgtEl>
                                      </p:cBhvr>
                                      <p:to x="100000" y="100000"/>
                                    </p:animScale>
                                  </p:childTnLst>
                                </p:cTn>
                              </p:par>
                            </p:childTnLst>
                          </p:cTn>
                        </p:par>
                        <p:par>
                          <p:cTn id="38" fill="hold" nodeType="afterGroup">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4101">
                                            <p:txEl>
                                              <p:pRg st="2" end="2"/>
                                            </p:txEl>
                                          </p:spTgt>
                                        </p:tgtEl>
                                        <p:attrNameLst>
                                          <p:attrName>style.visibility</p:attrName>
                                        </p:attrNameLst>
                                      </p:cBhvr>
                                      <p:to>
                                        <p:strVal val="visible"/>
                                      </p:to>
                                    </p:set>
                                    <p:animEffect transition="in" filter="wipe(down)">
                                      <p:cBhvr>
                                        <p:cTn id="41" dur="580">
                                          <p:stCondLst>
                                            <p:cond delay="0"/>
                                          </p:stCondLst>
                                        </p:cTn>
                                        <p:tgtEl>
                                          <p:spTgt spid="4101">
                                            <p:txEl>
                                              <p:pRg st="2" end="2"/>
                                            </p:txEl>
                                          </p:spTgt>
                                        </p:tgtEl>
                                      </p:cBhvr>
                                    </p:animEffect>
                                    <p:anim calcmode="lin" valueType="num">
                                      <p:cBhvr>
                                        <p:cTn id="42" dur="1822" tmFilter="0,0; 0.14,0.36; 0.43,0.73; 0.71,0.91; 1.0,1.0">
                                          <p:stCondLst>
                                            <p:cond delay="0"/>
                                          </p:stCondLst>
                                        </p:cTn>
                                        <p:tgtEl>
                                          <p:spTgt spid="4101">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101">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101">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101">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101">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4101">
                                            <p:txEl>
                                              <p:pRg st="2" end="2"/>
                                            </p:txEl>
                                          </p:spTgt>
                                        </p:tgtEl>
                                      </p:cBhvr>
                                      <p:to x="100000" y="60000"/>
                                    </p:animScale>
                                    <p:animScale>
                                      <p:cBhvr>
                                        <p:cTn id="48" dur="166" decel="50000">
                                          <p:stCondLst>
                                            <p:cond delay="676"/>
                                          </p:stCondLst>
                                        </p:cTn>
                                        <p:tgtEl>
                                          <p:spTgt spid="4101">
                                            <p:txEl>
                                              <p:pRg st="2" end="2"/>
                                            </p:txEl>
                                          </p:spTgt>
                                        </p:tgtEl>
                                      </p:cBhvr>
                                      <p:to x="100000" y="100000"/>
                                    </p:animScale>
                                    <p:animScale>
                                      <p:cBhvr>
                                        <p:cTn id="49" dur="26">
                                          <p:stCondLst>
                                            <p:cond delay="1312"/>
                                          </p:stCondLst>
                                        </p:cTn>
                                        <p:tgtEl>
                                          <p:spTgt spid="4101">
                                            <p:txEl>
                                              <p:pRg st="2" end="2"/>
                                            </p:txEl>
                                          </p:spTgt>
                                        </p:tgtEl>
                                      </p:cBhvr>
                                      <p:to x="100000" y="80000"/>
                                    </p:animScale>
                                    <p:animScale>
                                      <p:cBhvr>
                                        <p:cTn id="50" dur="166" decel="50000">
                                          <p:stCondLst>
                                            <p:cond delay="1338"/>
                                          </p:stCondLst>
                                        </p:cTn>
                                        <p:tgtEl>
                                          <p:spTgt spid="4101">
                                            <p:txEl>
                                              <p:pRg st="2" end="2"/>
                                            </p:txEl>
                                          </p:spTgt>
                                        </p:tgtEl>
                                      </p:cBhvr>
                                      <p:to x="100000" y="100000"/>
                                    </p:animScale>
                                    <p:animScale>
                                      <p:cBhvr>
                                        <p:cTn id="51" dur="26">
                                          <p:stCondLst>
                                            <p:cond delay="1642"/>
                                          </p:stCondLst>
                                        </p:cTn>
                                        <p:tgtEl>
                                          <p:spTgt spid="4101">
                                            <p:txEl>
                                              <p:pRg st="2" end="2"/>
                                            </p:txEl>
                                          </p:spTgt>
                                        </p:tgtEl>
                                      </p:cBhvr>
                                      <p:to x="100000" y="90000"/>
                                    </p:animScale>
                                    <p:animScale>
                                      <p:cBhvr>
                                        <p:cTn id="52" dur="166" decel="50000">
                                          <p:stCondLst>
                                            <p:cond delay="1668"/>
                                          </p:stCondLst>
                                        </p:cTn>
                                        <p:tgtEl>
                                          <p:spTgt spid="4101">
                                            <p:txEl>
                                              <p:pRg st="2" end="2"/>
                                            </p:txEl>
                                          </p:spTgt>
                                        </p:tgtEl>
                                      </p:cBhvr>
                                      <p:to x="100000" y="100000"/>
                                    </p:animScale>
                                    <p:animScale>
                                      <p:cBhvr>
                                        <p:cTn id="53" dur="26">
                                          <p:stCondLst>
                                            <p:cond delay="1808"/>
                                          </p:stCondLst>
                                        </p:cTn>
                                        <p:tgtEl>
                                          <p:spTgt spid="4101">
                                            <p:txEl>
                                              <p:pRg st="2" end="2"/>
                                            </p:txEl>
                                          </p:spTgt>
                                        </p:tgtEl>
                                      </p:cBhvr>
                                      <p:to x="100000" y="95000"/>
                                    </p:animScale>
                                    <p:animScale>
                                      <p:cBhvr>
                                        <p:cTn id="54" dur="166" decel="50000">
                                          <p:stCondLst>
                                            <p:cond delay="1834"/>
                                          </p:stCondLst>
                                        </p:cTn>
                                        <p:tgtEl>
                                          <p:spTgt spid="4101">
                                            <p:txEl>
                                              <p:pRg st="2" end="2"/>
                                            </p:txEl>
                                          </p:spTgt>
                                        </p:tgtEl>
                                      </p:cBhvr>
                                      <p:to x="100000" y="100000"/>
                                    </p:animScale>
                                  </p:childTnLst>
                                </p:cTn>
                              </p:par>
                            </p:childTnLst>
                          </p:cTn>
                        </p:par>
                        <p:par>
                          <p:cTn id="55" fill="hold" nodeType="afterGroup">
                            <p:stCondLst>
                              <p:cond delay="6000"/>
                            </p:stCondLst>
                            <p:childTnLst>
                              <p:par>
                                <p:cTn id="56" presetID="20" presetClass="entr" presetSubtype="0" fill="hold" nodeType="afterEffect">
                                  <p:stCondLst>
                                    <p:cond delay="0"/>
                                  </p:stCondLst>
                                  <p:childTnLst>
                                    <p:set>
                                      <p:cBhvr>
                                        <p:cTn id="57" dur="1" fill="hold">
                                          <p:stCondLst>
                                            <p:cond delay="0"/>
                                          </p:stCondLst>
                                        </p:cTn>
                                        <p:tgtEl>
                                          <p:spTgt spid="4103"/>
                                        </p:tgtEl>
                                        <p:attrNameLst>
                                          <p:attrName>style.visibility</p:attrName>
                                        </p:attrNameLst>
                                      </p:cBhvr>
                                      <p:to>
                                        <p:strVal val="visible"/>
                                      </p:to>
                                    </p:set>
                                    <p:animEffect transition="in" filter="wedge">
                                      <p:cBhvr>
                                        <p:cTn id="58"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E97CA64-0E44-4A46-9287-27193D867928}"/>
              </a:ext>
            </a:extLst>
          </p:cNvPr>
          <p:cNvSpPr>
            <a:spLocks noGrp="1" noChangeArrowheads="1"/>
          </p:cNvSpPr>
          <p:nvPr>
            <p:ph type="title"/>
          </p:nvPr>
        </p:nvSpPr>
        <p:spPr>
          <a:xfrm>
            <a:off x="533400" y="304800"/>
            <a:ext cx="8610600" cy="3276600"/>
          </a:xfrm>
        </p:spPr>
        <p:txBody>
          <a:bodyPr/>
          <a:lstStyle/>
          <a:p>
            <a:pPr eaLnBrk="1" hangingPunct="1"/>
            <a:r>
              <a:rPr lang="en-US" altLang="en-US" sz="2800" b="1" u="sng">
                <a:solidFill>
                  <a:srgbClr val="FF0000"/>
                </a:solidFill>
              </a:rPr>
              <a:t>7- In case of medical malpractice and compensation:</a:t>
            </a:r>
            <a:br>
              <a:rPr lang="en-US" altLang="en-US" sz="2800" b="1" u="sng">
                <a:solidFill>
                  <a:srgbClr val="FF0000"/>
                </a:solidFill>
              </a:rPr>
            </a:br>
            <a:r>
              <a:rPr lang="en-US" altLang="en-US" sz="2800" b="1"/>
              <a:t>*</a:t>
            </a:r>
            <a:r>
              <a:rPr lang="en-US" altLang="en-US" sz="2800" b="1">
                <a:solidFill>
                  <a:srgbClr val="990033"/>
                </a:solidFill>
              </a:rPr>
              <a:t> </a:t>
            </a:r>
            <a:r>
              <a:rPr lang="en-US" altLang="en-US" sz="2400" b="1"/>
              <a:t>(</a:t>
            </a:r>
            <a:r>
              <a:rPr lang="en-US" altLang="en-US" sz="2400" b="1" i="1">
                <a:solidFill>
                  <a:srgbClr val="990033"/>
                </a:solidFill>
              </a:rPr>
              <a:t>Medical malpractice</a:t>
            </a:r>
            <a:r>
              <a:rPr lang="en-US" altLang="en-US" sz="2400" b="1"/>
              <a:t> is the failure of medical professionals to provide adequate treatment to patients resulting in injury or death of the patient).</a:t>
            </a:r>
            <a:r>
              <a:rPr lang="en-US" altLang="en-US" sz="2400"/>
              <a:t> </a:t>
            </a:r>
            <a:br>
              <a:rPr lang="en-US" altLang="en-US" sz="2400"/>
            </a:br>
            <a:br>
              <a:rPr lang="en-US" altLang="en-US" sz="2400" b="1"/>
            </a:br>
            <a:r>
              <a:rPr lang="en-US" altLang="en-US" sz="2800" b="1"/>
              <a:t>*</a:t>
            </a:r>
            <a:r>
              <a:rPr lang="en-US" altLang="en-US" sz="2400" b="1"/>
              <a:t> (</a:t>
            </a:r>
            <a:r>
              <a:rPr lang="en-US" altLang="en-US" sz="2400" b="1" i="1">
                <a:solidFill>
                  <a:srgbClr val="990033"/>
                </a:solidFill>
              </a:rPr>
              <a:t>Compensation</a:t>
            </a:r>
            <a:r>
              <a:rPr lang="en-US" altLang="en-US" sz="2400" b="1"/>
              <a:t> is money given or received by the patient as payment or reparation for injury).</a:t>
            </a:r>
            <a:br>
              <a:rPr lang="ar-SA" altLang="en-US" sz="4000" b="1"/>
            </a:br>
            <a:endParaRPr lang="en-US" altLang="en-US" sz="4000" b="1">
              <a:cs typeface="Times New Roman" panose="02020603050405020304" pitchFamily="18" charset="0"/>
            </a:endParaRPr>
          </a:p>
        </p:txBody>
      </p:sp>
      <p:pic>
        <p:nvPicPr>
          <p:cNvPr id="77828" name="Picture 4">
            <a:extLst>
              <a:ext uri="{FF2B5EF4-FFF2-40B4-BE49-F238E27FC236}">
                <a16:creationId xmlns:a16="http://schemas.microsoft.com/office/drawing/2014/main" id="{C5FBF8BE-EFCF-40AC-B818-F95C9B62E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a:extLst>
              <a:ext uri="{FF2B5EF4-FFF2-40B4-BE49-F238E27FC236}">
                <a16:creationId xmlns:a16="http://schemas.microsoft.com/office/drawing/2014/main" id="{BEC1D037-EDB9-431B-8EFB-A3DC2D6089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972050"/>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4">
            <a:extLst>
              <a:ext uri="{FF2B5EF4-FFF2-40B4-BE49-F238E27FC236}">
                <a16:creationId xmlns:a16="http://schemas.microsoft.com/office/drawing/2014/main" id="{63297F8E-6360-43E1-B1DB-2C80DF6488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1242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a:extLst>
              <a:ext uri="{FF2B5EF4-FFF2-40B4-BE49-F238E27FC236}">
                <a16:creationId xmlns:a16="http://schemas.microsoft.com/office/drawing/2014/main" id="{3754860C-0FBC-46D9-82B6-AC6EBC542C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114800"/>
            <a:ext cx="178117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Effect transition="in" filter="dissolve">
                                      <p:cBhvr>
                                        <p:cTn id="7" dur="500"/>
                                        <p:tgtEl>
                                          <p:spTgt spid="77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77828"/>
                                        </p:tgtEl>
                                        <p:attrNameLst>
                                          <p:attrName>style.visibility</p:attrName>
                                        </p:attrNameLst>
                                      </p:cBhvr>
                                      <p:to>
                                        <p:strVal val="visible"/>
                                      </p:to>
                                    </p:set>
                                    <p:animScale>
                                      <p:cBhvr>
                                        <p:cTn id="12" dur="1000" decel="50000" fill="hold">
                                          <p:stCondLst>
                                            <p:cond delay="0"/>
                                          </p:stCondLst>
                                        </p:cTn>
                                        <p:tgtEl>
                                          <p:spTgt spid="778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7828"/>
                                        </p:tgtEl>
                                        <p:attrNameLst>
                                          <p:attrName>ppt_x</p:attrName>
                                          <p:attrName>ppt_y</p:attrName>
                                        </p:attrNameLst>
                                      </p:cBhvr>
                                    </p:animMotion>
                                    <p:animEffect transition="in" filter="fade">
                                      <p:cBhvr>
                                        <p:cTn id="14" dur="1000"/>
                                        <p:tgtEl>
                                          <p:spTgt spid="77828"/>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77829"/>
                                        </p:tgtEl>
                                        <p:attrNameLst>
                                          <p:attrName>style.visibility</p:attrName>
                                        </p:attrNameLst>
                                      </p:cBhvr>
                                      <p:to>
                                        <p:strVal val="visible"/>
                                      </p:to>
                                    </p:set>
                                    <p:animScale>
                                      <p:cBhvr>
                                        <p:cTn id="18" dur="1000" decel="50000" fill="hold">
                                          <p:stCondLst>
                                            <p:cond delay="0"/>
                                          </p:stCondLst>
                                        </p:cTn>
                                        <p:tgtEl>
                                          <p:spTgt spid="778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7829"/>
                                        </p:tgtEl>
                                        <p:attrNameLst>
                                          <p:attrName>ppt_x</p:attrName>
                                          <p:attrName>ppt_y</p:attrName>
                                        </p:attrNameLst>
                                      </p:cBhvr>
                                    </p:animMotion>
                                    <p:animEffect transition="in" filter="fade">
                                      <p:cBhvr>
                                        <p:cTn id="20" dur="1000"/>
                                        <p:tgtEl>
                                          <p:spTgt spid="77829"/>
                                        </p:tgtEl>
                                      </p:cBhvr>
                                    </p:animEffect>
                                  </p:childTnLst>
                                </p:cTn>
                              </p:par>
                            </p:childTnLst>
                          </p:cTn>
                        </p:par>
                        <p:par>
                          <p:cTn id="21" fill="hold" nodeType="afterGroup">
                            <p:stCondLst>
                              <p:cond delay="2000"/>
                            </p:stCondLst>
                            <p:childTnLst>
                              <p:par>
                                <p:cTn id="22" presetID="52" presetClass="entr" presetSubtype="0" fill="hold" nodeType="afterEffect">
                                  <p:stCondLst>
                                    <p:cond delay="0"/>
                                  </p:stCondLst>
                                  <p:childTnLst>
                                    <p:set>
                                      <p:cBhvr>
                                        <p:cTn id="23" dur="1" fill="hold">
                                          <p:stCondLst>
                                            <p:cond delay="0"/>
                                          </p:stCondLst>
                                        </p:cTn>
                                        <p:tgtEl>
                                          <p:spTgt spid="88068"/>
                                        </p:tgtEl>
                                        <p:attrNameLst>
                                          <p:attrName>style.visibility</p:attrName>
                                        </p:attrNameLst>
                                      </p:cBhvr>
                                      <p:to>
                                        <p:strVal val="visible"/>
                                      </p:to>
                                    </p:set>
                                    <p:animScale>
                                      <p:cBhvr>
                                        <p:cTn id="24" dur="1000" decel="50000" fill="hold">
                                          <p:stCondLst>
                                            <p:cond delay="0"/>
                                          </p:stCondLst>
                                        </p:cTn>
                                        <p:tgtEl>
                                          <p:spTgt spid="880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8068"/>
                                        </p:tgtEl>
                                        <p:attrNameLst>
                                          <p:attrName>ppt_x</p:attrName>
                                          <p:attrName>ppt_y</p:attrName>
                                        </p:attrNameLst>
                                      </p:cBhvr>
                                    </p:animMotion>
                                    <p:animEffect transition="in" filter="fade">
                                      <p:cBhvr>
                                        <p:cTn id="26" dur="1000"/>
                                        <p:tgtEl>
                                          <p:spTgt spid="88068"/>
                                        </p:tgtEl>
                                      </p:cBhvr>
                                    </p:animEffect>
                                  </p:childTnLst>
                                </p:cTn>
                              </p:par>
                            </p:childTnLst>
                          </p:cTn>
                        </p:par>
                        <p:par>
                          <p:cTn id="27" fill="hold" nodeType="afterGroup">
                            <p:stCondLst>
                              <p:cond delay="3000"/>
                            </p:stCondLst>
                            <p:childTnLst>
                              <p:par>
                                <p:cTn id="28" presetID="52" presetClass="entr" presetSubtype="0" fill="hold" nodeType="afterEffect">
                                  <p:stCondLst>
                                    <p:cond delay="0"/>
                                  </p:stCondLst>
                                  <p:childTnLst>
                                    <p:set>
                                      <p:cBhvr>
                                        <p:cTn id="29" dur="1" fill="hold">
                                          <p:stCondLst>
                                            <p:cond delay="0"/>
                                          </p:stCondLst>
                                        </p:cTn>
                                        <p:tgtEl>
                                          <p:spTgt spid="88069"/>
                                        </p:tgtEl>
                                        <p:attrNameLst>
                                          <p:attrName>style.visibility</p:attrName>
                                        </p:attrNameLst>
                                      </p:cBhvr>
                                      <p:to>
                                        <p:strVal val="visible"/>
                                      </p:to>
                                    </p:set>
                                    <p:animScale>
                                      <p:cBhvr>
                                        <p:cTn id="30" dur="1000" decel="50000" fill="hold">
                                          <p:stCondLst>
                                            <p:cond delay="0"/>
                                          </p:stCondLst>
                                        </p:cTn>
                                        <p:tgtEl>
                                          <p:spTgt spid="880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8069"/>
                                        </p:tgtEl>
                                        <p:attrNameLst>
                                          <p:attrName>ppt_x</p:attrName>
                                          <p:attrName>ppt_y</p:attrName>
                                        </p:attrNameLst>
                                      </p:cBhvr>
                                    </p:animMotion>
                                    <p:animEffect transition="in" filter="fade">
                                      <p:cBhvr>
                                        <p:cTn id="32" dur="10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0203AAB9-81B9-4D2E-BC55-69F2E0FFC678}"/>
              </a:ext>
            </a:extLst>
          </p:cNvPr>
          <p:cNvSpPr>
            <a:spLocks noGrp="1" noChangeArrowheads="1"/>
          </p:cNvSpPr>
          <p:nvPr>
            <p:ph type="title"/>
          </p:nvPr>
        </p:nvSpPr>
        <p:spPr/>
        <p:txBody>
          <a:bodyPr/>
          <a:lstStyle/>
          <a:p>
            <a:pPr eaLnBrk="1" hangingPunct="1"/>
            <a:r>
              <a:rPr lang="en-US" altLang="en-US" b="1" u="sng">
                <a:solidFill>
                  <a:srgbClr val="FF0000"/>
                </a:solidFill>
              </a:rPr>
              <a:t>For the sake of the community</a:t>
            </a:r>
          </a:p>
        </p:txBody>
      </p:sp>
      <p:sp>
        <p:nvSpPr>
          <p:cNvPr id="79875" name="Rectangle 3">
            <a:extLst>
              <a:ext uri="{FF2B5EF4-FFF2-40B4-BE49-F238E27FC236}">
                <a16:creationId xmlns:a16="http://schemas.microsoft.com/office/drawing/2014/main" id="{F59E373C-DD47-49E7-8BD2-4ECF377848BF}"/>
              </a:ext>
            </a:extLst>
          </p:cNvPr>
          <p:cNvSpPr>
            <a:spLocks noGrp="1" noChangeArrowheads="1"/>
          </p:cNvSpPr>
          <p:nvPr>
            <p:ph idx="1"/>
          </p:nvPr>
        </p:nvSpPr>
        <p:spPr/>
        <p:txBody>
          <a:bodyPr/>
          <a:lstStyle/>
          <a:p>
            <a:pPr eaLnBrk="1" hangingPunct="1">
              <a:buFontTx/>
              <a:buNone/>
            </a:pPr>
            <a:r>
              <a:rPr lang="en-US" altLang="en-US" b="1" u="sng">
                <a:solidFill>
                  <a:srgbClr val="FF0000"/>
                </a:solidFill>
              </a:rPr>
              <a:t>8-Psychotic patients with violent tendency.</a:t>
            </a:r>
          </a:p>
          <a:p>
            <a:pPr eaLnBrk="1" hangingPunct="1">
              <a:buFontTx/>
              <a:buNone/>
            </a:pPr>
            <a:endParaRPr lang="en-US" altLang="en-US" b="1"/>
          </a:p>
          <a:p>
            <a:pPr eaLnBrk="1" hangingPunct="1">
              <a:buFontTx/>
              <a:buNone/>
            </a:pPr>
            <a:endParaRPr lang="en-US" altLang="en-US"/>
          </a:p>
          <a:p>
            <a:pPr eaLnBrk="1" hangingPunct="1">
              <a:buFontTx/>
              <a:buNone/>
            </a:pPr>
            <a:endParaRPr lang="en-US" altLang="en-US"/>
          </a:p>
          <a:p>
            <a:pPr eaLnBrk="1" hangingPunct="1">
              <a:buFontTx/>
              <a:buNone/>
            </a:pPr>
            <a:r>
              <a:rPr lang="en-US" altLang="en-US"/>
              <a:t>    </a:t>
            </a:r>
          </a:p>
          <a:p>
            <a:pPr eaLnBrk="1" hangingPunct="1">
              <a:buFontTx/>
              <a:buNone/>
            </a:pPr>
            <a:r>
              <a:rPr lang="en-US" altLang="en-US"/>
              <a:t> </a:t>
            </a:r>
          </a:p>
        </p:txBody>
      </p:sp>
      <p:pic>
        <p:nvPicPr>
          <p:cNvPr id="79876" name="Picture 4">
            <a:extLst>
              <a:ext uri="{FF2B5EF4-FFF2-40B4-BE49-F238E27FC236}">
                <a16:creationId xmlns:a16="http://schemas.microsoft.com/office/drawing/2014/main" id="{168A36AC-01B3-4F3F-AEAC-E5E61272B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895600"/>
            <a:ext cx="192405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a:extLst>
              <a:ext uri="{FF2B5EF4-FFF2-40B4-BE49-F238E27FC236}">
                <a16:creationId xmlns:a16="http://schemas.microsoft.com/office/drawing/2014/main" id="{E0AB6350-3CAD-43CA-87CF-C9D98972B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962400"/>
            <a:ext cx="3124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ppt_w</p:attrName>
                                        </p:attrNameLst>
                                      </p:cBhvr>
                                      <p:tavLst>
                                        <p:tav tm="0">
                                          <p:val>
                                            <p:fltVal val="0"/>
                                          </p:val>
                                        </p:tav>
                                        <p:tav tm="100000">
                                          <p:val>
                                            <p:strVal val="#ppt_w"/>
                                          </p:val>
                                        </p:tav>
                                      </p:tavLst>
                                    </p:anim>
                                    <p:anim calcmode="lin" valueType="num">
                                      <p:cBhvr>
                                        <p:cTn id="8" dur="1000" fill="hold"/>
                                        <p:tgtEl>
                                          <p:spTgt spid="79874"/>
                                        </p:tgtEl>
                                        <p:attrNameLst>
                                          <p:attrName>ppt_h</p:attrName>
                                        </p:attrNameLst>
                                      </p:cBhvr>
                                      <p:tavLst>
                                        <p:tav tm="0">
                                          <p:val>
                                            <p:fltVal val="0"/>
                                          </p:val>
                                        </p:tav>
                                        <p:tav tm="100000">
                                          <p:val>
                                            <p:strVal val="#ppt_h"/>
                                          </p:val>
                                        </p:tav>
                                      </p:tavLst>
                                    </p:anim>
                                    <p:anim calcmode="lin" valueType="num">
                                      <p:cBhvr>
                                        <p:cTn id="9" dur="1000" fill="hold"/>
                                        <p:tgtEl>
                                          <p:spTgt spid="798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9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nodeType="clickEffect">
                                  <p:stCondLst>
                                    <p:cond delay="0"/>
                                  </p:stCondLst>
                                  <p:childTnLst>
                                    <p:set>
                                      <p:cBhvr>
                                        <p:cTn id="14" dur="1" fill="hold">
                                          <p:stCondLst>
                                            <p:cond delay="0"/>
                                          </p:stCondLst>
                                        </p:cTn>
                                        <p:tgtEl>
                                          <p:spTgt spid="79875">
                                            <p:txEl>
                                              <p:pRg st="0" end="0"/>
                                            </p:txEl>
                                          </p:spTgt>
                                        </p:tgtEl>
                                        <p:attrNameLst>
                                          <p:attrName>style.visibility</p:attrName>
                                        </p:attrNameLst>
                                      </p:cBhvr>
                                      <p:to>
                                        <p:strVal val="visible"/>
                                      </p:to>
                                    </p:set>
                                    <p:animScale>
                                      <p:cBhvr>
                                        <p:cTn id="15" dur="1000" decel="50000" fill="hold">
                                          <p:stCondLst>
                                            <p:cond delay="0"/>
                                          </p:stCondLst>
                                        </p:cTn>
                                        <p:tgtEl>
                                          <p:spTgt spid="7987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9875">
                                            <p:txEl>
                                              <p:pRg st="0" end="0"/>
                                            </p:txEl>
                                          </p:spTgt>
                                        </p:tgtEl>
                                        <p:attrNameLst>
                                          <p:attrName>ppt_x</p:attrName>
                                          <p:attrName>ppt_y</p:attrName>
                                        </p:attrNameLst>
                                      </p:cBhvr>
                                    </p:animMotion>
                                    <p:animEffect transition="in" filter="fade">
                                      <p:cBhvr>
                                        <p:cTn id="17" dur="1000"/>
                                        <p:tgtEl>
                                          <p:spTgt spid="79875">
                                            <p:txEl>
                                              <p:pRg st="0" end="0"/>
                                            </p:txEl>
                                          </p:spTgt>
                                        </p:tgtEl>
                                      </p:cBhvr>
                                    </p:animEffect>
                                  </p:childTnLst>
                                </p:cTn>
                              </p:par>
                            </p:childTnLst>
                          </p:cTn>
                        </p:par>
                        <p:par>
                          <p:cTn id="18" fill="hold" nodeType="afterGroup">
                            <p:stCondLst>
                              <p:cond delay="1000"/>
                            </p:stCondLst>
                            <p:childTnLst>
                              <p:par>
                                <p:cTn id="19" presetID="2" presetClass="entr" presetSubtype="12" fill="hold" nodeType="afterEffect">
                                  <p:stCondLst>
                                    <p:cond delay="0"/>
                                  </p:stCondLst>
                                  <p:childTnLst>
                                    <p:set>
                                      <p:cBhvr>
                                        <p:cTn id="20" dur="1" fill="hold">
                                          <p:stCondLst>
                                            <p:cond delay="0"/>
                                          </p:stCondLst>
                                        </p:cTn>
                                        <p:tgtEl>
                                          <p:spTgt spid="79876"/>
                                        </p:tgtEl>
                                        <p:attrNameLst>
                                          <p:attrName>style.visibility</p:attrName>
                                        </p:attrNameLst>
                                      </p:cBhvr>
                                      <p:to>
                                        <p:strVal val="visible"/>
                                      </p:to>
                                    </p:set>
                                    <p:anim calcmode="lin" valueType="num">
                                      <p:cBhvr additive="base">
                                        <p:cTn id="21" dur="500" fill="hold"/>
                                        <p:tgtEl>
                                          <p:spTgt spid="79876"/>
                                        </p:tgtEl>
                                        <p:attrNameLst>
                                          <p:attrName>ppt_x</p:attrName>
                                        </p:attrNameLst>
                                      </p:cBhvr>
                                      <p:tavLst>
                                        <p:tav tm="0">
                                          <p:val>
                                            <p:strVal val="0-#ppt_w/2"/>
                                          </p:val>
                                        </p:tav>
                                        <p:tav tm="100000">
                                          <p:val>
                                            <p:strVal val="#ppt_x"/>
                                          </p:val>
                                        </p:tav>
                                      </p:tavLst>
                                    </p:anim>
                                    <p:anim calcmode="lin" valueType="num">
                                      <p:cBhvr additive="base">
                                        <p:cTn id="22" dur="500" fill="hold"/>
                                        <p:tgtEl>
                                          <p:spTgt spid="7987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500"/>
                            </p:stCondLst>
                            <p:childTnLst>
                              <p:par>
                                <p:cTn id="24" presetID="2" presetClass="entr" presetSubtype="6" fill="hold" nodeType="afterEffect">
                                  <p:stCondLst>
                                    <p:cond delay="0"/>
                                  </p:stCondLst>
                                  <p:childTnLst>
                                    <p:set>
                                      <p:cBhvr>
                                        <p:cTn id="25" dur="1" fill="hold">
                                          <p:stCondLst>
                                            <p:cond delay="0"/>
                                          </p:stCondLst>
                                        </p:cTn>
                                        <p:tgtEl>
                                          <p:spTgt spid="79877"/>
                                        </p:tgtEl>
                                        <p:attrNameLst>
                                          <p:attrName>style.visibility</p:attrName>
                                        </p:attrNameLst>
                                      </p:cBhvr>
                                      <p:to>
                                        <p:strVal val="visible"/>
                                      </p:to>
                                    </p:set>
                                    <p:anim calcmode="lin" valueType="num">
                                      <p:cBhvr additive="base">
                                        <p:cTn id="26" dur="500" fill="hold"/>
                                        <p:tgtEl>
                                          <p:spTgt spid="79877"/>
                                        </p:tgtEl>
                                        <p:attrNameLst>
                                          <p:attrName>ppt_x</p:attrName>
                                        </p:attrNameLst>
                                      </p:cBhvr>
                                      <p:tavLst>
                                        <p:tav tm="0">
                                          <p:val>
                                            <p:strVal val="1+#ppt_w/2"/>
                                          </p:val>
                                        </p:tav>
                                        <p:tav tm="100000">
                                          <p:val>
                                            <p:strVal val="#ppt_x"/>
                                          </p:val>
                                        </p:tav>
                                      </p:tavLst>
                                    </p:anim>
                                    <p:anim calcmode="lin" valueType="num">
                                      <p:cBhvr additive="base">
                                        <p:cTn id="27" dur="500" fill="hold"/>
                                        <p:tgtEl>
                                          <p:spTgt spid="79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FCD7FBE-8288-4407-B1AD-3F0A405DC76F}"/>
              </a:ext>
            </a:extLst>
          </p:cNvPr>
          <p:cNvSpPr>
            <a:spLocks noGrp="1" noChangeArrowheads="1"/>
          </p:cNvSpPr>
          <p:nvPr>
            <p:ph type="title"/>
          </p:nvPr>
        </p:nvSpPr>
        <p:spPr>
          <a:xfrm>
            <a:off x="914400" y="1828800"/>
            <a:ext cx="7772400" cy="1752600"/>
          </a:xfrm>
        </p:spPr>
        <p:txBody>
          <a:bodyPr/>
          <a:lstStyle/>
          <a:p>
            <a:pPr marL="280988" indent="-280988" eaLnBrk="1" hangingPunct="1"/>
            <a:r>
              <a:rPr lang="en-US" altLang="en-US" sz="3600" b="1" u="sng">
                <a:solidFill>
                  <a:srgbClr val="FF0000"/>
                </a:solidFill>
              </a:rPr>
              <a:t>9-To safe guard national security e.g.   terrorist activity</a:t>
            </a:r>
            <a:r>
              <a:rPr lang="en-US" altLang="en-US" sz="3600" b="1" u="sng">
                <a:solidFill>
                  <a:srgbClr val="FF0000"/>
                </a:solidFill>
                <a:cs typeface="Times New Roman" panose="02020603050405020304" pitchFamily="18" charset="0"/>
              </a:rPr>
              <a:t>.</a:t>
            </a:r>
            <a:br>
              <a:rPr lang="en-US" altLang="en-US" sz="3600" b="1" u="sng">
                <a:solidFill>
                  <a:srgbClr val="FF0000"/>
                </a:solidFill>
                <a:cs typeface="Times New Roman" panose="02020603050405020304" pitchFamily="18" charset="0"/>
              </a:rPr>
            </a:br>
            <a:endParaRPr lang="en-US" altLang="en-US" sz="3600" b="1" u="sng">
              <a:solidFill>
                <a:srgbClr val="FF0000"/>
              </a:solidFill>
              <a:cs typeface="Times New Roman" panose="02020603050405020304" pitchFamily="18" charset="0"/>
            </a:endParaRPr>
          </a:p>
        </p:txBody>
      </p:sp>
      <p:pic>
        <p:nvPicPr>
          <p:cNvPr id="80900" name="Picture 4">
            <a:extLst>
              <a:ext uri="{FF2B5EF4-FFF2-40B4-BE49-F238E27FC236}">
                <a16:creationId xmlns:a16="http://schemas.microsoft.com/office/drawing/2014/main" id="{FFB2D902-A452-4FBC-A519-6A37EDA6D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505200"/>
            <a:ext cx="2628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a:extLst>
              <a:ext uri="{FF2B5EF4-FFF2-40B4-BE49-F238E27FC236}">
                <a16:creationId xmlns:a16="http://schemas.microsoft.com/office/drawing/2014/main" id="{CFF69064-C338-4CA4-A723-C72239DE5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581400"/>
            <a:ext cx="312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6">
            <a:extLst>
              <a:ext uri="{FF2B5EF4-FFF2-40B4-BE49-F238E27FC236}">
                <a16:creationId xmlns:a16="http://schemas.microsoft.com/office/drawing/2014/main" id="{BA79E3CA-DC31-43A1-97D0-D2532696F5AC}"/>
              </a:ext>
            </a:extLst>
          </p:cNvPr>
          <p:cNvSpPr>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4400" b="1" u="sng">
                <a:solidFill>
                  <a:srgbClr val="FF0000"/>
                </a:solidFill>
              </a:rPr>
              <a:t>For the sake of the community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 calcmode="lin" valueType="num">
                                      <p:cBhvr>
                                        <p:cTn id="7" dur="1000" fill="hold"/>
                                        <p:tgtEl>
                                          <p:spTgt spid="80902"/>
                                        </p:tgtEl>
                                        <p:attrNameLst>
                                          <p:attrName>ppt_w</p:attrName>
                                        </p:attrNameLst>
                                      </p:cBhvr>
                                      <p:tavLst>
                                        <p:tav tm="0">
                                          <p:val>
                                            <p:fltVal val="0"/>
                                          </p:val>
                                        </p:tav>
                                        <p:tav tm="100000">
                                          <p:val>
                                            <p:strVal val="#ppt_w"/>
                                          </p:val>
                                        </p:tav>
                                      </p:tavLst>
                                    </p:anim>
                                    <p:anim calcmode="lin" valueType="num">
                                      <p:cBhvr>
                                        <p:cTn id="8" dur="1000" fill="hold"/>
                                        <p:tgtEl>
                                          <p:spTgt spid="80902"/>
                                        </p:tgtEl>
                                        <p:attrNameLst>
                                          <p:attrName>ppt_h</p:attrName>
                                        </p:attrNameLst>
                                      </p:cBhvr>
                                      <p:tavLst>
                                        <p:tav tm="0">
                                          <p:val>
                                            <p:fltVal val="0"/>
                                          </p:val>
                                        </p:tav>
                                        <p:tav tm="100000">
                                          <p:val>
                                            <p:strVal val="#ppt_h"/>
                                          </p:val>
                                        </p:tav>
                                      </p:tavLst>
                                    </p:anim>
                                    <p:anim calcmode="lin" valueType="num">
                                      <p:cBhvr>
                                        <p:cTn id="9" dur="1000" fill="hold"/>
                                        <p:tgtEl>
                                          <p:spTgt spid="809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9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32" fill="hold" grpId="0" nodeType="clickEffect">
                                  <p:stCondLst>
                                    <p:cond delay="0"/>
                                  </p:stCondLst>
                                  <p:childTnLst>
                                    <p:set>
                                      <p:cBhvr>
                                        <p:cTn id="14" dur="1" fill="hold">
                                          <p:stCondLst>
                                            <p:cond delay="0"/>
                                          </p:stCondLst>
                                        </p:cTn>
                                        <p:tgtEl>
                                          <p:spTgt spid="80898"/>
                                        </p:tgtEl>
                                        <p:attrNameLst>
                                          <p:attrName>style.visibility</p:attrName>
                                        </p:attrNameLst>
                                      </p:cBhvr>
                                      <p:to>
                                        <p:strVal val="visible"/>
                                      </p:to>
                                    </p:set>
                                    <p:animEffect transition="in" filter="plus(out)">
                                      <p:cBhvr>
                                        <p:cTn id="15" dur="1000"/>
                                        <p:tgtEl>
                                          <p:spTgt spid="80898"/>
                                        </p:tgtEl>
                                      </p:cBhvr>
                                    </p:animEffect>
                                  </p:childTnLst>
                                </p:cTn>
                              </p:par>
                            </p:childTnLst>
                          </p:cTn>
                        </p:par>
                        <p:par>
                          <p:cTn id="16" fill="hold" nodeType="afterGroup">
                            <p:stCondLst>
                              <p:cond delay="1000"/>
                            </p:stCondLst>
                            <p:childTnLst>
                              <p:par>
                                <p:cTn id="17" presetID="21" presetClass="entr" presetSubtype="4" fill="hold" nodeType="afterEffect">
                                  <p:stCondLst>
                                    <p:cond delay="0"/>
                                  </p:stCondLst>
                                  <p:childTnLst>
                                    <p:set>
                                      <p:cBhvr>
                                        <p:cTn id="18" dur="1" fill="hold">
                                          <p:stCondLst>
                                            <p:cond delay="0"/>
                                          </p:stCondLst>
                                        </p:cTn>
                                        <p:tgtEl>
                                          <p:spTgt spid="80900"/>
                                        </p:tgtEl>
                                        <p:attrNameLst>
                                          <p:attrName>style.visibility</p:attrName>
                                        </p:attrNameLst>
                                      </p:cBhvr>
                                      <p:to>
                                        <p:strVal val="visible"/>
                                      </p:to>
                                    </p:set>
                                    <p:animEffect transition="in" filter="wheel(4)">
                                      <p:cBhvr>
                                        <p:cTn id="19" dur="2000"/>
                                        <p:tgtEl>
                                          <p:spTgt spid="80900"/>
                                        </p:tgtEl>
                                      </p:cBhvr>
                                    </p:animEffect>
                                  </p:childTnLst>
                                </p:cTn>
                              </p:par>
                            </p:childTnLst>
                          </p:cTn>
                        </p:par>
                        <p:par>
                          <p:cTn id="20" fill="hold" nodeType="afterGroup">
                            <p:stCondLst>
                              <p:cond delay="3000"/>
                            </p:stCondLst>
                            <p:childTnLst>
                              <p:par>
                                <p:cTn id="21" presetID="21" presetClass="entr" presetSubtype="4" fill="hold" nodeType="afterEffect">
                                  <p:stCondLst>
                                    <p:cond delay="0"/>
                                  </p:stCondLst>
                                  <p:childTnLst>
                                    <p:set>
                                      <p:cBhvr>
                                        <p:cTn id="22" dur="1" fill="hold">
                                          <p:stCondLst>
                                            <p:cond delay="0"/>
                                          </p:stCondLst>
                                        </p:cTn>
                                        <p:tgtEl>
                                          <p:spTgt spid="80901"/>
                                        </p:tgtEl>
                                        <p:attrNameLst>
                                          <p:attrName>style.visibility</p:attrName>
                                        </p:attrNameLst>
                                      </p:cBhvr>
                                      <p:to>
                                        <p:strVal val="visible"/>
                                      </p:to>
                                    </p:set>
                                    <p:animEffect transition="in" filter="wheel(4)">
                                      <p:cBhvr>
                                        <p:cTn id="23" dur="2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90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2CD7A3E-7F24-41D1-B8EA-CA2F751B343A}"/>
              </a:ext>
            </a:extLst>
          </p:cNvPr>
          <p:cNvSpPr>
            <a:spLocks noGrp="1" noChangeArrowheads="1"/>
          </p:cNvSpPr>
          <p:nvPr>
            <p:ph type="title"/>
          </p:nvPr>
        </p:nvSpPr>
        <p:spPr/>
        <p:txBody>
          <a:bodyPr/>
          <a:lstStyle/>
          <a:p>
            <a:pPr eaLnBrk="1" hangingPunct="1"/>
            <a:r>
              <a:rPr lang="en-US" altLang="en-US" b="1">
                <a:solidFill>
                  <a:schemeClr val="accent2"/>
                </a:solidFill>
              </a:rPr>
              <a:t> </a:t>
            </a:r>
            <a:r>
              <a:rPr lang="en-US" altLang="en-US" b="1" u="sng">
                <a:solidFill>
                  <a:srgbClr val="FF0000"/>
                </a:solidFill>
              </a:rPr>
              <a:t>For the sake of the patient</a:t>
            </a:r>
          </a:p>
        </p:txBody>
      </p:sp>
      <p:sp>
        <p:nvSpPr>
          <p:cNvPr id="81923" name="Rectangle 3">
            <a:extLst>
              <a:ext uri="{FF2B5EF4-FFF2-40B4-BE49-F238E27FC236}">
                <a16:creationId xmlns:a16="http://schemas.microsoft.com/office/drawing/2014/main" id="{D9D03D05-08B3-4373-AAAB-018BFD09AA1B}"/>
              </a:ext>
            </a:extLst>
          </p:cNvPr>
          <p:cNvSpPr>
            <a:spLocks noGrp="1" noChangeArrowheads="1"/>
          </p:cNvSpPr>
          <p:nvPr>
            <p:ph idx="1"/>
          </p:nvPr>
        </p:nvSpPr>
        <p:spPr>
          <a:xfrm>
            <a:off x="685800" y="1828800"/>
            <a:ext cx="8229600" cy="4800600"/>
          </a:xfrm>
        </p:spPr>
        <p:txBody>
          <a:bodyPr/>
          <a:lstStyle/>
          <a:p>
            <a:pPr eaLnBrk="1" hangingPunct="1">
              <a:buFontTx/>
              <a:buNone/>
            </a:pPr>
            <a:r>
              <a:rPr lang="en-US" altLang="en-US" b="1" u="sng">
                <a:solidFill>
                  <a:srgbClr val="FF0000"/>
                </a:solidFill>
              </a:rPr>
              <a:t>1-Victims of neglect or abuse e.g. child abuse (domestic violence)</a:t>
            </a:r>
          </a:p>
          <a:p>
            <a:pPr eaLnBrk="1" hangingPunct="1">
              <a:buFontTx/>
              <a:buNone/>
            </a:pPr>
            <a:r>
              <a:rPr lang="en-US" altLang="en-US" b="1" u="sng">
                <a:solidFill>
                  <a:srgbClr val="FF0000"/>
                </a:solidFill>
              </a:rPr>
              <a:t>  </a:t>
            </a:r>
            <a:r>
              <a:rPr lang="en-US" altLang="en-US" sz="2800" u="sng">
                <a:solidFill>
                  <a:srgbClr val="FF0000"/>
                </a:solidFill>
              </a:rPr>
              <a:t>(The doctor should report the case to the authorities to prevent further harm to the child).</a:t>
            </a:r>
            <a:endParaRPr lang="en-GB" altLang="en-US" sz="2800" u="sng">
              <a:solidFill>
                <a:srgbClr val="FF0000"/>
              </a:solidFill>
            </a:endParaRPr>
          </a:p>
          <a:p>
            <a:pPr eaLnBrk="1" hangingPunct="1">
              <a:buFontTx/>
              <a:buNone/>
            </a:pPr>
            <a:endParaRPr lang="en-US" altLang="en-US" sz="2800" u="sng">
              <a:solidFill>
                <a:srgbClr val="FF0000"/>
              </a:solidFill>
            </a:endParaRPr>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p:txBody>
      </p:sp>
      <p:pic>
        <p:nvPicPr>
          <p:cNvPr id="81925" name="Picture 5">
            <a:extLst>
              <a:ext uri="{FF2B5EF4-FFF2-40B4-BE49-F238E27FC236}">
                <a16:creationId xmlns:a16="http://schemas.microsoft.com/office/drawing/2014/main" id="{B5C5C761-E1F0-4B0A-A864-8ABABA14CF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257800"/>
            <a:ext cx="34194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a:extLst>
              <a:ext uri="{FF2B5EF4-FFF2-40B4-BE49-F238E27FC236}">
                <a16:creationId xmlns:a16="http://schemas.microsoft.com/office/drawing/2014/main" id="{7CEBCC4E-80D5-4039-9D0F-0DD1F96635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33528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8">
            <a:extLst>
              <a:ext uri="{FF2B5EF4-FFF2-40B4-BE49-F238E27FC236}">
                <a16:creationId xmlns:a16="http://schemas.microsoft.com/office/drawing/2014/main" id="{654C5D1C-E8B1-4CEC-B50B-E63F5C806C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124200"/>
            <a:ext cx="23431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from="(-#ppt_w/2)" to="(#ppt_x)" calcmode="lin" valueType="num">
                                      <p:cBhvr>
                                        <p:cTn id="7" dur="600" fill="hold">
                                          <p:stCondLst>
                                            <p:cond delay="0"/>
                                          </p:stCondLst>
                                        </p:cTn>
                                        <p:tgtEl>
                                          <p:spTgt spid="81922"/>
                                        </p:tgtEl>
                                        <p:attrNameLst>
                                          <p:attrName>ppt_x</p:attrName>
                                        </p:attrNameLst>
                                      </p:cBhvr>
                                    </p:anim>
                                    <p:anim from="0" to="-1.0" calcmode="lin" valueType="num">
                                      <p:cBhvr>
                                        <p:cTn id="8" dur="200" decel="50000" autoRev="1" fill="hold">
                                          <p:stCondLst>
                                            <p:cond delay="600"/>
                                          </p:stCondLst>
                                        </p:cTn>
                                        <p:tgtEl>
                                          <p:spTgt spid="81922"/>
                                        </p:tgtEl>
                                        <p:attrNameLst>
                                          <p:attrName>xshear</p:attrName>
                                        </p:attrNameLst>
                                      </p:cBhvr>
                                    </p:anim>
                                    <p:animScale>
                                      <p:cBhvr>
                                        <p:cTn id="9" dur="200" decel="100000" autoRev="1" fill="hold">
                                          <p:stCondLst>
                                            <p:cond delay="600"/>
                                          </p:stCondLst>
                                        </p:cTn>
                                        <p:tgtEl>
                                          <p:spTgt spid="81922"/>
                                        </p:tgtEl>
                                      </p:cBhvr>
                                      <p:from x="100000" y="100000"/>
                                      <p:to x="80000" y="100000"/>
                                    </p:animScale>
                                    <p:anim by="(#ppt_h/3+#ppt_w*0.1)" calcmode="lin" valueType="num">
                                      <p:cBhvr additive="sum">
                                        <p:cTn id="10" dur="200" decel="100000" autoRev="1" fill="hold">
                                          <p:stCondLst>
                                            <p:cond delay="600"/>
                                          </p:stCondLst>
                                        </p:cTn>
                                        <p:tgtEl>
                                          <p:spTgt spid="8192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81923">
                                            <p:txEl>
                                              <p:pRg st="0" end="0"/>
                                            </p:txEl>
                                          </p:spTgt>
                                        </p:tgtEl>
                                        <p:attrNameLst>
                                          <p:attrName>style.visibility</p:attrName>
                                        </p:attrNameLst>
                                      </p:cBhvr>
                                      <p:to>
                                        <p:strVal val="visible"/>
                                      </p:to>
                                    </p:set>
                                    <p:anim calcmode="lin" valueType="num">
                                      <p:cBhvr>
                                        <p:cTn id="15" dur="1000" fill="hold"/>
                                        <p:tgtEl>
                                          <p:spTgt spid="81923">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819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8192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81923">
                                            <p:txEl>
                                              <p:pRg st="1" end="1"/>
                                            </p:txEl>
                                          </p:spTgt>
                                        </p:tgtEl>
                                        <p:attrNameLst>
                                          <p:attrName>style.visibility</p:attrName>
                                        </p:attrNameLst>
                                      </p:cBhvr>
                                      <p:to>
                                        <p:strVal val="visible"/>
                                      </p:to>
                                    </p:set>
                                    <p:anim calcmode="lin" valueType="num">
                                      <p:cBhvr>
                                        <p:cTn id="22" dur="1000" fill="hold"/>
                                        <p:tgtEl>
                                          <p:spTgt spid="81923">
                                            <p:txEl>
                                              <p:pRg st="1" end="1"/>
                                            </p:txEl>
                                          </p:spTgt>
                                        </p:tgtEl>
                                        <p:attrNameLst>
                                          <p:attrName>ppt_x</p:attrName>
                                        </p:attrNameLst>
                                      </p:cBhvr>
                                      <p:tavLst>
                                        <p:tav tm="0">
                                          <p:val>
                                            <p:strVal val="#ppt_x-.2"/>
                                          </p:val>
                                        </p:tav>
                                        <p:tav tm="100000">
                                          <p:val>
                                            <p:strVal val="#ppt_x"/>
                                          </p:val>
                                        </p:tav>
                                      </p:tavLst>
                                    </p:anim>
                                    <p:anim calcmode="lin" valueType="num">
                                      <p:cBhvr>
                                        <p:cTn id="23" dur="1000" fill="hold"/>
                                        <p:tgtEl>
                                          <p:spTgt spid="8192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1923">
                                            <p:txEl>
                                              <p:pRg st="1" end="1"/>
                                            </p:txEl>
                                          </p:spTgt>
                                        </p:tgtEl>
                                      </p:cBhvr>
                                    </p:animEffect>
                                  </p:childTnLst>
                                </p:cTn>
                              </p:par>
                            </p:childTnLst>
                          </p:cTn>
                        </p:par>
                        <p:par>
                          <p:cTn id="25" fill="hold" nodeType="afterGroup">
                            <p:stCondLst>
                              <p:cond delay="1000"/>
                            </p:stCondLst>
                            <p:childTnLst>
                              <p:par>
                                <p:cTn id="26" presetID="15" presetClass="entr" presetSubtype="0" fill="hold" nodeType="afterEffect">
                                  <p:stCondLst>
                                    <p:cond delay="0"/>
                                  </p:stCondLst>
                                  <p:childTnLst>
                                    <p:set>
                                      <p:cBhvr>
                                        <p:cTn id="27" dur="1" fill="hold">
                                          <p:stCondLst>
                                            <p:cond delay="0"/>
                                          </p:stCondLst>
                                        </p:cTn>
                                        <p:tgtEl>
                                          <p:spTgt spid="81928"/>
                                        </p:tgtEl>
                                        <p:attrNameLst>
                                          <p:attrName>style.visibility</p:attrName>
                                        </p:attrNameLst>
                                      </p:cBhvr>
                                      <p:to>
                                        <p:strVal val="visible"/>
                                      </p:to>
                                    </p:set>
                                    <p:anim calcmode="lin" valueType="num">
                                      <p:cBhvr>
                                        <p:cTn id="28" dur="1000" fill="hold"/>
                                        <p:tgtEl>
                                          <p:spTgt spid="81928"/>
                                        </p:tgtEl>
                                        <p:attrNameLst>
                                          <p:attrName>ppt_w</p:attrName>
                                        </p:attrNameLst>
                                      </p:cBhvr>
                                      <p:tavLst>
                                        <p:tav tm="0">
                                          <p:val>
                                            <p:fltVal val="0"/>
                                          </p:val>
                                        </p:tav>
                                        <p:tav tm="100000">
                                          <p:val>
                                            <p:strVal val="#ppt_w"/>
                                          </p:val>
                                        </p:tav>
                                      </p:tavLst>
                                    </p:anim>
                                    <p:anim calcmode="lin" valueType="num">
                                      <p:cBhvr>
                                        <p:cTn id="29" dur="1000" fill="hold"/>
                                        <p:tgtEl>
                                          <p:spTgt spid="81928"/>
                                        </p:tgtEl>
                                        <p:attrNameLst>
                                          <p:attrName>ppt_h</p:attrName>
                                        </p:attrNameLst>
                                      </p:cBhvr>
                                      <p:tavLst>
                                        <p:tav tm="0">
                                          <p:val>
                                            <p:fltVal val="0"/>
                                          </p:val>
                                        </p:tav>
                                        <p:tav tm="100000">
                                          <p:val>
                                            <p:strVal val="#ppt_h"/>
                                          </p:val>
                                        </p:tav>
                                      </p:tavLst>
                                    </p:anim>
                                    <p:anim calcmode="lin" valueType="num">
                                      <p:cBhvr>
                                        <p:cTn id="30" dur="1000" fill="hold"/>
                                        <p:tgtEl>
                                          <p:spTgt spid="81928"/>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1928"/>
                                        </p:tgtEl>
                                        <p:attrNameLst>
                                          <p:attrName>ppt_y</p:attrName>
                                        </p:attrNameLst>
                                      </p:cBhvr>
                                      <p:tavLst>
                                        <p:tav tm="0" fmla="#ppt_y+(sin(-2*pi*(1-$))*-#ppt_x+cos(-2*pi*(1-$))*(1-#ppt_y))*(1-$)">
                                          <p:val>
                                            <p:fltVal val="0"/>
                                          </p:val>
                                        </p:tav>
                                        <p:tav tm="100000">
                                          <p:val>
                                            <p:fltVal val="1"/>
                                          </p:val>
                                        </p:tav>
                                      </p:tavLst>
                                    </p:anim>
                                  </p:childTnLst>
                                </p:cTn>
                              </p:par>
                            </p:childTnLst>
                          </p:cTn>
                        </p:par>
                        <p:par>
                          <p:cTn id="32" fill="hold" nodeType="afterGroup">
                            <p:stCondLst>
                              <p:cond delay="2000"/>
                            </p:stCondLst>
                            <p:childTnLst>
                              <p:par>
                                <p:cTn id="33" presetID="15" presetClass="entr" presetSubtype="0" fill="hold" nodeType="afterEffect">
                                  <p:stCondLst>
                                    <p:cond delay="0"/>
                                  </p:stCondLst>
                                  <p:childTnLst>
                                    <p:set>
                                      <p:cBhvr>
                                        <p:cTn id="34" dur="1" fill="hold">
                                          <p:stCondLst>
                                            <p:cond delay="0"/>
                                          </p:stCondLst>
                                        </p:cTn>
                                        <p:tgtEl>
                                          <p:spTgt spid="81927"/>
                                        </p:tgtEl>
                                        <p:attrNameLst>
                                          <p:attrName>style.visibility</p:attrName>
                                        </p:attrNameLst>
                                      </p:cBhvr>
                                      <p:to>
                                        <p:strVal val="visible"/>
                                      </p:to>
                                    </p:set>
                                    <p:anim calcmode="lin" valueType="num">
                                      <p:cBhvr>
                                        <p:cTn id="35" dur="1000" fill="hold"/>
                                        <p:tgtEl>
                                          <p:spTgt spid="81927"/>
                                        </p:tgtEl>
                                        <p:attrNameLst>
                                          <p:attrName>ppt_w</p:attrName>
                                        </p:attrNameLst>
                                      </p:cBhvr>
                                      <p:tavLst>
                                        <p:tav tm="0">
                                          <p:val>
                                            <p:fltVal val="0"/>
                                          </p:val>
                                        </p:tav>
                                        <p:tav tm="100000">
                                          <p:val>
                                            <p:strVal val="#ppt_w"/>
                                          </p:val>
                                        </p:tav>
                                      </p:tavLst>
                                    </p:anim>
                                    <p:anim calcmode="lin" valueType="num">
                                      <p:cBhvr>
                                        <p:cTn id="36" dur="1000" fill="hold"/>
                                        <p:tgtEl>
                                          <p:spTgt spid="81927"/>
                                        </p:tgtEl>
                                        <p:attrNameLst>
                                          <p:attrName>ppt_h</p:attrName>
                                        </p:attrNameLst>
                                      </p:cBhvr>
                                      <p:tavLst>
                                        <p:tav tm="0">
                                          <p:val>
                                            <p:fltVal val="0"/>
                                          </p:val>
                                        </p:tav>
                                        <p:tav tm="100000">
                                          <p:val>
                                            <p:strVal val="#ppt_h"/>
                                          </p:val>
                                        </p:tav>
                                      </p:tavLst>
                                    </p:anim>
                                    <p:anim calcmode="lin" valueType="num">
                                      <p:cBhvr>
                                        <p:cTn id="37" dur="1000" fill="hold"/>
                                        <p:tgtEl>
                                          <p:spTgt spid="81927"/>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81927"/>
                                        </p:tgtEl>
                                        <p:attrNameLst>
                                          <p:attrName>ppt_y</p:attrName>
                                        </p:attrNameLst>
                                      </p:cBhvr>
                                      <p:tavLst>
                                        <p:tav tm="0" fmla="#ppt_y+(sin(-2*pi*(1-$))*-#ppt_x+cos(-2*pi*(1-$))*(1-#ppt_y))*(1-$)">
                                          <p:val>
                                            <p:fltVal val="0"/>
                                          </p:val>
                                        </p:tav>
                                        <p:tav tm="100000">
                                          <p:val>
                                            <p:fltVal val="1"/>
                                          </p:val>
                                        </p:tav>
                                      </p:tavLst>
                                    </p:anim>
                                  </p:childTnLst>
                                </p:cTn>
                              </p:par>
                            </p:childTnLst>
                          </p:cTn>
                        </p:par>
                        <p:par>
                          <p:cTn id="39" fill="hold" nodeType="afterGroup">
                            <p:stCondLst>
                              <p:cond delay="3000"/>
                            </p:stCondLst>
                            <p:childTnLst>
                              <p:par>
                                <p:cTn id="40" presetID="15" presetClass="entr" presetSubtype="0" fill="hold" nodeType="afterEffect">
                                  <p:stCondLst>
                                    <p:cond delay="0"/>
                                  </p:stCondLst>
                                  <p:childTnLst>
                                    <p:set>
                                      <p:cBhvr>
                                        <p:cTn id="41" dur="1" fill="hold">
                                          <p:stCondLst>
                                            <p:cond delay="0"/>
                                          </p:stCondLst>
                                        </p:cTn>
                                        <p:tgtEl>
                                          <p:spTgt spid="81925"/>
                                        </p:tgtEl>
                                        <p:attrNameLst>
                                          <p:attrName>style.visibility</p:attrName>
                                        </p:attrNameLst>
                                      </p:cBhvr>
                                      <p:to>
                                        <p:strVal val="visible"/>
                                      </p:to>
                                    </p:set>
                                    <p:anim calcmode="lin" valueType="num">
                                      <p:cBhvr>
                                        <p:cTn id="42" dur="1000" fill="hold"/>
                                        <p:tgtEl>
                                          <p:spTgt spid="81925"/>
                                        </p:tgtEl>
                                        <p:attrNameLst>
                                          <p:attrName>ppt_w</p:attrName>
                                        </p:attrNameLst>
                                      </p:cBhvr>
                                      <p:tavLst>
                                        <p:tav tm="0">
                                          <p:val>
                                            <p:fltVal val="0"/>
                                          </p:val>
                                        </p:tav>
                                        <p:tav tm="100000">
                                          <p:val>
                                            <p:strVal val="#ppt_w"/>
                                          </p:val>
                                        </p:tav>
                                      </p:tavLst>
                                    </p:anim>
                                    <p:anim calcmode="lin" valueType="num">
                                      <p:cBhvr>
                                        <p:cTn id="43" dur="1000" fill="hold"/>
                                        <p:tgtEl>
                                          <p:spTgt spid="81925"/>
                                        </p:tgtEl>
                                        <p:attrNameLst>
                                          <p:attrName>ppt_h</p:attrName>
                                        </p:attrNameLst>
                                      </p:cBhvr>
                                      <p:tavLst>
                                        <p:tav tm="0">
                                          <p:val>
                                            <p:fltVal val="0"/>
                                          </p:val>
                                        </p:tav>
                                        <p:tav tm="100000">
                                          <p:val>
                                            <p:strVal val="#ppt_h"/>
                                          </p:val>
                                        </p:tav>
                                      </p:tavLst>
                                    </p:anim>
                                    <p:anim calcmode="lin" valueType="num">
                                      <p:cBhvr>
                                        <p:cTn id="44" dur="1000" fill="hold"/>
                                        <p:tgtEl>
                                          <p:spTgt spid="81925"/>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819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E20A5E7-E9F0-485B-AA85-9F4A9BDB5B9E}"/>
              </a:ext>
            </a:extLst>
          </p:cNvPr>
          <p:cNvSpPr>
            <a:spLocks noGrp="1" noChangeArrowheads="1"/>
          </p:cNvSpPr>
          <p:nvPr>
            <p:ph type="title"/>
          </p:nvPr>
        </p:nvSpPr>
        <p:spPr>
          <a:xfrm>
            <a:off x="685800" y="381000"/>
            <a:ext cx="7772400" cy="990600"/>
          </a:xfrm>
        </p:spPr>
        <p:txBody>
          <a:bodyPr/>
          <a:lstStyle/>
          <a:p>
            <a:pPr eaLnBrk="1" hangingPunct="1"/>
            <a:r>
              <a:rPr lang="en-US" altLang="en-US" b="1" u="sng">
                <a:solidFill>
                  <a:srgbClr val="FF0000"/>
                </a:solidFill>
              </a:rPr>
              <a:t>For the sake of the patient</a:t>
            </a:r>
          </a:p>
        </p:txBody>
      </p:sp>
      <p:sp>
        <p:nvSpPr>
          <p:cNvPr id="87043" name="Rectangle 3">
            <a:extLst>
              <a:ext uri="{FF2B5EF4-FFF2-40B4-BE49-F238E27FC236}">
                <a16:creationId xmlns:a16="http://schemas.microsoft.com/office/drawing/2014/main" id="{4FC61E18-4558-45E7-A356-1F3EB6336438}"/>
              </a:ext>
            </a:extLst>
          </p:cNvPr>
          <p:cNvSpPr>
            <a:spLocks noGrp="1" noChangeArrowheads="1"/>
          </p:cNvSpPr>
          <p:nvPr>
            <p:ph idx="1"/>
          </p:nvPr>
        </p:nvSpPr>
        <p:spPr>
          <a:xfrm>
            <a:off x="457200" y="1752600"/>
            <a:ext cx="8458200" cy="4343400"/>
          </a:xfrm>
        </p:spPr>
        <p:txBody>
          <a:bodyPr/>
          <a:lstStyle/>
          <a:p>
            <a:pPr eaLnBrk="1" hangingPunct="1">
              <a:buFontTx/>
              <a:buNone/>
            </a:pPr>
            <a:r>
              <a:rPr lang="en-US" altLang="en-US" sz="3200" b="1" u="sng">
                <a:solidFill>
                  <a:srgbClr val="FF0000"/>
                </a:solidFill>
              </a:rPr>
              <a:t>2-In times of emergency:</a:t>
            </a:r>
          </a:p>
          <a:p>
            <a:pPr eaLnBrk="1" hangingPunct="1">
              <a:buFontTx/>
              <a:buNone/>
            </a:pPr>
            <a:r>
              <a:rPr lang="en-US" altLang="en-US" sz="2800" u="sng">
                <a:solidFill>
                  <a:srgbClr val="FF0000"/>
                </a:solidFill>
              </a:rPr>
              <a:t>   (which may require an attending doctor to provide the identity of patients he/she has treated following a road traffic accident).</a:t>
            </a:r>
          </a:p>
        </p:txBody>
      </p:sp>
      <p:pic>
        <p:nvPicPr>
          <p:cNvPr id="87044" name="Picture 4">
            <a:extLst>
              <a:ext uri="{FF2B5EF4-FFF2-40B4-BE49-F238E27FC236}">
                <a16:creationId xmlns:a16="http://schemas.microsoft.com/office/drawing/2014/main" id="{2472324C-C2DB-4598-9276-ADAD35946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419600"/>
            <a:ext cx="3429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a:extLst>
              <a:ext uri="{FF2B5EF4-FFF2-40B4-BE49-F238E27FC236}">
                <a16:creationId xmlns:a16="http://schemas.microsoft.com/office/drawing/2014/main" id="{51FA5F73-6A14-4212-A5E7-E5ECF4738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43400"/>
            <a:ext cx="3352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7042"/>
                                        </p:tgtEl>
                                        <p:attrNameLst>
                                          <p:attrName>style.visibility</p:attrName>
                                        </p:attrNameLst>
                                      </p:cBhvr>
                                      <p:to>
                                        <p:strVal val="visible"/>
                                      </p:to>
                                    </p:set>
                                    <p:anim by="(-#ppt_w*2)" calcmode="lin" valueType="num">
                                      <p:cBhvr rctx="PPT">
                                        <p:cTn id="7" dur="500" autoRev="1" fill="hold">
                                          <p:stCondLst>
                                            <p:cond delay="0"/>
                                          </p:stCondLst>
                                        </p:cTn>
                                        <p:tgtEl>
                                          <p:spTgt spid="87042"/>
                                        </p:tgtEl>
                                        <p:attrNameLst>
                                          <p:attrName>ppt_w</p:attrName>
                                        </p:attrNameLst>
                                      </p:cBhvr>
                                    </p:anim>
                                    <p:anim by="(#ppt_w*0.50)" calcmode="lin" valueType="num">
                                      <p:cBhvr>
                                        <p:cTn id="8" dur="500" decel="50000" autoRev="1" fill="hold">
                                          <p:stCondLst>
                                            <p:cond delay="0"/>
                                          </p:stCondLst>
                                        </p:cTn>
                                        <p:tgtEl>
                                          <p:spTgt spid="87042"/>
                                        </p:tgtEl>
                                        <p:attrNameLst>
                                          <p:attrName>ppt_x</p:attrName>
                                        </p:attrNameLst>
                                      </p:cBhvr>
                                    </p:anim>
                                    <p:anim from="(-#ppt_h/2)" to="(#ppt_y)" calcmode="lin" valueType="num">
                                      <p:cBhvr>
                                        <p:cTn id="9" dur="1000" fill="hold">
                                          <p:stCondLst>
                                            <p:cond delay="0"/>
                                          </p:stCondLst>
                                        </p:cTn>
                                        <p:tgtEl>
                                          <p:spTgt spid="87042"/>
                                        </p:tgtEl>
                                        <p:attrNameLst>
                                          <p:attrName>ppt_y</p:attrName>
                                        </p:attrNameLst>
                                      </p:cBhvr>
                                    </p:anim>
                                    <p:animRot by="21600000">
                                      <p:cBhvr>
                                        <p:cTn id="10" dur="1000" fill="hold">
                                          <p:stCondLst>
                                            <p:cond delay="0"/>
                                          </p:stCondLst>
                                        </p:cTn>
                                        <p:tgtEl>
                                          <p:spTgt spid="87042"/>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9" fill="hold" nodeType="clickEffect">
                                  <p:stCondLst>
                                    <p:cond delay="0"/>
                                  </p:stCondLst>
                                  <p:childTnLst>
                                    <p:set>
                                      <p:cBhvr>
                                        <p:cTn id="14" dur="1" fill="hold">
                                          <p:stCondLst>
                                            <p:cond delay="0"/>
                                          </p:stCondLst>
                                        </p:cTn>
                                        <p:tgtEl>
                                          <p:spTgt spid="87043">
                                            <p:txEl>
                                              <p:pRg st="0" end="0"/>
                                            </p:txEl>
                                          </p:spTgt>
                                        </p:tgtEl>
                                        <p:attrNameLst>
                                          <p:attrName>style.visibility</p:attrName>
                                        </p:attrNameLst>
                                      </p:cBhvr>
                                      <p:to>
                                        <p:strVal val="visible"/>
                                      </p:to>
                                    </p:set>
                                    <p:anim calcmode="lin" valueType="num">
                                      <p:cBhvr additive="base">
                                        <p:cTn id="15"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704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9" fill="hold" nodeType="clickEffect">
                                  <p:stCondLst>
                                    <p:cond delay="0"/>
                                  </p:stCondLst>
                                  <p:childTnLst>
                                    <p:set>
                                      <p:cBhvr>
                                        <p:cTn id="20" dur="1" fill="hold">
                                          <p:stCondLst>
                                            <p:cond delay="0"/>
                                          </p:stCondLst>
                                        </p:cTn>
                                        <p:tgtEl>
                                          <p:spTgt spid="87043">
                                            <p:txEl>
                                              <p:pRg st="1" end="1"/>
                                            </p:txEl>
                                          </p:spTgt>
                                        </p:tgtEl>
                                        <p:attrNameLst>
                                          <p:attrName>style.visibility</p:attrName>
                                        </p:attrNameLst>
                                      </p:cBhvr>
                                      <p:to>
                                        <p:strVal val="visible"/>
                                      </p:to>
                                    </p:set>
                                    <p:anim calcmode="lin" valueType="num">
                                      <p:cBhvr additive="base">
                                        <p:cTn id="21" dur="500" fill="hold"/>
                                        <p:tgtEl>
                                          <p:spTgt spid="8704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87043">
                                            <p:txEl>
                                              <p:pRg st="1" end="1"/>
                                            </p:txEl>
                                          </p:spTgt>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500"/>
                            </p:stCondLst>
                            <p:childTnLst>
                              <p:par>
                                <p:cTn id="24" presetID="15" presetClass="entr" presetSubtype="0" fill="hold" nodeType="afterEffect">
                                  <p:stCondLst>
                                    <p:cond delay="0"/>
                                  </p:stCondLst>
                                  <p:childTnLst>
                                    <p:set>
                                      <p:cBhvr>
                                        <p:cTn id="25" dur="1" fill="hold">
                                          <p:stCondLst>
                                            <p:cond delay="0"/>
                                          </p:stCondLst>
                                        </p:cTn>
                                        <p:tgtEl>
                                          <p:spTgt spid="87045"/>
                                        </p:tgtEl>
                                        <p:attrNameLst>
                                          <p:attrName>style.visibility</p:attrName>
                                        </p:attrNameLst>
                                      </p:cBhvr>
                                      <p:to>
                                        <p:strVal val="visible"/>
                                      </p:to>
                                    </p:set>
                                    <p:anim calcmode="lin" valueType="num">
                                      <p:cBhvr>
                                        <p:cTn id="26" dur="1000" fill="hold"/>
                                        <p:tgtEl>
                                          <p:spTgt spid="87045"/>
                                        </p:tgtEl>
                                        <p:attrNameLst>
                                          <p:attrName>ppt_w</p:attrName>
                                        </p:attrNameLst>
                                      </p:cBhvr>
                                      <p:tavLst>
                                        <p:tav tm="0">
                                          <p:val>
                                            <p:fltVal val="0"/>
                                          </p:val>
                                        </p:tav>
                                        <p:tav tm="100000">
                                          <p:val>
                                            <p:strVal val="#ppt_w"/>
                                          </p:val>
                                        </p:tav>
                                      </p:tavLst>
                                    </p:anim>
                                    <p:anim calcmode="lin" valueType="num">
                                      <p:cBhvr>
                                        <p:cTn id="27" dur="1000" fill="hold"/>
                                        <p:tgtEl>
                                          <p:spTgt spid="87045"/>
                                        </p:tgtEl>
                                        <p:attrNameLst>
                                          <p:attrName>ppt_h</p:attrName>
                                        </p:attrNameLst>
                                      </p:cBhvr>
                                      <p:tavLst>
                                        <p:tav tm="0">
                                          <p:val>
                                            <p:fltVal val="0"/>
                                          </p:val>
                                        </p:tav>
                                        <p:tav tm="100000">
                                          <p:val>
                                            <p:strVal val="#ppt_h"/>
                                          </p:val>
                                        </p:tav>
                                      </p:tavLst>
                                    </p:anim>
                                    <p:anim calcmode="lin" valueType="num">
                                      <p:cBhvr>
                                        <p:cTn id="28" dur="1000" fill="hold"/>
                                        <p:tgtEl>
                                          <p:spTgt spid="87045"/>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87045"/>
                                        </p:tgtEl>
                                        <p:attrNameLst>
                                          <p:attrName>ppt_y</p:attrName>
                                        </p:attrNameLst>
                                      </p:cBhvr>
                                      <p:tavLst>
                                        <p:tav tm="0" fmla="#ppt_y+(sin(-2*pi*(1-$))*-#ppt_x+cos(-2*pi*(1-$))*(1-#ppt_y))*(1-$)">
                                          <p:val>
                                            <p:fltVal val="0"/>
                                          </p:val>
                                        </p:tav>
                                        <p:tav tm="100000">
                                          <p:val>
                                            <p:fltVal val="1"/>
                                          </p:val>
                                        </p:tav>
                                      </p:tavLst>
                                    </p:anim>
                                  </p:childTnLst>
                                </p:cTn>
                              </p:par>
                            </p:childTnLst>
                          </p:cTn>
                        </p:par>
                        <p:par>
                          <p:cTn id="30" fill="hold" nodeType="afterGroup">
                            <p:stCondLst>
                              <p:cond delay="1500"/>
                            </p:stCondLst>
                            <p:childTnLst>
                              <p:par>
                                <p:cTn id="31" presetID="15" presetClass="entr" presetSubtype="0" fill="hold" nodeType="afterEffect">
                                  <p:stCondLst>
                                    <p:cond delay="0"/>
                                  </p:stCondLst>
                                  <p:childTnLst>
                                    <p:set>
                                      <p:cBhvr>
                                        <p:cTn id="32" dur="1" fill="hold">
                                          <p:stCondLst>
                                            <p:cond delay="0"/>
                                          </p:stCondLst>
                                        </p:cTn>
                                        <p:tgtEl>
                                          <p:spTgt spid="87044"/>
                                        </p:tgtEl>
                                        <p:attrNameLst>
                                          <p:attrName>style.visibility</p:attrName>
                                        </p:attrNameLst>
                                      </p:cBhvr>
                                      <p:to>
                                        <p:strVal val="visible"/>
                                      </p:to>
                                    </p:set>
                                    <p:anim calcmode="lin" valueType="num">
                                      <p:cBhvr>
                                        <p:cTn id="33" dur="1000" fill="hold"/>
                                        <p:tgtEl>
                                          <p:spTgt spid="87044"/>
                                        </p:tgtEl>
                                        <p:attrNameLst>
                                          <p:attrName>ppt_w</p:attrName>
                                        </p:attrNameLst>
                                      </p:cBhvr>
                                      <p:tavLst>
                                        <p:tav tm="0">
                                          <p:val>
                                            <p:fltVal val="0"/>
                                          </p:val>
                                        </p:tav>
                                        <p:tav tm="100000">
                                          <p:val>
                                            <p:strVal val="#ppt_w"/>
                                          </p:val>
                                        </p:tav>
                                      </p:tavLst>
                                    </p:anim>
                                    <p:anim calcmode="lin" valueType="num">
                                      <p:cBhvr>
                                        <p:cTn id="34" dur="1000" fill="hold"/>
                                        <p:tgtEl>
                                          <p:spTgt spid="87044"/>
                                        </p:tgtEl>
                                        <p:attrNameLst>
                                          <p:attrName>ppt_h</p:attrName>
                                        </p:attrNameLst>
                                      </p:cBhvr>
                                      <p:tavLst>
                                        <p:tav tm="0">
                                          <p:val>
                                            <p:fltVal val="0"/>
                                          </p:val>
                                        </p:tav>
                                        <p:tav tm="100000">
                                          <p:val>
                                            <p:strVal val="#ppt_h"/>
                                          </p:val>
                                        </p:tav>
                                      </p:tavLst>
                                    </p:anim>
                                    <p:anim calcmode="lin" valueType="num">
                                      <p:cBhvr>
                                        <p:cTn id="35" dur="1000" fill="hold"/>
                                        <p:tgtEl>
                                          <p:spTgt spid="87044"/>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8704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4CDA0E39-D503-43E8-952F-E3499C38748C}"/>
              </a:ext>
            </a:extLst>
          </p:cNvPr>
          <p:cNvSpPr>
            <a:spLocks noGrp="1" noChangeArrowheads="1"/>
          </p:cNvSpPr>
          <p:nvPr>
            <p:ph type="title"/>
          </p:nvPr>
        </p:nvSpPr>
        <p:spPr/>
        <p:txBody>
          <a:bodyPr/>
          <a:lstStyle/>
          <a:p>
            <a:pPr eaLnBrk="1" hangingPunct="1"/>
            <a:r>
              <a:rPr lang="en-US" altLang="en-US"/>
              <a:t> </a:t>
            </a:r>
            <a:r>
              <a:rPr lang="en-US" altLang="en-US" b="1" u="sng">
                <a:solidFill>
                  <a:srgbClr val="FF0000"/>
                </a:solidFill>
              </a:rPr>
              <a:t>For the sake of the patient</a:t>
            </a:r>
          </a:p>
        </p:txBody>
      </p:sp>
      <p:sp>
        <p:nvSpPr>
          <p:cNvPr id="82947" name="Rectangle 3">
            <a:extLst>
              <a:ext uri="{FF2B5EF4-FFF2-40B4-BE49-F238E27FC236}">
                <a16:creationId xmlns:a16="http://schemas.microsoft.com/office/drawing/2014/main" id="{42FA2473-B605-4A91-BDD4-B180F7CBEFFC}"/>
              </a:ext>
            </a:extLst>
          </p:cNvPr>
          <p:cNvSpPr>
            <a:spLocks noGrp="1" noChangeArrowheads="1"/>
          </p:cNvSpPr>
          <p:nvPr>
            <p:ph idx="1"/>
          </p:nvPr>
        </p:nvSpPr>
        <p:spPr>
          <a:xfrm>
            <a:off x="457200" y="2057400"/>
            <a:ext cx="8686800" cy="4267200"/>
          </a:xfrm>
        </p:spPr>
        <p:txBody>
          <a:bodyPr/>
          <a:lstStyle/>
          <a:p>
            <a:pPr marL="168275" indent="-168275" eaLnBrk="1" hangingPunct="1">
              <a:buFontTx/>
              <a:buNone/>
            </a:pPr>
            <a:r>
              <a:rPr lang="en-US" altLang="en-US" sz="3200" b="1" u="sng">
                <a:solidFill>
                  <a:srgbClr val="FF0000"/>
                </a:solidFill>
              </a:rPr>
              <a:t>3-To prevent harm to patient(  Patient requiring special care)e.g epilepsy, psychotic patients.</a:t>
            </a:r>
          </a:p>
          <a:p>
            <a:pPr marL="168275" indent="-168275" eaLnBrk="1" hangingPunct="1">
              <a:buFontTx/>
              <a:buNone/>
            </a:pPr>
            <a:endParaRPr lang="en-US" altLang="en-US" sz="3200" u="sng">
              <a:solidFill>
                <a:srgbClr val="FF0000"/>
              </a:solidFill>
            </a:endParaRPr>
          </a:p>
          <a:p>
            <a:pPr marL="168275" indent="-168275" eaLnBrk="1" hangingPunct="1">
              <a:buFontTx/>
              <a:buNone/>
            </a:pPr>
            <a:r>
              <a:rPr lang="en-US" altLang="en-US" sz="3200" b="1" u="sng">
                <a:solidFill>
                  <a:srgbClr val="FF0000"/>
                </a:solidFill>
              </a:rPr>
              <a:t>4-If the patient is incompetent or minor, information is normally delivered to parents or  guardians.</a:t>
            </a:r>
          </a:p>
        </p:txBody>
      </p:sp>
      <p:pic>
        <p:nvPicPr>
          <p:cNvPr id="82948" name="Picture 4">
            <a:extLst>
              <a:ext uri="{FF2B5EF4-FFF2-40B4-BE49-F238E27FC236}">
                <a16:creationId xmlns:a16="http://schemas.microsoft.com/office/drawing/2014/main" id="{6AF1DBE7-F0BA-404A-927E-B5969E890C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800600"/>
            <a:ext cx="21526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82946"/>
                                        </p:tgtEl>
                                        <p:attrNameLst>
                                          <p:attrName>style.visibility</p:attrName>
                                        </p:attrNameLst>
                                      </p:cBhvr>
                                      <p:to>
                                        <p:strVal val="visible"/>
                                      </p:to>
                                    </p:set>
                                    <p:anim by="(-#ppt_w*2)" calcmode="lin" valueType="num">
                                      <p:cBhvr rctx="PPT">
                                        <p:cTn id="7" dur="500" autoRev="1" fill="hold">
                                          <p:stCondLst>
                                            <p:cond delay="0"/>
                                          </p:stCondLst>
                                        </p:cTn>
                                        <p:tgtEl>
                                          <p:spTgt spid="82946"/>
                                        </p:tgtEl>
                                        <p:attrNameLst>
                                          <p:attrName>ppt_w</p:attrName>
                                        </p:attrNameLst>
                                      </p:cBhvr>
                                    </p:anim>
                                    <p:anim by="(#ppt_w*0.50)" calcmode="lin" valueType="num">
                                      <p:cBhvr>
                                        <p:cTn id="8" dur="500" decel="50000" autoRev="1" fill="hold">
                                          <p:stCondLst>
                                            <p:cond delay="0"/>
                                          </p:stCondLst>
                                        </p:cTn>
                                        <p:tgtEl>
                                          <p:spTgt spid="82946"/>
                                        </p:tgtEl>
                                        <p:attrNameLst>
                                          <p:attrName>ppt_x</p:attrName>
                                        </p:attrNameLst>
                                      </p:cBhvr>
                                    </p:anim>
                                    <p:anim from="(-#ppt_h/2)" to="(#ppt_y)" calcmode="lin" valueType="num">
                                      <p:cBhvr>
                                        <p:cTn id="9" dur="1000" fill="hold">
                                          <p:stCondLst>
                                            <p:cond delay="0"/>
                                          </p:stCondLst>
                                        </p:cTn>
                                        <p:tgtEl>
                                          <p:spTgt spid="82946"/>
                                        </p:tgtEl>
                                        <p:attrNameLst>
                                          <p:attrName>ppt_y</p:attrName>
                                        </p:attrNameLst>
                                      </p:cBhvr>
                                    </p:anim>
                                    <p:animRot by="21600000">
                                      <p:cBhvr>
                                        <p:cTn id="10" dur="1000" fill="hold">
                                          <p:stCondLst>
                                            <p:cond delay="0"/>
                                          </p:stCondLst>
                                        </p:cTn>
                                        <p:tgtEl>
                                          <p:spTgt spid="8294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5" presetClass="entr" presetSubtype="0" fill="hold" nodeType="clickEffect">
                                  <p:stCondLst>
                                    <p:cond delay="0"/>
                                  </p:stCondLst>
                                  <p:childTnLst>
                                    <p:set>
                                      <p:cBhvr>
                                        <p:cTn id="14" dur="1" fill="hold">
                                          <p:stCondLst>
                                            <p:cond delay="0"/>
                                          </p:stCondLst>
                                        </p:cTn>
                                        <p:tgtEl>
                                          <p:spTgt spid="82947">
                                            <p:txEl>
                                              <p:pRg st="0" end="0"/>
                                            </p:txEl>
                                          </p:spTgt>
                                        </p:tgtEl>
                                        <p:attrNameLst>
                                          <p:attrName>style.visibility</p:attrName>
                                        </p:attrNameLst>
                                      </p:cBhvr>
                                      <p:to>
                                        <p:strVal val="visible"/>
                                      </p:to>
                                    </p:set>
                                    <p:anim calcmode="lin" valueType="num">
                                      <p:cBhvr>
                                        <p:cTn id="15" dur="500" decel="50000" fill="hold">
                                          <p:stCondLst>
                                            <p:cond delay="0"/>
                                          </p:stCondLst>
                                        </p:cTn>
                                        <p:tgtEl>
                                          <p:spTgt spid="82947">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2947">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2947">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82947">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2947">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2947">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2947">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294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5" presetClass="entr" presetSubtype="0" fill="hold" nodeType="clickEffect">
                                  <p:stCondLst>
                                    <p:cond delay="0"/>
                                  </p:stCondLst>
                                  <p:childTnLst>
                                    <p:set>
                                      <p:cBhvr>
                                        <p:cTn id="26" dur="1" fill="hold">
                                          <p:stCondLst>
                                            <p:cond delay="0"/>
                                          </p:stCondLst>
                                        </p:cTn>
                                        <p:tgtEl>
                                          <p:spTgt spid="82947">
                                            <p:txEl>
                                              <p:pRg st="2" end="2"/>
                                            </p:txEl>
                                          </p:spTgt>
                                        </p:tgtEl>
                                        <p:attrNameLst>
                                          <p:attrName>style.visibility</p:attrName>
                                        </p:attrNameLst>
                                      </p:cBhvr>
                                      <p:to>
                                        <p:strVal val="visible"/>
                                      </p:to>
                                    </p:set>
                                    <p:anim calcmode="lin" valueType="num">
                                      <p:cBhvr>
                                        <p:cTn id="27" dur="500" decel="50000" fill="hold">
                                          <p:stCondLst>
                                            <p:cond delay="0"/>
                                          </p:stCondLst>
                                        </p:cTn>
                                        <p:tgtEl>
                                          <p:spTgt spid="8294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294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294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8294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294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294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294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2947">
                                            <p:txEl>
                                              <p:pRg st="2" end="2"/>
                                            </p:txEl>
                                          </p:spTgt>
                                        </p:tgtEl>
                                      </p:cBhvr>
                                    </p:animEffect>
                                  </p:childTnLst>
                                </p:cTn>
                              </p:par>
                            </p:childTnLst>
                          </p:cTn>
                        </p:par>
                        <p:par>
                          <p:cTn id="35" fill="hold" nodeType="afterGroup">
                            <p:stCondLst>
                              <p:cond delay="1000"/>
                            </p:stCondLst>
                            <p:childTnLst>
                              <p:par>
                                <p:cTn id="36" presetID="21" presetClass="entr" presetSubtype="4" fill="hold" nodeType="afterEffect">
                                  <p:stCondLst>
                                    <p:cond delay="0"/>
                                  </p:stCondLst>
                                  <p:childTnLst>
                                    <p:set>
                                      <p:cBhvr>
                                        <p:cTn id="37" dur="1" fill="hold">
                                          <p:stCondLst>
                                            <p:cond delay="0"/>
                                          </p:stCondLst>
                                        </p:cTn>
                                        <p:tgtEl>
                                          <p:spTgt spid="82948"/>
                                        </p:tgtEl>
                                        <p:attrNameLst>
                                          <p:attrName>style.visibility</p:attrName>
                                        </p:attrNameLst>
                                      </p:cBhvr>
                                      <p:to>
                                        <p:strVal val="visible"/>
                                      </p:to>
                                    </p:set>
                                    <p:animEffect transition="in" filter="wheel(4)">
                                      <p:cBhvr>
                                        <p:cTn id="38" dur="20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953E100-3014-45E3-8BDF-2F5543A886A8}"/>
              </a:ext>
            </a:extLst>
          </p:cNvPr>
          <p:cNvSpPr>
            <a:spLocks noGrp="1" noChangeArrowheads="1"/>
          </p:cNvSpPr>
          <p:nvPr>
            <p:ph type="title"/>
          </p:nvPr>
        </p:nvSpPr>
        <p:spPr>
          <a:xfrm>
            <a:off x="762000" y="228600"/>
            <a:ext cx="7772400" cy="1143000"/>
          </a:xfrm>
        </p:spPr>
        <p:txBody>
          <a:bodyPr/>
          <a:lstStyle/>
          <a:p>
            <a:pPr eaLnBrk="1" hangingPunct="1"/>
            <a:r>
              <a:rPr lang="en-US" altLang="en-US" sz="3600" b="1" u="sng">
                <a:solidFill>
                  <a:srgbClr val="FF0000"/>
                </a:solidFill>
              </a:rPr>
              <a:t>Principles that should be followed on allowing breach of confidentiality</a:t>
            </a:r>
          </a:p>
        </p:txBody>
      </p:sp>
      <p:sp>
        <p:nvSpPr>
          <p:cNvPr id="83971" name="Rectangle 3">
            <a:extLst>
              <a:ext uri="{FF2B5EF4-FFF2-40B4-BE49-F238E27FC236}">
                <a16:creationId xmlns:a16="http://schemas.microsoft.com/office/drawing/2014/main" id="{D1AF2A24-5DD4-49B2-99CB-CD4D520B2623}"/>
              </a:ext>
            </a:extLst>
          </p:cNvPr>
          <p:cNvSpPr>
            <a:spLocks noGrp="1" noChangeArrowheads="1"/>
          </p:cNvSpPr>
          <p:nvPr>
            <p:ph idx="1"/>
          </p:nvPr>
        </p:nvSpPr>
        <p:spPr>
          <a:xfrm>
            <a:off x="609600" y="1600200"/>
            <a:ext cx="7772400" cy="4114800"/>
          </a:xfrm>
        </p:spPr>
        <p:txBody>
          <a:bodyPr/>
          <a:lstStyle/>
          <a:p>
            <a:pPr marL="514350" indent="-514350" algn="just" eaLnBrk="1" hangingPunct="1">
              <a:buFont typeface="Times New Roman" panose="02020603050405020304" pitchFamily="18" charset="0"/>
              <a:buAutoNum type="arabicPeriod"/>
            </a:pPr>
            <a:r>
              <a:rPr lang="en-US" altLang="en-US" b="1" u="sng">
                <a:solidFill>
                  <a:srgbClr val="FF0000"/>
                </a:solidFill>
              </a:rPr>
              <a:t>It must be to proper authorities.</a:t>
            </a:r>
          </a:p>
          <a:p>
            <a:pPr marL="514350" indent="-514350" algn="just" eaLnBrk="1" hangingPunct="1">
              <a:buFont typeface="Times New Roman" panose="02020603050405020304" pitchFamily="18" charset="0"/>
              <a:buAutoNum type="arabicPeriod"/>
            </a:pPr>
            <a:r>
              <a:rPr lang="en-US" altLang="en-US" b="1" u="sng">
                <a:solidFill>
                  <a:srgbClr val="FF0000"/>
                </a:solidFill>
              </a:rPr>
              <a:t>Not beyond what is required or relevant.</a:t>
            </a:r>
          </a:p>
          <a:p>
            <a:pPr marL="514350" indent="-514350" algn="just" eaLnBrk="1" hangingPunct="1">
              <a:buFont typeface="Times New Roman" panose="02020603050405020304" pitchFamily="18" charset="0"/>
              <a:buAutoNum type="arabicPeriod"/>
            </a:pPr>
            <a:r>
              <a:rPr lang="en-US" altLang="en-US" b="1" u="sng">
                <a:solidFill>
                  <a:srgbClr val="FF0000"/>
                </a:solidFill>
              </a:rPr>
              <a:t>Reason for disclosure must be documented in the medical records.</a:t>
            </a:r>
          </a:p>
          <a:p>
            <a:pPr marL="514350" indent="-514350" algn="just" eaLnBrk="1" hangingPunct="1">
              <a:buFont typeface="Times New Roman" panose="02020603050405020304" pitchFamily="18" charset="0"/>
              <a:buAutoNum type="arabicPeriod"/>
            </a:pPr>
            <a:r>
              <a:rPr lang="en-US" altLang="en-US" b="1" u="sng">
                <a:solidFill>
                  <a:srgbClr val="FF0000"/>
                </a:solidFill>
              </a:rPr>
              <a:t>Patients are informed about such disclosure.</a:t>
            </a:r>
          </a:p>
        </p:txBody>
      </p:sp>
      <p:pic>
        <p:nvPicPr>
          <p:cNvPr id="83972" name="Picture 4">
            <a:extLst>
              <a:ext uri="{FF2B5EF4-FFF2-40B4-BE49-F238E27FC236}">
                <a16:creationId xmlns:a16="http://schemas.microsoft.com/office/drawing/2014/main" id="{23C87CA4-0045-41D7-A792-0AD30904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64820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fade">
                                      <p:cBhvr>
                                        <p:cTn id="7" dur="770" decel="100000"/>
                                        <p:tgtEl>
                                          <p:spTgt spid="83970"/>
                                        </p:tgtEl>
                                      </p:cBhvr>
                                    </p:animEffect>
                                    <p:animScale>
                                      <p:cBhvr>
                                        <p:cTn id="8" dur="770" decel="100000"/>
                                        <p:tgtEl>
                                          <p:spTgt spid="83970"/>
                                        </p:tgtEl>
                                      </p:cBhvr>
                                      <p:from x="10000" y="10000"/>
                                      <p:to x="200000" y="450000"/>
                                    </p:animScale>
                                    <p:animScale>
                                      <p:cBhvr>
                                        <p:cTn id="9" dur="1230" accel="100000" fill="hold">
                                          <p:stCondLst>
                                            <p:cond delay="770"/>
                                          </p:stCondLst>
                                        </p:cTn>
                                        <p:tgtEl>
                                          <p:spTgt spid="83970"/>
                                        </p:tgtEl>
                                      </p:cBhvr>
                                      <p:from x="200000" y="450000"/>
                                      <p:to x="100000" y="100000"/>
                                    </p:animScale>
                                    <p:set>
                                      <p:cBhvr>
                                        <p:cTn id="10" dur="770" fill="hold"/>
                                        <p:tgtEl>
                                          <p:spTgt spid="83970"/>
                                        </p:tgtEl>
                                        <p:attrNameLst>
                                          <p:attrName>ppt_x</p:attrName>
                                        </p:attrNameLst>
                                      </p:cBhvr>
                                      <p:to>
                                        <p:strVal val="(0.5)"/>
                                      </p:to>
                                    </p:set>
                                    <p:anim from="(0.5)" to="(#ppt_x)" calcmode="lin" valueType="num">
                                      <p:cBhvr>
                                        <p:cTn id="11" dur="1230" accel="100000" fill="hold">
                                          <p:stCondLst>
                                            <p:cond delay="770"/>
                                          </p:stCondLst>
                                        </p:cTn>
                                        <p:tgtEl>
                                          <p:spTgt spid="83970"/>
                                        </p:tgtEl>
                                        <p:attrNameLst>
                                          <p:attrName>ppt_x</p:attrName>
                                        </p:attrNameLst>
                                      </p:cBhvr>
                                    </p:anim>
                                    <p:set>
                                      <p:cBhvr>
                                        <p:cTn id="12" dur="770" fill="hold"/>
                                        <p:tgtEl>
                                          <p:spTgt spid="83970"/>
                                        </p:tgtEl>
                                        <p:attrNameLst>
                                          <p:attrName>ppt_y</p:attrName>
                                        </p:attrNameLst>
                                      </p:cBhvr>
                                      <p:to>
                                        <p:strVal val="(#ppt_y+0.4)"/>
                                      </p:to>
                                    </p:set>
                                    <p:anim from="(#ppt_y+0.4)" to="(#ppt_y)" calcmode="lin" valueType="num">
                                      <p:cBhvr>
                                        <p:cTn id="13" dur="1230" accel="100000" fill="hold">
                                          <p:stCondLst>
                                            <p:cond delay="770"/>
                                          </p:stCondLst>
                                        </p:cTn>
                                        <p:tgtEl>
                                          <p:spTgt spid="839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8" presetClass="entr" presetSubtype="0" accel="50000" fill="hold" nodeType="clickEffect">
                                  <p:stCondLst>
                                    <p:cond delay="0"/>
                                  </p:stCondLst>
                                  <p:childTnLst>
                                    <p:set>
                                      <p:cBhvr>
                                        <p:cTn id="17" dur="1" fill="hold">
                                          <p:stCondLst>
                                            <p:cond delay="0"/>
                                          </p:stCondLst>
                                        </p:cTn>
                                        <p:tgtEl>
                                          <p:spTgt spid="83971">
                                            <p:txEl>
                                              <p:pRg st="0" end="0"/>
                                            </p:txEl>
                                          </p:spTgt>
                                        </p:tgtEl>
                                        <p:attrNameLst>
                                          <p:attrName>style.visibility</p:attrName>
                                        </p:attrNameLst>
                                      </p:cBhvr>
                                      <p:to>
                                        <p:strVal val="visible"/>
                                      </p:to>
                                    </p:set>
                                    <p:anim calcmode="lin" valueType="num">
                                      <p:cBhvr>
                                        <p:cTn id="18" dur="1000" fill="hold"/>
                                        <p:tgtEl>
                                          <p:spTgt spid="83971">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9" dur="1000" fill="hold"/>
                                        <p:tgtEl>
                                          <p:spTgt spid="83971">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0" dur="1000" fill="hold"/>
                                        <p:tgtEl>
                                          <p:spTgt spid="83971">
                                            <p:txEl>
                                              <p:pRg st="0" end="0"/>
                                            </p:txEl>
                                          </p:spTgt>
                                        </p:tgtEl>
                                        <p:attrNameLst>
                                          <p:attrName>ppt_y</p:attrName>
                                        </p:attrNameLst>
                                      </p:cBhvr>
                                      <p:tavLst>
                                        <p:tav tm="0">
                                          <p:val>
                                            <p:strVal val="#ppt_y"/>
                                          </p:val>
                                        </p:tav>
                                        <p:tav tm="100000">
                                          <p:val>
                                            <p:strVal val="#ppt_y"/>
                                          </p:val>
                                        </p:tav>
                                      </p:tavLst>
                                    </p:anim>
                                    <p:animEffect transition="in" filter="fade">
                                      <p:cBhvr>
                                        <p:cTn id="21" dur="1000"/>
                                        <p:tgtEl>
                                          <p:spTgt spid="8397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8" presetClass="entr" presetSubtype="0" accel="50000" fill="hold" nodeType="clickEffect">
                                  <p:stCondLst>
                                    <p:cond delay="0"/>
                                  </p:stCondLst>
                                  <p:childTnLst>
                                    <p:set>
                                      <p:cBhvr>
                                        <p:cTn id="25" dur="1" fill="hold">
                                          <p:stCondLst>
                                            <p:cond delay="0"/>
                                          </p:stCondLst>
                                        </p:cTn>
                                        <p:tgtEl>
                                          <p:spTgt spid="83971">
                                            <p:txEl>
                                              <p:pRg st="1" end="1"/>
                                            </p:txEl>
                                          </p:spTgt>
                                        </p:tgtEl>
                                        <p:attrNameLst>
                                          <p:attrName>style.visibility</p:attrName>
                                        </p:attrNameLst>
                                      </p:cBhvr>
                                      <p:to>
                                        <p:strVal val="visible"/>
                                      </p:to>
                                    </p:set>
                                    <p:anim calcmode="lin" valueType="num">
                                      <p:cBhvr>
                                        <p:cTn id="26" dur="1000" fill="hold"/>
                                        <p:tgtEl>
                                          <p:spTgt spid="83971">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7" dur="1000" fill="hold"/>
                                        <p:tgtEl>
                                          <p:spTgt spid="83971">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8" dur="1000" fill="hold"/>
                                        <p:tgtEl>
                                          <p:spTgt spid="83971">
                                            <p:txEl>
                                              <p:pRg st="1" end="1"/>
                                            </p:txEl>
                                          </p:spTgt>
                                        </p:tgtEl>
                                        <p:attrNameLst>
                                          <p:attrName>ppt_y</p:attrName>
                                        </p:attrNameLst>
                                      </p:cBhvr>
                                      <p:tavLst>
                                        <p:tav tm="0">
                                          <p:val>
                                            <p:strVal val="#ppt_y"/>
                                          </p:val>
                                        </p:tav>
                                        <p:tav tm="100000">
                                          <p:val>
                                            <p:strVal val="#ppt_y"/>
                                          </p:val>
                                        </p:tav>
                                      </p:tavLst>
                                    </p:anim>
                                    <p:animEffect transition="in" filter="fade">
                                      <p:cBhvr>
                                        <p:cTn id="29" dur="1000"/>
                                        <p:tgtEl>
                                          <p:spTgt spid="8397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8" presetClass="entr" presetSubtype="0" accel="50000" fill="hold" nodeType="clickEffect">
                                  <p:stCondLst>
                                    <p:cond delay="0"/>
                                  </p:stCondLst>
                                  <p:childTnLst>
                                    <p:set>
                                      <p:cBhvr>
                                        <p:cTn id="33" dur="1" fill="hold">
                                          <p:stCondLst>
                                            <p:cond delay="0"/>
                                          </p:stCondLst>
                                        </p:cTn>
                                        <p:tgtEl>
                                          <p:spTgt spid="83971">
                                            <p:txEl>
                                              <p:pRg st="2" end="2"/>
                                            </p:txEl>
                                          </p:spTgt>
                                        </p:tgtEl>
                                        <p:attrNameLst>
                                          <p:attrName>style.visibility</p:attrName>
                                        </p:attrNameLst>
                                      </p:cBhvr>
                                      <p:to>
                                        <p:strVal val="visible"/>
                                      </p:to>
                                    </p:set>
                                    <p:anim calcmode="lin" valueType="num">
                                      <p:cBhvr>
                                        <p:cTn id="34" dur="1000" fill="hold"/>
                                        <p:tgtEl>
                                          <p:spTgt spid="83971">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5" dur="1000" fill="hold"/>
                                        <p:tgtEl>
                                          <p:spTgt spid="83971">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6" dur="1000" fill="hold"/>
                                        <p:tgtEl>
                                          <p:spTgt spid="83971">
                                            <p:txEl>
                                              <p:pRg st="2" end="2"/>
                                            </p:txEl>
                                          </p:spTgt>
                                        </p:tgtEl>
                                        <p:attrNameLst>
                                          <p:attrName>ppt_y</p:attrName>
                                        </p:attrNameLst>
                                      </p:cBhvr>
                                      <p:tavLst>
                                        <p:tav tm="0">
                                          <p:val>
                                            <p:strVal val="#ppt_y"/>
                                          </p:val>
                                        </p:tav>
                                        <p:tav tm="100000">
                                          <p:val>
                                            <p:strVal val="#ppt_y"/>
                                          </p:val>
                                        </p:tav>
                                      </p:tavLst>
                                    </p:anim>
                                    <p:animEffect transition="in" filter="fade">
                                      <p:cBhvr>
                                        <p:cTn id="37" dur="1000"/>
                                        <p:tgtEl>
                                          <p:spTgt spid="83971">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8" presetClass="entr" presetSubtype="0" accel="50000" fill="hold" nodeType="clickEffect">
                                  <p:stCondLst>
                                    <p:cond delay="0"/>
                                  </p:stCondLst>
                                  <p:childTnLst>
                                    <p:set>
                                      <p:cBhvr>
                                        <p:cTn id="41" dur="1" fill="hold">
                                          <p:stCondLst>
                                            <p:cond delay="0"/>
                                          </p:stCondLst>
                                        </p:cTn>
                                        <p:tgtEl>
                                          <p:spTgt spid="83971">
                                            <p:txEl>
                                              <p:pRg st="3" end="3"/>
                                            </p:txEl>
                                          </p:spTgt>
                                        </p:tgtEl>
                                        <p:attrNameLst>
                                          <p:attrName>style.visibility</p:attrName>
                                        </p:attrNameLst>
                                      </p:cBhvr>
                                      <p:to>
                                        <p:strVal val="visible"/>
                                      </p:to>
                                    </p:set>
                                    <p:anim calcmode="lin" valueType="num">
                                      <p:cBhvr>
                                        <p:cTn id="42" dur="1000" fill="hold"/>
                                        <p:tgtEl>
                                          <p:spTgt spid="83971">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3" dur="1000" fill="hold"/>
                                        <p:tgtEl>
                                          <p:spTgt spid="83971">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4" dur="1000" fill="hold"/>
                                        <p:tgtEl>
                                          <p:spTgt spid="83971">
                                            <p:txEl>
                                              <p:pRg st="3" end="3"/>
                                            </p:txEl>
                                          </p:spTgt>
                                        </p:tgtEl>
                                        <p:attrNameLst>
                                          <p:attrName>ppt_y</p:attrName>
                                        </p:attrNameLst>
                                      </p:cBhvr>
                                      <p:tavLst>
                                        <p:tav tm="0">
                                          <p:val>
                                            <p:strVal val="#ppt_y"/>
                                          </p:val>
                                        </p:tav>
                                        <p:tav tm="100000">
                                          <p:val>
                                            <p:strVal val="#ppt_y"/>
                                          </p:val>
                                        </p:tav>
                                      </p:tavLst>
                                    </p:anim>
                                    <p:animEffect transition="in" filter="fade">
                                      <p:cBhvr>
                                        <p:cTn id="45" dur="1000"/>
                                        <p:tgtEl>
                                          <p:spTgt spid="83971">
                                            <p:txEl>
                                              <p:pRg st="3" end="3"/>
                                            </p:txEl>
                                          </p:spTgt>
                                        </p:tgtEl>
                                      </p:cBhvr>
                                    </p:animEffect>
                                  </p:childTnLst>
                                </p:cTn>
                              </p:par>
                            </p:childTnLst>
                          </p:cTn>
                        </p:par>
                        <p:par>
                          <p:cTn id="46" fill="hold" nodeType="afterGroup">
                            <p:stCondLst>
                              <p:cond delay="1000"/>
                            </p:stCondLst>
                            <p:childTnLst>
                              <p:par>
                                <p:cTn id="47" presetID="15" presetClass="entr" presetSubtype="0" fill="hold" nodeType="afterEffect">
                                  <p:stCondLst>
                                    <p:cond delay="0"/>
                                  </p:stCondLst>
                                  <p:childTnLst>
                                    <p:set>
                                      <p:cBhvr>
                                        <p:cTn id="48" dur="1" fill="hold">
                                          <p:stCondLst>
                                            <p:cond delay="0"/>
                                          </p:stCondLst>
                                        </p:cTn>
                                        <p:tgtEl>
                                          <p:spTgt spid="83972"/>
                                        </p:tgtEl>
                                        <p:attrNameLst>
                                          <p:attrName>style.visibility</p:attrName>
                                        </p:attrNameLst>
                                      </p:cBhvr>
                                      <p:to>
                                        <p:strVal val="visible"/>
                                      </p:to>
                                    </p:set>
                                    <p:anim calcmode="lin" valueType="num">
                                      <p:cBhvr>
                                        <p:cTn id="49" dur="1000" fill="hold"/>
                                        <p:tgtEl>
                                          <p:spTgt spid="83972"/>
                                        </p:tgtEl>
                                        <p:attrNameLst>
                                          <p:attrName>ppt_w</p:attrName>
                                        </p:attrNameLst>
                                      </p:cBhvr>
                                      <p:tavLst>
                                        <p:tav tm="0">
                                          <p:val>
                                            <p:fltVal val="0"/>
                                          </p:val>
                                        </p:tav>
                                        <p:tav tm="100000">
                                          <p:val>
                                            <p:strVal val="#ppt_w"/>
                                          </p:val>
                                        </p:tav>
                                      </p:tavLst>
                                    </p:anim>
                                    <p:anim calcmode="lin" valueType="num">
                                      <p:cBhvr>
                                        <p:cTn id="50" dur="1000" fill="hold"/>
                                        <p:tgtEl>
                                          <p:spTgt spid="83972"/>
                                        </p:tgtEl>
                                        <p:attrNameLst>
                                          <p:attrName>ppt_h</p:attrName>
                                        </p:attrNameLst>
                                      </p:cBhvr>
                                      <p:tavLst>
                                        <p:tav tm="0">
                                          <p:val>
                                            <p:fltVal val="0"/>
                                          </p:val>
                                        </p:tav>
                                        <p:tav tm="100000">
                                          <p:val>
                                            <p:strVal val="#ppt_h"/>
                                          </p:val>
                                        </p:tav>
                                      </p:tavLst>
                                    </p:anim>
                                    <p:anim calcmode="lin" valueType="num">
                                      <p:cBhvr>
                                        <p:cTn id="51" dur="1000" fill="hold"/>
                                        <p:tgtEl>
                                          <p:spTgt spid="83972"/>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839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2E5B913-9C79-4EAA-B4A4-0A11FE04B326}"/>
              </a:ext>
            </a:extLst>
          </p:cNvPr>
          <p:cNvSpPr>
            <a:spLocks noGrp="1" noChangeArrowheads="1"/>
          </p:cNvSpPr>
          <p:nvPr>
            <p:ph type="title"/>
          </p:nvPr>
        </p:nvSpPr>
        <p:spPr>
          <a:xfrm>
            <a:off x="457200" y="274638"/>
            <a:ext cx="8229600" cy="201612"/>
          </a:xfrm>
        </p:spPr>
        <p:txBody>
          <a:bodyPr rtlCol="0">
            <a:normAutofit fontScale="90000"/>
          </a:bodyPr>
          <a:lstStyle/>
          <a:p>
            <a:pPr eaLnBrk="1" fontAlgn="auto" hangingPunct="1">
              <a:spcAft>
                <a:spcPts val="0"/>
              </a:spcAft>
              <a:defRPr/>
            </a:pPr>
            <a:endParaRPr lang="ar-SA" altLang="en-US" sz="4000"/>
          </a:p>
        </p:txBody>
      </p:sp>
      <p:sp>
        <p:nvSpPr>
          <p:cNvPr id="77827" name="Rectangle 3">
            <a:extLst>
              <a:ext uri="{FF2B5EF4-FFF2-40B4-BE49-F238E27FC236}">
                <a16:creationId xmlns:a16="http://schemas.microsoft.com/office/drawing/2014/main" id="{E97F2C96-E861-442A-A150-FF9820B21BA1}"/>
              </a:ext>
            </a:extLst>
          </p:cNvPr>
          <p:cNvSpPr>
            <a:spLocks noGrp="1" noChangeArrowheads="1"/>
          </p:cNvSpPr>
          <p:nvPr>
            <p:ph idx="1"/>
          </p:nvPr>
        </p:nvSpPr>
        <p:spPr>
          <a:xfrm>
            <a:off x="0" y="0"/>
            <a:ext cx="9144000" cy="6858000"/>
          </a:xfrm>
          <a:solidFill>
            <a:srgbClr val="FFCCCC"/>
          </a:solidFill>
        </p:spPr>
        <p:txBody>
          <a:bodyPr/>
          <a:lstStyle/>
          <a:p>
            <a:pPr eaLnBrk="1" hangingPunct="1"/>
            <a:endParaRPr lang="en-US" altLang="en-US" sz="3600" b="1">
              <a:solidFill>
                <a:srgbClr val="FF3300"/>
              </a:solidFill>
            </a:endParaRPr>
          </a:p>
          <a:p>
            <a:pPr eaLnBrk="1" hangingPunct="1"/>
            <a:endParaRPr lang="en-US" altLang="en-US" sz="3600" b="1">
              <a:solidFill>
                <a:srgbClr val="FF3300"/>
              </a:solidFill>
            </a:endParaRPr>
          </a:p>
          <a:p>
            <a:pPr eaLnBrk="1" hangingPunct="1"/>
            <a:r>
              <a:rPr lang="en-US" altLang="en-US" sz="3600" b="1">
                <a:solidFill>
                  <a:srgbClr val="FF3300"/>
                </a:solidFill>
              </a:rPr>
              <a:t>What if a family member asks how the patient is doing?</a:t>
            </a:r>
          </a:p>
          <a:p>
            <a:pPr eaLnBrk="1" hangingPunct="1"/>
            <a:r>
              <a:rPr lang="en-US" altLang="en-US" b="1"/>
              <a:t>It is generally unjustifiable to do so. Except in cases where the spouse is at specific risk of harm directly related to the diagnosis, it remains the patient's, rather than the physician's, obligation to inform the spouse. </a:t>
            </a:r>
          </a:p>
          <a:p>
            <a:pPr eaLnBrk="1" hangingPunct="1"/>
            <a:endParaRPr lang="en-US" altLang="en-US" b="1"/>
          </a:p>
        </p:txBody>
      </p:sp>
      <p:sp>
        <p:nvSpPr>
          <p:cNvPr id="2" name="6-Point Star 1">
            <a:extLst>
              <a:ext uri="{FF2B5EF4-FFF2-40B4-BE49-F238E27FC236}">
                <a16:creationId xmlns:a16="http://schemas.microsoft.com/office/drawing/2014/main" id="{7BFC47B3-7BE0-4B6C-9B44-64C3505B6D39}"/>
              </a:ext>
            </a:extLst>
          </p:cNvPr>
          <p:cNvSpPr/>
          <p:nvPr/>
        </p:nvSpPr>
        <p:spPr>
          <a:xfrm>
            <a:off x="152400" y="0"/>
            <a:ext cx="1143000" cy="11430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6F9D5105-0B70-4DD1-A8A1-13EC9F6A4B03}"/>
              </a:ext>
            </a:extLst>
          </p:cNvPr>
          <p:cNvSpPr>
            <a:spLocks noGrp="1" noChangeArrowheads="1"/>
          </p:cNvSpPr>
          <p:nvPr>
            <p:ph idx="1"/>
          </p:nvPr>
        </p:nvSpPr>
        <p:spPr>
          <a:xfrm>
            <a:off x="-3175" y="0"/>
            <a:ext cx="9144000" cy="6858000"/>
          </a:xfrm>
          <a:solidFill>
            <a:srgbClr val="FFCCFF"/>
          </a:solidFill>
        </p:spPr>
        <p:txBody>
          <a:bodyPr/>
          <a:lstStyle/>
          <a:p>
            <a:pPr eaLnBrk="1" hangingPunct="1"/>
            <a:endParaRPr lang="en-US" altLang="en-US" b="1" i="1">
              <a:solidFill>
                <a:srgbClr val="002060"/>
              </a:solidFill>
            </a:endParaRPr>
          </a:p>
          <a:p>
            <a:pPr eaLnBrk="1" hangingPunct="1"/>
            <a:r>
              <a:rPr lang="en-US" altLang="en-US" sz="2800" b="1" i="1">
                <a:solidFill>
                  <a:srgbClr val="002060"/>
                </a:solidFill>
              </a:rPr>
              <a:t>Your cousin was admitted to the emergency room during your shift at the hospital. He is in critical condition. Your mother is very concerned about him, You know about your cousin</a:t>
            </a:r>
            <a:r>
              <a:rPr lang="en-US" altLang="en-US" sz="2800" b="1" i="1">
                <a:solidFill>
                  <a:srgbClr val="002060"/>
                </a:solidFill>
                <a:latin typeface="Arial" panose="020B0604020202020204" pitchFamily="34" charset="0"/>
              </a:rPr>
              <a:t>’</a:t>
            </a:r>
            <a:r>
              <a:rPr lang="en-US" altLang="en-US" sz="2800" b="1" i="1">
                <a:solidFill>
                  <a:srgbClr val="002060"/>
                </a:solidFill>
              </a:rPr>
              <a:t>s condition. Do you tell your mom?</a:t>
            </a:r>
            <a:endParaRPr lang="en-US" altLang="en-US" sz="2800" b="1">
              <a:solidFill>
                <a:srgbClr val="002060"/>
              </a:solidFill>
            </a:endParaRPr>
          </a:p>
          <a:p>
            <a:pPr eaLnBrk="1" hangingPunct="1">
              <a:buFontTx/>
              <a:buNone/>
            </a:pPr>
            <a:r>
              <a:rPr lang="en-US" altLang="en-US" sz="2800"/>
              <a:t>A: </a:t>
            </a:r>
            <a:r>
              <a:rPr lang="en-US" altLang="en-US" sz="2800" b="1">
                <a:solidFill>
                  <a:srgbClr val="FF3300"/>
                </a:solidFill>
              </a:rPr>
              <a:t>No</a:t>
            </a:r>
            <a:r>
              <a:rPr lang="en-US" altLang="en-US" sz="2800">
                <a:solidFill>
                  <a:srgbClr val="FF3300"/>
                </a:solidFill>
              </a:rPr>
              <a:t>.</a:t>
            </a:r>
            <a:r>
              <a:rPr lang="en-US" altLang="en-US" sz="2800"/>
              <a:t> </a:t>
            </a:r>
            <a:r>
              <a:rPr lang="en-US" altLang="en-US" sz="2800" b="1">
                <a:solidFill>
                  <a:srgbClr val="0066FF"/>
                </a:solidFill>
              </a:rPr>
              <a:t>you must not tell. Even doctors can only release information to the immediate family</a:t>
            </a:r>
            <a:r>
              <a:rPr lang="en-US" altLang="en-US" sz="2800" b="1">
                <a:solidFill>
                  <a:srgbClr val="0066FF"/>
                </a:solidFill>
                <a:latin typeface="Arial" panose="020B0604020202020204" pitchFamily="34" charset="0"/>
              </a:rPr>
              <a:t>—</a:t>
            </a:r>
            <a:r>
              <a:rPr lang="en-US" altLang="en-US" sz="2800" b="1">
                <a:solidFill>
                  <a:srgbClr val="0066FF"/>
                </a:solidFill>
              </a:rPr>
              <a:t>in this case, your cousin</a:t>
            </a:r>
            <a:r>
              <a:rPr lang="en-US" altLang="en-US" sz="2800" b="1">
                <a:solidFill>
                  <a:srgbClr val="0066FF"/>
                </a:solidFill>
                <a:latin typeface="Arial" panose="020B0604020202020204" pitchFamily="34" charset="0"/>
              </a:rPr>
              <a:t>’</a:t>
            </a:r>
            <a:r>
              <a:rPr lang="en-US" altLang="en-US" sz="2800" b="1">
                <a:solidFill>
                  <a:srgbClr val="0066FF"/>
                </a:solidFill>
              </a:rPr>
              <a:t>s parents. It is up to them to inform the rest of the family. </a:t>
            </a:r>
          </a:p>
        </p:txBody>
      </p:sp>
      <p:sp>
        <p:nvSpPr>
          <p:cNvPr id="2" name="6-Point Star 1">
            <a:extLst>
              <a:ext uri="{FF2B5EF4-FFF2-40B4-BE49-F238E27FC236}">
                <a16:creationId xmlns:a16="http://schemas.microsoft.com/office/drawing/2014/main" id="{ED7BEEAC-2E68-4811-BAF4-11A545F38A2C}"/>
              </a:ext>
            </a:extLst>
          </p:cNvPr>
          <p:cNvSpPr/>
          <p:nvPr/>
        </p:nvSpPr>
        <p:spPr>
          <a:xfrm>
            <a:off x="304800" y="3886200"/>
            <a:ext cx="838200" cy="9144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AC8F5D4-BEB1-454E-903A-309B31973376}"/>
              </a:ext>
            </a:extLst>
          </p:cNvPr>
          <p:cNvSpPr>
            <a:spLocks noGrp="1"/>
          </p:cNvSpPr>
          <p:nvPr>
            <p:ph type="title"/>
          </p:nvPr>
        </p:nvSpPr>
        <p:spPr/>
        <p:txBody>
          <a:bodyPr rtlCol="0">
            <a:normAutofit/>
          </a:bodyPr>
          <a:lstStyle/>
          <a:p>
            <a:pPr eaLnBrk="1" fontAlgn="auto" hangingPunct="1">
              <a:spcAft>
                <a:spcPts val="0"/>
              </a:spcAft>
              <a:defRPr/>
            </a:pPr>
            <a:r>
              <a:rPr lang="en-US" sz="3200" b="1" dirty="0">
                <a:solidFill>
                  <a:schemeClr val="accent5">
                    <a:lumMod val="75000"/>
                  </a:schemeClr>
                </a:solidFill>
                <a:latin typeface="Algerian" pitchFamily="82" charset="0"/>
              </a:rPr>
              <a:t>summary</a:t>
            </a:r>
            <a:endParaRPr lang="ar-EG" sz="3200" b="1" dirty="0">
              <a:solidFill>
                <a:schemeClr val="accent5">
                  <a:lumMod val="75000"/>
                </a:schemeClr>
              </a:solidFill>
              <a:latin typeface="Algerian" pitchFamily="82" charset="0"/>
            </a:endParaRPr>
          </a:p>
        </p:txBody>
      </p:sp>
      <p:pic>
        <p:nvPicPr>
          <p:cNvPr id="79875" name="Content Placeholder 3" descr="la_summary.gif">
            <a:extLst>
              <a:ext uri="{FF2B5EF4-FFF2-40B4-BE49-F238E27FC236}">
                <a16:creationId xmlns:a16="http://schemas.microsoft.com/office/drawing/2014/main" id="{86205714-B9BB-4BDE-9C51-52F64A277F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447800"/>
            <a:ext cx="8382000" cy="4325938"/>
          </a:xfr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Placeholder 4">
            <a:extLst>
              <a:ext uri="{FF2B5EF4-FFF2-40B4-BE49-F238E27FC236}">
                <a16:creationId xmlns:a16="http://schemas.microsoft.com/office/drawing/2014/main" id="{9DAB2157-DF50-4824-9BF7-057D5BB4BDC7}"/>
              </a:ext>
            </a:extLst>
          </p:cNvPr>
          <p:cNvSpPr>
            <a:spLocks noGrp="1"/>
          </p:cNvSpPr>
          <p:nvPr>
            <p:ph type="body" idx="1"/>
          </p:nvPr>
        </p:nvSpPr>
        <p:spPr>
          <a:xfrm>
            <a:off x="623888" y="609600"/>
            <a:ext cx="7886700" cy="5480050"/>
          </a:xfrm>
        </p:spPr>
        <p:txBody>
          <a:bodyPr/>
          <a:lstStyle/>
          <a:p>
            <a:pPr eaLnBrk="1" hangingPunct="1"/>
            <a:r>
              <a:rPr lang="en-US" altLang="en-US" sz="2400">
                <a:solidFill>
                  <a:schemeClr val="tx1"/>
                </a:solidFill>
              </a:rPr>
              <a:t>Cut this conversation off as soon as possible!  and tell your co-worker that the whole conversation is inappropriate as he should postpone the conversation until they meet at the hospital, as  discussion of the problem of an identified patient in public places is unethical, as it violates confidentiality.</a:t>
            </a:r>
          </a:p>
          <a:p>
            <a:pPr eaLnBrk="1" hangingPunct="1"/>
            <a:r>
              <a:rPr lang="en-US" altLang="en-US" sz="2400">
                <a:solidFill>
                  <a:schemeClr val="tx1"/>
                </a:solidFill>
              </a:rPr>
              <a:t>Doctors are not free to disclose information about patient's health in front of persons  who are not involved in patient's care without consent of the patient.</a:t>
            </a:r>
          </a:p>
          <a:p>
            <a:pPr eaLnBrk="1" hangingPunct="1"/>
            <a:r>
              <a:rPr lang="en-US" altLang="en-US" sz="2400">
                <a:solidFill>
                  <a:schemeClr val="tx1"/>
                </a:solidFill>
              </a:rPr>
              <a:t>Discussion of the illness of a patient with others, is forbidden except for medical consultation after patient’s permission</a:t>
            </a:r>
          </a:p>
          <a:p>
            <a:pPr eaLnBrk="1" hangingPunct="1"/>
            <a:endParaRPr lang="en-US" altLang="en-US" sz="2400">
              <a:solidFill>
                <a:schemeClr val="tx1"/>
              </a:solidFill>
            </a:endParaRPr>
          </a:p>
          <a:p>
            <a:pPr eaLnBrk="1" hangingPunct="1"/>
            <a:endParaRPr lang="en-US" altLang="en-US" sz="2400">
              <a:solidFill>
                <a:schemeClr val="tx1"/>
              </a:solidFill>
            </a:endParaRPr>
          </a:p>
        </p:txBody>
      </p:sp>
      <p:sp>
        <p:nvSpPr>
          <p:cNvPr id="2" name="6-Point Star 1">
            <a:extLst>
              <a:ext uri="{FF2B5EF4-FFF2-40B4-BE49-F238E27FC236}">
                <a16:creationId xmlns:a16="http://schemas.microsoft.com/office/drawing/2014/main" id="{AF71D35A-28FD-4D90-8668-600CE4AFE2D4}"/>
              </a:ext>
            </a:extLst>
          </p:cNvPr>
          <p:cNvSpPr/>
          <p:nvPr/>
        </p:nvSpPr>
        <p:spPr>
          <a:xfrm>
            <a:off x="152400" y="152400"/>
            <a:ext cx="471488" cy="6096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68240527-65BC-4EF8-B383-F2F4F1D4C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10" t="31078" r="6039" b="31122"/>
          <a:stretch>
            <a:fillRect/>
          </a:stretch>
        </p:blipFill>
        <p:spPr bwMode="auto">
          <a:xfrm>
            <a:off x="6227763" y="1052513"/>
            <a:ext cx="266541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itle 1">
            <a:extLst>
              <a:ext uri="{FF2B5EF4-FFF2-40B4-BE49-F238E27FC236}">
                <a16:creationId xmlns:a16="http://schemas.microsoft.com/office/drawing/2014/main" id="{46CE6FA2-7572-4720-9825-B812C14FB228}"/>
              </a:ext>
            </a:extLst>
          </p:cNvPr>
          <p:cNvSpPr>
            <a:spLocks noGrp="1"/>
          </p:cNvSpPr>
          <p:nvPr>
            <p:ph type="title"/>
          </p:nvPr>
        </p:nvSpPr>
        <p:spPr>
          <a:xfrm>
            <a:off x="457200" y="-171450"/>
            <a:ext cx="8229600" cy="1143000"/>
          </a:xfrm>
        </p:spPr>
        <p:txBody>
          <a:bodyPr/>
          <a:lstStyle/>
          <a:p>
            <a:pPr eaLnBrk="1" hangingPunct="1"/>
            <a:r>
              <a:rPr lang="en-US" altLang="en-US" sz="3600" b="1">
                <a:solidFill>
                  <a:srgbClr val="FF0066"/>
                </a:solidFill>
              </a:rPr>
              <a:t> Medical confidentiality</a:t>
            </a:r>
            <a:endParaRPr lang="en-US" altLang="en-US" sz="3600">
              <a:solidFill>
                <a:srgbClr val="FF0066"/>
              </a:solidFill>
            </a:endParaRPr>
          </a:p>
        </p:txBody>
      </p:sp>
      <p:sp>
        <p:nvSpPr>
          <p:cNvPr id="54276" name="Content Placeholder 2">
            <a:extLst>
              <a:ext uri="{FF2B5EF4-FFF2-40B4-BE49-F238E27FC236}">
                <a16:creationId xmlns:a16="http://schemas.microsoft.com/office/drawing/2014/main" id="{BA896FA9-7CD0-40B0-92FE-2F911F1AA340}"/>
              </a:ext>
            </a:extLst>
          </p:cNvPr>
          <p:cNvSpPr>
            <a:spLocks noGrp="1"/>
          </p:cNvSpPr>
          <p:nvPr>
            <p:ph idx="1"/>
          </p:nvPr>
        </p:nvSpPr>
        <p:spPr>
          <a:xfrm>
            <a:off x="215900" y="908050"/>
            <a:ext cx="5795963" cy="4525963"/>
          </a:xfrm>
        </p:spPr>
        <p:txBody>
          <a:bodyPr rtlCol="0">
            <a:normAutofit lnSpcReduction="10000"/>
          </a:bodyPr>
          <a:lstStyle/>
          <a:p>
            <a:pPr eaLnBrk="1" fontAlgn="auto" hangingPunct="1">
              <a:spcAft>
                <a:spcPts val="0"/>
              </a:spcAft>
              <a:defRPr/>
            </a:pPr>
            <a:r>
              <a:rPr lang="en-US" altLang="en-US" sz="2400" b="1" u="sng" dirty="0">
                <a:solidFill>
                  <a:srgbClr val="FF0000"/>
                </a:solidFill>
              </a:rPr>
              <a:t>Secrecy is now termed "confidentiality“</a:t>
            </a:r>
          </a:p>
          <a:p>
            <a:pPr eaLnBrk="1" fontAlgn="auto" hangingPunct="1">
              <a:spcAft>
                <a:spcPts val="0"/>
              </a:spcAft>
              <a:buFontTx/>
              <a:buNone/>
              <a:defRPr/>
            </a:pPr>
            <a:endParaRPr lang="en-US" altLang="en-US" sz="1800" b="1" dirty="0"/>
          </a:p>
          <a:p>
            <a:pPr eaLnBrk="1" fontAlgn="auto" hangingPunct="1">
              <a:spcAft>
                <a:spcPts val="0"/>
              </a:spcAft>
              <a:defRPr/>
            </a:pPr>
            <a:r>
              <a:rPr lang="en-US" altLang="en-US" sz="2400" b="1" dirty="0"/>
              <a:t>BMA defines confidentiality as :</a:t>
            </a:r>
          </a:p>
          <a:p>
            <a:pPr eaLnBrk="1" fontAlgn="auto" hangingPunct="1">
              <a:spcAft>
                <a:spcPts val="0"/>
              </a:spcAft>
              <a:buFontTx/>
              <a:buNone/>
              <a:defRPr/>
            </a:pPr>
            <a:r>
              <a:rPr lang="en-US" altLang="en-US" sz="2400" b="1" dirty="0"/>
              <a:t>    </a:t>
            </a:r>
            <a:r>
              <a:rPr lang="en-US" altLang="en-US" sz="2400" b="1" dirty="0">
                <a:solidFill>
                  <a:srgbClr val="0070C0"/>
                </a:solidFill>
              </a:rPr>
              <a:t>"</a:t>
            </a:r>
            <a:r>
              <a:rPr lang="en-US" altLang="en-US" sz="2400" b="1" u="sng" dirty="0">
                <a:solidFill>
                  <a:srgbClr val="FF0000"/>
                </a:solidFill>
              </a:rPr>
              <a:t>The principle of keeping secure and secret from others, information given by or about an individual in the course of a professional relationship“</a:t>
            </a:r>
          </a:p>
          <a:p>
            <a:pPr eaLnBrk="1" fontAlgn="auto" hangingPunct="1">
              <a:spcAft>
                <a:spcPts val="0"/>
              </a:spcAft>
              <a:buFontTx/>
              <a:buNone/>
              <a:defRPr/>
            </a:pPr>
            <a:endParaRPr lang="en-US" altLang="en-US" sz="1800" b="1" u="sng" dirty="0">
              <a:solidFill>
                <a:srgbClr val="FF0000"/>
              </a:solidFill>
            </a:endParaRPr>
          </a:p>
          <a:p>
            <a:pPr eaLnBrk="1" fontAlgn="auto" hangingPunct="1">
              <a:spcAft>
                <a:spcPts val="0"/>
              </a:spcAft>
              <a:defRPr/>
            </a:pPr>
            <a:r>
              <a:rPr lang="en-US" altLang="en-US" sz="2400" b="1" dirty="0"/>
              <a:t>If there is no trust, patients are </a:t>
            </a:r>
            <a:r>
              <a:rPr lang="en-US" altLang="en-US" sz="2400" b="1" u="sng" dirty="0"/>
              <a:t>not able to reveal everything </a:t>
            </a:r>
            <a:r>
              <a:rPr lang="en-US" altLang="en-US" sz="2400" b="1" dirty="0"/>
              <a:t>and the clinical history will be deficient or even misleading .</a:t>
            </a:r>
          </a:p>
          <a:p>
            <a:pPr eaLnBrk="1" fontAlgn="auto" hangingPunct="1">
              <a:spcAft>
                <a:spcPts val="0"/>
              </a:spcAft>
              <a:defRPr/>
            </a:pPr>
            <a:endParaRPr lang="en-US" altLang="en-US" sz="1800" b="1" dirty="0"/>
          </a:p>
          <a:p>
            <a:pPr eaLnBrk="1" fontAlgn="auto" hangingPunct="1">
              <a:spcAft>
                <a:spcPts val="0"/>
              </a:spcAft>
              <a:defRPr/>
            </a:pPr>
            <a:r>
              <a:rPr lang="en-US" altLang="en-US" sz="2400" b="1" u="sng" dirty="0">
                <a:solidFill>
                  <a:srgbClr val="FF0000"/>
                </a:solidFill>
              </a:rPr>
              <a:t>Not inheritable.</a:t>
            </a:r>
          </a:p>
          <a:p>
            <a:pPr eaLnBrk="1" fontAlgn="auto" hangingPunct="1">
              <a:spcAft>
                <a:spcPts val="0"/>
              </a:spcAft>
              <a:defRPr/>
            </a:pPr>
            <a:endParaRPr lang="en-US" altLang="en-US" sz="2400" b="1" dirty="0"/>
          </a:p>
          <a:p>
            <a:pPr eaLnBrk="1" fontAlgn="auto" hangingPunct="1">
              <a:spcAft>
                <a:spcPts val="0"/>
              </a:spcAft>
              <a:defRPr/>
            </a:pPr>
            <a:endParaRPr lang="en-US" altLang="en-US" sz="2400" b="1" dirty="0"/>
          </a:p>
        </p:txBody>
      </p:sp>
      <p:pic>
        <p:nvPicPr>
          <p:cNvPr id="80901" name="Picture 3">
            <a:extLst>
              <a:ext uri="{FF2B5EF4-FFF2-40B4-BE49-F238E27FC236}">
                <a16:creationId xmlns:a16="http://schemas.microsoft.com/office/drawing/2014/main" id="{A3665B3B-5B01-47C7-9D29-602A487A7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61" t="21625" r="7091" b="13408"/>
          <a:stretch>
            <a:fillRect/>
          </a:stretch>
        </p:blipFill>
        <p:spPr bwMode="auto">
          <a:xfrm>
            <a:off x="6372225" y="4024313"/>
            <a:ext cx="2376488"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a:extLst>
              <a:ext uri="{FF2B5EF4-FFF2-40B4-BE49-F238E27FC236}">
                <a16:creationId xmlns:a16="http://schemas.microsoft.com/office/drawing/2014/main" id="{6CDE3CBE-A90D-497D-8710-E816149265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361" t="32851" r="16541" b="33485"/>
          <a:stretch>
            <a:fillRect/>
          </a:stretch>
        </p:blipFill>
        <p:spPr bwMode="auto">
          <a:xfrm rot="-1231969">
            <a:off x="5924550" y="1738313"/>
            <a:ext cx="32099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Content Placeholder 2">
            <a:extLst>
              <a:ext uri="{FF2B5EF4-FFF2-40B4-BE49-F238E27FC236}">
                <a16:creationId xmlns:a16="http://schemas.microsoft.com/office/drawing/2014/main" id="{773645B9-C6A8-46D6-8245-A3B336BAB2EB}"/>
              </a:ext>
            </a:extLst>
          </p:cNvPr>
          <p:cNvSpPr>
            <a:spLocks noGrp="1"/>
          </p:cNvSpPr>
          <p:nvPr>
            <p:ph idx="1"/>
          </p:nvPr>
        </p:nvSpPr>
        <p:spPr>
          <a:xfrm>
            <a:off x="107950" y="765175"/>
            <a:ext cx="6130925" cy="5865813"/>
          </a:xfrm>
        </p:spPr>
        <p:txBody>
          <a:bodyPr/>
          <a:lstStyle/>
          <a:p>
            <a:pPr eaLnBrk="1" hangingPunct="1"/>
            <a:endParaRPr lang="en-US" altLang="en-US" sz="2400" b="1"/>
          </a:p>
          <a:p>
            <a:pPr eaLnBrk="1" hangingPunct="1"/>
            <a:endParaRPr lang="en-US" altLang="en-US" sz="2400" b="1"/>
          </a:p>
          <a:p>
            <a:pPr eaLnBrk="1" hangingPunct="1"/>
            <a:r>
              <a:rPr lang="en-US" altLang="en-US" sz="2400" b="1" u="sng">
                <a:solidFill>
                  <a:srgbClr val="FF0000"/>
                </a:solidFill>
              </a:rPr>
              <a:t>Confidentiality not only duty of physicians but also pharmacists, medical students, nurses and assistants.</a:t>
            </a:r>
          </a:p>
          <a:p>
            <a:pPr eaLnBrk="1" hangingPunct="1"/>
            <a:endParaRPr lang="en-US" altLang="en-US" sz="2400" b="1" u="sng">
              <a:solidFill>
                <a:srgbClr val="FF0000"/>
              </a:solidFill>
            </a:endParaRPr>
          </a:p>
          <a:p>
            <a:pPr eaLnBrk="1" hangingPunct="1"/>
            <a:endParaRPr lang="en-US" altLang="en-US" sz="2400" b="1" u="sng">
              <a:solidFill>
                <a:srgbClr val="FF0000"/>
              </a:solidFill>
            </a:endParaRPr>
          </a:p>
          <a:p>
            <a:pPr eaLnBrk="1" hangingPunct="1"/>
            <a:r>
              <a:rPr lang="en-US" altLang="en-US" sz="2400" b="1" u="sng">
                <a:solidFill>
                  <a:srgbClr val="FF0000"/>
                </a:solidFill>
              </a:rPr>
              <a:t>All medical records, prescriptions, hospital papers and lab reports should be kept away from irresponsible hands.</a:t>
            </a:r>
          </a:p>
          <a:p>
            <a:pPr eaLnBrk="1" hangingPunct="1"/>
            <a:endParaRPr lang="en-US" altLang="en-US" sz="2400" b="1" u="sng">
              <a:solidFill>
                <a:srgbClr val="FF0000"/>
              </a:solidFill>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35CAFD3-497C-4C9B-89E7-519728128FA4}"/>
              </a:ext>
            </a:extLst>
          </p:cNvPr>
          <p:cNvSpPr>
            <a:spLocks noGrp="1"/>
          </p:cNvSpPr>
          <p:nvPr>
            <p:ph type="title"/>
          </p:nvPr>
        </p:nvSpPr>
        <p:spPr>
          <a:xfrm>
            <a:off x="525463" y="152400"/>
            <a:ext cx="7886700" cy="1325563"/>
          </a:xfrm>
        </p:spPr>
        <p:txBody>
          <a:bodyPr/>
          <a:lstStyle/>
          <a:p>
            <a:pPr eaLnBrk="1" hangingPunct="1"/>
            <a:r>
              <a:rPr lang="en-US" altLang="en-US" sz="2800" b="1" u="sng">
                <a:solidFill>
                  <a:srgbClr val="FF0000"/>
                </a:solidFill>
              </a:rPr>
              <a:t>Health care information may only be disclosed in the following situations:</a:t>
            </a:r>
            <a:br>
              <a:rPr lang="en-US" altLang="en-US" sz="2800" b="1" u="sng">
                <a:solidFill>
                  <a:srgbClr val="FF0000"/>
                </a:solidFill>
              </a:rPr>
            </a:br>
            <a:endParaRPr lang="en-US" altLang="en-US" sz="2800" b="1" u="sng">
              <a:solidFill>
                <a:srgbClr val="FF0000"/>
              </a:solidFill>
            </a:endParaRPr>
          </a:p>
        </p:txBody>
      </p:sp>
      <p:sp>
        <p:nvSpPr>
          <p:cNvPr id="56323" name="Content Placeholder 2">
            <a:extLst>
              <a:ext uri="{FF2B5EF4-FFF2-40B4-BE49-F238E27FC236}">
                <a16:creationId xmlns:a16="http://schemas.microsoft.com/office/drawing/2014/main" id="{C1FFD64A-2E9C-44CC-8B76-203E907682FA}"/>
              </a:ext>
            </a:extLst>
          </p:cNvPr>
          <p:cNvSpPr>
            <a:spLocks noGrp="1"/>
          </p:cNvSpPr>
          <p:nvPr>
            <p:ph idx="1"/>
          </p:nvPr>
        </p:nvSpPr>
        <p:spPr>
          <a:xfrm>
            <a:off x="250825" y="2060575"/>
            <a:ext cx="8435975" cy="4681538"/>
          </a:xfrm>
        </p:spPr>
        <p:txBody>
          <a:bodyPr rtlCol="0">
            <a:normAutofit lnSpcReduction="10000"/>
          </a:bodyPr>
          <a:lstStyle/>
          <a:p>
            <a:pPr marL="514350" indent="-514350" eaLnBrk="1" fontAlgn="auto" hangingPunct="1">
              <a:spcAft>
                <a:spcPts val="0"/>
              </a:spcAft>
              <a:buFontTx/>
              <a:buAutoNum type="arabicParenBoth"/>
              <a:defRPr/>
            </a:pPr>
            <a:r>
              <a:rPr lang="en-US" sz="2800" b="1" u="sng" dirty="0">
                <a:solidFill>
                  <a:srgbClr val="FF0000"/>
                </a:solidFill>
              </a:rPr>
              <a:t>The patient's permission.</a:t>
            </a:r>
          </a:p>
          <a:p>
            <a:pPr marL="514350" indent="-514350" eaLnBrk="1" fontAlgn="auto" hangingPunct="1">
              <a:spcAft>
                <a:spcPts val="0"/>
              </a:spcAft>
              <a:buFontTx/>
              <a:buAutoNum type="arabicParenBoth"/>
              <a:defRPr/>
            </a:pPr>
            <a:endParaRPr lang="en-US" sz="2800" b="1" u="sng" dirty="0">
              <a:solidFill>
                <a:srgbClr val="FF0000"/>
              </a:solidFill>
            </a:endParaRPr>
          </a:p>
          <a:p>
            <a:pPr marL="514350" indent="-514350" eaLnBrk="1" fontAlgn="auto" hangingPunct="1">
              <a:spcAft>
                <a:spcPts val="0"/>
              </a:spcAft>
              <a:buFontTx/>
              <a:buNone/>
              <a:defRPr/>
            </a:pPr>
            <a:r>
              <a:rPr lang="en-US" sz="2800" b="1" u="sng" dirty="0">
                <a:solidFill>
                  <a:srgbClr val="FF0000"/>
                </a:solidFill>
              </a:rPr>
              <a:t>(2) The patient's best interest.</a:t>
            </a:r>
            <a:endParaRPr lang="en-US" sz="2800" u="sng" dirty="0">
              <a:solidFill>
                <a:srgbClr val="FF0000"/>
              </a:solidFill>
            </a:endParaRPr>
          </a:p>
          <a:p>
            <a:pPr marL="514350" indent="-514350" eaLnBrk="1" fontAlgn="auto" hangingPunct="1">
              <a:spcAft>
                <a:spcPts val="0"/>
              </a:spcAft>
              <a:defRPr/>
            </a:pPr>
            <a:r>
              <a:rPr lang="en-US" sz="2800" u="sng" dirty="0">
                <a:solidFill>
                  <a:srgbClr val="FF0000"/>
                </a:solidFill>
              </a:rPr>
              <a:t>Close relative who has to care for the patient at home.</a:t>
            </a:r>
          </a:p>
          <a:p>
            <a:pPr marL="514350" indent="-514350" eaLnBrk="1" fontAlgn="auto" hangingPunct="1">
              <a:spcAft>
                <a:spcPts val="0"/>
              </a:spcAft>
              <a:defRPr/>
            </a:pPr>
            <a:r>
              <a:rPr lang="en-US" sz="2800" u="sng" dirty="0">
                <a:solidFill>
                  <a:srgbClr val="FF0000"/>
                </a:solidFill>
              </a:rPr>
              <a:t>Patient is the victim of physical or sexual abuse or of neglect.</a:t>
            </a:r>
          </a:p>
          <a:p>
            <a:pPr marL="514350" indent="-514350" eaLnBrk="1" fontAlgn="auto" hangingPunct="1">
              <a:spcAft>
                <a:spcPts val="0"/>
              </a:spcAft>
              <a:defRPr/>
            </a:pPr>
            <a:endParaRPr lang="en-US" sz="2800" u="sng" dirty="0">
              <a:solidFill>
                <a:srgbClr val="FF0000"/>
              </a:solidFill>
            </a:endParaRPr>
          </a:p>
          <a:p>
            <a:pPr marL="514350" indent="-514350" eaLnBrk="1" fontAlgn="auto" hangingPunct="1">
              <a:spcAft>
                <a:spcPts val="0"/>
              </a:spcAft>
              <a:buFontTx/>
              <a:buNone/>
              <a:defRPr/>
            </a:pPr>
            <a:r>
              <a:rPr lang="en-US" sz="2800" b="1" u="sng" dirty="0">
                <a:solidFill>
                  <a:srgbClr val="FF0000"/>
                </a:solidFill>
              </a:rPr>
              <a:t> 3) The public interest:</a:t>
            </a:r>
          </a:p>
          <a:p>
            <a:pPr marL="514350" indent="-514350" eaLnBrk="1" fontAlgn="auto" hangingPunct="1">
              <a:spcAft>
                <a:spcPts val="0"/>
              </a:spcAft>
              <a:defRPr/>
            </a:pPr>
            <a:r>
              <a:rPr lang="en-US" sz="2800" u="sng" dirty="0">
                <a:solidFill>
                  <a:srgbClr val="FF0000"/>
                </a:solidFill>
              </a:rPr>
              <a:t>In case of wounds and injuries (assailant).</a:t>
            </a:r>
          </a:p>
          <a:p>
            <a:pPr marL="514350" indent="-514350" eaLnBrk="1" fontAlgn="auto" hangingPunct="1">
              <a:spcAft>
                <a:spcPts val="0"/>
              </a:spcAft>
              <a:defRPr/>
            </a:pPr>
            <a:r>
              <a:rPr lang="en-US" sz="2800" u="sng" dirty="0">
                <a:solidFill>
                  <a:srgbClr val="FF0000"/>
                </a:solidFill>
              </a:rPr>
              <a:t>In case of diseases.</a:t>
            </a:r>
          </a:p>
        </p:txBody>
      </p:sp>
      <p:pic>
        <p:nvPicPr>
          <p:cNvPr id="82948" name="Picture 2">
            <a:extLst>
              <a:ext uri="{FF2B5EF4-FFF2-40B4-BE49-F238E27FC236}">
                <a16:creationId xmlns:a16="http://schemas.microsoft.com/office/drawing/2014/main" id="{3E3FD5B4-F122-407A-AEF6-997593693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12" t="29306" r="7091" b="22263"/>
          <a:stretch>
            <a:fillRect/>
          </a:stretch>
        </p:blipFill>
        <p:spPr bwMode="auto">
          <a:xfrm>
            <a:off x="5486400" y="1216025"/>
            <a:ext cx="338455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a:extLst>
              <a:ext uri="{FF2B5EF4-FFF2-40B4-BE49-F238E27FC236}">
                <a16:creationId xmlns:a16="http://schemas.microsoft.com/office/drawing/2014/main" id="{5205C428-091D-4EA8-9009-1195552BEAB3}"/>
              </a:ext>
            </a:extLst>
          </p:cNvPr>
          <p:cNvSpPr>
            <a:spLocks noGrp="1"/>
          </p:cNvSpPr>
          <p:nvPr>
            <p:ph idx="1"/>
          </p:nvPr>
        </p:nvSpPr>
        <p:spPr>
          <a:xfrm>
            <a:off x="457200" y="1268413"/>
            <a:ext cx="8507413" cy="4525962"/>
          </a:xfrm>
        </p:spPr>
        <p:txBody>
          <a:bodyPr rtlCol="0">
            <a:normAutofit lnSpcReduction="10000"/>
          </a:bodyPr>
          <a:lstStyle/>
          <a:p>
            <a:pPr eaLnBrk="1" hangingPunct="1">
              <a:buFont typeface="Arial" panose="020B0604020202020204" pitchFamily="34" charset="0"/>
              <a:buNone/>
              <a:defRPr/>
            </a:pPr>
            <a:r>
              <a:rPr lang="en-US" sz="2800" b="1" u="sng" dirty="0">
                <a:solidFill>
                  <a:srgbClr val="FF0000"/>
                </a:solidFill>
              </a:rPr>
              <a:t>(4) The doctor's interest:</a:t>
            </a:r>
            <a:r>
              <a:rPr lang="en-US" sz="2800" u="sng" dirty="0">
                <a:solidFill>
                  <a:srgbClr val="FF0000"/>
                </a:solidFill>
              </a:rPr>
              <a:t> (accused in malpractice).</a:t>
            </a:r>
          </a:p>
          <a:p>
            <a:pPr eaLnBrk="1" hangingPunct="1">
              <a:buFont typeface="Arial" panose="020B0604020202020204" pitchFamily="34" charset="0"/>
              <a:buNone/>
              <a:defRPr/>
            </a:pPr>
            <a:endParaRPr lang="en-US" sz="2800" b="1" u="sng" dirty="0">
              <a:solidFill>
                <a:srgbClr val="FF0000"/>
              </a:solidFill>
            </a:endParaRPr>
          </a:p>
          <a:p>
            <a:pPr eaLnBrk="1" hangingPunct="1">
              <a:buFont typeface="Arial" panose="020B0604020202020204" pitchFamily="34" charset="0"/>
              <a:buNone/>
              <a:defRPr/>
            </a:pPr>
            <a:r>
              <a:rPr lang="en-US" sz="2800" b="1" u="sng" dirty="0">
                <a:solidFill>
                  <a:srgbClr val="FF0000"/>
                </a:solidFill>
              </a:rPr>
              <a:t>(5) In courts of law:</a:t>
            </a:r>
            <a:endParaRPr lang="en-US" sz="2800" u="sng" dirty="0">
              <a:solidFill>
                <a:srgbClr val="FF0000"/>
              </a:solidFill>
            </a:endParaRPr>
          </a:p>
          <a:p>
            <a:pPr eaLnBrk="1" hangingPunct="1">
              <a:defRPr/>
            </a:pPr>
            <a:r>
              <a:rPr lang="en-US" sz="2800" u="sng" dirty="0">
                <a:solidFill>
                  <a:srgbClr val="FF0000"/>
                </a:solidFill>
              </a:rPr>
              <a:t>If a doctor is an expert witness</a:t>
            </a:r>
          </a:p>
          <a:p>
            <a:pPr eaLnBrk="1" hangingPunct="1">
              <a:defRPr/>
            </a:pPr>
            <a:r>
              <a:rPr lang="en-US" sz="2800" u="sng" dirty="0">
                <a:solidFill>
                  <a:srgbClr val="FF0000"/>
                </a:solidFill>
              </a:rPr>
              <a:t>In case of forensic medical examiners</a:t>
            </a:r>
          </a:p>
          <a:p>
            <a:pPr eaLnBrk="1" hangingPunct="1">
              <a:defRPr/>
            </a:pPr>
            <a:endParaRPr lang="en-US" sz="2800" u="sng" dirty="0">
              <a:solidFill>
                <a:srgbClr val="FF0000"/>
              </a:solidFill>
            </a:endParaRPr>
          </a:p>
          <a:p>
            <a:pPr eaLnBrk="1" hangingPunct="1">
              <a:buFont typeface="Arial" panose="020B0604020202020204" pitchFamily="34" charset="0"/>
              <a:buNone/>
              <a:defRPr/>
            </a:pPr>
            <a:r>
              <a:rPr lang="en-US" sz="2800" b="1" u="sng" dirty="0">
                <a:solidFill>
                  <a:srgbClr val="FF0000"/>
                </a:solidFill>
              </a:rPr>
              <a:t>(6) Statutory (legal) requirement: </a:t>
            </a:r>
            <a:r>
              <a:rPr lang="en-US" sz="2800" u="sng" dirty="0">
                <a:solidFill>
                  <a:srgbClr val="FF0000"/>
                </a:solidFill>
              </a:rPr>
              <a:t>It includes:</a:t>
            </a:r>
          </a:p>
          <a:p>
            <a:pPr eaLnBrk="1" hangingPunct="1">
              <a:defRPr/>
            </a:pPr>
            <a:r>
              <a:rPr lang="en-US" sz="2800" u="sng" dirty="0">
                <a:solidFill>
                  <a:srgbClr val="FF0000"/>
                </a:solidFill>
              </a:rPr>
              <a:t>Official notification of births, deaths and still births.</a:t>
            </a:r>
          </a:p>
          <a:p>
            <a:pPr eaLnBrk="1" hangingPunct="1">
              <a:defRPr/>
            </a:pPr>
            <a:r>
              <a:rPr lang="en-US" sz="2800" u="sng" dirty="0">
                <a:solidFill>
                  <a:srgbClr val="FF0000"/>
                </a:solidFill>
              </a:rPr>
              <a:t>Statutory notification of infectious and occupational diseases. </a:t>
            </a:r>
          </a:p>
          <a:p>
            <a:pPr eaLnBrk="1" hangingPunct="1">
              <a:defRPr/>
            </a:pPr>
            <a:endParaRPr lang="en-US" sz="2800" u="sng" dirty="0">
              <a:solidFill>
                <a:srgbClr val="FF0000"/>
              </a:solidFill>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33A44289-5123-4455-B910-E86610F3235B}"/>
              </a:ext>
            </a:extLst>
          </p:cNvPr>
          <p:cNvSpPr>
            <a:spLocks noGrp="1" noChangeArrowheads="1"/>
          </p:cNvSpPr>
          <p:nvPr>
            <p:ph idx="1"/>
          </p:nvPr>
        </p:nvSpPr>
        <p:spPr>
          <a:xfrm>
            <a:off x="457200" y="476250"/>
            <a:ext cx="8229600" cy="5649913"/>
          </a:xfrm>
        </p:spPr>
        <p:txBody>
          <a:bodyPr/>
          <a:lstStyle/>
          <a:p>
            <a:pPr eaLnBrk="1" hangingPunct="1">
              <a:buFontTx/>
              <a:buNone/>
            </a:pPr>
            <a:r>
              <a:rPr lang="en-US" altLang="en-US" b="1">
                <a:solidFill>
                  <a:srgbClr val="FF3300"/>
                </a:solidFill>
                <a:cs typeface="Times New Roman" panose="02020603050405020304" pitchFamily="18" charset="0"/>
              </a:rPr>
              <a:t>   Ways in which medical professionals can guard patient confidentiality:</a:t>
            </a:r>
          </a:p>
          <a:p>
            <a:pPr algn="just" eaLnBrk="1" hangingPunct="1">
              <a:buFontTx/>
              <a:buNone/>
            </a:pPr>
            <a:r>
              <a:rPr lang="en-US" altLang="en-US" sz="2400" u="sng">
                <a:solidFill>
                  <a:srgbClr val="FF0000"/>
                </a:solidFill>
                <a:cs typeface="Times New Roman" panose="02020603050405020304" pitchFamily="18" charset="0"/>
              </a:rPr>
              <a:t>1- </a:t>
            </a:r>
            <a:r>
              <a:rPr lang="en-US" altLang="en-US" sz="2800" b="1" u="sng">
                <a:solidFill>
                  <a:srgbClr val="FF0000"/>
                </a:solidFill>
                <a:cs typeface="Times New Roman" panose="02020603050405020304" pitchFamily="18" charset="0"/>
              </a:rPr>
              <a:t>Never disclose information to a third party without signed consent (this includes insurance companies, attorneys, employers, curious neighbors)</a:t>
            </a:r>
          </a:p>
          <a:p>
            <a:pPr algn="just" eaLnBrk="1" hangingPunct="1">
              <a:buFontTx/>
              <a:buNone/>
            </a:pPr>
            <a:r>
              <a:rPr lang="en-US" altLang="en-US" sz="2800" b="1" u="sng">
                <a:solidFill>
                  <a:srgbClr val="FF0000"/>
                </a:solidFill>
                <a:cs typeface="Times New Roman" panose="02020603050405020304" pitchFamily="18" charset="0"/>
              </a:rPr>
              <a:t>2- Never reveal financial information about a patient including account balance—this is confidential!</a:t>
            </a:r>
          </a:p>
          <a:p>
            <a:pPr algn="just" eaLnBrk="1" hangingPunct="1">
              <a:buFontTx/>
              <a:buNone/>
            </a:pPr>
            <a:r>
              <a:rPr lang="en-US" altLang="en-US" sz="2800" b="1" u="sng">
                <a:solidFill>
                  <a:srgbClr val="FF0000"/>
                </a:solidFill>
                <a:cs typeface="Times New Roman" panose="02020603050405020304" pitchFamily="18" charset="0"/>
              </a:rPr>
              <a:t>3- When talking on the telephone to a patient, do not use the patient’s name if others in the room might overhear.</a:t>
            </a:r>
          </a:p>
          <a:p>
            <a:pPr eaLnBrk="1" hangingPunct="1">
              <a:buFontTx/>
              <a:buNone/>
            </a:pPr>
            <a:endParaRPr lang="en-US" altLang="en-US" sz="2800" b="1" u="sng">
              <a:solidFill>
                <a:srgbClr val="FF0000"/>
              </a:solidFill>
              <a:cs typeface="Times New Roman" panose="02020603050405020304" pitchFamily="18"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a:extLst>
              <a:ext uri="{FF2B5EF4-FFF2-40B4-BE49-F238E27FC236}">
                <a16:creationId xmlns:a16="http://schemas.microsoft.com/office/drawing/2014/main" id="{32E815DB-8803-4D8D-AADF-38C0F07CA9E6}"/>
              </a:ext>
            </a:extLst>
          </p:cNvPr>
          <p:cNvSpPr>
            <a:spLocks noGrp="1" noChangeArrowheads="1"/>
          </p:cNvSpPr>
          <p:nvPr>
            <p:ph idx="1"/>
          </p:nvPr>
        </p:nvSpPr>
        <p:spPr>
          <a:xfrm>
            <a:off x="457200" y="549275"/>
            <a:ext cx="8229600" cy="5576888"/>
          </a:xfrm>
        </p:spPr>
        <p:txBody>
          <a:bodyPr/>
          <a:lstStyle/>
          <a:p>
            <a:pPr algn="just" eaLnBrk="1" hangingPunct="1">
              <a:buFontTx/>
              <a:buNone/>
            </a:pPr>
            <a:r>
              <a:rPr lang="en-US" altLang="en-US" sz="2800" b="1" u="sng">
                <a:solidFill>
                  <a:srgbClr val="FF0000"/>
                </a:solidFill>
                <a:cs typeface="Times New Roman" panose="02020603050405020304" pitchFamily="18" charset="0"/>
              </a:rPr>
              <a:t>4-</a:t>
            </a:r>
            <a:r>
              <a:rPr lang="en-US" altLang="en-US" sz="3600" u="sng">
                <a:solidFill>
                  <a:srgbClr val="FF0000"/>
                </a:solidFill>
                <a:cs typeface="Times New Roman" panose="02020603050405020304" pitchFamily="18" charset="0"/>
              </a:rPr>
              <a:t> </a:t>
            </a:r>
            <a:r>
              <a:rPr lang="en-US" altLang="en-US" sz="2800" b="1" u="sng">
                <a:solidFill>
                  <a:srgbClr val="FF0000"/>
                </a:solidFill>
                <a:cs typeface="Times New Roman" panose="02020603050405020304" pitchFamily="18" charset="0"/>
              </a:rPr>
              <a:t>When leaving a message on a home answering machine or at a patient’s place of employment, simply ask the patient to return a call. No mention should be made concerning results of medical tests.</a:t>
            </a:r>
          </a:p>
          <a:p>
            <a:pPr algn="just" eaLnBrk="1" hangingPunct="1">
              <a:buFontTx/>
              <a:buNone/>
            </a:pPr>
            <a:r>
              <a:rPr lang="en-US" altLang="en-US" sz="2800" b="1" u="sng">
                <a:solidFill>
                  <a:srgbClr val="FF0000"/>
                </a:solidFill>
                <a:cs typeface="Times New Roman" panose="02020603050405020304" pitchFamily="18" charset="0"/>
              </a:rPr>
              <a:t>5- Do not leave medical charts or insurance reports where patients or office visitors can see them.</a:t>
            </a:r>
          </a:p>
          <a:p>
            <a:pPr algn="just" eaLnBrk="1" hangingPunct="1">
              <a:buFontTx/>
              <a:buNone/>
            </a:pPr>
            <a:r>
              <a:rPr lang="en-US" altLang="en-US" sz="2800" b="1" u="sng">
                <a:solidFill>
                  <a:srgbClr val="FF0000"/>
                </a:solidFill>
                <a:cs typeface="Times New Roman" panose="02020603050405020304" pitchFamily="18" charset="0"/>
              </a:rPr>
              <a:t>6- S</a:t>
            </a:r>
            <a:r>
              <a:rPr lang="en-US" altLang="en-US" sz="2800" b="1" u="sng">
                <a:solidFill>
                  <a:srgbClr val="FF0000"/>
                </a:solidFill>
              </a:rPr>
              <a:t>afeguards computerized patient</a:t>
            </a:r>
            <a:r>
              <a:rPr lang="en-US" altLang="en-US" sz="2800" b="1" u="sng">
                <a:solidFill>
                  <a:srgbClr val="FF0000"/>
                </a:solidFill>
                <a:latin typeface="Arial" panose="020B0604020202020204" pitchFamily="34" charset="0"/>
              </a:rPr>
              <a:t>’</a:t>
            </a:r>
            <a:r>
              <a:rPr lang="en-US" altLang="en-US" sz="2800" b="1" u="sng">
                <a:solidFill>
                  <a:srgbClr val="FF0000"/>
                </a:solidFill>
              </a:rPr>
              <a:t>s records (use codes, passwords) </a:t>
            </a:r>
          </a:p>
          <a:p>
            <a:pPr eaLnBrk="1" hangingPunct="1">
              <a:buFontTx/>
              <a:buNone/>
            </a:pPr>
            <a:endParaRPr lang="en-US" altLang="en-US" b="1" u="sng">
              <a:solidFill>
                <a:srgbClr val="FF0000"/>
              </a:solidFill>
            </a:endParaRPr>
          </a:p>
          <a:p>
            <a:pPr eaLnBrk="1" hangingPunct="1"/>
            <a:endParaRPr lang="en-US" altLang="en-US" b="1" u="sng">
              <a:solidFill>
                <a:srgbClr val="FF0000"/>
              </a:solidFill>
              <a:cs typeface="Times New Roman" panose="02020603050405020304" pitchFamily="18" charset="0"/>
            </a:endParaRPr>
          </a:p>
          <a:p>
            <a:pPr eaLnBrk="1" hangingPunct="1"/>
            <a:endParaRPr lang="en-US" altLang="en-US" b="1" u="sng">
              <a:solidFill>
                <a:srgbClr val="FF0000"/>
              </a:solidFill>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1C57278-9470-4F08-BBAC-3BD9A6D47923}"/>
              </a:ext>
            </a:extLst>
          </p:cNvPr>
          <p:cNvSpPr>
            <a:spLocks noGrp="1" noChangeArrowheads="1"/>
          </p:cNvSpPr>
          <p:nvPr>
            <p:ph type="title"/>
          </p:nvPr>
        </p:nvSpPr>
        <p:spPr>
          <a:xfrm>
            <a:off x="457200" y="274638"/>
            <a:ext cx="8229600" cy="69850"/>
          </a:xfrm>
        </p:spPr>
        <p:txBody>
          <a:bodyPr rtlCol="0">
            <a:normAutofit fontScale="90000"/>
          </a:bodyPr>
          <a:lstStyle/>
          <a:p>
            <a:pPr eaLnBrk="1" fontAlgn="auto" hangingPunct="1">
              <a:spcAft>
                <a:spcPts val="0"/>
              </a:spcAft>
              <a:defRPr/>
            </a:pPr>
            <a:endParaRPr lang="ar-SA" altLang="en-US" sz="4000"/>
          </a:p>
        </p:txBody>
      </p:sp>
      <p:sp>
        <p:nvSpPr>
          <p:cNvPr id="87043" name="Rectangle 3">
            <a:extLst>
              <a:ext uri="{FF2B5EF4-FFF2-40B4-BE49-F238E27FC236}">
                <a16:creationId xmlns:a16="http://schemas.microsoft.com/office/drawing/2014/main" id="{D5910CF5-AD5A-443C-8170-131ECA367FDA}"/>
              </a:ext>
            </a:extLst>
          </p:cNvPr>
          <p:cNvSpPr>
            <a:spLocks noGrp="1" noChangeArrowheads="1"/>
          </p:cNvSpPr>
          <p:nvPr>
            <p:ph idx="1"/>
          </p:nvPr>
        </p:nvSpPr>
        <p:spPr>
          <a:xfrm>
            <a:off x="0" y="0"/>
            <a:ext cx="9144000" cy="6858000"/>
          </a:xfrm>
          <a:solidFill>
            <a:srgbClr val="FFCCFF"/>
          </a:solidFill>
        </p:spPr>
        <p:txBody>
          <a:bodyPr/>
          <a:lstStyle/>
          <a:p>
            <a:pPr eaLnBrk="1" hangingPunct="1"/>
            <a:endParaRPr lang="en-US" altLang="en-US" b="1">
              <a:solidFill>
                <a:srgbClr val="FFFF00"/>
              </a:solidFill>
            </a:endParaRPr>
          </a:p>
          <a:p>
            <a:pPr algn="just" eaLnBrk="1" hangingPunct="1"/>
            <a:r>
              <a:rPr lang="en-US" altLang="en-US" sz="3200" b="1">
                <a:solidFill>
                  <a:srgbClr val="002060"/>
                </a:solidFill>
              </a:rPr>
              <a:t>Physicians who perform autopsies or have access to autopsy reports should maintain confidentiality of information except when laws regarding disclosure to public health and at-risk third parties are appropriate.</a:t>
            </a:r>
          </a:p>
          <a:p>
            <a:pPr algn="just" eaLnBrk="1" hangingPunct="1">
              <a:buFontTx/>
              <a:buNone/>
            </a:pPr>
            <a:endParaRPr lang="en-US" altLang="en-US" sz="3200" b="1">
              <a:solidFill>
                <a:srgbClr val="002060"/>
              </a:solidFill>
            </a:endParaRPr>
          </a:p>
          <a:p>
            <a:pPr algn="just" eaLnBrk="1" hangingPunct="1"/>
            <a:r>
              <a:rPr lang="en-US" altLang="en-US" sz="3200" b="1">
                <a:solidFill>
                  <a:srgbClr val="002060"/>
                </a:solidFill>
              </a:rPr>
              <a:t>Confidentiality of minors may be ethically breached when parents need to be informed</a:t>
            </a:r>
          </a:p>
          <a:p>
            <a:pPr algn="just" eaLnBrk="1" hangingPunct="1">
              <a:buFontTx/>
              <a:buNone/>
            </a:pPr>
            <a:r>
              <a:rPr lang="en-US" altLang="en-US" sz="3200" b="1">
                <a:solidFill>
                  <a:srgbClr val="002060"/>
                </a:solidFill>
              </a:rPr>
              <a:t>   of treatment or serious illness.</a:t>
            </a:r>
          </a:p>
          <a:p>
            <a:pPr eaLnBrk="1" hangingPunct="1"/>
            <a:endParaRPr lang="en-US" altLang="en-US" b="1">
              <a:solidFill>
                <a:srgbClr val="FFFF00"/>
              </a:solidFill>
            </a:endParaRPr>
          </a:p>
          <a:p>
            <a:pPr eaLnBrk="1" hangingPunct="1">
              <a:buFontTx/>
              <a:buNone/>
            </a:pPr>
            <a:endParaRPr lang="en-US" altLang="en-US" b="1">
              <a:solidFill>
                <a:srgbClr val="FFFF00"/>
              </a:solidFill>
            </a:endParaRPr>
          </a:p>
          <a:p>
            <a:pPr eaLnBrk="1" hangingPunct="1"/>
            <a:endParaRPr lang="en-US" altLang="en-US" b="1">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2">
            <a:extLst>
              <a:ext uri="{FF2B5EF4-FFF2-40B4-BE49-F238E27FC236}">
                <a16:creationId xmlns:a16="http://schemas.microsoft.com/office/drawing/2014/main" id="{8ADE5714-091E-4C38-962C-361D65E0E31D}"/>
              </a:ext>
            </a:extLst>
          </p:cNvPr>
          <p:cNvSpPr>
            <a:spLocks noGrp="1"/>
          </p:cNvSpPr>
          <p:nvPr>
            <p:ph type="body" idx="1"/>
          </p:nvPr>
        </p:nvSpPr>
        <p:spPr>
          <a:xfrm>
            <a:off x="623888" y="381000"/>
            <a:ext cx="7886700" cy="5708650"/>
          </a:xfrm>
        </p:spPr>
        <p:txBody>
          <a:bodyPr/>
          <a:lstStyle/>
          <a:p>
            <a:pPr eaLnBrk="1" hangingPunct="1"/>
            <a:r>
              <a:rPr lang="en-US" altLang="en-US" sz="2800">
                <a:solidFill>
                  <a:schemeClr val="tx1"/>
                </a:solidFill>
              </a:rPr>
              <a:t>Imagine that you are taking care of a patient and a lady claiming to be his daughter calls on the phone to see how the patient is and what is going on with him.” The patient is asleep”</a:t>
            </a:r>
          </a:p>
          <a:p>
            <a:pPr eaLnBrk="1" hangingPunct="1"/>
            <a:r>
              <a:rPr lang="en-US" altLang="en-US" sz="2800">
                <a:solidFill>
                  <a:srgbClr val="FF0000"/>
                </a:solidFill>
              </a:rPr>
              <a:t>What do you say?</a:t>
            </a:r>
          </a:p>
          <a:p>
            <a:pPr eaLnBrk="1" hangingPunct="1"/>
            <a:r>
              <a:rPr lang="en-US" altLang="en-US" sz="2800">
                <a:solidFill>
                  <a:srgbClr val="FF0000"/>
                </a:solidFill>
              </a:rPr>
              <a:t>Would it be against confidentiality if you answer her questions ?</a:t>
            </a:r>
          </a:p>
          <a:p>
            <a:pPr eaLnBrk="1" hangingPunct="1"/>
            <a:endParaRPr lang="en-US" altLang="en-US" sz="2800">
              <a:solidFill>
                <a:schemeClr val="tx1"/>
              </a:solidFill>
            </a:endParaRPr>
          </a:p>
          <a:p>
            <a:pPr eaLnBrk="1" hangingPunct="1"/>
            <a:r>
              <a:rPr lang="en-US" altLang="en-US" sz="2800">
                <a:solidFill>
                  <a:schemeClr val="tx1"/>
                </a:solidFill>
              </a:rPr>
              <a:t>    Yes , It is definitely breach of confidentiality, unless that patient listed that family member can receive medical information about them</a:t>
            </a:r>
          </a:p>
        </p:txBody>
      </p:sp>
      <p:sp>
        <p:nvSpPr>
          <p:cNvPr id="2" name="6-Point Star 1">
            <a:extLst>
              <a:ext uri="{FF2B5EF4-FFF2-40B4-BE49-F238E27FC236}">
                <a16:creationId xmlns:a16="http://schemas.microsoft.com/office/drawing/2014/main" id="{9F410C45-7876-4326-AFA8-1DCE6CFA387F}"/>
              </a:ext>
            </a:extLst>
          </p:cNvPr>
          <p:cNvSpPr/>
          <p:nvPr/>
        </p:nvSpPr>
        <p:spPr>
          <a:xfrm>
            <a:off x="152400" y="76200"/>
            <a:ext cx="471488" cy="6858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5">
            <a:extLst>
              <a:ext uri="{FF2B5EF4-FFF2-40B4-BE49-F238E27FC236}">
                <a16:creationId xmlns:a16="http://schemas.microsoft.com/office/drawing/2014/main" id="{FDD896FF-622D-47D0-9053-E265F936A757}"/>
              </a:ext>
            </a:extLst>
          </p:cNvPr>
          <p:cNvSpPr>
            <a:spLocks noGrp="1"/>
          </p:cNvSpPr>
          <p:nvPr>
            <p:ph type="body" idx="1"/>
          </p:nvPr>
        </p:nvSpPr>
        <p:spPr>
          <a:xfrm>
            <a:off x="623888" y="228600"/>
            <a:ext cx="7886700" cy="5861050"/>
          </a:xfrm>
        </p:spPr>
        <p:txBody>
          <a:bodyPr/>
          <a:lstStyle/>
          <a:p>
            <a:pPr eaLnBrk="1" hangingPunct="1"/>
            <a:r>
              <a:rPr lang="en-US" altLang="en-US" sz="2800">
                <a:solidFill>
                  <a:schemeClr val="tx1"/>
                </a:solidFill>
              </a:rPr>
              <a:t>You see your  Aunt at the hospital where you are working at. </a:t>
            </a:r>
            <a:r>
              <a:rPr lang="en-US" altLang="en-US" sz="2800">
                <a:solidFill>
                  <a:srgbClr val="FF0000"/>
                </a:solidFill>
              </a:rPr>
              <a:t>Can you tell your mom about it?</a:t>
            </a:r>
          </a:p>
          <a:p>
            <a:pPr eaLnBrk="1" hangingPunct="1"/>
            <a:r>
              <a:rPr lang="en-US" altLang="en-US" sz="2800">
                <a:solidFill>
                  <a:schemeClr val="tx1"/>
                </a:solidFill>
              </a:rPr>
              <a:t>A</a:t>
            </a:r>
            <a:r>
              <a:rPr lang="en-US" altLang="en-US" sz="2800">
                <a:solidFill>
                  <a:srgbClr val="FF0000"/>
                </a:solidFill>
              </a:rPr>
              <a:t>: No</a:t>
            </a:r>
            <a:r>
              <a:rPr lang="en-US" altLang="en-US" sz="2800">
                <a:solidFill>
                  <a:schemeClr val="tx1"/>
                </a:solidFill>
              </a:rPr>
              <a:t>. your  Aunt may be visiting; but then again, she may be having investigations done. She may not want the family to know about the tests until she knows the outcome. She has the right not to tell the family. It is up to her to tell the family – not you. A simple statement like “I saw my Aunt  at the hospital today” can lead to a major breach of her right to privacy.</a:t>
            </a:r>
          </a:p>
          <a:p>
            <a:pPr eaLnBrk="1" hangingPunct="1"/>
            <a:endParaRPr lang="en-US" altLang="en-US" sz="2800">
              <a:solidFill>
                <a:schemeClr val="tx1"/>
              </a:solidFill>
            </a:endParaRPr>
          </a:p>
          <a:p>
            <a:pPr eaLnBrk="1" hangingPunct="1"/>
            <a:endParaRPr lang="en-US" altLang="en-US" sz="2800">
              <a:solidFill>
                <a:schemeClr val="tx1"/>
              </a:solidFill>
            </a:endParaRPr>
          </a:p>
        </p:txBody>
      </p:sp>
      <p:sp>
        <p:nvSpPr>
          <p:cNvPr id="2" name="6-Point Star 1">
            <a:extLst>
              <a:ext uri="{FF2B5EF4-FFF2-40B4-BE49-F238E27FC236}">
                <a16:creationId xmlns:a16="http://schemas.microsoft.com/office/drawing/2014/main" id="{D976E3B5-DE23-4550-9488-F243016C5059}"/>
              </a:ext>
            </a:extLst>
          </p:cNvPr>
          <p:cNvSpPr/>
          <p:nvPr/>
        </p:nvSpPr>
        <p:spPr>
          <a:xfrm>
            <a:off x="152400" y="228600"/>
            <a:ext cx="471488" cy="609600"/>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A6FADA7-52D0-453B-B2A2-E159F9DCD58D}"/>
              </a:ext>
            </a:extLst>
          </p:cNvPr>
          <p:cNvSpPr>
            <a:spLocks noGrp="1" noChangeArrowheads="1"/>
          </p:cNvSpPr>
          <p:nvPr>
            <p:ph type="title"/>
          </p:nvPr>
        </p:nvSpPr>
        <p:spPr>
          <a:xfrm>
            <a:off x="685800" y="304800"/>
            <a:ext cx="7772400" cy="1143000"/>
          </a:xfrm>
        </p:spPr>
        <p:txBody>
          <a:bodyPr/>
          <a:lstStyle/>
          <a:p>
            <a:pPr eaLnBrk="1" hangingPunct="1"/>
            <a:r>
              <a:rPr lang="en-US" altLang="en-US" b="1">
                <a:solidFill>
                  <a:srgbClr val="990033"/>
                </a:solidFill>
              </a:rPr>
              <a:t>Medical Confidentiality</a:t>
            </a:r>
            <a:br>
              <a:rPr lang="en-US" altLang="en-US" b="1">
                <a:solidFill>
                  <a:srgbClr val="990033"/>
                </a:solidFill>
              </a:rPr>
            </a:br>
            <a:endParaRPr lang="en-US" altLang="en-US" b="1">
              <a:solidFill>
                <a:srgbClr val="990033"/>
              </a:solidFill>
            </a:endParaRPr>
          </a:p>
        </p:txBody>
      </p:sp>
      <p:sp>
        <p:nvSpPr>
          <p:cNvPr id="37891" name="Rectangle 3">
            <a:extLst>
              <a:ext uri="{FF2B5EF4-FFF2-40B4-BE49-F238E27FC236}">
                <a16:creationId xmlns:a16="http://schemas.microsoft.com/office/drawing/2014/main" id="{44191196-1F41-4A46-A000-E69CCFA5670F}"/>
              </a:ext>
            </a:extLst>
          </p:cNvPr>
          <p:cNvSpPr>
            <a:spLocks noGrp="1" noChangeArrowheads="1"/>
          </p:cNvSpPr>
          <p:nvPr>
            <p:ph idx="1"/>
          </p:nvPr>
        </p:nvSpPr>
        <p:spPr>
          <a:xfrm>
            <a:off x="533400" y="1143000"/>
            <a:ext cx="8229600" cy="5334000"/>
          </a:xfrm>
        </p:spPr>
        <p:txBody>
          <a:bodyPr/>
          <a:lstStyle/>
          <a:p>
            <a:pPr eaLnBrk="1" hangingPunct="1"/>
            <a:r>
              <a:rPr lang="en-US" altLang="en-US" sz="3600" b="1"/>
              <a:t>Respect for confidentiality is firmly established in</a:t>
            </a:r>
            <a:r>
              <a:rPr lang="en-US" altLang="en-US" sz="3600" b="1">
                <a:solidFill>
                  <a:schemeClr val="accent2"/>
                </a:solidFill>
              </a:rPr>
              <a:t> </a:t>
            </a:r>
            <a:r>
              <a:rPr lang="en-US" altLang="en-US" sz="3600" b="1" u="sng">
                <a:solidFill>
                  <a:srgbClr val="FF0000"/>
                </a:solidFill>
              </a:rPr>
              <a:t>codes of medical ethics</a:t>
            </a:r>
            <a:r>
              <a:rPr lang="en-US" altLang="en-US" sz="3600" b="1">
                <a:solidFill>
                  <a:schemeClr val="accent2"/>
                </a:solidFill>
              </a:rPr>
              <a:t>.</a:t>
            </a:r>
          </a:p>
          <a:p>
            <a:pPr eaLnBrk="1" hangingPunct="1"/>
            <a:r>
              <a:rPr lang="en-US" altLang="en-US" sz="3600" b="1"/>
              <a:t>Breach of confidentiality is not only </a:t>
            </a:r>
            <a:r>
              <a:rPr lang="en-US" altLang="en-US" sz="3600" b="1" u="sng">
                <a:solidFill>
                  <a:srgbClr val="FF0000"/>
                </a:solidFill>
              </a:rPr>
              <a:t>unethical</a:t>
            </a:r>
            <a:r>
              <a:rPr lang="en-US" altLang="en-US" sz="3600" b="1">
                <a:solidFill>
                  <a:srgbClr val="FF0000"/>
                </a:solidFill>
              </a:rPr>
              <a:t>,</a:t>
            </a:r>
            <a:r>
              <a:rPr lang="en-US" altLang="en-US" sz="3600" b="1"/>
              <a:t> it is also </a:t>
            </a:r>
            <a:r>
              <a:rPr lang="en-US" altLang="en-US" sz="3600" b="1" u="sng">
                <a:solidFill>
                  <a:srgbClr val="FF0000"/>
                </a:solidFill>
              </a:rPr>
              <a:t>illegal.</a:t>
            </a:r>
          </a:p>
          <a:p>
            <a:pPr eaLnBrk="1" hangingPunct="1"/>
            <a:r>
              <a:rPr lang="en-US" altLang="en-US" b="1"/>
              <a:t>Confidentiality as related to health care dates back to the</a:t>
            </a:r>
            <a:r>
              <a:rPr lang="en-US" altLang="en-US"/>
              <a:t> </a:t>
            </a:r>
            <a:r>
              <a:rPr lang="en-US" altLang="en-US" b="1" i="1">
                <a:solidFill>
                  <a:srgbClr val="FF3300"/>
                </a:solidFill>
              </a:rPr>
              <a:t>Hippocratic Oath</a:t>
            </a:r>
            <a:r>
              <a:rPr lang="en-US" altLang="en-US"/>
              <a:t>:</a:t>
            </a:r>
          </a:p>
          <a:p>
            <a:pPr eaLnBrk="1" hangingPunct="1">
              <a:buFontTx/>
              <a:buNone/>
            </a:pPr>
            <a:endParaRPr lang="en-US" altLang="en-US"/>
          </a:p>
          <a:p>
            <a:pPr eaLnBrk="1" hangingPunct="1">
              <a:buFontTx/>
              <a:buNone/>
            </a:pPr>
            <a:endParaRPr lang="en-US" altLang="en-US" sz="28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 calcmode="lin" valueType="num">
                                      <p:cBhvr>
                                        <p:cTn id="12"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7891">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37891">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3789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37891">
                                            <p:txEl>
                                              <p:pRg st="1" end="1"/>
                                            </p:txEl>
                                          </p:spTgt>
                                        </p:tgtEl>
                                        <p:attrNameLst>
                                          <p:attrName>style.visibility</p:attrName>
                                        </p:attrNameLst>
                                      </p:cBhvr>
                                      <p:to>
                                        <p:strVal val="visible"/>
                                      </p:to>
                                    </p:set>
                                    <p:anim calcmode="lin" valueType="num">
                                      <p:cBhvr>
                                        <p:cTn id="20"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37891">
                                            <p:txEl>
                                              <p:pRg st="1" end="1"/>
                                            </p:txEl>
                                          </p:spTgt>
                                        </p:tgtEl>
                                        <p:attrNameLst>
                                          <p:attrName>ppt_x</p:attrName>
                                        </p:attrNameLst>
                                      </p:cBhvr>
                                      <p:tavLst>
                                        <p:tav tm="0">
                                          <p:val>
                                            <p:fltVal val="0.5"/>
                                          </p:val>
                                        </p:tav>
                                        <p:tav tm="100000">
                                          <p:val>
                                            <p:strVal val="#ppt_x"/>
                                          </p:val>
                                        </p:tav>
                                      </p:tavLst>
                                    </p:anim>
                                    <p:anim calcmode="lin" valueType="num">
                                      <p:cBhvr>
                                        <p:cTn id="23" dur="500" fill="hold"/>
                                        <p:tgtEl>
                                          <p:spTgt spid="3789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 calcmode="lin" valueType="num">
                                      <p:cBhvr>
                                        <p:cTn id="28"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37891">
                                            <p:txEl>
                                              <p:pRg st="2" end="2"/>
                                            </p:txEl>
                                          </p:spTgt>
                                        </p:tgtEl>
                                        <p:attrNameLst>
                                          <p:attrName>ppt_x</p:attrName>
                                        </p:attrNameLst>
                                      </p:cBhvr>
                                      <p:tavLst>
                                        <p:tav tm="0">
                                          <p:val>
                                            <p:fltVal val="0.5"/>
                                          </p:val>
                                        </p:tav>
                                        <p:tav tm="100000">
                                          <p:val>
                                            <p:strVal val="#ppt_x"/>
                                          </p:val>
                                        </p:tav>
                                      </p:tavLst>
                                    </p:anim>
                                    <p:anim calcmode="lin" valueType="num">
                                      <p:cBhvr>
                                        <p:cTn id="31" dur="500" fill="hold"/>
                                        <p:tgtEl>
                                          <p:spTgt spid="37891">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E8897B8-797B-4BB1-AC9F-EF96484EBBD2}"/>
              </a:ext>
            </a:extLst>
          </p:cNvPr>
          <p:cNvSpPr>
            <a:spLocks noGrp="1" noChangeArrowheads="1"/>
          </p:cNvSpPr>
          <p:nvPr>
            <p:ph type="title"/>
          </p:nvPr>
        </p:nvSpPr>
        <p:spPr>
          <a:xfrm>
            <a:off x="685800" y="304800"/>
            <a:ext cx="7772400" cy="1143000"/>
          </a:xfrm>
        </p:spPr>
        <p:txBody>
          <a:bodyPr/>
          <a:lstStyle/>
          <a:p>
            <a:pPr eaLnBrk="1" hangingPunct="1"/>
            <a:r>
              <a:rPr lang="en-US" altLang="en-US" b="1">
                <a:solidFill>
                  <a:srgbClr val="990033"/>
                </a:solidFill>
              </a:rPr>
              <a:t>Medical Confidentiality</a:t>
            </a:r>
            <a:br>
              <a:rPr lang="en-US" altLang="en-US" b="1">
                <a:solidFill>
                  <a:srgbClr val="990033"/>
                </a:solidFill>
              </a:rPr>
            </a:br>
            <a:endParaRPr lang="en-US" altLang="en-US" b="1">
              <a:solidFill>
                <a:srgbClr val="990033"/>
              </a:solidFill>
            </a:endParaRPr>
          </a:p>
        </p:txBody>
      </p:sp>
      <p:sp>
        <p:nvSpPr>
          <p:cNvPr id="37891" name="Rectangle 3">
            <a:extLst>
              <a:ext uri="{FF2B5EF4-FFF2-40B4-BE49-F238E27FC236}">
                <a16:creationId xmlns:a16="http://schemas.microsoft.com/office/drawing/2014/main" id="{99BD031E-A0B3-4F6D-B001-D68923709FBE}"/>
              </a:ext>
            </a:extLst>
          </p:cNvPr>
          <p:cNvSpPr>
            <a:spLocks noGrp="1" noChangeArrowheads="1"/>
          </p:cNvSpPr>
          <p:nvPr>
            <p:ph idx="1"/>
          </p:nvPr>
        </p:nvSpPr>
        <p:spPr>
          <a:xfrm>
            <a:off x="0" y="0"/>
            <a:ext cx="9144000" cy="6858000"/>
          </a:xfrm>
          <a:solidFill>
            <a:srgbClr val="99CCFF"/>
          </a:solidFill>
        </p:spPr>
        <p:txBody>
          <a:bodyPr/>
          <a:lstStyle/>
          <a:p>
            <a:pPr eaLnBrk="1" hangingPunct="1">
              <a:buFontTx/>
              <a:buNone/>
            </a:pPr>
            <a:endParaRPr lang="en-US" altLang="en-US"/>
          </a:p>
          <a:p>
            <a:pPr algn="ctr" eaLnBrk="1" hangingPunct="1">
              <a:buFontTx/>
              <a:buNone/>
            </a:pPr>
            <a:r>
              <a:rPr lang="en-US" altLang="en-US" sz="3600" b="1" i="1" u="sng">
                <a:solidFill>
                  <a:srgbClr val="CC0000"/>
                </a:solidFill>
              </a:rPr>
              <a:t>Hippocratic oath</a:t>
            </a:r>
          </a:p>
          <a:p>
            <a:pPr eaLnBrk="1" hangingPunct="1">
              <a:buFontTx/>
              <a:buNone/>
            </a:pPr>
            <a:r>
              <a:rPr lang="en-US" altLang="en-US" sz="2800" i="1"/>
              <a:t>   </a:t>
            </a:r>
            <a:r>
              <a:rPr lang="en-US" altLang="en-US" i="1"/>
              <a:t>"</a:t>
            </a:r>
            <a:r>
              <a:rPr lang="en-US" altLang="en-US" sz="3600" b="1" i="1"/>
              <a:t>What I may </a:t>
            </a:r>
            <a:r>
              <a:rPr lang="en-US" altLang="en-US" sz="3600" b="1" i="1" u="sng">
                <a:solidFill>
                  <a:srgbClr val="FF0000"/>
                </a:solidFill>
              </a:rPr>
              <a:t>see </a:t>
            </a:r>
            <a:r>
              <a:rPr lang="en-US" altLang="en-US" sz="3600" b="1" i="1"/>
              <a:t>or </a:t>
            </a:r>
            <a:r>
              <a:rPr lang="en-US" altLang="en-US" sz="3600" b="1" i="1" u="sng">
                <a:solidFill>
                  <a:srgbClr val="FF0000"/>
                </a:solidFill>
              </a:rPr>
              <a:t>hear</a:t>
            </a:r>
            <a:r>
              <a:rPr lang="en-US" altLang="en-US" sz="3600" b="1" i="1"/>
              <a:t> in the course of the treatment or even outside of the treatment in regard to the life of men, which on no account one must spread abroad, I will keep to myself, holding such things shameful to be spoken about".</a:t>
            </a:r>
            <a:r>
              <a:rPr lang="en-US" altLang="en-US" sz="3600" b="1"/>
              <a:t> </a:t>
            </a:r>
            <a:r>
              <a:rPr lang="en-US" altLang="en-US" sz="3600" b="1" i="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500" fill="hold"/>
                                        <p:tgtEl>
                                          <p:spTgt spid="37890"/>
                                        </p:tgtEl>
                                        <p:attrNameLst>
                                          <p:attrName>ppt_w</p:attrName>
                                        </p:attrNameLst>
                                      </p:cBhvr>
                                      <p:tavLst>
                                        <p:tav tm="0">
                                          <p:val>
                                            <p:fltVal val="0"/>
                                          </p:val>
                                        </p:tav>
                                        <p:tav tm="100000">
                                          <p:val>
                                            <p:strVal val="#ppt_w"/>
                                          </p:val>
                                        </p:tav>
                                      </p:tavLst>
                                    </p:anim>
                                    <p:anim calcmode="lin" valueType="num">
                                      <p:cBhvr>
                                        <p:cTn id="8" dur="500" fill="hold"/>
                                        <p:tgtEl>
                                          <p:spTgt spid="3789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 calcmode="lin" valueType="num">
                                      <p:cBhvr>
                                        <p:cTn id="12" dur="500" fill="hold"/>
                                        <p:tgtEl>
                                          <p:spTgt spid="3789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7891">
                                            <p:txEl>
                                              <p:pRg st="1" end="1"/>
                                            </p:txEl>
                                          </p:spTgt>
                                        </p:tgtEl>
                                        <p:attrNameLst>
                                          <p:attrName>ppt_h</p:attrName>
                                        </p:attrNameLst>
                                      </p:cBhvr>
                                      <p:tavLst>
                                        <p:tav tm="0">
                                          <p:val>
                                            <p:fltVal val="0"/>
                                          </p:val>
                                        </p:tav>
                                        <p:tav tm="100000">
                                          <p:val>
                                            <p:strVal val="#ppt_h"/>
                                          </p:val>
                                        </p:tav>
                                      </p:tavLst>
                                    </p:anim>
                                    <p:anim calcmode="lin" valueType="num">
                                      <p:cBhvr>
                                        <p:cTn id="14" dur="500" fill="hold"/>
                                        <p:tgtEl>
                                          <p:spTgt spid="37891">
                                            <p:txEl>
                                              <p:pRg st="1" end="1"/>
                                            </p:txEl>
                                          </p:spTgt>
                                        </p:tgtEl>
                                        <p:attrNameLst>
                                          <p:attrName>ppt_x</p:attrName>
                                        </p:attrNameLst>
                                      </p:cBhvr>
                                      <p:tavLst>
                                        <p:tav tm="0">
                                          <p:val>
                                            <p:fltVal val="0.5"/>
                                          </p:val>
                                        </p:tav>
                                        <p:tav tm="100000">
                                          <p:val>
                                            <p:strVal val="#ppt_x"/>
                                          </p:val>
                                        </p:tav>
                                      </p:tavLst>
                                    </p:anim>
                                    <p:anim calcmode="lin" valueType="num">
                                      <p:cBhvr>
                                        <p:cTn id="15" dur="500" fill="hold"/>
                                        <p:tgtEl>
                                          <p:spTgt spid="37891">
                                            <p:txEl>
                                              <p:pRg st="1" end="1"/>
                                            </p:txEl>
                                          </p:spTgt>
                                        </p:tgtEl>
                                        <p:attrNameLst>
                                          <p:attrName>ppt_y</p:attrName>
                                        </p:attrNameLst>
                                      </p:cBhvr>
                                      <p:tavLst>
                                        <p:tav tm="0">
                                          <p:val>
                                            <p:fltVal val="0.5"/>
                                          </p:val>
                                        </p:tav>
                                        <p:tav tm="100000">
                                          <p:val>
                                            <p:strVal val="#ppt_y"/>
                                          </p:val>
                                        </p:tav>
                                      </p:tavLst>
                                    </p:anim>
                                  </p:childTnLst>
                                </p:cTn>
                              </p:par>
                            </p:childTnLst>
                          </p:cTn>
                        </p:par>
                        <p:par>
                          <p:cTn id="16" fill="hold" nodeType="afterGroup">
                            <p:stCondLst>
                              <p:cond delay="1000"/>
                            </p:stCondLst>
                            <p:childTnLst>
                              <p:par>
                                <p:cTn id="17" presetID="23" presetClass="entr" presetSubtype="528" fill="hold" grpId="0" nodeType="after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p:cTn id="19"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7891">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7891">
                                            <p:txEl>
                                              <p:pRg st="2" end="2"/>
                                            </p:txEl>
                                          </p:spTgt>
                                        </p:tgtEl>
                                        <p:attrNameLst>
                                          <p:attrName>ppt_x</p:attrName>
                                        </p:attrNameLst>
                                      </p:cBhvr>
                                      <p:tavLst>
                                        <p:tav tm="0">
                                          <p:val>
                                            <p:fltVal val="0.5"/>
                                          </p:val>
                                        </p:tav>
                                        <p:tav tm="100000">
                                          <p:val>
                                            <p:strVal val="#ppt_x"/>
                                          </p:val>
                                        </p:tav>
                                      </p:tavLst>
                                    </p:anim>
                                    <p:anim calcmode="lin" valueType="num">
                                      <p:cBhvr>
                                        <p:cTn id="22" dur="500" fill="hold"/>
                                        <p:tgtEl>
                                          <p:spTgt spid="37891">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08C528-48AA-497E-8636-322DF316E8E2}">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docProps/app.xml><?xml version="1.0" encoding="utf-8"?>
<Properties xmlns="http://schemas.openxmlformats.org/officeDocument/2006/extended-properties" xmlns:vt="http://schemas.openxmlformats.org/officeDocument/2006/docPropsVTypes">
  <Template/>
  <TotalTime>1801</TotalTime>
  <Words>2768</Words>
  <Application>Microsoft Office PowerPoint</Application>
  <PresentationFormat>عرض على الشاشة (4:3)</PresentationFormat>
  <Paragraphs>267</Paragraphs>
  <Slides>56</Slides>
  <Notes>26</Notes>
  <HiddenSlides>8</HiddenSlides>
  <MMClips>0</MMClips>
  <ScaleCrop>false</ScaleCrop>
  <HeadingPairs>
    <vt:vector size="4" baseType="variant">
      <vt:variant>
        <vt:lpstr>نسق</vt:lpstr>
      </vt:variant>
      <vt:variant>
        <vt:i4>1</vt:i4>
      </vt:variant>
      <vt:variant>
        <vt:lpstr>عناوين الشرائح</vt:lpstr>
      </vt:variant>
      <vt:variant>
        <vt:i4>56</vt:i4>
      </vt:variant>
    </vt:vector>
  </HeadingPairs>
  <TitlesOfParts>
    <vt:vector size="57" baseType="lpstr">
      <vt:lpstr>Office Theme</vt:lpstr>
      <vt:lpstr>MEDICAL CONFIDENTIALITY</vt:lpstr>
      <vt:lpstr>Medical Confidentiality </vt:lpstr>
      <vt:lpstr>                    Confidentiality. *Patient confidentiality means that personal and medical information given to a health care provider will not be disclosed to others unless the individual has given specific permission for such release.    *Such information should be available only  to the treating physician and other medical personnel involved in the patient's care.  *Children, elderly, mentally disabled and the dead all have the same right to confidentiality.   </vt:lpstr>
      <vt:lpstr>عرض تقديمي في PowerPoint</vt:lpstr>
      <vt:lpstr>عرض تقديمي في PowerPoint</vt:lpstr>
      <vt:lpstr>عرض تقديمي في PowerPoint</vt:lpstr>
      <vt:lpstr>عرض تقديمي في PowerPoint</vt:lpstr>
      <vt:lpstr>Medical Confidentiality </vt:lpstr>
      <vt:lpstr>Medical Confidentiality </vt:lpstr>
      <vt:lpstr>عرض تقديمي في PowerPoint</vt:lpstr>
      <vt:lpstr>عرض تقديمي في PowerPoint</vt:lpstr>
      <vt:lpstr>عرض تقديمي في PowerPoint</vt:lpstr>
      <vt:lpstr>عرض تقديمي في PowerPoint</vt:lpstr>
      <vt:lpstr>Patient's information covers:</vt:lpstr>
      <vt:lpstr>Medical confidentiality includes:</vt:lpstr>
      <vt:lpstr>عرض تقديمي في PowerPoint</vt:lpstr>
      <vt:lpstr>Importance of medical confidentiality:</vt:lpstr>
      <vt:lpstr>Importance of medical confidentiality:</vt:lpstr>
      <vt:lpstr>عرض تقديمي في PowerPoint</vt:lpstr>
      <vt:lpstr>عرض تقديمي في PowerPoint</vt:lpstr>
      <vt:lpstr>Breach of confidentiality Disclosure </vt:lpstr>
      <vt:lpstr>Breach of confidentiality</vt:lpstr>
      <vt:lpstr>عرض تقديمي في PowerPoint</vt:lpstr>
      <vt:lpstr>When can confidentiality be breached?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Disclosure  of professional secrecy may be permitted in cases of: </vt:lpstr>
      <vt:lpstr> Case study: </vt:lpstr>
      <vt:lpstr>عرض تقديمي في PowerPoint</vt:lpstr>
      <vt:lpstr>For the sake of the community</vt:lpstr>
      <vt:lpstr>For the sake of the community</vt:lpstr>
      <vt:lpstr>For the sake of the community</vt:lpstr>
      <vt:lpstr>For the sake of the community</vt:lpstr>
      <vt:lpstr>7- In case of medical malpractice and compensation: * (Medical malpractice is the failure of medical professionals to provide adequate treatment to patients resulting in injury or death of the patient).   * (Compensation is money given or received by the patient as payment or reparation for injury). </vt:lpstr>
      <vt:lpstr>For the sake of the community</vt:lpstr>
      <vt:lpstr>9-To safe guard national security e.g.   terrorist activity. </vt:lpstr>
      <vt:lpstr> For the sake of the patient</vt:lpstr>
      <vt:lpstr>For the sake of the patient</vt:lpstr>
      <vt:lpstr> For the sake of the patient</vt:lpstr>
      <vt:lpstr>Principles that should be followed on allowing breach of confidentiality</vt:lpstr>
      <vt:lpstr>عرض تقديمي في PowerPoint</vt:lpstr>
      <vt:lpstr>عرض تقديمي في PowerPoint</vt:lpstr>
      <vt:lpstr>summary</vt:lpstr>
      <vt:lpstr> Medical confidentiality</vt:lpstr>
      <vt:lpstr>عرض تقديمي في PowerPoint</vt:lpstr>
      <vt:lpstr>Health care information may only be disclosed in the following situations: </vt:lpstr>
      <vt:lpstr>عرض تقديمي في PowerPoint</vt:lpstr>
      <vt:lpstr>عرض تقديمي في PowerPoint</vt:lpstr>
      <vt:lpstr>عرض تقديمي في PowerPoint</vt:lpstr>
      <vt:lpstr>عرض تقديمي في PowerPoint</vt:lpstr>
    </vt:vector>
  </TitlesOfParts>
  <Company>Specialist Skin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CONFIDENTIALITY</dc:title>
  <dc:creator>Ong Kiem Kiok</dc:creator>
  <cp:lastModifiedBy>safaamatar305@gmail.com</cp:lastModifiedBy>
  <cp:revision>217</cp:revision>
  <cp:lastPrinted>2001-09-09T02:17:44Z</cp:lastPrinted>
  <dcterms:created xsi:type="dcterms:W3CDTF">2001-09-07T14:48:14Z</dcterms:created>
  <dcterms:modified xsi:type="dcterms:W3CDTF">2021-04-07T16:47:30Z</dcterms:modified>
</cp:coreProperties>
</file>