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4" r:id="rId2"/>
    <p:sldId id="277" r:id="rId3"/>
    <p:sldId id="257" r:id="rId4"/>
    <p:sldId id="258" r:id="rId5"/>
    <p:sldId id="259" r:id="rId6"/>
    <p:sldId id="260" r:id="rId7"/>
    <p:sldId id="261" r:id="rId8"/>
    <p:sldId id="262" r:id="rId9"/>
    <p:sldId id="264" r:id="rId10"/>
    <p:sldId id="285" r:id="rId11"/>
    <p:sldId id="286" r:id="rId12"/>
    <p:sldId id="287" r:id="rId13"/>
    <p:sldId id="288" r:id="rId14"/>
    <p:sldId id="289" r:id="rId15"/>
    <p:sldId id="290" r:id="rId16"/>
    <p:sldId id="291" r:id="rId17"/>
    <p:sldId id="292" r:id="rId18"/>
    <p:sldId id="265" r:id="rId19"/>
    <p:sldId id="275" r:id="rId20"/>
    <p:sldId id="276" r:id="rId21"/>
    <p:sldId id="278" r:id="rId22"/>
    <p:sldId id="263" r:id="rId23"/>
    <p:sldId id="283" r:id="rId24"/>
    <p:sldId id="282" r:id="rId25"/>
    <p:sldId id="293" r:id="rId26"/>
    <p:sldId id="272" r:id="rId27"/>
    <p:sldId id="273" r:id="rId28"/>
    <p:sldId id="295"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1" d="100"/>
          <a:sy n="61"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81E72-C78F-460F-90B3-E5A886209BC0}" type="datetimeFigureOut">
              <a:rPr lang="en-US" smtClean="0"/>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6EF65-17A3-45D9-9466-C9A8B16B5657}" type="slidenum">
              <a:rPr lang="en-US" smtClean="0"/>
              <a:t>‹#›</a:t>
            </a:fld>
            <a:endParaRPr lang="en-US"/>
          </a:p>
        </p:txBody>
      </p:sp>
    </p:spTree>
    <p:extLst>
      <p:ext uri="{BB962C8B-B14F-4D97-AF65-F5344CB8AC3E}">
        <p14:creationId xmlns:p14="http://schemas.microsoft.com/office/powerpoint/2010/main" val="369315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residual epithelial cells produce the growth factors involved in these processes. The newly generated</a:t>
            </a:r>
          </a:p>
          <a:p>
            <a:r>
              <a:rPr lang="en-US" dirty="0"/>
              <a:t>cells migrate to fill the defect created by the injury, and tissue integrity is restored</a:t>
            </a:r>
          </a:p>
          <a:p>
            <a:endParaRPr lang="en-US" dirty="0"/>
          </a:p>
        </p:txBody>
      </p:sp>
      <p:sp>
        <p:nvSpPr>
          <p:cNvPr id="4" name="Slide Number Placeholder 3"/>
          <p:cNvSpPr>
            <a:spLocks noGrp="1"/>
          </p:cNvSpPr>
          <p:nvPr>
            <p:ph type="sldNum" sz="quarter" idx="10"/>
          </p:nvPr>
        </p:nvSpPr>
        <p:spPr/>
        <p:txBody>
          <a:bodyPr/>
          <a:lstStyle/>
          <a:p>
            <a:fld id="{DBA6EF65-17A3-45D9-9466-C9A8B16B5657}" type="slidenum">
              <a:rPr lang="en-US" smtClean="0"/>
              <a:t>3</a:t>
            </a:fld>
            <a:endParaRPr lang="en-US"/>
          </a:p>
        </p:txBody>
      </p:sp>
    </p:spTree>
    <p:extLst>
      <p:ext uri="{BB962C8B-B14F-4D97-AF65-F5344CB8AC3E}">
        <p14:creationId xmlns:p14="http://schemas.microsoft.com/office/powerpoint/2010/main" val="39512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7D3E56C7-5804-40C2-A91B-66F4A29B380F}" type="datetimeFigureOut">
              <a:rPr lang="en-US" smtClean="0"/>
              <a:t>11/10/2020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6DB8770-A597-428C-995F-EAF13A8B1D0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3E56C7-5804-40C2-A91B-66F4A29B380F}"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8770-A597-428C-995F-EAF13A8B1D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3E56C7-5804-40C2-A91B-66F4A29B380F}"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B8770-A597-428C-995F-EAF13A8B1D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7D3E56C7-5804-40C2-A91B-66F4A29B380F}" type="datetimeFigureOut">
              <a:rPr lang="en-US" smtClean="0"/>
              <a:t>11/10/2020</a:t>
            </a:fld>
            <a:endParaRPr lang="en-US"/>
          </a:p>
        </p:txBody>
      </p:sp>
      <p:sp>
        <p:nvSpPr>
          <p:cNvPr id="9" name="Slide Number Placeholder 8"/>
          <p:cNvSpPr>
            <a:spLocks noGrp="1"/>
          </p:cNvSpPr>
          <p:nvPr>
            <p:ph type="sldNum" sz="quarter" idx="15"/>
          </p:nvPr>
        </p:nvSpPr>
        <p:spPr/>
        <p:txBody>
          <a:bodyPr rtlCol="0"/>
          <a:lstStyle/>
          <a:p>
            <a:fld id="{A6DB8770-A597-428C-995F-EAF13A8B1D07}"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D3E56C7-5804-40C2-A91B-66F4A29B380F}" type="datetimeFigureOut">
              <a:rPr lang="en-US" smtClean="0"/>
              <a:t>11/10/2020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6DB8770-A597-428C-995F-EAF13A8B1D0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D3E56C7-5804-40C2-A91B-66F4A29B380F}"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B8770-A597-428C-995F-EAF13A8B1D07}"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7D3E56C7-5804-40C2-A91B-66F4A29B380F}"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B8770-A597-428C-995F-EAF13A8B1D07}"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7D3E56C7-5804-40C2-A91B-66F4A29B380F}" type="datetimeFigureOut">
              <a:rPr lang="en-US" smtClean="0"/>
              <a:t>11/10/2020</a:t>
            </a:fld>
            <a:endParaRPr lang="en-US"/>
          </a:p>
        </p:txBody>
      </p:sp>
      <p:sp>
        <p:nvSpPr>
          <p:cNvPr id="7" name="Slide Number Placeholder 6"/>
          <p:cNvSpPr>
            <a:spLocks noGrp="1"/>
          </p:cNvSpPr>
          <p:nvPr>
            <p:ph type="sldNum" sz="quarter" idx="11"/>
          </p:nvPr>
        </p:nvSpPr>
        <p:spPr/>
        <p:txBody>
          <a:bodyPr rtlCol="0"/>
          <a:lstStyle/>
          <a:p>
            <a:fld id="{A6DB8770-A597-428C-995F-EAF13A8B1D07}"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E56C7-5804-40C2-A91B-66F4A29B380F}"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B8770-A597-428C-995F-EAF13A8B1D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D3E56C7-5804-40C2-A91B-66F4A29B380F}" type="datetimeFigureOut">
              <a:rPr lang="en-US" smtClean="0"/>
              <a:t>11/10/2020</a:t>
            </a:fld>
            <a:endParaRPr lang="en-US"/>
          </a:p>
        </p:txBody>
      </p:sp>
      <p:sp>
        <p:nvSpPr>
          <p:cNvPr id="22" name="Slide Number Placeholder 21"/>
          <p:cNvSpPr>
            <a:spLocks noGrp="1"/>
          </p:cNvSpPr>
          <p:nvPr>
            <p:ph type="sldNum" sz="quarter" idx="15"/>
          </p:nvPr>
        </p:nvSpPr>
        <p:spPr/>
        <p:txBody>
          <a:bodyPr rtlCol="0"/>
          <a:lstStyle/>
          <a:p>
            <a:fld id="{A6DB8770-A597-428C-995F-EAF13A8B1D07}"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D3E56C7-5804-40C2-A91B-66F4A29B380F}" type="datetimeFigureOut">
              <a:rPr lang="en-US" smtClean="0"/>
              <a:t>11/10/2020</a:t>
            </a:fld>
            <a:endParaRPr lang="en-US"/>
          </a:p>
        </p:txBody>
      </p:sp>
      <p:sp>
        <p:nvSpPr>
          <p:cNvPr id="18" name="Slide Number Placeholder 17"/>
          <p:cNvSpPr>
            <a:spLocks noGrp="1"/>
          </p:cNvSpPr>
          <p:nvPr>
            <p:ph type="sldNum" sz="quarter" idx="11"/>
          </p:nvPr>
        </p:nvSpPr>
        <p:spPr/>
        <p:txBody>
          <a:bodyPr rtlCol="0"/>
          <a:lstStyle/>
          <a:p>
            <a:fld id="{A6DB8770-A597-428C-995F-EAF13A8B1D07}"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D3E56C7-5804-40C2-A91B-66F4A29B380F}" type="datetimeFigureOut">
              <a:rPr lang="en-US" smtClean="0"/>
              <a:t>11/10/2020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6DB8770-A597-428C-995F-EAF13A8B1D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ubTitle" idx="1"/>
          </p:nvPr>
        </p:nvSpPr>
        <p:spPr>
          <a:xfrm>
            <a:off x="0" y="0"/>
            <a:ext cx="9144000" cy="6858000"/>
          </a:xfrm>
        </p:spPr>
        <p:txBody>
          <a:bodyPr/>
          <a:lstStyle/>
          <a:p>
            <a:pPr eaLnBrk="1" hangingPunct="1"/>
            <a:endParaRPr lang="en-US" altLang="en-US" sz="5400" dirty="0">
              <a:solidFill>
                <a:srgbClr val="FF0000"/>
              </a:solidFill>
            </a:endParaRPr>
          </a:p>
          <a:p>
            <a:pPr eaLnBrk="1" hangingPunct="1"/>
            <a:r>
              <a:rPr lang="en-US" altLang="en-US" sz="5400" dirty="0">
                <a:solidFill>
                  <a:srgbClr val="FF0000"/>
                </a:solidFill>
              </a:rPr>
              <a:t>      </a:t>
            </a:r>
          </a:p>
          <a:p>
            <a:pPr algn="ctr" eaLnBrk="1" hangingPunct="1"/>
            <a:r>
              <a:rPr lang="en-US" altLang="en-US" sz="5400" dirty="0">
                <a:solidFill>
                  <a:srgbClr val="FF0000"/>
                </a:solidFill>
              </a:rPr>
              <a:t>  Healing and Repair,      </a:t>
            </a:r>
            <a:r>
              <a:rPr lang="en-US" altLang="en-US" sz="5400">
                <a:solidFill>
                  <a:srgbClr val="FF0000"/>
                </a:solidFill>
              </a:rPr>
              <a:t>Lecture 2</a:t>
            </a:r>
            <a:endParaRPr lang="en-US" altLang="en-US" sz="5400" dirty="0">
              <a:solidFill>
                <a:srgbClr val="FF0000"/>
              </a:solidFill>
            </a:endParaRPr>
          </a:p>
          <a:p>
            <a:pPr eaLnBrk="1" hangingPunct="1"/>
            <a:endParaRPr lang="en-US" altLang="en-US" sz="3600" dirty="0">
              <a:solidFill>
                <a:srgbClr val="FFFF00"/>
              </a:solidFill>
            </a:endParaRPr>
          </a:p>
          <a:p>
            <a:pPr eaLnBrk="1" hangingPunct="1"/>
            <a:endParaRPr lang="en-US" altLang="en-US" sz="3600" dirty="0"/>
          </a:p>
          <a:p>
            <a:pPr eaLnBrk="1" hangingPunct="1"/>
            <a:endParaRPr lang="en-US" altLang="en-US" sz="3600" dirty="0"/>
          </a:p>
          <a:p>
            <a:pPr eaLnBrk="1" hangingPunct="1"/>
            <a:endParaRPr lang="en-US" altLang="en-US" sz="3600" dirty="0"/>
          </a:p>
          <a:p>
            <a:pPr eaLnBrk="1" hangingPunct="1"/>
            <a:endParaRPr lang="en-US" altLang="en-US" sz="3600" dirty="0"/>
          </a:p>
          <a:p>
            <a:pPr eaLnBrk="1" hangingPunct="1"/>
            <a:endParaRPr lang="en-US" altLang="en-US" sz="3600" dirty="0"/>
          </a:p>
          <a:p>
            <a:pPr eaLnBrk="1" hangingPunct="1"/>
            <a:endParaRPr lang="en-US" altLang="en-US" sz="3600" dirty="0"/>
          </a:p>
          <a:p>
            <a:pPr eaLnBrk="1" hangingPunct="1"/>
            <a:endParaRPr lang="en-US" altLang="en-US" sz="3600" dirty="0"/>
          </a:p>
        </p:txBody>
      </p:sp>
      <p:sp>
        <p:nvSpPr>
          <p:cNvPr id="7" name="Rectangle 6"/>
          <p:cNvSpPr/>
          <p:nvPr/>
        </p:nvSpPr>
        <p:spPr>
          <a:xfrm>
            <a:off x="2741613" y="4203700"/>
            <a:ext cx="6378575" cy="584200"/>
          </a:xfrm>
          <a:prstGeom prst="rect">
            <a:avLst/>
          </a:prstGeom>
        </p:spPr>
        <p:txBody>
          <a:bodyPr wrap="none">
            <a:spAutoFit/>
          </a:bodyPr>
          <a:lstStyle/>
          <a:p>
            <a:pPr>
              <a:defRPr/>
            </a:pPr>
            <a:r>
              <a:rPr lang="en-US" sz="3200" b="1" dirty="0">
                <a:solidFill>
                  <a:srgbClr val="FF0000"/>
                </a:solidFill>
                <a:latin typeface="+mj-lt"/>
                <a:cs typeface="+mn-cs"/>
              </a:rPr>
              <a:t>Dr. </a:t>
            </a:r>
            <a:r>
              <a:rPr lang="en-US" sz="3200" b="1" dirty="0" err="1">
                <a:solidFill>
                  <a:srgbClr val="FF0000"/>
                </a:solidFill>
                <a:latin typeface="+mj-lt"/>
                <a:cs typeface="+mn-cs"/>
              </a:rPr>
              <a:t>Bushra</a:t>
            </a:r>
            <a:r>
              <a:rPr lang="en-US" sz="3200" b="1" dirty="0">
                <a:solidFill>
                  <a:srgbClr val="FF0000"/>
                </a:solidFill>
                <a:latin typeface="+mj-lt"/>
                <a:cs typeface="+mn-cs"/>
              </a:rPr>
              <a:t> Al-</a:t>
            </a:r>
            <a:r>
              <a:rPr lang="en-US" sz="3200" b="1" dirty="0" err="1">
                <a:solidFill>
                  <a:srgbClr val="FF0000"/>
                </a:solidFill>
                <a:latin typeface="+mj-lt"/>
                <a:cs typeface="+mn-cs"/>
              </a:rPr>
              <a:t>Tarawneh</a:t>
            </a:r>
            <a:r>
              <a:rPr lang="en-US" sz="3200" b="1" dirty="0">
                <a:solidFill>
                  <a:srgbClr val="FF0000"/>
                </a:solidFill>
                <a:latin typeface="+mj-lt"/>
                <a:cs typeface="+mn-cs"/>
              </a:rPr>
              <a:t>, MD</a:t>
            </a:r>
          </a:p>
        </p:txBody>
      </p:sp>
    </p:spTree>
    <p:extLst>
      <p:ext uri="{BB962C8B-B14F-4D97-AF65-F5344CB8AC3E}">
        <p14:creationId xmlns:p14="http://schemas.microsoft.com/office/powerpoint/2010/main" val="210585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38"/>
            <a:ext cx="7632848" cy="1694569"/>
          </a:xfrm>
        </p:spPr>
        <p:txBody>
          <a:bodyPr/>
          <a:lstStyle/>
          <a:p>
            <a:r>
              <a:rPr lang="en-US" dirty="0"/>
              <a:t>Steps in Scar Formation …. Continue</a:t>
            </a:r>
            <a:br>
              <a:rPr lang="en-US" dirty="0"/>
            </a:br>
            <a:r>
              <a:rPr lang="en-US" i="1" dirty="0"/>
              <a:t>Angiogenesis</a:t>
            </a:r>
            <a:br>
              <a:rPr lang="en-US" i="1" dirty="0"/>
            </a:br>
            <a:endParaRPr lang="en-US" dirty="0"/>
          </a:p>
        </p:txBody>
      </p:sp>
      <p:sp>
        <p:nvSpPr>
          <p:cNvPr id="3" name="Content Placeholder 2"/>
          <p:cNvSpPr>
            <a:spLocks noGrp="1"/>
          </p:cNvSpPr>
          <p:nvPr>
            <p:ph sz="quarter" idx="1"/>
          </p:nvPr>
        </p:nvSpPr>
        <p:spPr>
          <a:xfrm>
            <a:off x="179512" y="1700808"/>
            <a:ext cx="8640960" cy="4773144"/>
          </a:xfrm>
        </p:spPr>
        <p:txBody>
          <a:bodyPr>
            <a:normAutofit/>
          </a:bodyPr>
          <a:lstStyle/>
          <a:p>
            <a:pPr marL="0" indent="0">
              <a:buNone/>
            </a:pPr>
            <a:r>
              <a:rPr lang="en-US" b="1" dirty="0"/>
              <a:t>Angiogenesis is the process of new blood vessel development from existing vessels. </a:t>
            </a:r>
          </a:p>
          <a:p>
            <a:pPr marL="0" indent="0">
              <a:buNone/>
            </a:pPr>
            <a:endParaRPr lang="en-US" b="1" dirty="0"/>
          </a:p>
          <a:p>
            <a:pPr marL="0" indent="0">
              <a:buNone/>
            </a:pPr>
            <a:r>
              <a:rPr lang="en-US" dirty="0"/>
              <a:t>- It is critical in healing at sites of injury, in the development of collateral circulations at sites of ischemia, and in allowing tumors to increase in size beyond the constraints of their original blood supply.</a:t>
            </a:r>
          </a:p>
          <a:p>
            <a:pPr marL="0" indent="0">
              <a:buNone/>
            </a:pPr>
            <a:r>
              <a:rPr lang="en-US" dirty="0"/>
              <a:t>- Angiogenesis involves sprouting of new vessels from</a:t>
            </a:r>
          </a:p>
          <a:p>
            <a:pPr marL="0" indent="0">
              <a:buNone/>
            </a:pPr>
            <a:r>
              <a:rPr lang="en-US" dirty="0"/>
              <a:t>existing ones.</a:t>
            </a:r>
          </a:p>
        </p:txBody>
      </p:sp>
    </p:spTree>
    <p:extLst>
      <p:ext uri="{BB962C8B-B14F-4D97-AF65-F5344CB8AC3E}">
        <p14:creationId xmlns:p14="http://schemas.microsoft.com/office/powerpoint/2010/main" val="209373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992124"/>
            <a:ext cx="9036496" cy="5533220"/>
          </a:xfrm>
        </p:spPr>
        <p:txBody>
          <a:bodyPr>
            <a:normAutofit fontScale="92500" lnSpcReduction="10000"/>
          </a:bodyPr>
          <a:lstStyle/>
          <a:p>
            <a:pPr marL="0" indent="0">
              <a:buNone/>
            </a:pPr>
            <a:r>
              <a:rPr lang="en-US" dirty="0"/>
              <a:t>• Vasodilation in response to NO and increased permeability</a:t>
            </a:r>
          </a:p>
          <a:p>
            <a:pPr marL="0" indent="0">
              <a:buNone/>
            </a:pPr>
            <a:r>
              <a:rPr lang="en-US" dirty="0"/>
              <a:t>induced by VEGF.</a:t>
            </a:r>
          </a:p>
          <a:p>
            <a:pPr marL="0" indent="0">
              <a:buNone/>
            </a:pPr>
            <a:r>
              <a:rPr lang="en-US" dirty="0"/>
              <a:t>• Separation of </a:t>
            </a:r>
            <a:r>
              <a:rPr lang="en-US" dirty="0" err="1"/>
              <a:t>pericytes</a:t>
            </a:r>
            <a:r>
              <a:rPr lang="en-US" dirty="0"/>
              <a:t> from the </a:t>
            </a:r>
            <a:r>
              <a:rPr lang="en-US" dirty="0" err="1"/>
              <a:t>abluminal</a:t>
            </a:r>
            <a:r>
              <a:rPr lang="en-US" dirty="0"/>
              <a:t> surface and </a:t>
            </a:r>
          </a:p>
          <a:p>
            <a:pPr marL="0" indent="0">
              <a:buNone/>
            </a:pPr>
            <a:r>
              <a:rPr lang="en-US" dirty="0"/>
              <a:t>breakdown of the basement membrane to allow formation of a vessel sprout.</a:t>
            </a:r>
          </a:p>
          <a:p>
            <a:pPr marL="0" indent="0">
              <a:buNone/>
            </a:pPr>
            <a:r>
              <a:rPr lang="en-US" dirty="0"/>
              <a:t>• Migration of endothelial cells toward the area of tissue</a:t>
            </a:r>
          </a:p>
          <a:p>
            <a:pPr marL="0" indent="0">
              <a:buNone/>
            </a:pPr>
            <a:r>
              <a:rPr lang="en-US" dirty="0"/>
              <a:t>Injury.</a:t>
            </a:r>
          </a:p>
          <a:p>
            <a:pPr marL="0" indent="0">
              <a:buNone/>
            </a:pPr>
            <a:r>
              <a:rPr lang="en-US" dirty="0"/>
              <a:t>• Proliferation of endothelial cells just behind the leading</a:t>
            </a:r>
          </a:p>
          <a:p>
            <a:pPr marL="0" indent="0">
              <a:buNone/>
            </a:pPr>
            <a:r>
              <a:rPr lang="en-US" dirty="0"/>
              <a:t>front (“tip”) of migrating cells.</a:t>
            </a:r>
          </a:p>
          <a:p>
            <a:pPr marL="0" indent="0">
              <a:buNone/>
            </a:pPr>
            <a:r>
              <a:rPr lang="en-US" dirty="0"/>
              <a:t>• Remodeling into capillary tubes.</a:t>
            </a:r>
          </a:p>
          <a:p>
            <a:pPr marL="0" indent="0">
              <a:buNone/>
            </a:pPr>
            <a:r>
              <a:rPr lang="en-US" dirty="0"/>
              <a:t>• Recruitment of </a:t>
            </a:r>
            <a:r>
              <a:rPr lang="en-US" dirty="0" err="1"/>
              <a:t>periendothelial</a:t>
            </a:r>
            <a:r>
              <a:rPr lang="en-US" dirty="0"/>
              <a:t> cells (</a:t>
            </a:r>
            <a:r>
              <a:rPr lang="en-US" dirty="0" err="1"/>
              <a:t>pericytes</a:t>
            </a:r>
            <a:r>
              <a:rPr lang="en-US" dirty="0"/>
              <a:t> for small </a:t>
            </a:r>
          </a:p>
          <a:p>
            <a:pPr marL="0" indent="0">
              <a:buNone/>
            </a:pPr>
            <a:r>
              <a:rPr lang="en-US" dirty="0"/>
              <a:t>capillaries and smooth muscle cells for larger vessels) to form the mature vessel.</a:t>
            </a:r>
          </a:p>
          <a:p>
            <a:pPr marL="0" indent="0">
              <a:buNone/>
            </a:pPr>
            <a:r>
              <a:rPr lang="en-US" dirty="0"/>
              <a:t>• Suppression of endothelial proliferation and migration</a:t>
            </a:r>
          </a:p>
          <a:p>
            <a:pPr marL="0" indent="0">
              <a:buNone/>
            </a:pPr>
            <a:r>
              <a:rPr lang="en-US" dirty="0"/>
              <a:t>and deposition of the basement membrane.</a:t>
            </a:r>
          </a:p>
          <a:p>
            <a:pPr marL="0" indent="0">
              <a:buNone/>
            </a:pPr>
            <a:endParaRPr lang="en-US" dirty="0"/>
          </a:p>
        </p:txBody>
      </p:sp>
      <p:sp>
        <p:nvSpPr>
          <p:cNvPr id="4" name="Title 1"/>
          <p:cNvSpPr txBox="1">
            <a:spLocks/>
          </p:cNvSpPr>
          <p:nvPr/>
        </p:nvSpPr>
        <p:spPr>
          <a:xfrm>
            <a:off x="179512" y="6238"/>
            <a:ext cx="7632848" cy="1694569"/>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dirty="0"/>
          </a:p>
        </p:txBody>
      </p:sp>
      <p:sp>
        <p:nvSpPr>
          <p:cNvPr id="5" name="Title 1"/>
          <p:cNvSpPr>
            <a:spLocks noGrp="1"/>
          </p:cNvSpPr>
          <p:nvPr>
            <p:ph type="title"/>
          </p:nvPr>
        </p:nvSpPr>
        <p:spPr>
          <a:xfrm>
            <a:off x="190479" y="419340"/>
            <a:ext cx="7467600" cy="868363"/>
          </a:xfrm>
        </p:spPr>
        <p:txBody>
          <a:bodyPr>
            <a:normAutofit fontScale="90000"/>
          </a:bodyPr>
          <a:lstStyle/>
          <a:p>
            <a:r>
              <a:rPr lang="en-US" dirty="0"/>
              <a:t>The process of angiogenesis</a:t>
            </a:r>
            <a:br>
              <a:rPr lang="en-US" i="1" dirty="0"/>
            </a:br>
            <a:endParaRPr lang="en-US" dirty="0"/>
          </a:p>
        </p:txBody>
      </p:sp>
    </p:spTree>
    <p:extLst>
      <p:ext uri="{BB962C8B-B14F-4D97-AF65-F5344CB8AC3E}">
        <p14:creationId xmlns:p14="http://schemas.microsoft.com/office/powerpoint/2010/main" val="232169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980728"/>
            <a:ext cx="8964488" cy="5760640"/>
          </a:xfrm>
        </p:spPr>
        <p:txBody>
          <a:bodyPr>
            <a:normAutofit fontScale="92500" lnSpcReduction="10000"/>
          </a:bodyPr>
          <a:lstStyle/>
          <a:p>
            <a:pPr marL="0" indent="0">
              <a:buNone/>
            </a:pPr>
            <a:r>
              <a:rPr lang="en-US" dirty="0"/>
              <a:t>Angiogenesis consists of the following steps:</a:t>
            </a:r>
          </a:p>
          <a:p>
            <a:pPr marL="0" indent="0">
              <a:buNone/>
            </a:pPr>
            <a:endParaRPr lang="en-US" dirty="0"/>
          </a:p>
          <a:p>
            <a:pPr marL="0" indent="0">
              <a:buNone/>
            </a:pPr>
            <a:r>
              <a:rPr lang="en-US" dirty="0"/>
              <a:t>• Vasodilation in response to NO and increased permeability induced by VEGF.</a:t>
            </a:r>
          </a:p>
          <a:p>
            <a:pPr marL="0" indent="0">
              <a:buNone/>
            </a:pPr>
            <a:r>
              <a:rPr lang="en-US" dirty="0"/>
              <a:t>• Separation of </a:t>
            </a:r>
            <a:r>
              <a:rPr lang="en-US" dirty="0" err="1"/>
              <a:t>pericytes</a:t>
            </a:r>
            <a:r>
              <a:rPr lang="en-US" dirty="0"/>
              <a:t> from the </a:t>
            </a:r>
            <a:r>
              <a:rPr lang="en-US" dirty="0" err="1"/>
              <a:t>abluminal</a:t>
            </a:r>
            <a:r>
              <a:rPr lang="en-US" dirty="0"/>
              <a:t> surface and breakdown of the basement membrane to allow formation of a vessel sprout.</a:t>
            </a:r>
          </a:p>
          <a:p>
            <a:pPr marL="0" indent="0">
              <a:buNone/>
            </a:pPr>
            <a:r>
              <a:rPr lang="en-US" dirty="0"/>
              <a:t>• Migration of endothelial cells toward the area of tissue injury.</a:t>
            </a:r>
          </a:p>
          <a:p>
            <a:pPr marL="0" indent="0">
              <a:buNone/>
            </a:pPr>
            <a:r>
              <a:rPr lang="en-US" dirty="0"/>
              <a:t>• Proliferation of endothelial cells just behind the leading front (“tip”) of migrating cells.</a:t>
            </a:r>
          </a:p>
          <a:p>
            <a:pPr marL="0" indent="0">
              <a:buNone/>
            </a:pPr>
            <a:r>
              <a:rPr lang="en-US" dirty="0"/>
              <a:t>• Remodeling into capillary tubes.</a:t>
            </a:r>
          </a:p>
          <a:p>
            <a:pPr marL="0" indent="0">
              <a:buNone/>
            </a:pPr>
            <a:r>
              <a:rPr lang="en-US" dirty="0"/>
              <a:t>• Recruitment of </a:t>
            </a:r>
            <a:r>
              <a:rPr lang="en-US" dirty="0" err="1"/>
              <a:t>periendothelial</a:t>
            </a:r>
            <a:r>
              <a:rPr lang="en-US" dirty="0"/>
              <a:t> cells (</a:t>
            </a:r>
            <a:r>
              <a:rPr lang="en-US" dirty="0" err="1"/>
              <a:t>pericytes</a:t>
            </a:r>
            <a:r>
              <a:rPr lang="en-US" dirty="0"/>
              <a:t> for small </a:t>
            </a:r>
          </a:p>
          <a:p>
            <a:pPr marL="0" indent="0">
              <a:buNone/>
            </a:pPr>
            <a:r>
              <a:rPr lang="en-US" dirty="0"/>
              <a:t>capillaries and smooth muscle cells for larger vessels) to form the mature vessel.</a:t>
            </a:r>
          </a:p>
          <a:p>
            <a:pPr marL="0" indent="0">
              <a:buNone/>
            </a:pPr>
            <a:r>
              <a:rPr lang="en-US" dirty="0"/>
              <a:t>• Suppression of endothelial proliferation and migration and deposition of the basement membrane.</a:t>
            </a:r>
          </a:p>
        </p:txBody>
      </p:sp>
      <p:sp>
        <p:nvSpPr>
          <p:cNvPr id="4" name="Title 1"/>
          <p:cNvSpPr txBox="1">
            <a:spLocks/>
          </p:cNvSpPr>
          <p:nvPr/>
        </p:nvSpPr>
        <p:spPr>
          <a:xfrm>
            <a:off x="179512" y="6238"/>
            <a:ext cx="7632848" cy="1694569"/>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dirty="0"/>
          </a:p>
        </p:txBody>
      </p:sp>
      <p:sp>
        <p:nvSpPr>
          <p:cNvPr id="5" name="Title 1"/>
          <p:cNvSpPr>
            <a:spLocks noGrp="1"/>
          </p:cNvSpPr>
          <p:nvPr>
            <p:ph type="title"/>
          </p:nvPr>
        </p:nvSpPr>
        <p:spPr>
          <a:xfrm>
            <a:off x="179512" y="419340"/>
            <a:ext cx="7467600" cy="868363"/>
          </a:xfrm>
        </p:spPr>
        <p:txBody>
          <a:bodyPr>
            <a:normAutofit fontScale="90000"/>
          </a:bodyPr>
          <a:lstStyle/>
          <a:p>
            <a:r>
              <a:rPr lang="en-US" dirty="0"/>
              <a:t>The process of angiogenesis</a:t>
            </a:r>
            <a:br>
              <a:rPr lang="en-US" i="1" dirty="0"/>
            </a:br>
            <a:endParaRPr lang="en-US" dirty="0"/>
          </a:p>
        </p:txBody>
      </p:sp>
    </p:spTree>
    <p:extLst>
      <p:ext uri="{BB962C8B-B14F-4D97-AF65-F5344CB8AC3E}">
        <p14:creationId xmlns:p14="http://schemas.microsoft.com/office/powerpoint/2010/main" val="315734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640"/>
            <a:ext cx="6696744" cy="648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84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55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36"/>
            <a:ext cx="8753636" cy="2161192"/>
          </a:xfrm>
        </p:spPr>
        <p:txBody>
          <a:bodyPr>
            <a:normAutofit fontScale="90000"/>
          </a:bodyPr>
          <a:lstStyle/>
          <a:p>
            <a:r>
              <a:rPr lang="en-US" sz="2800" dirty="0"/>
              <a:t>The process of </a:t>
            </a:r>
            <a:r>
              <a:rPr lang="en-US" sz="2800" dirty="0">
                <a:solidFill>
                  <a:schemeClr val="accent3"/>
                </a:solidFill>
              </a:rPr>
              <a:t>angiogenesis</a:t>
            </a:r>
            <a:r>
              <a:rPr lang="en-US" sz="2800" dirty="0"/>
              <a:t> involves several signaling pathways, cell–cell interactions, ECM proteins, and tissue</a:t>
            </a:r>
            <a:br>
              <a:rPr lang="en-US" sz="2800" dirty="0"/>
            </a:br>
            <a:r>
              <a:rPr lang="en-US" sz="2800" dirty="0"/>
              <a:t>enzymes</a:t>
            </a:r>
            <a:r>
              <a:rPr lang="en-US" dirty="0"/>
              <a:t>.</a:t>
            </a:r>
            <a:br>
              <a:rPr lang="en-US" dirty="0"/>
            </a:br>
            <a:endParaRPr lang="en-US" dirty="0"/>
          </a:p>
        </p:txBody>
      </p:sp>
      <p:sp>
        <p:nvSpPr>
          <p:cNvPr id="3" name="Content Placeholder 2"/>
          <p:cNvSpPr>
            <a:spLocks noGrp="1"/>
          </p:cNvSpPr>
          <p:nvPr>
            <p:ph sz="quarter" idx="1"/>
          </p:nvPr>
        </p:nvSpPr>
        <p:spPr>
          <a:xfrm>
            <a:off x="0" y="1700808"/>
            <a:ext cx="8964488" cy="4773144"/>
          </a:xfrm>
        </p:spPr>
        <p:txBody>
          <a:bodyPr>
            <a:noAutofit/>
          </a:bodyPr>
          <a:lstStyle/>
          <a:p>
            <a:pPr marL="0" indent="0">
              <a:buNone/>
            </a:pPr>
            <a:r>
              <a:rPr lang="en-US" sz="1800" dirty="0"/>
              <a:t>• Growth factors. VEGFs, mainly VEGF-A stimulates both migration and proliferation of endothelial cells, thus initiating the process of capillary sprouting in angiogenesis. </a:t>
            </a:r>
          </a:p>
          <a:p>
            <a:r>
              <a:rPr lang="en-US" sz="1800" dirty="0"/>
              <a:t>It promotes vasodilation by stimulating the production of NO and contributes to the</a:t>
            </a:r>
          </a:p>
          <a:p>
            <a:pPr marL="0" indent="0">
              <a:buNone/>
            </a:pPr>
            <a:r>
              <a:rPr lang="en-US" sz="1800" dirty="0"/>
              <a:t>formation of the vascular lumen. </a:t>
            </a:r>
          </a:p>
          <a:p>
            <a:r>
              <a:rPr lang="en-US" sz="1800" dirty="0"/>
              <a:t>Fibroblast growth factors (FGFs), mainly FGF-2, stimulate the proliferation of</a:t>
            </a:r>
          </a:p>
          <a:p>
            <a:pPr marL="0" indent="0">
              <a:buNone/>
            </a:pPr>
            <a:r>
              <a:rPr lang="en-US" sz="1800" dirty="0"/>
              <a:t>endothelial cells. They also promote the migration of macrophages and fibroblasts to the damaged area, and stimulate epithelial cell migration to cover epidermal</a:t>
            </a:r>
          </a:p>
          <a:p>
            <a:pPr marL="0" indent="0">
              <a:buNone/>
            </a:pPr>
            <a:r>
              <a:rPr lang="en-US" sz="1800" dirty="0"/>
              <a:t>wounds. </a:t>
            </a:r>
          </a:p>
          <a:p>
            <a:r>
              <a:rPr lang="en-US" sz="1800" dirty="0"/>
              <a:t>Newly formed vessels need to be stabilized by the recruitment of </a:t>
            </a:r>
            <a:r>
              <a:rPr lang="en-US" sz="1800" dirty="0" err="1"/>
              <a:t>pericytes</a:t>
            </a:r>
            <a:r>
              <a:rPr lang="en-US" sz="1800" dirty="0"/>
              <a:t> and smooth muscle cells and by the deposition of connective tissue. </a:t>
            </a:r>
          </a:p>
          <a:p>
            <a:r>
              <a:rPr lang="en-US" sz="1800" dirty="0"/>
              <a:t>PDGF and TGF-β, likely participate in the stabilization process: PDGF recruits</a:t>
            </a:r>
          </a:p>
          <a:p>
            <a:pPr marL="0" indent="0">
              <a:buNone/>
            </a:pPr>
            <a:r>
              <a:rPr lang="en-US" sz="1800" dirty="0"/>
              <a:t>smooth muscle cells and TGF-β suppresses endothelial proliferation and migration, and enhances the production of ECM proteins.</a:t>
            </a:r>
          </a:p>
        </p:txBody>
      </p:sp>
    </p:spTree>
    <p:extLst>
      <p:ext uri="{BB962C8B-B14F-4D97-AF65-F5344CB8AC3E}">
        <p14:creationId xmlns:p14="http://schemas.microsoft.com/office/powerpoint/2010/main" val="218875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39"/>
            <a:ext cx="7467600" cy="868958"/>
          </a:xfrm>
        </p:spPr>
        <p:txBody>
          <a:bodyPr>
            <a:normAutofit fontScale="90000"/>
          </a:bodyPr>
          <a:lstStyle/>
          <a:p>
            <a:r>
              <a:rPr lang="en-US" dirty="0"/>
              <a:t>The process of angiogenesis …. continue</a:t>
            </a:r>
          </a:p>
        </p:txBody>
      </p:sp>
      <p:sp>
        <p:nvSpPr>
          <p:cNvPr id="3" name="Content Placeholder 2"/>
          <p:cNvSpPr>
            <a:spLocks noGrp="1"/>
          </p:cNvSpPr>
          <p:nvPr>
            <p:ph sz="quarter" idx="1"/>
          </p:nvPr>
        </p:nvSpPr>
        <p:spPr>
          <a:xfrm>
            <a:off x="179512" y="836712"/>
            <a:ext cx="8640960" cy="5637240"/>
          </a:xfrm>
        </p:spPr>
        <p:txBody>
          <a:bodyPr>
            <a:normAutofit fontScale="92500"/>
          </a:bodyPr>
          <a:lstStyle/>
          <a:p>
            <a:r>
              <a:rPr lang="en-US" dirty="0"/>
              <a:t>Notch signaling. Through “cross talk” with VEGF, the</a:t>
            </a:r>
          </a:p>
          <a:p>
            <a:pPr marL="0" indent="0">
              <a:buNone/>
            </a:pPr>
            <a:r>
              <a:rPr lang="en-US" dirty="0"/>
              <a:t>Notch signaling pathway regulates the sprouting and</a:t>
            </a:r>
          </a:p>
          <a:p>
            <a:pPr marL="0" indent="0">
              <a:buNone/>
            </a:pPr>
            <a:r>
              <a:rPr lang="en-US" dirty="0"/>
              <a:t>branching of new vessels and thus ensures that the new</a:t>
            </a:r>
          </a:p>
          <a:p>
            <a:pPr marL="0" indent="0">
              <a:buNone/>
            </a:pPr>
            <a:r>
              <a:rPr lang="en-US" dirty="0"/>
              <a:t>vessels that are formed have the proper spacing to effectively</a:t>
            </a:r>
          </a:p>
          <a:p>
            <a:pPr marL="0" indent="0">
              <a:buNone/>
            </a:pPr>
            <a:r>
              <a:rPr lang="en-US" dirty="0"/>
              <a:t>supply the healing tissue with blood.</a:t>
            </a:r>
          </a:p>
          <a:p>
            <a:pPr marL="0" indent="0">
              <a:buNone/>
            </a:pPr>
            <a:endParaRPr lang="en-US" dirty="0"/>
          </a:p>
          <a:p>
            <a:r>
              <a:rPr lang="en-US" dirty="0"/>
              <a:t>ECM proteins participate in the process of vessel sprouting</a:t>
            </a:r>
          </a:p>
          <a:p>
            <a:pPr marL="0" indent="0">
              <a:buNone/>
            </a:pPr>
            <a:r>
              <a:rPr lang="en-US" dirty="0"/>
              <a:t>in angiogenesis, largely through interactions with integrin receptors of endothelial cells and by providing the scaffold for vessel growth.</a:t>
            </a:r>
          </a:p>
          <a:p>
            <a:pPr marL="0" indent="0">
              <a:buNone/>
            </a:pPr>
            <a:endParaRPr lang="en-US" dirty="0"/>
          </a:p>
          <a:p>
            <a:r>
              <a:rPr lang="en-US" dirty="0"/>
              <a:t>Enzymes in the ECM, notably the matrix  </a:t>
            </a:r>
            <a:r>
              <a:rPr lang="en-US" dirty="0" err="1"/>
              <a:t>metalloproteinases</a:t>
            </a:r>
            <a:endParaRPr lang="en-US" dirty="0"/>
          </a:p>
          <a:p>
            <a:pPr marL="0" indent="0">
              <a:buNone/>
            </a:pPr>
            <a:r>
              <a:rPr lang="en-US" dirty="0"/>
              <a:t>(MMPs), degrade the ECM to permit remodeling and extension of the vascular tube.</a:t>
            </a:r>
          </a:p>
        </p:txBody>
      </p:sp>
    </p:spTree>
    <p:extLst>
      <p:ext uri="{BB962C8B-B14F-4D97-AF65-F5344CB8AC3E}">
        <p14:creationId xmlns:p14="http://schemas.microsoft.com/office/powerpoint/2010/main" val="415122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39"/>
            <a:ext cx="7467600" cy="868958"/>
          </a:xfrm>
        </p:spPr>
        <p:txBody>
          <a:bodyPr>
            <a:normAutofit fontScale="90000"/>
          </a:bodyPr>
          <a:lstStyle/>
          <a:p>
            <a:r>
              <a:rPr lang="en-US" dirty="0"/>
              <a:t>The process of angiogenesis …. continue</a:t>
            </a:r>
          </a:p>
        </p:txBody>
      </p:sp>
      <p:sp>
        <p:nvSpPr>
          <p:cNvPr id="3" name="Content Placeholder 2"/>
          <p:cNvSpPr>
            <a:spLocks noGrp="1"/>
          </p:cNvSpPr>
          <p:nvPr>
            <p:ph sz="quarter" idx="1"/>
          </p:nvPr>
        </p:nvSpPr>
        <p:spPr/>
        <p:txBody>
          <a:bodyPr/>
          <a:lstStyle/>
          <a:p>
            <a:r>
              <a:rPr lang="en-US" dirty="0"/>
              <a:t>Newly formed vessels are leaky because of incomplete </a:t>
            </a:r>
            <a:r>
              <a:rPr lang="en-US" dirty="0" err="1"/>
              <a:t>interendothelial</a:t>
            </a:r>
            <a:r>
              <a:rPr lang="en-US" dirty="0"/>
              <a:t> junctions and because VEGF, the growth factor that drives angiogenesis, increases vascular permeability.</a:t>
            </a:r>
          </a:p>
          <a:p>
            <a:pPr marL="0" indent="0">
              <a:buNone/>
            </a:pPr>
            <a:endParaRPr lang="en-US" dirty="0"/>
          </a:p>
          <a:p>
            <a:r>
              <a:rPr lang="en-US" dirty="0"/>
              <a:t>This leakiness accounts in part for the edema that may persist in healing wounds long after the acute inflammatory response has resolved.</a:t>
            </a:r>
          </a:p>
        </p:txBody>
      </p:sp>
    </p:spTree>
    <p:extLst>
      <p:ext uri="{BB962C8B-B14F-4D97-AF65-F5344CB8AC3E}">
        <p14:creationId xmlns:p14="http://schemas.microsoft.com/office/powerpoint/2010/main" val="102224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38"/>
            <a:ext cx="7704856" cy="1190513"/>
          </a:xfrm>
        </p:spPr>
        <p:txBody>
          <a:bodyPr/>
          <a:lstStyle/>
          <a:p>
            <a:r>
              <a:rPr lang="en-US" dirty="0"/>
              <a:t>Steps in Scar Formation …. Continue</a:t>
            </a:r>
            <a:br>
              <a:rPr lang="en-US" dirty="0"/>
            </a:br>
            <a:r>
              <a:rPr lang="en-US" dirty="0"/>
              <a:t>3- Cell proliferation.</a:t>
            </a:r>
          </a:p>
        </p:txBody>
      </p:sp>
      <p:sp>
        <p:nvSpPr>
          <p:cNvPr id="3" name="Content Placeholder 2"/>
          <p:cNvSpPr>
            <a:spLocks noGrp="1"/>
          </p:cNvSpPr>
          <p:nvPr>
            <p:ph sz="quarter" idx="1"/>
          </p:nvPr>
        </p:nvSpPr>
        <p:spPr/>
        <p:txBody>
          <a:bodyPr>
            <a:normAutofit/>
          </a:bodyPr>
          <a:lstStyle/>
          <a:p>
            <a:pPr marL="0" indent="0">
              <a:buNone/>
            </a:pPr>
            <a:r>
              <a:rPr lang="en-US" dirty="0"/>
              <a:t> The combination of proliferating fibroblasts, loose connective tissue, new blood vessels and scattered chronic inflammatory cells, forms a type of tissue that is unique to healing wounds and is called </a:t>
            </a:r>
            <a:r>
              <a:rPr lang="en-US" dirty="0">
                <a:solidFill>
                  <a:schemeClr val="accent3"/>
                </a:solidFill>
              </a:rPr>
              <a:t>granulation tissue.</a:t>
            </a:r>
          </a:p>
          <a:p>
            <a:pPr marL="0" indent="0">
              <a:buNone/>
            </a:pPr>
            <a:endParaRPr lang="en-US" dirty="0"/>
          </a:p>
          <a:p>
            <a:pPr marL="0" indent="0">
              <a:buNone/>
            </a:pPr>
            <a:r>
              <a:rPr lang="en-US" dirty="0"/>
              <a:t> This term derives from its pink, soft, granular</a:t>
            </a:r>
          </a:p>
          <a:p>
            <a:pPr marL="0" indent="0">
              <a:buNone/>
            </a:pPr>
            <a:r>
              <a:rPr lang="en-US" dirty="0"/>
              <a:t>gross appearance, such as that seen beneath the scab of a skin wound.</a:t>
            </a:r>
          </a:p>
        </p:txBody>
      </p:sp>
    </p:spTree>
    <p:extLst>
      <p:ext uri="{BB962C8B-B14F-4D97-AF65-F5344CB8AC3E}">
        <p14:creationId xmlns:p14="http://schemas.microsoft.com/office/powerpoint/2010/main" val="318585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828800"/>
          </a:xfrm>
        </p:spPr>
        <p:txBody>
          <a:bodyPr>
            <a:noAutofit/>
          </a:bodyPr>
          <a:lstStyle/>
          <a:p>
            <a:pPr algn="l" eaLnBrk="1" hangingPunct="1">
              <a:defRPr/>
            </a:pPr>
            <a:r>
              <a:rPr lang="en-US" sz="2400" b="1" u="sng" dirty="0">
                <a:solidFill>
                  <a:schemeClr val="tx1"/>
                </a:solidFill>
              </a:rPr>
              <a:t>Granulation tissue :</a:t>
            </a:r>
            <a:br>
              <a:rPr lang="en-US" sz="2400" b="1" u="sng" dirty="0">
                <a:solidFill>
                  <a:schemeClr val="tx1"/>
                </a:solidFill>
              </a:rPr>
            </a:br>
            <a:r>
              <a:rPr lang="en-US" sz="2400" b="1" dirty="0">
                <a:solidFill>
                  <a:schemeClr val="tx1"/>
                </a:solidFill>
              </a:rPr>
              <a:t>Specialized type of tissue that is  characteristic of </a:t>
            </a:r>
            <a:br>
              <a:rPr lang="en-US" sz="2400" b="1" dirty="0">
                <a:solidFill>
                  <a:schemeClr val="tx1"/>
                </a:solidFill>
              </a:rPr>
            </a:br>
            <a:r>
              <a:rPr lang="en-US" sz="2400" b="1" dirty="0">
                <a:solidFill>
                  <a:schemeClr val="tx1"/>
                </a:solidFill>
              </a:rPr>
              <a:t>healing process. The term granulation tissue </a:t>
            </a:r>
            <a:br>
              <a:rPr lang="en-US" sz="2400" b="1" dirty="0">
                <a:solidFill>
                  <a:schemeClr val="tx1"/>
                </a:solidFill>
              </a:rPr>
            </a:br>
            <a:r>
              <a:rPr lang="en-US" sz="2400" b="1" dirty="0">
                <a:solidFill>
                  <a:schemeClr val="tx1"/>
                </a:solidFill>
              </a:rPr>
              <a:t>derives from:</a:t>
            </a:r>
            <a:br>
              <a:rPr lang="en-US" sz="2400" b="1" dirty="0">
                <a:solidFill>
                  <a:schemeClr val="tx1"/>
                </a:solidFill>
              </a:rPr>
            </a:br>
            <a:r>
              <a:rPr lang="en-US" sz="2400" b="1" dirty="0">
                <a:solidFill>
                  <a:schemeClr val="tx1"/>
                </a:solidFill>
              </a:rPr>
              <a:t>Pink, soft, granular gross appearance.</a:t>
            </a:r>
            <a:br>
              <a:rPr lang="en-US" sz="2400" b="1" dirty="0">
                <a:solidFill>
                  <a:schemeClr val="tx1"/>
                </a:solidFill>
              </a:rPr>
            </a:br>
            <a:endParaRPr lang="ar-JO" sz="2400" dirty="0">
              <a:solidFill>
                <a:schemeClr val="tx1"/>
              </a:solidFill>
            </a:endParaRPr>
          </a:p>
        </p:txBody>
      </p:sp>
      <p:pic>
        <p:nvPicPr>
          <p:cNvPr id="8195" name="Picture 2" descr="C:\Users\Mohammed\Desktop\maxresdefault.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514600"/>
            <a:ext cx="7467600" cy="3856036"/>
          </a:xfrm>
          <a:noFill/>
        </p:spPr>
      </p:pic>
    </p:spTree>
    <p:extLst>
      <p:ext uri="{BB962C8B-B14F-4D97-AF65-F5344CB8AC3E}">
        <p14:creationId xmlns:p14="http://schemas.microsoft.com/office/powerpoint/2010/main" val="394144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600200"/>
            <a:ext cx="8496944" cy="4873752"/>
          </a:xfrm>
        </p:spPr>
        <p:txBody>
          <a:bodyPr/>
          <a:lstStyle/>
          <a:p>
            <a:r>
              <a:rPr lang="en-US" dirty="0"/>
              <a:t>Healing of skin wounds can be classified into healing by first intention (primary union), referring to epithelial regeneration with minimal scarring, as in well-apposed surgical incisions.</a:t>
            </a:r>
          </a:p>
          <a:p>
            <a:endParaRPr lang="en-US" dirty="0"/>
          </a:p>
          <a:p>
            <a:r>
              <a:rPr lang="en-US" dirty="0"/>
              <a:t>Healing by second intention (secondary union), referring to larger wounds that heal by a combination of regeneration and scarring.</a:t>
            </a:r>
          </a:p>
        </p:txBody>
      </p:sp>
    </p:spTree>
    <p:extLst>
      <p:ext uri="{BB962C8B-B14F-4D97-AF65-F5344CB8AC3E}">
        <p14:creationId xmlns:p14="http://schemas.microsoft.com/office/powerpoint/2010/main" val="134787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0" y="0"/>
            <a:ext cx="9144000" cy="2667000"/>
          </a:xfrm>
        </p:spPr>
        <p:txBody>
          <a:bodyPr/>
          <a:lstStyle/>
          <a:p>
            <a:pPr eaLnBrk="1" hangingPunct="1">
              <a:lnSpc>
                <a:spcPct val="90000"/>
              </a:lnSpc>
              <a:buFontTx/>
              <a:buNone/>
            </a:pPr>
            <a:r>
              <a:rPr lang="en-US" altLang="en-US" b="1" dirty="0">
                <a:solidFill>
                  <a:srgbClr val="FF0000"/>
                </a:solidFill>
              </a:rPr>
              <a:t> </a:t>
            </a:r>
            <a:r>
              <a:rPr lang="en-US" altLang="en-US" b="1" u="sng" dirty="0">
                <a:solidFill>
                  <a:srgbClr val="FF0000"/>
                </a:solidFill>
              </a:rPr>
              <a:t>Histologic appearance of </a:t>
            </a:r>
            <a:r>
              <a:rPr lang="en-US" altLang="en-US" b="1" u="sng" dirty="0" err="1">
                <a:solidFill>
                  <a:srgbClr val="FF0000"/>
                </a:solidFill>
              </a:rPr>
              <a:t>grnulation</a:t>
            </a:r>
            <a:r>
              <a:rPr lang="en-US" altLang="en-US" b="1" u="sng" dirty="0">
                <a:solidFill>
                  <a:srgbClr val="FF0000"/>
                </a:solidFill>
              </a:rPr>
              <a:t> tissue:</a:t>
            </a:r>
          </a:p>
          <a:p>
            <a:pPr eaLnBrk="1" hangingPunct="1">
              <a:lnSpc>
                <a:spcPct val="90000"/>
              </a:lnSpc>
              <a:buFontTx/>
              <a:buNone/>
            </a:pPr>
            <a:r>
              <a:rPr lang="en-US" altLang="en-US" b="1" dirty="0"/>
              <a:t>1. Proliferating fibroblasts. </a:t>
            </a:r>
          </a:p>
          <a:p>
            <a:pPr eaLnBrk="1" hangingPunct="1">
              <a:lnSpc>
                <a:spcPct val="90000"/>
              </a:lnSpc>
              <a:buFontTx/>
              <a:buNone/>
            </a:pPr>
            <a:r>
              <a:rPr lang="en-US" altLang="en-US" b="1" dirty="0"/>
              <a:t>2. Formation of new capillaries.(Angiogenesis)</a:t>
            </a:r>
          </a:p>
          <a:p>
            <a:pPr eaLnBrk="1" hangingPunct="1">
              <a:lnSpc>
                <a:spcPct val="90000"/>
              </a:lnSpc>
              <a:buFontTx/>
              <a:buNone/>
            </a:pPr>
            <a:r>
              <a:rPr lang="en-US" altLang="en-US" b="1" dirty="0"/>
              <a:t>3. Loose ECM formation.</a:t>
            </a:r>
          </a:p>
          <a:p>
            <a:endParaRPr lang="ar-JO" altLang="en-US" dirty="0"/>
          </a:p>
        </p:txBody>
      </p:sp>
      <p:pic>
        <p:nvPicPr>
          <p:cNvPr id="9219" name="Picture 3" descr="C:\Users\Mohammed\Desktop\Granulation_tissue_low_p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29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 y="1196752"/>
            <a:ext cx="909637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13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9217024" cy="868958"/>
          </a:xfrm>
        </p:spPr>
        <p:txBody>
          <a:bodyPr>
            <a:normAutofit fontScale="90000"/>
          </a:bodyPr>
          <a:lstStyle/>
          <a:p>
            <a:r>
              <a:rPr lang="en-US" dirty="0"/>
              <a:t>Steps in Scar Formation …. Continue</a:t>
            </a:r>
            <a:br>
              <a:rPr lang="en-US" dirty="0"/>
            </a:br>
            <a:r>
              <a:rPr lang="en-US" dirty="0"/>
              <a:t>4- Activation of Fibroblasts and Deposition of Connective Tissue</a:t>
            </a:r>
            <a:br>
              <a:rPr lang="en-US" dirty="0"/>
            </a:br>
            <a:endParaRPr lang="en-US" dirty="0"/>
          </a:p>
        </p:txBody>
      </p:sp>
      <p:sp>
        <p:nvSpPr>
          <p:cNvPr id="3" name="Content Placeholder 2"/>
          <p:cNvSpPr>
            <a:spLocks noGrp="1"/>
          </p:cNvSpPr>
          <p:nvPr>
            <p:ph sz="quarter" idx="1"/>
          </p:nvPr>
        </p:nvSpPr>
        <p:spPr>
          <a:xfrm>
            <a:off x="179512" y="1412776"/>
            <a:ext cx="8712968" cy="5061176"/>
          </a:xfrm>
        </p:spPr>
        <p:txBody>
          <a:bodyPr>
            <a:normAutofit fontScale="85000" lnSpcReduction="20000"/>
          </a:bodyPr>
          <a:lstStyle/>
          <a:p>
            <a:pPr marL="0" indent="0">
              <a:buNone/>
            </a:pPr>
            <a:r>
              <a:rPr lang="en-US" dirty="0"/>
              <a:t>The laying down of connective tissue occurs in two steps:</a:t>
            </a:r>
          </a:p>
          <a:p>
            <a:pPr marL="0" indent="0">
              <a:buNone/>
            </a:pPr>
            <a:r>
              <a:rPr lang="en-US" dirty="0"/>
              <a:t>(1) migration and proliferation of fibroblasts into the site of injury .</a:t>
            </a:r>
          </a:p>
          <a:p>
            <a:pPr marL="0" indent="0">
              <a:buNone/>
            </a:pPr>
            <a:r>
              <a:rPr lang="en-US" dirty="0"/>
              <a:t>(2) deposition of ECM proteins produced by these cells.</a:t>
            </a:r>
          </a:p>
          <a:p>
            <a:pPr marL="0" indent="0">
              <a:buNone/>
            </a:pPr>
            <a:r>
              <a:rPr lang="en-US" dirty="0"/>
              <a:t> </a:t>
            </a:r>
          </a:p>
          <a:p>
            <a:r>
              <a:rPr lang="en-US" dirty="0"/>
              <a:t>These processes are orchestrated by locally produced cytokines and growth factors, including PDGF, FGF-2, and TGF-β.</a:t>
            </a:r>
          </a:p>
          <a:p>
            <a:pPr marL="0" indent="0">
              <a:buNone/>
            </a:pPr>
            <a:endParaRPr lang="en-US" dirty="0"/>
          </a:p>
          <a:p>
            <a:r>
              <a:rPr lang="en-US" dirty="0"/>
              <a:t>In response to cytokines and growth factors, fibroblasts enter the wound from the edges and migrate toward the center. Some of these cells may differentiate into cells called </a:t>
            </a:r>
            <a:r>
              <a:rPr lang="en-US" dirty="0" err="1"/>
              <a:t>myofibroblasts</a:t>
            </a:r>
            <a:r>
              <a:rPr lang="en-US" dirty="0"/>
              <a:t>, which contain smooth muscle actin and have increased contractile activity, and serve to close the wound by pulling its margins toward the center.</a:t>
            </a:r>
          </a:p>
          <a:p>
            <a:pPr marL="0" indent="0">
              <a:buNone/>
            </a:pPr>
            <a:endParaRPr lang="en-US" dirty="0"/>
          </a:p>
          <a:p>
            <a:r>
              <a:rPr lang="en-US" dirty="0"/>
              <a:t> Activated fibroblasts and </a:t>
            </a:r>
            <a:r>
              <a:rPr lang="en-US" dirty="0" err="1"/>
              <a:t>myofibroblasts</a:t>
            </a:r>
            <a:r>
              <a:rPr lang="en-US" dirty="0"/>
              <a:t> also increase their</a:t>
            </a:r>
          </a:p>
          <a:p>
            <a:pPr marL="0" indent="0">
              <a:buNone/>
            </a:pPr>
            <a:r>
              <a:rPr lang="en-US" dirty="0"/>
              <a:t>synthetic activity and produce connective tissue proteins, mainly collagen, which is the major component of the fully developed scar.</a:t>
            </a:r>
          </a:p>
          <a:p>
            <a:pPr marL="0" indent="0">
              <a:buNone/>
            </a:pPr>
            <a:endParaRPr lang="en-US" dirty="0"/>
          </a:p>
        </p:txBody>
      </p:sp>
    </p:spTree>
    <p:extLst>
      <p:ext uri="{BB962C8B-B14F-4D97-AF65-F5344CB8AC3E}">
        <p14:creationId xmlns:p14="http://schemas.microsoft.com/office/powerpoint/2010/main" val="3185852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descr="C:\Users\Mohammed\Desktop\Figure-1-Differentiation-steps-of-fibroblasts-towards-myofibroblast-subt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p:spPr>
      </p:pic>
    </p:spTree>
    <p:extLst>
      <p:ext uri="{BB962C8B-B14F-4D97-AF65-F5344CB8AC3E}">
        <p14:creationId xmlns:p14="http://schemas.microsoft.com/office/powerpoint/2010/main" val="216630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260648"/>
            <a:ext cx="8784976" cy="6213304"/>
          </a:xfrm>
        </p:spPr>
        <p:txBody>
          <a:bodyPr>
            <a:normAutofit fontScale="92500" lnSpcReduction="20000"/>
          </a:bodyPr>
          <a:lstStyle/>
          <a:p>
            <a:pPr marL="0" indent="0">
              <a:buNone/>
            </a:pPr>
            <a:r>
              <a:rPr lang="en-US" b="1" i="1" dirty="0"/>
              <a:t>TGF</a:t>
            </a:r>
            <a:r>
              <a:rPr lang="en-US" b="1" dirty="0"/>
              <a:t>-</a:t>
            </a:r>
            <a:r>
              <a:rPr lang="en-US" b="1" i="1" dirty="0"/>
              <a:t>β </a:t>
            </a:r>
            <a:r>
              <a:rPr lang="en-US" b="1" dirty="0"/>
              <a:t>is the most important cytokine for the synthesis</a:t>
            </a:r>
          </a:p>
          <a:p>
            <a:pPr marL="0" indent="0">
              <a:buNone/>
            </a:pPr>
            <a:r>
              <a:rPr lang="en-US" b="1" dirty="0"/>
              <a:t>and deposition of connective tissue proteins.</a:t>
            </a:r>
          </a:p>
          <a:p>
            <a:pPr marL="0" indent="0">
              <a:buNone/>
            </a:pPr>
            <a:r>
              <a:rPr lang="en-US" b="1" dirty="0"/>
              <a:t> </a:t>
            </a:r>
          </a:p>
          <a:p>
            <a:r>
              <a:rPr lang="en-US" dirty="0"/>
              <a:t>It is produced by most of the cells in granulation tissue, including alternatively activated macrophages. </a:t>
            </a:r>
          </a:p>
          <a:p>
            <a:endParaRPr lang="en-US" dirty="0"/>
          </a:p>
          <a:p>
            <a:r>
              <a:rPr lang="en-US" dirty="0"/>
              <a:t>TGF-β stimulates fibroblast migration and proliferation, increases the synthesis of collagen and </a:t>
            </a:r>
            <a:r>
              <a:rPr lang="en-US" dirty="0" err="1"/>
              <a:t>fibronectin</a:t>
            </a:r>
            <a:r>
              <a:rPr lang="en-US" dirty="0"/>
              <a:t>, and decreases the degradation of ECM by inhibiting</a:t>
            </a:r>
          </a:p>
          <a:p>
            <a:pPr marL="0" indent="0">
              <a:buNone/>
            </a:pPr>
            <a:r>
              <a:rPr lang="en-US" dirty="0" err="1"/>
              <a:t>metalloproteinases</a:t>
            </a:r>
            <a:r>
              <a:rPr lang="en-US" dirty="0"/>
              <a:t>. </a:t>
            </a:r>
          </a:p>
          <a:p>
            <a:pPr marL="0" indent="0">
              <a:buNone/>
            </a:pPr>
            <a:endParaRPr lang="en-US" dirty="0"/>
          </a:p>
          <a:p>
            <a:r>
              <a:rPr lang="en-US" dirty="0"/>
              <a:t>TGF-β is involved not only in scar formation after injury but also in the development of fibrosis in lung, liver, and kidneys that follows chronic inflammation.</a:t>
            </a:r>
          </a:p>
          <a:p>
            <a:endParaRPr lang="en-US" dirty="0"/>
          </a:p>
          <a:p>
            <a:r>
              <a:rPr lang="en-US" dirty="0"/>
              <a:t>TGF-β also has anti-inflammatory effects that serve to</a:t>
            </a:r>
          </a:p>
          <a:p>
            <a:pPr marL="0" indent="0">
              <a:buNone/>
            </a:pPr>
            <a:r>
              <a:rPr lang="en-US" dirty="0"/>
              <a:t>limit and terminate inflammatory responses. It does this by</a:t>
            </a:r>
          </a:p>
          <a:p>
            <a:pPr marL="0" indent="0">
              <a:buNone/>
            </a:pPr>
            <a:r>
              <a:rPr lang="en-US" dirty="0"/>
              <a:t>inhibiting lymphocyte proliferation and the activity of</a:t>
            </a:r>
          </a:p>
          <a:p>
            <a:pPr marL="0" indent="0">
              <a:buNone/>
            </a:pPr>
            <a:r>
              <a:rPr lang="en-US" dirty="0"/>
              <a:t>other leukocytes.</a:t>
            </a:r>
          </a:p>
        </p:txBody>
      </p:sp>
    </p:spTree>
    <p:extLst>
      <p:ext uri="{BB962C8B-B14F-4D97-AF65-F5344CB8AC3E}">
        <p14:creationId xmlns:p14="http://schemas.microsoft.com/office/powerpoint/2010/main" val="314603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7467600" cy="868958"/>
          </a:xfrm>
        </p:spPr>
        <p:txBody>
          <a:bodyPr>
            <a:normAutofit fontScale="90000"/>
          </a:bodyPr>
          <a:lstStyle/>
          <a:p>
            <a:r>
              <a:rPr lang="en-US" dirty="0"/>
              <a:t>Steps in Scar Formation …. Continue</a:t>
            </a:r>
            <a:br>
              <a:rPr lang="en-US" dirty="0"/>
            </a:br>
            <a:r>
              <a:rPr lang="en-US" dirty="0"/>
              <a:t>5- Remodeling. </a:t>
            </a:r>
            <a:br>
              <a:rPr lang="en-US" dirty="0"/>
            </a:br>
            <a:endParaRPr lang="en-US" dirty="0"/>
          </a:p>
        </p:txBody>
      </p:sp>
      <p:sp>
        <p:nvSpPr>
          <p:cNvPr id="3" name="Content Placeholder 2"/>
          <p:cNvSpPr>
            <a:spLocks noGrp="1"/>
          </p:cNvSpPr>
          <p:nvPr>
            <p:ph sz="quarter" idx="1"/>
          </p:nvPr>
        </p:nvSpPr>
        <p:spPr>
          <a:xfrm>
            <a:off x="179512" y="1600200"/>
            <a:ext cx="8712968" cy="4873752"/>
          </a:xfrm>
        </p:spPr>
        <p:txBody>
          <a:bodyPr/>
          <a:lstStyle/>
          <a:p>
            <a:pPr marL="0" indent="0">
              <a:buNone/>
            </a:pPr>
            <a:r>
              <a:rPr lang="en-US" dirty="0"/>
              <a:t>The connective tissue that has been deposited by fibroblasts is reorganized to produce the stable fibrous scar.</a:t>
            </a:r>
          </a:p>
          <a:p>
            <a:pPr marL="0" indent="0">
              <a:buNone/>
            </a:pPr>
            <a:endParaRPr lang="en-US" dirty="0"/>
          </a:p>
          <a:p>
            <a:r>
              <a:rPr lang="en-US" dirty="0"/>
              <a:t> This process begins 2 to 3 weeks after injury and may continue for months or years.</a:t>
            </a:r>
          </a:p>
        </p:txBody>
      </p:sp>
    </p:spTree>
    <p:extLst>
      <p:ext uri="{BB962C8B-B14F-4D97-AF65-F5344CB8AC3E}">
        <p14:creationId xmlns:p14="http://schemas.microsoft.com/office/powerpoint/2010/main" val="1262916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7467600" cy="868958"/>
          </a:xfrm>
        </p:spPr>
        <p:txBody>
          <a:bodyPr>
            <a:normAutofit fontScale="90000"/>
          </a:bodyPr>
          <a:lstStyle/>
          <a:p>
            <a:r>
              <a:rPr lang="en-US" dirty="0"/>
              <a:t>Steps in Scar Formation …. Continue</a:t>
            </a:r>
            <a:br>
              <a:rPr lang="en-US" dirty="0"/>
            </a:br>
            <a:r>
              <a:rPr lang="en-US" dirty="0"/>
              <a:t>5-Remodeling of Connective Tissue</a:t>
            </a:r>
            <a:br>
              <a:rPr lang="en-US" dirty="0"/>
            </a:br>
            <a:endParaRPr lang="en-US" dirty="0"/>
          </a:p>
        </p:txBody>
      </p:sp>
      <p:sp>
        <p:nvSpPr>
          <p:cNvPr id="3" name="Content Placeholder 2"/>
          <p:cNvSpPr>
            <a:spLocks noGrp="1"/>
          </p:cNvSpPr>
          <p:nvPr>
            <p:ph sz="quarter" idx="1"/>
          </p:nvPr>
        </p:nvSpPr>
        <p:spPr>
          <a:xfrm>
            <a:off x="179512" y="1124744"/>
            <a:ext cx="9515400" cy="6437312"/>
          </a:xfrm>
        </p:spPr>
        <p:txBody>
          <a:bodyPr>
            <a:normAutofit/>
          </a:bodyPr>
          <a:lstStyle/>
          <a:p>
            <a:r>
              <a:rPr lang="en-US" dirty="0"/>
              <a:t>After the scar is formed, it is remodeled to increase its</a:t>
            </a:r>
          </a:p>
          <a:p>
            <a:pPr marL="0" indent="0">
              <a:buNone/>
            </a:pPr>
            <a:r>
              <a:rPr lang="en-US" dirty="0"/>
              <a:t>strength and contract it.</a:t>
            </a:r>
          </a:p>
          <a:p>
            <a:pPr marL="0" indent="0">
              <a:buNone/>
            </a:pPr>
            <a:endParaRPr lang="en-US" sz="1400" dirty="0"/>
          </a:p>
          <a:p>
            <a:r>
              <a:rPr lang="en-US" dirty="0"/>
              <a:t> Wound strength increases because of cross-linking of collagen and increased size of collagen fibers. </a:t>
            </a:r>
          </a:p>
          <a:p>
            <a:endParaRPr lang="en-US" sz="1000" dirty="0"/>
          </a:p>
          <a:p>
            <a:r>
              <a:rPr lang="en-US" dirty="0"/>
              <a:t>In addition, there is a shift of the type of collagen</a:t>
            </a:r>
          </a:p>
          <a:p>
            <a:pPr marL="0" indent="0">
              <a:buNone/>
            </a:pPr>
            <a:r>
              <a:rPr lang="en-US" dirty="0"/>
              <a:t>deposited, from type III collagen early in repair to more</a:t>
            </a:r>
          </a:p>
          <a:p>
            <a:pPr marL="0" indent="0">
              <a:buNone/>
            </a:pPr>
            <a:r>
              <a:rPr lang="en-US" dirty="0"/>
              <a:t>resilient type I collagen. </a:t>
            </a:r>
          </a:p>
          <a:p>
            <a:pPr marL="0" indent="0">
              <a:buNone/>
            </a:pPr>
            <a:endParaRPr lang="en-US" sz="1000" dirty="0"/>
          </a:p>
          <a:p>
            <a:r>
              <a:rPr lang="en-US" dirty="0"/>
              <a:t>In well-sutured skin wounds, strength may recover to 70% to 80% of normal skin by 3 months. </a:t>
            </a:r>
          </a:p>
          <a:p>
            <a:endParaRPr lang="en-US" sz="600" dirty="0"/>
          </a:p>
          <a:p>
            <a:r>
              <a:rPr lang="en-US" dirty="0"/>
              <a:t>Wound contraction is initially caused by </a:t>
            </a:r>
            <a:r>
              <a:rPr lang="en-US" dirty="0" err="1"/>
              <a:t>myofibroblasts</a:t>
            </a:r>
            <a:endParaRPr lang="en-US" dirty="0"/>
          </a:p>
          <a:p>
            <a:pPr marL="0" indent="0">
              <a:buNone/>
            </a:pPr>
            <a:r>
              <a:rPr lang="en-US" dirty="0"/>
              <a:t>and later by cross-linking of collagen fibers.</a:t>
            </a:r>
          </a:p>
        </p:txBody>
      </p:sp>
    </p:spTree>
    <p:extLst>
      <p:ext uri="{BB962C8B-B14F-4D97-AF65-F5344CB8AC3E}">
        <p14:creationId xmlns:p14="http://schemas.microsoft.com/office/powerpoint/2010/main" val="318585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88640"/>
            <a:ext cx="8856984" cy="6285312"/>
          </a:xfrm>
        </p:spPr>
        <p:txBody>
          <a:bodyPr>
            <a:normAutofit fontScale="85000" lnSpcReduction="20000"/>
          </a:bodyPr>
          <a:lstStyle/>
          <a:p>
            <a:r>
              <a:rPr lang="en-US" dirty="0"/>
              <a:t>The degradation of collagens and other ECM components is accomplished by a family of matrix </a:t>
            </a:r>
            <a:r>
              <a:rPr lang="en-US" dirty="0" err="1"/>
              <a:t>metalloproteinases</a:t>
            </a:r>
            <a:endParaRPr lang="en-US" dirty="0"/>
          </a:p>
          <a:p>
            <a:r>
              <a:rPr lang="en-US" dirty="0"/>
              <a:t>(MMPs. are produced by a variety of cell types), and their synthesis and secretion are regulated by </a:t>
            </a:r>
            <a:r>
              <a:rPr lang="en-US" dirty="0" err="1"/>
              <a:t>medioters</a:t>
            </a:r>
            <a:r>
              <a:rPr lang="en-US" dirty="0"/>
              <a:t>.</a:t>
            </a:r>
          </a:p>
          <a:p>
            <a:endParaRPr lang="en-US" dirty="0"/>
          </a:p>
          <a:p>
            <a:r>
              <a:rPr lang="en-US" u="sng" dirty="0"/>
              <a:t> They include </a:t>
            </a:r>
            <a:r>
              <a:rPr lang="en-US" dirty="0"/>
              <a:t>: </a:t>
            </a:r>
          </a:p>
          <a:p>
            <a:pPr>
              <a:buFont typeface="Wingdings" panose="05000000000000000000" pitchFamily="2" charset="2"/>
              <a:buChar char="q"/>
            </a:pPr>
            <a:r>
              <a:rPr lang="en-US" dirty="0"/>
              <a:t>Interstitial collagenases, which cleave </a:t>
            </a:r>
            <a:r>
              <a:rPr lang="en-US" dirty="0" err="1"/>
              <a:t>fibrillar</a:t>
            </a:r>
            <a:r>
              <a:rPr lang="en-US" dirty="0"/>
              <a:t> collagen (MMP-1, -2, and -3)</a:t>
            </a:r>
          </a:p>
          <a:p>
            <a:pPr>
              <a:buFont typeface="Wingdings" panose="05000000000000000000" pitchFamily="2" charset="2"/>
              <a:buChar char="q"/>
            </a:pPr>
            <a:r>
              <a:rPr lang="en-US" dirty="0"/>
              <a:t> </a:t>
            </a:r>
            <a:r>
              <a:rPr lang="en-US" dirty="0" err="1"/>
              <a:t>Gelatinases</a:t>
            </a:r>
            <a:r>
              <a:rPr lang="en-US" dirty="0"/>
              <a:t> (MMP-2 and 9), which degrade amorphous collagen and </a:t>
            </a:r>
            <a:r>
              <a:rPr lang="en-US" dirty="0" err="1"/>
              <a:t>fibronectin</a:t>
            </a:r>
            <a:r>
              <a:rPr lang="en-US" dirty="0"/>
              <a:t>.</a:t>
            </a:r>
          </a:p>
          <a:p>
            <a:pPr>
              <a:buFont typeface="Wingdings" panose="05000000000000000000" pitchFamily="2" charset="2"/>
              <a:buChar char="q"/>
            </a:pPr>
            <a:r>
              <a:rPr lang="en-US" dirty="0" err="1"/>
              <a:t>Stromelysins</a:t>
            </a:r>
            <a:r>
              <a:rPr lang="en-US" dirty="0"/>
              <a:t>  (MMP-3, -10, and -11), which degrade a variety</a:t>
            </a:r>
          </a:p>
          <a:p>
            <a:pPr marL="0" indent="0">
              <a:buNone/>
            </a:pPr>
            <a:r>
              <a:rPr lang="en-US" dirty="0"/>
              <a:t>of ECM constituents.</a:t>
            </a:r>
          </a:p>
          <a:p>
            <a:pPr marL="0" indent="0">
              <a:buNone/>
            </a:pPr>
            <a:r>
              <a:rPr lang="en-US" dirty="0"/>
              <a:t> </a:t>
            </a:r>
          </a:p>
          <a:p>
            <a:pPr>
              <a:buFont typeface="Courier New" panose="02070309020205020404" pitchFamily="49" charset="0"/>
              <a:buChar char="o"/>
            </a:pPr>
            <a:r>
              <a:rPr lang="en-US" dirty="0"/>
              <a:t>Neutrophil </a:t>
            </a:r>
            <a:r>
              <a:rPr lang="en-US" dirty="0" err="1"/>
              <a:t>elastase</a:t>
            </a:r>
            <a:r>
              <a:rPr lang="en-US" dirty="0"/>
              <a:t>, </a:t>
            </a:r>
            <a:r>
              <a:rPr lang="en-US" dirty="0" err="1"/>
              <a:t>cathepsin</a:t>
            </a:r>
            <a:r>
              <a:rPr lang="en-US" dirty="0"/>
              <a:t> G, plasmin, and other serine proteinases can also degrade ECM but are less important in wound remodeling</a:t>
            </a:r>
          </a:p>
          <a:p>
            <a:endParaRPr lang="en-US" dirty="0"/>
          </a:p>
          <a:p>
            <a:r>
              <a:rPr lang="en-US" dirty="0"/>
              <a:t>In addition, activated collagenases can be rapidly inhibited by specific tissue inhibitors of </a:t>
            </a:r>
            <a:r>
              <a:rPr lang="en-US" dirty="0" err="1"/>
              <a:t>metalloproteinases</a:t>
            </a:r>
            <a:r>
              <a:rPr lang="en-US" dirty="0"/>
              <a:t> (TIMPs), produced by most </a:t>
            </a:r>
            <a:r>
              <a:rPr lang="en-US" dirty="0" err="1"/>
              <a:t>mesenchymal</a:t>
            </a:r>
            <a:r>
              <a:rPr lang="en-US" dirty="0"/>
              <a:t> cells. Thus, a balance of MMPs and TIMPs regulates the size and nature of the scar.</a:t>
            </a:r>
          </a:p>
          <a:p>
            <a:endParaRPr lang="en-US" dirty="0"/>
          </a:p>
        </p:txBody>
      </p:sp>
    </p:spTree>
    <p:extLst>
      <p:ext uri="{BB962C8B-B14F-4D97-AF65-F5344CB8AC3E}">
        <p14:creationId xmlns:p14="http://schemas.microsoft.com/office/powerpoint/2010/main" val="318585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400"/>
            <a:ext cx="878497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8051" y="466365"/>
            <a:ext cx="7848872" cy="923330"/>
          </a:xfrm>
          <a:prstGeom prst="rect">
            <a:avLst/>
          </a:prstGeom>
        </p:spPr>
        <p:txBody>
          <a:bodyPr wrap="square">
            <a:spAutoFit/>
          </a:bodyPr>
          <a:lstStyle/>
          <a:p>
            <a:r>
              <a:rPr lang="en-US" dirty="0"/>
              <a:t>As the scar matures, there is progressive vascular regression, which eventually transforms the highly vascularized granulation tissue into a pale, largely avascular scar.</a:t>
            </a:r>
          </a:p>
        </p:txBody>
      </p:sp>
    </p:spTree>
    <p:extLst>
      <p:ext uri="{BB962C8B-B14F-4D97-AF65-F5344CB8AC3E}">
        <p14:creationId xmlns:p14="http://schemas.microsoft.com/office/powerpoint/2010/main" val="3606814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r>
              <a:rPr lang="en-US" dirty="0"/>
              <a:t>THANK YOU</a:t>
            </a:r>
          </a:p>
        </p:txBody>
      </p:sp>
    </p:spTree>
    <p:extLst>
      <p:ext uri="{BB962C8B-B14F-4D97-AF65-F5344CB8AC3E}">
        <p14:creationId xmlns:p14="http://schemas.microsoft.com/office/powerpoint/2010/main" val="58166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16632"/>
            <a:ext cx="8496944" cy="6357320"/>
          </a:xfrm>
        </p:spPr>
        <p:txBody>
          <a:bodyPr>
            <a:normAutofit/>
          </a:bodyPr>
          <a:lstStyle/>
          <a:p>
            <a:pPr marL="0" indent="0">
              <a:buNone/>
            </a:pPr>
            <a:r>
              <a:rPr lang="en-US" dirty="0">
                <a:solidFill>
                  <a:schemeClr val="accent1"/>
                </a:solidFill>
              </a:rPr>
              <a:t>Mechanisms of Tissue Regeneration</a:t>
            </a:r>
          </a:p>
          <a:p>
            <a:pPr marL="0" indent="0">
              <a:buNone/>
            </a:pPr>
            <a:r>
              <a:rPr lang="en-US" dirty="0"/>
              <a:t>The importance of regeneration in the replacement of injured tissues varies in different types of tissues and with the severity of injury.</a:t>
            </a:r>
          </a:p>
          <a:p>
            <a:pPr marL="0" indent="0">
              <a:buNone/>
            </a:pPr>
            <a:endParaRPr lang="en-US" dirty="0"/>
          </a:p>
          <a:p>
            <a:pPr marL="0" indent="0">
              <a:buNone/>
            </a:pPr>
            <a:r>
              <a:rPr lang="en-US" dirty="0"/>
              <a:t>• In epithelia of the intestinal tract and skin, injured cells are rapidly replaced by proliferation of residual cells and differentiation of cells derived from tissue stem cells, providing the underlying basement membrane is intact.</a:t>
            </a:r>
          </a:p>
          <a:p>
            <a:pPr marL="0" indent="0">
              <a:buNone/>
            </a:pPr>
            <a:endParaRPr lang="en-US" dirty="0"/>
          </a:p>
          <a:p>
            <a:pPr marL="0" indent="0">
              <a:buNone/>
            </a:pPr>
            <a:r>
              <a:rPr lang="en-US" dirty="0"/>
              <a:t> • Tissue regeneration can occur in parenchymal organs whose cells are capable of proliferation, but with the exception of the liver, this is usually a limited process. Pancreas, adrenal, thyroid, and lung have some regenerative capacity. </a:t>
            </a:r>
          </a:p>
        </p:txBody>
      </p:sp>
    </p:spTree>
    <p:extLst>
      <p:ext uri="{BB962C8B-B14F-4D97-AF65-F5344CB8AC3E}">
        <p14:creationId xmlns:p14="http://schemas.microsoft.com/office/powerpoint/2010/main" val="146568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88640"/>
            <a:ext cx="7992888" cy="5521824"/>
          </a:xfrm>
        </p:spPr>
        <p:txBody>
          <a:bodyPr>
            <a:normAutofit/>
          </a:bodyPr>
          <a:lstStyle/>
          <a:p>
            <a:r>
              <a:rPr lang="en-US" dirty="0"/>
              <a:t>Restoration of normal tissue architecture can occur only if the residual tissue is structurally intact, for example after partial surgical resection of the liver.</a:t>
            </a:r>
          </a:p>
          <a:p>
            <a:pPr marL="0" indent="0">
              <a:buNone/>
            </a:pPr>
            <a:r>
              <a:rPr lang="en-US" dirty="0"/>
              <a:t> </a:t>
            </a:r>
          </a:p>
          <a:p>
            <a:r>
              <a:rPr lang="en-US" dirty="0"/>
              <a:t>By contrast, if the entire tissue is damaged by infection or inflammation, regeneration is incomplete and is accompanied by scarring.</a:t>
            </a:r>
          </a:p>
          <a:p>
            <a:pPr marL="0" indent="0">
              <a:buNone/>
            </a:pPr>
            <a:endParaRPr lang="en-US" dirty="0"/>
          </a:p>
          <a:p>
            <a:pPr marL="0" indent="0">
              <a:buNone/>
            </a:pPr>
            <a:r>
              <a:rPr lang="en-US" dirty="0">
                <a:solidFill>
                  <a:schemeClr val="accent1"/>
                </a:solidFill>
              </a:rPr>
              <a:t>For example, </a:t>
            </a:r>
            <a:r>
              <a:rPr lang="en-US" dirty="0"/>
              <a:t>extensive destruction of the liver with collapse of the </a:t>
            </a:r>
            <a:r>
              <a:rPr lang="en-US" dirty="0" err="1"/>
              <a:t>reticulin</a:t>
            </a:r>
            <a:r>
              <a:rPr lang="en-US" dirty="0"/>
              <a:t> framework, as occurs in a liver abscess, leads to scar formation even though the remaining liver cells have the capacity to regenerate.</a:t>
            </a:r>
          </a:p>
        </p:txBody>
      </p:sp>
    </p:spTree>
    <p:extLst>
      <p:ext uri="{BB962C8B-B14F-4D97-AF65-F5344CB8AC3E}">
        <p14:creationId xmlns:p14="http://schemas.microsoft.com/office/powerpoint/2010/main" val="226045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Liver Regeneration</a:t>
            </a:r>
            <a:br>
              <a:rPr lang="en-US" dirty="0">
                <a:solidFill>
                  <a:schemeClr val="accent1"/>
                </a:solidFill>
              </a:rPr>
            </a:br>
            <a:endParaRPr lang="en-US" dirty="0">
              <a:solidFill>
                <a:schemeClr val="accent1"/>
              </a:solidFill>
            </a:endParaRPr>
          </a:p>
        </p:txBody>
      </p:sp>
      <p:sp>
        <p:nvSpPr>
          <p:cNvPr id="3" name="Content Placeholder 2"/>
          <p:cNvSpPr>
            <a:spLocks noGrp="1"/>
          </p:cNvSpPr>
          <p:nvPr>
            <p:ph sz="quarter" idx="1"/>
          </p:nvPr>
        </p:nvSpPr>
        <p:spPr>
          <a:xfrm>
            <a:off x="457200" y="1124744"/>
            <a:ext cx="7643192" cy="5349208"/>
          </a:xfrm>
        </p:spPr>
        <p:txBody>
          <a:bodyPr>
            <a:normAutofit fontScale="77500" lnSpcReduction="20000"/>
          </a:bodyPr>
          <a:lstStyle/>
          <a:p>
            <a:pPr marL="0" indent="0">
              <a:buNone/>
            </a:pPr>
            <a:r>
              <a:rPr lang="en-US" b="1" dirty="0"/>
              <a:t>The human liver has a remarkable capacity to regenerate,</a:t>
            </a:r>
          </a:p>
          <a:p>
            <a:pPr marL="0" indent="0">
              <a:buNone/>
            </a:pPr>
            <a:r>
              <a:rPr lang="en-US" b="1" dirty="0"/>
              <a:t>as demonstrated by its growth after partial </a:t>
            </a:r>
            <a:r>
              <a:rPr lang="en-US" b="1" dirty="0" err="1"/>
              <a:t>hepatectomy</a:t>
            </a:r>
            <a:r>
              <a:rPr lang="en-US" b="1" dirty="0"/>
              <a:t>,</a:t>
            </a:r>
          </a:p>
          <a:p>
            <a:pPr marL="0" indent="0">
              <a:buNone/>
            </a:pPr>
            <a:r>
              <a:rPr lang="en-US" dirty="0"/>
              <a:t>which may be performed for tumor resection or for living donor</a:t>
            </a:r>
          </a:p>
          <a:p>
            <a:pPr marL="0" indent="0">
              <a:buNone/>
            </a:pPr>
            <a:r>
              <a:rPr lang="en-US" dirty="0"/>
              <a:t>hepatic transplantation. </a:t>
            </a:r>
          </a:p>
          <a:p>
            <a:pPr marL="0" indent="0">
              <a:buNone/>
            </a:pPr>
            <a:endParaRPr lang="en-US" dirty="0"/>
          </a:p>
          <a:p>
            <a:pPr marL="0" indent="0">
              <a:buNone/>
            </a:pPr>
            <a:r>
              <a:rPr lang="en-US" b="1" dirty="0">
                <a:solidFill>
                  <a:schemeClr val="accent1"/>
                </a:solidFill>
              </a:rPr>
              <a:t>Regeneration of the liver occurs by two major mechanisms:</a:t>
            </a:r>
          </a:p>
          <a:p>
            <a:pPr marL="0" indent="0">
              <a:buNone/>
            </a:pPr>
            <a:endParaRPr lang="en-US" b="1" dirty="0"/>
          </a:p>
          <a:p>
            <a:pPr marL="0" indent="0">
              <a:buNone/>
            </a:pPr>
            <a:r>
              <a:rPr lang="en-US" b="1" dirty="0"/>
              <a:t>. Proliferation of remaining hepatocytes and repopulation</a:t>
            </a:r>
          </a:p>
          <a:p>
            <a:pPr marL="0" indent="0">
              <a:buNone/>
            </a:pPr>
            <a:r>
              <a:rPr lang="en-US" b="1" dirty="0"/>
              <a:t>from progenitor cells. </a:t>
            </a:r>
            <a:r>
              <a:rPr lang="en-US" dirty="0"/>
              <a:t>Which mechanism plays the</a:t>
            </a:r>
          </a:p>
          <a:p>
            <a:pPr marL="0" indent="0">
              <a:buNone/>
            </a:pPr>
            <a:r>
              <a:rPr lang="en-US" dirty="0"/>
              <a:t>dominant role depends on the nature of the injury.</a:t>
            </a:r>
          </a:p>
          <a:p>
            <a:pPr marL="0" indent="0">
              <a:buNone/>
            </a:pPr>
            <a:r>
              <a:rPr lang="en-US" dirty="0"/>
              <a:t>• </a:t>
            </a:r>
            <a:r>
              <a:rPr lang="en-US" b="1" dirty="0"/>
              <a:t>Proliferation of hepatocytes following partial </a:t>
            </a:r>
            <a:r>
              <a:rPr lang="en-US" b="1" dirty="0" err="1"/>
              <a:t>hepatectomy</a:t>
            </a:r>
            <a:r>
              <a:rPr lang="en-US" b="1" dirty="0"/>
              <a:t>.</a:t>
            </a:r>
          </a:p>
          <a:p>
            <a:pPr marL="0" indent="0">
              <a:buNone/>
            </a:pPr>
            <a:r>
              <a:rPr lang="en-US" dirty="0"/>
              <a:t>In humans, resection of up to 90% of the liver can</a:t>
            </a:r>
          </a:p>
          <a:p>
            <a:pPr marL="0" indent="0">
              <a:buNone/>
            </a:pPr>
            <a:r>
              <a:rPr lang="en-US" dirty="0"/>
              <a:t>be corrected by proliferation of the residual hepatocytes.</a:t>
            </a:r>
          </a:p>
          <a:p>
            <a:r>
              <a:rPr lang="en-US" dirty="0"/>
              <a:t>This process is driven by cytokines such as IL-6 produced</a:t>
            </a:r>
          </a:p>
          <a:p>
            <a:pPr marL="0" indent="0">
              <a:buNone/>
            </a:pPr>
            <a:r>
              <a:rPr lang="en-US" dirty="0"/>
              <a:t>by </a:t>
            </a:r>
            <a:r>
              <a:rPr lang="en-US" dirty="0" err="1"/>
              <a:t>Kupffer</a:t>
            </a:r>
            <a:r>
              <a:rPr lang="en-US" dirty="0"/>
              <a:t> cells, and by growth factors such as hepatocyte</a:t>
            </a:r>
          </a:p>
          <a:p>
            <a:pPr marL="0" indent="0">
              <a:buNone/>
            </a:pPr>
            <a:r>
              <a:rPr lang="en-US" dirty="0"/>
              <a:t>growth factor (HGF) produced by many cell types.</a:t>
            </a:r>
          </a:p>
          <a:p>
            <a:pPr marL="0" indent="0">
              <a:buNone/>
            </a:pPr>
            <a:endParaRPr lang="en-US" dirty="0"/>
          </a:p>
        </p:txBody>
      </p:sp>
    </p:spTree>
    <p:extLst>
      <p:ext uri="{BB962C8B-B14F-4D97-AF65-F5344CB8AC3E}">
        <p14:creationId xmlns:p14="http://schemas.microsoft.com/office/powerpoint/2010/main" val="277392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 by Scarring</a:t>
            </a:r>
            <a:br>
              <a:rPr lang="en-US" dirty="0"/>
            </a:br>
            <a:endParaRPr lang="en-US" dirty="0"/>
          </a:p>
        </p:txBody>
      </p:sp>
      <p:sp>
        <p:nvSpPr>
          <p:cNvPr id="3" name="Content Placeholder 2"/>
          <p:cNvSpPr>
            <a:spLocks noGrp="1"/>
          </p:cNvSpPr>
          <p:nvPr>
            <p:ph sz="quarter" idx="1"/>
          </p:nvPr>
        </p:nvSpPr>
        <p:spPr>
          <a:xfrm>
            <a:off x="179512" y="1052736"/>
            <a:ext cx="8784976" cy="5421216"/>
          </a:xfrm>
        </p:spPr>
        <p:txBody>
          <a:bodyPr>
            <a:normAutofit/>
          </a:bodyPr>
          <a:lstStyle/>
          <a:p>
            <a:pPr marL="0" indent="0">
              <a:buNone/>
            </a:pPr>
            <a:r>
              <a:rPr lang="en-US" dirty="0"/>
              <a:t>If repair cannot be accomplished by regeneration alone,</a:t>
            </a:r>
          </a:p>
          <a:p>
            <a:pPr marL="0" indent="0">
              <a:buNone/>
            </a:pPr>
            <a:r>
              <a:rPr lang="en-US" dirty="0"/>
              <a:t>it occurs by replacement of the injured cells with connective</a:t>
            </a:r>
          </a:p>
          <a:p>
            <a:pPr marL="0" indent="0">
              <a:buNone/>
            </a:pPr>
            <a:r>
              <a:rPr lang="en-US" dirty="0"/>
              <a:t>tissue, leading to the formation of a scar, or by a</a:t>
            </a:r>
          </a:p>
          <a:p>
            <a:pPr marL="0" indent="0">
              <a:buNone/>
            </a:pPr>
            <a:r>
              <a:rPr lang="en-US" dirty="0"/>
              <a:t>combination of regeneration of some residual cells and</a:t>
            </a:r>
          </a:p>
          <a:p>
            <a:pPr marL="0" indent="0">
              <a:buNone/>
            </a:pPr>
            <a:r>
              <a:rPr lang="en-US" dirty="0"/>
              <a:t>scar formation. </a:t>
            </a:r>
          </a:p>
          <a:p>
            <a:pPr marL="0" indent="0">
              <a:buNone/>
            </a:pPr>
            <a:r>
              <a:rPr lang="en-US" dirty="0">
                <a:solidFill>
                  <a:schemeClr val="accent1"/>
                </a:solidFill>
              </a:rPr>
              <a:t>Scarring may happen if:</a:t>
            </a:r>
          </a:p>
          <a:p>
            <a:pPr marL="0" indent="0">
              <a:buNone/>
            </a:pPr>
            <a:r>
              <a:rPr lang="en-US" dirty="0"/>
              <a:t>-The tissue injury is severe or chronic and results in</a:t>
            </a:r>
          </a:p>
          <a:p>
            <a:pPr marL="0" indent="0">
              <a:buNone/>
            </a:pPr>
            <a:r>
              <a:rPr lang="en-US" dirty="0"/>
              <a:t>damage to parenchymal cells and epithelia as well as to the</a:t>
            </a:r>
          </a:p>
          <a:p>
            <a:pPr marL="0" indent="0">
              <a:buNone/>
            </a:pPr>
            <a:r>
              <a:rPr lang="en-US" dirty="0"/>
              <a:t>connective tissue framework, </a:t>
            </a:r>
          </a:p>
          <a:p>
            <a:pPr marL="0" indent="0">
              <a:buNone/>
            </a:pPr>
            <a:r>
              <a:rPr lang="en-US" dirty="0"/>
              <a:t>-</a:t>
            </a:r>
            <a:r>
              <a:rPr lang="en-US" dirty="0" err="1"/>
              <a:t>Nondividing</a:t>
            </a:r>
            <a:r>
              <a:rPr lang="en-US" dirty="0"/>
              <a:t> cells are injured. </a:t>
            </a:r>
          </a:p>
        </p:txBody>
      </p:sp>
    </p:spTree>
    <p:extLst>
      <p:ext uri="{BB962C8B-B14F-4D97-AF65-F5344CB8AC3E}">
        <p14:creationId xmlns:p14="http://schemas.microsoft.com/office/powerpoint/2010/main" val="350273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673280" cy="1143000"/>
          </a:xfrm>
        </p:spPr>
        <p:txBody>
          <a:bodyPr/>
          <a:lstStyle/>
          <a:p>
            <a:r>
              <a:rPr lang="en-US" dirty="0">
                <a:solidFill>
                  <a:schemeClr val="accent1"/>
                </a:solidFill>
              </a:rPr>
              <a:t>Steps in Scar Formation</a:t>
            </a:r>
            <a:br>
              <a:rPr lang="en-US" dirty="0">
                <a:solidFill>
                  <a:schemeClr val="accent1"/>
                </a:solidFill>
              </a:rPr>
            </a:br>
            <a:endParaRPr lang="en-US" dirty="0">
              <a:solidFill>
                <a:schemeClr val="accent1"/>
              </a:solidFill>
            </a:endParaRPr>
          </a:p>
        </p:txBody>
      </p:sp>
      <p:sp>
        <p:nvSpPr>
          <p:cNvPr id="3" name="Content Placeholder 2"/>
          <p:cNvSpPr>
            <a:spLocks noGrp="1"/>
          </p:cNvSpPr>
          <p:nvPr>
            <p:ph sz="quarter" idx="1"/>
          </p:nvPr>
        </p:nvSpPr>
        <p:spPr>
          <a:xfrm>
            <a:off x="179512" y="1340768"/>
            <a:ext cx="8964488" cy="5133184"/>
          </a:xfrm>
        </p:spPr>
        <p:txBody>
          <a:bodyPr/>
          <a:lstStyle/>
          <a:p>
            <a:r>
              <a:rPr lang="en-US" dirty="0"/>
              <a:t>Repair by connective tissue deposition consists of a series of sequential steps that follow tissue injury:</a:t>
            </a:r>
          </a:p>
          <a:p>
            <a:pPr marL="0" indent="0">
              <a:buNone/>
            </a:pPr>
            <a:r>
              <a:rPr lang="en-US" dirty="0"/>
              <a:t>1- Within minutes after injury, a hemostatic plug comprised of platelets is formed, which stops bleeding and provides a scaffold for infiltrating inflammatory cells.</a:t>
            </a:r>
          </a:p>
          <a:p>
            <a:pPr marL="0" indent="0">
              <a:buNone/>
            </a:pPr>
            <a:r>
              <a:rPr lang="en-US" dirty="0"/>
              <a:t>2-Inflammation.</a:t>
            </a:r>
          </a:p>
          <a:p>
            <a:pPr marL="0" indent="0">
              <a:buNone/>
            </a:pPr>
            <a:r>
              <a:rPr lang="en-US" dirty="0"/>
              <a:t>3- Cell proliferation.</a:t>
            </a:r>
          </a:p>
          <a:p>
            <a:pPr marL="0" indent="0">
              <a:buNone/>
            </a:pPr>
            <a:r>
              <a:rPr lang="en-US" dirty="0"/>
              <a:t>4- Activation of Fibroblasts and Deposition of Connective Tissue.</a:t>
            </a:r>
          </a:p>
          <a:p>
            <a:pPr marL="0" indent="0">
              <a:buNone/>
            </a:pPr>
            <a:r>
              <a:rPr lang="en-US" dirty="0"/>
              <a:t>5- Remodeling of Connective Tissue.</a:t>
            </a:r>
          </a:p>
        </p:txBody>
      </p:sp>
    </p:spTree>
    <p:extLst>
      <p:ext uri="{BB962C8B-B14F-4D97-AF65-F5344CB8AC3E}">
        <p14:creationId xmlns:p14="http://schemas.microsoft.com/office/powerpoint/2010/main" val="157408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38"/>
            <a:ext cx="7467600" cy="1190513"/>
          </a:xfrm>
        </p:spPr>
        <p:txBody>
          <a:bodyPr>
            <a:normAutofit fontScale="90000"/>
          </a:bodyPr>
          <a:lstStyle/>
          <a:p>
            <a:r>
              <a:rPr lang="en-US" dirty="0"/>
              <a:t>Steps in Scar Formation …. Continue</a:t>
            </a:r>
            <a:br>
              <a:rPr lang="en-US" dirty="0"/>
            </a:br>
            <a:r>
              <a:rPr lang="en-US" b="1" dirty="0"/>
              <a:t>2-Inflammation.</a:t>
            </a:r>
            <a:br>
              <a:rPr lang="en-US" b="1" dirty="0"/>
            </a:br>
            <a:endParaRPr lang="en-US" dirty="0"/>
          </a:p>
        </p:txBody>
      </p:sp>
      <p:sp>
        <p:nvSpPr>
          <p:cNvPr id="3" name="Content Placeholder 2"/>
          <p:cNvSpPr>
            <a:spLocks noGrp="1"/>
          </p:cNvSpPr>
          <p:nvPr>
            <p:ph sz="quarter" idx="1"/>
          </p:nvPr>
        </p:nvSpPr>
        <p:spPr>
          <a:xfrm>
            <a:off x="107504" y="1196752"/>
            <a:ext cx="8928992" cy="5277200"/>
          </a:xfrm>
        </p:spPr>
        <p:txBody>
          <a:bodyPr>
            <a:normAutofit/>
          </a:bodyPr>
          <a:lstStyle/>
          <a:p>
            <a:r>
              <a:rPr lang="en-US" dirty="0"/>
              <a:t>This step is comprised of the typical acute and chronic inflammatory responses-------------to recruit neutrophils and then monocytes during the next 6 to 48 hours. </a:t>
            </a:r>
          </a:p>
          <a:p>
            <a:r>
              <a:rPr lang="en-US" dirty="0"/>
              <a:t>Macrophages are the central cellular players in the repair process:</a:t>
            </a:r>
          </a:p>
          <a:p>
            <a:pPr marL="0" indent="0">
              <a:buNone/>
            </a:pPr>
            <a:r>
              <a:rPr lang="en-US" dirty="0"/>
              <a:t>- M1 macrophages clear microbes and necrotic tissue and promote inflammation in a positive feedback loop</a:t>
            </a:r>
          </a:p>
          <a:p>
            <a:pPr marL="0" indent="0">
              <a:buNone/>
            </a:pPr>
            <a:r>
              <a:rPr lang="en-US" dirty="0"/>
              <a:t>- M2 macrophages produce growth factors that stimulate the proliferation of many cell types in the next stage of repair.</a:t>
            </a:r>
          </a:p>
          <a:p>
            <a:pPr marL="0" indent="0">
              <a:buNone/>
            </a:pPr>
            <a:endParaRPr lang="en-US" dirty="0"/>
          </a:p>
          <a:p>
            <a:pPr marL="0" indent="0">
              <a:buNone/>
            </a:pPr>
            <a:r>
              <a:rPr lang="en-US" dirty="0"/>
              <a:t> As the injurious agents and necrotic cells are cleared, the </a:t>
            </a:r>
          </a:p>
          <a:p>
            <a:pPr marL="0" indent="0">
              <a:buNone/>
            </a:pPr>
            <a:r>
              <a:rPr lang="en-US" dirty="0"/>
              <a:t>inflammation resolves.</a:t>
            </a:r>
          </a:p>
        </p:txBody>
      </p:sp>
    </p:spTree>
    <p:extLst>
      <p:ext uri="{BB962C8B-B14F-4D97-AF65-F5344CB8AC3E}">
        <p14:creationId xmlns:p14="http://schemas.microsoft.com/office/powerpoint/2010/main" val="355305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38"/>
            <a:ext cx="7467600" cy="1190513"/>
          </a:xfrm>
        </p:spPr>
        <p:txBody>
          <a:bodyPr/>
          <a:lstStyle/>
          <a:p>
            <a:r>
              <a:rPr lang="en-US" dirty="0"/>
              <a:t>Steps in Scar Formation …. Continue</a:t>
            </a:r>
            <a:br>
              <a:rPr lang="en-US" dirty="0"/>
            </a:br>
            <a:r>
              <a:rPr lang="en-US" dirty="0"/>
              <a:t>3- Cell proliferation.</a:t>
            </a:r>
          </a:p>
        </p:txBody>
      </p:sp>
      <p:sp>
        <p:nvSpPr>
          <p:cNvPr id="3" name="Content Placeholder 2"/>
          <p:cNvSpPr>
            <a:spLocks noGrp="1"/>
          </p:cNvSpPr>
          <p:nvPr>
            <p:ph sz="quarter" idx="1"/>
          </p:nvPr>
        </p:nvSpPr>
        <p:spPr>
          <a:xfrm>
            <a:off x="0" y="1124744"/>
            <a:ext cx="9396536" cy="5904656"/>
          </a:xfrm>
        </p:spPr>
        <p:txBody>
          <a:bodyPr>
            <a:normAutofit/>
          </a:bodyPr>
          <a:lstStyle/>
          <a:p>
            <a:pPr marL="0" indent="0">
              <a:buNone/>
            </a:pPr>
            <a:r>
              <a:rPr lang="en-US" dirty="0"/>
              <a:t>In the next stage, which takes up to 10 days, several cell types, including epithelial cells, endothelial and other vascular cells, and fibroblasts, proliferate and migrate to close the now-clean wound.</a:t>
            </a:r>
          </a:p>
          <a:p>
            <a:pPr marL="0" indent="0">
              <a:buNone/>
            </a:pPr>
            <a:endParaRPr lang="en-US" dirty="0"/>
          </a:p>
          <a:p>
            <a:r>
              <a:rPr lang="en-US" u="sng" dirty="0">
                <a:solidFill>
                  <a:schemeClr val="accent1"/>
                </a:solidFill>
              </a:rPr>
              <a:t>Each cell type serves unique functions:</a:t>
            </a:r>
          </a:p>
          <a:p>
            <a:pPr marL="0" indent="0">
              <a:buNone/>
            </a:pPr>
            <a:r>
              <a:rPr lang="en-US" dirty="0"/>
              <a:t>• </a:t>
            </a:r>
            <a:r>
              <a:rPr lang="en-US" dirty="0">
                <a:solidFill>
                  <a:schemeClr val="accent3"/>
                </a:solidFill>
              </a:rPr>
              <a:t>Epithelial cells </a:t>
            </a:r>
            <a:r>
              <a:rPr lang="en-US" dirty="0"/>
              <a:t>respond to locally produced growth</a:t>
            </a:r>
          </a:p>
          <a:p>
            <a:pPr marL="0" indent="0">
              <a:buNone/>
            </a:pPr>
            <a:r>
              <a:rPr lang="en-US" dirty="0"/>
              <a:t>factors and migrate over the wound to cover it.</a:t>
            </a:r>
          </a:p>
          <a:p>
            <a:pPr marL="0" indent="0">
              <a:buNone/>
            </a:pPr>
            <a:r>
              <a:rPr lang="en-US" dirty="0"/>
              <a:t>• </a:t>
            </a:r>
            <a:r>
              <a:rPr lang="en-US" dirty="0">
                <a:solidFill>
                  <a:schemeClr val="accent3"/>
                </a:solidFill>
              </a:rPr>
              <a:t>Endothelial and other vascular cells</a:t>
            </a:r>
            <a:r>
              <a:rPr lang="en-US" dirty="0"/>
              <a:t> proliferate to form</a:t>
            </a:r>
          </a:p>
          <a:p>
            <a:pPr marL="0" indent="0">
              <a:buNone/>
            </a:pPr>
            <a:r>
              <a:rPr lang="en-US" dirty="0"/>
              <a:t>new blood vessels, a process known as angiogenesis.</a:t>
            </a:r>
          </a:p>
          <a:p>
            <a:pPr marL="0" indent="0">
              <a:buNone/>
            </a:pPr>
            <a:r>
              <a:rPr lang="en-US" dirty="0"/>
              <a:t>• </a:t>
            </a:r>
            <a:r>
              <a:rPr lang="en-US" dirty="0">
                <a:solidFill>
                  <a:schemeClr val="accent3"/>
                </a:solidFill>
              </a:rPr>
              <a:t>Fibroblasts</a:t>
            </a:r>
            <a:r>
              <a:rPr lang="en-US" dirty="0"/>
              <a:t> proliferate and migrate into the site of</a:t>
            </a:r>
          </a:p>
          <a:p>
            <a:pPr marL="0" indent="0">
              <a:buNone/>
            </a:pPr>
            <a:r>
              <a:rPr lang="en-US" dirty="0"/>
              <a:t>injury and lay down collagen fibers that form the</a:t>
            </a:r>
          </a:p>
          <a:p>
            <a:pPr marL="0" indent="0">
              <a:buNone/>
            </a:pPr>
            <a:r>
              <a:rPr lang="en-US" dirty="0"/>
              <a:t>scar.</a:t>
            </a:r>
          </a:p>
          <a:p>
            <a:pPr marL="0" indent="0">
              <a:buNone/>
            </a:pPr>
            <a:endParaRPr lang="en-US" dirty="0"/>
          </a:p>
        </p:txBody>
      </p:sp>
    </p:spTree>
    <p:extLst>
      <p:ext uri="{BB962C8B-B14F-4D97-AF65-F5344CB8AC3E}">
        <p14:creationId xmlns:p14="http://schemas.microsoft.com/office/powerpoint/2010/main" val="3185852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244</TotalTime>
  <Words>2102</Words>
  <Application>Microsoft Office PowerPoint</Application>
  <PresentationFormat>On-screen Show (4:3)</PresentationFormat>
  <Paragraphs>205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PowerPoint Presentation</vt:lpstr>
      <vt:lpstr>PowerPoint Presentation</vt:lpstr>
      <vt:lpstr>PowerPoint Presentation</vt:lpstr>
      <vt:lpstr>PowerPoint Presentation</vt:lpstr>
      <vt:lpstr>Liver Regeneration </vt:lpstr>
      <vt:lpstr>Repair by Scarring </vt:lpstr>
      <vt:lpstr>Steps in Scar Formation </vt:lpstr>
      <vt:lpstr>Steps in Scar Formation …. Continue 2-Inflammation. </vt:lpstr>
      <vt:lpstr>Steps in Scar Formation …. Continue 3- Cell proliferation.</vt:lpstr>
      <vt:lpstr>Steps in Scar Formation …. Continue Angiogenesis </vt:lpstr>
      <vt:lpstr>The process of angiogenesis </vt:lpstr>
      <vt:lpstr>The process of angiogenesis </vt:lpstr>
      <vt:lpstr>PowerPoint Presentation</vt:lpstr>
      <vt:lpstr>PowerPoint Presentation</vt:lpstr>
      <vt:lpstr>The process of angiogenesis involves several signaling pathways, cell–cell interactions, ECM proteins, and tissue enzymes. </vt:lpstr>
      <vt:lpstr>The process of angiogenesis …. continue</vt:lpstr>
      <vt:lpstr>The process of angiogenesis …. continue</vt:lpstr>
      <vt:lpstr>Steps in Scar Formation …. Continue 3- Cell proliferation.</vt:lpstr>
      <vt:lpstr>Granulation tissue : Specialized type of tissue that is  characteristic of  healing process. The term granulation tissue  derives from: Pink, soft, granular gross appearance. </vt:lpstr>
      <vt:lpstr>PowerPoint Presentation</vt:lpstr>
      <vt:lpstr>PowerPoint Presentation</vt:lpstr>
      <vt:lpstr>Steps in Scar Formation …. Continue 4- Activation of Fibroblasts and Deposition of Connective Tissue </vt:lpstr>
      <vt:lpstr>PowerPoint Presentation</vt:lpstr>
      <vt:lpstr>PowerPoint Presentation</vt:lpstr>
      <vt:lpstr>Steps in Scar Formation …. Continue 5- Remodeling.  </vt:lpstr>
      <vt:lpstr>Steps in Scar Formation …. Continue 5-Remodeling of Connective Tissue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احمد المعايطه</cp:lastModifiedBy>
  <cp:revision>15</cp:revision>
  <dcterms:created xsi:type="dcterms:W3CDTF">2020-11-08T11:01:22Z</dcterms:created>
  <dcterms:modified xsi:type="dcterms:W3CDTF">2020-11-10T09:32:39Z</dcterms:modified>
</cp:coreProperties>
</file>