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7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AAD347D-5ACD-4C99-B74B-A9C85AD731AF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46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2565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1550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5264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867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3017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25805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074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419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68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946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51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614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9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2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8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4/9/2022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028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  <p:sldLayoutId id="2147483844" r:id="rId17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11" y="1962780"/>
            <a:ext cx="11757660" cy="2069143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Drugs &amp; Liver</a:t>
            </a:r>
            <a:endParaRPr lang="ar-EG" sz="72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21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776" y="0"/>
            <a:ext cx="11282082" cy="6858000"/>
          </a:xfrm>
        </p:spPr>
        <p:txBody>
          <a:bodyPr/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en-US" sz="25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sz="2500" b="1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Drugs affecting bile </a:t>
            </a:r>
            <a:r>
              <a:rPr lang="en-US" sz="25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secretion</a:t>
            </a:r>
          </a:p>
          <a:p>
            <a:pPr marL="457200" indent="-457200" algn="ctr" rtl="0">
              <a:lnSpc>
                <a:spcPct val="100000"/>
              </a:lnSpc>
              <a:buFont typeface="+mj-lt"/>
              <a:buAutoNum type="alphaUcPeriod"/>
            </a:pPr>
            <a: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Cholagogues</a:t>
            </a:r>
            <a:b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500" b="1" u="sng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Stimulates the flow of bile from the gall bladder to the duodenum through: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Relaxation  of the sphincter of oddi (e.g. MgSO4).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Contraction of the wall of the gallbladder: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a- Choecystokinin ( meat &amp; fat).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b- Parasympathomimetics.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c- Direct smooth muscle stimulation.</a:t>
            </a: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1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776" y="0"/>
            <a:ext cx="11282082" cy="6858000"/>
          </a:xfrm>
        </p:spPr>
        <p:txBody>
          <a:bodyPr/>
          <a:lstStyle/>
          <a:p>
            <a:pPr marL="457200" indent="-457200" algn="ctr" rtl="0">
              <a:lnSpc>
                <a:spcPct val="100000"/>
              </a:lnSpc>
              <a:buFont typeface="+mj-lt"/>
              <a:buAutoNum type="alphaUcPeriod" startAt="2"/>
            </a:pPr>
            <a: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Choleretics</a:t>
            </a:r>
            <a:b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500" b="1" u="sng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Stimulates liver cells to secret bile (increase volume &amp; solid).</a:t>
            </a:r>
          </a:p>
          <a:p>
            <a:pPr algn="l" rtl="0">
              <a:lnSpc>
                <a:spcPct val="15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 acids &amp; their derivatives (e.g. cholic acids, deoxycholic acid, sodium glucocholate &amp; sodium taurocholate).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Uses: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 digestion.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Relief of flatulence, dyspepsia &amp; constipation.</a:t>
            </a:r>
          </a:p>
          <a:p>
            <a:pPr marL="0" indent="0" algn="l" rtl="0">
              <a:lnSpc>
                <a:spcPct val="100000"/>
              </a:lnSpc>
              <a:buNone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95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776" y="0"/>
            <a:ext cx="11282082" cy="6858000"/>
          </a:xfrm>
        </p:spPr>
        <p:txBody>
          <a:bodyPr/>
          <a:lstStyle/>
          <a:p>
            <a:pPr marL="457200" indent="-457200" algn="ctr" rtl="0">
              <a:lnSpc>
                <a:spcPct val="100000"/>
              </a:lnSpc>
              <a:buFont typeface="+mj-lt"/>
              <a:buAutoNum type="alphaUcPeriod" startAt="3"/>
            </a:pPr>
            <a:r>
              <a:rPr lang="en-US" sz="25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hydrocholeretics</a:t>
            </a:r>
          </a:p>
          <a:p>
            <a:pPr algn="l" rtl="0">
              <a:lnSpc>
                <a:spcPct val="15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Stimulates liver cells to secret the volume but not the solid constitute.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Oxidized bile acids e.g. Dehydrocholic acids (Decholin).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Salicylate &amp; benzoate.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Uses: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flushing the diseased biliary passage.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Contraindications: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Acute hepatitis.</a:t>
            </a:r>
          </a:p>
          <a:p>
            <a:pPr marL="514350" indent="-514350" algn="l" rtl="0">
              <a:lnSpc>
                <a:spcPct val="150000"/>
              </a:lnSpc>
              <a:buFont typeface="+mj-lt"/>
              <a:buAutoNum type="arabicParenR"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Biliary stones or obstruction.</a:t>
            </a:r>
          </a:p>
          <a:p>
            <a:pPr marL="0" indent="0" algn="l" rtl="0">
              <a:lnSpc>
                <a:spcPct val="150000"/>
              </a:lnSpc>
              <a:buNone/>
            </a:pPr>
            <a:endParaRPr lang="en-US" sz="27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endParaRPr lang="en-US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01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776" y="0"/>
            <a:ext cx="11282082" cy="6858000"/>
          </a:xfrm>
        </p:spPr>
        <p:txBody>
          <a:bodyPr/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en-US" sz="25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2500" b="1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Drugs </a:t>
            </a:r>
            <a:r>
              <a:rPr lang="en-US" sz="25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for dissolution of gall stones</a:t>
            </a:r>
            <a:endParaRPr lang="en-US" sz="2500" b="1" u="sng" dirty="0">
              <a:solidFill>
                <a:srgbClr val="FF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00000"/>
              </a:lnSpc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small (&lt; 5mm.), non-calcified stones. They </a:t>
            </a:r>
            <a:r>
              <a:rPr lang="en-US" sz="2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include:</a:t>
            </a:r>
            <a:r>
              <a:rPr lang="en-US" sz="27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Chenodeoxycholic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acid (Chenodiol).</a:t>
            </a:r>
          </a:p>
          <a:p>
            <a:pPr marL="514350" indent="-514350" algn="l" rtl="0">
              <a:lnSpc>
                <a:spcPct val="100000"/>
              </a:lnSpc>
              <a:buFont typeface="+mj-lt"/>
              <a:buAutoNum type="arabicPeriod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Ursodeoxycholic acid.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Mechanism of action: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Inhibit 3-hyroxymethyl-glutaryl-coenzyme A reductase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(HMG-COA reductase) (inhibit hepatic cholesterol synthesis).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Side effects: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Diarrhea.</a:t>
            </a: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N.B.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Estrogen (increases cholesterol secretion in bile)         reduces their effect.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sz="28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2800" b="1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Drugs </a:t>
            </a:r>
            <a:r>
              <a:rPr lang="en-US" sz="28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affecting biliary spasm</a:t>
            </a:r>
            <a:endParaRPr lang="en-US" sz="2800" b="1" u="sng" dirty="0">
              <a:solidFill>
                <a:srgbClr val="FF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Morphine + Atropine.              2- Mepridine.                  3- Glyceryltrinitrate.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sz="28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en-US" sz="2800" b="1" u="sng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Drugs </a:t>
            </a:r>
            <a:r>
              <a:rPr lang="en-US" sz="2800" b="1" u="sng" dirty="0" smtClean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in therapy of hepatic encephalopathy</a:t>
            </a:r>
            <a:endParaRPr lang="en-US" sz="2800" b="1" u="sng" dirty="0">
              <a:solidFill>
                <a:srgbClr val="FF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 rtl="0">
              <a:lnSpc>
                <a:spcPct val="100000"/>
              </a:lnSpc>
              <a:buFont typeface="+mj-lt"/>
              <a:buAutoNum type="arabicPeriod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Neomycin: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Inhibits ammonia-producing organisms.</a:t>
            </a:r>
          </a:p>
          <a:p>
            <a:pPr marL="514350" indent="-514350" algn="l" rtl="0">
              <a:lnSpc>
                <a:spcPct val="100000"/>
              </a:lnSpc>
              <a:buFont typeface="+mj-lt"/>
              <a:buAutoNum type="arabicPeriod"/>
            </a:pP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Lactulose: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Decreases absorption of ammonia &amp; enhances its secretion.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7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endParaRPr lang="en-US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8269941" y="3886200"/>
            <a:ext cx="55133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32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4776" y="0"/>
            <a:ext cx="11282082" cy="6858000"/>
          </a:xfrm>
        </p:spPr>
        <p:txBody>
          <a:bodyPr/>
          <a:lstStyle/>
          <a:p>
            <a:pPr marL="0" indent="0" algn="l" rtl="0">
              <a:lnSpc>
                <a:spcPct val="100000"/>
              </a:lnSpc>
              <a:buNone/>
            </a:pPr>
            <a:endParaRPr lang="en-US" sz="27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rtl="0">
              <a:lnSpc>
                <a:spcPct val="150000"/>
              </a:lnSpc>
            </a:pPr>
            <a:endParaRPr lang="en-US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lnSpc>
                <a:spcPct val="100000"/>
              </a:lnSpc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ar-E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264165"/>
              </p:ext>
            </p:extLst>
          </p:nvPr>
        </p:nvGraphicFramePr>
        <p:xfrm>
          <a:off x="833718" y="679325"/>
          <a:ext cx="10609729" cy="5147835"/>
        </p:xfrm>
        <a:graphic>
          <a:graphicData uri="http://schemas.openxmlformats.org/drawingml/2006/table">
            <a:tbl>
              <a:tblPr rtl="1" firstRow="1" bandRow="1">
                <a:tableStyleId>{5DA37D80-6434-44D0-A028-1B22A696006F}</a:tableStyleId>
              </a:tblPr>
              <a:tblGrid>
                <a:gridCol w="6902365"/>
                <a:gridCol w="3707364"/>
              </a:tblGrid>
              <a:tr h="598146">
                <a:tc gridSpan="2">
                  <a:txBody>
                    <a:bodyPr/>
                    <a:lstStyle/>
                    <a:p>
                      <a:pPr algn="l" rtl="0"/>
                      <a:r>
                        <a:rPr lang="en-US" sz="2700" b="1" u="sng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Toxic effects of drugs on the liver:</a:t>
                      </a:r>
                      <a:endParaRPr lang="ar-EG" sz="2700" b="1" u="sng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EG" dirty="0"/>
                    </a:p>
                  </a:txBody>
                  <a:tcPr/>
                </a:tc>
              </a:tr>
              <a:tr h="7698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tetracholrid Carbon.             • Paracetamol.</a:t>
                      </a:r>
                      <a:endParaRPr lang="ar-EG" sz="27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buFont typeface="+mj-lt"/>
                        <a:buAutoNum type="arabicPeriod"/>
                      </a:pPr>
                      <a:r>
                        <a:rPr lang="en-US" sz="2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Zonal</a:t>
                      </a:r>
                      <a:r>
                        <a:rPr lang="en-US" sz="27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necrosis</a:t>
                      </a:r>
                      <a:endParaRPr lang="ar-EG" sz="27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698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Halothane.                           </a:t>
                      </a:r>
                      <a:r>
                        <a:rPr lang="en-US" sz="27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• Phenytoin.</a:t>
                      </a:r>
                      <a:br>
                        <a:rPr lang="en-US" sz="27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sz="27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Isomiazid.</a:t>
                      </a:r>
                      <a:endParaRPr lang="ar-EG" sz="27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buFont typeface="+mj-lt"/>
                        <a:buAutoNum type="arabicPeriod" startAt="2"/>
                      </a:pPr>
                      <a:r>
                        <a:rPr lang="en-US" sz="2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Viral hepatitis-like reactions</a:t>
                      </a:r>
                      <a:endParaRPr lang="ar-EG" sz="27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69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Methyl testosterone.     • Oral contraceptives.</a:t>
                      </a:r>
                      <a:r>
                        <a:rPr lang="en-US" sz="27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27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Carbimazole.                • Chlorpromazine.</a:t>
                      </a:r>
                      <a:endParaRPr lang="ar-EG" sz="27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Chlorpromide.             </a:t>
                      </a:r>
                      <a:endParaRPr lang="ar-EG" sz="27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buFont typeface="+mj-lt"/>
                        <a:buAutoNum type="arabicPeriod" startAt="3"/>
                      </a:pPr>
                      <a:r>
                        <a:rPr lang="en-US" sz="2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Cholestasis </a:t>
                      </a:r>
                      <a:endParaRPr lang="ar-EG" sz="27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69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Tetracycline.             </a:t>
                      </a:r>
                      <a:endParaRPr lang="ar-EG" sz="27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buFont typeface="+mj-lt"/>
                        <a:buAutoNum type="arabicPeriod" startAt="4"/>
                      </a:pPr>
                      <a:r>
                        <a:rPr lang="en-US" sz="2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Fatty liver</a:t>
                      </a:r>
                      <a:endParaRPr lang="ar-EG" sz="27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698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Methyldopa</a:t>
                      </a:r>
                      <a:r>
                        <a:rPr lang="en-US" sz="27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                       </a:t>
                      </a:r>
                      <a:r>
                        <a:rPr lang="en-US" sz="27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b="0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</a:t>
                      </a:r>
                      <a:r>
                        <a:rPr lang="en-US" sz="2700" b="0" kern="120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Isomiazid.</a:t>
                      </a:r>
                      <a:endParaRPr lang="ar-EG" sz="2700" b="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 defTabSz="914400" rtl="0" eaLnBrk="1" latinLnBrk="0" hangingPunct="1">
                        <a:buFont typeface="+mj-lt"/>
                        <a:buAutoNum type="arabicPeriod" startAt="5"/>
                      </a:pPr>
                      <a:r>
                        <a:rPr lang="en-US" sz="27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Chronic hepatitis</a:t>
                      </a:r>
                      <a:endParaRPr lang="ar-EG" sz="27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06E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51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9" ma:contentTypeDescription="Create a new document." ma:contentTypeScope="" ma:versionID="d3892fa1bde7b531f7fa0a790ea43488">
  <xsd:schema xmlns:xsd="http://www.w3.org/2001/XMLSchema" xmlns:xs="http://www.w3.org/2001/XMLSchema" xmlns:p="http://schemas.microsoft.com/office/2006/metadata/properties" xmlns:ns2="3ae45523-5a85-45e7-8008-accd3c84eec0" xmlns:ns3="5b9ef952-99af-4d0a-b2f4-0e3827503894" targetNamespace="http://schemas.microsoft.com/office/2006/metadata/properties" ma:root="true" ma:fieldsID="d840f164b99fee1144f69857238fa762" ns2:_="" ns3:_="">
    <xsd:import namespace="3ae45523-5a85-45e7-8008-accd3c84eec0"/>
    <xsd:import namespace="5b9ef952-99af-4d0a-b2f4-0e38275038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ff52f34-b351-492d-bd72-b80be8882a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9ef952-99af-4d0a-b2f4-0e382750389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92bc8bc-752c-41c2-a696-5d2463662cd4}" ma:internalName="TaxCatchAll" ma:showField="CatchAllData" ma:web="5b9ef952-99af-4d0a-b2f4-0e38275038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b9ef952-99af-4d0a-b2f4-0e3827503894" xsi:nil="true"/>
    <lcf76f155ced4ddcb4097134ff3c332f xmlns="3ae45523-5a85-45e7-8008-accd3c84eec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60FD472-922B-40B1-A514-EC024C70783B}"/>
</file>

<file path=customXml/itemProps2.xml><?xml version="1.0" encoding="utf-8"?>
<ds:datastoreItem xmlns:ds="http://schemas.openxmlformats.org/officeDocument/2006/customXml" ds:itemID="{9390B7C0-4E42-469D-A783-D5B5E12784D1}"/>
</file>

<file path=customXml/itemProps3.xml><?xml version="1.0" encoding="utf-8"?>
<ds:datastoreItem xmlns:ds="http://schemas.openxmlformats.org/officeDocument/2006/customXml" ds:itemID="{AC00BB87-EA77-4761-A191-757F593CB77C}"/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6663</TotalTime>
  <Words>214</Words>
  <Application>Microsoft Office PowerPoint</Application>
  <PresentationFormat>Custom</PresentationFormat>
  <Paragraphs>69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Circuit</vt:lpstr>
      <vt:lpstr>Drugs &amp; Liver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Pharmacology of  Central Nervous system</dc:title>
  <dc:creator>Ahmad Hafeiz</dc:creator>
  <cp:lastModifiedBy>DELL_I3</cp:lastModifiedBy>
  <cp:revision>1661</cp:revision>
  <dcterms:created xsi:type="dcterms:W3CDTF">2017-09-22T06:59:40Z</dcterms:created>
  <dcterms:modified xsi:type="dcterms:W3CDTF">2022-04-09T18:57:14Z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