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58" r:id="rId4"/>
    <p:sldId id="259" r:id="rId5"/>
    <p:sldId id="265" r:id="rId6"/>
    <p:sldId id="267" r:id="rId7"/>
    <p:sldId id="260" r:id="rId8"/>
    <p:sldId id="268" r:id="rId9"/>
    <p:sldId id="269" r:id="rId10"/>
    <p:sldId id="270" r:id="rId11"/>
    <p:sldId id="271" r:id="rId12"/>
    <p:sldId id="261" r:id="rId13"/>
    <p:sldId id="272" r:id="rId14"/>
    <p:sldId id="262" r:id="rId15"/>
    <p:sldId id="274"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324" autoAdjust="0"/>
    <p:restoredTop sz="94186" autoAdjust="0"/>
  </p:normalViewPr>
  <p:slideViewPr>
    <p:cSldViewPr>
      <p:cViewPr>
        <p:scale>
          <a:sx n="76" d="100"/>
          <a:sy n="76" d="100"/>
        </p:scale>
        <p:origin x="-128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732DD4B-74E6-48B8-9CB9-E2C8C436A49F}" type="datetimeFigureOut">
              <a:rPr lang="ar-SA" smtClean="0"/>
              <a:t>13/12/1443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FDA3869-BBC3-4707-81E9-73E7470CA5D0}" type="slidenum">
              <a:rPr lang="ar-SA" smtClean="0"/>
              <a:t>‹#›</a:t>
            </a:fld>
            <a:endParaRPr lang="ar-SA"/>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2DD4B-74E6-48B8-9CB9-E2C8C436A49F}" type="datetimeFigureOut">
              <a:rPr lang="ar-SA" smtClean="0"/>
              <a:t>13/12/1443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FDA3869-BBC3-4707-81E9-73E7470CA5D0}"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32DD4B-74E6-48B8-9CB9-E2C8C436A49F}" type="datetimeFigureOut">
              <a:rPr lang="ar-SA" smtClean="0"/>
              <a:t>13/12/1443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FDA3869-BBC3-4707-81E9-73E7470CA5D0}"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2DD4B-74E6-48B8-9CB9-E2C8C436A49F}" type="datetimeFigureOut">
              <a:rPr lang="ar-SA" smtClean="0"/>
              <a:t>13/12/1443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FDA3869-BBC3-4707-81E9-73E7470CA5D0}"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32DD4B-74E6-48B8-9CB9-E2C8C436A49F}" type="datetimeFigureOut">
              <a:rPr lang="ar-SA" smtClean="0"/>
              <a:t>13/12/1443</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FDA3869-BBC3-4707-81E9-73E7470CA5D0}" type="slidenum">
              <a:rPr lang="ar-SA" smtClean="0"/>
              <a:t>‹#›</a:t>
            </a:fld>
            <a:endParaRPr lang="ar-SA"/>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32DD4B-74E6-48B8-9CB9-E2C8C436A49F}" type="datetimeFigureOut">
              <a:rPr lang="ar-SA" smtClean="0"/>
              <a:t>13/12/1443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FDA3869-BBC3-4707-81E9-73E7470CA5D0}"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32DD4B-74E6-48B8-9CB9-E2C8C436A49F}" type="datetimeFigureOut">
              <a:rPr lang="ar-SA" smtClean="0"/>
              <a:t>13/12/1443</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FDA3869-BBC3-4707-81E9-73E7470CA5D0}" type="slidenum">
              <a:rPr lang="ar-SA" smtClean="0"/>
              <a:t>‹#›</a:t>
            </a:fld>
            <a:endParaRPr lang="ar-SA"/>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32DD4B-74E6-48B8-9CB9-E2C8C436A49F}" type="datetimeFigureOut">
              <a:rPr lang="ar-SA" smtClean="0"/>
              <a:t>13/12/1443</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FDA3869-BBC3-4707-81E9-73E7470CA5D0}"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2DD4B-74E6-48B8-9CB9-E2C8C436A49F}" type="datetimeFigureOut">
              <a:rPr lang="ar-SA" smtClean="0"/>
              <a:t>13/12/1443</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FDA3869-BBC3-4707-81E9-73E7470CA5D0}"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2DD4B-74E6-48B8-9CB9-E2C8C436A49F}" type="datetimeFigureOut">
              <a:rPr lang="ar-SA" smtClean="0"/>
              <a:t>13/12/1443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FDA3869-BBC3-4707-81E9-73E7470CA5D0}" type="slidenum">
              <a:rPr lang="ar-SA" smtClean="0"/>
              <a:t>‹#›</a:t>
            </a:fld>
            <a:endParaRPr lang="ar-SA"/>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32DD4B-74E6-48B8-9CB9-E2C8C436A49F}" type="datetimeFigureOut">
              <a:rPr lang="ar-SA" smtClean="0"/>
              <a:t>13/12/1443</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FDA3869-BBC3-4707-81E9-73E7470CA5D0}"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732DD4B-74E6-48B8-9CB9-E2C8C436A49F}" type="datetimeFigureOut">
              <a:rPr lang="ar-SA" smtClean="0"/>
              <a:t>13/12/1443</a:t>
            </a:fld>
            <a:endParaRPr lang="ar-SA"/>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ar-SA"/>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FDA3869-BBC3-4707-81E9-73E7470CA5D0}"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r" defTabSz="914400" rtl="1"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r" defTabSz="914400" rtl="1"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r" defTabSz="914400" rtl="1"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r" defTabSz="914400" rtl="1"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r" defTabSz="914400" rtl="1"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r>
              <a:rPr lang="en-US" sz="5400" dirty="0" smtClean="0"/>
              <a:t>Brain Death Examination </a:t>
            </a:r>
            <a:br>
              <a:rPr lang="en-US" sz="5400" dirty="0" smtClean="0"/>
            </a:br>
            <a:endParaRPr lang="ar-JO" sz="5400" dirty="0"/>
          </a:p>
        </p:txBody>
      </p:sp>
      <p:sp>
        <p:nvSpPr>
          <p:cNvPr id="4" name="TextBox 3"/>
          <p:cNvSpPr txBox="1"/>
          <p:nvPr/>
        </p:nvSpPr>
        <p:spPr>
          <a:xfrm>
            <a:off x="1447800" y="4953000"/>
            <a:ext cx="2819400" cy="646331"/>
          </a:xfrm>
          <a:prstGeom prst="rect">
            <a:avLst/>
          </a:prstGeom>
          <a:noFill/>
        </p:spPr>
        <p:txBody>
          <a:bodyPr wrap="square" rtlCol="1">
            <a:spAutoFit/>
          </a:bodyPr>
          <a:lstStyle/>
          <a:p>
            <a:r>
              <a:rPr lang="en-US" sz="3600" dirty="0" smtClean="0"/>
              <a:t>Lama </a:t>
            </a:r>
            <a:r>
              <a:rPr lang="en-US" sz="3200" dirty="0" smtClean="0"/>
              <a:t>Rabe’e</a:t>
            </a:r>
            <a:endParaRPr lang="ar-JO" sz="32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429000"/>
            <a:ext cx="4258849" cy="3426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066" y="289317"/>
            <a:ext cx="8686800" cy="1384995"/>
          </a:xfrm>
          <a:prstGeom prst="rect">
            <a:avLst/>
          </a:prstGeom>
        </p:spPr>
        <p:txBody>
          <a:bodyPr wrap="square">
            <a:spAutoFit/>
          </a:bodyPr>
          <a:lstStyle/>
          <a:p>
            <a:pPr algn="l" rtl="0"/>
            <a:r>
              <a:rPr lang="en-US" sz="2800" dirty="0"/>
              <a:t>CN VIII: Loss of </a:t>
            </a:r>
            <a:r>
              <a:rPr lang="en-US" sz="2800" dirty="0" err="1"/>
              <a:t>oculovestibular</a:t>
            </a:r>
            <a:r>
              <a:rPr lang="en-US" sz="2800" dirty="0"/>
              <a:t> reflex (Caloric test): With irrigation of each by 60 ml of ice water, the eye won’t move toward the irrigated ear.        </a:t>
            </a: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6661" y="2057400"/>
            <a:ext cx="847761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170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4525963"/>
          </a:xfrm>
        </p:spPr>
        <p:txBody>
          <a:bodyPr/>
          <a:lstStyle/>
          <a:p>
            <a:pPr marL="0" indent="0" algn="l">
              <a:buNone/>
            </a:pPr>
            <a:r>
              <a:rPr lang="en-US" dirty="0"/>
              <a:t>CN IX: Loss of gag reflex.          </a:t>
            </a:r>
          </a:p>
          <a:p>
            <a:pPr marL="0" indent="0" algn="l">
              <a:buNone/>
            </a:pPr>
            <a:r>
              <a:rPr lang="en-US" dirty="0" smtClean="0"/>
              <a:t>CN X:loss of cough reflex </a:t>
            </a:r>
            <a:endParaRPr lang="ar-JO"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8686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0529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4600" y="19833"/>
            <a:ext cx="3505200" cy="1143000"/>
          </a:xfrm>
        </p:spPr>
        <p:txBody>
          <a:bodyPr>
            <a:normAutofit/>
          </a:bodyPr>
          <a:lstStyle/>
          <a:p>
            <a:r>
              <a:rPr lang="ar-JO" b="1" dirty="0" smtClean="0"/>
              <a:t>:</a:t>
            </a:r>
            <a:r>
              <a:rPr lang="en-US" b="1" dirty="0" smtClean="0"/>
              <a:t>3* Apnea Test</a:t>
            </a:r>
            <a:endParaRPr lang="ar-SA" dirty="0"/>
          </a:p>
        </p:txBody>
      </p:sp>
      <p:sp>
        <p:nvSpPr>
          <p:cNvPr id="3" name="عنصر نائب للمحتوى 2"/>
          <p:cNvSpPr>
            <a:spLocks noGrp="1"/>
          </p:cNvSpPr>
          <p:nvPr>
            <p:ph idx="1"/>
          </p:nvPr>
        </p:nvSpPr>
        <p:spPr>
          <a:xfrm>
            <a:off x="533400" y="914400"/>
            <a:ext cx="8305800" cy="5715000"/>
          </a:xfrm>
        </p:spPr>
        <p:txBody>
          <a:bodyPr>
            <a:normAutofit fontScale="92500"/>
          </a:bodyPr>
          <a:lstStyle/>
          <a:p>
            <a:pPr algn="l" rtl="0">
              <a:buNone/>
            </a:pPr>
            <a:r>
              <a:rPr lang="en-US" dirty="0" smtClean="0"/>
              <a:t>The </a:t>
            </a:r>
            <a:r>
              <a:rPr lang="en-US" dirty="0"/>
              <a:t>apnea test is used to assess the brain's ability to drive pulmonary function in response to the rise of CO2. Before the performance of the apnea test, </a:t>
            </a:r>
            <a:r>
              <a:rPr lang="en-US" dirty="0" smtClean="0"/>
              <a:t>ABGs should b taken (with CO2 between 35-45 mm Hg), the </a:t>
            </a:r>
            <a:r>
              <a:rPr lang="en-US" dirty="0"/>
              <a:t>mechanical ventilator should be adjusted to obtain PCO2 within 35 to 45 mmHg and PO2 </a:t>
            </a:r>
            <a:r>
              <a:rPr lang="en-US" dirty="0" smtClean="0"/>
              <a:t>100%. During </a:t>
            </a:r>
            <a:r>
              <a:rPr lang="en-US" dirty="0"/>
              <a:t>the test, oxygen should be supplemented using a </a:t>
            </a:r>
            <a:r>
              <a:rPr lang="en-US" dirty="0" err="1"/>
              <a:t>cannula</a:t>
            </a:r>
            <a:r>
              <a:rPr lang="en-US" dirty="0"/>
              <a:t> connected to the </a:t>
            </a:r>
            <a:r>
              <a:rPr lang="en-US" dirty="0" err="1"/>
              <a:t>endotracheal</a:t>
            </a:r>
            <a:r>
              <a:rPr lang="en-US" dirty="0"/>
              <a:t> tube at 6 L/min, or T piece at 12 </a:t>
            </a:r>
            <a:r>
              <a:rPr lang="en-US" dirty="0" smtClean="0"/>
              <a:t>L/min. </a:t>
            </a:r>
            <a:r>
              <a:rPr lang="en-US" dirty="0"/>
              <a:t>In the case of loss of respiratory drive, </a:t>
            </a:r>
            <a:r>
              <a:rPr lang="en-US" dirty="0">
                <a:solidFill>
                  <a:srgbClr val="FF0000"/>
                </a:solidFill>
              </a:rPr>
              <a:t>CO2 is expected to rise 5 mmHg every minute in the first 2 minutes, then by 2 mmHg every minute after. </a:t>
            </a:r>
            <a:endParaRPr lang="en-US" dirty="0" smtClean="0">
              <a:solidFill>
                <a:srgbClr val="FF0000"/>
              </a:solidFill>
            </a:endParaRPr>
          </a:p>
          <a:p>
            <a:pPr algn="l" rtl="0">
              <a:buNone/>
            </a:pPr>
            <a:r>
              <a:rPr lang="en-US" dirty="0" smtClean="0"/>
              <a:t>Repeat </a:t>
            </a:r>
            <a:r>
              <a:rPr lang="en-US" dirty="0"/>
              <a:t>arterial blood gas (ABG) after 8 to 10 minutes </a:t>
            </a:r>
            <a:r>
              <a:rPr lang="en-US" dirty="0">
                <a:solidFill>
                  <a:srgbClr val="FF0000"/>
                </a:solidFill>
              </a:rPr>
              <a:t>showing CO2 of 60 mmHg or the rise of CO2 more than 20 mmHg above baseline is consistent with brain death.</a:t>
            </a:r>
            <a:r>
              <a:rPr lang="en-US" dirty="0"/>
              <a:t> If the patient develops hypotension with SBP below 90 mmHg or cardiac arrhythmias, the test should terminate, and </a:t>
            </a:r>
            <a:r>
              <a:rPr lang="en-US" dirty="0">
                <a:solidFill>
                  <a:srgbClr val="FF0000"/>
                </a:solidFill>
              </a:rPr>
              <a:t>arterial blood gases are drawn. </a:t>
            </a:r>
            <a:endParaRPr lang="en-US" dirty="0"/>
          </a:p>
          <a:p>
            <a:pPr algn="l" rtl="0"/>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a:t>
            </a:r>
            <a:r>
              <a:rPr lang="ar-JO" dirty="0" smtClean="0"/>
              <a:t> +</a:t>
            </a:r>
            <a:endParaRPr lang="ar-JO" dirty="0"/>
          </a:p>
        </p:txBody>
      </p:sp>
      <p:pic>
        <p:nvPicPr>
          <p:cNvPr id="4" name="Content Placeholder 4" descr="Picture1.png"/>
          <p:cNvPicPr>
            <a:picLocks noGrp="1" noChangeAspect="1"/>
          </p:cNvPicPr>
          <p:nvPr>
            <p:ph idx="1"/>
          </p:nvPr>
        </p:nvPicPr>
        <p:blipFill>
          <a:blip r:embed="rId2" cstate="print"/>
          <a:stretch>
            <a:fillRect/>
          </a:stretch>
        </p:blipFill>
        <p:spPr>
          <a:xfrm>
            <a:off x="685800" y="1524000"/>
            <a:ext cx="7620000" cy="4355245"/>
          </a:xfrm>
        </p:spPr>
      </p:pic>
    </p:spTree>
    <p:extLst>
      <p:ext uri="{BB962C8B-B14F-4D97-AF65-F5344CB8AC3E}">
        <p14:creationId xmlns:p14="http://schemas.microsoft.com/office/powerpoint/2010/main" val="2777514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228600"/>
            <a:ext cx="8229600" cy="792162"/>
          </a:xfrm>
        </p:spPr>
        <p:txBody>
          <a:bodyPr>
            <a:normAutofit/>
          </a:bodyPr>
          <a:lstStyle/>
          <a:p>
            <a:r>
              <a:rPr lang="ar-JO" b="1" dirty="0" smtClean="0"/>
              <a:t>:</a:t>
            </a:r>
            <a:r>
              <a:rPr lang="en-US" b="1" dirty="0" smtClean="0"/>
              <a:t>4* Ancillary Tests</a:t>
            </a:r>
            <a:endParaRPr lang="ar-SA" dirty="0"/>
          </a:p>
        </p:txBody>
      </p:sp>
      <p:sp>
        <p:nvSpPr>
          <p:cNvPr id="3" name="عنصر نائب للمحتوى 2"/>
          <p:cNvSpPr>
            <a:spLocks noGrp="1"/>
          </p:cNvSpPr>
          <p:nvPr>
            <p:ph idx="1"/>
          </p:nvPr>
        </p:nvSpPr>
        <p:spPr>
          <a:xfrm>
            <a:off x="0" y="990600"/>
            <a:ext cx="8991600" cy="5867400"/>
          </a:xfrm>
        </p:spPr>
        <p:txBody>
          <a:bodyPr numCol="2" rtlCol="0">
            <a:normAutofit/>
          </a:bodyPr>
          <a:lstStyle/>
          <a:p>
            <a:pPr algn="l" rtl="0"/>
            <a:r>
              <a:rPr lang="en-US" dirty="0" smtClean="0"/>
              <a:t>These </a:t>
            </a:r>
            <a:r>
              <a:rPr lang="en-US" dirty="0"/>
              <a:t>tests are considerations if there is any uncertainty of diagnosis of brain death or if the apnea test cannot be performed (as in cases of chronic CO2 retainers).</a:t>
            </a:r>
          </a:p>
          <a:p>
            <a:pPr algn="l" rtl="0"/>
            <a:r>
              <a:rPr lang="en-US" dirty="0"/>
              <a:t>*Ancillary tests used for detection of cessation of cerebral blood flow:   </a:t>
            </a:r>
          </a:p>
          <a:p>
            <a:pPr algn="l" rtl="0"/>
            <a:r>
              <a:rPr lang="en-US" dirty="0"/>
              <a:t>Cerebral </a:t>
            </a:r>
            <a:r>
              <a:rPr lang="en-US" dirty="0" smtClean="0"/>
              <a:t>angiography: it </a:t>
            </a:r>
            <a:r>
              <a:rPr lang="en-US" dirty="0"/>
              <a:t>shows cessation of blood flow to the brain</a:t>
            </a:r>
          </a:p>
          <a:p>
            <a:pPr algn="l" rtl="0"/>
            <a:r>
              <a:rPr lang="fr-FR" dirty="0" err="1"/>
              <a:t>Transcranial</a:t>
            </a:r>
            <a:r>
              <a:rPr lang="fr-FR" dirty="0"/>
              <a:t> </a:t>
            </a:r>
            <a:r>
              <a:rPr lang="fr-FR" dirty="0" smtClean="0"/>
              <a:t>US (doppler)</a:t>
            </a:r>
            <a:r>
              <a:rPr lang="en-US" dirty="0"/>
              <a:t>  to assess pulsations of middle cerebral arteries, vertebral and basilar arteries bilaterally, also anterior cerebral arteries or ophthalmic arteries if possible</a:t>
            </a:r>
            <a:r>
              <a:rPr lang="en-US" dirty="0" smtClean="0"/>
              <a:t>.</a:t>
            </a:r>
            <a:endParaRPr lang="fr-FR" dirty="0" smtClean="0"/>
          </a:p>
          <a:p>
            <a:pPr algn="l" rtl="0"/>
            <a:r>
              <a:rPr lang="fr-FR" dirty="0" smtClean="0"/>
              <a:t> </a:t>
            </a:r>
            <a:r>
              <a:rPr lang="fr-FR" dirty="0"/>
              <a:t>(EEG</a:t>
            </a:r>
            <a:r>
              <a:rPr lang="fr-FR" dirty="0" smtClean="0"/>
              <a:t>)</a:t>
            </a:r>
            <a:r>
              <a:rPr lang="en-US" dirty="0"/>
              <a:t> no electrical activity more than 2 </a:t>
            </a:r>
            <a:r>
              <a:rPr lang="en-US" dirty="0" err="1"/>
              <a:t>microvolts</a:t>
            </a:r>
            <a:r>
              <a:rPr lang="en-US" dirty="0"/>
              <a:t>, at a sensitivity of 2 </a:t>
            </a:r>
            <a:r>
              <a:rPr lang="en-US" dirty="0" err="1"/>
              <a:t>microvolts</a:t>
            </a:r>
            <a:r>
              <a:rPr lang="en-US" dirty="0"/>
              <a:t>/mm for at least 30 seconds</a:t>
            </a:r>
            <a:endParaRPr lang="ar-S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a:t>
            </a:r>
            <a:endParaRPr lang="ar-JO"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8600" y="1600200"/>
            <a:ext cx="8763000" cy="5105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134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52400"/>
            <a:ext cx="4572000" cy="792162"/>
          </a:xfrm>
        </p:spPr>
        <p:txBody>
          <a:bodyPr/>
          <a:lstStyle/>
          <a:p>
            <a:pPr algn="l" rtl="0"/>
            <a:r>
              <a:rPr lang="en-US" b="1" dirty="0" smtClean="0"/>
              <a:t>Introduction: </a:t>
            </a:r>
            <a:endParaRPr lang="ar-SA" b="1" dirty="0"/>
          </a:p>
        </p:txBody>
      </p:sp>
      <p:sp>
        <p:nvSpPr>
          <p:cNvPr id="3" name="عنصر نائب للمحتوى 2"/>
          <p:cNvSpPr>
            <a:spLocks noGrp="1"/>
          </p:cNvSpPr>
          <p:nvPr>
            <p:ph idx="1"/>
          </p:nvPr>
        </p:nvSpPr>
        <p:spPr>
          <a:xfrm>
            <a:off x="457200" y="838200"/>
            <a:ext cx="8229600" cy="5287963"/>
          </a:xfrm>
        </p:spPr>
        <p:txBody>
          <a:bodyPr numCol="2" rtlCol="0">
            <a:normAutofit fontScale="92500"/>
          </a:bodyPr>
          <a:lstStyle/>
          <a:p>
            <a:pPr algn="l" rtl="0"/>
            <a:r>
              <a:rPr lang="en-US" sz="2400" dirty="0" smtClean="0"/>
              <a:t>Brain Death (equivalent to the Biological/or Legal Death):is the irreversible damage and loss of functions of the entire brain (the cerebrum and brain stem) which results in loss of conscious and termination of vital signals from the brain stem.</a:t>
            </a:r>
          </a:p>
          <a:p>
            <a:pPr algn="l" rtl="0"/>
            <a:r>
              <a:rPr lang="en-US" sz="2400" dirty="0"/>
              <a:t>Brain death occurs as a result of an acute catastrophic brain </a:t>
            </a:r>
            <a:r>
              <a:rPr lang="en-US" sz="2400" dirty="0" smtClean="0"/>
              <a:t>injury. Abruption </a:t>
            </a:r>
            <a:r>
              <a:rPr lang="en-US" sz="2400" dirty="0"/>
              <a:t>of cerebral perfusion occurs if a concomitant elevation of intracranial pressure is more than mean arterial pressure (Cerebral perfusion pressure = mean arterial pressure - intracranial pressure</a:t>
            </a:r>
            <a:r>
              <a:rPr lang="en-US" sz="2400" dirty="0" smtClean="0"/>
              <a:t>). Occurs either from extracranial or intracranial brain injuries.  </a:t>
            </a:r>
          </a:p>
          <a:p>
            <a:pPr algn="l" rtl="0"/>
            <a:r>
              <a:rPr lang="en-US" sz="2400" dirty="0" smtClean="0"/>
              <a:t>Brain death can be assessed by physical examination, the apnea test, and ancillary tests.</a:t>
            </a:r>
          </a:p>
          <a:p>
            <a:pPr algn="l" rtl="0"/>
            <a:endParaRPr lang="en-US" sz="2400" dirty="0" smtClean="0"/>
          </a:p>
          <a:p>
            <a:pPr algn="l" rtl="0"/>
            <a:endParaRPr lang="en-US" sz="24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3600" b="1" dirty="0" smtClean="0"/>
              <a:t>Certain prerequisites should be present before the determination of brain death, including: </a:t>
            </a:r>
            <a:endParaRPr lang="ar-SA" b="1" dirty="0"/>
          </a:p>
        </p:txBody>
      </p:sp>
      <p:sp>
        <p:nvSpPr>
          <p:cNvPr id="3" name="عنصر نائب للمحتوى 2"/>
          <p:cNvSpPr>
            <a:spLocks noGrp="1"/>
          </p:cNvSpPr>
          <p:nvPr>
            <p:ph idx="1"/>
          </p:nvPr>
        </p:nvSpPr>
        <p:spPr>
          <a:xfrm>
            <a:off x="609600" y="1828800"/>
            <a:ext cx="8534400" cy="4525963"/>
          </a:xfrm>
        </p:spPr>
        <p:txBody>
          <a:bodyPr>
            <a:normAutofit/>
          </a:bodyPr>
          <a:lstStyle/>
          <a:p>
            <a:pPr marL="514350" indent="-514350" algn="l" rtl="0">
              <a:buFont typeface="+mj-lt"/>
              <a:buAutoNum type="arabicPeriod"/>
            </a:pPr>
            <a:r>
              <a:rPr lang="en-US" dirty="0" smtClean="0"/>
              <a:t>Evidence </a:t>
            </a:r>
            <a:r>
              <a:rPr lang="en-US" dirty="0"/>
              <a:t>of an etiology of coma should be known. Confounding conditions should be excluded, including severe metabolic, endocrinal, and acid-base derangements. If a drug intoxication is suspected, five half-lives of drug clearance should be waited, with adjustment to renal and hepatic functions.  </a:t>
            </a:r>
          </a:p>
          <a:p>
            <a:pPr marL="514350" indent="-514350" algn="l" rtl="0">
              <a:buFont typeface="+mj-lt"/>
              <a:buAutoNum type="arabicPeriod"/>
            </a:pPr>
            <a:r>
              <a:rPr lang="en-US" dirty="0"/>
              <a:t>Core body temperature should be more than 36 degrees C. Warming blankets are an option.        </a:t>
            </a:r>
          </a:p>
          <a:p>
            <a:pPr marL="514350" indent="-514350" algn="l" rtl="0">
              <a:buFont typeface="+mj-lt"/>
              <a:buAutoNum type="arabicPeriod"/>
            </a:pPr>
            <a:r>
              <a:rPr lang="en-US" dirty="0"/>
              <a:t>Achieve systolic blood pressure (SBP) more than 100 mmHg, often accomplished using vasopressors or vasopressin</a:t>
            </a:r>
          </a:p>
          <a:p>
            <a:pPr algn="l" rtl="0"/>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05000" y="76200"/>
            <a:ext cx="5257800" cy="944562"/>
          </a:xfrm>
        </p:spPr>
        <p:txBody>
          <a:bodyPr>
            <a:normAutofit fontScale="90000"/>
          </a:bodyPr>
          <a:lstStyle/>
          <a:p>
            <a:r>
              <a:rPr lang="en-US" b="1" dirty="0" smtClean="0"/>
              <a:t> Physical Examination</a:t>
            </a:r>
            <a:endParaRPr lang="ar-SA" dirty="0"/>
          </a:p>
        </p:txBody>
      </p:sp>
      <p:sp>
        <p:nvSpPr>
          <p:cNvPr id="3" name="عنصر نائب للمحتوى 2"/>
          <p:cNvSpPr>
            <a:spLocks noGrp="1"/>
          </p:cNvSpPr>
          <p:nvPr>
            <p:ph idx="1"/>
          </p:nvPr>
        </p:nvSpPr>
        <p:spPr>
          <a:xfrm>
            <a:off x="0" y="762000"/>
            <a:ext cx="9144000" cy="5867400"/>
          </a:xfrm>
        </p:spPr>
        <p:txBody>
          <a:bodyPr>
            <a:noAutofit/>
          </a:bodyPr>
          <a:lstStyle/>
          <a:p>
            <a:pPr algn="l" rtl="0">
              <a:buFont typeface="Wingdings" pitchFamily="2" charset="2"/>
              <a:buChar char="v"/>
            </a:pPr>
            <a:r>
              <a:rPr lang="en-US" sz="1800" dirty="0" smtClean="0"/>
              <a:t>This </a:t>
            </a:r>
            <a:r>
              <a:rPr lang="en-US" sz="1800" dirty="0"/>
              <a:t>includes the response to pain and assessment of brain stem reflexes. Loss of response to central pain occurs in brain death. </a:t>
            </a:r>
            <a:r>
              <a:rPr lang="en-US" sz="1800" b="1" dirty="0">
                <a:solidFill>
                  <a:srgbClr val="FF0000"/>
                </a:solidFill>
              </a:rPr>
              <a:t>Central pain assessment can be by the application of noxious stimuli to certain areas as the supraorbital notch</a:t>
            </a:r>
            <a:r>
              <a:rPr lang="en-US" sz="1800" dirty="0">
                <a:solidFill>
                  <a:srgbClr val="FF0000"/>
                </a:solidFill>
              </a:rPr>
              <a:t>, </a:t>
            </a:r>
            <a:r>
              <a:rPr lang="en-US" sz="1800" dirty="0"/>
              <a:t>the ankle of the jaw, upper trapezius, the anterior axillary fold, and the sternum. Neither eye response nor motor reflexes are detectable in brain death. </a:t>
            </a:r>
            <a:r>
              <a:rPr lang="en-US" sz="1800" dirty="0">
                <a:solidFill>
                  <a:srgbClr val="FF0000"/>
                </a:solidFill>
              </a:rPr>
              <a:t>It is important to note that some spinal reflexes can be present in patients with brain </a:t>
            </a:r>
            <a:r>
              <a:rPr lang="en-US" sz="1800" dirty="0" smtClean="0">
                <a:solidFill>
                  <a:srgbClr val="FF0000"/>
                </a:solidFill>
              </a:rPr>
              <a:t>death, and </a:t>
            </a:r>
            <a:r>
              <a:rPr lang="en-US" sz="1800" dirty="0">
                <a:solidFill>
                  <a:srgbClr val="FF0000"/>
                </a:solidFill>
              </a:rPr>
              <a:t>should not be misinterpreted as evidence for brainstem function:</a:t>
            </a:r>
          </a:p>
          <a:p>
            <a:pPr algn="l" rtl="0">
              <a:buFont typeface="+mj-lt"/>
              <a:buAutoNum type="arabicPeriod"/>
            </a:pPr>
            <a:r>
              <a:rPr lang="en-US" sz="1800" dirty="0"/>
              <a:t>spontaneous movements of limbs other than pathologic flexion or extension response</a:t>
            </a:r>
          </a:p>
          <a:p>
            <a:pPr algn="l" rtl="0">
              <a:buFont typeface="+mj-lt"/>
              <a:buAutoNum type="arabicPeriod"/>
            </a:pPr>
            <a:r>
              <a:rPr lang="en-US" sz="1800" dirty="0"/>
              <a:t>respiratory-like movements (shoulder elevation and adduction, back arching, intercostal expansion without significant tidal volumes)</a:t>
            </a:r>
          </a:p>
          <a:p>
            <a:pPr algn="l" rtl="0">
              <a:buFont typeface="+mj-lt"/>
              <a:buAutoNum type="arabicPeriod"/>
            </a:pPr>
            <a:r>
              <a:rPr lang="en-US" sz="1800" dirty="0"/>
              <a:t>sweating, flushing, tachycardia</a:t>
            </a:r>
          </a:p>
          <a:p>
            <a:pPr algn="l" rtl="0">
              <a:buFont typeface="+mj-lt"/>
              <a:buAutoNum type="arabicPeriod"/>
            </a:pPr>
            <a:r>
              <a:rPr lang="en-US" sz="1800" dirty="0"/>
              <a:t>normal blood pressure without pharmacologic support or sudden increases in blood pressure</a:t>
            </a:r>
          </a:p>
          <a:p>
            <a:pPr algn="l" rtl="0">
              <a:buFont typeface="+mj-lt"/>
              <a:buAutoNum type="arabicPeriod"/>
            </a:pPr>
            <a:r>
              <a:rPr lang="en-US" sz="1800" dirty="0"/>
              <a:t>absence of diabetes </a:t>
            </a:r>
            <a:r>
              <a:rPr lang="en-US" sz="1800" dirty="0" err="1"/>
              <a:t>insipidus</a:t>
            </a:r>
            <a:endParaRPr lang="en-US" sz="1800" dirty="0"/>
          </a:p>
          <a:p>
            <a:pPr algn="l" rtl="0">
              <a:buFont typeface="+mj-lt"/>
              <a:buAutoNum type="arabicPeriod"/>
            </a:pPr>
            <a:r>
              <a:rPr lang="en-US" sz="1800" dirty="0"/>
              <a:t>deep tendon reflexes; superficial abdominal reflexes; triple flexion response</a:t>
            </a:r>
          </a:p>
          <a:p>
            <a:pPr algn="l" rtl="0">
              <a:buFont typeface="+mj-lt"/>
              <a:buAutoNum type="arabicPeriod"/>
            </a:pPr>
            <a:r>
              <a:rPr lang="en-US" sz="1800" dirty="0" err="1"/>
              <a:t>Babinski</a:t>
            </a:r>
            <a:r>
              <a:rPr lang="en-US" sz="1800" dirty="0"/>
              <a:t> reflex</a:t>
            </a:r>
          </a:p>
          <a:p>
            <a:pPr algn="l" rtl="0"/>
            <a:endParaRPr lang="ar-SA"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173162"/>
          </a:xfrm>
        </p:spPr>
        <p:txBody>
          <a:bodyPr>
            <a:normAutofit fontScale="90000"/>
          </a:bodyPr>
          <a:lstStyle/>
          <a:p>
            <a:r>
              <a:rPr lang="en-US" b="1" dirty="0" smtClean="0"/>
              <a:t>When is a patient pronounced brain dead?</a:t>
            </a:r>
            <a:endParaRPr lang="en-US" b="1" dirty="0"/>
          </a:p>
        </p:txBody>
      </p:sp>
      <p:sp>
        <p:nvSpPr>
          <p:cNvPr id="3" name="Content Placeholder 2"/>
          <p:cNvSpPr>
            <a:spLocks noGrp="1"/>
          </p:cNvSpPr>
          <p:nvPr>
            <p:ph idx="1"/>
          </p:nvPr>
        </p:nvSpPr>
        <p:spPr>
          <a:xfrm>
            <a:off x="381000" y="2075145"/>
            <a:ext cx="8229600" cy="4800600"/>
          </a:xfrm>
        </p:spPr>
        <p:txBody>
          <a:bodyPr/>
          <a:lstStyle/>
          <a:p>
            <a:pPr algn="l" rtl="0"/>
            <a:r>
              <a:rPr lang="en-US" dirty="0" smtClean="0"/>
              <a:t>1- GCS =</a:t>
            </a:r>
            <a:r>
              <a:rPr lang="en-US" dirty="0" smtClean="0"/>
              <a:t>3</a:t>
            </a:r>
          </a:p>
          <a:p>
            <a:pPr algn="l" rtl="0"/>
            <a:endParaRPr lang="en-US" dirty="0" smtClean="0"/>
          </a:p>
          <a:p>
            <a:pPr algn="l" rtl="0"/>
            <a:r>
              <a:rPr lang="en-US" dirty="0" smtClean="0"/>
              <a:t>2-loss of Brain stem </a:t>
            </a:r>
            <a:r>
              <a:rPr lang="en-US" dirty="0" smtClean="0"/>
              <a:t>reflexes</a:t>
            </a:r>
          </a:p>
          <a:p>
            <a:pPr algn="l" rtl="0"/>
            <a:endParaRPr lang="en-US" dirty="0" smtClean="0"/>
          </a:p>
          <a:p>
            <a:pPr algn="l" rtl="0"/>
            <a:r>
              <a:rPr lang="en-US" dirty="0"/>
              <a:t>3</a:t>
            </a:r>
            <a:r>
              <a:rPr lang="en-US" dirty="0" smtClean="0"/>
              <a:t>-positive apnea test</a:t>
            </a:r>
          </a:p>
          <a:p>
            <a:pPr algn="l" rtl="0"/>
            <a:endParaRPr lang="en-US" dirty="0" smtClean="0"/>
          </a:p>
        </p:txBody>
      </p:sp>
    </p:spTree>
    <p:extLst>
      <p:ext uri="{BB962C8B-B14F-4D97-AF65-F5344CB8AC3E}">
        <p14:creationId xmlns:p14="http://schemas.microsoft.com/office/powerpoint/2010/main" val="843877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990600"/>
          </a:xfrm>
        </p:spPr>
        <p:txBody>
          <a:bodyPr/>
          <a:lstStyle/>
          <a:p>
            <a:r>
              <a:rPr lang="en-US" dirty="0" smtClean="0"/>
              <a:t>1*Glasgow Coma Scale:</a:t>
            </a:r>
            <a:endParaRPr lang="ar-JO"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86106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192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609600"/>
            <a:ext cx="8610600" cy="1143000"/>
          </a:xfrm>
        </p:spPr>
        <p:txBody>
          <a:bodyPr>
            <a:normAutofit fontScale="90000"/>
          </a:bodyPr>
          <a:lstStyle/>
          <a:p>
            <a:r>
              <a:rPr lang="en-US" b="1" dirty="0" smtClean="0"/>
              <a:t>2*Brain death can be confirmed if brain stem reflexes are lost, including:        </a:t>
            </a:r>
            <a:br>
              <a:rPr lang="en-US" b="1" dirty="0" smtClean="0"/>
            </a:br>
            <a:endParaRPr lang="ar-SA" b="1" dirty="0"/>
          </a:p>
        </p:txBody>
      </p:sp>
      <p:sp>
        <p:nvSpPr>
          <p:cNvPr id="3" name="عنصر نائب للمحتوى 2"/>
          <p:cNvSpPr>
            <a:spLocks noGrp="1"/>
          </p:cNvSpPr>
          <p:nvPr>
            <p:ph idx="1"/>
          </p:nvPr>
        </p:nvSpPr>
        <p:spPr>
          <a:xfrm>
            <a:off x="228600" y="1447800"/>
            <a:ext cx="8382000" cy="4953000"/>
          </a:xfrm>
        </p:spPr>
        <p:txBody>
          <a:bodyPr>
            <a:normAutofit/>
          </a:bodyPr>
          <a:lstStyle/>
          <a:p>
            <a:pPr algn="l" rtl="0"/>
            <a:r>
              <a:rPr lang="en-US" sz="2400" dirty="0" smtClean="0"/>
              <a:t>CN II: Loss of pupillary reflex (light reflex), pupils should be mid dilated 4 to 9 mm, and not reactive to light.    </a:t>
            </a:r>
          </a:p>
          <a:p>
            <a:pPr marL="0" indent="0" algn="l" rtl="0">
              <a:buNone/>
            </a:pPr>
            <a:r>
              <a:rPr lang="en-US" sz="2400" dirty="0" smtClean="0"/>
              <a:t>    (afferent optic N &gt;efferent </a:t>
            </a:r>
            <a:r>
              <a:rPr lang="en-US" sz="2400" dirty="0" err="1" smtClean="0"/>
              <a:t>occulomotor</a:t>
            </a:r>
            <a:r>
              <a:rPr lang="en-US" sz="2400" dirty="0" smtClean="0"/>
              <a:t> N)</a:t>
            </a:r>
            <a:r>
              <a:rPr lang="en-US" dirty="0" smtClean="0"/>
              <a:t>     </a:t>
            </a:r>
            <a:r>
              <a:rPr lang="en-US" dirty="0"/>
              <a:t>          </a:t>
            </a:r>
          </a:p>
          <a:p>
            <a:pPr algn="l" rtl="0"/>
            <a:endParaRPr lang="ar-SA"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895600"/>
            <a:ext cx="83820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867400"/>
          </a:xfrm>
        </p:spPr>
        <p:txBody>
          <a:bodyPr/>
          <a:lstStyle/>
          <a:p>
            <a:pPr marL="0" indent="0" algn="l">
              <a:buNone/>
            </a:pPr>
            <a:r>
              <a:rPr lang="en-US" dirty="0"/>
              <a:t>CN V, VII: Loss of corneal reflex.  </a:t>
            </a:r>
            <a:endParaRPr lang="en-US" dirty="0" smtClean="0"/>
          </a:p>
          <a:p>
            <a:pPr marL="0" indent="0" algn="l">
              <a:buNone/>
            </a:pPr>
            <a:r>
              <a:rPr lang="ar-JO" dirty="0" smtClean="0"/>
              <a:t>(</a:t>
            </a:r>
            <a:r>
              <a:rPr lang="en-US" dirty="0" smtClean="0"/>
              <a:t>(afferent ophthalmic N&gt;efferent facial N</a:t>
            </a:r>
            <a:endParaRPr lang="en-US" dirty="0"/>
          </a:p>
          <a:p>
            <a:pPr marL="0" indent="0" algn="l">
              <a:buNone/>
            </a:pPr>
            <a:endParaRPr lang="ar-J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6172200" cy="412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605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074" y="556418"/>
            <a:ext cx="8229600" cy="4525963"/>
          </a:xfrm>
        </p:spPr>
        <p:txBody>
          <a:bodyPr/>
          <a:lstStyle/>
          <a:p>
            <a:pPr algn="l"/>
            <a:r>
              <a:rPr lang="en-US" dirty="0"/>
              <a:t>CN III, IV, VI: Eye motion is lost in reaction to head movement (doll’s eyes). (</a:t>
            </a:r>
            <a:r>
              <a:rPr lang="en-US" dirty="0" err="1"/>
              <a:t>oculocephalic</a:t>
            </a:r>
            <a:r>
              <a:rPr lang="en-US" dirty="0"/>
              <a:t> reflex) </a:t>
            </a:r>
            <a:endParaRPr lang="en-US" dirty="0" smtClean="0"/>
          </a:p>
          <a:p>
            <a:r>
              <a:rPr lang="en-US" dirty="0"/>
              <a:t>  </a:t>
            </a:r>
          </a:p>
          <a:p>
            <a:endParaRPr lang="ar-JO"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373" y="2209800"/>
            <a:ext cx="7192027" cy="388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01939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365</TotalTime>
  <Words>573</Words>
  <Application>Microsoft Office PowerPoint</Application>
  <PresentationFormat>On-screen Show (4:3)</PresentationFormat>
  <Paragraphs>47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Clarity</vt:lpstr>
      <vt:lpstr>Brain Death Examination  </vt:lpstr>
      <vt:lpstr>Introduction: </vt:lpstr>
      <vt:lpstr>Certain prerequisites should be present before the determination of brain death, including: </vt:lpstr>
      <vt:lpstr> Physical Examination</vt:lpstr>
      <vt:lpstr>When is a patient pronounced brain dead?</vt:lpstr>
      <vt:lpstr>1*Glasgow Coma Scale:</vt:lpstr>
      <vt:lpstr>2*Brain death can be confirmed if brain stem reflexes are lost, including:         </vt:lpstr>
      <vt:lpstr>PowerPoint Presentation</vt:lpstr>
      <vt:lpstr>PowerPoint Presentation</vt:lpstr>
      <vt:lpstr>PowerPoint Presentation</vt:lpstr>
      <vt:lpstr>PowerPoint Presentation</vt:lpstr>
      <vt:lpstr>:3* Apnea Test</vt:lpstr>
      <vt:lpstr>OR - +</vt:lpstr>
      <vt:lpstr>:4* Ancillary Tests</vt:lpstr>
      <vt:lpstr>The End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Death Examination</dc:title>
  <dc:creator>welcome</dc:creator>
  <cp:lastModifiedBy>ghost</cp:lastModifiedBy>
  <cp:revision>15</cp:revision>
  <dcterms:created xsi:type="dcterms:W3CDTF">2021-07-13T18:08:22Z</dcterms:created>
  <dcterms:modified xsi:type="dcterms:W3CDTF">2022-07-12T15:53:19Z</dcterms:modified>
</cp:coreProperties>
</file>