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3" r:id="rId2"/>
    <p:sldId id="256" r:id="rId3"/>
    <p:sldId id="257" r:id="rId4"/>
    <p:sldId id="258" r:id="rId5"/>
    <p:sldId id="259" r:id="rId6"/>
    <p:sldId id="260" r:id="rId7"/>
    <p:sldId id="261" r:id="rId8"/>
    <p:sldId id="262" r:id="rId9"/>
    <p:sldId id="263" r:id="rId10"/>
    <p:sldId id="289" r:id="rId11"/>
    <p:sldId id="264" r:id="rId12"/>
    <p:sldId id="265" r:id="rId13"/>
    <p:sldId id="266" r:id="rId14"/>
    <p:sldId id="267" r:id="rId15"/>
    <p:sldId id="285" r:id="rId16"/>
    <p:sldId id="286" r:id="rId17"/>
    <p:sldId id="287" r:id="rId18"/>
    <p:sldId id="288" r:id="rId19"/>
    <p:sldId id="290" r:id="rId20"/>
    <p:sldId id="291" r:id="rId21"/>
    <p:sldId id="293" r:id="rId22"/>
    <p:sldId id="294" r:id="rId23"/>
    <p:sldId id="295" r:id="rId24"/>
    <p:sldId id="296" r:id="rId25"/>
    <p:sldId id="297" r:id="rId26"/>
    <p:sldId id="298" r:id="rId27"/>
    <p:sldId id="299"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man Qais. Ahmad" initials="AQA" lastIdx="2" clrIdx="0">
    <p:extLst>
      <p:ext uri="{19B8F6BF-5375-455C-9EA6-DF929625EA0E}">
        <p15:presenceInfo xmlns:p15="http://schemas.microsoft.com/office/powerpoint/2012/main" userId="S::aimanafar@MUTAH.EDU.JO::15b12af4-65b6-4ec8-ad30-9af6a2c0f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27AF"/>
    <a:srgbClr val="33F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76355-0C94-476B-89D8-B689F38B35A6}"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D88A8-19A4-4F35-A1C9-72DDE8B172A5}" type="slidenum">
              <a:rPr lang="en-US" smtClean="0"/>
              <a:t>‹#›</a:t>
            </a:fld>
            <a:endParaRPr lang="en-US"/>
          </a:p>
        </p:txBody>
      </p:sp>
    </p:spTree>
    <p:extLst>
      <p:ext uri="{BB962C8B-B14F-4D97-AF65-F5344CB8AC3E}">
        <p14:creationId xmlns:p14="http://schemas.microsoft.com/office/powerpoint/2010/main" val="126697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ED88A8-19A4-4F35-A1C9-72DDE8B172A5}" type="slidenum">
              <a:rPr lang="en-US" smtClean="0"/>
              <a:t>23</a:t>
            </a:fld>
            <a:endParaRPr lang="en-US"/>
          </a:p>
        </p:txBody>
      </p:sp>
    </p:spTree>
    <p:extLst>
      <p:ext uri="{BB962C8B-B14F-4D97-AF65-F5344CB8AC3E}">
        <p14:creationId xmlns:p14="http://schemas.microsoft.com/office/powerpoint/2010/main" val="229335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1475-492D-4102-8298-885852CFAC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A1890D-98C9-4392-A3A3-4A2785819F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366FE-4C2D-4AA6-B7D5-E97C75E3672A}"/>
              </a:ext>
            </a:extLst>
          </p:cNvPr>
          <p:cNvSpPr>
            <a:spLocks noGrp="1"/>
          </p:cNvSpPr>
          <p:nvPr>
            <p:ph type="dt" sz="half" idx="10"/>
          </p:nvPr>
        </p:nvSpPr>
        <p:spPr/>
        <p:txBody>
          <a:bodyPr/>
          <a:lstStyle/>
          <a:p>
            <a:r>
              <a:rPr lang="en-US"/>
              <a:t>18 October 2020</a:t>
            </a:r>
          </a:p>
        </p:txBody>
      </p:sp>
      <p:sp>
        <p:nvSpPr>
          <p:cNvPr id="5" name="Footer Placeholder 4">
            <a:extLst>
              <a:ext uri="{FF2B5EF4-FFF2-40B4-BE49-F238E27FC236}">
                <a16:creationId xmlns:a16="http://schemas.microsoft.com/office/drawing/2014/main" id="{D72F208C-887F-4DD8-B61E-C671CAD6B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4760D-BDAF-4D2B-B802-94578A9B713B}"/>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60341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4523-D23B-484A-A588-531089E0C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19ED6D-CED1-4BEE-9D36-38E0F5B736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CEEDA-6D55-47FA-8DFA-28FA45A224AA}"/>
              </a:ext>
            </a:extLst>
          </p:cNvPr>
          <p:cNvSpPr>
            <a:spLocks noGrp="1"/>
          </p:cNvSpPr>
          <p:nvPr>
            <p:ph type="dt" sz="half" idx="10"/>
          </p:nvPr>
        </p:nvSpPr>
        <p:spPr/>
        <p:txBody>
          <a:bodyPr/>
          <a:lstStyle/>
          <a:p>
            <a:r>
              <a:rPr lang="en-US"/>
              <a:t>18 October 2020</a:t>
            </a:r>
          </a:p>
        </p:txBody>
      </p:sp>
      <p:sp>
        <p:nvSpPr>
          <p:cNvPr id="5" name="Footer Placeholder 4">
            <a:extLst>
              <a:ext uri="{FF2B5EF4-FFF2-40B4-BE49-F238E27FC236}">
                <a16:creationId xmlns:a16="http://schemas.microsoft.com/office/drawing/2014/main" id="{49B88888-2B9D-4845-BE28-455776A6F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FBE16-B34D-4823-B8B9-9262051FE8DB}"/>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122550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224FDA-1592-4415-A80F-EBCC0F1E9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1088A2-65D7-4EA8-AD71-D5E9F51F8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AE388-6BDF-4DE7-AB36-9985D430BB97}"/>
              </a:ext>
            </a:extLst>
          </p:cNvPr>
          <p:cNvSpPr>
            <a:spLocks noGrp="1"/>
          </p:cNvSpPr>
          <p:nvPr>
            <p:ph type="dt" sz="half" idx="10"/>
          </p:nvPr>
        </p:nvSpPr>
        <p:spPr/>
        <p:txBody>
          <a:bodyPr/>
          <a:lstStyle/>
          <a:p>
            <a:r>
              <a:rPr lang="en-US"/>
              <a:t>18 October 2020</a:t>
            </a:r>
          </a:p>
        </p:txBody>
      </p:sp>
      <p:sp>
        <p:nvSpPr>
          <p:cNvPr id="5" name="Footer Placeholder 4">
            <a:extLst>
              <a:ext uri="{FF2B5EF4-FFF2-40B4-BE49-F238E27FC236}">
                <a16:creationId xmlns:a16="http://schemas.microsoft.com/office/drawing/2014/main" id="{AE3D9EC3-AE7D-4B2B-805B-24911C47C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81591-36D2-40B1-8622-EDC5F65E71A9}"/>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274526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67CC-FC4C-4A1E-B249-500E18DBE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FFD14-C42D-4220-9FE2-10A56CA985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0995B-2D00-46AF-874A-A4891B5F1143}"/>
              </a:ext>
            </a:extLst>
          </p:cNvPr>
          <p:cNvSpPr>
            <a:spLocks noGrp="1"/>
          </p:cNvSpPr>
          <p:nvPr>
            <p:ph type="dt" sz="half" idx="10"/>
          </p:nvPr>
        </p:nvSpPr>
        <p:spPr/>
        <p:txBody>
          <a:bodyPr/>
          <a:lstStyle/>
          <a:p>
            <a:r>
              <a:rPr lang="en-US"/>
              <a:t>18 October 2020</a:t>
            </a:r>
          </a:p>
        </p:txBody>
      </p:sp>
      <p:sp>
        <p:nvSpPr>
          <p:cNvPr id="5" name="Footer Placeholder 4">
            <a:extLst>
              <a:ext uri="{FF2B5EF4-FFF2-40B4-BE49-F238E27FC236}">
                <a16:creationId xmlns:a16="http://schemas.microsoft.com/office/drawing/2014/main" id="{FD08623D-7702-4B42-ADFC-3CCCA4AF2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49ABA-4C87-4D22-BE0F-4040D709ECF7}"/>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79754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B7BB-0A48-44CE-A122-C68A2E449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E6F8C3-BC06-413C-BA9B-8F39D6415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E2ED79-27ED-457B-9182-C92D83660082}"/>
              </a:ext>
            </a:extLst>
          </p:cNvPr>
          <p:cNvSpPr>
            <a:spLocks noGrp="1"/>
          </p:cNvSpPr>
          <p:nvPr>
            <p:ph type="dt" sz="half" idx="10"/>
          </p:nvPr>
        </p:nvSpPr>
        <p:spPr/>
        <p:txBody>
          <a:bodyPr/>
          <a:lstStyle/>
          <a:p>
            <a:r>
              <a:rPr lang="en-US"/>
              <a:t>18 October 2020</a:t>
            </a:r>
          </a:p>
        </p:txBody>
      </p:sp>
      <p:sp>
        <p:nvSpPr>
          <p:cNvPr id="5" name="Footer Placeholder 4">
            <a:extLst>
              <a:ext uri="{FF2B5EF4-FFF2-40B4-BE49-F238E27FC236}">
                <a16:creationId xmlns:a16="http://schemas.microsoft.com/office/drawing/2014/main" id="{20172F6B-149D-45DC-B7F0-EE78DFDB7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33AD3-F9DE-4D2B-B417-209B40789088}"/>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4053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4764-2733-4DDC-8776-69E99A6E1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CCE93-48F2-49AF-B9BD-5084578B69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6820D0-5F11-4634-BAA3-D349A37951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5D1BD-10F3-4F0E-B0DB-386BECF9FA01}"/>
              </a:ext>
            </a:extLst>
          </p:cNvPr>
          <p:cNvSpPr>
            <a:spLocks noGrp="1"/>
          </p:cNvSpPr>
          <p:nvPr>
            <p:ph type="dt" sz="half" idx="10"/>
          </p:nvPr>
        </p:nvSpPr>
        <p:spPr/>
        <p:txBody>
          <a:bodyPr/>
          <a:lstStyle/>
          <a:p>
            <a:r>
              <a:rPr lang="en-US"/>
              <a:t>18 October 2020</a:t>
            </a:r>
          </a:p>
        </p:txBody>
      </p:sp>
      <p:sp>
        <p:nvSpPr>
          <p:cNvPr id="6" name="Footer Placeholder 5">
            <a:extLst>
              <a:ext uri="{FF2B5EF4-FFF2-40B4-BE49-F238E27FC236}">
                <a16:creationId xmlns:a16="http://schemas.microsoft.com/office/drawing/2014/main" id="{A8D666C2-5F26-49DB-8A12-E694FFFC8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F5F12-4842-43B5-8841-C20D71AB5EA0}"/>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152804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271A-8FE6-482E-85E7-B68DD81665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6A96EF-A1C0-4BC1-A270-E905F4F113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09066D-725B-4D95-BB76-0DD7C46360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F56FB7-34C4-4F8D-AAB7-858E6F5FCF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086A1-62F6-423F-AAF8-07430B11D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C6075-41B8-4FEB-82EB-19A4347B8821}"/>
              </a:ext>
            </a:extLst>
          </p:cNvPr>
          <p:cNvSpPr>
            <a:spLocks noGrp="1"/>
          </p:cNvSpPr>
          <p:nvPr>
            <p:ph type="dt" sz="half" idx="10"/>
          </p:nvPr>
        </p:nvSpPr>
        <p:spPr/>
        <p:txBody>
          <a:bodyPr/>
          <a:lstStyle/>
          <a:p>
            <a:r>
              <a:rPr lang="en-US"/>
              <a:t>18 October 2020</a:t>
            </a:r>
          </a:p>
        </p:txBody>
      </p:sp>
      <p:sp>
        <p:nvSpPr>
          <p:cNvPr id="8" name="Footer Placeholder 7">
            <a:extLst>
              <a:ext uri="{FF2B5EF4-FFF2-40B4-BE49-F238E27FC236}">
                <a16:creationId xmlns:a16="http://schemas.microsoft.com/office/drawing/2014/main" id="{2A65BA9D-A27F-4668-B3B9-651D31E70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993DD6-FE0E-4170-8B37-D8F2D927E68F}"/>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144428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8E1B-E737-40DC-94C2-5B63A515E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F23B53-6356-4D27-9775-EA59B9007C34}"/>
              </a:ext>
            </a:extLst>
          </p:cNvPr>
          <p:cNvSpPr>
            <a:spLocks noGrp="1"/>
          </p:cNvSpPr>
          <p:nvPr>
            <p:ph type="dt" sz="half" idx="10"/>
          </p:nvPr>
        </p:nvSpPr>
        <p:spPr/>
        <p:txBody>
          <a:bodyPr/>
          <a:lstStyle/>
          <a:p>
            <a:r>
              <a:rPr lang="en-US"/>
              <a:t>18 October 2020</a:t>
            </a:r>
          </a:p>
        </p:txBody>
      </p:sp>
      <p:sp>
        <p:nvSpPr>
          <p:cNvPr id="4" name="Footer Placeholder 3">
            <a:extLst>
              <a:ext uri="{FF2B5EF4-FFF2-40B4-BE49-F238E27FC236}">
                <a16:creationId xmlns:a16="http://schemas.microsoft.com/office/drawing/2014/main" id="{BA4CB753-F0B2-4E1A-93DA-0FA6785627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40AE5B-4556-4A99-8F21-C7F86B3BB0AB}"/>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17112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6B102C-7BF0-427E-B843-AD1895A5C852}"/>
              </a:ext>
            </a:extLst>
          </p:cNvPr>
          <p:cNvSpPr>
            <a:spLocks noGrp="1"/>
          </p:cNvSpPr>
          <p:nvPr>
            <p:ph type="dt" sz="half" idx="10"/>
          </p:nvPr>
        </p:nvSpPr>
        <p:spPr/>
        <p:txBody>
          <a:bodyPr/>
          <a:lstStyle/>
          <a:p>
            <a:r>
              <a:rPr lang="en-US"/>
              <a:t>18 October 2020</a:t>
            </a:r>
          </a:p>
        </p:txBody>
      </p:sp>
      <p:sp>
        <p:nvSpPr>
          <p:cNvPr id="3" name="Footer Placeholder 2">
            <a:extLst>
              <a:ext uri="{FF2B5EF4-FFF2-40B4-BE49-F238E27FC236}">
                <a16:creationId xmlns:a16="http://schemas.microsoft.com/office/drawing/2014/main" id="{26699708-FBA2-4E16-8992-4E6F5C975E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AF21C-6008-4DFF-862B-5431A85FE219}"/>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68111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186F-B164-49E4-B877-9A6EAD75A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CD84C-DBD5-4059-8579-9C33F9032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60C122-4352-4F32-8531-E36A9389D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9F0C1B-6002-46D3-AAC9-8D8197605D34}"/>
              </a:ext>
            </a:extLst>
          </p:cNvPr>
          <p:cNvSpPr>
            <a:spLocks noGrp="1"/>
          </p:cNvSpPr>
          <p:nvPr>
            <p:ph type="dt" sz="half" idx="10"/>
          </p:nvPr>
        </p:nvSpPr>
        <p:spPr/>
        <p:txBody>
          <a:bodyPr/>
          <a:lstStyle/>
          <a:p>
            <a:r>
              <a:rPr lang="en-US"/>
              <a:t>18 October 2020</a:t>
            </a:r>
          </a:p>
        </p:txBody>
      </p:sp>
      <p:sp>
        <p:nvSpPr>
          <p:cNvPr id="6" name="Footer Placeholder 5">
            <a:extLst>
              <a:ext uri="{FF2B5EF4-FFF2-40B4-BE49-F238E27FC236}">
                <a16:creationId xmlns:a16="http://schemas.microsoft.com/office/drawing/2014/main" id="{ED9FAA95-9EAA-4E5B-B4A1-49C66CE7B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D7EF3-3B75-4587-B1C9-09C46B26215C}"/>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171777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2950-8084-49E3-930E-5C536BC04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A4C347-3EEA-46AA-9942-E84EA692D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9AA551-17D3-4E79-A496-22BC604B4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BB6DD-135E-46A9-A2C0-2AE870BC9F8D}"/>
              </a:ext>
            </a:extLst>
          </p:cNvPr>
          <p:cNvSpPr>
            <a:spLocks noGrp="1"/>
          </p:cNvSpPr>
          <p:nvPr>
            <p:ph type="dt" sz="half" idx="10"/>
          </p:nvPr>
        </p:nvSpPr>
        <p:spPr/>
        <p:txBody>
          <a:bodyPr/>
          <a:lstStyle/>
          <a:p>
            <a:r>
              <a:rPr lang="en-US"/>
              <a:t>18 October 2020</a:t>
            </a:r>
          </a:p>
        </p:txBody>
      </p:sp>
      <p:sp>
        <p:nvSpPr>
          <p:cNvPr id="6" name="Footer Placeholder 5">
            <a:extLst>
              <a:ext uri="{FF2B5EF4-FFF2-40B4-BE49-F238E27FC236}">
                <a16:creationId xmlns:a16="http://schemas.microsoft.com/office/drawing/2014/main" id="{71B8BC47-483A-4427-8280-8C3A354DE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DA26D-8A63-4EC5-B556-4A9558126977}"/>
              </a:ext>
            </a:extLst>
          </p:cNvPr>
          <p:cNvSpPr>
            <a:spLocks noGrp="1"/>
          </p:cNvSpPr>
          <p:nvPr>
            <p:ph type="sldNum" sz="quarter" idx="12"/>
          </p:nvPr>
        </p:nvSpPr>
        <p:spPr/>
        <p:txBody>
          <a:bodyPr/>
          <a:lstStyle/>
          <a:p>
            <a:fld id="{E649F942-265C-45EB-8554-AE749687953E}" type="slidenum">
              <a:rPr lang="en-US" smtClean="0"/>
              <a:t>‹#›</a:t>
            </a:fld>
            <a:endParaRPr lang="en-US"/>
          </a:p>
        </p:txBody>
      </p:sp>
    </p:spTree>
    <p:extLst>
      <p:ext uri="{BB962C8B-B14F-4D97-AF65-F5344CB8AC3E}">
        <p14:creationId xmlns:p14="http://schemas.microsoft.com/office/powerpoint/2010/main" val="277672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BAB597-60B3-43B0-B55C-74E6F67A0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C9E5A-C264-408B-82CC-ADB723A20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080A5-8149-4955-8308-E2598299D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18 October 2020</a:t>
            </a:r>
          </a:p>
        </p:txBody>
      </p:sp>
      <p:sp>
        <p:nvSpPr>
          <p:cNvPr id="5" name="Footer Placeholder 4">
            <a:extLst>
              <a:ext uri="{FF2B5EF4-FFF2-40B4-BE49-F238E27FC236}">
                <a16:creationId xmlns:a16="http://schemas.microsoft.com/office/drawing/2014/main" id="{6A9E2BFA-7F9A-44D5-8ED4-93AD5C8FF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CC4664-6A76-4BCE-8DF5-7A9A296C74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9F942-265C-45EB-8554-AE749687953E}" type="slidenum">
              <a:rPr lang="en-US" smtClean="0"/>
              <a:t>‹#›</a:t>
            </a:fld>
            <a:endParaRPr lang="en-US"/>
          </a:p>
        </p:txBody>
      </p:sp>
    </p:spTree>
    <p:extLst>
      <p:ext uri="{BB962C8B-B14F-4D97-AF65-F5344CB8AC3E}">
        <p14:creationId xmlns:p14="http://schemas.microsoft.com/office/powerpoint/2010/main" val="170266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8" Type="http://schemas.openxmlformats.org/officeDocument/2006/relationships/hyperlink" Target="http://ar.wikipedia.org/wiki/%D8%AF%D8%B1%D8%AF%D9%86%D9%8A%D9%84" TargetMode="External" /><Relationship Id="rId13" Type="http://schemas.openxmlformats.org/officeDocument/2006/relationships/hyperlink" Target="http://ar.wikipedia.org/wiki/%D8%A3%D8%AB%D9%8A%D9%86%D8%A7" TargetMode="External" /><Relationship Id="rId18" Type="http://schemas.openxmlformats.org/officeDocument/2006/relationships/hyperlink" Target="http://ar.wikipedia.org/wiki/%D8%B3%D9%84%D8%A7%D8%AC%D9%82%D8%A9" TargetMode="External" /><Relationship Id="rId3" Type="http://schemas.openxmlformats.org/officeDocument/2006/relationships/hyperlink" Target="http://ar.wikipedia.org/wiki/%D9%8A%D9%88%D9%86%D8%A7%D9%86" TargetMode="External" /><Relationship Id="rId21" Type="http://schemas.openxmlformats.org/officeDocument/2006/relationships/image" Target="../media/image12.jpeg" /><Relationship Id="rId7" Type="http://schemas.openxmlformats.org/officeDocument/2006/relationships/hyperlink" Target="http://ar.wikipedia.org/wiki/%D8%A8%D9%88%D8%B3%D9%81%D9%88%D8%B1" TargetMode="External" /><Relationship Id="rId12" Type="http://schemas.openxmlformats.org/officeDocument/2006/relationships/hyperlink" Target="http://ar.wikipedia.org/wiki/%D8%A7%D9%84%D8%AF%D9%88%D9%84_%D8%A7%D9%84%D9%85%D8%AF%D9%86" TargetMode="External" /><Relationship Id="rId17" Type="http://schemas.openxmlformats.org/officeDocument/2006/relationships/hyperlink" Target="http://ar.wikipedia.org/wiki/%D8%A7%D9%84%D8%A5%D9%85%D8%A8%D8%B1%D8%A7%D8%B7%D9%88%D8%B1%D9%8A%D8%A9_%D8%A7%D9%84%D8%A8%D9%8A%D8%B2%D9%86%D8%B7%D9%8A%D8%A9" TargetMode="External" /><Relationship Id="rId2" Type="http://schemas.openxmlformats.org/officeDocument/2006/relationships/hyperlink" Target="http://ar.wikipedia.org/wiki/%D8%A7%D9%84%D8%A8%D8%AD%D8%B1_%D8%A7%D9%84%D9%85%D8%AA%D9%88%D8%B3%D8%B7" TargetMode="External" /><Relationship Id="rId16" Type="http://schemas.openxmlformats.org/officeDocument/2006/relationships/hyperlink" Target="http://ar.wikipedia.org/w/index.php?title=%D8%AC%D9%85%D9%87%D9%88%D8%B1%D9%8A%D8%A9_%D8%A7%D9%84%D8%B1%D9%88%D9%85%D8%A7%D9%86&amp;action=edit" TargetMode="External" /><Relationship Id="rId20" Type="http://schemas.openxmlformats.org/officeDocument/2006/relationships/image" Target="../media/image13.jpeg" /><Relationship Id="rId1" Type="http://schemas.openxmlformats.org/officeDocument/2006/relationships/slideLayout" Target="../slideLayouts/slideLayout7.xml" /><Relationship Id="rId6" Type="http://schemas.openxmlformats.org/officeDocument/2006/relationships/hyperlink" Target="http://ar.wikipedia.org/wiki/%D8%A8%D8%AD%D8%B1_%D9%85%D8%B1%D9%85%D8%B1%D8%A9" TargetMode="External" /><Relationship Id="rId11" Type="http://schemas.openxmlformats.org/officeDocument/2006/relationships/hyperlink" Target="http://ar.wikipedia.org/wiki/%D9%83%D8%B1%D9%8A%D8%AA" TargetMode="External" /><Relationship Id="rId5" Type="http://schemas.openxmlformats.org/officeDocument/2006/relationships/hyperlink" Target="http://ar.wikipedia.org/wiki/%D8%A7%D9%84%D8%A8%D8%AD%D8%B1_%D8%A7%D9%84%D8%A3%D8%B3%D9%88%D8%AF" TargetMode="External" /><Relationship Id="rId15" Type="http://schemas.openxmlformats.org/officeDocument/2006/relationships/hyperlink" Target="http://ar.wikipedia.org/wiki/%D8%A5%D9%85%D8%A8%D8%B1%D8%A7%D8%B7%D9%88%D8%B1%D9%8A%D8%A9_%D9%81%D8%A7%D8%B1%D8%B3%D9%8A%D8%A9" TargetMode="External" /><Relationship Id="rId10" Type="http://schemas.openxmlformats.org/officeDocument/2006/relationships/hyperlink" Target="http://ar.wikipedia.org/wiki/%D8%AD%D8%B6%D8%A7%D8%B1%D8%A9_%D9%85%D9%8A%D9%86%D9%88%D8%B3%D9%8A%D8%A9" TargetMode="External" /><Relationship Id="rId19" Type="http://schemas.openxmlformats.org/officeDocument/2006/relationships/hyperlink" Target="http://ar.wikipedia.org/wiki/%D8%B9%D8%AB%D9%85%D8%A7%D9%86%D9%8A%D9%88%D9%86" TargetMode="External" /><Relationship Id="rId4" Type="http://schemas.openxmlformats.org/officeDocument/2006/relationships/hyperlink" Target="http://ar.wikipedia.org/wiki/%D8%A3%D9%86%D8%A7%D8%B6%D9%88%D9%84" TargetMode="External" /><Relationship Id="rId9" Type="http://schemas.openxmlformats.org/officeDocument/2006/relationships/hyperlink" Target="http://ar.wikipedia.org/wiki/%D8%AA%D8%B1%D9%83%D9%8A%D8%A7" TargetMode="External" /><Relationship Id="rId14" Type="http://schemas.openxmlformats.org/officeDocument/2006/relationships/hyperlink" Target="http://ar.wikipedia.org/wiki/%D8%A5%D8%B3%D8%A8%D8%B1%D8%B7%D8%A9" TargetMode="External" /></Relationships>
</file>

<file path=ppt/slides/_rels/slide1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hyperlink" Target="https://ar.wikipedia.org/wiki/%D8%B3%D9%88%D8%B1_%D8%A7%D9%84%D8%B5%D9%8A%D9%86_%D8%A7%D9%84%D8%B9%D8%B8%D9%8A%D9%85" TargetMode="External" /><Relationship Id="rId1" Type="http://schemas.openxmlformats.org/officeDocument/2006/relationships/slideLayout" Target="../slideLayouts/slideLayout7.xml" /><Relationship Id="rId4" Type="http://schemas.openxmlformats.org/officeDocument/2006/relationships/image" Target="../media/image15.jpeg" /></Relationships>
</file>

<file path=ppt/slides/_rels/slide12.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hyperlink" Target="https://ar.wikipedia.org/wiki/%D8%AD%D8%B6%D8%A7%D8%B1%D8%A9_%D8%A8%D9%84%D8%A7%D8%AF_%D8%A7%D9%84%D8%B1%D8%A7%D9%81%D8%AF%D9%8A%D9%86" TargetMode="External" /><Relationship Id="rId1" Type="http://schemas.openxmlformats.org/officeDocument/2006/relationships/slideLayout" Target="../slideLayouts/slideLayout7.xml" /><Relationship Id="rId4" Type="http://schemas.openxmlformats.org/officeDocument/2006/relationships/image" Target="../media/image17.jpeg" /></Relationships>
</file>

<file path=ppt/slides/_rels/slide13.xml.rels><?xml version="1.0" encoding="UTF-8" standalone="yes"?>
<Relationships xmlns="http://schemas.openxmlformats.org/package/2006/relationships"><Relationship Id="rId3" Type="http://schemas.openxmlformats.org/officeDocument/2006/relationships/hyperlink" Target="https://ar.wikipedia.org/wiki/%D8%AD%D8%AF%D8%A7%D8%A6%D9%82_%D8%A8%D8%A7%D8%A8%D9%84_%D8%A7%D9%84%D9%85%D8%B9%D9%84%D9%82%D8%A9" TargetMode="External" /><Relationship Id="rId7" Type="http://schemas.openxmlformats.org/officeDocument/2006/relationships/image" Target="../media/image20.jpeg" /><Relationship Id="rId2" Type="http://schemas.openxmlformats.org/officeDocument/2006/relationships/hyperlink" Target="https://ar.wikipedia.org/wiki/%D8%AA%D8%B4%D8%B1%D9%8A%D8%B9%D8%A7%D8%AA_%D8%A7%D9%84%D9%85%D9%84%D9%83_%D8%AD%D9%85%D9%88%D8%B1%D8%A7%D8%A8%D9%8A" TargetMode="External" /><Relationship Id="rId1" Type="http://schemas.openxmlformats.org/officeDocument/2006/relationships/slideLayout" Target="../slideLayouts/slideLayout7.xml" /><Relationship Id="rId6" Type="http://schemas.openxmlformats.org/officeDocument/2006/relationships/image" Target="../media/image19.jpeg" /><Relationship Id="rId5" Type="http://schemas.openxmlformats.org/officeDocument/2006/relationships/image" Target="../media/image18.jpeg" /><Relationship Id="rId4" Type="http://schemas.openxmlformats.org/officeDocument/2006/relationships/hyperlink" Target="https://ar.wikipedia.org/wiki/%D8%A7%D9%84%D8%B2%D9%8A%D9%82%D9%88%D8%B1%D8%A9" TargetMode="External" /></Relationships>
</file>

<file path=ppt/slides/_rels/slide1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 Id="rId4" Type="http://schemas.openxmlformats.org/officeDocument/2006/relationships/image" Target="../media/image23.jpeg" /></Relationships>
</file>

<file path=ppt/slides/_rels/slide1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3.png" /><Relationship Id="rId1" Type="http://schemas.openxmlformats.org/officeDocument/2006/relationships/slideLayout" Target="../slideLayouts/slideLayout7.xml" /><Relationship Id="rId4" Type="http://schemas.openxmlformats.org/officeDocument/2006/relationships/image" Target="../media/image28.jpeg" /></Relationships>
</file>

<file path=ppt/slides/_rels/slide18.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hyperlink" Target="https://www.taree5com.com/%d8%a8%d8%a7%d8%a8%d9%84-%d8%a7%d9%84%d9%85%d8%af%d9%8a%d9%86%d8%a9-%d8%a7%d9%84%d8%aa%d9%8a-%d9%86%d8%b3%d8%ac%d8%aa-%d8%ad%d9%88%d9%84%d9%87%d8%a7-%d8%a7%d9%84%d8%a3%d8%b3%d8%a7%d8%b7%d9%8a%d8%b1/" TargetMode="External" /><Relationship Id="rId2" Type="http://schemas.openxmlformats.org/officeDocument/2006/relationships/hyperlink" Target="https://www.taree5com.com/%d9%83%d9%8a%d9%81-%d9%86%d8%b8%d9%91%d9%85-%d8%ad%d9%85%d9%88%d8%b1%d8%a7%d8%a8%d9%8a-%d9%85%d9%87%d9%86%d8%a9-%d8%a7%d9%84%d8%b7%d8%a8-%d9%81%d9%8a-%d8%a8%d8%a7%d8%a8%d9%84-%d8%9f/" TargetMode="External" /><Relationship Id="rId1" Type="http://schemas.openxmlformats.org/officeDocument/2006/relationships/slideLayout" Target="../slideLayouts/slideLayout7.xml" /><Relationship Id="rId4" Type="http://schemas.openxmlformats.org/officeDocument/2006/relationships/image" Target="../media/image33.jpeg" /></Relationships>
</file>

<file path=ppt/slides/_rels/slide23.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image" Target="../media/image41.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8" Type="http://schemas.openxmlformats.org/officeDocument/2006/relationships/hyperlink" Target="https://ar.wikipedia.org/wiki/%D8%A7%D9%84%D8%B1%D8%B3%D9%85" TargetMode="External" /><Relationship Id="rId3" Type="http://schemas.openxmlformats.org/officeDocument/2006/relationships/hyperlink" Target="https://ar.wikipedia.org/wiki/%D8%A3%D8%AB%D9%8A%D9%86%D8%A7" TargetMode="External" /><Relationship Id="rId7" Type="http://schemas.openxmlformats.org/officeDocument/2006/relationships/hyperlink" Target="https://ar.wikipedia.org/wiki/%D8%B3%D9%88%D8%B1_%D8%A7%D9%84%D8%B5%D9%8A%D9%86_%D8%A7%D9%84%D8%B9%D8%B8%D9%8A%D9%85" TargetMode="External" /><Relationship Id="rId2" Type="http://schemas.openxmlformats.org/officeDocument/2006/relationships/hyperlink" Target="https://ar.wikipedia.org/wiki/%D8%A7%D9%84%D8%A3%D9%87%D8%B1%D8%A7%D9%85%D8%A7%D8%AA_%D8%A7%D9%84%D9%85%D8%B5%D8%B1%D9%8A%D8%A9" TargetMode="External" /><Relationship Id="rId1" Type="http://schemas.openxmlformats.org/officeDocument/2006/relationships/slideLayout" Target="../slideLayouts/slideLayout7.xml" /><Relationship Id="rId6" Type="http://schemas.openxmlformats.org/officeDocument/2006/relationships/hyperlink" Target="https://ar.wikipedia.org/wiki/%D8%AA%D8%A7%D8%AC_%D9%85%D8%AD%D9%84" TargetMode="External" /><Relationship Id="rId5" Type="http://schemas.openxmlformats.org/officeDocument/2006/relationships/hyperlink" Target="https://ar.wikipedia.org/wiki/%D8%A7%D9%84%D9%83%D9%88%D9%84%D9%88%D8%B3%D9%8A%D9%88%D9%85" TargetMode="External" /><Relationship Id="rId10" Type="http://schemas.openxmlformats.org/officeDocument/2006/relationships/hyperlink" Target="https://ar.wikipedia.org/wiki/%D9%85%D8%B3%D8%B1%D8%AD_%D8%A5%D8%BA%D8%B1%D9%8A%D9%82%D9%8A" TargetMode="External" /><Relationship Id="rId4" Type="http://schemas.openxmlformats.org/officeDocument/2006/relationships/hyperlink" Target="https://ar.wikipedia.org/wiki/%D8%AD%D8%AF%D8%A7%D8%A6%D9%82_%D8%A8%D8%A7%D8%A8%D9%84_%D8%A7%D9%84%D9%85%D8%B9%D9%84%D9%82%D8%A9" TargetMode="External" /><Relationship Id="rId9" Type="http://schemas.openxmlformats.org/officeDocument/2006/relationships/hyperlink" Target="https://ar.wikipedia.org/wiki/%D8%A7%D9%84%D9%86%D8%AD%D8%AA" TargetMode="External" /></Relationships>
</file>

<file path=ppt/slides/_rels/slide6.xml.rels><?xml version="1.0" encoding="UTF-8" standalone="yes"?>
<Relationships xmlns="http://schemas.openxmlformats.org/package/2006/relationships"><Relationship Id="rId3" Type="http://schemas.openxmlformats.org/officeDocument/2006/relationships/hyperlink" Target="https://ar.wikipedia.org/wiki/%D8%A3%D9%81%D8%B1%D9%8A%D9%82%D9%8A%D8%A7" TargetMode="External" /><Relationship Id="rId2" Type="http://schemas.openxmlformats.org/officeDocument/2006/relationships/hyperlink" Target="https://ar.wikipedia.org/wiki/%D8%A3%D9%88%D8%B1%D9%88%D8%A8%D8%A7" TargetMode="External"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hyperlink" Target="https://ar.wikipedia.org/wiki/%D8%A2%D8%B3%D9%8A%D8%A7" TargetMode="External" /></Relationships>
</file>

<file path=ppt/slides/_rels/slide7.xml.rels><?xml version="1.0" encoding="UTF-8" standalone="yes"?>
<Relationships xmlns="http://schemas.openxmlformats.org/package/2006/relationships"><Relationship Id="rId8" Type="http://schemas.openxmlformats.org/officeDocument/2006/relationships/hyperlink" Target="https://ar.wikipedia.org/wiki/%D9%83%D9%88%D9%84%D8%A7%D8%A8" TargetMode="External" /><Relationship Id="rId13" Type="http://schemas.openxmlformats.org/officeDocument/2006/relationships/image" Target="../media/image6.jpeg" /><Relationship Id="rId3" Type="http://schemas.openxmlformats.org/officeDocument/2006/relationships/hyperlink" Target="https://ar.wikipedia.org/wiki/%D9%83%D8%AA%D8%A7%D8%A8%D8%A9_%D9%85%D8%B3%D9%85%D8%A7%D8%B1%D9%8A%D8%A9" TargetMode="External" /><Relationship Id="rId7" Type="http://schemas.openxmlformats.org/officeDocument/2006/relationships/hyperlink" Target="https://ar.wikipedia.org/wiki/%D9%84%D8%AC%D8%B4" TargetMode="External" /><Relationship Id="rId12" Type="http://schemas.openxmlformats.org/officeDocument/2006/relationships/hyperlink" Target="https://ar.wikipedia.org/wiki/%D8%A3%D8%AF%D8%A7%D8%A8_(%D9%85%D8%AF%D9%8A%D9%86%D8%A9)" TargetMode="External" /><Relationship Id="rId2" Type="http://schemas.openxmlformats.org/officeDocument/2006/relationships/hyperlink" Target="https://ar.wikipedia.org/wiki/%D8%A8%D9%84%D8%A7%D8%AF_%D8%A7%D9%84%D8%B1%D8%A7%D9%81%D8%AF%D9%8A%D9%86" TargetMode="External" /><Relationship Id="rId1" Type="http://schemas.openxmlformats.org/officeDocument/2006/relationships/slideLayout" Target="../slideLayouts/slideLayout7.xml" /><Relationship Id="rId6" Type="http://schemas.openxmlformats.org/officeDocument/2006/relationships/hyperlink" Target="https://ar.wikipedia.org/wiki/%D9%84%D8%A7%D8%B1%D8%B3%D8%A7" TargetMode="External" /><Relationship Id="rId11" Type="http://schemas.openxmlformats.org/officeDocument/2006/relationships/hyperlink" Target="https://ar.wikipedia.org/wiki/%D8%A5%D8%B1%D9%8A%D8%AF%D9%88" TargetMode="External" /><Relationship Id="rId5" Type="http://schemas.openxmlformats.org/officeDocument/2006/relationships/hyperlink" Target="https://ar.wikipedia.org/wiki/%D9%86%D9%81%D8%B1" TargetMode="External" /><Relationship Id="rId10" Type="http://schemas.openxmlformats.org/officeDocument/2006/relationships/hyperlink" Target="https://ar.wikipedia.org/w/index.php?title=%D8%A5%D9%8A%D8%B2%D9%8A%D9%86&amp;action=edit&amp;redlink=1" TargetMode="External" /><Relationship Id="rId4" Type="http://schemas.openxmlformats.org/officeDocument/2006/relationships/hyperlink" Target="https://ar.wikipedia.org/wiki/%D8%A3%D9%88%D8%B1" TargetMode="External" /><Relationship Id="rId9" Type="http://schemas.openxmlformats.org/officeDocument/2006/relationships/hyperlink" Target="https://ar.wikipedia.org/wiki/%D9%83%D9%8A%D8%B4" TargetMode="External" /><Relationship Id="rId14" Type="http://schemas.openxmlformats.org/officeDocument/2006/relationships/image" Target="../media/image7.jpeg" /></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ki/%D8%A7%D9%84%D8%A3%D9%87%D8%B1%D8%A7%D9%85%D8%A7%D8%AA_%D8%A7%D9%84%D9%85%D8%B5%D8%B1%D9%8A%D8%A9" TargetMode="External" /><Relationship Id="rId2" Type="http://schemas.openxmlformats.org/officeDocument/2006/relationships/hyperlink" Target="https://ar.wikipedia.org/wiki/%D8%A7%D9%84%D9%81%D8%B1%D8%A7%D8%B9%D9%86%D8%A9" TargetMode="External" /><Relationship Id="rId1" Type="http://schemas.openxmlformats.org/officeDocument/2006/relationships/slideLayout" Target="../slideLayouts/slideLayout7.xml" /><Relationship Id="rId6" Type="http://schemas.openxmlformats.org/officeDocument/2006/relationships/image" Target="../media/image9.jpeg" /><Relationship Id="rId5" Type="http://schemas.openxmlformats.org/officeDocument/2006/relationships/image" Target="../media/image8.jpeg" /><Relationship Id="rId4" Type="http://schemas.openxmlformats.org/officeDocument/2006/relationships/hyperlink" Target="https://ar.wikipedia.org/wiki/%D9%85%D8%B9%D8%A8%D8%AF_%D8%A3%D8%A8%D9%88_%D8%B3%D9%85%D8%A8%D9%84" TargetMode="External" /></Relationships>
</file>

<file path=ppt/slides/_rels/slide9.xml.rels><?xml version="1.0" encoding="UTF-8" standalone="yes"?>
<Relationships xmlns="http://schemas.openxmlformats.org/package/2006/relationships"><Relationship Id="rId3" Type="http://schemas.openxmlformats.org/officeDocument/2006/relationships/hyperlink" Target="https://ar.wikipedia.org/wiki/%D8%A8%D8%A7%D8%B1%D8%AB%D9%8A%D9%86%D9%88%D9%86" TargetMode="External" /><Relationship Id="rId7" Type="http://schemas.openxmlformats.org/officeDocument/2006/relationships/image" Target="../media/image12.jpeg" /><Relationship Id="rId2" Type="http://schemas.openxmlformats.org/officeDocument/2006/relationships/hyperlink" Target="https://ar.wikipedia.org/wiki/%D8%A7%D8%B3%D9%83%D9%86%D8%AF%D8%B1_%D8%A7%D9%84%D9%85%D9%82%D8%AF%D9%88%D9%86%D9%8A" TargetMode="External" /><Relationship Id="rId1" Type="http://schemas.openxmlformats.org/officeDocument/2006/relationships/slideLayout" Target="../slideLayouts/slideLayout7.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hyperlink" Target="https://ar.wikipedia.org/wiki/%D8%A3%D8%AB%D9%8A%D9%86%D8%A7"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EC055-7771-4EDD-8358-1EBB0F6D99A9}"/>
              </a:ext>
            </a:extLst>
          </p:cNvPr>
          <p:cNvSpPr txBox="1"/>
          <p:nvPr/>
        </p:nvSpPr>
        <p:spPr>
          <a:xfrm>
            <a:off x="2579077" y="478302"/>
            <a:ext cx="7033846" cy="5755422"/>
          </a:xfrm>
          <a:prstGeom prst="rect">
            <a:avLst/>
          </a:prstGeom>
          <a:noFill/>
        </p:spPr>
        <p:txBody>
          <a:bodyPr wrap="square" rtlCol="0">
            <a:spAutoFit/>
          </a:bodyPr>
          <a:lstStyle/>
          <a:p>
            <a:pPr algn="ctr" rtl="1"/>
            <a:r>
              <a:rPr lang="ar-JO" sz="4400" b="1" dirty="0">
                <a:solidFill>
                  <a:srgbClr val="0033CC"/>
                </a:solidFill>
                <a:cs typeface="+mj-cs"/>
              </a:rPr>
              <a:t>تأريخ الطب والتوثيق الطبي </a:t>
            </a:r>
          </a:p>
          <a:p>
            <a:pPr algn="ctr" rtl="1"/>
            <a:r>
              <a:rPr lang="ar-JO" sz="3200" b="1" dirty="0">
                <a:solidFill>
                  <a:srgbClr val="0033CC"/>
                </a:solidFill>
                <a:cs typeface="+mj-cs"/>
              </a:rPr>
              <a:t>طلبة المرحلة الثانية / كلية الطب </a:t>
            </a:r>
          </a:p>
          <a:p>
            <a:pPr algn="ctr" rtl="1"/>
            <a:endParaRPr lang="ar-JO" sz="3200" b="1" dirty="0">
              <a:solidFill>
                <a:srgbClr val="0033CC"/>
              </a:solidFill>
              <a:cs typeface="+mj-cs"/>
            </a:endParaRPr>
          </a:p>
          <a:p>
            <a:pPr algn="ctr" rtl="1"/>
            <a:r>
              <a:rPr lang="ar-JO" sz="3600" b="1" dirty="0">
                <a:solidFill>
                  <a:srgbClr val="FF0000"/>
                </a:solidFill>
                <a:cs typeface="+mj-cs"/>
              </a:rPr>
              <a:t>د.أيمن قيس عفر المعاضيدي</a:t>
            </a:r>
          </a:p>
          <a:p>
            <a:pPr algn="ctr" rtl="1"/>
            <a:endParaRPr lang="ar-JO" sz="3200" b="1" dirty="0">
              <a:solidFill>
                <a:srgbClr val="FF0000"/>
              </a:solidFill>
              <a:cs typeface="+mj-cs"/>
            </a:endParaRPr>
          </a:p>
          <a:p>
            <a:pPr algn="ctr" rtl="1"/>
            <a:r>
              <a:rPr lang="ar-JO" sz="3200" b="1" dirty="0">
                <a:solidFill>
                  <a:srgbClr val="0033CC"/>
                </a:solidFill>
                <a:cs typeface="+mj-cs"/>
              </a:rPr>
              <a:t>قسم التشريح والانسجة والاجنة </a:t>
            </a:r>
          </a:p>
          <a:p>
            <a:pPr algn="ctr" rtl="1"/>
            <a:r>
              <a:rPr lang="ar-JO" sz="3200" b="1" dirty="0">
                <a:solidFill>
                  <a:srgbClr val="00FF00"/>
                </a:solidFill>
                <a:cs typeface="+mj-cs"/>
              </a:rPr>
              <a:t>كلية الطب / جامعة مؤتة</a:t>
            </a:r>
            <a:r>
              <a:rPr lang="ar-JO" sz="3200" b="1" dirty="0">
                <a:solidFill>
                  <a:srgbClr val="0033CC"/>
                </a:solidFill>
                <a:cs typeface="+mj-cs"/>
              </a:rPr>
              <a:t> </a:t>
            </a:r>
            <a:endParaRPr lang="en-US" sz="3200" b="1" dirty="0">
              <a:solidFill>
                <a:srgbClr val="0033CC"/>
              </a:solidFill>
              <a:cs typeface="+mj-cs"/>
            </a:endParaRPr>
          </a:p>
          <a:p>
            <a:pPr algn="ctr" rtl="1"/>
            <a:r>
              <a:rPr lang="en-US" sz="3200" b="1" dirty="0">
                <a:solidFill>
                  <a:srgbClr val="0033CC"/>
                </a:solidFill>
                <a:cs typeface="+mj-cs"/>
              </a:rPr>
              <a:t>2020-2021</a:t>
            </a:r>
            <a:endParaRPr lang="ar-JO" sz="3200" b="1" dirty="0">
              <a:solidFill>
                <a:srgbClr val="0033CC"/>
              </a:solidFill>
              <a:cs typeface="+mj-cs"/>
            </a:endParaRPr>
          </a:p>
          <a:p>
            <a:pPr algn="ctr" rtl="1"/>
            <a:endParaRPr lang="ar-JO" sz="3200" b="1" dirty="0">
              <a:solidFill>
                <a:srgbClr val="0033CC"/>
              </a:solidFill>
              <a:cs typeface="+mj-cs"/>
            </a:endParaRPr>
          </a:p>
          <a:p>
            <a:pPr algn="ctr" rtl="1"/>
            <a:r>
              <a:rPr lang="ar-JO" sz="3200" b="1" dirty="0">
                <a:solidFill>
                  <a:srgbClr val="15083A"/>
                </a:solidFill>
                <a:cs typeface="+mj-cs"/>
              </a:rPr>
              <a:t>المحاضرة الاولى </a:t>
            </a:r>
          </a:p>
          <a:p>
            <a:pPr algn="ctr" rtl="1"/>
            <a:r>
              <a:rPr lang="ar-JO" sz="3200" b="1" dirty="0">
                <a:solidFill>
                  <a:srgbClr val="C00000"/>
                </a:solidFill>
                <a:cs typeface="+mj-cs"/>
              </a:rPr>
              <a:t>تاريخ الحضارات</a:t>
            </a:r>
          </a:p>
        </p:txBody>
      </p:sp>
    </p:spTree>
    <p:extLst>
      <p:ext uri="{BB962C8B-B14F-4D97-AF65-F5344CB8AC3E}">
        <p14:creationId xmlns:p14="http://schemas.microsoft.com/office/powerpoint/2010/main" val="3399120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CB105-995C-45CA-B25A-BBDB1104086D}"/>
              </a:ext>
            </a:extLst>
          </p:cNvPr>
          <p:cNvSpPr txBox="1"/>
          <p:nvPr/>
        </p:nvSpPr>
        <p:spPr>
          <a:xfrm>
            <a:off x="126609" y="934572"/>
            <a:ext cx="11482752" cy="1255728"/>
          </a:xfrm>
          <a:prstGeom prst="rect">
            <a:avLst/>
          </a:prstGeom>
          <a:noFill/>
        </p:spPr>
        <p:txBody>
          <a:bodyPr wrap="square">
            <a:spAutoFit/>
          </a:bodyPr>
          <a:lstStyle/>
          <a:p>
            <a:pPr algn="r" rtl="1" eaLnBrk="1" hangingPunct="1">
              <a:lnSpc>
                <a:spcPct val="90000"/>
              </a:lnSpc>
              <a:buFont typeface="Wingdings" panose="05000000000000000000" pitchFamily="2" charset="2"/>
              <a:buNone/>
              <a:defRPr/>
            </a:pP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هو أحد أفرع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2" tooltip="البحر المتوسط"/>
              </a:rPr>
              <a:t>البحر المتوسط</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يقع بين شبه الجزيرة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3" tooltip="يونان"/>
              </a:rPr>
              <a:t>اليونانية</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4" tooltip="أناضول"/>
              </a:rPr>
              <a:t>والأناضول</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يتصل</a:t>
            </a:r>
            <a:r>
              <a:rPr lang="ar-JO"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5" tooltip="البحر الأسود"/>
              </a:rPr>
              <a:t>بالبحر الأسود</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6" tooltip="بحر مرمرة"/>
              </a:rPr>
              <a:t>وبحر مرمرة</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عن طريق مضيقي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7" tooltip="بوسفور"/>
              </a:rPr>
              <a:t>البوسفور</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8" tooltip="دردنيل"/>
              </a:rPr>
              <a:t>والدردنيل</a:t>
            </a:r>
            <a:r>
              <a:rPr lang="en-US" sz="2800" b="1" dirty="0">
                <a:effectLst>
                  <a:outerShdw blurRad="38100" dist="38100" dir="2700000" algn="tl">
                    <a:srgbClr val="666633"/>
                  </a:outerShdw>
                </a:effectLst>
                <a:latin typeface="Calibri" panose="020F0502020204030204" pitchFamily="34" charset="0"/>
                <a:cs typeface="Calibri" panose="020F0502020204030204" pitchFamily="34" charset="0"/>
              </a:rPr>
              <a:t>.</a:t>
            </a:r>
            <a:r>
              <a:rPr lang="ar-JO"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وتطل عليه</a:t>
            </a:r>
            <a:r>
              <a:rPr lang="ar-JO" sz="2800" b="1" dirty="0">
                <a:effectLst>
                  <a:outerShdw blurRad="38100" dist="38100" dir="2700000" algn="tl">
                    <a:srgbClr val="666633"/>
                  </a:outerShdw>
                </a:effectLst>
                <a:latin typeface="Calibri" panose="020F0502020204030204" pitchFamily="34" charset="0"/>
                <a:cs typeface="Calibri" panose="020F0502020204030204" pitchFamily="34" charset="0"/>
              </a:rPr>
              <a:t> كل من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9" tooltip="تركيا"/>
              </a:rPr>
              <a:t>تركيا</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3" tooltip="يونان"/>
              </a:rPr>
              <a:t>واليونان</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a:t>
            </a:r>
            <a:endParaRPr lang="en-US" sz="2800" b="1" dirty="0">
              <a:effectLst>
                <a:outerShdw blurRad="38100" dist="38100" dir="2700000" algn="tl">
                  <a:srgbClr val="666633"/>
                </a:outerShdw>
              </a:effectLst>
              <a:latin typeface="Calibri" panose="020F0502020204030204" pitchFamily="34" charset="0"/>
              <a:cs typeface="Calibri" panose="020F0502020204030204" pitchFamily="34" charset="0"/>
            </a:endParaRPr>
          </a:p>
          <a:p>
            <a:pPr algn="r" rtl="1" eaLnBrk="1" hangingPunct="1">
              <a:lnSpc>
                <a:spcPct val="90000"/>
              </a:lnSpc>
              <a:buFont typeface="Wingdings" panose="05000000000000000000" pitchFamily="2" charset="2"/>
              <a:buNone/>
              <a:defRPr/>
            </a:pPr>
            <a:endParaRPr lang="ar-JO" sz="2800" b="1" dirty="0">
              <a:effectLst>
                <a:outerShdw blurRad="38100" dist="38100" dir="2700000" algn="tl">
                  <a:srgbClr val="666633"/>
                </a:outerShd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F007C58-FC5C-459A-8163-7E031B37ADDA}"/>
              </a:ext>
            </a:extLst>
          </p:cNvPr>
          <p:cNvSpPr txBox="1"/>
          <p:nvPr/>
        </p:nvSpPr>
        <p:spPr>
          <a:xfrm>
            <a:off x="323557" y="1904321"/>
            <a:ext cx="11285804" cy="954107"/>
          </a:xfrm>
          <a:prstGeom prst="rect">
            <a:avLst/>
          </a:prstGeom>
          <a:noFill/>
        </p:spPr>
        <p:txBody>
          <a:bodyPr wrap="square">
            <a:spAutoFit/>
          </a:bodyPr>
          <a:lstStyle/>
          <a:p>
            <a:pPr algn="r" rtl="1"/>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ولدت العديد من الحضارات في تاريخ الإنسانية على شواطئه أشهرها حضارة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0" tooltip="حضارة مينوسية"/>
              </a:rPr>
              <a:t>مينوسيو</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1" tooltip="كريت"/>
              </a:rPr>
              <a:t>كريت</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أنشئت العديد من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2" tooltip="الدول المدن"/>
              </a:rPr>
              <a:t>الدول المدن</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3" tooltip="أثينا"/>
              </a:rPr>
              <a:t>كأثينا</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4" tooltip="إسبرطة"/>
              </a:rPr>
              <a:t>وإسبرطة</a:t>
            </a:r>
            <a:endParaRPr lang="en-US"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4839D8E-0020-4AF2-AB46-C79CA90A677D}"/>
              </a:ext>
            </a:extLst>
          </p:cNvPr>
          <p:cNvSpPr txBox="1"/>
          <p:nvPr/>
        </p:nvSpPr>
        <p:spPr>
          <a:xfrm>
            <a:off x="8820438" y="3303639"/>
            <a:ext cx="3140611" cy="2677656"/>
          </a:xfrm>
          <a:prstGeom prst="rect">
            <a:avLst/>
          </a:prstGeom>
          <a:noFill/>
        </p:spPr>
        <p:txBody>
          <a:bodyPr wrap="square">
            <a:spAutoFit/>
          </a:bodyPr>
          <a:lstStyle/>
          <a:p>
            <a:pPr algn="r" rtl="1"/>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سكنت شواطئ</a:t>
            </a:r>
            <a:r>
              <a:rPr lang="ar-JO" sz="2800" b="1" dirty="0">
                <a:effectLst>
                  <a:outerShdw blurRad="38100" dist="38100" dir="2700000" algn="tl">
                    <a:srgbClr val="666633"/>
                  </a:outerShdw>
                </a:effectLst>
                <a:latin typeface="Calibri" panose="020F0502020204030204" pitchFamily="34" charset="0"/>
                <a:cs typeface="Calibri" panose="020F0502020204030204" pitchFamily="34" charset="0"/>
              </a:rPr>
              <a:t>ه</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من قبل العديد من الشعوب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5" tooltip="إمبراطورية فارسية"/>
              </a:rPr>
              <a:t>كالفرس</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6" tooltip="جمهورية الرومان"/>
              </a:rPr>
              <a:t>والرومان</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ومن قبل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7" tooltip="الإمبراطورية البيزنطية"/>
              </a:rPr>
              <a:t>الإمبراطورية البيزنطية</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8" tooltip="سلاجقة"/>
              </a:rPr>
              <a:t>والسلاجقة</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rPr>
              <a:t> </a:t>
            </a:r>
            <a:r>
              <a:rPr lang="ar-SA" sz="2800" b="1" dirty="0">
                <a:effectLst>
                  <a:outerShdw blurRad="38100" dist="38100" dir="2700000" algn="tl">
                    <a:srgbClr val="666633"/>
                  </a:outerShdw>
                </a:effectLst>
                <a:latin typeface="Calibri" panose="020F0502020204030204" pitchFamily="34" charset="0"/>
                <a:cs typeface="Calibri" panose="020F0502020204030204" pitchFamily="34" charset="0"/>
                <a:hlinkClick r:id="rId19" tooltip="عثمانيون"/>
              </a:rPr>
              <a:t>والعثمانيين</a:t>
            </a:r>
            <a:endParaRPr lang="en-US" sz="2800" dirty="0">
              <a:latin typeface="Calibri" panose="020F0502020204030204" pitchFamily="34" charset="0"/>
              <a:cs typeface="Calibri" panose="020F0502020204030204" pitchFamily="34" charset="0"/>
            </a:endParaRPr>
          </a:p>
        </p:txBody>
      </p:sp>
      <p:pic>
        <p:nvPicPr>
          <p:cNvPr id="6146" name="Picture 2" descr="صحيفة: تركيا أجبرت اليونان على إلغاء مناورة في بحر إيجه - الخليج الجديد">
            <a:extLst>
              <a:ext uri="{FF2B5EF4-FFF2-40B4-BE49-F238E27FC236}">
                <a16:creationId xmlns:a16="http://schemas.microsoft.com/office/drawing/2014/main" id="{3CD2CA30-DA3F-4C6F-A509-E81B192F2BD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28603" y="4614331"/>
            <a:ext cx="3140611" cy="179765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أين يقع بحر ايجة؟">
            <a:extLst>
              <a:ext uri="{FF2B5EF4-FFF2-40B4-BE49-F238E27FC236}">
                <a16:creationId xmlns:a16="http://schemas.microsoft.com/office/drawing/2014/main" id="{CEE14915-2A47-4007-9C39-0C5CE391D2A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8618" y="2609915"/>
            <a:ext cx="4906235" cy="367967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56B7D51-E3D4-4820-BBFF-7289A923347C}"/>
              </a:ext>
            </a:extLst>
          </p:cNvPr>
          <p:cNvSpPr txBox="1"/>
          <p:nvPr/>
        </p:nvSpPr>
        <p:spPr>
          <a:xfrm>
            <a:off x="9594166" y="128212"/>
            <a:ext cx="2169940" cy="707886"/>
          </a:xfrm>
          <a:prstGeom prst="rect">
            <a:avLst/>
          </a:prstGeom>
          <a:noFill/>
          <a:ln w="76200">
            <a:solidFill>
              <a:srgbClr val="0070C0"/>
            </a:solidFill>
          </a:ln>
        </p:spPr>
        <p:txBody>
          <a:bodyPr wrap="square">
            <a:spAutoFit/>
          </a:bodyPr>
          <a:lstStyle/>
          <a:p>
            <a:pPr algn="r" rtl="1"/>
            <a:r>
              <a:rPr lang="ar-JO" sz="4000" b="1" dirty="0">
                <a:solidFill>
                  <a:srgbClr val="FF0000"/>
                </a:solidFill>
                <a:latin typeface="Calibri" panose="020F0502020204030204" pitchFamily="34" charset="0"/>
                <a:cs typeface="Calibri" panose="020F0502020204030204" pitchFamily="34" charset="0"/>
              </a:rPr>
              <a:t> بحر  ايجة</a:t>
            </a:r>
            <a:endParaRPr lang="en-US" sz="4000" dirty="0">
              <a:solidFill>
                <a:srgbClr val="FF0000"/>
              </a:solidFill>
            </a:endParaRPr>
          </a:p>
        </p:txBody>
      </p:sp>
      <p:sp>
        <p:nvSpPr>
          <p:cNvPr id="2" name="Date Placeholder 1">
            <a:extLst>
              <a:ext uri="{FF2B5EF4-FFF2-40B4-BE49-F238E27FC236}">
                <a16:creationId xmlns:a16="http://schemas.microsoft.com/office/drawing/2014/main" id="{56A20D78-84AF-44C0-92A2-7B8C0DE8A93F}"/>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B27D217F-64D4-403B-A429-8D49DFCD9B94}"/>
              </a:ext>
            </a:extLst>
          </p:cNvPr>
          <p:cNvSpPr>
            <a:spLocks noGrp="1"/>
          </p:cNvSpPr>
          <p:nvPr>
            <p:ph type="sldNum" sz="quarter" idx="12"/>
          </p:nvPr>
        </p:nvSpPr>
        <p:spPr/>
        <p:txBody>
          <a:bodyPr/>
          <a:lstStyle/>
          <a:p>
            <a:fld id="{E649F942-265C-45EB-8554-AE749687953E}" type="slidenum">
              <a:rPr lang="en-US" b="1" smtClean="0">
                <a:solidFill>
                  <a:srgbClr val="FF0000"/>
                </a:solidFill>
              </a:rPr>
              <a:t>10</a:t>
            </a:fld>
            <a:endParaRPr lang="en-US" b="1">
              <a:solidFill>
                <a:srgbClr val="FF0000"/>
              </a:solidFill>
            </a:endParaRPr>
          </a:p>
        </p:txBody>
      </p:sp>
    </p:spTree>
    <p:extLst>
      <p:ext uri="{BB962C8B-B14F-4D97-AF65-F5344CB8AC3E}">
        <p14:creationId xmlns:p14="http://schemas.microsoft.com/office/powerpoint/2010/main" val="31000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714653-6571-446B-8FF4-0AA6ED0004A3}"/>
              </a:ext>
            </a:extLst>
          </p:cNvPr>
          <p:cNvSpPr txBox="1"/>
          <p:nvPr/>
        </p:nvSpPr>
        <p:spPr>
          <a:xfrm>
            <a:off x="225083" y="1601430"/>
            <a:ext cx="11830929" cy="2062103"/>
          </a:xfrm>
          <a:prstGeom prst="rect">
            <a:avLst/>
          </a:prstGeom>
          <a:noFill/>
        </p:spPr>
        <p:txBody>
          <a:bodyPr wrap="square">
            <a:spAutoFit/>
          </a:bodyPr>
          <a:lstStyle/>
          <a:p>
            <a:pPr algn="r" rtl="1"/>
            <a:r>
              <a:rPr lang="ar-JO" sz="3200" i="0" dirty="0">
                <a:solidFill>
                  <a:srgbClr val="202122"/>
                </a:solidFill>
                <a:effectLst/>
                <a:latin typeface="Calibri" panose="020F0502020204030204" pitchFamily="34" charset="0"/>
                <a:cs typeface="Calibri" panose="020F0502020204030204" pitchFamily="34" charset="0"/>
              </a:rPr>
              <a:t>الحضارة الصينية القديمة وامتد وجودها منذ عام </a:t>
            </a:r>
            <a:r>
              <a:rPr lang="ar-JO" sz="3200" b="1" i="0" dirty="0">
                <a:solidFill>
                  <a:srgbClr val="C00000"/>
                </a:solidFill>
                <a:effectLst/>
                <a:latin typeface="Calibri" panose="020F0502020204030204" pitchFamily="34" charset="0"/>
                <a:cs typeface="Calibri" panose="020F0502020204030204" pitchFamily="34" charset="0"/>
              </a:rPr>
              <a:t>220 قبل الميلاد </a:t>
            </a:r>
            <a:r>
              <a:rPr lang="ar-JO" sz="3200" i="0" dirty="0">
                <a:solidFill>
                  <a:srgbClr val="202122"/>
                </a:solidFill>
                <a:effectLst/>
                <a:latin typeface="Calibri" panose="020F0502020204030204" pitchFamily="34" charset="0"/>
                <a:cs typeface="Calibri" panose="020F0502020204030204" pitchFamily="34" charset="0"/>
              </a:rPr>
              <a:t>إلى </a:t>
            </a:r>
            <a:r>
              <a:rPr lang="ar-JO" sz="3200" b="1" i="0" dirty="0">
                <a:solidFill>
                  <a:srgbClr val="C00000"/>
                </a:solidFill>
                <a:effectLst/>
                <a:latin typeface="Calibri" panose="020F0502020204030204" pitchFamily="34" charset="0"/>
                <a:cs typeface="Calibri" panose="020F0502020204030204" pitchFamily="34" charset="0"/>
              </a:rPr>
              <a:t>1912 ميلادي </a:t>
            </a:r>
            <a:r>
              <a:rPr lang="ar-JO" sz="3200" i="0" dirty="0">
                <a:solidFill>
                  <a:srgbClr val="202122"/>
                </a:solidFill>
                <a:effectLst/>
                <a:latin typeface="Calibri" panose="020F0502020204030204" pitchFamily="34" charset="0"/>
                <a:cs typeface="Calibri" panose="020F0502020204030204" pitchFamily="34" charset="0"/>
              </a:rPr>
              <a:t>وهي بذلك من أقدم الحضارات القديمة وأطولها وشهدت تقدّم حضارياً واسعاً في المجال المعماري والعسكري وقد تركت الكثير من الإنجازات الضخمة التي لا تزال إلى يومنا هذا </a:t>
            </a:r>
            <a:r>
              <a:rPr lang="ar-JO" sz="3200" i="0" u="none" strike="noStrike" dirty="0">
                <a:solidFill>
                  <a:srgbClr val="0B0080"/>
                </a:solidFill>
                <a:effectLst/>
                <a:latin typeface="Calibri" panose="020F0502020204030204" pitchFamily="34" charset="0"/>
                <a:cs typeface="Calibri" panose="020F0502020204030204" pitchFamily="34" charset="0"/>
                <a:hlinkClick r:id="rId2" tooltip="سور الصين العظيم"/>
              </a:rPr>
              <a:t>كـسور الصين العظيم</a:t>
            </a:r>
            <a:r>
              <a:rPr lang="ar-JO" sz="3200" i="0" dirty="0">
                <a:solidFill>
                  <a:srgbClr val="202122"/>
                </a:solidFill>
                <a:effectLst/>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E906182-8748-4A46-AC9F-BC4DFB983BDF}"/>
              </a:ext>
            </a:extLst>
          </p:cNvPr>
          <p:cNvSpPr txBox="1"/>
          <p:nvPr/>
        </p:nvSpPr>
        <p:spPr>
          <a:xfrm>
            <a:off x="7666892" y="61614"/>
            <a:ext cx="4220308" cy="1323439"/>
          </a:xfrm>
          <a:prstGeom prst="rect">
            <a:avLst/>
          </a:prstGeom>
          <a:noFill/>
          <a:ln w="57150">
            <a:solidFill>
              <a:schemeClr val="tx1"/>
            </a:solidFill>
          </a:ln>
        </p:spPr>
        <p:txBody>
          <a:bodyPr wrap="square">
            <a:spAutoFit/>
          </a:bodyPr>
          <a:lstStyle/>
          <a:p>
            <a:pPr algn="r" rtl="1"/>
            <a:r>
              <a:rPr lang="ar-JO" sz="4000" b="1" i="0" dirty="0">
                <a:solidFill>
                  <a:srgbClr val="FF0000"/>
                </a:solidFill>
                <a:effectLst/>
                <a:latin typeface="Calibri" panose="020F0502020204030204" pitchFamily="34" charset="0"/>
                <a:cs typeface="Calibri" panose="020F0502020204030204" pitchFamily="34" charset="0"/>
              </a:rPr>
              <a:t>أهم الحضارات القديمة</a:t>
            </a:r>
          </a:p>
          <a:p>
            <a:pPr marL="571500" indent="-571500" algn="r" rtl="1">
              <a:buFont typeface="Wingdings" panose="05000000000000000000" pitchFamily="2" charset="2"/>
              <a:buChar char="q"/>
            </a:pPr>
            <a:r>
              <a:rPr lang="ar-JO" sz="4000" b="1" i="0" dirty="0">
                <a:solidFill>
                  <a:srgbClr val="0070C0"/>
                </a:solidFill>
                <a:effectLst/>
                <a:latin typeface="Calibri" panose="020F0502020204030204" pitchFamily="34" charset="0"/>
                <a:cs typeface="Calibri" panose="020F0502020204030204" pitchFamily="34" charset="0"/>
              </a:rPr>
              <a:t>4 الحضارة الصينية</a:t>
            </a:r>
          </a:p>
        </p:txBody>
      </p:sp>
      <p:pic>
        <p:nvPicPr>
          <p:cNvPr id="6146" name="Picture 2" descr="لم يُشيَّد لصدِّ المغول وليس به جثث ولا يمكن رؤيته من القمر.. 10 حقائق عن  سور الصين العظيم">
            <a:extLst>
              <a:ext uri="{FF2B5EF4-FFF2-40B4-BE49-F238E27FC236}">
                <a16:creationId xmlns:a16="http://schemas.microsoft.com/office/drawing/2014/main" id="{E427E6D0-BA07-4447-A20E-3D35DEBB9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383" y="3792963"/>
            <a:ext cx="4990783" cy="280650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8 حقائق تسمع بها لأول مرة عن سور الصين العظيم - مجلة وسع صدرك">
            <a:extLst>
              <a:ext uri="{FF2B5EF4-FFF2-40B4-BE49-F238E27FC236}">
                <a16:creationId xmlns:a16="http://schemas.microsoft.com/office/drawing/2014/main" id="{4DD5078A-2882-47D2-84E7-97CFB4C3A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3" y="3832346"/>
            <a:ext cx="4250055" cy="276712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90A0605-3D9C-429E-9A7C-82778E6D3907}"/>
              </a:ext>
            </a:extLst>
          </p:cNvPr>
          <p:cNvSpPr>
            <a:spLocks noGrp="1"/>
          </p:cNvSpPr>
          <p:nvPr>
            <p:ph type="dt" sz="half" idx="10"/>
          </p:nvPr>
        </p:nvSpPr>
        <p:spPr>
          <a:xfrm>
            <a:off x="627185" y="358208"/>
            <a:ext cx="2743200" cy="365125"/>
          </a:xfrm>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A9213000-8436-44E8-A96E-792E0AE62F81}"/>
              </a:ext>
            </a:extLst>
          </p:cNvPr>
          <p:cNvSpPr>
            <a:spLocks noGrp="1"/>
          </p:cNvSpPr>
          <p:nvPr>
            <p:ph type="sldNum" sz="quarter" idx="12"/>
          </p:nvPr>
        </p:nvSpPr>
        <p:spPr/>
        <p:txBody>
          <a:bodyPr/>
          <a:lstStyle/>
          <a:p>
            <a:fld id="{E649F942-265C-45EB-8554-AE749687953E}" type="slidenum">
              <a:rPr lang="en-US" b="1" smtClean="0">
                <a:solidFill>
                  <a:srgbClr val="FF0000"/>
                </a:solidFill>
              </a:rPr>
              <a:t>11</a:t>
            </a:fld>
            <a:endParaRPr lang="en-US" b="1">
              <a:solidFill>
                <a:srgbClr val="FF0000"/>
              </a:solidFill>
            </a:endParaRPr>
          </a:p>
        </p:txBody>
      </p:sp>
    </p:spTree>
    <p:extLst>
      <p:ext uri="{BB962C8B-B14F-4D97-AF65-F5344CB8AC3E}">
        <p14:creationId xmlns:p14="http://schemas.microsoft.com/office/powerpoint/2010/main" val="189417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816558-F612-4FAD-A503-1772A9729F3B}"/>
              </a:ext>
            </a:extLst>
          </p:cNvPr>
          <p:cNvSpPr txBox="1"/>
          <p:nvPr/>
        </p:nvSpPr>
        <p:spPr>
          <a:xfrm>
            <a:off x="5834575" y="174060"/>
            <a:ext cx="6098344" cy="707886"/>
          </a:xfrm>
          <a:prstGeom prst="rect">
            <a:avLst/>
          </a:prstGeom>
          <a:noFill/>
          <a:ln w="76200">
            <a:solidFill>
              <a:srgbClr val="00B0F0"/>
            </a:solidFill>
          </a:ln>
        </p:spPr>
        <p:txBody>
          <a:bodyPr wrap="square">
            <a:spAutoFit/>
          </a:bodyPr>
          <a:lstStyle/>
          <a:p>
            <a:pPr algn="r" rtl="1"/>
            <a:r>
              <a:rPr lang="ar-JO" sz="4000" b="1" i="0" dirty="0">
                <a:solidFill>
                  <a:srgbClr val="C00000"/>
                </a:solidFill>
                <a:effectLst/>
                <a:latin typeface="Calibri" panose="020F0502020204030204" pitchFamily="34" charset="0"/>
                <a:cs typeface="Calibri" panose="020F0502020204030204" pitchFamily="34" charset="0"/>
              </a:rPr>
              <a:t>نبذة عن أقدم الحضارات القديمة</a:t>
            </a:r>
          </a:p>
        </p:txBody>
      </p:sp>
      <p:sp>
        <p:nvSpPr>
          <p:cNvPr id="5" name="TextBox 4">
            <a:extLst>
              <a:ext uri="{FF2B5EF4-FFF2-40B4-BE49-F238E27FC236}">
                <a16:creationId xmlns:a16="http://schemas.microsoft.com/office/drawing/2014/main" id="{D896D0D2-56E6-4286-A468-F5FF4C61DC26}"/>
              </a:ext>
            </a:extLst>
          </p:cNvPr>
          <p:cNvSpPr txBox="1"/>
          <p:nvPr/>
        </p:nvSpPr>
        <p:spPr>
          <a:xfrm>
            <a:off x="0" y="1033359"/>
            <a:ext cx="12056011" cy="2677656"/>
          </a:xfrm>
          <a:prstGeom prst="rect">
            <a:avLst/>
          </a:prstGeom>
          <a:noFill/>
        </p:spPr>
        <p:txBody>
          <a:bodyPr wrap="square">
            <a:spAutoFit/>
          </a:bodyPr>
          <a:lstStyle/>
          <a:p>
            <a:pPr algn="r" rtl="1"/>
            <a:r>
              <a:rPr lang="ar-JO" sz="2800" b="1" i="0" dirty="0">
                <a:solidFill>
                  <a:srgbClr val="202122"/>
                </a:solidFill>
                <a:effectLst/>
                <a:latin typeface="Calibri" panose="020F0502020204030204" pitchFamily="34" charset="0"/>
                <a:cs typeface="Calibri" panose="020F0502020204030204" pitchFamily="34" charset="0"/>
              </a:rPr>
              <a:t>اختلف المؤرخون في تحديد أقدم حضارة على وجه الأرض ولكن اجتمع الأغلبية حديثا على أقدم حضارة في العالم وهي </a:t>
            </a:r>
            <a:r>
              <a:rPr lang="ar-JO" sz="2800" b="1" i="0" u="none" strike="noStrike" dirty="0">
                <a:solidFill>
                  <a:srgbClr val="0B0080"/>
                </a:solidFill>
                <a:effectLst/>
                <a:latin typeface="Calibri" panose="020F0502020204030204" pitchFamily="34" charset="0"/>
                <a:cs typeface="Calibri" panose="020F0502020204030204" pitchFamily="34" charset="0"/>
                <a:hlinkClick r:id="rId2" tooltip="حضارة بلاد الرافدين"/>
              </a:rPr>
              <a:t>حضارة بلاد الرافدين</a:t>
            </a:r>
            <a:r>
              <a:rPr lang="ar-JO" sz="2800" b="1" i="0" dirty="0">
                <a:solidFill>
                  <a:srgbClr val="202122"/>
                </a:solidFill>
                <a:effectLst/>
                <a:latin typeface="Calibri" panose="020F0502020204030204" pitchFamily="34" charset="0"/>
                <a:cs typeface="Calibri" panose="020F0502020204030204" pitchFamily="34" charset="0"/>
              </a:rPr>
              <a:t> حضارة السومر. عرفت عن تلك الحضارة بالعثور على شظايا من الألواح الطينية مكتوبة بالكتابة المسمارية. عرف السومريون في </a:t>
            </a:r>
            <a:r>
              <a:rPr lang="ar-JO" sz="2800" b="1" i="0" dirty="0">
                <a:solidFill>
                  <a:srgbClr val="FF0000"/>
                </a:solidFill>
                <a:effectLst/>
                <a:latin typeface="Calibri" panose="020F0502020204030204" pitchFamily="34" charset="0"/>
                <a:cs typeface="Calibri" panose="020F0502020204030204" pitchFamily="34" charset="0"/>
              </a:rPr>
              <a:t>الألفية السادسة قبل الميلاد </a:t>
            </a:r>
            <a:r>
              <a:rPr lang="ar-JO" sz="2800" b="1" i="0" dirty="0">
                <a:solidFill>
                  <a:srgbClr val="202122"/>
                </a:solidFill>
                <a:effectLst/>
                <a:latin typeface="Calibri" panose="020F0502020204030204" pitchFamily="34" charset="0"/>
                <a:cs typeface="Calibri" panose="020F0502020204030204" pitchFamily="34" charset="0"/>
              </a:rPr>
              <a:t>وأقاموا حضارتهم في </a:t>
            </a:r>
            <a:r>
              <a:rPr lang="ar-JO" sz="2800" b="1" i="0" dirty="0">
                <a:solidFill>
                  <a:srgbClr val="FF0000"/>
                </a:solidFill>
                <a:effectLst/>
                <a:latin typeface="Calibri" panose="020F0502020204030204" pitchFamily="34" charset="0"/>
                <a:cs typeface="Calibri" panose="020F0502020204030204" pitchFamily="34" charset="0"/>
              </a:rPr>
              <a:t>النصف الثاني في الألفية الرابعة قبل الميلاد</a:t>
            </a:r>
            <a:r>
              <a:rPr lang="ar-JO" sz="2800" b="1" i="0" dirty="0">
                <a:solidFill>
                  <a:srgbClr val="202122"/>
                </a:solidFill>
                <a:effectLst/>
                <a:latin typeface="Calibri" panose="020F0502020204030204" pitchFamily="34" charset="0"/>
                <a:cs typeface="Calibri" panose="020F0502020204030204" pitchFamily="34" charset="0"/>
              </a:rPr>
              <a:t>. كون السومريون بعض المدن القديمة. وابتكروا النقش المسماري على الألواح الطينية وكانت الكتابة المسمارية الكتابة الجيدة لديهم للتواصل مع الآخرين. بقيت بعض الآثار التي تدل على تطور وازدهار هذه الحضارة وهي:</a:t>
            </a:r>
            <a:endParaRPr lang="en-US" sz="2800" b="1" dirty="0">
              <a:latin typeface="Calibri" panose="020F0502020204030204" pitchFamily="34" charset="0"/>
              <a:cs typeface="Calibri" panose="020F0502020204030204" pitchFamily="34" charset="0"/>
            </a:endParaRPr>
          </a:p>
        </p:txBody>
      </p:sp>
      <p:pic>
        <p:nvPicPr>
          <p:cNvPr id="7170" name="Picture 2" descr="معلومات عن الكتابة المسمارية - المرسال">
            <a:extLst>
              <a:ext uri="{FF2B5EF4-FFF2-40B4-BE49-F238E27FC236}">
                <a16:creationId xmlns:a16="http://schemas.microsoft.com/office/drawing/2014/main" id="{103B47F5-F9C9-4A67-AB45-2B04112AB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848" y="3879188"/>
            <a:ext cx="2654626" cy="275072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الكتابة المسمارية,نبذه عن الكتابة المسماريه - مجتمع رجيم">
            <a:extLst>
              <a:ext uri="{FF2B5EF4-FFF2-40B4-BE49-F238E27FC236}">
                <a16:creationId xmlns:a16="http://schemas.microsoft.com/office/drawing/2014/main" id="{F03038AA-51AF-4298-91B1-89D8C5350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827" y="3847749"/>
            <a:ext cx="3258136" cy="275072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E0AE96D2-F924-4B09-84E5-33E2E1B53846}"/>
              </a:ext>
            </a:extLst>
          </p:cNvPr>
          <p:cNvSpPr>
            <a:spLocks noGrp="1"/>
          </p:cNvSpPr>
          <p:nvPr>
            <p:ph type="dt" sz="half" idx="10"/>
          </p:nvPr>
        </p:nvSpPr>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C01339D4-B7EE-460E-AD0B-18570D438D35}"/>
              </a:ext>
            </a:extLst>
          </p:cNvPr>
          <p:cNvSpPr>
            <a:spLocks noGrp="1"/>
          </p:cNvSpPr>
          <p:nvPr>
            <p:ph type="sldNum" sz="quarter" idx="12"/>
          </p:nvPr>
        </p:nvSpPr>
        <p:spPr/>
        <p:txBody>
          <a:bodyPr/>
          <a:lstStyle/>
          <a:p>
            <a:fld id="{E649F942-265C-45EB-8554-AE749687953E}" type="slidenum">
              <a:rPr lang="en-US" b="1" smtClean="0">
                <a:solidFill>
                  <a:srgbClr val="FF0000"/>
                </a:solidFill>
              </a:rPr>
              <a:t>12</a:t>
            </a:fld>
            <a:endParaRPr lang="en-US" b="1">
              <a:solidFill>
                <a:srgbClr val="FF0000"/>
              </a:solidFill>
            </a:endParaRPr>
          </a:p>
        </p:txBody>
      </p:sp>
    </p:spTree>
    <p:extLst>
      <p:ext uri="{BB962C8B-B14F-4D97-AF65-F5344CB8AC3E}">
        <p14:creationId xmlns:p14="http://schemas.microsoft.com/office/powerpoint/2010/main" val="192261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B6CCA-4FB5-45F3-9146-1735C2E0118C}"/>
              </a:ext>
            </a:extLst>
          </p:cNvPr>
          <p:cNvSpPr txBox="1"/>
          <p:nvPr/>
        </p:nvSpPr>
        <p:spPr>
          <a:xfrm>
            <a:off x="5834575" y="174060"/>
            <a:ext cx="6098344" cy="707886"/>
          </a:xfrm>
          <a:prstGeom prst="rect">
            <a:avLst/>
          </a:prstGeom>
          <a:noFill/>
          <a:ln w="76200">
            <a:solidFill>
              <a:srgbClr val="00B0F0"/>
            </a:solidFill>
          </a:ln>
        </p:spPr>
        <p:txBody>
          <a:bodyPr wrap="square">
            <a:spAutoFit/>
          </a:bodyPr>
          <a:lstStyle/>
          <a:p>
            <a:pPr algn="r" rtl="1"/>
            <a:r>
              <a:rPr lang="ar-JO" sz="4000" b="1" i="0" dirty="0">
                <a:solidFill>
                  <a:srgbClr val="C00000"/>
                </a:solidFill>
                <a:effectLst/>
                <a:latin typeface="Calibri" panose="020F0502020204030204" pitchFamily="34" charset="0"/>
                <a:cs typeface="Calibri" panose="020F0502020204030204" pitchFamily="34" charset="0"/>
              </a:rPr>
              <a:t>نبذة عن أقدم الحضارات القديمة</a:t>
            </a:r>
          </a:p>
        </p:txBody>
      </p:sp>
      <p:sp>
        <p:nvSpPr>
          <p:cNvPr id="5" name="TextBox 4">
            <a:extLst>
              <a:ext uri="{FF2B5EF4-FFF2-40B4-BE49-F238E27FC236}">
                <a16:creationId xmlns:a16="http://schemas.microsoft.com/office/drawing/2014/main" id="{2A0CB8D9-C6C4-4FDC-B795-F5C2D39EE3EC}"/>
              </a:ext>
            </a:extLst>
          </p:cNvPr>
          <p:cNvSpPr txBox="1"/>
          <p:nvPr/>
        </p:nvSpPr>
        <p:spPr>
          <a:xfrm>
            <a:off x="112542" y="1050784"/>
            <a:ext cx="11820377" cy="1384995"/>
          </a:xfrm>
          <a:prstGeom prst="rect">
            <a:avLst/>
          </a:prstGeom>
          <a:noFill/>
        </p:spPr>
        <p:txBody>
          <a:bodyPr wrap="square">
            <a:spAutoFit/>
          </a:bodyPr>
          <a:lstStyle/>
          <a:p>
            <a:pPr algn="r" rtl="1">
              <a:buFont typeface="Arial" panose="020B0604020202020204" pitchFamily="34" charset="0"/>
              <a:buChar char="•"/>
            </a:pPr>
            <a:r>
              <a:rPr lang="ar-JO" sz="2800" b="1" i="0" u="none" strike="noStrike" dirty="0">
                <a:solidFill>
                  <a:srgbClr val="0B0080"/>
                </a:solidFill>
                <a:effectLst/>
                <a:latin typeface="Calibri" panose="020F0502020204030204" pitchFamily="34" charset="0"/>
                <a:cs typeface="Calibri" panose="020F0502020204030204" pitchFamily="34" charset="0"/>
                <a:hlinkClick r:id="rId2" tooltip="تشريعات الملك حمورابي"/>
              </a:rPr>
              <a:t>تشريعات الملك حمورابي</a:t>
            </a:r>
            <a:r>
              <a:rPr lang="ar-JO" sz="2800" b="1" i="0" dirty="0">
                <a:solidFill>
                  <a:srgbClr val="202122"/>
                </a:solidFill>
                <a:effectLst/>
                <a:latin typeface="Calibri" panose="020F0502020204030204" pitchFamily="34" charset="0"/>
                <a:cs typeface="Calibri" panose="020F0502020204030204" pitchFamily="34" charset="0"/>
              </a:rPr>
              <a:t>، والذي يعتبر أقدم قانون عرفته البشرية ويتكون من 282 مادة.</a:t>
            </a:r>
          </a:p>
          <a:p>
            <a:pPr algn="r" rtl="1">
              <a:buFont typeface="Arial" panose="020B0604020202020204" pitchFamily="34" charset="0"/>
              <a:buChar char="•"/>
            </a:pPr>
            <a:r>
              <a:rPr lang="ar-JO" sz="2800" b="1" i="0" u="none" strike="noStrike" dirty="0">
                <a:solidFill>
                  <a:srgbClr val="0B0080"/>
                </a:solidFill>
                <a:effectLst/>
                <a:latin typeface="Calibri" panose="020F0502020204030204" pitchFamily="34" charset="0"/>
                <a:cs typeface="Calibri" panose="020F0502020204030204" pitchFamily="34" charset="0"/>
                <a:hlinkClick r:id="rId3" tooltip="حدائق بابل المعلقة"/>
              </a:rPr>
              <a:t>حدائق بابل المعلقة</a:t>
            </a:r>
            <a:endParaRPr lang="ar-JO" sz="2800" b="1" i="0" dirty="0">
              <a:solidFill>
                <a:srgbClr val="202122"/>
              </a:solidFill>
              <a:effectLst/>
              <a:latin typeface="Calibri" panose="020F0502020204030204" pitchFamily="34" charset="0"/>
              <a:cs typeface="Calibri" panose="020F0502020204030204" pitchFamily="34" charset="0"/>
            </a:endParaRPr>
          </a:p>
          <a:p>
            <a:pPr algn="r" rtl="1">
              <a:buFont typeface="Arial" panose="020B0604020202020204" pitchFamily="34" charset="0"/>
              <a:buChar char="•"/>
            </a:pPr>
            <a:r>
              <a:rPr lang="ar-JO" sz="2800" b="1" i="0" u="none" strike="noStrike" dirty="0">
                <a:solidFill>
                  <a:srgbClr val="0B0080"/>
                </a:solidFill>
                <a:effectLst/>
                <a:latin typeface="Calibri" panose="020F0502020204030204" pitchFamily="34" charset="0"/>
                <a:cs typeface="Calibri" panose="020F0502020204030204" pitchFamily="34" charset="0"/>
                <a:hlinkClick r:id="rId4" tooltip="الزيقورة"/>
              </a:rPr>
              <a:t>الزيقورة</a:t>
            </a:r>
            <a:r>
              <a:rPr lang="ar-JO" sz="2800" b="1" i="0" dirty="0">
                <a:solidFill>
                  <a:srgbClr val="202122"/>
                </a:solidFill>
                <a:effectLst/>
                <a:latin typeface="Calibri" panose="020F0502020204030204" pitchFamily="34" charset="0"/>
                <a:cs typeface="Calibri" panose="020F0502020204030204" pitchFamily="34" charset="0"/>
              </a:rPr>
              <a:t> (و هي عبارة عن معابد ومراصد فلكية)</a:t>
            </a:r>
          </a:p>
        </p:txBody>
      </p:sp>
      <p:pic>
        <p:nvPicPr>
          <p:cNvPr id="8194" name="Picture 2" descr="باحثون يكتشفون أن حدائق بابل المعلقة لم تكن في بابل أصلا!">
            <a:extLst>
              <a:ext uri="{FF2B5EF4-FFF2-40B4-BE49-F238E27FC236}">
                <a16:creationId xmlns:a16="http://schemas.microsoft.com/office/drawing/2014/main" id="{14141D00-9CBF-46DD-AE26-AAAD653801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6627" y="2553313"/>
            <a:ext cx="5481336" cy="310854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شريعة حمورابي - ويكيبيديا">
            <a:extLst>
              <a:ext uri="{FF2B5EF4-FFF2-40B4-BE49-F238E27FC236}">
                <a16:creationId xmlns:a16="http://schemas.microsoft.com/office/drawing/2014/main" id="{70BB1550-6FCF-497F-83BF-0F909719C9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1" y="1708529"/>
            <a:ext cx="3033932" cy="455089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8198" name="Picture 6" descr="عمــــــــــاره الأرض: 307 - زقوره أور بالعراق">
            <a:extLst>
              <a:ext uri="{FF2B5EF4-FFF2-40B4-BE49-F238E27FC236}">
                <a16:creationId xmlns:a16="http://schemas.microsoft.com/office/drawing/2014/main" id="{884C6606-2BCF-4170-920D-D84346A182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570" y="4221333"/>
            <a:ext cx="2476500" cy="18478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7B5564F-2609-4AB4-B342-06CFB7575F66}"/>
              </a:ext>
            </a:extLst>
          </p:cNvPr>
          <p:cNvSpPr>
            <a:spLocks noGrp="1"/>
          </p:cNvSpPr>
          <p:nvPr>
            <p:ph type="dt" sz="half" idx="10"/>
          </p:nvPr>
        </p:nvSpPr>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1F94FF33-474B-4678-B6BF-C04C435CF31C}"/>
              </a:ext>
            </a:extLst>
          </p:cNvPr>
          <p:cNvSpPr>
            <a:spLocks noGrp="1"/>
          </p:cNvSpPr>
          <p:nvPr>
            <p:ph type="sldNum" sz="quarter" idx="12"/>
          </p:nvPr>
        </p:nvSpPr>
        <p:spPr/>
        <p:txBody>
          <a:bodyPr/>
          <a:lstStyle/>
          <a:p>
            <a:fld id="{E649F942-265C-45EB-8554-AE749687953E}" type="slidenum">
              <a:rPr lang="en-US" b="1" smtClean="0">
                <a:solidFill>
                  <a:srgbClr val="FF0000"/>
                </a:solidFill>
              </a:rPr>
              <a:t>13</a:t>
            </a:fld>
            <a:endParaRPr lang="en-US" b="1">
              <a:solidFill>
                <a:srgbClr val="FF0000"/>
              </a:solidFill>
            </a:endParaRPr>
          </a:p>
        </p:txBody>
      </p:sp>
    </p:spTree>
    <p:extLst>
      <p:ext uri="{BB962C8B-B14F-4D97-AF65-F5344CB8AC3E}">
        <p14:creationId xmlns:p14="http://schemas.microsoft.com/office/powerpoint/2010/main" val="357068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AE53E0-F4C8-4AAF-8B23-7AED5BA3E736}"/>
              </a:ext>
            </a:extLst>
          </p:cNvPr>
          <p:cNvSpPr txBox="1"/>
          <p:nvPr/>
        </p:nvSpPr>
        <p:spPr>
          <a:xfrm>
            <a:off x="3432521" y="975308"/>
            <a:ext cx="8584808" cy="181588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وهناك العوامل المساعدة على قيام الحضارة هي:</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2800" b="1" i="0" u="none" strike="noStrike" kern="1200" cap="none" spc="0" normalizeH="0" baseline="0" noProof="0" dirty="0">
                <a:ln>
                  <a:noFill/>
                </a:ln>
                <a:solidFill>
                  <a:srgbClr val="202122"/>
                </a:solidFill>
                <a:effectLst/>
                <a:uLnTx/>
                <a:uFillTx/>
                <a:latin typeface="Calibri" panose="020F0502020204030204" pitchFamily="34" charset="0"/>
                <a:ea typeface="+mn-ea"/>
                <a:cs typeface="Calibri" panose="020F0502020204030204" pitchFamily="34" charset="0"/>
              </a:rPr>
              <a:t>وفرة الأراضي الخصبة الواقعة على ضفتي نهري الدجلة والفرات.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2800" b="1" i="0" u="none" strike="noStrike" kern="1200" cap="none" spc="0" normalizeH="0" baseline="0" noProof="0" dirty="0">
                <a:ln>
                  <a:noFill/>
                </a:ln>
                <a:solidFill>
                  <a:srgbClr val="202122"/>
                </a:solidFill>
                <a:effectLst/>
                <a:uLnTx/>
                <a:uFillTx/>
                <a:latin typeface="Calibri" panose="020F0502020204030204" pitchFamily="34" charset="0"/>
                <a:ea typeface="+mn-ea"/>
                <a:cs typeface="Calibri" panose="020F0502020204030204" pitchFamily="34" charset="0"/>
              </a:rPr>
              <a:t>انبعاث الزراعة ومعرفة أشهر التنظيمات الزراعية.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2800" b="1" i="0" u="none" strike="noStrike" kern="1200" cap="none" spc="0" normalizeH="0" baseline="0" noProof="0" dirty="0">
                <a:ln>
                  <a:noFill/>
                </a:ln>
                <a:solidFill>
                  <a:srgbClr val="202122"/>
                </a:solidFill>
                <a:effectLst/>
                <a:uLnTx/>
                <a:uFillTx/>
                <a:latin typeface="Calibri" panose="020F0502020204030204" pitchFamily="34" charset="0"/>
                <a:ea typeface="+mn-ea"/>
                <a:cs typeface="Calibri" panose="020F0502020204030204" pitchFamily="34" charset="0"/>
              </a:rPr>
              <a:t>امتداد نهري الدجلة والفرات أدى إلى جذب السكان والاستقرار هناك.</a:t>
            </a:r>
          </a:p>
        </p:txBody>
      </p:sp>
      <p:sp>
        <p:nvSpPr>
          <p:cNvPr id="5" name="TextBox 4">
            <a:extLst>
              <a:ext uri="{FF2B5EF4-FFF2-40B4-BE49-F238E27FC236}">
                <a16:creationId xmlns:a16="http://schemas.microsoft.com/office/drawing/2014/main" id="{732B2A2C-E8A6-4692-878A-D1AF27D615CA}"/>
              </a:ext>
            </a:extLst>
          </p:cNvPr>
          <p:cNvSpPr txBox="1"/>
          <p:nvPr/>
        </p:nvSpPr>
        <p:spPr>
          <a:xfrm>
            <a:off x="5834575" y="174060"/>
            <a:ext cx="6098344" cy="707886"/>
          </a:xfrm>
          <a:prstGeom prst="rect">
            <a:avLst/>
          </a:prstGeom>
          <a:noFill/>
          <a:ln w="76200">
            <a:solidFill>
              <a:srgbClr val="00B0F0"/>
            </a:solidFill>
          </a:ln>
        </p:spPr>
        <p:txBody>
          <a:bodyPr wrap="square">
            <a:spAutoFit/>
          </a:bodyPr>
          <a:lstStyle/>
          <a:p>
            <a:pPr algn="r" rtl="1"/>
            <a:r>
              <a:rPr lang="ar-JO" sz="4000" b="1" i="0" dirty="0">
                <a:solidFill>
                  <a:srgbClr val="C00000"/>
                </a:solidFill>
                <a:effectLst/>
                <a:latin typeface="Calibri" panose="020F0502020204030204" pitchFamily="34" charset="0"/>
                <a:cs typeface="Calibri" panose="020F0502020204030204" pitchFamily="34" charset="0"/>
              </a:rPr>
              <a:t>نبذة عن أقدم الحضارات القديمة</a:t>
            </a:r>
          </a:p>
        </p:txBody>
      </p:sp>
      <p:pic>
        <p:nvPicPr>
          <p:cNvPr id="9218" name="Picture 2" descr="رحلة تعرفنا فيها على بساتين بلاد الرافدين وثمارها، كيف كانت، وما آلت اليه  اليوم&quot;">
            <a:extLst>
              <a:ext uri="{FF2B5EF4-FFF2-40B4-BE49-F238E27FC236}">
                <a16:creationId xmlns:a16="http://schemas.microsoft.com/office/drawing/2014/main" id="{38C20C9A-52B9-40BC-9D7D-0D94F077E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750" y="3613153"/>
            <a:ext cx="5553160" cy="307078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الفرات - ويكيبيديا">
            <a:extLst>
              <a:ext uri="{FF2B5EF4-FFF2-40B4-BE49-F238E27FC236}">
                <a16:creationId xmlns:a16="http://schemas.microsoft.com/office/drawing/2014/main" id="{62941C09-C75F-4D91-A438-000833CD3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02" y="170541"/>
            <a:ext cx="3426042" cy="34413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الفرات - ويكيبيديا">
            <a:extLst>
              <a:ext uri="{FF2B5EF4-FFF2-40B4-BE49-F238E27FC236}">
                <a16:creationId xmlns:a16="http://schemas.microsoft.com/office/drawing/2014/main" id="{C7933593-19E7-4549-90DF-81B03AD4B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34" y="175308"/>
            <a:ext cx="3426042" cy="344133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رحلة تعرفنا فيها على بساتين بلاد الرافدين وثمارها، كيف كانت، وما آلت اليه  اليوم&quot;">
            <a:extLst>
              <a:ext uri="{FF2B5EF4-FFF2-40B4-BE49-F238E27FC236}">
                <a16:creationId xmlns:a16="http://schemas.microsoft.com/office/drawing/2014/main" id="{56A25C6E-9FAF-4B41-A2CE-7B9A5496F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05" y="3800879"/>
            <a:ext cx="4244999" cy="286109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2991171-B0F1-4A62-8E99-2EFF8898C8E3}"/>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151BB0ED-1E5F-401F-A425-0F51D7516627}"/>
              </a:ext>
            </a:extLst>
          </p:cNvPr>
          <p:cNvSpPr>
            <a:spLocks noGrp="1"/>
          </p:cNvSpPr>
          <p:nvPr>
            <p:ph type="sldNum" sz="quarter" idx="12"/>
          </p:nvPr>
        </p:nvSpPr>
        <p:spPr/>
        <p:txBody>
          <a:bodyPr/>
          <a:lstStyle/>
          <a:p>
            <a:fld id="{E649F942-265C-45EB-8554-AE749687953E}" type="slidenum">
              <a:rPr lang="en-US" b="1" smtClean="0">
                <a:solidFill>
                  <a:srgbClr val="FF0000"/>
                </a:solidFill>
              </a:rPr>
              <a:t>14</a:t>
            </a:fld>
            <a:endParaRPr lang="en-US" b="1">
              <a:solidFill>
                <a:srgbClr val="FF0000"/>
              </a:solidFill>
            </a:endParaRPr>
          </a:p>
        </p:txBody>
      </p:sp>
    </p:spTree>
    <p:extLst>
      <p:ext uri="{BB962C8B-B14F-4D97-AF65-F5344CB8AC3E}">
        <p14:creationId xmlns:p14="http://schemas.microsoft.com/office/powerpoint/2010/main" val="32053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0CB490-FD58-4146-A556-BF5AD3762EA8}"/>
              </a:ext>
            </a:extLst>
          </p:cNvPr>
          <p:cNvSpPr txBox="1"/>
          <p:nvPr/>
        </p:nvSpPr>
        <p:spPr>
          <a:xfrm>
            <a:off x="9481624" y="190306"/>
            <a:ext cx="2504049" cy="707886"/>
          </a:xfrm>
          <a:prstGeom prst="rect">
            <a:avLst/>
          </a:prstGeom>
          <a:noFill/>
          <a:ln w="76200">
            <a:solidFill>
              <a:schemeClr val="accent1"/>
            </a:solidFill>
          </a:ln>
        </p:spPr>
        <p:txBody>
          <a:bodyPr wrap="square">
            <a:spAutoFit/>
          </a:bodyPr>
          <a:lstStyle/>
          <a:p>
            <a:pPr algn="r" rtl="1"/>
            <a:r>
              <a:rPr lang="ar-JO" sz="4000" b="0" i="0" dirty="0">
                <a:solidFill>
                  <a:srgbClr val="FF0000"/>
                </a:solidFill>
                <a:effectLst/>
                <a:latin typeface="Simplified Arabic" panose="02020603050405020304" pitchFamily="18" charset="-78"/>
                <a:cs typeface="Simplified Arabic" panose="02020603050405020304" pitchFamily="18" charset="-78"/>
              </a:rPr>
              <a:t>دهور وعصور</a:t>
            </a:r>
            <a:endParaRPr lang="en-US" sz="4000" dirty="0">
              <a:solidFill>
                <a:srgbClr val="FF0000"/>
              </a:solidFill>
              <a:latin typeface="Simplified Arabic" panose="02020603050405020304" pitchFamily="18" charset="-78"/>
              <a:cs typeface="Simplified Arabic" panose="02020603050405020304" pitchFamily="18" charset="-78"/>
            </a:endParaRPr>
          </a:p>
        </p:txBody>
      </p:sp>
      <p:sp>
        <p:nvSpPr>
          <p:cNvPr id="5" name="TextBox 4">
            <a:extLst>
              <a:ext uri="{FF2B5EF4-FFF2-40B4-BE49-F238E27FC236}">
                <a16:creationId xmlns:a16="http://schemas.microsoft.com/office/drawing/2014/main" id="{9CAF0189-8799-4BE1-AFA6-CF8B21F041E8}"/>
              </a:ext>
            </a:extLst>
          </p:cNvPr>
          <p:cNvSpPr txBox="1"/>
          <p:nvPr/>
        </p:nvSpPr>
        <p:spPr>
          <a:xfrm>
            <a:off x="178193" y="964031"/>
            <a:ext cx="11789900" cy="1077218"/>
          </a:xfrm>
          <a:prstGeom prst="rect">
            <a:avLst/>
          </a:prstGeom>
          <a:noFill/>
        </p:spPr>
        <p:txBody>
          <a:bodyPr wrap="square">
            <a:spAutoFit/>
          </a:bodyPr>
          <a:lstStyle/>
          <a:p>
            <a:pPr marL="285750" indent="-285750" algn="r" rtl="1">
              <a:buFont typeface="Wingdings" panose="05000000000000000000" pitchFamily="2" charset="2"/>
              <a:buChar char="v"/>
            </a:pPr>
            <a:r>
              <a:rPr lang="ar-JO" sz="3200" b="0" i="0" dirty="0">
                <a:solidFill>
                  <a:srgbClr val="000000"/>
                </a:solidFill>
                <a:effectLst/>
                <a:latin typeface="Calibri" panose="020F0502020204030204" pitchFamily="34" charset="0"/>
                <a:cs typeface="Calibri" panose="020F0502020204030204" pitchFamily="34" charset="0"/>
              </a:rPr>
              <a:t>ينقسم الزمن الجيولوجي إلي أربعة دهور والدهر ينقسم إلي حقب والحقبة تضم عصورا، والحين جزء طويل يضم أحقابا من الدهر.</a:t>
            </a:r>
            <a:endParaRPr lang="en-US" sz="3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513CA3E-7DE9-4186-B1A1-6F78BF2F37A6}"/>
              </a:ext>
            </a:extLst>
          </p:cNvPr>
          <p:cNvSpPr txBox="1"/>
          <p:nvPr/>
        </p:nvSpPr>
        <p:spPr>
          <a:xfrm>
            <a:off x="5411665" y="2078952"/>
            <a:ext cx="6602143" cy="4524315"/>
          </a:xfrm>
          <a:prstGeom prst="rect">
            <a:avLst/>
          </a:prstGeom>
          <a:noFill/>
        </p:spPr>
        <p:txBody>
          <a:bodyPr wrap="square">
            <a:spAutoFit/>
          </a:bodyPr>
          <a:lstStyle/>
          <a:p>
            <a:pPr marL="285750" indent="-285750" algn="r" rtl="1">
              <a:buFont typeface="Wingdings" panose="05000000000000000000" pitchFamily="2" charset="2"/>
              <a:buChar char="v"/>
            </a:pPr>
            <a:r>
              <a:rPr lang="ar-JO" sz="3200" b="1" i="0" dirty="0">
                <a:solidFill>
                  <a:srgbClr val="C00000"/>
                </a:solidFill>
                <a:effectLst/>
                <a:latin typeface="Calibri" panose="020F0502020204030204" pitchFamily="34" charset="0"/>
                <a:cs typeface="Calibri" panose="020F0502020204030204" pitchFamily="34" charset="0"/>
              </a:rPr>
              <a:t>والدهر مداه مئات الملايين من السنين </a:t>
            </a:r>
            <a:r>
              <a:rPr lang="ar-JO" sz="3200" b="0" i="0" dirty="0">
                <a:solidFill>
                  <a:srgbClr val="000000"/>
                </a:solidFill>
                <a:effectLst/>
                <a:latin typeface="Calibri" panose="020F0502020204030204" pitchFamily="34" charset="0"/>
                <a:cs typeface="Calibri" panose="020F0502020204030204" pitchFamily="34" charset="0"/>
              </a:rPr>
              <a:t>ويوجد ثلاثة دهور رئيسية وهي</a:t>
            </a:r>
            <a:r>
              <a:rPr lang="en-US" sz="3200" b="0" i="0" dirty="0">
                <a:solidFill>
                  <a:srgbClr val="000000"/>
                </a:solidFill>
                <a:effectLst/>
                <a:latin typeface="Calibri" panose="020F0502020204030204" pitchFamily="34" charset="0"/>
                <a:cs typeface="Calibri" panose="020F0502020204030204" pitchFamily="34" charset="0"/>
              </a:rPr>
              <a:t>:</a:t>
            </a:r>
          </a:p>
          <a:p>
            <a:pPr marL="457200" indent="-457200" algn="r" rtl="1">
              <a:buFont typeface="Wingdings" panose="05000000000000000000" pitchFamily="2" charset="2"/>
              <a:buChar char="ü"/>
            </a:pPr>
            <a:r>
              <a:rPr lang="ar-JO" sz="3200" b="1" i="0" dirty="0">
                <a:solidFill>
                  <a:srgbClr val="7030A0"/>
                </a:solidFill>
                <a:effectLst/>
                <a:latin typeface="Calibri" panose="020F0502020204030204" pitchFamily="34" charset="0"/>
                <a:cs typeface="Calibri" panose="020F0502020204030204" pitchFamily="34" charset="0"/>
              </a:rPr>
              <a:t>دهر اللاحياة وهو أقدم الدهور ومداه 1700 مليون سنة </a:t>
            </a:r>
            <a:r>
              <a:rPr lang="ar-JO" sz="3200" b="0" i="0" dirty="0">
                <a:solidFill>
                  <a:srgbClr val="000000"/>
                </a:solidFill>
                <a:effectLst/>
                <a:latin typeface="Calibri" panose="020F0502020204030204" pitchFamily="34" charset="0"/>
                <a:cs typeface="Calibri" panose="020F0502020204030204" pitchFamily="34" charset="0"/>
              </a:rPr>
              <a:t>ولم يوجد به أي آثار حياة .</a:t>
            </a:r>
            <a:endParaRPr lang="en-US" sz="3200" b="0" i="0" dirty="0">
              <a:solidFill>
                <a:srgbClr val="000000"/>
              </a:solidFill>
              <a:effectLst/>
              <a:latin typeface="Calibri" panose="020F0502020204030204" pitchFamily="34" charset="0"/>
              <a:cs typeface="Calibri" panose="020F0502020204030204" pitchFamily="34" charset="0"/>
            </a:endParaRPr>
          </a:p>
          <a:p>
            <a:pPr marL="457200" indent="-457200" algn="r" rtl="1">
              <a:buFont typeface="Wingdings" panose="05000000000000000000" pitchFamily="2" charset="2"/>
              <a:buChar char="ü"/>
            </a:pPr>
            <a:r>
              <a:rPr lang="ar-JO" sz="3200" b="1" i="0" dirty="0">
                <a:solidFill>
                  <a:srgbClr val="7030A0"/>
                </a:solidFill>
                <a:effectLst/>
                <a:latin typeface="Calibri" panose="020F0502020204030204" pitchFamily="34" charset="0"/>
                <a:cs typeface="Calibri" panose="020F0502020204030204" pitchFamily="34" charset="0"/>
              </a:rPr>
              <a:t>ودهر الحياة الخفية ومداه 2600 مليون سنة </a:t>
            </a:r>
            <a:r>
              <a:rPr lang="ar-JO" sz="3200" b="0" i="0" dirty="0">
                <a:solidFill>
                  <a:srgbClr val="000000"/>
                </a:solidFill>
                <a:effectLst/>
                <a:latin typeface="Calibri" panose="020F0502020204030204" pitchFamily="34" charset="0"/>
                <a:cs typeface="Calibri" panose="020F0502020204030204" pitchFamily="34" charset="0"/>
              </a:rPr>
              <a:t>وفيه شواهد أشكال الحياة الأولية ولم تخلف أي آثار لها. </a:t>
            </a:r>
            <a:endParaRPr lang="en-US" sz="3200" b="0" i="0" dirty="0">
              <a:solidFill>
                <a:srgbClr val="000000"/>
              </a:solidFill>
              <a:effectLst/>
              <a:latin typeface="Calibri" panose="020F0502020204030204" pitchFamily="34" charset="0"/>
              <a:cs typeface="Calibri" panose="020F0502020204030204" pitchFamily="34" charset="0"/>
            </a:endParaRPr>
          </a:p>
          <a:p>
            <a:pPr marL="457200" indent="-457200" algn="r" rtl="1">
              <a:buFont typeface="Wingdings" panose="05000000000000000000" pitchFamily="2" charset="2"/>
              <a:buChar char="ü"/>
            </a:pPr>
            <a:r>
              <a:rPr lang="ar-JO" sz="3200" b="1" i="0" dirty="0">
                <a:solidFill>
                  <a:srgbClr val="7030A0"/>
                </a:solidFill>
                <a:effectLst/>
                <a:latin typeface="Calibri" panose="020F0502020204030204" pitchFamily="34" charset="0"/>
                <a:cs typeface="Calibri" panose="020F0502020204030204" pitchFamily="34" charset="0"/>
              </a:rPr>
              <a:t>والدهر الأخير مداه 579 مليون سنة </a:t>
            </a:r>
            <a:r>
              <a:rPr lang="ar-JO" sz="3200" b="0" i="0" dirty="0">
                <a:solidFill>
                  <a:srgbClr val="000000"/>
                </a:solidFill>
                <a:effectLst/>
                <a:latin typeface="Calibri" panose="020F0502020204030204" pitchFamily="34" charset="0"/>
                <a:cs typeface="Calibri" panose="020F0502020204030204" pitchFamily="34" charset="0"/>
              </a:rPr>
              <a:t>وفيه حفائر إحيائية في الصخور والرسوبيات .</a:t>
            </a:r>
            <a:endParaRPr lang="en-US" sz="3200" dirty="0">
              <a:latin typeface="Calibri" panose="020F0502020204030204" pitchFamily="34" charset="0"/>
              <a:cs typeface="Calibri" panose="020F0502020204030204" pitchFamily="34" charset="0"/>
            </a:endParaRPr>
          </a:p>
        </p:txBody>
      </p:sp>
      <p:pic>
        <p:nvPicPr>
          <p:cNvPr id="4098" name="Picture 2" descr="دهر ما قبل الكمبري (دهر الحياة الخفية) - موسوعة العلوم">
            <a:extLst>
              <a:ext uri="{FF2B5EF4-FFF2-40B4-BE49-F238E27FC236}">
                <a16:creationId xmlns:a16="http://schemas.microsoft.com/office/drawing/2014/main" id="{70DE7668-6E04-4ADA-B724-104E74598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92" y="2179374"/>
            <a:ext cx="4956516" cy="372593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C0CE0773-7289-462E-984E-A904FFA4B3A9}"/>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53CC1D3B-6167-443F-A3BF-5943ADB75390}"/>
              </a:ext>
            </a:extLst>
          </p:cNvPr>
          <p:cNvSpPr>
            <a:spLocks noGrp="1"/>
          </p:cNvSpPr>
          <p:nvPr>
            <p:ph type="sldNum" sz="quarter" idx="12"/>
          </p:nvPr>
        </p:nvSpPr>
        <p:spPr/>
        <p:txBody>
          <a:bodyPr/>
          <a:lstStyle/>
          <a:p>
            <a:fld id="{E649F942-265C-45EB-8554-AE749687953E}" type="slidenum">
              <a:rPr lang="en-US" b="1" smtClean="0">
                <a:solidFill>
                  <a:srgbClr val="FF0000"/>
                </a:solidFill>
              </a:rPr>
              <a:t>15</a:t>
            </a:fld>
            <a:endParaRPr lang="en-US" b="1">
              <a:solidFill>
                <a:srgbClr val="FF0000"/>
              </a:solidFill>
            </a:endParaRPr>
          </a:p>
        </p:txBody>
      </p:sp>
    </p:spTree>
    <p:extLst>
      <p:ext uri="{BB962C8B-B14F-4D97-AF65-F5344CB8AC3E}">
        <p14:creationId xmlns:p14="http://schemas.microsoft.com/office/powerpoint/2010/main" val="368061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8B4C5-1356-4DCE-937D-ED3FB9304EDF}"/>
              </a:ext>
            </a:extLst>
          </p:cNvPr>
          <p:cNvSpPr txBox="1"/>
          <p:nvPr/>
        </p:nvSpPr>
        <p:spPr>
          <a:xfrm>
            <a:off x="5041192" y="1285862"/>
            <a:ext cx="7108873" cy="2062103"/>
          </a:xfrm>
          <a:prstGeom prst="rect">
            <a:avLst/>
          </a:prstGeom>
          <a:noFill/>
        </p:spPr>
        <p:txBody>
          <a:bodyPr wrap="square">
            <a:spAutoFit/>
          </a:bodyPr>
          <a:lstStyle/>
          <a:p>
            <a:pPr marL="285750" indent="-285750" algn="r" rtl="1">
              <a:buFont typeface="Wingdings" panose="05000000000000000000" pitchFamily="2" charset="2"/>
              <a:buChar char="ü"/>
            </a:pPr>
            <a:r>
              <a:rPr lang="ar-JO" sz="3200" b="0" i="0" dirty="0">
                <a:solidFill>
                  <a:srgbClr val="000000"/>
                </a:solidFill>
                <a:effectLst/>
                <a:latin typeface="Calibri" panose="020F0502020204030204" pitchFamily="34" charset="0"/>
                <a:cs typeface="Calibri" panose="020F0502020204030204" pitchFamily="34" charset="0"/>
              </a:rPr>
              <a:t>والحقب أطول المراحل الزمنية بكل دهر وتقاس كل </a:t>
            </a:r>
            <a:r>
              <a:rPr lang="ar-JO" sz="3200" b="1" i="0" dirty="0">
                <a:solidFill>
                  <a:srgbClr val="7030A0"/>
                </a:solidFill>
                <a:effectLst/>
                <a:latin typeface="Calibri" panose="020F0502020204030204" pitchFamily="34" charset="0"/>
                <a:cs typeface="Calibri" panose="020F0502020204030204" pitchFamily="34" charset="0"/>
              </a:rPr>
              <a:t>حقبة بعشرات الملايين من السنين </a:t>
            </a:r>
            <a:r>
              <a:rPr lang="ar-JO" sz="3200" b="0" i="0" dirty="0">
                <a:solidFill>
                  <a:srgbClr val="000000"/>
                </a:solidFill>
                <a:effectLst/>
                <a:latin typeface="Calibri" panose="020F0502020204030204" pitchFamily="34" charset="0"/>
                <a:cs typeface="Calibri" panose="020F0502020204030204" pitchFamily="34" charset="0"/>
              </a:rPr>
              <a:t>.</a:t>
            </a:r>
            <a:endParaRPr lang="en-US" sz="3200" b="0" i="0" dirty="0">
              <a:solidFill>
                <a:srgbClr val="000000"/>
              </a:solidFill>
              <a:effectLst/>
              <a:latin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ü"/>
            </a:pPr>
            <a:r>
              <a:rPr lang="ar-JO" sz="3200" b="0" i="0" dirty="0">
                <a:solidFill>
                  <a:srgbClr val="000000"/>
                </a:solidFill>
                <a:effectLst/>
                <a:latin typeface="Calibri" panose="020F0502020204030204" pitchFamily="34" charset="0"/>
                <a:cs typeface="Calibri" panose="020F0502020204030204" pitchFamily="34" charset="0"/>
              </a:rPr>
              <a:t> أما العصور فنجد كل عصر مرحلة من مراحل كل حقبة ويقاس </a:t>
            </a:r>
            <a:r>
              <a:rPr lang="ar-JO" sz="3200" b="1" i="0" dirty="0">
                <a:solidFill>
                  <a:srgbClr val="7030A0"/>
                </a:solidFill>
                <a:effectLst/>
                <a:latin typeface="Calibri" panose="020F0502020204030204" pitchFamily="34" charset="0"/>
                <a:cs typeface="Calibri" panose="020F0502020204030204" pitchFamily="34" charset="0"/>
              </a:rPr>
              <a:t>العصر ببضع عشرات ملايين السنين</a:t>
            </a:r>
            <a:endParaRPr lang="en-US" sz="3200" b="1" dirty="0">
              <a:solidFill>
                <a:srgbClr val="7030A0"/>
              </a:solidFill>
              <a:latin typeface="Calibri" panose="020F0502020204030204" pitchFamily="34" charset="0"/>
              <a:cs typeface="Calibri" panose="020F0502020204030204" pitchFamily="34" charset="0"/>
            </a:endParaRPr>
          </a:p>
        </p:txBody>
      </p:sp>
      <p:pic>
        <p:nvPicPr>
          <p:cNvPr id="1026" name="Picture 2" descr="حقبة البليوسين.. الطريق إلى الحالي - الباحثون المصريون">
            <a:extLst>
              <a:ext uri="{FF2B5EF4-FFF2-40B4-BE49-F238E27FC236}">
                <a16:creationId xmlns:a16="http://schemas.microsoft.com/office/drawing/2014/main" id="{5F195A16-BFB0-4CED-BA51-2B9B6ADCC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1" y="3393976"/>
            <a:ext cx="5910139" cy="293648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Geology-H.Safar: سلم الزمن الجيولوجي">
            <a:extLst>
              <a:ext uri="{FF2B5EF4-FFF2-40B4-BE49-F238E27FC236}">
                <a16:creationId xmlns:a16="http://schemas.microsoft.com/office/drawing/2014/main" id="{907864CE-1563-44ED-9547-F7372BEC8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12" y="249196"/>
            <a:ext cx="4675432" cy="6027414"/>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F62A8A-9CD4-4866-8FE7-12EEE4F44649}"/>
              </a:ext>
            </a:extLst>
          </p:cNvPr>
          <p:cNvSpPr txBox="1"/>
          <p:nvPr/>
        </p:nvSpPr>
        <p:spPr>
          <a:xfrm>
            <a:off x="9045526" y="190306"/>
            <a:ext cx="2940147"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Calibri" panose="020F0502020204030204" pitchFamily="34" charset="0"/>
                <a:cs typeface="Calibri" panose="020F0502020204030204" pitchFamily="34" charset="0"/>
              </a:rPr>
              <a:t>دهور وعصور</a:t>
            </a:r>
            <a:endParaRPr lang="en-US" sz="4000" b="1" dirty="0">
              <a:solidFill>
                <a:srgbClr val="FF0000"/>
              </a:solidFill>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FBAA2D14-A356-4382-AC7A-DC679DF103C2}"/>
              </a:ext>
            </a:extLst>
          </p:cNvPr>
          <p:cNvSpPr>
            <a:spLocks noGrp="1"/>
          </p:cNvSpPr>
          <p:nvPr>
            <p:ph type="dt" sz="half" idx="10"/>
          </p:nvPr>
        </p:nvSpPr>
        <p:spPr/>
        <p:txBody>
          <a:bodyPr/>
          <a:lstStyle/>
          <a:p>
            <a:r>
              <a:rPr lang="en-US" b="1">
                <a:solidFill>
                  <a:srgbClr val="FF0000"/>
                </a:solidFill>
              </a:rPr>
              <a:t>18 October 2020</a:t>
            </a:r>
            <a:endParaRPr lang="en-US" b="1" dirty="0">
              <a:solidFill>
                <a:srgbClr val="FF0000"/>
              </a:solidFill>
            </a:endParaRPr>
          </a:p>
        </p:txBody>
      </p:sp>
      <p:sp>
        <p:nvSpPr>
          <p:cNvPr id="5" name="Slide Number Placeholder 4">
            <a:extLst>
              <a:ext uri="{FF2B5EF4-FFF2-40B4-BE49-F238E27FC236}">
                <a16:creationId xmlns:a16="http://schemas.microsoft.com/office/drawing/2014/main" id="{9345A63F-5DF3-4EBA-9EBB-B40C971E854A}"/>
              </a:ext>
            </a:extLst>
          </p:cNvPr>
          <p:cNvSpPr>
            <a:spLocks noGrp="1"/>
          </p:cNvSpPr>
          <p:nvPr>
            <p:ph type="sldNum" sz="quarter" idx="12"/>
          </p:nvPr>
        </p:nvSpPr>
        <p:spPr/>
        <p:txBody>
          <a:bodyPr/>
          <a:lstStyle/>
          <a:p>
            <a:fld id="{E649F942-265C-45EB-8554-AE749687953E}" type="slidenum">
              <a:rPr lang="en-US" b="1" smtClean="0">
                <a:solidFill>
                  <a:srgbClr val="FF0000"/>
                </a:solidFill>
              </a:rPr>
              <a:t>16</a:t>
            </a:fld>
            <a:endParaRPr lang="en-US" b="1">
              <a:solidFill>
                <a:srgbClr val="FF0000"/>
              </a:solidFill>
            </a:endParaRPr>
          </a:p>
        </p:txBody>
      </p:sp>
    </p:spTree>
    <p:extLst>
      <p:ext uri="{BB962C8B-B14F-4D97-AF65-F5344CB8AC3E}">
        <p14:creationId xmlns:p14="http://schemas.microsoft.com/office/powerpoint/2010/main" val="238473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EE812F-419D-4AC2-A103-2640E30754CF}"/>
              </a:ext>
            </a:extLst>
          </p:cNvPr>
          <p:cNvSpPr txBox="1"/>
          <p:nvPr/>
        </p:nvSpPr>
        <p:spPr>
          <a:xfrm>
            <a:off x="180535" y="956783"/>
            <a:ext cx="11830930" cy="2505301"/>
          </a:xfrm>
          <a:prstGeom prst="rect">
            <a:avLst/>
          </a:prstGeom>
          <a:noFill/>
        </p:spPr>
        <p:txBody>
          <a:bodyPr wrap="square">
            <a:spAutoFit/>
          </a:bodyPr>
          <a:lstStyle/>
          <a:p>
            <a:pPr marL="342900" marR="0" lvl="0" indent="-342900" algn="r" defTabSz="914400" rtl="1" eaLnBrk="1" fontAlgn="base" latinLnBrk="0" hangingPunct="1">
              <a:lnSpc>
                <a:spcPct val="90000"/>
              </a:lnSpc>
              <a:spcBef>
                <a:spcPct val="20000"/>
              </a:spcBef>
              <a:spcAft>
                <a:spcPct val="0"/>
              </a:spcAft>
              <a:buClrTx/>
              <a:buSzTx/>
              <a:buFontTx/>
              <a:buBlip>
                <a:blip r:embed="rId2"/>
              </a:buBlip>
              <a:tabLst/>
              <a:defRPr/>
            </a:pPr>
            <a:r>
              <a:rPr kumimoji="0" lang="ar-SA" sz="3200" i="0" u="none"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مرت الأرض بثمانية عصور جليدية تخللنها سبع فترات بينية دفيئة،</a:t>
            </a:r>
            <a:endParaRPr kumimoji="0" lang="ar-JO" sz="3200" i="0" u="none"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endParaRPr>
          </a:p>
          <a:p>
            <a:pPr marL="342900" marR="0" lvl="0" indent="-342900" algn="r" defTabSz="914400" rtl="1" eaLnBrk="1" fontAlgn="base" latinLnBrk="0" hangingPunct="1">
              <a:lnSpc>
                <a:spcPct val="90000"/>
              </a:lnSpc>
              <a:spcBef>
                <a:spcPct val="20000"/>
              </a:spcBef>
              <a:spcAft>
                <a:spcPct val="0"/>
              </a:spcAft>
              <a:buClrTx/>
              <a:buSzTx/>
              <a:buFontTx/>
              <a:buBlip>
                <a:blip r:embed="rId2"/>
              </a:buBlip>
              <a:tabLst/>
              <a:defRPr/>
            </a:pPr>
            <a:r>
              <a:rPr kumimoji="0" lang="ar-SA" sz="3200" i="0" u="none"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 ويقدر العلماء أن العصور الجليدية كانت تحدث كل 40 ألف عام، ثم كل 100 ألف عام</a:t>
            </a:r>
            <a:r>
              <a:rPr kumimoji="0" lang="ar-JO" sz="3200" i="0" u="none"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 </a:t>
            </a:r>
            <a:endParaRPr kumimoji="0" lang="ar-JO" sz="3200" i="0" u="none" strike="noStrike" kern="0" cap="none" spc="0" normalizeH="0" baseline="0" noProof="0" dirty="0">
              <a:ln>
                <a:noFill/>
              </a:ln>
              <a:solidFill>
                <a:srgbClr val="2F1311"/>
              </a:solidFill>
              <a:effectLst/>
              <a:uLnTx/>
              <a:uFillTx/>
              <a:latin typeface="Calibri" panose="020F0502020204030204" pitchFamily="34" charset="0"/>
              <a:cs typeface="Calibri" panose="020F0502020204030204" pitchFamily="34" charset="0"/>
            </a:endParaRPr>
          </a:p>
          <a:p>
            <a:pPr marL="342900" marR="0" lvl="0" indent="-342900" algn="r" defTabSz="914400" rtl="1" eaLnBrk="1" fontAlgn="base" latinLnBrk="0" hangingPunct="1">
              <a:lnSpc>
                <a:spcPct val="90000"/>
              </a:lnSpc>
              <a:spcBef>
                <a:spcPct val="20000"/>
              </a:spcBef>
              <a:spcAft>
                <a:spcPct val="0"/>
              </a:spcAft>
              <a:buClrTx/>
              <a:buSzTx/>
              <a:buFontTx/>
              <a:buBlip>
                <a:blip r:embed="rId2"/>
              </a:buBlip>
              <a:tabLst/>
              <a:defRPr/>
            </a:pPr>
            <a:r>
              <a:rPr kumimoji="0" lang="ar-SA" sz="3200" i="0" u="none"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فالكرة الأرضية كما أثبتت التقنيات الحديثة تمر بعصر جليدي يظل نحو 100 ألف عام تأتي بعده فترة دفء تسمى بمرحلة "بين جليدية" تستمر </a:t>
            </a:r>
            <a:r>
              <a:rPr kumimoji="0" lang="ar-SA" sz="3200" i="0" u="sng"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من عشرة إلى عشرين ألف سنة</a:t>
            </a:r>
            <a:r>
              <a:rPr kumimoji="0" lang="ar-SA" sz="3200" i="0" u="none"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 وقد </a:t>
            </a:r>
            <a:r>
              <a:rPr kumimoji="0" lang="ar-SA" sz="3200" i="0" u="sng"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تكرر هذا النمط عشر مرات خلال المليون سنة الماضية. </a:t>
            </a:r>
            <a:endParaRPr kumimoji="0" lang="en-GB" sz="3200" i="0" u="sng" strike="noStrike" kern="0" cap="none" spc="0" normalizeH="0" baseline="0" noProof="0" dirty="0">
              <a:ln>
                <a:noFill/>
              </a:ln>
              <a:solidFill>
                <a:srgbClr val="2F1311"/>
              </a:solidFill>
              <a:effectLst>
                <a:outerShdw blurRad="38100" dist="38100" dir="2700000" algn="tl">
                  <a:srgbClr val="000000"/>
                </a:outerShdw>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726F71B-3641-46FD-9F4A-B1BC6B7683A1}"/>
              </a:ext>
            </a:extLst>
          </p:cNvPr>
          <p:cNvSpPr txBox="1"/>
          <p:nvPr/>
        </p:nvSpPr>
        <p:spPr>
          <a:xfrm>
            <a:off x="9087730" y="134034"/>
            <a:ext cx="2897944"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Calibri" panose="020F0502020204030204" pitchFamily="34" charset="0"/>
                <a:cs typeface="Calibri" panose="020F0502020204030204" pitchFamily="34" charset="0"/>
              </a:rPr>
              <a:t>دهور وعصور</a:t>
            </a:r>
            <a:endParaRPr lang="en-US" sz="4000" b="1" dirty="0">
              <a:solidFill>
                <a:srgbClr val="FF0000"/>
              </a:solidFill>
              <a:latin typeface="Calibri" panose="020F0502020204030204" pitchFamily="34" charset="0"/>
              <a:cs typeface="Calibri" panose="020F0502020204030204" pitchFamily="34" charset="0"/>
            </a:endParaRPr>
          </a:p>
        </p:txBody>
      </p:sp>
      <p:pic>
        <p:nvPicPr>
          <p:cNvPr id="2052" name="Picture 4" descr="ما هو العصر الجليدي">
            <a:extLst>
              <a:ext uri="{FF2B5EF4-FFF2-40B4-BE49-F238E27FC236}">
                <a16:creationId xmlns:a16="http://schemas.microsoft.com/office/drawing/2014/main" id="{47E71A06-1024-4C5C-A4FF-7480FD35F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92" y="3522647"/>
            <a:ext cx="4971575" cy="315571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لماذا تحدث العصور الجليدية ؟ - أنا أصدق العلم">
            <a:extLst>
              <a:ext uri="{FF2B5EF4-FFF2-40B4-BE49-F238E27FC236}">
                <a16:creationId xmlns:a16="http://schemas.microsoft.com/office/drawing/2014/main" id="{68E32539-32F8-440D-89F0-D184E998F5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63" y="3613768"/>
            <a:ext cx="4632046" cy="308241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2B302102-D363-4856-9BF9-345EEF2F446D}"/>
              </a:ext>
            </a:extLst>
          </p:cNvPr>
          <p:cNvSpPr>
            <a:spLocks noGrp="1"/>
          </p:cNvSpPr>
          <p:nvPr>
            <p:ph type="dt" sz="half" idx="10"/>
          </p:nvPr>
        </p:nvSpPr>
        <p:spPr/>
        <p:txBody>
          <a:bodyPr/>
          <a:lstStyle/>
          <a:p>
            <a:r>
              <a:rPr lang="en-US" b="1">
                <a:solidFill>
                  <a:srgbClr val="FF0000"/>
                </a:solidFill>
              </a:rPr>
              <a:t>18 October 2020</a:t>
            </a:r>
            <a:endParaRPr lang="en-US" b="1" dirty="0">
              <a:solidFill>
                <a:srgbClr val="FF0000"/>
              </a:solidFill>
            </a:endParaRPr>
          </a:p>
        </p:txBody>
      </p:sp>
      <p:sp>
        <p:nvSpPr>
          <p:cNvPr id="5" name="Slide Number Placeholder 4">
            <a:extLst>
              <a:ext uri="{FF2B5EF4-FFF2-40B4-BE49-F238E27FC236}">
                <a16:creationId xmlns:a16="http://schemas.microsoft.com/office/drawing/2014/main" id="{C5A1518F-00A6-4B3E-B5BC-FE430731A5C1}"/>
              </a:ext>
            </a:extLst>
          </p:cNvPr>
          <p:cNvSpPr>
            <a:spLocks noGrp="1"/>
          </p:cNvSpPr>
          <p:nvPr>
            <p:ph type="sldNum" sz="quarter" idx="12"/>
          </p:nvPr>
        </p:nvSpPr>
        <p:spPr>
          <a:xfrm>
            <a:off x="3715041" y="6356350"/>
            <a:ext cx="2743200" cy="365125"/>
          </a:xfrm>
        </p:spPr>
        <p:txBody>
          <a:bodyPr/>
          <a:lstStyle/>
          <a:p>
            <a:fld id="{E649F942-265C-45EB-8554-AE749687953E}" type="slidenum">
              <a:rPr lang="en-US" b="1" smtClean="0">
                <a:solidFill>
                  <a:srgbClr val="FF0000"/>
                </a:solidFill>
              </a:rPr>
              <a:t>17</a:t>
            </a:fld>
            <a:endParaRPr lang="en-US" b="1" dirty="0">
              <a:solidFill>
                <a:srgbClr val="FF0000"/>
              </a:solidFill>
            </a:endParaRPr>
          </a:p>
        </p:txBody>
      </p:sp>
    </p:spTree>
    <p:extLst>
      <p:ext uri="{BB962C8B-B14F-4D97-AF65-F5344CB8AC3E}">
        <p14:creationId xmlns:p14="http://schemas.microsoft.com/office/powerpoint/2010/main" val="405250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023E607-0ABB-4D80-8413-77D3F9B67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65" y="2432644"/>
            <a:ext cx="4683568" cy="411275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FD1253-0EC1-4A28-B6FC-2A03C94B75B6}"/>
              </a:ext>
            </a:extLst>
          </p:cNvPr>
          <p:cNvSpPr txBox="1"/>
          <p:nvPr/>
        </p:nvSpPr>
        <p:spPr>
          <a:xfrm>
            <a:off x="5500468" y="3660734"/>
            <a:ext cx="6419555" cy="2246769"/>
          </a:xfrm>
          <a:prstGeom prst="rect">
            <a:avLst/>
          </a:prstGeom>
          <a:noFill/>
          <a:ln w="76200">
            <a:solidFill>
              <a:srgbClr val="FF0000"/>
            </a:solidFill>
          </a:ln>
        </p:spPr>
        <p:txBody>
          <a:bodyPr wrap="square">
            <a:spAutoFit/>
          </a:bodyPr>
          <a:lstStyle/>
          <a:p>
            <a:pPr algn="r" rtl="1" eaLnBrk="1" hangingPunct="1">
              <a:defRPr/>
            </a:pPr>
            <a:r>
              <a:rPr lang="ar-JO" sz="2800" b="1" dirty="0">
                <a:latin typeface="Calibri" panose="020F0502020204030204" pitchFamily="34" charset="0"/>
                <a:cs typeface="Calibri" panose="020F0502020204030204" pitchFamily="34" charset="0"/>
              </a:rPr>
              <a:t>من </a:t>
            </a:r>
            <a:r>
              <a:rPr lang="ar-SA" sz="2800" b="1" dirty="0">
                <a:latin typeface="Calibri" panose="020F0502020204030204" pitchFamily="34" charset="0"/>
                <a:cs typeface="Calibri" panose="020F0502020204030204" pitchFamily="34" charset="0"/>
              </a:rPr>
              <a:t>أحاديث الإعجاز:</a:t>
            </a:r>
          </a:p>
          <a:p>
            <a:pPr algn="r" rtl="1" eaLnBrk="1" hangingPunct="1">
              <a:defRPr/>
            </a:pPr>
            <a:r>
              <a:rPr lang="ar-SA" sz="2800" b="1" dirty="0">
                <a:latin typeface="Calibri" panose="020F0502020204030204" pitchFamily="34" charset="0"/>
                <a:cs typeface="Calibri" panose="020F0502020204030204" pitchFamily="34" charset="0"/>
              </a:rPr>
              <a:t>عن أبي هريرة رضي الله عنه</a:t>
            </a:r>
            <a:r>
              <a:rPr lang="ar-JO" sz="2800" b="1" dirty="0">
                <a:latin typeface="Calibri" panose="020F0502020204030204" pitchFamily="34" charset="0"/>
                <a:cs typeface="Calibri" panose="020F0502020204030204" pitchFamily="34" charset="0"/>
              </a:rPr>
              <a:t>,</a:t>
            </a:r>
            <a:r>
              <a:rPr lang="ar-SA" sz="2800" b="1" dirty="0">
                <a:latin typeface="Calibri" panose="020F0502020204030204" pitchFamily="34" charset="0"/>
                <a:cs typeface="Calibri" panose="020F0502020204030204" pitchFamily="34" charset="0"/>
              </a:rPr>
              <a:t> أن رسول الله  صلى الله عليه وسلم قال: </a:t>
            </a:r>
            <a:r>
              <a:rPr lang="ar-SA" sz="2800" b="1" dirty="0">
                <a:solidFill>
                  <a:srgbClr val="C00000"/>
                </a:solidFill>
                <a:latin typeface="Calibri" panose="020F0502020204030204" pitchFamily="34" charset="0"/>
                <a:cs typeface="Calibri" panose="020F0502020204030204" pitchFamily="34" charset="0"/>
              </a:rPr>
              <a:t>"لا تقوم الساعة حتى تعود أرض العرب مروجاً وأنهاراً”</a:t>
            </a:r>
            <a:r>
              <a:rPr lang="ar-JO" sz="2800" b="1" dirty="0">
                <a:latin typeface="Calibri" panose="020F0502020204030204" pitchFamily="34" charset="0"/>
                <a:cs typeface="Calibri" panose="020F0502020204030204" pitchFamily="34" charset="0"/>
              </a:rPr>
              <a:t>.</a:t>
            </a:r>
            <a:r>
              <a:rPr lang="ar-SA" sz="2800" b="1" dirty="0">
                <a:latin typeface="Calibri" panose="020F0502020204030204" pitchFamily="34" charset="0"/>
                <a:cs typeface="Calibri" panose="020F0502020204030204" pitchFamily="34" charset="0"/>
              </a:rPr>
              <a:t> حديث صحيح رواه مسلم.</a:t>
            </a:r>
          </a:p>
          <a:p>
            <a:pPr algn="r" rtl="1" eaLnBrk="1" hangingPunct="1">
              <a:defRPr/>
            </a:pPr>
            <a:r>
              <a:rPr lang="ar-SA" sz="2800" b="1" dirty="0">
                <a:latin typeface="Calibri" panose="020F0502020204030204" pitchFamily="34" charset="0"/>
                <a:cs typeface="Calibri" panose="020F0502020204030204" pitchFamily="34" charset="0"/>
              </a:rPr>
              <a:t> </a:t>
            </a:r>
            <a:r>
              <a:rPr lang="ar-JO" sz="2800" b="1" dirty="0">
                <a:latin typeface="Calibri" panose="020F0502020204030204" pitchFamily="34" charset="0"/>
                <a:cs typeface="Calibri" panose="020F0502020204030204" pitchFamily="34" charset="0"/>
              </a:rPr>
              <a:t>و ما ينطق عن الهوى ان هو إلا وحي يوحى. </a:t>
            </a:r>
            <a:endParaRPr lang="en-US"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036DD3B-01C6-49BA-AD9A-E0ABABD59B26}"/>
              </a:ext>
            </a:extLst>
          </p:cNvPr>
          <p:cNvSpPr txBox="1"/>
          <p:nvPr/>
        </p:nvSpPr>
        <p:spPr>
          <a:xfrm>
            <a:off x="103163" y="143782"/>
            <a:ext cx="11816860" cy="2677656"/>
          </a:xfrm>
          <a:prstGeom prst="rect">
            <a:avLst/>
          </a:prstGeom>
          <a:noFill/>
        </p:spPr>
        <p:txBody>
          <a:bodyPr wrap="square">
            <a:spAutoFit/>
          </a:bodyPr>
          <a:lstStyle/>
          <a:p>
            <a:pPr algn="r" rtl="1"/>
            <a:r>
              <a:rPr lang="ar-JO" sz="2800" b="1" i="0" dirty="0">
                <a:effectLst/>
                <a:latin typeface="Calibri" panose="020F0502020204030204" pitchFamily="34" charset="0"/>
                <a:cs typeface="Calibri" panose="020F0502020204030204" pitchFamily="34" charset="0"/>
              </a:rPr>
              <a:t>قام البروفسور </a:t>
            </a:r>
            <a:r>
              <a:rPr lang="en-US" sz="2800" b="1" i="0" dirty="0">
                <a:effectLst/>
                <a:latin typeface="Calibri" panose="020F0502020204030204" pitchFamily="34" charset="0"/>
                <a:cs typeface="Calibri" panose="020F0502020204030204" pitchFamily="34" charset="0"/>
              </a:rPr>
              <a:t>Michael </a:t>
            </a:r>
            <a:r>
              <a:rPr lang="en-US" sz="2800" b="1" i="0" dirty="0" err="1">
                <a:effectLst/>
                <a:latin typeface="Calibri" panose="020F0502020204030204" pitchFamily="34" charset="0"/>
                <a:cs typeface="Calibri" panose="020F0502020204030204" pitchFamily="34" charset="0"/>
              </a:rPr>
              <a:t>Petraglia</a:t>
            </a:r>
            <a:r>
              <a:rPr lang="en-US" sz="2800" b="1" i="0" dirty="0">
                <a:effectLst/>
                <a:latin typeface="Calibri" panose="020F0502020204030204" pitchFamily="34" charset="0"/>
                <a:cs typeface="Calibri" panose="020F0502020204030204" pitchFamily="34" charset="0"/>
              </a:rPr>
              <a:t> </a:t>
            </a:r>
            <a:r>
              <a:rPr lang="ar-JO" sz="2800" b="1" i="0" dirty="0">
                <a:effectLst/>
                <a:latin typeface="Calibri" panose="020F0502020204030204" pitchFamily="34" charset="0"/>
                <a:cs typeface="Calibri" panose="020F0502020204030204" pitchFamily="34" charset="0"/>
              </a:rPr>
              <a:t>من جامعة أكسفورد بدراسة لصحراء شبه الجزيرة العربية فوجد أن هذه الصحراء القاحلة تخفي تحت رمالها شبكة هائلة من الأنهار ما يعني أن هذه المنطقة كانت تعج بالحياة و الحركة و الكائنات الحية و الغابات و يعمل هذا الباحث مع فريق عمل لإستكشاف و معرفة المزيد حول هذه المنطقة - البحث منشور ملخص عنه بتاريخ 26 أبريل 2012 بعنوان </a:t>
            </a:r>
            <a:r>
              <a:rPr lang="en-US" sz="2800" b="1" i="0" dirty="0">
                <a:effectLst/>
                <a:latin typeface="Calibri" panose="020F0502020204030204" pitchFamily="34" charset="0"/>
                <a:cs typeface="Calibri" panose="020F0502020204030204" pitchFamily="34" charset="0"/>
              </a:rPr>
              <a:t>Scientists explore an ancient network of rivers and lakes in the Arabian Desert </a:t>
            </a:r>
            <a:r>
              <a:rPr lang="ar-JO" sz="2800" b="1" i="0" dirty="0">
                <a:effectLst/>
                <a:latin typeface="Calibri" panose="020F0502020204030204" pitchFamily="34" charset="0"/>
                <a:cs typeface="Calibri" panose="020F0502020204030204" pitchFamily="34" charset="0"/>
              </a:rPr>
              <a:t>وذلك على موقع جامعة أكسفورد </a:t>
            </a:r>
            <a:endParaRPr lang="en-US" sz="2800" b="1"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83937ADB-79FF-4985-BC3D-43266540DB8D}"/>
              </a:ext>
            </a:extLst>
          </p:cNvPr>
          <p:cNvSpPr>
            <a:spLocks noGrp="1"/>
          </p:cNvSpPr>
          <p:nvPr>
            <p:ph type="dt" sz="half" idx="10"/>
          </p:nvPr>
        </p:nvSpPr>
        <p:spPr>
          <a:xfrm>
            <a:off x="838200" y="6553302"/>
            <a:ext cx="2743200" cy="365125"/>
          </a:xfrm>
        </p:spPr>
        <p:txBody>
          <a:bodyPr/>
          <a:lstStyle/>
          <a:p>
            <a:r>
              <a:rPr lang="en-US" b="1">
                <a:solidFill>
                  <a:srgbClr val="FF0000"/>
                </a:solidFill>
              </a:rPr>
              <a:t>18 October 2020</a:t>
            </a:r>
          </a:p>
        </p:txBody>
      </p:sp>
      <p:sp>
        <p:nvSpPr>
          <p:cNvPr id="3" name="Slide Number Placeholder 2">
            <a:extLst>
              <a:ext uri="{FF2B5EF4-FFF2-40B4-BE49-F238E27FC236}">
                <a16:creationId xmlns:a16="http://schemas.microsoft.com/office/drawing/2014/main" id="{587560BA-978E-4499-9DC7-3BC565E0CAA9}"/>
              </a:ext>
            </a:extLst>
          </p:cNvPr>
          <p:cNvSpPr>
            <a:spLocks noGrp="1"/>
          </p:cNvSpPr>
          <p:nvPr>
            <p:ph type="sldNum" sz="quarter" idx="12"/>
          </p:nvPr>
        </p:nvSpPr>
        <p:spPr/>
        <p:txBody>
          <a:bodyPr/>
          <a:lstStyle/>
          <a:p>
            <a:fld id="{E649F942-265C-45EB-8554-AE749687953E}" type="slidenum">
              <a:rPr lang="en-US" b="1" smtClean="0">
                <a:solidFill>
                  <a:srgbClr val="FF0000"/>
                </a:solidFill>
              </a:rPr>
              <a:t>18</a:t>
            </a:fld>
            <a:endParaRPr lang="en-US" b="1">
              <a:solidFill>
                <a:srgbClr val="FF0000"/>
              </a:solidFill>
            </a:endParaRPr>
          </a:p>
        </p:txBody>
      </p:sp>
    </p:spTree>
    <p:extLst>
      <p:ext uri="{BB962C8B-B14F-4D97-AF65-F5344CB8AC3E}">
        <p14:creationId xmlns:p14="http://schemas.microsoft.com/office/powerpoint/2010/main" val="414620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817D49-690A-4DE0-8690-956C4A1918C6}"/>
              </a:ext>
            </a:extLst>
          </p:cNvPr>
          <p:cNvSpPr txBox="1"/>
          <p:nvPr/>
        </p:nvSpPr>
        <p:spPr>
          <a:xfrm>
            <a:off x="6654019" y="300669"/>
            <a:ext cx="5096020" cy="646331"/>
          </a:xfrm>
          <a:prstGeom prst="rect">
            <a:avLst/>
          </a:prstGeom>
          <a:noFill/>
          <a:ln w="76200">
            <a:solidFill>
              <a:srgbClr val="0070C0"/>
            </a:solidFill>
          </a:ln>
        </p:spPr>
        <p:txBody>
          <a:bodyPr wrap="square">
            <a:spAutoFit/>
          </a:bodyPr>
          <a:lstStyle/>
          <a:p>
            <a:pPr algn="r" rtl="1"/>
            <a:r>
              <a:rPr lang="ar-JO" sz="3600" b="1" dirty="0">
                <a:solidFill>
                  <a:srgbClr val="FF0000"/>
                </a:solidFill>
                <a:latin typeface="Calibri" panose="020F0502020204030204" pitchFamily="34" charset="0"/>
                <a:cs typeface="Calibri" panose="020F0502020204030204" pitchFamily="34" charset="0"/>
              </a:rPr>
              <a:t>شعار الحية (الطب و الصيدلة) </a:t>
            </a:r>
            <a:endParaRPr lang="en-US" sz="3600" dirty="0">
              <a:solidFill>
                <a:srgbClr val="FF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B2A6836-39B4-4AFA-BA5F-783D6CB886C2}"/>
              </a:ext>
            </a:extLst>
          </p:cNvPr>
          <p:cNvSpPr txBox="1"/>
          <p:nvPr/>
        </p:nvSpPr>
        <p:spPr>
          <a:xfrm>
            <a:off x="3770144" y="2519182"/>
            <a:ext cx="8342142" cy="3539430"/>
          </a:xfrm>
          <a:prstGeom prst="rect">
            <a:avLst/>
          </a:prstGeom>
          <a:noFill/>
        </p:spPr>
        <p:txBody>
          <a:bodyPr wrap="square">
            <a:spAutoFit/>
          </a:bodyPr>
          <a:lstStyle/>
          <a:p>
            <a:pPr marL="457200" indent="-457200" algn="r" rtl="1">
              <a:buFont typeface="Wingdings" panose="05000000000000000000" pitchFamily="2" charset="2"/>
              <a:buChar char="v"/>
            </a:pPr>
            <a:r>
              <a:rPr lang="ar-JO" sz="2800" b="1" i="0" dirty="0">
                <a:solidFill>
                  <a:srgbClr val="333333"/>
                </a:solidFill>
                <a:effectLst/>
                <a:latin typeface="Calibri" panose="020F0502020204030204" pitchFamily="34" charset="0"/>
                <a:cs typeface="Calibri" panose="020F0502020204030204" pitchFamily="34" charset="0"/>
              </a:rPr>
              <a:t>وكان من بين هؤلاء الذين يمارسون هذه الوسيلة الحكيم الاغريقى”اسكيلابيوس”…الذى كان يعالج المرضى بلمسة من يده او عصاه او بلمسة من لسان حيته التى كانت ترافقه دائما..</a:t>
            </a:r>
          </a:p>
          <a:p>
            <a:pPr marL="457200" indent="-457200" algn="r" rtl="1">
              <a:buFont typeface="Wingdings" panose="05000000000000000000" pitchFamily="2" charset="2"/>
              <a:buChar char="v"/>
            </a:pPr>
            <a:endParaRPr lang="ar-JO" sz="2800" b="1" i="0" dirty="0">
              <a:solidFill>
                <a:srgbClr val="333333"/>
              </a:solidFill>
              <a:effectLst/>
              <a:latin typeface="Calibri" panose="020F0502020204030204" pitchFamily="34" charset="0"/>
              <a:cs typeface="Calibri" panose="020F0502020204030204" pitchFamily="34" charset="0"/>
            </a:endParaRPr>
          </a:p>
          <a:p>
            <a:pPr marL="457200" indent="-457200" algn="r" rtl="1">
              <a:buFont typeface="Wingdings" panose="05000000000000000000" pitchFamily="2" charset="2"/>
              <a:buChar char="v"/>
            </a:pPr>
            <a:r>
              <a:rPr lang="ar-JO" sz="2800" b="1" i="0" dirty="0">
                <a:solidFill>
                  <a:srgbClr val="333333"/>
                </a:solidFill>
                <a:effectLst/>
                <a:latin typeface="Calibri" panose="020F0502020204030204" pitchFamily="34" charset="0"/>
                <a:cs typeface="Calibri" panose="020F0502020204030204" pitchFamily="34" charset="0"/>
              </a:rPr>
              <a:t>ولقد عثر على تماثيل كثيرة لهذا الحكيم ..من بينهما تمثال له مع ابنته التى كانت تساعده فى مهمته.. ويظهر”اسكيلابيوس”فى هذا التمثال ممسكا بعصاه الملتفة حولها الحية..كما تظهر ابنته وقد التفت الحية حول ذراعها وفى يدها كاس..يبدو ان به جرعة دواء.. </a:t>
            </a:r>
            <a:endParaRPr lang="en-US" sz="2800" dirty="0">
              <a:latin typeface="Calibri" panose="020F0502020204030204" pitchFamily="34" charset="0"/>
              <a:cs typeface="Calibri" panose="020F0502020204030204" pitchFamily="34" charset="0"/>
            </a:endParaRPr>
          </a:p>
        </p:txBody>
      </p:sp>
      <p:pic>
        <p:nvPicPr>
          <p:cNvPr id="8194" name="Picture 2" descr="عشاق الحب - في حوالي القرن السابع قبل الميلاذ ... كان... | Facebook">
            <a:extLst>
              <a:ext uri="{FF2B5EF4-FFF2-40B4-BE49-F238E27FC236}">
                <a16:creationId xmlns:a16="http://schemas.microsoft.com/office/drawing/2014/main" id="{57365106-96A1-46E1-BC8A-2322C3B21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08" y="328053"/>
            <a:ext cx="3682876" cy="491683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B5B30B9-5FB7-4EB1-B7E7-B8CB4F8C05B8}"/>
              </a:ext>
            </a:extLst>
          </p:cNvPr>
          <p:cNvSpPr txBox="1"/>
          <p:nvPr/>
        </p:nvSpPr>
        <p:spPr>
          <a:xfrm>
            <a:off x="3770144" y="1061536"/>
            <a:ext cx="8384345" cy="954107"/>
          </a:xfrm>
          <a:prstGeom prst="rect">
            <a:avLst/>
          </a:prstGeom>
          <a:noFill/>
        </p:spPr>
        <p:txBody>
          <a:bodyPr wrap="square">
            <a:spAutoFit/>
          </a:bodyPr>
          <a:lstStyle/>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28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يرجع اصل رمز الحية والكاس الى القرن السابع قبل الميلاد.. </a:t>
            </a:r>
          </a:p>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28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حيث كان الاغريق يعتقدون فى السحر والشعوذة لعلاج الامراض..</a:t>
            </a:r>
          </a:p>
        </p:txBody>
      </p:sp>
      <p:sp>
        <p:nvSpPr>
          <p:cNvPr id="2" name="Date Placeholder 1">
            <a:extLst>
              <a:ext uri="{FF2B5EF4-FFF2-40B4-BE49-F238E27FC236}">
                <a16:creationId xmlns:a16="http://schemas.microsoft.com/office/drawing/2014/main" id="{24A2A3A3-894F-426C-AD92-2A2994414932}"/>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4F0F3C50-F5ED-484D-BA89-D515B51377AE}"/>
              </a:ext>
            </a:extLst>
          </p:cNvPr>
          <p:cNvSpPr>
            <a:spLocks noGrp="1"/>
          </p:cNvSpPr>
          <p:nvPr>
            <p:ph type="sldNum" sz="quarter" idx="12"/>
          </p:nvPr>
        </p:nvSpPr>
        <p:spPr/>
        <p:txBody>
          <a:bodyPr/>
          <a:lstStyle/>
          <a:p>
            <a:fld id="{E649F942-265C-45EB-8554-AE749687953E}" type="slidenum">
              <a:rPr lang="en-US" b="1" smtClean="0">
                <a:solidFill>
                  <a:srgbClr val="FF0000"/>
                </a:solidFill>
              </a:rPr>
              <a:t>19</a:t>
            </a:fld>
            <a:endParaRPr lang="en-US" b="1">
              <a:solidFill>
                <a:srgbClr val="FF0000"/>
              </a:solidFill>
            </a:endParaRPr>
          </a:p>
        </p:txBody>
      </p:sp>
    </p:spTree>
    <p:extLst>
      <p:ext uri="{BB962C8B-B14F-4D97-AF65-F5344CB8AC3E}">
        <p14:creationId xmlns:p14="http://schemas.microsoft.com/office/powerpoint/2010/main" val="296515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5B096-912A-4150-AE96-39DB46658B24}"/>
              </a:ext>
            </a:extLst>
          </p:cNvPr>
          <p:cNvSpPr txBox="1"/>
          <p:nvPr/>
        </p:nvSpPr>
        <p:spPr>
          <a:xfrm>
            <a:off x="8623496" y="269324"/>
            <a:ext cx="2788919" cy="646331"/>
          </a:xfrm>
          <a:prstGeom prst="rect">
            <a:avLst/>
          </a:prstGeom>
          <a:noFill/>
          <a:ln w="76200">
            <a:solidFill>
              <a:schemeClr val="accent1"/>
            </a:solidFill>
          </a:ln>
        </p:spPr>
        <p:txBody>
          <a:bodyPr wrap="square">
            <a:spAutoFit/>
          </a:bodyPr>
          <a:lstStyle/>
          <a:p>
            <a:pPr algn="r" rtl="1"/>
            <a:r>
              <a:rPr lang="ar-JO" sz="3600" b="1" dirty="0">
                <a:solidFill>
                  <a:srgbClr val="FF0000"/>
                </a:solidFill>
                <a:latin typeface="Calibri" panose="020F0502020204030204" pitchFamily="34" charset="0"/>
                <a:cs typeface="Calibri" panose="020F0502020204030204" pitchFamily="34" charset="0"/>
              </a:rPr>
              <a:t>تأريخ الحضارات</a:t>
            </a:r>
            <a:endParaRPr lang="en-US" sz="3600" dirty="0">
              <a:solidFill>
                <a:srgbClr val="FF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1A34E3D-5C2A-4035-AFA0-B2DBFFBF1E9A}"/>
              </a:ext>
            </a:extLst>
          </p:cNvPr>
          <p:cNvSpPr txBox="1"/>
          <p:nvPr/>
        </p:nvSpPr>
        <p:spPr>
          <a:xfrm>
            <a:off x="201637" y="1115896"/>
            <a:ext cx="11788726" cy="4826449"/>
          </a:xfrm>
          <a:prstGeom prst="rect">
            <a:avLst/>
          </a:prstGeom>
          <a:noFill/>
        </p:spPr>
        <p:txBody>
          <a:bodyPr wrap="square">
            <a:spAutoFit/>
          </a:bodyPr>
          <a:lstStyle/>
          <a:p>
            <a:pPr algn="r" rtl="1" eaLnBrk="1" hangingPunct="1">
              <a:lnSpc>
                <a:spcPct val="80000"/>
              </a:lnSpc>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 </a:t>
            </a:r>
            <a:r>
              <a:rPr lang="ar-JO" sz="3200" b="1" u="sng" dirty="0">
                <a:latin typeface="Calibri" panose="020F0502020204030204" pitchFamily="34" charset="0"/>
                <a:cs typeface="Calibri" panose="020F0502020204030204" pitchFamily="34" charset="0"/>
              </a:rPr>
              <a:t>مقدمة</a:t>
            </a:r>
            <a:r>
              <a:rPr lang="ar-JO" sz="3200" b="1" dirty="0">
                <a:latin typeface="Calibri" panose="020F0502020204030204" pitchFamily="34" charset="0"/>
                <a:cs typeface="Calibri" panose="020F0502020204030204" pitchFamily="34" charset="0"/>
              </a:rPr>
              <a:t>:</a:t>
            </a:r>
          </a:p>
          <a:p>
            <a:pPr algn="r" rtl="1" eaLnBrk="1" hangingPunct="1">
              <a:lnSpc>
                <a:spcPct val="80000"/>
              </a:lnSpc>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  يشكك الكثير من الباحثين و المثقفين على مختلف مستوياتهم بأهمية</a:t>
            </a:r>
            <a:r>
              <a:rPr lang="en-US" sz="3200" b="1" dirty="0">
                <a:latin typeface="Calibri" panose="020F0502020204030204" pitchFamily="34" charset="0"/>
                <a:cs typeface="Calibri" panose="020F0502020204030204" pitchFamily="34" charset="0"/>
              </a:rPr>
              <a:t> </a:t>
            </a:r>
            <a:r>
              <a:rPr lang="ar-JO" sz="3200" b="1" dirty="0">
                <a:latin typeface="Calibri" panose="020F0502020204030204" pitchFamily="34" charset="0"/>
                <a:cs typeface="Calibri" panose="020F0502020204030204" pitchFamily="34" charset="0"/>
              </a:rPr>
              <a:t>و جدوى دراسة تأريخ العلوم و تطورها.</a:t>
            </a:r>
            <a:r>
              <a:rPr lang="en-US" sz="3200" b="1" dirty="0">
                <a:latin typeface="Calibri" panose="020F0502020204030204" pitchFamily="34" charset="0"/>
                <a:cs typeface="Calibri" panose="020F0502020204030204" pitchFamily="34" charset="0"/>
              </a:rPr>
              <a:t> </a:t>
            </a:r>
            <a:r>
              <a:rPr lang="ar-JO" sz="3200" b="1" dirty="0">
                <a:latin typeface="Calibri" panose="020F0502020204030204" pitchFamily="34" charset="0"/>
                <a:cs typeface="Calibri" panose="020F0502020204030204" pitchFamily="34" charset="0"/>
              </a:rPr>
              <a:t>فيقولون: نبدأ من حيث انتهى العالم.</a:t>
            </a:r>
          </a:p>
          <a:p>
            <a:pPr algn="r" rtl="1" eaLnBrk="1" hangingPunct="1">
              <a:lnSpc>
                <a:spcPct val="80000"/>
              </a:lnSpc>
              <a:buFont typeface="Wingdings" panose="05000000000000000000" pitchFamily="2" charset="2"/>
              <a:buNone/>
              <a:defRPr/>
            </a:pPr>
            <a:endParaRPr lang="ar-JO" sz="3200" b="1" dirty="0">
              <a:latin typeface="Calibri" panose="020F0502020204030204" pitchFamily="34" charset="0"/>
              <a:cs typeface="Calibri" panose="020F0502020204030204" pitchFamily="34" charset="0"/>
            </a:endParaRPr>
          </a:p>
          <a:p>
            <a:pPr algn="r" rtl="1" eaLnBrk="1" hangingPunct="1">
              <a:lnSpc>
                <a:spcPct val="80000"/>
              </a:lnSpc>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   </a:t>
            </a:r>
            <a:r>
              <a:rPr lang="ar-JO" sz="3200" b="1" u="sng" dirty="0">
                <a:latin typeface="Calibri" panose="020F0502020204030204" pitchFamily="34" charset="0"/>
                <a:cs typeface="Calibri" panose="020F0502020204030204" pitchFamily="34" charset="0"/>
              </a:rPr>
              <a:t>إن في هذا كثير من الصواب</a:t>
            </a:r>
            <a:r>
              <a:rPr lang="ar-JO" sz="3200" b="1" dirty="0">
                <a:latin typeface="Calibri" panose="020F0502020204030204" pitchFamily="34" charset="0"/>
                <a:cs typeface="Calibri" panose="020F0502020204030204" pitchFamily="34" charset="0"/>
              </a:rPr>
              <a:t>, ان كان الامر يختص ببحث على مستوى عالي من التخصص. و كان الباحث مدركا لأوليات بحثه.</a:t>
            </a:r>
          </a:p>
          <a:p>
            <a:pPr algn="r" rtl="1" eaLnBrk="1" hangingPunct="1">
              <a:lnSpc>
                <a:spcPct val="80000"/>
              </a:lnSpc>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  </a:t>
            </a:r>
            <a:r>
              <a:rPr lang="ar-JO" sz="3200" b="1" u="sng" dirty="0">
                <a:latin typeface="Calibri" panose="020F0502020204030204" pitchFamily="34" charset="0"/>
                <a:cs typeface="Calibri" panose="020F0502020204030204" pitchFamily="34" charset="0"/>
              </a:rPr>
              <a:t>و قليل من الخطأ</a:t>
            </a:r>
            <a:r>
              <a:rPr lang="ar-JO" sz="3200" b="1" dirty="0">
                <a:latin typeface="Calibri" panose="020F0502020204030204" pitchFamily="34" charset="0"/>
                <a:cs typeface="Calibri" panose="020F0502020204030204" pitchFamily="34" charset="0"/>
              </a:rPr>
              <a:t>. و رغم ضالة هذا الخطأ فانه يؤثر على:</a:t>
            </a:r>
          </a:p>
          <a:p>
            <a:pPr algn="r" rtl="1" eaLnBrk="1" hangingPunct="1">
              <a:lnSpc>
                <a:spcPct val="80000"/>
              </a:lnSpc>
              <a:buFont typeface="Wingdings" panose="05000000000000000000" pitchFamily="2" charset="2"/>
              <a:buNone/>
              <a:defRPr/>
            </a:pPr>
            <a:endParaRPr lang="ar-JO" sz="3200" b="1" dirty="0">
              <a:latin typeface="Calibri" panose="020F0502020204030204" pitchFamily="34" charset="0"/>
              <a:cs typeface="Calibri" panose="020F0502020204030204" pitchFamily="34" charset="0"/>
            </a:endParaRPr>
          </a:p>
          <a:p>
            <a:pPr algn="r" rtl="1" eaLnBrk="1" hangingPunct="1">
              <a:lnSpc>
                <a:spcPct val="80000"/>
              </a:lnSpc>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1. الشعور و الانتماء الوطني. </a:t>
            </a:r>
          </a:p>
          <a:p>
            <a:pPr algn="r" rtl="1" eaLnBrk="1" hangingPunct="1">
              <a:lnSpc>
                <a:spcPct val="80000"/>
              </a:lnSpc>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2. الثقة و الاعتداد بالنفس و كسب احترام الآخر,</a:t>
            </a:r>
          </a:p>
          <a:p>
            <a:pPr algn="r" rtl="1" eaLnBrk="1" hangingPunct="1">
              <a:lnSpc>
                <a:spcPct val="80000"/>
              </a:lnSpc>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3. تمكنك من فهم موقع أمتك في هذا العالم,</a:t>
            </a:r>
          </a:p>
          <a:p>
            <a:pPr algn="r" rtl="1" eaLnBrk="1" hangingPunct="1">
              <a:lnSpc>
                <a:spcPct val="80000"/>
              </a:lnSpc>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4. فهمك لما فعلته جميع الأمم. </a:t>
            </a:r>
            <a:endParaRPr lang="en-US" sz="3200"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B2B52F9B-B91D-4A9C-A817-06590A0D99A7}"/>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8DC97F18-4ADF-498F-9423-FDE1266CFFBA}"/>
              </a:ext>
            </a:extLst>
          </p:cNvPr>
          <p:cNvSpPr>
            <a:spLocks noGrp="1"/>
          </p:cNvSpPr>
          <p:nvPr>
            <p:ph type="sldNum" sz="quarter" idx="12"/>
          </p:nvPr>
        </p:nvSpPr>
        <p:spPr/>
        <p:txBody>
          <a:bodyPr/>
          <a:lstStyle/>
          <a:p>
            <a:fld id="{E649F942-265C-45EB-8554-AE749687953E}" type="slidenum">
              <a:rPr lang="en-US" b="1" smtClean="0">
                <a:solidFill>
                  <a:srgbClr val="FF0000"/>
                </a:solidFill>
              </a:rPr>
              <a:t>2</a:t>
            </a:fld>
            <a:endParaRPr lang="en-US" b="1">
              <a:solidFill>
                <a:srgbClr val="FF0000"/>
              </a:solidFill>
            </a:endParaRPr>
          </a:p>
        </p:txBody>
      </p:sp>
    </p:spTree>
    <p:extLst>
      <p:ext uri="{BB962C8B-B14F-4D97-AF65-F5344CB8AC3E}">
        <p14:creationId xmlns:p14="http://schemas.microsoft.com/office/powerpoint/2010/main" val="49326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9C4CE-9121-4CEE-89F4-3B5F135604AD}"/>
              </a:ext>
            </a:extLst>
          </p:cNvPr>
          <p:cNvSpPr txBox="1"/>
          <p:nvPr/>
        </p:nvSpPr>
        <p:spPr>
          <a:xfrm>
            <a:off x="675252" y="825774"/>
            <a:ext cx="11366695" cy="2677656"/>
          </a:xfrm>
          <a:prstGeom prst="rect">
            <a:avLst/>
          </a:prstGeom>
          <a:noFill/>
        </p:spPr>
        <p:txBody>
          <a:bodyPr wrap="square">
            <a:spAutoFit/>
          </a:bodyPr>
          <a:lstStyle/>
          <a:p>
            <a:pPr marL="457200" indent="-457200" algn="r" rtl="1">
              <a:buFont typeface="Wingdings" panose="05000000000000000000" pitchFamily="2" charset="2"/>
              <a:buChar char="v"/>
            </a:pPr>
            <a:r>
              <a:rPr kumimoji="0" lang="ar-JO" sz="28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ولقد اتخذت العصا الملتفة حولها الحية رمزا للطب والصيدلة على مستوى العالم لسنوات طويلة..</a:t>
            </a:r>
          </a:p>
          <a:p>
            <a:pPr marL="457200" indent="-457200" algn="r" rtl="1">
              <a:buFont typeface="Wingdings" panose="05000000000000000000" pitchFamily="2" charset="2"/>
              <a:buChar char="v"/>
            </a:pPr>
            <a:r>
              <a:rPr kumimoji="0" lang="ar-JO" sz="28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وحينما استقلت الصيدلة عن الطب واصبحت تخصصا قائما بذاته..بقيت الحية والعصا رمزا للطب فقط..</a:t>
            </a:r>
          </a:p>
          <a:p>
            <a:pPr marL="457200" indent="-457200" algn="r" rtl="1">
              <a:buFont typeface="Wingdings" panose="05000000000000000000" pitchFamily="2" charset="2"/>
              <a:buChar char="v"/>
            </a:pPr>
            <a:r>
              <a:rPr kumimoji="0" lang="ar-JO" sz="28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بينما استحدث للصيدلة رمز اخر هو الحية والكاس باعتبار ان هذا الكاس هو الذى كانت تحمله ابنة “اسكيلابيوس”وبه جرعة دواء..</a:t>
            </a:r>
            <a:endParaRPr lang="en-US" dirty="0"/>
          </a:p>
        </p:txBody>
      </p:sp>
      <p:sp>
        <p:nvSpPr>
          <p:cNvPr id="5" name="TextBox 4">
            <a:extLst>
              <a:ext uri="{FF2B5EF4-FFF2-40B4-BE49-F238E27FC236}">
                <a16:creationId xmlns:a16="http://schemas.microsoft.com/office/drawing/2014/main" id="{2EAE9E2F-4881-44D6-A3F8-91D60DAC064A}"/>
              </a:ext>
            </a:extLst>
          </p:cNvPr>
          <p:cNvSpPr txBox="1"/>
          <p:nvPr/>
        </p:nvSpPr>
        <p:spPr>
          <a:xfrm>
            <a:off x="6654019" y="131853"/>
            <a:ext cx="5096020" cy="646331"/>
          </a:xfrm>
          <a:prstGeom prst="rect">
            <a:avLst/>
          </a:prstGeom>
          <a:noFill/>
          <a:ln w="76200">
            <a:solidFill>
              <a:srgbClr val="0070C0"/>
            </a:solidFill>
          </a:ln>
        </p:spPr>
        <p:txBody>
          <a:bodyPr wrap="square">
            <a:spAutoFit/>
          </a:bodyPr>
          <a:lstStyle/>
          <a:p>
            <a:pPr algn="r" rtl="1"/>
            <a:r>
              <a:rPr lang="ar-JO" sz="3600" b="1" dirty="0">
                <a:solidFill>
                  <a:srgbClr val="FF0000"/>
                </a:solidFill>
                <a:latin typeface="Calibri" panose="020F0502020204030204" pitchFamily="34" charset="0"/>
                <a:cs typeface="Calibri" panose="020F0502020204030204" pitchFamily="34" charset="0"/>
              </a:rPr>
              <a:t>شعار الحية (الطب و الصيدلة) </a:t>
            </a:r>
            <a:endParaRPr lang="en-US" sz="3600" dirty="0">
              <a:solidFill>
                <a:srgbClr val="FF0000"/>
              </a:solidFill>
              <a:latin typeface="Calibri" panose="020F0502020204030204" pitchFamily="34" charset="0"/>
              <a:cs typeface="Calibri" panose="020F0502020204030204" pitchFamily="34" charset="0"/>
            </a:endParaRPr>
          </a:p>
        </p:txBody>
      </p:sp>
      <p:pic>
        <p:nvPicPr>
          <p:cNvPr id="7170" name="Picture 2" descr="ما هو معنى شعار الطب عصا يلتف عليها حية بينما شعار الصيدلية كأس يلتف عليه حية ؟؟">
            <a:extLst>
              <a:ext uri="{FF2B5EF4-FFF2-40B4-BE49-F238E27FC236}">
                <a16:creationId xmlns:a16="http://schemas.microsoft.com/office/drawing/2014/main" id="{AC22270C-C454-4FD5-871A-407720089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174" y="3551020"/>
            <a:ext cx="4967652" cy="3030268"/>
          </a:xfrm>
          <a:prstGeom prst="rect">
            <a:avLst/>
          </a:prstGeom>
          <a:noFill/>
          <a:ln w="76200">
            <a:solidFill>
              <a:srgbClr val="33FC24"/>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D22525EE-64A6-4C1F-9467-86E2283FFAB5}"/>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CF74D8C3-73E6-49A2-BDEE-46C7A7174599}"/>
              </a:ext>
            </a:extLst>
          </p:cNvPr>
          <p:cNvSpPr>
            <a:spLocks noGrp="1"/>
          </p:cNvSpPr>
          <p:nvPr>
            <p:ph type="sldNum" sz="quarter" idx="12"/>
          </p:nvPr>
        </p:nvSpPr>
        <p:spPr/>
        <p:txBody>
          <a:bodyPr/>
          <a:lstStyle/>
          <a:p>
            <a:fld id="{E649F942-265C-45EB-8554-AE749687953E}" type="slidenum">
              <a:rPr lang="en-US" b="1" smtClean="0">
                <a:solidFill>
                  <a:srgbClr val="FF0000"/>
                </a:solidFill>
              </a:rPr>
              <a:t>20</a:t>
            </a:fld>
            <a:endParaRPr lang="en-US" b="1">
              <a:solidFill>
                <a:srgbClr val="FF0000"/>
              </a:solidFill>
            </a:endParaRPr>
          </a:p>
        </p:txBody>
      </p:sp>
    </p:spTree>
    <p:extLst>
      <p:ext uri="{BB962C8B-B14F-4D97-AF65-F5344CB8AC3E}">
        <p14:creationId xmlns:p14="http://schemas.microsoft.com/office/powerpoint/2010/main" val="110383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4FBBC8-2AD0-4F3A-A348-32CF70D98711}"/>
              </a:ext>
            </a:extLst>
          </p:cNvPr>
          <p:cNvSpPr txBox="1"/>
          <p:nvPr/>
        </p:nvSpPr>
        <p:spPr>
          <a:xfrm>
            <a:off x="8229605" y="244396"/>
            <a:ext cx="3671669" cy="646331"/>
          </a:xfrm>
          <a:prstGeom prst="rect">
            <a:avLst/>
          </a:prstGeom>
          <a:noFill/>
          <a:ln w="76200">
            <a:solidFill>
              <a:srgbClr val="0070C0"/>
            </a:solidFill>
          </a:ln>
        </p:spPr>
        <p:txBody>
          <a:bodyPr wrap="square">
            <a:spAutoFit/>
          </a:bodyPr>
          <a:lstStyle/>
          <a:p>
            <a:pPr algn="r"/>
            <a:r>
              <a:rPr lang="ar-JO" sz="3600" b="1" i="0" dirty="0">
                <a:solidFill>
                  <a:srgbClr val="FF0000"/>
                </a:solidFill>
                <a:effectLst/>
                <a:latin typeface="asmaa"/>
              </a:rPr>
              <a:t>البابليون ومهنة الطب</a:t>
            </a:r>
          </a:p>
        </p:txBody>
      </p:sp>
      <p:sp>
        <p:nvSpPr>
          <p:cNvPr id="5" name="TextBox 4">
            <a:extLst>
              <a:ext uri="{FF2B5EF4-FFF2-40B4-BE49-F238E27FC236}">
                <a16:creationId xmlns:a16="http://schemas.microsoft.com/office/drawing/2014/main" id="{A4E382B0-00EB-4E89-A23B-DBFAACD75B18}"/>
              </a:ext>
            </a:extLst>
          </p:cNvPr>
          <p:cNvSpPr txBox="1"/>
          <p:nvPr/>
        </p:nvSpPr>
        <p:spPr>
          <a:xfrm>
            <a:off x="126609" y="1993833"/>
            <a:ext cx="11774665" cy="954107"/>
          </a:xfrm>
          <a:prstGeom prst="rect">
            <a:avLst/>
          </a:prstGeom>
          <a:noFill/>
        </p:spPr>
        <p:txBody>
          <a:bodyPr wrap="square">
            <a:spAutoFit/>
          </a:bodyPr>
          <a:lstStyle/>
          <a:p>
            <a:pPr marL="457200" indent="-457200" algn="r" rtl="1">
              <a:buFont typeface="Wingdings" panose="05000000000000000000" pitchFamily="2" charset="2"/>
              <a:buChar char="v"/>
            </a:pPr>
            <a:r>
              <a:rPr lang="ar-JO" sz="2800" b="1" i="0" dirty="0">
                <a:solidFill>
                  <a:srgbClr val="2C2F34"/>
                </a:solidFill>
                <a:effectLst/>
                <a:latin typeface="Calibri" panose="020F0502020204030204" pitchFamily="34" charset="0"/>
                <a:cs typeface="Calibri" panose="020F0502020204030204" pitchFamily="34" charset="0"/>
              </a:rPr>
              <a:t> إن أهل الحضارة البابلية مارسوا الطب أولاً بشكل مختلط مع الكهانة والسحر، شأنهم شأن أندادهم المصريين القدامى.</a:t>
            </a:r>
            <a:endParaRPr lang="en-US" sz="28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7DDB1CF-20EF-4E5F-BAB7-0C0B24D47272}"/>
              </a:ext>
            </a:extLst>
          </p:cNvPr>
          <p:cNvSpPr txBox="1"/>
          <p:nvPr/>
        </p:nvSpPr>
        <p:spPr>
          <a:xfrm>
            <a:off x="126609" y="1028784"/>
            <a:ext cx="11901268" cy="954107"/>
          </a:xfrm>
          <a:prstGeom prst="rect">
            <a:avLst/>
          </a:prstGeom>
          <a:noFill/>
        </p:spPr>
        <p:txBody>
          <a:bodyPr wrap="square">
            <a:spAutoFit/>
          </a:bodyPr>
          <a:lstStyle/>
          <a:p>
            <a:pPr marL="457200" indent="-457200" algn="r" rtl="1">
              <a:buFont typeface="Wingdings" panose="05000000000000000000" pitchFamily="2" charset="2"/>
              <a:buChar char="q"/>
            </a:pPr>
            <a:r>
              <a:rPr lang="ar-JO" sz="2800" b="1" i="0" dirty="0">
                <a:solidFill>
                  <a:srgbClr val="2C2F34"/>
                </a:solidFill>
                <a:effectLst/>
                <a:latin typeface="Calibri" panose="020F0502020204030204" pitchFamily="34" charset="0"/>
                <a:cs typeface="Calibri" panose="020F0502020204030204" pitchFamily="34" charset="0"/>
              </a:rPr>
              <a:t>تعود جذور الحضارة البابلية إلى الألفين الثاني والثالث قبل الميلاد، حيث اتخذ البابليون من وسط العراق القديم مقراً لحضارتهم.</a:t>
            </a:r>
            <a:endParaRPr lang="en-US" sz="28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8753C0E-B465-45B1-BAE2-66553277E1E8}"/>
              </a:ext>
            </a:extLst>
          </p:cNvPr>
          <p:cNvPicPr>
            <a:picLocks noChangeAspect="1"/>
          </p:cNvPicPr>
          <p:nvPr/>
        </p:nvPicPr>
        <p:blipFill rotWithShape="1">
          <a:blip r:embed="rId2"/>
          <a:srcRect l="37730" t="20499" r="14500" b="28903"/>
          <a:stretch/>
        </p:blipFill>
        <p:spPr>
          <a:xfrm>
            <a:off x="281355" y="2845533"/>
            <a:ext cx="5261317" cy="3133235"/>
          </a:xfrm>
          <a:prstGeom prst="rect">
            <a:avLst/>
          </a:prstGeom>
          <a:ln w="76200">
            <a:solidFill>
              <a:schemeClr val="tx1"/>
            </a:solidFill>
          </a:ln>
        </p:spPr>
      </p:pic>
      <p:sp>
        <p:nvSpPr>
          <p:cNvPr id="11" name="TextBox 10">
            <a:extLst>
              <a:ext uri="{FF2B5EF4-FFF2-40B4-BE49-F238E27FC236}">
                <a16:creationId xmlns:a16="http://schemas.microsoft.com/office/drawing/2014/main" id="{54AB23CA-E43A-46E1-B12E-4D7DC1FD9DD8}"/>
              </a:ext>
            </a:extLst>
          </p:cNvPr>
          <p:cNvSpPr txBox="1"/>
          <p:nvPr/>
        </p:nvSpPr>
        <p:spPr>
          <a:xfrm>
            <a:off x="5711481" y="3002623"/>
            <a:ext cx="6227298" cy="3970318"/>
          </a:xfrm>
          <a:prstGeom prst="rect">
            <a:avLst/>
          </a:prstGeom>
          <a:noFill/>
        </p:spPr>
        <p:txBody>
          <a:bodyPr wrap="square">
            <a:spAutoFit/>
          </a:bodyPr>
          <a:lstStyle/>
          <a:p>
            <a:pPr algn="r" rtl="1"/>
            <a:r>
              <a:rPr lang="ar-JO" sz="2800" b="1" i="0" dirty="0">
                <a:solidFill>
                  <a:srgbClr val="3127AF"/>
                </a:solidFill>
                <a:effectLst/>
                <a:latin typeface="Calibri" panose="020F0502020204030204" pitchFamily="34" charset="0"/>
                <a:cs typeface="Calibri" panose="020F0502020204030204" pitchFamily="34" charset="0"/>
              </a:rPr>
              <a:t>المسؤولية الطبية متفاوتة :-</a:t>
            </a:r>
          </a:p>
          <a:p>
            <a:pPr algn="r" rtl="1"/>
            <a:r>
              <a:rPr lang="ar-JO" sz="2800" b="1" i="0" dirty="0">
                <a:solidFill>
                  <a:srgbClr val="2C2F34"/>
                </a:solidFill>
                <a:effectLst/>
                <a:latin typeface="Calibri" panose="020F0502020204030204" pitchFamily="34" charset="0"/>
                <a:cs typeface="Calibri" panose="020F0502020204030204" pitchFamily="34" charset="0"/>
              </a:rPr>
              <a:t>مسؤلية البابليين الطبية كانت متفاوتة حينها، حيث لم يكن الكاهن أو الساحر تحت طائلة المسؤولية فيما لو أخطأ في علاج مرضاه، بينما كانت تقع العقوبة على </a:t>
            </a:r>
            <a:r>
              <a:rPr lang="ar-JO" sz="2800" b="1" i="0" dirty="0">
                <a:solidFill>
                  <a:srgbClr val="FF0000"/>
                </a:solidFill>
                <a:effectLst/>
                <a:latin typeface="Calibri" panose="020F0502020204030204" pitchFamily="34" charset="0"/>
                <a:cs typeface="Calibri" panose="020F0502020204030204" pitchFamily="34" charset="0"/>
              </a:rPr>
              <a:t>الطبيب الجراح </a:t>
            </a:r>
            <a:r>
              <a:rPr lang="ar-JO" sz="2800" b="1" i="0" dirty="0">
                <a:solidFill>
                  <a:srgbClr val="2C2F34"/>
                </a:solidFill>
                <a:effectLst/>
                <a:latin typeface="Calibri" panose="020F0502020204030204" pitchFamily="34" charset="0"/>
                <a:cs typeface="Calibri" panose="020F0502020204030204" pitchFamily="34" charset="0"/>
              </a:rPr>
              <a:t>الذي تفشل مهمة علاجه وجراحاته للمرضى والمصابين، ذلك، لأنه يعمل بيديه لا بالقوة الكهنوتية أو السحرية.</a:t>
            </a:r>
          </a:p>
          <a:p>
            <a:pPr algn="r" rtl="1"/>
            <a:br>
              <a:rPr lang="ar-JO" sz="2800" b="1" dirty="0">
                <a:latin typeface="Calibri" panose="020F0502020204030204" pitchFamily="34" charset="0"/>
                <a:cs typeface="Calibri" panose="020F0502020204030204" pitchFamily="34" charset="0"/>
              </a:rPr>
            </a:br>
            <a:endParaRPr lang="en-US" sz="2800" b="1" dirty="0">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9A24106B-508D-413E-9C26-FF68CC2DE17C}"/>
              </a:ext>
            </a:extLst>
          </p:cNvPr>
          <p:cNvSpPr>
            <a:spLocks noGrp="1"/>
          </p:cNvSpPr>
          <p:nvPr>
            <p:ph type="dt" sz="half" idx="10"/>
          </p:nvPr>
        </p:nvSpPr>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8A8081B7-0B6A-4F3D-872D-F90C63938C3F}"/>
              </a:ext>
            </a:extLst>
          </p:cNvPr>
          <p:cNvSpPr>
            <a:spLocks noGrp="1"/>
          </p:cNvSpPr>
          <p:nvPr>
            <p:ph type="sldNum" sz="quarter" idx="12"/>
          </p:nvPr>
        </p:nvSpPr>
        <p:spPr/>
        <p:txBody>
          <a:bodyPr/>
          <a:lstStyle/>
          <a:p>
            <a:fld id="{E649F942-265C-45EB-8554-AE749687953E}" type="slidenum">
              <a:rPr lang="en-US" b="1" smtClean="0">
                <a:solidFill>
                  <a:srgbClr val="FF0000"/>
                </a:solidFill>
              </a:rPr>
              <a:t>21</a:t>
            </a:fld>
            <a:endParaRPr lang="en-US" b="1" dirty="0">
              <a:solidFill>
                <a:srgbClr val="FF0000"/>
              </a:solidFill>
            </a:endParaRPr>
          </a:p>
        </p:txBody>
      </p:sp>
    </p:spTree>
    <p:extLst>
      <p:ext uri="{BB962C8B-B14F-4D97-AF65-F5344CB8AC3E}">
        <p14:creationId xmlns:p14="http://schemas.microsoft.com/office/powerpoint/2010/main" val="412262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6C5B28-6190-4EFF-B20A-83D82D710FCE}"/>
              </a:ext>
            </a:extLst>
          </p:cNvPr>
          <p:cNvSpPr txBox="1"/>
          <p:nvPr/>
        </p:nvSpPr>
        <p:spPr>
          <a:xfrm>
            <a:off x="281354" y="912114"/>
            <a:ext cx="11727766" cy="1815882"/>
          </a:xfrm>
          <a:prstGeom prst="rect">
            <a:avLst/>
          </a:prstGeom>
          <a:noFill/>
        </p:spPr>
        <p:txBody>
          <a:bodyPr wrap="square">
            <a:spAutoFit/>
          </a:bodyPr>
          <a:lstStyle/>
          <a:p>
            <a:pPr algn="r" rtl="1"/>
            <a:r>
              <a:rPr lang="ar-JO" sz="2800" b="1" i="0" dirty="0">
                <a:solidFill>
                  <a:srgbClr val="3127AF"/>
                </a:solidFill>
                <a:effectLst/>
                <a:latin typeface="Calibri" panose="020F0502020204030204" pitchFamily="34" charset="0"/>
                <a:cs typeface="Calibri" panose="020F0502020204030204" pitchFamily="34" charset="0"/>
              </a:rPr>
              <a:t>أقدم القوانين الطبية:-</a:t>
            </a:r>
          </a:p>
          <a:p>
            <a:pPr algn="r" rtl="1"/>
            <a:r>
              <a:rPr lang="ar-JO" sz="2800" b="1" i="0" dirty="0">
                <a:solidFill>
                  <a:srgbClr val="2C2F34"/>
                </a:solidFill>
                <a:effectLst/>
                <a:latin typeface="Calibri" panose="020F0502020204030204" pitchFamily="34" charset="0"/>
                <a:cs typeface="Calibri" panose="020F0502020204030204" pitchFamily="34" charset="0"/>
              </a:rPr>
              <a:t>إن المواد 215 لغاية 223 من قانون </a:t>
            </a:r>
            <a:r>
              <a:rPr lang="ar-JO" sz="2800" b="1" i="0" u="none" strike="noStrike" dirty="0">
                <a:solidFill>
                  <a:srgbClr val="A5711F"/>
                </a:solidFill>
                <a:effectLst/>
                <a:latin typeface="Calibri" panose="020F0502020204030204" pitchFamily="34" charset="0"/>
                <a:cs typeface="Calibri" panose="020F0502020204030204" pitchFamily="34" charset="0"/>
                <a:hlinkClick r:id="rId2"/>
              </a:rPr>
              <a:t>حمورابي</a:t>
            </a:r>
            <a:r>
              <a:rPr lang="ar-JO" sz="2800" b="1" i="0" dirty="0">
                <a:solidFill>
                  <a:srgbClr val="2C2F34"/>
                </a:solidFill>
                <a:effectLst/>
                <a:latin typeface="Calibri" panose="020F0502020204030204" pitchFamily="34" charset="0"/>
                <a:cs typeface="Calibri" panose="020F0502020204030204" pitchFamily="34" charset="0"/>
              </a:rPr>
              <a:t> -الذي أسس السلالة العربية الحاكمة في </a:t>
            </a:r>
            <a:r>
              <a:rPr lang="ar-JO" sz="2800" b="1" i="0" u="none" strike="noStrike" dirty="0">
                <a:solidFill>
                  <a:srgbClr val="A5711F"/>
                </a:solidFill>
                <a:effectLst/>
                <a:latin typeface="Calibri" panose="020F0502020204030204" pitchFamily="34" charset="0"/>
                <a:cs typeface="Calibri" panose="020F0502020204030204" pitchFamily="34" charset="0"/>
                <a:hlinkClick r:id="rId3"/>
              </a:rPr>
              <a:t>بابل،</a:t>
            </a:r>
            <a:r>
              <a:rPr lang="ar-JO" sz="2800" b="1" i="0" dirty="0">
                <a:solidFill>
                  <a:srgbClr val="2C2F34"/>
                </a:solidFill>
                <a:effectLst/>
                <a:latin typeface="Calibri" panose="020F0502020204030204" pitchFamily="34" charset="0"/>
                <a:cs typeface="Calibri" panose="020F0502020204030204" pitchFamily="34" charset="0"/>
              </a:rPr>
              <a:t> وحكم في الفترة الواقعة بين عامي (1792 -1750 قبل الميلاد)-، هذه المواد تعتبر من بين أقدم القوانين الطبية في الوجود.</a:t>
            </a:r>
          </a:p>
        </p:txBody>
      </p:sp>
      <p:sp>
        <p:nvSpPr>
          <p:cNvPr id="5" name="TextBox 4">
            <a:extLst>
              <a:ext uri="{FF2B5EF4-FFF2-40B4-BE49-F238E27FC236}">
                <a16:creationId xmlns:a16="http://schemas.microsoft.com/office/drawing/2014/main" id="{728A6E00-041A-4667-B6E5-D2F7168CA06F}"/>
              </a:ext>
            </a:extLst>
          </p:cNvPr>
          <p:cNvSpPr txBox="1"/>
          <p:nvPr/>
        </p:nvSpPr>
        <p:spPr>
          <a:xfrm>
            <a:off x="8229605" y="244396"/>
            <a:ext cx="3671669" cy="646331"/>
          </a:xfrm>
          <a:prstGeom prst="rect">
            <a:avLst/>
          </a:prstGeom>
          <a:noFill/>
          <a:ln w="76200">
            <a:solidFill>
              <a:srgbClr val="0070C0"/>
            </a:solidFill>
          </a:ln>
        </p:spPr>
        <p:txBody>
          <a:bodyPr wrap="square">
            <a:spAutoFit/>
          </a:bodyPr>
          <a:lstStyle/>
          <a:p>
            <a:pPr algn="r"/>
            <a:r>
              <a:rPr lang="ar-JO" sz="3600" b="1" i="0" dirty="0">
                <a:solidFill>
                  <a:srgbClr val="FF0000"/>
                </a:solidFill>
                <a:effectLst/>
                <a:latin typeface="asmaa"/>
              </a:rPr>
              <a:t>البابليون ومهنة الطب</a:t>
            </a:r>
          </a:p>
        </p:txBody>
      </p:sp>
      <p:pic>
        <p:nvPicPr>
          <p:cNvPr id="9218" name="Picture 2" descr="حمورابي">
            <a:extLst>
              <a:ext uri="{FF2B5EF4-FFF2-40B4-BE49-F238E27FC236}">
                <a16:creationId xmlns:a16="http://schemas.microsoft.com/office/drawing/2014/main" id="{C7E48028-A957-46F2-BCEC-BFB4F4C54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2406895"/>
            <a:ext cx="5166806" cy="3446219"/>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08EEE9-05F8-4575-B50F-54A0C678540D}"/>
              </a:ext>
            </a:extLst>
          </p:cNvPr>
          <p:cNvSpPr txBox="1"/>
          <p:nvPr/>
        </p:nvSpPr>
        <p:spPr>
          <a:xfrm>
            <a:off x="5472332" y="3541544"/>
            <a:ext cx="6536788" cy="3108543"/>
          </a:xfrm>
          <a:prstGeom prst="rect">
            <a:avLst/>
          </a:prstGeom>
          <a:noFill/>
        </p:spPr>
        <p:txBody>
          <a:bodyPr wrap="square">
            <a:spAutoFit/>
          </a:bodyPr>
          <a:lstStyle/>
          <a:p>
            <a:pPr algn="r" rtl="1"/>
            <a:r>
              <a:rPr lang="ar-JO" sz="2800" b="1" i="0" dirty="0">
                <a:solidFill>
                  <a:srgbClr val="2C2F34"/>
                </a:solidFill>
                <a:effectLst/>
                <a:latin typeface="Calibri" panose="020F0502020204030204" pitchFamily="34" charset="0"/>
                <a:cs typeface="Calibri" panose="020F0502020204030204" pitchFamily="34" charset="0"/>
              </a:rPr>
              <a:t>ومن هنا؛ نصت شريعة حمورابي على أن الجراح إذا ما استعمل مشرطه وأخطأ في استعماله، </a:t>
            </a:r>
            <a:r>
              <a:rPr lang="ar-JO" sz="2800" b="1" i="0" dirty="0">
                <a:solidFill>
                  <a:srgbClr val="3127AF"/>
                </a:solidFill>
                <a:effectLst/>
                <a:latin typeface="Calibri" panose="020F0502020204030204" pitchFamily="34" charset="0"/>
                <a:cs typeface="Calibri" panose="020F0502020204030204" pitchFamily="34" charset="0"/>
              </a:rPr>
              <a:t>تُقطع يده</a:t>
            </a:r>
            <a:r>
              <a:rPr lang="ar-JO" sz="2800" b="1" i="0" dirty="0">
                <a:solidFill>
                  <a:srgbClr val="2C2F34"/>
                </a:solidFill>
                <a:effectLst/>
                <a:latin typeface="Calibri" panose="020F0502020204030204" pitchFamily="34" charset="0"/>
                <a:cs typeface="Calibri" panose="020F0502020204030204" pitchFamily="34" charset="0"/>
              </a:rPr>
              <a:t>، وإذا تقاضى أكثر مما يستحق فإنه </a:t>
            </a:r>
            <a:r>
              <a:rPr lang="ar-JO" sz="2800" b="1" i="0" dirty="0">
                <a:solidFill>
                  <a:srgbClr val="3127AF"/>
                </a:solidFill>
                <a:effectLst/>
                <a:latin typeface="Calibri" panose="020F0502020204030204" pitchFamily="34" charset="0"/>
                <a:cs typeface="Calibri" panose="020F0502020204030204" pitchFamily="34" charset="0"/>
              </a:rPr>
              <a:t>يعاقب بالحبس</a:t>
            </a:r>
            <a:r>
              <a:rPr lang="ar-JO" sz="2800" b="1" i="0" dirty="0">
                <a:solidFill>
                  <a:srgbClr val="2C2F34"/>
                </a:solidFill>
                <a:effectLst/>
                <a:latin typeface="Calibri" panose="020F0502020204030204" pitchFamily="34" charset="0"/>
                <a:cs typeface="Calibri" panose="020F0502020204030204" pitchFamily="34" charset="0"/>
              </a:rPr>
              <a:t>.</a:t>
            </a:r>
          </a:p>
          <a:p>
            <a:pPr algn="r" rtl="1"/>
            <a:endParaRPr lang="ar-JO" sz="2800" b="1" i="0" dirty="0">
              <a:solidFill>
                <a:srgbClr val="2C2F34"/>
              </a:solidFill>
              <a:effectLst/>
              <a:latin typeface="Calibri" panose="020F0502020204030204" pitchFamily="34" charset="0"/>
              <a:cs typeface="Calibri" panose="020F0502020204030204" pitchFamily="34" charset="0"/>
            </a:endParaRPr>
          </a:p>
          <a:p>
            <a:pPr algn="r" rtl="1"/>
            <a:r>
              <a:rPr lang="ar-JO" sz="2800" b="1" i="0" dirty="0">
                <a:solidFill>
                  <a:srgbClr val="2C2F34"/>
                </a:solidFill>
                <a:effectLst/>
                <a:latin typeface="Calibri" panose="020F0502020204030204" pitchFamily="34" charset="0"/>
                <a:cs typeface="Calibri" panose="020F0502020204030204" pitchFamily="34" charset="0"/>
              </a:rPr>
              <a:t>كما نظّمت شريعة حمورابي أسعار الخدمات الطبية وأجور الأطباء، كما حرصت على فرض عقوبات على الحاضنات والمراضع اللائي يهملن العناية بالرضع.</a:t>
            </a:r>
          </a:p>
        </p:txBody>
      </p:sp>
      <p:sp>
        <p:nvSpPr>
          <p:cNvPr id="10" name="TextBox 9">
            <a:extLst>
              <a:ext uri="{FF2B5EF4-FFF2-40B4-BE49-F238E27FC236}">
                <a16:creationId xmlns:a16="http://schemas.microsoft.com/office/drawing/2014/main" id="{E3D0A72D-B51E-410C-8F8D-3BCEEC331411}"/>
              </a:ext>
            </a:extLst>
          </p:cNvPr>
          <p:cNvSpPr txBox="1"/>
          <p:nvPr/>
        </p:nvSpPr>
        <p:spPr>
          <a:xfrm>
            <a:off x="7033844" y="2924948"/>
            <a:ext cx="4768954" cy="523220"/>
          </a:xfrm>
          <a:prstGeom prst="rect">
            <a:avLst/>
          </a:prstGeom>
          <a:noFill/>
          <a:ln>
            <a:solidFill>
              <a:srgbClr val="0070C0"/>
            </a:solidFill>
          </a:ln>
        </p:spPr>
        <p:txBody>
          <a:bodyPr wrap="square">
            <a:spAutoFit/>
          </a:bodyPr>
          <a:lstStyle/>
          <a:p>
            <a:pPr algn="r" rtl="1"/>
            <a:r>
              <a:rPr lang="ar-JO" sz="2800" b="1" i="0" dirty="0">
                <a:solidFill>
                  <a:srgbClr val="3127AF"/>
                </a:solidFill>
                <a:effectLst/>
                <a:latin typeface="Calibri" panose="020F0502020204030204" pitchFamily="34" charset="0"/>
                <a:cs typeface="Calibri" panose="020F0502020204030204" pitchFamily="34" charset="0"/>
              </a:rPr>
              <a:t>حمورابي يعالج المسؤوليات الطبية:-</a:t>
            </a:r>
          </a:p>
        </p:txBody>
      </p:sp>
      <p:sp>
        <p:nvSpPr>
          <p:cNvPr id="2" name="Date Placeholder 1">
            <a:extLst>
              <a:ext uri="{FF2B5EF4-FFF2-40B4-BE49-F238E27FC236}">
                <a16:creationId xmlns:a16="http://schemas.microsoft.com/office/drawing/2014/main" id="{89BAE94A-6CB8-4B60-98E6-BD198408E002}"/>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3ABD94C0-F0A7-4B45-A7C5-9FBE7BEBD7AB}"/>
              </a:ext>
            </a:extLst>
          </p:cNvPr>
          <p:cNvSpPr>
            <a:spLocks noGrp="1"/>
          </p:cNvSpPr>
          <p:nvPr>
            <p:ph type="sldNum" sz="quarter" idx="12"/>
          </p:nvPr>
        </p:nvSpPr>
        <p:spPr>
          <a:xfrm>
            <a:off x="2702166" y="6356350"/>
            <a:ext cx="2743200" cy="365125"/>
          </a:xfrm>
        </p:spPr>
        <p:txBody>
          <a:bodyPr/>
          <a:lstStyle/>
          <a:p>
            <a:fld id="{E649F942-265C-45EB-8554-AE749687953E}" type="slidenum">
              <a:rPr lang="en-US" b="1" smtClean="0">
                <a:solidFill>
                  <a:srgbClr val="FF0000"/>
                </a:solidFill>
              </a:rPr>
              <a:t>22</a:t>
            </a:fld>
            <a:endParaRPr lang="en-US" b="1">
              <a:solidFill>
                <a:srgbClr val="FF0000"/>
              </a:solidFill>
            </a:endParaRPr>
          </a:p>
        </p:txBody>
      </p:sp>
    </p:spTree>
    <p:extLst>
      <p:ext uri="{BB962C8B-B14F-4D97-AF65-F5344CB8AC3E}">
        <p14:creationId xmlns:p14="http://schemas.microsoft.com/office/powerpoint/2010/main" val="66531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6B7042-C266-4BD3-9D1C-A73EC29D1464}"/>
              </a:ext>
            </a:extLst>
          </p:cNvPr>
          <p:cNvSpPr txBox="1"/>
          <p:nvPr/>
        </p:nvSpPr>
        <p:spPr>
          <a:xfrm>
            <a:off x="8229605" y="244396"/>
            <a:ext cx="3671669" cy="646331"/>
          </a:xfrm>
          <a:prstGeom prst="rect">
            <a:avLst/>
          </a:prstGeom>
          <a:noFill/>
          <a:ln w="76200">
            <a:solidFill>
              <a:srgbClr val="0070C0"/>
            </a:solidFill>
          </a:ln>
        </p:spPr>
        <p:txBody>
          <a:bodyPr wrap="square">
            <a:spAutoFit/>
          </a:bodyPr>
          <a:lstStyle/>
          <a:p>
            <a:pPr algn="r"/>
            <a:r>
              <a:rPr lang="ar-JO" sz="3600" b="1" i="0" dirty="0">
                <a:solidFill>
                  <a:srgbClr val="FF0000"/>
                </a:solidFill>
                <a:effectLst/>
                <a:latin typeface="asmaa"/>
              </a:rPr>
              <a:t>البابليون ومهنة الطب</a:t>
            </a:r>
          </a:p>
        </p:txBody>
      </p:sp>
      <p:sp>
        <p:nvSpPr>
          <p:cNvPr id="5" name="TextBox 4">
            <a:extLst>
              <a:ext uri="{FF2B5EF4-FFF2-40B4-BE49-F238E27FC236}">
                <a16:creationId xmlns:a16="http://schemas.microsoft.com/office/drawing/2014/main" id="{D41824E4-007B-408E-8F79-CB6635033921}"/>
              </a:ext>
            </a:extLst>
          </p:cNvPr>
          <p:cNvSpPr txBox="1"/>
          <p:nvPr/>
        </p:nvSpPr>
        <p:spPr>
          <a:xfrm>
            <a:off x="196945" y="998694"/>
            <a:ext cx="11882511" cy="1384995"/>
          </a:xfrm>
          <a:prstGeom prst="rect">
            <a:avLst/>
          </a:prstGeom>
          <a:noFill/>
        </p:spPr>
        <p:txBody>
          <a:bodyPr wrap="square">
            <a:spAutoFit/>
          </a:bodyPr>
          <a:lstStyle/>
          <a:p>
            <a:pPr algn="r" rtl="1"/>
            <a:r>
              <a:rPr lang="ar-JO" sz="2800" b="1" i="0" dirty="0">
                <a:solidFill>
                  <a:srgbClr val="3127AF"/>
                </a:solidFill>
                <a:effectLst/>
                <a:latin typeface="Calibri" panose="020F0502020204030204" pitchFamily="34" charset="0"/>
                <a:cs typeface="Calibri" panose="020F0502020204030204" pitchFamily="34" charset="0"/>
              </a:rPr>
              <a:t>مسؤوليات الطبيب في بابل:-</a:t>
            </a:r>
          </a:p>
          <a:p>
            <a:pPr algn="r" rtl="1"/>
            <a:r>
              <a:rPr lang="ar-JO" sz="2800" b="1" i="0" dirty="0">
                <a:solidFill>
                  <a:srgbClr val="2C2F34"/>
                </a:solidFill>
                <a:effectLst/>
                <a:latin typeface="Calibri" panose="020F0502020204030204" pitchFamily="34" charset="0"/>
                <a:cs typeface="Calibri" panose="020F0502020204030204" pitchFamily="34" charset="0"/>
              </a:rPr>
              <a:t>وقد تناولت شريعة حمورابي في موادها المصنفة من الرقم 215 إلى 223 مسؤوليات الطبيب القانونية عن العمليات التي يجريها.</a:t>
            </a:r>
            <a:endParaRPr lang="en-US" sz="28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6D54EAA-59D1-4979-B7C3-2645779D5665}"/>
              </a:ext>
            </a:extLst>
          </p:cNvPr>
          <p:cNvSpPr txBox="1"/>
          <p:nvPr/>
        </p:nvSpPr>
        <p:spPr>
          <a:xfrm>
            <a:off x="5345723" y="2491656"/>
            <a:ext cx="6733732" cy="3539430"/>
          </a:xfrm>
          <a:prstGeom prst="rect">
            <a:avLst/>
          </a:prstGeom>
          <a:noFill/>
        </p:spPr>
        <p:txBody>
          <a:bodyPr wrap="square">
            <a:spAutoFit/>
          </a:bodyPr>
          <a:lstStyle/>
          <a:p>
            <a:pPr algn="r" rtl="1"/>
            <a:r>
              <a:rPr lang="ar-JO" sz="2800" b="1" i="0" dirty="0">
                <a:solidFill>
                  <a:srgbClr val="3127AF"/>
                </a:solidFill>
                <a:effectLst/>
                <a:latin typeface="Calibri" panose="020F0502020204030204" pitchFamily="34" charset="0"/>
                <a:cs typeface="Calibri" panose="020F0502020204030204" pitchFamily="34" charset="0"/>
              </a:rPr>
              <a:t>المذاهب الطبية التي سادت بابل:-</a:t>
            </a:r>
          </a:p>
          <a:p>
            <a:pPr algn="r" rtl="1">
              <a:buFont typeface="Arial" panose="020B0604020202020204" pitchFamily="34" charset="0"/>
              <a:buChar char="•"/>
            </a:pPr>
            <a:r>
              <a:rPr lang="ar-JO" sz="2800" b="1" i="0" dirty="0">
                <a:solidFill>
                  <a:srgbClr val="2C2F34"/>
                </a:solidFill>
                <a:effectLst/>
                <a:latin typeface="Calibri" panose="020F0502020204030204" pitchFamily="34" charset="0"/>
                <a:cs typeface="Calibri" panose="020F0502020204030204" pitchFamily="34" charset="0"/>
              </a:rPr>
              <a:t>المعالجة بالنصح (الطب الوقائي).</a:t>
            </a:r>
          </a:p>
          <a:p>
            <a:pPr algn="r" rtl="1">
              <a:buFont typeface="Arial" panose="020B0604020202020204" pitchFamily="34" charset="0"/>
              <a:buChar char="•"/>
            </a:pPr>
            <a:r>
              <a:rPr lang="ar-JO" sz="2800" b="1" i="0" dirty="0">
                <a:solidFill>
                  <a:srgbClr val="2C2F34"/>
                </a:solidFill>
                <a:effectLst/>
                <a:latin typeface="Calibri" panose="020F0502020204030204" pitchFamily="34" charset="0"/>
                <a:cs typeface="Calibri" panose="020F0502020204030204" pitchFamily="34" charset="0"/>
              </a:rPr>
              <a:t>المعالجة بتشخيص المرض ووصف الأدوية النباتية والحيوانية والمعدنية (الطب المزاجي الطبيعي).</a:t>
            </a:r>
          </a:p>
          <a:p>
            <a:pPr algn="r" rtl="1">
              <a:buFont typeface="Arial" panose="020B0604020202020204" pitchFamily="34" charset="0"/>
              <a:buChar char="•"/>
            </a:pPr>
            <a:r>
              <a:rPr lang="ar-JO" sz="2800" b="1" i="0" dirty="0">
                <a:solidFill>
                  <a:srgbClr val="2C2F34"/>
                </a:solidFill>
                <a:effectLst/>
                <a:latin typeface="Calibri" panose="020F0502020204030204" pitchFamily="34" charset="0"/>
                <a:cs typeface="Calibri" panose="020F0502020204030204" pitchFamily="34" charset="0"/>
              </a:rPr>
              <a:t>المعالجة بالسحر والطلاسم (الطب النفسي).</a:t>
            </a:r>
          </a:p>
          <a:p>
            <a:pPr marL="457200" indent="-457200" algn="r" rtl="1">
              <a:buFont typeface="Arial" panose="020B0604020202020204" pitchFamily="34" charset="0"/>
              <a:buChar char="•"/>
            </a:pPr>
            <a:r>
              <a:rPr lang="ar-JO" sz="2800" b="1" i="0" dirty="0">
                <a:solidFill>
                  <a:srgbClr val="2C2F34"/>
                </a:solidFill>
                <a:effectLst/>
                <a:latin typeface="Calibri" panose="020F0502020204030204" pitchFamily="34" charset="0"/>
                <a:cs typeface="Calibri" panose="020F0502020204030204" pitchFamily="34" charset="0"/>
              </a:rPr>
              <a:t>تنفيذ العمليات الجراحية، كما </a:t>
            </a:r>
          </a:p>
          <a:p>
            <a:pPr marL="457200" indent="-457200" algn="r" rtl="1">
              <a:buFont typeface="Arial" panose="020B0604020202020204" pitchFamily="34" charset="0"/>
              <a:buChar char="•"/>
            </a:pPr>
            <a:r>
              <a:rPr lang="ar-JO" sz="2800" b="1" i="0" dirty="0">
                <a:solidFill>
                  <a:srgbClr val="2C2F34"/>
                </a:solidFill>
                <a:effectLst/>
                <a:latin typeface="Calibri" panose="020F0502020204030204" pitchFamily="34" charset="0"/>
                <a:cs typeface="Calibri" panose="020F0502020204030204" pitchFamily="34" charset="0"/>
              </a:rPr>
              <a:t>استعملوا الحشيش والأفيون للتخدير عند إجراء تلك العمليات</a:t>
            </a:r>
          </a:p>
        </p:txBody>
      </p:sp>
      <p:pic>
        <p:nvPicPr>
          <p:cNvPr id="10242" name="Picture 2" descr="بابل حيث كانت المسؤوليات القانونية المترتبة على أعمال الطبيب - البابليون">
            <a:extLst>
              <a:ext uri="{FF2B5EF4-FFF2-40B4-BE49-F238E27FC236}">
                <a16:creationId xmlns:a16="http://schemas.microsoft.com/office/drawing/2014/main" id="{CFD7CD05-1271-4EFA-8E9F-C35E1ED4A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45" y="2154029"/>
            <a:ext cx="5419042" cy="398472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4D4C682-C479-4688-BA59-2308030B8D2D}"/>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A6F4AD43-BE07-4358-846A-2ECAE2BAAFAA}"/>
              </a:ext>
            </a:extLst>
          </p:cNvPr>
          <p:cNvSpPr>
            <a:spLocks noGrp="1"/>
          </p:cNvSpPr>
          <p:nvPr>
            <p:ph type="sldNum" sz="quarter" idx="12"/>
          </p:nvPr>
        </p:nvSpPr>
        <p:spPr/>
        <p:txBody>
          <a:bodyPr/>
          <a:lstStyle/>
          <a:p>
            <a:fld id="{E649F942-265C-45EB-8554-AE749687953E}" type="slidenum">
              <a:rPr lang="en-US" b="1" smtClean="0">
                <a:solidFill>
                  <a:srgbClr val="FF0000"/>
                </a:solidFill>
              </a:rPr>
              <a:t>23</a:t>
            </a:fld>
            <a:endParaRPr lang="en-US" b="1">
              <a:solidFill>
                <a:srgbClr val="FF0000"/>
              </a:solidFill>
            </a:endParaRPr>
          </a:p>
        </p:txBody>
      </p:sp>
    </p:spTree>
    <p:extLst>
      <p:ext uri="{BB962C8B-B14F-4D97-AF65-F5344CB8AC3E}">
        <p14:creationId xmlns:p14="http://schemas.microsoft.com/office/powerpoint/2010/main" val="1813344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CA420-3E12-4B10-BF86-F272FB3CEFFA}"/>
              </a:ext>
            </a:extLst>
          </p:cNvPr>
          <p:cNvSpPr txBox="1"/>
          <p:nvPr/>
        </p:nvSpPr>
        <p:spPr>
          <a:xfrm>
            <a:off x="0" y="900222"/>
            <a:ext cx="12070080" cy="1384995"/>
          </a:xfrm>
          <a:prstGeom prst="rect">
            <a:avLst/>
          </a:prstGeom>
          <a:noFill/>
        </p:spPr>
        <p:txBody>
          <a:bodyPr wrap="square">
            <a:spAutoFit/>
          </a:bodyPr>
          <a:lstStyle/>
          <a:p>
            <a:pPr algn="r" rtl="1"/>
            <a:r>
              <a:rPr lang="ar-JO" sz="2800" b="1" i="0" dirty="0">
                <a:solidFill>
                  <a:srgbClr val="000000"/>
                </a:solidFill>
                <a:effectLst/>
                <a:latin typeface="Calibri" panose="020F0502020204030204" pitchFamily="34" charset="0"/>
                <a:cs typeface="Calibri" panose="020F0502020204030204" pitchFamily="34" charset="0"/>
              </a:rPr>
              <a:t>إن أقدم مظهر للعناية بالصحة العامة في العصور الآشورية هو وجود مجاري للمياه الثقيلة في ( كيش ) يرجع تاريخها إلى 3000 سنة ق0 م وكذلك وجود الحمامات والمجاري التي المياه إلى المستودع خارج البيت ويتم تنظيفه من قبل عمال محترفون في فترات زمنية </a:t>
            </a:r>
            <a:endParaRPr lang="en-US" sz="2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18CC170-C6C5-4B3E-B503-B9063A019023}"/>
              </a:ext>
            </a:extLst>
          </p:cNvPr>
          <p:cNvSpPr txBox="1"/>
          <p:nvPr/>
        </p:nvSpPr>
        <p:spPr>
          <a:xfrm>
            <a:off x="168812" y="2474893"/>
            <a:ext cx="11901268" cy="954107"/>
          </a:xfrm>
          <a:prstGeom prst="rect">
            <a:avLst/>
          </a:prstGeom>
          <a:noFill/>
        </p:spPr>
        <p:txBody>
          <a:bodyPr wrap="square">
            <a:spAutoFit/>
          </a:bodyPr>
          <a:lstStyle/>
          <a:p>
            <a:pPr algn="r" rtl="1"/>
            <a:r>
              <a:rPr lang="ar-JO" sz="2800" b="1" i="0" dirty="0">
                <a:solidFill>
                  <a:srgbClr val="000000"/>
                </a:solidFill>
                <a:effectLst/>
                <a:latin typeface="Calibri" panose="020F0502020204030204" pitchFamily="34" charset="0"/>
                <a:cs typeface="Calibri" panose="020F0502020204030204" pitchFamily="34" charset="0"/>
              </a:rPr>
              <a:t>وجدت لوحة ثانية في ( لكش ) ذات تاريخ مماثل فيها ذكر لآلات جراحية وطريقة استحضار بعض الأدوية وموقعة من طبيب اسمه ( أورد كالدينا ) وقد يكون هذا أول أسم مسجل لطبيب</a:t>
            </a:r>
            <a:endParaRPr lang="en-US"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3F340CE-E0B4-4C5B-B465-AB69FF332E92}"/>
              </a:ext>
            </a:extLst>
          </p:cNvPr>
          <p:cNvSpPr txBox="1"/>
          <p:nvPr/>
        </p:nvSpPr>
        <p:spPr>
          <a:xfrm>
            <a:off x="9284678" y="130506"/>
            <a:ext cx="2616594" cy="607179"/>
          </a:xfrm>
          <a:prstGeom prst="rect">
            <a:avLst/>
          </a:prstGeom>
          <a:noFill/>
          <a:ln w="76200">
            <a:solidFill>
              <a:srgbClr val="0070C0"/>
            </a:solidFill>
          </a:ln>
        </p:spPr>
        <p:txBody>
          <a:bodyPr wrap="square">
            <a:spAutoFit/>
          </a:bodyPr>
          <a:lstStyle/>
          <a:p>
            <a:pPr algn="r" rtl="1"/>
            <a:r>
              <a:rPr lang="ar-JO" sz="3200" b="1" i="0" dirty="0">
                <a:solidFill>
                  <a:srgbClr val="FF0000"/>
                </a:solidFill>
                <a:effectLst/>
                <a:latin typeface="Calibri" panose="020F0502020204030204" pitchFamily="34" charset="0"/>
                <a:cs typeface="Calibri" panose="020F0502020204030204" pitchFamily="34" charset="0"/>
              </a:rPr>
              <a:t>الطب الآشوري</a:t>
            </a:r>
            <a:endParaRPr lang="en-US" sz="3200" dirty="0">
              <a:solidFill>
                <a:srgbClr val="FF000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7BBD7FEE-0F12-413B-BA17-DDF05CBCC162}"/>
              </a:ext>
            </a:extLst>
          </p:cNvPr>
          <p:cNvGrpSpPr/>
          <p:nvPr/>
        </p:nvGrpSpPr>
        <p:grpSpPr>
          <a:xfrm>
            <a:off x="877936" y="3618676"/>
            <a:ext cx="5218064" cy="3108818"/>
            <a:chOff x="747345" y="3618676"/>
            <a:chExt cx="4660047" cy="2676378"/>
          </a:xfrm>
        </p:grpSpPr>
        <p:pic>
          <p:nvPicPr>
            <p:cNvPr id="11268" name="Picture 4" descr="لكش .. إمبراطوريّة سومريّة تلوذ بالرّمال">
              <a:extLst>
                <a:ext uri="{FF2B5EF4-FFF2-40B4-BE49-F238E27FC236}">
                  <a16:creationId xmlns:a16="http://schemas.microsoft.com/office/drawing/2014/main" id="{9CE0978C-AAF5-4DB6-9B9D-76C513E86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45" y="3618676"/>
              <a:ext cx="4660047" cy="267637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EC6AC1-8519-4F36-9BC9-E13AFF1CF73A}"/>
                </a:ext>
              </a:extLst>
            </p:cNvPr>
            <p:cNvSpPr txBox="1"/>
            <p:nvPr/>
          </p:nvSpPr>
          <p:spPr>
            <a:xfrm>
              <a:off x="1041010" y="3756073"/>
              <a:ext cx="787790" cy="523220"/>
            </a:xfrm>
            <a:prstGeom prst="rect">
              <a:avLst/>
            </a:prstGeom>
            <a:noFill/>
            <a:ln w="76200">
              <a:solidFill>
                <a:srgbClr val="0070C0"/>
              </a:solidFill>
            </a:ln>
          </p:spPr>
          <p:txBody>
            <a:bodyPr wrap="square" rtlCol="0">
              <a:spAutoFit/>
            </a:bodyPr>
            <a:lstStyle/>
            <a:p>
              <a:pPr algn="r" rtl="1"/>
              <a:r>
                <a:rPr lang="ar-JO" sz="2800" b="1" dirty="0">
                  <a:solidFill>
                    <a:srgbClr val="FF0000"/>
                  </a:solidFill>
                  <a:latin typeface="Calibri" panose="020F0502020204030204" pitchFamily="34" charset="0"/>
                  <a:cs typeface="Calibri" panose="020F0502020204030204" pitchFamily="34" charset="0"/>
                </a:rPr>
                <a:t>لكش</a:t>
              </a:r>
              <a:endParaRPr lang="en-US" sz="2800" b="1" dirty="0">
                <a:solidFill>
                  <a:srgbClr val="FF0000"/>
                </a:solidFill>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EE7824F3-70D4-41A6-A6AA-147803AC3FB9}"/>
              </a:ext>
            </a:extLst>
          </p:cNvPr>
          <p:cNvGrpSpPr/>
          <p:nvPr/>
        </p:nvGrpSpPr>
        <p:grpSpPr>
          <a:xfrm>
            <a:off x="6661051" y="3552234"/>
            <a:ext cx="5247253" cy="3108818"/>
            <a:chOff x="6654018" y="3618676"/>
            <a:chExt cx="5247253" cy="3108818"/>
          </a:xfrm>
        </p:grpSpPr>
        <p:pic>
          <p:nvPicPr>
            <p:cNvPr id="11266" name="Picture 2" descr="كنوز أثريّة كشفتها الأمطار الغزيرة في مدينة &quot;كيش&quot; العراقيّة - العرب اليوم">
              <a:extLst>
                <a:ext uri="{FF2B5EF4-FFF2-40B4-BE49-F238E27FC236}">
                  <a16:creationId xmlns:a16="http://schemas.microsoft.com/office/drawing/2014/main" id="{2A8B73A2-50F5-4F2B-8BF9-8A524E378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018" y="3618676"/>
              <a:ext cx="5247253" cy="310881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9864642-51FE-4304-BB3E-F709083B4053}"/>
                </a:ext>
              </a:extLst>
            </p:cNvPr>
            <p:cNvSpPr txBox="1"/>
            <p:nvPr/>
          </p:nvSpPr>
          <p:spPr>
            <a:xfrm>
              <a:off x="6807129" y="3756073"/>
              <a:ext cx="1139483" cy="584775"/>
            </a:xfrm>
            <a:prstGeom prst="rect">
              <a:avLst/>
            </a:prstGeom>
            <a:noFill/>
            <a:ln w="57150">
              <a:solidFill>
                <a:srgbClr val="0070C0"/>
              </a:solidFill>
            </a:ln>
          </p:spPr>
          <p:txBody>
            <a:bodyPr wrap="square" rtlCol="0">
              <a:spAutoFit/>
            </a:bodyPr>
            <a:lstStyle/>
            <a:p>
              <a:r>
                <a:rPr lang="ar-JO" sz="3200" b="1" dirty="0">
                  <a:solidFill>
                    <a:srgbClr val="FF0000"/>
                  </a:solidFill>
                  <a:latin typeface="Calibri" panose="020F0502020204030204" pitchFamily="34" charset="0"/>
                  <a:cs typeface="Calibri" panose="020F0502020204030204" pitchFamily="34" charset="0"/>
                </a:rPr>
                <a:t>كيش</a:t>
              </a:r>
              <a:endParaRPr lang="en-US" sz="3200" b="1" dirty="0">
                <a:solidFill>
                  <a:srgbClr val="FF0000"/>
                </a:solidFill>
                <a:latin typeface="Calibri" panose="020F0502020204030204" pitchFamily="34" charset="0"/>
                <a:cs typeface="Calibri" panose="020F0502020204030204" pitchFamily="34" charset="0"/>
              </a:endParaRPr>
            </a:p>
          </p:txBody>
        </p:sp>
      </p:grpSp>
      <p:sp>
        <p:nvSpPr>
          <p:cNvPr id="2" name="Date Placeholder 1">
            <a:extLst>
              <a:ext uri="{FF2B5EF4-FFF2-40B4-BE49-F238E27FC236}">
                <a16:creationId xmlns:a16="http://schemas.microsoft.com/office/drawing/2014/main" id="{1EDD4BEA-22E4-42BC-85A9-66E18FA4E2C2}"/>
              </a:ext>
            </a:extLst>
          </p:cNvPr>
          <p:cNvSpPr>
            <a:spLocks noGrp="1"/>
          </p:cNvSpPr>
          <p:nvPr>
            <p:ph type="dt" sz="half" idx="10"/>
          </p:nvPr>
        </p:nvSpPr>
        <p:spPr>
          <a:xfrm>
            <a:off x="838200" y="124362"/>
            <a:ext cx="2743200" cy="365125"/>
          </a:xfrm>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10755395-3D2E-4381-8502-625D309EF18C}"/>
              </a:ext>
            </a:extLst>
          </p:cNvPr>
          <p:cNvSpPr>
            <a:spLocks noGrp="1"/>
          </p:cNvSpPr>
          <p:nvPr>
            <p:ph type="sldNum" sz="quarter" idx="12"/>
          </p:nvPr>
        </p:nvSpPr>
        <p:spPr>
          <a:xfrm>
            <a:off x="3827578" y="6356350"/>
            <a:ext cx="2743200" cy="365125"/>
          </a:xfrm>
        </p:spPr>
        <p:txBody>
          <a:bodyPr/>
          <a:lstStyle/>
          <a:p>
            <a:fld id="{E649F942-265C-45EB-8554-AE749687953E}" type="slidenum">
              <a:rPr lang="en-US" b="1" smtClean="0">
                <a:solidFill>
                  <a:srgbClr val="FF0000"/>
                </a:solidFill>
              </a:rPr>
              <a:t>24</a:t>
            </a:fld>
            <a:endParaRPr lang="en-US" b="1" dirty="0">
              <a:solidFill>
                <a:srgbClr val="FF0000"/>
              </a:solidFill>
            </a:endParaRPr>
          </a:p>
        </p:txBody>
      </p:sp>
    </p:spTree>
    <p:extLst>
      <p:ext uri="{BB962C8B-B14F-4D97-AF65-F5344CB8AC3E}">
        <p14:creationId xmlns:p14="http://schemas.microsoft.com/office/powerpoint/2010/main" val="355965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7FB12A-2BFB-4646-8C06-377E212A4630}"/>
              </a:ext>
            </a:extLst>
          </p:cNvPr>
          <p:cNvSpPr txBox="1"/>
          <p:nvPr/>
        </p:nvSpPr>
        <p:spPr>
          <a:xfrm>
            <a:off x="112541" y="813638"/>
            <a:ext cx="11901268" cy="1384995"/>
          </a:xfrm>
          <a:prstGeom prst="rect">
            <a:avLst/>
          </a:prstGeom>
          <a:noFill/>
        </p:spPr>
        <p:txBody>
          <a:bodyPr wrap="square">
            <a:spAutoFit/>
          </a:bodyPr>
          <a:lstStyle/>
          <a:p>
            <a:pPr algn="r" rtl="1"/>
            <a:r>
              <a:rPr lang="ar-JO" sz="2800" b="1" i="0" dirty="0">
                <a:solidFill>
                  <a:srgbClr val="000000"/>
                </a:solidFill>
                <a:effectLst/>
                <a:latin typeface="Times New Roman" panose="02020603050405020304" pitchFamily="18" charset="0"/>
              </a:rPr>
              <a:t>لقد ظن الطبيب الآشوري أن سبب الأمراض هو أجسام غير منظورة تدخل الجسم مع الهواء عن طريق التنفس أو مع الأكل والشرب عن طريق الجهاز الهضمي أو مع الأوساخ عن طريق الجلد وهذا هو التعليل السليم لما نصفه اليوم(بالعدوى الجرثومية)</a:t>
            </a:r>
            <a:endParaRPr lang="en-US" sz="2800" dirty="0"/>
          </a:p>
        </p:txBody>
      </p:sp>
      <p:sp>
        <p:nvSpPr>
          <p:cNvPr id="5" name="TextBox 4">
            <a:extLst>
              <a:ext uri="{FF2B5EF4-FFF2-40B4-BE49-F238E27FC236}">
                <a16:creationId xmlns:a16="http://schemas.microsoft.com/office/drawing/2014/main" id="{5687394B-3C93-4D79-BFD2-707D70553E28}"/>
              </a:ext>
            </a:extLst>
          </p:cNvPr>
          <p:cNvSpPr txBox="1"/>
          <p:nvPr/>
        </p:nvSpPr>
        <p:spPr>
          <a:xfrm>
            <a:off x="9369086" y="152910"/>
            <a:ext cx="2532185" cy="584775"/>
          </a:xfrm>
          <a:prstGeom prst="rect">
            <a:avLst/>
          </a:prstGeom>
          <a:noFill/>
          <a:ln w="76200">
            <a:solidFill>
              <a:srgbClr val="0070C0"/>
            </a:solidFill>
          </a:ln>
        </p:spPr>
        <p:txBody>
          <a:bodyPr wrap="square">
            <a:spAutoFit/>
          </a:bodyPr>
          <a:lstStyle/>
          <a:p>
            <a:pPr algn="r" rtl="1"/>
            <a:r>
              <a:rPr lang="ar-JO" sz="3200" b="1" i="0" dirty="0">
                <a:solidFill>
                  <a:srgbClr val="FF0000"/>
                </a:solidFill>
                <a:effectLst/>
                <a:latin typeface="Calibri" panose="020F0502020204030204" pitchFamily="34" charset="0"/>
                <a:cs typeface="Calibri" panose="020F0502020204030204" pitchFamily="34" charset="0"/>
              </a:rPr>
              <a:t>الطب الآشوري</a:t>
            </a:r>
            <a:endParaRPr lang="en-US" sz="3200" dirty="0">
              <a:solidFill>
                <a:srgbClr val="FF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F40D671-F192-4031-9584-D4757AEB5F4A}"/>
              </a:ext>
            </a:extLst>
          </p:cNvPr>
          <p:cNvSpPr txBox="1"/>
          <p:nvPr/>
        </p:nvSpPr>
        <p:spPr>
          <a:xfrm>
            <a:off x="6942408" y="2714871"/>
            <a:ext cx="4853355" cy="3539430"/>
          </a:xfrm>
          <a:prstGeom prst="rect">
            <a:avLst/>
          </a:prstGeom>
          <a:noFill/>
        </p:spPr>
        <p:txBody>
          <a:bodyPr wrap="square">
            <a:spAutoFit/>
          </a:bodyPr>
          <a:lstStyle/>
          <a:p>
            <a:pPr algn="r" rtl="1"/>
            <a:r>
              <a:rPr lang="ar-JO" sz="2800" b="1" i="0" dirty="0">
                <a:solidFill>
                  <a:srgbClr val="000000"/>
                </a:solidFill>
                <a:effectLst/>
                <a:latin typeface="Calibri" panose="020F0502020204030204" pitchFamily="34" charset="0"/>
                <a:cs typeface="Calibri" panose="020F0502020204030204" pitchFamily="34" charset="0"/>
              </a:rPr>
              <a:t>كما ميز الطبيب الآشوري أن الحشرات تنقل الأمراض كالطاعون وكذلك صنف الأمراض حسب مناطق الجسم فكتب في أمراض الرأس والعين والإذن والفم والأسنان والصدر والبطن والأطراف كما ذكر الأمراض حسب الأعراض أيضاً ومن الجدير بالذكر أن التصنيف نفسه أستعمل عند الإغريق أيضاً</a:t>
            </a:r>
            <a:endParaRPr lang="en-US" sz="2800" dirty="0">
              <a:latin typeface="Calibri" panose="020F0502020204030204" pitchFamily="34" charset="0"/>
              <a:cs typeface="Calibri" panose="020F0502020204030204" pitchFamily="34" charset="0"/>
            </a:endParaRPr>
          </a:p>
        </p:txBody>
      </p:sp>
      <p:pic>
        <p:nvPicPr>
          <p:cNvPr id="12290" name="Picture 2" descr="هل تعلم ان الطب الأشوري يمثل العصر... - Assyrian Talents - مواهب الآشوريين  | Facebook">
            <a:extLst>
              <a:ext uri="{FF2B5EF4-FFF2-40B4-BE49-F238E27FC236}">
                <a16:creationId xmlns:a16="http://schemas.microsoft.com/office/drawing/2014/main" id="{E93147DC-780C-4866-B7EF-800102F59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91" y="1827667"/>
            <a:ext cx="3844632" cy="382754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2292" name="Picture 4" descr="ممارسة الطب في بلاد آشور الألواح الطينية... - العراق مهد الحضارات | Facebook">
            <a:extLst>
              <a:ext uri="{FF2B5EF4-FFF2-40B4-BE49-F238E27FC236}">
                <a16:creationId xmlns:a16="http://schemas.microsoft.com/office/drawing/2014/main" id="{14A7871F-891D-4980-99D5-D5A4D4588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681" y="2916865"/>
            <a:ext cx="2587869" cy="385367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796986E-D92C-475C-87B0-6C9A0C904352}"/>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59118BDB-44F7-445C-90BF-3AE4C4A31411}"/>
              </a:ext>
            </a:extLst>
          </p:cNvPr>
          <p:cNvSpPr>
            <a:spLocks noGrp="1"/>
          </p:cNvSpPr>
          <p:nvPr>
            <p:ph type="sldNum" sz="quarter" idx="12"/>
          </p:nvPr>
        </p:nvSpPr>
        <p:spPr>
          <a:xfrm>
            <a:off x="10649242" y="6356350"/>
            <a:ext cx="704557" cy="365125"/>
          </a:xfrm>
        </p:spPr>
        <p:txBody>
          <a:bodyPr/>
          <a:lstStyle/>
          <a:p>
            <a:fld id="{E649F942-265C-45EB-8554-AE749687953E}" type="slidenum">
              <a:rPr lang="en-US" b="1" smtClean="0">
                <a:solidFill>
                  <a:srgbClr val="FF0000"/>
                </a:solidFill>
              </a:rPr>
              <a:t>25</a:t>
            </a:fld>
            <a:endParaRPr lang="en-US" b="1">
              <a:solidFill>
                <a:srgbClr val="FF0000"/>
              </a:solidFill>
            </a:endParaRPr>
          </a:p>
        </p:txBody>
      </p:sp>
    </p:spTree>
    <p:extLst>
      <p:ext uri="{BB962C8B-B14F-4D97-AF65-F5344CB8AC3E}">
        <p14:creationId xmlns:p14="http://schemas.microsoft.com/office/powerpoint/2010/main" val="176812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002519-1B88-4A57-85E0-BC531D188DFC}"/>
              </a:ext>
            </a:extLst>
          </p:cNvPr>
          <p:cNvSpPr txBox="1"/>
          <p:nvPr/>
        </p:nvSpPr>
        <p:spPr>
          <a:xfrm>
            <a:off x="4951827" y="1041009"/>
            <a:ext cx="7085433" cy="5693866"/>
          </a:xfrm>
          <a:prstGeom prst="rect">
            <a:avLst/>
          </a:prstGeom>
          <a:noFill/>
        </p:spPr>
        <p:txBody>
          <a:bodyPr wrap="square">
            <a:spAutoFit/>
          </a:bodyPr>
          <a:lstStyle/>
          <a:p>
            <a:pPr algn="r" rtl="1"/>
            <a:r>
              <a:rPr lang="ar-JO" sz="2800" b="1" i="0" dirty="0">
                <a:solidFill>
                  <a:srgbClr val="000000"/>
                </a:solidFill>
                <a:effectLst/>
                <a:latin typeface="Calibri" panose="020F0502020204030204" pitchFamily="34" charset="0"/>
                <a:cs typeface="Calibri" panose="020F0502020204030204" pitchFamily="34" charset="0"/>
              </a:rPr>
              <a:t>أصناف الاطباء:</a:t>
            </a:r>
            <a:br>
              <a:rPr lang="ar-JO" sz="2800" b="1" dirty="0">
                <a:latin typeface="Calibri" panose="020F0502020204030204" pitchFamily="34" charset="0"/>
                <a:cs typeface="Calibri" panose="020F0502020204030204" pitchFamily="34" charset="0"/>
              </a:rPr>
            </a:br>
            <a:br>
              <a:rPr lang="ar-JO" sz="2800" b="1" dirty="0">
                <a:latin typeface="Calibri" panose="020F0502020204030204" pitchFamily="34" charset="0"/>
                <a:cs typeface="Calibri" panose="020F0502020204030204" pitchFamily="34" charset="0"/>
              </a:rPr>
            </a:br>
            <a:r>
              <a:rPr lang="ar-JO" sz="2800" b="1" i="0" dirty="0">
                <a:solidFill>
                  <a:srgbClr val="000000"/>
                </a:solidFill>
                <a:effectLst/>
                <a:latin typeface="Calibri" panose="020F0502020204030204" pitchFamily="34" charset="0"/>
                <a:cs typeface="Calibri" panose="020F0502020204030204" pitchFamily="34" charset="0"/>
              </a:rPr>
              <a:t>أولاً. الكاشف : هو الشخص الخبير بتشخيص المرض والإخبار عما ستوؤل إليه حالة المريض وهو الذي يستدعى أولاً لزيارة المريض في بيته .</a:t>
            </a:r>
          </a:p>
          <a:p>
            <a:pPr algn="r" rtl="1"/>
            <a:br>
              <a:rPr lang="ar-JO" sz="2800" b="1" dirty="0">
                <a:latin typeface="Calibri" panose="020F0502020204030204" pitchFamily="34" charset="0"/>
                <a:cs typeface="Calibri" panose="020F0502020204030204" pitchFamily="34" charset="0"/>
              </a:rPr>
            </a:br>
            <a:r>
              <a:rPr lang="ar-JO" sz="2800" b="1" i="0" dirty="0">
                <a:solidFill>
                  <a:srgbClr val="000000"/>
                </a:solidFill>
                <a:effectLst/>
                <a:latin typeface="Calibri" panose="020F0502020204030204" pitchFamily="34" charset="0"/>
                <a:cs typeface="Calibri" panose="020F0502020204030204" pitchFamily="34" charset="0"/>
              </a:rPr>
              <a:t>ثانيا . أسيا : وهو الطبيب المهتم بالجزء المادي من الطب وهذا ما تدل عليه وصفاته ونظرياته لأسباب المرض واستنتاجاته في ما يتعلق بالإنذار .</a:t>
            </a:r>
            <a:br>
              <a:rPr lang="ar-JO" sz="2800" b="1" dirty="0">
                <a:latin typeface="Calibri" panose="020F0502020204030204" pitchFamily="34" charset="0"/>
                <a:cs typeface="Calibri" panose="020F0502020204030204" pitchFamily="34" charset="0"/>
              </a:rPr>
            </a:br>
            <a:br>
              <a:rPr lang="ar-JO" sz="2800" b="1" dirty="0">
                <a:latin typeface="Calibri" panose="020F0502020204030204" pitchFamily="34" charset="0"/>
                <a:cs typeface="Calibri" panose="020F0502020204030204" pitchFamily="34" charset="0"/>
              </a:rPr>
            </a:br>
            <a:r>
              <a:rPr lang="ar-JO" sz="2800" b="1" i="0" dirty="0">
                <a:solidFill>
                  <a:srgbClr val="000000"/>
                </a:solidFill>
                <a:effectLst/>
                <a:latin typeface="Calibri" panose="020F0502020204030204" pitchFamily="34" charset="0"/>
                <a:cs typeface="Calibri" panose="020F0502020204030204" pitchFamily="34" charset="0"/>
              </a:rPr>
              <a:t>ثالثاُ . الجراحون : فالملاحظ في قوانين وشريعة حمورابي اهتمامها بتنظيم أمور الجراحة والجراحين أكثر من اعتنائها بالطب والأطباء.</a:t>
            </a:r>
            <a:endParaRPr lang="en-US" sz="2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3B4E962-2F6A-41BF-80A0-FE4C5AD901FD}"/>
              </a:ext>
            </a:extLst>
          </p:cNvPr>
          <p:cNvSpPr txBox="1"/>
          <p:nvPr/>
        </p:nvSpPr>
        <p:spPr>
          <a:xfrm>
            <a:off x="9369086" y="152910"/>
            <a:ext cx="2532185" cy="584775"/>
          </a:xfrm>
          <a:prstGeom prst="rect">
            <a:avLst/>
          </a:prstGeom>
          <a:noFill/>
          <a:ln w="76200">
            <a:solidFill>
              <a:srgbClr val="0070C0"/>
            </a:solidFill>
          </a:ln>
        </p:spPr>
        <p:txBody>
          <a:bodyPr wrap="square">
            <a:spAutoFit/>
          </a:bodyPr>
          <a:lstStyle/>
          <a:p>
            <a:pPr algn="r" rtl="1"/>
            <a:r>
              <a:rPr lang="ar-JO" sz="3200" b="1" i="0" dirty="0">
                <a:solidFill>
                  <a:srgbClr val="FF0000"/>
                </a:solidFill>
                <a:effectLst/>
                <a:latin typeface="Calibri" panose="020F0502020204030204" pitchFamily="34" charset="0"/>
                <a:cs typeface="Calibri" panose="020F0502020204030204" pitchFamily="34" charset="0"/>
              </a:rPr>
              <a:t>الطب الآشوري</a:t>
            </a:r>
            <a:endParaRPr lang="en-US" sz="3200" dirty="0">
              <a:solidFill>
                <a:srgbClr val="FF0000"/>
              </a:solidFill>
              <a:latin typeface="Calibri" panose="020F0502020204030204" pitchFamily="34" charset="0"/>
              <a:cs typeface="Calibri" panose="020F0502020204030204" pitchFamily="34" charset="0"/>
            </a:endParaRPr>
          </a:p>
        </p:txBody>
      </p:sp>
      <p:pic>
        <p:nvPicPr>
          <p:cNvPr id="13314" name="Picture 2" descr="الآشوريون ( قوة الحظارة ) | Defense Arab المنتدى العربي للدفاع والتسليح">
            <a:extLst>
              <a:ext uri="{FF2B5EF4-FFF2-40B4-BE49-F238E27FC236}">
                <a16:creationId xmlns:a16="http://schemas.microsoft.com/office/drawing/2014/main" id="{5D2A9518-E9DC-4A63-B47F-B005CE433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32" y="152910"/>
            <a:ext cx="3425484" cy="3410258"/>
          </a:xfrm>
          <a:prstGeom prst="rect">
            <a:avLst/>
          </a:prstGeom>
          <a:noFill/>
          <a:ln w="76200">
            <a:solidFill>
              <a:srgbClr val="3127AF"/>
            </a:solidFill>
          </a:ln>
          <a:extLst>
            <a:ext uri="{909E8E84-426E-40DD-AFC4-6F175D3DCCD1}">
              <a14:hiddenFill xmlns:a14="http://schemas.microsoft.com/office/drawing/2010/main">
                <a:solidFill>
                  <a:srgbClr val="FFFFFF"/>
                </a:solidFill>
              </a14:hiddenFill>
            </a:ext>
          </a:extLst>
        </p:spPr>
      </p:pic>
      <p:pic>
        <p:nvPicPr>
          <p:cNvPr id="13316" name="Picture 4" descr="فارس آشوري يقود خيله بجانب نهر دجلة | تاريخكم">
            <a:extLst>
              <a:ext uri="{FF2B5EF4-FFF2-40B4-BE49-F238E27FC236}">
                <a16:creationId xmlns:a16="http://schemas.microsoft.com/office/drawing/2014/main" id="{9548C45A-DB4F-4448-B80C-5B51A072A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87" y="3815829"/>
            <a:ext cx="2932078" cy="2919046"/>
          </a:xfrm>
          <a:prstGeom prst="rect">
            <a:avLst/>
          </a:prstGeom>
          <a:noFill/>
          <a:ln w="76200">
            <a:solidFill>
              <a:srgbClr val="3127AF"/>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6DB26BF6-B971-4B99-BDFF-676FE0EC69FE}"/>
              </a:ext>
            </a:extLst>
          </p:cNvPr>
          <p:cNvSpPr>
            <a:spLocks noGrp="1"/>
          </p:cNvSpPr>
          <p:nvPr>
            <p:ph type="dt" sz="half" idx="10"/>
          </p:nvPr>
        </p:nvSpPr>
        <p:spPr>
          <a:xfrm>
            <a:off x="838200" y="6356350"/>
            <a:ext cx="1637714" cy="365125"/>
          </a:xfrm>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76A9A60F-0015-4711-959A-4B7D0858D0D2}"/>
              </a:ext>
            </a:extLst>
          </p:cNvPr>
          <p:cNvSpPr>
            <a:spLocks noGrp="1"/>
          </p:cNvSpPr>
          <p:nvPr>
            <p:ph type="sldNum" sz="quarter" idx="12"/>
          </p:nvPr>
        </p:nvSpPr>
        <p:spPr>
          <a:xfrm>
            <a:off x="8018584" y="6356350"/>
            <a:ext cx="577947" cy="365125"/>
          </a:xfrm>
        </p:spPr>
        <p:txBody>
          <a:bodyPr/>
          <a:lstStyle/>
          <a:p>
            <a:fld id="{E649F942-265C-45EB-8554-AE749687953E}" type="slidenum">
              <a:rPr lang="en-US" b="1" smtClean="0">
                <a:solidFill>
                  <a:srgbClr val="FF0000"/>
                </a:solidFill>
              </a:rPr>
              <a:t>26</a:t>
            </a:fld>
            <a:endParaRPr lang="en-US" b="1">
              <a:solidFill>
                <a:srgbClr val="FF0000"/>
              </a:solidFill>
            </a:endParaRPr>
          </a:p>
        </p:txBody>
      </p:sp>
    </p:spTree>
    <p:extLst>
      <p:ext uri="{BB962C8B-B14F-4D97-AF65-F5344CB8AC3E}">
        <p14:creationId xmlns:p14="http://schemas.microsoft.com/office/powerpoint/2010/main" val="287654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741393-4866-4195-8BCB-3ECABFB570C4}"/>
              </a:ext>
            </a:extLst>
          </p:cNvPr>
          <p:cNvSpPr txBox="1"/>
          <p:nvPr/>
        </p:nvSpPr>
        <p:spPr>
          <a:xfrm>
            <a:off x="7072537" y="1111630"/>
            <a:ext cx="4828734" cy="3108543"/>
          </a:xfrm>
          <a:prstGeom prst="rect">
            <a:avLst/>
          </a:prstGeom>
          <a:noFill/>
        </p:spPr>
        <p:txBody>
          <a:bodyPr wrap="square">
            <a:spAutoFit/>
          </a:bodyPr>
          <a:lstStyle/>
          <a:p>
            <a:pPr algn="ctr" rtl="1" eaLnBrk="1" hangingPunct="1">
              <a:buFont typeface="Wingdings" panose="05000000000000000000" pitchFamily="2" charset="2"/>
              <a:buNone/>
              <a:defRPr/>
            </a:pPr>
            <a:r>
              <a:rPr lang="ar-JO" sz="2800" b="1" u="sng" dirty="0">
                <a:solidFill>
                  <a:srgbClr val="FF0000"/>
                </a:solidFill>
                <a:latin typeface="Calibri" panose="020F0502020204030204" pitchFamily="34" charset="0"/>
                <a:cs typeface="Calibri" panose="020F0502020204030204" pitchFamily="34" charset="0"/>
              </a:rPr>
              <a:t>تعتمد دراسة الطب على ما يلي:</a:t>
            </a:r>
          </a:p>
          <a:p>
            <a:pPr algn="r" rtl="1" eaLnBrk="1" hangingPunct="1">
              <a:defRPr/>
            </a:pPr>
            <a:r>
              <a:rPr lang="ar-JO" sz="2800" b="1" dirty="0">
                <a:latin typeface="Calibri" panose="020F0502020204030204" pitchFamily="34" charset="0"/>
                <a:cs typeface="Calibri" panose="020F0502020204030204" pitchFamily="34" charset="0"/>
              </a:rPr>
              <a:t>دراسة نظرية على ألواح الطين</a:t>
            </a:r>
            <a:r>
              <a:rPr lang="ar-JO" sz="2800" dirty="0">
                <a:latin typeface="Calibri" panose="020F0502020204030204" pitchFamily="34" charset="0"/>
                <a:cs typeface="Calibri" panose="020F0502020204030204" pitchFamily="34" charset="0"/>
              </a:rPr>
              <a:t>.</a:t>
            </a:r>
          </a:p>
          <a:p>
            <a:pPr algn="r" rtl="1" eaLnBrk="1" hangingPunct="1">
              <a:defRPr/>
            </a:pPr>
            <a:r>
              <a:rPr lang="ar-JO" sz="2800" b="1" dirty="0">
                <a:latin typeface="Calibri" panose="020F0502020204030204" pitchFamily="34" charset="0"/>
                <a:cs typeface="Calibri" panose="020F0502020204030204" pitchFamily="34" charset="0"/>
              </a:rPr>
              <a:t>كتابة الوصفات,</a:t>
            </a:r>
          </a:p>
          <a:p>
            <a:pPr algn="r" rtl="1" eaLnBrk="1" hangingPunct="1">
              <a:defRPr/>
            </a:pPr>
            <a:r>
              <a:rPr lang="ar-JO" sz="2800" b="1" dirty="0">
                <a:latin typeface="Calibri" panose="020F0502020204030204" pitchFamily="34" charset="0"/>
                <a:cs typeface="Calibri" panose="020F0502020204030204" pitchFamily="34" charset="0"/>
              </a:rPr>
              <a:t>عملية سريريه جراحية مع خبير</a:t>
            </a:r>
            <a:r>
              <a:rPr lang="ar-JO" sz="2800" dirty="0">
                <a:latin typeface="Calibri" panose="020F0502020204030204" pitchFamily="34" charset="0"/>
                <a:cs typeface="Calibri" panose="020F0502020204030204" pitchFamily="34" charset="0"/>
              </a:rPr>
              <a:t>,</a:t>
            </a:r>
          </a:p>
          <a:p>
            <a:pPr algn="r" rtl="1" eaLnBrk="1" hangingPunct="1">
              <a:defRPr/>
            </a:pPr>
            <a:r>
              <a:rPr lang="ar-JO" sz="2800" b="1" dirty="0">
                <a:latin typeface="Calibri" panose="020F0502020204030204" pitchFamily="34" charset="0"/>
                <a:cs typeface="Calibri" panose="020F0502020204030204" pitchFamily="34" charset="0"/>
              </a:rPr>
              <a:t>توصية المشرف</a:t>
            </a:r>
          </a:p>
          <a:p>
            <a:pPr algn="r" rtl="1" eaLnBrk="1" hangingPunct="1">
              <a:defRPr/>
            </a:pPr>
            <a:r>
              <a:rPr lang="ar-JO" sz="2800" b="1" dirty="0">
                <a:latin typeface="Calibri" panose="020F0502020204030204" pitchFamily="34" charset="0"/>
                <a:cs typeface="Calibri" panose="020F0502020204030204" pitchFamily="34" charset="0"/>
              </a:rPr>
              <a:t>تأدية امتحان.</a:t>
            </a:r>
            <a:r>
              <a:rPr lang="ar-JO" sz="2800" dirty="0">
                <a:latin typeface="Calibri" panose="020F0502020204030204" pitchFamily="34" charset="0"/>
                <a:cs typeface="Calibri" panose="020F0502020204030204" pitchFamily="34" charset="0"/>
              </a:rPr>
              <a:t> </a:t>
            </a:r>
          </a:p>
          <a:p>
            <a:pPr algn="r" rtl="1" eaLnBrk="1" hangingPunct="1">
              <a:defRPr/>
            </a:pPr>
            <a:r>
              <a:rPr lang="ar-JO" sz="2800" b="1" dirty="0">
                <a:latin typeface="Calibri" panose="020F0502020204030204" pitchFamily="34" charset="0"/>
                <a:cs typeface="Calibri" panose="020F0502020204030204" pitchFamily="34" charset="0"/>
              </a:rPr>
              <a:t>تأدية القسم</a:t>
            </a:r>
          </a:p>
        </p:txBody>
      </p:sp>
      <p:sp>
        <p:nvSpPr>
          <p:cNvPr id="5" name="TextBox 4">
            <a:extLst>
              <a:ext uri="{FF2B5EF4-FFF2-40B4-BE49-F238E27FC236}">
                <a16:creationId xmlns:a16="http://schemas.microsoft.com/office/drawing/2014/main" id="{D19A484A-2A9F-449C-9EE7-7668FFF3241B}"/>
              </a:ext>
            </a:extLst>
          </p:cNvPr>
          <p:cNvSpPr txBox="1"/>
          <p:nvPr/>
        </p:nvSpPr>
        <p:spPr>
          <a:xfrm>
            <a:off x="9369086" y="152910"/>
            <a:ext cx="2532185" cy="584775"/>
          </a:xfrm>
          <a:prstGeom prst="rect">
            <a:avLst/>
          </a:prstGeom>
          <a:noFill/>
          <a:ln w="76200">
            <a:solidFill>
              <a:srgbClr val="0070C0"/>
            </a:solidFill>
          </a:ln>
        </p:spPr>
        <p:txBody>
          <a:bodyPr wrap="square">
            <a:spAutoFit/>
          </a:bodyPr>
          <a:lstStyle/>
          <a:p>
            <a:pPr algn="r" rtl="1"/>
            <a:r>
              <a:rPr lang="ar-JO" sz="3200" b="1" i="0" dirty="0">
                <a:solidFill>
                  <a:srgbClr val="FF0000"/>
                </a:solidFill>
                <a:effectLst/>
                <a:latin typeface="Calibri" panose="020F0502020204030204" pitchFamily="34" charset="0"/>
                <a:cs typeface="Calibri" panose="020F0502020204030204" pitchFamily="34" charset="0"/>
              </a:rPr>
              <a:t>الطب الآشوري</a:t>
            </a:r>
            <a:endParaRPr lang="en-US" sz="3200" dirty="0">
              <a:solidFill>
                <a:srgbClr val="FF0000"/>
              </a:solidFill>
              <a:latin typeface="Calibri" panose="020F0502020204030204" pitchFamily="34" charset="0"/>
              <a:cs typeface="Calibri" panose="020F0502020204030204" pitchFamily="34" charset="0"/>
            </a:endParaRPr>
          </a:p>
        </p:txBody>
      </p:sp>
      <p:pic>
        <p:nvPicPr>
          <p:cNvPr id="14338" name="Picture 2" descr="مكتبة آشور بانيبال تجسد عظمة تاريخ العراق القديم | تاريخكم">
            <a:extLst>
              <a:ext uri="{FF2B5EF4-FFF2-40B4-BE49-F238E27FC236}">
                <a16:creationId xmlns:a16="http://schemas.microsoft.com/office/drawing/2014/main" id="{8CD0FCD8-17E9-4844-AC86-341A19D33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91" y="3429000"/>
            <a:ext cx="4792073" cy="318890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4340" name="Picture 4" descr="مع بدء عمليات استعادة الموصل خزعل الماجدي يكتب: الحضارة الآشورية هي العظمة  إلى أقصاها : أزاميل">
            <a:extLst>
              <a:ext uri="{FF2B5EF4-FFF2-40B4-BE49-F238E27FC236}">
                <a16:creationId xmlns:a16="http://schemas.microsoft.com/office/drawing/2014/main" id="{E854643A-5C61-48D8-B489-3706F9088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29" y="240093"/>
            <a:ext cx="5077557" cy="295327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939F0A30-2EC4-456D-9B4A-4352A64ECEB5}"/>
              </a:ext>
            </a:extLst>
          </p:cNvPr>
          <p:cNvSpPr>
            <a:spLocks noGrp="1"/>
          </p:cNvSpPr>
          <p:nvPr>
            <p:ph type="dt" sz="half" idx="10"/>
          </p:nvPr>
        </p:nvSpPr>
        <p:spPr>
          <a:xfrm>
            <a:off x="5493432" y="6252782"/>
            <a:ext cx="1329399" cy="365125"/>
          </a:xfrm>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B3DD1A6D-AAD7-419D-8B08-A22A38706259}"/>
              </a:ext>
            </a:extLst>
          </p:cNvPr>
          <p:cNvSpPr>
            <a:spLocks noGrp="1"/>
          </p:cNvSpPr>
          <p:nvPr>
            <p:ph type="sldNum" sz="quarter" idx="12"/>
          </p:nvPr>
        </p:nvSpPr>
        <p:spPr>
          <a:xfrm>
            <a:off x="10972800" y="6356350"/>
            <a:ext cx="381000" cy="365125"/>
          </a:xfrm>
        </p:spPr>
        <p:txBody>
          <a:bodyPr/>
          <a:lstStyle/>
          <a:p>
            <a:fld id="{E649F942-265C-45EB-8554-AE749687953E}" type="slidenum">
              <a:rPr lang="en-US" b="1" smtClean="0">
                <a:solidFill>
                  <a:srgbClr val="FF0000"/>
                </a:solidFill>
              </a:rPr>
              <a:t>27</a:t>
            </a:fld>
            <a:endParaRPr lang="en-US" b="1">
              <a:solidFill>
                <a:srgbClr val="FF0000"/>
              </a:solidFill>
            </a:endParaRPr>
          </a:p>
        </p:txBody>
      </p:sp>
    </p:spTree>
    <p:extLst>
      <p:ext uri="{BB962C8B-B14F-4D97-AF65-F5344CB8AC3E}">
        <p14:creationId xmlns:p14="http://schemas.microsoft.com/office/powerpoint/2010/main" val="2918224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خطرت على بالي: الوقت و اوراق الخريف المتساقطة">
            <a:extLst>
              <a:ext uri="{FF2B5EF4-FFF2-40B4-BE49-F238E27FC236}">
                <a16:creationId xmlns:a16="http://schemas.microsoft.com/office/drawing/2014/main" id="{791AFD26-C3C6-4628-873E-A8E7BA508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963" y="0"/>
            <a:ext cx="4614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18EB11-7246-4699-BA24-065ADC5628DB}"/>
              </a:ext>
            </a:extLst>
          </p:cNvPr>
          <p:cNvSpPr txBox="1"/>
          <p:nvPr/>
        </p:nvSpPr>
        <p:spPr>
          <a:xfrm>
            <a:off x="-154744" y="199829"/>
            <a:ext cx="7891974" cy="1815882"/>
          </a:xfrm>
          <a:prstGeom prst="rect">
            <a:avLst/>
          </a:prstGeom>
          <a:noFill/>
        </p:spPr>
        <p:txBody>
          <a:bodyPr wrap="square" rtlCol="0">
            <a:spAutoFit/>
          </a:bodyPr>
          <a:lstStyle/>
          <a:p>
            <a:pPr algn="ctr"/>
            <a:r>
              <a:rPr lang="ar-JO" sz="2800" b="1" dirty="0">
                <a:solidFill>
                  <a:srgbClr val="C00000"/>
                </a:solidFill>
                <a:latin typeface="Calibri" panose="020F0502020204030204" pitchFamily="34" charset="0"/>
                <a:cs typeface="Calibri" panose="020F0502020204030204" pitchFamily="34" charset="0"/>
              </a:rPr>
              <a:t>اوراق الخريف </a:t>
            </a:r>
          </a:p>
          <a:p>
            <a:pPr algn="ctr"/>
            <a:r>
              <a:rPr lang="ar-JO" sz="2800" b="1" dirty="0">
                <a:solidFill>
                  <a:srgbClr val="C00000"/>
                </a:solidFill>
                <a:latin typeface="Calibri" panose="020F0502020204030204" pitchFamily="34" charset="0"/>
                <a:cs typeface="Calibri" panose="020F0502020204030204" pitchFamily="34" charset="0"/>
              </a:rPr>
              <a:t>ودعت  اغصانها  وانتثرت           لهبوب الريح اوراق الخريف</a:t>
            </a:r>
            <a:endParaRPr lang="en-US" sz="2800" b="1" dirty="0">
              <a:solidFill>
                <a:srgbClr val="C00000"/>
              </a:solidFill>
              <a:latin typeface="Calibri" panose="020F0502020204030204" pitchFamily="34" charset="0"/>
              <a:cs typeface="Calibri" panose="020F0502020204030204" pitchFamily="34" charset="0"/>
            </a:endParaRPr>
          </a:p>
          <a:p>
            <a:pPr algn="ctr"/>
            <a:r>
              <a:rPr lang="ar-JO" sz="2800" b="1" dirty="0">
                <a:solidFill>
                  <a:srgbClr val="C00000"/>
                </a:solidFill>
                <a:latin typeface="Calibri" panose="020F0502020204030204" pitchFamily="34" charset="0"/>
                <a:cs typeface="Calibri" panose="020F0502020204030204" pitchFamily="34" charset="0"/>
              </a:rPr>
              <a:t>و شكت للارض حين اندثرت       قصر العمر  وفقدان   الاليف</a:t>
            </a:r>
            <a:endParaRPr lang="en-US" sz="2800" b="1" dirty="0">
              <a:solidFill>
                <a:srgbClr val="C00000"/>
              </a:solidFill>
              <a:latin typeface="Calibri" panose="020F0502020204030204" pitchFamily="34" charset="0"/>
              <a:cs typeface="Calibri" panose="020F0502020204030204" pitchFamily="34" charset="0"/>
            </a:endParaRPr>
          </a:p>
          <a:p>
            <a:r>
              <a:rPr lang="ar-JO" sz="2000" b="1" dirty="0">
                <a:solidFill>
                  <a:srgbClr val="C00000"/>
                </a:solidFill>
                <a:latin typeface="Calibri" panose="020F0502020204030204" pitchFamily="34" charset="0"/>
                <a:cs typeface="Calibri" panose="020F0502020204030204" pitchFamily="34" charset="0"/>
              </a:rPr>
              <a:t>د.عبدالله مصطفى                 </a:t>
            </a:r>
            <a:r>
              <a:rPr lang="en-US" sz="2800" b="1" dirty="0">
                <a:solidFill>
                  <a:srgbClr val="C00000"/>
                </a:solidFill>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E11657E1-5DEE-47A7-9E93-6B011A3935A4}"/>
              </a:ext>
            </a:extLst>
          </p:cNvPr>
          <p:cNvSpPr txBox="1"/>
          <p:nvPr/>
        </p:nvSpPr>
        <p:spPr>
          <a:xfrm>
            <a:off x="1079812" y="4600136"/>
            <a:ext cx="4037428" cy="1200329"/>
          </a:xfrm>
          <a:prstGeom prst="rect">
            <a:avLst/>
          </a:prstGeom>
          <a:noFill/>
          <a:ln w="76200">
            <a:solidFill>
              <a:srgbClr val="3127AF"/>
            </a:solidFill>
          </a:ln>
        </p:spPr>
        <p:txBody>
          <a:bodyPr wrap="square" rtlCol="0">
            <a:spAutoFit/>
          </a:bodyPr>
          <a:lstStyle/>
          <a:p>
            <a:pPr algn="ctr"/>
            <a:r>
              <a:rPr lang="en-US" sz="3600" b="1" i="1" dirty="0">
                <a:solidFill>
                  <a:srgbClr val="FF0000"/>
                </a:solidFill>
                <a:latin typeface="Candara" panose="020E0502030303020204" pitchFamily="34" charset="0"/>
              </a:rPr>
              <a:t>Dr. Aiman Qais Afar</a:t>
            </a:r>
          </a:p>
          <a:p>
            <a:pPr algn="ctr"/>
            <a:r>
              <a:rPr lang="en-US" sz="3600" b="1" i="1" dirty="0">
                <a:solidFill>
                  <a:srgbClr val="FF0000"/>
                </a:solidFill>
                <a:latin typeface="Candara" panose="020E0502030303020204" pitchFamily="34" charset="0"/>
              </a:rPr>
              <a:t>2020- 2021</a:t>
            </a:r>
          </a:p>
        </p:txBody>
      </p:sp>
      <p:sp>
        <p:nvSpPr>
          <p:cNvPr id="4" name="Date Placeholder 3">
            <a:extLst>
              <a:ext uri="{FF2B5EF4-FFF2-40B4-BE49-F238E27FC236}">
                <a16:creationId xmlns:a16="http://schemas.microsoft.com/office/drawing/2014/main" id="{E7B539E4-2F33-4448-8BE2-297DD7BA88EC}"/>
              </a:ext>
            </a:extLst>
          </p:cNvPr>
          <p:cNvSpPr>
            <a:spLocks noGrp="1"/>
          </p:cNvSpPr>
          <p:nvPr>
            <p:ph type="dt" sz="half" idx="10"/>
          </p:nvPr>
        </p:nvSpPr>
        <p:spPr/>
        <p:txBody>
          <a:bodyPr/>
          <a:lstStyle/>
          <a:p>
            <a:r>
              <a:rPr lang="en-US" b="1">
                <a:solidFill>
                  <a:srgbClr val="C00000"/>
                </a:solidFill>
              </a:rPr>
              <a:t>18 October 2020</a:t>
            </a:r>
          </a:p>
        </p:txBody>
      </p:sp>
      <p:sp>
        <p:nvSpPr>
          <p:cNvPr id="5" name="Slide Number Placeholder 4">
            <a:extLst>
              <a:ext uri="{FF2B5EF4-FFF2-40B4-BE49-F238E27FC236}">
                <a16:creationId xmlns:a16="http://schemas.microsoft.com/office/drawing/2014/main" id="{47131D3F-933E-4B0E-8FC0-4047CCDD8AFF}"/>
              </a:ext>
            </a:extLst>
          </p:cNvPr>
          <p:cNvSpPr>
            <a:spLocks noGrp="1"/>
          </p:cNvSpPr>
          <p:nvPr>
            <p:ph type="sldNum" sz="quarter" idx="12"/>
          </p:nvPr>
        </p:nvSpPr>
        <p:spPr/>
        <p:txBody>
          <a:bodyPr/>
          <a:lstStyle/>
          <a:p>
            <a:fld id="{E649F942-265C-45EB-8554-AE749687953E}" type="slidenum">
              <a:rPr lang="en-US" smtClean="0"/>
              <a:t>28</a:t>
            </a:fld>
            <a:endParaRPr lang="en-US"/>
          </a:p>
        </p:txBody>
      </p:sp>
    </p:spTree>
    <p:extLst>
      <p:ext uri="{BB962C8B-B14F-4D97-AF65-F5344CB8AC3E}">
        <p14:creationId xmlns:p14="http://schemas.microsoft.com/office/powerpoint/2010/main" val="12705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123DEB-4AE4-4E8E-90DB-2F060CFD31E7}"/>
              </a:ext>
            </a:extLst>
          </p:cNvPr>
          <p:cNvSpPr txBox="1"/>
          <p:nvPr/>
        </p:nvSpPr>
        <p:spPr>
          <a:xfrm>
            <a:off x="5739625" y="1029011"/>
            <a:ext cx="6277709" cy="2554545"/>
          </a:xfrm>
          <a:prstGeom prst="rect">
            <a:avLst/>
          </a:prstGeom>
          <a:noFill/>
        </p:spPr>
        <p:txBody>
          <a:bodyPr wrap="square">
            <a:spAutoFit/>
          </a:bodyPr>
          <a:lstStyle/>
          <a:p>
            <a:pPr algn="r" rtl="1" eaLnBrk="1" hangingPunct="1">
              <a:spcBef>
                <a:spcPts val="0"/>
              </a:spcBef>
              <a:defRPr/>
            </a:pPr>
            <a:r>
              <a:rPr lang="ar-JO" sz="3200" b="1" dirty="0">
                <a:latin typeface="Calibri" panose="020F0502020204030204" pitchFamily="34" charset="0"/>
                <a:cs typeface="Calibri" panose="020F0502020204030204" pitchFamily="34" charset="0"/>
              </a:rPr>
              <a:t>بدأت الحضارات القديمة في مناطق أربع هي:</a:t>
            </a:r>
          </a:p>
          <a:p>
            <a:pPr algn="r" rtl="1" eaLnBrk="1" hangingPunct="1">
              <a:spcBef>
                <a:spcPts val="0"/>
              </a:spcBef>
              <a:defRPr/>
            </a:pPr>
            <a:r>
              <a:rPr lang="ar-JO" sz="3200" b="1" dirty="0">
                <a:latin typeface="Calibri" panose="020F0502020204030204" pitchFamily="34" charset="0"/>
                <a:cs typeface="Calibri" panose="020F0502020204030204" pitchFamily="34" charset="0"/>
              </a:rPr>
              <a:t> 1. وادي الرافدين</a:t>
            </a:r>
          </a:p>
          <a:p>
            <a:pPr algn="r" rtl="1" eaLnBrk="1" hangingPunct="1">
              <a:spcBef>
                <a:spcPts val="0"/>
              </a:spcBef>
              <a:defRPr/>
            </a:pPr>
            <a:r>
              <a:rPr lang="ar-JO" sz="3200" b="1" dirty="0">
                <a:latin typeface="Calibri" panose="020F0502020204030204" pitchFamily="34" charset="0"/>
                <a:cs typeface="Calibri" panose="020F0502020204030204" pitchFamily="34" charset="0"/>
              </a:rPr>
              <a:t>2 . وادي ألنيل</a:t>
            </a:r>
          </a:p>
          <a:p>
            <a:pPr algn="r" rtl="1" eaLnBrk="1" hangingPunct="1">
              <a:spcBef>
                <a:spcPts val="0"/>
              </a:spcBef>
              <a:defRPr/>
            </a:pPr>
            <a:r>
              <a:rPr lang="ar-JO" sz="3200" b="1" dirty="0">
                <a:latin typeface="Calibri" panose="020F0502020204030204" pitchFamily="34" charset="0"/>
                <a:cs typeface="Calibri" panose="020F0502020204030204" pitchFamily="34" charset="0"/>
              </a:rPr>
              <a:t>3 . بحر ايجة</a:t>
            </a:r>
          </a:p>
          <a:p>
            <a:pPr algn="r" rtl="1" eaLnBrk="1" hangingPunct="1">
              <a:spcBef>
                <a:spcPts val="0"/>
              </a:spcBef>
              <a:defRPr/>
            </a:pPr>
            <a:r>
              <a:rPr lang="ar-JO" sz="3200" b="1" dirty="0">
                <a:latin typeface="Calibri" panose="020F0502020204030204" pitchFamily="34" charset="0"/>
                <a:cs typeface="Calibri" panose="020F0502020204030204" pitchFamily="34" charset="0"/>
              </a:rPr>
              <a:t>4 . ألصين.</a:t>
            </a: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2630948-1FF6-4AEE-B643-913857A33F30}"/>
              </a:ext>
            </a:extLst>
          </p:cNvPr>
          <p:cNvSpPr txBox="1"/>
          <p:nvPr/>
        </p:nvSpPr>
        <p:spPr>
          <a:xfrm>
            <a:off x="8623496" y="188126"/>
            <a:ext cx="2788919" cy="646331"/>
          </a:xfrm>
          <a:prstGeom prst="rect">
            <a:avLst/>
          </a:prstGeom>
          <a:noFill/>
          <a:ln w="76200">
            <a:solidFill>
              <a:schemeClr val="accent1"/>
            </a:solidFill>
          </a:ln>
        </p:spPr>
        <p:txBody>
          <a:bodyPr wrap="square">
            <a:spAutoFit/>
          </a:bodyPr>
          <a:lstStyle/>
          <a:p>
            <a:pPr algn="r" rtl="1"/>
            <a:r>
              <a:rPr lang="ar-JO" sz="3600" b="1" dirty="0">
                <a:solidFill>
                  <a:srgbClr val="FF0000"/>
                </a:solidFill>
                <a:latin typeface="Calibri" panose="020F0502020204030204" pitchFamily="34" charset="0"/>
                <a:cs typeface="Calibri" panose="020F0502020204030204" pitchFamily="34" charset="0"/>
              </a:rPr>
              <a:t>تأريخ الحضارات</a:t>
            </a:r>
            <a:endParaRPr lang="en-US" sz="3600" dirty="0">
              <a:solidFill>
                <a:srgbClr val="FF0000"/>
              </a:solidFill>
              <a:latin typeface="Calibri" panose="020F0502020204030204" pitchFamily="34" charset="0"/>
              <a:cs typeface="Calibri" panose="020F0502020204030204" pitchFamily="34" charset="0"/>
            </a:endParaRPr>
          </a:p>
        </p:txBody>
      </p:sp>
      <p:pic>
        <p:nvPicPr>
          <p:cNvPr id="1026" name="Picture 2" descr="حضارة وادي الرافدين | محمد توفيق علاوي">
            <a:extLst>
              <a:ext uri="{FF2B5EF4-FFF2-40B4-BE49-F238E27FC236}">
                <a16:creationId xmlns:a16="http://schemas.microsoft.com/office/drawing/2014/main" id="{4EA9C7FC-FD0E-4694-B8F9-B6D114886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14" y="208654"/>
            <a:ext cx="5222792" cy="290984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opts United | الأقباط متحدون | نهر النيل وقدماء المصريين .. حضارة ومجد">
            <a:extLst>
              <a:ext uri="{FF2B5EF4-FFF2-40B4-BE49-F238E27FC236}">
                <a16:creationId xmlns:a16="http://schemas.microsoft.com/office/drawing/2014/main" id="{55EA7056-A86A-42D3-B153-E2E77DCA3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035" y="3358660"/>
            <a:ext cx="4696576" cy="335985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9B2B971C-1710-4E4E-B7CB-2EFCBBDDD217}"/>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CC49E136-9F25-4473-8A96-B42B1CE277FA}"/>
              </a:ext>
            </a:extLst>
          </p:cNvPr>
          <p:cNvSpPr>
            <a:spLocks noGrp="1"/>
          </p:cNvSpPr>
          <p:nvPr>
            <p:ph type="sldNum" sz="quarter" idx="12"/>
          </p:nvPr>
        </p:nvSpPr>
        <p:spPr/>
        <p:txBody>
          <a:bodyPr/>
          <a:lstStyle/>
          <a:p>
            <a:fld id="{E649F942-265C-45EB-8554-AE749687953E}" type="slidenum">
              <a:rPr lang="en-US" b="1" smtClean="0">
                <a:solidFill>
                  <a:srgbClr val="FF0000"/>
                </a:solidFill>
              </a:rPr>
              <a:t>3</a:t>
            </a:fld>
            <a:endParaRPr lang="en-US" b="1">
              <a:solidFill>
                <a:srgbClr val="FF0000"/>
              </a:solidFill>
            </a:endParaRPr>
          </a:p>
        </p:txBody>
      </p:sp>
    </p:spTree>
    <p:extLst>
      <p:ext uri="{BB962C8B-B14F-4D97-AF65-F5344CB8AC3E}">
        <p14:creationId xmlns:p14="http://schemas.microsoft.com/office/powerpoint/2010/main" val="277372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3BC1CF-054F-4074-8FA7-A704C97BEBE6}"/>
              </a:ext>
            </a:extLst>
          </p:cNvPr>
          <p:cNvSpPr txBox="1"/>
          <p:nvPr/>
        </p:nvSpPr>
        <p:spPr>
          <a:xfrm>
            <a:off x="321212" y="1299719"/>
            <a:ext cx="11549575" cy="4524315"/>
          </a:xfrm>
          <a:prstGeom prst="rect">
            <a:avLst/>
          </a:prstGeom>
          <a:noFill/>
        </p:spPr>
        <p:txBody>
          <a:bodyPr wrap="square">
            <a:spAutoFit/>
          </a:bodyPr>
          <a:lstStyle/>
          <a:p>
            <a:pPr marL="609600" indent="-609600" algn="r" rtl="1" eaLnBrk="1" hangingPunct="1">
              <a:spcBef>
                <a:spcPts val="0"/>
              </a:spcBef>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إن أكثر الدلائل التاريخية تشير إلى أن مبدأ و منبت ألحضارة كان في منطقتين</a:t>
            </a:r>
            <a:r>
              <a:rPr lang="en-US" sz="3200" b="1" dirty="0">
                <a:latin typeface="Calibri" panose="020F0502020204030204" pitchFamily="34" charset="0"/>
                <a:cs typeface="Calibri" panose="020F0502020204030204" pitchFamily="34" charset="0"/>
              </a:rPr>
              <a:t>;</a:t>
            </a:r>
            <a:r>
              <a:rPr lang="ar-JO" sz="3200" b="1" dirty="0">
                <a:latin typeface="Calibri" panose="020F0502020204030204" pitchFamily="34" charset="0"/>
                <a:cs typeface="Calibri" panose="020F0502020204030204" pitchFamily="34" charset="0"/>
              </a:rPr>
              <a:t> هما:</a:t>
            </a:r>
          </a:p>
          <a:p>
            <a:pPr marL="609600" indent="-609600" algn="r" rtl="1" eaLnBrk="1" hangingPunct="1">
              <a:spcBef>
                <a:spcPts val="0"/>
              </a:spcBef>
              <a:defRPr/>
            </a:pPr>
            <a:r>
              <a:rPr lang="ar-JO" sz="3200" b="1" dirty="0">
                <a:latin typeface="Calibri" panose="020F0502020204030204" pitchFamily="34" charset="0"/>
                <a:cs typeface="Calibri" panose="020F0502020204030204" pitchFamily="34" charset="0"/>
              </a:rPr>
              <a:t> وادي ألرافدين (العراق)</a:t>
            </a:r>
          </a:p>
          <a:p>
            <a:pPr marL="609600" indent="-609600" algn="r" rtl="1" eaLnBrk="1" hangingPunct="1">
              <a:spcBef>
                <a:spcPts val="0"/>
              </a:spcBef>
              <a:defRPr/>
            </a:pPr>
            <a:r>
              <a:rPr lang="ar-JO" sz="3200" b="1" dirty="0">
                <a:latin typeface="Calibri" panose="020F0502020204030204" pitchFamily="34" charset="0"/>
                <a:cs typeface="Calibri" panose="020F0502020204030204" pitchFamily="34" charset="0"/>
              </a:rPr>
              <a:t> وادي ألنيل (مصر).</a:t>
            </a:r>
          </a:p>
          <a:p>
            <a:pPr marL="609600" indent="-609600" algn="r" rtl="1" eaLnBrk="1" hangingPunct="1">
              <a:spcBef>
                <a:spcPts val="0"/>
              </a:spcBef>
              <a:buFont typeface="Wingdings" panose="05000000000000000000" pitchFamily="2" charset="2"/>
              <a:buNone/>
              <a:defRPr/>
            </a:pPr>
            <a:r>
              <a:rPr lang="ar-JO" sz="3200" b="1" dirty="0">
                <a:latin typeface="Calibri" panose="020F0502020204030204" pitchFamily="34" charset="0"/>
                <a:cs typeface="Calibri" panose="020F0502020204030204" pitchFamily="34" charset="0"/>
              </a:rPr>
              <a:t>  إن ذلك يعود لما يقرب من أربعة آلاف سنة قبل الميلاد</a:t>
            </a:r>
            <a:r>
              <a:rPr lang="ar-JO" sz="3200" dirty="0">
                <a:latin typeface="Calibri" panose="020F0502020204030204" pitchFamily="34" charset="0"/>
                <a:cs typeface="Calibri" panose="020F0502020204030204" pitchFamily="34" charset="0"/>
              </a:rPr>
              <a:t>, </a:t>
            </a:r>
            <a:r>
              <a:rPr lang="ar-JO" sz="3200" b="1" dirty="0">
                <a:latin typeface="Calibri" panose="020F0502020204030204" pitchFamily="34" charset="0"/>
                <a:cs typeface="Calibri" panose="020F0502020204030204" pitchFamily="34" charset="0"/>
              </a:rPr>
              <a:t>حيث ازدهرت حضارة قائمة بذاتها في كلا الواديين. و قد تفاعلت هاتان الحضارتان بسبب:</a:t>
            </a:r>
          </a:p>
          <a:p>
            <a:pPr marL="404813" indent="-404813" algn="r" rtl="1" eaLnBrk="1" hangingPunct="1">
              <a:spcBef>
                <a:spcPts val="0"/>
              </a:spcBef>
              <a:buClr>
                <a:srgbClr val="FF3300"/>
              </a:buClr>
              <a:buFont typeface="Wingdings" panose="05000000000000000000" pitchFamily="2" charset="2"/>
              <a:buBlip>
                <a:blip r:embed="rId2"/>
              </a:buBlip>
              <a:defRPr/>
            </a:pPr>
            <a:r>
              <a:rPr lang="ar-JO" sz="3200" b="1" dirty="0">
                <a:effectLst/>
                <a:latin typeface="Calibri" panose="020F0502020204030204" pitchFamily="34" charset="0"/>
                <a:cs typeface="Calibri" panose="020F0502020204030204" pitchFamily="34" charset="0"/>
              </a:rPr>
              <a:t>   التبادل التجاري</a:t>
            </a:r>
          </a:p>
          <a:p>
            <a:pPr marL="404813" indent="-404813" algn="r" rtl="1" eaLnBrk="1" hangingPunct="1">
              <a:spcBef>
                <a:spcPts val="0"/>
              </a:spcBef>
              <a:buClr>
                <a:srgbClr val="FF3300"/>
              </a:buClr>
              <a:buFont typeface="Wingdings" panose="05000000000000000000" pitchFamily="2" charset="2"/>
              <a:buBlip>
                <a:blip r:embed="rId2"/>
              </a:buBlip>
              <a:defRPr/>
            </a:pPr>
            <a:r>
              <a:rPr lang="ar-JO" sz="3200" b="1" dirty="0">
                <a:latin typeface="Calibri" panose="020F0502020204030204" pitchFamily="34" charset="0"/>
                <a:cs typeface="Calibri" panose="020F0502020204030204" pitchFamily="34" charset="0"/>
              </a:rPr>
              <a:t>  الزيارات</a:t>
            </a:r>
          </a:p>
          <a:p>
            <a:pPr marL="404813" indent="-404813" algn="r" rtl="1" eaLnBrk="1" hangingPunct="1">
              <a:spcBef>
                <a:spcPts val="0"/>
              </a:spcBef>
              <a:buClr>
                <a:srgbClr val="FF3300"/>
              </a:buClr>
              <a:buFont typeface="Wingdings" panose="05000000000000000000" pitchFamily="2" charset="2"/>
              <a:buBlip>
                <a:blip r:embed="rId2"/>
              </a:buBlip>
              <a:defRPr/>
            </a:pPr>
            <a:r>
              <a:rPr lang="ar-JO" sz="3200" b="1" dirty="0">
                <a:latin typeface="Calibri" panose="020F0502020204030204" pitchFamily="34" charset="0"/>
                <a:cs typeface="Calibri" panose="020F0502020204030204" pitchFamily="34" charset="0"/>
              </a:rPr>
              <a:t>  الحروب</a:t>
            </a:r>
          </a:p>
          <a:p>
            <a:pPr marL="404813" indent="-404813" algn="r" rtl="1" eaLnBrk="1" hangingPunct="1">
              <a:spcBef>
                <a:spcPts val="0"/>
              </a:spcBef>
              <a:buClr>
                <a:srgbClr val="FF3300"/>
              </a:buClr>
              <a:buFont typeface="Wingdings" panose="05000000000000000000" pitchFamily="2" charset="2"/>
              <a:buBlip>
                <a:blip r:embed="rId2"/>
              </a:buBlip>
              <a:defRPr/>
            </a:pPr>
            <a:r>
              <a:rPr lang="ar-JO" sz="3200" b="1" dirty="0">
                <a:latin typeface="Calibri" panose="020F0502020204030204" pitchFamily="34" charset="0"/>
                <a:cs typeface="Calibri" panose="020F0502020204030204" pitchFamily="34" charset="0"/>
              </a:rPr>
              <a:t>  مواسم الجفاف.</a:t>
            </a:r>
            <a:endParaRPr lang="en-US" sz="3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233A271-EE48-4C5E-A26E-13CC1A3A6F79}"/>
              </a:ext>
            </a:extLst>
          </p:cNvPr>
          <p:cNvSpPr txBox="1"/>
          <p:nvPr/>
        </p:nvSpPr>
        <p:spPr>
          <a:xfrm>
            <a:off x="8623496" y="188126"/>
            <a:ext cx="2788919" cy="646331"/>
          </a:xfrm>
          <a:prstGeom prst="rect">
            <a:avLst/>
          </a:prstGeom>
          <a:noFill/>
          <a:ln w="76200">
            <a:solidFill>
              <a:schemeClr val="accent1"/>
            </a:solidFill>
          </a:ln>
        </p:spPr>
        <p:txBody>
          <a:bodyPr wrap="square">
            <a:spAutoFit/>
          </a:bodyPr>
          <a:lstStyle/>
          <a:p>
            <a:pPr algn="r" rtl="1"/>
            <a:r>
              <a:rPr lang="ar-JO" sz="3600" b="1" dirty="0">
                <a:solidFill>
                  <a:srgbClr val="FF0000"/>
                </a:solidFill>
                <a:latin typeface="Calibri" panose="020F0502020204030204" pitchFamily="34" charset="0"/>
                <a:cs typeface="Calibri" panose="020F0502020204030204" pitchFamily="34" charset="0"/>
              </a:rPr>
              <a:t>تأريخ الحضارات</a:t>
            </a:r>
            <a:endParaRPr lang="en-US" sz="3600" dirty="0">
              <a:solidFill>
                <a:srgbClr val="FF0000"/>
              </a:solidFill>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7B80B7D4-DC94-41E4-87F7-432E0B9D2868}"/>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6CFCB782-E498-49C0-88EF-27D35218AE92}"/>
              </a:ext>
            </a:extLst>
          </p:cNvPr>
          <p:cNvSpPr>
            <a:spLocks noGrp="1"/>
          </p:cNvSpPr>
          <p:nvPr>
            <p:ph type="sldNum" sz="quarter" idx="12"/>
          </p:nvPr>
        </p:nvSpPr>
        <p:spPr/>
        <p:txBody>
          <a:bodyPr/>
          <a:lstStyle/>
          <a:p>
            <a:fld id="{E649F942-265C-45EB-8554-AE749687953E}" type="slidenum">
              <a:rPr lang="en-US" b="1" smtClean="0">
                <a:solidFill>
                  <a:srgbClr val="FF0000"/>
                </a:solidFill>
              </a:rPr>
              <a:t>4</a:t>
            </a:fld>
            <a:endParaRPr lang="en-US" b="1">
              <a:solidFill>
                <a:srgbClr val="FF0000"/>
              </a:solidFill>
            </a:endParaRPr>
          </a:p>
        </p:txBody>
      </p:sp>
    </p:spTree>
    <p:extLst>
      <p:ext uri="{BB962C8B-B14F-4D97-AF65-F5344CB8AC3E}">
        <p14:creationId xmlns:p14="http://schemas.microsoft.com/office/powerpoint/2010/main" val="83600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FD6CE4-48A5-4A69-AB80-82000B8E9436}"/>
              </a:ext>
            </a:extLst>
          </p:cNvPr>
          <p:cNvSpPr txBox="1"/>
          <p:nvPr/>
        </p:nvSpPr>
        <p:spPr>
          <a:xfrm>
            <a:off x="70340" y="920621"/>
            <a:ext cx="11985674" cy="5016758"/>
          </a:xfrm>
          <a:prstGeom prst="rect">
            <a:avLst/>
          </a:prstGeom>
          <a:noFill/>
        </p:spPr>
        <p:txBody>
          <a:bodyPr wrap="square">
            <a:spAutoFit/>
          </a:bodyPr>
          <a:lstStyle/>
          <a:p>
            <a:pPr algn="r" rtl="1"/>
            <a:r>
              <a:rPr lang="ar-JO" sz="3200" b="1" i="0" dirty="0">
                <a:solidFill>
                  <a:srgbClr val="202122"/>
                </a:solidFill>
                <a:effectLst/>
                <a:latin typeface="Calibri" panose="020F0502020204030204" pitchFamily="34" charset="0"/>
                <a:cs typeface="Calibri" panose="020F0502020204030204" pitchFamily="34" charset="0"/>
              </a:rPr>
              <a:t>الحضارات القديمة هو مصطلح يشير إلى الحضارات التي كانت موجودة في العالم القديم (أفريقيا وآسيا وأوروبا) و قبل اكتشاف قارة أمريكا أي الحضارة التي تأسست منذ 3,000 سنة قبل الميلاد. </a:t>
            </a:r>
          </a:p>
          <a:p>
            <a:pPr algn="r" rtl="1"/>
            <a:endParaRPr lang="ar-JO" sz="3200" b="1" dirty="0">
              <a:solidFill>
                <a:srgbClr val="202122"/>
              </a:solidFill>
              <a:latin typeface="Calibri" panose="020F0502020204030204" pitchFamily="34" charset="0"/>
              <a:cs typeface="Calibri" panose="020F0502020204030204" pitchFamily="34" charset="0"/>
            </a:endParaRPr>
          </a:p>
          <a:p>
            <a:pPr algn="r" rtl="1"/>
            <a:r>
              <a:rPr lang="ar-JO" sz="3200" b="1" i="0" dirty="0">
                <a:solidFill>
                  <a:srgbClr val="202122"/>
                </a:solidFill>
                <a:effectLst/>
                <a:latin typeface="Calibri" panose="020F0502020204030204" pitchFamily="34" charset="0"/>
                <a:cs typeface="Calibri" panose="020F0502020204030204" pitchFamily="34" charset="0"/>
              </a:rPr>
              <a:t>وقد شهدت هذه الحضارات توسعا تاريخيا كبيرا وتطورا حضاريا واسعا في مجال العلوم والفنون وتطور المجتمعات. وأهم التطورات التي تبرز في حضارات العالم القديم هي العمارة وأهمها </a:t>
            </a:r>
            <a:r>
              <a:rPr lang="ar-JO" sz="3200" b="1" i="0" u="none" strike="noStrike" dirty="0">
                <a:solidFill>
                  <a:srgbClr val="0B0080"/>
                </a:solidFill>
                <a:effectLst/>
                <a:latin typeface="Calibri" panose="020F0502020204030204" pitchFamily="34" charset="0"/>
                <a:cs typeface="Calibri" panose="020F0502020204030204" pitchFamily="34" charset="0"/>
                <a:hlinkClick r:id="rId2" tooltip="الأهرامات المصرية"/>
              </a:rPr>
              <a:t>الأهرامات المصرية</a:t>
            </a:r>
            <a:r>
              <a:rPr lang="ar-JO" sz="3200" b="1" i="0" dirty="0">
                <a:solidFill>
                  <a:srgbClr val="202122"/>
                </a:solidFill>
                <a:effectLst/>
                <a:latin typeface="Calibri" panose="020F0502020204030204" pitchFamily="34" charset="0"/>
                <a:cs typeface="Calibri" panose="020F0502020204030204" pitchFamily="34" charset="0"/>
              </a:rPr>
              <a:t> التي أصبحت تصنف ضمن عجائب الدنيا السبع وهي الوحيدة التي لا تزال قائمة. معبد الإلهة </a:t>
            </a:r>
            <a:r>
              <a:rPr lang="ar-JO" sz="3200" b="1" i="0" u="none" strike="noStrike" dirty="0">
                <a:solidFill>
                  <a:srgbClr val="0B0080"/>
                </a:solidFill>
                <a:effectLst/>
                <a:latin typeface="Calibri" panose="020F0502020204030204" pitchFamily="34" charset="0"/>
                <a:cs typeface="Calibri" panose="020F0502020204030204" pitchFamily="34" charset="0"/>
                <a:hlinkClick r:id="rId3" tooltip="أثينا"/>
              </a:rPr>
              <a:t>أثينا</a:t>
            </a:r>
            <a:r>
              <a:rPr lang="ar-JO" sz="3200" b="1" i="0" dirty="0">
                <a:solidFill>
                  <a:srgbClr val="202122"/>
                </a:solidFill>
                <a:effectLst/>
                <a:latin typeface="Calibri" panose="020F0502020204030204" pitchFamily="34" charset="0"/>
                <a:cs typeface="Calibri" panose="020F0502020204030204" pitchFamily="34" charset="0"/>
              </a:rPr>
              <a:t> .</a:t>
            </a:r>
            <a:r>
              <a:rPr lang="ar-JO" sz="3200" b="1" i="0" u="none" strike="noStrike" dirty="0">
                <a:solidFill>
                  <a:srgbClr val="0B0080"/>
                </a:solidFill>
                <a:effectLst/>
                <a:latin typeface="Calibri" panose="020F0502020204030204" pitchFamily="34" charset="0"/>
                <a:cs typeface="Calibri" panose="020F0502020204030204" pitchFamily="34" charset="0"/>
                <a:hlinkClick r:id="rId4" tooltip="حدائق بابل المعلقة"/>
              </a:rPr>
              <a:t>حدائق بابل المعلقة</a:t>
            </a:r>
            <a:r>
              <a:rPr lang="ar-JO" sz="3200" b="1" i="0" dirty="0">
                <a:solidFill>
                  <a:srgbClr val="202122"/>
                </a:solidFill>
                <a:effectLst/>
                <a:latin typeface="Calibri" panose="020F0502020204030204" pitchFamily="34" charset="0"/>
                <a:cs typeface="Calibri" panose="020F0502020204030204" pitchFamily="34" charset="0"/>
              </a:rPr>
              <a:t>.</a:t>
            </a:r>
            <a:r>
              <a:rPr lang="ar-JO" sz="3200" b="1" i="0" u="none" strike="noStrike" dirty="0">
                <a:solidFill>
                  <a:srgbClr val="0B0080"/>
                </a:solidFill>
                <a:effectLst/>
                <a:latin typeface="Calibri" panose="020F0502020204030204" pitchFamily="34" charset="0"/>
                <a:cs typeface="Calibri" panose="020F0502020204030204" pitchFamily="34" charset="0"/>
                <a:hlinkClick r:id="rId5" tooltip="الكولوسيوم"/>
              </a:rPr>
              <a:t>الكولوسيوم</a:t>
            </a:r>
            <a:r>
              <a:rPr lang="ar-JO" sz="3200" b="1" i="0" dirty="0">
                <a:solidFill>
                  <a:srgbClr val="202122"/>
                </a:solidFill>
                <a:effectLst/>
                <a:latin typeface="Calibri" panose="020F0502020204030204" pitchFamily="34" charset="0"/>
                <a:cs typeface="Calibri" panose="020F0502020204030204" pitchFamily="34" charset="0"/>
              </a:rPr>
              <a:t>.</a:t>
            </a:r>
            <a:r>
              <a:rPr lang="ar-JO" sz="3200" b="1" i="0" u="none" strike="noStrike" dirty="0">
                <a:solidFill>
                  <a:srgbClr val="0B0080"/>
                </a:solidFill>
                <a:effectLst/>
                <a:latin typeface="Calibri" panose="020F0502020204030204" pitchFamily="34" charset="0"/>
                <a:cs typeface="Calibri" panose="020F0502020204030204" pitchFamily="34" charset="0"/>
                <a:hlinkClick r:id="rId6" tooltip="تاج محل"/>
              </a:rPr>
              <a:t>تاج محل</a:t>
            </a:r>
            <a:r>
              <a:rPr lang="ar-JO" sz="3200" b="1" i="0" dirty="0">
                <a:solidFill>
                  <a:srgbClr val="202122"/>
                </a:solidFill>
                <a:effectLst/>
                <a:latin typeface="Calibri" panose="020F0502020204030204" pitchFamily="34" charset="0"/>
                <a:cs typeface="Calibri" panose="020F0502020204030204" pitchFamily="34" charset="0"/>
              </a:rPr>
              <a:t> .</a:t>
            </a:r>
            <a:r>
              <a:rPr lang="ar-JO" sz="3200" b="1" i="0" u="none" strike="noStrike" dirty="0">
                <a:solidFill>
                  <a:srgbClr val="0B0080"/>
                </a:solidFill>
                <a:effectLst/>
                <a:latin typeface="Calibri" panose="020F0502020204030204" pitchFamily="34" charset="0"/>
                <a:cs typeface="Calibri" panose="020F0502020204030204" pitchFamily="34" charset="0"/>
                <a:hlinkClick r:id="rId7" tooltip="سور الصين العظيم"/>
              </a:rPr>
              <a:t>سور الصين العظيم</a:t>
            </a:r>
            <a:r>
              <a:rPr lang="ar-JO" sz="3200" b="1" i="0" dirty="0">
                <a:solidFill>
                  <a:srgbClr val="202122"/>
                </a:solidFill>
                <a:effectLst/>
                <a:latin typeface="Calibri" panose="020F0502020204030204" pitchFamily="34" charset="0"/>
                <a:cs typeface="Calibri" panose="020F0502020204030204" pitchFamily="34" charset="0"/>
              </a:rPr>
              <a:t> والكثير من الأبنية والعمارات. وكذلك الفنون المتعددة </a:t>
            </a:r>
            <a:r>
              <a:rPr lang="ar-JO" sz="3200" b="1" i="0" u="none" strike="noStrike" dirty="0">
                <a:solidFill>
                  <a:srgbClr val="0B0080"/>
                </a:solidFill>
                <a:effectLst/>
                <a:latin typeface="Calibri" panose="020F0502020204030204" pitchFamily="34" charset="0"/>
                <a:cs typeface="Calibri" panose="020F0502020204030204" pitchFamily="34" charset="0"/>
                <a:hlinkClick r:id="rId8" tooltip="الرسم"/>
              </a:rPr>
              <a:t>كالرسم</a:t>
            </a:r>
            <a:r>
              <a:rPr lang="ar-JO" sz="3200" b="1" i="0" dirty="0">
                <a:solidFill>
                  <a:srgbClr val="202122"/>
                </a:solidFill>
                <a:effectLst/>
                <a:latin typeface="Calibri" panose="020F0502020204030204" pitchFamily="34" charset="0"/>
                <a:cs typeface="Calibri" panose="020F0502020204030204" pitchFamily="34" charset="0"/>
              </a:rPr>
              <a:t> </a:t>
            </a:r>
            <a:r>
              <a:rPr lang="ar-JO" sz="3200" b="1" i="0" u="none" strike="noStrike" dirty="0">
                <a:solidFill>
                  <a:srgbClr val="0B0080"/>
                </a:solidFill>
                <a:effectLst/>
                <a:latin typeface="Calibri" panose="020F0502020204030204" pitchFamily="34" charset="0"/>
                <a:cs typeface="Calibri" panose="020F0502020204030204" pitchFamily="34" charset="0"/>
                <a:hlinkClick r:id="rId9" tooltip="النحت"/>
              </a:rPr>
              <a:t>والنحت</a:t>
            </a:r>
            <a:r>
              <a:rPr lang="ar-JO" sz="3200" b="1" i="0" dirty="0">
                <a:solidFill>
                  <a:srgbClr val="202122"/>
                </a:solidFill>
                <a:effectLst/>
                <a:latin typeface="Calibri" panose="020F0502020204030204" pitchFamily="34" charset="0"/>
                <a:cs typeface="Calibri" panose="020F0502020204030204" pitchFamily="34" charset="0"/>
              </a:rPr>
              <a:t> </a:t>
            </a:r>
            <a:r>
              <a:rPr lang="ar-JO" sz="3200" b="1" i="0" u="none" strike="noStrike" dirty="0">
                <a:solidFill>
                  <a:srgbClr val="0B0080"/>
                </a:solidFill>
                <a:effectLst/>
                <a:latin typeface="Calibri" panose="020F0502020204030204" pitchFamily="34" charset="0"/>
                <a:cs typeface="Calibri" panose="020F0502020204030204" pitchFamily="34" charset="0"/>
                <a:hlinkClick r:id="rId10" tooltip="مسرح إغريقي"/>
              </a:rPr>
              <a:t>والمسرح القديم</a:t>
            </a:r>
            <a:r>
              <a:rPr lang="ar-JO" sz="3200" b="1" i="0" dirty="0">
                <a:solidFill>
                  <a:srgbClr val="202122"/>
                </a:solidFill>
                <a:effectLst/>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B18D15B-B3BA-455C-83C4-ACC33002E4ED}"/>
              </a:ext>
            </a:extLst>
          </p:cNvPr>
          <p:cNvSpPr txBox="1"/>
          <p:nvPr/>
        </p:nvSpPr>
        <p:spPr>
          <a:xfrm>
            <a:off x="8721969" y="188126"/>
            <a:ext cx="2690446" cy="646331"/>
          </a:xfrm>
          <a:prstGeom prst="rect">
            <a:avLst/>
          </a:prstGeom>
          <a:noFill/>
          <a:ln w="76200">
            <a:solidFill>
              <a:schemeClr val="accent1"/>
            </a:solidFill>
          </a:ln>
        </p:spPr>
        <p:txBody>
          <a:bodyPr wrap="square">
            <a:spAutoFit/>
          </a:bodyPr>
          <a:lstStyle/>
          <a:p>
            <a:pPr algn="r" rtl="1"/>
            <a:r>
              <a:rPr lang="ar-JO" sz="3600" b="1" dirty="0">
                <a:solidFill>
                  <a:srgbClr val="FF0000"/>
                </a:solidFill>
                <a:latin typeface="Arial Black" panose="020B0A04020102020204" pitchFamily="34" charset="0"/>
              </a:rPr>
              <a:t>تأريخ الحضارات</a:t>
            </a:r>
            <a:endParaRPr lang="en-US" sz="3600" dirty="0">
              <a:solidFill>
                <a:srgbClr val="FF0000"/>
              </a:solidFill>
              <a:latin typeface="Arial Black" panose="020B0A04020102020204" pitchFamily="34" charset="0"/>
            </a:endParaRPr>
          </a:p>
        </p:txBody>
      </p:sp>
      <p:sp>
        <p:nvSpPr>
          <p:cNvPr id="2" name="Date Placeholder 1">
            <a:extLst>
              <a:ext uri="{FF2B5EF4-FFF2-40B4-BE49-F238E27FC236}">
                <a16:creationId xmlns:a16="http://schemas.microsoft.com/office/drawing/2014/main" id="{DDD82946-BE31-4617-8FB0-83916541B22C}"/>
              </a:ext>
            </a:extLst>
          </p:cNvPr>
          <p:cNvSpPr>
            <a:spLocks noGrp="1"/>
          </p:cNvSpPr>
          <p:nvPr>
            <p:ph type="dt" sz="half" idx="10"/>
          </p:nvPr>
        </p:nvSpPr>
        <p:spPr/>
        <p:txBody>
          <a:bodyPr/>
          <a:lstStyle/>
          <a:p>
            <a:r>
              <a:rPr lang="en-US" b="1">
                <a:solidFill>
                  <a:srgbClr val="FF0000"/>
                </a:solidFill>
              </a:rPr>
              <a:t>18 October 2020</a:t>
            </a:r>
          </a:p>
        </p:txBody>
      </p:sp>
      <p:sp>
        <p:nvSpPr>
          <p:cNvPr id="4" name="Slide Number Placeholder 3">
            <a:extLst>
              <a:ext uri="{FF2B5EF4-FFF2-40B4-BE49-F238E27FC236}">
                <a16:creationId xmlns:a16="http://schemas.microsoft.com/office/drawing/2014/main" id="{B32ED21E-D152-4EB9-99D9-65C3265FD5BE}"/>
              </a:ext>
            </a:extLst>
          </p:cNvPr>
          <p:cNvSpPr>
            <a:spLocks noGrp="1"/>
          </p:cNvSpPr>
          <p:nvPr>
            <p:ph type="sldNum" sz="quarter" idx="12"/>
          </p:nvPr>
        </p:nvSpPr>
        <p:spPr/>
        <p:txBody>
          <a:bodyPr/>
          <a:lstStyle/>
          <a:p>
            <a:fld id="{E649F942-265C-45EB-8554-AE749687953E}" type="slidenum">
              <a:rPr lang="en-US" b="1" smtClean="0">
                <a:solidFill>
                  <a:srgbClr val="FF0000"/>
                </a:solidFill>
              </a:rPr>
              <a:t>5</a:t>
            </a:fld>
            <a:endParaRPr lang="en-US" b="1">
              <a:solidFill>
                <a:srgbClr val="FF0000"/>
              </a:solidFill>
            </a:endParaRPr>
          </a:p>
        </p:txBody>
      </p:sp>
    </p:spTree>
    <p:extLst>
      <p:ext uri="{BB962C8B-B14F-4D97-AF65-F5344CB8AC3E}">
        <p14:creationId xmlns:p14="http://schemas.microsoft.com/office/powerpoint/2010/main" val="148428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75ABE-0437-47E2-BBEC-10F0D39B5D03}"/>
              </a:ext>
            </a:extLst>
          </p:cNvPr>
          <p:cNvSpPr txBox="1"/>
          <p:nvPr/>
        </p:nvSpPr>
        <p:spPr>
          <a:xfrm>
            <a:off x="239152" y="112426"/>
            <a:ext cx="11788727" cy="2677656"/>
          </a:xfrm>
          <a:prstGeom prst="rect">
            <a:avLst/>
          </a:prstGeom>
          <a:noFill/>
        </p:spPr>
        <p:txBody>
          <a:bodyPr wrap="square">
            <a:spAutoFit/>
          </a:bodyPr>
          <a:lstStyle/>
          <a:p>
            <a:pPr algn="r" rtl="1"/>
            <a:r>
              <a:rPr lang="ar-JO" sz="4000" b="1" i="0" dirty="0">
                <a:solidFill>
                  <a:srgbClr val="FF0000"/>
                </a:solidFill>
                <a:effectLst/>
                <a:latin typeface="Calibri" panose="020F0502020204030204" pitchFamily="34" charset="0"/>
                <a:cs typeface="Calibri" panose="020F0502020204030204" pitchFamily="34" charset="0"/>
              </a:rPr>
              <a:t>موطن وتاريخ الحضارات القديمة</a:t>
            </a:r>
          </a:p>
          <a:p>
            <a:pPr marL="457200" indent="-457200" algn="r" rtl="1">
              <a:buFont typeface="Wingdings" panose="05000000000000000000" pitchFamily="2" charset="2"/>
              <a:buChar char="ü"/>
            </a:pPr>
            <a:r>
              <a:rPr lang="ar-JO" sz="3200" b="1" i="0" dirty="0">
                <a:solidFill>
                  <a:srgbClr val="202122"/>
                </a:solidFill>
                <a:effectLst/>
                <a:latin typeface="Calibri" panose="020F0502020204030204" pitchFamily="34" charset="0"/>
                <a:cs typeface="Calibri" panose="020F0502020204030204" pitchFamily="34" charset="0"/>
              </a:rPr>
              <a:t>يرجع اسم الحضارات القديمة إلى الحضارات التي تأسست في العالم القديم (</a:t>
            </a:r>
            <a:r>
              <a:rPr lang="ar-JO" sz="3200" b="1" i="0" u="none" strike="noStrike" dirty="0">
                <a:solidFill>
                  <a:srgbClr val="0B0080"/>
                </a:solidFill>
                <a:effectLst/>
                <a:latin typeface="Calibri" panose="020F0502020204030204" pitchFamily="34" charset="0"/>
                <a:cs typeface="Calibri" panose="020F0502020204030204" pitchFamily="34" charset="0"/>
                <a:hlinkClick r:id="rId2" tooltip="أوروبا"/>
              </a:rPr>
              <a:t>أوروبا</a:t>
            </a:r>
            <a:r>
              <a:rPr lang="ar-JO" sz="3200" b="1" i="0" dirty="0">
                <a:solidFill>
                  <a:srgbClr val="202122"/>
                </a:solidFill>
                <a:effectLst/>
                <a:latin typeface="Calibri" panose="020F0502020204030204" pitchFamily="34" charset="0"/>
                <a:cs typeface="Calibri" panose="020F0502020204030204" pitchFamily="34" charset="0"/>
              </a:rPr>
              <a:t> -</a:t>
            </a:r>
            <a:r>
              <a:rPr lang="ar-JO" sz="3200" b="1" i="0" u="none" strike="noStrike" dirty="0">
                <a:solidFill>
                  <a:srgbClr val="0B0080"/>
                </a:solidFill>
                <a:effectLst/>
                <a:latin typeface="Calibri" panose="020F0502020204030204" pitchFamily="34" charset="0"/>
                <a:cs typeface="Calibri" panose="020F0502020204030204" pitchFamily="34" charset="0"/>
                <a:hlinkClick r:id="rId3" tooltip="أفريقيا"/>
              </a:rPr>
              <a:t>أفريقيا</a:t>
            </a:r>
            <a:r>
              <a:rPr lang="ar-JO" sz="3200" b="1" i="0" dirty="0">
                <a:solidFill>
                  <a:srgbClr val="202122"/>
                </a:solidFill>
                <a:effectLst/>
                <a:latin typeface="Calibri" panose="020F0502020204030204" pitchFamily="34" charset="0"/>
                <a:cs typeface="Calibri" panose="020F0502020204030204" pitchFamily="34" charset="0"/>
              </a:rPr>
              <a:t>- </a:t>
            </a:r>
            <a:r>
              <a:rPr lang="ar-JO" sz="3200" b="1" i="0" u="none" strike="noStrike" dirty="0">
                <a:solidFill>
                  <a:srgbClr val="0B0080"/>
                </a:solidFill>
                <a:effectLst/>
                <a:latin typeface="Calibri" panose="020F0502020204030204" pitchFamily="34" charset="0"/>
                <a:cs typeface="Calibri" panose="020F0502020204030204" pitchFamily="34" charset="0"/>
                <a:hlinkClick r:id="rId4" tooltip="آسيا"/>
              </a:rPr>
              <a:t>آسيا</a:t>
            </a:r>
            <a:r>
              <a:rPr lang="ar-JO" sz="3200" b="1" i="0" dirty="0">
                <a:solidFill>
                  <a:srgbClr val="202122"/>
                </a:solidFill>
                <a:effectLst/>
                <a:latin typeface="Calibri" panose="020F0502020204030204" pitchFamily="34" charset="0"/>
                <a:cs typeface="Calibri" panose="020F0502020204030204" pitchFamily="34" charset="0"/>
              </a:rPr>
              <a:t>) و كانت كل الحضارات تطل على البحر الأبيض المتوسط باستثناء حضارتي الصين والهند وذلك يربط بين الزمان والمكان و تاريخ الحضارات القديمة هو 3000 سنة قبل الميلاد.</a:t>
            </a:r>
          </a:p>
        </p:txBody>
      </p:sp>
      <p:pic>
        <p:nvPicPr>
          <p:cNvPr id="2050" name="Picture 2">
            <a:extLst>
              <a:ext uri="{FF2B5EF4-FFF2-40B4-BE49-F238E27FC236}">
                <a16:creationId xmlns:a16="http://schemas.microsoft.com/office/drawing/2014/main" id="{2D6003D6-12E7-417A-9D33-CAEC9E88D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168" y="2635342"/>
            <a:ext cx="4787706" cy="359078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142F144-A3FA-4A48-9858-2FCCC3E910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529" y="2907442"/>
            <a:ext cx="4586654" cy="378399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DEB9013-3048-41A1-9239-B274D401598D}"/>
              </a:ext>
            </a:extLst>
          </p:cNvPr>
          <p:cNvSpPr>
            <a:spLocks noGrp="1"/>
          </p:cNvSpPr>
          <p:nvPr>
            <p:ph type="dt" sz="half" idx="10"/>
          </p:nvPr>
        </p:nvSpPr>
        <p:spPr/>
        <p:txBody>
          <a:bodyPr/>
          <a:lstStyle/>
          <a:p>
            <a:r>
              <a:rPr lang="en-US">
                <a:solidFill>
                  <a:srgbClr val="FF0000"/>
                </a:solidFill>
              </a:rPr>
              <a:t>18 October 2020</a:t>
            </a:r>
            <a:endParaRPr lang="en-US" dirty="0">
              <a:solidFill>
                <a:srgbClr val="FF0000"/>
              </a:solidFill>
            </a:endParaRPr>
          </a:p>
        </p:txBody>
      </p:sp>
      <p:sp>
        <p:nvSpPr>
          <p:cNvPr id="4" name="Slide Number Placeholder 3">
            <a:extLst>
              <a:ext uri="{FF2B5EF4-FFF2-40B4-BE49-F238E27FC236}">
                <a16:creationId xmlns:a16="http://schemas.microsoft.com/office/drawing/2014/main" id="{F96B62CA-D447-43A8-B382-BD909D102B3F}"/>
              </a:ext>
            </a:extLst>
          </p:cNvPr>
          <p:cNvSpPr>
            <a:spLocks noGrp="1"/>
          </p:cNvSpPr>
          <p:nvPr>
            <p:ph type="sldNum" sz="quarter" idx="12"/>
          </p:nvPr>
        </p:nvSpPr>
        <p:spPr/>
        <p:txBody>
          <a:bodyPr/>
          <a:lstStyle/>
          <a:p>
            <a:fld id="{E649F942-265C-45EB-8554-AE749687953E}" type="slidenum">
              <a:rPr lang="en-US" b="1" smtClean="0">
                <a:solidFill>
                  <a:srgbClr val="FF0000"/>
                </a:solidFill>
              </a:rPr>
              <a:t>6</a:t>
            </a:fld>
            <a:endParaRPr lang="en-US" b="1" dirty="0">
              <a:solidFill>
                <a:srgbClr val="FF0000"/>
              </a:solidFill>
            </a:endParaRPr>
          </a:p>
        </p:txBody>
      </p:sp>
    </p:spTree>
    <p:extLst>
      <p:ext uri="{BB962C8B-B14F-4D97-AF65-F5344CB8AC3E}">
        <p14:creationId xmlns:p14="http://schemas.microsoft.com/office/powerpoint/2010/main" val="350000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882EA4-B076-4FAD-B826-CE8EF66A2B8A}"/>
              </a:ext>
            </a:extLst>
          </p:cNvPr>
          <p:cNvSpPr txBox="1"/>
          <p:nvPr/>
        </p:nvSpPr>
        <p:spPr>
          <a:xfrm>
            <a:off x="7568418" y="61614"/>
            <a:ext cx="4318782" cy="1323439"/>
          </a:xfrm>
          <a:prstGeom prst="rect">
            <a:avLst/>
          </a:prstGeom>
          <a:noFill/>
          <a:ln w="57150">
            <a:solidFill>
              <a:schemeClr val="tx1"/>
            </a:solidFill>
          </a:ln>
        </p:spPr>
        <p:txBody>
          <a:bodyPr wrap="square">
            <a:spAutoFit/>
          </a:bodyPr>
          <a:lstStyle/>
          <a:p>
            <a:pPr algn="r" rtl="1"/>
            <a:r>
              <a:rPr lang="ar-JO" sz="4000" b="1" i="0" dirty="0">
                <a:solidFill>
                  <a:srgbClr val="FF0000"/>
                </a:solidFill>
                <a:effectLst/>
                <a:latin typeface="Calibri" panose="020F0502020204030204" pitchFamily="34" charset="0"/>
                <a:cs typeface="Calibri" panose="020F0502020204030204" pitchFamily="34" charset="0"/>
              </a:rPr>
              <a:t>أهم الحضارات القديمة</a:t>
            </a:r>
          </a:p>
          <a:p>
            <a:pPr marL="571500" indent="-571500" algn="r" rtl="1">
              <a:buFont typeface="Wingdings" panose="05000000000000000000" pitchFamily="2" charset="2"/>
              <a:buChar char="q"/>
            </a:pPr>
            <a:r>
              <a:rPr lang="ar-JO" sz="4000" b="1" i="0" dirty="0">
                <a:solidFill>
                  <a:srgbClr val="0070C0"/>
                </a:solidFill>
                <a:effectLst/>
                <a:latin typeface="Calibri" panose="020F0502020204030204" pitchFamily="34" charset="0"/>
                <a:cs typeface="Calibri" panose="020F0502020204030204" pitchFamily="34" charset="0"/>
              </a:rPr>
              <a:t>1 الحضارة السومرية</a:t>
            </a:r>
          </a:p>
        </p:txBody>
      </p:sp>
      <p:sp>
        <p:nvSpPr>
          <p:cNvPr id="5" name="TextBox 4">
            <a:extLst>
              <a:ext uri="{FF2B5EF4-FFF2-40B4-BE49-F238E27FC236}">
                <a16:creationId xmlns:a16="http://schemas.microsoft.com/office/drawing/2014/main" id="{1E4E07B1-0191-42B1-926D-23063B4D0937}"/>
              </a:ext>
            </a:extLst>
          </p:cNvPr>
          <p:cNvSpPr txBox="1"/>
          <p:nvPr/>
        </p:nvSpPr>
        <p:spPr>
          <a:xfrm>
            <a:off x="1" y="1385053"/>
            <a:ext cx="11887200" cy="2677656"/>
          </a:xfrm>
          <a:prstGeom prst="rect">
            <a:avLst/>
          </a:prstGeom>
          <a:noFill/>
        </p:spPr>
        <p:txBody>
          <a:bodyPr wrap="square">
            <a:spAutoFit/>
          </a:bodyPr>
          <a:lstStyle/>
          <a:p>
            <a:pPr algn="r" rtl="1"/>
            <a:r>
              <a:rPr lang="ar-JO" sz="2800" b="1" i="0" dirty="0">
                <a:solidFill>
                  <a:srgbClr val="202122"/>
                </a:solidFill>
                <a:effectLst/>
                <a:latin typeface="Calibri" panose="020F0502020204030204" pitchFamily="34" charset="0"/>
                <a:cs typeface="Calibri" panose="020F0502020204030204" pitchFamily="34" charset="0"/>
              </a:rPr>
              <a:t>من الحضارات القديمة المعروفة في جنوب </a:t>
            </a:r>
            <a:r>
              <a:rPr lang="ar-JO" sz="2800" b="1" i="0" u="none" strike="noStrike" dirty="0">
                <a:solidFill>
                  <a:srgbClr val="0B0080"/>
                </a:solidFill>
                <a:effectLst/>
                <a:latin typeface="Calibri" panose="020F0502020204030204" pitchFamily="34" charset="0"/>
                <a:cs typeface="Calibri" panose="020F0502020204030204" pitchFamily="34" charset="0"/>
                <a:hlinkClick r:id="rId2" tooltip="بلاد الرافدين"/>
              </a:rPr>
              <a:t>بلاد الرافدين</a:t>
            </a:r>
            <a:r>
              <a:rPr lang="ar-JO" sz="2800" b="1" i="0" dirty="0">
                <a:solidFill>
                  <a:srgbClr val="202122"/>
                </a:solidFill>
                <a:effectLst/>
                <a:latin typeface="Calibri" panose="020F0502020204030204" pitchFamily="34" charset="0"/>
                <a:cs typeface="Calibri" panose="020F0502020204030204" pitchFamily="34" charset="0"/>
              </a:rPr>
              <a:t> وتعتبر أول حضارة متمكنة في التاريخ وقد عرف تاريخها من الألواح الطينية المدونة </a:t>
            </a:r>
            <a:r>
              <a:rPr lang="ar-JO" sz="2800" b="1" i="0" u="none" strike="noStrike" dirty="0">
                <a:solidFill>
                  <a:srgbClr val="0B0080"/>
                </a:solidFill>
                <a:effectLst/>
                <a:latin typeface="Calibri" panose="020F0502020204030204" pitchFamily="34" charset="0"/>
                <a:cs typeface="Calibri" panose="020F0502020204030204" pitchFamily="34" charset="0"/>
                <a:hlinkClick r:id="rId3" tooltip="كتابة مسمارية"/>
              </a:rPr>
              <a:t>كتابة مسمارية</a:t>
            </a:r>
            <a:r>
              <a:rPr lang="ar-JO" sz="2800" b="1" i="0" dirty="0">
                <a:solidFill>
                  <a:srgbClr val="202122"/>
                </a:solidFill>
                <a:effectLst/>
                <a:latin typeface="Calibri" panose="020F0502020204030204" pitchFamily="34" charset="0"/>
                <a:cs typeface="Calibri" panose="020F0502020204030204" pitchFamily="34" charset="0"/>
              </a:rPr>
              <a:t> . وظهر اسم سومر في بداية الألفية الثالثة ق.م. لكن بداية السومريين كانت في الألفية السادسة ق.م. حيث استقروا بجنوب العراق وشيدوا المدن السومرية الرئيسية </a:t>
            </a:r>
            <a:r>
              <a:rPr lang="ar-JO" sz="2800" b="1" i="0" u="none" strike="noStrike" dirty="0">
                <a:solidFill>
                  <a:srgbClr val="0B0080"/>
                </a:solidFill>
                <a:effectLst/>
                <a:latin typeface="Calibri" panose="020F0502020204030204" pitchFamily="34" charset="0"/>
                <a:cs typeface="Calibri" panose="020F0502020204030204" pitchFamily="34" charset="0"/>
                <a:hlinkClick r:id="rId4" tooltip="أور"/>
              </a:rPr>
              <a:t>كأور</a:t>
            </a:r>
            <a:r>
              <a:rPr lang="ar-JO" sz="2800" b="1" i="0" dirty="0">
                <a:solidFill>
                  <a:srgbClr val="202122"/>
                </a:solidFill>
                <a:effectLst/>
                <a:latin typeface="Calibri" panose="020F0502020204030204" pitchFamily="34" charset="0"/>
                <a:cs typeface="Calibri" panose="020F0502020204030204" pitchFamily="34" charset="0"/>
              </a:rPr>
              <a:t> </a:t>
            </a:r>
            <a:r>
              <a:rPr lang="ar-JO" sz="2800" b="1" i="0" u="none" strike="noStrike" dirty="0">
                <a:solidFill>
                  <a:srgbClr val="0B0080"/>
                </a:solidFill>
                <a:effectLst/>
                <a:latin typeface="Calibri" panose="020F0502020204030204" pitchFamily="34" charset="0"/>
                <a:cs typeface="Calibri" panose="020F0502020204030204" pitchFamily="34" charset="0"/>
                <a:hlinkClick r:id="rId5" tooltip="نفر"/>
              </a:rPr>
              <a:t>ونيبور</a:t>
            </a:r>
            <a:r>
              <a:rPr lang="ar-JO" sz="2800" b="1" i="0" dirty="0">
                <a:solidFill>
                  <a:srgbClr val="202122"/>
                </a:solidFill>
                <a:effectLst/>
                <a:latin typeface="Calibri" panose="020F0502020204030204" pitchFamily="34" charset="0"/>
                <a:cs typeface="Calibri" panose="020F0502020204030204" pitchFamily="34" charset="0"/>
              </a:rPr>
              <a:t> </a:t>
            </a:r>
            <a:r>
              <a:rPr lang="ar-JO" sz="2800" b="1" i="0" u="none" strike="noStrike" dirty="0">
                <a:solidFill>
                  <a:srgbClr val="0B0080"/>
                </a:solidFill>
                <a:effectLst/>
                <a:latin typeface="Calibri" panose="020F0502020204030204" pitchFamily="34" charset="0"/>
                <a:cs typeface="Calibri" panose="020F0502020204030204" pitchFamily="34" charset="0"/>
                <a:hlinkClick r:id="rId6" tooltip="لارسا"/>
              </a:rPr>
              <a:t>ولارسا</a:t>
            </a:r>
            <a:r>
              <a:rPr lang="ar-JO" sz="2800" b="1" i="0" dirty="0">
                <a:solidFill>
                  <a:srgbClr val="202122"/>
                </a:solidFill>
                <a:effectLst/>
                <a:latin typeface="Calibri" panose="020F0502020204030204" pitchFamily="34" charset="0"/>
                <a:cs typeface="Calibri" panose="020F0502020204030204" pitchFamily="34" charset="0"/>
              </a:rPr>
              <a:t> </a:t>
            </a:r>
            <a:r>
              <a:rPr lang="ar-JO" sz="2800" b="1" i="0" u="none" strike="noStrike" dirty="0">
                <a:solidFill>
                  <a:srgbClr val="0B0080"/>
                </a:solidFill>
                <a:effectLst/>
                <a:latin typeface="Calibri" panose="020F0502020204030204" pitchFamily="34" charset="0"/>
                <a:cs typeface="Calibri" panose="020F0502020204030204" pitchFamily="34" charset="0"/>
                <a:hlinkClick r:id="rId7" tooltip="لجش"/>
              </a:rPr>
              <a:t>ولجش</a:t>
            </a:r>
            <a:r>
              <a:rPr lang="ar-JO" sz="2800" b="1" i="0" dirty="0">
                <a:solidFill>
                  <a:srgbClr val="202122"/>
                </a:solidFill>
                <a:effectLst/>
                <a:latin typeface="Calibri" panose="020F0502020204030204" pitchFamily="34" charset="0"/>
                <a:cs typeface="Calibri" panose="020F0502020204030204" pitchFamily="34" charset="0"/>
              </a:rPr>
              <a:t> </a:t>
            </a:r>
            <a:r>
              <a:rPr lang="ar-JO" sz="2800" b="1" i="0" u="none" strike="noStrike" dirty="0">
                <a:solidFill>
                  <a:srgbClr val="0B0080"/>
                </a:solidFill>
                <a:effectLst/>
                <a:latin typeface="Calibri" panose="020F0502020204030204" pitchFamily="34" charset="0"/>
                <a:cs typeface="Calibri" panose="020F0502020204030204" pitchFamily="34" charset="0"/>
                <a:hlinkClick r:id="rId8" tooltip="كولاب"/>
              </a:rPr>
              <a:t>وكولاب</a:t>
            </a:r>
            <a:r>
              <a:rPr lang="ar-JO" sz="2800" b="1" i="0" dirty="0">
                <a:solidFill>
                  <a:srgbClr val="202122"/>
                </a:solidFill>
                <a:effectLst/>
                <a:latin typeface="Calibri" panose="020F0502020204030204" pitchFamily="34" charset="0"/>
                <a:cs typeface="Calibri" panose="020F0502020204030204" pitchFamily="34" charset="0"/>
              </a:rPr>
              <a:t> </a:t>
            </a:r>
            <a:r>
              <a:rPr lang="ar-JO" sz="2800" b="1" i="0" u="none" strike="noStrike" dirty="0">
                <a:solidFill>
                  <a:srgbClr val="0B0080"/>
                </a:solidFill>
                <a:effectLst/>
                <a:latin typeface="Calibri" panose="020F0502020204030204" pitchFamily="34" charset="0"/>
                <a:cs typeface="Calibri" panose="020F0502020204030204" pitchFamily="34" charset="0"/>
                <a:hlinkClick r:id="rId9" tooltip="كيش"/>
              </a:rPr>
              <a:t>وكيش</a:t>
            </a:r>
            <a:r>
              <a:rPr lang="ar-JO" sz="2800" b="1" i="0" dirty="0">
                <a:solidFill>
                  <a:srgbClr val="202122"/>
                </a:solidFill>
                <a:effectLst/>
                <a:latin typeface="Calibri" panose="020F0502020204030204" pitchFamily="34" charset="0"/>
                <a:cs typeface="Calibri" panose="020F0502020204030204" pitchFamily="34" charset="0"/>
              </a:rPr>
              <a:t> </a:t>
            </a:r>
            <a:r>
              <a:rPr lang="ar-JO" sz="2800" b="1" i="0" u="none" strike="noStrike" dirty="0">
                <a:solidFill>
                  <a:srgbClr val="A55858"/>
                </a:solidFill>
                <a:effectLst/>
                <a:latin typeface="Calibri" panose="020F0502020204030204" pitchFamily="34" charset="0"/>
                <a:cs typeface="Calibri" panose="020F0502020204030204" pitchFamily="34" charset="0"/>
                <a:hlinkClick r:id="rId10" tooltip="إيزين (الصفحة غير موجودة)"/>
              </a:rPr>
              <a:t>وإيزين</a:t>
            </a:r>
            <a:r>
              <a:rPr lang="ar-JO" sz="2800" b="1" i="0" dirty="0">
                <a:solidFill>
                  <a:srgbClr val="202122"/>
                </a:solidFill>
                <a:effectLst/>
                <a:latin typeface="Calibri" panose="020F0502020204030204" pitchFamily="34" charset="0"/>
                <a:cs typeface="Calibri" panose="020F0502020204030204" pitchFamily="34" charset="0"/>
              </a:rPr>
              <a:t> </a:t>
            </a:r>
            <a:r>
              <a:rPr lang="ar-JO" sz="2800" b="1" i="0" u="none" strike="noStrike" dirty="0">
                <a:solidFill>
                  <a:srgbClr val="0B0080"/>
                </a:solidFill>
                <a:effectLst/>
                <a:latin typeface="Calibri" panose="020F0502020204030204" pitchFamily="34" charset="0"/>
                <a:cs typeface="Calibri" panose="020F0502020204030204" pitchFamily="34" charset="0"/>
                <a:hlinkClick r:id="rId11" tooltip="إريدو"/>
              </a:rPr>
              <a:t>وإريدو</a:t>
            </a:r>
            <a:r>
              <a:rPr lang="ar-JO" sz="2800" b="1" i="0" dirty="0">
                <a:solidFill>
                  <a:srgbClr val="202122"/>
                </a:solidFill>
                <a:effectLst/>
                <a:latin typeface="Calibri" panose="020F0502020204030204" pitchFamily="34" charset="0"/>
                <a:cs typeface="Calibri" panose="020F0502020204030204" pitchFamily="34" charset="0"/>
              </a:rPr>
              <a:t> </a:t>
            </a:r>
            <a:r>
              <a:rPr lang="ar-JO" sz="2800" b="1" i="0" u="none" strike="noStrike" dirty="0">
                <a:solidFill>
                  <a:srgbClr val="0B0080"/>
                </a:solidFill>
                <a:effectLst/>
                <a:latin typeface="Calibri" panose="020F0502020204030204" pitchFamily="34" charset="0"/>
                <a:cs typeface="Calibri" panose="020F0502020204030204" pitchFamily="34" charset="0"/>
                <a:hlinkClick r:id="rId12" tooltip="أداب (مدينة)"/>
              </a:rPr>
              <a:t>واداب (مدينة)</a:t>
            </a:r>
            <a:r>
              <a:rPr lang="ar-JO" sz="2800" b="1" i="0" dirty="0">
                <a:solidFill>
                  <a:srgbClr val="202122"/>
                </a:solidFill>
                <a:effectLst/>
                <a:latin typeface="Calibri" panose="020F0502020204030204" pitchFamily="34" charset="0"/>
                <a:cs typeface="Calibri" panose="020F0502020204030204" pitchFamily="34" charset="0"/>
              </a:rPr>
              <a:t> . وابتكروا الكتابة على الرقم الطينية وهي مخطوطات ألواح الطين </a:t>
            </a:r>
            <a:r>
              <a:rPr lang="ar-JO" sz="2800" b="1" i="0" u="none" strike="noStrike" dirty="0">
                <a:solidFill>
                  <a:srgbClr val="0B0080"/>
                </a:solidFill>
                <a:effectLst/>
                <a:latin typeface="Calibri" panose="020F0502020204030204" pitchFamily="34" charset="0"/>
                <a:cs typeface="Calibri" panose="020F0502020204030204" pitchFamily="34" charset="0"/>
                <a:hlinkClick r:id="rId3" tooltip="كتابة مسمارية"/>
              </a:rPr>
              <a:t>مسمارية</a:t>
            </a:r>
            <a:r>
              <a:rPr lang="ar-JO" sz="2800" b="1" i="0" dirty="0">
                <a:solidFill>
                  <a:srgbClr val="202122"/>
                </a:solidFill>
                <a:effectLst/>
                <a:latin typeface="Calibri" panose="020F0502020204030204" pitchFamily="34" charset="0"/>
                <a:cs typeface="Calibri" panose="020F0502020204030204" pitchFamily="34" charset="0"/>
              </a:rPr>
              <a:t>). وظلت الكتابة السومرية 2000 عام، لغة الاتصال بين دول الشرق الأوسط في وقتها.</a:t>
            </a:r>
            <a:endParaRPr lang="en-US" sz="2800" b="1" dirty="0">
              <a:latin typeface="Calibri" panose="020F0502020204030204" pitchFamily="34" charset="0"/>
              <a:cs typeface="Calibri" panose="020F0502020204030204" pitchFamily="34" charset="0"/>
            </a:endParaRPr>
          </a:p>
        </p:txBody>
      </p:sp>
      <p:pic>
        <p:nvPicPr>
          <p:cNvPr id="3078" name="Picture 6" descr="مدينة اور السومرية تعرف عليها - YouTube">
            <a:extLst>
              <a:ext uri="{FF2B5EF4-FFF2-40B4-BE49-F238E27FC236}">
                <a16:creationId xmlns:a16="http://schemas.microsoft.com/office/drawing/2014/main" id="{D931F22B-3550-49BD-8D22-AED9A4023C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5379" y="4062709"/>
            <a:ext cx="4684542" cy="263505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اور - المعرفة">
            <a:extLst>
              <a:ext uri="{FF2B5EF4-FFF2-40B4-BE49-F238E27FC236}">
                <a16:creationId xmlns:a16="http://schemas.microsoft.com/office/drawing/2014/main" id="{0C098F93-94AD-4152-B9E6-AB488DBF75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4228" y="3607777"/>
            <a:ext cx="3165230" cy="316523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DC1ADDFB-3BDB-442E-95D0-32B2736B14D6}"/>
              </a:ext>
            </a:extLst>
          </p:cNvPr>
          <p:cNvSpPr>
            <a:spLocks noGrp="1"/>
          </p:cNvSpPr>
          <p:nvPr>
            <p:ph type="dt" sz="half" idx="10"/>
          </p:nvPr>
        </p:nvSpPr>
        <p:spPr>
          <a:xfrm>
            <a:off x="838200" y="68088"/>
            <a:ext cx="2743200" cy="365125"/>
          </a:xfrm>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2D451B1D-B3DF-4884-B46F-B3AD35CFE473}"/>
              </a:ext>
            </a:extLst>
          </p:cNvPr>
          <p:cNvSpPr>
            <a:spLocks noGrp="1"/>
          </p:cNvSpPr>
          <p:nvPr>
            <p:ph type="sldNum" sz="quarter" idx="12"/>
          </p:nvPr>
        </p:nvSpPr>
        <p:spPr>
          <a:xfrm>
            <a:off x="8652803" y="6332639"/>
            <a:ext cx="2743200" cy="365125"/>
          </a:xfrm>
        </p:spPr>
        <p:txBody>
          <a:bodyPr/>
          <a:lstStyle/>
          <a:p>
            <a:fld id="{E649F942-265C-45EB-8554-AE749687953E}" type="slidenum">
              <a:rPr lang="en-US" b="1" smtClean="0">
                <a:solidFill>
                  <a:srgbClr val="FF0000"/>
                </a:solidFill>
              </a:rPr>
              <a:t>7</a:t>
            </a:fld>
            <a:endParaRPr lang="en-US" b="1">
              <a:solidFill>
                <a:srgbClr val="FF0000"/>
              </a:solidFill>
            </a:endParaRPr>
          </a:p>
        </p:txBody>
      </p:sp>
    </p:spTree>
    <p:extLst>
      <p:ext uri="{BB962C8B-B14F-4D97-AF65-F5344CB8AC3E}">
        <p14:creationId xmlns:p14="http://schemas.microsoft.com/office/powerpoint/2010/main" val="207443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23EB9D-DB12-467E-B02B-CA76FBAE8DE8}"/>
              </a:ext>
            </a:extLst>
          </p:cNvPr>
          <p:cNvSpPr txBox="1"/>
          <p:nvPr/>
        </p:nvSpPr>
        <p:spPr>
          <a:xfrm>
            <a:off x="180535" y="1366897"/>
            <a:ext cx="11830930" cy="2554545"/>
          </a:xfrm>
          <a:prstGeom prst="rect">
            <a:avLst/>
          </a:prstGeom>
          <a:noFill/>
        </p:spPr>
        <p:txBody>
          <a:bodyPr wrap="square">
            <a:spAutoFit/>
          </a:bodyPr>
          <a:lstStyle/>
          <a:p>
            <a:pPr algn="r" rtl="1"/>
            <a:r>
              <a:rPr lang="ar-JO" sz="3200" b="1" dirty="0">
                <a:solidFill>
                  <a:srgbClr val="202122"/>
                </a:solidFill>
                <a:latin typeface="Calibri" panose="020F0502020204030204" pitchFamily="34" charset="0"/>
                <a:cs typeface="Calibri" panose="020F0502020204030204" pitchFamily="34" charset="0"/>
              </a:rPr>
              <a:t>ال</a:t>
            </a:r>
            <a:r>
              <a:rPr lang="ar-JO" sz="3200" b="1" i="0" dirty="0">
                <a:solidFill>
                  <a:srgbClr val="202122"/>
                </a:solidFill>
                <a:effectLst/>
                <a:latin typeface="Calibri" panose="020F0502020204030204" pitchFamily="34" charset="0"/>
                <a:cs typeface="Calibri" panose="020F0502020204030204" pitchFamily="34" charset="0"/>
              </a:rPr>
              <a:t>حضارة المصرية امتد وجودها منذ عام </a:t>
            </a:r>
            <a:r>
              <a:rPr lang="ar-JO" sz="3200" b="1" i="0" dirty="0">
                <a:solidFill>
                  <a:srgbClr val="C00000"/>
                </a:solidFill>
                <a:effectLst/>
                <a:latin typeface="Calibri" panose="020F0502020204030204" pitchFamily="34" charset="0"/>
                <a:cs typeface="Calibri" panose="020F0502020204030204" pitchFamily="34" charset="0"/>
              </a:rPr>
              <a:t>3150 قبل الميلاد </a:t>
            </a:r>
            <a:r>
              <a:rPr lang="ar-JO" sz="3200" b="1" i="0" dirty="0">
                <a:solidFill>
                  <a:srgbClr val="202122"/>
                </a:solidFill>
                <a:effectLst/>
                <a:latin typeface="Calibri" panose="020F0502020204030204" pitchFamily="34" charset="0"/>
                <a:cs typeface="Calibri" panose="020F0502020204030204" pitchFamily="34" charset="0"/>
              </a:rPr>
              <a:t>إلى عام </a:t>
            </a:r>
            <a:r>
              <a:rPr lang="ar-JO" sz="3200" b="1" i="0" dirty="0">
                <a:solidFill>
                  <a:srgbClr val="C00000"/>
                </a:solidFill>
                <a:effectLst/>
                <a:latin typeface="Calibri" panose="020F0502020204030204" pitchFamily="34" charset="0"/>
                <a:cs typeface="Calibri" panose="020F0502020204030204" pitchFamily="34" charset="0"/>
              </a:rPr>
              <a:t>50 ميلادي </a:t>
            </a:r>
            <a:r>
              <a:rPr lang="ar-JO" sz="3200" b="1" i="0" dirty="0">
                <a:solidFill>
                  <a:srgbClr val="202122"/>
                </a:solidFill>
                <a:effectLst/>
                <a:latin typeface="Calibri" panose="020F0502020204030204" pitchFamily="34" charset="0"/>
                <a:cs typeface="Calibri" panose="020F0502020204030204" pitchFamily="34" charset="0"/>
              </a:rPr>
              <a:t>وقد شهدت تقدم عمراني كبير واشتهرت بالطب والعلاج بالسحر وحكمها عدة أسر وأطلق عليهم اسم </a:t>
            </a:r>
            <a:r>
              <a:rPr lang="ar-JO" sz="3200" b="1" i="0" u="none" strike="noStrike" dirty="0">
                <a:solidFill>
                  <a:srgbClr val="0B0080"/>
                </a:solidFill>
                <a:effectLst/>
                <a:latin typeface="Calibri" panose="020F0502020204030204" pitchFamily="34" charset="0"/>
                <a:cs typeface="Calibri" panose="020F0502020204030204" pitchFamily="34" charset="0"/>
                <a:hlinkClick r:id="rId2" tooltip="الفراعنة"/>
              </a:rPr>
              <a:t>الفراعنة</a:t>
            </a:r>
            <a:r>
              <a:rPr lang="ar-JO" sz="3200" b="1" i="0" dirty="0">
                <a:solidFill>
                  <a:srgbClr val="202122"/>
                </a:solidFill>
                <a:effectLst/>
                <a:latin typeface="Calibri" panose="020F0502020204030204" pitchFamily="34" charset="0"/>
                <a:cs typeface="Calibri" panose="020F0502020204030204" pitchFamily="34" charset="0"/>
              </a:rPr>
              <a:t> واتبعوا عدة عبادات كعبادة الآلهة والتوحيد وعبادة الشمس ومعالمها الحضارية لا تزال قائمة إلى يومنا هذا وأبرزها </a:t>
            </a:r>
            <a:r>
              <a:rPr lang="ar-JO" sz="3200" b="1" i="0" u="none" strike="noStrike" dirty="0">
                <a:solidFill>
                  <a:srgbClr val="0B0080"/>
                </a:solidFill>
                <a:effectLst/>
                <a:latin typeface="Calibri" panose="020F0502020204030204" pitchFamily="34" charset="0"/>
                <a:cs typeface="Calibri" panose="020F0502020204030204" pitchFamily="34" charset="0"/>
                <a:hlinkClick r:id="rId3" tooltip="الأهرامات المصرية"/>
              </a:rPr>
              <a:t>الأهرامات المصرية</a:t>
            </a:r>
            <a:r>
              <a:rPr lang="ar-JO" sz="3200" b="1" i="0" dirty="0">
                <a:solidFill>
                  <a:srgbClr val="202122"/>
                </a:solidFill>
                <a:effectLst/>
                <a:latin typeface="Calibri" panose="020F0502020204030204" pitchFamily="34" charset="0"/>
                <a:cs typeface="Calibri" panose="020F0502020204030204" pitchFamily="34" charset="0"/>
              </a:rPr>
              <a:t> </a:t>
            </a:r>
            <a:r>
              <a:rPr lang="ar-JO" sz="3200" b="1" i="0" u="none" strike="noStrike" dirty="0">
                <a:solidFill>
                  <a:srgbClr val="0B0080"/>
                </a:solidFill>
                <a:effectLst/>
                <a:latin typeface="Calibri" panose="020F0502020204030204" pitchFamily="34" charset="0"/>
                <a:cs typeface="Calibri" panose="020F0502020204030204" pitchFamily="34" charset="0"/>
                <a:hlinkClick r:id="rId4" tooltip="معبد أبو سمبل"/>
              </a:rPr>
              <a:t>ومعبد أبو سمبل</a:t>
            </a:r>
            <a:r>
              <a:rPr lang="ar-JO" sz="3200" b="1" i="0" dirty="0">
                <a:solidFill>
                  <a:srgbClr val="202122"/>
                </a:solidFill>
                <a:effectLst/>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3ABA459-0BBA-48B3-B88C-E70C7B5B304A}"/>
              </a:ext>
            </a:extLst>
          </p:cNvPr>
          <p:cNvSpPr txBox="1"/>
          <p:nvPr/>
        </p:nvSpPr>
        <p:spPr>
          <a:xfrm>
            <a:off x="7568418" y="61614"/>
            <a:ext cx="4318782" cy="1323439"/>
          </a:xfrm>
          <a:prstGeom prst="rect">
            <a:avLst/>
          </a:prstGeom>
          <a:noFill/>
          <a:ln w="57150">
            <a:solidFill>
              <a:schemeClr val="tx1"/>
            </a:solidFill>
          </a:ln>
        </p:spPr>
        <p:txBody>
          <a:bodyPr wrap="square">
            <a:spAutoFit/>
          </a:bodyPr>
          <a:lstStyle/>
          <a:p>
            <a:pPr algn="r" rtl="1"/>
            <a:r>
              <a:rPr lang="ar-JO" sz="4000" b="1" i="0" dirty="0">
                <a:solidFill>
                  <a:srgbClr val="FF0000"/>
                </a:solidFill>
                <a:effectLst/>
                <a:latin typeface="Calibri" panose="020F0502020204030204" pitchFamily="34" charset="0"/>
                <a:cs typeface="Calibri" panose="020F0502020204030204" pitchFamily="34" charset="0"/>
              </a:rPr>
              <a:t>أهم الحضارات القديمة</a:t>
            </a:r>
          </a:p>
          <a:p>
            <a:pPr marL="571500" indent="-571500" algn="r" rtl="1">
              <a:buFont typeface="Wingdings" panose="05000000000000000000" pitchFamily="2" charset="2"/>
              <a:buChar char="q"/>
            </a:pPr>
            <a:r>
              <a:rPr lang="ar-JO" sz="4000" b="1" i="0" dirty="0">
                <a:solidFill>
                  <a:srgbClr val="0070C0"/>
                </a:solidFill>
                <a:effectLst/>
                <a:latin typeface="Calibri" panose="020F0502020204030204" pitchFamily="34" charset="0"/>
                <a:cs typeface="Calibri" panose="020F0502020204030204" pitchFamily="34" charset="0"/>
              </a:rPr>
              <a:t>2 الحضارة المصرية</a:t>
            </a:r>
          </a:p>
        </p:txBody>
      </p:sp>
      <p:pic>
        <p:nvPicPr>
          <p:cNvPr id="4098" name="Picture 2">
            <a:extLst>
              <a:ext uri="{FF2B5EF4-FFF2-40B4-BE49-F238E27FC236}">
                <a16:creationId xmlns:a16="http://schemas.microsoft.com/office/drawing/2014/main" id="{2A343EB1-0723-4525-B26E-9DCB7FAA2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678" y="3768189"/>
            <a:ext cx="3780332" cy="28352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104F156-94E8-419C-87A9-1ED96ED254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444" y="3741583"/>
            <a:ext cx="4303542" cy="286185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3E5C624-4B03-423C-B6BC-A824CC1CF6D3}"/>
              </a:ext>
            </a:extLst>
          </p:cNvPr>
          <p:cNvSpPr>
            <a:spLocks noGrp="1"/>
          </p:cNvSpPr>
          <p:nvPr>
            <p:ph type="dt" sz="half" idx="10"/>
          </p:nvPr>
        </p:nvSpPr>
        <p:spPr>
          <a:xfrm>
            <a:off x="514643" y="124361"/>
            <a:ext cx="2743200" cy="365125"/>
          </a:xfrm>
        </p:spPr>
        <p:txBody>
          <a:bodyPr/>
          <a:lstStyle/>
          <a:p>
            <a:r>
              <a:rPr lang="en-US" b="1">
                <a:solidFill>
                  <a:srgbClr val="FF0000"/>
                </a:solidFill>
              </a:rPr>
              <a:t>18 October 2020</a:t>
            </a:r>
            <a:endParaRPr lang="en-US" b="1" dirty="0">
              <a:solidFill>
                <a:srgbClr val="FF0000"/>
              </a:solidFill>
            </a:endParaRPr>
          </a:p>
        </p:txBody>
      </p:sp>
      <p:sp>
        <p:nvSpPr>
          <p:cNvPr id="4" name="Slide Number Placeholder 3">
            <a:extLst>
              <a:ext uri="{FF2B5EF4-FFF2-40B4-BE49-F238E27FC236}">
                <a16:creationId xmlns:a16="http://schemas.microsoft.com/office/drawing/2014/main" id="{70D19BD7-98DF-4F2C-B474-D0C3D2A10795}"/>
              </a:ext>
            </a:extLst>
          </p:cNvPr>
          <p:cNvSpPr>
            <a:spLocks noGrp="1"/>
          </p:cNvSpPr>
          <p:nvPr>
            <p:ph type="sldNum" sz="quarter" idx="12"/>
          </p:nvPr>
        </p:nvSpPr>
        <p:spPr/>
        <p:txBody>
          <a:bodyPr/>
          <a:lstStyle/>
          <a:p>
            <a:fld id="{E649F942-265C-45EB-8554-AE749687953E}" type="slidenum">
              <a:rPr lang="en-US" b="1" smtClean="0">
                <a:solidFill>
                  <a:srgbClr val="FF0000"/>
                </a:solidFill>
              </a:rPr>
              <a:t>8</a:t>
            </a:fld>
            <a:endParaRPr lang="en-US" b="1">
              <a:solidFill>
                <a:srgbClr val="FF0000"/>
              </a:solidFill>
            </a:endParaRPr>
          </a:p>
        </p:txBody>
      </p:sp>
    </p:spTree>
    <p:extLst>
      <p:ext uri="{BB962C8B-B14F-4D97-AF65-F5344CB8AC3E}">
        <p14:creationId xmlns:p14="http://schemas.microsoft.com/office/powerpoint/2010/main" val="329479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E4336F-67F9-4D69-B96E-4E9A2409665B}"/>
              </a:ext>
            </a:extLst>
          </p:cNvPr>
          <p:cNvSpPr txBox="1"/>
          <p:nvPr/>
        </p:nvSpPr>
        <p:spPr>
          <a:xfrm>
            <a:off x="281354" y="1422065"/>
            <a:ext cx="11605845" cy="2062103"/>
          </a:xfrm>
          <a:prstGeom prst="rect">
            <a:avLst/>
          </a:prstGeom>
          <a:noFill/>
        </p:spPr>
        <p:txBody>
          <a:bodyPr wrap="square">
            <a:spAutoFit/>
          </a:bodyPr>
          <a:lstStyle/>
          <a:p>
            <a:pPr algn="r" rtl="1"/>
            <a:r>
              <a:rPr lang="ar-JO" sz="3200" b="1" i="0" dirty="0">
                <a:solidFill>
                  <a:srgbClr val="202122"/>
                </a:solidFill>
                <a:effectLst/>
                <a:latin typeface="Calibri" panose="020F0502020204030204" pitchFamily="34" charset="0"/>
                <a:cs typeface="Calibri" panose="020F0502020204030204" pitchFamily="34" charset="0"/>
              </a:rPr>
              <a:t>الحضارة اليونانية أو الإغريقية وقد امتدت منذ عام </a:t>
            </a:r>
            <a:r>
              <a:rPr lang="ar-JO" sz="3200" b="1" i="0" dirty="0">
                <a:solidFill>
                  <a:srgbClr val="C00000"/>
                </a:solidFill>
                <a:effectLst/>
                <a:latin typeface="Calibri" panose="020F0502020204030204" pitchFamily="34" charset="0"/>
                <a:cs typeface="Calibri" panose="020F0502020204030204" pitchFamily="34" charset="0"/>
              </a:rPr>
              <a:t>800 قبل الميلاد </a:t>
            </a:r>
            <a:r>
              <a:rPr lang="ar-JO" sz="3200" b="1" i="0" dirty="0">
                <a:solidFill>
                  <a:srgbClr val="202122"/>
                </a:solidFill>
                <a:effectLst/>
                <a:latin typeface="Calibri" panose="020F0502020204030204" pitchFamily="34" charset="0"/>
                <a:cs typeface="Calibri" panose="020F0502020204030204" pitchFamily="34" charset="0"/>
              </a:rPr>
              <a:t>إلى </a:t>
            </a:r>
            <a:r>
              <a:rPr lang="ar-JO" sz="3200" b="1" i="0" dirty="0">
                <a:solidFill>
                  <a:srgbClr val="C00000"/>
                </a:solidFill>
                <a:effectLst/>
                <a:latin typeface="Calibri" panose="020F0502020204030204" pitchFamily="34" charset="0"/>
                <a:cs typeface="Calibri" panose="020F0502020204030204" pitchFamily="34" charset="0"/>
              </a:rPr>
              <a:t>عام 600 ميلادي </a:t>
            </a:r>
            <a:r>
              <a:rPr lang="ar-JO" sz="3200" b="1" i="0" dirty="0">
                <a:solidFill>
                  <a:srgbClr val="202122"/>
                </a:solidFill>
                <a:effectLst/>
                <a:latin typeface="Calibri" panose="020F0502020204030204" pitchFamily="34" charset="0"/>
                <a:cs typeface="Calibri" panose="020F0502020204030204" pitchFamily="34" charset="0"/>
              </a:rPr>
              <a:t>واشتهر عنها القوة العسكرية والتنظيمات وسن القوانين والأنظمة التي تضاهي الدول المتقدمة ومن أشهر قاداتها على الإطلاق هو </a:t>
            </a:r>
            <a:r>
              <a:rPr lang="ar-JO" sz="3200" b="1" i="0" u="none" strike="noStrike" dirty="0">
                <a:solidFill>
                  <a:srgbClr val="0B0080"/>
                </a:solidFill>
                <a:effectLst/>
                <a:latin typeface="Calibri" panose="020F0502020204030204" pitchFamily="34" charset="0"/>
                <a:cs typeface="Calibri" panose="020F0502020204030204" pitchFamily="34" charset="0"/>
                <a:hlinkClick r:id="rId2" tooltip="اسكندر المقدوني"/>
              </a:rPr>
              <a:t>اسكندر المقدوني</a:t>
            </a:r>
            <a:r>
              <a:rPr lang="ar-JO" sz="3200" b="1" i="0" dirty="0">
                <a:solidFill>
                  <a:srgbClr val="202122"/>
                </a:solidFill>
                <a:effectLst/>
                <a:latin typeface="Calibri" panose="020F0502020204030204" pitchFamily="34" charset="0"/>
                <a:cs typeface="Calibri" panose="020F0502020204030204" pitchFamily="34" charset="0"/>
              </a:rPr>
              <a:t>. تملك عددا كبيرا من المعالم التاريخية </a:t>
            </a:r>
            <a:r>
              <a:rPr lang="ar-JO" sz="3200" b="1" i="0" u="none" strike="noStrike" dirty="0">
                <a:solidFill>
                  <a:srgbClr val="0B0080"/>
                </a:solidFill>
                <a:effectLst/>
                <a:latin typeface="Calibri" panose="020F0502020204030204" pitchFamily="34" charset="0"/>
                <a:cs typeface="Calibri" panose="020F0502020204030204" pitchFamily="34" charset="0"/>
                <a:hlinkClick r:id="rId3" tooltip="بارثينون"/>
              </a:rPr>
              <a:t>كمعبد البارثينون</a:t>
            </a:r>
            <a:r>
              <a:rPr lang="ar-JO" sz="3200" b="1" i="0" dirty="0">
                <a:solidFill>
                  <a:srgbClr val="202122"/>
                </a:solidFill>
                <a:effectLst/>
                <a:latin typeface="Calibri" panose="020F0502020204030204" pitchFamily="34" charset="0"/>
                <a:cs typeface="Calibri" panose="020F0502020204030204" pitchFamily="34" charset="0"/>
              </a:rPr>
              <a:t> ومعبد </a:t>
            </a:r>
            <a:r>
              <a:rPr lang="ar-JO" sz="3200" b="1" i="0" u="none" strike="noStrike" dirty="0">
                <a:solidFill>
                  <a:srgbClr val="0B0080"/>
                </a:solidFill>
                <a:effectLst/>
                <a:latin typeface="Calibri" panose="020F0502020204030204" pitchFamily="34" charset="0"/>
                <a:cs typeface="Calibri" panose="020F0502020204030204" pitchFamily="34" charset="0"/>
                <a:hlinkClick r:id="rId4" tooltip="أثينا"/>
              </a:rPr>
              <a:t>أثينا</a:t>
            </a:r>
            <a:r>
              <a:rPr lang="ar-JO" sz="3200" b="1" i="0" dirty="0">
                <a:solidFill>
                  <a:srgbClr val="202122"/>
                </a:solidFill>
                <a:effectLst/>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ECAB43-CAF5-473E-AA06-E83E9B864B87}"/>
              </a:ext>
            </a:extLst>
          </p:cNvPr>
          <p:cNvSpPr txBox="1"/>
          <p:nvPr/>
        </p:nvSpPr>
        <p:spPr>
          <a:xfrm>
            <a:off x="5331655" y="61614"/>
            <a:ext cx="6555545" cy="1323439"/>
          </a:xfrm>
          <a:prstGeom prst="rect">
            <a:avLst/>
          </a:prstGeom>
          <a:noFill/>
          <a:ln w="57150">
            <a:solidFill>
              <a:schemeClr val="tx1"/>
            </a:solidFill>
          </a:ln>
        </p:spPr>
        <p:txBody>
          <a:bodyPr wrap="square">
            <a:spAutoFit/>
          </a:bodyPr>
          <a:lstStyle/>
          <a:p>
            <a:pPr algn="r" rtl="1"/>
            <a:r>
              <a:rPr lang="ar-JO" sz="4000" b="1" i="0" dirty="0">
                <a:solidFill>
                  <a:srgbClr val="FF0000"/>
                </a:solidFill>
                <a:effectLst/>
                <a:latin typeface="Calibri" panose="020F0502020204030204" pitchFamily="34" charset="0"/>
                <a:cs typeface="Calibri" panose="020F0502020204030204" pitchFamily="34" charset="0"/>
              </a:rPr>
              <a:t>أهم الحضارات القديمة</a:t>
            </a:r>
          </a:p>
          <a:p>
            <a:pPr marL="571500" indent="-571500" algn="r" rtl="1">
              <a:buFont typeface="Wingdings" panose="05000000000000000000" pitchFamily="2" charset="2"/>
              <a:buChar char="q"/>
            </a:pPr>
            <a:r>
              <a:rPr lang="ar-JO" sz="4000" b="1" i="0" dirty="0">
                <a:solidFill>
                  <a:srgbClr val="0070C0"/>
                </a:solidFill>
                <a:effectLst/>
                <a:latin typeface="Calibri" panose="020F0502020204030204" pitchFamily="34" charset="0"/>
                <a:cs typeface="Calibri" panose="020F0502020204030204" pitchFamily="34" charset="0"/>
              </a:rPr>
              <a:t>3 الحضارة اليونانية أو الإغريقية</a:t>
            </a:r>
            <a:r>
              <a:rPr lang="ar-JO" sz="4000" b="0" i="0" dirty="0">
                <a:solidFill>
                  <a:srgbClr val="0070C0"/>
                </a:solidFill>
                <a:effectLst/>
                <a:latin typeface="Calibri" panose="020F0502020204030204" pitchFamily="34" charset="0"/>
                <a:cs typeface="Calibri" panose="020F0502020204030204" pitchFamily="34" charset="0"/>
              </a:rPr>
              <a:t> </a:t>
            </a:r>
            <a:endParaRPr lang="ar-JO" sz="4000" b="1" i="0" dirty="0">
              <a:solidFill>
                <a:srgbClr val="0070C0"/>
              </a:solidFill>
              <a:effectLst/>
              <a:latin typeface="Calibri" panose="020F0502020204030204" pitchFamily="34" charset="0"/>
              <a:cs typeface="Calibri" panose="020F0502020204030204" pitchFamily="34" charset="0"/>
            </a:endParaRPr>
          </a:p>
        </p:txBody>
      </p:sp>
      <p:pic>
        <p:nvPicPr>
          <p:cNvPr id="5124" name="Picture 4" descr="البارثينون معبد إغريقي في مدينة أثينا،... - Art &amp; Culture - فن وثقافة |  Facebook">
            <a:extLst>
              <a:ext uri="{FF2B5EF4-FFF2-40B4-BE49-F238E27FC236}">
                <a16:creationId xmlns:a16="http://schemas.microsoft.com/office/drawing/2014/main" id="{55E47D41-F405-446C-BB80-CFE4517A9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065" y="3776457"/>
            <a:ext cx="3739694" cy="280116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فتوحات الاسكندر المقدوني">
            <a:extLst>
              <a:ext uri="{FF2B5EF4-FFF2-40B4-BE49-F238E27FC236}">
                <a16:creationId xmlns:a16="http://schemas.microsoft.com/office/drawing/2014/main" id="{BC35BBF1-4423-4CA9-A4DE-173392A26E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125" y="3628581"/>
            <a:ext cx="3017593" cy="301759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أين يقع بحر ايجة؟">
            <a:extLst>
              <a:ext uri="{FF2B5EF4-FFF2-40B4-BE49-F238E27FC236}">
                <a16:creationId xmlns:a16="http://schemas.microsoft.com/office/drawing/2014/main" id="{B5733B7D-3790-4A54-9D08-735602A11E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066" y="3513409"/>
            <a:ext cx="4198158" cy="314861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65D9291-43D4-4A53-ABC9-59193B4F8204}"/>
              </a:ext>
            </a:extLst>
          </p:cNvPr>
          <p:cNvSpPr txBox="1"/>
          <p:nvPr/>
        </p:nvSpPr>
        <p:spPr>
          <a:xfrm>
            <a:off x="1336432" y="443154"/>
            <a:ext cx="3094892" cy="707886"/>
          </a:xfrm>
          <a:prstGeom prst="rect">
            <a:avLst/>
          </a:prstGeom>
          <a:noFill/>
          <a:ln w="76200">
            <a:solidFill>
              <a:srgbClr val="0070C0"/>
            </a:solidFill>
          </a:ln>
        </p:spPr>
        <p:txBody>
          <a:bodyPr wrap="square">
            <a:spAutoFit/>
          </a:bodyPr>
          <a:lstStyle/>
          <a:p>
            <a:pPr algn="r" rtl="1"/>
            <a:r>
              <a:rPr lang="ar-JO" sz="4000" b="1" dirty="0">
                <a:solidFill>
                  <a:srgbClr val="FF0000"/>
                </a:solidFill>
                <a:latin typeface="Calibri" panose="020F0502020204030204" pitchFamily="34" charset="0"/>
                <a:cs typeface="Calibri" panose="020F0502020204030204" pitchFamily="34" charset="0"/>
              </a:rPr>
              <a:t>حضارة بحر ايجة</a:t>
            </a:r>
            <a:endParaRPr lang="en-US" sz="4000" dirty="0">
              <a:solidFill>
                <a:srgbClr val="FF0000"/>
              </a:solidFill>
            </a:endParaRPr>
          </a:p>
        </p:txBody>
      </p:sp>
      <p:sp>
        <p:nvSpPr>
          <p:cNvPr id="4" name="Date Placeholder 3">
            <a:extLst>
              <a:ext uri="{FF2B5EF4-FFF2-40B4-BE49-F238E27FC236}">
                <a16:creationId xmlns:a16="http://schemas.microsoft.com/office/drawing/2014/main" id="{91C057C6-CD6D-44A0-B970-E63686B5BA40}"/>
              </a:ext>
            </a:extLst>
          </p:cNvPr>
          <p:cNvSpPr>
            <a:spLocks noGrp="1"/>
          </p:cNvSpPr>
          <p:nvPr>
            <p:ph type="dt" sz="half" idx="10"/>
          </p:nvPr>
        </p:nvSpPr>
        <p:spPr/>
        <p:txBody>
          <a:bodyPr/>
          <a:lstStyle/>
          <a:p>
            <a:r>
              <a:rPr lang="en-US"/>
              <a:t>18 October 2020</a:t>
            </a:r>
          </a:p>
        </p:txBody>
      </p:sp>
      <p:sp>
        <p:nvSpPr>
          <p:cNvPr id="6" name="Slide Number Placeholder 5">
            <a:extLst>
              <a:ext uri="{FF2B5EF4-FFF2-40B4-BE49-F238E27FC236}">
                <a16:creationId xmlns:a16="http://schemas.microsoft.com/office/drawing/2014/main" id="{EFE1237C-7496-4E88-A9F4-02E16CCCB4BE}"/>
              </a:ext>
            </a:extLst>
          </p:cNvPr>
          <p:cNvSpPr>
            <a:spLocks noGrp="1"/>
          </p:cNvSpPr>
          <p:nvPr>
            <p:ph type="sldNum" sz="quarter" idx="12"/>
          </p:nvPr>
        </p:nvSpPr>
        <p:spPr/>
        <p:txBody>
          <a:bodyPr/>
          <a:lstStyle/>
          <a:p>
            <a:fld id="{E649F942-265C-45EB-8554-AE749687953E}" type="slidenum">
              <a:rPr lang="en-US" smtClean="0"/>
              <a:t>9</a:t>
            </a:fld>
            <a:endParaRPr lang="en-US"/>
          </a:p>
        </p:txBody>
      </p:sp>
    </p:spTree>
    <p:extLst>
      <p:ext uri="{BB962C8B-B14F-4D97-AF65-F5344CB8AC3E}">
        <p14:creationId xmlns:p14="http://schemas.microsoft.com/office/powerpoint/2010/main" val="1753561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2086</Words>
  <Application>Microsoft Office PowerPoint</Application>
  <PresentationFormat>Widescreen</PresentationFormat>
  <Paragraphs>200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Aiman Qais. Ahmad</dc:creator>
  <cp:lastModifiedBy>احمد المعايطه</cp:lastModifiedBy>
  <cp:revision>41</cp:revision>
  <dcterms:created xsi:type="dcterms:W3CDTF">2020-10-23T20:25:29Z</dcterms:created>
  <dcterms:modified xsi:type="dcterms:W3CDTF">2020-10-27T08:50:19Z</dcterms:modified>
</cp:coreProperties>
</file>