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68" r:id="rId2"/>
    <p:sldId id="369" r:id="rId3"/>
    <p:sldId id="370" r:id="rId4"/>
    <p:sldId id="371" r:id="rId5"/>
    <p:sldId id="372" r:id="rId6"/>
    <p:sldId id="373" r:id="rId7"/>
    <p:sldId id="374" r:id="rId8"/>
    <p:sldId id="375" r:id="rId9"/>
    <p:sldId id="376" r:id="rId10"/>
    <p:sldId id="377" r:id="rId11"/>
    <p:sldId id="378" r:id="rId12"/>
    <p:sldId id="379" r:id="rId13"/>
    <p:sldId id="380" r:id="rId14"/>
    <p:sldId id="365" r:id="rId15"/>
    <p:sldId id="366" r:id="rId16"/>
    <p:sldId id="367" r:id="rId17"/>
    <p:sldId id="332" r:id="rId18"/>
    <p:sldId id="333" r:id="rId19"/>
    <p:sldId id="362" r:id="rId20"/>
    <p:sldId id="336" r:id="rId21"/>
    <p:sldId id="337" r:id="rId22"/>
    <p:sldId id="338" r:id="rId23"/>
    <p:sldId id="340" r:id="rId24"/>
    <p:sldId id="341" r:id="rId25"/>
    <p:sldId id="343" r:id="rId26"/>
    <p:sldId id="344" r:id="rId27"/>
    <p:sldId id="347" r:id="rId28"/>
    <p:sldId id="348" r:id="rId29"/>
    <p:sldId id="363" r:id="rId30"/>
    <p:sldId id="350" r:id="rId31"/>
    <p:sldId id="352" r:id="rId32"/>
    <p:sldId id="355" r:id="rId33"/>
    <p:sldId id="356" r:id="rId34"/>
    <p:sldId id="357" r:id="rId35"/>
    <p:sldId id="364" r:id="rId36"/>
    <p:sldId id="35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varScale="1">
        <p:scale>
          <a:sx n="66" d="100"/>
          <a:sy n="66" d="100"/>
        </p:scale>
        <p:origin x="-876"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DCE53-527F-0145-922F-014648DAF54E}" type="datetimeFigureOut">
              <a:rPr lang="en-US" smtClean="0"/>
              <a:pPr/>
              <a:t>10/24/2019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06B75-26D6-314D-BB7C-4214F0EC4C9F}" type="slidenum">
              <a:rPr lang="en-US" smtClean="0"/>
              <a:pPr/>
              <a:t>‹#›</a:t>
            </a:fld>
            <a:endParaRPr lang="en-US"/>
          </a:p>
        </p:txBody>
      </p:sp>
    </p:spTree>
    <p:extLst>
      <p:ext uri="{BB962C8B-B14F-4D97-AF65-F5344CB8AC3E}">
        <p14:creationId xmlns="" xmlns:p14="http://schemas.microsoft.com/office/powerpoint/2010/main" val="50256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3667D998-C9F8-4ED7-A83C-1D4772162813}" type="slidenum">
              <a:rPr lang="ar-JO" smtClean="0"/>
              <a:pPr/>
              <a:t>3</a:t>
            </a:fld>
            <a:endParaRPr lang="ar-JO"/>
          </a:p>
        </p:txBody>
      </p:sp>
    </p:spTree>
    <p:extLst>
      <p:ext uri="{BB962C8B-B14F-4D97-AF65-F5344CB8AC3E}">
        <p14:creationId xmlns:p14="http://schemas.microsoft.com/office/powerpoint/2010/main" xmlns="" val="372773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dirty="0" smtClean="0"/>
              <a:t/>
            </a:r>
            <a:br>
              <a:rPr lang="en-US" dirty="0" smtClean="0"/>
            </a:br>
            <a:endParaRPr lang="ar-JO" dirty="0"/>
          </a:p>
        </p:txBody>
      </p:sp>
      <p:sp>
        <p:nvSpPr>
          <p:cNvPr id="4" name="Slide Number Placeholder 3"/>
          <p:cNvSpPr>
            <a:spLocks noGrp="1"/>
          </p:cNvSpPr>
          <p:nvPr>
            <p:ph type="sldNum" sz="quarter" idx="10"/>
          </p:nvPr>
        </p:nvSpPr>
        <p:spPr/>
        <p:txBody>
          <a:bodyPr/>
          <a:lstStyle/>
          <a:p>
            <a:fld id="{3667D998-C9F8-4ED7-A83C-1D4772162813}" type="slidenum">
              <a:rPr lang="ar-JO" smtClean="0"/>
              <a:pPr/>
              <a:t>11</a:t>
            </a:fld>
            <a:endParaRPr lang="ar-JO"/>
          </a:p>
        </p:txBody>
      </p:sp>
    </p:spTree>
    <p:extLst>
      <p:ext uri="{BB962C8B-B14F-4D97-AF65-F5344CB8AC3E}">
        <p14:creationId xmlns:p14="http://schemas.microsoft.com/office/powerpoint/2010/main" xmlns="" val="375076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
            </a:r>
            <a:br>
              <a:rPr lang="en-US" sz="1200" b="1"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Post-axial </a:t>
            </a:r>
            <a:r>
              <a:rPr lang="en-US" sz="1200" b="1" i="0" kern="1200" dirty="0" err="1" smtClean="0">
                <a:solidFill>
                  <a:schemeClr val="tx1"/>
                </a:solidFill>
                <a:latin typeface="+mn-lt"/>
                <a:ea typeface="+mn-ea"/>
                <a:cs typeface="+mn-cs"/>
              </a:rPr>
              <a:t>polydactyly</a:t>
            </a:r>
            <a:r>
              <a:rPr lang="en-US" sz="1200" b="0" i="0" kern="1200" dirty="0" smtClean="0">
                <a:solidFill>
                  <a:schemeClr val="tx1"/>
                </a:solidFill>
                <a:latin typeface="+mn-lt"/>
                <a:ea typeface="+mn-ea"/>
                <a:cs typeface="+mn-cs"/>
              </a:rPr>
              <a:t> refers to </a:t>
            </a:r>
            <a:r>
              <a:rPr lang="en-US" sz="1200" b="0" i="0" kern="1200" dirty="0" err="1" smtClean="0">
                <a:solidFill>
                  <a:schemeClr val="tx1"/>
                </a:solidFill>
                <a:latin typeface="+mn-lt"/>
                <a:ea typeface="+mn-ea"/>
                <a:cs typeface="+mn-cs"/>
              </a:rPr>
              <a:t>polydactyly</a:t>
            </a:r>
            <a:r>
              <a:rPr lang="en-US" sz="1200" b="0" i="0" kern="1200" dirty="0" smtClean="0">
                <a:solidFill>
                  <a:schemeClr val="tx1"/>
                </a:solidFill>
                <a:latin typeface="+mn-lt"/>
                <a:ea typeface="+mn-ea"/>
                <a:cs typeface="+mn-cs"/>
              </a:rPr>
              <a:t> where the additional digit is on the </a:t>
            </a:r>
            <a:r>
              <a:rPr lang="en-US" sz="1200" b="0" i="0" kern="1200" dirty="0" err="1" smtClean="0">
                <a:solidFill>
                  <a:schemeClr val="tx1"/>
                </a:solidFill>
                <a:latin typeface="+mn-lt"/>
                <a:ea typeface="+mn-ea"/>
                <a:cs typeface="+mn-cs"/>
              </a:rPr>
              <a:t>ulnar</a:t>
            </a:r>
            <a:r>
              <a:rPr lang="en-US" sz="1200" b="0" i="0" kern="1200" dirty="0" smtClean="0">
                <a:solidFill>
                  <a:schemeClr val="tx1"/>
                </a:solidFill>
                <a:latin typeface="+mn-lt"/>
                <a:ea typeface="+mn-ea"/>
                <a:cs typeface="+mn-cs"/>
              </a:rPr>
              <a:t> margin of the hand, or lateral to the 5th toe</a:t>
            </a:r>
            <a:endParaRPr lang="en-US" dirty="0"/>
          </a:p>
        </p:txBody>
      </p:sp>
      <p:sp>
        <p:nvSpPr>
          <p:cNvPr id="4" name="Slide Number Placeholder 3"/>
          <p:cNvSpPr>
            <a:spLocks noGrp="1"/>
          </p:cNvSpPr>
          <p:nvPr>
            <p:ph type="sldNum" sz="quarter" idx="10"/>
          </p:nvPr>
        </p:nvSpPr>
        <p:spPr/>
        <p:txBody>
          <a:bodyPr/>
          <a:lstStyle/>
          <a:p>
            <a:fld id="{FB306B75-26D6-314D-BB7C-4214F0EC4C9F}"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inionPro-Regular"/>
              </a:rPr>
              <a:t>Many infants with this condition have a punched-out scalp lesion over the </a:t>
            </a:r>
            <a:r>
              <a:rPr lang="en-US" sz="1200" dirty="0" err="1" smtClean="0">
                <a:latin typeface="MinionPro-Regular"/>
              </a:rPr>
              <a:t>occiput</a:t>
            </a:r>
            <a:r>
              <a:rPr lang="en-US" sz="1200" dirty="0" smtClean="0">
                <a:latin typeface="MinionPro-Regular"/>
              </a:rPr>
              <a:t>  called</a:t>
            </a:r>
            <a:r>
              <a:rPr lang="en-US" sz="1200" b="1" dirty="0" smtClean="0">
                <a:latin typeface="MinionPro-Bold"/>
              </a:rPr>
              <a:t>; </a:t>
            </a:r>
            <a:endParaRPr lang="en-US" dirty="0"/>
          </a:p>
        </p:txBody>
      </p:sp>
      <p:sp>
        <p:nvSpPr>
          <p:cNvPr id="4" name="Slide Number Placeholder 3"/>
          <p:cNvSpPr>
            <a:spLocks noGrp="1"/>
          </p:cNvSpPr>
          <p:nvPr>
            <p:ph type="sldNum" sz="quarter" idx="10"/>
          </p:nvPr>
        </p:nvSpPr>
        <p:spPr/>
        <p:txBody>
          <a:bodyPr/>
          <a:lstStyle/>
          <a:p>
            <a:fld id="{FB306B75-26D6-314D-BB7C-4214F0EC4C9F}"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effectLst/>
                <a:latin typeface="+mn-lt"/>
                <a:ea typeface="+mn-ea"/>
                <a:cs typeface="+mn-cs"/>
              </a:rPr>
              <a:t>Holoprosencephaly</a:t>
            </a:r>
            <a:r>
              <a:rPr lang="en-US" sz="1200" b="0" i="0" kern="1200" dirty="0" smtClean="0">
                <a:solidFill>
                  <a:schemeClr val="tx1"/>
                </a:solidFill>
                <a:effectLst/>
                <a:latin typeface="+mn-lt"/>
                <a:ea typeface="+mn-ea"/>
                <a:cs typeface="+mn-cs"/>
              </a:rPr>
              <a:t> is a structural malformation of the brain that results from complete or incomplete </a:t>
            </a:r>
            <a:r>
              <a:rPr lang="en-US" sz="1200" b="0" i="0" kern="1200" dirty="0" err="1" smtClean="0">
                <a:solidFill>
                  <a:schemeClr val="tx1"/>
                </a:solidFill>
                <a:effectLst/>
                <a:latin typeface="+mn-lt"/>
                <a:ea typeface="+mn-ea"/>
                <a:cs typeface="+mn-cs"/>
              </a:rPr>
              <a:t>nonseparation</a:t>
            </a:r>
            <a:r>
              <a:rPr lang="en-US" sz="1200" b="0" i="0" kern="1200" dirty="0" smtClean="0">
                <a:solidFill>
                  <a:schemeClr val="tx1"/>
                </a:solidFill>
                <a:effectLst/>
                <a:latin typeface="+mn-lt"/>
                <a:ea typeface="+mn-ea"/>
                <a:cs typeface="+mn-cs"/>
              </a:rPr>
              <a:t> of the </a:t>
            </a:r>
            <a:r>
              <a:rPr lang="en-US" sz="1200" b="0" i="0" kern="1200" dirty="0" err="1" smtClean="0">
                <a:solidFill>
                  <a:schemeClr val="tx1"/>
                </a:solidFill>
                <a:effectLst/>
                <a:latin typeface="+mn-lt"/>
                <a:ea typeface="+mn-ea"/>
                <a:cs typeface="+mn-cs"/>
              </a:rPr>
              <a:t>prosencephalon</a:t>
            </a:r>
            <a:r>
              <a:rPr lang="en-US" sz="1200" b="0" i="0" kern="1200" dirty="0" smtClean="0">
                <a:solidFill>
                  <a:schemeClr val="tx1"/>
                </a:solidFill>
                <a:effectLst/>
                <a:latin typeface="+mn-lt"/>
                <a:ea typeface="+mn-ea"/>
                <a:cs typeface="+mn-cs"/>
              </a:rPr>
              <a:t> (forebrain).</a:t>
            </a:r>
            <a:r>
              <a:rPr lang="en-US" sz="1200" b="0" i="0" kern="1200" baseline="30000" dirty="0" smtClean="0">
                <a:solidFill>
                  <a:schemeClr val="tx1"/>
                </a:solidFill>
                <a:effectLst/>
                <a:latin typeface="+mn-lt"/>
                <a:ea typeface="+mn-ea"/>
                <a:cs typeface="+mn-cs"/>
              </a:rPr>
              <a:t> [</a:t>
            </a:r>
            <a:r>
              <a:rPr lang="en-US" sz="1200" b="0" i="0" u="none" strike="noStrike" kern="1200" baseline="30000" dirty="0" smtClean="0">
                <a:solidFill>
                  <a:schemeClr val="tx1"/>
                </a:solidFill>
                <a:effectLst/>
                <a:latin typeface="+mn-lt"/>
                <a:ea typeface="+mn-ea"/>
                <a:cs typeface="+mn-cs"/>
              </a:rPr>
              <a:t>1</a:t>
            </a:r>
            <a:r>
              <a:rPr lang="en-US" sz="1200" b="0" i="0" kern="1200" baseline="300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r>
              <a:rPr lang="en-US" dirty="0" smtClean="0"/>
              <a:t/>
            </a:r>
            <a:br>
              <a:rPr lang="en-US" dirty="0" smtClean="0"/>
            </a:br>
            <a:r>
              <a:rPr lang="en-US" sz="1200" b="0" i="0" kern="1200" dirty="0" err="1" smtClean="0">
                <a:solidFill>
                  <a:schemeClr val="tx1"/>
                </a:solidFill>
                <a:effectLst/>
                <a:latin typeface="+mn-lt"/>
                <a:ea typeface="+mn-ea"/>
                <a:cs typeface="+mn-cs"/>
              </a:rPr>
              <a:t>Alobar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holoprosencephaly</a:t>
            </a:r>
            <a:r>
              <a:rPr lang="en-US" sz="1200" b="0" i="0" kern="1200" dirty="0" smtClean="0">
                <a:solidFill>
                  <a:schemeClr val="tx1"/>
                </a:solidFill>
                <a:effectLst/>
                <a:latin typeface="+mn-lt"/>
                <a:ea typeface="+mn-ea"/>
                <a:cs typeface="+mn-cs"/>
              </a:rPr>
              <a:t> is the most severe form with no separation of the cerebral hemispheres. There is usually a single ventricle. The corpus </a:t>
            </a:r>
            <a:r>
              <a:rPr lang="en-US" sz="1200" b="0" i="0" kern="1200" dirty="0" err="1" smtClean="0">
                <a:solidFill>
                  <a:schemeClr val="tx1"/>
                </a:solidFill>
                <a:effectLst/>
                <a:latin typeface="+mn-lt"/>
                <a:ea typeface="+mn-ea"/>
                <a:cs typeface="+mn-cs"/>
              </a:rPr>
              <a:t>callosum</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interhemispheric</a:t>
            </a:r>
            <a:r>
              <a:rPr lang="en-US" sz="1200" b="0" i="0" kern="1200" dirty="0" smtClean="0">
                <a:solidFill>
                  <a:schemeClr val="tx1"/>
                </a:solidFill>
                <a:effectLst/>
                <a:latin typeface="+mn-lt"/>
                <a:ea typeface="+mn-ea"/>
                <a:cs typeface="+mn-cs"/>
              </a:rPr>
              <a:t> fissure are absent, and the thalami are </a:t>
            </a:r>
            <a:r>
              <a:rPr lang="en-US" sz="1200" b="0" i="0" kern="1200" dirty="0" err="1" smtClean="0">
                <a:solidFill>
                  <a:schemeClr val="tx1"/>
                </a:solidFill>
                <a:effectLst/>
                <a:latin typeface="+mn-lt"/>
                <a:ea typeface="+mn-ea"/>
                <a:cs typeface="+mn-cs"/>
              </a:rPr>
              <a:t>unseparated</a:t>
            </a:r>
            <a:r>
              <a:rPr lang="en-US" sz="1200" b="0" i="0" kern="1200" dirty="0" smtClean="0">
                <a:solidFill>
                  <a:schemeClr val="tx1"/>
                </a:solidFill>
                <a:effectLst/>
                <a:latin typeface="+mn-lt"/>
                <a:ea typeface="+mn-ea"/>
                <a:cs typeface="+mn-cs"/>
              </a:rPr>
              <a:t>.</a:t>
            </a:r>
          </a:p>
          <a:p>
            <a:pPr algn="l">
              <a:buNone/>
            </a:pPr>
            <a:r>
              <a:rPr lang="en-US" dirty="0" smtClean="0">
                <a:latin typeface="MinionPro-Regular"/>
              </a:rPr>
              <a:t>2- midline central nervous system anomalies, such</a:t>
            </a:r>
          </a:p>
          <a:p>
            <a:pPr algn="l"/>
            <a:r>
              <a:rPr lang="en-US" dirty="0" smtClean="0">
                <a:latin typeface="MinionPro-Regular"/>
              </a:rPr>
              <a:t>as </a:t>
            </a:r>
            <a:r>
              <a:rPr lang="en-US" dirty="0" err="1" smtClean="0">
                <a:latin typeface="MinionPro-Regular"/>
              </a:rPr>
              <a:t>alobar</a:t>
            </a:r>
            <a:r>
              <a:rPr lang="en-US" dirty="0" smtClean="0">
                <a:latin typeface="MinionPro-Regular"/>
              </a:rPr>
              <a:t> </a:t>
            </a:r>
            <a:r>
              <a:rPr lang="en-US" dirty="0" err="1" smtClean="0">
                <a:latin typeface="MinionPro-Regular"/>
              </a:rPr>
              <a:t>holoprosencephaly</a:t>
            </a:r>
            <a:r>
              <a:rPr lang="en-US" dirty="0" smtClean="0">
                <a:latin typeface="MinionPro-Regular"/>
              </a:rPr>
              <a:t> are</a:t>
            </a:r>
            <a:r>
              <a:rPr lang="en-US" dirty="0" smtClean="0"/>
              <a:t> common </a:t>
            </a:r>
            <a:endParaRPr lang="en-US" dirty="0" smtClean="0">
              <a:latin typeface="MinionPro-Regular"/>
            </a:endParaRPr>
          </a:p>
          <a:p>
            <a:endParaRPr lang="en-US" dirty="0"/>
          </a:p>
        </p:txBody>
      </p:sp>
      <p:sp>
        <p:nvSpPr>
          <p:cNvPr id="4" name="Slide Number Placeholder 3"/>
          <p:cNvSpPr>
            <a:spLocks noGrp="1"/>
          </p:cNvSpPr>
          <p:nvPr>
            <p:ph type="sldNum" sz="quarter" idx="10"/>
          </p:nvPr>
        </p:nvSpPr>
        <p:spPr/>
        <p:txBody>
          <a:bodyPr/>
          <a:lstStyle/>
          <a:p>
            <a:fld id="{FB306B75-26D6-314D-BB7C-4214F0EC4C9F}"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MOST OVARIAN TISSUES DIE BEFORE BIRTH</a:t>
            </a:r>
          </a:p>
          <a:p>
            <a:endParaRPr lang="en-US" dirty="0" smtClean="0"/>
          </a:p>
          <a:p>
            <a:r>
              <a:rPr lang="en-US" sz="1200" b="0" i="0" kern="1200" dirty="0" smtClean="0">
                <a:solidFill>
                  <a:schemeClr val="tx1"/>
                </a:solidFill>
                <a:latin typeface="+mn-lt"/>
                <a:ea typeface="+mn-ea"/>
                <a:cs typeface="+mn-cs"/>
              </a:rPr>
              <a:t>identified one gene called SHOX that is important for bone development and growth. The loss of one copy of this gene likely causes short stature and skeletal abnormalities in women with Turner syndrome.</a:t>
            </a:r>
            <a:endParaRPr lang="en-US" dirty="0"/>
          </a:p>
        </p:txBody>
      </p:sp>
      <p:sp>
        <p:nvSpPr>
          <p:cNvPr id="4" name="عنصر نائب لرقم الشريحة 3"/>
          <p:cNvSpPr>
            <a:spLocks noGrp="1"/>
          </p:cNvSpPr>
          <p:nvPr>
            <p:ph type="sldNum" sz="quarter" idx="10"/>
          </p:nvPr>
        </p:nvSpPr>
        <p:spPr/>
        <p:txBody>
          <a:bodyPr/>
          <a:lstStyle/>
          <a:p>
            <a:fld id="{FB306B75-26D6-314D-BB7C-4214F0EC4C9F}"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10/24/2019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222376"/>
            <a:ext cx="7488832" cy="990600"/>
          </a:xfrm>
        </p:spPr>
        <p:txBody>
          <a:bodyPr>
            <a:normAutofit/>
          </a:bodyPr>
          <a:lstStyle/>
          <a:p>
            <a:r>
              <a:rPr lang="en-US" sz="3600" dirty="0">
                <a:latin typeface="Avenir-Medium"/>
              </a:rPr>
              <a:t>Trisomy 18</a:t>
            </a:r>
            <a:endParaRPr lang="ar-JO" sz="3600" dirty="0"/>
          </a:p>
        </p:txBody>
      </p:sp>
      <p:sp>
        <p:nvSpPr>
          <p:cNvPr id="3" name="Content Placeholder 2"/>
          <p:cNvSpPr>
            <a:spLocks noGrp="1"/>
          </p:cNvSpPr>
          <p:nvPr>
            <p:ph idx="1"/>
          </p:nvPr>
        </p:nvSpPr>
        <p:spPr>
          <a:xfrm>
            <a:off x="2351584" y="3645024"/>
            <a:ext cx="7502624" cy="2327920"/>
          </a:xfrm>
        </p:spPr>
        <p:txBody>
          <a:bodyPr>
            <a:normAutofit/>
          </a:bodyPr>
          <a:lstStyle/>
          <a:p>
            <a:r>
              <a:rPr lang="en-US" sz="3200" b="1" kern="0" dirty="0">
                <a:solidFill>
                  <a:srgbClr val="000000"/>
                </a:solidFill>
                <a:ea typeface="+mj-ea"/>
                <a:cs typeface="Arial"/>
              </a:rPr>
              <a:t>Edward’s </a:t>
            </a:r>
            <a:r>
              <a:rPr lang="en-US" sz="3200" b="1" kern="0" dirty="0" smtClean="0">
                <a:solidFill>
                  <a:srgbClr val="000000"/>
                </a:solidFill>
                <a:ea typeface="+mj-ea"/>
                <a:cs typeface="Arial"/>
              </a:rPr>
              <a:t>Syndrome</a:t>
            </a:r>
          </a:p>
          <a:p>
            <a:r>
              <a:rPr lang="ar-JO" sz="2000" dirty="0" smtClean="0">
                <a:solidFill>
                  <a:schemeClr val="tx2"/>
                </a:solidFill>
                <a:latin typeface="Angsana New" pitchFamily="18" charset="-34"/>
              </a:rPr>
              <a:t>تبييض الطالب : رائد علي</a:t>
            </a:r>
          </a:p>
          <a:p>
            <a:endParaRPr lang="ar-JO" sz="2000" dirty="0"/>
          </a:p>
        </p:txBody>
      </p:sp>
      <p:cxnSp>
        <p:nvCxnSpPr>
          <p:cNvPr id="5" name="Straight Connector 4"/>
          <p:cNvCxnSpPr/>
          <p:nvPr/>
        </p:nvCxnSpPr>
        <p:spPr>
          <a:xfrm>
            <a:off x="911424" y="3212976"/>
            <a:ext cx="988909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37696" y="665401"/>
            <a:ext cx="1611339" cy="1323439"/>
          </a:xfrm>
          <a:prstGeom prst="rect">
            <a:avLst/>
          </a:prstGeom>
        </p:spPr>
        <p:txBody>
          <a:bodyPr wrap="none">
            <a:spAutoFit/>
          </a:bodyPr>
          <a:lstStyle/>
          <a:p>
            <a:r>
              <a:rPr lang="en-US" sz="8000" b="1" dirty="0" smtClean="0">
                <a:solidFill>
                  <a:srgbClr val="FF0000"/>
                </a:solidFill>
              </a:rPr>
              <a:t>VIP</a:t>
            </a:r>
            <a:endParaRPr lang="ar-JO" sz="8000" b="1" dirty="0">
              <a:solidFill>
                <a:srgbClr val="FF0000"/>
              </a:solidFill>
            </a:endParaRPr>
          </a:p>
        </p:txBody>
      </p:sp>
      <p:pic>
        <p:nvPicPr>
          <p:cNvPr id="7" name="Picture 6" descr="13412199_1802209396678398_7266792316639849479_o.png"/>
          <p:cNvPicPr>
            <a:picLocks noChangeAspect="1"/>
          </p:cNvPicPr>
          <p:nvPr/>
        </p:nvPicPr>
        <p:blipFill>
          <a:blip r:embed="rId2"/>
          <a:stretch>
            <a:fillRect/>
          </a:stretch>
        </p:blipFill>
        <p:spPr>
          <a:xfrm>
            <a:off x="4648200" y="4495800"/>
            <a:ext cx="3429000" cy="2362200"/>
          </a:xfrm>
          <a:prstGeom prst="rect">
            <a:avLst/>
          </a:prstGeom>
        </p:spPr>
      </p:pic>
    </p:spTree>
    <p:extLst>
      <p:ext uri="{BB962C8B-B14F-4D97-AF65-F5344CB8AC3E}">
        <p14:creationId xmlns:p14="http://schemas.microsoft.com/office/powerpoint/2010/main" xmlns="" val="10315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Patau</a:t>
            </a:r>
            <a:r>
              <a:rPr lang="en-US" b="1" dirty="0" smtClean="0"/>
              <a:t> Syndrome </a:t>
            </a:r>
            <a:endParaRPr lang="ar-JO" dirty="0"/>
          </a:p>
        </p:txBody>
      </p:sp>
      <p:sp>
        <p:nvSpPr>
          <p:cNvPr id="3" name="Content Placeholder 2"/>
          <p:cNvSpPr>
            <a:spLocks noGrp="1"/>
          </p:cNvSpPr>
          <p:nvPr>
            <p:ph idx="1"/>
          </p:nvPr>
        </p:nvSpPr>
        <p:spPr/>
        <p:txBody>
          <a:bodyPr/>
          <a:lstStyle/>
          <a:p>
            <a:pPr marL="0" indent="0" algn="l">
              <a:buNone/>
            </a:pPr>
            <a:r>
              <a:rPr lang="en-US" dirty="0" smtClean="0"/>
              <a:t>It’s a disease result from present </a:t>
            </a:r>
            <a:r>
              <a:rPr lang="en-US" dirty="0" err="1" smtClean="0">
                <a:solidFill>
                  <a:srgbClr val="FF0000"/>
                </a:solidFill>
              </a:rPr>
              <a:t>extracopy</a:t>
            </a:r>
            <a:r>
              <a:rPr lang="en-US" dirty="0" smtClean="0">
                <a:solidFill>
                  <a:srgbClr val="FF0000"/>
                </a:solidFill>
              </a:rPr>
              <a:t> of chromosome 13</a:t>
            </a:r>
          </a:p>
          <a:p>
            <a:pPr marL="0" indent="0">
              <a:buNone/>
            </a:pPr>
            <a:r>
              <a:rPr lang="en-US" dirty="0" smtClean="0">
                <a:latin typeface="MinionPro-Regular"/>
              </a:rPr>
              <a:t>The </a:t>
            </a:r>
            <a:r>
              <a:rPr lang="en-US" dirty="0" smtClean="0">
                <a:solidFill>
                  <a:srgbClr val="FF0000"/>
                </a:solidFill>
                <a:latin typeface="MinionPro-Regular"/>
              </a:rPr>
              <a:t>third</a:t>
            </a:r>
            <a:r>
              <a:rPr lang="en-US" dirty="0" smtClean="0">
                <a:latin typeface="MinionPro-Regular"/>
              </a:rPr>
              <a:t> of the common </a:t>
            </a:r>
            <a:r>
              <a:rPr lang="en-US" dirty="0" err="1" smtClean="0">
                <a:latin typeface="MinionPro-Regular"/>
              </a:rPr>
              <a:t>trisomies</a:t>
            </a:r>
            <a:r>
              <a:rPr lang="en-US" dirty="0" smtClean="0">
                <a:latin typeface="MinionPro-Regular"/>
              </a:rPr>
              <a:t> </a:t>
            </a:r>
          </a:p>
          <a:p>
            <a:pPr marL="0" indent="0">
              <a:buNone/>
            </a:pPr>
            <a:r>
              <a:rPr lang="en-US" dirty="0" err="1" smtClean="0">
                <a:solidFill>
                  <a:srgbClr val="FF0000"/>
                </a:solidFill>
                <a:latin typeface="MinionPro-Regular"/>
              </a:rPr>
              <a:t>trisomy</a:t>
            </a:r>
            <a:r>
              <a:rPr lang="en-US" dirty="0" smtClean="0">
                <a:solidFill>
                  <a:srgbClr val="FF0000"/>
                </a:solidFill>
                <a:latin typeface="MinionPro-Regular"/>
              </a:rPr>
              <a:t> 13 </a:t>
            </a:r>
            <a:r>
              <a:rPr lang="en-US" dirty="0" smtClean="0">
                <a:latin typeface="MinionPro-Regular"/>
              </a:rPr>
              <a:t>(47,XX,+13 or  47,XY,+13)</a:t>
            </a:r>
          </a:p>
          <a:p>
            <a:pPr marL="0" indent="0">
              <a:buNone/>
            </a:pPr>
            <a:r>
              <a:rPr lang="en-US" dirty="0" smtClean="0">
                <a:latin typeface="MinionPro-Regular"/>
              </a:rPr>
              <a:t> occurs in </a:t>
            </a:r>
            <a:r>
              <a:rPr lang="en-US" dirty="0" smtClean="0">
                <a:solidFill>
                  <a:srgbClr val="FF0000"/>
                </a:solidFill>
                <a:latin typeface="MinionPro-Regular"/>
              </a:rPr>
              <a:t>1 in 12,000 </a:t>
            </a:r>
            <a:r>
              <a:rPr lang="en-US" dirty="0" smtClean="0">
                <a:latin typeface="MinionPro-Regular"/>
              </a:rPr>
              <a:t>live births.</a:t>
            </a:r>
          </a:p>
          <a:p>
            <a:pPr marL="0" indent="0" algn="l">
              <a:buNone/>
            </a:pPr>
            <a:r>
              <a:rPr lang="en-US" dirty="0" smtClean="0">
                <a:solidFill>
                  <a:srgbClr val="FF0000"/>
                </a:solidFill>
              </a:rPr>
              <a:t> </a:t>
            </a:r>
            <a:endParaRPr lang="ar-JO"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4800" y="3781850"/>
            <a:ext cx="7626740" cy="3076149"/>
          </a:xfrm>
          <a:prstGeom prst="rect">
            <a:avLst/>
          </a:prstGeom>
        </p:spPr>
      </p:pic>
    </p:spTree>
    <p:extLst>
      <p:ext uri="{BB962C8B-B14F-4D97-AF65-F5344CB8AC3E}">
        <p14:creationId xmlns:p14="http://schemas.microsoft.com/office/powerpoint/2010/main" xmlns="" val="171868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0515600" cy="1325563"/>
          </a:xfrm>
        </p:spPr>
        <p:txBody>
          <a:bodyPr/>
          <a:lstStyle/>
          <a:p>
            <a:r>
              <a:rPr lang="en-US" dirty="0" smtClean="0">
                <a:solidFill>
                  <a:srgbClr val="FF0000"/>
                </a:solidFill>
              </a:rPr>
              <a:t>Clinical feature </a:t>
            </a:r>
            <a:endParaRPr lang="ar-JO" dirty="0">
              <a:solidFill>
                <a:srgbClr val="FF0000"/>
              </a:solidFill>
            </a:endParaRPr>
          </a:p>
        </p:txBody>
      </p:sp>
      <p:sp>
        <p:nvSpPr>
          <p:cNvPr id="3" name="Content Placeholder 2"/>
          <p:cNvSpPr>
            <a:spLocks noGrp="1"/>
          </p:cNvSpPr>
          <p:nvPr>
            <p:ph idx="1"/>
          </p:nvPr>
        </p:nvSpPr>
        <p:spPr>
          <a:xfrm>
            <a:off x="457200" y="1447800"/>
            <a:ext cx="11734800" cy="5410200"/>
          </a:xfrm>
        </p:spPr>
        <p:txBody>
          <a:bodyPr/>
          <a:lstStyle/>
          <a:p>
            <a:pPr algn="l">
              <a:buNone/>
            </a:pPr>
            <a:r>
              <a:rPr lang="en-US" dirty="0" smtClean="0">
                <a:solidFill>
                  <a:srgbClr val="FF0000"/>
                </a:solidFill>
                <a:latin typeface="MinionPro-Regular"/>
              </a:rPr>
              <a:t>* General </a:t>
            </a:r>
            <a:r>
              <a:rPr lang="en-US" dirty="0" err="1" smtClean="0">
                <a:solidFill>
                  <a:srgbClr val="FF0000"/>
                </a:solidFill>
                <a:latin typeface="MinionPro-Regular"/>
              </a:rPr>
              <a:t>apperance</a:t>
            </a:r>
            <a:r>
              <a:rPr lang="en-US" dirty="0" smtClean="0">
                <a:solidFill>
                  <a:srgbClr val="FF0000"/>
                </a:solidFill>
                <a:latin typeface="MinionPro-Regular"/>
              </a:rPr>
              <a:t> </a:t>
            </a:r>
            <a:r>
              <a:rPr lang="en-US" dirty="0" smtClean="0">
                <a:latin typeface="MinionPro-Regular"/>
              </a:rPr>
              <a:t>:  small </a:t>
            </a:r>
            <a:r>
              <a:rPr lang="en-US" dirty="0">
                <a:latin typeface="MinionPro-Regular"/>
              </a:rPr>
              <a:t>for gestational age </a:t>
            </a:r>
            <a:r>
              <a:rPr lang="en-US" dirty="0" smtClean="0">
                <a:latin typeface="MinionPro-Regular"/>
              </a:rPr>
              <a:t>and </a:t>
            </a:r>
            <a:r>
              <a:rPr lang="en-US" dirty="0" err="1" smtClean="0">
                <a:latin typeface="MinionPro-Regular"/>
              </a:rPr>
              <a:t>microcephalic</a:t>
            </a:r>
            <a:r>
              <a:rPr lang="en-US" dirty="0" smtClean="0">
                <a:latin typeface="MinionPro-Regular"/>
              </a:rPr>
              <a:t>.  </a:t>
            </a:r>
          </a:p>
          <a:p>
            <a:pPr algn="l">
              <a:buNone/>
            </a:pPr>
            <a:r>
              <a:rPr lang="en-US" dirty="0" smtClean="0">
                <a:solidFill>
                  <a:srgbClr val="FF0000"/>
                </a:solidFill>
                <a:latin typeface="MinionPro-Regular"/>
              </a:rPr>
              <a:t> * Face</a:t>
            </a:r>
            <a:r>
              <a:rPr lang="en-US" dirty="0" smtClean="0">
                <a:latin typeface="MinionPro-Regular"/>
              </a:rPr>
              <a:t>  : </a:t>
            </a:r>
          </a:p>
          <a:p>
            <a:pPr algn="l">
              <a:buNone/>
            </a:pPr>
            <a:r>
              <a:rPr lang="en-US" dirty="0" smtClean="0">
                <a:solidFill>
                  <a:srgbClr val="FF0000"/>
                </a:solidFill>
                <a:latin typeface="MinionPro-Regular"/>
              </a:rPr>
              <a:t>1-</a:t>
            </a:r>
            <a:r>
              <a:rPr lang="en-US" dirty="0" smtClean="0">
                <a:latin typeface="MinionPro-Regular"/>
              </a:rPr>
              <a:t> Midline </a:t>
            </a:r>
            <a:r>
              <a:rPr lang="en-US" dirty="0">
                <a:latin typeface="MinionPro-Regular"/>
              </a:rPr>
              <a:t>facial defects such </a:t>
            </a:r>
            <a:r>
              <a:rPr lang="en-US" dirty="0" smtClean="0">
                <a:latin typeface="MinionPro-Regular"/>
              </a:rPr>
              <a:t>as :</a:t>
            </a:r>
          </a:p>
          <a:p>
            <a:pPr algn="l">
              <a:buNone/>
            </a:pPr>
            <a:r>
              <a:rPr lang="en-US" dirty="0" smtClean="0">
                <a:latin typeface="MinionPro-Regular"/>
              </a:rPr>
              <a:t>   - </a:t>
            </a:r>
            <a:r>
              <a:rPr lang="en-US" dirty="0" err="1" smtClean="0">
                <a:latin typeface="MinionPro-Regular"/>
              </a:rPr>
              <a:t>cyclopia</a:t>
            </a:r>
            <a:r>
              <a:rPr lang="en-US" dirty="0" smtClean="0">
                <a:latin typeface="MinionPro-Regular"/>
              </a:rPr>
              <a:t> </a:t>
            </a:r>
            <a:r>
              <a:rPr lang="en-US" dirty="0">
                <a:latin typeface="MinionPro-Regular"/>
              </a:rPr>
              <a:t>(</a:t>
            </a:r>
            <a:r>
              <a:rPr lang="en-US" dirty="0" smtClean="0">
                <a:latin typeface="MinionPro-Regular"/>
              </a:rPr>
              <a:t>single orbit) </a:t>
            </a:r>
          </a:p>
          <a:p>
            <a:pPr algn="l">
              <a:buNone/>
            </a:pPr>
            <a:r>
              <a:rPr lang="en-US" dirty="0" smtClean="0">
                <a:latin typeface="MinionPro-Regular"/>
              </a:rPr>
              <a:t>   - </a:t>
            </a:r>
            <a:r>
              <a:rPr lang="en-US" dirty="0" err="1" smtClean="0">
                <a:latin typeface="MinionPro-Regular"/>
              </a:rPr>
              <a:t>cebocephaly</a:t>
            </a:r>
            <a:r>
              <a:rPr lang="en-US" dirty="0" smtClean="0">
                <a:latin typeface="MinionPro-Regular"/>
              </a:rPr>
              <a:t> </a:t>
            </a:r>
            <a:r>
              <a:rPr lang="en-US" dirty="0">
                <a:latin typeface="MinionPro-Regular"/>
              </a:rPr>
              <a:t>(single nostril</a:t>
            </a:r>
            <a:r>
              <a:rPr lang="en-US" dirty="0" smtClean="0">
                <a:latin typeface="MinionPro-Regular"/>
              </a:rPr>
              <a:t>)</a:t>
            </a:r>
          </a:p>
          <a:p>
            <a:pPr algn="l">
              <a:buNone/>
            </a:pPr>
            <a:r>
              <a:rPr lang="en-US" dirty="0" smtClean="0">
                <a:latin typeface="MinionPro-Regular"/>
              </a:rPr>
              <a:t>   - </a:t>
            </a:r>
            <a:r>
              <a:rPr lang="en-US" dirty="0">
                <a:latin typeface="MinionPro-Regular"/>
              </a:rPr>
              <a:t>cleft lip and palate </a:t>
            </a:r>
            <a:endParaRPr lang="en-US" dirty="0" smtClean="0">
              <a:latin typeface="MinionPro-Regular"/>
            </a:endParaRPr>
          </a:p>
          <a:p>
            <a:pPr>
              <a:buNone/>
            </a:pPr>
            <a:r>
              <a:rPr lang="en-US" dirty="0" smtClean="0">
                <a:solidFill>
                  <a:srgbClr val="FF0000"/>
                </a:solidFill>
                <a:latin typeface="MinionPro-Regular"/>
              </a:rPr>
              <a:t>2-</a:t>
            </a:r>
            <a:r>
              <a:rPr lang="en-US" dirty="0" smtClean="0">
                <a:latin typeface="MinionPro-Regular"/>
              </a:rPr>
              <a:t> forehead is sloping</a:t>
            </a:r>
          </a:p>
          <a:p>
            <a:pPr>
              <a:buNone/>
            </a:pPr>
            <a:r>
              <a:rPr lang="en-US" dirty="0" smtClean="0">
                <a:solidFill>
                  <a:srgbClr val="FF0000"/>
                </a:solidFill>
                <a:latin typeface="MinionPro-Regular"/>
              </a:rPr>
              <a:t>3-</a:t>
            </a:r>
            <a:r>
              <a:rPr lang="en-US" dirty="0" smtClean="0">
                <a:latin typeface="MinionPro-Regular"/>
              </a:rPr>
              <a:t> small and malformed ears </a:t>
            </a:r>
          </a:p>
          <a:p>
            <a:pPr>
              <a:buNone/>
            </a:pPr>
            <a:r>
              <a:rPr lang="en-US" dirty="0" smtClean="0">
                <a:solidFill>
                  <a:srgbClr val="FF0000"/>
                </a:solidFill>
                <a:latin typeface="MinionPro-Regular"/>
              </a:rPr>
              <a:t>4-</a:t>
            </a:r>
            <a:r>
              <a:rPr lang="en-US" dirty="0" smtClean="0">
                <a:latin typeface="MinionPro-Regular"/>
              </a:rPr>
              <a:t> </a:t>
            </a:r>
            <a:r>
              <a:rPr lang="en-US" dirty="0" err="1" smtClean="0">
                <a:latin typeface="MinionPro-Regular"/>
              </a:rPr>
              <a:t>microphthalmia</a:t>
            </a:r>
            <a:r>
              <a:rPr lang="en-US" dirty="0" smtClean="0">
                <a:latin typeface="MinionPro-Regular"/>
              </a:rPr>
              <a:t> or  </a:t>
            </a:r>
            <a:r>
              <a:rPr lang="en-US" dirty="0" err="1" smtClean="0">
                <a:latin typeface="MinionPro-Regular"/>
              </a:rPr>
              <a:t>anophthalmia</a:t>
            </a:r>
            <a:endParaRPr lang="en-US" dirty="0" smtClean="0">
              <a:latin typeface="MinionPro-Regular"/>
            </a:endParaRPr>
          </a:p>
          <a:p>
            <a:pPr>
              <a:buNone/>
            </a:pPr>
            <a:endParaRPr lang="en-US" dirty="0" smtClean="0">
              <a:latin typeface="MinionPro-Regular"/>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88386" y="1981201"/>
            <a:ext cx="2203614" cy="1936750"/>
          </a:xfrm>
          <a:prstGeom prst="rect">
            <a:avLst/>
          </a:prstGeom>
        </p:spPr>
      </p:pic>
      <p:pic>
        <p:nvPicPr>
          <p:cNvPr id="6" name="Picture 5" descr="download.jpg"/>
          <p:cNvPicPr>
            <a:picLocks noChangeAspect="1"/>
          </p:cNvPicPr>
          <p:nvPr/>
        </p:nvPicPr>
        <p:blipFill>
          <a:blip r:embed="rId4"/>
          <a:stretch>
            <a:fillRect/>
          </a:stretch>
        </p:blipFill>
        <p:spPr>
          <a:xfrm>
            <a:off x="6448426" y="1905000"/>
            <a:ext cx="1647698" cy="2012951"/>
          </a:xfrm>
          <a:prstGeom prst="rect">
            <a:avLst/>
          </a:prstGeom>
        </p:spPr>
      </p:pic>
      <p:pic>
        <p:nvPicPr>
          <p:cNvPr id="7" name="Picture 6" descr="download (1).jpg"/>
          <p:cNvPicPr>
            <a:picLocks noChangeAspect="1"/>
          </p:cNvPicPr>
          <p:nvPr/>
        </p:nvPicPr>
        <p:blipFill>
          <a:blip r:embed="rId5"/>
          <a:stretch>
            <a:fillRect/>
          </a:stretch>
        </p:blipFill>
        <p:spPr>
          <a:xfrm>
            <a:off x="10134600" y="4638675"/>
            <a:ext cx="2057400" cy="2219325"/>
          </a:xfrm>
          <a:prstGeom prst="rect">
            <a:avLst/>
          </a:prstGeom>
        </p:spPr>
      </p:pic>
      <p:pic>
        <p:nvPicPr>
          <p:cNvPr id="8" name="Picture 7" descr="download (2).jpg"/>
          <p:cNvPicPr>
            <a:picLocks noChangeAspect="1"/>
          </p:cNvPicPr>
          <p:nvPr/>
        </p:nvPicPr>
        <p:blipFill>
          <a:blip r:embed="rId6"/>
          <a:stretch>
            <a:fillRect/>
          </a:stretch>
        </p:blipFill>
        <p:spPr>
          <a:xfrm>
            <a:off x="6467475" y="5250970"/>
            <a:ext cx="1628649" cy="1607030"/>
          </a:xfrm>
          <a:prstGeom prst="rect">
            <a:avLst/>
          </a:prstGeom>
        </p:spPr>
      </p:pic>
      <p:pic>
        <p:nvPicPr>
          <p:cNvPr id="9" name="Picture 8" descr="Trisomy-13-2.jpg"/>
          <p:cNvPicPr>
            <a:picLocks noChangeAspect="1"/>
          </p:cNvPicPr>
          <p:nvPr/>
        </p:nvPicPr>
        <p:blipFill>
          <a:blip r:embed="rId7"/>
          <a:stretch>
            <a:fillRect/>
          </a:stretch>
        </p:blipFill>
        <p:spPr>
          <a:xfrm>
            <a:off x="8094466" y="3917950"/>
            <a:ext cx="2040134" cy="1339850"/>
          </a:xfrm>
          <a:prstGeom prst="rect">
            <a:avLst/>
          </a:prstGeom>
        </p:spPr>
      </p:pic>
      <p:sp>
        <p:nvSpPr>
          <p:cNvPr id="10" name="TextBox 9"/>
          <p:cNvSpPr txBox="1"/>
          <p:nvPr/>
        </p:nvSpPr>
        <p:spPr>
          <a:xfrm>
            <a:off x="5410200" y="533400"/>
            <a:ext cx="3276600" cy="369332"/>
          </a:xfrm>
          <a:prstGeom prst="rect">
            <a:avLst/>
          </a:prstGeom>
          <a:noFill/>
        </p:spPr>
        <p:txBody>
          <a:bodyPr wrap="square" rtlCol="1">
            <a:spAutoFit/>
          </a:bodyPr>
          <a:lstStyle/>
          <a:p>
            <a:r>
              <a:rPr lang="en-US" dirty="0" smtClean="0"/>
              <a:t>Check of </a:t>
            </a:r>
            <a:r>
              <a:rPr lang="en-US" dirty="0" err="1" smtClean="0"/>
              <a:t>medline</a:t>
            </a:r>
            <a:r>
              <a:rPr lang="en-US" dirty="0" smtClean="0"/>
              <a:t> finding </a:t>
            </a:r>
            <a:endParaRPr lang="ar-JO" dirty="0"/>
          </a:p>
        </p:txBody>
      </p:sp>
      <p:sp>
        <p:nvSpPr>
          <p:cNvPr id="11" name="TextBox 10"/>
          <p:cNvSpPr txBox="1"/>
          <p:nvPr/>
        </p:nvSpPr>
        <p:spPr>
          <a:xfrm>
            <a:off x="762000" y="6172200"/>
            <a:ext cx="2590800" cy="523220"/>
          </a:xfrm>
          <a:prstGeom prst="rect">
            <a:avLst/>
          </a:prstGeom>
          <a:noFill/>
        </p:spPr>
        <p:txBody>
          <a:bodyPr wrap="square" rtlCol="1">
            <a:spAutoFit/>
          </a:bodyPr>
          <a:lstStyle/>
          <a:p>
            <a:r>
              <a:rPr lang="en-US" sz="2800" dirty="0" smtClean="0"/>
              <a:t>5-Hypotelorism </a:t>
            </a:r>
            <a:endParaRPr lang="ar-JO" sz="2800" dirty="0"/>
          </a:p>
        </p:txBody>
      </p:sp>
    </p:spTree>
    <p:extLst>
      <p:ext uri="{BB962C8B-B14F-4D97-AF65-F5344CB8AC3E}">
        <p14:creationId xmlns:p14="http://schemas.microsoft.com/office/powerpoint/2010/main" xmlns="" val="4200471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10515600" cy="4351338"/>
          </a:xfrm>
        </p:spPr>
        <p:txBody>
          <a:bodyPr/>
          <a:lstStyle/>
          <a:p>
            <a:pPr algn="l">
              <a:buNone/>
            </a:pPr>
            <a:r>
              <a:rPr lang="en-US" b="1" dirty="0" smtClean="0">
                <a:solidFill>
                  <a:srgbClr val="FF0000"/>
                </a:solidFill>
                <a:latin typeface="MinionPro-Regular"/>
              </a:rPr>
              <a:t>* Limbs </a:t>
            </a:r>
          </a:p>
          <a:p>
            <a:pPr algn="l">
              <a:buNone/>
            </a:pPr>
            <a:r>
              <a:rPr lang="en-US" dirty="0" smtClean="0">
                <a:latin typeface="MinionPro-Regular"/>
              </a:rPr>
              <a:t>1- Postaxial </a:t>
            </a:r>
            <a:r>
              <a:rPr lang="en-US" dirty="0" err="1" smtClean="0">
                <a:latin typeface="MinionPro-Regular"/>
              </a:rPr>
              <a:t>polydactyly</a:t>
            </a:r>
            <a:r>
              <a:rPr lang="en-US" dirty="0" smtClean="0">
                <a:latin typeface="MinionPro-Regular"/>
              </a:rPr>
              <a:t>,</a:t>
            </a:r>
          </a:p>
          <a:p>
            <a:pPr algn="l">
              <a:buNone/>
            </a:pPr>
            <a:r>
              <a:rPr lang="en-US" dirty="0" smtClean="0">
                <a:latin typeface="MinionPro-Regular"/>
              </a:rPr>
              <a:t> 2- clubfeet </a:t>
            </a:r>
            <a:r>
              <a:rPr lang="en-US" dirty="0">
                <a:latin typeface="MinionPro-Regular"/>
              </a:rPr>
              <a:t>or rocker-bottom feet. </a:t>
            </a:r>
            <a:endParaRPr lang="ar-JO" dirty="0"/>
          </a:p>
        </p:txBody>
      </p:sp>
      <p:pic>
        <p:nvPicPr>
          <p:cNvPr id="4" name="Picture 3" descr="1719.jpg"/>
          <p:cNvPicPr>
            <a:picLocks noChangeAspect="1"/>
          </p:cNvPicPr>
          <p:nvPr/>
        </p:nvPicPr>
        <p:blipFill>
          <a:blip r:embed="rId3"/>
          <a:stretch>
            <a:fillRect/>
          </a:stretch>
        </p:blipFill>
        <p:spPr>
          <a:xfrm>
            <a:off x="9010650" y="457200"/>
            <a:ext cx="2914650" cy="2152650"/>
          </a:xfrm>
          <a:prstGeom prst="rect">
            <a:avLst/>
          </a:prstGeom>
        </p:spPr>
      </p:pic>
      <p:pic>
        <p:nvPicPr>
          <p:cNvPr id="5" name="Picture 4" descr="ds00814_im01999_ans7_clubfootthu_jpg.jpg"/>
          <p:cNvPicPr>
            <a:picLocks noChangeAspect="1"/>
          </p:cNvPicPr>
          <p:nvPr/>
        </p:nvPicPr>
        <p:blipFill>
          <a:blip r:embed="rId4"/>
          <a:stretch>
            <a:fillRect/>
          </a:stretch>
        </p:blipFill>
        <p:spPr>
          <a:xfrm>
            <a:off x="6324600" y="781050"/>
            <a:ext cx="2438400" cy="1828800"/>
          </a:xfrm>
          <a:prstGeom prst="rect">
            <a:avLst/>
          </a:prstGeom>
        </p:spPr>
      </p:pic>
      <p:pic>
        <p:nvPicPr>
          <p:cNvPr id="6" name="Picture 5" descr="download (3).jpg"/>
          <p:cNvPicPr>
            <a:picLocks noChangeAspect="1"/>
          </p:cNvPicPr>
          <p:nvPr/>
        </p:nvPicPr>
        <p:blipFill>
          <a:blip r:embed="rId5"/>
          <a:stretch>
            <a:fillRect/>
          </a:stretch>
        </p:blipFill>
        <p:spPr>
          <a:xfrm>
            <a:off x="9786937" y="2741613"/>
            <a:ext cx="2219325" cy="2066925"/>
          </a:xfrm>
          <a:prstGeom prst="rect">
            <a:avLst/>
          </a:prstGeom>
        </p:spPr>
      </p:pic>
      <p:sp>
        <p:nvSpPr>
          <p:cNvPr id="7" name="TextBox 6"/>
          <p:cNvSpPr txBox="1"/>
          <p:nvPr/>
        </p:nvSpPr>
        <p:spPr>
          <a:xfrm>
            <a:off x="314325" y="3146545"/>
            <a:ext cx="7077075" cy="1661993"/>
          </a:xfrm>
          <a:prstGeom prst="rect">
            <a:avLst/>
          </a:prstGeom>
          <a:noFill/>
        </p:spPr>
        <p:txBody>
          <a:bodyPr wrap="square" rtlCol="0">
            <a:spAutoFit/>
          </a:bodyPr>
          <a:lstStyle/>
          <a:p>
            <a:r>
              <a:rPr lang="en-US" sz="2800" dirty="0" smtClean="0">
                <a:latin typeface="MinionPro-Regular"/>
              </a:rPr>
              <a:t>1- </a:t>
            </a:r>
            <a:r>
              <a:rPr lang="en-US" sz="2800" dirty="0" err="1" smtClean="0">
                <a:latin typeface="MinionPro-Regular"/>
              </a:rPr>
              <a:t>Hypospadias</a:t>
            </a:r>
            <a:r>
              <a:rPr lang="en-US" sz="2800" dirty="0" smtClean="0">
                <a:latin typeface="MinionPro-Regular"/>
              </a:rPr>
              <a:t> and </a:t>
            </a:r>
            <a:r>
              <a:rPr lang="en-US" sz="2800" dirty="0" err="1" smtClean="0">
                <a:latin typeface="MinionPro-Regular"/>
              </a:rPr>
              <a:t>cryptorchidism</a:t>
            </a:r>
            <a:r>
              <a:rPr lang="en-US" sz="2800" dirty="0" smtClean="0">
                <a:latin typeface="MinionPro-Regular"/>
              </a:rPr>
              <a:t> in boys 2- </a:t>
            </a:r>
            <a:r>
              <a:rPr lang="en-US" sz="2800" dirty="0" err="1" smtClean="0">
                <a:latin typeface="MinionPro-Regular"/>
              </a:rPr>
              <a:t>hypoplasia</a:t>
            </a:r>
            <a:r>
              <a:rPr lang="en-US" sz="2800" dirty="0" smtClean="0">
                <a:latin typeface="MinionPro-Regular"/>
              </a:rPr>
              <a:t> of the labia </a:t>
            </a:r>
            <a:r>
              <a:rPr lang="en-US" sz="2800" dirty="0" err="1" smtClean="0">
                <a:latin typeface="MinionPro-Regular"/>
              </a:rPr>
              <a:t>minora</a:t>
            </a:r>
            <a:r>
              <a:rPr lang="en-US" sz="2800" dirty="0" smtClean="0">
                <a:latin typeface="MinionPro-Regular"/>
              </a:rPr>
              <a:t> in girls</a:t>
            </a:r>
          </a:p>
          <a:p>
            <a:r>
              <a:rPr lang="en-US" sz="2800" dirty="0" smtClean="0">
                <a:latin typeface="MinionPro-Regular"/>
              </a:rPr>
              <a:t>.</a:t>
            </a:r>
            <a:endParaRPr lang="ar-JO" sz="2800" dirty="0" smtClean="0"/>
          </a:p>
          <a:p>
            <a:endParaRPr lang="en-US" dirty="0"/>
          </a:p>
        </p:txBody>
      </p:sp>
      <p:sp>
        <p:nvSpPr>
          <p:cNvPr id="8" name="TextBox 7"/>
          <p:cNvSpPr txBox="1"/>
          <p:nvPr/>
        </p:nvSpPr>
        <p:spPr>
          <a:xfrm>
            <a:off x="381000" y="2609850"/>
            <a:ext cx="3200400" cy="523220"/>
          </a:xfrm>
          <a:prstGeom prst="rect">
            <a:avLst/>
          </a:prstGeom>
          <a:noFill/>
        </p:spPr>
        <p:txBody>
          <a:bodyPr wrap="square" rtlCol="0">
            <a:spAutoFit/>
          </a:bodyPr>
          <a:lstStyle/>
          <a:p>
            <a:r>
              <a:rPr lang="en-US" sz="2800" b="1" dirty="0" smtClean="0">
                <a:solidFill>
                  <a:srgbClr val="FF0000"/>
                </a:solidFill>
              </a:rPr>
              <a:t>* </a:t>
            </a:r>
            <a:r>
              <a:rPr lang="en-US" sz="2800" b="1" dirty="0" err="1" smtClean="0">
                <a:solidFill>
                  <a:srgbClr val="FF0000"/>
                </a:solidFill>
              </a:rPr>
              <a:t>Gentalia</a:t>
            </a:r>
            <a:endParaRPr lang="en-US" sz="2800" b="1" dirty="0">
              <a:solidFill>
                <a:srgbClr val="FF0000"/>
              </a:solidFill>
            </a:endParaRPr>
          </a:p>
        </p:txBody>
      </p:sp>
      <p:sp>
        <p:nvSpPr>
          <p:cNvPr id="9" name="TextBox 8"/>
          <p:cNvSpPr txBox="1"/>
          <p:nvPr/>
        </p:nvSpPr>
        <p:spPr>
          <a:xfrm>
            <a:off x="381000" y="4419600"/>
            <a:ext cx="7010400" cy="2523768"/>
          </a:xfrm>
          <a:prstGeom prst="rect">
            <a:avLst/>
          </a:prstGeom>
          <a:noFill/>
        </p:spPr>
        <p:txBody>
          <a:bodyPr wrap="square" rtlCol="0">
            <a:spAutoFit/>
          </a:bodyPr>
          <a:lstStyle/>
          <a:p>
            <a:pPr>
              <a:buFont typeface="Arial" charset="0"/>
              <a:buChar char="•"/>
            </a:pPr>
            <a:r>
              <a:rPr lang="en-US" sz="2400" b="1" dirty="0" smtClean="0">
                <a:solidFill>
                  <a:srgbClr val="FF0000"/>
                </a:solidFill>
                <a:latin typeface="MinionPro-Regular"/>
              </a:rPr>
              <a:t>CVS : </a:t>
            </a:r>
          </a:p>
          <a:p>
            <a:pPr>
              <a:buFont typeface="Arial" charset="0"/>
              <a:buChar char="•"/>
            </a:pPr>
            <a:r>
              <a:rPr lang="en-US" sz="2800" dirty="0" smtClean="0">
                <a:latin typeface="MinionPro-Regular"/>
              </a:rPr>
              <a:t>Most infants with </a:t>
            </a:r>
            <a:r>
              <a:rPr lang="en-US" sz="2800" dirty="0" err="1" smtClean="0">
                <a:latin typeface="MinionPro-Regular"/>
              </a:rPr>
              <a:t>trisomy</a:t>
            </a:r>
            <a:r>
              <a:rPr lang="en-US" sz="2800" dirty="0" smtClean="0">
                <a:latin typeface="MinionPro-Regular"/>
              </a:rPr>
              <a:t> 13 also have congenital heart </a:t>
            </a:r>
            <a:endParaRPr lang="ar-JO" sz="2800" dirty="0" smtClean="0">
              <a:latin typeface="MinionPro-Regular"/>
            </a:endParaRPr>
          </a:p>
          <a:p>
            <a:r>
              <a:rPr lang="en-US" sz="2800" dirty="0" smtClean="0"/>
              <a:t>(often </a:t>
            </a:r>
            <a:r>
              <a:rPr lang="en-US" sz="2800" dirty="0" smtClean="0">
                <a:solidFill>
                  <a:srgbClr val="FF0000"/>
                </a:solidFill>
              </a:rPr>
              <a:t>ventricular </a:t>
            </a:r>
            <a:r>
              <a:rPr lang="en-US" sz="2800" dirty="0" err="1" smtClean="0">
                <a:solidFill>
                  <a:srgbClr val="FF0000"/>
                </a:solidFill>
              </a:rPr>
              <a:t>septal</a:t>
            </a:r>
            <a:r>
              <a:rPr lang="en-US" sz="2800" dirty="0" smtClean="0">
                <a:solidFill>
                  <a:srgbClr val="FF0000"/>
                </a:solidFill>
              </a:rPr>
              <a:t> defect or patent </a:t>
            </a:r>
            <a:r>
              <a:rPr lang="en-US" sz="2800" dirty="0" err="1" smtClean="0">
                <a:solidFill>
                  <a:srgbClr val="FF0000"/>
                </a:solidFill>
              </a:rPr>
              <a:t>ductus</a:t>
            </a:r>
            <a:r>
              <a:rPr lang="en-US" sz="2800" dirty="0" smtClean="0">
                <a:solidFill>
                  <a:srgbClr val="FF0000"/>
                </a:solidFill>
              </a:rPr>
              <a:t> </a:t>
            </a:r>
            <a:r>
              <a:rPr lang="en-US" sz="2800" dirty="0" err="1" smtClean="0">
                <a:solidFill>
                  <a:srgbClr val="FF0000"/>
                </a:solidFill>
              </a:rPr>
              <a:t>arteriosus</a:t>
            </a:r>
            <a:r>
              <a:rPr lang="en-US" sz="2800" dirty="0" smtClean="0"/>
              <a:t>). </a:t>
            </a:r>
          </a:p>
          <a:p>
            <a:endParaRPr lang="en-US" dirty="0"/>
          </a:p>
        </p:txBody>
      </p:sp>
    </p:spTree>
    <p:extLst>
      <p:ext uri="{BB962C8B-B14F-4D97-AF65-F5344CB8AC3E}">
        <p14:creationId xmlns:p14="http://schemas.microsoft.com/office/powerpoint/2010/main" xmlns="" val="188795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10515600" cy="1325563"/>
          </a:xfrm>
        </p:spPr>
        <p:txBody>
          <a:bodyPr>
            <a:noAutofit/>
          </a:bodyPr>
          <a:lstStyle/>
          <a:p>
            <a:r>
              <a:rPr lang="en-US" sz="2800" b="1" dirty="0" smtClean="0">
                <a:latin typeface="MinionPro-Bold"/>
              </a:rPr>
              <a:t/>
            </a:r>
            <a:br>
              <a:rPr lang="en-US" sz="2800" b="1" dirty="0" smtClean="0">
                <a:latin typeface="MinionPro-Bold"/>
              </a:rPr>
            </a:br>
            <a:r>
              <a:rPr lang="en-US" sz="2800" dirty="0" smtClean="0">
                <a:latin typeface="MinionPro-Regular"/>
              </a:rPr>
              <a:t>  when seen in conjunction with </a:t>
            </a:r>
            <a:r>
              <a:rPr lang="en-US" sz="2800" dirty="0" err="1" smtClean="0">
                <a:solidFill>
                  <a:srgbClr val="FF0000"/>
                </a:solidFill>
                <a:latin typeface="MinionPro-Regular"/>
              </a:rPr>
              <a:t>polydactyly</a:t>
            </a:r>
            <a:r>
              <a:rPr lang="en-US" sz="2800" dirty="0" smtClean="0">
                <a:latin typeface="MinionPro-Regular"/>
              </a:rPr>
              <a:t> and</a:t>
            </a:r>
            <a:r>
              <a:rPr lang="en-US" sz="2800" dirty="0" smtClean="0">
                <a:solidFill>
                  <a:srgbClr val="FF0000"/>
                </a:solidFill>
                <a:latin typeface="MinionPro-Regular"/>
              </a:rPr>
              <a:t> some or all of the facial </a:t>
            </a:r>
            <a:r>
              <a:rPr lang="en-US" sz="2800" dirty="0" smtClean="0">
                <a:latin typeface="MinionPro-Regular"/>
              </a:rPr>
              <a:t>findings … is essentially </a:t>
            </a:r>
            <a:r>
              <a:rPr lang="en-US" sz="2800" dirty="0" err="1" smtClean="0">
                <a:solidFill>
                  <a:srgbClr val="FF0000"/>
                </a:solidFill>
                <a:latin typeface="MinionPro-Regular"/>
              </a:rPr>
              <a:t>pathognomonic</a:t>
            </a:r>
            <a:endParaRPr lang="ar-JO"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5791200" y="2971800"/>
            <a:ext cx="5964832" cy="3798711"/>
          </a:xfrm>
        </p:spPr>
      </p:pic>
      <p:sp>
        <p:nvSpPr>
          <p:cNvPr id="6" name="TextBox 5"/>
          <p:cNvSpPr txBox="1"/>
          <p:nvPr/>
        </p:nvSpPr>
        <p:spPr>
          <a:xfrm>
            <a:off x="609600" y="228600"/>
            <a:ext cx="4572000" cy="523220"/>
          </a:xfrm>
          <a:prstGeom prst="rect">
            <a:avLst/>
          </a:prstGeom>
          <a:noFill/>
        </p:spPr>
        <p:txBody>
          <a:bodyPr wrap="square" rtlCol="0">
            <a:spAutoFit/>
          </a:bodyPr>
          <a:lstStyle/>
          <a:p>
            <a:r>
              <a:rPr lang="en-US" sz="2800" b="1" dirty="0" err="1" smtClean="0">
                <a:solidFill>
                  <a:srgbClr val="FF0000"/>
                </a:solidFill>
                <a:latin typeface="MinionPro-Bold"/>
              </a:rPr>
              <a:t>aplasia</a:t>
            </a:r>
            <a:r>
              <a:rPr lang="en-US" sz="2800" b="1" dirty="0" smtClean="0">
                <a:solidFill>
                  <a:srgbClr val="FF0000"/>
                </a:solidFill>
                <a:latin typeface="MinionPro-Bold"/>
              </a:rPr>
              <a:t> cutis </a:t>
            </a:r>
            <a:r>
              <a:rPr lang="en-US" sz="2800" b="1" dirty="0" err="1" smtClean="0">
                <a:solidFill>
                  <a:srgbClr val="FF0000"/>
                </a:solidFill>
                <a:latin typeface="MinionPro-Bold"/>
              </a:rPr>
              <a:t>congenita</a:t>
            </a:r>
            <a:endParaRPr lang="en-US" sz="2800" dirty="0">
              <a:solidFill>
                <a:srgbClr val="FF0000"/>
              </a:solidFill>
            </a:endParaRPr>
          </a:p>
        </p:txBody>
      </p:sp>
      <p:sp>
        <p:nvSpPr>
          <p:cNvPr id="7" name="Rectangle 6"/>
          <p:cNvSpPr/>
          <p:nvPr/>
        </p:nvSpPr>
        <p:spPr>
          <a:xfrm>
            <a:off x="0" y="3810000"/>
            <a:ext cx="4800600" cy="2308324"/>
          </a:xfrm>
          <a:prstGeom prst="rect">
            <a:avLst/>
          </a:prstGeom>
        </p:spPr>
        <p:txBody>
          <a:bodyPr wrap="square">
            <a:spAutoFit/>
          </a:bodyPr>
          <a:lstStyle/>
          <a:p>
            <a:r>
              <a:rPr lang="en-US" b="1" dirty="0" err="1" smtClean="0">
                <a:solidFill>
                  <a:srgbClr val="FF0000"/>
                </a:solidFill>
                <a:latin typeface="MinionPro-Bold"/>
              </a:rPr>
              <a:t>aplasia</a:t>
            </a:r>
            <a:r>
              <a:rPr lang="en-US" b="1" dirty="0" smtClean="0">
                <a:solidFill>
                  <a:srgbClr val="FF0000"/>
                </a:solidFill>
                <a:latin typeface="MinionPro-Bold"/>
              </a:rPr>
              <a:t> cutis </a:t>
            </a:r>
            <a:r>
              <a:rPr lang="en-US" b="1" dirty="0" err="1" smtClean="0">
                <a:solidFill>
                  <a:srgbClr val="FF0000"/>
                </a:solidFill>
                <a:latin typeface="MinionPro-Bold"/>
              </a:rPr>
              <a:t>congenita</a:t>
            </a:r>
            <a:r>
              <a:rPr lang="en-US" b="1" dirty="0" smtClean="0">
                <a:solidFill>
                  <a:srgbClr val="FF0000"/>
                </a:solidFill>
                <a:latin typeface="MinionPro-Bold"/>
              </a:rPr>
              <a:t> + </a:t>
            </a:r>
            <a:r>
              <a:rPr lang="en-US" b="1" dirty="0" err="1" smtClean="0">
                <a:solidFill>
                  <a:srgbClr val="FF0000"/>
                </a:solidFill>
                <a:latin typeface="MinionPro-Bold"/>
              </a:rPr>
              <a:t>polydactyly</a:t>
            </a:r>
            <a:r>
              <a:rPr lang="en-US" b="1" dirty="0" smtClean="0">
                <a:solidFill>
                  <a:srgbClr val="FF0000"/>
                </a:solidFill>
                <a:latin typeface="MinionPro-Bold"/>
              </a:rPr>
              <a:t> = </a:t>
            </a:r>
            <a:r>
              <a:rPr lang="en-US" b="1" dirty="0" err="1" smtClean="0">
                <a:solidFill>
                  <a:srgbClr val="FF0000"/>
                </a:solidFill>
                <a:latin typeface="MinionPro-Bold"/>
              </a:rPr>
              <a:t>pathognomonic</a:t>
            </a:r>
            <a:r>
              <a:rPr lang="en-US" b="1" dirty="0" smtClean="0">
                <a:solidFill>
                  <a:srgbClr val="FF0000"/>
                </a:solidFill>
                <a:latin typeface="MinionPro-Bold"/>
              </a:rPr>
              <a:t> for </a:t>
            </a:r>
            <a:r>
              <a:rPr lang="en-US" b="1" dirty="0" err="1" smtClean="0">
                <a:solidFill>
                  <a:srgbClr val="FF0000"/>
                </a:solidFill>
                <a:latin typeface="MinionPro-Bold"/>
              </a:rPr>
              <a:t>trisomy</a:t>
            </a:r>
            <a:r>
              <a:rPr lang="en-US" b="1" dirty="0" smtClean="0">
                <a:solidFill>
                  <a:srgbClr val="FF0000"/>
                </a:solidFill>
                <a:latin typeface="MinionPro-Bold"/>
              </a:rPr>
              <a:t> 13 </a:t>
            </a:r>
          </a:p>
          <a:p>
            <a:endParaRPr lang="en-US" b="1" dirty="0" smtClean="0">
              <a:solidFill>
                <a:srgbClr val="FF0000"/>
              </a:solidFill>
              <a:latin typeface="MinionPro-Bold"/>
            </a:endParaRPr>
          </a:p>
          <a:p>
            <a:endParaRPr lang="en-US" b="1" dirty="0" smtClean="0">
              <a:solidFill>
                <a:srgbClr val="FF0000"/>
              </a:solidFill>
              <a:latin typeface="MinionPro-Bold"/>
            </a:endParaRPr>
          </a:p>
          <a:p>
            <a:endParaRPr lang="en-US" b="1" dirty="0" smtClean="0">
              <a:solidFill>
                <a:srgbClr val="FF0000"/>
              </a:solidFill>
              <a:latin typeface="MinionPro-Bold"/>
            </a:endParaRPr>
          </a:p>
          <a:p>
            <a:endParaRPr lang="en-US" b="1" dirty="0" smtClean="0">
              <a:solidFill>
                <a:srgbClr val="FF0000"/>
              </a:solidFill>
              <a:latin typeface="MinionPro-Bold"/>
            </a:endParaRPr>
          </a:p>
          <a:p>
            <a:endParaRPr lang="en-US" b="1" dirty="0" smtClean="0">
              <a:solidFill>
                <a:srgbClr val="FF0000"/>
              </a:solidFill>
              <a:latin typeface="MinionPro-Bold"/>
            </a:endParaRPr>
          </a:p>
          <a:p>
            <a:endParaRPr lang="en-US" dirty="0">
              <a:solidFill>
                <a:srgbClr val="FF0000"/>
              </a:solidFill>
            </a:endParaRPr>
          </a:p>
        </p:txBody>
      </p:sp>
      <p:sp>
        <p:nvSpPr>
          <p:cNvPr id="8" name="Rectangle 7"/>
          <p:cNvSpPr/>
          <p:nvPr/>
        </p:nvSpPr>
        <p:spPr>
          <a:xfrm>
            <a:off x="228600" y="5334000"/>
            <a:ext cx="4916731" cy="369332"/>
          </a:xfrm>
          <a:prstGeom prst="rect">
            <a:avLst/>
          </a:prstGeom>
        </p:spPr>
        <p:txBody>
          <a:bodyPr wrap="none">
            <a:spAutoFit/>
          </a:bodyPr>
          <a:lstStyle/>
          <a:p>
            <a:r>
              <a:rPr lang="en-US" b="1" dirty="0" err="1" smtClean="0">
                <a:solidFill>
                  <a:srgbClr val="FF0000"/>
                </a:solidFill>
                <a:latin typeface="MinionPro-Bold"/>
              </a:rPr>
              <a:t>aplasia</a:t>
            </a:r>
            <a:r>
              <a:rPr lang="en-US" b="1" dirty="0" smtClean="0">
                <a:solidFill>
                  <a:srgbClr val="FF0000"/>
                </a:solidFill>
                <a:latin typeface="MinionPro-Bold"/>
              </a:rPr>
              <a:t> cutis </a:t>
            </a:r>
            <a:r>
              <a:rPr lang="en-US" b="1" dirty="0" err="1" smtClean="0">
                <a:solidFill>
                  <a:srgbClr val="FF0000"/>
                </a:solidFill>
                <a:latin typeface="MinionPro-Bold"/>
              </a:rPr>
              <a:t>congenita</a:t>
            </a:r>
            <a:r>
              <a:rPr lang="en-US" b="1" dirty="0" smtClean="0">
                <a:solidFill>
                  <a:srgbClr val="FF0000"/>
                </a:solidFill>
                <a:latin typeface="MinionPro-Bold"/>
              </a:rPr>
              <a:t>  alone </a:t>
            </a:r>
            <a:r>
              <a:rPr lang="en-US" b="1" dirty="0" err="1" smtClean="0">
                <a:solidFill>
                  <a:srgbClr val="FF0000"/>
                </a:solidFill>
                <a:latin typeface="MinionPro-Bold"/>
              </a:rPr>
              <a:t>isnt</a:t>
            </a:r>
            <a:r>
              <a:rPr lang="en-US" b="1" dirty="0" smtClean="0">
                <a:solidFill>
                  <a:srgbClr val="FF0000"/>
                </a:solidFill>
                <a:latin typeface="MinionPro-Bold"/>
              </a:rPr>
              <a:t> specific </a:t>
            </a:r>
            <a:endParaRPr lang="en-US" dirty="0">
              <a:solidFill>
                <a:srgbClr val="FF0000"/>
              </a:solidFill>
            </a:endParaRPr>
          </a:p>
        </p:txBody>
      </p:sp>
    </p:spTree>
    <p:extLst>
      <p:ext uri="{BB962C8B-B14F-4D97-AF65-F5344CB8AC3E}">
        <p14:creationId xmlns:p14="http://schemas.microsoft.com/office/powerpoint/2010/main" xmlns="" val="7707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39350" y="548680"/>
            <a:ext cx="11713301" cy="5928320"/>
          </a:xfrm>
        </p:spPr>
      </p:pic>
    </p:spTree>
    <p:extLst>
      <p:ext uri="{BB962C8B-B14F-4D97-AF65-F5344CB8AC3E}">
        <p14:creationId xmlns:p14="http://schemas.microsoft.com/office/powerpoint/2010/main" xmlns="" val="29186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403" y="1484785"/>
            <a:ext cx="10972800" cy="4525963"/>
          </a:xfrm>
        </p:spPr>
        <p:txBody>
          <a:bodyPr/>
          <a:lstStyle/>
          <a:p>
            <a:pPr marL="0" indent="0" algn="l">
              <a:buNone/>
            </a:pPr>
            <a:r>
              <a:rPr lang="ar-JO" dirty="0" smtClean="0">
                <a:latin typeface="MinionPro-Regular"/>
              </a:rPr>
              <a:t> </a:t>
            </a:r>
          </a:p>
          <a:p>
            <a:pPr marL="0" indent="0" algn="l">
              <a:buNone/>
            </a:pPr>
            <a:r>
              <a:rPr lang="en-US" dirty="0" smtClean="0">
                <a:latin typeface="MinionPro-Regular"/>
              </a:rPr>
              <a:t>It is usually </a:t>
            </a:r>
            <a:r>
              <a:rPr lang="en-US" dirty="0" smtClean="0">
                <a:solidFill>
                  <a:srgbClr val="FF0000"/>
                </a:solidFill>
                <a:latin typeface="MinionPro-Regular"/>
              </a:rPr>
              <a:t>fatal</a:t>
            </a:r>
            <a:r>
              <a:rPr lang="en-US" dirty="0" smtClean="0">
                <a:latin typeface="MinionPro-Regular"/>
              </a:rPr>
              <a:t> </a:t>
            </a:r>
            <a:r>
              <a:rPr lang="en-US" dirty="0" smtClean="0">
                <a:solidFill>
                  <a:srgbClr val="FF0000"/>
                </a:solidFill>
                <a:latin typeface="MinionPro-Regular"/>
              </a:rPr>
              <a:t>in the first year </a:t>
            </a:r>
            <a:r>
              <a:rPr lang="en-US" dirty="0" smtClean="0">
                <a:latin typeface="MinionPro-Regular"/>
              </a:rPr>
              <a:t>of life; only </a:t>
            </a:r>
            <a:r>
              <a:rPr lang="en-US" dirty="0" smtClean="0">
                <a:solidFill>
                  <a:srgbClr val="FF0000"/>
                </a:solidFill>
                <a:latin typeface="MinionPro-Regular"/>
              </a:rPr>
              <a:t>8.6% </a:t>
            </a:r>
            <a:r>
              <a:rPr lang="en-US" dirty="0" smtClean="0">
                <a:latin typeface="MinionPro-Regular"/>
              </a:rPr>
              <a:t>of infants survive beyond their</a:t>
            </a:r>
          </a:p>
          <a:p>
            <a:pPr marL="0" indent="0" algn="l">
              <a:buNone/>
            </a:pPr>
            <a:r>
              <a:rPr lang="en-US" dirty="0" smtClean="0">
                <a:latin typeface="MinionPro-Regular"/>
              </a:rPr>
              <a:t>first birthday. </a:t>
            </a:r>
            <a:endParaRPr lang="ar-JO" dirty="0"/>
          </a:p>
        </p:txBody>
      </p:sp>
      <p:sp>
        <p:nvSpPr>
          <p:cNvPr id="5" name="TextBox 4"/>
          <p:cNvSpPr txBox="1"/>
          <p:nvPr/>
        </p:nvSpPr>
        <p:spPr>
          <a:xfrm>
            <a:off x="719403" y="228600"/>
            <a:ext cx="3395397" cy="707886"/>
          </a:xfrm>
          <a:prstGeom prst="rect">
            <a:avLst/>
          </a:prstGeom>
          <a:noFill/>
        </p:spPr>
        <p:txBody>
          <a:bodyPr wrap="square" rtlCol="0">
            <a:spAutoFit/>
          </a:bodyPr>
          <a:lstStyle/>
          <a:p>
            <a:r>
              <a:rPr lang="en-US" sz="4000" b="1" dirty="0" smtClean="0">
                <a:solidFill>
                  <a:srgbClr val="FF0000"/>
                </a:solidFill>
              </a:rPr>
              <a:t>Prognosis</a:t>
            </a:r>
            <a:endParaRPr lang="en-US" sz="4000" dirty="0"/>
          </a:p>
        </p:txBody>
      </p:sp>
    </p:spTree>
    <p:extLst>
      <p:ext uri="{BB962C8B-B14F-4D97-AF65-F5344CB8AC3E}">
        <p14:creationId xmlns:p14="http://schemas.microsoft.com/office/powerpoint/2010/main" xmlns="" val="138661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l_fullxfull.1032678580_ezop.jpg"/>
          <p:cNvPicPr>
            <a:picLocks noGrp="1" noChangeAspect="1"/>
          </p:cNvPicPr>
          <p:nvPr>
            <p:ph idx="1"/>
          </p:nvPr>
        </p:nvPicPr>
        <p:blipFill>
          <a:blip r:embed="rId2"/>
          <a:stretch>
            <a:fillRect/>
          </a:stretch>
        </p:blipFill>
        <p:spPr>
          <a:xfrm>
            <a:off x="304800" y="0"/>
            <a:ext cx="11353800" cy="3673475"/>
          </a:xfrm>
        </p:spPr>
      </p:pic>
      <p:sp>
        <p:nvSpPr>
          <p:cNvPr id="5" name="TextBox 4"/>
          <p:cNvSpPr txBox="1"/>
          <p:nvPr/>
        </p:nvSpPr>
        <p:spPr>
          <a:xfrm>
            <a:off x="2209800" y="4572000"/>
            <a:ext cx="8229600" cy="1200329"/>
          </a:xfrm>
          <a:prstGeom prst="rect">
            <a:avLst/>
          </a:prstGeom>
          <a:noFill/>
        </p:spPr>
        <p:txBody>
          <a:bodyPr wrap="square" rtlCol="1">
            <a:spAutoFit/>
          </a:bodyPr>
          <a:lstStyle/>
          <a:p>
            <a:r>
              <a:rPr lang="en-US" dirty="0" smtClean="0"/>
              <a:t>In </a:t>
            </a:r>
            <a:r>
              <a:rPr lang="en-US" dirty="0" err="1" smtClean="0"/>
              <a:t>trisomy</a:t>
            </a:r>
            <a:r>
              <a:rPr lang="en-US" dirty="0" smtClean="0"/>
              <a:t> 18 and 13 ,, as down syndrome : the most cause is </a:t>
            </a:r>
            <a:r>
              <a:rPr lang="en-US" dirty="0" err="1" smtClean="0"/>
              <a:t>nondisjunction</a:t>
            </a:r>
            <a:r>
              <a:rPr lang="en-US" dirty="0" smtClean="0"/>
              <a:t> , then translocation and mosaic </a:t>
            </a:r>
          </a:p>
          <a:p>
            <a:endParaRPr lang="en-US" dirty="0" smtClean="0"/>
          </a:p>
          <a:p>
            <a:r>
              <a:rPr lang="en-US" dirty="0" smtClean="0"/>
              <a:t>The maternal age play role in non disjunction also </a:t>
            </a:r>
            <a:endParaRPr lang="ar-J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990600"/>
            <a:ext cx="10363200" cy="1828800"/>
          </a:xfrm>
        </p:spPr>
        <p:txBody>
          <a:bodyPr anchor="ctr"/>
          <a:lstStyle/>
          <a:p>
            <a:pPr algn="ctr" rtl="0"/>
            <a:r>
              <a:rPr lang="en-US" dirty="0" smtClean="0"/>
              <a:t>Klinefelter syndrome</a:t>
            </a:r>
            <a:endParaRPr lang="ar-JO" dirty="0"/>
          </a:p>
        </p:txBody>
      </p:sp>
      <p:sp>
        <p:nvSpPr>
          <p:cNvPr id="3" name="Subtitle 2"/>
          <p:cNvSpPr>
            <a:spLocks noGrp="1"/>
          </p:cNvSpPr>
          <p:nvPr>
            <p:ph type="subTitle" idx="1"/>
          </p:nvPr>
        </p:nvSpPr>
        <p:spPr>
          <a:xfrm>
            <a:off x="1016000" y="4191000"/>
            <a:ext cx="10363200" cy="914400"/>
          </a:xfrm>
        </p:spPr>
        <p:txBody>
          <a:bodyPr>
            <a:normAutofit/>
          </a:bodyPr>
          <a:lstStyle/>
          <a:p>
            <a:pPr algn="ctr"/>
            <a:endParaRPr lang="ar-JO" sz="2800" b="1" dirty="0"/>
          </a:p>
        </p:txBody>
      </p:sp>
      <p:pic>
        <p:nvPicPr>
          <p:cNvPr id="4" name="صورة 3" descr="Klinefelter.jpg"/>
          <p:cNvPicPr>
            <a:picLocks noChangeAspect="1"/>
          </p:cNvPicPr>
          <p:nvPr/>
        </p:nvPicPr>
        <p:blipFill>
          <a:blip r:embed="rId2"/>
          <a:stretch>
            <a:fillRect/>
          </a:stretch>
        </p:blipFill>
        <p:spPr>
          <a:xfrm>
            <a:off x="4114800" y="2590800"/>
            <a:ext cx="3581400" cy="4038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11277600" cy="4727448"/>
          </a:xfrm>
        </p:spPr>
        <p:txBody>
          <a:bodyPr>
            <a:normAutofit/>
          </a:bodyPr>
          <a:lstStyle/>
          <a:p>
            <a:pPr algn="l" rtl="0"/>
            <a:r>
              <a:rPr lang="en-US" sz="2400" dirty="0" err="1" smtClean="0"/>
              <a:t>Klinefelter</a:t>
            </a:r>
            <a:r>
              <a:rPr lang="en-US" sz="2400" dirty="0" smtClean="0"/>
              <a:t> syndrome is a chromosomal condition that affects male </a:t>
            </a:r>
            <a:r>
              <a:rPr lang="en-US" sz="2400" b="1" dirty="0" smtClean="0">
                <a:solidFill>
                  <a:srgbClr val="FF0000"/>
                </a:solidFill>
              </a:rPr>
              <a:t>physical and cognitive development.</a:t>
            </a:r>
            <a:endParaRPr lang="en-US" sz="2400" dirty="0" smtClean="0"/>
          </a:p>
          <a:p>
            <a:pPr algn="l" rtl="0">
              <a:buNone/>
            </a:pPr>
            <a:r>
              <a:rPr lang="en-US" sz="2400" dirty="0" smtClean="0"/>
              <a:t>the </a:t>
            </a:r>
            <a:r>
              <a:rPr lang="en-US" sz="2400" dirty="0" smtClean="0">
                <a:solidFill>
                  <a:srgbClr val="C00000"/>
                </a:solidFill>
              </a:rPr>
              <a:t>normal</a:t>
            </a:r>
            <a:r>
              <a:rPr lang="en-US" sz="2400" dirty="0" smtClean="0"/>
              <a:t> male </a:t>
            </a:r>
            <a:r>
              <a:rPr lang="en-US" sz="2400" dirty="0" err="1" smtClean="0"/>
              <a:t>karyotype</a:t>
            </a:r>
            <a:r>
              <a:rPr lang="en-US" sz="2400" dirty="0" smtClean="0"/>
              <a:t>, </a:t>
            </a:r>
            <a:r>
              <a:rPr lang="en-US" sz="2400" dirty="0" smtClean="0">
                <a:solidFill>
                  <a:srgbClr val="C00000"/>
                </a:solidFill>
              </a:rPr>
              <a:t>46,XY</a:t>
            </a:r>
            <a:r>
              <a:rPr lang="en-US" sz="2400" dirty="0" smtClean="0"/>
              <a:t>, has</a:t>
            </a:r>
            <a:r>
              <a:rPr lang="en-US" sz="2400" u="sng" dirty="0" smtClean="0"/>
              <a:t> at least one extra X chromosome. XXY. </a:t>
            </a:r>
          </a:p>
          <a:p>
            <a:pPr algn="l" rtl="0"/>
            <a:endParaRPr lang="en-US" sz="2400" u="sng" dirty="0" smtClean="0"/>
          </a:p>
          <a:p>
            <a:pPr algn="l" rtl="0"/>
            <a:r>
              <a:rPr lang="en-US" sz="2400" dirty="0" smtClean="0"/>
              <a:t>The most common human </a:t>
            </a:r>
            <a:r>
              <a:rPr lang="en-US" sz="2400" b="1" dirty="0" smtClean="0">
                <a:solidFill>
                  <a:srgbClr val="C00000"/>
                </a:solidFill>
              </a:rPr>
              <a:t>sex chromosome disorder</a:t>
            </a:r>
            <a:r>
              <a:rPr lang="en-US" sz="2400" dirty="0" smtClean="0"/>
              <a:t>, </a:t>
            </a:r>
          </a:p>
          <a:p>
            <a:pPr algn="l" rtl="0">
              <a:buNone/>
            </a:pPr>
            <a:r>
              <a:rPr lang="en-US" sz="2400" dirty="0" smtClean="0"/>
              <a:t>   prevalence of 1 in 500 males.</a:t>
            </a:r>
            <a:r>
              <a:rPr lang="en-US" sz="2400" baseline="30000" dirty="0" smtClean="0"/>
              <a:t> </a:t>
            </a:r>
          </a:p>
          <a:p>
            <a:pPr algn="l" rtl="0">
              <a:buNone/>
            </a:pPr>
            <a:endParaRPr lang="en-US" sz="2400" baseline="30000" dirty="0" smtClean="0"/>
          </a:p>
          <a:p>
            <a:pPr algn="l" rtl="0"/>
            <a:r>
              <a:rPr lang="en-US" sz="2400" dirty="0" smtClean="0"/>
              <a:t>It is also the most common chromosomal disorder associated with male </a:t>
            </a:r>
            <a:r>
              <a:rPr lang="en-US" sz="2400" b="1" dirty="0" smtClean="0">
                <a:solidFill>
                  <a:srgbClr val="C00000"/>
                </a:solidFill>
              </a:rPr>
              <a:t>hypogonadism</a:t>
            </a:r>
            <a:r>
              <a:rPr lang="en-US" sz="2400" dirty="0" smtClean="0"/>
              <a:t> and </a:t>
            </a:r>
            <a:r>
              <a:rPr lang="en-US" sz="2400" b="1" dirty="0" smtClean="0">
                <a:solidFill>
                  <a:srgbClr val="C00000"/>
                </a:solidFill>
              </a:rPr>
              <a:t>infertility</a:t>
            </a:r>
            <a:r>
              <a:rPr lang="en-US" sz="2400" dirty="0" smtClean="0"/>
              <a:t>. </a:t>
            </a:r>
            <a:endParaRPr lang="ar-JO" sz="2400" dirty="0"/>
          </a:p>
        </p:txBody>
      </p:sp>
      <p:sp>
        <p:nvSpPr>
          <p:cNvPr id="4" name="TextBox 3"/>
          <p:cNvSpPr txBox="1"/>
          <p:nvPr/>
        </p:nvSpPr>
        <p:spPr>
          <a:xfrm>
            <a:off x="1295400" y="5489448"/>
            <a:ext cx="9448800" cy="523220"/>
          </a:xfrm>
          <a:prstGeom prst="rect">
            <a:avLst/>
          </a:prstGeom>
          <a:noFill/>
        </p:spPr>
        <p:txBody>
          <a:bodyPr wrap="square" rtlCol="1">
            <a:spAutoFit/>
          </a:bodyPr>
          <a:lstStyle/>
          <a:p>
            <a:r>
              <a:rPr lang="en-US" sz="2800" b="1" dirty="0" smtClean="0">
                <a:solidFill>
                  <a:schemeClr val="accent6">
                    <a:lumMod val="75000"/>
                  </a:schemeClr>
                </a:solidFill>
              </a:rPr>
              <a:t>No characteristic congenital heart disease in </a:t>
            </a:r>
            <a:r>
              <a:rPr lang="en-US" sz="2800" b="1" dirty="0" err="1" smtClean="0">
                <a:solidFill>
                  <a:schemeClr val="accent6">
                    <a:lumMod val="75000"/>
                  </a:schemeClr>
                </a:solidFill>
              </a:rPr>
              <a:t>klinefelter</a:t>
            </a:r>
            <a:r>
              <a:rPr lang="en-US" sz="2800" b="1" dirty="0" smtClean="0">
                <a:solidFill>
                  <a:schemeClr val="accent6">
                    <a:lumMod val="75000"/>
                  </a:schemeClr>
                </a:solidFill>
              </a:rPr>
              <a:t> </a:t>
            </a:r>
            <a:endParaRPr lang="ar-JO"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en-US" dirty="0" err="1" smtClean="0"/>
              <a:t>Klinefelter</a:t>
            </a:r>
            <a:r>
              <a:rPr lang="en-US" dirty="0" smtClean="0"/>
              <a:t> syndrome and its variants </a:t>
            </a:r>
            <a:r>
              <a:rPr lang="en-US" dirty="0" smtClean="0">
                <a:solidFill>
                  <a:srgbClr val="FF0000"/>
                </a:solidFill>
              </a:rPr>
              <a:t>are not inherited;</a:t>
            </a:r>
            <a:r>
              <a:rPr lang="en-US" dirty="0" smtClean="0"/>
              <a:t>. An error in cell division </a:t>
            </a:r>
            <a:r>
              <a:rPr lang="en-US" dirty="0" smtClean="0">
                <a:solidFill>
                  <a:srgbClr val="FF0000"/>
                </a:solidFill>
              </a:rPr>
              <a:t>called </a:t>
            </a:r>
            <a:r>
              <a:rPr lang="en-US" dirty="0" err="1" smtClean="0">
                <a:solidFill>
                  <a:srgbClr val="FF0000"/>
                </a:solidFill>
              </a:rPr>
              <a:t>nondisjunction</a:t>
            </a:r>
            <a:r>
              <a:rPr lang="en-US" dirty="0" smtClean="0"/>
              <a:t> results in a reproductive cell with an abnormal number of chromosomes. For example, an egg or sperm cell may gain one </a:t>
            </a:r>
            <a:r>
              <a:rPr lang="en-US" dirty="0" smtClean="0">
                <a:solidFill>
                  <a:srgbClr val="FF0000"/>
                </a:solidFill>
              </a:rPr>
              <a:t>or more extra copies of the X chromosome </a:t>
            </a:r>
            <a:r>
              <a:rPr lang="en-US" dirty="0" smtClean="0"/>
              <a:t>as a result of </a:t>
            </a:r>
            <a:r>
              <a:rPr lang="en-US" dirty="0" err="1" smtClean="0"/>
              <a:t>nondisjunction</a:t>
            </a:r>
            <a:r>
              <a:rPr lang="en-US" dirty="0" smtClean="0"/>
              <a:t>. If one of these atypical reproductive cells contributes to the genetic makeup of a child, the child will have one or more extra X chromosomes in each of the body's cells</a:t>
            </a:r>
          </a:p>
          <a:p>
            <a:r>
              <a:rPr lang="en-US" dirty="0" smtClean="0">
                <a:solidFill>
                  <a:srgbClr val="FF0000"/>
                </a:solidFill>
              </a:rPr>
              <a:t>Mosaic</a:t>
            </a:r>
            <a:r>
              <a:rPr lang="en-US" dirty="0" smtClean="0"/>
              <a:t> 46,XY/47,XXY is </a:t>
            </a:r>
            <a:r>
              <a:rPr lang="en-US" dirty="0" smtClean="0">
                <a:solidFill>
                  <a:srgbClr val="FF0000"/>
                </a:solidFill>
              </a:rPr>
              <a:t>also not inherited</a:t>
            </a:r>
            <a:r>
              <a:rPr lang="en-US" dirty="0" smtClean="0"/>
              <a:t>. It occurs as a random event during cell division early in fetal development. As a result, some of the body's cells have one X chromosome and one Y chromosome (46,XY), and other cells have an extra copy of the X chromosome (47,XXY).</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692696"/>
            <a:ext cx="10972800" cy="990600"/>
          </a:xfrm>
        </p:spPr>
        <p:txBody>
          <a:bodyPr/>
          <a:lstStyle/>
          <a:p>
            <a:r>
              <a:rPr lang="ar-JO" dirty="0"/>
              <a:t>T</a:t>
            </a:r>
            <a:r>
              <a:rPr lang="ar-JO" dirty="0" smtClean="0"/>
              <a:t>risomy</a:t>
            </a:r>
            <a:r>
              <a:rPr lang="en-US" dirty="0" smtClean="0"/>
              <a:t>18</a:t>
            </a:r>
            <a:endParaRPr lang="ar-JO" dirty="0"/>
          </a:p>
        </p:txBody>
      </p:sp>
      <p:sp>
        <p:nvSpPr>
          <p:cNvPr id="3" name="Content Placeholder 2"/>
          <p:cNvSpPr>
            <a:spLocks noGrp="1"/>
          </p:cNvSpPr>
          <p:nvPr>
            <p:ph idx="1"/>
          </p:nvPr>
        </p:nvSpPr>
        <p:spPr>
          <a:xfrm>
            <a:off x="623392" y="1981200"/>
            <a:ext cx="10972800" cy="4876800"/>
          </a:xfrm>
        </p:spPr>
        <p:txBody>
          <a:bodyPr/>
          <a:lstStyle/>
          <a:p>
            <a:pPr algn="l"/>
            <a:r>
              <a:rPr lang="en-US" dirty="0">
                <a:latin typeface="MinionPro-Regular"/>
              </a:rPr>
              <a:t>Trisomy 18 (47,XX,+18 or 47,XY,+18) is the </a:t>
            </a:r>
            <a:r>
              <a:rPr lang="en-US" dirty="0">
                <a:solidFill>
                  <a:srgbClr val="FF0000"/>
                </a:solidFill>
                <a:latin typeface="MinionPro-Regular"/>
              </a:rPr>
              <a:t>second most </a:t>
            </a:r>
            <a:r>
              <a:rPr lang="en-US" dirty="0" smtClean="0">
                <a:solidFill>
                  <a:srgbClr val="FF0000"/>
                </a:solidFill>
                <a:latin typeface="MinionPro-Regular"/>
              </a:rPr>
              <a:t>common  autosomal </a:t>
            </a:r>
            <a:r>
              <a:rPr lang="en-US" dirty="0">
                <a:solidFill>
                  <a:srgbClr val="FF0000"/>
                </a:solidFill>
                <a:latin typeface="MinionPro-Regular"/>
              </a:rPr>
              <a:t>trisomy</a:t>
            </a:r>
            <a:r>
              <a:rPr lang="en-US" dirty="0">
                <a:latin typeface="MinionPro-Regular"/>
              </a:rPr>
              <a:t>, occurring in </a:t>
            </a:r>
            <a:r>
              <a:rPr lang="en-US" dirty="0" smtClean="0">
                <a:latin typeface="MinionPro-Regular"/>
              </a:rPr>
              <a:t>approximately 1 in 7500  live births.</a:t>
            </a:r>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99456" y="3429000"/>
            <a:ext cx="9793088" cy="3168352"/>
          </a:xfrm>
          <a:prstGeom prst="rect">
            <a:avLst/>
          </a:prstGeom>
        </p:spPr>
      </p:pic>
    </p:spTree>
    <p:extLst>
      <p:ext uri="{BB962C8B-B14F-4D97-AF65-F5344CB8AC3E}">
        <p14:creationId xmlns:p14="http://schemas.microsoft.com/office/powerpoint/2010/main" xmlns="" val="123715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0911840" cy="1051560"/>
          </a:xfrm>
        </p:spPr>
        <p:txBody>
          <a:bodyPr anchor="ctr"/>
          <a:lstStyle/>
          <a:p>
            <a:pPr algn="ctr"/>
            <a:r>
              <a:rPr lang="en-US" dirty="0" smtClean="0">
                <a:solidFill>
                  <a:schemeClr val="tx1"/>
                </a:solidFill>
              </a:rPr>
              <a:t>presentation</a:t>
            </a:r>
            <a:endParaRPr lang="ar-JO" dirty="0">
              <a:solidFill>
                <a:schemeClr val="tx1"/>
              </a:solidFill>
            </a:endParaRPr>
          </a:p>
        </p:txBody>
      </p:sp>
      <p:sp>
        <p:nvSpPr>
          <p:cNvPr id="3" name="Content Placeholder 2"/>
          <p:cNvSpPr>
            <a:spLocks noGrp="1"/>
          </p:cNvSpPr>
          <p:nvPr>
            <p:ph idx="1"/>
          </p:nvPr>
        </p:nvSpPr>
        <p:spPr>
          <a:xfrm>
            <a:off x="508000" y="1219200"/>
            <a:ext cx="11277600" cy="4949952"/>
          </a:xfrm>
        </p:spPr>
        <p:txBody>
          <a:bodyPr>
            <a:normAutofit fontScale="70000" lnSpcReduction="20000"/>
          </a:bodyPr>
          <a:lstStyle/>
          <a:p>
            <a:pPr algn="l" rtl="0">
              <a:buFont typeface="Wingdings" pitchFamily="2" charset="2"/>
              <a:buChar char="Ø"/>
            </a:pPr>
            <a:r>
              <a:rPr lang="en-US" sz="3800" b="1" dirty="0" smtClean="0">
                <a:solidFill>
                  <a:schemeClr val="accent6">
                    <a:lumMod val="75000"/>
                  </a:schemeClr>
                </a:solidFill>
              </a:rPr>
              <a:t>History : </a:t>
            </a:r>
          </a:p>
          <a:p>
            <a:pPr algn="l" rtl="0">
              <a:buNone/>
            </a:pPr>
            <a:r>
              <a:rPr lang="en-US" sz="2300" b="1" dirty="0" smtClean="0">
                <a:solidFill>
                  <a:srgbClr val="FF0000"/>
                </a:solidFill>
              </a:rPr>
              <a:t>(Hypogonadism, </a:t>
            </a:r>
            <a:r>
              <a:rPr lang="en-US" sz="2300" b="1" dirty="0" err="1" smtClean="0">
                <a:solidFill>
                  <a:srgbClr val="FF0000"/>
                </a:solidFill>
              </a:rPr>
              <a:t>gynecomastia</a:t>
            </a:r>
            <a:r>
              <a:rPr lang="en-US" sz="2300" b="1" dirty="0" smtClean="0">
                <a:solidFill>
                  <a:srgbClr val="FF0000"/>
                </a:solidFill>
              </a:rPr>
              <a:t> and infertility are common symptoms</a:t>
            </a:r>
            <a:r>
              <a:rPr lang="en-US" b="1" dirty="0" smtClean="0">
                <a:solidFill>
                  <a:srgbClr val="FF0000"/>
                </a:solidFill>
              </a:rPr>
              <a:t>) </a:t>
            </a:r>
            <a:endParaRPr lang="en-US" b="1" dirty="0" smtClean="0"/>
          </a:p>
          <a:p>
            <a:pPr algn="l" rtl="0">
              <a:buNone/>
            </a:pPr>
            <a:endParaRPr lang="en-US" dirty="0" smtClean="0"/>
          </a:p>
          <a:p>
            <a:pPr algn="l" rtl="0">
              <a:buClrTx/>
            </a:pPr>
            <a:r>
              <a:rPr lang="en-US" u="sng" dirty="0" smtClean="0">
                <a:solidFill>
                  <a:srgbClr val="FF0000"/>
                </a:solidFill>
              </a:rPr>
              <a:t>Taller</a:t>
            </a:r>
            <a:r>
              <a:rPr lang="en-US" u="sng" dirty="0" smtClean="0"/>
              <a:t> than their peers</a:t>
            </a:r>
            <a:endParaRPr lang="en-US" dirty="0" smtClean="0"/>
          </a:p>
          <a:p>
            <a:pPr algn="l" rtl="0">
              <a:buClrTx/>
            </a:pPr>
            <a:r>
              <a:rPr lang="en-US" dirty="0" smtClean="0">
                <a:solidFill>
                  <a:srgbClr val="FF0000"/>
                </a:solidFill>
              </a:rPr>
              <a:t>Delayed</a:t>
            </a:r>
            <a:r>
              <a:rPr lang="en-US" dirty="0" smtClean="0"/>
              <a:t> or incomplete </a:t>
            </a:r>
            <a:r>
              <a:rPr lang="en-US" u="sng" dirty="0" smtClean="0">
                <a:solidFill>
                  <a:srgbClr val="FF0000"/>
                </a:solidFill>
              </a:rPr>
              <a:t>pubertal development</a:t>
            </a:r>
          </a:p>
          <a:p>
            <a:pPr algn="l" rtl="0">
              <a:buClrTx/>
            </a:pPr>
            <a:r>
              <a:rPr lang="en-US" dirty="0" smtClean="0"/>
              <a:t>Sparse facial, body, and sexual </a:t>
            </a:r>
            <a:r>
              <a:rPr lang="en-US" u="sng" dirty="0" smtClean="0"/>
              <a:t>hair</a:t>
            </a:r>
          </a:p>
          <a:p>
            <a:pPr algn="l" rtl="0">
              <a:buClrTx/>
            </a:pPr>
            <a:r>
              <a:rPr lang="en-US" u="sng" dirty="0" smtClean="0"/>
              <a:t>Erectile</a:t>
            </a:r>
            <a:r>
              <a:rPr lang="en-US" dirty="0" smtClean="0"/>
              <a:t> dysfunction</a:t>
            </a:r>
          </a:p>
          <a:p>
            <a:pPr algn="l" rtl="0">
              <a:buClrTx/>
            </a:pPr>
            <a:r>
              <a:rPr lang="en-US" u="sng" dirty="0" smtClean="0">
                <a:solidFill>
                  <a:srgbClr val="FF0000"/>
                </a:solidFill>
              </a:rPr>
              <a:t>Osteoporosis</a:t>
            </a:r>
          </a:p>
          <a:p>
            <a:pPr algn="l" rtl="0">
              <a:buClrTx/>
            </a:pPr>
            <a:r>
              <a:rPr lang="en-US" u="sng" dirty="0" smtClean="0">
                <a:solidFill>
                  <a:srgbClr val="FF0000"/>
                </a:solidFill>
              </a:rPr>
              <a:t>Breast malignancy and chronic inflammatory diseases (SLE)</a:t>
            </a:r>
          </a:p>
          <a:p>
            <a:pPr algn="l" rtl="0">
              <a:buClrTx/>
            </a:pPr>
            <a:r>
              <a:rPr lang="en-US" u="sng" dirty="0" smtClean="0">
                <a:solidFill>
                  <a:srgbClr val="FF0000"/>
                </a:solidFill>
              </a:rPr>
              <a:t>Speech and language deficits </a:t>
            </a:r>
            <a:r>
              <a:rPr lang="en-US" dirty="0" smtClean="0"/>
              <a:t>(especially expressive language)</a:t>
            </a:r>
          </a:p>
          <a:p>
            <a:pPr algn="l" rtl="0">
              <a:buClrTx/>
            </a:pPr>
            <a:r>
              <a:rPr lang="en-US" u="sng" dirty="0" smtClean="0"/>
              <a:t>Learning disabilities </a:t>
            </a:r>
            <a:r>
              <a:rPr lang="en-US" dirty="0" smtClean="0"/>
              <a:t>(lower verbal IQ than performance IQ scores)</a:t>
            </a:r>
          </a:p>
          <a:p>
            <a:pPr algn="l" rtl="0">
              <a:buClrTx/>
            </a:pPr>
            <a:r>
              <a:rPr lang="en-US" dirty="0" smtClean="0"/>
              <a:t>Poor </a:t>
            </a:r>
            <a:r>
              <a:rPr lang="en-US" u="sng" dirty="0" smtClean="0"/>
              <a:t>self-esteem</a:t>
            </a:r>
            <a:r>
              <a:rPr lang="en-US" dirty="0" smtClean="0"/>
              <a:t> (increased incidence of anxiety, depression)</a:t>
            </a:r>
          </a:p>
          <a:p>
            <a:pPr algn="l" rtl="0">
              <a:buClrTx/>
            </a:pPr>
            <a:r>
              <a:rPr lang="en-US" dirty="0" smtClean="0"/>
              <a:t>Behavioral problems (substance abuse)</a:t>
            </a:r>
          </a:p>
          <a:p>
            <a:pPr algn="l" rtl="0">
              <a:buClrTx/>
            </a:pPr>
            <a:r>
              <a:rPr lang="en-US" dirty="0" smtClean="0">
                <a:solidFill>
                  <a:schemeClr val="accent6">
                    <a:lumMod val="75000"/>
                  </a:schemeClr>
                </a:solidFill>
              </a:rPr>
              <a:t>Low </a:t>
            </a:r>
            <a:r>
              <a:rPr lang="en-US" dirty="0" err="1" smtClean="0">
                <a:solidFill>
                  <a:schemeClr val="accent6">
                    <a:lumMod val="75000"/>
                  </a:schemeClr>
                </a:solidFill>
              </a:rPr>
              <a:t>testosteron</a:t>
            </a:r>
            <a:r>
              <a:rPr lang="en-US" dirty="0" smtClean="0">
                <a:solidFill>
                  <a:schemeClr val="accent6">
                    <a:lumMod val="75000"/>
                  </a:schemeClr>
                </a:solidFill>
              </a:rPr>
              <a:t> ,,, high estrogen : testosterone ratio</a:t>
            </a:r>
          </a:p>
          <a:p>
            <a:pPr algn="l" rtl="0">
              <a:buClrTx/>
            </a:pPr>
            <a:endParaRPr lang="ar-JO" dirty="0"/>
          </a:p>
        </p:txBody>
      </p:sp>
      <p:pic>
        <p:nvPicPr>
          <p:cNvPr id="4" name="Content Placeholder 3" descr="Klinefelter’s-syndrome.jpg"/>
          <p:cNvPicPr>
            <a:picLocks noChangeAspect="1"/>
          </p:cNvPicPr>
          <p:nvPr/>
        </p:nvPicPr>
        <p:blipFill>
          <a:blip r:embed="rId2"/>
          <a:stretch>
            <a:fillRect/>
          </a:stretch>
        </p:blipFill>
        <p:spPr>
          <a:xfrm>
            <a:off x="8229600" y="762000"/>
            <a:ext cx="4191000" cy="6096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12395200" cy="6096000"/>
          </a:xfrm>
        </p:spPr>
        <p:txBody>
          <a:bodyPr>
            <a:noAutofit/>
          </a:bodyPr>
          <a:lstStyle/>
          <a:p>
            <a:pPr algn="l" rtl="0">
              <a:buFont typeface="Wingdings" pitchFamily="2" charset="2"/>
              <a:buChar char="Ø"/>
            </a:pPr>
            <a:r>
              <a:rPr lang="en-US" sz="4000" b="1" dirty="0" smtClean="0">
                <a:solidFill>
                  <a:schemeClr val="accent6">
                    <a:lumMod val="75000"/>
                  </a:schemeClr>
                </a:solidFill>
              </a:rPr>
              <a:t>PHYSICAL EXAM :</a:t>
            </a:r>
          </a:p>
          <a:p>
            <a:pPr algn="l" rtl="0"/>
            <a:endParaRPr lang="en-US" sz="2400" dirty="0" smtClean="0"/>
          </a:p>
          <a:p>
            <a:pPr algn="l" rtl="0">
              <a:buClrTx/>
            </a:pPr>
            <a:r>
              <a:rPr lang="en-US" sz="2400" b="1" u="sng" dirty="0" smtClean="0">
                <a:solidFill>
                  <a:schemeClr val="accent6">
                    <a:lumMod val="75000"/>
                  </a:schemeClr>
                </a:solidFill>
              </a:rPr>
              <a:t>BABIES</a:t>
            </a:r>
            <a:r>
              <a:rPr lang="en-US" sz="2400" b="1" u="sng" dirty="0" smtClean="0"/>
              <a:t> : </a:t>
            </a:r>
          </a:p>
          <a:p>
            <a:pPr algn="l" rtl="0">
              <a:buClrTx/>
              <a:buNone/>
            </a:pPr>
            <a:r>
              <a:rPr lang="en-US" sz="2000" dirty="0" smtClean="0"/>
              <a:t>        1. Poor </a:t>
            </a:r>
            <a:r>
              <a:rPr lang="en-US" sz="2000" b="1" dirty="0" smtClean="0">
                <a:solidFill>
                  <a:srgbClr val="FF0000"/>
                </a:solidFill>
              </a:rPr>
              <a:t>muscle tone </a:t>
            </a:r>
            <a:r>
              <a:rPr lang="en-US" sz="2000" dirty="0" smtClean="0"/>
              <a:t>and strength .</a:t>
            </a:r>
          </a:p>
          <a:p>
            <a:pPr algn="l" rtl="0">
              <a:buClrTx/>
              <a:buNone/>
            </a:pPr>
            <a:r>
              <a:rPr lang="en-US" sz="2000" dirty="0" smtClean="0"/>
              <a:t>        2. Undescended </a:t>
            </a:r>
            <a:r>
              <a:rPr lang="en-US" sz="2000" b="1" dirty="0" smtClean="0">
                <a:solidFill>
                  <a:srgbClr val="FF0000"/>
                </a:solidFill>
              </a:rPr>
              <a:t>testes / </a:t>
            </a:r>
            <a:r>
              <a:rPr lang="en-US" sz="2000" dirty="0" smtClean="0">
                <a:solidFill>
                  <a:srgbClr val="FF0000"/>
                </a:solidFill>
              </a:rPr>
              <a:t>Hypospadias</a:t>
            </a:r>
            <a:endParaRPr lang="en-US" sz="2000" b="1" dirty="0" smtClean="0">
              <a:solidFill>
                <a:srgbClr val="FF0000"/>
              </a:solidFill>
            </a:endParaRPr>
          </a:p>
          <a:p>
            <a:pPr algn="l" rtl="0">
              <a:buClrTx/>
              <a:buNone/>
            </a:pPr>
            <a:r>
              <a:rPr lang="en-US" sz="2000" dirty="0" smtClean="0"/>
              <a:t>        3. Impaired gross and fine </a:t>
            </a:r>
            <a:r>
              <a:rPr lang="en-US" sz="2000" b="1" dirty="0" smtClean="0">
                <a:solidFill>
                  <a:srgbClr val="FF0000"/>
                </a:solidFill>
              </a:rPr>
              <a:t>motor skills </a:t>
            </a:r>
            <a:r>
              <a:rPr lang="en-US" sz="2000" dirty="0" smtClean="0"/>
              <a:t>and coordination</a:t>
            </a:r>
            <a:r>
              <a:rPr lang="en-US" sz="2400" dirty="0" smtClean="0"/>
              <a:t> .</a:t>
            </a:r>
          </a:p>
          <a:p>
            <a:pPr algn="l" rtl="0">
              <a:buClrTx/>
            </a:pPr>
            <a:endParaRPr lang="en-US" sz="2400" dirty="0" smtClean="0"/>
          </a:p>
          <a:p>
            <a:pPr algn="l" rtl="0">
              <a:buClrTx/>
            </a:pPr>
            <a:r>
              <a:rPr lang="en-US" sz="2400" b="1" u="sng" dirty="0" smtClean="0">
                <a:solidFill>
                  <a:schemeClr val="accent6">
                    <a:lumMod val="75000"/>
                  </a:schemeClr>
                </a:solidFill>
              </a:rPr>
              <a:t>CHILDHOOD</a:t>
            </a:r>
            <a:r>
              <a:rPr lang="en-US" sz="2400" dirty="0" smtClean="0"/>
              <a:t> :</a:t>
            </a:r>
          </a:p>
          <a:p>
            <a:pPr algn="l" rtl="0">
              <a:buClrTx/>
              <a:buNone/>
            </a:pPr>
            <a:r>
              <a:rPr lang="en-US" sz="2000" dirty="0" smtClean="0"/>
              <a:t>        - Synkinetic movements and </a:t>
            </a:r>
            <a:r>
              <a:rPr lang="en-US" sz="2000" b="1" dirty="0" smtClean="0">
                <a:solidFill>
                  <a:srgbClr val="FF0000"/>
                </a:solidFill>
              </a:rPr>
              <a:t>tremor</a:t>
            </a:r>
            <a:r>
              <a:rPr lang="en-US" sz="2000" dirty="0" smtClean="0"/>
              <a:t> can be seen in early </a:t>
            </a:r>
            <a:r>
              <a:rPr lang="en-US" sz="2000" dirty="0" err="1" smtClean="0"/>
              <a:t>clildhood</a:t>
            </a:r>
            <a:r>
              <a:rPr lang="en-US" sz="2000" dirty="0" smtClean="0"/>
              <a:t>.</a:t>
            </a:r>
          </a:p>
          <a:p>
            <a:pPr algn="l" rtl="0">
              <a:buClrTx/>
              <a:buNone/>
            </a:pPr>
            <a:r>
              <a:rPr lang="en-US" sz="2000" dirty="0" smtClean="0"/>
              <a:t>        - Less </a:t>
            </a:r>
            <a:r>
              <a:rPr lang="en-US" sz="2000" b="1" dirty="0" smtClean="0">
                <a:solidFill>
                  <a:srgbClr val="FF0000"/>
                </a:solidFill>
              </a:rPr>
              <a:t>muscle</a:t>
            </a:r>
            <a:r>
              <a:rPr lang="en-US" sz="2000" dirty="0" smtClean="0"/>
              <a:t> </a:t>
            </a:r>
            <a:r>
              <a:rPr lang="en-US" sz="2000" b="1" dirty="0" smtClean="0">
                <a:solidFill>
                  <a:srgbClr val="FF0000"/>
                </a:solidFill>
              </a:rPr>
              <a:t>coordination and control .</a:t>
            </a:r>
          </a:p>
          <a:p>
            <a:pPr algn="l" rtl="0">
              <a:buClrTx/>
              <a:buNone/>
            </a:pPr>
            <a:r>
              <a:rPr lang="en-US" sz="2000" dirty="0" smtClean="0"/>
              <a:t>        - Specific </a:t>
            </a:r>
            <a:r>
              <a:rPr lang="en-US" sz="2000" b="1" dirty="0" smtClean="0">
                <a:solidFill>
                  <a:srgbClr val="FF0000"/>
                </a:solidFill>
              </a:rPr>
              <a:t>learning</a:t>
            </a:r>
            <a:r>
              <a:rPr lang="en-US" sz="2000" dirty="0" smtClean="0"/>
              <a:t> disabilities.</a:t>
            </a:r>
          </a:p>
          <a:p>
            <a:pPr algn="l" rtl="0">
              <a:buClrTx/>
              <a:buNone/>
            </a:pPr>
            <a:r>
              <a:rPr lang="en-US" sz="2000" b="1" dirty="0" smtClean="0">
                <a:solidFill>
                  <a:srgbClr val="FF0000"/>
                </a:solidFill>
              </a:rPr>
              <a:t>       </a:t>
            </a:r>
            <a:r>
              <a:rPr lang="en-US" sz="1800" b="1" dirty="0" smtClean="0"/>
              <a:t> - </a:t>
            </a:r>
            <a:r>
              <a:rPr lang="en-US" sz="2000" b="1" dirty="0" smtClean="0">
                <a:solidFill>
                  <a:srgbClr val="FF0000"/>
                </a:solidFill>
              </a:rPr>
              <a:t>Expressive language ,</a:t>
            </a:r>
            <a:r>
              <a:rPr lang="en-US" sz="2000" dirty="0" smtClean="0"/>
              <a:t> understanding complex constructions, </a:t>
            </a:r>
          </a:p>
          <a:p>
            <a:pPr algn="l" rtl="0">
              <a:buClrTx/>
              <a:buNone/>
            </a:pPr>
            <a:r>
              <a:rPr lang="en-US" sz="2000" dirty="0" smtClean="0"/>
              <a:t>           oral language production , memory deficit and lower social skills. </a:t>
            </a:r>
          </a:p>
          <a:p>
            <a:pPr algn="l" rtl="0"/>
            <a:endParaRPr lang="ar-JO"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rtl="0"/>
            <a:r>
              <a:rPr lang="en-US" b="1" dirty="0" smtClean="0">
                <a:solidFill>
                  <a:schemeClr val="accent6">
                    <a:lumMod val="75000"/>
                  </a:schemeClr>
                </a:solidFill>
              </a:rPr>
              <a:t>PUBERTY</a:t>
            </a:r>
            <a:r>
              <a:rPr lang="en-US" dirty="0" smtClean="0"/>
              <a:t>  : </a:t>
            </a:r>
            <a:r>
              <a:rPr lang="en-US" sz="2000" dirty="0" smtClean="0"/>
              <a:t>(Delay)</a:t>
            </a:r>
            <a:endParaRPr lang="en-US" dirty="0" smtClean="0"/>
          </a:p>
          <a:p>
            <a:pPr algn="l" rtl="0">
              <a:buNone/>
            </a:pPr>
            <a:r>
              <a:rPr lang="en-US" sz="2000" dirty="0" smtClean="0"/>
              <a:t>    - </a:t>
            </a:r>
            <a:r>
              <a:rPr lang="en-US" sz="2000" b="1" u="sng" dirty="0" smtClean="0">
                <a:solidFill>
                  <a:srgbClr val="FF0000"/>
                </a:solidFill>
              </a:rPr>
              <a:t>Gynecomastia .</a:t>
            </a:r>
          </a:p>
          <a:p>
            <a:pPr algn="l" rtl="0">
              <a:buNone/>
            </a:pPr>
            <a:r>
              <a:rPr lang="en-US" sz="2000" dirty="0" smtClean="0"/>
              <a:t>    - Failure to produce viable </a:t>
            </a:r>
            <a:r>
              <a:rPr lang="en-US" sz="2000" b="1" u="sng" dirty="0" smtClean="0">
                <a:solidFill>
                  <a:srgbClr val="FF0000"/>
                </a:solidFill>
              </a:rPr>
              <a:t>sperm</a:t>
            </a:r>
            <a:r>
              <a:rPr lang="en-US" sz="2000" dirty="0" smtClean="0"/>
              <a:t> .</a:t>
            </a:r>
          </a:p>
          <a:p>
            <a:pPr algn="l" rtl="0">
              <a:buNone/>
            </a:pPr>
            <a:r>
              <a:rPr lang="en-US" sz="2000" dirty="0" smtClean="0"/>
              <a:t>    - Low production of testicular </a:t>
            </a:r>
            <a:r>
              <a:rPr lang="en-US" sz="2000" b="1" u="sng" dirty="0" smtClean="0">
                <a:solidFill>
                  <a:srgbClr val="FF0000"/>
                </a:solidFill>
              </a:rPr>
              <a:t>testosterone</a:t>
            </a:r>
            <a:r>
              <a:rPr lang="en-US" sz="2000" dirty="0" smtClean="0"/>
              <a:t> : Failure to develop</a:t>
            </a:r>
          </a:p>
          <a:p>
            <a:pPr algn="l" rtl="0">
              <a:buNone/>
            </a:pPr>
            <a:r>
              <a:rPr lang="en-US" sz="2000" dirty="0" smtClean="0"/>
              <a:t>      later secondary sexual characteristics, such as </a:t>
            </a:r>
            <a:r>
              <a:rPr lang="en-US" sz="2000" dirty="0" smtClean="0">
                <a:solidFill>
                  <a:schemeClr val="accent1">
                    <a:lumMod val="75000"/>
                  </a:schemeClr>
                </a:solidFill>
              </a:rPr>
              <a:t>facial hair,</a:t>
            </a:r>
          </a:p>
          <a:p>
            <a:pPr algn="l" rtl="0">
              <a:buNone/>
            </a:pPr>
            <a:r>
              <a:rPr lang="en-US" sz="2000" dirty="0" smtClean="0">
                <a:solidFill>
                  <a:schemeClr val="accent1">
                    <a:lumMod val="75000"/>
                  </a:schemeClr>
                </a:solidFill>
              </a:rPr>
              <a:t>       deepening of the voice, and libido.</a:t>
            </a:r>
          </a:p>
          <a:p>
            <a:pPr algn="l" rtl="0">
              <a:buNone/>
            </a:pPr>
            <a:r>
              <a:rPr lang="en-US" sz="2000" dirty="0" smtClean="0"/>
              <a:t>   </a:t>
            </a:r>
          </a:p>
          <a:p>
            <a:pPr algn="l" rtl="0">
              <a:buNone/>
            </a:pPr>
            <a:endParaRPr lang="en-US" sz="2000" dirty="0" smtClean="0"/>
          </a:p>
          <a:p>
            <a:pPr algn="l" rtl="0"/>
            <a:r>
              <a:rPr lang="en-US" sz="2400" b="1" dirty="0" smtClean="0">
                <a:solidFill>
                  <a:schemeClr val="accent6">
                    <a:lumMod val="75000"/>
                  </a:schemeClr>
                </a:solidFill>
              </a:rPr>
              <a:t>ADULTHOOD</a:t>
            </a:r>
          </a:p>
          <a:p>
            <a:pPr algn="l" rtl="0">
              <a:buNone/>
            </a:pPr>
            <a:r>
              <a:rPr lang="en-US" sz="2000" dirty="0" smtClean="0"/>
              <a:t> - </a:t>
            </a:r>
            <a:r>
              <a:rPr lang="en-US" sz="2000" b="1" dirty="0" smtClean="0">
                <a:solidFill>
                  <a:srgbClr val="FF0000"/>
                </a:solidFill>
              </a:rPr>
              <a:t>Infertility.</a:t>
            </a:r>
          </a:p>
          <a:p>
            <a:pPr algn="l" rtl="0">
              <a:buNone/>
            </a:pPr>
            <a:r>
              <a:rPr lang="en-US" sz="2000" dirty="0" smtClean="0"/>
              <a:t> - </a:t>
            </a:r>
            <a:r>
              <a:rPr lang="en-US" sz="2000" b="1" dirty="0" err="1" smtClean="0">
                <a:solidFill>
                  <a:srgbClr val="FF0000"/>
                </a:solidFill>
              </a:rPr>
              <a:t>osteopenia</a:t>
            </a:r>
            <a:r>
              <a:rPr lang="en-US" sz="2000" dirty="0" smtClean="0"/>
              <a:t> and </a:t>
            </a:r>
            <a:r>
              <a:rPr lang="en-US" sz="2000" b="1" dirty="0" smtClean="0">
                <a:solidFill>
                  <a:srgbClr val="FF0000"/>
                </a:solidFill>
              </a:rPr>
              <a:t>osteoporosis</a:t>
            </a:r>
            <a:r>
              <a:rPr lang="en-US" sz="2000" dirty="0" smtClean="0"/>
              <a:t> .</a:t>
            </a:r>
            <a:endParaRPr lang="en-US" sz="2000" b="1" dirty="0" smtClean="0">
              <a:solidFill>
                <a:srgbClr val="FF0000"/>
              </a:solidFill>
            </a:endParaRPr>
          </a:p>
          <a:p>
            <a:pPr algn="l" rtl="0">
              <a:buNone/>
            </a:pPr>
            <a:endParaRPr lang="en-US" sz="20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 y="530352"/>
            <a:ext cx="6543040" cy="5870448"/>
          </a:xfrm>
        </p:spPr>
        <p:txBody>
          <a:bodyPr>
            <a:normAutofit/>
          </a:bodyPr>
          <a:lstStyle/>
          <a:p>
            <a:pPr algn="l" rtl="0">
              <a:buNone/>
            </a:pPr>
            <a:r>
              <a:rPr lang="en-US" sz="3200" b="1" dirty="0" smtClean="0">
                <a:solidFill>
                  <a:schemeClr val="bg2">
                    <a:lumMod val="50000"/>
                  </a:schemeClr>
                </a:solidFill>
              </a:rPr>
              <a:t>Laboratory Studies</a:t>
            </a:r>
          </a:p>
          <a:p>
            <a:pPr algn="l" rtl="0">
              <a:buClrTx/>
            </a:pPr>
            <a:r>
              <a:rPr lang="en-US" b="1" dirty="0" smtClean="0">
                <a:solidFill>
                  <a:schemeClr val="bg2">
                    <a:lumMod val="50000"/>
                  </a:schemeClr>
                </a:solidFill>
              </a:rPr>
              <a:t>Prenatal testing:</a:t>
            </a:r>
          </a:p>
          <a:p>
            <a:pPr algn="l" rtl="0">
              <a:buNone/>
            </a:pPr>
            <a:r>
              <a:rPr lang="en-US" sz="1800" dirty="0" smtClean="0"/>
              <a:t>1.  Fetal </a:t>
            </a:r>
            <a:r>
              <a:rPr lang="en-US" sz="1800" u="sng" dirty="0" smtClean="0"/>
              <a:t>cytogenetic analyses</a:t>
            </a:r>
            <a:r>
              <a:rPr lang="en-US" sz="1800" dirty="0" smtClean="0"/>
              <a:t> performed on</a:t>
            </a:r>
          </a:p>
          <a:p>
            <a:pPr algn="l" rtl="0">
              <a:buNone/>
            </a:pPr>
            <a:r>
              <a:rPr lang="en-US" sz="1800" dirty="0" smtClean="0"/>
              <a:t>     chorionic </a:t>
            </a:r>
            <a:r>
              <a:rPr lang="en-US" sz="1800" dirty="0" err="1" smtClean="0"/>
              <a:t>villi</a:t>
            </a:r>
            <a:r>
              <a:rPr lang="en-US" sz="1800" dirty="0" smtClean="0"/>
              <a:t> or </a:t>
            </a:r>
            <a:r>
              <a:rPr lang="en-US" sz="1800" dirty="0" err="1" smtClean="0"/>
              <a:t>amniocytes</a:t>
            </a:r>
            <a:r>
              <a:rPr lang="en-US" sz="1800" dirty="0" smtClean="0"/>
              <a:t>.</a:t>
            </a:r>
          </a:p>
          <a:p>
            <a:pPr algn="l" rtl="0">
              <a:buNone/>
            </a:pPr>
            <a:endParaRPr lang="en-US" sz="1800" dirty="0" smtClean="0"/>
          </a:p>
          <a:p>
            <a:pPr algn="l" rtl="0">
              <a:buNone/>
            </a:pPr>
            <a:r>
              <a:rPr lang="en-US" sz="1800" dirty="0" smtClean="0"/>
              <a:t>2.  </a:t>
            </a:r>
            <a:r>
              <a:rPr lang="en-US" sz="1800" u="sng" dirty="0" smtClean="0"/>
              <a:t>Noninvasive prenatal tests </a:t>
            </a:r>
            <a:r>
              <a:rPr lang="en-US" sz="1800" dirty="0" smtClean="0"/>
              <a:t>(NIPT) that </a:t>
            </a:r>
          </a:p>
          <a:p>
            <a:pPr algn="l" rtl="0">
              <a:buNone/>
            </a:pPr>
            <a:r>
              <a:rPr lang="en-US" sz="1800" dirty="0" smtClean="0"/>
              <a:t>     analyze cell-free fetal DNA circulating</a:t>
            </a:r>
          </a:p>
          <a:p>
            <a:pPr algn="l" rtl="0">
              <a:buNone/>
            </a:pPr>
            <a:r>
              <a:rPr lang="en-US" sz="1800" dirty="0" smtClean="0"/>
              <a:t>      in maternal blood.</a:t>
            </a:r>
          </a:p>
          <a:p>
            <a:pPr algn="l" rtl="0">
              <a:buNone/>
            </a:pPr>
            <a:endParaRPr lang="en-US" sz="1800" dirty="0" smtClean="0"/>
          </a:p>
          <a:p>
            <a:pPr algn="l" rtl="0">
              <a:buClr>
                <a:schemeClr val="tx2">
                  <a:lumMod val="75000"/>
                </a:schemeClr>
              </a:buClr>
            </a:pPr>
            <a:r>
              <a:rPr lang="en-US" b="1" dirty="0" smtClean="0">
                <a:solidFill>
                  <a:schemeClr val="bg2">
                    <a:lumMod val="50000"/>
                  </a:schemeClr>
                </a:solidFill>
              </a:rPr>
              <a:t>Postnatal testing:</a:t>
            </a:r>
          </a:p>
          <a:p>
            <a:pPr algn="l" rtl="0">
              <a:buClr>
                <a:schemeClr val="tx2">
                  <a:lumMod val="75000"/>
                </a:schemeClr>
              </a:buClr>
              <a:buNone/>
            </a:pPr>
            <a:r>
              <a:rPr lang="en-US" sz="2000" dirty="0" smtClean="0"/>
              <a:t>1. Clinically “age-related “ .</a:t>
            </a:r>
          </a:p>
          <a:p>
            <a:pPr algn="l" rtl="0">
              <a:buClr>
                <a:schemeClr val="tx2">
                  <a:lumMod val="75000"/>
                </a:schemeClr>
              </a:buClr>
              <a:buNone/>
            </a:pPr>
            <a:r>
              <a:rPr lang="en-US" sz="1800" dirty="0" smtClean="0"/>
              <a:t>2.</a:t>
            </a:r>
            <a:r>
              <a:rPr lang="en-US" sz="2000" dirty="0" smtClean="0">
                <a:solidFill>
                  <a:schemeClr val="bg2">
                    <a:lumMod val="50000"/>
                  </a:schemeClr>
                </a:solidFill>
              </a:rPr>
              <a:t> </a:t>
            </a:r>
            <a:r>
              <a:rPr lang="en-US" sz="2000" dirty="0" err="1" smtClean="0"/>
              <a:t>Karyotype</a:t>
            </a:r>
            <a:r>
              <a:rPr lang="en-US" sz="2000" dirty="0" smtClean="0"/>
              <a:t> analysis.</a:t>
            </a:r>
            <a:endParaRPr lang="en-US" sz="2000" b="1" dirty="0" smtClean="0">
              <a:solidFill>
                <a:schemeClr val="bg2">
                  <a:lumMod val="50000"/>
                </a:schemeClr>
              </a:solidFill>
            </a:endParaRPr>
          </a:p>
        </p:txBody>
      </p:sp>
      <p:pic>
        <p:nvPicPr>
          <p:cNvPr id="5" name="Content Placeholder 3" descr="fetus_bloodstream.png"/>
          <p:cNvPicPr>
            <a:picLocks noChangeAspect="1"/>
          </p:cNvPicPr>
          <p:nvPr/>
        </p:nvPicPr>
        <p:blipFill>
          <a:blip r:embed="rId2"/>
          <a:stretch>
            <a:fillRect/>
          </a:stretch>
        </p:blipFill>
        <p:spPr>
          <a:xfrm>
            <a:off x="6705600" y="3581400"/>
            <a:ext cx="5925005" cy="3276600"/>
          </a:xfrm>
          <a:prstGeom prst="rect">
            <a:avLst/>
          </a:prstGeom>
        </p:spPr>
      </p:pic>
      <p:pic>
        <p:nvPicPr>
          <p:cNvPr id="6" name="Picture 5" descr="1200px-Human_chromosomesXXY01.png"/>
          <p:cNvPicPr>
            <a:picLocks noChangeAspect="1"/>
          </p:cNvPicPr>
          <p:nvPr/>
        </p:nvPicPr>
        <p:blipFill>
          <a:blip r:embed="rId3" cstate="print"/>
          <a:stretch>
            <a:fillRect/>
          </a:stretch>
        </p:blipFill>
        <p:spPr>
          <a:xfrm>
            <a:off x="7112001" y="1066800"/>
            <a:ext cx="5080000" cy="2743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1200" y="530352"/>
            <a:ext cx="10871200" cy="5870448"/>
          </a:xfrm>
        </p:spPr>
        <p:txBody>
          <a:bodyPr>
            <a:normAutofit fontScale="92500" lnSpcReduction="10000"/>
          </a:bodyPr>
          <a:lstStyle/>
          <a:p>
            <a:pPr algn="ctr" rtl="0">
              <a:buNone/>
            </a:pPr>
            <a:r>
              <a:rPr lang="en-US" sz="3200" b="1" dirty="0" smtClean="0"/>
              <a:t>TREATMENT</a:t>
            </a:r>
          </a:p>
          <a:p>
            <a:pPr algn="l" rtl="0">
              <a:buClrTx/>
            </a:pPr>
            <a:r>
              <a:rPr lang="en-US" sz="2400" b="1" dirty="0" smtClean="0">
                <a:solidFill>
                  <a:schemeClr val="accent5">
                    <a:lumMod val="75000"/>
                  </a:schemeClr>
                </a:solidFill>
              </a:rPr>
              <a:t>Androgen replacement therapy</a:t>
            </a:r>
          </a:p>
          <a:p>
            <a:pPr algn="l" rtl="0">
              <a:buNone/>
            </a:pPr>
            <a:r>
              <a:rPr lang="en-US" dirty="0" smtClean="0"/>
              <a:t>    </a:t>
            </a:r>
            <a:r>
              <a:rPr lang="en-US" sz="2000" dirty="0" smtClean="0"/>
              <a:t>- Most </a:t>
            </a:r>
            <a:r>
              <a:rPr lang="en-US" sz="2000" u="sng" dirty="0" smtClean="0"/>
              <a:t>important</a:t>
            </a:r>
            <a:r>
              <a:rPr lang="en-US" sz="2000" dirty="0" smtClean="0"/>
              <a:t> aspect of treatment .</a:t>
            </a:r>
          </a:p>
          <a:p>
            <a:pPr algn="l" rtl="0">
              <a:buNone/>
            </a:pPr>
            <a:r>
              <a:rPr lang="en-US" sz="1600" dirty="0" smtClean="0"/>
              <a:t>       - </a:t>
            </a:r>
            <a:r>
              <a:rPr lang="en-US" sz="2000" dirty="0" smtClean="0"/>
              <a:t>Started at </a:t>
            </a:r>
            <a:r>
              <a:rPr lang="en-US" sz="2000" u="sng" dirty="0" smtClean="0"/>
              <a:t>puberty, </a:t>
            </a:r>
            <a:r>
              <a:rPr lang="en-US" sz="2000" dirty="0" smtClean="0"/>
              <a:t>increased over time .</a:t>
            </a:r>
          </a:p>
          <a:p>
            <a:pPr algn="l" rtl="0"/>
            <a:endParaRPr lang="en-US" dirty="0" smtClean="0">
              <a:solidFill>
                <a:schemeClr val="accent5">
                  <a:lumMod val="75000"/>
                </a:schemeClr>
              </a:solidFill>
            </a:endParaRPr>
          </a:p>
          <a:p>
            <a:pPr algn="l" rtl="0">
              <a:buClr>
                <a:schemeClr val="accent5">
                  <a:lumMod val="50000"/>
                </a:schemeClr>
              </a:buClr>
            </a:pPr>
            <a:r>
              <a:rPr lang="en-US" sz="2400" b="1" dirty="0" smtClean="0">
                <a:solidFill>
                  <a:schemeClr val="accent5">
                    <a:lumMod val="75000"/>
                  </a:schemeClr>
                </a:solidFill>
              </a:rPr>
              <a:t>Speech and behavioral therapy.</a:t>
            </a:r>
          </a:p>
          <a:p>
            <a:pPr algn="l" rtl="0">
              <a:buClr>
                <a:schemeClr val="accent5">
                  <a:lumMod val="50000"/>
                </a:schemeClr>
              </a:buClr>
            </a:pPr>
            <a:r>
              <a:rPr lang="en-US" sz="2400" b="1" dirty="0" smtClean="0">
                <a:solidFill>
                  <a:schemeClr val="accent5">
                    <a:lumMod val="75000"/>
                  </a:schemeClr>
                </a:solidFill>
              </a:rPr>
              <a:t>Physical and occupational therapy : </a:t>
            </a:r>
            <a:r>
              <a:rPr lang="en-US" sz="2000" dirty="0" err="1" smtClean="0"/>
              <a:t>hypotonia</a:t>
            </a:r>
            <a:r>
              <a:rPr lang="en-US" sz="2000" dirty="0" smtClean="0"/>
              <a:t>.</a:t>
            </a:r>
          </a:p>
          <a:p>
            <a:pPr algn="l" rtl="0">
              <a:buClr>
                <a:schemeClr val="accent5">
                  <a:lumMod val="50000"/>
                </a:schemeClr>
              </a:buClr>
            </a:pPr>
            <a:r>
              <a:rPr lang="en-US" sz="2400" b="1" dirty="0" smtClean="0">
                <a:solidFill>
                  <a:schemeClr val="accent5">
                    <a:lumMod val="75000"/>
                  </a:schemeClr>
                </a:solidFill>
              </a:rPr>
              <a:t>Treatment for infertility :</a:t>
            </a:r>
            <a:r>
              <a:rPr lang="en-US" sz="2400" dirty="0" smtClean="0"/>
              <a:t> </a:t>
            </a:r>
            <a:r>
              <a:rPr lang="en-US" sz="2000" dirty="0" smtClean="0"/>
              <a:t>Through the use of isolation of  viable sperm through </a:t>
            </a:r>
            <a:r>
              <a:rPr lang="en-US" sz="2000" dirty="0" smtClean="0">
                <a:solidFill>
                  <a:schemeClr val="accent2">
                    <a:lumMod val="75000"/>
                  </a:schemeClr>
                </a:solidFill>
              </a:rPr>
              <a:t>testicular biopsy</a:t>
            </a:r>
            <a:r>
              <a:rPr lang="en-US" sz="2000" dirty="0" smtClean="0"/>
              <a:t>, </a:t>
            </a:r>
          </a:p>
          <a:p>
            <a:pPr algn="l" rtl="0">
              <a:buClr>
                <a:schemeClr val="accent5">
                  <a:lumMod val="50000"/>
                </a:schemeClr>
              </a:buClr>
              <a:buNone/>
            </a:pPr>
            <a:r>
              <a:rPr lang="en-US" sz="2000" dirty="0" smtClean="0"/>
              <a:t>    coupled with in vitro fertilization and </a:t>
            </a:r>
          </a:p>
          <a:p>
            <a:pPr algn="l" rtl="0">
              <a:buClr>
                <a:schemeClr val="accent5">
                  <a:lumMod val="50000"/>
                </a:schemeClr>
              </a:buClr>
              <a:buNone/>
            </a:pPr>
            <a:r>
              <a:rPr lang="en-US" sz="2000" dirty="0" smtClean="0"/>
              <a:t>    </a:t>
            </a:r>
            <a:r>
              <a:rPr lang="en-US" sz="2000" dirty="0" err="1" smtClean="0"/>
              <a:t>intracytoplasmic</a:t>
            </a:r>
            <a:r>
              <a:rPr lang="en-US" sz="2000" dirty="0" smtClean="0"/>
              <a:t> sperm injection, it is</a:t>
            </a:r>
          </a:p>
          <a:p>
            <a:pPr algn="l" rtl="0">
              <a:buClr>
                <a:schemeClr val="accent5">
                  <a:lumMod val="50000"/>
                </a:schemeClr>
              </a:buClr>
              <a:buNone/>
            </a:pPr>
            <a:r>
              <a:rPr lang="en-US" sz="2000" dirty="0" smtClean="0"/>
              <a:t>    possible for men with KS to father</a:t>
            </a:r>
          </a:p>
          <a:p>
            <a:pPr algn="l" rtl="0">
              <a:buClr>
                <a:schemeClr val="accent5">
                  <a:lumMod val="50000"/>
                </a:schemeClr>
              </a:buClr>
              <a:buNone/>
            </a:pPr>
            <a:r>
              <a:rPr lang="en-US" sz="2000" dirty="0" smtClean="0"/>
              <a:t>    children; all children born to these men</a:t>
            </a:r>
          </a:p>
          <a:p>
            <a:pPr algn="l" rtl="0">
              <a:buClr>
                <a:schemeClr val="accent5">
                  <a:lumMod val="50000"/>
                </a:schemeClr>
              </a:buClr>
              <a:buNone/>
            </a:pPr>
            <a:r>
              <a:rPr lang="en-US" sz="2000" dirty="0" smtClean="0"/>
              <a:t>    using this technology have had a normal</a:t>
            </a:r>
          </a:p>
          <a:p>
            <a:pPr algn="l" rtl="0">
              <a:buClr>
                <a:schemeClr val="accent5">
                  <a:lumMod val="50000"/>
                </a:schemeClr>
              </a:buClr>
              <a:buNone/>
            </a:pPr>
            <a:r>
              <a:rPr lang="en-US" sz="2000" dirty="0" smtClean="0"/>
              <a:t>    chromosome complement.</a:t>
            </a:r>
            <a:endParaRPr lang="en-US" sz="2000" b="1" dirty="0" smtClean="0">
              <a:solidFill>
                <a:schemeClr val="accent5">
                  <a:lumMod val="75000"/>
                </a:schemeClr>
              </a:solidFill>
            </a:endParaRPr>
          </a:p>
          <a:p>
            <a:pPr algn="l" rtl="0">
              <a:buClr>
                <a:schemeClr val="accent5">
                  <a:lumMod val="50000"/>
                </a:schemeClr>
              </a:buClr>
            </a:pPr>
            <a:endParaRPr lang="en-US" sz="2400" dirty="0" smtClean="0"/>
          </a:p>
          <a:p>
            <a:pPr algn="l" rtl="0">
              <a:buClr>
                <a:schemeClr val="accent5">
                  <a:lumMod val="50000"/>
                </a:schemeClr>
              </a:buClr>
            </a:pPr>
            <a:endParaRPr lang="en-US" sz="2400" b="1" dirty="0" smtClean="0">
              <a:solidFill>
                <a:schemeClr val="accent5">
                  <a:lumMod val="75000"/>
                </a:schemeClr>
              </a:solidFill>
            </a:endParaRPr>
          </a:p>
          <a:p>
            <a:pPr algn="l" rtl="0"/>
            <a:endParaRPr lang="ar-JO" dirty="0"/>
          </a:p>
        </p:txBody>
      </p:sp>
      <p:pic>
        <p:nvPicPr>
          <p:cNvPr id="6" name="Picture 5" descr="download.jpg"/>
          <p:cNvPicPr>
            <a:picLocks noChangeAspect="1"/>
          </p:cNvPicPr>
          <p:nvPr/>
        </p:nvPicPr>
        <p:blipFill>
          <a:blip r:embed="rId2"/>
          <a:stretch>
            <a:fillRect/>
          </a:stretch>
        </p:blipFill>
        <p:spPr>
          <a:xfrm>
            <a:off x="7782128" y="4038600"/>
            <a:ext cx="4409872" cy="2819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2284" y="304800"/>
            <a:ext cx="10363200" cy="1470025"/>
          </a:xfrm>
        </p:spPr>
        <p:txBody>
          <a:bodyPr/>
          <a:lstStyle/>
          <a:p>
            <a:pPr rtl="0"/>
            <a:r>
              <a:rPr lang="en-US" dirty="0"/>
              <a:t>Turner syndrome</a:t>
            </a:r>
          </a:p>
        </p:txBody>
      </p:sp>
      <p:sp>
        <p:nvSpPr>
          <p:cNvPr id="2051" name="Rectangle 3"/>
          <p:cNvSpPr>
            <a:spLocks noGrp="1" noChangeArrowheads="1"/>
          </p:cNvSpPr>
          <p:nvPr>
            <p:ph type="subTitle" idx="1"/>
          </p:nvPr>
        </p:nvSpPr>
        <p:spPr>
          <a:xfrm>
            <a:off x="1828800" y="4724400"/>
            <a:ext cx="8534400" cy="914400"/>
          </a:xfrm>
        </p:spPr>
        <p:txBody>
          <a:bodyPr/>
          <a:lstStyle/>
          <a:p>
            <a:endParaRPr lang="en-US" dirty="0"/>
          </a:p>
        </p:txBody>
      </p:sp>
      <p:pic>
        <p:nvPicPr>
          <p:cNvPr id="4" name="صورة 3" descr="turner-syndrome-9-638.jpg"/>
          <p:cNvPicPr>
            <a:picLocks noChangeAspect="1"/>
          </p:cNvPicPr>
          <p:nvPr/>
        </p:nvPicPr>
        <p:blipFill>
          <a:blip r:embed="rId2"/>
          <a:stretch>
            <a:fillRect/>
          </a:stretch>
        </p:blipFill>
        <p:spPr>
          <a:xfrm>
            <a:off x="2133600" y="1774825"/>
            <a:ext cx="7143750" cy="45624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9667" y="260350"/>
            <a:ext cx="10972800" cy="1143000"/>
          </a:xfrm>
        </p:spPr>
        <p:txBody>
          <a:bodyPr/>
          <a:lstStyle/>
          <a:p>
            <a:r>
              <a:rPr lang="en-US" sz="4000">
                <a:solidFill>
                  <a:srgbClr val="FF0000"/>
                </a:solidFill>
              </a:rPr>
              <a:t>Definition</a:t>
            </a:r>
            <a:r>
              <a:rPr lang="en-US" sz="4000"/>
              <a:t>:                                        </a:t>
            </a:r>
          </a:p>
        </p:txBody>
      </p:sp>
      <p:sp>
        <p:nvSpPr>
          <p:cNvPr id="3075" name="Rectangle 3"/>
          <p:cNvSpPr>
            <a:spLocks noGrp="1" noChangeArrowheads="1"/>
          </p:cNvSpPr>
          <p:nvPr>
            <p:ph type="body" idx="1"/>
          </p:nvPr>
        </p:nvSpPr>
        <p:spPr>
          <a:xfrm>
            <a:off x="624417" y="1628776"/>
            <a:ext cx="10972800" cy="4525963"/>
          </a:xfrm>
        </p:spPr>
        <p:txBody>
          <a:bodyPr/>
          <a:lstStyle/>
          <a:p>
            <a:pPr lvl="4" algn="l"/>
            <a:r>
              <a:rPr lang="en-US" sz="2400" b="1" dirty="0"/>
              <a:t>Pathological condition found in females  in which chromosome X is </a:t>
            </a:r>
            <a:r>
              <a:rPr lang="en-US" sz="2400" b="1" dirty="0" smtClean="0">
                <a:solidFill>
                  <a:srgbClr val="FF0000"/>
                </a:solidFill>
              </a:rPr>
              <a:t>missing Or structurally altered </a:t>
            </a:r>
            <a:r>
              <a:rPr lang="en-US" sz="2400" b="1" dirty="0"/>
              <a:t>resulting in variety of complications (developmental </a:t>
            </a:r>
            <a:r>
              <a:rPr lang="en-US" sz="2400" b="1" dirty="0" smtClean="0"/>
              <a:t>delay</a:t>
            </a:r>
          </a:p>
          <a:p>
            <a:pPr lvl="4" algn="l"/>
            <a:r>
              <a:rPr lang="en-US" sz="2400" b="1" dirty="0" smtClean="0"/>
              <a:t>/</a:t>
            </a:r>
            <a:r>
              <a:rPr lang="en-US" sz="2400" b="1" dirty="0"/>
              <a:t>infertility</a:t>
            </a:r>
            <a:r>
              <a:rPr lang="en-US" sz="2400" b="1" dirty="0" smtClean="0"/>
              <a:t>/</a:t>
            </a:r>
          </a:p>
          <a:p>
            <a:pPr lvl="4" algn="l"/>
            <a:r>
              <a:rPr lang="en-US" sz="2400" b="1" dirty="0" smtClean="0">
                <a:solidFill>
                  <a:srgbClr val="FF0000"/>
                </a:solidFill>
              </a:rPr>
              <a:t>short </a:t>
            </a:r>
            <a:r>
              <a:rPr lang="en-US" sz="2400" b="1" dirty="0">
                <a:solidFill>
                  <a:srgbClr val="FF0000"/>
                </a:solidFill>
              </a:rPr>
              <a:t>stature</a:t>
            </a:r>
            <a:r>
              <a:rPr lang="en-US" sz="2400" b="1" dirty="0" smtClean="0">
                <a:solidFill>
                  <a:srgbClr val="FF0000"/>
                </a:solidFill>
              </a:rPr>
              <a:t>/(cardinal sign-</a:t>
            </a:r>
            <a:r>
              <a:rPr lang="en-US" sz="2400" b="1" dirty="0" err="1" smtClean="0">
                <a:solidFill>
                  <a:srgbClr val="FF0000"/>
                </a:solidFill>
              </a:rPr>
              <a:t>symptomO</a:t>
            </a:r>
            <a:endParaRPr lang="en-US" sz="2400" b="1" dirty="0" smtClean="0">
              <a:solidFill>
                <a:srgbClr val="FF0000"/>
              </a:solidFill>
            </a:endParaRPr>
          </a:p>
          <a:p>
            <a:pPr lvl="4" algn="l"/>
            <a:r>
              <a:rPr lang="en-US" sz="2400" b="1" dirty="0" smtClean="0"/>
              <a:t>cardiac abnormalities)(</a:t>
            </a:r>
            <a:r>
              <a:rPr lang="en-US" sz="2400" b="1" dirty="0" err="1" smtClean="0"/>
              <a:t>coarctation</a:t>
            </a:r>
            <a:r>
              <a:rPr lang="en-US" sz="2400" b="1" dirty="0" smtClean="0"/>
              <a:t>)</a:t>
            </a:r>
          </a:p>
          <a:p>
            <a:pPr lvl="4">
              <a:buNone/>
            </a:pPr>
            <a:r>
              <a:rPr lang="en-US" sz="3600" b="1" dirty="0" smtClean="0"/>
              <a:t>I</a:t>
            </a:r>
            <a:r>
              <a:rPr lang="en-US" sz="3600" dirty="0" smtClean="0"/>
              <a:t>ncidence:</a:t>
            </a:r>
          </a:p>
          <a:p>
            <a:r>
              <a:rPr lang="en-US" sz="2400" dirty="0" smtClean="0"/>
              <a:t>Turner syndrome is one of the most common sex chromosome abnormalities in females, and occurs in approximately </a:t>
            </a:r>
            <a:r>
              <a:rPr lang="en-US" sz="2400" dirty="0" smtClean="0">
                <a:solidFill>
                  <a:srgbClr val="FF0000"/>
                </a:solidFill>
              </a:rPr>
              <a:t>1 in 2000 to 1 in 2500</a:t>
            </a:r>
            <a:r>
              <a:rPr lang="en-US" sz="2400" dirty="0" smtClean="0"/>
              <a:t> live female births, </a:t>
            </a:r>
          </a:p>
          <a:p>
            <a:pPr marL="457200" indent="-457200">
              <a:buAutoNum type="arabicParenR"/>
            </a:pPr>
            <a:r>
              <a:rPr lang="en-US" sz="2400" dirty="0" smtClean="0"/>
              <a:t>The only condition in which a </a:t>
            </a:r>
            <a:r>
              <a:rPr lang="en-US" sz="2400" dirty="0" err="1" smtClean="0"/>
              <a:t>monosomic</a:t>
            </a:r>
            <a:r>
              <a:rPr lang="en-US" sz="2400" dirty="0" smtClean="0"/>
              <a:t> </a:t>
            </a:r>
            <a:r>
              <a:rPr lang="en-US" sz="2400" dirty="0" err="1" smtClean="0"/>
              <a:t>conceptus</a:t>
            </a:r>
            <a:r>
              <a:rPr lang="en-US" sz="2400" dirty="0" smtClean="0"/>
              <a:t> </a:t>
            </a:r>
            <a:r>
              <a:rPr lang="en-US" sz="2400" dirty="0" err="1" smtClean="0"/>
              <a:t>servive</a:t>
            </a:r>
            <a:r>
              <a:rPr lang="en-US" sz="2400" dirty="0" smtClean="0"/>
              <a:t> to term</a:t>
            </a:r>
          </a:p>
          <a:p>
            <a:pPr marL="457200" indent="-457200">
              <a:buAutoNum type="arabicParenR"/>
            </a:pPr>
            <a:r>
              <a:rPr lang="en-US" sz="2400" dirty="0" smtClean="0"/>
              <a:t>99% </a:t>
            </a:r>
            <a:r>
              <a:rPr lang="en-US" sz="2400" dirty="0" err="1" smtClean="0"/>
              <a:t>spontanously</a:t>
            </a:r>
            <a:r>
              <a:rPr lang="en-US" sz="2400" dirty="0" smtClean="0"/>
              <a:t> aborted ( seen in 13% of 1</a:t>
            </a:r>
            <a:r>
              <a:rPr lang="en-US" sz="2400" baseline="30000" dirty="0" smtClean="0"/>
              <a:t>st</a:t>
            </a:r>
            <a:r>
              <a:rPr lang="en-US" sz="2400" dirty="0" smtClean="0"/>
              <a:t> trimester </a:t>
            </a:r>
            <a:r>
              <a:rPr lang="en-US" sz="2400" dirty="0" err="1" smtClean="0"/>
              <a:t>pergnancy</a:t>
            </a:r>
            <a:r>
              <a:rPr lang="en-US" sz="2400" dirty="0" smtClean="0"/>
              <a:t> losses)</a:t>
            </a:r>
          </a:p>
          <a:p>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err="1" smtClean="0"/>
              <a:t>Pathophysiology</a:t>
            </a:r>
            <a:endParaRPr lang="en-US" dirty="0"/>
          </a:p>
        </p:txBody>
      </p:sp>
      <p:sp>
        <p:nvSpPr>
          <p:cNvPr id="26627" name="Rectangle 3"/>
          <p:cNvSpPr>
            <a:spLocks noGrp="1" noChangeArrowheads="1"/>
          </p:cNvSpPr>
          <p:nvPr>
            <p:ph type="body" idx="1"/>
          </p:nvPr>
        </p:nvSpPr>
        <p:spPr/>
        <p:txBody>
          <a:bodyPr/>
          <a:lstStyle/>
          <a:p>
            <a:pPr algn="l" rtl="0">
              <a:buFontTx/>
              <a:buNone/>
            </a:pPr>
            <a:r>
              <a:rPr lang="en-US" dirty="0"/>
              <a:t>1.Absence of the  x chromosome in</a:t>
            </a:r>
            <a:r>
              <a:rPr lang="ar-SA" dirty="0"/>
              <a:t>  </a:t>
            </a:r>
            <a:r>
              <a:rPr lang="en-US" dirty="0"/>
              <a:t>All cells (x chromosome </a:t>
            </a:r>
            <a:r>
              <a:rPr lang="en-US" dirty="0" err="1"/>
              <a:t>monosomy</a:t>
            </a:r>
            <a:r>
              <a:rPr lang="en-US" dirty="0"/>
              <a:t>).(50%/45.xo)</a:t>
            </a:r>
          </a:p>
          <a:p>
            <a:pPr algn="l" rtl="0">
              <a:buFontTx/>
              <a:buNone/>
            </a:pPr>
            <a:r>
              <a:rPr lang="en-US" dirty="0"/>
              <a:t>2.Absence in some cells (mosaic).(45xo/46xx)30-40%</a:t>
            </a:r>
          </a:p>
          <a:p>
            <a:pPr algn="l" rtl="0">
              <a:buFontTx/>
              <a:buNone/>
            </a:pPr>
            <a:r>
              <a:rPr lang="en-US" dirty="0"/>
              <a:t>3.Defect of x chromosome in all cells.</a:t>
            </a:r>
            <a:r>
              <a:rPr lang="ar-SA" dirty="0"/>
              <a:t>          </a:t>
            </a:r>
            <a:r>
              <a:rPr lang="en-US" dirty="0"/>
              <a:t>10-20%.</a:t>
            </a:r>
            <a:r>
              <a:rPr lang="ar-SA" dirty="0"/>
              <a:t>                                                 </a:t>
            </a:r>
            <a:endParaRPr lang="en-US" dirty="0"/>
          </a:p>
        </p:txBody>
      </p:sp>
      <p:sp>
        <p:nvSpPr>
          <p:cNvPr id="4" name="TextBox 3"/>
          <p:cNvSpPr txBox="1"/>
          <p:nvPr/>
        </p:nvSpPr>
        <p:spPr>
          <a:xfrm>
            <a:off x="2438400" y="4572000"/>
            <a:ext cx="3429000" cy="1477328"/>
          </a:xfrm>
          <a:prstGeom prst="rect">
            <a:avLst/>
          </a:prstGeom>
          <a:noFill/>
        </p:spPr>
        <p:txBody>
          <a:bodyPr wrap="square" rtlCol="1">
            <a:spAutoFit/>
          </a:bodyPr>
          <a:lstStyle/>
          <a:p>
            <a:r>
              <a:rPr lang="en-US" dirty="0" smtClean="0"/>
              <a:t>50 % </a:t>
            </a:r>
            <a:r>
              <a:rPr lang="en-US" dirty="0" err="1" smtClean="0"/>
              <a:t>delation</a:t>
            </a:r>
            <a:r>
              <a:rPr lang="en-US" dirty="0" smtClean="0"/>
              <a:t> </a:t>
            </a:r>
          </a:p>
          <a:p>
            <a:r>
              <a:rPr lang="en-US" dirty="0" smtClean="0"/>
              <a:t>Other : mosaic , defect </a:t>
            </a:r>
          </a:p>
          <a:p>
            <a:endParaRPr lang="en-US" dirty="0" smtClean="0"/>
          </a:p>
          <a:p>
            <a:r>
              <a:rPr lang="en-US" dirty="0" smtClean="0"/>
              <a:t>So no role of maternal age here , not as </a:t>
            </a:r>
            <a:r>
              <a:rPr lang="en-US" dirty="0" err="1" smtClean="0"/>
              <a:t>trisomys</a:t>
            </a:r>
            <a:r>
              <a:rPr lang="en-US" dirty="0" smtClean="0"/>
              <a:t> </a:t>
            </a:r>
            <a:endParaRPr lang="ar-J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a:r>
              <a:rPr lang="en-US">
                <a:solidFill>
                  <a:srgbClr val="FF0000"/>
                </a:solidFill>
              </a:rPr>
              <a:t>Signs and symptoms</a:t>
            </a:r>
          </a:p>
        </p:txBody>
      </p:sp>
      <p:sp>
        <p:nvSpPr>
          <p:cNvPr id="6147" name="Rectangle 3"/>
          <p:cNvSpPr>
            <a:spLocks noGrp="1" noChangeArrowheads="1"/>
          </p:cNvSpPr>
          <p:nvPr>
            <p:ph type="body" idx="1"/>
          </p:nvPr>
        </p:nvSpPr>
        <p:spPr>
          <a:xfrm>
            <a:off x="609600" y="1600200"/>
            <a:ext cx="10972800" cy="4997450"/>
          </a:xfrm>
        </p:spPr>
        <p:txBody>
          <a:bodyPr/>
          <a:lstStyle/>
          <a:p>
            <a:pPr marL="457200" indent="-457200" algn="l">
              <a:buAutoNum type="arabicParenR"/>
            </a:pPr>
            <a:r>
              <a:rPr lang="en-US" sz="3200" dirty="0" smtClean="0"/>
              <a:t>Facial appearance:</a:t>
            </a:r>
          </a:p>
          <a:p>
            <a:pPr marL="457200" indent="-457200" algn="l">
              <a:buFont typeface="+mj-lt"/>
              <a:buAutoNum type="alphaLcParenR"/>
            </a:pPr>
            <a:r>
              <a:rPr lang="en-US" sz="2400" dirty="0" smtClean="0"/>
              <a:t>Low set mildly malformed ears</a:t>
            </a:r>
          </a:p>
          <a:p>
            <a:pPr marL="457200" indent="-457200" algn="l">
              <a:buFont typeface="+mj-lt"/>
              <a:buAutoNum type="alphaLcParenR"/>
            </a:pPr>
            <a:r>
              <a:rPr lang="en-US" sz="2400" dirty="0" smtClean="0"/>
              <a:t>Triangular face</a:t>
            </a:r>
          </a:p>
          <a:p>
            <a:pPr marL="457200" indent="-457200" algn="l">
              <a:buFont typeface="+mj-lt"/>
              <a:buAutoNum type="alphaLcParenR"/>
            </a:pPr>
            <a:r>
              <a:rPr lang="en-US" sz="2400" dirty="0" smtClean="0"/>
              <a:t>Flattened nasal bridge</a:t>
            </a:r>
          </a:p>
          <a:p>
            <a:pPr marL="457200" indent="-457200" algn="l">
              <a:buFont typeface="+mj-lt"/>
              <a:buAutoNum type="alphaLcParenR"/>
            </a:pPr>
            <a:r>
              <a:rPr lang="en-US" sz="2400" dirty="0" err="1" smtClean="0"/>
              <a:t>Epicanthal</a:t>
            </a:r>
            <a:r>
              <a:rPr lang="en-US" sz="2400" dirty="0" smtClean="0"/>
              <a:t> folds</a:t>
            </a:r>
          </a:p>
          <a:p>
            <a:pPr marL="457200" indent="-457200" algn="l">
              <a:buFont typeface="+mj-lt"/>
              <a:buAutoNum type="alphaLcParenR"/>
            </a:pPr>
            <a:r>
              <a:rPr lang="en-US" sz="2400" dirty="0" smtClean="0"/>
              <a:t>Webbed of neck</a:t>
            </a:r>
          </a:p>
          <a:p>
            <a:pPr marL="457200" indent="-457200" algn="l">
              <a:buFont typeface="+mj-lt"/>
              <a:buAutoNum type="alphaLcParenR"/>
            </a:pPr>
            <a:r>
              <a:rPr lang="en-US" sz="2400" dirty="0" smtClean="0"/>
              <a:t>Maybe present with cystic </a:t>
            </a:r>
            <a:r>
              <a:rPr lang="en-US" sz="2400" dirty="0" err="1" smtClean="0"/>
              <a:t>hygroma</a:t>
            </a:r>
            <a:endParaRPr lang="en-US" sz="2400" dirty="0" smtClean="0"/>
          </a:p>
        </p:txBody>
      </p:sp>
      <p:pic>
        <p:nvPicPr>
          <p:cNvPr id="8" name="صورة 7" descr="slide17.gif"/>
          <p:cNvPicPr>
            <a:picLocks noChangeAspect="1"/>
          </p:cNvPicPr>
          <p:nvPr/>
        </p:nvPicPr>
        <p:blipFill>
          <a:blip r:embed="rId2"/>
          <a:stretch>
            <a:fillRect/>
          </a:stretch>
        </p:blipFill>
        <p:spPr>
          <a:xfrm>
            <a:off x="7905750" y="80963"/>
            <a:ext cx="4286250" cy="3219450"/>
          </a:xfrm>
          <a:prstGeom prst="rect">
            <a:avLst/>
          </a:prstGeom>
        </p:spPr>
      </p:pic>
      <p:pic>
        <p:nvPicPr>
          <p:cNvPr id="9" name="عنصر نائب للمحتوى 3" descr="23825734_1472769612836140_2009262517_o.png"/>
          <p:cNvPicPr>
            <a:picLocks noChangeAspect="1"/>
          </p:cNvPicPr>
          <p:nvPr/>
        </p:nvPicPr>
        <p:blipFill>
          <a:blip r:embed="rId3"/>
          <a:stretch>
            <a:fillRect/>
          </a:stretch>
        </p:blipFill>
        <p:spPr>
          <a:xfrm>
            <a:off x="8656877" y="2506662"/>
            <a:ext cx="2696923" cy="4351338"/>
          </a:xfrm>
          <a:prstGeom prst="rect">
            <a:avLst/>
          </a:prstGeom>
        </p:spPr>
      </p:pic>
      <p:sp>
        <p:nvSpPr>
          <p:cNvPr id="7" name="Rectangle 6"/>
          <p:cNvSpPr/>
          <p:nvPr/>
        </p:nvSpPr>
        <p:spPr>
          <a:xfrm>
            <a:off x="2057400" y="5674320"/>
            <a:ext cx="5105400" cy="646331"/>
          </a:xfrm>
          <a:prstGeom prst="rect">
            <a:avLst/>
          </a:prstGeom>
        </p:spPr>
        <p:txBody>
          <a:bodyPr wrap="square">
            <a:spAutoFit/>
          </a:bodyPr>
          <a:lstStyle/>
          <a:p>
            <a:r>
              <a:rPr lang="en-US" dirty="0" smtClean="0"/>
              <a:t>cystic </a:t>
            </a:r>
            <a:r>
              <a:rPr lang="en-US" dirty="0" err="1" smtClean="0"/>
              <a:t>hygroma</a:t>
            </a:r>
            <a:r>
              <a:rPr lang="en-US" dirty="0" smtClean="0"/>
              <a:t> </a:t>
            </a:r>
            <a:r>
              <a:rPr lang="en-US" dirty="0" err="1" smtClean="0"/>
              <a:t>usualy</a:t>
            </a:r>
            <a:r>
              <a:rPr lang="en-US" dirty="0" smtClean="0"/>
              <a:t> seen </a:t>
            </a:r>
            <a:r>
              <a:rPr lang="en-US" dirty="0" err="1" smtClean="0"/>
              <a:t>antenataly</a:t>
            </a:r>
            <a:r>
              <a:rPr lang="en-US" dirty="0" smtClean="0"/>
              <a:t> in female&gt;   one of suspicions is turner syndrome</a:t>
            </a:r>
            <a:endParaRPr lang="ar-JO"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7" name="عنصر نائب للمحتوى 6"/>
          <p:cNvSpPr>
            <a:spLocks noGrp="1"/>
          </p:cNvSpPr>
          <p:nvPr>
            <p:ph idx="1"/>
          </p:nvPr>
        </p:nvSpPr>
        <p:spPr>
          <a:xfrm>
            <a:off x="838200" y="1825625"/>
            <a:ext cx="11353800" cy="4351338"/>
          </a:xfrm>
        </p:spPr>
        <p:txBody>
          <a:bodyPr>
            <a:normAutofit lnSpcReduction="10000"/>
          </a:bodyPr>
          <a:lstStyle/>
          <a:p>
            <a:r>
              <a:rPr lang="en-US" sz="2400" dirty="0" err="1" smtClean="0"/>
              <a:t>Sheild</a:t>
            </a:r>
            <a:r>
              <a:rPr lang="en-US" sz="2400" dirty="0" smtClean="0"/>
              <a:t> like chest </a:t>
            </a:r>
          </a:p>
          <a:p>
            <a:r>
              <a:rPr lang="en-US" sz="2400" dirty="0" err="1" smtClean="0"/>
              <a:t>Buffiness</a:t>
            </a:r>
            <a:r>
              <a:rPr lang="en-US" sz="2400" dirty="0" smtClean="0"/>
              <a:t> of hands and feet</a:t>
            </a:r>
          </a:p>
          <a:p>
            <a:r>
              <a:rPr lang="en-US" sz="2400" dirty="0" smtClean="0"/>
              <a:t>CHD(</a:t>
            </a:r>
            <a:r>
              <a:rPr lang="en-US" sz="2400" dirty="0" smtClean="0">
                <a:solidFill>
                  <a:srgbClr val="FF0000"/>
                </a:solidFill>
              </a:rPr>
              <a:t>most </a:t>
            </a:r>
            <a:r>
              <a:rPr lang="en-US" sz="2400" dirty="0" err="1" smtClean="0">
                <a:solidFill>
                  <a:srgbClr val="FF0000"/>
                </a:solidFill>
              </a:rPr>
              <a:t>commonBicuspid</a:t>
            </a:r>
            <a:r>
              <a:rPr lang="en-US" sz="2400" dirty="0" smtClean="0">
                <a:solidFill>
                  <a:srgbClr val="FF0000"/>
                </a:solidFill>
              </a:rPr>
              <a:t> aortic valve</a:t>
            </a:r>
          </a:p>
          <a:p>
            <a:r>
              <a:rPr lang="en-US" sz="2400" dirty="0" smtClean="0">
                <a:solidFill>
                  <a:srgbClr val="FF0000"/>
                </a:solidFill>
              </a:rPr>
              <a:t>Then </a:t>
            </a:r>
            <a:r>
              <a:rPr lang="en-US" sz="2400" dirty="0" err="1" smtClean="0">
                <a:solidFill>
                  <a:srgbClr val="FF0000"/>
                </a:solidFill>
              </a:rPr>
              <a:t>coarctation</a:t>
            </a:r>
            <a:r>
              <a:rPr lang="en-US" sz="2400" dirty="0" smtClean="0">
                <a:solidFill>
                  <a:srgbClr val="FF0000"/>
                </a:solidFill>
              </a:rPr>
              <a:t> of the aorta</a:t>
            </a:r>
          </a:p>
          <a:p>
            <a:pPr>
              <a:buNone/>
            </a:pPr>
            <a:r>
              <a:rPr lang="en-US" sz="2400" dirty="0" err="1" smtClean="0">
                <a:solidFill>
                  <a:srgbClr val="FF0000"/>
                </a:solidFill>
              </a:rPr>
              <a:t>Poststenotic</a:t>
            </a:r>
            <a:r>
              <a:rPr lang="en-US" sz="2400" dirty="0" smtClean="0">
                <a:solidFill>
                  <a:srgbClr val="FF0000"/>
                </a:solidFill>
              </a:rPr>
              <a:t> aortic dilatation and aneurysm )</a:t>
            </a:r>
          </a:p>
          <a:p>
            <a:r>
              <a:rPr lang="en-US" sz="2400" dirty="0" smtClean="0"/>
              <a:t>Renal (</a:t>
            </a:r>
            <a:r>
              <a:rPr lang="en-US" sz="2400" dirty="0" smtClean="0">
                <a:solidFill>
                  <a:srgbClr val="FF0000"/>
                </a:solidFill>
              </a:rPr>
              <a:t> horseshoe kidney &gt;50%) </a:t>
            </a:r>
            <a:r>
              <a:rPr lang="en-US" sz="1600" dirty="0" smtClean="0">
                <a:solidFill>
                  <a:schemeClr val="accent6">
                    <a:lumMod val="75000"/>
                  </a:schemeClr>
                </a:solidFill>
              </a:rPr>
              <a:t>seen </a:t>
            </a:r>
            <a:r>
              <a:rPr lang="en-US" sz="1600" dirty="0" err="1" smtClean="0">
                <a:solidFill>
                  <a:schemeClr val="accent6">
                    <a:lumMod val="75000"/>
                  </a:schemeClr>
                </a:solidFill>
              </a:rPr>
              <a:t>antenataly</a:t>
            </a:r>
            <a:r>
              <a:rPr lang="en-US" sz="1600" dirty="0" smtClean="0">
                <a:solidFill>
                  <a:schemeClr val="accent6">
                    <a:lumMod val="75000"/>
                  </a:schemeClr>
                </a:solidFill>
              </a:rPr>
              <a:t> so in female fetus , one of suspicions is turner (as cystic </a:t>
            </a:r>
            <a:r>
              <a:rPr lang="en-US" sz="1600" dirty="0" err="1" smtClean="0">
                <a:solidFill>
                  <a:schemeClr val="accent6">
                    <a:lumMod val="75000"/>
                  </a:schemeClr>
                </a:solidFill>
              </a:rPr>
              <a:t>hygroma</a:t>
            </a:r>
            <a:r>
              <a:rPr lang="en-US" sz="1600" dirty="0" smtClean="0">
                <a:solidFill>
                  <a:schemeClr val="accent6">
                    <a:lumMod val="75000"/>
                  </a:schemeClr>
                </a:solidFill>
              </a:rPr>
              <a:t>)</a:t>
            </a:r>
            <a:endParaRPr lang="en-US" sz="2400" dirty="0" smtClean="0">
              <a:solidFill>
                <a:schemeClr val="accent6">
                  <a:lumMod val="75000"/>
                </a:schemeClr>
              </a:solidFill>
            </a:endParaRPr>
          </a:p>
          <a:p>
            <a:r>
              <a:rPr lang="en-US" sz="2400" dirty="0" smtClean="0"/>
              <a:t>Short stature (universally 100%)  </a:t>
            </a:r>
            <a:r>
              <a:rPr lang="en-US" sz="1800" dirty="0" smtClean="0">
                <a:solidFill>
                  <a:schemeClr val="accent6">
                    <a:lumMod val="75000"/>
                  </a:schemeClr>
                </a:solidFill>
              </a:rPr>
              <a:t>may be the only presentation or other presentations don’t obvious enough , so in female with short stature do </a:t>
            </a:r>
            <a:r>
              <a:rPr lang="en-US" sz="1800" dirty="0" err="1" smtClean="0">
                <a:solidFill>
                  <a:schemeClr val="accent6">
                    <a:lumMod val="75000"/>
                  </a:schemeClr>
                </a:solidFill>
              </a:rPr>
              <a:t>karyotyping</a:t>
            </a:r>
            <a:r>
              <a:rPr lang="en-US" sz="1800" dirty="0" smtClean="0">
                <a:solidFill>
                  <a:schemeClr val="accent6">
                    <a:lumMod val="75000"/>
                  </a:schemeClr>
                </a:solidFill>
              </a:rPr>
              <a:t> to rule out turner </a:t>
            </a:r>
            <a:endParaRPr lang="en-US" sz="2400" dirty="0" smtClean="0">
              <a:solidFill>
                <a:schemeClr val="accent6">
                  <a:lumMod val="75000"/>
                </a:schemeClr>
              </a:solidFill>
            </a:endParaRPr>
          </a:p>
          <a:p>
            <a:r>
              <a:rPr lang="en-US" sz="2400" dirty="0" smtClean="0"/>
              <a:t>Risk to develop </a:t>
            </a:r>
            <a:r>
              <a:rPr lang="en-US" sz="2400" dirty="0" err="1" smtClean="0"/>
              <a:t>aquired</a:t>
            </a:r>
            <a:r>
              <a:rPr lang="en-US" sz="2400" dirty="0" smtClean="0"/>
              <a:t> hypothyroidism </a:t>
            </a:r>
            <a:r>
              <a:rPr lang="en-US" sz="2400" dirty="0" smtClean="0">
                <a:solidFill>
                  <a:srgbClr val="FF0000"/>
                </a:solidFill>
              </a:rPr>
              <a:t> </a:t>
            </a:r>
            <a:r>
              <a:rPr lang="en-US" dirty="0" smtClean="0"/>
              <a:t> </a:t>
            </a:r>
          </a:p>
          <a:p>
            <a:r>
              <a:rPr lang="en-US" sz="2400" dirty="0" err="1" smtClean="0"/>
              <a:t>Gonadal</a:t>
            </a:r>
            <a:r>
              <a:rPr lang="en-US" sz="2400" dirty="0" smtClean="0"/>
              <a:t> </a:t>
            </a:r>
            <a:r>
              <a:rPr lang="en-US" sz="2400" dirty="0" err="1" smtClean="0"/>
              <a:t>dysgenesis</a:t>
            </a:r>
            <a:r>
              <a:rPr lang="en-US" sz="2400" dirty="0" smtClean="0"/>
              <a:t> ( 10% will have normal pubertal development and fertile)</a:t>
            </a:r>
            <a:endParaRPr lang="en-US" sz="2400" dirty="0"/>
          </a:p>
        </p:txBody>
      </p:sp>
      <p:pic>
        <p:nvPicPr>
          <p:cNvPr id="8" name="Picture 4" descr="2017-09-29 21"/>
          <p:cNvPicPr>
            <a:picLocks noChangeAspect="1" noChangeArrowheads="1"/>
          </p:cNvPicPr>
          <p:nvPr/>
        </p:nvPicPr>
        <p:blipFill>
          <a:blip r:embed="rId2"/>
          <a:srcRect/>
          <a:stretch>
            <a:fillRect/>
          </a:stretch>
        </p:blipFill>
        <p:spPr bwMode="auto">
          <a:xfrm>
            <a:off x="8305800" y="365125"/>
            <a:ext cx="3886200" cy="2467429"/>
          </a:xfrm>
          <a:prstGeom prst="rect">
            <a:avLst/>
          </a:prstGeom>
          <a:noFill/>
        </p:spPr>
      </p:pic>
      <p:sp>
        <p:nvSpPr>
          <p:cNvPr id="5" name="TextBox 4"/>
          <p:cNvSpPr txBox="1"/>
          <p:nvPr/>
        </p:nvSpPr>
        <p:spPr>
          <a:xfrm>
            <a:off x="6515100" y="2832554"/>
            <a:ext cx="2362200" cy="584775"/>
          </a:xfrm>
          <a:prstGeom prst="rect">
            <a:avLst/>
          </a:prstGeom>
          <a:noFill/>
        </p:spPr>
        <p:txBody>
          <a:bodyPr wrap="square" rtlCol="1">
            <a:spAutoFit/>
          </a:bodyPr>
          <a:lstStyle/>
          <a:p>
            <a:r>
              <a:rPr lang="en-US" sz="1600" dirty="0" smtClean="0"/>
              <a:t>Left sided congenital heart disease </a:t>
            </a:r>
            <a:endParaRPr lang="ar-JO" sz="1600" dirty="0"/>
          </a:p>
        </p:txBody>
      </p:sp>
      <p:sp>
        <p:nvSpPr>
          <p:cNvPr id="6" name="Right Brace 5"/>
          <p:cNvSpPr/>
          <p:nvPr/>
        </p:nvSpPr>
        <p:spPr>
          <a:xfrm>
            <a:off x="5943600" y="2832554"/>
            <a:ext cx="381000" cy="825046"/>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solidFill>
                  <a:srgbClr val="FF0000"/>
                </a:solidFill>
              </a:rPr>
              <a:t>Clinical features</a:t>
            </a:r>
            <a:endParaRPr lang="ar-JO" b="1" dirty="0">
              <a:solidFill>
                <a:srgbClr val="FF0000"/>
              </a:solidFill>
            </a:endParaRPr>
          </a:p>
        </p:txBody>
      </p:sp>
      <p:sp>
        <p:nvSpPr>
          <p:cNvPr id="3" name="Content Placeholder 2"/>
          <p:cNvSpPr>
            <a:spLocks noGrp="1"/>
          </p:cNvSpPr>
          <p:nvPr>
            <p:ph idx="1"/>
          </p:nvPr>
        </p:nvSpPr>
        <p:spPr>
          <a:xfrm>
            <a:off x="228600" y="1325563"/>
            <a:ext cx="11963400" cy="4351338"/>
          </a:xfrm>
        </p:spPr>
        <p:txBody>
          <a:bodyPr/>
          <a:lstStyle/>
          <a:p>
            <a:pPr>
              <a:buFont typeface="Arial" charset="0"/>
              <a:buChar char="•"/>
            </a:pPr>
            <a:r>
              <a:rPr lang="en-US" dirty="0" smtClean="0">
                <a:solidFill>
                  <a:srgbClr val="FF0000"/>
                </a:solidFill>
                <a:latin typeface="MinionPro-Regular"/>
              </a:rPr>
              <a:t>General :</a:t>
            </a:r>
          </a:p>
          <a:p>
            <a:pPr>
              <a:buFont typeface="Arial" charset="0"/>
              <a:buChar char="•"/>
            </a:pPr>
            <a:r>
              <a:rPr lang="en-US" dirty="0" smtClean="0">
                <a:solidFill>
                  <a:srgbClr val="FF0000"/>
                </a:solidFill>
                <a:latin typeface="MinionPro-Regular"/>
              </a:rPr>
              <a:t> </a:t>
            </a:r>
            <a:r>
              <a:rPr lang="en-US" dirty="0" err="1" smtClean="0">
                <a:latin typeface="MinionPro-Regular"/>
              </a:rPr>
              <a:t>hypertonia</a:t>
            </a:r>
            <a:r>
              <a:rPr lang="en-US" dirty="0" smtClean="0">
                <a:latin typeface="MinionPro-Regular"/>
              </a:rPr>
              <a:t> , small for gestational age </a:t>
            </a:r>
            <a:endParaRPr lang="ar-JO" dirty="0" smtClean="0"/>
          </a:p>
          <a:p>
            <a:pPr algn="l">
              <a:buNone/>
            </a:pPr>
            <a:endParaRPr lang="en-US" dirty="0">
              <a:latin typeface="MinionPro-Regular"/>
            </a:endParaRPr>
          </a:p>
          <a:p>
            <a:pPr algn="l">
              <a:buNone/>
            </a:pPr>
            <a:r>
              <a:rPr lang="en-US" dirty="0" smtClean="0">
                <a:solidFill>
                  <a:srgbClr val="FF0000"/>
                </a:solidFill>
                <a:latin typeface="MinionPro-Regular"/>
              </a:rPr>
              <a:t>* Head :</a:t>
            </a:r>
          </a:p>
          <a:p>
            <a:pPr algn="l">
              <a:buFontTx/>
              <a:buChar char="-"/>
            </a:pPr>
            <a:r>
              <a:rPr lang="en-US" dirty="0" smtClean="0">
                <a:latin typeface="MinionPro-Regular"/>
              </a:rPr>
              <a:t>prominent </a:t>
            </a:r>
            <a:r>
              <a:rPr lang="en-US" dirty="0" err="1" smtClean="0">
                <a:latin typeface="MinionPro-Regular"/>
              </a:rPr>
              <a:t>occiput</a:t>
            </a:r>
            <a:endParaRPr lang="en-US" dirty="0" smtClean="0">
              <a:latin typeface="MinionPro-Regular"/>
            </a:endParaRPr>
          </a:p>
          <a:p>
            <a:pPr algn="l">
              <a:buFontTx/>
              <a:buChar char="-"/>
            </a:pPr>
            <a:r>
              <a:rPr lang="en-US" dirty="0" err="1" smtClean="0">
                <a:latin typeface="MinionPro-Regular"/>
              </a:rPr>
              <a:t>Micrognathia</a:t>
            </a:r>
            <a:endParaRPr lang="en-US" dirty="0" smtClean="0">
              <a:latin typeface="MinionPro-Regular"/>
            </a:endParaRPr>
          </a:p>
          <a:p>
            <a:pPr algn="l">
              <a:buFontTx/>
              <a:buChar char="-"/>
            </a:pPr>
            <a:r>
              <a:rPr lang="en-US" dirty="0" smtClean="0">
                <a:latin typeface="MinionPro-Regular"/>
              </a:rPr>
              <a:t>low-set </a:t>
            </a:r>
            <a:r>
              <a:rPr lang="en-US" dirty="0">
                <a:latin typeface="MinionPro-Regular"/>
              </a:rPr>
              <a:t>and malformed ears</a:t>
            </a:r>
            <a:endParaRPr lang="ar-JO" dirty="0"/>
          </a:p>
        </p:txBody>
      </p:sp>
      <p:pic>
        <p:nvPicPr>
          <p:cNvPr id="5" name="Picture 4" descr="DSC_0064.JPG"/>
          <p:cNvPicPr>
            <a:picLocks noChangeAspect="1"/>
          </p:cNvPicPr>
          <p:nvPr/>
        </p:nvPicPr>
        <p:blipFill>
          <a:blip r:embed="rId3"/>
          <a:stretch>
            <a:fillRect/>
          </a:stretch>
        </p:blipFill>
        <p:spPr>
          <a:xfrm>
            <a:off x="8153400" y="2667000"/>
            <a:ext cx="3494889" cy="2324101"/>
          </a:xfrm>
          <a:prstGeom prst="rect">
            <a:avLst/>
          </a:prstGeom>
        </p:spPr>
      </p:pic>
      <p:pic>
        <p:nvPicPr>
          <p:cNvPr id="6" name="Picture 5" descr="2075130.jpg"/>
          <p:cNvPicPr>
            <a:picLocks noChangeAspect="1"/>
          </p:cNvPicPr>
          <p:nvPr/>
        </p:nvPicPr>
        <p:blipFill>
          <a:blip r:embed="rId4"/>
          <a:stretch>
            <a:fillRect/>
          </a:stretch>
        </p:blipFill>
        <p:spPr>
          <a:xfrm>
            <a:off x="5962650" y="3505201"/>
            <a:ext cx="2190750" cy="2971800"/>
          </a:xfrm>
          <a:prstGeom prst="rect">
            <a:avLst/>
          </a:prstGeom>
        </p:spPr>
      </p:pic>
      <p:sp>
        <p:nvSpPr>
          <p:cNvPr id="7" name="TextBox 6"/>
          <p:cNvSpPr txBox="1"/>
          <p:nvPr/>
        </p:nvSpPr>
        <p:spPr>
          <a:xfrm>
            <a:off x="1524000" y="4991101"/>
            <a:ext cx="1447800" cy="1200329"/>
          </a:xfrm>
          <a:prstGeom prst="rect">
            <a:avLst/>
          </a:prstGeom>
          <a:noFill/>
        </p:spPr>
        <p:txBody>
          <a:bodyPr wrap="square" rtlCol="1">
            <a:spAutoFit/>
          </a:bodyPr>
          <a:lstStyle/>
          <a:p>
            <a:r>
              <a:rPr lang="en-US" dirty="0" smtClean="0"/>
              <a:t>So this is not specific for down syndrome</a:t>
            </a:r>
            <a:endParaRPr lang="ar-JO" dirty="0"/>
          </a:p>
        </p:txBody>
      </p:sp>
      <p:cxnSp>
        <p:nvCxnSpPr>
          <p:cNvPr id="9" name="Straight Arrow Connector 8"/>
          <p:cNvCxnSpPr/>
          <p:nvPr/>
        </p:nvCxnSpPr>
        <p:spPr>
          <a:xfrm>
            <a:off x="1219200" y="4991101"/>
            <a:ext cx="304800" cy="190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27276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lstStyle/>
          <a:p>
            <a:endParaRPr lang="en-US" dirty="0"/>
          </a:p>
        </p:txBody>
      </p:sp>
      <p:pic>
        <p:nvPicPr>
          <p:cNvPr id="7172" name="Picture 4" descr="2017-09-29 15"/>
          <p:cNvPicPr>
            <a:picLocks noChangeAspect="1" noChangeArrowheads="1"/>
          </p:cNvPicPr>
          <p:nvPr/>
        </p:nvPicPr>
        <p:blipFill>
          <a:blip r:embed="rId2"/>
          <a:srcRect/>
          <a:stretch>
            <a:fillRect/>
          </a:stretch>
        </p:blipFill>
        <p:spPr bwMode="auto">
          <a:xfrm>
            <a:off x="1591734" y="1339850"/>
            <a:ext cx="9008533" cy="4178300"/>
          </a:xfrm>
          <a:prstGeom prst="rect">
            <a:avLst/>
          </a:prstGeom>
          <a:noFill/>
        </p:spPr>
      </p:pic>
      <p:sp>
        <p:nvSpPr>
          <p:cNvPr id="5" name="TextBox 4"/>
          <p:cNvSpPr txBox="1"/>
          <p:nvPr/>
        </p:nvSpPr>
        <p:spPr>
          <a:xfrm>
            <a:off x="1591734" y="5943600"/>
            <a:ext cx="6256866" cy="369332"/>
          </a:xfrm>
          <a:prstGeom prst="rect">
            <a:avLst/>
          </a:prstGeom>
          <a:noFill/>
        </p:spPr>
        <p:txBody>
          <a:bodyPr wrap="square" rtlCol="1">
            <a:spAutoFit/>
          </a:bodyPr>
          <a:lstStyle/>
          <a:p>
            <a:r>
              <a:rPr lang="en-US" dirty="0" smtClean="0"/>
              <a:t>Female infant with </a:t>
            </a:r>
            <a:r>
              <a:rPr lang="en-US" dirty="0" err="1" smtClean="0"/>
              <a:t>lymphedema</a:t>
            </a:r>
            <a:r>
              <a:rPr lang="en-US" dirty="0" smtClean="0"/>
              <a:t> , one of suspicions is turner </a:t>
            </a:r>
            <a:endParaRPr lang="ar-JO"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p>
        </p:txBody>
      </p:sp>
      <p:sp>
        <p:nvSpPr>
          <p:cNvPr id="25603" name="Rectangle 3"/>
          <p:cNvSpPr>
            <a:spLocks noGrp="1" noChangeArrowheads="1"/>
          </p:cNvSpPr>
          <p:nvPr>
            <p:ph type="body" idx="1"/>
          </p:nvPr>
        </p:nvSpPr>
        <p:spPr/>
        <p:txBody>
          <a:bodyPr/>
          <a:lstStyle/>
          <a:p>
            <a:endParaRPr lang="en-US"/>
          </a:p>
        </p:txBody>
      </p:sp>
      <p:pic>
        <p:nvPicPr>
          <p:cNvPr id="25604" name="Picture 4" descr="2017-09-29 15"/>
          <p:cNvPicPr>
            <a:picLocks noChangeAspect="1" noChangeArrowheads="1"/>
          </p:cNvPicPr>
          <p:nvPr/>
        </p:nvPicPr>
        <p:blipFill>
          <a:blip r:embed="rId2"/>
          <a:srcRect/>
          <a:stretch>
            <a:fillRect/>
          </a:stretch>
        </p:blipFill>
        <p:spPr bwMode="auto">
          <a:xfrm>
            <a:off x="1744134" y="381000"/>
            <a:ext cx="8703733" cy="6096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74638"/>
            <a:ext cx="10972800" cy="490537"/>
          </a:xfrm>
        </p:spPr>
        <p:txBody>
          <a:bodyPr>
            <a:normAutofit fontScale="90000"/>
          </a:bodyPr>
          <a:lstStyle/>
          <a:p>
            <a:pPr algn="l"/>
            <a:r>
              <a:rPr lang="en-US" sz="4000">
                <a:solidFill>
                  <a:srgbClr val="FF0000"/>
                </a:solidFill>
              </a:rPr>
              <a:t>Diagnosis</a:t>
            </a:r>
          </a:p>
        </p:txBody>
      </p:sp>
      <p:sp>
        <p:nvSpPr>
          <p:cNvPr id="10243" name="Rectangle 3"/>
          <p:cNvSpPr>
            <a:spLocks noGrp="1" noChangeArrowheads="1"/>
          </p:cNvSpPr>
          <p:nvPr>
            <p:ph type="body" idx="1"/>
          </p:nvPr>
        </p:nvSpPr>
        <p:spPr>
          <a:xfrm>
            <a:off x="624417" y="836613"/>
            <a:ext cx="10972800" cy="5761037"/>
          </a:xfrm>
        </p:spPr>
        <p:txBody>
          <a:bodyPr/>
          <a:lstStyle/>
          <a:p>
            <a:pPr algn="l"/>
            <a:r>
              <a:rPr lang="en-US" sz="2400" b="1" dirty="0"/>
              <a:t>Prenatal</a:t>
            </a:r>
            <a:endParaRPr lang="en-US" sz="2400" dirty="0"/>
          </a:p>
          <a:p>
            <a:pPr algn="l"/>
            <a:r>
              <a:rPr lang="en-US" sz="2400" dirty="0"/>
              <a:t>On fetal </a:t>
            </a:r>
            <a:r>
              <a:rPr lang="en-US" sz="2400" dirty="0" err="1">
                <a:solidFill>
                  <a:schemeClr val="accent2"/>
                </a:solidFill>
              </a:rPr>
              <a:t>ultrasonography</a:t>
            </a:r>
            <a:r>
              <a:rPr lang="en-US" sz="2400" dirty="0"/>
              <a:t> diagnosed by amniocentesis or chorionic villous sampling. , Turner syndrome is suggested by the presence of a </a:t>
            </a:r>
            <a:r>
              <a:rPr lang="en-US" sz="2400" dirty="0" err="1">
                <a:solidFill>
                  <a:schemeClr val="accent2"/>
                </a:solidFill>
              </a:rPr>
              <a:t>nuchal</a:t>
            </a:r>
            <a:r>
              <a:rPr lang="en-US" sz="2400" dirty="0">
                <a:solidFill>
                  <a:schemeClr val="accent2"/>
                </a:solidFill>
              </a:rPr>
              <a:t> cystic </a:t>
            </a:r>
            <a:r>
              <a:rPr lang="en-US" sz="2400" dirty="0" err="1">
                <a:solidFill>
                  <a:schemeClr val="accent2"/>
                </a:solidFill>
              </a:rPr>
              <a:t>hygroma</a:t>
            </a:r>
            <a:r>
              <a:rPr lang="en-US" sz="2400" dirty="0"/>
              <a:t>, </a:t>
            </a:r>
            <a:r>
              <a:rPr lang="en-US" sz="2400" dirty="0">
                <a:solidFill>
                  <a:schemeClr val="accent2"/>
                </a:solidFill>
              </a:rPr>
              <a:t>horseshoe kidney, left-sided cardiac anomalies.</a:t>
            </a:r>
          </a:p>
          <a:p>
            <a:pPr algn="l"/>
            <a:r>
              <a:rPr lang="en-US" sz="2400" b="1" dirty="0"/>
              <a:t>KARYOTYPE</a:t>
            </a:r>
          </a:p>
          <a:p>
            <a:pPr algn="l"/>
            <a:r>
              <a:rPr lang="en-US" sz="2400" dirty="0"/>
              <a:t>Diagnosis is confirmed by the </a:t>
            </a:r>
            <a:r>
              <a:rPr lang="en-US" sz="2400" dirty="0">
                <a:solidFill>
                  <a:schemeClr val="accent2"/>
                </a:solidFill>
              </a:rPr>
              <a:t>presence</a:t>
            </a:r>
            <a:r>
              <a:rPr lang="en-US" dirty="0">
                <a:solidFill>
                  <a:schemeClr val="accent2"/>
                </a:solidFill>
              </a:rPr>
              <a:t> </a:t>
            </a:r>
            <a:r>
              <a:rPr lang="en-US" sz="2400" dirty="0">
                <a:solidFill>
                  <a:schemeClr val="accent2"/>
                </a:solidFill>
              </a:rPr>
              <a:t>of a 45,X cell line </a:t>
            </a:r>
            <a:r>
              <a:rPr lang="en-US" sz="2400" dirty="0"/>
              <a:t>or a cell line with deletion of the short arm of the X chromosome (</a:t>
            </a:r>
            <a:r>
              <a:rPr lang="en-US" sz="2400" dirty="0" err="1"/>
              <a:t>Xp</a:t>
            </a:r>
            <a:r>
              <a:rPr lang="en-US" sz="2400" dirty="0"/>
              <a:t> deletion).</a:t>
            </a:r>
          </a:p>
          <a:p>
            <a:pPr algn="l"/>
            <a:r>
              <a:rPr lang="en-US" sz="2400" dirty="0"/>
              <a:t>The </a:t>
            </a:r>
            <a:r>
              <a:rPr lang="en-US" sz="2400" dirty="0" err="1"/>
              <a:t>buccal</a:t>
            </a:r>
            <a:r>
              <a:rPr lang="en-US" sz="2400" dirty="0"/>
              <a:t> smear for Barr bodies is obsolete.</a:t>
            </a:r>
          </a:p>
          <a:p>
            <a:pPr algn="l"/>
            <a:r>
              <a:rPr lang="en-US" sz="2400" dirty="0"/>
              <a:t>A male phenotype excludes the diagnosis, regardless of </a:t>
            </a:r>
            <a:r>
              <a:rPr lang="en-US" sz="2400" dirty="0" err="1"/>
              <a:t>karyotype</a:t>
            </a:r>
            <a:r>
              <a:rPr lang="en-US" sz="2400" dirty="0"/>
              <a:t>.</a:t>
            </a:r>
          </a:p>
          <a:p>
            <a:pPr algn="l">
              <a:buFontTx/>
              <a:buNone/>
            </a:pP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type="body" idx="1"/>
          </p:nvPr>
        </p:nvSpPr>
        <p:spPr/>
        <p:txBody>
          <a:bodyPr/>
          <a:lstStyle/>
          <a:p>
            <a:pPr algn="l"/>
            <a:r>
              <a:rPr lang="en-US" sz="2800" b="1" dirty="0"/>
              <a:t>Laboratory studies</a:t>
            </a:r>
            <a:endParaRPr lang="en-US" sz="2800" dirty="0"/>
          </a:p>
          <a:p>
            <a:pPr algn="l"/>
            <a:r>
              <a:rPr lang="en-US" sz="2400" dirty="0" err="1">
                <a:solidFill>
                  <a:schemeClr val="accent2"/>
                </a:solidFill>
              </a:rPr>
              <a:t>Gonadotropins</a:t>
            </a:r>
            <a:r>
              <a:rPr lang="en-US" sz="2400" dirty="0"/>
              <a:t>: Both LH and FSH may be elevated in untreated patients younger than 4 years; they are later suppressed to normal or near-normal levels, only to rise to menopausal levels after age 10 years.  </a:t>
            </a:r>
          </a:p>
          <a:p>
            <a:pPr algn="l"/>
            <a:endParaRPr lang="en-US" altLang="ko-KR" sz="2400" dirty="0">
              <a:ea typeface="Gulim" pitchFamily="34" charset="-127"/>
            </a:endParaRPr>
          </a:p>
          <a:p>
            <a:pPr algn="l"/>
            <a:r>
              <a:rPr lang="en-US" altLang="ko-KR" sz="2400" dirty="0">
                <a:solidFill>
                  <a:schemeClr val="accent2"/>
                </a:solidFill>
                <a:ea typeface="Gulim" pitchFamily="34" charset="-127"/>
              </a:rPr>
              <a:t>Thyroid function tests</a:t>
            </a:r>
            <a:r>
              <a:rPr lang="en-US" altLang="ko-KR" sz="2400" dirty="0">
                <a:ea typeface="Gulim" pitchFamily="34" charset="-127"/>
              </a:rPr>
              <a:t>: Because of the high prevalence of hypothyroidism in Turner syndrome, obtain thyroid function tests at diagnosis; repeat TSH measurements every 1-2 years or if symptoms </a:t>
            </a:r>
            <a:endParaRPr lang="en-US" sz="2400" dirty="0"/>
          </a:p>
        </p:txBody>
      </p:sp>
      <p:sp>
        <p:nvSpPr>
          <p:cNvPr id="4" name="TextBox 3"/>
          <p:cNvSpPr txBox="1"/>
          <p:nvPr/>
        </p:nvSpPr>
        <p:spPr>
          <a:xfrm>
            <a:off x="1828800" y="3429000"/>
            <a:ext cx="6781800" cy="369332"/>
          </a:xfrm>
          <a:prstGeom prst="rect">
            <a:avLst/>
          </a:prstGeom>
          <a:noFill/>
        </p:spPr>
        <p:txBody>
          <a:bodyPr wrap="square" rtlCol="1">
            <a:spAutoFit/>
          </a:bodyPr>
          <a:lstStyle/>
          <a:p>
            <a:r>
              <a:rPr lang="en-US" dirty="0" err="1" smtClean="0">
                <a:solidFill>
                  <a:schemeClr val="accent6">
                    <a:lumMod val="75000"/>
                  </a:schemeClr>
                </a:solidFill>
              </a:rPr>
              <a:t>Hypogonadism</a:t>
            </a:r>
            <a:r>
              <a:rPr lang="en-US" dirty="0" smtClean="0">
                <a:solidFill>
                  <a:schemeClr val="accent6">
                    <a:lumMod val="75000"/>
                  </a:schemeClr>
                </a:solidFill>
              </a:rPr>
              <a:t> : apoptosis of </a:t>
            </a:r>
            <a:r>
              <a:rPr lang="en-US" dirty="0" err="1" smtClean="0">
                <a:solidFill>
                  <a:schemeClr val="accent6">
                    <a:lumMod val="75000"/>
                  </a:schemeClr>
                </a:solidFill>
              </a:rPr>
              <a:t>oocytes</a:t>
            </a:r>
            <a:r>
              <a:rPr lang="en-US" dirty="0" smtClean="0">
                <a:solidFill>
                  <a:schemeClr val="accent6">
                    <a:lumMod val="75000"/>
                  </a:schemeClr>
                </a:solidFill>
              </a:rPr>
              <a:t> before puberty </a:t>
            </a:r>
            <a:endParaRPr lang="ar-JO"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type="body" idx="1"/>
          </p:nvPr>
        </p:nvSpPr>
        <p:spPr/>
        <p:txBody>
          <a:bodyPr/>
          <a:lstStyle/>
          <a:p>
            <a:pPr algn="l"/>
            <a:r>
              <a:rPr lang="en-US" b="1"/>
              <a:t>Cardiovascular studies</a:t>
            </a:r>
            <a:endParaRPr lang="en-US"/>
          </a:p>
          <a:p>
            <a:pPr algn="l"/>
            <a:r>
              <a:rPr lang="en-US"/>
              <a:t>Perform echocardiography and/or MRI of the heart and aorta upon diagnosis.</a:t>
            </a:r>
          </a:p>
          <a:p>
            <a:pPr algn="l"/>
            <a:r>
              <a:rPr lang="en-US"/>
              <a:t>Evaluate 4-limb blood pressures, because of the high incidence of coarctation of the aorta.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solidFill>
                  <a:schemeClr val="accent2"/>
                </a:solidFill>
              </a:rPr>
              <a:t>New born </a:t>
            </a:r>
            <a:r>
              <a:rPr lang="en-US" dirty="0" smtClean="0"/>
              <a:t>diagnosed by heart diseases and physical features</a:t>
            </a:r>
          </a:p>
          <a:p>
            <a:r>
              <a:rPr lang="en-US" dirty="0" smtClean="0">
                <a:solidFill>
                  <a:schemeClr val="accent2"/>
                </a:solidFill>
              </a:rPr>
              <a:t>Children</a:t>
            </a:r>
            <a:r>
              <a:rPr lang="en-US" dirty="0" smtClean="0"/>
              <a:t> by work up of short stature</a:t>
            </a:r>
          </a:p>
          <a:p>
            <a:r>
              <a:rPr lang="en-US" dirty="0" smtClean="0">
                <a:solidFill>
                  <a:schemeClr val="accent2"/>
                </a:solidFill>
              </a:rPr>
              <a:t>Adolescence</a:t>
            </a:r>
            <a:r>
              <a:rPr lang="en-US" dirty="0" smtClean="0"/>
              <a:t> by failure of development of secondary sexual </a:t>
            </a:r>
            <a:r>
              <a:rPr lang="en-US" dirty="0" err="1" smtClean="0"/>
              <a:t>charactristics</a:t>
            </a:r>
            <a:r>
              <a:rPr lang="en-US"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en-US">
                <a:solidFill>
                  <a:srgbClr val="FF0000"/>
                </a:solidFill>
              </a:rPr>
              <a:t>Management</a:t>
            </a:r>
          </a:p>
        </p:txBody>
      </p:sp>
      <p:sp>
        <p:nvSpPr>
          <p:cNvPr id="18435" name="Rectangle 3"/>
          <p:cNvSpPr>
            <a:spLocks noGrp="1" noChangeArrowheads="1"/>
          </p:cNvSpPr>
          <p:nvPr>
            <p:ph type="body" idx="1"/>
          </p:nvPr>
        </p:nvSpPr>
        <p:spPr/>
        <p:txBody>
          <a:bodyPr/>
          <a:lstStyle/>
          <a:p>
            <a:pPr algn="l">
              <a:lnSpc>
                <a:spcPct val="90000"/>
              </a:lnSpc>
            </a:pPr>
            <a:r>
              <a:rPr lang="en-US" b="1" dirty="0">
                <a:solidFill>
                  <a:schemeClr val="accent2"/>
                </a:solidFill>
              </a:rPr>
              <a:t>Growth hormone therapy</a:t>
            </a:r>
            <a:endParaRPr lang="en-US" dirty="0">
              <a:solidFill>
                <a:schemeClr val="accent2"/>
              </a:solidFill>
            </a:endParaRPr>
          </a:p>
          <a:p>
            <a:pPr algn="l">
              <a:lnSpc>
                <a:spcPct val="90000"/>
              </a:lnSpc>
            </a:pPr>
            <a:r>
              <a:rPr lang="en-US" dirty="0" smtClean="0"/>
              <a:t>is </a:t>
            </a:r>
            <a:r>
              <a:rPr lang="en-US" dirty="0"/>
              <a:t>standard to prevent short stature as an adult.</a:t>
            </a:r>
          </a:p>
          <a:p>
            <a:r>
              <a:rPr lang="en-US" b="1" dirty="0" smtClean="0">
                <a:solidFill>
                  <a:srgbClr val="FF0000"/>
                </a:solidFill>
              </a:rPr>
              <a:t>Sex hormone replacement therapy</a:t>
            </a:r>
            <a:endParaRPr lang="en-US" dirty="0" smtClean="0"/>
          </a:p>
          <a:p>
            <a:r>
              <a:rPr lang="en-US" dirty="0" smtClean="0"/>
              <a:t>Estrogen is usually started at age 12-15 years.</a:t>
            </a:r>
          </a:p>
          <a:p>
            <a:r>
              <a:rPr lang="en-US" dirty="0" smtClean="0"/>
              <a:t>Infertility not corrected by estrogen</a:t>
            </a:r>
          </a:p>
          <a:p>
            <a:pPr algn="l">
              <a:lnSpc>
                <a:spcPct val="90000"/>
              </a:lnSpc>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95467" y="764704"/>
            <a:ext cx="9889099" cy="5832648"/>
          </a:xfrm>
        </p:spPr>
      </p:pic>
    </p:spTree>
    <p:extLst>
      <p:ext uri="{BB962C8B-B14F-4D97-AF65-F5344CB8AC3E}">
        <p14:creationId xmlns:p14="http://schemas.microsoft.com/office/powerpoint/2010/main" xmlns="" val="19739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36740"/>
            <a:ext cx="10515600" cy="4351338"/>
          </a:xfrm>
        </p:spPr>
        <p:txBody>
          <a:bodyPr/>
          <a:lstStyle/>
          <a:p>
            <a:pPr algn="l">
              <a:buFont typeface="Arial" charset="0"/>
              <a:buChar char="•"/>
            </a:pPr>
            <a:r>
              <a:rPr lang="en-US" dirty="0" smtClean="0">
                <a:solidFill>
                  <a:srgbClr val="FF0000"/>
                </a:solidFill>
                <a:latin typeface="MinionPro-Regular"/>
              </a:rPr>
              <a:t>Limbs</a:t>
            </a:r>
          </a:p>
          <a:p>
            <a:pPr algn="l">
              <a:buNone/>
            </a:pPr>
            <a:r>
              <a:rPr lang="en-US" dirty="0" smtClean="0">
                <a:latin typeface="MinionPro-Regular"/>
              </a:rPr>
              <a:t>- Clubfeet </a:t>
            </a:r>
          </a:p>
          <a:p>
            <a:pPr algn="l">
              <a:buFontTx/>
              <a:buChar char="-"/>
            </a:pPr>
            <a:r>
              <a:rPr lang="en-US" dirty="0" smtClean="0">
                <a:latin typeface="MinionPro-Regular"/>
              </a:rPr>
              <a:t>rocker-bottom feet </a:t>
            </a:r>
          </a:p>
          <a:p>
            <a:pPr algn="l">
              <a:buFontTx/>
              <a:buChar char="-"/>
            </a:pPr>
            <a:r>
              <a:rPr lang="en-US" dirty="0" err="1" smtClean="0">
                <a:latin typeface="MinionPro-Regular"/>
              </a:rPr>
              <a:t>hypoplastic</a:t>
            </a:r>
            <a:r>
              <a:rPr lang="en-US" dirty="0" smtClean="0">
                <a:latin typeface="MinionPro-Regular"/>
              </a:rPr>
              <a:t> nails </a:t>
            </a:r>
          </a:p>
          <a:p>
            <a:pPr algn="l">
              <a:buFontTx/>
              <a:buChar char="-"/>
            </a:pPr>
            <a:r>
              <a:rPr lang="en-US" dirty="0" smtClean="0">
                <a:latin typeface="MinionPro-Regular"/>
              </a:rPr>
              <a:t>clenching </a:t>
            </a:r>
            <a:r>
              <a:rPr lang="en-US" dirty="0">
                <a:latin typeface="MinionPro-Regular"/>
              </a:rPr>
              <a:t>of fists—the second and fifth digits </a:t>
            </a:r>
            <a:r>
              <a:rPr lang="en-US" dirty="0" smtClean="0">
                <a:latin typeface="MinionPro-Regular"/>
              </a:rPr>
              <a:t>overlap the  third </a:t>
            </a:r>
            <a:r>
              <a:rPr lang="en-US" dirty="0">
                <a:latin typeface="MinionPro-Regular"/>
              </a:rPr>
              <a:t>and fourth digits</a:t>
            </a:r>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96400" y="3473452"/>
            <a:ext cx="2209800" cy="2069922"/>
          </a:xfrm>
          <a:prstGeom prst="rect">
            <a:avLst/>
          </a:prstGeom>
        </p:spPr>
      </p:pic>
      <p:pic>
        <p:nvPicPr>
          <p:cNvPr id="7" name="Picture 6" descr="download (4).jpg"/>
          <p:cNvPicPr>
            <a:picLocks noChangeAspect="1"/>
          </p:cNvPicPr>
          <p:nvPr/>
        </p:nvPicPr>
        <p:blipFill>
          <a:blip r:embed="rId3"/>
          <a:stretch>
            <a:fillRect/>
          </a:stretch>
        </p:blipFill>
        <p:spPr>
          <a:xfrm>
            <a:off x="1066800" y="3568878"/>
            <a:ext cx="3711191" cy="2438400"/>
          </a:xfrm>
          <a:prstGeom prst="rect">
            <a:avLst/>
          </a:prstGeom>
        </p:spPr>
      </p:pic>
      <p:pic>
        <p:nvPicPr>
          <p:cNvPr id="6" name="Picture 4" descr="ds00814_im01999_ans7_clubfootthu_jpg.jpg"/>
          <p:cNvPicPr>
            <a:picLocks noChangeAspect="1"/>
          </p:cNvPicPr>
          <p:nvPr/>
        </p:nvPicPr>
        <p:blipFill>
          <a:blip r:embed="rId4"/>
          <a:stretch>
            <a:fillRect/>
          </a:stretch>
        </p:blipFill>
        <p:spPr>
          <a:xfrm>
            <a:off x="5867400" y="3714574"/>
            <a:ext cx="2438400" cy="1828800"/>
          </a:xfrm>
          <a:prstGeom prst="rect">
            <a:avLst/>
          </a:prstGeom>
        </p:spPr>
      </p:pic>
    </p:spTree>
    <p:extLst>
      <p:ext uri="{BB962C8B-B14F-4D97-AF65-F5344CB8AC3E}">
        <p14:creationId xmlns:p14="http://schemas.microsoft.com/office/powerpoint/2010/main" xmlns="" val="216180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5260"/>
            <a:ext cx="10515600" cy="4351338"/>
          </a:xfrm>
        </p:spPr>
        <p:txBody>
          <a:bodyPr/>
          <a:lstStyle/>
          <a:p>
            <a:pPr algn="l">
              <a:buNone/>
            </a:pPr>
            <a:r>
              <a:rPr lang="en-US" dirty="0" smtClean="0">
                <a:solidFill>
                  <a:srgbClr val="FF0000"/>
                </a:solidFill>
                <a:latin typeface="Avenir-Light"/>
              </a:rPr>
              <a:t>* Heart  : </a:t>
            </a:r>
          </a:p>
          <a:p>
            <a:pPr algn="l">
              <a:buNone/>
            </a:pPr>
            <a:r>
              <a:rPr lang="en-US" dirty="0" smtClean="0">
                <a:latin typeface="Avenir-Light"/>
              </a:rPr>
              <a:t>Congenital </a:t>
            </a:r>
            <a:r>
              <a:rPr lang="en-US" dirty="0">
                <a:latin typeface="Avenir-Light"/>
              </a:rPr>
              <a:t>heart </a:t>
            </a:r>
            <a:r>
              <a:rPr lang="en-US" dirty="0" smtClean="0">
                <a:latin typeface="Avenir-Light"/>
              </a:rPr>
              <a:t>disease (e.g</a:t>
            </a:r>
            <a:r>
              <a:rPr lang="en-US" dirty="0">
                <a:latin typeface="Avenir-Light"/>
              </a:rPr>
              <a:t>., VSD, PDA, and </a:t>
            </a:r>
            <a:r>
              <a:rPr lang="en-US" dirty="0" smtClean="0">
                <a:latin typeface="Avenir-Light"/>
              </a:rPr>
              <a:t>ASD)</a:t>
            </a:r>
          </a:p>
          <a:p>
            <a:pPr algn="l">
              <a:buNone/>
            </a:pPr>
            <a:endParaRPr lang="en-US" dirty="0" smtClean="0">
              <a:latin typeface="Avenir-Light"/>
            </a:endParaRPr>
          </a:p>
          <a:p>
            <a:pPr algn="l">
              <a:buNone/>
            </a:pPr>
            <a:r>
              <a:rPr lang="en-US" dirty="0" smtClean="0">
                <a:solidFill>
                  <a:srgbClr val="FF0000"/>
                </a:solidFill>
                <a:latin typeface="Avenir-Light"/>
              </a:rPr>
              <a:t>Chest : </a:t>
            </a:r>
          </a:p>
          <a:p>
            <a:pPr algn="l">
              <a:buNone/>
            </a:pPr>
            <a:r>
              <a:rPr lang="en-US" dirty="0" smtClean="0">
                <a:latin typeface="Avenir-Light"/>
              </a:rPr>
              <a:t>Short </a:t>
            </a:r>
            <a:r>
              <a:rPr lang="en-US" dirty="0">
                <a:latin typeface="Avenir-Light"/>
              </a:rPr>
              <a:t>sternum, </a:t>
            </a:r>
            <a:r>
              <a:rPr lang="en-US" dirty="0" smtClean="0">
                <a:latin typeface="Avenir-Light"/>
              </a:rPr>
              <a:t>small  nipples</a:t>
            </a:r>
            <a:endParaRPr lang="ar-JO" dirty="0"/>
          </a:p>
        </p:txBody>
      </p:sp>
      <p:pic>
        <p:nvPicPr>
          <p:cNvPr id="5" name="Picture 4" descr="download (5).jpg"/>
          <p:cNvPicPr>
            <a:picLocks noChangeAspect="1"/>
          </p:cNvPicPr>
          <p:nvPr/>
        </p:nvPicPr>
        <p:blipFill>
          <a:blip r:embed="rId2"/>
          <a:stretch>
            <a:fillRect/>
          </a:stretch>
        </p:blipFill>
        <p:spPr>
          <a:xfrm>
            <a:off x="7439025" y="2283362"/>
            <a:ext cx="3457575" cy="4574638"/>
          </a:xfrm>
          <a:prstGeom prst="rect">
            <a:avLst/>
          </a:prstGeom>
        </p:spPr>
      </p:pic>
    </p:spTree>
    <p:extLst>
      <p:ext uri="{BB962C8B-B14F-4D97-AF65-F5344CB8AC3E}">
        <p14:creationId xmlns:p14="http://schemas.microsoft.com/office/powerpoint/2010/main" xmlns="" val="122113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dirty="0">
                <a:latin typeface="MinionPro-Regular"/>
              </a:rPr>
              <a:t>More than </a:t>
            </a:r>
            <a:r>
              <a:rPr lang="en-US" dirty="0">
                <a:solidFill>
                  <a:srgbClr val="FF0000"/>
                </a:solidFill>
                <a:latin typeface="MinionPro-Regular"/>
              </a:rPr>
              <a:t>95%</a:t>
            </a:r>
            <a:r>
              <a:rPr lang="en-US" dirty="0">
                <a:latin typeface="MinionPro-Regular"/>
              </a:rPr>
              <a:t> of </a:t>
            </a:r>
            <a:r>
              <a:rPr lang="en-US" dirty="0" err="1">
                <a:latin typeface="MinionPro-Regular"/>
              </a:rPr>
              <a:t>conceptuses</a:t>
            </a:r>
            <a:r>
              <a:rPr lang="en-US" dirty="0">
                <a:latin typeface="MinionPro-Regular"/>
              </a:rPr>
              <a:t> with </a:t>
            </a:r>
            <a:r>
              <a:rPr lang="en-US" dirty="0" err="1">
                <a:latin typeface="MinionPro-Regular"/>
              </a:rPr>
              <a:t>trisomy</a:t>
            </a:r>
            <a:r>
              <a:rPr lang="en-US">
                <a:latin typeface="MinionPro-Regular"/>
              </a:rPr>
              <a:t> </a:t>
            </a:r>
            <a:r>
              <a:rPr lang="en-US" smtClean="0">
                <a:latin typeface="MinionPro-Regular"/>
              </a:rPr>
              <a:t>1 are </a:t>
            </a:r>
            <a:r>
              <a:rPr lang="en-US" dirty="0">
                <a:solidFill>
                  <a:srgbClr val="FF0000"/>
                </a:solidFill>
                <a:latin typeface="MinionPro-Regular"/>
              </a:rPr>
              <a:t>spontaneously aborted </a:t>
            </a:r>
            <a:r>
              <a:rPr lang="en-US" dirty="0">
                <a:latin typeface="MinionPro-Regular"/>
              </a:rPr>
              <a:t>in the first trimester. </a:t>
            </a:r>
            <a:endParaRPr lang="en-US" dirty="0" smtClean="0">
              <a:latin typeface="MinionPro-Regular"/>
            </a:endParaRPr>
          </a:p>
          <a:p>
            <a:pPr algn="l"/>
            <a:endParaRPr lang="en-US" dirty="0">
              <a:latin typeface="MinionPro-Regular"/>
            </a:endParaRPr>
          </a:p>
          <a:p>
            <a:pPr algn="l"/>
            <a:endParaRPr lang="en-US" dirty="0" smtClean="0">
              <a:latin typeface="MinionPro-Regular"/>
            </a:endParaRPr>
          </a:p>
          <a:p>
            <a:pPr algn="l"/>
            <a:r>
              <a:rPr lang="en-US" dirty="0" smtClean="0">
                <a:latin typeface="MinionPro-Regular"/>
              </a:rPr>
              <a:t>Trisomy </a:t>
            </a:r>
            <a:r>
              <a:rPr lang="en-US" dirty="0">
                <a:latin typeface="MinionPro-Regular"/>
              </a:rPr>
              <a:t>18 </a:t>
            </a:r>
            <a:r>
              <a:rPr lang="en-US" dirty="0" smtClean="0">
                <a:latin typeface="MinionPro-Regular"/>
              </a:rPr>
              <a:t>is  usually </a:t>
            </a:r>
            <a:r>
              <a:rPr lang="en-US" dirty="0">
                <a:latin typeface="MinionPro-Regular"/>
              </a:rPr>
              <a:t>lethal</a:t>
            </a:r>
            <a:r>
              <a:rPr lang="en-US" dirty="0">
                <a:solidFill>
                  <a:srgbClr val="FF0000"/>
                </a:solidFill>
                <a:latin typeface="MinionPro-Regular"/>
              </a:rPr>
              <a:t>; fewer than 10% </a:t>
            </a:r>
            <a:r>
              <a:rPr lang="en-US" dirty="0">
                <a:latin typeface="MinionPro-Regular"/>
              </a:rPr>
              <a:t>of affected </a:t>
            </a:r>
            <a:endParaRPr lang="ar-JO" dirty="0" smtClean="0">
              <a:latin typeface="MinionPro-Regular"/>
            </a:endParaRPr>
          </a:p>
          <a:p>
            <a:pPr marL="0" indent="0" algn="l">
              <a:buNone/>
            </a:pPr>
            <a:r>
              <a:rPr lang="en-US" dirty="0" smtClean="0">
                <a:latin typeface="MinionPro-Regular"/>
              </a:rPr>
              <a:t>survive until  their</a:t>
            </a:r>
            <a:r>
              <a:rPr lang="en-US" dirty="0" smtClean="0">
                <a:solidFill>
                  <a:srgbClr val="FF0000"/>
                </a:solidFill>
                <a:latin typeface="MinionPro-Regular"/>
              </a:rPr>
              <a:t> </a:t>
            </a:r>
            <a:r>
              <a:rPr lang="en-US" dirty="0">
                <a:solidFill>
                  <a:srgbClr val="FF0000"/>
                </a:solidFill>
                <a:latin typeface="MinionPro-Regular"/>
              </a:rPr>
              <a:t>first birthday</a:t>
            </a:r>
            <a:r>
              <a:rPr lang="en-US" dirty="0">
                <a:latin typeface="MinionPro-Regular"/>
              </a:rPr>
              <a:t>.</a:t>
            </a:r>
            <a:endParaRPr lang="ar-JO" dirty="0"/>
          </a:p>
        </p:txBody>
      </p:sp>
      <p:sp>
        <p:nvSpPr>
          <p:cNvPr id="5" name="TextBox 4"/>
          <p:cNvSpPr txBox="1"/>
          <p:nvPr/>
        </p:nvSpPr>
        <p:spPr>
          <a:xfrm>
            <a:off x="838200" y="228600"/>
            <a:ext cx="4038600" cy="830997"/>
          </a:xfrm>
          <a:prstGeom prst="rect">
            <a:avLst/>
          </a:prstGeom>
          <a:noFill/>
        </p:spPr>
        <p:txBody>
          <a:bodyPr wrap="square" rtlCol="0">
            <a:spAutoFit/>
          </a:bodyPr>
          <a:lstStyle/>
          <a:p>
            <a:r>
              <a:rPr lang="en-US" sz="4800" b="1" dirty="0" smtClean="0">
                <a:solidFill>
                  <a:srgbClr val="FF0000"/>
                </a:solidFill>
              </a:rPr>
              <a:t>Prognosis</a:t>
            </a:r>
            <a:endParaRPr lang="en-US" b="1" dirty="0">
              <a:solidFill>
                <a:srgbClr val="FF0000"/>
              </a:solidFill>
            </a:endParaRPr>
          </a:p>
        </p:txBody>
      </p:sp>
    </p:spTree>
    <p:extLst>
      <p:ext uri="{BB962C8B-B14F-4D97-AF65-F5344CB8AC3E}">
        <p14:creationId xmlns:p14="http://schemas.microsoft.com/office/powerpoint/2010/main" xmlns="" val="184023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59008" cy="1324744"/>
          </a:xfrm>
        </p:spPr>
        <p:txBody>
          <a:bodyPr/>
          <a:lstStyle/>
          <a:p>
            <a:pPr marL="0" indent="0" algn="l">
              <a:buNone/>
            </a:pPr>
            <a:r>
              <a:rPr lang="en-US" kern="0" dirty="0" smtClean="0">
                <a:solidFill>
                  <a:srgbClr val="000000"/>
                </a:solidFill>
                <a:cs typeface="Arial"/>
              </a:rPr>
              <a:t>The </a:t>
            </a:r>
            <a:r>
              <a:rPr lang="en-US" kern="0" dirty="0">
                <a:solidFill>
                  <a:srgbClr val="000000"/>
                </a:solidFill>
                <a:cs typeface="Arial"/>
              </a:rPr>
              <a:t>risk </a:t>
            </a:r>
            <a:r>
              <a:rPr lang="en-US" kern="0" dirty="0">
                <a:solidFill>
                  <a:srgbClr val="000000"/>
                </a:solidFill>
                <a:cs typeface="Arial"/>
                <a:sym typeface="Wingdings" pitchFamily="2" charset="2"/>
              </a:rPr>
              <a:t></a:t>
            </a:r>
            <a:r>
              <a:rPr lang="en-US" kern="0" dirty="0">
                <a:solidFill>
                  <a:srgbClr val="FF0000"/>
                </a:solidFill>
                <a:cs typeface="Arial"/>
              </a:rPr>
              <a:t>varies with maternal age</a:t>
            </a:r>
            <a:endParaRPr lang="ar-JO" dirty="0">
              <a:solidFill>
                <a:srgbClr val="FF0000"/>
              </a:solidFill>
            </a:endParaRPr>
          </a:p>
        </p:txBody>
      </p:sp>
      <p:sp>
        <p:nvSpPr>
          <p:cNvPr id="4" name="TextBox 3"/>
          <p:cNvSpPr txBox="1"/>
          <p:nvPr/>
        </p:nvSpPr>
        <p:spPr>
          <a:xfrm>
            <a:off x="527381" y="2321063"/>
            <a:ext cx="11041227" cy="2208618"/>
          </a:xfrm>
          <a:prstGeom prst="rect">
            <a:avLst/>
          </a:prstGeom>
          <a:noFill/>
        </p:spPr>
        <p:txBody>
          <a:bodyPr wrap="square" rtlCol="1">
            <a:spAutoFit/>
          </a:bodyPr>
          <a:lstStyle/>
          <a:p>
            <a:pPr marL="342900" lvl="0" indent="-342900" algn="l" rtl="0" fontAlgn="base">
              <a:lnSpc>
                <a:spcPct val="80000"/>
              </a:lnSpc>
              <a:spcBef>
                <a:spcPct val="20000"/>
              </a:spcBef>
              <a:spcAft>
                <a:spcPct val="0"/>
              </a:spcAft>
              <a:buFontTx/>
              <a:buChar char="•"/>
            </a:pPr>
            <a:r>
              <a:rPr lang="en-US" sz="3600" kern="0" dirty="0">
                <a:solidFill>
                  <a:srgbClr val="000000"/>
                </a:solidFill>
                <a:cs typeface="Arial"/>
              </a:rPr>
              <a:t>For trisomy 21, age-specific risks:</a:t>
            </a:r>
          </a:p>
          <a:p>
            <a:pPr marL="342900" lvl="0" indent="-342900" algn="l" rtl="0" fontAlgn="base">
              <a:lnSpc>
                <a:spcPct val="80000"/>
              </a:lnSpc>
              <a:spcBef>
                <a:spcPct val="20000"/>
              </a:spcBef>
              <a:spcAft>
                <a:spcPct val="0"/>
              </a:spcAft>
              <a:buFontTx/>
              <a:buChar char="•"/>
            </a:pPr>
            <a:r>
              <a:rPr lang="en-US" sz="3600" kern="0" dirty="0">
                <a:solidFill>
                  <a:srgbClr val="000000"/>
                </a:solidFill>
                <a:cs typeface="Arial"/>
              </a:rPr>
              <a:t> </a:t>
            </a:r>
            <a:r>
              <a:rPr lang="en-US" sz="3600" kern="0" dirty="0">
                <a:solidFill>
                  <a:srgbClr val="FF0000"/>
                </a:solidFill>
                <a:cs typeface="Arial"/>
              </a:rPr>
              <a:t>1:2000</a:t>
            </a:r>
            <a:r>
              <a:rPr lang="en-US" sz="3600" kern="0" dirty="0">
                <a:solidFill>
                  <a:srgbClr val="000000"/>
                </a:solidFill>
                <a:cs typeface="Arial"/>
              </a:rPr>
              <a:t> for mothers </a:t>
            </a:r>
            <a:r>
              <a:rPr lang="en-US" sz="3600" kern="0" dirty="0">
                <a:solidFill>
                  <a:srgbClr val="FF0000"/>
                </a:solidFill>
                <a:cs typeface="Arial"/>
              </a:rPr>
              <a:t>&lt;25 years</a:t>
            </a:r>
            <a:r>
              <a:rPr lang="en-US" sz="3600" kern="0" dirty="0">
                <a:solidFill>
                  <a:srgbClr val="000000"/>
                </a:solidFill>
                <a:cs typeface="Arial"/>
              </a:rPr>
              <a:t>; </a:t>
            </a:r>
          </a:p>
          <a:p>
            <a:pPr marL="342900" lvl="0" indent="-342900" algn="l" rtl="0" fontAlgn="base">
              <a:lnSpc>
                <a:spcPct val="80000"/>
              </a:lnSpc>
              <a:spcBef>
                <a:spcPct val="20000"/>
              </a:spcBef>
              <a:spcAft>
                <a:spcPct val="0"/>
              </a:spcAft>
              <a:buFontTx/>
              <a:buChar char="•"/>
            </a:pPr>
            <a:r>
              <a:rPr lang="en-US" sz="3600" kern="0" dirty="0">
                <a:solidFill>
                  <a:srgbClr val="FF0000"/>
                </a:solidFill>
                <a:cs typeface="Arial"/>
              </a:rPr>
              <a:t>1:200</a:t>
            </a:r>
            <a:r>
              <a:rPr lang="en-US" sz="3600" kern="0" dirty="0">
                <a:solidFill>
                  <a:srgbClr val="000000"/>
                </a:solidFill>
                <a:cs typeface="Arial"/>
              </a:rPr>
              <a:t> for mothers </a:t>
            </a:r>
            <a:r>
              <a:rPr lang="en-US" sz="3600" kern="0" dirty="0">
                <a:solidFill>
                  <a:srgbClr val="FF0000"/>
                </a:solidFill>
                <a:cs typeface="Arial"/>
              </a:rPr>
              <a:t>35 years </a:t>
            </a:r>
            <a:r>
              <a:rPr lang="en-US" sz="3600" kern="0" dirty="0">
                <a:solidFill>
                  <a:srgbClr val="000000"/>
                </a:solidFill>
                <a:cs typeface="Arial"/>
              </a:rPr>
              <a:t>of age; </a:t>
            </a:r>
          </a:p>
          <a:p>
            <a:pPr marL="342900" lvl="0" indent="-342900" algn="l" rtl="0" fontAlgn="base">
              <a:lnSpc>
                <a:spcPct val="80000"/>
              </a:lnSpc>
              <a:spcBef>
                <a:spcPct val="20000"/>
              </a:spcBef>
              <a:spcAft>
                <a:spcPct val="0"/>
              </a:spcAft>
              <a:buFontTx/>
              <a:buChar char="•"/>
            </a:pPr>
            <a:r>
              <a:rPr lang="en-US" sz="3600" kern="0" dirty="0">
                <a:solidFill>
                  <a:srgbClr val="FF0000"/>
                </a:solidFill>
                <a:cs typeface="Arial"/>
              </a:rPr>
              <a:t> 1:100 </a:t>
            </a:r>
            <a:r>
              <a:rPr lang="en-US" sz="3600" kern="0" dirty="0">
                <a:solidFill>
                  <a:srgbClr val="000000"/>
                </a:solidFill>
                <a:cs typeface="Arial"/>
              </a:rPr>
              <a:t>for mothers at </a:t>
            </a:r>
            <a:r>
              <a:rPr lang="en-US" sz="3600" kern="0" dirty="0">
                <a:solidFill>
                  <a:srgbClr val="FF0000"/>
                </a:solidFill>
                <a:cs typeface="Arial"/>
              </a:rPr>
              <a:t>age 40. </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xmlns="" val="120689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429000"/>
            <a:ext cx="10363200" cy="1470025"/>
          </a:xfrm>
        </p:spPr>
        <p:txBody>
          <a:bodyPr/>
          <a:lstStyle/>
          <a:p>
            <a:r>
              <a:rPr lang="en-US" dirty="0">
                <a:solidFill>
                  <a:srgbClr val="FF0000"/>
                </a:solidFill>
              </a:rPr>
              <a:t>Trisomy 13</a:t>
            </a:r>
            <a:endParaRPr lang="ar-JO" dirty="0">
              <a:solidFill>
                <a:srgbClr val="FF0000"/>
              </a:solidFill>
            </a:endParaRPr>
          </a:p>
        </p:txBody>
      </p:sp>
      <p:sp>
        <p:nvSpPr>
          <p:cNvPr id="3" name="Subtitle 2"/>
          <p:cNvSpPr>
            <a:spLocks noGrp="1"/>
          </p:cNvSpPr>
          <p:nvPr>
            <p:ph type="subTitle" idx="1"/>
          </p:nvPr>
        </p:nvSpPr>
        <p:spPr>
          <a:xfrm>
            <a:off x="5903979" y="4517752"/>
            <a:ext cx="8534400" cy="1752600"/>
          </a:xfrm>
        </p:spPr>
        <p:txBody>
          <a:bodyPr/>
          <a:lstStyle/>
          <a:p>
            <a:endParaRPr lang="ar-J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371600"/>
            <a:ext cx="11382818"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0814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2653</TotalTime>
  <Words>1414</Words>
  <Application>Microsoft Office PowerPoint</Application>
  <PresentationFormat>Custom</PresentationFormat>
  <Paragraphs>236</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Trisomy 18</vt:lpstr>
      <vt:lpstr>Trisomy18</vt:lpstr>
      <vt:lpstr>Clinical features</vt:lpstr>
      <vt:lpstr>Slide 4</vt:lpstr>
      <vt:lpstr>Slide 5</vt:lpstr>
      <vt:lpstr>Slide 6</vt:lpstr>
      <vt:lpstr>Slide 7</vt:lpstr>
      <vt:lpstr>Slide 8</vt:lpstr>
      <vt:lpstr>Trisomy 13</vt:lpstr>
      <vt:lpstr>Patau Syndrome </vt:lpstr>
      <vt:lpstr>Clinical feature </vt:lpstr>
      <vt:lpstr>Slide 12</vt:lpstr>
      <vt:lpstr>   when seen in conjunction with polydactyly and some or all of the facial findings … is essentially pathognomonic</vt:lpstr>
      <vt:lpstr>Slide 14</vt:lpstr>
      <vt:lpstr>Slide 15</vt:lpstr>
      <vt:lpstr>Slide 16</vt:lpstr>
      <vt:lpstr>Klinefelter syndrome</vt:lpstr>
      <vt:lpstr>Slide 18</vt:lpstr>
      <vt:lpstr>Slide 19</vt:lpstr>
      <vt:lpstr>presentation</vt:lpstr>
      <vt:lpstr>Slide 21</vt:lpstr>
      <vt:lpstr>Slide 22</vt:lpstr>
      <vt:lpstr>Slide 23</vt:lpstr>
      <vt:lpstr>Slide 24</vt:lpstr>
      <vt:lpstr>Turner syndrome</vt:lpstr>
      <vt:lpstr>Definition:                                        </vt:lpstr>
      <vt:lpstr>Pathophysiology</vt:lpstr>
      <vt:lpstr>Signs and symptoms</vt:lpstr>
      <vt:lpstr>Slide 29</vt:lpstr>
      <vt:lpstr>Slide 30</vt:lpstr>
      <vt:lpstr>Slide 31</vt:lpstr>
      <vt:lpstr>Diagnosis</vt:lpstr>
      <vt:lpstr>Slide 33</vt:lpstr>
      <vt:lpstr>Slide 34</vt:lpstr>
      <vt:lpstr>Slide 35</vt:lpstr>
      <vt:lpstr>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Eman Jafreh</dc:creator>
  <cp:lastModifiedBy>user</cp:lastModifiedBy>
  <cp:revision>379</cp:revision>
  <dcterms:created xsi:type="dcterms:W3CDTF">2017-09-28T06:06:37Z</dcterms:created>
  <dcterms:modified xsi:type="dcterms:W3CDTF">2019-10-23T22:52:36Z</dcterms:modified>
</cp:coreProperties>
</file>