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9" r:id="rId6"/>
    <p:sldId id="299" r:id="rId7"/>
    <p:sldId id="280" r:id="rId8"/>
    <p:sldId id="301" r:id="rId9"/>
    <p:sldId id="281" r:id="rId10"/>
    <p:sldId id="303" r:id="rId11"/>
    <p:sldId id="282" r:id="rId12"/>
    <p:sldId id="302" r:id="rId13"/>
    <p:sldId id="266" r:id="rId14"/>
    <p:sldId id="304" r:id="rId15"/>
    <p:sldId id="257" r:id="rId16"/>
    <p:sldId id="305" r:id="rId17"/>
    <p:sldId id="258" r:id="rId18"/>
    <p:sldId id="306" r:id="rId19"/>
    <p:sldId id="259" r:id="rId20"/>
    <p:sldId id="307" r:id="rId21"/>
    <p:sldId id="294" r:id="rId22"/>
    <p:sldId id="308" r:id="rId23"/>
    <p:sldId id="260" r:id="rId24"/>
    <p:sldId id="309" r:id="rId25"/>
    <p:sldId id="295" r:id="rId26"/>
    <p:sldId id="310" r:id="rId27"/>
    <p:sldId id="261" r:id="rId28"/>
    <p:sldId id="311" r:id="rId29"/>
    <p:sldId id="296" r:id="rId30"/>
    <p:sldId id="312" r:id="rId31"/>
    <p:sldId id="297" r:id="rId32"/>
    <p:sldId id="313" r:id="rId33"/>
    <p:sldId id="292" r:id="rId34"/>
    <p:sldId id="314" r:id="rId35"/>
    <p:sldId id="293" r:id="rId36"/>
    <p:sldId id="315" r:id="rId37"/>
    <p:sldId id="264" r:id="rId38"/>
    <p:sldId id="316" r:id="rId39"/>
    <p:sldId id="267" r:id="rId40"/>
    <p:sldId id="317" r:id="rId41"/>
    <p:sldId id="284" r:id="rId42"/>
    <p:sldId id="318" r:id="rId43"/>
    <p:sldId id="285" r:id="rId44"/>
    <p:sldId id="319" r:id="rId45"/>
    <p:sldId id="268" r:id="rId46"/>
    <p:sldId id="320" r:id="rId47"/>
    <p:sldId id="269" r:id="rId48"/>
    <p:sldId id="321" r:id="rId49"/>
    <p:sldId id="270" r:id="rId50"/>
    <p:sldId id="271" r:id="rId51"/>
    <p:sldId id="322" r:id="rId52"/>
    <p:sldId id="274" r:id="rId53"/>
    <p:sldId id="323" r:id="rId54"/>
    <p:sldId id="275" r:id="rId55"/>
    <p:sldId id="324" r:id="rId56"/>
    <p:sldId id="276" r:id="rId57"/>
    <p:sldId id="325" r:id="rId58"/>
    <p:sldId id="278" r:id="rId59"/>
    <p:sldId id="326" r:id="rId60"/>
    <p:sldId id="290" r:id="rId61"/>
    <p:sldId id="327" r:id="rId62"/>
    <p:sldId id="291" r:id="rId63"/>
    <p:sldId id="288" r:id="rId64"/>
    <p:sldId id="328" r:id="rId65"/>
    <p:sldId id="289" r:id="rId66"/>
    <p:sldId id="329" r:id="rId67"/>
    <p:sldId id="283"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dah, Hassan" initials="JH" lastIdx="1" clrIdx="0">
    <p:extLst>
      <p:ext uri="{19B8F6BF-5375-455C-9EA6-DF929625EA0E}">
        <p15:presenceInfo xmlns:p15="http://schemas.microsoft.com/office/powerpoint/2012/main" userId="Judah, Hass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1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D98A6-657A-486D-B8D9-E06686F30020}"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8393BBCE-0570-4E21-8FCF-887B1095C81B}">
      <dgm:prSet/>
      <dgm:spPr/>
      <dgm:t>
        <a:bodyPr/>
        <a:lstStyle/>
        <a:p>
          <a:r>
            <a:rPr lang="en-US" b="1" dirty="0"/>
            <a:t>1. Knowledge of legal responsibilities</a:t>
          </a:r>
          <a:endParaRPr lang="en-US" dirty="0"/>
        </a:p>
      </dgm:t>
    </dgm:pt>
    <dgm:pt modelId="{CF932CDD-DE8C-4D90-A1C1-01A6443AC79B}" type="parTrans" cxnId="{C373CA34-A403-4A78-AB16-133D7D7E571C}">
      <dgm:prSet/>
      <dgm:spPr/>
      <dgm:t>
        <a:bodyPr/>
        <a:lstStyle/>
        <a:p>
          <a:endParaRPr lang="en-US"/>
        </a:p>
      </dgm:t>
    </dgm:pt>
    <dgm:pt modelId="{94BA377F-CAC5-4E47-A37B-C0C355B9F456}" type="sibTrans" cxnId="{C373CA34-A403-4A78-AB16-133D7D7E571C}">
      <dgm:prSet/>
      <dgm:spPr/>
      <dgm:t>
        <a:bodyPr/>
        <a:lstStyle/>
        <a:p>
          <a:endParaRPr lang="en-US"/>
        </a:p>
      </dgm:t>
    </dgm:pt>
    <dgm:pt modelId="{D800EB4C-B3A0-4281-B7BD-22BCB4A93723}">
      <dgm:prSet/>
      <dgm:spPr/>
      <dgm:t>
        <a:bodyPr/>
        <a:lstStyle/>
        <a:p>
          <a:r>
            <a:rPr lang="en-US" b="1" dirty="0"/>
            <a:t>2. Limitations of practice</a:t>
          </a:r>
          <a:endParaRPr lang="en-US" dirty="0"/>
        </a:p>
      </dgm:t>
    </dgm:pt>
    <dgm:pt modelId="{7E3B214F-3488-4B26-91D6-208798274D5F}" type="parTrans" cxnId="{6E434C27-D1C1-4C98-BF85-607E8AD5D590}">
      <dgm:prSet/>
      <dgm:spPr/>
      <dgm:t>
        <a:bodyPr/>
        <a:lstStyle/>
        <a:p>
          <a:endParaRPr lang="en-US"/>
        </a:p>
      </dgm:t>
    </dgm:pt>
    <dgm:pt modelId="{55846EAD-5436-408A-93FF-E1E1A52B2706}" type="sibTrans" cxnId="{6E434C27-D1C1-4C98-BF85-607E8AD5D590}">
      <dgm:prSet/>
      <dgm:spPr/>
      <dgm:t>
        <a:bodyPr/>
        <a:lstStyle/>
        <a:p>
          <a:endParaRPr lang="en-US"/>
        </a:p>
      </dgm:t>
    </dgm:pt>
    <dgm:pt modelId="{B5BCAE46-A60F-480E-8DE3-23519A31D785}">
      <dgm:prSet/>
      <dgm:spPr/>
      <dgm:t>
        <a:bodyPr/>
        <a:lstStyle/>
        <a:p>
          <a:r>
            <a:rPr lang="en-US" b="1" dirty="0"/>
            <a:t>3. Implications of their actions</a:t>
          </a:r>
          <a:endParaRPr lang="en-US" dirty="0"/>
        </a:p>
      </dgm:t>
    </dgm:pt>
    <dgm:pt modelId="{3AC740AC-AC27-4F13-B632-7222985EABDB}" type="parTrans" cxnId="{36AC1534-0413-4257-9EB2-F35305DC29EA}">
      <dgm:prSet/>
      <dgm:spPr/>
      <dgm:t>
        <a:bodyPr/>
        <a:lstStyle/>
        <a:p>
          <a:endParaRPr lang="en-US"/>
        </a:p>
      </dgm:t>
    </dgm:pt>
    <dgm:pt modelId="{6DF674C2-E7C9-4E43-AF71-682D6D5A544E}" type="sibTrans" cxnId="{36AC1534-0413-4257-9EB2-F35305DC29EA}">
      <dgm:prSet/>
      <dgm:spPr/>
      <dgm:t>
        <a:bodyPr/>
        <a:lstStyle/>
        <a:p>
          <a:endParaRPr lang="en-US"/>
        </a:p>
      </dgm:t>
    </dgm:pt>
    <dgm:pt modelId="{97CC243B-A566-4522-8721-7684A2BE61C7}" type="pres">
      <dgm:prSet presAssocID="{162D98A6-657A-486D-B8D9-E06686F30020}" presName="root" presStyleCnt="0">
        <dgm:presLayoutVars>
          <dgm:dir/>
          <dgm:resizeHandles val="exact"/>
        </dgm:presLayoutVars>
      </dgm:prSet>
      <dgm:spPr/>
    </dgm:pt>
    <dgm:pt modelId="{60944388-7DC6-4301-8515-2911C2531550}" type="pres">
      <dgm:prSet presAssocID="{8393BBCE-0570-4E21-8FCF-887B1095C81B}" presName="compNode" presStyleCnt="0"/>
      <dgm:spPr/>
    </dgm:pt>
    <dgm:pt modelId="{DB2BBA21-71EB-4E89-AEB3-2BB456E90794}" type="pres">
      <dgm:prSet presAssocID="{8393BBCE-0570-4E21-8FCF-887B1095C81B}" presName="bgRect" presStyleLbl="bgShp" presStyleIdx="0" presStyleCnt="3"/>
      <dgm:spPr/>
    </dgm:pt>
    <dgm:pt modelId="{9AD9539A-1870-44EC-B8EE-11E2823B1BED}" type="pres">
      <dgm:prSet presAssocID="{8393BBCE-0570-4E21-8FCF-887B1095C81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9A694891-0684-49EF-AAD0-53823B29D13C}" type="pres">
      <dgm:prSet presAssocID="{8393BBCE-0570-4E21-8FCF-887B1095C81B}" presName="spaceRect" presStyleCnt="0"/>
      <dgm:spPr/>
    </dgm:pt>
    <dgm:pt modelId="{02E9E521-D6D2-466A-90C5-8ABCE426E083}" type="pres">
      <dgm:prSet presAssocID="{8393BBCE-0570-4E21-8FCF-887B1095C81B}" presName="parTx" presStyleLbl="revTx" presStyleIdx="0" presStyleCnt="3">
        <dgm:presLayoutVars>
          <dgm:chMax val="0"/>
          <dgm:chPref val="0"/>
        </dgm:presLayoutVars>
      </dgm:prSet>
      <dgm:spPr/>
    </dgm:pt>
    <dgm:pt modelId="{F24B0210-D56D-4772-9A87-A9A18F2CD693}" type="pres">
      <dgm:prSet presAssocID="{94BA377F-CAC5-4E47-A37B-C0C355B9F456}" presName="sibTrans" presStyleCnt="0"/>
      <dgm:spPr/>
    </dgm:pt>
    <dgm:pt modelId="{EDD160B5-799D-4BCD-98C3-71E2FCEA1478}" type="pres">
      <dgm:prSet presAssocID="{D800EB4C-B3A0-4281-B7BD-22BCB4A93723}" presName="compNode" presStyleCnt="0"/>
      <dgm:spPr/>
    </dgm:pt>
    <dgm:pt modelId="{9E5E7BA7-3186-4DD9-BB57-7A36CD3E4E78}" type="pres">
      <dgm:prSet presAssocID="{D800EB4C-B3A0-4281-B7BD-22BCB4A93723}" presName="bgRect" presStyleLbl="bgShp" presStyleIdx="1" presStyleCnt="3"/>
      <dgm:spPr/>
    </dgm:pt>
    <dgm:pt modelId="{B8C72EA7-BFC7-4B36-9228-A1F30123737F}" type="pres">
      <dgm:prSet presAssocID="{D800EB4C-B3A0-4281-B7BD-22BCB4A9372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198014F8-3C3D-4AE6-87E4-E1E95EE809ED}" type="pres">
      <dgm:prSet presAssocID="{D800EB4C-B3A0-4281-B7BD-22BCB4A93723}" presName="spaceRect" presStyleCnt="0"/>
      <dgm:spPr/>
    </dgm:pt>
    <dgm:pt modelId="{18B17748-2F08-46F5-AD86-35A6677F0B2C}" type="pres">
      <dgm:prSet presAssocID="{D800EB4C-B3A0-4281-B7BD-22BCB4A93723}" presName="parTx" presStyleLbl="revTx" presStyleIdx="1" presStyleCnt="3">
        <dgm:presLayoutVars>
          <dgm:chMax val="0"/>
          <dgm:chPref val="0"/>
        </dgm:presLayoutVars>
      </dgm:prSet>
      <dgm:spPr/>
    </dgm:pt>
    <dgm:pt modelId="{6E36BC4A-83BB-4B99-80FB-9959BE34AC92}" type="pres">
      <dgm:prSet presAssocID="{55846EAD-5436-408A-93FF-E1E1A52B2706}" presName="sibTrans" presStyleCnt="0"/>
      <dgm:spPr/>
    </dgm:pt>
    <dgm:pt modelId="{72F28763-70C9-4D12-B8AB-29F22D7BD43E}" type="pres">
      <dgm:prSet presAssocID="{B5BCAE46-A60F-480E-8DE3-23519A31D785}" presName="compNode" presStyleCnt="0"/>
      <dgm:spPr/>
    </dgm:pt>
    <dgm:pt modelId="{F5AD70A2-749F-4A0D-9E17-6E59B84FC000}" type="pres">
      <dgm:prSet presAssocID="{B5BCAE46-A60F-480E-8DE3-23519A31D785}" presName="bgRect" presStyleLbl="bgShp" presStyleIdx="2" presStyleCnt="3"/>
      <dgm:spPr/>
    </dgm:pt>
    <dgm:pt modelId="{96825D14-EB20-498B-BE9F-AFC1F2067641}" type="pres">
      <dgm:prSet presAssocID="{B5BCAE46-A60F-480E-8DE3-23519A31D78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laybook"/>
        </a:ext>
      </dgm:extLst>
    </dgm:pt>
    <dgm:pt modelId="{0133ABBC-28F3-490D-ACCD-C51F472377CC}" type="pres">
      <dgm:prSet presAssocID="{B5BCAE46-A60F-480E-8DE3-23519A31D785}" presName="spaceRect" presStyleCnt="0"/>
      <dgm:spPr/>
    </dgm:pt>
    <dgm:pt modelId="{536528B7-09F2-43F6-9F55-6AA8583B65C2}" type="pres">
      <dgm:prSet presAssocID="{B5BCAE46-A60F-480E-8DE3-23519A31D785}" presName="parTx" presStyleLbl="revTx" presStyleIdx="2" presStyleCnt="3">
        <dgm:presLayoutVars>
          <dgm:chMax val="0"/>
          <dgm:chPref val="0"/>
        </dgm:presLayoutVars>
      </dgm:prSet>
      <dgm:spPr/>
    </dgm:pt>
  </dgm:ptLst>
  <dgm:cxnLst>
    <dgm:cxn modelId="{6E434C27-D1C1-4C98-BF85-607E8AD5D590}" srcId="{162D98A6-657A-486D-B8D9-E06686F30020}" destId="{D800EB4C-B3A0-4281-B7BD-22BCB4A93723}" srcOrd="1" destOrd="0" parTransId="{7E3B214F-3488-4B26-91D6-208798274D5F}" sibTransId="{55846EAD-5436-408A-93FF-E1E1A52B2706}"/>
    <dgm:cxn modelId="{36AC1534-0413-4257-9EB2-F35305DC29EA}" srcId="{162D98A6-657A-486D-B8D9-E06686F30020}" destId="{B5BCAE46-A60F-480E-8DE3-23519A31D785}" srcOrd="2" destOrd="0" parTransId="{3AC740AC-AC27-4F13-B632-7222985EABDB}" sibTransId="{6DF674C2-E7C9-4E43-AF71-682D6D5A544E}"/>
    <dgm:cxn modelId="{C373CA34-A403-4A78-AB16-133D7D7E571C}" srcId="{162D98A6-657A-486D-B8D9-E06686F30020}" destId="{8393BBCE-0570-4E21-8FCF-887B1095C81B}" srcOrd="0" destOrd="0" parTransId="{CF932CDD-DE8C-4D90-A1C1-01A6443AC79B}" sibTransId="{94BA377F-CAC5-4E47-A37B-C0C355B9F456}"/>
    <dgm:cxn modelId="{353FFF8F-30FF-4509-92B8-4FB007092427}" type="presOf" srcId="{162D98A6-657A-486D-B8D9-E06686F30020}" destId="{97CC243B-A566-4522-8721-7684A2BE61C7}" srcOrd="0" destOrd="0" presId="urn:microsoft.com/office/officeart/2018/2/layout/IconVerticalSolidList"/>
    <dgm:cxn modelId="{232AC79D-D495-4E04-A73E-EDCDE92A9FC5}" type="presOf" srcId="{B5BCAE46-A60F-480E-8DE3-23519A31D785}" destId="{536528B7-09F2-43F6-9F55-6AA8583B65C2}" srcOrd="0" destOrd="0" presId="urn:microsoft.com/office/officeart/2018/2/layout/IconVerticalSolidList"/>
    <dgm:cxn modelId="{6B6503AC-6625-4E1E-AA9F-3525C3E2CC3C}" type="presOf" srcId="{D800EB4C-B3A0-4281-B7BD-22BCB4A93723}" destId="{18B17748-2F08-46F5-AD86-35A6677F0B2C}" srcOrd="0" destOrd="0" presId="urn:microsoft.com/office/officeart/2018/2/layout/IconVerticalSolidList"/>
    <dgm:cxn modelId="{FC65D9F9-C536-4FBD-9832-E40D302AC7DC}" type="presOf" srcId="{8393BBCE-0570-4E21-8FCF-887B1095C81B}" destId="{02E9E521-D6D2-466A-90C5-8ABCE426E083}" srcOrd="0" destOrd="0" presId="urn:microsoft.com/office/officeart/2018/2/layout/IconVerticalSolidList"/>
    <dgm:cxn modelId="{A374F599-3147-40FA-A811-FCF37268E415}" type="presParOf" srcId="{97CC243B-A566-4522-8721-7684A2BE61C7}" destId="{60944388-7DC6-4301-8515-2911C2531550}" srcOrd="0" destOrd="0" presId="urn:microsoft.com/office/officeart/2018/2/layout/IconVerticalSolidList"/>
    <dgm:cxn modelId="{FAD6396C-2D12-4ED9-863C-F4388AC0B710}" type="presParOf" srcId="{60944388-7DC6-4301-8515-2911C2531550}" destId="{DB2BBA21-71EB-4E89-AEB3-2BB456E90794}" srcOrd="0" destOrd="0" presId="urn:microsoft.com/office/officeart/2018/2/layout/IconVerticalSolidList"/>
    <dgm:cxn modelId="{2D713594-3E58-48E3-9FB2-953BEF497455}" type="presParOf" srcId="{60944388-7DC6-4301-8515-2911C2531550}" destId="{9AD9539A-1870-44EC-B8EE-11E2823B1BED}" srcOrd="1" destOrd="0" presId="urn:microsoft.com/office/officeart/2018/2/layout/IconVerticalSolidList"/>
    <dgm:cxn modelId="{CC589386-4690-488D-868D-E76E1C54E3D0}" type="presParOf" srcId="{60944388-7DC6-4301-8515-2911C2531550}" destId="{9A694891-0684-49EF-AAD0-53823B29D13C}" srcOrd="2" destOrd="0" presId="urn:microsoft.com/office/officeart/2018/2/layout/IconVerticalSolidList"/>
    <dgm:cxn modelId="{16FA316B-AEA7-45DB-A642-1A2C3CE2250C}" type="presParOf" srcId="{60944388-7DC6-4301-8515-2911C2531550}" destId="{02E9E521-D6D2-466A-90C5-8ABCE426E083}" srcOrd="3" destOrd="0" presId="urn:microsoft.com/office/officeart/2018/2/layout/IconVerticalSolidList"/>
    <dgm:cxn modelId="{D60B373D-6CA2-4795-81FA-2183C64F1EA9}" type="presParOf" srcId="{97CC243B-A566-4522-8721-7684A2BE61C7}" destId="{F24B0210-D56D-4772-9A87-A9A18F2CD693}" srcOrd="1" destOrd="0" presId="urn:microsoft.com/office/officeart/2018/2/layout/IconVerticalSolidList"/>
    <dgm:cxn modelId="{F3E57321-84C2-48E1-A247-250DF3007636}" type="presParOf" srcId="{97CC243B-A566-4522-8721-7684A2BE61C7}" destId="{EDD160B5-799D-4BCD-98C3-71E2FCEA1478}" srcOrd="2" destOrd="0" presId="urn:microsoft.com/office/officeart/2018/2/layout/IconVerticalSolidList"/>
    <dgm:cxn modelId="{2CD7CD5C-F54F-4539-8EC6-E33C6136C7CF}" type="presParOf" srcId="{EDD160B5-799D-4BCD-98C3-71E2FCEA1478}" destId="{9E5E7BA7-3186-4DD9-BB57-7A36CD3E4E78}" srcOrd="0" destOrd="0" presId="urn:microsoft.com/office/officeart/2018/2/layout/IconVerticalSolidList"/>
    <dgm:cxn modelId="{52A4783F-6505-4BC0-BB78-15BA8CEF4694}" type="presParOf" srcId="{EDD160B5-799D-4BCD-98C3-71E2FCEA1478}" destId="{B8C72EA7-BFC7-4B36-9228-A1F30123737F}" srcOrd="1" destOrd="0" presId="urn:microsoft.com/office/officeart/2018/2/layout/IconVerticalSolidList"/>
    <dgm:cxn modelId="{FE932B00-26B2-4481-9C72-7D7A33C6E05B}" type="presParOf" srcId="{EDD160B5-799D-4BCD-98C3-71E2FCEA1478}" destId="{198014F8-3C3D-4AE6-87E4-E1E95EE809ED}" srcOrd="2" destOrd="0" presId="urn:microsoft.com/office/officeart/2018/2/layout/IconVerticalSolidList"/>
    <dgm:cxn modelId="{4AC0546E-33C9-434C-BFC3-6A1317ED70B5}" type="presParOf" srcId="{EDD160B5-799D-4BCD-98C3-71E2FCEA1478}" destId="{18B17748-2F08-46F5-AD86-35A6677F0B2C}" srcOrd="3" destOrd="0" presId="urn:microsoft.com/office/officeart/2018/2/layout/IconVerticalSolidList"/>
    <dgm:cxn modelId="{533569FF-41C4-4C85-9425-FAEE0F9C8B0C}" type="presParOf" srcId="{97CC243B-A566-4522-8721-7684A2BE61C7}" destId="{6E36BC4A-83BB-4B99-80FB-9959BE34AC92}" srcOrd="3" destOrd="0" presId="urn:microsoft.com/office/officeart/2018/2/layout/IconVerticalSolidList"/>
    <dgm:cxn modelId="{A72B04A0-F1EE-417B-986E-837F26D285D5}" type="presParOf" srcId="{97CC243B-A566-4522-8721-7684A2BE61C7}" destId="{72F28763-70C9-4D12-B8AB-29F22D7BD43E}" srcOrd="4" destOrd="0" presId="urn:microsoft.com/office/officeart/2018/2/layout/IconVerticalSolidList"/>
    <dgm:cxn modelId="{AFB8DA27-F27F-4337-8A67-A66D211D4E3C}" type="presParOf" srcId="{72F28763-70C9-4D12-B8AB-29F22D7BD43E}" destId="{F5AD70A2-749F-4A0D-9E17-6E59B84FC000}" srcOrd="0" destOrd="0" presId="urn:microsoft.com/office/officeart/2018/2/layout/IconVerticalSolidList"/>
    <dgm:cxn modelId="{12D3F481-FFAF-4475-A2A1-0F5C6F1861C9}" type="presParOf" srcId="{72F28763-70C9-4D12-B8AB-29F22D7BD43E}" destId="{96825D14-EB20-498B-BE9F-AFC1F2067641}" srcOrd="1" destOrd="0" presId="urn:microsoft.com/office/officeart/2018/2/layout/IconVerticalSolidList"/>
    <dgm:cxn modelId="{756C2653-01E7-40F6-87BE-BE07D593CF9E}" type="presParOf" srcId="{72F28763-70C9-4D12-B8AB-29F22D7BD43E}" destId="{0133ABBC-28F3-490D-ACCD-C51F472377CC}" srcOrd="2" destOrd="0" presId="urn:microsoft.com/office/officeart/2018/2/layout/IconVerticalSolidList"/>
    <dgm:cxn modelId="{3070BA3D-AAA5-461B-932B-88516B5681A3}" type="presParOf" srcId="{72F28763-70C9-4D12-B8AB-29F22D7BD43E}" destId="{536528B7-09F2-43F6-9F55-6AA8583B65C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2D98A6-657A-486D-B8D9-E06686F30020}"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8393BBCE-0570-4E21-8FCF-887B1095C81B}">
      <dgm:prSet/>
      <dgm:spPr/>
      <dgm:t>
        <a:bodyPr/>
        <a:lstStyle/>
        <a:p>
          <a:r>
            <a:rPr lang="ar" b="1" dirty="0"/>
            <a:t>1. معرفة المسؤوليات القانونية</a:t>
          </a:r>
          <a:endParaRPr lang="en-US" dirty="0"/>
        </a:p>
      </dgm:t>
    </dgm:pt>
    <dgm:pt modelId="{CF932CDD-DE8C-4D90-A1C1-01A6443AC79B}" type="parTrans" cxnId="{C373CA34-A403-4A78-AB16-133D7D7E571C}">
      <dgm:prSet/>
      <dgm:spPr/>
      <dgm:t>
        <a:bodyPr/>
        <a:lstStyle/>
        <a:p>
          <a:endParaRPr lang="en-US"/>
        </a:p>
      </dgm:t>
    </dgm:pt>
    <dgm:pt modelId="{94BA377F-CAC5-4E47-A37B-C0C355B9F456}" type="sibTrans" cxnId="{C373CA34-A403-4A78-AB16-133D7D7E571C}">
      <dgm:prSet/>
      <dgm:spPr/>
      <dgm:t>
        <a:bodyPr/>
        <a:lstStyle/>
        <a:p>
          <a:endParaRPr lang="en-US"/>
        </a:p>
      </dgm:t>
    </dgm:pt>
    <dgm:pt modelId="{D800EB4C-B3A0-4281-B7BD-22BCB4A93723}">
      <dgm:prSet/>
      <dgm:spPr/>
      <dgm:t>
        <a:bodyPr/>
        <a:lstStyle/>
        <a:p>
          <a:r>
            <a:rPr lang="ar" b="1" dirty="0"/>
            <a:t>2. حدود الممارسة</a:t>
          </a:r>
          <a:endParaRPr lang="en-US" dirty="0"/>
        </a:p>
      </dgm:t>
    </dgm:pt>
    <dgm:pt modelId="{7E3B214F-3488-4B26-91D6-208798274D5F}" type="parTrans" cxnId="{6E434C27-D1C1-4C98-BF85-607E8AD5D590}">
      <dgm:prSet/>
      <dgm:spPr/>
      <dgm:t>
        <a:bodyPr/>
        <a:lstStyle/>
        <a:p>
          <a:endParaRPr lang="en-US"/>
        </a:p>
      </dgm:t>
    </dgm:pt>
    <dgm:pt modelId="{55846EAD-5436-408A-93FF-E1E1A52B2706}" type="sibTrans" cxnId="{6E434C27-D1C1-4C98-BF85-607E8AD5D590}">
      <dgm:prSet/>
      <dgm:spPr/>
      <dgm:t>
        <a:bodyPr/>
        <a:lstStyle/>
        <a:p>
          <a:endParaRPr lang="en-US"/>
        </a:p>
      </dgm:t>
    </dgm:pt>
    <dgm:pt modelId="{B5BCAE46-A60F-480E-8DE3-23519A31D785}">
      <dgm:prSet/>
      <dgm:spPr/>
      <dgm:t>
        <a:bodyPr/>
        <a:lstStyle/>
        <a:p>
          <a:r>
            <a:rPr lang="ar" b="1" dirty="0"/>
            <a:t>3. الآثار المترتبة على أفعالهم</a:t>
          </a:r>
          <a:endParaRPr lang="en-US" dirty="0"/>
        </a:p>
      </dgm:t>
    </dgm:pt>
    <dgm:pt modelId="{3AC740AC-AC27-4F13-B632-7222985EABDB}" type="parTrans" cxnId="{36AC1534-0413-4257-9EB2-F35305DC29EA}">
      <dgm:prSet/>
      <dgm:spPr/>
      <dgm:t>
        <a:bodyPr/>
        <a:lstStyle/>
        <a:p>
          <a:endParaRPr lang="en-US"/>
        </a:p>
      </dgm:t>
    </dgm:pt>
    <dgm:pt modelId="{6DF674C2-E7C9-4E43-AF71-682D6D5A544E}" type="sibTrans" cxnId="{36AC1534-0413-4257-9EB2-F35305DC29EA}">
      <dgm:prSet/>
      <dgm:spPr/>
      <dgm:t>
        <a:bodyPr/>
        <a:lstStyle/>
        <a:p>
          <a:endParaRPr lang="en-US"/>
        </a:p>
      </dgm:t>
    </dgm:pt>
    <dgm:pt modelId="{97CC243B-A566-4522-8721-7684A2BE61C7}" type="pres">
      <dgm:prSet presAssocID="{162D98A6-657A-486D-B8D9-E06686F30020}" presName="root" presStyleCnt="0">
        <dgm:presLayoutVars>
          <dgm:dir/>
          <dgm:resizeHandles val="exact"/>
        </dgm:presLayoutVars>
      </dgm:prSet>
      <dgm:spPr/>
    </dgm:pt>
    <dgm:pt modelId="{60944388-7DC6-4301-8515-2911C2531550}" type="pres">
      <dgm:prSet presAssocID="{8393BBCE-0570-4E21-8FCF-887B1095C81B}" presName="compNode" presStyleCnt="0"/>
      <dgm:spPr/>
    </dgm:pt>
    <dgm:pt modelId="{DB2BBA21-71EB-4E89-AEB3-2BB456E90794}" type="pres">
      <dgm:prSet presAssocID="{8393BBCE-0570-4E21-8FCF-887B1095C81B}" presName="bgRect" presStyleLbl="bgShp" presStyleIdx="0" presStyleCnt="3"/>
      <dgm:spPr/>
    </dgm:pt>
    <dgm:pt modelId="{9AD9539A-1870-44EC-B8EE-11E2823B1BED}" type="pres">
      <dgm:prSet presAssocID="{8393BBCE-0570-4E21-8FCF-887B1095C81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9A694891-0684-49EF-AAD0-53823B29D13C}" type="pres">
      <dgm:prSet presAssocID="{8393BBCE-0570-4E21-8FCF-887B1095C81B}" presName="spaceRect" presStyleCnt="0"/>
      <dgm:spPr/>
    </dgm:pt>
    <dgm:pt modelId="{02E9E521-D6D2-466A-90C5-8ABCE426E083}" type="pres">
      <dgm:prSet presAssocID="{8393BBCE-0570-4E21-8FCF-887B1095C81B}" presName="parTx" presStyleLbl="revTx" presStyleIdx="0" presStyleCnt="3">
        <dgm:presLayoutVars>
          <dgm:chMax val="0"/>
          <dgm:chPref val="0"/>
        </dgm:presLayoutVars>
      </dgm:prSet>
      <dgm:spPr/>
    </dgm:pt>
    <dgm:pt modelId="{F24B0210-D56D-4772-9A87-A9A18F2CD693}" type="pres">
      <dgm:prSet presAssocID="{94BA377F-CAC5-4E47-A37B-C0C355B9F456}" presName="sibTrans" presStyleCnt="0"/>
      <dgm:spPr/>
    </dgm:pt>
    <dgm:pt modelId="{EDD160B5-799D-4BCD-98C3-71E2FCEA1478}" type="pres">
      <dgm:prSet presAssocID="{D800EB4C-B3A0-4281-B7BD-22BCB4A93723}" presName="compNode" presStyleCnt="0"/>
      <dgm:spPr/>
    </dgm:pt>
    <dgm:pt modelId="{9E5E7BA7-3186-4DD9-BB57-7A36CD3E4E78}" type="pres">
      <dgm:prSet presAssocID="{D800EB4C-B3A0-4281-B7BD-22BCB4A93723}" presName="bgRect" presStyleLbl="bgShp" presStyleIdx="1" presStyleCnt="3"/>
      <dgm:spPr/>
    </dgm:pt>
    <dgm:pt modelId="{B8C72EA7-BFC7-4B36-9228-A1F30123737F}" type="pres">
      <dgm:prSet presAssocID="{D800EB4C-B3A0-4281-B7BD-22BCB4A9372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198014F8-3C3D-4AE6-87E4-E1E95EE809ED}" type="pres">
      <dgm:prSet presAssocID="{D800EB4C-B3A0-4281-B7BD-22BCB4A93723}" presName="spaceRect" presStyleCnt="0"/>
      <dgm:spPr/>
    </dgm:pt>
    <dgm:pt modelId="{18B17748-2F08-46F5-AD86-35A6677F0B2C}" type="pres">
      <dgm:prSet presAssocID="{D800EB4C-B3A0-4281-B7BD-22BCB4A93723}" presName="parTx" presStyleLbl="revTx" presStyleIdx="1" presStyleCnt="3">
        <dgm:presLayoutVars>
          <dgm:chMax val="0"/>
          <dgm:chPref val="0"/>
        </dgm:presLayoutVars>
      </dgm:prSet>
      <dgm:spPr/>
    </dgm:pt>
    <dgm:pt modelId="{6E36BC4A-83BB-4B99-80FB-9959BE34AC92}" type="pres">
      <dgm:prSet presAssocID="{55846EAD-5436-408A-93FF-E1E1A52B2706}" presName="sibTrans" presStyleCnt="0"/>
      <dgm:spPr/>
    </dgm:pt>
    <dgm:pt modelId="{72F28763-70C9-4D12-B8AB-29F22D7BD43E}" type="pres">
      <dgm:prSet presAssocID="{B5BCAE46-A60F-480E-8DE3-23519A31D785}" presName="compNode" presStyleCnt="0"/>
      <dgm:spPr/>
    </dgm:pt>
    <dgm:pt modelId="{F5AD70A2-749F-4A0D-9E17-6E59B84FC000}" type="pres">
      <dgm:prSet presAssocID="{B5BCAE46-A60F-480E-8DE3-23519A31D785}" presName="bgRect" presStyleLbl="bgShp" presStyleIdx="2" presStyleCnt="3"/>
      <dgm:spPr/>
    </dgm:pt>
    <dgm:pt modelId="{96825D14-EB20-498B-BE9F-AFC1F2067641}" type="pres">
      <dgm:prSet presAssocID="{B5BCAE46-A60F-480E-8DE3-23519A31D78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laybook"/>
        </a:ext>
      </dgm:extLst>
    </dgm:pt>
    <dgm:pt modelId="{0133ABBC-28F3-490D-ACCD-C51F472377CC}" type="pres">
      <dgm:prSet presAssocID="{B5BCAE46-A60F-480E-8DE3-23519A31D785}" presName="spaceRect" presStyleCnt="0"/>
      <dgm:spPr/>
    </dgm:pt>
    <dgm:pt modelId="{536528B7-09F2-43F6-9F55-6AA8583B65C2}" type="pres">
      <dgm:prSet presAssocID="{B5BCAE46-A60F-480E-8DE3-23519A31D785}" presName="parTx" presStyleLbl="revTx" presStyleIdx="2" presStyleCnt="3">
        <dgm:presLayoutVars>
          <dgm:chMax val="0"/>
          <dgm:chPref val="0"/>
        </dgm:presLayoutVars>
      </dgm:prSet>
      <dgm:spPr/>
    </dgm:pt>
  </dgm:ptLst>
  <dgm:cxnLst>
    <dgm:cxn modelId="{6E434C27-D1C1-4C98-BF85-607E8AD5D590}" srcId="{162D98A6-657A-486D-B8D9-E06686F30020}" destId="{D800EB4C-B3A0-4281-B7BD-22BCB4A93723}" srcOrd="1" destOrd="0" parTransId="{7E3B214F-3488-4B26-91D6-208798274D5F}" sibTransId="{55846EAD-5436-408A-93FF-E1E1A52B2706}"/>
    <dgm:cxn modelId="{36AC1534-0413-4257-9EB2-F35305DC29EA}" srcId="{162D98A6-657A-486D-B8D9-E06686F30020}" destId="{B5BCAE46-A60F-480E-8DE3-23519A31D785}" srcOrd="2" destOrd="0" parTransId="{3AC740AC-AC27-4F13-B632-7222985EABDB}" sibTransId="{6DF674C2-E7C9-4E43-AF71-682D6D5A544E}"/>
    <dgm:cxn modelId="{C373CA34-A403-4A78-AB16-133D7D7E571C}" srcId="{162D98A6-657A-486D-B8D9-E06686F30020}" destId="{8393BBCE-0570-4E21-8FCF-887B1095C81B}" srcOrd="0" destOrd="0" parTransId="{CF932CDD-DE8C-4D90-A1C1-01A6443AC79B}" sibTransId="{94BA377F-CAC5-4E47-A37B-C0C355B9F456}"/>
    <dgm:cxn modelId="{353FFF8F-30FF-4509-92B8-4FB007092427}" type="presOf" srcId="{162D98A6-657A-486D-B8D9-E06686F30020}" destId="{97CC243B-A566-4522-8721-7684A2BE61C7}" srcOrd="0" destOrd="0" presId="urn:microsoft.com/office/officeart/2018/2/layout/IconVerticalSolidList"/>
    <dgm:cxn modelId="{232AC79D-D495-4E04-A73E-EDCDE92A9FC5}" type="presOf" srcId="{B5BCAE46-A60F-480E-8DE3-23519A31D785}" destId="{536528B7-09F2-43F6-9F55-6AA8583B65C2}" srcOrd="0" destOrd="0" presId="urn:microsoft.com/office/officeart/2018/2/layout/IconVerticalSolidList"/>
    <dgm:cxn modelId="{6B6503AC-6625-4E1E-AA9F-3525C3E2CC3C}" type="presOf" srcId="{D800EB4C-B3A0-4281-B7BD-22BCB4A93723}" destId="{18B17748-2F08-46F5-AD86-35A6677F0B2C}" srcOrd="0" destOrd="0" presId="urn:microsoft.com/office/officeart/2018/2/layout/IconVerticalSolidList"/>
    <dgm:cxn modelId="{FC65D9F9-C536-4FBD-9832-E40D302AC7DC}" type="presOf" srcId="{8393BBCE-0570-4E21-8FCF-887B1095C81B}" destId="{02E9E521-D6D2-466A-90C5-8ABCE426E083}" srcOrd="0" destOrd="0" presId="urn:microsoft.com/office/officeart/2018/2/layout/IconVerticalSolidList"/>
    <dgm:cxn modelId="{A374F599-3147-40FA-A811-FCF37268E415}" type="presParOf" srcId="{97CC243B-A566-4522-8721-7684A2BE61C7}" destId="{60944388-7DC6-4301-8515-2911C2531550}" srcOrd="0" destOrd="0" presId="urn:microsoft.com/office/officeart/2018/2/layout/IconVerticalSolidList"/>
    <dgm:cxn modelId="{FAD6396C-2D12-4ED9-863C-F4388AC0B710}" type="presParOf" srcId="{60944388-7DC6-4301-8515-2911C2531550}" destId="{DB2BBA21-71EB-4E89-AEB3-2BB456E90794}" srcOrd="0" destOrd="0" presId="urn:microsoft.com/office/officeart/2018/2/layout/IconVerticalSolidList"/>
    <dgm:cxn modelId="{2D713594-3E58-48E3-9FB2-953BEF497455}" type="presParOf" srcId="{60944388-7DC6-4301-8515-2911C2531550}" destId="{9AD9539A-1870-44EC-B8EE-11E2823B1BED}" srcOrd="1" destOrd="0" presId="urn:microsoft.com/office/officeart/2018/2/layout/IconVerticalSolidList"/>
    <dgm:cxn modelId="{CC589386-4690-488D-868D-E76E1C54E3D0}" type="presParOf" srcId="{60944388-7DC6-4301-8515-2911C2531550}" destId="{9A694891-0684-49EF-AAD0-53823B29D13C}" srcOrd="2" destOrd="0" presId="urn:microsoft.com/office/officeart/2018/2/layout/IconVerticalSolidList"/>
    <dgm:cxn modelId="{16FA316B-AEA7-45DB-A642-1A2C3CE2250C}" type="presParOf" srcId="{60944388-7DC6-4301-8515-2911C2531550}" destId="{02E9E521-D6D2-466A-90C5-8ABCE426E083}" srcOrd="3" destOrd="0" presId="urn:microsoft.com/office/officeart/2018/2/layout/IconVerticalSolidList"/>
    <dgm:cxn modelId="{D60B373D-6CA2-4795-81FA-2183C64F1EA9}" type="presParOf" srcId="{97CC243B-A566-4522-8721-7684A2BE61C7}" destId="{F24B0210-D56D-4772-9A87-A9A18F2CD693}" srcOrd="1" destOrd="0" presId="urn:microsoft.com/office/officeart/2018/2/layout/IconVerticalSolidList"/>
    <dgm:cxn modelId="{F3E57321-84C2-48E1-A247-250DF3007636}" type="presParOf" srcId="{97CC243B-A566-4522-8721-7684A2BE61C7}" destId="{EDD160B5-799D-4BCD-98C3-71E2FCEA1478}" srcOrd="2" destOrd="0" presId="urn:microsoft.com/office/officeart/2018/2/layout/IconVerticalSolidList"/>
    <dgm:cxn modelId="{2CD7CD5C-F54F-4539-8EC6-E33C6136C7CF}" type="presParOf" srcId="{EDD160B5-799D-4BCD-98C3-71E2FCEA1478}" destId="{9E5E7BA7-3186-4DD9-BB57-7A36CD3E4E78}" srcOrd="0" destOrd="0" presId="urn:microsoft.com/office/officeart/2018/2/layout/IconVerticalSolidList"/>
    <dgm:cxn modelId="{52A4783F-6505-4BC0-BB78-15BA8CEF4694}" type="presParOf" srcId="{EDD160B5-799D-4BCD-98C3-71E2FCEA1478}" destId="{B8C72EA7-BFC7-4B36-9228-A1F30123737F}" srcOrd="1" destOrd="0" presId="urn:microsoft.com/office/officeart/2018/2/layout/IconVerticalSolidList"/>
    <dgm:cxn modelId="{FE932B00-26B2-4481-9C72-7D7A33C6E05B}" type="presParOf" srcId="{EDD160B5-799D-4BCD-98C3-71E2FCEA1478}" destId="{198014F8-3C3D-4AE6-87E4-E1E95EE809ED}" srcOrd="2" destOrd="0" presId="urn:microsoft.com/office/officeart/2018/2/layout/IconVerticalSolidList"/>
    <dgm:cxn modelId="{4AC0546E-33C9-434C-BFC3-6A1317ED70B5}" type="presParOf" srcId="{EDD160B5-799D-4BCD-98C3-71E2FCEA1478}" destId="{18B17748-2F08-46F5-AD86-35A6677F0B2C}" srcOrd="3" destOrd="0" presId="urn:microsoft.com/office/officeart/2018/2/layout/IconVerticalSolidList"/>
    <dgm:cxn modelId="{533569FF-41C4-4C85-9425-FAEE0F9C8B0C}" type="presParOf" srcId="{97CC243B-A566-4522-8721-7684A2BE61C7}" destId="{6E36BC4A-83BB-4B99-80FB-9959BE34AC92}" srcOrd="3" destOrd="0" presId="urn:microsoft.com/office/officeart/2018/2/layout/IconVerticalSolidList"/>
    <dgm:cxn modelId="{A72B04A0-F1EE-417B-986E-837F26D285D5}" type="presParOf" srcId="{97CC243B-A566-4522-8721-7684A2BE61C7}" destId="{72F28763-70C9-4D12-B8AB-29F22D7BD43E}" srcOrd="4" destOrd="0" presId="urn:microsoft.com/office/officeart/2018/2/layout/IconVerticalSolidList"/>
    <dgm:cxn modelId="{AFB8DA27-F27F-4337-8A67-A66D211D4E3C}" type="presParOf" srcId="{72F28763-70C9-4D12-B8AB-29F22D7BD43E}" destId="{F5AD70A2-749F-4A0D-9E17-6E59B84FC000}" srcOrd="0" destOrd="0" presId="urn:microsoft.com/office/officeart/2018/2/layout/IconVerticalSolidList"/>
    <dgm:cxn modelId="{12D3F481-FFAF-4475-A2A1-0F5C6F1861C9}" type="presParOf" srcId="{72F28763-70C9-4D12-B8AB-29F22D7BD43E}" destId="{96825D14-EB20-498B-BE9F-AFC1F2067641}" srcOrd="1" destOrd="0" presId="urn:microsoft.com/office/officeart/2018/2/layout/IconVerticalSolidList"/>
    <dgm:cxn modelId="{756C2653-01E7-40F6-87BE-BE07D593CF9E}" type="presParOf" srcId="{72F28763-70C9-4D12-B8AB-29F22D7BD43E}" destId="{0133ABBC-28F3-490D-ACCD-C51F472377CC}" srcOrd="2" destOrd="0" presId="urn:microsoft.com/office/officeart/2018/2/layout/IconVerticalSolidList"/>
    <dgm:cxn modelId="{3070BA3D-AAA5-461B-932B-88516B5681A3}" type="presParOf" srcId="{72F28763-70C9-4D12-B8AB-29F22D7BD43E}" destId="{536528B7-09F2-43F6-9F55-6AA8583B65C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BBA21-71EB-4E89-AEB3-2BB456E90794}">
      <dsp:nvSpPr>
        <dsp:cNvPr id="0" name=""/>
        <dsp:cNvSpPr/>
      </dsp:nvSpPr>
      <dsp:spPr>
        <a:xfrm>
          <a:off x="0" y="718"/>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D9539A-1870-44EC-B8EE-11E2823B1BED}">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E9E521-D6D2-466A-90C5-8ABCE426E083}">
      <dsp:nvSpPr>
        <dsp:cNvPr id="0" name=""/>
        <dsp:cNvSpPr/>
      </dsp:nvSpPr>
      <dsp:spPr>
        <a:xfrm>
          <a:off x="1941716" y="718"/>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b="1" kern="1200" dirty="0"/>
            <a:t>1. Knowledge of legal responsibilities</a:t>
          </a:r>
          <a:endParaRPr lang="en-US" sz="2500" kern="1200" dirty="0"/>
        </a:p>
      </dsp:txBody>
      <dsp:txXfrm>
        <a:off x="1941716" y="718"/>
        <a:ext cx="2943486" cy="1681139"/>
      </dsp:txXfrm>
    </dsp:sp>
    <dsp:sp modelId="{9E5E7BA7-3186-4DD9-BB57-7A36CD3E4E78}">
      <dsp:nvSpPr>
        <dsp:cNvPr id="0" name=""/>
        <dsp:cNvSpPr/>
      </dsp:nvSpPr>
      <dsp:spPr>
        <a:xfrm>
          <a:off x="0" y="2102143"/>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C72EA7-BFC7-4B36-9228-A1F30123737F}">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B17748-2F08-46F5-AD86-35A6677F0B2C}">
      <dsp:nvSpPr>
        <dsp:cNvPr id="0" name=""/>
        <dsp:cNvSpPr/>
      </dsp:nvSpPr>
      <dsp:spPr>
        <a:xfrm>
          <a:off x="1941716" y="2102143"/>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b="1" kern="1200" dirty="0"/>
            <a:t>2. Limitations of practice</a:t>
          </a:r>
          <a:endParaRPr lang="en-US" sz="2500" kern="1200" dirty="0"/>
        </a:p>
      </dsp:txBody>
      <dsp:txXfrm>
        <a:off x="1941716" y="2102143"/>
        <a:ext cx="2943486" cy="1681139"/>
      </dsp:txXfrm>
    </dsp:sp>
    <dsp:sp modelId="{F5AD70A2-749F-4A0D-9E17-6E59B84FC000}">
      <dsp:nvSpPr>
        <dsp:cNvPr id="0" name=""/>
        <dsp:cNvSpPr/>
      </dsp:nvSpPr>
      <dsp:spPr>
        <a:xfrm>
          <a:off x="0" y="4203567"/>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825D14-EB20-498B-BE9F-AFC1F2067641}">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6528B7-09F2-43F6-9F55-6AA8583B65C2}">
      <dsp:nvSpPr>
        <dsp:cNvPr id="0" name=""/>
        <dsp:cNvSpPr/>
      </dsp:nvSpPr>
      <dsp:spPr>
        <a:xfrm>
          <a:off x="1941716" y="4203567"/>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en-US" sz="2500" b="1" kern="1200" dirty="0"/>
            <a:t>3. Implications of their actions</a:t>
          </a:r>
          <a:endParaRPr lang="en-US" sz="2500" kern="1200" dirty="0"/>
        </a:p>
      </dsp:txBody>
      <dsp:txXfrm>
        <a:off x="1941716" y="4203567"/>
        <a:ext cx="2943486" cy="168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BBA21-71EB-4E89-AEB3-2BB456E90794}">
      <dsp:nvSpPr>
        <dsp:cNvPr id="0" name=""/>
        <dsp:cNvSpPr/>
      </dsp:nvSpPr>
      <dsp:spPr>
        <a:xfrm>
          <a:off x="0" y="718"/>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D9539A-1870-44EC-B8EE-11E2823B1BED}">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E9E521-D6D2-466A-90C5-8ABCE426E083}">
      <dsp:nvSpPr>
        <dsp:cNvPr id="0" name=""/>
        <dsp:cNvSpPr/>
      </dsp:nvSpPr>
      <dsp:spPr>
        <a:xfrm>
          <a:off x="1941716" y="718"/>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ar" sz="2500" b="1" kern="1200" dirty="0"/>
            <a:t>1. معرفة المسؤوليات القانونية</a:t>
          </a:r>
          <a:endParaRPr lang="en-US" sz="2500" kern="1200" dirty="0"/>
        </a:p>
      </dsp:txBody>
      <dsp:txXfrm>
        <a:off x="1941716" y="718"/>
        <a:ext cx="2943486" cy="1681139"/>
      </dsp:txXfrm>
    </dsp:sp>
    <dsp:sp modelId="{9E5E7BA7-3186-4DD9-BB57-7A36CD3E4E78}">
      <dsp:nvSpPr>
        <dsp:cNvPr id="0" name=""/>
        <dsp:cNvSpPr/>
      </dsp:nvSpPr>
      <dsp:spPr>
        <a:xfrm>
          <a:off x="0" y="2102143"/>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C72EA7-BFC7-4B36-9228-A1F30123737F}">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B17748-2F08-46F5-AD86-35A6677F0B2C}">
      <dsp:nvSpPr>
        <dsp:cNvPr id="0" name=""/>
        <dsp:cNvSpPr/>
      </dsp:nvSpPr>
      <dsp:spPr>
        <a:xfrm>
          <a:off x="1941716" y="2102143"/>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ar" sz="2500" b="1" kern="1200" dirty="0"/>
            <a:t>2. حدود الممارسة</a:t>
          </a:r>
          <a:endParaRPr lang="en-US" sz="2500" kern="1200" dirty="0"/>
        </a:p>
      </dsp:txBody>
      <dsp:txXfrm>
        <a:off x="1941716" y="2102143"/>
        <a:ext cx="2943486" cy="1681139"/>
      </dsp:txXfrm>
    </dsp:sp>
    <dsp:sp modelId="{F5AD70A2-749F-4A0D-9E17-6E59B84FC000}">
      <dsp:nvSpPr>
        <dsp:cNvPr id="0" name=""/>
        <dsp:cNvSpPr/>
      </dsp:nvSpPr>
      <dsp:spPr>
        <a:xfrm>
          <a:off x="0" y="4203567"/>
          <a:ext cx="48852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825D14-EB20-498B-BE9F-AFC1F2067641}">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6528B7-09F2-43F6-9F55-6AA8583B65C2}">
      <dsp:nvSpPr>
        <dsp:cNvPr id="0" name=""/>
        <dsp:cNvSpPr/>
      </dsp:nvSpPr>
      <dsp:spPr>
        <a:xfrm>
          <a:off x="1941716" y="4203567"/>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90000"/>
            </a:lnSpc>
            <a:spcBef>
              <a:spcPct val="0"/>
            </a:spcBef>
            <a:spcAft>
              <a:spcPct val="35000"/>
            </a:spcAft>
            <a:buNone/>
          </a:pPr>
          <a:r>
            <a:rPr lang="ar" sz="2500" b="1" kern="1200" dirty="0"/>
            <a:t>3. الآثار المترتبة على أفعالهم</a:t>
          </a:r>
          <a:endParaRPr lang="en-US" sz="2500" kern="1200" dirty="0"/>
        </a:p>
      </dsp:txBody>
      <dsp:txXfrm>
        <a:off x="1941716" y="4203567"/>
        <a:ext cx="2943486" cy="16811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E67B8DA-E33C-49D7-A937-ACF196026BB0}" type="datetimeFigureOut">
              <a:rPr lang="en-US" smtClean="0"/>
              <a:pPr/>
              <a:t>6/21/22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5F1BC-961E-4CCF-B097-9BE75D5BB3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7B8DA-E33C-49D7-A937-ACF196026BB0}" type="datetimeFigureOut">
              <a:rPr lang="en-US" smtClean="0"/>
              <a:pPr/>
              <a:t>6/21/22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5F1BC-961E-4CCF-B097-9BE75D5BB3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7B8DA-E33C-49D7-A937-ACF196026BB0}" type="datetimeFigureOut">
              <a:rPr lang="en-US" smtClean="0"/>
              <a:pPr/>
              <a:t>6/21/22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5F1BC-961E-4CCF-B097-9BE75D5BB3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67B8DA-E33C-49D7-A937-ACF196026BB0}" type="datetimeFigureOut">
              <a:rPr lang="en-US" smtClean="0"/>
              <a:pPr/>
              <a:t>6/21/22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5F1BC-961E-4CCF-B097-9BE75D5BB3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67B8DA-E33C-49D7-A937-ACF196026BB0}" type="datetimeFigureOut">
              <a:rPr lang="en-US" smtClean="0"/>
              <a:pPr/>
              <a:t>6/21/22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5F1BC-961E-4CCF-B097-9BE75D5BB3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67B8DA-E33C-49D7-A937-ACF196026BB0}" type="datetimeFigureOut">
              <a:rPr lang="en-US" smtClean="0"/>
              <a:pPr/>
              <a:t>6/21/22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5F1BC-961E-4CCF-B097-9BE75D5BB3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67B8DA-E33C-49D7-A937-ACF196026BB0}" type="datetimeFigureOut">
              <a:rPr lang="en-US" smtClean="0"/>
              <a:pPr/>
              <a:t>6/21/22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05F1BC-961E-4CCF-B097-9BE75D5BB3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67B8DA-E33C-49D7-A937-ACF196026BB0}" type="datetimeFigureOut">
              <a:rPr lang="en-US" smtClean="0"/>
              <a:pPr/>
              <a:t>6/21/22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05F1BC-961E-4CCF-B097-9BE75D5BB3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7B8DA-E33C-49D7-A937-ACF196026BB0}" type="datetimeFigureOut">
              <a:rPr lang="en-US" smtClean="0"/>
              <a:pPr/>
              <a:t>6/21/22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05F1BC-961E-4CCF-B097-9BE75D5BB3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67B8DA-E33C-49D7-A937-ACF196026BB0}" type="datetimeFigureOut">
              <a:rPr lang="en-US" smtClean="0"/>
              <a:pPr/>
              <a:t>6/21/22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5F1BC-961E-4CCF-B097-9BE75D5BB3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67B8DA-E33C-49D7-A937-ACF196026BB0}" type="datetimeFigureOut">
              <a:rPr lang="en-US" smtClean="0"/>
              <a:pPr/>
              <a:t>6/21/22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5F1BC-961E-4CCF-B097-9BE75D5BB3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7B8DA-E33C-49D7-A937-ACF196026BB0}" type="datetimeFigureOut">
              <a:rPr lang="en-US" smtClean="0"/>
              <a:pPr/>
              <a:t>6/21/22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05F1BC-961E-4CCF-B097-9BE75D5BB3C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1000" r="-5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0"/>
            <a:ext cx="8640960" cy="936104"/>
          </a:xfrm>
          <a:solidFill>
            <a:schemeClr val="accent6">
              <a:lumMod val="40000"/>
              <a:lumOff val="60000"/>
            </a:schemeClr>
          </a:solidFill>
        </p:spPr>
        <p:txBody>
          <a:bodyPr>
            <a:normAutofit fontScale="90000"/>
          </a:bodyPr>
          <a:lstStyle/>
          <a:p>
            <a:r>
              <a:rPr lang="en-GB" b="1" dirty="0">
                <a:effectLst>
                  <a:outerShdw blurRad="38100" dist="38100" dir="2700000" algn="tl">
                    <a:srgbClr val="000000">
                      <a:alpha val="43137"/>
                    </a:srgbClr>
                  </a:outerShdw>
                </a:effectLst>
              </a:rPr>
              <a:t>Legal and Ethical Issues in Healthcare</a:t>
            </a:r>
            <a:endParaRPr lang="en-US" b="1" dirty="0">
              <a:effectLst>
                <a:outerShdw blurRad="38100" dist="38100" dir="2700000" algn="tl">
                  <a:srgbClr val="000000">
                    <a:alpha val="43137"/>
                  </a:srgbClr>
                </a:outerShdw>
              </a:effectLst>
            </a:endParaRPr>
          </a:p>
        </p:txBody>
      </p:sp>
      <p:sp>
        <p:nvSpPr>
          <p:cNvPr id="5" name="Subtitle 2"/>
          <p:cNvSpPr>
            <a:spLocks noGrp="1"/>
          </p:cNvSpPr>
          <p:nvPr>
            <p:ph type="subTitle" idx="1"/>
          </p:nvPr>
        </p:nvSpPr>
        <p:spPr>
          <a:xfrm>
            <a:off x="14068" y="5445224"/>
            <a:ext cx="4701948" cy="1412776"/>
          </a:xfrm>
        </p:spPr>
        <p:txBody>
          <a:bodyPr>
            <a:normAutofit fontScale="70000" lnSpcReduction="20000"/>
          </a:bodyPr>
          <a:lstStyle/>
          <a:p>
            <a:r>
              <a:rPr lang="en-US" b="1" dirty="0">
                <a:solidFill>
                  <a:srgbClr val="002060"/>
                </a:solidFill>
              </a:rPr>
              <a:t>Dr. Israa Al-Rawashdeh MD, MPH, PhD</a:t>
            </a:r>
          </a:p>
          <a:p>
            <a:r>
              <a:rPr lang="en-US" b="1" dirty="0">
                <a:solidFill>
                  <a:srgbClr val="002060"/>
                </a:solidFill>
              </a:rPr>
              <a:t>Faculty of Medicine</a:t>
            </a:r>
          </a:p>
          <a:p>
            <a:r>
              <a:rPr lang="en-US" b="1" dirty="0">
                <a:solidFill>
                  <a:srgbClr val="002060"/>
                </a:solidFill>
              </a:rPr>
              <a:t>Mutah University</a:t>
            </a:r>
          </a:p>
          <a:p>
            <a:r>
              <a:rPr lang="en-US" b="1" dirty="0">
                <a:solidFill>
                  <a:srgbClr val="002060"/>
                </a:solidFill>
              </a:rPr>
              <a:t>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p:txBody>
          <a:bodyPr/>
          <a:lstStyle/>
          <a:p>
            <a:fld id="{F0DA2A75-471D-4289-A2F3-85F4A3DE4B1C}" type="slidenum">
              <a:rPr lang="en-US"/>
              <a:pPr/>
              <a:t>10</a:t>
            </a:fld>
            <a:endParaRPr lang="en-US"/>
          </a:p>
        </p:txBody>
      </p:sp>
      <p:sp>
        <p:nvSpPr>
          <p:cNvPr id="478212" name="Rectangle 4"/>
          <p:cNvSpPr>
            <a:spLocks noGrp="1" noChangeArrowheads="1"/>
          </p:cNvSpPr>
          <p:nvPr>
            <p:ph type="title" idx="4294967295"/>
          </p:nvPr>
        </p:nvSpPr>
        <p:spPr>
          <a:xfrm>
            <a:off x="381000" y="533400"/>
            <a:ext cx="8229600" cy="1143000"/>
          </a:xfrm>
          <a:noFill/>
          <a:ln/>
        </p:spPr>
        <p:txBody>
          <a:bodyPr/>
          <a:lstStyle/>
          <a:p>
            <a:r>
              <a:rPr lang="en-US" sz="4800" b="1" dirty="0"/>
              <a:t>Medical Law and Ethics</a:t>
            </a:r>
            <a:endParaRPr lang="en-US" sz="3200" b="1" dirty="0"/>
          </a:p>
        </p:txBody>
      </p:sp>
      <p:sp>
        <p:nvSpPr>
          <p:cNvPr id="478213" name="Line 5"/>
          <p:cNvSpPr>
            <a:spLocks noChangeShapeType="1"/>
          </p:cNvSpPr>
          <p:nvPr/>
        </p:nvSpPr>
        <p:spPr bwMode="auto">
          <a:xfrm>
            <a:off x="685800" y="2819400"/>
            <a:ext cx="7696200" cy="0"/>
          </a:xfrm>
          <a:prstGeom prst="line">
            <a:avLst/>
          </a:prstGeom>
          <a:noFill/>
          <a:ln w="57150">
            <a:solidFill>
              <a:schemeClr val="tx1"/>
            </a:solidFill>
            <a:round/>
            <a:headEnd/>
            <a:tailEnd/>
          </a:ln>
          <a:effectLst/>
        </p:spPr>
        <p:txBody>
          <a:bodyPr/>
          <a:lstStyle/>
          <a:p>
            <a:endParaRPr lang="en-US"/>
          </a:p>
        </p:txBody>
      </p:sp>
      <p:sp>
        <p:nvSpPr>
          <p:cNvPr id="478214" name="WordArt 6"/>
          <p:cNvSpPr>
            <a:spLocks noChangeArrowheads="1" noChangeShapeType="1" noTextEdit="1"/>
          </p:cNvSpPr>
          <p:nvPr/>
        </p:nvSpPr>
        <p:spPr bwMode="auto">
          <a:xfrm>
            <a:off x="827584" y="1772816"/>
            <a:ext cx="1472208" cy="808459"/>
          </a:xfrm>
          <a:prstGeom prst="rect">
            <a:avLst/>
          </a:prstGeom>
        </p:spPr>
        <p:txBody>
          <a:bodyPr wrap="none" fromWordArt="1">
            <a:prstTxWarp prst="textPlain">
              <a:avLst>
                <a:gd name="adj" fmla="val 50000"/>
              </a:avLst>
            </a:prstTxWarp>
          </a:bodyPr>
          <a:lstStyle/>
          <a:p>
            <a:pPr algn="ctr"/>
            <a:r>
              <a:rPr lang="en-US" sz="3600" kern="10" dirty="0">
                <a:ln w="9525">
                  <a:solidFill>
                    <a:schemeClr val="tx1"/>
                  </a:solidFill>
                  <a:round/>
                  <a:headEnd/>
                  <a:tailEnd/>
                </a:ln>
                <a:solidFill>
                  <a:srgbClr val="FF0000"/>
                </a:solidFill>
                <a:effectLst>
                  <a:outerShdw dist="45791" dir="2021404" algn="ctr" rotWithShape="0">
                    <a:srgbClr val="B2B2B2">
                      <a:alpha val="80000"/>
                    </a:srgbClr>
                  </a:outerShdw>
                </a:effectLst>
                <a:latin typeface="Times New Roman"/>
                <a:cs typeface="Times New Roman"/>
              </a:rPr>
              <a:t>Law</a:t>
            </a:r>
          </a:p>
        </p:txBody>
      </p:sp>
      <p:sp>
        <p:nvSpPr>
          <p:cNvPr id="478215" name="WordArt 7"/>
          <p:cNvSpPr>
            <a:spLocks noChangeArrowheads="1" noChangeShapeType="1" noTextEdit="1"/>
          </p:cNvSpPr>
          <p:nvPr/>
        </p:nvSpPr>
        <p:spPr bwMode="auto">
          <a:xfrm>
            <a:off x="6196136" y="1849836"/>
            <a:ext cx="1613992" cy="807640"/>
          </a:xfrm>
          <a:prstGeom prst="rect">
            <a:avLst/>
          </a:prstGeom>
        </p:spPr>
        <p:txBody>
          <a:bodyPr wrap="none" fromWordArt="1">
            <a:prstTxWarp prst="textPlain">
              <a:avLst>
                <a:gd name="adj" fmla="val 50000"/>
              </a:avLst>
            </a:prstTxWarp>
          </a:bodyPr>
          <a:lstStyle/>
          <a:p>
            <a:pPr algn="ctr"/>
            <a:r>
              <a:rPr lang="en-US" sz="3600" kern="10" dirty="0">
                <a:ln w="9525">
                  <a:solidFill>
                    <a:schemeClr val="tx1"/>
                  </a:solidFill>
                  <a:round/>
                  <a:headEnd/>
                  <a:tailEnd/>
                </a:ln>
                <a:solidFill>
                  <a:srgbClr val="FF0000"/>
                </a:solidFill>
                <a:effectLst>
                  <a:outerShdw dist="45791" dir="2021404" algn="ctr" rotWithShape="0">
                    <a:srgbClr val="B2B2B2">
                      <a:alpha val="80000"/>
                    </a:srgbClr>
                  </a:outerShdw>
                </a:effectLst>
                <a:latin typeface="Times New Roman"/>
                <a:cs typeface="Times New Roman"/>
              </a:rPr>
              <a:t>Ethics</a:t>
            </a:r>
          </a:p>
        </p:txBody>
      </p:sp>
      <p:sp>
        <p:nvSpPr>
          <p:cNvPr id="478216" name="Text Box 8"/>
          <p:cNvSpPr txBox="1">
            <a:spLocks noChangeArrowheads="1"/>
          </p:cNvSpPr>
          <p:nvPr/>
        </p:nvSpPr>
        <p:spPr bwMode="auto">
          <a:xfrm>
            <a:off x="323528" y="2852936"/>
            <a:ext cx="2835275" cy="830997"/>
          </a:xfrm>
          <a:prstGeom prst="rect">
            <a:avLst/>
          </a:prstGeom>
          <a:noFill/>
          <a:ln w="9525">
            <a:noFill/>
            <a:miter lim="800000"/>
            <a:headEnd/>
            <a:tailEnd/>
          </a:ln>
          <a:effectLst/>
        </p:spPr>
        <p:txBody>
          <a:bodyPr>
            <a:spAutoFit/>
          </a:bodyPr>
          <a:lstStyle/>
          <a:p>
            <a:r>
              <a:rPr lang="en-US" sz="2400" dirty="0"/>
              <a:t>A </a:t>
            </a:r>
            <a:r>
              <a:rPr lang="en-US" sz="2400" b="1" i="1" dirty="0"/>
              <a:t>law</a:t>
            </a:r>
            <a:r>
              <a:rPr lang="en-US" sz="2400" dirty="0"/>
              <a:t> is a rule of conduct or action.</a:t>
            </a:r>
          </a:p>
        </p:txBody>
      </p:sp>
      <p:sp>
        <p:nvSpPr>
          <p:cNvPr id="478217" name="Text Box 9"/>
          <p:cNvSpPr txBox="1">
            <a:spLocks noChangeArrowheads="1"/>
          </p:cNvSpPr>
          <p:nvPr/>
        </p:nvSpPr>
        <p:spPr bwMode="auto">
          <a:xfrm>
            <a:off x="5638800" y="2895600"/>
            <a:ext cx="2987675" cy="830997"/>
          </a:xfrm>
          <a:prstGeom prst="rect">
            <a:avLst/>
          </a:prstGeom>
          <a:noFill/>
          <a:ln w="9525">
            <a:noFill/>
            <a:miter lim="800000"/>
            <a:headEnd/>
            <a:tailEnd/>
          </a:ln>
          <a:effectLst/>
        </p:spPr>
        <p:txBody>
          <a:bodyPr>
            <a:spAutoFit/>
          </a:bodyPr>
          <a:lstStyle/>
          <a:p>
            <a:r>
              <a:rPr lang="en-US" sz="2400" b="1" i="1" dirty="0"/>
              <a:t>Ethics</a:t>
            </a:r>
            <a:r>
              <a:rPr lang="en-US" sz="2400" dirty="0"/>
              <a:t> is a standard of behavior.</a:t>
            </a:r>
          </a:p>
        </p:txBody>
      </p:sp>
      <p:sp>
        <p:nvSpPr>
          <p:cNvPr id="478219" name="Text Box 11"/>
          <p:cNvSpPr txBox="1">
            <a:spLocks noChangeArrowheads="1"/>
          </p:cNvSpPr>
          <p:nvPr/>
        </p:nvSpPr>
        <p:spPr bwMode="auto">
          <a:xfrm>
            <a:off x="323528" y="3717032"/>
            <a:ext cx="3216275" cy="1200329"/>
          </a:xfrm>
          <a:prstGeom prst="rect">
            <a:avLst/>
          </a:prstGeom>
          <a:noFill/>
          <a:ln w="9525">
            <a:noFill/>
            <a:miter lim="800000"/>
            <a:headEnd/>
            <a:tailEnd/>
          </a:ln>
          <a:effectLst/>
        </p:spPr>
        <p:txBody>
          <a:bodyPr>
            <a:spAutoFit/>
          </a:bodyPr>
          <a:lstStyle/>
          <a:p>
            <a:r>
              <a:rPr lang="en-US" sz="2400" dirty="0"/>
              <a:t>Governments enact laws to maintain order and public safety.</a:t>
            </a:r>
          </a:p>
        </p:txBody>
      </p:sp>
      <p:sp>
        <p:nvSpPr>
          <p:cNvPr id="478220" name="Text Box 12"/>
          <p:cNvSpPr txBox="1">
            <a:spLocks noChangeArrowheads="1"/>
          </p:cNvSpPr>
          <p:nvPr/>
        </p:nvSpPr>
        <p:spPr bwMode="auto">
          <a:xfrm>
            <a:off x="5580112" y="3573016"/>
            <a:ext cx="3140075" cy="1373188"/>
          </a:xfrm>
          <a:prstGeom prst="rect">
            <a:avLst/>
          </a:prstGeom>
          <a:noFill/>
          <a:ln w="9525">
            <a:noFill/>
            <a:miter lim="800000"/>
            <a:headEnd/>
            <a:tailEnd/>
          </a:ln>
          <a:effectLst/>
        </p:spPr>
        <p:txBody>
          <a:bodyPr>
            <a:spAutoFit/>
          </a:bodyPr>
          <a:lstStyle/>
          <a:p>
            <a:r>
              <a:rPr lang="en-US" sz="2800" b="1" i="1" dirty="0"/>
              <a:t>Moral values</a:t>
            </a:r>
            <a:r>
              <a:rPr lang="en-US" sz="2800" dirty="0"/>
              <a:t> serve as the basis for ethical conduct. </a:t>
            </a:r>
          </a:p>
        </p:txBody>
      </p:sp>
      <p:sp>
        <p:nvSpPr>
          <p:cNvPr id="478222" name="Text Box 14"/>
          <p:cNvSpPr txBox="1">
            <a:spLocks noChangeArrowheads="1"/>
          </p:cNvSpPr>
          <p:nvPr/>
        </p:nvSpPr>
        <p:spPr bwMode="auto">
          <a:xfrm>
            <a:off x="323528" y="4941168"/>
            <a:ext cx="3521075" cy="1373187"/>
          </a:xfrm>
          <a:prstGeom prst="rect">
            <a:avLst/>
          </a:prstGeom>
          <a:noFill/>
          <a:ln w="9525">
            <a:noFill/>
            <a:miter lim="800000"/>
            <a:headEnd/>
            <a:tailEnd/>
          </a:ln>
          <a:effectLst/>
        </p:spPr>
        <p:txBody>
          <a:bodyPr>
            <a:spAutoFit/>
          </a:bodyPr>
          <a:lstStyle/>
          <a:p>
            <a:r>
              <a:rPr lang="en-US" sz="2800" dirty="0"/>
              <a:t>Criminal and civil laws </a:t>
            </a:r>
            <a:r>
              <a:rPr lang="en-GB" sz="2800" dirty="0"/>
              <a:t>apply</a:t>
            </a:r>
            <a:r>
              <a:rPr lang="en-US" sz="2800" dirty="0"/>
              <a:t> to health care practitioners.    </a:t>
            </a:r>
          </a:p>
        </p:txBody>
      </p:sp>
      <p:sp>
        <p:nvSpPr>
          <p:cNvPr id="478223" name="Text Box 15"/>
          <p:cNvSpPr txBox="1">
            <a:spLocks noChangeArrowheads="1"/>
          </p:cNvSpPr>
          <p:nvPr/>
        </p:nvSpPr>
        <p:spPr bwMode="auto">
          <a:xfrm>
            <a:off x="5580112" y="4869160"/>
            <a:ext cx="3216275" cy="1800225"/>
          </a:xfrm>
          <a:prstGeom prst="rect">
            <a:avLst/>
          </a:prstGeom>
          <a:noFill/>
          <a:ln w="9525">
            <a:noFill/>
            <a:miter lim="800000"/>
            <a:headEnd/>
            <a:tailEnd/>
          </a:ln>
          <a:effectLst/>
        </p:spPr>
        <p:txBody>
          <a:bodyPr>
            <a:spAutoFit/>
          </a:bodyPr>
          <a:lstStyle/>
          <a:p>
            <a:r>
              <a:rPr lang="en-US" sz="2800" dirty="0"/>
              <a:t>Family, culture, and  society help form individual’s moral values. </a:t>
            </a:r>
          </a:p>
        </p:txBody>
      </p:sp>
      <p:sp>
        <p:nvSpPr>
          <p:cNvPr id="17410" name="AutoShape 2" descr="Image result for ethical and legal issues in healthca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Image result for ethical and legal issues in healthca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4" name="Picture 6" descr="Related image"/>
          <p:cNvPicPr>
            <a:picLocks noChangeAspect="1" noChangeArrowheads="1"/>
          </p:cNvPicPr>
          <p:nvPr/>
        </p:nvPicPr>
        <p:blipFill>
          <a:blip r:embed="rId2" cstate="print"/>
          <a:srcRect/>
          <a:stretch>
            <a:fillRect/>
          </a:stretch>
        </p:blipFill>
        <p:spPr bwMode="auto">
          <a:xfrm>
            <a:off x="2987824" y="1772816"/>
            <a:ext cx="2520280" cy="209296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8216"/>
                                        </p:tgtEl>
                                        <p:attrNameLst>
                                          <p:attrName>style.visibility</p:attrName>
                                        </p:attrNameLst>
                                      </p:cBhvr>
                                      <p:to>
                                        <p:strVal val="visible"/>
                                      </p:to>
                                    </p:set>
                                    <p:animEffect transition="in" filter="dissolve">
                                      <p:cBhvr>
                                        <p:cTn id="7" dur="500"/>
                                        <p:tgtEl>
                                          <p:spTgt spid="4782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8219"/>
                                        </p:tgtEl>
                                        <p:attrNameLst>
                                          <p:attrName>style.visibility</p:attrName>
                                        </p:attrNameLst>
                                      </p:cBhvr>
                                      <p:to>
                                        <p:strVal val="visible"/>
                                      </p:to>
                                    </p:set>
                                    <p:animEffect transition="in" filter="dissolve">
                                      <p:cBhvr>
                                        <p:cTn id="12" dur="500"/>
                                        <p:tgtEl>
                                          <p:spTgt spid="4782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8222"/>
                                        </p:tgtEl>
                                        <p:attrNameLst>
                                          <p:attrName>style.visibility</p:attrName>
                                        </p:attrNameLst>
                                      </p:cBhvr>
                                      <p:to>
                                        <p:strVal val="visible"/>
                                      </p:to>
                                    </p:set>
                                    <p:animEffect transition="in" filter="dissolve">
                                      <p:cBhvr>
                                        <p:cTn id="17" dur="500"/>
                                        <p:tgtEl>
                                          <p:spTgt spid="4782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78217"/>
                                        </p:tgtEl>
                                        <p:attrNameLst>
                                          <p:attrName>style.visibility</p:attrName>
                                        </p:attrNameLst>
                                      </p:cBhvr>
                                      <p:to>
                                        <p:strVal val="visible"/>
                                      </p:to>
                                    </p:set>
                                    <p:animEffect transition="in" filter="dissolve">
                                      <p:cBhvr>
                                        <p:cTn id="22" dur="500"/>
                                        <p:tgtEl>
                                          <p:spTgt spid="4782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78220"/>
                                        </p:tgtEl>
                                        <p:attrNameLst>
                                          <p:attrName>style.visibility</p:attrName>
                                        </p:attrNameLst>
                                      </p:cBhvr>
                                      <p:to>
                                        <p:strVal val="visible"/>
                                      </p:to>
                                    </p:set>
                                    <p:animEffect transition="in" filter="dissolve">
                                      <p:cBhvr>
                                        <p:cTn id="27" dur="500"/>
                                        <p:tgtEl>
                                          <p:spTgt spid="47822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78223"/>
                                        </p:tgtEl>
                                        <p:attrNameLst>
                                          <p:attrName>style.visibility</p:attrName>
                                        </p:attrNameLst>
                                      </p:cBhvr>
                                      <p:to>
                                        <p:strVal val="visible"/>
                                      </p:to>
                                    </p:set>
                                    <p:animEffect transition="in" filter="dissolve">
                                      <p:cBhvr>
                                        <p:cTn id="32" dur="500"/>
                                        <p:tgtEl>
                                          <p:spTgt spid="478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6" grpId="0"/>
      <p:bldP spid="478217" grpId="0"/>
      <p:bldP spid="478219" grpId="0"/>
      <p:bldP spid="478220" grpId="0"/>
      <p:bldP spid="478222" grpId="0"/>
      <p:bldP spid="4782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p:txBody>
          <a:bodyPr/>
          <a:lstStyle/>
          <a:p>
            <a:fld id="{F0DA2A75-471D-4289-A2F3-85F4A3DE4B1C}" type="slidenum">
              <a:rPr lang="en-US"/>
              <a:pPr/>
              <a:t>11</a:t>
            </a:fld>
            <a:endParaRPr lang="en-US"/>
          </a:p>
        </p:txBody>
      </p:sp>
      <p:sp>
        <p:nvSpPr>
          <p:cNvPr id="478212" name="Rectangle 4"/>
          <p:cNvSpPr>
            <a:spLocks noGrp="1" noChangeArrowheads="1"/>
          </p:cNvSpPr>
          <p:nvPr>
            <p:ph type="title" idx="4294967295"/>
          </p:nvPr>
        </p:nvSpPr>
        <p:spPr>
          <a:xfrm>
            <a:off x="381000" y="533400"/>
            <a:ext cx="8229600" cy="1143000"/>
          </a:xfrm>
          <a:noFill/>
          <a:ln/>
        </p:spPr>
        <p:txBody>
          <a:bodyPr/>
          <a:lstStyle/>
          <a:p>
            <a:r>
              <a:rPr lang="ar" sz="4800" b="1" dirty="0"/>
              <a:t>قانون وأخلاقيات الطب</a:t>
            </a:r>
            <a:endParaRPr lang="en-US" sz="3200" b="1" dirty="0"/>
          </a:p>
        </p:txBody>
      </p:sp>
      <p:sp>
        <p:nvSpPr>
          <p:cNvPr id="478213" name="Line 5"/>
          <p:cNvSpPr>
            <a:spLocks noChangeShapeType="1"/>
          </p:cNvSpPr>
          <p:nvPr/>
        </p:nvSpPr>
        <p:spPr bwMode="auto">
          <a:xfrm>
            <a:off x="685800" y="2819400"/>
            <a:ext cx="7696200" cy="0"/>
          </a:xfrm>
          <a:prstGeom prst="line">
            <a:avLst/>
          </a:prstGeom>
          <a:noFill/>
          <a:ln w="57150">
            <a:solidFill>
              <a:schemeClr val="tx1"/>
            </a:solidFill>
            <a:round/>
            <a:headEnd/>
            <a:tailEnd/>
          </a:ln>
          <a:effectLst/>
        </p:spPr>
        <p:txBody>
          <a:bodyPr/>
          <a:lstStyle/>
          <a:p>
            <a:endParaRPr lang="en-US"/>
          </a:p>
        </p:txBody>
      </p:sp>
      <p:sp>
        <p:nvSpPr>
          <p:cNvPr id="478214" name="WordArt 6"/>
          <p:cNvSpPr>
            <a:spLocks noChangeArrowheads="1" noChangeShapeType="1" noTextEdit="1"/>
          </p:cNvSpPr>
          <p:nvPr/>
        </p:nvSpPr>
        <p:spPr bwMode="auto">
          <a:xfrm>
            <a:off x="827584" y="1772816"/>
            <a:ext cx="1472208" cy="808459"/>
          </a:xfrm>
          <a:prstGeom prst="rect">
            <a:avLst/>
          </a:prstGeom>
        </p:spPr>
        <p:txBody>
          <a:bodyPr wrap="none" fromWordArt="1">
            <a:prstTxWarp prst="textPlain">
              <a:avLst>
                <a:gd name="adj" fmla="val 50000"/>
              </a:avLst>
            </a:prstTxWarp>
          </a:bodyPr>
          <a:lstStyle/>
          <a:p>
            <a:pPr algn="ctr"/>
            <a:r>
              <a:rPr lang="ar" sz="3600" kern="10" dirty="0">
                <a:ln w="9525">
                  <a:solidFill>
                    <a:schemeClr val="tx1"/>
                  </a:solidFill>
                  <a:round/>
                  <a:headEnd/>
                  <a:tailEnd/>
                </a:ln>
                <a:solidFill>
                  <a:srgbClr val="FF0000"/>
                </a:solidFill>
                <a:effectLst>
                  <a:outerShdw dist="45791" dir="2021404" algn="ctr" rotWithShape="0">
                    <a:srgbClr val="B2B2B2">
                      <a:alpha val="80000"/>
                    </a:srgbClr>
                  </a:outerShdw>
                </a:effectLst>
                <a:latin typeface="Times New Roman"/>
                <a:cs typeface="Times New Roman"/>
              </a:rPr>
              <a:t>قانون</a:t>
            </a:r>
          </a:p>
        </p:txBody>
      </p:sp>
      <p:sp>
        <p:nvSpPr>
          <p:cNvPr id="478215" name="WordArt 7"/>
          <p:cNvSpPr>
            <a:spLocks noChangeArrowheads="1" noChangeShapeType="1" noTextEdit="1"/>
          </p:cNvSpPr>
          <p:nvPr/>
        </p:nvSpPr>
        <p:spPr bwMode="auto">
          <a:xfrm>
            <a:off x="6196136" y="1849836"/>
            <a:ext cx="1613992" cy="807640"/>
          </a:xfrm>
          <a:prstGeom prst="rect">
            <a:avLst/>
          </a:prstGeom>
        </p:spPr>
        <p:txBody>
          <a:bodyPr wrap="none" fromWordArt="1">
            <a:prstTxWarp prst="textPlain">
              <a:avLst>
                <a:gd name="adj" fmla="val 50000"/>
              </a:avLst>
            </a:prstTxWarp>
          </a:bodyPr>
          <a:lstStyle/>
          <a:p>
            <a:pPr algn="ctr"/>
            <a:r>
              <a:rPr lang="ar" sz="3600" kern="10" dirty="0">
                <a:ln w="9525">
                  <a:solidFill>
                    <a:schemeClr val="tx1"/>
                  </a:solidFill>
                  <a:round/>
                  <a:headEnd/>
                  <a:tailEnd/>
                </a:ln>
                <a:solidFill>
                  <a:srgbClr val="FF0000"/>
                </a:solidFill>
                <a:effectLst>
                  <a:outerShdw dist="45791" dir="2021404" algn="ctr" rotWithShape="0">
                    <a:srgbClr val="B2B2B2">
                      <a:alpha val="80000"/>
                    </a:srgbClr>
                  </a:outerShdw>
                </a:effectLst>
                <a:latin typeface="Times New Roman"/>
                <a:cs typeface="Times New Roman"/>
              </a:rPr>
              <a:t>أخلاق مهنية</a:t>
            </a:r>
          </a:p>
        </p:txBody>
      </p:sp>
      <p:sp>
        <p:nvSpPr>
          <p:cNvPr id="478216" name="Text Box 8"/>
          <p:cNvSpPr txBox="1">
            <a:spLocks noChangeArrowheads="1"/>
          </p:cNvSpPr>
          <p:nvPr/>
        </p:nvSpPr>
        <p:spPr bwMode="auto">
          <a:xfrm>
            <a:off x="323528" y="2852936"/>
            <a:ext cx="2835275" cy="830997"/>
          </a:xfrm>
          <a:prstGeom prst="rect">
            <a:avLst/>
          </a:prstGeom>
          <a:noFill/>
          <a:ln w="9525">
            <a:noFill/>
            <a:miter lim="800000"/>
            <a:headEnd/>
            <a:tailEnd/>
          </a:ln>
          <a:effectLst/>
        </p:spPr>
        <p:txBody>
          <a:bodyPr>
            <a:spAutoFit/>
          </a:bodyPr>
          <a:lstStyle/>
          <a:p>
            <a:r>
              <a:rPr lang="ar" sz="2400" b="1" i="1" dirty="0"/>
              <a:t>القانون </a:t>
            </a:r>
            <a:r>
              <a:rPr lang="ar" sz="2400" dirty="0"/>
              <a:t>هو قاعدة سلوك أو فعل.</a:t>
            </a:r>
          </a:p>
        </p:txBody>
      </p:sp>
      <p:sp>
        <p:nvSpPr>
          <p:cNvPr id="478217" name="Text Box 9"/>
          <p:cNvSpPr txBox="1">
            <a:spLocks noChangeArrowheads="1"/>
          </p:cNvSpPr>
          <p:nvPr/>
        </p:nvSpPr>
        <p:spPr bwMode="auto">
          <a:xfrm>
            <a:off x="5638800" y="2895600"/>
            <a:ext cx="2987675" cy="830997"/>
          </a:xfrm>
          <a:prstGeom prst="rect">
            <a:avLst/>
          </a:prstGeom>
          <a:noFill/>
          <a:ln w="9525">
            <a:noFill/>
            <a:miter lim="800000"/>
            <a:headEnd/>
            <a:tailEnd/>
          </a:ln>
          <a:effectLst/>
        </p:spPr>
        <p:txBody>
          <a:bodyPr>
            <a:spAutoFit/>
          </a:bodyPr>
          <a:lstStyle/>
          <a:p>
            <a:r>
              <a:rPr lang="ar" sz="2400" b="1" i="1" dirty="0"/>
              <a:t>الأخلاق </a:t>
            </a:r>
            <a:r>
              <a:rPr lang="ar" sz="2400" dirty="0"/>
              <a:t>هي معيار السلوك.</a:t>
            </a:r>
          </a:p>
        </p:txBody>
      </p:sp>
      <p:sp>
        <p:nvSpPr>
          <p:cNvPr id="478219" name="Text Box 11"/>
          <p:cNvSpPr txBox="1">
            <a:spLocks noChangeArrowheads="1"/>
          </p:cNvSpPr>
          <p:nvPr/>
        </p:nvSpPr>
        <p:spPr bwMode="auto">
          <a:xfrm>
            <a:off x="323528" y="3717032"/>
            <a:ext cx="3216275" cy="1200329"/>
          </a:xfrm>
          <a:prstGeom prst="rect">
            <a:avLst/>
          </a:prstGeom>
          <a:noFill/>
          <a:ln w="9525">
            <a:noFill/>
            <a:miter lim="800000"/>
            <a:headEnd/>
            <a:tailEnd/>
          </a:ln>
          <a:effectLst/>
        </p:spPr>
        <p:txBody>
          <a:bodyPr>
            <a:spAutoFit/>
          </a:bodyPr>
          <a:lstStyle/>
          <a:p>
            <a:r>
              <a:rPr lang="ar" sz="2400" dirty="0"/>
              <a:t>تسن الحكومات قوانين للحفاظ على النظام والسلامة العامة.</a:t>
            </a:r>
          </a:p>
        </p:txBody>
      </p:sp>
      <p:sp>
        <p:nvSpPr>
          <p:cNvPr id="478220" name="Text Box 12"/>
          <p:cNvSpPr txBox="1">
            <a:spLocks noChangeArrowheads="1"/>
          </p:cNvSpPr>
          <p:nvPr/>
        </p:nvSpPr>
        <p:spPr bwMode="auto">
          <a:xfrm>
            <a:off x="5580112" y="3573016"/>
            <a:ext cx="3140075" cy="1373188"/>
          </a:xfrm>
          <a:prstGeom prst="rect">
            <a:avLst/>
          </a:prstGeom>
          <a:noFill/>
          <a:ln w="9525">
            <a:noFill/>
            <a:miter lim="800000"/>
            <a:headEnd/>
            <a:tailEnd/>
          </a:ln>
          <a:effectLst/>
        </p:spPr>
        <p:txBody>
          <a:bodyPr>
            <a:spAutoFit/>
          </a:bodyPr>
          <a:lstStyle/>
          <a:p>
            <a:r>
              <a:rPr lang="ar" sz="2800" b="1" i="1" dirty="0"/>
              <a:t>القيم الأخلاقية </a:t>
            </a:r>
            <a:r>
              <a:rPr lang="ar" sz="2800" dirty="0"/>
              <a:t>بمثابة أساس للسلوك الأخلاقي.</a:t>
            </a:r>
          </a:p>
        </p:txBody>
      </p:sp>
      <p:sp>
        <p:nvSpPr>
          <p:cNvPr id="478222" name="Text Box 14"/>
          <p:cNvSpPr txBox="1">
            <a:spLocks noChangeArrowheads="1"/>
          </p:cNvSpPr>
          <p:nvPr/>
        </p:nvSpPr>
        <p:spPr bwMode="auto">
          <a:xfrm>
            <a:off x="323528" y="4941168"/>
            <a:ext cx="3521075" cy="1373187"/>
          </a:xfrm>
          <a:prstGeom prst="rect">
            <a:avLst/>
          </a:prstGeom>
          <a:noFill/>
          <a:ln w="9525">
            <a:noFill/>
            <a:miter lim="800000"/>
            <a:headEnd/>
            <a:tailEnd/>
          </a:ln>
          <a:effectLst/>
        </p:spPr>
        <p:txBody>
          <a:bodyPr>
            <a:spAutoFit/>
          </a:bodyPr>
          <a:lstStyle/>
          <a:p>
            <a:r>
              <a:rPr lang="ar" sz="2800" dirty="0"/>
              <a:t>تطبق القوانين الجنائية والمدنية لممارسي الرعاية الصحية.</a:t>
            </a:r>
          </a:p>
        </p:txBody>
      </p:sp>
      <p:sp>
        <p:nvSpPr>
          <p:cNvPr id="478223" name="Text Box 15"/>
          <p:cNvSpPr txBox="1">
            <a:spLocks noChangeArrowheads="1"/>
          </p:cNvSpPr>
          <p:nvPr/>
        </p:nvSpPr>
        <p:spPr bwMode="auto">
          <a:xfrm>
            <a:off x="5580112" y="4869160"/>
            <a:ext cx="3216275" cy="1800225"/>
          </a:xfrm>
          <a:prstGeom prst="rect">
            <a:avLst/>
          </a:prstGeom>
          <a:noFill/>
          <a:ln w="9525">
            <a:noFill/>
            <a:miter lim="800000"/>
            <a:headEnd/>
            <a:tailEnd/>
          </a:ln>
          <a:effectLst/>
        </p:spPr>
        <p:txBody>
          <a:bodyPr>
            <a:spAutoFit/>
          </a:bodyPr>
          <a:lstStyle/>
          <a:p>
            <a:r>
              <a:rPr lang="ar" sz="2800" dirty="0"/>
              <a:t>تساعد الأسرة والثقافة والمجتمع في تكوين القيم الأخلاقية للفرد.</a:t>
            </a:r>
          </a:p>
        </p:txBody>
      </p:sp>
      <p:sp>
        <p:nvSpPr>
          <p:cNvPr id="17410" name="AutoShape 2" descr="Image result for ethical and legal issues in healthca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2" name="AutoShape 4" descr="Image result for ethical and legal issues in healthca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4" name="Picture 6" descr="Related image"/>
          <p:cNvPicPr>
            <a:picLocks noChangeAspect="1" noChangeArrowheads="1"/>
          </p:cNvPicPr>
          <p:nvPr/>
        </p:nvPicPr>
        <p:blipFill>
          <a:blip r:embed="rId2" cstate="print"/>
          <a:srcRect/>
          <a:stretch>
            <a:fillRect/>
          </a:stretch>
        </p:blipFill>
        <p:spPr bwMode="auto">
          <a:xfrm>
            <a:off x="2987824" y="1772816"/>
            <a:ext cx="2520280" cy="2092967"/>
          </a:xfrm>
          <a:prstGeom prst="rect">
            <a:avLst/>
          </a:prstGeom>
          <a:noFill/>
        </p:spPr>
      </p:pic>
    </p:spTree>
    <p:extLst>
      <p:ext uri="{BB962C8B-B14F-4D97-AF65-F5344CB8AC3E}">
        <p14:creationId xmlns:p14="http://schemas.microsoft.com/office/powerpoint/2010/main" val="2397951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8216"/>
                                        </p:tgtEl>
                                        <p:attrNameLst>
                                          <p:attrName>style.visibility</p:attrName>
                                        </p:attrNameLst>
                                      </p:cBhvr>
                                      <p:to>
                                        <p:strVal val="visible"/>
                                      </p:to>
                                    </p:set>
                                    <p:animEffect transition="in" filter="dissolve">
                                      <p:cBhvr>
                                        <p:cTn id="7" dur="500"/>
                                        <p:tgtEl>
                                          <p:spTgt spid="4782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8219"/>
                                        </p:tgtEl>
                                        <p:attrNameLst>
                                          <p:attrName>style.visibility</p:attrName>
                                        </p:attrNameLst>
                                      </p:cBhvr>
                                      <p:to>
                                        <p:strVal val="visible"/>
                                      </p:to>
                                    </p:set>
                                    <p:animEffect transition="in" filter="dissolve">
                                      <p:cBhvr>
                                        <p:cTn id="12" dur="500"/>
                                        <p:tgtEl>
                                          <p:spTgt spid="4782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8222"/>
                                        </p:tgtEl>
                                        <p:attrNameLst>
                                          <p:attrName>style.visibility</p:attrName>
                                        </p:attrNameLst>
                                      </p:cBhvr>
                                      <p:to>
                                        <p:strVal val="visible"/>
                                      </p:to>
                                    </p:set>
                                    <p:animEffect transition="in" filter="dissolve">
                                      <p:cBhvr>
                                        <p:cTn id="17" dur="500"/>
                                        <p:tgtEl>
                                          <p:spTgt spid="4782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78217"/>
                                        </p:tgtEl>
                                        <p:attrNameLst>
                                          <p:attrName>style.visibility</p:attrName>
                                        </p:attrNameLst>
                                      </p:cBhvr>
                                      <p:to>
                                        <p:strVal val="visible"/>
                                      </p:to>
                                    </p:set>
                                    <p:animEffect transition="in" filter="dissolve">
                                      <p:cBhvr>
                                        <p:cTn id="22" dur="500"/>
                                        <p:tgtEl>
                                          <p:spTgt spid="4782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78220"/>
                                        </p:tgtEl>
                                        <p:attrNameLst>
                                          <p:attrName>style.visibility</p:attrName>
                                        </p:attrNameLst>
                                      </p:cBhvr>
                                      <p:to>
                                        <p:strVal val="visible"/>
                                      </p:to>
                                    </p:set>
                                    <p:animEffect transition="in" filter="dissolve">
                                      <p:cBhvr>
                                        <p:cTn id="27" dur="500"/>
                                        <p:tgtEl>
                                          <p:spTgt spid="47822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78223"/>
                                        </p:tgtEl>
                                        <p:attrNameLst>
                                          <p:attrName>style.visibility</p:attrName>
                                        </p:attrNameLst>
                                      </p:cBhvr>
                                      <p:to>
                                        <p:strVal val="visible"/>
                                      </p:to>
                                    </p:set>
                                    <p:animEffect transition="in" filter="dissolve">
                                      <p:cBhvr>
                                        <p:cTn id="32" dur="500"/>
                                        <p:tgtEl>
                                          <p:spTgt spid="478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6" grpId="0"/>
      <p:bldP spid="478217" grpId="0"/>
      <p:bldP spid="478219" grpId="0"/>
      <p:bldP spid="478220" grpId="0"/>
      <p:bldP spid="478222" grpId="0"/>
      <p:bldP spid="4782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normAutofit fontScale="90000"/>
          </a:bodyPr>
          <a:lstStyle/>
          <a:p>
            <a:br>
              <a:rPr lang="en-US" dirty="0"/>
            </a:br>
            <a:r>
              <a:rPr lang="en-US" b="1" dirty="0">
                <a:latin typeface="Arial Black" panose="020B0A04020102020204" pitchFamily="34" charset="0"/>
              </a:rPr>
              <a:t>Ethical concepts</a:t>
            </a:r>
            <a:br>
              <a:rPr lang="en-US" dirty="0"/>
            </a:br>
            <a:endParaRPr lang="en-US" dirty="0"/>
          </a:p>
        </p:txBody>
      </p:sp>
      <p:sp>
        <p:nvSpPr>
          <p:cNvPr id="3" name="Content Placeholder 2"/>
          <p:cNvSpPr>
            <a:spLocks noGrp="1"/>
          </p:cNvSpPr>
          <p:nvPr>
            <p:ph idx="1"/>
          </p:nvPr>
        </p:nvSpPr>
        <p:spPr>
          <a:solidFill>
            <a:schemeClr val="accent5">
              <a:lumMod val="20000"/>
              <a:lumOff val="80000"/>
            </a:schemeClr>
          </a:solidFill>
        </p:spPr>
        <p:txBody>
          <a:bodyPr/>
          <a:lstStyle/>
          <a:p>
            <a:r>
              <a:rPr lang="en-US" b="1" i="1" dirty="0">
                <a:solidFill>
                  <a:srgbClr val="FF0000"/>
                </a:solidFill>
                <a:effectLst>
                  <a:outerShdw blurRad="38100" dist="38100" dir="2700000" algn="tl">
                    <a:srgbClr val="000000">
                      <a:alpha val="43137"/>
                    </a:srgbClr>
                  </a:outerShdw>
                </a:effectLst>
              </a:rPr>
              <a:t>Ethics: </a:t>
            </a:r>
            <a:r>
              <a:rPr lang="en-US" dirty="0"/>
              <a:t>Standards of behavior developed as a result of your moral values</a:t>
            </a:r>
          </a:p>
          <a:p>
            <a:r>
              <a:rPr lang="en-US" dirty="0"/>
              <a:t>The ability to distinguish right from wrong Involves a commitment to do what is right, good, and proper</a:t>
            </a:r>
            <a:br>
              <a:rPr lang="en-US" dirty="0"/>
            </a:br>
            <a:endParaRPr lang="en-US" dirty="0"/>
          </a:p>
          <a:p>
            <a:r>
              <a:rPr lang="en-US" dirty="0"/>
              <a:t>Role of HA: Making decision of the right </a:t>
            </a:r>
            <a:r>
              <a:rPr lang="en-US" dirty="0" err="1"/>
              <a:t>behaviour</a:t>
            </a:r>
            <a:r>
              <a:rPr lang="en-US" dirty="0"/>
              <a:t>! Difficult in some cases!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normAutofit fontScale="90000"/>
          </a:bodyPr>
          <a:lstStyle/>
          <a:p>
            <a:r>
              <a:rPr lang="ar" dirty="0"/>
              <a:t> </a:t>
            </a:r>
            <a:br>
              <a:rPr lang="en-US" dirty="0"/>
            </a:br>
            <a:r>
              <a:rPr lang="ar" b="1" dirty="0">
                <a:latin typeface="Arial Black" panose="020B0A04020102020204" pitchFamily="34" charset="0"/>
              </a:rPr>
              <a:t>المفاهيم الأخلاقية</a:t>
            </a:r>
            <a:br>
              <a:rPr lang="en-US" dirty="0"/>
            </a:br>
            <a:endParaRPr lang="en-US" dirty="0"/>
          </a:p>
        </p:txBody>
      </p:sp>
      <p:sp>
        <p:nvSpPr>
          <p:cNvPr id="3" name="Content Placeholder 2"/>
          <p:cNvSpPr>
            <a:spLocks noGrp="1"/>
          </p:cNvSpPr>
          <p:nvPr>
            <p:ph idx="1"/>
          </p:nvPr>
        </p:nvSpPr>
        <p:spPr>
          <a:solidFill>
            <a:schemeClr val="accent5">
              <a:lumMod val="20000"/>
              <a:lumOff val="80000"/>
            </a:schemeClr>
          </a:solidFill>
        </p:spPr>
        <p:txBody>
          <a:bodyPr/>
          <a:lstStyle/>
          <a:p>
            <a:r>
              <a:rPr lang="ar" b="1" i="1" dirty="0">
                <a:solidFill>
                  <a:srgbClr val="FF0000"/>
                </a:solidFill>
                <a:effectLst>
                  <a:outerShdw blurRad="38100" dist="38100" dir="2700000" algn="tl">
                    <a:srgbClr val="000000">
                      <a:alpha val="43137"/>
                    </a:srgbClr>
                  </a:outerShdw>
                </a:effectLst>
              </a:rPr>
              <a:t>الأخلاق: </a:t>
            </a:r>
            <a:r>
              <a:rPr lang="ar" dirty="0"/>
              <a:t>تم تطوير معايير السلوك نتيجة لقيمك الأخلاقية</a:t>
            </a:r>
          </a:p>
          <a:p>
            <a:r>
              <a:rPr lang="ar" dirty="0"/>
              <a:t>تنطوي القدرة على التمييز بين الصواب والخطأ على التزام بفعل الصواب والصالح والصحيح</a:t>
            </a:r>
            <a:br>
              <a:rPr lang="en-US" dirty="0"/>
            </a:br>
            <a:endParaRPr lang="en-US" dirty="0"/>
          </a:p>
          <a:p>
            <a:r>
              <a:rPr lang="ar" dirty="0"/>
              <a:t>دور HA: اتخاذ قرار </a:t>
            </a:r>
            <a:r>
              <a:rPr lang="ar" dirty="0" err="1"/>
              <a:t>السلوك الصحيح </a:t>
            </a:r>
            <a:r>
              <a:rPr lang="ar" dirty="0"/>
              <a:t>! صعب في بعض الحالات!</a:t>
            </a:r>
          </a:p>
        </p:txBody>
      </p:sp>
    </p:spTree>
    <p:extLst>
      <p:ext uri="{BB962C8B-B14F-4D97-AF65-F5344CB8AC3E}">
        <p14:creationId xmlns:p14="http://schemas.microsoft.com/office/powerpoint/2010/main" val="815746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a:solidFill>
            <a:schemeClr val="accent2">
              <a:lumMod val="60000"/>
              <a:lumOff val="40000"/>
            </a:schemeClr>
          </a:solidFill>
        </p:spPr>
        <p:txBody>
          <a:bodyPr>
            <a:normAutofit fontScale="90000"/>
          </a:bodyPr>
          <a:lstStyle/>
          <a:p>
            <a:br>
              <a:rPr lang="en-US" b="1" dirty="0"/>
            </a:br>
            <a:r>
              <a:rPr lang="en-US" b="1" dirty="0"/>
              <a:t>Theoretical base of ethical decisions</a:t>
            </a:r>
            <a:br>
              <a:rPr lang="en-US" dirty="0"/>
            </a:br>
            <a:endParaRPr lang="en-US" dirty="0"/>
          </a:p>
        </p:txBody>
      </p:sp>
      <p:sp>
        <p:nvSpPr>
          <p:cNvPr id="3" name="Content Placeholder 2"/>
          <p:cNvSpPr>
            <a:spLocks noGrp="1"/>
          </p:cNvSpPr>
          <p:nvPr>
            <p:ph idx="1"/>
          </p:nvPr>
        </p:nvSpPr>
        <p:spPr>
          <a:xfrm>
            <a:off x="457200" y="1600200"/>
            <a:ext cx="6275040" cy="4525963"/>
          </a:xfrm>
          <a:solidFill>
            <a:schemeClr val="accent3">
              <a:lumMod val="60000"/>
              <a:lumOff val="40000"/>
            </a:schemeClr>
          </a:solidFill>
        </p:spPr>
        <p:txBody>
          <a:bodyPr>
            <a:normAutofit fontScale="92500" lnSpcReduction="20000"/>
          </a:bodyPr>
          <a:lstStyle/>
          <a:p>
            <a:pPr marL="514350" indent="-514350">
              <a:buFont typeface="Arial" pitchFamily="34" charset="0"/>
              <a:buAutoNum type="arabicPeriod"/>
            </a:pPr>
            <a:r>
              <a:rPr lang="en-US" b="1" dirty="0">
                <a:solidFill>
                  <a:srgbClr val="FF0000"/>
                </a:solidFill>
              </a:rPr>
              <a:t>Deontological decisions </a:t>
            </a:r>
            <a:r>
              <a:rPr lang="en-US" altLang="en-US" b="1" i="1" dirty="0">
                <a:solidFill>
                  <a:srgbClr val="FF0000"/>
                </a:solidFill>
                <a:latin typeface="Arial" panose="020B0604020202020204" pitchFamily="34" charset="0"/>
              </a:rPr>
              <a:t>(Deon = duty)</a:t>
            </a:r>
            <a:r>
              <a:rPr lang="en-US" b="1" dirty="0">
                <a:solidFill>
                  <a:srgbClr val="FF0000"/>
                </a:solidFill>
              </a:rPr>
              <a:t>:</a:t>
            </a:r>
          </a:p>
          <a:p>
            <a:pPr algn="just"/>
            <a:r>
              <a:rPr lang="en-US" dirty="0"/>
              <a:t>Based on a duty or moral obligation motivated by oath or other circumstance.</a:t>
            </a:r>
          </a:p>
          <a:p>
            <a:pPr algn="just"/>
            <a:r>
              <a:rPr lang="en-US" dirty="0"/>
              <a:t>Considers that it is the professional’s duty to do everything possible for the patient, </a:t>
            </a:r>
            <a:r>
              <a:rPr lang="en-US" i="1" dirty="0">
                <a:effectLst>
                  <a:outerShdw blurRad="38100" dist="38100" dir="2700000" algn="tl">
                    <a:srgbClr val="000000">
                      <a:alpha val="43137"/>
                    </a:srgbClr>
                  </a:outerShdw>
                </a:effectLst>
              </a:rPr>
              <a:t>regardless</a:t>
            </a:r>
            <a:r>
              <a:rPr lang="en-US" dirty="0"/>
              <a:t> of the possible outcomes.  </a:t>
            </a:r>
          </a:p>
          <a:p>
            <a:pPr algn="just"/>
            <a:r>
              <a:rPr lang="en-US" altLang="en-US" dirty="0"/>
              <a:t>Actions determined by rightness or wrongness (virtue ethics)</a:t>
            </a:r>
          </a:p>
          <a:p>
            <a:pPr marL="514350" indent="-514350" algn="just">
              <a:buNone/>
            </a:pPr>
            <a:endParaRPr lang="en-US" dirty="0"/>
          </a:p>
        </p:txBody>
      </p:sp>
      <p:pic>
        <p:nvPicPr>
          <p:cNvPr id="4" name="Picture 3"/>
          <p:cNvPicPr>
            <a:picLocks noChangeAspect="1"/>
          </p:cNvPicPr>
          <p:nvPr/>
        </p:nvPicPr>
        <p:blipFill>
          <a:blip r:embed="rId2"/>
          <a:stretch>
            <a:fillRect/>
          </a:stretch>
        </p:blipFill>
        <p:spPr>
          <a:xfrm>
            <a:off x="6732240" y="2636912"/>
            <a:ext cx="2248272" cy="224827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a:solidFill>
            <a:schemeClr val="accent2">
              <a:lumMod val="60000"/>
              <a:lumOff val="40000"/>
            </a:schemeClr>
          </a:solidFill>
        </p:spPr>
        <p:txBody>
          <a:bodyPr>
            <a:normAutofit fontScale="90000"/>
          </a:bodyPr>
          <a:lstStyle/>
          <a:p>
            <a:r>
              <a:rPr lang="ar" b="1" dirty="0"/>
              <a:t> </a:t>
            </a:r>
            <a:br>
              <a:rPr lang="en-US" b="1" dirty="0"/>
            </a:br>
            <a:r>
              <a:rPr lang="ar" b="1" dirty="0"/>
              <a:t>القاعدة النظرية للقرارات الأخلاقية</a:t>
            </a:r>
            <a:br>
              <a:rPr lang="en-US" dirty="0"/>
            </a:br>
            <a:endParaRPr lang="en-US" dirty="0"/>
          </a:p>
        </p:txBody>
      </p:sp>
      <p:sp>
        <p:nvSpPr>
          <p:cNvPr id="3" name="Content Placeholder 2"/>
          <p:cNvSpPr>
            <a:spLocks noGrp="1"/>
          </p:cNvSpPr>
          <p:nvPr>
            <p:ph idx="1"/>
          </p:nvPr>
        </p:nvSpPr>
        <p:spPr>
          <a:xfrm>
            <a:off x="457200" y="1600200"/>
            <a:ext cx="6275040" cy="4525963"/>
          </a:xfrm>
          <a:solidFill>
            <a:schemeClr val="accent3">
              <a:lumMod val="60000"/>
              <a:lumOff val="40000"/>
            </a:schemeClr>
          </a:solidFill>
        </p:spPr>
        <p:txBody>
          <a:bodyPr>
            <a:normAutofit fontScale="92500" lnSpcReduction="20000"/>
          </a:bodyPr>
          <a:lstStyle/>
          <a:p>
            <a:pPr marL="514350" indent="-514350">
              <a:buFont typeface="Arial" pitchFamily="34" charset="0"/>
              <a:buAutoNum type="arabicPeriod"/>
            </a:pPr>
            <a:r>
              <a:rPr lang="ar" b="1" dirty="0">
                <a:solidFill>
                  <a:srgbClr val="FF0000"/>
                </a:solidFill>
              </a:rPr>
              <a:t>القرارات </a:t>
            </a:r>
            <a:r>
              <a:rPr lang="ar" altLang="en-US" b="1" i="1" dirty="0">
                <a:solidFill>
                  <a:srgbClr val="FF0000"/>
                </a:solidFill>
                <a:latin typeface="Arial" panose="020B0604020202020204" pitchFamily="34" charset="0"/>
              </a:rPr>
              <a:t>الأخلاقية (Deon = duty) </a:t>
            </a:r>
            <a:r>
              <a:rPr lang="ar" b="1" dirty="0">
                <a:solidFill>
                  <a:srgbClr val="FF0000"/>
                </a:solidFill>
              </a:rPr>
              <a:t>:</a:t>
            </a:r>
          </a:p>
          <a:p>
            <a:pPr algn="just"/>
            <a:r>
              <a:rPr lang="ar" dirty="0"/>
              <a:t>بناء على واجب أو التزام أخلاقي بدافع اليمين أو غيره من الظروف.</a:t>
            </a:r>
          </a:p>
          <a:p>
            <a:pPr algn="just"/>
            <a:r>
              <a:rPr lang="ar" dirty="0"/>
              <a:t>يعتبر أن من واجب المحترف القيام بكل ما هو ممكن من أجل المريض ، </a:t>
            </a:r>
            <a:r>
              <a:rPr lang="ar" i="1" dirty="0">
                <a:effectLst>
                  <a:outerShdw blurRad="38100" dist="38100" dir="2700000" algn="tl">
                    <a:srgbClr val="000000">
                      <a:alpha val="43137"/>
                    </a:srgbClr>
                  </a:outerShdw>
                </a:effectLst>
              </a:rPr>
              <a:t>بغض النظر </a:t>
            </a:r>
            <a:r>
              <a:rPr lang="ar" dirty="0"/>
              <a:t>عن النتائج المحتملة.</a:t>
            </a:r>
          </a:p>
          <a:p>
            <a:pPr algn="just"/>
            <a:r>
              <a:rPr lang="ar" altLang="en-US" dirty="0"/>
              <a:t>الأفعال التي يحددها الصواب أو الخطأ (أخلاق الفضيلة)</a:t>
            </a:r>
          </a:p>
          <a:p>
            <a:pPr marL="514350" indent="-514350" algn="just">
              <a:buNone/>
            </a:pPr>
            <a:endParaRPr lang="en-US" dirty="0"/>
          </a:p>
        </p:txBody>
      </p:sp>
      <p:pic>
        <p:nvPicPr>
          <p:cNvPr id="4" name="Picture 3"/>
          <p:cNvPicPr>
            <a:picLocks noChangeAspect="1"/>
          </p:cNvPicPr>
          <p:nvPr/>
        </p:nvPicPr>
        <p:blipFill>
          <a:blip r:embed="rId2"/>
          <a:stretch>
            <a:fillRect/>
          </a:stretch>
        </p:blipFill>
        <p:spPr>
          <a:xfrm>
            <a:off x="6732240" y="2636912"/>
            <a:ext cx="2248272" cy="2248272"/>
          </a:xfrm>
          <a:prstGeom prst="rect">
            <a:avLst/>
          </a:prstGeom>
        </p:spPr>
      </p:pic>
    </p:spTree>
    <p:extLst>
      <p:ext uri="{BB962C8B-B14F-4D97-AF65-F5344CB8AC3E}">
        <p14:creationId xmlns:p14="http://schemas.microsoft.com/office/powerpoint/2010/main" val="3599168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5915000" cy="5141168"/>
          </a:xfrm>
          <a:solidFill>
            <a:schemeClr val="accent3">
              <a:lumMod val="60000"/>
              <a:lumOff val="40000"/>
            </a:schemeClr>
          </a:solidFill>
        </p:spPr>
        <p:txBody>
          <a:bodyPr>
            <a:normAutofit fontScale="77500" lnSpcReduction="20000"/>
          </a:bodyPr>
          <a:lstStyle/>
          <a:p>
            <a:pPr marL="0" indent="0">
              <a:buNone/>
            </a:pPr>
            <a:r>
              <a:rPr lang="en-US" b="1" dirty="0">
                <a:solidFill>
                  <a:srgbClr val="FF0000"/>
                </a:solidFill>
              </a:rPr>
              <a:t>2. Teleological decisions </a:t>
            </a:r>
            <a:r>
              <a:rPr lang="en-US" altLang="en-US" b="1" dirty="0">
                <a:solidFill>
                  <a:srgbClr val="FF0000"/>
                </a:solidFill>
                <a:latin typeface="Arial" panose="020B0604020202020204" pitchFamily="34" charset="0"/>
              </a:rPr>
              <a:t>(Telos = goal/end)</a:t>
            </a:r>
            <a:r>
              <a:rPr lang="en-US" b="1" dirty="0">
                <a:solidFill>
                  <a:srgbClr val="FF0000"/>
                </a:solidFill>
              </a:rPr>
              <a:t>:</a:t>
            </a:r>
          </a:p>
          <a:p>
            <a:r>
              <a:rPr lang="en-US" sz="3500" dirty="0"/>
              <a:t>Based on the considerations for the outcome of the action</a:t>
            </a:r>
          </a:p>
          <a:p>
            <a:r>
              <a:rPr lang="en-US" sz="3500" dirty="0"/>
              <a:t> “The end justifies the means.”</a:t>
            </a:r>
          </a:p>
          <a:p>
            <a:r>
              <a:rPr lang="en-US" altLang="en-US" sz="3500" dirty="0"/>
              <a:t>Actions will vary depending on the situation    (situational ethics)</a:t>
            </a:r>
          </a:p>
          <a:p>
            <a:r>
              <a:rPr lang="en-GB" b="1" dirty="0"/>
              <a:t>The principle of </a:t>
            </a:r>
            <a:r>
              <a:rPr lang="en-GB" b="1" i="1" dirty="0"/>
              <a:t>utility</a:t>
            </a:r>
            <a:r>
              <a:rPr lang="en-GB" b="1" dirty="0"/>
              <a:t>, </a:t>
            </a:r>
            <a:r>
              <a:rPr lang="en-GB" dirty="0"/>
              <a:t>which states that an act must result in the greatest amount of good for the greatest number of people involved in a situation.</a:t>
            </a:r>
          </a:p>
          <a:p>
            <a:r>
              <a:rPr lang="en-US" sz="3500" dirty="0"/>
              <a:t>Views the consequences of the action as valuable as the ability to perform the procedure. </a:t>
            </a:r>
          </a:p>
        </p:txBody>
      </p:sp>
      <p:sp>
        <p:nvSpPr>
          <p:cNvPr id="4" name="Title 1">
            <a:extLst>
              <a:ext uri="{FF2B5EF4-FFF2-40B4-BE49-F238E27FC236}">
                <a16:creationId xmlns:a16="http://schemas.microsoft.com/office/drawing/2014/main" id="{15B10A0C-BC3A-471E-B1EB-5184618BF48B}"/>
              </a:ext>
            </a:extLst>
          </p:cNvPr>
          <p:cNvSpPr txBox="1">
            <a:spLocks/>
          </p:cNvSpPr>
          <p:nvPr/>
        </p:nvSpPr>
        <p:spPr>
          <a:xfrm>
            <a:off x="457200" y="274638"/>
            <a:ext cx="8229600" cy="1143000"/>
          </a:xfrm>
          <a:prstGeom prst="rect">
            <a:avLst/>
          </a:prstGeom>
          <a:solidFill>
            <a:schemeClr val="accent2">
              <a:lumMod val="60000"/>
              <a:lumOff val="40000"/>
            </a:schemeClr>
          </a:solidFill>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b="1" dirty="0"/>
            </a:br>
            <a:r>
              <a:rPr lang="en-US" sz="6900" b="1" dirty="0"/>
              <a:t>Theoretical base of ethical decisions</a:t>
            </a:r>
            <a:br>
              <a:rPr lang="en-US" dirty="0"/>
            </a:br>
            <a:endParaRPr lang="en-US" dirty="0"/>
          </a:p>
        </p:txBody>
      </p:sp>
      <p:pic>
        <p:nvPicPr>
          <p:cNvPr id="5" name="Picture 4"/>
          <p:cNvPicPr>
            <a:picLocks noChangeAspect="1"/>
          </p:cNvPicPr>
          <p:nvPr/>
        </p:nvPicPr>
        <p:blipFill>
          <a:blip r:embed="rId2"/>
          <a:stretch>
            <a:fillRect/>
          </a:stretch>
        </p:blipFill>
        <p:spPr>
          <a:xfrm>
            <a:off x="6372200" y="2204864"/>
            <a:ext cx="2771800" cy="352394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5915000" cy="5141168"/>
          </a:xfrm>
          <a:solidFill>
            <a:schemeClr val="accent3">
              <a:lumMod val="60000"/>
              <a:lumOff val="40000"/>
            </a:schemeClr>
          </a:solidFill>
        </p:spPr>
        <p:txBody>
          <a:bodyPr>
            <a:normAutofit fontScale="77500" lnSpcReduction="20000"/>
          </a:bodyPr>
          <a:lstStyle/>
          <a:p>
            <a:pPr marL="0" indent="0">
              <a:buNone/>
            </a:pPr>
            <a:r>
              <a:rPr lang="ar" b="1" dirty="0">
                <a:solidFill>
                  <a:srgbClr val="FF0000"/>
                </a:solidFill>
              </a:rPr>
              <a:t>2. القرارات الغائية </a:t>
            </a:r>
            <a:r>
              <a:rPr lang="ar" altLang="en-US" b="1" dirty="0">
                <a:solidFill>
                  <a:srgbClr val="FF0000"/>
                </a:solidFill>
                <a:latin typeface="Arial" panose="020B0604020202020204" pitchFamily="34" charset="0"/>
              </a:rPr>
              <a:t>(Telos = الهدف / النهاية) </a:t>
            </a:r>
            <a:r>
              <a:rPr lang="ar" b="1" dirty="0">
                <a:solidFill>
                  <a:srgbClr val="FF0000"/>
                </a:solidFill>
              </a:rPr>
              <a:t>:</a:t>
            </a:r>
          </a:p>
          <a:p>
            <a:r>
              <a:rPr lang="ar" sz="3500" dirty="0"/>
              <a:t>بناءً على الاعتبارات الخاصة بنتيجة الإجراء</a:t>
            </a:r>
          </a:p>
          <a:p>
            <a:r>
              <a:rPr lang="ar" sz="3500" dirty="0"/>
              <a:t>"الغاية تبرر الوسيلة."</a:t>
            </a:r>
          </a:p>
          <a:p>
            <a:r>
              <a:rPr lang="ar" altLang="en-US" sz="3500" dirty="0"/>
              <a:t>ستختلف الإجراءات اعتمادًا على الموقف (أخلاقيات الموقف)</a:t>
            </a:r>
          </a:p>
          <a:p>
            <a:r>
              <a:rPr lang="ar" b="1" dirty="0"/>
              <a:t>مبدأ </a:t>
            </a:r>
            <a:r>
              <a:rPr lang="ar" b="1" i="1" dirty="0"/>
              <a:t>المنفعة </a:t>
            </a:r>
            <a:r>
              <a:rPr lang="ar" b="1" dirty="0"/>
              <a:t>، </a:t>
            </a:r>
            <a:r>
              <a:rPr lang="ar" dirty="0"/>
              <a:t>الذي ينص على أن الفعل يجب أن ينتج عنه أكبر قدر من الخير لأكبر عدد من الأشخاص المشاركين في الموقف.</a:t>
            </a:r>
          </a:p>
          <a:p>
            <a:r>
              <a:rPr lang="ar" sz="3500" dirty="0"/>
              <a:t>ينظر إلى عواقب الإجراء على أنها قيمة مثل القدرة على تنفيذ الإجراء.</a:t>
            </a:r>
          </a:p>
        </p:txBody>
      </p:sp>
      <p:sp>
        <p:nvSpPr>
          <p:cNvPr id="4" name="Title 1">
            <a:extLst>
              <a:ext uri="{FF2B5EF4-FFF2-40B4-BE49-F238E27FC236}">
                <a16:creationId xmlns:a16="http://schemas.microsoft.com/office/drawing/2014/main" id="{15B10A0C-BC3A-471E-B1EB-5184618BF48B}"/>
              </a:ext>
            </a:extLst>
          </p:cNvPr>
          <p:cNvSpPr txBox="1">
            <a:spLocks/>
          </p:cNvSpPr>
          <p:nvPr/>
        </p:nvSpPr>
        <p:spPr>
          <a:xfrm>
            <a:off x="457200" y="274638"/>
            <a:ext cx="8229600" cy="1143000"/>
          </a:xfrm>
          <a:prstGeom prst="rect">
            <a:avLst/>
          </a:prstGeom>
          <a:solidFill>
            <a:schemeClr val="accent2">
              <a:lumMod val="60000"/>
              <a:lumOff val="40000"/>
            </a:schemeClr>
          </a:solidFill>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 b="1" dirty="0"/>
              <a:t> </a:t>
            </a:r>
            <a:br>
              <a:rPr lang="en-US" b="1" dirty="0"/>
            </a:br>
            <a:r>
              <a:rPr lang="ar" sz="6900" b="1" dirty="0"/>
              <a:t>القاعدة النظرية للقرارات الأخلاقية</a:t>
            </a:r>
            <a:br>
              <a:rPr lang="en-US" dirty="0"/>
            </a:br>
            <a:endParaRPr lang="en-US" dirty="0"/>
          </a:p>
        </p:txBody>
      </p:sp>
      <p:pic>
        <p:nvPicPr>
          <p:cNvPr id="5" name="Picture 4"/>
          <p:cNvPicPr>
            <a:picLocks noChangeAspect="1"/>
          </p:cNvPicPr>
          <p:nvPr/>
        </p:nvPicPr>
        <p:blipFill>
          <a:blip r:embed="rId2"/>
          <a:stretch>
            <a:fillRect/>
          </a:stretch>
        </p:blipFill>
        <p:spPr>
          <a:xfrm>
            <a:off x="6372200" y="2204864"/>
            <a:ext cx="2771800" cy="3523947"/>
          </a:xfrm>
          <a:prstGeom prst="rect">
            <a:avLst/>
          </a:prstGeom>
        </p:spPr>
      </p:pic>
    </p:spTree>
    <p:extLst>
      <p:ext uri="{BB962C8B-B14F-4D97-AF65-F5344CB8AC3E}">
        <p14:creationId xmlns:p14="http://schemas.microsoft.com/office/powerpoint/2010/main" val="953013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solidFill>
            <a:schemeClr val="accent3">
              <a:lumMod val="60000"/>
              <a:lumOff val="40000"/>
            </a:schemeClr>
          </a:solidFill>
        </p:spPr>
        <p:txBody>
          <a:bodyPr/>
          <a:lstStyle/>
          <a:p>
            <a:pPr>
              <a:lnSpc>
                <a:spcPct val="90000"/>
              </a:lnSpc>
            </a:pPr>
            <a:r>
              <a:rPr lang="en-US" altLang="en-US" sz="2800" b="1" u="sng" dirty="0">
                <a:solidFill>
                  <a:srgbClr val="FF0000"/>
                </a:solidFill>
                <a:latin typeface="Arial" panose="020B0604020202020204" pitchFamily="34" charset="0"/>
              </a:rPr>
              <a:t>Deontology</a:t>
            </a:r>
          </a:p>
          <a:p>
            <a:pPr lvl="1">
              <a:lnSpc>
                <a:spcPct val="90000"/>
              </a:lnSpc>
            </a:pPr>
            <a:r>
              <a:rPr lang="en-US" altLang="en-US" dirty="0">
                <a:latin typeface="Arial" panose="020B0604020202020204" pitchFamily="34" charset="0"/>
              </a:rPr>
              <a:t>Values are not universally shared</a:t>
            </a:r>
          </a:p>
          <a:p>
            <a:pPr lvl="1">
              <a:lnSpc>
                <a:spcPct val="90000"/>
              </a:lnSpc>
            </a:pPr>
            <a:r>
              <a:rPr lang="en-US" altLang="en-US" dirty="0">
                <a:latin typeface="Arial" panose="020B0604020202020204" pitchFamily="34" charset="0"/>
              </a:rPr>
              <a:t>Do not consequences matter?</a:t>
            </a:r>
          </a:p>
          <a:p>
            <a:pPr>
              <a:lnSpc>
                <a:spcPct val="90000"/>
              </a:lnSpc>
            </a:pPr>
            <a:r>
              <a:rPr lang="en-US" altLang="en-US" sz="2800" b="1" u="sng" dirty="0">
                <a:solidFill>
                  <a:srgbClr val="FF0000"/>
                </a:solidFill>
                <a:latin typeface="Arial" panose="020B0604020202020204" pitchFamily="34" charset="0"/>
              </a:rPr>
              <a:t>Teleology</a:t>
            </a:r>
          </a:p>
          <a:p>
            <a:pPr lvl="1">
              <a:lnSpc>
                <a:spcPct val="90000"/>
              </a:lnSpc>
            </a:pPr>
            <a:r>
              <a:rPr lang="en-US" altLang="en-US" dirty="0">
                <a:latin typeface="Arial" panose="020B0604020202020204" pitchFamily="34" charset="0"/>
              </a:rPr>
              <a:t>Greatest good for the greatest number does not protect minority rights</a:t>
            </a:r>
          </a:p>
          <a:p>
            <a:pPr lvl="1">
              <a:lnSpc>
                <a:spcPct val="90000"/>
              </a:lnSpc>
            </a:pPr>
            <a:r>
              <a:rPr lang="en-US" altLang="en-US" dirty="0">
                <a:latin typeface="Arial" panose="020B0604020202020204" pitchFamily="34" charset="0"/>
              </a:rPr>
              <a:t>Not always possible to predict consequences accurately</a:t>
            </a:r>
          </a:p>
          <a:p>
            <a:pPr lvl="1">
              <a:lnSpc>
                <a:spcPct val="90000"/>
              </a:lnSpc>
            </a:pPr>
            <a:r>
              <a:rPr lang="en-US" altLang="en-US" dirty="0">
                <a:latin typeface="Arial" panose="020B0604020202020204" pitchFamily="34" charset="0"/>
              </a:rPr>
              <a:t>Your values may conflict with the action needed</a:t>
            </a:r>
          </a:p>
          <a:p>
            <a:endParaRPr lang="en-GB" dirty="0"/>
          </a:p>
        </p:txBody>
      </p:sp>
      <p:sp>
        <p:nvSpPr>
          <p:cNvPr id="4" name="Title 1">
            <a:extLst>
              <a:ext uri="{FF2B5EF4-FFF2-40B4-BE49-F238E27FC236}">
                <a16:creationId xmlns:a16="http://schemas.microsoft.com/office/drawing/2014/main" id="{90E530C2-6C8B-4BED-B048-F32E3DAA553E}"/>
              </a:ext>
            </a:extLst>
          </p:cNvPr>
          <p:cNvSpPr txBox="1">
            <a:spLocks/>
          </p:cNvSpPr>
          <p:nvPr/>
        </p:nvSpPr>
        <p:spPr>
          <a:xfrm>
            <a:off x="457200" y="274638"/>
            <a:ext cx="8229600" cy="1143000"/>
          </a:xfrm>
          <a:prstGeom prst="rect">
            <a:avLst/>
          </a:prstGeom>
          <a:solidFill>
            <a:schemeClr val="accent2">
              <a:lumMod val="60000"/>
              <a:lumOff val="40000"/>
            </a:schemeClr>
          </a:solidFill>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b="1" dirty="0"/>
            </a:br>
            <a:r>
              <a:rPr lang="en-US" sz="6900" b="1" dirty="0"/>
              <a:t>Theoretical base of ethical decisions</a:t>
            </a:r>
            <a:br>
              <a:rPr lang="en-US" dirty="0"/>
            </a:br>
            <a:endParaRPr lang="en-US" dirty="0"/>
          </a:p>
        </p:txBody>
      </p:sp>
    </p:spTree>
    <p:extLst>
      <p:ext uri="{BB962C8B-B14F-4D97-AF65-F5344CB8AC3E}">
        <p14:creationId xmlns:p14="http://schemas.microsoft.com/office/powerpoint/2010/main" val="3915945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solidFill>
            <a:schemeClr val="accent3">
              <a:lumMod val="60000"/>
              <a:lumOff val="40000"/>
            </a:schemeClr>
          </a:solidFill>
        </p:spPr>
        <p:txBody>
          <a:bodyPr/>
          <a:lstStyle/>
          <a:p>
            <a:pPr>
              <a:lnSpc>
                <a:spcPct val="90000"/>
              </a:lnSpc>
            </a:pPr>
            <a:r>
              <a:rPr lang="ar" altLang="en-US" sz="2800" b="1" u="sng" dirty="0">
                <a:solidFill>
                  <a:srgbClr val="FF0000"/>
                </a:solidFill>
                <a:latin typeface="Arial" panose="020B0604020202020204" pitchFamily="34" charset="0"/>
              </a:rPr>
              <a:t>علم الأخلاق</a:t>
            </a:r>
          </a:p>
          <a:p>
            <a:pPr lvl="1">
              <a:lnSpc>
                <a:spcPct val="90000"/>
              </a:lnSpc>
            </a:pPr>
            <a:r>
              <a:rPr lang="ar" altLang="en-US" dirty="0">
                <a:latin typeface="Arial" panose="020B0604020202020204" pitchFamily="34" charset="0"/>
              </a:rPr>
              <a:t>القيم ليست مشتركة عالميا</a:t>
            </a:r>
          </a:p>
          <a:p>
            <a:pPr lvl="1">
              <a:lnSpc>
                <a:spcPct val="90000"/>
              </a:lnSpc>
            </a:pPr>
            <a:r>
              <a:rPr lang="ar" altLang="en-US" dirty="0">
                <a:latin typeface="Arial" panose="020B0604020202020204" pitchFamily="34" charset="0"/>
              </a:rPr>
              <a:t>لا العواقب مهمة؟</a:t>
            </a:r>
          </a:p>
          <a:p>
            <a:pPr>
              <a:lnSpc>
                <a:spcPct val="90000"/>
              </a:lnSpc>
            </a:pPr>
            <a:r>
              <a:rPr lang="ar" altLang="en-US" sz="2800" b="1" u="sng" dirty="0">
                <a:solidFill>
                  <a:srgbClr val="FF0000"/>
                </a:solidFill>
                <a:latin typeface="Arial" panose="020B0604020202020204" pitchFamily="34" charset="0"/>
              </a:rPr>
              <a:t>علم الغائية</a:t>
            </a:r>
          </a:p>
          <a:p>
            <a:pPr lvl="1">
              <a:lnSpc>
                <a:spcPct val="90000"/>
              </a:lnSpc>
            </a:pPr>
            <a:r>
              <a:rPr lang="ar" altLang="en-US" dirty="0">
                <a:latin typeface="Arial" panose="020B0604020202020204" pitchFamily="34" charset="0"/>
              </a:rPr>
              <a:t>أعظم خير لأكبر عدد لا يحمي حقوق الأقليات</a:t>
            </a:r>
          </a:p>
          <a:p>
            <a:pPr lvl="1">
              <a:lnSpc>
                <a:spcPct val="90000"/>
              </a:lnSpc>
            </a:pPr>
            <a:r>
              <a:rPr lang="ar" altLang="en-US" dirty="0">
                <a:latin typeface="Arial" panose="020B0604020202020204" pitchFamily="34" charset="0"/>
              </a:rPr>
              <a:t>ليس من الممكن دائمًا التنبؤ بالعواقب بدقة</a:t>
            </a:r>
          </a:p>
          <a:p>
            <a:pPr lvl="1">
              <a:lnSpc>
                <a:spcPct val="90000"/>
              </a:lnSpc>
            </a:pPr>
            <a:r>
              <a:rPr lang="ar" altLang="en-US" dirty="0">
                <a:latin typeface="Arial" panose="020B0604020202020204" pitchFamily="34" charset="0"/>
              </a:rPr>
              <a:t>قد تتعارض قيمك مع الإجراء المطلوب</a:t>
            </a:r>
          </a:p>
          <a:p>
            <a:endParaRPr lang="en-GB" dirty="0"/>
          </a:p>
        </p:txBody>
      </p:sp>
      <p:sp>
        <p:nvSpPr>
          <p:cNvPr id="4" name="Title 1">
            <a:extLst>
              <a:ext uri="{FF2B5EF4-FFF2-40B4-BE49-F238E27FC236}">
                <a16:creationId xmlns:a16="http://schemas.microsoft.com/office/drawing/2014/main" id="{90E530C2-6C8B-4BED-B048-F32E3DAA553E}"/>
              </a:ext>
            </a:extLst>
          </p:cNvPr>
          <p:cNvSpPr txBox="1">
            <a:spLocks/>
          </p:cNvSpPr>
          <p:nvPr/>
        </p:nvSpPr>
        <p:spPr>
          <a:xfrm>
            <a:off x="457200" y="274638"/>
            <a:ext cx="8229600" cy="1143000"/>
          </a:xfrm>
          <a:prstGeom prst="rect">
            <a:avLst/>
          </a:prstGeom>
          <a:solidFill>
            <a:schemeClr val="accent2">
              <a:lumMod val="60000"/>
              <a:lumOff val="40000"/>
            </a:schemeClr>
          </a:solidFill>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 b="1" dirty="0"/>
              <a:t> </a:t>
            </a:r>
            <a:br>
              <a:rPr lang="en-US" b="1" dirty="0"/>
            </a:br>
            <a:r>
              <a:rPr lang="ar" sz="6900" b="1" dirty="0"/>
              <a:t>القاعدة النظرية للقرارات الأخلاقية</a:t>
            </a:r>
            <a:br>
              <a:rPr lang="en-US" dirty="0"/>
            </a:br>
            <a:endParaRPr lang="en-US" dirty="0"/>
          </a:p>
        </p:txBody>
      </p:sp>
    </p:spTree>
    <p:extLst>
      <p:ext uri="{BB962C8B-B14F-4D97-AF65-F5344CB8AC3E}">
        <p14:creationId xmlns:p14="http://schemas.microsoft.com/office/powerpoint/2010/main" val="622510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Freeform: Shape 137">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434" name="Rectangle 2"/>
          <p:cNvSpPr>
            <a:spLocks noGrp="1" noChangeArrowheads="1"/>
          </p:cNvSpPr>
          <p:nvPr>
            <p:ph type="title"/>
          </p:nvPr>
        </p:nvSpPr>
        <p:spPr>
          <a:xfrm>
            <a:off x="647271" y="1012004"/>
            <a:ext cx="2562119" cy="4795408"/>
          </a:xfrm>
        </p:spPr>
        <p:txBody>
          <a:bodyPr>
            <a:normAutofit/>
          </a:bodyPr>
          <a:lstStyle/>
          <a:p>
            <a:pPr eaLnBrk="1" hangingPunct="1">
              <a:lnSpc>
                <a:spcPct val="90000"/>
              </a:lnSpc>
              <a:defRPr/>
            </a:pPr>
            <a:r>
              <a:rPr lang="en-US" sz="3400" b="1" dirty="0">
                <a:solidFill>
                  <a:schemeClr val="tx2">
                    <a:lumMod val="60000"/>
                    <a:lumOff val="40000"/>
                  </a:schemeClr>
                </a:solidFill>
              </a:rPr>
              <a:t>Importance for the healthcare professional to understand legal and ethical issues</a:t>
            </a:r>
          </a:p>
        </p:txBody>
      </p:sp>
      <p:sp>
        <p:nvSpPr>
          <p:cNvPr id="4101" name="Slide Number Placeholder 1"/>
          <p:cNvSpPr>
            <a:spLocks noGrp="1"/>
          </p:cNvSpPr>
          <p:nvPr>
            <p:ph type="sldNum" sz="quarter" idx="12"/>
          </p:nvPr>
        </p:nvSpPr>
        <p:spPr>
          <a:xfrm>
            <a:off x="8044665" y="6356350"/>
            <a:ext cx="470685" cy="365125"/>
          </a:xfrm>
        </p:spPr>
        <p:txBody>
          <a:bodyPr>
            <a:normAutofit/>
          </a:bodyPr>
          <a:lstStyle/>
          <a:p>
            <a:pPr>
              <a:spcAft>
                <a:spcPts val="600"/>
              </a:spcAft>
            </a:pPr>
            <a:fld id="{807A1928-5DBA-4F59-A6A1-D3E6F6D138D7}" type="slidenum">
              <a:rPr lang="en-US" sz="1000">
                <a:solidFill>
                  <a:prstClr val="black">
                    <a:tint val="75000"/>
                  </a:prstClr>
                </a:solidFill>
              </a:rPr>
              <a:pPr>
                <a:spcAft>
                  <a:spcPts val="600"/>
                </a:spcAft>
              </a:pPr>
              <a:t>2</a:t>
            </a:fld>
            <a:endParaRPr lang="en-US" sz="1000">
              <a:solidFill>
                <a:prstClr val="black">
                  <a:tint val="75000"/>
                </a:prstClr>
              </a:solidFill>
            </a:endParaRPr>
          </a:p>
        </p:txBody>
      </p:sp>
      <p:graphicFrame>
        <p:nvGraphicFramePr>
          <p:cNvPr id="146437" name="Rectangle 3">
            <a:extLst>
              <a:ext uri="{FF2B5EF4-FFF2-40B4-BE49-F238E27FC236}">
                <a16:creationId xmlns:a16="http://schemas.microsoft.com/office/drawing/2014/main" id="{61562C3A-6604-4D12-B4BD-BA54B244FC52}"/>
              </a:ext>
            </a:extLst>
          </p:cNvPr>
          <p:cNvGraphicFramePr/>
          <p:nvPr>
            <p:extLst>
              <p:ext uri="{D42A27DB-BD31-4B8C-83A1-F6EECF244321}">
                <p14:modId xmlns:p14="http://schemas.microsoft.com/office/powerpoint/2010/main" val="532970595"/>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r>
              <a:rPr lang="en-US" b="1" dirty="0">
                <a:effectLst>
                  <a:outerShdw blurRad="38100" dist="38100" dir="2700000" algn="tl">
                    <a:srgbClr val="000000">
                      <a:alpha val="43137"/>
                    </a:srgbClr>
                  </a:outerShdw>
                </a:effectLst>
              </a:rPr>
              <a:t>Ethical Principles</a:t>
            </a:r>
          </a:p>
        </p:txBody>
      </p:sp>
      <p:sp>
        <p:nvSpPr>
          <p:cNvPr id="3" name="Content Placeholder 2"/>
          <p:cNvSpPr>
            <a:spLocks noGrp="1"/>
          </p:cNvSpPr>
          <p:nvPr>
            <p:ph idx="1"/>
          </p:nvPr>
        </p:nvSpPr>
        <p:spPr>
          <a:xfrm>
            <a:off x="457200" y="1600200"/>
            <a:ext cx="8229600" cy="4983162"/>
          </a:xfrm>
          <a:solidFill>
            <a:schemeClr val="accent6">
              <a:lumMod val="40000"/>
              <a:lumOff val="60000"/>
            </a:schemeClr>
          </a:solidFill>
        </p:spPr>
        <p:txBody>
          <a:bodyPr>
            <a:normAutofit fontScale="92500"/>
          </a:bodyPr>
          <a:lstStyle/>
          <a:p>
            <a:pPr marL="0" indent="0">
              <a:buNone/>
            </a:pPr>
            <a:r>
              <a:rPr lang="en-US" b="1" dirty="0">
                <a:solidFill>
                  <a:srgbClr val="FF0000"/>
                </a:solidFill>
                <a:effectLst>
                  <a:outerShdw blurRad="38100" dist="38100" dir="2700000" algn="tl">
                    <a:srgbClr val="000000">
                      <a:alpha val="43137"/>
                    </a:srgbClr>
                  </a:outerShdw>
                </a:effectLst>
              </a:rPr>
              <a:t>1. Autonomy: </a:t>
            </a:r>
            <a:r>
              <a:rPr lang="en-US" dirty="0"/>
              <a:t>The state of </a:t>
            </a:r>
            <a:r>
              <a:rPr lang="en-US" i="1" dirty="0">
                <a:solidFill>
                  <a:srgbClr val="7030A0"/>
                </a:solidFill>
              </a:rPr>
              <a:t>being self-governing </a:t>
            </a:r>
            <a:r>
              <a:rPr lang="en-US" dirty="0"/>
              <a:t>or essentially respecting an </a:t>
            </a:r>
            <a:r>
              <a:rPr lang="en-US" i="1" dirty="0"/>
              <a:t>individual’s right </a:t>
            </a:r>
            <a:r>
              <a:rPr lang="en-US" dirty="0"/>
              <a:t>to make decisions for themselves. It is more than a patient’s constitutional right to refuse treatment. </a:t>
            </a:r>
          </a:p>
          <a:p>
            <a:pPr>
              <a:buFont typeface="Wingdings" panose="05000000000000000000" pitchFamily="2" charset="2"/>
              <a:buChar char="Ø"/>
            </a:pPr>
            <a:r>
              <a:rPr lang="en-US" altLang="en-US" sz="2400" dirty="0">
                <a:latin typeface="Arial" panose="020B0604020202020204" pitchFamily="34" charset="0"/>
              </a:rPr>
              <a:t>Includes respect for the patients’ privacy and confidentiality.</a:t>
            </a:r>
          </a:p>
          <a:p>
            <a:pPr>
              <a:buFont typeface="Wingdings" panose="05000000000000000000" pitchFamily="2" charset="2"/>
              <a:buChar char="Ø"/>
            </a:pPr>
            <a:r>
              <a:rPr lang="en-GB" altLang="en-US" sz="2400" dirty="0">
                <a:latin typeface="Arial" panose="020B0604020202020204" pitchFamily="34" charset="0"/>
              </a:rPr>
              <a:t>It includes each staff member’s right to decide what is the right thing for him or her to do. </a:t>
            </a:r>
            <a:endParaRPr lang="en-US" altLang="en-US" sz="2400" dirty="0">
              <a:latin typeface="Arial" panose="020B0604020202020204" pitchFamily="34" charset="0"/>
            </a:endParaRPr>
          </a:p>
          <a:p>
            <a:pPr>
              <a:buFont typeface="Wingdings" panose="05000000000000000000" pitchFamily="2" charset="2"/>
              <a:buChar char="Ø"/>
            </a:pPr>
            <a:r>
              <a:rPr lang="en-US" altLang="en-US" sz="2400" dirty="0">
                <a:latin typeface="Arial" panose="020B0604020202020204" pitchFamily="34" charset="0"/>
              </a:rPr>
              <a:t>Needs to provide enough information for them to make informed choices.</a:t>
            </a:r>
          </a:p>
          <a:p>
            <a:pPr>
              <a:buFont typeface="Wingdings" panose="05000000000000000000" pitchFamily="2" charset="2"/>
              <a:buChar char="Ø"/>
            </a:pPr>
            <a:r>
              <a:rPr lang="en-US" altLang="en-US" sz="2400" dirty="0">
                <a:latin typeface="Arial" panose="020B0604020202020204" pitchFamily="34" charset="0"/>
              </a:rPr>
              <a:t>Truth telling.</a:t>
            </a:r>
          </a:p>
          <a:p>
            <a:pPr>
              <a:buFont typeface="Wingdings" panose="05000000000000000000" pitchFamily="2" charset="2"/>
              <a:buChar char="Ø"/>
            </a:pPr>
            <a:r>
              <a:rPr lang="en-US" altLang="en-US" sz="2400" dirty="0">
                <a:latin typeface="Arial" panose="020B0604020202020204" pitchFamily="34" charset="0"/>
              </a:rPr>
              <a:t>Protection of persons with diminished or impaired autonomy. </a:t>
            </a:r>
          </a:p>
          <a:p>
            <a:pPr>
              <a:buFont typeface="Wingdings" pitchFamily="2" charset="2"/>
              <a:buChar char="q"/>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lstStyle/>
          <a:p>
            <a:r>
              <a:rPr lang="ar" b="1" dirty="0">
                <a:effectLst>
                  <a:outerShdw blurRad="38100" dist="38100" dir="2700000" algn="tl">
                    <a:srgbClr val="000000">
                      <a:alpha val="43137"/>
                    </a:srgbClr>
                  </a:outerShdw>
                </a:effectLst>
              </a:rPr>
              <a:t>المبادئ الأخلاقية</a:t>
            </a:r>
          </a:p>
        </p:txBody>
      </p:sp>
      <p:sp>
        <p:nvSpPr>
          <p:cNvPr id="3" name="Content Placeholder 2"/>
          <p:cNvSpPr>
            <a:spLocks noGrp="1"/>
          </p:cNvSpPr>
          <p:nvPr>
            <p:ph idx="1"/>
          </p:nvPr>
        </p:nvSpPr>
        <p:spPr>
          <a:xfrm>
            <a:off x="457200" y="1600200"/>
            <a:ext cx="8229600" cy="4983162"/>
          </a:xfrm>
          <a:solidFill>
            <a:schemeClr val="accent6">
              <a:lumMod val="40000"/>
              <a:lumOff val="60000"/>
            </a:schemeClr>
          </a:solidFill>
        </p:spPr>
        <p:txBody>
          <a:bodyPr>
            <a:normAutofit fontScale="92500"/>
          </a:bodyPr>
          <a:lstStyle/>
          <a:p>
            <a:pPr marL="0" indent="0">
              <a:buNone/>
            </a:pPr>
            <a:r>
              <a:rPr lang="ar" b="1" dirty="0">
                <a:solidFill>
                  <a:srgbClr val="FF0000"/>
                </a:solidFill>
                <a:effectLst>
                  <a:outerShdw blurRad="38100" dist="38100" dir="2700000" algn="tl">
                    <a:srgbClr val="000000">
                      <a:alpha val="43137"/>
                    </a:srgbClr>
                  </a:outerShdw>
                </a:effectLst>
              </a:rPr>
              <a:t>1. الاستقلالية: </a:t>
            </a:r>
            <a:r>
              <a:rPr lang="ar" dirty="0"/>
              <a:t>حالة </a:t>
            </a:r>
            <a:r>
              <a:rPr lang="ar" i="1" dirty="0">
                <a:solidFill>
                  <a:srgbClr val="7030A0"/>
                </a:solidFill>
              </a:rPr>
              <a:t>الحكم الذاتي </a:t>
            </a:r>
            <a:r>
              <a:rPr lang="ar" dirty="0"/>
              <a:t>أو احترام </a:t>
            </a:r>
            <a:r>
              <a:rPr lang="ar" i="1" dirty="0"/>
              <a:t>حق الفرد في </a:t>
            </a:r>
            <a:r>
              <a:rPr lang="ar" dirty="0"/>
              <a:t>اتخاذ القرارات بنفسه. إن رفض العلاج هو أكثر من مجرد حق دستوري للمريض.</a:t>
            </a:r>
          </a:p>
          <a:p>
            <a:pPr>
              <a:buFont typeface="Wingdings" panose="05000000000000000000" pitchFamily="2" charset="2"/>
              <a:buChar char="Ø"/>
            </a:pPr>
            <a:r>
              <a:rPr lang="ar" altLang="en-US" sz="2400" dirty="0">
                <a:latin typeface="Arial" panose="020B0604020202020204" pitchFamily="34" charset="0"/>
              </a:rPr>
              <a:t>يشمل احترام خصوصية وسرية المرضى.</a:t>
            </a:r>
          </a:p>
          <a:p>
            <a:pPr>
              <a:buFont typeface="Wingdings" panose="05000000000000000000" pitchFamily="2" charset="2"/>
              <a:buChar char="Ø"/>
            </a:pPr>
            <a:r>
              <a:rPr lang="ar" altLang="en-US" sz="2400" dirty="0">
                <a:latin typeface="Arial" panose="020B0604020202020204" pitchFamily="34" charset="0"/>
              </a:rPr>
              <a:t>يتضمن حق كل موظف في تقرير الشيء الصحيح بالنسبة له أو لها.</a:t>
            </a:r>
            <a:endParaRPr lang="en-US" altLang="en-US" sz="2400" dirty="0">
              <a:latin typeface="Arial" panose="020B0604020202020204" pitchFamily="34" charset="0"/>
            </a:endParaRPr>
          </a:p>
          <a:p>
            <a:pPr>
              <a:buFont typeface="Wingdings" panose="05000000000000000000" pitchFamily="2" charset="2"/>
              <a:buChar char="Ø"/>
            </a:pPr>
            <a:r>
              <a:rPr lang="ar" altLang="en-US" sz="2400" dirty="0">
                <a:latin typeface="Arial" panose="020B0604020202020204" pitchFamily="34" charset="0"/>
              </a:rPr>
              <a:t>يحتاج إلى توفير معلومات كافية لهم لاتخاذ خيارات مستنيرة .</a:t>
            </a:r>
            <a:endParaRPr lang="en-US" altLang="en-US" sz="2400" dirty="0">
              <a:latin typeface="Arial" panose="020B0604020202020204" pitchFamily="34" charset="0"/>
            </a:endParaRPr>
          </a:p>
          <a:p>
            <a:pPr>
              <a:buFont typeface="Wingdings" panose="05000000000000000000" pitchFamily="2" charset="2"/>
              <a:buChar char="Ø"/>
            </a:pPr>
            <a:r>
              <a:rPr lang="ar" altLang="en-US" sz="2400" dirty="0">
                <a:latin typeface="Arial" panose="020B0604020202020204" pitchFamily="34" charset="0"/>
              </a:rPr>
              <a:t>الحقيقة .</a:t>
            </a:r>
            <a:endParaRPr lang="en-US" altLang="en-US" sz="2400" dirty="0">
              <a:latin typeface="Arial" panose="020B0604020202020204" pitchFamily="34" charset="0"/>
            </a:endParaRPr>
          </a:p>
          <a:p>
            <a:pPr>
              <a:buFont typeface="Wingdings" panose="05000000000000000000" pitchFamily="2" charset="2"/>
              <a:buChar char="Ø"/>
            </a:pPr>
            <a:r>
              <a:rPr lang="ar" altLang="en-US" sz="2400" dirty="0">
                <a:latin typeface="Arial" panose="020B0604020202020204" pitchFamily="34" charset="0"/>
              </a:rPr>
              <a:t>حماية الأشخاص ذوي الاستقلالية المتناقصة أو الضعيفة.</a:t>
            </a:r>
          </a:p>
          <a:p>
            <a:pPr>
              <a:buFont typeface="Wingdings" pitchFamily="2" charset="2"/>
              <a:buChar char="q"/>
            </a:pPr>
            <a:endParaRPr lang="en-US" dirty="0"/>
          </a:p>
        </p:txBody>
      </p:sp>
    </p:spTree>
    <p:extLst>
      <p:ext uri="{BB962C8B-B14F-4D97-AF65-F5344CB8AC3E}">
        <p14:creationId xmlns:p14="http://schemas.microsoft.com/office/powerpoint/2010/main" val="4065993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US" b="1" dirty="0">
                <a:solidFill>
                  <a:srgbClr val="FF0000"/>
                </a:solidFill>
                <a:effectLst>
                  <a:outerShdw blurRad="38100" dist="38100" dir="2700000" algn="tl">
                    <a:srgbClr val="000000">
                      <a:alpha val="43137"/>
                    </a:srgbClr>
                  </a:outerShdw>
                </a:effectLst>
              </a:rPr>
              <a:t>2. Non-maleficence: </a:t>
            </a:r>
            <a:r>
              <a:rPr lang="en-US" dirty="0"/>
              <a:t>The </a:t>
            </a:r>
            <a:r>
              <a:rPr lang="en-US" i="1" dirty="0">
                <a:solidFill>
                  <a:srgbClr val="7030A0"/>
                </a:solidFill>
              </a:rPr>
              <a:t>absence of harm </a:t>
            </a:r>
            <a:r>
              <a:rPr lang="en-US" dirty="0"/>
              <a:t>or as it is attributed to the physician’s oath to “do no harm.” Maleficence is an action that is considered harmful or evil.</a:t>
            </a:r>
          </a:p>
          <a:p>
            <a:endParaRPr lang="en-GB" dirty="0"/>
          </a:p>
        </p:txBody>
      </p:sp>
      <p:sp>
        <p:nvSpPr>
          <p:cNvPr id="4" name="Title 1">
            <a:extLst>
              <a:ext uri="{FF2B5EF4-FFF2-40B4-BE49-F238E27FC236}">
                <a16:creationId xmlns:a16="http://schemas.microsoft.com/office/drawing/2014/main" id="{115A077E-2560-4980-9AC8-A4D343C346D6}"/>
              </a:ext>
            </a:extLst>
          </p:cNvPr>
          <p:cNvSpPr txBox="1">
            <a:spLocks/>
          </p:cNvSpPr>
          <p:nvPr/>
        </p:nvSpPr>
        <p:spPr>
          <a:xfrm>
            <a:off x="457200" y="274638"/>
            <a:ext cx="8229600" cy="1143000"/>
          </a:xfrm>
          <a:prstGeom prst="rect">
            <a:avLst/>
          </a:prstGeom>
          <a:solidFill>
            <a:schemeClr val="accent5">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effectLst>
                  <a:outerShdw blurRad="38100" dist="38100" dir="2700000" algn="tl">
                    <a:srgbClr val="000000">
                      <a:alpha val="43137"/>
                    </a:srgbClr>
                  </a:outerShdw>
                </a:effectLst>
              </a:rPr>
              <a:t>Ethical Principles</a:t>
            </a:r>
            <a:endParaRPr lang="en-US" b="1"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3E4F2A25-C207-4750-9868-120F88C165F8}"/>
              </a:ext>
            </a:extLst>
          </p:cNvPr>
          <p:cNvPicPr>
            <a:picLocks noChangeAspect="1"/>
          </p:cNvPicPr>
          <p:nvPr/>
        </p:nvPicPr>
        <p:blipFill rotWithShape="1">
          <a:blip r:embed="rId2"/>
          <a:srcRect l="5901" t="27320" r="5901" b="32360"/>
          <a:stretch/>
        </p:blipFill>
        <p:spPr>
          <a:xfrm>
            <a:off x="1" y="3818390"/>
            <a:ext cx="3815408" cy="2304256"/>
          </a:xfrm>
          <a:prstGeom prst="rect">
            <a:avLst/>
          </a:prstGeom>
        </p:spPr>
      </p:pic>
      <p:pic>
        <p:nvPicPr>
          <p:cNvPr id="8" name="Picture 7">
            <a:extLst>
              <a:ext uri="{FF2B5EF4-FFF2-40B4-BE49-F238E27FC236}">
                <a16:creationId xmlns:a16="http://schemas.microsoft.com/office/drawing/2014/main" id="{F0025499-633D-4245-BE03-A92B63D1E309}"/>
              </a:ext>
            </a:extLst>
          </p:cNvPr>
          <p:cNvPicPr>
            <a:picLocks noChangeAspect="1"/>
          </p:cNvPicPr>
          <p:nvPr/>
        </p:nvPicPr>
        <p:blipFill>
          <a:blip r:embed="rId3"/>
          <a:stretch>
            <a:fillRect/>
          </a:stretch>
        </p:blipFill>
        <p:spPr>
          <a:xfrm>
            <a:off x="7380312" y="28389"/>
            <a:ext cx="1597335" cy="1635497"/>
          </a:xfrm>
          <a:prstGeom prst="rect">
            <a:avLst/>
          </a:prstGeom>
        </p:spPr>
      </p:pic>
      <p:pic>
        <p:nvPicPr>
          <p:cNvPr id="9" name="Picture 8">
            <a:extLst>
              <a:ext uri="{FF2B5EF4-FFF2-40B4-BE49-F238E27FC236}">
                <a16:creationId xmlns:a16="http://schemas.microsoft.com/office/drawing/2014/main" id="{FF313E24-F711-4278-A5FD-2929D8C92442}"/>
              </a:ext>
            </a:extLst>
          </p:cNvPr>
          <p:cNvPicPr>
            <a:picLocks noChangeAspect="1"/>
          </p:cNvPicPr>
          <p:nvPr/>
        </p:nvPicPr>
        <p:blipFill rotWithShape="1">
          <a:blip r:embed="rId4"/>
          <a:srcRect l="31888" t="15666" r="9838" b="21987"/>
          <a:stretch/>
        </p:blipFill>
        <p:spPr>
          <a:xfrm>
            <a:off x="3815408" y="3617480"/>
            <a:ext cx="5328592" cy="3205275"/>
          </a:xfrm>
          <a:prstGeom prst="rect">
            <a:avLst/>
          </a:prstGeom>
        </p:spPr>
      </p:pic>
      <p:pic>
        <p:nvPicPr>
          <p:cNvPr id="10" name="Picture 9">
            <a:extLst>
              <a:ext uri="{FF2B5EF4-FFF2-40B4-BE49-F238E27FC236}">
                <a16:creationId xmlns:a16="http://schemas.microsoft.com/office/drawing/2014/main" id="{D8865092-7F3D-437C-A4B5-3EF6E1864C62}"/>
              </a:ext>
            </a:extLst>
          </p:cNvPr>
          <p:cNvPicPr>
            <a:picLocks noChangeAspect="1"/>
          </p:cNvPicPr>
          <p:nvPr/>
        </p:nvPicPr>
        <p:blipFill rotWithShape="1">
          <a:blip r:embed="rId5"/>
          <a:srcRect l="32675" t="34593" r="7475" b="57574"/>
          <a:stretch/>
        </p:blipFill>
        <p:spPr>
          <a:xfrm>
            <a:off x="3815407" y="3601548"/>
            <a:ext cx="5328594" cy="402698"/>
          </a:xfrm>
          <a:prstGeom prst="rect">
            <a:avLst/>
          </a:prstGeom>
          <a:ln>
            <a:solidFill>
              <a:schemeClr val="tx1"/>
            </a:solidFill>
          </a:ln>
        </p:spPr>
      </p:pic>
    </p:spTree>
    <p:extLst>
      <p:ext uri="{BB962C8B-B14F-4D97-AF65-F5344CB8AC3E}">
        <p14:creationId xmlns:p14="http://schemas.microsoft.com/office/powerpoint/2010/main" val="1805551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ar" b="1" dirty="0">
                <a:solidFill>
                  <a:srgbClr val="FF0000"/>
                </a:solidFill>
                <a:effectLst>
                  <a:outerShdw blurRad="38100" dist="38100" dir="2700000" algn="tl">
                    <a:srgbClr val="000000">
                      <a:alpha val="43137"/>
                    </a:srgbClr>
                  </a:outerShdw>
                </a:effectLst>
              </a:rPr>
              <a:t>2. عدم الإيذاء: </a:t>
            </a:r>
            <a:r>
              <a:rPr lang="ar" dirty="0"/>
              <a:t>عدم </a:t>
            </a:r>
            <a:r>
              <a:rPr lang="ar" i="1" dirty="0">
                <a:solidFill>
                  <a:srgbClr val="7030A0"/>
                </a:solidFill>
              </a:rPr>
              <a:t>الإضرار </a:t>
            </a:r>
            <a:r>
              <a:rPr lang="ar" dirty="0"/>
              <a:t>أو ما ينسب لقسم الطبيب على عدم الإضرار. الإيذاء هو فعل يعتبر مضرًا أو شريرًا.</a:t>
            </a:r>
          </a:p>
          <a:p>
            <a:endParaRPr lang="en-GB" dirty="0"/>
          </a:p>
        </p:txBody>
      </p:sp>
      <p:sp>
        <p:nvSpPr>
          <p:cNvPr id="4" name="Title 1">
            <a:extLst>
              <a:ext uri="{FF2B5EF4-FFF2-40B4-BE49-F238E27FC236}">
                <a16:creationId xmlns:a16="http://schemas.microsoft.com/office/drawing/2014/main" id="{115A077E-2560-4980-9AC8-A4D343C346D6}"/>
              </a:ext>
            </a:extLst>
          </p:cNvPr>
          <p:cNvSpPr txBox="1">
            <a:spLocks/>
          </p:cNvSpPr>
          <p:nvPr/>
        </p:nvSpPr>
        <p:spPr>
          <a:xfrm>
            <a:off x="457200" y="274638"/>
            <a:ext cx="8229600" cy="1143000"/>
          </a:xfrm>
          <a:prstGeom prst="rect">
            <a:avLst/>
          </a:prstGeom>
          <a:solidFill>
            <a:schemeClr val="accent5">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 b="1">
                <a:effectLst>
                  <a:outerShdw blurRad="38100" dist="38100" dir="2700000" algn="tl">
                    <a:srgbClr val="000000">
                      <a:alpha val="43137"/>
                    </a:srgbClr>
                  </a:outerShdw>
                </a:effectLst>
              </a:rPr>
              <a:t>المبادئ الأخلاقية</a:t>
            </a:r>
            <a:endParaRPr lang="en-US" b="1" dirty="0">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3E4F2A25-C207-4750-9868-120F88C165F8}"/>
              </a:ext>
            </a:extLst>
          </p:cNvPr>
          <p:cNvPicPr>
            <a:picLocks noChangeAspect="1"/>
          </p:cNvPicPr>
          <p:nvPr/>
        </p:nvPicPr>
        <p:blipFill rotWithShape="1">
          <a:blip r:embed="rId2"/>
          <a:srcRect l="5901" t="27320" r="5901" b="32360"/>
          <a:stretch/>
        </p:blipFill>
        <p:spPr>
          <a:xfrm>
            <a:off x="1" y="3818390"/>
            <a:ext cx="3815408" cy="2304256"/>
          </a:xfrm>
          <a:prstGeom prst="rect">
            <a:avLst/>
          </a:prstGeom>
        </p:spPr>
      </p:pic>
      <p:pic>
        <p:nvPicPr>
          <p:cNvPr id="8" name="Picture 7">
            <a:extLst>
              <a:ext uri="{FF2B5EF4-FFF2-40B4-BE49-F238E27FC236}">
                <a16:creationId xmlns:a16="http://schemas.microsoft.com/office/drawing/2014/main" id="{F0025499-633D-4245-BE03-A92B63D1E309}"/>
              </a:ext>
            </a:extLst>
          </p:cNvPr>
          <p:cNvPicPr>
            <a:picLocks noChangeAspect="1"/>
          </p:cNvPicPr>
          <p:nvPr/>
        </p:nvPicPr>
        <p:blipFill>
          <a:blip r:embed="rId3"/>
          <a:stretch>
            <a:fillRect/>
          </a:stretch>
        </p:blipFill>
        <p:spPr>
          <a:xfrm>
            <a:off x="7380312" y="28389"/>
            <a:ext cx="1597335" cy="1635497"/>
          </a:xfrm>
          <a:prstGeom prst="rect">
            <a:avLst/>
          </a:prstGeom>
        </p:spPr>
      </p:pic>
      <p:pic>
        <p:nvPicPr>
          <p:cNvPr id="9" name="Picture 8">
            <a:extLst>
              <a:ext uri="{FF2B5EF4-FFF2-40B4-BE49-F238E27FC236}">
                <a16:creationId xmlns:a16="http://schemas.microsoft.com/office/drawing/2014/main" id="{FF313E24-F711-4278-A5FD-2929D8C92442}"/>
              </a:ext>
            </a:extLst>
          </p:cNvPr>
          <p:cNvPicPr>
            <a:picLocks noChangeAspect="1"/>
          </p:cNvPicPr>
          <p:nvPr/>
        </p:nvPicPr>
        <p:blipFill rotWithShape="1">
          <a:blip r:embed="rId4"/>
          <a:srcRect l="31888" t="15666" r="9838" b="21987"/>
          <a:stretch/>
        </p:blipFill>
        <p:spPr>
          <a:xfrm>
            <a:off x="3815408" y="3617480"/>
            <a:ext cx="5328592" cy="3205275"/>
          </a:xfrm>
          <a:prstGeom prst="rect">
            <a:avLst/>
          </a:prstGeom>
        </p:spPr>
      </p:pic>
      <p:pic>
        <p:nvPicPr>
          <p:cNvPr id="10" name="Picture 9">
            <a:extLst>
              <a:ext uri="{FF2B5EF4-FFF2-40B4-BE49-F238E27FC236}">
                <a16:creationId xmlns:a16="http://schemas.microsoft.com/office/drawing/2014/main" id="{D8865092-7F3D-437C-A4B5-3EF6E1864C62}"/>
              </a:ext>
            </a:extLst>
          </p:cNvPr>
          <p:cNvPicPr>
            <a:picLocks noChangeAspect="1"/>
          </p:cNvPicPr>
          <p:nvPr/>
        </p:nvPicPr>
        <p:blipFill rotWithShape="1">
          <a:blip r:embed="rId5"/>
          <a:srcRect l="32675" t="34593" r="7475" b="57574"/>
          <a:stretch/>
        </p:blipFill>
        <p:spPr>
          <a:xfrm>
            <a:off x="3815407" y="3601548"/>
            <a:ext cx="5328594" cy="402698"/>
          </a:xfrm>
          <a:prstGeom prst="rect">
            <a:avLst/>
          </a:prstGeom>
          <a:ln>
            <a:solidFill>
              <a:schemeClr val="tx1"/>
            </a:solidFill>
          </a:ln>
        </p:spPr>
      </p:pic>
    </p:spTree>
    <p:extLst>
      <p:ext uri="{BB962C8B-B14F-4D97-AF65-F5344CB8AC3E}">
        <p14:creationId xmlns:p14="http://schemas.microsoft.com/office/powerpoint/2010/main" val="3802446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en-US" dirty="0"/>
              <a:t>Ethical principles</a:t>
            </a:r>
          </a:p>
        </p:txBody>
      </p:sp>
      <p:sp>
        <p:nvSpPr>
          <p:cNvPr id="3" name="Content Placeholder 2"/>
          <p:cNvSpPr>
            <a:spLocks noGrp="1"/>
          </p:cNvSpPr>
          <p:nvPr>
            <p:ph idx="1"/>
          </p:nvPr>
        </p:nvSpPr>
        <p:spPr>
          <a:solidFill>
            <a:schemeClr val="accent6">
              <a:lumMod val="40000"/>
              <a:lumOff val="60000"/>
            </a:schemeClr>
          </a:solidFill>
        </p:spPr>
        <p:txBody>
          <a:bodyPr>
            <a:normAutofit lnSpcReduction="10000"/>
          </a:bodyPr>
          <a:lstStyle/>
          <a:p>
            <a:pPr marL="0" indent="0">
              <a:buNone/>
            </a:pPr>
            <a:r>
              <a:rPr lang="ar-JO" b="1" dirty="0">
                <a:solidFill>
                  <a:srgbClr val="FF0000"/>
                </a:solidFill>
                <a:effectLst>
                  <a:outerShdw blurRad="38100" dist="38100" dir="2700000" algn="tl">
                    <a:srgbClr val="000000">
                      <a:alpha val="43137"/>
                    </a:srgbClr>
                  </a:outerShdw>
                </a:effectLst>
              </a:rPr>
              <a:t>3</a:t>
            </a:r>
            <a:r>
              <a:rPr lang="en-GB" b="1" dirty="0">
                <a:solidFill>
                  <a:srgbClr val="FF0000"/>
                </a:solidFill>
                <a:effectLst>
                  <a:outerShdw blurRad="38100" dist="38100" dir="2700000" algn="tl">
                    <a:srgbClr val="000000">
                      <a:alpha val="43137"/>
                    </a:srgbClr>
                  </a:outerShdw>
                </a:effectLst>
              </a:rPr>
              <a:t>. </a:t>
            </a:r>
            <a:r>
              <a:rPr lang="en-US" b="1" dirty="0">
                <a:solidFill>
                  <a:srgbClr val="FF0000"/>
                </a:solidFill>
                <a:effectLst>
                  <a:outerShdw blurRad="38100" dist="38100" dir="2700000" algn="tl">
                    <a:srgbClr val="000000">
                      <a:alpha val="43137"/>
                    </a:srgbClr>
                  </a:outerShdw>
                </a:effectLst>
              </a:rPr>
              <a:t>Beneficence: </a:t>
            </a:r>
            <a:r>
              <a:rPr lang="en-US" dirty="0"/>
              <a:t>Beneficence refers to the state of </a:t>
            </a:r>
            <a:r>
              <a:rPr lang="en-US" i="1" dirty="0">
                <a:solidFill>
                  <a:srgbClr val="7030A0"/>
                </a:solidFill>
              </a:rPr>
              <a:t>producing good acts</a:t>
            </a:r>
            <a:r>
              <a:rPr lang="en-US" dirty="0"/>
              <a:t>. </a:t>
            </a:r>
          </a:p>
          <a:p>
            <a:pPr marL="0" indent="0">
              <a:buNone/>
            </a:pPr>
            <a:r>
              <a:rPr lang="en-GB" dirty="0"/>
              <a:t>Acting always in the patients’ best interest to </a:t>
            </a:r>
            <a:r>
              <a:rPr lang="en-GB" i="1" u="sng" dirty="0"/>
              <a:t>maximise benefits and minimise harm.</a:t>
            </a:r>
          </a:p>
          <a:p>
            <a:pPr marL="0" indent="0">
              <a:buNone/>
            </a:pPr>
            <a:r>
              <a:rPr lang="en-US" dirty="0"/>
              <a:t>This</a:t>
            </a:r>
            <a:r>
              <a:rPr lang="ar-JO" dirty="0"/>
              <a:t> </a:t>
            </a:r>
            <a:r>
              <a:rPr lang="en-US" dirty="0"/>
              <a:t>is affected by one’s personal definition of what is “good.” </a:t>
            </a:r>
            <a:endParaRPr lang="ar-JO" dirty="0"/>
          </a:p>
          <a:p>
            <a:pPr marL="0" indent="0">
              <a:buNone/>
            </a:pPr>
            <a:r>
              <a:rPr lang="en-US" dirty="0"/>
              <a:t>However, there are general aspects of this principle that are common to most cultures and religions. </a:t>
            </a:r>
            <a:endParaRPr lang="ar-JO" dirty="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ar" dirty="0"/>
              <a:t>المبادئ الأخلاقية</a:t>
            </a:r>
          </a:p>
        </p:txBody>
      </p:sp>
      <p:sp>
        <p:nvSpPr>
          <p:cNvPr id="3" name="Content Placeholder 2"/>
          <p:cNvSpPr>
            <a:spLocks noGrp="1"/>
          </p:cNvSpPr>
          <p:nvPr>
            <p:ph idx="1"/>
          </p:nvPr>
        </p:nvSpPr>
        <p:spPr>
          <a:solidFill>
            <a:schemeClr val="accent6">
              <a:lumMod val="40000"/>
              <a:lumOff val="60000"/>
            </a:schemeClr>
          </a:solidFill>
        </p:spPr>
        <p:txBody>
          <a:bodyPr>
            <a:normAutofit lnSpcReduction="10000"/>
          </a:bodyPr>
          <a:lstStyle/>
          <a:p>
            <a:pPr marL="0" indent="0">
              <a:buNone/>
            </a:pPr>
            <a:r>
              <a:rPr lang="ar" b="1" dirty="0">
                <a:solidFill>
                  <a:srgbClr val="FF0000"/>
                </a:solidFill>
                <a:effectLst>
                  <a:outerShdw blurRad="38100" dist="38100" dir="2700000" algn="tl">
                    <a:srgbClr val="000000">
                      <a:alpha val="43137"/>
                    </a:srgbClr>
                  </a:outerShdw>
                </a:effectLst>
              </a:rPr>
              <a:t>3 . الإحسان: </a:t>
            </a:r>
            <a:r>
              <a:rPr lang="ar" dirty="0"/>
              <a:t>الإحسان يشير إلى حالة </a:t>
            </a:r>
            <a:r>
              <a:rPr lang="ar" i="1" dirty="0">
                <a:solidFill>
                  <a:srgbClr val="7030A0"/>
                </a:solidFill>
              </a:rPr>
              <a:t>إنتاج الأعمال الصالحة </a:t>
            </a:r>
            <a:r>
              <a:rPr lang="ar" dirty="0"/>
              <a:t>.</a:t>
            </a:r>
          </a:p>
          <a:p>
            <a:pPr marL="0" indent="0">
              <a:buNone/>
            </a:pPr>
            <a:r>
              <a:rPr lang="ar" dirty="0"/>
              <a:t>التصرف دائمًا في مصلحة المرضى </a:t>
            </a:r>
            <a:r>
              <a:rPr lang="ar" i="1" u="sng" dirty="0"/>
              <a:t>لتحقيق أقصى قدر من الفوائد وتقليل الضرر.</a:t>
            </a:r>
          </a:p>
          <a:p>
            <a:pPr marL="0" indent="0">
              <a:buNone/>
            </a:pPr>
            <a:r>
              <a:rPr lang="ar" dirty="0"/>
              <a:t>هذه يتأثر بالتعريف الشخصي للفرد لما هو "جيد".</a:t>
            </a:r>
            <a:endParaRPr lang="ar-JO" dirty="0"/>
          </a:p>
          <a:p>
            <a:pPr marL="0" indent="0">
              <a:buNone/>
            </a:pPr>
            <a:r>
              <a:rPr lang="ar" dirty="0"/>
              <a:t>ومع ذلك ، هناك جوانب عامة لهذا المبدأ مشتركة بين معظم الثقافات والأديان.</a:t>
            </a:r>
            <a:endParaRPr lang="ar-JO" dirty="0"/>
          </a:p>
          <a:p>
            <a:endParaRPr lang="en-US" dirty="0"/>
          </a:p>
        </p:txBody>
      </p:sp>
    </p:spTree>
    <p:extLst>
      <p:ext uri="{BB962C8B-B14F-4D97-AF65-F5344CB8AC3E}">
        <p14:creationId xmlns:p14="http://schemas.microsoft.com/office/powerpoint/2010/main" val="147108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solidFill>
            <a:schemeClr val="accent6">
              <a:lumMod val="40000"/>
              <a:lumOff val="60000"/>
            </a:schemeClr>
          </a:solidFill>
        </p:spPr>
        <p:txBody>
          <a:bodyPr/>
          <a:lstStyle/>
          <a:p>
            <a:pPr marL="0" indent="0">
              <a:buNone/>
            </a:pPr>
            <a:r>
              <a:rPr lang="en-US" b="1" dirty="0">
                <a:solidFill>
                  <a:srgbClr val="FF0000"/>
                </a:solidFill>
                <a:effectLst>
                  <a:outerShdw blurRad="38100" dist="38100" dir="2700000" algn="tl">
                    <a:srgbClr val="000000">
                      <a:alpha val="43137"/>
                    </a:srgbClr>
                  </a:outerShdw>
                </a:effectLst>
              </a:rPr>
              <a:t>4. Justice: </a:t>
            </a:r>
            <a:r>
              <a:rPr lang="en-US" dirty="0"/>
              <a:t>Society as a whole believes the principle of justice means that </a:t>
            </a:r>
            <a:r>
              <a:rPr lang="en-US" i="1" dirty="0">
                <a:solidFill>
                  <a:srgbClr val="7030A0"/>
                </a:solidFill>
              </a:rPr>
              <a:t>all people are treated fairly and equally. </a:t>
            </a:r>
          </a:p>
          <a:p>
            <a:r>
              <a:rPr lang="en-US" dirty="0"/>
              <a:t>It also means:</a:t>
            </a:r>
          </a:p>
          <a:p>
            <a:pPr>
              <a:buFontTx/>
              <a:buChar char="-"/>
            </a:pPr>
            <a:r>
              <a:rPr lang="en-US" dirty="0"/>
              <a:t>duty to help others in serious need </a:t>
            </a:r>
          </a:p>
          <a:p>
            <a:pPr>
              <a:buFontTx/>
              <a:buChar char="-"/>
            </a:pPr>
            <a:r>
              <a:rPr lang="en-US" dirty="0"/>
              <a:t>the right to health care is a basic component of a just society (social justice).</a:t>
            </a:r>
          </a:p>
          <a:p>
            <a:endParaRPr lang="en-GB" dirty="0"/>
          </a:p>
        </p:txBody>
      </p:sp>
      <p:sp>
        <p:nvSpPr>
          <p:cNvPr id="4" name="Title 1">
            <a:extLst>
              <a:ext uri="{FF2B5EF4-FFF2-40B4-BE49-F238E27FC236}">
                <a16:creationId xmlns:a16="http://schemas.microsoft.com/office/drawing/2014/main" id="{8EE70F33-297E-4535-8ECD-7E9C923798C1}"/>
              </a:ext>
            </a:extLst>
          </p:cNvPr>
          <p:cNvSpPr txBox="1">
            <a:spLocks/>
          </p:cNvSpPr>
          <p:nvPr/>
        </p:nvSpPr>
        <p:spPr>
          <a:xfrm>
            <a:off x="457200" y="274638"/>
            <a:ext cx="8229600" cy="1143000"/>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Ethical principles</a:t>
            </a:r>
            <a:endParaRPr lang="en-US" dirty="0"/>
          </a:p>
        </p:txBody>
      </p:sp>
    </p:spTree>
    <p:extLst>
      <p:ext uri="{BB962C8B-B14F-4D97-AF65-F5344CB8AC3E}">
        <p14:creationId xmlns:p14="http://schemas.microsoft.com/office/powerpoint/2010/main" val="3887667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solidFill>
            <a:schemeClr val="accent6">
              <a:lumMod val="40000"/>
              <a:lumOff val="60000"/>
            </a:schemeClr>
          </a:solidFill>
        </p:spPr>
        <p:txBody>
          <a:bodyPr/>
          <a:lstStyle/>
          <a:p>
            <a:pPr marL="0" indent="0">
              <a:buNone/>
            </a:pPr>
            <a:r>
              <a:rPr lang="ar" b="1" dirty="0">
                <a:solidFill>
                  <a:srgbClr val="FF0000"/>
                </a:solidFill>
                <a:effectLst>
                  <a:outerShdw blurRad="38100" dist="38100" dir="2700000" algn="tl">
                    <a:srgbClr val="000000">
                      <a:alpha val="43137"/>
                    </a:srgbClr>
                  </a:outerShdw>
                </a:effectLst>
              </a:rPr>
              <a:t>4. العدالة: </a:t>
            </a:r>
            <a:r>
              <a:rPr lang="ar" dirty="0"/>
              <a:t>يؤمن المجتمع ككل بأن مبدأ العدالة يعني أن </a:t>
            </a:r>
            <a:r>
              <a:rPr lang="ar" i="1" dirty="0">
                <a:solidFill>
                  <a:srgbClr val="7030A0"/>
                </a:solidFill>
              </a:rPr>
              <a:t>كل الناس يعاملون معاملة عادلة ومتساوية.</a:t>
            </a:r>
          </a:p>
          <a:p>
            <a:r>
              <a:rPr lang="ar" dirty="0"/>
              <a:t>وتعني أيضًا:</a:t>
            </a:r>
          </a:p>
          <a:p>
            <a:pPr>
              <a:buFontTx/>
              <a:buChar char="-"/>
            </a:pPr>
            <a:r>
              <a:rPr lang="ar" dirty="0"/>
              <a:t>واجب مساعدة الآخرين في حاجة ماسة</a:t>
            </a:r>
            <a:endParaRPr lang="en-US" dirty="0"/>
          </a:p>
          <a:p>
            <a:pPr>
              <a:buFontTx/>
              <a:buChar char="-"/>
            </a:pPr>
            <a:r>
              <a:rPr lang="ar" dirty="0"/>
              <a:t>في الرعاية الصحية هو عنصر أساسي من مكونات المجتمع العادل (العدالة الاجتماعية).</a:t>
            </a:r>
          </a:p>
          <a:p>
            <a:endParaRPr lang="en-GB" dirty="0"/>
          </a:p>
        </p:txBody>
      </p:sp>
      <p:sp>
        <p:nvSpPr>
          <p:cNvPr id="4" name="Title 1">
            <a:extLst>
              <a:ext uri="{FF2B5EF4-FFF2-40B4-BE49-F238E27FC236}">
                <a16:creationId xmlns:a16="http://schemas.microsoft.com/office/drawing/2014/main" id="{8EE70F33-297E-4535-8ECD-7E9C923798C1}"/>
              </a:ext>
            </a:extLst>
          </p:cNvPr>
          <p:cNvSpPr txBox="1">
            <a:spLocks/>
          </p:cNvSpPr>
          <p:nvPr/>
        </p:nvSpPr>
        <p:spPr>
          <a:xfrm>
            <a:off x="457200" y="274638"/>
            <a:ext cx="8229600" cy="1143000"/>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
              <a:t>المبادئ الأخلاقية</a:t>
            </a:r>
            <a:endParaRPr lang="en-US" dirty="0"/>
          </a:p>
        </p:txBody>
      </p:sp>
    </p:spTree>
    <p:extLst>
      <p:ext uri="{BB962C8B-B14F-4D97-AF65-F5344CB8AC3E}">
        <p14:creationId xmlns:p14="http://schemas.microsoft.com/office/powerpoint/2010/main" val="3221326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7316DC-6D64-46DA-9301-9D6C3ED305C2}"/>
              </a:ext>
            </a:extLst>
          </p:cNvPr>
          <p:cNvSpPr>
            <a:spLocks noGrp="1"/>
          </p:cNvSpPr>
          <p:nvPr>
            <p:ph idx="1"/>
          </p:nvPr>
        </p:nvSpPr>
        <p:spPr>
          <a:solidFill>
            <a:schemeClr val="accent6">
              <a:lumMod val="40000"/>
              <a:lumOff val="60000"/>
            </a:schemeClr>
          </a:solidFill>
        </p:spPr>
        <p:txBody>
          <a:bodyPr/>
          <a:lstStyle/>
          <a:p>
            <a:pPr marL="0" indent="0">
              <a:buNone/>
            </a:pPr>
            <a:r>
              <a:rPr lang="en-GB" dirty="0"/>
              <a:t>5. </a:t>
            </a:r>
            <a:r>
              <a:rPr lang="en-GB" i="1" dirty="0">
                <a:solidFill>
                  <a:srgbClr val="FF0000"/>
                </a:solidFill>
              </a:rPr>
              <a:t>Veracity</a:t>
            </a:r>
            <a:r>
              <a:rPr lang="en-GB" dirty="0">
                <a:solidFill>
                  <a:srgbClr val="FF0000"/>
                </a:solidFill>
              </a:rPr>
              <a:t>, </a:t>
            </a:r>
            <a:r>
              <a:rPr lang="en-GB" dirty="0"/>
              <a:t>the obligation to tell the truth.</a:t>
            </a:r>
          </a:p>
          <a:p>
            <a:endParaRPr lang="en-GB" dirty="0"/>
          </a:p>
          <a:p>
            <a:endParaRPr lang="en-GB" dirty="0"/>
          </a:p>
          <a:p>
            <a:endParaRPr lang="en-GB" dirty="0"/>
          </a:p>
          <a:p>
            <a:pPr marL="0" indent="0">
              <a:buNone/>
            </a:pPr>
            <a:r>
              <a:rPr lang="en-GB" dirty="0"/>
              <a:t>6.  </a:t>
            </a:r>
            <a:r>
              <a:rPr lang="en-GB" i="1" dirty="0">
                <a:solidFill>
                  <a:srgbClr val="FF0000"/>
                </a:solidFill>
              </a:rPr>
              <a:t>Fidelity</a:t>
            </a:r>
            <a:r>
              <a:rPr lang="en-GB" dirty="0">
                <a:solidFill>
                  <a:srgbClr val="FF0000"/>
                </a:solidFill>
              </a:rPr>
              <a:t>, </a:t>
            </a:r>
            <a:r>
              <a:rPr lang="en-GB" dirty="0"/>
              <a:t>the duty to do what one has promised.</a:t>
            </a:r>
          </a:p>
        </p:txBody>
      </p:sp>
      <p:sp>
        <p:nvSpPr>
          <p:cNvPr id="4" name="Title 1">
            <a:extLst>
              <a:ext uri="{FF2B5EF4-FFF2-40B4-BE49-F238E27FC236}">
                <a16:creationId xmlns:a16="http://schemas.microsoft.com/office/drawing/2014/main" id="{AD04D1AE-8553-4650-A8D3-3991EBFB7CF1}"/>
              </a:ext>
            </a:extLst>
          </p:cNvPr>
          <p:cNvSpPr txBox="1">
            <a:spLocks noGrp="1"/>
          </p:cNvSpPr>
          <p:nvPr>
            <p:ph type="title"/>
          </p:nvPr>
        </p:nvSpPr>
        <p:spPr>
          <a:xfrm>
            <a:off x="457200" y="274638"/>
            <a:ext cx="8229600" cy="1143000"/>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Ethical principles</a:t>
            </a:r>
            <a:endParaRPr lang="en-US" dirty="0"/>
          </a:p>
        </p:txBody>
      </p:sp>
      <p:pic>
        <p:nvPicPr>
          <p:cNvPr id="5" name="Picture 4">
            <a:extLst>
              <a:ext uri="{FF2B5EF4-FFF2-40B4-BE49-F238E27FC236}">
                <a16:creationId xmlns:a16="http://schemas.microsoft.com/office/drawing/2014/main" id="{0B2C6893-A3C8-4014-AE5D-057114A1FB9A}"/>
              </a:ext>
            </a:extLst>
          </p:cNvPr>
          <p:cNvPicPr>
            <a:picLocks noChangeAspect="1"/>
          </p:cNvPicPr>
          <p:nvPr/>
        </p:nvPicPr>
        <p:blipFill>
          <a:blip r:embed="rId2"/>
          <a:stretch>
            <a:fillRect/>
          </a:stretch>
        </p:blipFill>
        <p:spPr>
          <a:xfrm>
            <a:off x="6047184" y="2234097"/>
            <a:ext cx="2654424" cy="1565695"/>
          </a:xfrm>
          <a:prstGeom prst="rect">
            <a:avLst/>
          </a:prstGeom>
        </p:spPr>
      </p:pic>
      <p:pic>
        <p:nvPicPr>
          <p:cNvPr id="6" name="Picture 5">
            <a:extLst>
              <a:ext uri="{FF2B5EF4-FFF2-40B4-BE49-F238E27FC236}">
                <a16:creationId xmlns:a16="http://schemas.microsoft.com/office/drawing/2014/main" id="{C2CDD6A0-5450-4458-B6E4-95F6C92BAB53}"/>
              </a:ext>
            </a:extLst>
          </p:cNvPr>
          <p:cNvPicPr>
            <a:picLocks noChangeAspect="1"/>
          </p:cNvPicPr>
          <p:nvPr/>
        </p:nvPicPr>
        <p:blipFill>
          <a:blip r:embed="rId3"/>
          <a:stretch>
            <a:fillRect/>
          </a:stretch>
        </p:blipFill>
        <p:spPr>
          <a:xfrm>
            <a:off x="6588224" y="4433689"/>
            <a:ext cx="2424311" cy="2424311"/>
          </a:xfrm>
          <a:prstGeom prst="rect">
            <a:avLst/>
          </a:prstGeom>
        </p:spPr>
      </p:pic>
    </p:spTree>
    <p:extLst>
      <p:ext uri="{BB962C8B-B14F-4D97-AF65-F5344CB8AC3E}">
        <p14:creationId xmlns:p14="http://schemas.microsoft.com/office/powerpoint/2010/main" val="2368281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7316DC-6D64-46DA-9301-9D6C3ED305C2}"/>
              </a:ext>
            </a:extLst>
          </p:cNvPr>
          <p:cNvSpPr>
            <a:spLocks noGrp="1"/>
          </p:cNvSpPr>
          <p:nvPr>
            <p:ph idx="1"/>
          </p:nvPr>
        </p:nvSpPr>
        <p:spPr>
          <a:solidFill>
            <a:schemeClr val="accent6">
              <a:lumMod val="40000"/>
              <a:lumOff val="60000"/>
            </a:schemeClr>
          </a:solidFill>
        </p:spPr>
        <p:txBody>
          <a:bodyPr/>
          <a:lstStyle/>
          <a:p>
            <a:pPr marL="0" indent="0">
              <a:buNone/>
            </a:pPr>
            <a:r>
              <a:rPr lang="ar" dirty="0"/>
              <a:t>5. </a:t>
            </a:r>
            <a:r>
              <a:rPr lang="ar" i="1" dirty="0">
                <a:solidFill>
                  <a:srgbClr val="FF0000"/>
                </a:solidFill>
              </a:rPr>
              <a:t>الصدق </a:t>
            </a:r>
            <a:r>
              <a:rPr lang="ar" dirty="0">
                <a:solidFill>
                  <a:srgbClr val="FF0000"/>
                </a:solidFill>
              </a:rPr>
              <a:t>، </a:t>
            </a:r>
            <a:r>
              <a:rPr lang="ar" dirty="0"/>
              <a:t>واجب قول الحقيقة.</a:t>
            </a:r>
          </a:p>
          <a:p>
            <a:endParaRPr lang="en-GB" dirty="0"/>
          </a:p>
          <a:p>
            <a:endParaRPr lang="en-GB" dirty="0"/>
          </a:p>
          <a:p>
            <a:endParaRPr lang="en-GB" dirty="0"/>
          </a:p>
          <a:p>
            <a:pPr marL="0" indent="0">
              <a:buNone/>
            </a:pPr>
            <a:r>
              <a:rPr lang="ar" dirty="0"/>
              <a:t>6. </a:t>
            </a:r>
            <a:r>
              <a:rPr lang="ar" i="1" dirty="0">
                <a:solidFill>
                  <a:srgbClr val="FF0000"/>
                </a:solidFill>
              </a:rPr>
              <a:t>الإخلاص </a:t>
            </a:r>
            <a:r>
              <a:rPr lang="ar" dirty="0">
                <a:solidFill>
                  <a:srgbClr val="FF0000"/>
                </a:solidFill>
              </a:rPr>
              <a:t>، </a:t>
            </a:r>
            <a:r>
              <a:rPr lang="ar" dirty="0"/>
              <a:t>واجب القيام بما وعد به المرء.</a:t>
            </a:r>
          </a:p>
        </p:txBody>
      </p:sp>
      <p:sp>
        <p:nvSpPr>
          <p:cNvPr id="4" name="Title 1">
            <a:extLst>
              <a:ext uri="{FF2B5EF4-FFF2-40B4-BE49-F238E27FC236}">
                <a16:creationId xmlns:a16="http://schemas.microsoft.com/office/drawing/2014/main" id="{AD04D1AE-8553-4650-A8D3-3991EBFB7CF1}"/>
              </a:ext>
            </a:extLst>
          </p:cNvPr>
          <p:cNvSpPr txBox="1">
            <a:spLocks noGrp="1"/>
          </p:cNvSpPr>
          <p:nvPr>
            <p:ph type="title"/>
          </p:nvPr>
        </p:nvSpPr>
        <p:spPr>
          <a:xfrm>
            <a:off x="457200" y="274638"/>
            <a:ext cx="8229600" cy="1143000"/>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
              <a:t>المبادئ الأخلاقية</a:t>
            </a:r>
            <a:endParaRPr lang="en-US" dirty="0"/>
          </a:p>
        </p:txBody>
      </p:sp>
      <p:pic>
        <p:nvPicPr>
          <p:cNvPr id="5" name="Picture 4">
            <a:extLst>
              <a:ext uri="{FF2B5EF4-FFF2-40B4-BE49-F238E27FC236}">
                <a16:creationId xmlns:a16="http://schemas.microsoft.com/office/drawing/2014/main" id="{0B2C6893-A3C8-4014-AE5D-057114A1FB9A}"/>
              </a:ext>
            </a:extLst>
          </p:cNvPr>
          <p:cNvPicPr>
            <a:picLocks noChangeAspect="1"/>
          </p:cNvPicPr>
          <p:nvPr/>
        </p:nvPicPr>
        <p:blipFill>
          <a:blip r:embed="rId2"/>
          <a:stretch>
            <a:fillRect/>
          </a:stretch>
        </p:blipFill>
        <p:spPr>
          <a:xfrm>
            <a:off x="6047184" y="2234097"/>
            <a:ext cx="2654424" cy="1565695"/>
          </a:xfrm>
          <a:prstGeom prst="rect">
            <a:avLst/>
          </a:prstGeom>
        </p:spPr>
      </p:pic>
      <p:pic>
        <p:nvPicPr>
          <p:cNvPr id="6" name="Picture 5">
            <a:extLst>
              <a:ext uri="{FF2B5EF4-FFF2-40B4-BE49-F238E27FC236}">
                <a16:creationId xmlns:a16="http://schemas.microsoft.com/office/drawing/2014/main" id="{C2CDD6A0-5450-4458-B6E4-95F6C92BAB53}"/>
              </a:ext>
            </a:extLst>
          </p:cNvPr>
          <p:cNvPicPr>
            <a:picLocks noChangeAspect="1"/>
          </p:cNvPicPr>
          <p:nvPr/>
        </p:nvPicPr>
        <p:blipFill>
          <a:blip r:embed="rId3"/>
          <a:stretch>
            <a:fillRect/>
          </a:stretch>
        </p:blipFill>
        <p:spPr>
          <a:xfrm>
            <a:off x="6588224" y="4433689"/>
            <a:ext cx="2424311" cy="2424311"/>
          </a:xfrm>
          <a:prstGeom prst="rect">
            <a:avLst/>
          </a:prstGeom>
        </p:spPr>
      </p:pic>
    </p:spTree>
    <p:extLst>
      <p:ext uri="{BB962C8B-B14F-4D97-AF65-F5344CB8AC3E}">
        <p14:creationId xmlns:p14="http://schemas.microsoft.com/office/powerpoint/2010/main" val="3804669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647271" y="1012004"/>
            <a:ext cx="2562119" cy="4795408"/>
          </a:xfrm>
        </p:spPr>
        <p:txBody>
          <a:bodyPr>
            <a:normAutofit/>
          </a:bodyPr>
          <a:lstStyle/>
          <a:p>
            <a:pPr eaLnBrk="1" hangingPunct="1">
              <a:lnSpc>
                <a:spcPct val="90000"/>
              </a:lnSpc>
              <a:defRPr/>
            </a:pPr>
            <a:r>
              <a:rPr lang="ar" sz="3400" b="1" dirty="0">
                <a:solidFill>
                  <a:schemeClr val="tx2">
                    <a:lumMod val="60000"/>
                    <a:lumOff val="40000"/>
                  </a:schemeClr>
                </a:solidFill>
              </a:rPr>
              <a:t>أهمية فهم أخصائي الرعاية الصحية للقضايا القانونية والأخلاقية</a:t>
            </a:r>
          </a:p>
        </p:txBody>
      </p:sp>
      <p:sp>
        <p:nvSpPr>
          <p:cNvPr id="4101" name="Slide Number Placeholder 1"/>
          <p:cNvSpPr>
            <a:spLocks noGrp="1"/>
          </p:cNvSpPr>
          <p:nvPr>
            <p:ph type="sldNum" sz="quarter" idx="12"/>
          </p:nvPr>
        </p:nvSpPr>
        <p:spPr>
          <a:xfrm>
            <a:off x="8044665" y="6356350"/>
            <a:ext cx="470685" cy="365125"/>
          </a:xfrm>
        </p:spPr>
        <p:txBody>
          <a:bodyPr>
            <a:normAutofit/>
          </a:bodyPr>
          <a:lstStyle/>
          <a:p>
            <a:pPr>
              <a:spcAft>
                <a:spcPts val="600"/>
              </a:spcAft>
            </a:pPr>
            <a:fld id="{807A1928-5DBA-4F59-A6A1-D3E6F6D138D7}" type="slidenum">
              <a:rPr lang="en-US" sz="1000">
                <a:solidFill>
                  <a:prstClr val="black">
                    <a:tint val="75000"/>
                  </a:prstClr>
                </a:solidFill>
              </a:rPr>
              <a:pPr>
                <a:spcAft>
                  <a:spcPts val="600"/>
                </a:spcAft>
              </a:pPr>
              <a:t>3</a:t>
            </a:fld>
            <a:endParaRPr lang="en-US" sz="1000">
              <a:solidFill>
                <a:prstClr val="black">
                  <a:tint val="75000"/>
                </a:prstClr>
              </a:solidFill>
            </a:endParaRPr>
          </a:p>
        </p:txBody>
      </p:sp>
      <p:graphicFrame>
        <p:nvGraphicFramePr>
          <p:cNvPr id="146437" name="Rectangle 3">
            <a:extLst>
              <a:ext uri="{FF2B5EF4-FFF2-40B4-BE49-F238E27FC236}">
                <a16:creationId xmlns:a16="http://schemas.microsoft.com/office/drawing/2014/main" id="{61562C3A-6604-4D12-B4BD-BA54B244FC52}"/>
              </a:ext>
            </a:extLst>
          </p:cNvPr>
          <p:cNvGraphicFramePr/>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0656617"/>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lstStyle/>
          <a:p>
            <a:r>
              <a:rPr lang="en-GB" dirty="0"/>
              <a:t>Organizational ethics</a:t>
            </a:r>
          </a:p>
        </p:txBody>
      </p:sp>
      <p:sp>
        <p:nvSpPr>
          <p:cNvPr id="3" name="Content Placeholder 2"/>
          <p:cNvSpPr>
            <a:spLocks noGrp="1"/>
          </p:cNvSpPr>
          <p:nvPr>
            <p:ph idx="1"/>
          </p:nvPr>
        </p:nvSpPr>
        <p:spPr>
          <a:solidFill>
            <a:schemeClr val="accent3">
              <a:lumMod val="60000"/>
              <a:lumOff val="40000"/>
            </a:schemeClr>
          </a:solidFill>
        </p:spPr>
        <p:txBody>
          <a:bodyPr>
            <a:normAutofit fontScale="85000" lnSpcReduction="10000"/>
          </a:bodyPr>
          <a:lstStyle/>
          <a:p>
            <a:r>
              <a:rPr lang="en-GB" b="1" dirty="0">
                <a:solidFill>
                  <a:srgbClr val="FF0000"/>
                </a:solidFill>
              </a:rPr>
              <a:t>Organizational ethics </a:t>
            </a:r>
            <a:r>
              <a:rPr lang="en-GB" dirty="0"/>
              <a:t>is an emerging area in health care management.</a:t>
            </a:r>
          </a:p>
          <a:p>
            <a:r>
              <a:rPr lang="en-GB" dirty="0"/>
              <a:t>Health care organizations have focussed on the ethical issues faced by clinicians in the direct delivery of clinical care (i.e. clinical ethics) or by researchers in the conduct of clinical research (i.e. research ethics).</a:t>
            </a:r>
          </a:p>
          <a:p>
            <a:r>
              <a:rPr lang="en-GB" dirty="0"/>
              <a:t>Organizational ethics is more concerned with the ethical issues faced by managers and board members and the ethical </a:t>
            </a:r>
            <a:r>
              <a:rPr lang="en-GB" dirty="0" err="1"/>
              <a:t>conswquences</a:t>
            </a:r>
            <a:r>
              <a:rPr lang="en-GB" dirty="0"/>
              <a:t> of organizational decisions and practices on patients, staff, and the community.</a:t>
            </a:r>
          </a:p>
        </p:txBody>
      </p:sp>
    </p:spTree>
    <p:extLst>
      <p:ext uri="{BB962C8B-B14F-4D97-AF65-F5344CB8AC3E}">
        <p14:creationId xmlns:p14="http://schemas.microsoft.com/office/powerpoint/2010/main" val="1984914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lstStyle/>
          <a:p>
            <a:r>
              <a:rPr lang="ar" dirty="0"/>
              <a:t>الأخلاق التنظيمية</a:t>
            </a:r>
          </a:p>
        </p:txBody>
      </p:sp>
      <p:sp>
        <p:nvSpPr>
          <p:cNvPr id="3" name="Content Placeholder 2"/>
          <p:cNvSpPr>
            <a:spLocks noGrp="1"/>
          </p:cNvSpPr>
          <p:nvPr>
            <p:ph idx="1"/>
          </p:nvPr>
        </p:nvSpPr>
        <p:spPr>
          <a:solidFill>
            <a:schemeClr val="accent3">
              <a:lumMod val="60000"/>
              <a:lumOff val="40000"/>
            </a:schemeClr>
          </a:solidFill>
        </p:spPr>
        <p:txBody>
          <a:bodyPr>
            <a:normAutofit fontScale="85000" lnSpcReduction="10000"/>
          </a:bodyPr>
          <a:lstStyle/>
          <a:p>
            <a:r>
              <a:rPr lang="ar" b="1" dirty="0">
                <a:solidFill>
                  <a:srgbClr val="FF0000"/>
                </a:solidFill>
              </a:rPr>
              <a:t>الأخلاقيات التنظيمية </a:t>
            </a:r>
            <a:r>
              <a:rPr lang="ar" dirty="0"/>
              <a:t>هي منطقة ناشئة في إدارة الرعاية الصحية.</a:t>
            </a:r>
          </a:p>
          <a:p>
            <a:r>
              <a:rPr lang="ar" dirty="0"/>
              <a:t>ركزت منظمات الرعاية الصحية على القضايا الأخلاقية التي يواجهها الأطباء في تقديم الرعاية السريرية مباشرة (أي الأخلاق السريرية) أو من قبل الباحثين في إجراء البحوث السريرية (أي أخلاقيات البحث).</a:t>
            </a:r>
          </a:p>
          <a:p>
            <a:r>
              <a:rPr lang="ar" dirty="0"/>
              <a:t>الأخلاقيات التنظيمية بشكل أكبر بالقضايا الأخلاقية التي يواجهها المديرون وأعضاء مجلس الإدارة </a:t>
            </a:r>
            <a:r>
              <a:rPr lang="ar" dirty="0" err="1"/>
              <a:t>والتفاهمات الأخلاقية</a:t>
            </a:r>
            <a:r>
              <a:rPr lang="ar" dirty="0"/>
              <a:t> من القرارات والممارسات التنظيمية على المرضى والموظفين والمجتمع.</a:t>
            </a:r>
          </a:p>
        </p:txBody>
      </p:sp>
    </p:spTree>
    <p:extLst>
      <p:ext uri="{BB962C8B-B14F-4D97-AF65-F5344CB8AC3E}">
        <p14:creationId xmlns:p14="http://schemas.microsoft.com/office/powerpoint/2010/main" val="2939050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normAutofit fontScale="90000"/>
          </a:bodyPr>
          <a:lstStyle/>
          <a:p>
            <a:r>
              <a:rPr lang="en-GB" dirty="0"/>
              <a:t>What organizational ethics issues are health care administrators facing? </a:t>
            </a:r>
          </a:p>
        </p:txBody>
      </p:sp>
      <p:sp>
        <p:nvSpPr>
          <p:cNvPr id="3" name="Content Placeholder 2"/>
          <p:cNvSpPr>
            <a:spLocks noGrp="1"/>
          </p:cNvSpPr>
          <p:nvPr>
            <p:ph idx="1"/>
          </p:nvPr>
        </p:nvSpPr>
        <p:spPr>
          <a:solidFill>
            <a:schemeClr val="accent5">
              <a:lumMod val="40000"/>
              <a:lumOff val="60000"/>
            </a:schemeClr>
          </a:solidFill>
        </p:spPr>
        <p:txBody>
          <a:bodyPr/>
          <a:lstStyle/>
          <a:p>
            <a:pPr marL="385763" indent="-385763">
              <a:buAutoNum type="arabicPeriod"/>
            </a:pPr>
            <a:r>
              <a:rPr lang="en-GB" dirty="0"/>
              <a:t>Resource allocation</a:t>
            </a:r>
          </a:p>
          <a:p>
            <a:pPr marL="385763" indent="-385763">
              <a:buAutoNum type="arabicPeriod"/>
            </a:pPr>
            <a:r>
              <a:rPr lang="en-GB" dirty="0"/>
              <a:t>Business development</a:t>
            </a:r>
          </a:p>
          <a:p>
            <a:pPr marL="385763" indent="-385763">
              <a:buAutoNum type="arabicPeriod"/>
            </a:pPr>
            <a:r>
              <a:rPr lang="en-GB" dirty="0"/>
              <a:t>Disagreement over treatment decisions</a:t>
            </a:r>
          </a:p>
          <a:p>
            <a:pPr marL="385763" indent="-385763">
              <a:buAutoNum type="arabicPeriod"/>
            </a:pPr>
            <a:r>
              <a:rPr lang="en-GB" dirty="0"/>
              <a:t>Access to care for the uninsured</a:t>
            </a:r>
          </a:p>
          <a:p>
            <a:pPr marL="385763" indent="-385763">
              <a:buAutoNum type="arabicPeriod"/>
            </a:pPr>
            <a:r>
              <a:rPr lang="en-GB" dirty="0"/>
              <a:t>Workplace ethics</a:t>
            </a:r>
          </a:p>
        </p:txBody>
      </p:sp>
    </p:spTree>
    <p:extLst>
      <p:ext uri="{BB962C8B-B14F-4D97-AF65-F5344CB8AC3E}">
        <p14:creationId xmlns:p14="http://schemas.microsoft.com/office/powerpoint/2010/main" val="966837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normAutofit fontScale="90000"/>
          </a:bodyPr>
          <a:lstStyle/>
          <a:p>
            <a:r>
              <a:rPr lang="ar" dirty="0"/>
              <a:t>ما هي قضايا الأخلاقيات التنظيمية التي يواجهها مسؤولو الرعاية الصحية؟</a:t>
            </a:r>
          </a:p>
        </p:txBody>
      </p:sp>
      <p:sp>
        <p:nvSpPr>
          <p:cNvPr id="3" name="Content Placeholder 2"/>
          <p:cNvSpPr>
            <a:spLocks noGrp="1"/>
          </p:cNvSpPr>
          <p:nvPr>
            <p:ph idx="1"/>
          </p:nvPr>
        </p:nvSpPr>
        <p:spPr>
          <a:solidFill>
            <a:schemeClr val="accent5">
              <a:lumMod val="40000"/>
              <a:lumOff val="60000"/>
            </a:schemeClr>
          </a:solidFill>
        </p:spPr>
        <p:txBody>
          <a:bodyPr/>
          <a:lstStyle/>
          <a:p>
            <a:pPr marL="385763" indent="-385763">
              <a:buAutoNum type="arabicPeriod"/>
            </a:pPr>
            <a:r>
              <a:rPr lang="ar" dirty="0"/>
              <a:t>تخصيص الموارد</a:t>
            </a:r>
          </a:p>
          <a:p>
            <a:pPr marL="385763" indent="-385763">
              <a:buAutoNum type="arabicPeriod"/>
            </a:pPr>
            <a:r>
              <a:rPr lang="ar" dirty="0"/>
              <a:t>تطوير الاعمال</a:t>
            </a:r>
          </a:p>
          <a:p>
            <a:pPr marL="385763" indent="-385763">
              <a:buAutoNum type="arabicPeriod"/>
            </a:pPr>
            <a:r>
              <a:rPr lang="ar" dirty="0"/>
              <a:t>الخلاف حول قرارات العلاج</a:t>
            </a:r>
          </a:p>
          <a:p>
            <a:pPr marL="385763" indent="-385763">
              <a:buAutoNum type="arabicPeriod"/>
            </a:pPr>
            <a:r>
              <a:rPr lang="ar" dirty="0"/>
              <a:t>الوصول إلى الرعاية لغير المؤمن عليهم</a:t>
            </a:r>
          </a:p>
          <a:p>
            <a:pPr marL="385763" indent="-385763">
              <a:buAutoNum type="arabicPeriod"/>
            </a:pPr>
            <a:r>
              <a:rPr lang="ar" dirty="0"/>
              <a:t>أخلاقيات مكان العمل</a:t>
            </a:r>
          </a:p>
        </p:txBody>
      </p:sp>
    </p:spTree>
    <p:extLst>
      <p:ext uri="{BB962C8B-B14F-4D97-AF65-F5344CB8AC3E}">
        <p14:creationId xmlns:p14="http://schemas.microsoft.com/office/powerpoint/2010/main" val="1882286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chemeClr val="accent5">
              <a:lumMod val="40000"/>
              <a:lumOff val="60000"/>
            </a:schemeClr>
          </a:solidFill>
        </p:spPr>
        <p:txBody>
          <a:bodyPr>
            <a:normAutofit fontScale="90000"/>
          </a:bodyPr>
          <a:lstStyle/>
          <a:p>
            <a:r>
              <a:rPr lang="en-US" dirty="0"/>
              <a:t>Unethical practices (</a:t>
            </a:r>
            <a:r>
              <a:rPr lang="pl-PL" dirty="0"/>
              <a:t>Ajlouni </a:t>
            </a:r>
            <a:r>
              <a:rPr lang="en-US" dirty="0"/>
              <a:t>et al </a:t>
            </a:r>
            <a:r>
              <a:rPr lang="pl-PL" dirty="0"/>
              <a:t>2015)</a:t>
            </a:r>
            <a:endParaRPr lang="en-US" dirty="0"/>
          </a:p>
        </p:txBody>
      </p:sp>
      <p:sp>
        <p:nvSpPr>
          <p:cNvPr id="3" name="Content Placeholder 2"/>
          <p:cNvSpPr>
            <a:spLocks noGrp="1"/>
          </p:cNvSpPr>
          <p:nvPr>
            <p:ph idx="1"/>
          </p:nvPr>
        </p:nvSpPr>
        <p:spPr>
          <a:xfrm>
            <a:off x="457200" y="1268760"/>
            <a:ext cx="8229600" cy="5328592"/>
          </a:xfrm>
          <a:solidFill>
            <a:schemeClr val="accent6">
              <a:lumMod val="40000"/>
              <a:lumOff val="60000"/>
            </a:schemeClr>
          </a:solidFill>
        </p:spPr>
        <p:txBody>
          <a:bodyPr>
            <a:normAutofit fontScale="62500" lnSpcReduction="20000"/>
          </a:bodyPr>
          <a:lstStyle/>
          <a:p>
            <a:r>
              <a:rPr lang="en-US" dirty="0"/>
              <a:t>Examples of unethical practices reported by studies done in Jordan</a:t>
            </a:r>
            <a:r>
              <a:rPr lang="pl-PL" dirty="0"/>
              <a:t>. </a:t>
            </a:r>
            <a:r>
              <a:rPr lang="en-GB" dirty="0"/>
              <a:t>Clinicians and </a:t>
            </a:r>
            <a:r>
              <a:rPr lang="en-US" dirty="0"/>
              <a:t>Administrators highlighted the following concerns:</a:t>
            </a:r>
          </a:p>
          <a:p>
            <a:r>
              <a:rPr lang="en-US" dirty="0"/>
              <a:t>1. Hiring of unqualified workers to care for patients with complex problems.</a:t>
            </a:r>
          </a:p>
          <a:p>
            <a:r>
              <a:rPr lang="en-US" dirty="0"/>
              <a:t>2. The request for commission </a:t>
            </a:r>
            <a:r>
              <a:rPr lang="en-GB" dirty="0"/>
              <a:t>and “split-fees”</a:t>
            </a:r>
            <a:endParaRPr lang="en-US" dirty="0"/>
          </a:p>
          <a:p>
            <a:r>
              <a:rPr lang="en-US" dirty="0"/>
              <a:t>3. Unethical practice by families.</a:t>
            </a:r>
          </a:p>
          <a:p>
            <a:r>
              <a:rPr lang="en-GB" dirty="0"/>
              <a:t>4. providing unnecessary services</a:t>
            </a:r>
          </a:p>
          <a:p>
            <a:r>
              <a:rPr lang="en-GB" dirty="0"/>
              <a:t>5. Health professionals in private hospitals are obligated to their patients, they compromise their professional standards to please the owners.</a:t>
            </a:r>
          </a:p>
          <a:p>
            <a:r>
              <a:rPr lang="en-GB" dirty="0"/>
              <a:t>6. Private hospitals consider the cost of medical care and make decisions on behalf of patients; avoid taking care of financially-</a:t>
            </a:r>
            <a:r>
              <a:rPr lang="en-GB" dirty="0" err="1"/>
              <a:t>uncapable</a:t>
            </a:r>
            <a:r>
              <a:rPr lang="en-GB" dirty="0"/>
              <a:t> patients; admit the financially capable patients; and welcome short-term illnesses for profit.</a:t>
            </a:r>
            <a:endParaRPr lang="en-US" dirty="0"/>
          </a:p>
          <a:p>
            <a:pPr marL="0" indent="0">
              <a:buNone/>
            </a:pPr>
            <a:endParaRPr lang="en-GB" sz="2200" dirty="0"/>
          </a:p>
          <a:p>
            <a:pPr marL="0" indent="0">
              <a:buNone/>
            </a:pPr>
            <a:r>
              <a:rPr lang="en-GB" sz="2200" dirty="0" err="1"/>
              <a:t>Ajlouni</a:t>
            </a:r>
            <a:r>
              <a:rPr lang="en-GB" sz="2200" dirty="0"/>
              <a:t>, M. T., </a:t>
            </a:r>
            <a:r>
              <a:rPr lang="en-GB" sz="2200" dirty="0" err="1"/>
              <a:t>Dawani</a:t>
            </a:r>
            <a:r>
              <a:rPr lang="en-GB" sz="2200" dirty="0"/>
              <a:t>, H. and </a:t>
            </a:r>
            <a:r>
              <a:rPr lang="en-GB" sz="2200" dirty="0" err="1"/>
              <a:t>Diab</a:t>
            </a:r>
            <a:r>
              <a:rPr lang="en-GB" sz="2200" dirty="0"/>
              <a:t>, S. M. (2015) ‘Home Health Care (HHC) Managers Perceptions About Challenges and Obstacles that Hinder HHC Services in Jordan’, </a:t>
            </a:r>
            <a:r>
              <a:rPr lang="en-GB" sz="2200" i="1" dirty="0"/>
              <a:t>Global Journal of Health Science</a:t>
            </a:r>
            <a:r>
              <a:rPr lang="en-GB" sz="2200" dirty="0"/>
              <a:t>, 7(4), pp. 121–129. </a:t>
            </a:r>
            <a:r>
              <a:rPr lang="en-GB" sz="2200" dirty="0" err="1"/>
              <a:t>doi</a:t>
            </a:r>
            <a:r>
              <a:rPr lang="en-GB" sz="2200" dirty="0"/>
              <a:t>: 10.5539/gjhs.v7n4p121.</a:t>
            </a:r>
          </a:p>
          <a:p>
            <a:pPr marL="0" indent="0">
              <a:buNone/>
            </a:pPr>
            <a:r>
              <a:rPr lang="en-GB" sz="2200" dirty="0" err="1"/>
              <a:t>Oun</a:t>
            </a:r>
            <a:r>
              <a:rPr lang="en-GB" sz="2200" dirty="0"/>
              <a:t>, S. S. Al and </a:t>
            </a:r>
            <a:r>
              <a:rPr lang="en-GB" sz="2200" dirty="0" err="1"/>
              <a:t>Smadi</a:t>
            </a:r>
            <a:r>
              <a:rPr lang="en-GB" sz="2200" dirty="0"/>
              <a:t>, Z. (2011) ‘Healthcare commercialisation in Jordan’s private hospitals: ethics versus profit’, International Journal of Behavioural and Healthcare Research, 2(4), p. 362. </a:t>
            </a:r>
            <a:r>
              <a:rPr lang="en-GB" sz="2200" dirty="0" err="1"/>
              <a:t>doi</a:t>
            </a:r>
            <a:r>
              <a:rPr lang="en-GB" sz="2200" dirty="0"/>
              <a:t>: 10.1504/ijbhr.2011.043417.</a:t>
            </a:r>
          </a:p>
          <a:p>
            <a:pPr marL="0" indent="0">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chemeClr val="accent5">
              <a:lumMod val="40000"/>
              <a:lumOff val="60000"/>
            </a:schemeClr>
          </a:solidFill>
        </p:spPr>
        <p:txBody>
          <a:bodyPr>
            <a:normAutofit fontScale="90000"/>
          </a:bodyPr>
          <a:lstStyle/>
          <a:p>
            <a:r>
              <a:rPr lang="ar" dirty="0"/>
              <a:t>الممارسات غير الأخلاقية ( عجلوني وآخرون 2015)</a:t>
            </a:r>
            <a:endParaRPr lang="en-US" dirty="0"/>
          </a:p>
        </p:txBody>
      </p:sp>
      <p:sp>
        <p:nvSpPr>
          <p:cNvPr id="3" name="Content Placeholder 2"/>
          <p:cNvSpPr>
            <a:spLocks noGrp="1"/>
          </p:cNvSpPr>
          <p:nvPr>
            <p:ph idx="1"/>
          </p:nvPr>
        </p:nvSpPr>
        <p:spPr>
          <a:xfrm>
            <a:off x="457200" y="1268760"/>
            <a:ext cx="8229600" cy="5328592"/>
          </a:xfrm>
          <a:solidFill>
            <a:schemeClr val="accent6">
              <a:lumMod val="40000"/>
              <a:lumOff val="60000"/>
            </a:schemeClr>
          </a:solidFill>
        </p:spPr>
        <p:txBody>
          <a:bodyPr>
            <a:normAutofit fontScale="62500" lnSpcReduction="20000"/>
          </a:bodyPr>
          <a:lstStyle/>
          <a:p>
            <a:r>
              <a:rPr lang="ar" dirty="0"/>
              <a:t>أمثلة على الممارسات غير الأخلاقية التي ذكرت من خلال دراسات أجريت في الأردن . سلط الأطباء والمسؤولون الضوء على المخاوف التالية:</a:t>
            </a:r>
          </a:p>
          <a:p>
            <a:r>
              <a:rPr lang="ar" dirty="0"/>
              <a:t>1. تعيين عاملين غير مؤهلين لرعاية المرضى الذين يعانون من مشاكل معقدة.</a:t>
            </a:r>
          </a:p>
          <a:p>
            <a:r>
              <a:rPr lang="ar" dirty="0"/>
              <a:t>2- طلب العمولة و "الرسوم المجزأة"</a:t>
            </a:r>
            <a:endParaRPr lang="en-US" dirty="0"/>
          </a:p>
          <a:p>
            <a:r>
              <a:rPr lang="ar" dirty="0"/>
              <a:t>3. الممارسات غير الأخلاقية من قبل العائلات.</a:t>
            </a:r>
          </a:p>
          <a:p>
            <a:r>
              <a:rPr lang="ar" dirty="0"/>
              <a:t>4. تقديم خدمات غير ضرورية</a:t>
            </a:r>
          </a:p>
          <a:p>
            <a:r>
              <a:rPr lang="ar" dirty="0"/>
              <a:t>5. المهنيون الصحيون في المستشفيات الخاصة ملزمون تجاه مرضاهم ، فهم يخلون بمعاييرهم المهنية لإرضاء أصحابها .</a:t>
            </a:r>
          </a:p>
          <a:p>
            <a:r>
              <a:rPr lang="ar" dirty="0"/>
              <a:t>6. تفويض المستشفيات النظر في تكلفة الرعاية الطبية واتخاذ القرارات نيابة عن المرضى. تجنب الاعتناء </a:t>
            </a:r>
            <a:r>
              <a:rPr lang="ar" dirty="0" err="1"/>
              <a:t>بأمور غير قادرة </a:t>
            </a:r>
            <a:r>
              <a:rPr lang="ar" dirty="0"/>
              <a:t>مالياً المرضى؛ قبول المرضى المؤهلين ماليًا ؛ ونرحب بالأمراض قصيرة المدى من أجل الربح.</a:t>
            </a:r>
            <a:endParaRPr lang="en-US" dirty="0"/>
          </a:p>
          <a:p>
            <a:pPr marL="0" indent="0">
              <a:buNone/>
            </a:pPr>
            <a:endParaRPr lang="en-GB" sz="2200" dirty="0"/>
          </a:p>
          <a:p>
            <a:pPr marL="0" indent="0">
              <a:buNone/>
            </a:pPr>
            <a:r>
              <a:rPr lang="ar" sz="2200" dirty="0" err="1"/>
              <a:t>Ajlouni </a:t>
            </a:r>
            <a:r>
              <a:rPr lang="ar" sz="2200" dirty="0"/>
              <a:t>، MT، </a:t>
            </a:r>
            <a:r>
              <a:rPr lang="ar" sz="2200" dirty="0" err="1"/>
              <a:t>Dawani </a:t>
            </a:r>
            <a:r>
              <a:rPr lang="ar" sz="2200" dirty="0"/>
              <a:t>، H. and </a:t>
            </a:r>
            <a:r>
              <a:rPr lang="ar" sz="2200" dirty="0" err="1"/>
              <a:t>Diab </a:t>
            </a:r>
            <a:r>
              <a:rPr lang="ar" sz="2200" dirty="0"/>
              <a:t>، SM (2015) "تصورات مديري الرعاية الصحية المنزلية (HHC) حول التحديات والعقبات التي تعيق خدمات الرعاية الصحية المنزلية في الأردن" ، </a:t>
            </a:r>
            <a:r>
              <a:rPr lang="ar" sz="2200" i="1" dirty="0"/>
              <a:t>المجلة العالمية للعلوم الصحية </a:t>
            </a:r>
            <a:r>
              <a:rPr lang="ar" sz="2200" dirty="0"/>
              <a:t>، 7 (4) ، ص 121 - 129. </a:t>
            </a:r>
            <a:r>
              <a:rPr lang="ar" sz="2200" dirty="0" err="1"/>
              <a:t>دوى </a:t>
            </a:r>
            <a:r>
              <a:rPr lang="ar" sz="2200" dirty="0"/>
              <a:t>: 10.5539 / gjhs.v7n4p121 .</a:t>
            </a:r>
          </a:p>
          <a:p>
            <a:pPr marL="0" indent="0">
              <a:buNone/>
            </a:pPr>
            <a:r>
              <a:rPr lang="ar" sz="2200" dirty="0" err="1"/>
              <a:t>Oun </a:t>
            </a:r>
            <a:r>
              <a:rPr lang="ar" sz="2200" dirty="0"/>
              <a:t>، SS Al and </a:t>
            </a:r>
            <a:r>
              <a:rPr lang="ar" sz="2200" dirty="0" err="1"/>
              <a:t>Smadi </a:t>
            </a:r>
            <a:r>
              <a:rPr lang="ar" sz="2200" dirty="0"/>
              <a:t>، Z. (2011) "تسويق الرعاية الصحية في المستشفيات الأردنية الخاصة: الأخلاق مقابل الربح" ، المجلة الدولية للبحوث السلوكية والرعاية الصحية ، 2 (4) ، ص. 362. </a:t>
            </a:r>
            <a:r>
              <a:rPr lang="ar" sz="2200" dirty="0" err="1"/>
              <a:t>دوى </a:t>
            </a:r>
            <a:r>
              <a:rPr lang="ar" sz="2200" dirty="0"/>
              <a:t>: 10.1504 / ijbhr.2011.043417.</a:t>
            </a:r>
            <a:endParaRPr lang="en-GB" sz="2200" dirty="0"/>
          </a:p>
          <a:p>
            <a:pPr marL="0" indent="0">
              <a:buNone/>
            </a:pPr>
            <a:endParaRPr lang="en-US" dirty="0"/>
          </a:p>
        </p:txBody>
      </p:sp>
    </p:spTree>
    <p:extLst>
      <p:ext uri="{BB962C8B-B14F-4D97-AF65-F5344CB8AC3E}">
        <p14:creationId xmlns:p14="http://schemas.microsoft.com/office/powerpoint/2010/main" val="1726552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930" y="167856"/>
            <a:ext cx="8229600" cy="778098"/>
          </a:xfrm>
          <a:solidFill>
            <a:schemeClr val="accent4">
              <a:lumMod val="20000"/>
              <a:lumOff val="80000"/>
            </a:schemeClr>
          </a:solidFill>
        </p:spPr>
        <p:txBody>
          <a:bodyPr>
            <a:normAutofit fontScale="90000"/>
          </a:bodyPr>
          <a:lstStyle/>
          <a:p>
            <a:br>
              <a:rPr lang="en-US" dirty="0"/>
            </a:br>
            <a:r>
              <a:rPr lang="en-US" dirty="0"/>
              <a:t>Legal concepts</a:t>
            </a:r>
            <a:br>
              <a:rPr lang="en-US" dirty="0"/>
            </a:br>
            <a:endParaRPr lang="en-US" dirty="0"/>
          </a:p>
        </p:txBody>
      </p:sp>
      <p:sp>
        <p:nvSpPr>
          <p:cNvPr id="3" name="Content Placeholder 2"/>
          <p:cNvSpPr>
            <a:spLocks noGrp="1"/>
          </p:cNvSpPr>
          <p:nvPr>
            <p:ph idx="1"/>
          </p:nvPr>
        </p:nvSpPr>
        <p:spPr>
          <a:xfrm>
            <a:off x="457200" y="980728"/>
            <a:ext cx="8229600" cy="5145435"/>
          </a:xfrm>
          <a:solidFill>
            <a:schemeClr val="tx2">
              <a:lumMod val="40000"/>
              <a:lumOff val="60000"/>
            </a:schemeClr>
          </a:solidFill>
        </p:spPr>
        <p:txBody>
          <a:bodyPr>
            <a:normAutofit/>
          </a:bodyPr>
          <a:lstStyle/>
          <a:p>
            <a:endParaRPr lang="en-US" dirty="0"/>
          </a:p>
          <a:p>
            <a:pPr algn="just"/>
            <a:r>
              <a:rPr lang="en-US" dirty="0"/>
              <a:t>Law means body of rules to guide human action.</a:t>
            </a:r>
          </a:p>
          <a:p>
            <a:pPr algn="just"/>
            <a:r>
              <a:rPr lang="en-US" dirty="0"/>
              <a:t>Law is a system of </a:t>
            </a:r>
            <a:r>
              <a:rPr lang="en-US" u="sng" dirty="0"/>
              <a:t>rights &amp; obligations </a:t>
            </a:r>
            <a:r>
              <a:rPr lang="en-US" dirty="0"/>
              <a:t>which the state enforces.</a:t>
            </a:r>
          </a:p>
          <a:p>
            <a:pPr algn="just"/>
            <a:r>
              <a:rPr lang="en-US" dirty="0"/>
              <a:t>Law is the body of principles </a:t>
            </a:r>
            <a:r>
              <a:rPr lang="en-US" dirty="0" err="1"/>
              <a:t>recognised</a:t>
            </a:r>
            <a:r>
              <a:rPr lang="en-US" dirty="0"/>
              <a:t> by the state &amp; the administration of justice. </a:t>
            </a:r>
          </a:p>
          <a:p>
            <a:endParaRPr lang="en-US" dirty="0"/>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930" y="167856"/>
            <a:ext cx="8229600" cy="778098"/>
          </a:xfrm>
          <a:solidFill>
            <a:schemeClr val="accent4">
              <a:lumMod val="20000"/>
              <a:lumOff val="80000"/>
            </a:schemeClr>
          </a:solidFill>
        </p:spPr>
        <p:txBody>
          <a:bodyPr>
            <a:normAutofit fontScale="90000"/>
          </a:bodyPr>
          <a:lstStyle/>
          <a:p>
            <a:r>
              <a:rPr lang="ar" dirty="0"/>
              <a:t> </a:t>
            </a:r>
            <a:br>
              <a:rPr lang="en-US" dirty="0"/>
            </a:br>
            <a:r>
              <a:rPr lang="ar" dirty="0"/>
              <a:t>المفاهيم القانونية</a:t>
            </a:r>
            <a:br>
              <a:rPr lang="en-US" dirty="0"/>
            </a:br>
            <a:endParaRPr lang="en-US" dirty="0"/>
          </a:p>
        </p:txBody>
      </p:sp>
      <p:sp>
        <p:nvSpPr>
          <p:cNvPr id="3" name="Content Placeholder 2"/>
          <p:cNvSpPr>
            <a:spLocks noGrp="1"/>
          </p:cNvSpPr>
          <p:nvPr>
            <p:ph idx="1"/>
          </p:nvPr>
        </p:nvSpPr>
        <p:spPr>
          <a:xfrm>
            <a:off x="457200" y="980728"/>
            <a:ext cx="8229600" cy="5145435"/>
          </a:xfrm>
          <a:solidFill>
            <a:schemeClr val="tx2">
              <a:lumMod val="40000"/>
              <a:lumOff val="60000"/>
            </a:schemeClr>
          </a:solidFill>
        </p:spPr>
        <p:txBody>
          <a:bodyPr>
            <a:normAutofit/>
          </a:bodyPr>
          <a:lstStyle/>
          <a:p>
            <a:endParaRPr lang="en-US" dirty="0"/>
          </a:p>
          <a:p>
            <a:pPr algn="just"/>
            <a:r>
              <a:rPr lang="ar" dirty="0"/>
              <a:t>القانون يعني مجموعة من القواعد لتوجيه عمل الإنسان.</a:t>
            </a:r>
          </a:p>
          <a:p>
            <a:pPr algn="just"/>
            <a:r>
              <a:rPr lang="ar" dirty="0"/>
              <a:t>القانون نظام </a:t>
            </a:r>
            <a:r>
              <a:rPr lang="ar" u="sng" dirty="0"/>
              <a:t>حقوق وواجبات </a:t>
            </a:r>
            <a:r>
              <a:rPr lang="ar" dirty="0"/>
              <a:t>تفرضه الدولة.</a:t>
            </a:r>
          </a:p>
          <a:p>
            <a:pPr algn="just"/>
            <a:r>
              <a:rPr lang="ar" dirty="0"/>
              <a:t>القانون هو مجموعة المبادئ التي </a:t>
            </a:r>
            <a:r>
              <a:rPr lang="ar" dirty="0" err="1"/>
              <a:t>تعترف </a:t>
            </a:r>
            <a:r>
              <a:rPr lang="ar" dirty="0"/>
              <a:t>بها الدولة وإدارة العدل.</a:t>
            </a:r>
          </a:p>
          <a:p>
            <a:endParaRPr lang="en-US" dirty="0"/>
          </a:p>
          <a:p>
            <a:endParaRPr lang="en-US" dirty="0"/>
          </a:p>
        </p:txBody>
      </p:sp>
    </p:spTree>
    <p:extLst>
      <p:ext uri="{BB962C8B-B14F-4D97-AF65-F5344CB8AC3E}">
        <p14:creationId xmlns:p14="http://schemas.microsoft.com/office/powerpoint/2010/main" val="1438463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a:solidFill>
            <a:schemeClr val="tx2">
              <a:lumMod val="40000"/>
              <a:lumOff val="60000"/>
            </a:schemeClr>
          </a:solidFill>
        </p:spPr>
        <p:txBody>
          <a:bodyPr/>
          <a:lstStyle/>
          <a:p>
            <a:r>
              <a:rPr lang="en-GB" dirty="0"/>
              <a:t>Laws</a:t>
            </a:r>
            <a:endParaRPr lang="en-US" dirty="0"/>
          </a:p>
        </p:txBody>
      </p:sp>
      <p:sp>
        <p:nvSpPr>
          <p:cNvPr id="3" name="Content Placeholder 2"/>
          <p:cNvSpPr>
            <a:spLocks noGrp="1"/>
          </p:cNvSpPr>
          <p:nvPr>
            <p:ph idx="1"/>
          </p:nvPr>
        </p:nvSpPr>
        <p:spPr>
          <a:xfrm>
            <a:off x="457200" y="1412776"/>
            <a:ext cx="8229600" cy="4896544"/>
          </a:xfrm>
          <a:solidFill>
            <a:schemeClr val="accent4">
              <a:lumMod val="20000"/>
              <a:lumOff val="80000"/>
            </a:schemeClr>
          </a:solidFill>
        </p:spPr>
        <p:txBody>
          <a:bodyPr>
            <a:normAutofit fontScale="77500" lnSpcReduction="20000"/>
          </a:bodyPr>
          <a:lstStyle/>
          <a:p>
            <a:pPr marL="0" indent="0">
              <a:buNone/>
            </a:pPr>
            <a:r>
              <a:rPr lang="en-US" b="1" dirty="0">
                <a:solidFill>
                  <a:srgbClr val="7030A0"/>
                </a:solidFill>
                <a:effectLst>
                  <a:outerShdw blurRad="38100" dist="38100" dir="2700000" algn="tl">
                    <a:srgbClr val="000000">
                      <a:alpha val="43137"/>
                    </a:srgbClr>
                  </a:outerShdw>
                </a:effectLst>
              </a:rPr>
              <a:t>1. Public (Criminal) Law: </a:t>
            </a:r>
            <a:r>
              <a:rPr lang="en-US" dirty="0"/>
              <a:t>Protect the public as a whole from the harmful acts of others. Wrongs against a person, property or society. </a:t>
            </a:r>
          </a:p>
          <a:p>
            <a:pPr>
              <a:buFontTx/>
              <a:buChar char="-"/>
            </a:pPr>
            <a:r>
              <a:rPr lang="en-US" b="1" dirty="0">
                <a:solidFill>
                  <a:srgbClr val="FF0000"/>
                </a:solidFill>
                <a:effectLst>
                  <a:outerShdw blurRad="38100" dist="38100" dir="2700000" algn="tl">
                    <a:srgbClr val="000000">
                      <a:alpha val="43137"/>
                    </a:srgbClr>
                  </a:outerShdw>
                </a:effectLst>
              </a:rPr>
              <a:t>Felonies </a:t>
            </a:r>
            <a:r>
              <a:rPr lang="ar-JO" b="1" dirty="0">
                <a:solidFill>
                  <a:srgbClr val="FF0000"/>
                </a:solidFill>
                <a:effectLst>
                  <a:outerShdw blurRad="38100" dist="38100" dir="2700000" algn="tl">
                    <a:srgbClr val="000000">
                      <a:alpha val="43137"/>
                    </a:srgbClr>
                  </a:outerShdw>
                </a:effectLst>
              </a:rPr>
              <a:t>جنائي </a:t>
            </a:r>
            <a:r>
              <a:rPr lang="en-US" b="1" dirty="0">
                <a:solidFill>
                  <a:srgbClr val="FF0000"/>
                </a:solidFill>
                <a:effectLst>
                  <a:outerShdw blurRad="38100" dist="38100" dir="2700000" algn="tl">
                    <a:srgbClr val="000000">
                      <a:alpha val="43137"/>
                    </a:srgbClr>
                  </a:outerShdw>
                </a:effectLst>
              </a:rPr>
              <a:t> </a:t>
            </a:r>
            <a:r>
              <a:rPr lang="en-US" dirty="0"/>
              <a:t>– carry a punishment of death or imprisonment in a state or federal prison. Examples: murder, rape, robbery, tax evasion, practicing medicine w/o license, misuse of narcotics, theft.</a:t>
            </a:r>
          </a:p>
          <a:p>
            <a:pPr>
              <a:buFontTx/>
              <a:buChar char="-"/>
            </a:pPr>
            <a:r>
              <a:rPr lang="en-US" b="1" dirty="0">
                <a:solidFill>
                  <a:srgbClr val="FF0000"/>
                </a:solidFill>
                <a:effectLst>
                  <a:outerShdw blurRad="38100" dist="38100" dir="2700000" algn="tl">
                    <a:srgbClr val="000000">
                      <a:alpha val="43137"/>
                    </a:srgbClr>
                  </a:outerShdw>
                </a:effectLst>
              </a:rPr>
              <a:t>Misdemeanors </a:t>
            </a:r>
            <a:r>
              <a:rPr lang="ar-JO" b="1" dirty="0">
                <a:solidFill>
                  <a:srgbClr val="FF0000"/>
                </a:solidFill>
                <a:effectLst>
                  <a:outerShdw blurRad="38100" dist="38100" dir="2700000" algn="tl">
                    <a:srgbClr val="000000">
                      <a:alpha val="43137"/>
                    </a:srgbClr>
                  </a:outerShdw>
                </a:effectLst>
              </a:rPr>
              <a:t>جنحة</a:t>
            </a:r>
            <a:r>
              <a:rPr lang="en-US" dirty="0"/>
              <a:t>– less serious offenses that carry a punishment of fines or imprisonment in jail for up to a year.</a:t>
            </a:r>
            <a:br>
              <a:rPr lang="en-US" dirty="0"/>
            </a:br>
            <a:endParaRPr lang="en-US" dirty="0"/>
          </a:p>
          <a:p>
            <a:pPr marL="0" indent="0">
              <a:buNone/>
            </a:pPr>
            <a:r>
              <a:rPr lang="en-US" b="1" dirty="0">
                <a:solidFill>
                  <a:srgbClr val="7030A0"/>
                </a:solidFill>
                <a:effectLst>
                  <a:outerShdw blurRad="38100" dist="38100" dir="2700000" algn="tl">
                    <a:srgbClr val="000000">
                      <a:alpha val="43137"/>
                    </a:srgbClr>
                  </a:outerShdw>
                </a:effectLst>
              </a:rPr>
              <a:t>2. Civil (Private) Laws: </a:t>
            </a:r>
            <a:r>
              <a:rPr lang="en-US" dirty="0"/>
              <a:t>Concerns relationships between individuals and the protection of a person’s rights. Generally carry a financial damage. Healthcare employees are most frequently involved in cases of civil law.</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a:solidFill>
            <a:schemeClr val="tx2">
              <a:lumMod val="40000"/>
              <a:lumOff val="60000"/>
            </a:schemeClr>
          </a:solidFill>
        </p:spPr>
        <p:txBody>
          <a:bodyPr/>
          <a:lstStyle/>
          <a:p>
            <a:r>
              <a:rPr lang="ar" dirty="0"/>
              <a:t>القوانين</a:t>
            </a:r>
            <a:endParaRPr lang="en-US" dirty="0"/>
          </a:p>
        </p:txBody>
      </p:sp>
      <p:sp>
        <p:nvSpPr>
          <p:cNvPr id="3" name="Content Placeholder 2"/>
          <p:cNvSpPr>
            <a:spLocks noGrp="1"/>
          </p:cNvSpPr>
          <p:nvPr>
            <p:ph idx="1"/>
          </p:nvPr>
        </p:nvSpPr>
        <p:spPr>
          <a:xfrm>
            <a:off x="457200" y="1412776"/>
            <a:ext cx="8229600" cy="4896544"/>
          </a:xfrm>
          <a:solidFill>
            <a:schemeClr val="accent4">
              <a:lumMod val="20000"/>
              <a:lumOff val="80000"/>
            </a:schemeClr>
          </a:solidFill>
        </p:spPr>
        <p:txBody>
          <a:bodyPr>
            <a:normAutofit fontScale="77500" lnSpcReduction="20000"/>
          </a:bodyPr>
          <a:lstStyle/>
          <a:p>
            <a:pPr marL="0" indent="0">
              <a:buNone/>
            </a:pPr>
            <a:r>
              <a:rPr lang="ar" b="1" dirty="0">
                <a:solidFill>
                  <a:srgbClr val="7030A0"/>
                </a:solidFill>
                <a:effectLst>
                  <a:outerShdw blurRad="38100" dist="38100" dir="2700000" algn="tl">
                    <a:srgbClr val="000000">
                      <a:alpha val="43137"/>
                    </a:srgbClr>
                  </a:outerShdw>
                </a:effectLst>
              </a:rPr>
              <a:t>1. القانون العام (الجزائي): </a:t>
            </a:r>
            <a:r>
              <a:rPr lang="ar" dirty="0"/>
              <a:t>حماية الجمهور ككل من الأفعال الضارة للآخرين. أخطاء ضد شخص أو ممتلكات أو مجتمع.</a:t>
            </a:r>
          </a:p>
          <a:p>
            <a:pPr>
              <a:buFontTx/>
              <a:buChar char="-"/>
            </a:pPr>
            <a:r>
              <a:rPr lang="ar" b="1" dirty="0">
                <a:solidFill>
                  <a:srgbClr val="FF0000"/>
                </a:solidFill>
                <a:effectLst>
                  <a:outerShdw blurRad="38100" dist="38100" dir="2700000" algn="tl">
                    <a:srgbClr val="000000">
                      <a:alpha val="43137"/>
                    </a:srgbClr>
                  </a:outerShdw>
                </a:effectLst>
              </a:rPr>
              <a:t>الجنايات جنائي </a:t>
            </a:r>
            <a:r>
              <a:rPr lang="ar" dirty="0"/>
              <a:t>- تحمل عقوبة الإعدام أو السجن في ولاية أو سجن اتحادي. أمثلة: القتل العمد ، والاغتصاب ، والسرقة ، والتهرب الضريبي ، وممارسة الطب بدون ترخيص ، وإساءة استخدام المخدرات ، والسرقة.</a:t>
            </a:r>
          </a:p>
          <a:p>
            <a:pPr>
              <a:buFontTx/>
              <a:buChar char="-"/>
            </a:pPr>
            <a:r>
              <a:rPr lang="ar" b="1" dirty="0">
                <a:solidFill>
                  <a:srgbClr val="FF0000"/>
                </a:solidFill>
                <a:effectLst>
                  <a:outerShdw blurRad="38100" dist="38100" dir="2700000" algn="tl">
                    <a:srgbClr val="000000">
                      <a:alpha val="43137"/>
                    </a:srgbClr>
                  </a:outerShdw>
                </a:effectLst>
              </a:rPr>
              <a:t>جنحة جنحة - </a:t>
            </a:r>
            <a:r>
              <a:rPr lang="ar" dirty="0"/>
              <a:t>جرائم أقل خطورة يعاقب عليها بالغرامة أو السجن لمدة تصل إلى عام.</a:t>
            </a:r>
            <a:br>
              <a:rPr lang="en-US" dirty="0"/>
            </a:br>
            <a:endParaRPr lang="en-US" dirty="0"/>
          </a:p>
          <a:p>
            <a:pPr marL="0" indent="0">
              <a:buNone/>
            </a:pPr>
            <a:r>
              <a:rPr lang="ar" b="1" dirty="0">
                <a:solidFill>
                  <a:srgbClr val="7030A0"/>
                </a:solidFill>
                <a:effectLst>
                  <a:outerShdw blurRad="38100" dist="38100" dir="2700000" algn="tl">
                    <a:srgbClr val="000000">
                      <a:alpha val="43137"/>
                    </a:srgbClr>
                  </a:outerShdw>
                </a:effectLst>
              </a:rPr>
              <a:t>2. القوانين المدنية (الخاصة): </a:t>
            </a:r>
            <a:r>
              <a:rPr lang="ar" dirty="0"/>
              <a:t>تختص بالعلاقات بين الأفراد وحماية حقوق الإنسان. عموما تحمل أضرارا مالية. غالبًا ما يشارك موظفو الرعاية الصحية في قضايا القانون المدني.</a:t>
            </a:r>
          </a:p>
          <a:p>
            <a:endParaRPr lang="en-US" dirty="0"/>
          </a:p>
        </p:txBody>
      </p:sp>
    </p:spTree>
    <p:extLst>
      <p:ext uri="{BB962C8B-B14F-4D97-AF65-F5344CB8AC3E}">
        <p14:creationId xmlns:p14="http://schemas.microsoft.com/office/powerpoint/2010/main" val="2683160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47461" name="Rectangle 73">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462" name="Rectangle 75">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accent3">
              <a:lumMod val="60000"/>
              <a:lumOff val="4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458" name="Rectangle 2"/>
          <p:cNvSpPr>
            <a:spLocks noGrp="1" noChangeArrowheads="1"/>
          </p:cNvSpPr>
          <p:nvPr>
            <p:ph type="title"/>
          </p:nvPr>
        </p:nvSpPr>
        <p:spPr>
          <a:xfrm>
            <a:off x="603503" y="640263"/>
            <a:ext cx="2463248" cy="5254510"/>
          </a:xfrm>
        </p:spPr>
        <p:txBody>
          <a:bodyPr>
            <a:normAutofit/>
          </a:bodyPr>
          <a:lstStyle/>
          <a:p>
            <a:pPr eaLnBrk="1" hangingPunct="1">
              <a:lnSpc>
                <a:spcPct val="90000"/>
              </a:lnSpc>
              <a:defRPr/>
            </a:pPr>
            <a:r>
              <a:rPr lang="en-US" sz="3400" b="1" dirty="0">
                <a:solidFill>
                  <a:schemeClr val="tx2">
                    <a:lumMod val="25000"/>
                  </a:schemeClr>
                </a:solidFill>
              </a:rPr>
              <a:t>Importance for the healthcare professional to understand legal and ethical issues</a:t>
            </a:r>
          </a:p>
        </p:txBody>
      </p:sp>
      <p:sp>
        <p:nvSpPr>
          <p:cNvPr id="147459" name="Rectangle 3"/>
          <p:cNvSpPr>
            <a:spLocks noGrp="1" noChangeArrowheads="1"/>
          </p:cNvSpPr>
          <p:nvPr>
            <p:ph type="body" idx="1"/>
          </p:nvPr>
        </p:nvSpPr>
        <p:spPr>
          <a:xfrm>
            <a:off x="4018788" y="640262"/>
            <a:ext cx="4729676" cy="5453033"/>
          </a:xfrm>
          <a:solidFill>
            <a:schemeClr val="accent4">
              <a:lumMod val="20000"/>
              <a:lumOff val="80000"/>
            </a:schemeClr>
          </a:solidFill>
        </p:spPr>
        <p:txBody>
          <a:bodyPr anchor="ctr">
            <a:normAutofit/>
          </a:bodyPr>
          <a:lstStyle/>
          <a:p>
            <a:pPr marL="609600" indent="-609600" eaLnBrk="1" hangingPunct="1">
              <a:buFont typeface="Wingdings" pitchFamily="2" charset="2"/>
              <a:buAutoNum type="arabicPeriod" startAt="4"/>
              <a:defRPr/>
            </a:pPr>
            <a:r>
              <a:rPr lang="en-US" b="1" dirty="0">
                <a:solidFill>
                  <a:schemeClr val="bg1"/>
                </a:solidFill>
              </a:rPr>
              <a:t>Protection of</a:t>
            </a:r>
          </a:p>
          <a:p>
            <a:pPr marL="990600" lvl="1" indent="-533400" eaLnBrk="1" hangingPunct="1">
              <a:buFont typeface="Wingdings" pitchFamily="2" charset="2"/>
              <a:buAutoNum type="alphaLcPeriod"/>
              <a:defRPr/>
            </a:pPr>
            <a:r>
              <a:rPr lang="en-US" sz="3200" dirty="0">
                <a:solidFill>
                  <a:schemeClr val="bg1"/>
                </a:solidFill>
              </a:rPr>
              <a:t>Healthcare professionals</a:t>
            </a:r>
          </a:p>
          <a:p>
            <a:pPr marL="990600" lvl="1" indent="-533400" eaLnBrk="1" hangingPunct="1">
              <a:buFont typeface="Wingdings" pitchFamily="2" charset="2"/>
              <a:buAutoNum type="alphaLcPeriod"/>
              <a:defRPr/>
            </a:pPr>
            <a:r>
              <a:rPr lang="en-US" sz="3200" dirty="0">
                <a:solidFill>
                  <a:schemeClr val="bg1"/>
                </a:solidFill>
              </a:rPr>
              <a:t>Patients</a:t>
            </a:r>
          </a:p>
          <a:p>
            <a:pPr marL="990600" lvl="1" indent="-533400" eaLnBrk="1" hangingPunct="1">
              <a:buFont typeface="Wingdings" pitchFamily="2" charset="2"/>
              <a:buAutoNum type="alphaLcPeriod"/>
              <a:defRPr/>
            </a:pPr>
            <a:r>
              <a:rPr lang="en-US" sz="3200" dirty="0">
                <a:solidFill>
                  <a:schemeClr val="bg1"/>
                </a:solidFill>
              </a:rPr>
              <a:t>Co-workers</a:t>
            </a:r>
          </a:p>
          <a:p>
            <a:pPr marL="990600" lvl="1" indent="-533400" eaLnBrk="1" hangingPunct="1">
              <a:buFont typeface="Wingdings" pitchFamily="2" charset="2"/>
              <a:buAutoNum type="alphaLcPeriod"/>
              <a:defRPr/>
            </a:pPr>
            <a:r>
              <a:rPr lang="en-US" sz="3200" dirty="0">
                <a:solidFill>
                  <a:schemeClr val="bg1"/>
                </a:solidFill>
              </a:rPr>
              <a:t>Facility</a:t>
            </a:r>
          </a:p>
          <a:p>
            <a:pPr marL="609600" indent="-609600" eaLnBrk="1" hangingPunct="1">
              <a:defRPr/>
            </a:pPr>
            <a:endParaRPr lang="en-US" sz="1900" b="1" dirty="0">
              <a:solidFill>
                <a:schemeClr val="bg1"/>
              </a:solidFill>
            </a:endParaRPr>
          </a:p>
        </p:txBody>
      </p:sp>
      <p:sp>
        <p:nvSpPr>
          <p:cNvPr id="5125" name="Slide Number Placeholder 1"/>
          <p:cNvSpPr>
            <a:spLocks noGrp="1"/>
          </p:cNvSpPr>
          <p:nvPr>
            <p:ph type="sldNum" sz="quarter" idx="12"/>
          </p:nvPr>
        </p:nvSpPr>
        <p:spPr>
          <a:xfrm>
            <a:off x="6483096" y="6356350"/>
            <a:ext cx="2057400" cy="365125"/>
          </a:xfrm>
        </p:spPr>
        <p:txBody>
          <a:bodyPr>
            <a:normAutofit/>
          </a:bodyPr>
          <a:lstStyle/>
          <a:p>
            <a:pPr>
              <a:spcAft>
                <a:spcPts val="600"/>
              </a:spcAft>
            </a:pPr>
            <a:fld id="{2F3247B6-AC69-48B0-89E3-4454CF301299}" type="slidenum">
              <a:rPr lang="en-US" sz="1000">
                <a:solidFill>
                  <a:schemeClr val="bg1">
                    <a:alpha val="80000"/>
                  </a:schemeClr>
                </a:solidFill>
              </a:rPr>
              <a:pPr>
                <a:spcAft>
                  <a:spcPts val="600"/>
                </a:spcAft>
              </a:pPr>
              <a:t>4</a:t>
            </a:fld>
            <a:endParaRPr lang="en-US" sz="1000">
              <a:solidFill>
                <a:schemeClr val="bg1">
                  <a:alpha val="80000"/>
                </a:schemeClr>
              </a:solidFill>
            </a:endParaRPr>
          </a:p>
        </p:txBody>
      </p:sp>
    </p:spTree>
  </p:cSld>
  <p:clrMapOvr>
    <a:overrideClrMapping bg1="dk1" tx1="lt1" bg2="dk2" tx2="lt2" accent1="accent1" accent2="accent2" accent3="accent3" accent4="accent4" accent5="accent5" accent6="accent6" hlink="hlink" folHlink="folHlink"/>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en-US" dirty="0"/>
              <a:t>Laws</a:t>
            </a:r>
          </a:p>
        </p:txBody>
      </p:sp>
      <p:sp>
        <p:nvSpPr>
          <p:cNvPr id="3" name="Content Placeholder 2"/>
          <p:cNvSpPr>
            <a:spLocks noGrp="1"/>
          </p:cNvSpPr>
          <p:nvPr>
            <p:ph idx="1"/>
          </p:nvPr>
        </p:nvSpPr>
        <p:spPr>
          <a:solidFill>
            <a:schemeClr val="accent4">
              <a:lumMod val="20000"/>
              <a:lumOff val="80000"/>
            </a:schemeClr>
          </a:solidFill>
        </p:spPr>
        <p:txBody>
          <a:bodyPr/>
          <a:lstStyle/>
          <a:p>
            <a:pPr algn="just"/>
            <a:r>
              <a:rPr lang="en-US" dirty="0"/>
              <a:t>Includes a general category of laws known as </a:t>
            </a:r>
            <a:r>
              <a:rPr lang="en-US" b="1" i="1" dirty="0">
                <a:solidFill>
                  <a:srgbClr val="FF0000"/>
                </a:solidFill>
                <a:effectLst>
                  <a:outerShdw blurRad="38100" dist="38100" dir="2700000" algn="tl">
                    <a:srgbClr val="000000">
                      <a:alpha val="43137"/>
                    </a:srgbClr>
                  </a:outerShdw>
                </a:effectLst>
              </a:rPr>
              <a:t>torts </a:t>
            </a:r>
            <a:r>
              <a:rPr lang="ar-JO" b="1" i="1" dirty="0">
                <a:solidFill>
                  <a:srgbClr val="FF0000"/>
                </a:solidFill>
                <a:effectLst>
                  <a:outerShdw blurRad="38100" dist="38100" dir="2700000" algn="tl">
                    <a:srgbClr val="000000">
                      <a:alpha val="43137"/>
                    </a:srgbClr>
                  </a:outerShdw>
                </a:effectLst>
              </a:rPr>
              <a:t>الاضرار</a:t>
            </a:r>
            <a:endParaRPr lang="en-US" b="1" i="1" dirty="0">
              <a:solidFill>
                <a:srgbClr val="FF0000"/>
              </a:solidFill>
              <a:effectLst>
                <a:outerShdw blurRad="38100" dist="38100" dir="2700000" algn="tl">
                  <a:srgbClr val="000000">
                    <a:alpha val="43137"/>
                  </a:srgbClr>
                </a:outerShdw>
              </a:effectLst>
            </a:endParaRPr>
          </a:p>
          <a:p>
            <a:pPr lvl="1"/>
            <a:r>
              <a:rPr lang="en-US" sz="3900" dirty="0"/>
              <a:t>Torts are either:</a:t>
            </a:r>
          </a:p>
          <a:p>
            <a:pPr lvl="2"/>
            <a:r>
              <a:rPr lang="en-US" sz="3900" b="1" dirty="0"/>
              <a:t>Intentional (willful)</a:t>
            </a:r>
          </a:p>
          <a:p>
            <a:pPr lvl="2"/>
            <a:r>
              <a:rPr lang="en-US" sz="3900" b="1" dirty="0"/>
              <a:t>Unintentional (accidental)</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r>
              <a:rPr lang="ar" dirty="0"/>
              <a:t>القوانين</a:t>
            </a:r>
          </a:p>
        </p:txBody>
      </p:sp>
      <p:sp>
        <p:nvSpPr>
          <p:cNvPr id="3" name="Content Placeholder 2"/>
          <p:cNvSpPr>
            <a:spLocks noGrp="1"/>
          </p:cNvSpPr>
          <p:nvPr>
            <p:ph idx="1"/>
          </p:nvPr>
        </p:nvSpPr>
        <p:spPr>
          <a:solidFill>
            <a:schemeClr val="accent4">
              <a:lumMod val="20000"/>
              <a:lumOff val="80000"/>
            </a:schemeClr>
          </a:solidFill>
        </p:spPr>
        <p:txBody>
          <a:bodyPr/>
          <a:lstStyle/>
          <a:p>
            <a:pPr algn="just"/>
            <a:r>
              <a:rPr lang="ar" dirty="0"/>
              <a:t>يشمل فئة عامة من القوانين تعرف </a:t>
            </a:r>
            <a:r>
              <a:rPr lang="ar" b="1" i="1" dirty="0">
                <a:solidFill>
                  <a:srgbClr val="FF0000"/>
                </a:solidFill>
                <a:effectLst>
                  <a:outerShdw blurRad="38100" dist="38100" dir="2700000" algn="tl">
                    <a:srgbClr val="000000">
                      <a:alpha val="43137"/>
                    </a:srgbClr>
                  </a:outerShdw>
                </a:effectLst>
              </a:rPr>
              <a:t>باسم </a:t>
            </a:r>
            <a:endParaRPr lang="en-US" b="1" i="1" dirty="0">
              <a:solidFill>
                <a:srgbClr val="FF0000"/>
              </a:solidFill>
              <a:effectLst>
                <a:outerShdw blurRad="38100" dist="38100" dir="2700000" algn="tl">
                  <a:srgbClr val="000000">
                    <a:alpha val="43137"/>
                  </a:srgbClr>
                </a:outerShdw>
              </a:effectLst>
            </a:endParaRPr>
          </a:p>
          <a:p>
            <a:pPr lvl="1"/>
            <a:r>
              <a:rPr lang="ar" sz="3900" dirty="0"/>
              <a:t>الأضرار هي إما:</a:t>
            </a:r>
          </a:p>
          <a:p>
            <a:pPr lvl="2"/>
            <a:r>
              <a:rPr lang="ar" sz="3900" b="1" dirty="0"/>
              <a:t>متعمد (متعمد)</a:t>
            </a:r>
          </a:p>
          <a:p>
            <a:pPr lvl="2"/>
            <a:r>
              <a:rPr lang="ar" sz="3900" b="1" dirty="0"/>
              <a:t>غير مقصود (عرضي)</a:t>
            </a:r>
          </a:p>
          <a:p>
            <a:endParaRPr lang="en-US" dirty="0"/>
          </a:p>
        </p:txBody>
      </p:sp>
    </p:spTree>
    <p:extLst>
      <p:ext uri="{BB962C8B-B14F-4D97-AF65-F5344CB8AC3E}">
        <p14:creationId xmlns:p14="http://schemas.microsoft.com/office/powerpoint/2010/main" val="1517547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Slide Number Placeholder 3"/>
          <p:cNvSpPr>
            <a:spLocks noGrp="1"/>
          </p:cNvSpPr>
          <p:nvPr>
            <p:ph type="sldNum" sz="quarter" idx="12"/>
          </p:nvPr>
        </p:nvSpPr>
        <p:spPr/>
        <p:txBody>
          <a:bodyPr/>
          <a:lstStyle/>
          <a:p>
            <a:fld id="{89B78281-4117-4E3B-AECE-CC00D9A31A92}" type="slidenum">
              <a:rPr lang="en-US"/>
              <a:pPr/>
              <a:t>42</a:t>
            </a:fld>
            <a:endParaRPr lang="en-US"/>
          </a:p>
        </p:txBody>
      </p:sp>
      <p:sp>
        <p:nvSpPr>
          <p:cNvPr id="481291" name="Text Box 11"/>
          <p:cNvSpPr txBox="1">
            <a:spLocks noChangeArrowheads="1"/>
          </p:cNvSpPr>
          <p:nvPr/>
        </p:nvSpPr>
        <p:spPr bwMode="auto">
          <a:xfrm>
            <a:off x="4800600" y="5105400"/>
            <a:ext cx="3048000" cy="466725"/>
          </a:xfrm>
          <a:prstGeom prst="rect">
            <a:avLst/>
          </a:prstGeom>
          <a:solidFill>
            <a:schemeClr val="bg1"/>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chemeClr val="accent1"/>
            </a:extrusionClr>
          </a:sp3d>
        </p:spPr>
        <p:txBody>
          <a:bodyPr>
            <a:spAutoFit/>
            <a:flatTx/>
          </a:bodyPr>
          <a:lstStyle/>
          <a:p>
            <a:pPr algn="ctr"/>
            <a:r>
              <a:rPr lang="en-US" sz="2400" b="1"/>
              <a:t>False Imprisonment</a:t>
            </a:r>
          </a:p>
        </p:txBody>
      </p:sp>
      <p:sp>
        <p:nvSpPr>
          <p:cNvPr id="481288" name="Text Box 8"/>
          <p:cNvSpPr txBox="1">
            <a:spLocks noChangeArrowheads="1"/>
          </p:cNvSpPr>
          <p:nvPr/>
        </p:nvSpPr>
        <p:spPr bwMode="auto">
          <a:xfrm>
            <a:off x="683568" y="1440904"/>
            <a:ext cx="1160462" cy="466725"/>
          </a:xfrm>
          <a:prstGeom prst="rect">
            <a:avLst/>
          </a:prstGeom>
          <a:solidFill>
            <a:schemeClr val="bg1"/>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chemeClr val="accent1"/>
            </a:extrusionClr>
          </a:sp3d>
        </p:spPr>
        <p:txBody>
          <a:bodyPr>
            <a:spAutoFit/>
            <a:flatTx/>
          </a:bodyPr>
          <a:lstStyle/>
          <a:p>
            <a:pPr algn="ctr"/>
            <a:r>
              <a:rPr lang="en-US" sz="2400" b="1" dirty="0"/>
              <a:t>Assault</a:t>
            </a:r>
          </a:p>
        </p:txBody>
      </p:sp>
      <p:sp>
        <p:nvSpPr>
          <p:cNvPr id="481290" name="Text Box 10"/>
          <p:cNvSpPr txBox="1">
            <a:spLocks noChangeArrowheads="1"/>
          </p:cNvSpPr>
          <p:nvPr/>
        </p:nvSpPr>
        <p:spPr bwMode="auto">
          <a:xfrm>
            <a:off x="533400" y="5105400"/>
            <a:ext cx="3810000" cy="466725"/>
          </a:xfrm>
          <a:prstGeom prst="rect">
            <a:avLst/>
          </a:prstGeom>
          <a:solidFill>
            <a:schemeClr val="bg1"/>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chemeClr val="accent1"/>
            </a:extrusionClr>
          </a:sp3d>
        </p:spPr>
        <p:txBody>
          <a:bodyPr>
            <a:spAutoFit/>
            <a:flatTx/>
          </a:bodyPr>
          <a:lstStyle/>
          <a:p>
            <a:pPr algn="ctr"/>
            <a:r>
              <a:rPr lang="en-US" sz="2400" b="1" dirty="0"/>
              <a:t>Defamation of Character  </a:t>
            </a:r>
          </a:p>
        </p:txBody>
      </p:sp>
      <p:sp>
        <p:nvSpPr>
          <p:cNvPr id="481292" name="Text Box 12"/>
          <p:cNvSpPr txBox="1">
            <a:spLocks noChangeArrowheads="1"/>
          </p:cNvSpPr>
          <p:nvPr/>
        </p:nvSpPr>
        <p:spPr bwMode="auto">
          <a:xfrm>
            <a:off x="4800600" y="3505200"/>
            <a:ext cx="1066800" cy="466725"/>
          </a:xfrm>
          <a:prstGeom prst="rect">
            <a:avLst/>
          </a:prstGeom>
          <a:solidFill>
            <a:schemeClr val="bg1"/>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chemeClr val="accent1"/>
            </a:extrusionClr>
          </a:sp3d>
        </p:spPr>
        <p:txBody>
          <a:bodyPr>
            <a:spAutoFit/>
            <a:flatTx/>
          </a:bodyPr>
          <a:lstStyle/>
          <a:p>
            <a:pPr algn="ctr"/>
            <a:r>
              <a:rPr lang="en-US" sz="2400" b="1"/>
              <a:t>Fraud</a:t>
            </a:r>
          </a:p>
        </p:txBody>
      </p:sp>
      <p:sp>
        <p:nvSpPr>
          <p:cNvPr id="481293" name="Text Box 13"/>
          <p:cNvSpPr txBox="1">
            <a:spLocks noChangeArrowheads="1"/>
          </p:cNvSpPr>
          <p:nvPr/>
        </p:nvSpPr>
        <p:spPr bwMode="auto">
          <a:xfrm>
            <a:off x="179512" y="2636912"/>
            <a:ext cx="2971800" cy="528638"/>
          </a:xfrm>
          <a:prstGeom prst="rect">
            <a:avLst/>
          </a:prstGeom>
          <a:solidFill>
            <a:schemeClr val="bg1"/>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chemeClr val="accent1"/>
            </a:extrusionClr>
          </a:sp3d>
        </p:spPr>
        <p:txBody>
          <a:bodyPr>
            <a:spAutoFit/>
            <a:flatTx/>
          </a:bodyPr>
          <a:lstStyle/>
          <a:p>
            <a:pPr algn="ctr"/>
            <a:r>
              <a:rPr lang="en-US" sz="2400" b="1" dirty="0"/>
              <a:t>Invasion of  privacy</a:t>
            </a:r>
            <a:r>
              <a:rPr lang="en-US" dirty="0"/>
              <a:t>   </a:t>
            </a:r>
          </a:p>
        </p:txBody>
      </p:sp>
      <p:sp>
        <p:nvSpPr>
          <p:cNvPr id="481294" name="Text Box 14"/>
          <p:cNvSpPr txBox="1">
            <a:spLocks noChangeArrowheads="1"/>
          </p:cNvSpPr>
          <p:nvPr/>
        </p:nvSpPr>
        <p:spPr bwMode="auto">
          <a:xfrm>
            <a:off x="323528" y="1916832"/>
            <a:ext cx="4038600" cy="701675"/>
          </a:xfrm>
          <a:prstGeom prst="rect">
            <a:avLst/>
          </a:prstGeom>
          <a:noFill/>
          <a:ln w="9525">
            <a:noFill/>
            <a:miter lim="800000"/>
            <a:headEnd/>
            <a:tailEnd/>
          </a:ln>
          <a:effectLst/>
        </p:spPr>
        <p:txBody>
          <a:bodyPr>
            <a:spAutoFit/>
          </a:bodyPr>
          <a:lstStyle/>
          <a:p>
            <a:r>
              <a:rPr lang="en-US" sz="2000" dirty="0"/>
              <a:t>To cause another person to feel threatened.</a:t>
            </a:r>
          </a:p>
        </p:txBody>
      </p:sp>
      <p:sp>
        <p:nvSpPr>
          <p:cNvPr id="481296" name="Text Box 16"/>
          <p:cNvSpPr txBox="1">
            <a:spLocks noChangeArrowheads="1"/>
          </p:cNvSpPr>
          <p:nvPr/>
        </p:nvSpPr>
        <p:spPr bwMode="auto">
          <a:xfrm>
            <a:off x="0" y="3429000"/>
            <a:ext cx="4495800" cy="1323439"/>
          </a:xfrm>
          <a:prstGeom prst="rect">
            <a:avLst/>
          </a:prstGeom>
          <a:noFill/>
          <a:ln w="9525">
            <a:noFill/>
            <a:miter lim="800000"/>
            <a:headEnd/>
            <a:tailEnd/>
          </a:ln>
          <a:effectLst/>
        </p:spPr>
        <p:txBody>
          <a:bodyPr>
            <a:spAutoFit/>
          </a:bodyPr>
          <a:lstStyle/>
          <a:p>
            <a:r>
              <a:rPr lang="en-US" sz="2000" dirty="0"/>
              <a:t>The intrusion into the personal life of another. Public disclosure of private information. Inappropriate exposure. Violating confidentiality.</a:t>
            </a:r>
          </a:p>
        </p:txBody>
      </p:sp>
      <p:sp>
        <p:nvSpPr>
          <p:cNvPr id="481298" name="Text Box 18"/>
          <p:cNvSpPr txBox="1">
            <a:spLocks noChangeArrowheads="1"/>
          </p:cNvSpPr>
          <p:nvPr/>
        </p:nvSpPr>
        <p:spPr bwMode="auto">
          <a:xfrm>
            <a:off x="179512" y="5699125"/>
            <a:ext cx="3935288" cy="701675"/>
          </a:xfrm>
          <a:prstGeom prst="rect">
            <a:avLst/>
          </a:prstGeom>
          <a:noFill/>
          <a:ln w="9525">
            <a:noFill/>
            <a:miter lim="800000"/>
            <a:headEnd/>
            <a:tailEnd/>
          </a:ln>
          <a:effectLst/>
        </p:spPr>
        <p:txBody>
          <a:bodyPr wrap="square">
            <a:spAutoFit/>
          </a:bodyPr>
          <a:lstStyle/>
          <a:p>
            <a:r>
              <a:rPr lang="en-US" sz="2000" dirty="0"/>
              <a:t>Damaging a person’s reputation </a:t>
            </a:r>
          </a:p>
          <a:p>
            <a:r>
              <a:rPr lang="en-US" sz="2000" dirty="0"/>
              <a:t>by making a public statement. </a:t>
            </a:r>
            <a:r>
              <a:rPr lang="ar-JO" sz="2000" dirty="0">
                <a:solidFill>
                  <a:srgbClr val="FF0000"/>
                </a:solidFill>
              </a:rPr>
              <a:t>تشهير</a:t>
            </a:r>
            <a:r>
              <a:rPr lang="en-US" sz="2000" dirty="0"/>
              <a:t> </a:t>
            </a:r>
          </a:p>
        </p:txBody>
      </p:sp>
      <p:sp>
        <p:nvSpPr>
          <p:cNvPr id="481295" name="Text Box 15"/>
          <p:cNvSpPr txBox="1">
            <a:spLocks noChangeArrowheads="1"/>
          </p:cNvSpPr>
          <p:nvPr/>
        </p:nvSpPr>
        <p:spPr bwMode="auto">
          <a:xfrm>
            <a:off x="4648200" y="2422525"/>
            <a:ext cx="4038600" cy="1006475"/>
          </a:xfrm>
          <a:prstGeom prst="rect">
            <a:avLst/>
          </a:prstGeom>
          <a:noFill/>
          <a:ln w="9525">
            <a:noFill/>
            <a:miter lim="800000"/>
            <a:headEnd/>
            <a:tailEnd/>
          </a:ln>
          <a:effectLst/>
        </p:spPr>
        <p:txBody>
          <a:bodyPr>
            <a:spAutoFit/>
          </a:bodyPr>
          <a:lstStyle/>
          <a:p>
            <a:r>
              <a:rPr lang="en-US" sz="2000" dirty="0"/>
              <a:t>An action that causes bodily harm to another. Even touching without permission (consent).</a:t>
            </a:r>
          </a:p>
        </p:txBody>
      </p:sp>
      <p:sp>
        <p:nvSpPr>
          <p:cNvPr id="481299" name="Text Box 19"/>
          <p:cNvSpPr txBox="1">
            <a:spLocks noChangeArrowheads="1"/>
          </p:cNvSpPr>
          <p:nvPr/>
        </p:nvSpPr>
        <p:spPr bwMode="auto">
          <a:xfrm>
            <a:off x="4724400" y="5715000"/>
            <a:ext cx="3810000" cy="701675"/>
          </a:xfrm>
          <a:prstGeom prst="rect">
            <a:avLst/>
          </a:prstGeom>
          <a:noFill/>
          <a:ln w="9525">
            <a:noFill/>
            <a:miter lim="800000"/>
            <a:headEnd/>
            <a:tailEnd/>
          </a:ln>
          <a:effectLst/>
        </p:spPr>
        <p:txBody>
          <a:bodyPr>
            <a:spAutoFit/>
          </a:bodyPr>
          <a:lstStyle/>
          <a:p>
            <a:r>
              <a:rPr lang="en-US" sz="2000" dirty="0"/>
              <a:t>Intentional, unlawful restraint or confinement of a person.</a:t>
            </a:r>
          </a:p>
        </p:txBody>
      </p:sp>
      <p:sp>
        <p:nvSpPr>
          <p:cNvPr id="481300" name="Rectangle 20"/>
          <p:cNvSpPr>
            <a:spLocks noGrp="1" noChangeArrowheads="1"/>
          </p:cNvSpPr>
          <p:nvPr>
            <p:ph type="title" idx="4294967295"/>
          </p:nvPr>
        </p:nvSpPr>
        <p:spPr>
          <a:xfrm>
            <a:off x="457200" y="50026"/>
            <a:ext cx="8229600" cy="701675"/>
          </a:xfrm>
          <a:solidFill>
            <a:schemeClr val="accent6">
              <a:lumMod val="40000"/>
              <a:lumOff val="60000"/>
            </a:schemeClr>
          </a:solidFill>
        </p:spPr>
        <p:txBody>
          <a:bodyPr>
            <a:normAutofit fontScale="90000"/>
          </a:bodyPr>
          <a:lstStyle/>
          <a:p>
            <a:r>
              <a:rPr lang="en-US" b="1" i="1" dirty="0"/>
              <a:t>Intentional Torts</a:t>
            </a:r>
          </a:p>
        </p:txBody>
      </p:sp>
      <p:sp>
        <p:nvSpPr>
          <p:cNvPr id="481297" name="Text Box 17"/>
          <p:cNvSpPr txBox="1">
            <a:spLocks noChangeArrowheads="1"/>
          </p:cNvSpPr>
          <p:nvPr/>
        </p:nvSpPr>
        <p:spPr bwMode="auto">
          <a:xfrm>
            <a:off x="4724400" y="4098925"/>
            <a:ext cx="4038600" cy="1015663"/>
          </a:xfrm>
          <a:prstGeom prst="rect">
            <a:avLst/>
          </a:prstGeom>
          <a:noFill/>
          <a:ln w="9525">
            <a:noFill/>
            <a:miter lim="800000"/>
            <a:headEnd/>
            <a:tailEnd/>
          </a:ln>
          <a:effectLst/>
        </p:spPr>
        <p:txBody>
          <a:bodyPr wrap="square">
            <a:spAutoFit/>
          </a:bodyPr>
          <a:lstStyle/>
          <a:p>
            <a:r>
              <a:rPr lang="en-US" sz="2000" dirty="0"/>
              <a:t>intentional misrepresentation that may cause harm, loss, or collection of monies not legitimately due.</a:t>
            </a:r>
          </a:p>
        </p:txBody>
      </p:sp>
      <p:sp>
        <p:nvSpPr>
          <p:cNvPr id="481304" name="Line 24"/>
          <p:cNvSpPr>
            <a:spLocks noChangeShapeType="1"/>
          </p:cNvSpPr>
          <p:nvPr/>
        </p:nvSpPr>
        <p:spPr bwMode="auto">
          <a:xfrm>
            <a:off x="4572000" y="1752600"/>
            <a:ext cx="0" cy="5105400"/>
          </a:xfrm>
          <a:prstGeom prst="line">
            <a:avLst/>
          </a:prstGeom>
          <a:noFill/>
          <a:ln w="19050">
            <a:solidFill>
              <a:schemeClr val="tx1"/>
            </a:solidFill>
            <a:round/>
            <a:headEnd/>
            <a:tailEnd/>
          </a:ln>
          <a:effectLst/>
        </p:spPr>
        <p:txBody>
          <a:bodyPr/>
          <a:lstStyle/>
          <a:p>
            <a:endParaRPr lang="en-US"/>
          </a:p>
        </p:txBody>
      </p:sp>
      <p:sp>
        <p:nvSpPr>
          <p:cNvPr id="481289" name="Text Box 9"/>
          <p:cNvSpPr txBox="1">
            <a:spLocks noChangeArrowheads="1"/>
          </p:cNvSpPr>
          <p:nvPr/>
        </p:nvSpPr>
        <p:spPr bwMode="auto">
          <a:xfrm>
            <a:off x="4824808" y="1828800"/>
            <a:ext cx="1126334" cy="461665"/>
          </a:xfrm>
          <a:prstGeom prst="rect">
            <a:avLst/>
          </a:prstGeom>
          <a:solidFill>
            <a:schemeClr val="bg1"/>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chemeClr val="accent1"/>
            </a:extrusionClr>
          </a:sp3d>
        </p:spPr>
        <p:txBody>
          <a:bodyPr>
            <a:spAutoFit/>
            <a:flatTx/>
          </a:bodyPr>
          <a:lstStyle/>
          <a:p>
            <a:pPr algn="ctr"/>
            <a:r>
              <a:rPr lang="en-US" sz="2400" b="1"/>
              <a:t>Battery</a:t>
            </a:r>
          </a:p>
        </p:txBody>
      </p:sp>
      <p:sp>
        <p:nvSpPr>
          <p:cNvPr id="20" name="Content Placeholder 2">
            <a:extLst>
              <a:ext uri="{FF2B5EF4-FFF2-40B4-BE49-F238E27FC236}">
                <a16:creationId xmlns:a16="http://schemas.microsoft.com/office/drawing/2014/main" id="{D77F8F86-3D48-498A-ABB0-BBD9E394C173}"/>
              </a:ext>
            </a:extLst>
          </p:cNvPr>
          <p:cNvSpPr txBox="1">
            <a:spLocks/>
          </p:cNvSpPr>
          <p:nvPr/>
        </p:nvSpPr>
        <p:spPr>
          <a:xfrm>
            <a:off x="374847" y="850041"/>
            <a:ext cx="8388141" cy="597759"/>
          </a:xfrm>
          <a:prstGeom prst="rect">
            <a:avLst/>
          </a:prstGeom>
          <a:solidFill>
            <a:schemeClr val="accent5">
              <a:lumMod val="20000"/>
              <a:lumOff val="80000"/>
            </a:schemeClr>
          </a:solidFill>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Health care workers (Administrators) are required to report any signs or symptoms of intentional torts.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1294"/>
                                        </p:tgtEl>
                                        <p:attrNameLst>
                                          <p:attrName>style.visibility</p:attrName>
                                        </p:attrNameLst>
                                      </p:cBhvr>
                                      <p:to>
                                        <p:strVal val="visible"/>
                                      </p:to>
                                    </p:set>
                                    <p:animEffect transition="in" filter="dissolve">
                                      <p:cBhvr>
                                        <p:cTn id="7" dur="500"/>
                                        <p:tgtEl>
                                          <p:spTgt spid="48129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1296"/>
                                        </p:tgtEl>
                                        <p:attrNameLst>
                                          <p:attrName>style.visibility</p:attrName>
                                        </p:attrNameLst>
                                      </p:cBhvr>
                                      <p:to>
                                        <p:strVal val="visible"/>
                                      </p:to>
                                    </p:set>
                                    <p:animEffect transition="in" filter="dissolve">
                                      <p:cBhvr>
                                        <p:cTn id="12" dur="500"/>
                                        <p:tgtEl>
                                          <p:spTgt spid="48129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81298"/>
                                        </p:tgtEl>
                                        <p:attrNameLst>
                                          <p:attrName>style.visibility</p:attrName>
                                        </p:attrNameLst>
                                      </p:cBhvr>
                                      <p:to>
                                        <p:strVal val="visible"/>
                                      </p:to>
                                    </p:set>
                                    <p:animEffect transition="in" filter="dissolve">
                                      <p:cBhvr>
                                        <p:cTn id="17" dur="500"/>
                                        <p:tgtEl>
                                          <p:spTgt spid="48129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81295"/>
                                        </p:tgtEl>
                                        <p:attrNameLst>
                                          <p:attrName>style.visibility</p:attrName>
                                        </p:attrNameLst>
                                      </p:cBhvr>
                                      <p:to>
                                        <p:strVal val="visible"/>
                                      </p:to>
                                    </p:set>
                                    <p:animEffect transition="in" filter="dissolve">
                                      <p:cBhvr>
                                        <p:cTn id="22" dur="500"/>
                                        <p:tgtEl>
                                          <p:spTgt spid="48129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81299"/>
                                        </p:tgtEl>
                                        <p:attrNameLst>
                                          <p:attrName>style.visibility</p:attrName>
                                        </p:attrNameLst>
                                      </p:cBhvr>
                                      <p:to>
                                        <p:strVal val="visible"/>
                                      </p:to>
                                    </p:set>
                                    <p:animEffect transition="in" filter="dissolve">
                                      <p:cBhvr>
                                        <p:cTn id="27" dur="500"/>
                                        <p:tgtEl>
                                          <p:spTgt spid="48129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81297"/>
                                        </p:tgtEl>
                                        <p:attrNameLst>
                                          <p:attrName>style.visibility</p:attrName>
                                        </p:attrNameLst>
                                      </p:cBhvr>
                                      <p:to>
                                        <p:strVal val="visible"/>
                                      </p:to>
                                    </p:set>
                                    <p:animEffect transition="in" filter="dissolve">
                                      <p:cBhvr>
                                        <p:cTn id="32" dur="500"/>
                                        <p:tgtEl>
                                          <p:spTgt spid="481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94" grpId="0" autoUpdateAnimBg="0"/>
      <p:bldP spid="481296" grpId="0" autoUpdateAnimBg="0"/>
      <p:bldP spid="481298" grpId="0" autoUpdateAnimBg="0"/>
      <p:bldP spid="481295" grpId="0" autoUpdateAnimBg="0"/>
      <p:bldP spid="481299" grpId="0" autoUpdateAnimBg="0"/>
      <p:bldP spid="481297"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Slide Number Placeholder 3"/>
          <p:cNvSpPr>
            <a:spLocks noGrp="1"/>
          </p:cNvSpPr>
          <p:nvPr>
            <p:ph type="sldNum" sz="quarter" idx="12"/>
          </p:nvPr>
        </p:nvSpPr>
        <p:spPr/>
        <p:txBody>
          <a:bodyPr/>
          <a:lstStyle/>
          <a:p>
            <a:fld id="{89B78281-4117-4E3B-AECE-CC00D9A31A92}" type="slidenum">
              <a:rPr lang="en-US"/>
              <a:pPr/>
              <a:t>43</a:t>
            </a:fld>
            <a:endParaRPr lang="en-US"/>
          </a:p>
        </p:txBody>
      </p:sp>
      <p:sp>
        <p:nvSpPr>
          <p:cNvPr id="481291" name="Text Box 11"/>
          <p:cNvSpPr txBox="1">
            <a:spLocks noChangeArrowheads="1"/>
          </p:cNvSpPr>
          <p:nvPr/>
        </p:nvSpPr>
        <p:spPr bwMode="auto">
          <a:xfrm>
            <a:off x="4800600" y="5105400"/>
            <a:ext cx="3048000" cy="466725"/>
          </a:xfrm>
          <a:prstGeom prst="rect">
            <a:avLst/>
          </a:prstGeom>
          <a:solidFill>
            <a:schemeClr val="bg1"/>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chemeClr val="accent1"/>
            </a:extrusionClr>
          </a:sp3d>
        </p:spPr>
        <p:txBody>
          <a:bodyPr>
            <a:spAutoFit/>
            <a:flatTx/>
          </a:bodyPr>
          <a:lstStyle/>
          <a:p>
            <a:pPr algn="ctr"/>
            <a:r>
              <a:rPr lang="ar" sz="2400" b="1"/>
              <a:t>السجن ظلما</a:t>
            </a:r>
          </a:p>
        </p:txBody>
      </p:sp>
      <p:sp>
        <p:nvSpPr>
          <p:cNvPr id="481288" name="Text Box 8"/>
          <p:cNvSpPr txBox="1">
            <a:spLocks noChangeArrowheads="1"/>
          </p:cNvSpPr>
          <p:nvPr/>
        </p:nvSpPr>
        <p:spPr bwMode="auto">
          <a:xfrm>
            <a:off x="683568" y="1440904"/>
            <a:ext cx="1160462" cy="466725"/>
          </a:xfrm>
          <a:prstGeom prst="rect">
            <a:avLst/>
          </a:prstGeom>
          <a:solidFill>
            <a:schemeClr val="bg1"/>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chemeClr val="accent1"/>
            </a:extrusionClr>
          </a:sp3d>
        </p:spPr>
        <p:txBody>
          <a:bodyPr>
            <a:spAutoFit/>
            <a:flatTx/>
          </a:bodyPr>
          <a:lstStyle/>
          <a:p>
            <a:pPr algn="ctr"/>
            <a:r>
              <a:rPr lang="ar" sz="2400" b="1" dirty="0"/>
              <a:t>يتعدى</a:t>
            </a:r>
          </a:p>
        </p:txBody>
      </p:sp>
      <p:sp>
        <p:nvSpPr>
          <p:cNvPr id="481290" name="Text Box 10"/>
          <p:cNvSpPr txBox="1">
            <a:spLocks noChangeArrowheads="1"/>
          </p:cNvSpPr>
          <p:nvPr/>
        </p:nvSpPr>
        <p:spPr bwMode="auto">
          <a:xfrm>
            <a:off x="533400" y="5105400"/>
            <a:ext cx="3810000" cy="466725"/>
          </a:xfrm>
          <a:prstGeom prst="rect">
            <a:avLst/>
          </a:prstGeom>
          <a:solidFill>
            <a:schemeClr val="bg1"/>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chemeClr val="accent1"/>
            </a:extrusionClr>
          </a:sp3d>
        </p:spPr>
        <p:txBody>
          <a:bodyPr>
            <a:spAutoFit/>
            <a:flatTx/>
          </a:bodyPr>
          <a:lstStyle/>
          <a:p>
            <a:pPr algn="ctr"/>
            <a:r>
              <a:rPr lang="ar" sz="2400" b="1" dirty="0"/>
              <a:t>تشويه سمعة الشخصية</a:t>
            </a:r>
          </a:p>
        </p:txBody>
      </p:sp>
      <p:sp>
        <p:nvSpPr>
          <p:cNvPr id="481292" name="Text Box 12"/>
          <p:cNvSpPr txBox="1">
            <a:spLocks noChangeArrowheads="1"/>
          </p:cNvSpPr>
          <p:nvPr/>
        </p:nvSpPr>
        <p:spPr bwMode="auto">
          <a:xfrm>
            <a:off x="4800600" y="3505200"/>
            <a:ext cx="1066800" cy="466725"/>
          </a:xfrm>
          <a:prstGeom prst="rect">
            <a:avLst/>
          </a:prstGeom>
          <a:solidFill>
            <a:schemeClr val="bg1"/>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chemeClr val="accent1"/>
            </a:extrusionClr>
          </a:sp3d>
        </p:spPr>
        <p:txBody>
          <a:bodyPr>
            <a:spAutoFit/>
            <a:flatTx/>
          </a:bodyPr>
          <a:lstStyle/>
          <a:p>
            <a:pPr algn="ctr"/>
            <a:r>
              <a:rPr lang="ar" sz="2400" b="1"/>
              <a:t>احتيال</a:t>
            </a:r>
          </a:p>
        </p:txBody>
      </p:sp>
      <p:sp>
        <p:nvSpPr>
          <p:cNvPr id="481293" name="Text Box 13"/>
          <p:cNvSpPr txBox="1">
            <a:spLocks noChangeArrowheads="1"/>
          </p:cNvSpPr>
          <p:nvPr/>
        </p:nvSpPr>
        <p:spPr bwMode="auto">
          <a:xfrm>
            <a:off x="179512" y="2636912"/>
            <a:ext cx="2971800" cy="528638"/>
          </a:xfrm>
          <a:prstGeom prst="rect">
            <a:avLst/>
          </a:prstGeom>
          <a:solidFill>
            <a:schemeClr val="bg1"/>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chemeClr val="accent1"/>
            </a:extrusionClr>
          </a:sp3d>
        </p:spPr>
        <p:txBody>
          <a:bodyPr>
            <a:spAutoFit/>
            <a:flatTx/>
          </a:bodyPr>
          <a:lstStyle/>
          <a:p>
            <a:pPr algn="ctr"/>
            <a:r>
              <a:rPr lang="ar" sz="2400" b="1" dirty="0"/>
              <a:t>انتهاك الخصوصية</a:t>
            </a:r>
            <a:r>
              <a:rPr lang="ar" dirty="0"/>
              <a:t>   </a:t>
            </a:r>
          </a:p>
        </p:txBody>
      </p:sp>
      <p:sp>
        <p:nvSpPr>
          <p:cNvPr id="481294" name="Text Box 14"/>
          <p:cNvSpPr txBox="1">
            <a:spLocks noChangeArrowheads="1"/>
          </p:cNvSpPr>
          <p:nvPr/>
        </p:nvSpPr>
        <p:spPr bwMode="auto">
          <a:xfrm>
            <a:off x="323528" y="1916832"/>
            <a:ext cx="4038600" cy="701675"/>
          </a:xfrm>
          <a:prstGeom prst="rect">
            <a:avLst/>
          </a:prstGeom>
          <a:noFill/>
          <a:ln w="9525">
            <a:noFill/>
            <a:miter lim="800000"/>
            <a:headEnd/>
            <a:tailEnd/>
          </a:ln>
          <a:effectLst/>
        </p:spPr>
        <p:txBody>
          <a:bodyPr>
            <a:spAutoFit/>
          </a:bodyPr>
          <a:lstStyle/>
          <a:p>
            <a:r>
              <a:rPr lang="ar" sz="2000" dirty="0"/>
              <a:t>لجعل شخص آخر يشعر بالتهديد.</a:t>
            </a:r>
          </a:p>
        </p:txBody>
      </p:sp>
      <p:sp>
        <p:nvSpPr>
          <p:cNvPr id="481296" name="Text Box 16"/>
          <p:cNvSpPr txBox="1">
            <a:spLocks noChangeArrowheads="1"/>
          </p:cNvSpPr>
          <p:nvPr/>
        </p:nvSpPr>
        <p:spPr bwMode="auto">
          <a:xfrm>
            <a:off x="0" y="3429000"/>
            <a:ext cx="4495800" cy="1323439"/>
          </a:xfrm>
          <a:prstGeom prst="rect">
            <a:avLst/>
          </a:prstGeom>
          <a:noFill/>
          <a:ln w="9525">
            <a:noFill/>
            <a:miter lim="800000"/>
            <a:headEnd/>
            <a:tailEnd/>
          </a:ln>
          <a:effectLst/>
        </p:spPr>
        <p:txBody>
          <a:bodyPr>
            <a:spAutoFit/>
          </a:bodyPr>
          <a:lstStyle/>
          <a:p>
            <a:r>
              <a:rPr lang="ar" sz="2000" dirty="0"/>
              <a:t>التدخل في الحياة الشخصية للآخر. الكشف العلني عن المعلومات الخاصة. التعرض غير المناسب. انتهاك السرية.</a:t>
            </a:r>
          </a:p>
        </p:txBody>
      </p:sp>
      <p:sp>
        <p:nvSpPr>
          <p:cNvPr id="481298" name="Text Box 18"/>
          <p:cNvSpPr txBox="1">
            <a:spLocks noChangeArrowheads="1"/>
          </p:cNvSpPr>
          <p:nvPr/>
        </p:nvSpPr>
        <p:spPr bwMode="auto">
          <a:xfrm>
            <a:off x="179512" y="5699125"/>
            <a:ext cx="3935288" cy="701675"/>
          </a:xfrm>
          <a:prstGeom prst="rect">
            <a:avLst/>
          </a:prstGeom>
          <a:noFill/>
          <a:ln w="9525">
            <a:noFill/>
            <a:miter lim="800000"/>
            <a:headEnd/>
            <a:tailEnd/>
          </a:ln>
          <a:effectLst/>
        </p:spPr>
        <p:txBody>
          <a:bodyPr wrap="square">
            <a:spAutoFit/>
          </a:bodyPr>
          <a:lstStyle/>
          <a:p>
            <a:r>
              <a:rPr lang="ar" sz="2000" dirty="0"/>
              <a:t>الإضرار بسمعة الشخص</a:t>
            </a:r>
          </a:p>
          <a:p>
            <a:r>
              <a:rPr lang="ar" sz="2000" dirty="0"/>
              <a:t>من خلال الإدلاء ببيان عام. </a:t>
            </a:r>
            <a:r>
              <a:rPr lang="ar" sz="2000" dirty="0">
                <a:solidFill>
                  <a:srgbClr val="FF0000"/>
                </a:solidFill>
              </a:rPr>
              <a:t>تشهير</a:t>
            </a:r>
            <a:r>
              <a:rPr lang="ar" sz="2000" dirty="0"/>
              <a:t> </a:t>
            </a:r>
          </a:p>
        </p:txBody>
      </p:sp>
      <p:sp>
        <p:nvSpPr>
          <p:cNvPr id="481295" name="Text Box 15"/>
          <p:cNvSpPr txBox="1">
            <a:spLocks noChangeArrowheads="1"/>
          </p:cNvSpPr>
          <p:nvPr/>
        </p:nvSpPr>
        <p:spPr bwMode="auto">
          <a:xfrm>
            <a:off x="4648200" y="2422525"/>
            <a:ext cx="4038600" cy="1006475"/>
          </a:xfrm>
          <a:prstGeom prst="rect">
            <a:avLst/>
          </a:prstGeom>
          <a:noFill/>
          <a:ln w="9525">
            <a:noFill/>
            <a:miter lim="800000"/>
            <a:headEnd/>
            <a:tailEnd/>
          </a:ln>
          <a:effectLst/>
        </p:spPr>
        <p:txBody>
          <a:bodyPr>
            <a:spAutoFit/>
          </a:bodyPr>
          <a:lstStyle/>
          <a:p>
            <a:r>
              <a:rPr lang="ar" sz="2000" dirty="0"/>
              <a:t>فعل يسبب ضررا جسديا للآخر. حتى اللمس بدون إذن (موافقة).</a:t>
            </a:r>
          </a:p>
        </p:txBody>
      </p:sp>
      <p:sp>
        <p:nvSpPr>
          <p:cNvPr id="481299" name="Text Box 19"/>
          <p:cNvSpPr txBox="1">
            <a:spLocks noChangeArrowheads="1"/>
          </p:cNvSpPr>
          <p:nvPr/>
        </p:nvSpPr>
        <p:spPr bwMode="auto">
          <a:xfrm>
            <a:off x="4724400" y="5715000"/>
            <a:ext cx="3810000" cy="701675"/>
          </a:xfrm>
          <a:prstGeom prst="rect">
            <a:avLst/>
          </a:prstGeom>
          <a:noFill/>
          <a:ln w="9525">
            <a:noFill/>
            <a:miter lim="800000"/>
            <a:headEnd/>
            <a:tailEnd/>
          </a:ln>
          <a:effectLst/>
        </p:spPr>
        <p:txBody>
          <a:bodyPr>
            <a:spAutoFit/>
          </a:bodyPr>
          <a:lstStyle/>
          <a:p>
            <a:r>
              <a:rPr lang="ar" sz="2000" dirty="0"/>
              <a:t>الاعتقال أو الحبس المتعمد وغير المشروع لأي شخص.</a:t>
            </a:r>
          </a:p>
        </p:txBody>
      </p:sp>
      <p:sp>
        <p:nvSpPr>
          <p:cNvPr id="481300" name="Rectangle 20"/>
          <p:cNvSpPr>
            <a:spLocks noGrp="1" noChangeArrowheads="1"/>
          </p:cNvSpPr>
          <p:nvPr>
            <p:ph type="title" idx="4294967295"/>
          </p:nvPr>
        </p:nvSpPr>
        <p:spPr>
          <a:xfrm>
            <a:off x="457200" y="50026"/>
            <a:ext cx="8229600" cy="701675"/>
          </a:xfrm>
          <a:solidFill>
            <a:schemeClr val="accent6">
              <a:lumMod val="40000"/>
              <a:lumOff val="60000"/>
            </a:schemeClr>
          </a:solidFill>
        </p:spPr>
        <p:txBody>
          <a:bodyPr>
            <a:normAutofit fontScale="90000"/>
          </a:bodyPr>
          <a:lstStyle/>
          <a:p>
            <a:r>
              <a:rPr lang="ar" b="1" i="1" dirty="0"/>
              <a:t>الأضرار المتعمدة</a:t>
            </a:r>
          </a:p>
        </p:txBody>
      </p:sp>
      <p:sp>
        <p:nvSpPr>
          <p:cNvPr id="481297" name="Text Box 17"/>
          <p:cNvSpPr txBox="1">
            <a:spLocks noChangeArrowheads="1"/>
          </p:cNvSpPr>
          <p:nvPr/>
        </p:nvSpPr>
        <p:spPr bwMode="auto">
          <a:xfrm>
            <a:off x="4724400" y="4098925"/>
            <a:ext cx="4038600" cy="1015663"/>
          </a:xfrm>
          <a:prstGeom prst="rect">
            <a:avLst/>
          </a:prstGeom>
          <a:noFill/>
          <a:ln w="9525">
            <a:noFill/>
            <a:miter lim="800000"/>
            <a:headEnd/>
            <a:tailEnd/>
          </a:ln>
          <a:effectLst/>
        </p:spPr>
        <p:txBody>
          <a:bodyPr wrap="square">
            <a:spAutoFit/>
          </a:bodyPr>
          <a:lstStyle/>
          <a:p>
            <a:r>
              <a:rPr lang="ar" sz="2000" dirty="0"/>
              <a:t>التحريف المتعمد الذي قد يتسبب في ضرر أو خسارة أو تحصيل أموال غير مستحقة بصورة مشروعة.</a:t>
            </a:r>
          </a:p>
        </p:txBody>
      </p:sp>
      <p:sp>
        <p:nvSpPr>
          <p:cNvPr id="481304" name="Line 24"/>
          <p:cNvSpPr>
            <a:spLocks noChangeShapeType="1"/>
          </p:cNvSpPr>
          <p:nvPr/>
        </p:nvSpPr>
        <p:spPr bwMode="auto">
          <a:xfrm>
            <a:off x="4572000" y="1752600"/>
            <a:ext cx="0" cy="5105400"/>
          </a:xfrm>
          <a:prstGeom prst="line">
            <a:avLst/>
          </a:prstGeom>
          <a:noFill/>
          <a:ln w="19050">
            <a:solidFill>
              <a:schemeClr val="tx1"/>
            </a:solidFill>
            <a:round/>
            <a:headEnd/>
            <a:tailEnd/>
          </a:ln>
          <a:effectLst/>
        </p:spPr>
        <p:txBody>
          <a:bodyPr/>
          <a:lstStyle/>
          <a:p>
            <a:endParaRPr lang="en-US"/>
          </a:p>
        </p:txBody>
      </p:sp>
      <p:sp>
        <p:nvSpPr>
          <p:cNvPr id="481289" name="Text Box 9"/>
          <p:cNvSpPr txBox="1">
            <a:spLocks noChangeArrowheads="1"/>
          </p:cNvSpPr>
          <p:nvPr/>
        </p:nvSpPr>
        <p:spPr bwMode="auto">
          <a:xfrm>
            <a:off x="4824808" y="1828800"/>
            <a:ext cx="1126334" cy="461665"/>
          </a:xfrm>
          <a:prstGeom prst="rect">
            <a:avLst/>
          </a:prstGeom>
          <a:solidFill>
            <a:schemeClr val="bg1"/>
          </a:soli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chemeClr val="accent1"/>
            </a:extrusionClr>
          </a:sp3d>
        </p:spPr>
        <p:txBody>
          <a:bodyPr>
            <a:spAutoFit/>
            <a:flatTx/>
          </a:bodyPr>
          <a:lstStyle/>
          <a:p>
            <a:pPr algn="ctr"/>
            <a:r>
              <a:rPr lang="ar" sz="2400" b="1"/>
              <a:t>بطارية</a:t>
            </a:r>
          </a:p>
        </p:txBody>
      </p:sp>
      <p:sp>
        <p:nvSpPr>
          <p:cNvPr id="20" name="Content Placeholder 2">
            <a:extLst>
              <a:ext uri="{FF2B5EF4-FFF2-40B4-BE49-F238E27FC236}">
                <a16:creationId xmlns:a16="http://schemas.microsoft.com/office/drawing/2014/main" id="{D77F8F86-3D48-498A-ABB0-BBD9E394C173}"/>
              </a:ext>
            </a:extLst>
          </p:cNvPr>
          <p:cNvSpPr txBox="1">
            <a:spLocks/>
          </p:cNvSpPr>
          <p:nvPr/>
        </p:nvSpPr>
        <p:spPr>
          <a:xfrm>
            <a:off x="374847" y="850041"/>
            <a:ext cx="8388141" cy="597759"/>
          </a:xfrm>
          <a:prstGeom prst="rect">
            <a:avLst/>
          </a:prstGeom>
          <a:solidFill>
            <a:schemeClr val="accent5">
              <a:lumMod val="20000"/>
              <a:lumOff val="80000"/>
            </a:schemeClr>
          </a:solidFill>
        </p:spPr>
        <p:txBody>
          <a:bodyPr>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ar" b="1" dirty="0"/>
              <a:t>يُطلب من العاملين في مجال الرعاية الصحية (المسؤولين) الإبلاغ عن أي علامات أو أعراض للأضرار المتعمدة.</a:t>
            </a:r>
          </a:p>
        </p:txBody>
      </p:sp>
    </p:spTree>
    <p:extLst>
      <p:ext uri="{BB962C8B-B14F-4D97-AF65-F5344CB8AC3E}">
        <p14:creationId xmlns:p14="http://schemas.microsoft.com/office/powerpoint/2010/main" val="24790837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1294"/>
                                        </p:tgtEl>
                                        <p:attrNameLst>
                                          <p:attrName>style.visibility</p:attrName>
                                        </p:attrNameLst>
                                      </p:cBhvr>
                                      <p:to>
                                        <p:strVal val="visible"/>
                                      </p:to>
                                    </p:set>
                                    <p:animEffect transition="in" filter="dissolve">
                                      <p:cBhvr>
                                        <p:cTn id="7" dur="500"/>
                                        <p:tgtEl>
                                          <p:spTgt spid="48129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1296"/>
                                        </p:tgtEl>
                                        <p:attrNameLst>
                                          <p:attrName>style.visibility</p:attrName>
                                        </p:attrNameLst>
                                      </p:cBhvr>
                                      <p:to>
                                        <p:strVal val="visible"/>
                                      </p:to>
                                    </p:set>
                                    <p:animEffect transition="in" filter="dissolve">
                                      <p:cBhvr>
                                        <p:cTn id="12" dur="500"/>
                                        <p:tgtEl>
                                          <p:spTgt spid="48129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81298"/>
                                        </p:tgtEl>
                                        <p:attrNameLst>
                                          <p:attrName>style.visibility</p:attrName>
                                        </p:attrNameLst>
                                      </p:cBhvr>
                                      <p:to>
                                        <p:strVal val="visible"/>
                                      </p:to>
                                    </p:set>
                                    <p:animEffect transition="in" filter="dissolve">
                                      <p:cBhvr>
                                        <p:cTn id="17" dur="500"/>
                                        <p:tgtEl>
                                          <p:spTgt spid="48129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81295"/>
                                        </p:tgtEl>
                                        <p:attrNameLst>
                                          <p:attrName>style.visibility</p:attrName>
                                        </p:attrNameLst>
                                      </p:cBhvr>
                                      <p:to>
                                        <p:strVal val="visible"/>
                                      </p:to>
                                    </p:set>
                                    <p:animEffect transition="in" filter="dissolve">
                                      <p:cBhvr>
                                        <p:cTn id="22" dur="500"/>
                                        <p:tgtEl>
                                          <p:spTgt spid="48129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81299"/>
                                        </p:tgtEl>
                                        <p:attrNameLst>
                                          <p:attrName>style.visibility</p:attrName>
                                        </p:attrNameLst>
                                      </p:cBhvr>
                                      <p:to>
                                        <p:strVal val="visible"/>
                                      </p:to>
                                    </p:set>
                                    <p:animEffect transition="in" filter="dissolve">
                                      <p:cBhvr>
                                        <p:cTn id="27" dur="500"/>
                                        <p:tgtEl>
                                          <p:spTgt spid="48129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81297"/>
                                        </p:tgtEl>
                                        <p:attrNameLst>
                                          <p:attrName>style.visibility</p:attrName>
                                        </p:attrNameLst>
                                      </p:cBhvr>
                                      <p:to>
                                        <p:strVal val="visible"/>
                                      </p:to>
                                    </p:set>
                                    <p:animEffect transition="in" filter="dissolve">
                                      <p:cBhvr>
                                        <p:cTn id="32" dur="500"/>
                                        <p:tgtEl>
                                          <p:spTgt spid="481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94" grpId="0" autoUpdateAnimBg="0"/>
      <p:bldP spid="481296" grpId="0" autoUpdateAnimBg="0"/>
      <p:bldP spid="481298" grpId="0" autoUpdateAnimBg="0"/>
      <p:bldP spid="481295" grpId="0" autoUpdateAnimBg="0"/>
      <p:bldP spid="481299" grpId="0" autoUpdateAnimBg="0"/>
      <p:bldP spid="481297"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8F6FF47A-5F13-481A-A703-0C3876DADEC3}" type="slidenum">
              <a:rPr lang="en-US"/>
              <a:pPr/>
              <a:t>44</a:t>
            </a:fld>
            <a:endParaRPr lang="en-US"/>
          </a:p>
        </p:txBody>
      </p:sp>
      <p:sp>
        <p:nvSpPr>
          <p:cNvPr id="482308" name="Rectangle 4"/>
          <p:cNvSpPr>
            <a:spLocks noChangeArrowheads="1"/>
          </p:cNvSpPr>
          <p:nvPr/>
        </p:nvSpPr>
        <p:spPr bwMode="auto">
          <a:xfrm>
            <a:off x="381000" y="685800"/>
            <a:ext cx="8077200" cy="1143000"/>
          </a:xfrm>
          <a:prstGeom prst="rect">
            <a:avLst/>
          </a:prstGeom>
          <a:noFill/>
          <a:ln w="9525">
            <a:noFill/>
            <a:miter lim="800000"/>
            <a:headEnd/>
            <a:tailEnd/>
          </a:ln>
          <a:effectLst/>
        </p:spPr>
        <p:txBody>
          <a:bodyPr anchor="b"/>
          <a:lstStyle/>
          <a:p>
            <a:pPr eaLnBrk="1" hangingPunct="1"/>
            <a:endParaRPr lang="en-US" sz="4400" b="1" i="1">
              <a:solidFill>
                <a:schemeClr val="tx2"/>
              </a:solidFill>
            </a:endParaRPr>
          </a:p>
        </p:txBody>
      </p:sp>
      <p:sp>
        <p:nvSpPr>
          <p:cNvPr id="482311" name="Text Box 7"/>
          <p:cNvSpPr txBox="1">
            <a:spLocks noChangeArrowheads="1"/>
          </p:cNvSpPr>
          <p:nvPr/>
        </p:nvSpPr>
        <p:spPr bwMode="auto">
          <a:xfrm>
            <a:off x="365125" y="1971675"/>
            <a:ext cx="8474075" cy="3935413"/>
          </a:xfrm>
          <a:prstGeom prst="rect">
            <a:avLst/>
          </a:prstGeom>
          <a:noFill/>
          <a:ln w="9525">
            <a:noFill/>
            <a:miter lim="800000"/>
            <a:headEnd/>
            <a:tailEnd/>
          </a:ln>
          <a:effectLst/>
        </p:spPr>
        <p:txBody>
          <a:bodyPr>
            <a:spAutoFit/>
          </a:bodyPr>
          <a:lstStyle/>
          <a:p>
            <a:pPr>
              <a:buFont typeface="Wingdings" pitchFamily="2" charset="2"/>
              <a:buChar char="q"/>
            </a:pPr>
            <a:r>
              <a:rPr lang="en-US" sz="2800" dirty="0"/>
              <a:t> Acts that are committed with no intent to cause harm </a:t>
            </a:r>
          </a:p>
          <a:p>
            <a:pPr>
              <a:buFont typeface="Wingdings" pitchFamily="2" charset="2"/>
              <a:buNone/>
            </a:pPr>
            <a:r>
              <a:rPr lang="en-US" sz="2800" dirty="0"/>
              <a:t>but  are done with a disregard for the consequences.</a:t>
            </a:r>
          </a:p>
          <a:p>
            <a:pPr>
              <a:buFont typeface="Wingdings" pitchFamily="2" charset="2"/>
              <a:buNone/>
            </a:pPr>
            <a:endParaRPr lang="en-US" sz="2800" dirty="0"/>
          </a:p>
          <a:p>
            <a:pPr>
              <a:buFont typeface="Wingdings" pitchFamily="2" charset="2"/>
              <a:buChar char="q"/>
            </a:pPr>
            <a:r>
              <a:rPr lang="en-US" sz="2800" dirty="0"/>
              <a:t> The term </a:t>
            </a:r>
            <a:r>
              <a:rPr lang="en-US" sz="2800" b="1" i="1" dirty="0">
                <a:solidFill>
                  <a:srgbClr val="FF0000"/>
                </a:solidFill>
              </a:rPr>
              <a:t>negligence</a:t>
            </a:r>
            <a:r>
              <a:rPr lang="en-US" sz="2800" b="1" i="1" dirty="0"/>
              <a:t> </a:t>
            </a:r>
            <a:r>
              <a:rPr lang="en-US" sz="2800" dirty="0"/>
              <a:t>is used to describe such actions when health care practitioners fail to exercise ordinary care resulting in patient injury. </a:t>
            </a:r>
          </a:p>
          <a:p>
            <a:pPr>
              <a:buFont typeface="Wingdings" pitchFamily="2" charset="2"/>
              <a:buChar char="q"/>
            </a:pPr>
            <a:endParaRPr lang="en-US" sz="2800" dirty="0"/>
          </a:p>
          <a:p>
            <a:pPr>
              <a:buFont typeface="Wingdings" pitchFamily="2" charset="2"/>
              <a:buChar char="q"/>
            </a:pPr>
            <a:r>
              <a:rPr lang="en-US" sz="2800" dirty="0">
                <a:solidFill>
                  <a:srgbClr val="FF0000"/>
                </a:solidFill>
              </a:rPr>
              <a:t> </a:t>
            </a:r>
            <a:r>
              <a:rPr lang="en-US" sz="2800" b="1" i="1" dirty="0">
                <a:solidFill>
                  <a:srgbClr val="FF0000"/>
                </a:solidFill>
              </a:rPr>
              <a:t>Malpractice</a:t>
            </a:r>
            <a:r>
              <a:rPr lang="en-US" sz="2800" dirty="0">
                <a:solidFill>
                  <a:srgbClr val="FF0000"/>
                </a:solidFill>
              </a:rPr>
              <a:t> </a:t>
            </a:r>
            <a:r>
              <a:rPr lang="en-US" sz="2800" dirty="0"/>
              <a:t>is the negligent delivery of professional services.</a:t>
            </a:r>
          </a:p>
        </p:txBody>
      </p:sp>
      <p:sp>
        <p:nvSpPr>
          <p:cNvPr id="482312" name="Rectangle 8"/>
          <p:cNvSpPr>
            <a:spLocks noGrp="1" noChangeArrowheads="1"/>
          </p:cNvSpPr>
          <p:nvPr>
            <p:ph type="title" idx="4294967295"/>
          </p:nvPr>
        </p:nvSpPr>
        <p:spPr>
          <a:xfrm>
            <a:off x="365125" y="363549"/>
            <a:ext cx="8229600" cy="1143000"/>
          </a:xfrm>
          <a:solidFill>
            <a:schemeClr val="accent3"/>
          </a:solidFill>
        </p:spPr>
        <p:txBody>
          <a:bodyPr>
            <a:normAutofit/>
          </a:bodyPr>
          <a:lstStyle/>
          <a:p>
            <a:r>
              <a:rPr lang="en-US" b="1" i="1" dirty="0"/>
              <a:t>Unintentional Torts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82311">
                                            <p:txEl>
                                              <p:charRg st="0" end="107"/>
                                            </p:txEl>
                                          </p:spTgt>
                                        </p:tgtEl>
                                        <p:attrNameLst>
                                          <p:attrName>style.visibility</p:attrName>
                                        </p:attrNameLst>
                                      </p:cBhvr>
                                      <p:to>
                                        <p:strVal val="visible"/>
                                      </p:to>
                                    </p:set>
                                    <p:animEffect transition="in" filter="randombar(horizontal)">
                                      <p:cBhvr>
                                        <p:cTn id="7" dur="500"/>
                                        <p:tgtEl>
                                          <p:spTgt spid="482311">
                                            <p:txEl>
                                              <p:charRg st="0" end="10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82311">
                                            <p:txEl>
                                              <p:charRg st="108" end="254"/>
                                            </p:txEl>
                                          </p:spTgt>
                                        </p:tgtEl>
                                        <p:attrNameLst>
                                          <p:attrName>style.visibility</p:attrName>
                                        </p:attrNameLst>
                                      </p:cBhvr>
                                      <p:to>
                                        <p:strVal val="visible"/>
                                      </p:to>
                                    </p:set>
                                    <p:animEffect transition="in" filter="randombar(horizontal)">
                                      <p:cBhvr>
                                        <p:cTn id="12" dur="500"/>
                                        <p:tgtEl>
                                          <p:spTgt spid="482311">
                                            <p:txEl>
                                              <p:charRg st="108" end="25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82311">
                                            <p:txEl>
                                              <p:charRg st="255" end="320"/>
                                            </p:txEl>
                                          </p:spTgt>
                                        </p:tgtEl>
                                        <p:attrNameLst>
                                          <p:attrName>style.visibility</p:attrName>
                                        </p:attrNameLst>
                                      </p:cBhvr>
                                      <p:to>
                                        <p:strVal val="visible"/>
                                      </p:to>
                                    </p:set>
                                    <p:animEffect transition="in" filter="randombar(horizontal)">
                                      <p:cBhvr>
                                        <p:cTn id="17" dur="500"/>
                                        <p:tgtEl>
                                          <p:spTgt spid="482311">
                                            <p:txEl>
                                              <p:charRg st="255" end="3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fld id="{8F6FF47A-5F13-481A-A703-0C3876DADEC3}" type="slidenum">
              <a:rPr lang="en-US"/>
              <a:pPr/>
              <a:t>45</a:t>
            </a:fld>
            <a:endParaRPr lang="en-US"/>
          </a:p>
        </p:txBody>
      </p:sp>
      <p:sp>
        <p:nvSpPr>
          <p:cNvPr id="482308" name="Rectangle 4"/>
          <p:cNvSpPr>
            <a:spLocks noChangeArrowheads="1"/>
          </p:cNvSpPr>
          <p:nvPr/>
        </p:nvSpPr>
        <p:spPr bwMode="auto">
          <a:xfrm>
            <a:off x="381000" y="685800"/>
            <a:ext cx="8077200" cy="1143000"/>
          </a:xfrm>
          <a:prstGeom prst="rect">
            <a:avLst/>
          </a:prstGeom>
          <a:noFill/>
          <a:ln w="9525">
            <a:noFill/>
            <a:miter lim="800000"/>
            <a:headEnd/>
            <a:tailEnd/>
          </a:ln>
          <a:effectLst/>
        </p:spPr>
        <p:txBody>
          <a:bodyPr anchor="b"/>
          <a:lstStyle/>
          <a:p>
            <a:pPr eaLnBrk="1" hangingPunct="1"/>
            <a:endParaRPr lang="en-US" sz="4400" b="1" i="1">
              <a:solidFill>
                <a:schemeClr val="tx2"/>
              </a:solidFill>
            </a:endParaRPr>
          </a:p>
        </p:txBody>
      </p:sp>
      <p:sp>
        <p:nvSpPr>
          <p:cNvPr id="482311" name="Text Box 7"/>
          <p:cNvSpPr txBox="1">
            <a:spLocks noChangeArrowheads="1"/>
          </p:cNvSpPr>
          <p:nvPr/>
        </p:nvSpPr>
        <p:spPr bwMode="auto">
          <a:xfrm>
            <a:off x="365125" y="1971675"/>
            <a:ext cx="8474075" cy="3935413"/>
          </a:xfrm>
          <a:prstGeom prst="rect">
            <a:avLst/>
          </a:prstGeom>
          <a:noFill/>
          <a:ln w="9525">
            <a:noFill/>
            <a:miter lim="800000"/>
            <a:headEnd/>
            <a:tailEnd/>
          </a:ln>
          <a:effectLst/>
        </p:spPr>
        <p:txBody>
          <a:bodyPr>
            <a:spAutoFit/>
          </a:bodyPr>
          <a:lstStyle/>
          <a:p>
            <a:pPr>
              <a:buFont typeface="Wingdings" pitchFamily="2" charset="2"/>
              <a:buChar char="q"/>
            </a:pPr>
            <a:r>
              <a:rPr lang="ar" sz="2800" dirty="0"/>
              <a:t>الأفعال التي ترتكب مع عدم وجود نية لإحداث ضرر</a:t>
            </a:r>
          </a:p>
          <a:p>
            <a:pPr>
              <a:buFont typeface="Wingdings" pitchFamily="2" charset="2"/>
              <a:buNone/>
            </a:pPr>
            <a:r>
              <a:rPr lang="ar" sz="2800" dirty="0"/>
              <a:t>لكنها تنتهي مع تجاهل العواقب.</a:t>
            </a:r>
          </a:p>
          <a:p>
            <a:pPr>
              <a:buFont typeface="Wingdings" pitchFamily="2" charset="2"/>
              <a:buNone/>
            </a:pPr>
            <a:endParaRPr lang="en-US" sz="2800" dirty="0"/>
          </a:p>
          <a:p>
            <a:pPr>
              <a:buFont typeface="Wingdings" pitchFamily="2" charset="2"/>
              <a:buChar char="q"/>
            </a:pPr>
            <a:r>
              <a:rPr lang="ar" sz="2800" dirty="0"/>
              <a:t>مصطلح </a:t>
            </a:r>
            <a:r>
              <a:rPr lang="ar" sz="2800" b="1" i="1" dirty="0">
                <a:solidFill>
                  <a:srgbClr val="FF0000"/>
                </a:solidFill>
              </a:rPr>
              <a:t>الإهمال</a:t>
            </a:r>
            <a:r>
              <a:rPr lang="ar" sz="2800" b="1" i="1" dirty="0"/>
              <a:t> </a:t>
            </a:r>
            <a:r>
              <a:rPr lang="ar" sz="2800" dirty="0"/>
              <a:t>تستخدم لوصف مثل هذه الإجراءات عندما يفشل ممارسو الرعاية الصحية في ممارسة الرعاية العادية مما يؤدي إلى إصابة المريض.</a:t>
            </a:r>
          </a:p>
          <a:p>
            <a:pPr>
              <a:buFont typeface="Wingdings" pitchFamily="2" charset="2"/>
              <a:buChar char="q"/>
            </a:pPr>
            <a:endParaRPr lang="en-US" sz="2800" dirty="0"/>
          </a:p>
          <a:p>
            <a:pPr>
              <a:buFont typeface="Wingdings" pitchFamily="2" charset="2"/>
              <a:buChar char="q"/>
            </a:pPr>
            <a:r>
              <a:rPr lang="ar" sz="2800" dirty="0">
                <a:solidFill>
                  <a:srgbClr val="FF0000"/>
                </a:solidFill>
              </a:rPr>
              <a:t> </a:t>
            </a:r>
            <a:r>
              <a:rPr lang="ar" sz="2800" b="1" i="1" dirty="0">
                <a:solidFill>
                  <a:srgbClr val="FF0000"/>
                </a:solidFill>
              </a:rPr>
              <a:t>سوء التصرف</a:t>
            </a:r>
            <a:r>
              <a:rPr lang="ar" sz="2800" dirty="0">
                <a:solidFill>
                  <a:srgbClr val="FF0000"/>
                </a:solidFill>
              </a:rPr>
              <a:t> </a:t>
            </a:r>
            <a:r>
              <a:rPr lang="ar" sz="2800" dirty="0"/>
              <a:t>هو التقصير في تقديم الخدمات المهنية.</a:t>
            </a:r>
          </a:p>
        </p:txBody>
      </p:sp>
      <p:sp>
        <p:nvSpPr>
          <p:cNvPr id="482312" name="Rectangle 8"/>
          <p:cNvSpPr>
            <a:spLocks noGrp="1" noChangeArrowheads="1"/>
          </p:cNvSpPr>
          <p:nvPr>
            <p:ph type="title" idx="4294967295"/>
          </p:nvPr>
        </p:nvSpPr>
        <p:spPr>
          <a:xfrm>
            <a:off x="365125" y="363549"/>
            <a:ext cx="8229600" cy="1143000"/>
          </a:xfrm>
          <a:solidFill>
            <a:schemeClr val="accent3"/>
          </a:solidFill>
        </p:spPr>
        <p:txBody>
          <a:bodyPr>
            <a:normAutofit/>
          </a:bodyPr>
          <a:lstStyle/>
          <a:p>
            <a:r>
              <a:rPr lang="ar" b="1" i="1" dirty="0"/>
              <a:t>أضرار غير مقصودة</a:t>
            </a:r>
            <a:endParaRPr lang="en-US" dirty="0"/>
          </a:p>
        </p:txBody>
      </p:sp>
    </p:spTree>
    <p:extLst>
      <p:ext uri="{BB962C8B-B14F-4D97-AF65-F5344CB8AC3E}">
        <p14:creationId xmlns:p14="http://schemas.microsoft.com/office/powerpoint/2010/main" val="10669660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82311">
                                            <p:txEl>
                                              <p:charRg st="0" end="107"/>
                                            </p:txEl>
                                          </p:spTgt>
                                        </p:tgtEl>
                                        <p:attrNameLst>
                                          <p:attrName>style.visibility</p:attrName>
                                        </p:attrNameLst>
                                      </p:cBhvr>
                                      <p:to>
                                        <p:strVal val="visible"/>
                                      </p:to>
                                    </p:set>
                                    <p:animEffect transition="in" filter="randombar(horizontal)">
                                      <p:cBhvr>
                                        <p:cTn id="7" dur="500"/>
                                        <p:tgtEl>
                                          <p:spTgt spid="482311">
                                            <p:txEl>
                                              <p:charRg st="0" end="10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82311">
                                            <p:txEl>
                                              <p:charRg st="108" end="254"/>
                                            </p:txEl>
                                          </p:spTgt>
                                        </p:tgtEl>
                                        <p:attrNameLst>
                                          <p:attrName>style.visibility</p:attrName>
                                        </p:attrNameLst>
                                      </p:cBhvr>
                                      <p:to>
                                        <p:strVal val="visible"/>
                                      </p:to>
                                    </p:set>
                                    <p:animEffect transition="in" filter="randombar(horizontal)">
                                      <p:cBhvr>
                                        <p:cTn id="12" dur="500"/>
                                        <p:tgtEl>
                                          <p:spTgt spid="482311">
                                            <p:txEl>
                                              <p:charRg st="108" end="25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82311">
                                            <p:txEl>
                                              <p:charRg st="255" end="257"/>
                                            </p:txEl>
                                          </p:spTgt>
                                        </p:tgtEl>
                                        <p:attrNameLst>
                                          <p:attrName>style.visibility</p:attrName>
                                        </p:attrNameLst>
                                      </p:cBhvr>
                                      <p:to>
                                        <p:strVal val="visible"/>
                                      </p:to>
                                    </p:set>
                                    <p:animEffect transition="in" filter="randombar(horizontal)">
                                      <p:cBhvr>
                                        <p:cTn id="17" dur="500"/>
                                        <p:tgtEl>
                                          <p:spTgt spid="482311">
                                            <p:txEl>
                                              <p:charRg st="255" end="25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30275A-CF94-4C71-A96D-5EE0BEB8D9DF}" type="slidenum">
              <a:rPr lang="en-US"/>
              <a:pPr/>
              <a:t>46</a:t>
            </a:fld>
            <a:endParaRPr lang="en-US"/>
          </a:p>
        </p:txBody>
      </p:sp>
      <p:sp>
        <p:nvSpPr>
          <p:cNvPr id="488451" name="Rectangle 3"/>
          <p:cNvSpPr>
            <a:spLocks noGrp="1" noChangeArrowheads="1"/>
          </p:cNvSpPr>
          <p:nvPr>
            <p:ph type="body" idx="1"/>
          </p:nvPr>
        </p:nvSpPr>
        <p:spPr>
          <a:xfrm>
            <a:off x="381000" y="1828800"/>
            <a:ext cx="8229600" cy="4302125"/>
          </a:xfrm>
          <a:solidFill>
            <a:schemeClr val="accent3">
              <a:lumMod val="40000"/>
              <a:lumOff val="60000"/>
            </a:schemeClr>
          </a:solidFill>
        </p:spPr>
        <p:txBody>
          <a:bodyPr/>
          <a:lstStyle/>
          <a:p>
            <a:r>
              <a:rPr lang="en-US" b="1" dirty="0"/>
              <a:t>Malpractice claims</a:t>
            </a:r>
            <a:r>
              <a:rPr lang="en-US" dirty="0"/>
              <a:t> are lawsuits by a patient against a physician for errors in diagnosis or treatment.</a:t>
            </a:r>
          </a:p>
          <a:p>
            <a:r>
              <a:rPr lang="en-US" b="1" dirty="0"/>
              <a:t>Negligence cases </a:t>
            </a:r>
            <a:r>
              <a:rPr lang="en-US" dirty="0"/>
              <a:t>are those in which a person believes a medical professional’s actions, or lack thereof, caused harm to the patient.</a:t>
            </a:r>
            <a:endParaRPr lang="en-US" b="1" dirty="0"/>
          </a:p>
        </p:txBody>
      </p:sp>
      <p:sp>
        <p:nvSpPr>
          <p:cNvPr id="488452" name="Rectangle 4"/>
          <p:cNvSpPr>
            <a:spLocks noGrp="1" noChangeArrowheads="1"/>
          </p:cNvSpPr>
          <p:nvPr>
            <p:ph type="title"/>
          </p:nvPr>
        </p:nvSpPr>
        <p:spPr>
          <a:xfrm>
            <a:off x="381000" y="609600"/>
            <a:ext cx="8229600" cy="587152"/>
          </a:xfrm>
          <a:solidFill>
            <a:schemeClr val="accent6"/>
          </a:solidFill>
          <a:ln/>
        </p:spPr>
        <p:txBody>
          <a:bodyPr>
            <a:normAutofit fontScale="90000"/>
          </a:bodyPr>
          <a:lstStyle/>
          <a:p>
            <a:r>
              <a:rPr lang="en-US" sz="4000" b="1" i="1" dirty="0"/>
              <a:t>Claims</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073E883-834E-4736-9CD2-178F6388BBCA}" type="slidenum">
              <a:rPr lang="en-US"/>
              <a:pPr/>
              <a:t>47</a:t>
            </a:fld>
            <a:endParaRPr lang="en-US"/>
          </a:p>
        </p:txBody>
      </p:sp>
      <p:sp>
        <p:nvSpPr>
          <p:cNvPr id="489475" name="Rectangle 3"/>
          <p:cNvSpPr>
            <a:spLocks noGrp="1" noChangeArrowheads="1"/>
          </p:cNvSpPr>
          <p:nvPr>
            <p:ph type="body" idx="1"/>
          </p:nvPr>
        </p:nvSpPr>
        <p:spPr>
          <a:xfrm>
            <a:off x="381000" y="1828800"/>
            <a:ext cx="8229600" cy="4302125"/>
          </a:xfrm>
          <a:noFill/>
        </p:spPr>
        <p:txBody>
          <a:bodyPr/>
          <a:lstStyle/>
          <a:p>
            <a:r>
              <a:rPr lang="en-US" b="1" dirty="0"/>
              <a:t>Examples of Negligence:</a:t>
            </a:r>
          </a:p>
          <a:p>
            <a:pPr lvl="1"/>
            <a:r>
              <a:rPr lang="en-US" dirty="0"/>
              <a:t>Abandonment</a:t>
            </a:r>
          </a:p>
          <a:p>
            <a:pPr lvl="1"/>
            <a:r>
              <a:rPr lang="en-US" dirty="0"/>
              <a:t>Delayed treatment</a:t>
            </a:r>
          </a:p>
          <a:p>
            <a:r>
              <a:rPr lang="en-US" b="1" dirty="0"/>
              <a:t>Legal Terms used to classify Negligence</a:t>
            </a:r>
          </a:p>
          <a:p>
            <a:pPr lvl="1"/>
            <a:r>
              <a:rPr lang="en-US" b="1" dirty="0"/>
              <a:t>Malfeasance </a:t>
            </a:r>
            <a:r>
              <a:rPr lang="en-US" dirty="0"/>
              <a:t>(unlawful act or misconduct)</a:t>
            </a:r>
            <a:endParaRPr lang="en-US" b="1" dirty="0"/>
          </a:p>
          <a:p>
            <a:pPr lvl="1"/>
            <a:r>
              <a:rPr lang="en-US" b="1" dirty="0"/>
              <a:t>Misfeasance </a:t>
            </a:r>
            <a:r>
              <a:rPr lang="en-US" dirty="0"/>
              <a:t>(lawful act done incorrectly)</a:t>
            </a:r>
          </a:p>
          <a:p>
            <a:pPr lvl="1"/>
            <a:r>
              <a:rPr lang="en-US" b="1" dirty="0"/>
              <a:t>Nonfeasance </a:t>
            </a:r>
            <a:r>
              <a:rPr lang="en-US" dirty="0"/>
              <a:t>(failure to perform an act that is one’s required duty or that is required by law)</a:t>
            </a:r>
            <a:endParaRPr lang="en-US" b="1" dirty="0"/>
          </a:p>
          <a:p>
            <a:pPr lvl="1">
              <a:buFont typeface="Wingdings" pitchFamily="2" charset="2"/>
              <a:buNone/>
            </a:pPr>
            <a:endParaRPr lang="en-US" b="1" dirty="0"/>
          </a:p>
        </p:txBody>
      </p:sp>
      <p:sp>
        <p:nvSpPr>
          <p:cNvPr id="5" name="Title 4"/>
          <p:cNvSpPr>
            <a:spLocks noGrp="1"/>
          </p:cNvSpPr>
          <p:nvPr>
            <p:ph type="title"/>
          </p:nvPr>
        </p:nvSpPr>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89475">
                                            <p:txEl>
                                              <p:pRg st="1" end="1"/>
                                            </p:txEl>
                                          </p:spTgt>
                                        </p:tgtEl>
                                        <p:attrNameLst>
                                          <p:attrName>style.visibility</p:attrName>
                                        </p:attrNameLst>
                                      </p:cBhvr>
                                      <p:to>
                                        <p:strVal val="visible"/>
                                      </p:to>
                                    </p:set>
                                    <p:animEffect transition="in" filter="randombar(horizontal)">
                                      <p:cBhvr>
                                        <p:cTn id="7" dur="500"/>
                                        <p:tgtEl>
                                          <p:spTgt spid="4894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89475">
                                            <p:txEl>
                                              <p:pRg st="2" end="2"/>
                                            </p:txEl>
                                          </p:spTgt>
                                        </p:tgtEl>
                                        <p:attrNameLst>
                                          <p:attrName>style.visibility</p:attrName>
                                        </p:attrNameLst>
                                      </p:cBhvr>
                                      <p:to>
                                        <p:strVal val="visible"/>
                                      </p:to>
                                    </p:set>
                                    <p:animEffect transition="in" filter="randombar(horizontal)">
                                      <p:cBhvr>
                                        <p:cTn id="12" dur="500"/>
                                        <p:tgtEl>
                                          <p:spTgt spid="4894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89475">
                                            <p:txEl>
                                              <p:pRg st="4" end="4"/>
                                            </p:txEl>
                                          </p:spTgt>
                                        </p:tgtEl>
                                        <p:attrNameLst>
                                          <p:attrName>style.visibility</p:attrName>
                                        </p:attrNameLst>
                                      </p:cBhvr>
                                      <p:to>
                                        <p:strVal val="visible"/>
                                      </p:to>
                                    </p:set>
                                    <p:animEffect transition="in" filter="randombar(horizontal)">
                                      <p:cBhvr>
                                        <p:cTn id="17" dur="500"/>
                                        <p:tgtEl>
                                          <p:spTgt spid="48947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89475">
                                            <p:txEl>
                                              <p:pRg st="5" end="5"/>
                                            </p:txEl>
                                          </p:spTgt>
                                        </p:tgtEl>
                                        <p:attrNameLst>
                                          <p:attrName>style.visibility</p:attrName>
                                        </p:attrNameLst>
                                      </p:cBhvr>
                                      <p:to>
                                        <p:strVal val="visible"/>
                                      </p:to>
                                    </p:set>
                                    <p:animEffect transition="in" filter="randombar(horizontal)">
                                      <p:cBhvr>
                                        <p:cTn id="22" dur="500"/>
                                        <p:tgtEl>
                                          <p:spTgt spid="48947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89475">
                                            <p:txEl>
                                              <p:pRg st="6" end="6"/>
                                            </p:txEl>
                                          </p:spTgt>
                                        </p:tgtEl>
                                        <p:attrNameLst>
                                          <p:attrName>style.visibility</p:attrName>
                                        </p:attrNameLst>
                                      </p:cBhvr>
                                      <p:to>
                                        <p:strVal val="visible"/>
                                      </p:to>
                                    </p:set>
                                    <p:animEffect transition="in" filter="randombar(horizontal)">
                                      <p:cBhvr>
                                        <p:cTn id="27" dur="500"/>
                                        <p:tgtEl>
                                          <p:spTgt spid="4894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073E883-834E-4736-9CD2-178F6388BBCA}" type="slidenum">
              <a:rPr lang="en-US"/>
              <a:pPr/>
              <a:t>48</a:t>
            </a:fld>
            <a:endParaRPr lang="en-US"/>
          </a:p>
        </p:txBody>
      </p:sp>
      <p:sp>
        <p:nvSpPr>
          <p:cNvPr id="489475" name="Rectangle 3"/>
          <p:cNvSpPr>
            <a:spLocks noGrp="1" noChangeArrowheads="1"/>
          </p:cNvSpPr>
          <p:nvPr>
            <p:ph type="body" idx="1"/>
          </p:nvPr>
        </p:nvSpPr>
        <p:spPr>
          <a:xfrm>
            <a:off x="381000" y="1828800"/>
            <a:ext cx="8229600" cy="4302125"/>
          </a:xfrm>
          <a:noFill/>
        </p:spPr>
        <p:txBody>
          <a:bodyPr/>
          <a:lstStyle/>
          <a:p>
            <a:r>
              <a:rPr lang="ar" b="1" dirty="0"/>
              <a:t>أمثلة على الإهمال:</a:t>
            </a:r>
          </a:p>
          <a:p>
            <a:pPr lvl="1"/>
            <a:r>
              <a:rPr lang="ar" dirty="0"/>
              <a:t>التخلي عن</a:t>
            </a:r>
          </a:p>
          <a:p>
            <a:pPr lvl="1"/>
            <a:r>
              <a:rPr lang="ar" dirty="0"/>
              <a:t>العلاج المتأخر</a:t>
            </a:r>
          </a:p>
          <a:p>
            <a:r>
              <a:rPr lang="ar" b="1" dirty="0"/>
              <a:t>المصطلحات القانونية المستخدمة لتصنيف الإهمال</a:t>
            </a:r>
          </a:p>
          <a:p>
            <a:pPr lvl="1"/>
            <a:r>
              <a:rPr lang="ar" b="1" dirty="0"/>
              <a:t>المخالفات </a:t>
            </a:r>
            <a:r>
              <a:rPr lang="ar" dirty="0"/>
              <a:t>(الفعل غير المشروع أو سوء السلوك)</a:t>
            </a:r>
            <a:endParaRPr lang="en-US" b="1" dirty="0"/>
          </a:p>
          <a:p>
            <a:pPr lvl="1"/>
            <a:r>
              <a:rPr lang="ar" b="1" dirty="0"/>
              <a:t>سوء القناعة </a:t>
            </a:r>
            <a:r>
              <a:rPr lang="ar" dirty="0"/>
              <a:t>(فعل قانوني تم القيام به بشكل غير صحيح)</a:t>
            </a:r>
          </a:p>
          <a:p>
            <a:pPr lvl="1"/>
            <a:r>
              <a:rPr lang="ar" b="1" dirty="0"/>
              <a:t>الالتزام </a:t>
            </a:r>
            <a:r>
              <a:rPr lang="ar" dirty="0"/>
              <a:t>(عدم أداء عمل مطلوب من الشخص أو مطلوب بموجب القانون)</a:t>
            </a:r>
            <a:endParaRPr lang="en-US" b="1" dirty="0"/>
          </a:p>
          <a:p>
            <a:pPr lvl="1">
              <a:buFont typeface="Wingdings" pitchFamily="2" charset="2"/>
              <a:buNone/>
            </a:pPr>
            <a:endParaRPr lang="en-US" b="1" dirty="0"/>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40343494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89475">
                                            <p:txEl>
                                              <p:pRg st="1" end="1"/>
                                            </p:txEl>
                                          </p:spTgt>
                                        </p:tgtEl>
                                        <p:attrNameLst>
                                          <p:attrName>style.visibility</p:attrName>
                                        </p:attrNameLst>
                                      </p:cBhvr>
                                      <p:to>
                                        <p:strVal val="visible"/>
                                      </p:to>
                                    </p:set>
                                    <p:animEffect transition="in" filter="randombar(horizontal)">
                                      <p:cBhvr>
                                        <p:cTn id="7" dur="500"/>
                                        <p:tgtEl>
                                          <p:spTgt spid="4894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89475">
                                            <p:txEl>
                                              <p:pRg st="2" end="2"/>
                                            </p:txEl>
                                          </p:spTgt>
                                        </p:tgtEl>
                                        <p:attrNameLst>
                                          <p:attrName>style.visibility</p:attrName>
                                        </p:attrNameLst>
                                      </p:cBhvr>
                                      <p:to>
                                        <p:strVal val="visible"/>
                                      </p:to>
                                    </p:set>
                                    <p:animEffect transition="in" filter="randombar(horizontal)">
                                      <p:cBhvr>
                                        <p:cTn id="12" dur="500"/>
                                        <p:tgtEl>
                                          <p:spTgt spid="48947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89475">
                                            <p:txEl>
                                              <p:pRg st="4" end="4"/>
                                            </p:txEl>
                                          </p:spTgt>
                                        </p:tgtEl>
                                        <p:attrNameLst>
                                          <p:attrName>style.visibility</p:attrName>
                                        </p:attrNameLst>
                                      </p:cBhvr>
                                      <p:to>
                                        <p:strVal val="visible"/>
                                      </p:to>
                                    </p:set>
                                    <p:animEffect transition="in" filter="randombar(horizontal)">
                                      <p:cBhvr>
                                        <p:cTn id="17" dur="500"/>
                                        <p:tgtEl>
                                          <p:spTgt spid="48947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89475">
                                            <p:txEl>
                                              <p:pRg st="5" end="5"/>
                                            </p:txEl>
                                          </p:spTgt>
                                        </p:tgtEl>
                                        <p:attrNameLst>
                                          <p:attrName>style.visibility</p:attrName>
                                        </p:attrNameLst>
                                      </p:cBhvr>
                                      <p:to>
                                        <p:strVal val="visible"/>
                                      </p:to>
                                    </p:set>
                                    <p:animEffect transition="in" filter="randombar(horizontal)">
                                      <p:cBhvr>
                                        <p:cTn id="22" dur="500"/>
                                        <p:tgtEl>
                                          <p:spTgt spid="48947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89475">
                                            <p:txEl>
                                              <p:pRg st="6" end="6"/>
                                            </p:txEl>
                                          </p:spTgt>
                                        </p:tgtEl>
                                        <p:attrNameLst>
                                          <p:attrName>style.visibility</p:attrName>
                                        </p:attrNameLst>
                                      </p:cBhvr>
                                      <p:to>
                                        <p:strVal val="visible"/>
                                      </p:to>
                                    </p:set>
                                    <p:animEffect transition="in" filter="randombar(horizontal)">
                                      <p:cBhvr>
                                        <p:cTn id="27" dur="500"/>
                                        <p:tgtEl>
                                          <p:spTgt spid="4894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9" name="Slide Number Placeholder 3"/>
          <p:cNvSpPr>
            <a:spLocks noGrp="1"/>
          </p:cNvSpPr>
          <p:nvPr>
            <p:ph type="sldNum" sz="quarter" idx="12"/>
          </p:nvPr>
        </p:nvSpPr>
        <p:spPr/>
        <p:txBody>
          <a:bodyPr/>
          <a:lstStyle/>
          <a:p>
            <a:fld id="{217803BC-CE89-40DF-B2A6-799274909C26}" type="slidenum">
              <a:rPr lang="en-US"/>
              <a:pPr/>
              <a:t>49</a:t>
            </a:fld>
            <a:endParaRPr lang="en-US"/>
          </a:p>
        </p:txBody>
      </p:sp>
      <p:sp>
        <p:nvSpPr>
          <p:cNvPr id="490500" name="Rectangle 4"/>
          <p:cNvSpPr>
            <a:spLocks noChangeArrowheads="1"/>
          </p:cNvSpPr>
          <p:nvPr/>
        </p:nvSpPr>
        <p:spPr bwMode="auto">
          <a:xfrm>
            <a:off x="381000" y="609600"/>
            <a:ext cx="8229600" cy="1143000"/>
          </a:xfrm>
          <a:prstGeom prst="rect">
            <a:avLst/>
          </a:prstGeom>
          <a:noFill/>
          <a:ln w="9525">
            <a:noFill/>
            <a:miter lim="800000"/>
            <a:headEnd/>
            <a:tailEnd/>
          </a:ln>
          <a:effectLst/>
        </p:spPr>
        <p:txBody>
          <a:bodyPr anchor="b"/>
          <a:lstStyle/>
          <a:p>
            <a:pPr eaLnBrk="1" hangingPunct="1"/>
            <a:endParaRPr lang="en-US" sz="4000" b="1" i="1">
              <a:solidFill>
                <a:schemeClr val="tx2"/>
              </a:solidFill>
            </a:endParaRPr>
          </a:p>
        </p:txBody>
      </p:sp>
      <p:sp>
        <p:nvSpPr>
          <p:cNvPr id="490501" name="Text Box 5"/>
          <p:cNvSpPr txBox="1">
            <a:spLocks noChangeArrowheads="1"/>
          </p:cNvSpPr>
          <p:nvPr/>
        </p:nvSpPr>
        <p:spPr bwMode="auto">
          <a:xfrm>
            <a:off x="1475656" y="476672"/>
            <a:ext cx="6264696" cy="584775"/>
          </a:xfrm>
          <a:prstGeom prst="rect">
            <a:avLst/>
          </a:prstGeom>
          <a:noFill/>
          <a:ln w="12700">
            <a:solidFill>
              <a:schemeClr val="accent2"/>
            </a:solidFill>
            <a:miter lim="800000"/>
            <a:headEnd/>
            <a:tailEnd/>
          </a:ln>
          <a:effectLst/>
        </p:spPr>
        <p:txBody>
          <a:bodyPr wrap="square">
            <a:spAutoFit/>
          </a:bodyPr>
          <a:lstStyle/>
          <a:p>
            <a:pPr algn="ctr"/>
            <a:r>
              <a:rPr lang="en-US" sz="3200" b="1" dirty="0"/>
              <a:t>The 4 Ds of Negligence</a:t>
            </a:r>
          </a:p>
        </p:txBody>
      </p:sp>
      <p:sp>
        <p:nvSpPr>
          <p:cNvPr id="490502" name="WordArt 6"/>
          <p:cNvSpPr>
            <a:spLocks noChangeArrowheads="1" noChangeShapeType="1" noTextEdit="1"/>
          </p:cNvSpPr>
          <p:nvPr/>
        </p:nvSpPr>
        <p:spPr bwMode="auto">
          <a:xfrm>
            <a:off x="179805" y="1912937"/>
            <a:ext cx="1371600" cy="3810000"/>
          </a:xfrm>
          <a:prstGeom prst="rect">
            <a:avLst/>
          </a:prstGeom>
        </p:spPr>
        <p:txBody>
          <a:bodyPr wrap="none" fromWordArt="1">
            <a:prstTxWarp prst="textPlain">
              <a:avLst>
                <a:gd name="adj" fmla="val 50000"/>
              </a:avLst>
            </a:prstTxWarp>
          </a:bodyPr>
          <a:lstStyle/>
          <a:p>
            <a:pPr algn="ctr"/>
            <a:r>
              <a:rPr lang="en-US" sz="9600" kern="10">
                <a:ln w="9525">
                  <a:solidFill>
                    <a:schemeClr val="tx1"/>
                  </a:solidFill>
                  <a:round/>
                  <a:headEnd/>
                  <a:tailEnd/>
                </a:ln>
                <a:solidFill>
                  <a:schemeClr val="accent2"/>
                </a:solidFill>
                <a:effectLst>
                  <a:outerShdw dist="45791" dir="2021404" algn="ctr" rotWithShape="0">
                    <a:srgbClr val="B2B2B2">
                      <a:alpha val="80000"/>
                    </a:srgbClr>
                  </a:outerShdw>
                </a:effectLst>
                <a:latin typeface="Times New Roman"/>
                <a:cs typeface="Times New Roman"/>
              </a:rPr>
              <a:t>D</a:t>
            </a:r>
          </a:p>
        </p:txBody>
      </p:sp>
      <p:grpSp>
        <p:nvGrpSpPr>
          <p:cNvPr id="2" name="Group 28"/>
          <p:cNvGrpSpPr>
            <a:grpSpLocks/>
          </p:cNvGrpSpPr>
          <p:nvPr/>
        </p:nvGrpSpPr>
        <p:grpSpPr bwMode="auto">
          <a:xfrm>
            <a:off x="1763713" y="4235450"/>
            <a:ext cx="6999288" cy="771525"/>
            <a:chOff x="1111" y="2668"/>
            <a:chExt cx="4409" cy="486"/>
          </a:xfrm>
        </p:grpSpPr>
        <p:sp>
          <p:nvSpPr>
            <p:cNvPr id="490503" name="Text Box 7"/>
            <p:cNvSpPr txBox="1">
              <a:spLocks noChangeArrowheads="1"/>
            </p:cNvSpPr>
            <p:nvPr/>
          </p:nvSpPr>
          <p:spPr bwMode="auto">
            <a:xfrm>
              <a:off x="1111" y="2750"/>
              <a:ext cx="484" cy="404"/>
            </a:xfrm>
            <a:prstGeom prst="rect">
              <a:avLst/>
            </a:prstGeom>
            <a:noFill/>
            <a:ln w="9525">
              <a:noFill/>
              <a:miter lim="800000"/>
              <a:headEnd/>
              <a:tailEnd/>
            </a:ln>
            <a:effectLst/>
          </p:spPr>
          <p:txBody>
            <a:bodyPr wrap="none">
              <a:spAutoFit/>
            </a:bodyPr>
            <a:lstStyle/>
            <a:p>
              <a:r>
                <a:rPr lang="en-US" sz="3600" dirty="0" err="1"/>
                <a:t>uty</a:t>
              </a:r>
              <a:endParaRPr lang="en-US" sz="3600" dirty="0"/>
            </a:p>
          </p:txBody>
        </p:sp>
        <p:sp>
          <p:nvSpPr>
            <p:cNvPr id="490504" name="Text Box 8"/>
            <p:cNvSpPr txBox="1">
              <a:spLocks noChangeArrowheads="1"/>
            </p:cNvSpPr>
            <p:nvPr/>
          </p:nvSpPr>
          <p:spPr bwMode="auto">
            <a:xfrm>
              <a:off x="1680" y="2668"/>
              <a:ext cx="3840" cy="442"/>
            </a:xfrm>
            <a:prstGeom prst="rect">
              <a:avLst/>
            </a:prstGeom>
            <a:solidFill>
              <a:schemeClr val="accent6">
                <a:lumMod val="20000"/>
                <a:lumOff val="80000"/>
              </a:schemeClr>
            </a:solidFill>
            <a:ln w="76200">
              <a:noFill/>
              <a:miter lim="800000"/>
              <a:headEnd/>
              <a:tailEnd/>
            </a:ln>
            <a:effectLst/>
          </p:spPr>
          <p:txBody>
            <a:bodyPr>
              <a:spAutoFit/>
            </a:bodyPr>
            <a:lstStyle/>
            <a:p>
              <a:r>
                <a:rPr lang="en-US" sz="2000" dirty="0"/>
                <a:t>Patients must show that a physician-patient relationship existed.</a:t>
              </a:r>
            </a:p>
          </p:txBody>
        </p:sp>
      </p:grpSp>
      <p:grpSp>
        <p:nvGrpSpPr>
          <p:cNvPr id="3" name="Group 27"/>
          <p:cNvGrpSpPr>
            <a:grpSpLocks/>
          </p:cNvGrpSpPr>
          <p:nvPr/>
        </p:nvGrpSpPr>
        <p:grpSpPr bwMode="auto">
          <a:xfrm>
            <a:off x="1835696" y="3279775"/>
            <a:ext cx="6927305" cy="701675"/>
            <a:chOff x="1190" y="2066"/>
            <a:chExt cx="4330" cy="442"/>
          </a:xfrm>
        </p:grpSpPr>
        <p:sp>
          <p:nvSpPr>
            <p:cNvPr id="490506" name="Text Box 10"/>
            <p:cNvSpPr txBox="1">
              <a:spLocks noChangeArrowheads="1"/>
            </p:cNvSpPr>
            <p:nvPr/>
          </p:nvSpPr>
          <p:spPr bwMode="auto">
            <a:xfrm>
              <a:off x="1190" y="2114"/>
              <a:ext cx="765" cy="368"/>
            </a:xfrm>
            <a:prstGeom prst="rect">
              <a:avLst/>
            </a:prstGeom>
            <a:noFill/>
            <a:ln w="57150">
              <a:noFill/>
              <a:miter lim="800000"/>
              <a:headEnd/>
              <a:tailEnd/>
            </a:ln>
            <a:effectLst/>
          </p:spPr>
          <p:txBody>
            <a:bodyPr wrap="square">
              <a:spAutoFit/>
            </a:bodyPr>
            <a:lstStyle/>
            <a:p>
              <a:r>
                <a:rPr lang="en-US" sz="3200" dirty="0"/>
                <a:t>erelict</a:t>
              </a:r>
            </a:p>
          </p:txBody>
        </p:sp>
        <p:sp>
          <p:nvSpPr>
            <p:cNvPr id="490507" name="Text Box 11"/>
            <p:cNvSpPr txBox="1">
              <a:spLocks noChangeArrowheads="1"/>
            </p:cNvSpPr>
            <p:nvPr/>
          </p:nvSpPr>
          <p:spPr bwMode="auto">
            <a:xfrm>
              <a:off x="2016" y="2066"/>
              <a:ext cx="3504" cy="442"/>
            </a:xfrm>
            <a:prstGeom prst="rect">
              <a:avLst/>
            </a:prstGeom>
            <a:solidFill>
              <a:schemeClr val="accent6">
                <a:lumMod val="20000"/>
                <a:lumOff val="80000"/>
              </a:schemeClr>
            </a:solidFill>
            <a:ln w="57150">
              <a:noFill/>
              <a:miter lim="800000"/>
              <a:headEnd/>
              <a:tailEnd/>
            </a:ln>
            <a:effectLst/>
          </p:spPr>
          <p:txBody>
            <a:bodyPr>
              <a:spAutoFit/>
            </a:bodyPr>
            <a:lstStyle/>
            <a:p>
              <a:r>
                <a:rPr lang="en-US" sz="2000" dirty="0"/>
                <a:t>Patients must show that the physician failed to comply with the standards of the profession.</a:t>
              </a:r>
            </a:p>
          </p:txBody>
        </p:sp>
      </p:grpSp>
      <p:grpSp>
        <p:nvGrpSpPr>
          <p:cNvPr id="4" name="Group 29"/>
          <p:cNvGrpSpPr>
            <a:grpSpLocks/>
          </p:cNvGrpSpPr>
          <p:nvPr/>
        </p:nvGrpSpPr>
        <p:grpSpPr bwMode="auto">
          <a:xfrm>
            <a:off x="1600200" y="5105400"/>
            <a:ext cx="7162800" cy="714375"/>
            <a:chOff x="1008" y="3216"/>
            <a:chExt cx="4512" cy="450"/>
          </a:xfrm>
        </p:grpSpPr>
        <p:sp>
          <p:nvSpPr>
            <p:cNvPr id="490510" name="Text Box 14"/>
            <p:cNvSpPr txBox="1">
              <a:spLocks noChangeArrowheads="1"/>
            </p:cNvSpPr>
            <p:nvPr/>
          </p:nvSpPr>
          <p:spPr bwMode="auto">
            <a:xfrm>
              <a:off x="1008" y="3262"/>
              <a:ext cx="1487" cy="404"/>
            </a:xfrm>
            <a:prstGeom prst="rect">
              <a:avLst/>
            </a:prstGeom>
            <a:noFill/>
            <a:ln w="9525">
              <a:noFill/>
              <a:miter lim="800000"/>
              <a:headEnd/>
              <a:tailEnd/>
            </a:ln>
            <a:effectLst/>
          </p:spPr>
          <p:txBody>
            <a:bodyPr>
              <a:spAutoFit/>
            </a:bodyPr>
            <a:lstStyle/>
            <a:p>
              <a:r>
                <a:rPr lang="en-US" sz="3600"/>
                <a:t>irect Cause</a:t>
              </a:r>
            </a:p>
          </p:txBody>
        </p:sp>
        <p:sp>
          <p:nvSpPr>
            <p:cNvPr id="490511" name="Text Box 15"/>
            <p:cNvSpPr txBox="1">
              <a:spLocks noChangeArrowheads="1"/>
            </p:cNvSpPr>
            <p:nvPr/>
          </p:nvSpPr>
          <p:spPr bwMode="auto">
            <a:xfrm>
              <a:off x="2446" y="3216"/>
              <a:ext cx="3074" cy="442"/>
            </a:xfrm>
            <a:prstGeom prst="rect">
              <a:avLst/>
            </a:prstGeom>
            <a:solidFill>
              <a:schemeClr val="accent6">
                <a:lumMod val="20000"/>
                <a:lumOff val="80000"/>
              </a:schemeClr>
            </a:solidFill>
            <a:ln w="57150">
              <a:noFill/>
              <a:miter lim="800000"/>
              <a:headEnd/>
              <a:tailEnd/>
            </a:ln>
            <a:effectLst/>
          </p:spPr>
          <p:txBody>
            <a:bodyPr>
              <a:spAutoFit/>
            </a:bodyPr>
            <a:lstStyle/>
            <a:p>
              <a:r>
                <a:rPr lang="en-US" sz="2000" dirty="0"/>
                <a:t>Patients must show that any damages were a direct cause of a physician’s </a:t>
              </a:r>
              <a:r>
                <a:rPr lang="en-US" sz="2000" b="1" i="1" dirty="0"/>
                <a:t>breach of duty.</a:t>
              </a:r>
              <a:r>
                <a:rPr lang="en-US" sz="2000" dirty="0"/>
                <a:t> </a:t>
              </a:r>
            </a:p>
          </p:txBody>
        </p:sp>
      </p:grpSp>
      <p:grpSp>
        <p:nvGrpSpPr>
          <p:cNvPr id="5" name="Group 26"/>
          <p:cNvGrpSpPr>
            <a:grpSpLocks/>
          </p:cNvGrpSpPr>
          <p:nvPr/>
        </p:nvGrpSpPr>
        <p:grpSpPr bwMode="auto">
          <a:xfrm>
            <a:off x="1828800" y="2514600"/>
            <a:ext cx="6934200" cy="641350"/>
            <a:chOff x="1152" y="1584"/>
            <a:chExt cx="4368" cy="404"/>
          </a:xfrm>
        </p:grpSpPr>
        <p:sp>
          <p:nvSpPr>
            <p:cNvPr id="490513" name="Text Box 17"/>
            <p:cNvSpPr txBox="1">
              <a:spLocks noChangeArrowheads="1"/>
            </p:cNvSpPr>
            <p:nvPr/>
          </p:nvSpPr>
          <p:spPr bwMode="auto">
            <a:xfrm>
              <a:off x="1152" y="1584"/>
              <a:ext cx="980" cy="404"/>
            </a:xfrm>
            <a:prstGeom prst="rect">
              <a:avLst/>
            </a:prstGeom>
            <a:noFill/>
            <a:ln w="9525">
              <a:noFill/>
              <a:miter lim="800000"/>
              <a:headEnd/>
              <a:tailEnd/>
            </a:ln>
            <a:effectLst/>
          </p:spPr>
          <p:txBody>
            <a:bodyPr wrap="none">
              <a:spAutoFit/>
            </a:bodyPr>
            <a:lstStyle/>
            <a:p>
              <a:r>
                <a:rPr lang="en-US" sz="3600"/>
                <a:t>amages</a:t>
              </a:r>
            </a:p>
          </p:txBody>
        </p:sp>
        <p:sp>
          <p:nvSpPr>
            <p:cNvPr id="490514" name="Text Box 18"/>
            <p:cNvSpPr txBox="1">
              <a:spLocks noChangeArrowheads="1"/>
            </p:cNvSpPr>
            <p:nvPr/>
          </p:nvSpPr>
          <p:spPr bwMode="auto">
            <a:xfrm>
              <a:off x="2112" y="1670"/>
              <a:ext cx="3408" cy="250"/>
            </a:xfrm>
            <a:prstGeom prst="rect">
              <a:avLst/>
            </a:prstGeom>
            <a:solidFill>
              <a:schemeClr val="accent6">
                <a:lumMod val="20000"/>
                <a:lumOff val="80000"/>
              </a:schemeClr>
            </a:solidFill>
            <a:ln w="57150">
              <a:noFill/>
              <a:miter lim="800000"/>
              <a:headEnd/>
              <a:tailEnd/>
            </a:ln>
            <a:effectLst/>
          </p:spPr>
          <p:txBody>
            <a:bodyPr>
              <a:spAutoFit/>
            </a:bodyPr>
            <a:lstStyle/>
            <a:p>
              <a:r>
                <a:rPr lang="en-US" sz="2000" dirty="0"/>
                <a:t>Patients must prove that they suffered injury. </a:t>
              </a:r>
            </a:p>
          </p:txBody>
        </p:sp>
      </p:grpSp>
      <p:sp>
        <p:nvSpPr>
          <p:cNvPr id="490516" name="Text Box 20"/>
          <p:cNvSpPr txBox="1">
            <a:spLocks noChangeArrowheads="1"/>
          </p:cNvSpPr>
          <p:nvPr/>
        </p:nvSpPr>
        <p:spPr bwMode="auto">
          <a:xfrm>
            <a:off x="0" y="5883275"/>
            <a:ext cx="8892480" cy="830997"/>
          </a:xfrm>
          <a:prstGeom prst="rect">
            <a:avLst/>
          </a:prstGeom>
          <a:noFill/>
          <a:ln w="9525">
            <a:noFill/>
            <a:miter lim="800000"/>
            <a:headEnd/>
            <a:tailEnd/>
          </a:ln>
          <a:effectLst/>
        </p:spPr>
        <p:txBody>
          <a:bodyPr wrap="square">
            <a:spAutoFit/>
          </a:bodyPr>
          <a:lstStyle/>
          <a:p>
            <a:pPr algn="ctr"/>
            <a:r>
              <a:rPr lang="en-US" sz="2400" dirty="0"/>
              <a:t>Patients must be able to prove </a:t>
            </a:r>
            <a:r>
              <a:rPr lang="en-US" sz="2400" b="1" u="sng" dirty="0"/>
              <a:t>all </a:t>
            </a:r>
            <a:r>
              <a:rPr lang="en-US" sz="2400" b="1" i="1" u="sng" dirty="0"/>
              <a:t>4 Ds</a:t>
            </a:r>
            <a:r>
              <a:rPr lang="en-US" sz="2400" b="1" u="sng" dirty="0"/>
              <a:t> </a:t>
            </a:r>
            <a:r>
              <a:rPr lang="en-US" sz="2400" dirty="0"/>
              <a:t>in order to move forward with a malpractice suit.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90516"/>
                                        </p:tgtEl>
                                        <p:attrNameLst>
                                          <p:attrName>style.visibility</p:attrName>
                                        </p:attrNameLst>
                                      </p:cBhvr>
                                      <p:to>
                                        <p:strVal val="visible"/>
                                      </p:to>
                                    </p:set>
                                    <p:animEffect transition="in" filter="checkerboard(across)">
                                      <p:cBhvr>
                                        <p:cTn id="27" dur="500"/>
                                        <p:tgtEl>
                                          <p:spTgt spid="490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1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603503" y="640263"/>
            <a:ext cx="2463248" cy="5254510"/>
          </a:xfrm>
        </p:spPr>
        <p:txBody>
          <a:bodyPr>
            <a:normAutofit/>
          </a:bodyPr>
          <a:lstStyle/>
          <a:p>
            <a:pPr eaLnBrk="1" hangingPunct="1">
              <a:lnSpc>
                <a:spcPct val="90000"/>
              </a:lnSpc>
              <a:defRPr/>
            </a:pPr>
            <a:r>
              <a:rPr lang="ar" sz="3400" b="1" dirty="0">
                <a:solidFill>
                  <a:schemeClr val="tx2">
                    <a:lumMod val="25000"/>
                  </a:schemeClr>
                </a:solidFill>
              </a:rPr>
              <a:t>أهمية فهم أخصائي الرعاية الصحية للقضايا القانونية والأخلاقية</a:t>
            </a:r>
          </a:p>
        </p:txBody>
      </p:sp>
      <p:sp>
        <p:nvSpPr>
          <p:cNvPr id="147459" name="Rectangle 3"/>
          <p:cNvSpPr>
            <a:spLocks noGrp="1" noChangeArrowheads="1"/>
          </p:cNvSpPr>
          <p:nvPr>
            <p:ph type="body" idx="1"/>
          </p:nvPr>
        </p:nvSpPr>
        <p:spPr>
          <a:xfrm>
            <a:off x="4018788" y="640262"/>
            <a:ext cx="4729676" cy="5453033"/>
          </a:xfrm>
          <a:solidFill>
            <a:schemeClr val="accent4">
              <a:lumMod val="20000"/>
              <a:lumOff val="80000"/>
            </a:schemeClr>
          </a:solidFill>
        </p:spPr>
        <p:txBody>
          <a:bodyPr anchor="ctr">
            <a:normAutofit/>
          </a:bodyPr>
          <a:lstStyle/>
          <a:p>
            <a:pPr marL="609600" indent="-609600" eaLnBrk="1" hangingPunct="1">
              <a:buFont typeface="Wingdings" pitchFamily="2" charset="2"/>
              <a:buAutoNum type="arabicPeriod" startAt="4"/>
              <a:defRPr/>
            </a:pPr>
            <a:r>
              <a:rPr lang="ar" b="1" dirty="0">
                <a:solidFill>
                  <a:schemeClr val="bg1"/>
                </a:solidFill>
              </a:rPr>
              <a:t>الحماية من</a:t>
            </a:r>
          </a:p>
          <a:p>
            <a:pPr marL="990600" lvl="1" indent="-533400" eaLnBrk="1" hangingPunct="1">
              <a:buFont typeface="Wingdings" pitchFamily="2" charset="2"/>
              <a:buAutoNum type="alphaLcPeriod"/>
              <a:defRPr/>
            </a:pPr>
            <a:r>
              <a:rPr lang="ar" sz="3200" dirty="0">
                <a:solidFill>
                  <a:schemeClr val="bg1"/>
                </a:solidFill>
              </a:rPr>
              <a:t>متخصصو الرعاية الصحية</a:t>
            </a:r>
          </a:p>
          <a:p>
            <a:pPr marL="990600" lvl="1" indent="-533400" eaLnBrk="1" hangingPunct="1">
              <a:buFont typeface="Wingdings" pitchFamily="2" charset="2"/>
              <a:buAutoNum type="alphaLcPeriod"/>
              <a:defRPr/>
            </a:pPr>
            <a:r>
              <a:rPr lang="ar" sz="3200" dirty="0">
                <a:solidFill>
                  <a:schemeClr val="bg1"/>
                </a:solidFill>
              </a:rPr>
              <a:t>مرضى</a:t>
            </a:r>
          </a:p>
          <a:p>
            <a:pPr marL="990600" lvl="1" indent="-533400" eaLnBrk="1" hangingPunct="1">
              <a:buFont typeface="Wingdings" pitchFamily="2" charset="2"/>
              <a:buAutoNum type="alphaLcPeriod"/>
              <a:defRPr/>
            </a:pPr>
            <a:r>
              <a:rPr lang="ar" sz="3200" dirty="0">
                <a:solidFill>
                  <a:schemeClr val="bg1"/>
                </a:solidFill>
              </a:rPr>
              <a:t>زملاء عمل</a:t>
            </a:r>
          </a:p>
          <a:p>
            <a:pPr marL="990600" lvl="1" indent="-533400" eaLnBrk="1" hangingPunct="1">
              <a:buFont typeface="Wingdings" pitchFamily="2" charset="2"/>
              <a:buAutoNum type="alphaLcPeriod"/>
              <a:defRPr/>
            </a:pPr>
            <a:r>
              <a:rPr lang="ar" sz="3200" dirty="0">
                <a:solidFill>
                  <a:schemeClr val="bg1"/>
                </a:solidFill>
              </a:rPr>
              <a:t>منشأة</a:t>
            </a:r>
          </a:p>
          <a:p>
            <a:pPr marL="609600" indent="-609600" eaLnBrk="1" hangingPunct="1">
              <a:defRPr/>
            </a:pPr>
            <a:endParaRPr lang="en-US" sz="1900" b="1" dirty="0">
              <a:solidFill>
                <a:schemeClr val="bg1"/>
              </a:solidFill>
            </a:endParaRPr>
          </a:p>
        </p:txBody>
      </p:sp>
      <p:sp>
        <p:nvSpPr>
          <p:cNvPr id="5125" name="Slide Number Placeholder 1"/>
          <p:cNvSpPr>
            <a:spLocks noGrp="1"/>
          </p:cNvSpPr>
          <p:nvPr>
            <p:ph type="sldNum" sz="quarter" idx="12"/>
          </p:nvPr>
        </p:nvSpPr>
        <p:spPr>
          <a:xfrm>
            <a:off x="6483096" y="6356350"/>
            <a:ext cx="2057400" cy="365125"/>
          </a:xfrm>
        </p:spPr>
        <p:txBody>
          <a:bodyPr>
            <a:normAutofit/>
          </a:bodyPr>
          <a:lstStyle/>
          <a:p>
            <a:pPr>
              <a:spcAft>
                <a:spcPts val="600"/>
              </a:spcAft>
            </a:pPr>
            <a:fld id="{2F3247B6-AC69-48B0-89E3-4454CF301299}" type="slidenum">
              <a:rPr lang="en-US" sz="1000">
                <a:solidFill>
                  <a:schemeClr val="bg1">
                    <a:alpha val="80000"/>
                  </a:schemeClr>
                </a:solidFill>
              </a:rPr>
              <a:pPr>
                <a:spcAft>
                  <a:spcPts val="600"/>
                </a:spcAft>
              </a:pPr>
              <a:t>5</a:t>
            </a:fld>
            <a:endParaRPr lang="en-US" sz="1000">
              <a:solidFill>
                <a:schemeClr val="bg1">
                  <a:alpha val="80000"/>
                </a:schemeClr>
              </a:solidFill>
            </a:endParaRPr>
          </a:p>
        </p:txBody>
      </p:sp>
    </p:spTree>
    <p:extLst>
      <p:ext uri="{BB962C8B-B14F-4D97-AF65-F5344CB8AC3E}">
        <p14:creationId xmlns:p14="http://schemas.microsoft.com/office/powerpoint/2010/main" val="3267829202"/>
      </p:ext>
    </p:extLst>
  </p:cSld>
  <p:clrMapOvr>
    <a:overrideClrMapping bg1="dk1" tx1="lt1" bg2="dk2" tx2="lt2" accent1="accent1" accent2="accent2" accent3="accent3" accent4="accent4" accent5="accent5" accent6="accent6" hlink="hlink" folHlink="folHlink"/>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9" name="Slide Number Placeholder 3"/>
          <p:cNvSpPr>
            <a:spLocks noGrp="1"/>
          </p:cNvSpPr>
          <p:nvPr>
            <p:ph type="sldNum" sz="quarter" idx="12"/>
          </p:nvPr>
        </p:nvSpPr>
        <p:spPr/>
        <p:txBody>
          <a:bodyPr/>
          <a:lstStyle/>
          <a:p>
            <a:fld id="{217803BC-CE89-40DF-B2A6-799274909C26}" type="slidenum">
              <a:rPr lang="en-US"/>
              <a:pPr/>
              <a:t>50</a:t>
            </a:fld>
            <a:endParaRPr lang="en-US"/>
          </a:p>
        </p:txBody>
      </p:sp>
      <p:sp>
        <p:nvSpPr>
          <p:cNvPr id="490500" name="Rectangle 4"/>
          <p:cNvSpPr>
            <a:spLocks noChangeArrowheads="1"/>
          </p:cNvSpPr>
          <p:nvPr/>
        </p:nvSpPr>
        <p:spPr bwMode="auto">
          <a:xfrm>
            <a:off x="381000" y="609600"/>
            <a:ext cx="8229600" cy="1143000"/>
          </a:xfrm>
          <a:prstGeom prst="rect">
            <a:avLst/>
          </a:prstGeom>
          <a:noFill/>
          <a:ln w="9525">
            <a:noFill/>
            <a:miter lim="800000"/>
            <a:headEnd/>
            <a:tailEnd/>
          </a:ln>
          <a:effectLst/>
        </p:spPr>
        <p:txBody>
          <a:bodyPr anchor="b"/>
          <a:lstStyle/>
          <a:p>
            <a:pPr eaLnBrk="1" hangingPunct="1"/>
            <a:endParaRPr lang="en-US" sz="4000" b="1" i="1">
              <a:solidFill>
                <a:schemeClr val="tx2"/>
              </a:solidFill>
            </a:endParaRPr>
          </a:p>
        </p:txBody>
      </p:sp>
      <p:sp>
        <p:nvSpPr>
          <p:cNvPr id="490501" name="Text Box 5"/>
          <p:cNvSpPr txBox="1">
            <a:spLocks noChangeArrowheads="1"/>
          </p:cNvSpPr>
          <p:nvPr/>
        </p:nvSpPr>
        <p:spPr bwMode="auto">
          <a:xfrm>
            <a:off x="1475656" y="476672"/>
            <a:ext cx="6264696" cy="584775"/>
          </a:xfrm>
          <a:prstGeom prst="rect">
            <a:avLst/>
          </a:prstGeom>
          <a:noFill/>
          <a:ln w="12700">
            <a:solidFill>
              <a:schemeClr val="accent2"/>
            </a:solidFill>
            <a:miter lim="800000"/>
            <a:headEnd/>
            <a:tailEnd/>
          </a:ln>
          <a:effectLst/>
        </p:spPr>
        <p:txBody>
          <a:bodyPr wrap="square">
            <a:spAutoFit/>
          </a:bodyPr>
          <a:lstStyle/>
          <a:p>
            <a:pPr algn="ctr"/>
            <a:r>
              <a:rPr lang="ar" sz="3200" b="1" dirty="0"/>
              <a:t>4 Ds للإهمال</a:t>
            </a:r>
          </a:p>
        </p:txBody>
      </p:sp>
      <p:sp>
        <p:nvSpPr>
          <p:cNvPr id="490502" name="WordArt 6"/>
          <p:cNvSpPr>
            <a:spLocks noChangeArrowheads="1" noChangeShapeType="1" noTextEdit="1"/>
          </p:cNvSpPr>
          <p:nvPr/>
        </p:nvSpPr>
        <p:spPr bwMode="auto">
          <a:xfrm>
            <a:off x="8484" y="1816100"/>
            <a:ext cx="1371600" cy="3810000"/>
          </a:xfrm>
          <a:prstGeom prst="rect">
            <a:avLst/>
          </a:prstGeom>
        </p:spPr>
        <p:txBody>
          <a:bodyPr wrap="none" fromWordArt="1">
            <a:prstTxWarp prst="textPlain">
              <a:avLst>
                <a:gd name="adj" fmla="val 50000"/>
              </a:avLst>
            </a:prstTxWarp>
          </a:bodyPr>
          <a:lstStyle/>
          <a:p>
            <a:pPr algn="ctr"/>
            <a:r>
              <a:rPr lang="ar" sz="9600" kern="10">
                <a:ln w="9525">
                  <a:solidFill>
                    <a:schemeClr val="tx1"/>
                  </a:solidFill>
                  <a:round/>
                  <a:headEnd/>
                  <a:tailEnd/>
                </a:ln>
                <a:solidFill>
                  <a:schemeClr val="accent2"/>
                </a:solidFill>
                <a:effectLst>
                  <a:outerShdw dist="45791" dir="2021404" algn="ctr" rotWithShape="0">
                    <a:srgbClr val="B2B2B2">
                      <a:alpha val="80000"/>
                    </a:srgbClr>
                  </a:outerShdw>
                </a:effectLst>
                <a:latin typeface="Times New Roman"/>
                <a:cs typeface="Times New Roman"/>
              </a:rPr>
              <a:t>د</a:t>
            </a:r>
          </a:p>
        </p:txBody>
      </p:sp>
      <p:grpSp>
        <p:nvGrpSpPr>
          <p:cNvPr id="2" name="Group 28"/>
          <p:cNvGrpSpPr>
            <a:grpSpLocks/>
          </p:cNvGrpSpPr>
          <p:nvPr/>
        </p:nvGrpSpPr>
        <p:grpSpPr bwMode="auto">
          <a:xfrm>
            <a:off x="1763713" y="4235450"/>
            <a:ext cx="6999288" cy="771525"/>
            <a:chOff x="1111" y="2668"/>
            <a:chExt cx="4409" cy="486"/>
          </a:xfrm>
        </p:grpSpPr>
        <p:sp>
          <p:nvSpPr>
            <p:cNvPr id="490503" name="Text Box 7"/>
            <p:cNvSpPr txBox="1">
              <a:spLocks noChangeArrowheads="1"/>
            </p:cNvSpPr>
            <p:nvPr/>
          </p:nvSpPr>
          <p:spPr bwMode="auto">
            <a:xfrm>
              <a:off x="1111" y="2750"/>
              <a:ext cx="484" cy="404"/>
            </a:xfrm>
            <a:prstGeom prst="rect">
              <a:avLst/>
            </a:prstGeom>
            <a:noFill/>
            <a:ln w="9525">
              <a:noFill/>
              <a:miter lim="800000"/>
              <a:headEnd/>
              <a:tailEnd/>
            </a:ln>
            <a:effectLst/>
          </p:spPr>
          <p:txBody>
            <a:bodyPr wrap="none">
              <a:spAutoFit/>
            </a:bodyPr>
            <a:lstStyle/>
            <a:p>
              <a:r>
                <a:rPr lang="ar" sz="3600" dirty="0" err="1"/>
                <a:t>يوتي</a:t>
              </a:r>
              <a:endParaRPr lang="en-US" sz="3600" dirty="0"/>
            </a:p>
          </p:txBody>
        </p:sp>
        <p:sp>
          <p:nvSpPr>
            <p:cNvPr id="490504" name="Text Box 8"/>
            <p:cNvSpPr txBox="1">
              <a:spLocks noChangeArrowheads="1"/>
            </p:cNvSpPr>
            <p:nvPr/>
          </p:nvSpPr>
          <p:spPr bwMode="auto">
            <a:xfrm>
              <a:off x="1680" y="2668"/>
              <a:ext cx="3840" cy="442"/>
            </a:xfrm>
            <a:prstGeom prst="rect">
              <a:avLst/>
            </a:prstGeom>
            <a:solidFill>
              <a:schemeClr val="accent6">
                <a:lumMod val="20000"/>
                <a:lumOff val="80000"/>
              </a:schemeClr>
            </a:solidFill>
            <a:ln w="76200">
              <a:noFill/>
              <a:miter lim="800000"/>
              <a:headEnd/>
              <a:tailEnd/>
            </a:ln>
            <a:effectLst/>
          </p:spPr>
          <p:txBody>
            <a:bodyPr>
              <a:spAutoFit/>
            </a:bodyPr>
            <a:lstStyle/>
            <a:p>
              <a:r>
                <a:rPr lang="ar" sz="2000" dirty="0"/>
                <a:t>يجب على المرضى إثبات وجود علاقة بين الطبيب والمريض.</a:t>
              </a:r>
            </a:p>
          </p:txBody>
        </p:sp>
      </p:grpSp>
      <p:grpSp>
        <p:nvGrpSpPr>
          <p:cNvPr id="3" name="Group 27"/>
          <p:cNvGrpSpPr>
            <a:grpSpLocks/>
          </p:cNvGrpSpPr>
          <p:nvPr/>
        </p:nvGrpSpPr>
        <p:grpSpPr bwMode="auto">
          <a:xfrm>
            <a:off x="1835696" y="3279775"/>
            <a:ext cx="6927305" cy="701675"/>
            <a:chOff x="1190" y="2066"/>
            <a:chExt cx="4330" cy="442"/>
          </a:xfrm>
        </p:grpSpPr>
        <p:sp>
          <p:nvSpPr>
            <p:cNvPr id="490506" name="Text Box 10"/>
            <p:cNvSpPr txBox="1">
              <a:spLocks noChangeArrowheads="1"/>
            </p:cNvSpPr>
            <p:nvPr/>
          </p:nvSpPr>
          <p:spPr bwMode="auto">
            <a:xfrm>
              <a:off x="1190" y="2114"/>
              <a:ext cx="765" cy="368"/>
            </a:xfrm>
            <a:prstGeom prst="rect">
              <a:avLst/>
            </a:prstGeom>
            <a:noFill/>
            <a:ln w="57150">
              <a:noFill/>
              <a:miter lim="800000"/>
              <a:headEnd/>
              <a:tailEnd/>
            </a:ln>
            <a:effectLst/>
          </p:spPr>
          <p:txBody>
            <a:bodyPr wrap="square">
              <a:spAutoFit/>
            </a:bodyPr>
            <a:lstStyle/>
            <a:p>
              <a:r>
                <a:rPr lang="ar" sz="3200" dirty="0"/>
                <a:t>إريليك</a:t>
              </a:r>
            </a:p>
          </p:txBody>
        </p:sp>
        <p:sp>
          <p:nvSpPr>
            <p:cNvPr id="490507" name="Text Box 11"/>
            <p:cNvSpPr txBox="1">
              <a:spLocks noChangeArrowheads="1"/>
            </p:cNvSpPr>
            <p:nvPr/>
          </p:nvSpPr>
          <p:spPr bwMode="auto">
            <a:xfrm>
              <a:off x="2016" y="2066"/>
              <a:ext cx="3504" cy="442"/>
            </a:xfrm>
            <a:prstGeom prst="rect">
              <a:avLst/>
            </a:prstGeom>
            <a:solidFill>
              <a:schemeClr val="accent6">
                <a:lumMod val="20000"/>
                <a:lumOff val="80000"/>
              </a:schemeClr>
            </a:solidFill>
            <a:ln w="57150">
              <a:noFill/>
              <a:miter lim="800000"/>
              <a:headEnd/>
              <a:tailEnd/>
            </a:ln>
            <a:effectLst/>
          </p:spPr>
          <p:txBody>
            <a:bodyPr>
              <a:spAutoFit/>
            </a:bodyPr>
            <a:lstStyle/>
            <a:p>
              <a:r>
                <a:rPr lang="ar" sz="2000" dirty="0"/>
                <a:t>يجب على المرضى إثبات أن الطبيب لم يلتزم بمعايير المهنة.</a:t>
              </a:r>
            </a:p>
          </p:txBody>
        </p:sp>
      </p:grpSp>
      <p:grpSp>
        <p:nvGrpSpPr>
          <p:cNvPr id="4" name="Group 29"/>
          <p:cNvGrpSpPr>
            <a:grpSpLocks/>
          </p:cNvGrpSpPr>
          <p:nvPr/>
        </p:nvGrpSpPr>
        <p:grpSpPr bwMode="auto">
          <a:xfrm>
            <a:off x="1600200" y="5105400"/>
            <a:ext cx="7162800" cy="714375"/>
            <a:chOff x="1008" y="3216"/>
            <a:chExt cx="4512" cy="450"/>
          </a:xfrm>
        </p:grpSpPr>
        <p:sp>
          <p:nvSpPr>
            <p:cNvPr id="490510" name="Text Box 14"/>
            <p:cNvSpPr txBox="1">
              <a:spLocks noChangeArrowheads="1"/>
            </p:cNvSpPr>
            <p:nvPr/>
          </p:nvSpPr>
          <p:spPr bwMode="auto">
            <a:xfrm>
              <a:off x="1008" y="3262"/>
              <a:ext cx="1487" cy="404"/>
            </a:xfrm>
            <a:prstGeom prst="rect">
              <a:avLst/>
            </a:prstGeom>
            <a:noFill/>
            <a:ln w="9525">
              <a:noFill/>
              <a:miter lim="800000"/>
              <a:headEnd/>
              <a:tailEnd/>
            </a:ln>
            <a:effectLst/>
          </p:spPr>
          <p:txBody>
            <a:bodyPr>
              <a:spAutoFit/>
            </a:bodyPr>
            <a:lstStyle/>
            <a:p>
              <a:r>
                <a:rPr lang="ar" sz="3600"/>
                <a:t>السبب المباشر</a:t>
              </a:r>
            </a:p>
          </p:txBody>
        </p:sp>
        <p:sp>
          <p:nvSpPr>
            <p:cNvPr id="490511" name="Text Box 15"/>
            <p:cNvSpPr txBox="1">
              <a:spLocks noChangeArrowheads="1"/>
            </p:cNvSpPr>
            <p:nvPr/>
          </p:nvSpPr>
          <p:spPr bwMode="auto">
            <a:xfrm>
              <a:off x="2446" y="3216"/>
              <a:ext cx="3074" cy="442"/>
            </a:xfrm>
            <a:prstGeom prst="rect">
              <a:avLst/>
            </a:prstGeom>
            <a:solidFill>
              <a:schemeClr val="accent6">
                <a:lumMod val="20000"/>
                <a:lumOff val="80000"/>
              </a:schemeClr>
            </a:solidFill>
            <a:ln w="57150">
              <a:noFill/>
              <a:miter lim="800000"/>
              <a:headEnd/>
              <a:tailEnd/>
            </a:ln>
            <a:effectLst/>
          </p:spPr>
          <p:txBody>
            <a:bodyPr>
              <a:spAutoFit/>
            </a:bodyPr>
            <a:lstStyle/>
            <a:p>
              <a:r>
                <a:rPr lang="ar" sz="2000" dirty="0"/>
                <a:t>يجب على المرضى إثبات أن أي أضرار كانت سببًا مباشرًا </a:t>
              </a:r>
              <a:r>
                <a:rPr lang="ar" sz="2000" b="1" i="1" dirty="0"/>
                <a:t>لإخلال الطبيب بواجبه.</a:t>
              </a:r>
              <a:r>
                <a:rPr lang="ar" sz="2000" dirty="0"/>
                <a:t> </a:t>
              </a:r>
            </a:p>
          </p:txBody>
        </p:sp>
      </p:grpSp>
      <p:grpSp>
        <p:nvGrpSpPr>
          <p:cNvPr id="5" name="Group 26"/>
          <p:cNvGrpSpPr>
            <a:grpSpLocks/>
          </p:cNvGrpSpPr>
          <p:nvPr/>
        </p:nvGrpSpPr>
        <p:grpSpPr bwMode="auto">
          <a:xfrm>
            <a:off x="1828800" y="2514600"/>
            <a:ext cx="6934200" cy="641350"/>
            <a:chOff x="1152" y="1584"/>
            <a:chExt cx="4368" cy="404"/>
          </a:xfrm>
        </p:grpSpPr>
        <p:sp>
          <p:nvSpPr>
            <p:cNvPr id="490513" name="Text Box 17"/>
            <p:cNvSpPr txBox="1">
              <a:spLocks noChangeArrowheads="1"/>
            </p:cNvSpPr>
            <p:nvPr/>
          </p:nvSpPr>
          <p:spPr bwMode="auto">
            <a:xfrm>
              <a:off x="1152" y="1584"/>
              <a:ext cx="980" cy="404"/>
            </a:xfrm>
            <a:prstGeom prst="rect">
              <a:avLst/>
            </a:prstGeom>
            <a:noFill/>
            <a:ln w="9525">
              <a:noFill/>
              <a:miter lim="800000"/>
              <a:headEnd/>
              <a:tailEnd/>
            </a:ln>
            <a:effectLst/>
          </p:spPr>
          <p:txBody>
            <a:bodyPr wrap="none">
              <a:spAutoFit/>
            </a:bodyPr>
            <a:lstStyle/>
            <a:p>
              <a:r>
                <a:rPr lang="ar" sz="3600"/>
                <a:t>amages</a:t>
              </a:r>
            </a:p>
          </p:txBody>
        </p:sp>
        <p:sp>
          <p:nvSpPr>
            <p:cNvPr id="490514" name="Text Box 18"/>
            <p:cNvSpPr txBox="1">
              <a:spLocks noChangeArrowheads="1"/>
            </p:cNvSpPr>
            <p:nvPr/>
          </p:nvSpPr>
          <p:spPr bwMode="auto">
            <a:xfrm>
              <a:off x="2112" y="1670"/>
              <a:ext cx="3408" cy="250"/>
            </a:xfrm>
            <a:prstGeom prst="rect">
              <a:avLst/>
            </a:prstGeom>
            <a:solidFill>
              <a:schemeClr val="accent6">
                <a:lumMod val="20000"/>
                <a:lumOff val="80000"/>
              </a:schemeClr>
            </a:solidFill>
            <a:ln w="57150">
              <a:noFill/>
              <a:miter lim="800000"/>
              <a:headEnd/>
              <a:tailEnd/>
            </a:ln>
            <a:effectLst/>
          </p:spPr>
          <p:txBody>
            <a:bodyPr>
              <a:spAutoFit/>
            </a:bodyPr>
            <a:lstStyle/>
            <a:p>
              <a:r>
                <a:rPr lang="ar" sz="2000" dirty="0"/>
                <a:t>يجب على المرضى إثبات تعرضهم للإصابة.</a:t>
              </a:r>
            </a:p>
          </p:txBody>
        </p:sp>
      </p:grpSp>
      <p:sp>
        <p:nvSpPr>
          <p:cNvPr id="490516" name="Text Box 20"/>
          <p:cNvSpPr txBox="1">
            <a:spLocks noChangeArrowheads="1"/>
          </p:cNvSpPr>
          <p:nvPr/>
        </p:nvSpPr>
        <p:spPr bwMode="auto">
          <a:xfrm>
            <a:off x="0" y="5883275"/>
            <a:ext cx="8892480" cy="830997"/>
          </a:xfrm>
          <a:prstGeom prst="rect">
            <a:avLst/>
          </a:prstGeom>
          <a:noFill/>
          <a:ln w="9525">
            <a:noFill/>
            <a:miter lim="800000"/>
            <a:headEnd/>
            <a:tailEnd/>
          </a:ln>
          <a:effectLst/>
        </p:spPr>
        <p:txBody>
          <a:bodyPr wrap="square">
            <a:spAutoFit/>
          </a:bodyPr>
          <a:lstStyle/>
          <a:p>
            <a:pPr algn="ctr"/>
            <a:r>
              <a:rPr lang="ar" sz="2400" dirty="0"/>
              <a:t>يجب أن يكون المرضى قادرين على إثبات </a:t>
            </a:r>
            <a:r>
              <a:rPr lang="ar" sz="2400" b="1" u="sng" dirty="0"/>
              <a:t>جميع </a:t>
            </a:r>
            <a:r>
              <a:rPr lang="ar" sz="2400" b="1" i="1" u="sng" dirty="0"/>
              <a:t>الـ Ds الأربعة</a:t>
            </a:r>
            <a:r>
              <a:rPr lang="ar" sz="2400" b="1" u="sng" dirty="0"/>
              <a:t> </a:t>
            </a:r>
            <a:r>
              <a:rPr lang="ar" sz="2400" dirty="0"/>
              <a:t>من أجل المضي قدمًا في دعوى سوء التصرف.</a:t>
            </a:r>
          </a:p>
        </p:txBody>
      </p:sp>
    </p:spTree>
    <p:extLst>
      <p:ext uri="{BB962C8B-B14F-4D97-AF65-F5344CB8AC3E}">
        <p14:creationId xmlns:p14="http://schemas.microsoft.com/office/powerpoint/2010/main" val="24907368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90516"/>
                                        </p:tgtEl>
                                        <p:attrNameLst>
                                          <p:attrName>style.visibility</p:attrName>
                                        </p:attrNameLst>
                                      </p:cBhvr>
                                      <p:to>
                                        <p:strVal val="visible"/>
                                      </p:to>
                                    </p:set>
                                    <p:animEffect transition="in" filter="checkerboard(across)">
                                      <p:cBhvr>
                                        <p:cTn id="27" dur="500"/>
                                        <p:tgtEl>
                                          <p:spTgt spid="490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16"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84356" name="Rectangle 4"/>
          <p:cNvSpPr>
            <a:spLocks noGrp="1" noChangeArrowheads="1"/>
          </p:cNvSpPr>
          <p:nvPr>
            <p:ph type="title" idx="4294967295"/>
          </p:nvPr>
        </p:nvSpPr>
        <p:spPr>
          <a:xfrm>
            <a:off x="381000" y="111089"/>
            <a:ext cx="8229600" cy="1143000"/>
          </a:xfrm>
          <a:noFill/>
          <a:ln/>
        </p:spPr>
        <p:txBody>
          <a:bodyPr>
            <a:normAutofit/>
          </a:bodyPr>
          <a:lstStyle/>
          <a:p>
            <a:r>
              <a:rPr lang="en-US" b="1" i="1" dirty="0"/>
              <a:t>Contracts</a:t>
            </a:r>
          </a:p>
        </p:txBody>
      </p:sp>
      <p:sp>
        <p:nvSpPr>
          <p:cNvPr id="484357" name="Text Box 5"/>
          <p:cNvSpPr txBox="1">
            <a:spLocks noChangeArrowheads="1"/>
          </p:cNvSpPr>
          <p:nvPr/>
        </p:nvSpPr>
        <p:spPr bwMode="auto">
          <a:xfrm>
            <a:off x="435160" y="1058416"/>
            <a:ext cx="8382000" cy="1384995"/>
          </a:xfrm>
          <a:prstGeom prst="rect">
            <a:avLst/>
          </a:prstGeom>
          <a:solidFill>
            <a:schemeClr val="accent6">
              <a:lumMod val="20000"/>
              <a:lumOff val="80000"/>
            </a:schemeClr>
          </a:solidFill>
          <a:ln w="9525">
            <a:noFill/>
            <a:miter lim="800000"/>
            <a:headEnd/>
            <a:tailEnd/>
          </a:ln>
          <a:effectLst/>
        </p:spPr>
        <p:txBody>
          <a:bodyPr>
            <a:spAutoFit/>
          </a:bodyPr>
          <a:lstStyle/>
          <a:p>
            <a:r>
              <a:rPr lang="en-US" sz="2800" dirty="0"/>
              <a:t>A </a:t>
            </a:r>
            <a:r>
              <a:rPr lang="en-US" sz="2800" b="1" i="1" dirty="0"/>
              <a:t>contract</a:t>
            </a:r>
            <a:r>
              <a:rPr lang="en-US" sz="2800" dirty="0"/>
              <a:t> is a voluntary agreement between two parties in which specific promises are made for a consideration.</a:t>
            </a:r>
          </a:p>
        </p:txBody>
      </p:sp>
      <p:grpSp>
        <p:nvGrpSpPr>
          <p:cNvPr id="2" name="Group 19"/>
          <p:cNvGrpSpPr>
            <a:grpSpLocks/>
          </p:cNvGrpSpPr>
          <p:nvPr/>
        </p:nvGrpSpPr>
        <p:grpSpPr bwMode="auto">
          <a:xfrm>
            <a:off x="457200" y="3263901"/>
            <a:ext cx="1905000" cy="2070101"/>
            <a:chOff x="240" y="2056"/>
            <a:chExt cx="1200" cy="1304"/>
          </a:xfrm>
        </p:grpSpPr>
        <p:cxnSp>
          <p:nvCxnSpPr>
            <p:cNvPr id="484360" name="AutoShape 8"/>
            <p:cNvCxnSpPr>
              <a:cxnSpLocks noChangeShapeType="1"/>
              <a:stCxn id="484358" idx="1"/>
            </p:cNvCxnSpPr>
            <p:nvPr/>
          </p:nvCxnSpPr>
          <p:spPr bwMode="auto">
            <a:xfrm rot="10800000" flipV="1">
              <a:off x="768" y="2056"/>
              <a:ext cx="192" cy="872"/>
            </a:xfrm>
            <a:prstGeom prst="bentConnector2">
              <a:avLst/>
            </a:prstGeom>
            <a:noFill/>
            <a:ln w="9525">
              <a:solidFill>
                <a:schemeClr val="tx1"/>
              </a:solidFill>
              <a:miter lim="800000"/>
              <a:headEnd/>
              <a:tailEnd/>
            </a:ln>
            <a:effectLst/>
          </p:spPr>
        </p:cxnSp>
        <p:sp>
          <p:nvSpPr>
            <p:cNvPr id="484362" name="Rectangle 10"/>
            <p:cNvSpPr>
              <a:spLocks noChangeArrowheads="1"/>
            </p:cNvSpPr>
            <p:nvPr/>
          </p:nvSpPr>
          <p:spPr bwMode="auto">
            <a:xfrm>
              <a:off x="240" y="2784"/>
              <a:ext cx="1200" cy="576"/>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r>
                <a:rPr lang="en-US" sz="2400" b="1" dirty="0"/>
                <a:t>Agreement</a:t>
              </a:r>
            </a:p>
          </p:txBody>
        </p:sp>
      </p:grpSp>
      <p:grpSp>
        <p:nvGrpSpPr>
          <p:cNvPr id="3" name="Group 20"/>
          <p:cNvGrpSpPr>
            <a:grpSpLocks/>
          </p:cNvGrpSpPr>
          <p:nvPr/>
        </p:nvGrpSpPr>
        <p:grpSpPr bwMode="auto">
          <a:xfrm>
            <a:off x="6400800" y="3263900"/>
            <a:ext cx="2362200" cy="2070100"/>
            <a:chOff x="4128" y="2056"/>
            <a:chExt cx="1488" cy="1304"/>
          </a:xfrm>
        </p:grpSpPr>
        <p:cxnSp>
          <p:nvCxnSpPr>
            <p:cNvPr id="484361" name="AutoShape 9"/>
            <p:cNvCxnSpPr>
              <a:cxnSpLocks noChangeShapeType="1"/>
              <a:stCxn id="484358" idx="3"/>
            </p:cNvCxnSpPr>
            <p:nvPr/>
          </p:nvCxnSpPr>
          <p:spPr bwMode="auto">
            <a:xfrm>
              <a:off x="4752" y="2056"/>
              <a:ext cx="288" cy="872"/>
            </a:xfrm>
            <a:prstGeom prst="bentConnector2">
              <a:avLst/>
            </a:prstGeom>
            <a:noFill/>
            <a:ln w="9525">
              <a:solidFill>
                <a:schemeClr val="tx1"/>
              </a:solidFill>
              <a:miter lim="800000"/>
              <a:headEnd/>
              <a:tailEnd type="triangle" w="med" len="med"/>
            </a:ln>
            <a:effectLst/>
          </p:spPr>
        </p:cxnSp>
        <p:sp>
          <p:nvSpPr>
            <p:cNvPr id="484363" name="Rectangle 11"/>
            <p:cNvSpPr>
              <a:spLocks noChangeArrowheads="1"/>
            </p:cNvSpPr>
            <p:nvPr/>
          </p:nvSpPr>
          <p:spPr bwMode="auto">
            <a:xfrm>
              <a:off x="4128" y="2784"/>
              <a:ext cx="1488" cy="576"/>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r>
                <a:rPr lang="en-US" sz="2400" b="1" dirty="0"/>
                <a:t>Consideration</a:t>
              </a:r>
            </a:p>
          </p:txBody>
        </p:sp>
      </p:grpSp>
      <p:grpSp>
        <p:nvGrpSpPr>
          <p:cNvPr id="4" name="Group 21"/>
          <p:cNvGrpSpPr>
            <a:grpSpLocks/>
          </p:cNvGrpSpPr>
          <p:nvPr/>
        </p:nvGrpSpPr>
        <p:grpSpPr bwMode="auto">
          <a:xfrm>
            <a:off x="250999" y="3356992"/>
            <a:ext cx="4537076" cy="2900363"/>
            <a:chOff x="178" y="2256"/>
            <a:chExt cx="2858" cy="1827"/>
          </a:xfrm>
        </p:grpSpPr>
        <p:sp>
          <p:nvSpPr>
            <p:cNvPr id="484367" name="Line 15"/>
            <p:cNvSpPr>
              <a:spLocks noChangeShapeType="1"/>
            </p:cNvSpPr>
            <p:nvPr/>
          </p:nvSpPr>
          <p:spPr bwMode="auto">
            <a:xfrm>
              <a:off x="1680" y="2256"/>
              <a:ext cx="0" cy="1584"/>
            </a:xfrm>
            <a:prstGeom prst="line">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en-US" sz="2400" b="1" dirty="0"/>
            </a:p>
          </p:txBody>
        </p:sp>
        <p:sp>
          <p:nvSpPr>
            <p:cNvPr id="484368" name="Text Box 16"/>
            <p:cNvSpPr txBox="1">
              <a:spLocks noChangeArrowheads="1"/>
            </p:cNvSpPr>
            <p:nvPr/>
          </p:nvSpPr>
          <p:spPr bwMode="auto">
            <a:xfrm>
              <a:off x="178" y="3792"/>
              <a:ext cx="2858" cy="291"/>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r>
                <a:rPr lang="en-US" sz="2400" b="1" dirty="0"/>
                <a:t>Contractual Capacity (competency)</a:t>
              </a:r>
            </a:p>
          </p:txBody>
        </p:sp>
      </p:grpSp>
      <p:grpSp>
        <p:nvGrpSpPr>
          <p:cNvPr id="5" name="Group 22"/>
          <p:cNvGrpSpPr>
            <a:grpSpLocks/>
          </p:cNvGrpSpPr>
          <p:nvPr/>
        </p:nvGrpSpPr>
        <p:grpSpPr bwMode="auto">
          <a:xfrm>
            <a:off x="5004495" y="3284984"/>
            <a:ext cx="3505200" cy="2909888"/>
            <a:chOff x="3211" y="2256"/>
            <a:chExt cx="2208" cy="1833"/>
          </a:xfrm>
        </p:grpSpPr>
        <p:sp>
          <p:nvSpPr>
            <p:cNvPr id="484369" name="Line 17"/>
            <p:cNvSpPr>
              <a:spLocks noChangeShapeType="1"/>
            </p:cNvSpPr>
            <p:nvPr/>
          </p:nvSpPr>
          <p:spPr bwMode="auto">
            <a:xfrm>
              <a:off x="3936" y="2256"/>
              <a:ext cx="0" cy="1584"/>
            </a:xfrm>
            <a:prstGeom prst="line">
              <a:avLst/>
            </a:prstGeom>
            <a:noFill/>
            <a:ln w="9525">
              <a:solidFill>
                <a:schemeClr val="tx1"/>
              </a:solidFill>
              <a:round/>
              <a:headEnd/>
              <a:tailEnd/>
            </a:ln>
            <a:effectLst/>
          </p:spPr>
          <p:txBody>
            <a:bodyPr/>
            <a:lstStyle/>
            <a:p>
              <a:endParaRPr lang="en-US"/>
            </a:p>
          </p:txBody>
        </p:sp>
        <p:sp>
          <p:nvSpPr>
            <p:cNvPr id="484370" name="Text Box 18"/>
            <p:cNvSpPr txBox="1">
              <a:spLocks noChangeArrowheads="1"/>
            </p:cNvSpPr>
            <p:nvPr/>
          </p:nvSpPr>
          <p:spPr bwMode="auto">
            <a:xfrm>
              <a:off x="3211" y="3798"/>
              <a:ext cx="2208" cy="291"/>
            </a:xfrm>
            <a:prstGeom prst="rect">
              <a:avLst/>
            </a:prstGeom>
            <a:solidFill>
              <a:schemeClr val="accent6">
                <a:lumMod val="20000"/>
                <a:lumOff val="80000"/>
              </a:schemeClr>
            </a:solidFill>
            <a:ln w="9525">
              <a:solidFill>
                <a:schemeClr val="tx1"/>
              </a:solidFill>
              <a:miter lim="800000"/>
              <a:headEnd/>
              <a:tailEnd/>
            </a:ln>
            <a:effectLst/>
          </p:spPr>
          <p:txBody>
            <a:bodyPr>
              <a:spAutoFit/>
            </a:bodyPr>
            <a:lstStyle/>
            <a:p>
              <a:r>
                <a:rPr lang="en-US" sz="2400" b="1" dirty="0"/>
                <a:t>Legal Subject Matter</a:t>
              </a:r>
            </a:p>
          </p:txBody>
        </p:sp>
      </p:grpSp>
      <p:sp>
        <p:nvSpPr>
          <p:cNvPr id="484358" name="Rectangle 6"/>
          <p:cNvSpPr>
            <a:spLocks noChangeArrowheads="1"/>
          </p:cNvSpPr>
          <p:nvPr/>
        </p:nvSpPr>
        <p:spPr bwMode="auto">
          <a:xfrm>
            <a:off x="1600200" y="2971800"/>
            <a:ext cx="5791200" cy="584775"/>
          </a:xfrm>
          <a:prstGeom prst="rect">
            <a:avLst/>
          </a:prstGeom>
          <a:solidFill>
            <a:schemeClr val="accent6">
              <a:lumMod val="20000"/>
              <a:lumOff val="80000"/>
            </a:schemeClr>
          </a:solidFill>
          <a:ln w="9525">
            <a:solidFill>
              <a:schemeClr val="tx1"/>
            </a:solidFill>
            <a:miter lim="800000"/>
            <a:headEnd/>
            <a:tailEnd/>
          </a:ln>
          <a:effectLst/>
        </p:spPr>
        <p:txBody>
          <a:bodyPr>
            <a:spAutoFit/>
          </a:bodyPr>
          <a:lstStyle/>
          <a:p>
            <a:r>
              <a:rPr lang="en-US" sz="3200" dirty="0"/>
              <a:t>4 Elements of a Contract</a:t>
            </a:r>
          </a:p>
        </p:txBody>
      </p:sp>
      <p:pic>
        <p:nvPicPr>
          <p:cNvPr id="6" name="Picture 5">
            <a:extLst>
              <a:ext uri="{FF2B5EF4-FFF2-40B4-BE49-F238E27FC236}">
                <a16:creationId xmlns:a16="http://schemas.microsoft.com/office/drawing/2014/main" id="{43A99D53-B2B5-4550-84A3-D2651735DD9E}"/>
              </a:ext>
            </a:extLst>
          </p:cNvPr>
          <p:cNvPicPr>
            <a:picLocks noChangeAspect="1"/>
          </p:cNvPicPr>
          <p:nvPr/>
        </p:nvPicPr>
        <p:blipFill>
          <a:blip r:embed="rId2"/>
          <a:stretch>
            <a:fillRect/>
          </a:stretch>
        </p:blipFill>
        <p:spPr>
          <a:xfrm>
            <a:off x="3415184" y="3612173"/>
            <a:ext cx="1960491" cy="192128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4358"/>
                                        </p:tgtEl>
                                        <p:attrNameLst>
                                          <p:attrName>style.visibility</p:attrName>
                                        </p:attrNameLst>
                                      </p:cBhvr>
                                      <p:to>
                                        <p:strVal val="visible"/>
                                      </p:to>
                                    </p:set>
                                    <p:animEffect transition="in" filter="dissolve">
                                      <p:cBhvr>
                                        <p:cTn id="7" dur="500"/>
                                        <p:tgtEl>
                                          <p:spTgt spid="48435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84356" name="Rectangle 4"/>
          <p:cNvSpPr>
            <a:spLocks noGrp="1" noChangeArrowheads="1"/>
          </p:cNvSpPr>
          <p:nvPr>
            <p:ph type="title" idx="4294967295"/>
          </p:nvPr>
        </p:nvSpPr>
        <p:spPr>
          <a:xfrm>
            <a:off x="381000" y="111089"/>
            <a:ext cx="8229600" cy="1143000"/>
          </a:xfrm>
          <a:noFill/>
          <a:ln/>
        </p:spPr>
        <p:txBody>
          <a:bodyPr>
            <a:normAutofit/>
          </a:bodyPr>
          <a:lstStyle/>
          <a:p>
            <a:r>
              <a:rPr lang="ar" b="1" i="1" dirty="0"/>
              <a:t>انكماش</a:t>
            </a:r>
          </a:p>
        </p:txBody>
      </p:sp>
      <p:sp>
        <p:nvSpPr>
          <p:cNvPr id="484357" name="Text Box 5"/>
          <p:cNvSpPr txBox="1">
            <a:spLocks noChangeArrowheads="1"/>
          </p:cNvSpPr>
          <p:nvPr/>
        </p:nvSpPr>
        <p:spPr bwMode="auto">
          <a:xfrm>
            <a:off x="435160" y="1058416"/>
            <a:ext cx="8382000" cy="1384995"/>
          </a:xfrm>
          <a:prstGeom prst="rect">
            <a:avLst/>
          </a:prstGeom>
          <a:solidFill>
            <a:schemeClr val="accent6">
              <a:lumMod val="20000"/>
              <a:lumOff val="80000"/>
            </a:schemeClr>
          </a:solidFill>
          <a:ln w="9525">
            <a:noFill/>
            <a:miter lim="800000"/>
            <a:headEnd/>
            <a:tailEnd/>
          </a:ln>
          <a:effectLst/>
        </p:spPr>
        <p:txBody>
          <a:bodyPr>
            <a:spAutoFit/>
          </a:bodyPr>
          <a:lstStyle/>
          <a:p>
            <a:r>
              <a:rPr lang="ar" sz="2800" b="1" i="1" dirty="0"/>
              <a:t>العقد </a:t>
            </a:r>
            <a:r>
              <a:rPr lang="ar" sz="2800" dirty="0"/>
              <a:t>هو اتفاق طوعي بين طرفين يتم فيه تقديم وعود محددة مقابل مقابل.</a:t>
            </a:r>
          </a:p>
        </p:txBody>
      </p:sp>
      <p:grpSp>
        <p:nvGrpSpPr>
          <p:cNvPr id="2" name="Group 19"/>
          <p:cNvGrpSpPr>
            <a:grpSpLocks/>
          </p:cNvGrpSpPr>
          <p:nvPr/>
        </p:nvGrpSpPr>
        <p:grpSpPr bwMode="auto">
          <a:xfrm>
            <a:off x="457200" y="3263901"/>
            <a:ext cx="1905000" cy="2070101"/>
            <a:chOff x="240" y="2056"/>
            <a:chExt cx="1200" cy="1304"/>
          </a:xfrm>
        </p:grpSpPr>
        <p:cxnSp>
          <p:nvCxnSpPr>
            <p:cNvPr id="484360" name="AutoShape 8"/>
            <p:cNvCxnSpPr>
              <a:cxnSpLocks noChangeShapeType="1"/>
              <a:stCxn id="484358" idx="1"/>
            </p:cNvCxnSpPr>
            <p:nvPr/>
          </p:nvCxnSpPr>
          <p:spPr bwMode="auto">
            <a:xfrm rot="10800000" flipV="1">
              <a:off x="768" y="2056"/>
              <a:ext cx="192" cy="872"/>
            </a:xfrm>
            <a:prstGeom prst="bentConnector2">
              <a:avLst/>
            </a:prstGeom>
            <a:noFill/>
            <a:ln w="9525">
              <a:solidFill>
                <a:schemeClr val="tx1"/>
              </a:solidFill>
              <a:miter lim="800000"/>
              <a:headEnd/>
              <a:tailEnd/>
            </a:ln>
            <a:effectLst/>
          </p:spPr>
        </p:cxnSp>
        <p:sp>
          <p:nvSpPr>
            <p:cNvPr id="484362" name="Rectangle 10"/>
            <p:cNvSpPr>
              <a:spLocks noChangeArrowheads="1"/>
            </p:cNvSpPr>
            <p:nvPr/>
          </p:nvSpPr>
          <p:spPr bwMode="auto">
            <a:xfrm>
              <a:off x="240" y="2784"/>
              <a:ext cx="1200" cy="576"/>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r>
                <a:rPr lang="ar" sz="2400" b="1" dirty="0"/>
                <a:t>اتفاق</a:t>
              </a:r>
            </a:p>
          </p:txBody>
        </p:sp>
      </p:grpSp>
      <p:grpSp>
        <p:nvGrpSpPr>
          <p:cNvPr id="3" name="Group 20"/>
          <p:cNvGrpSpPr>
            <a:grpSpLocks/>
          </p:cNvGrpSpPr>
          <p:nvPr/>
        </p:nvGrpSpPr>
        <p:grpSpPr bwMode="auto">
          <a:xfrm>
            <a:off x="6400800" y="3263900"/>
            <a:ext cx="2362200" cy="2070100"/>
            <a:chOff x="4128" y="2056"/>
            <a:chExt cx="1488" cy="1304"/>
          </a:xfrm>
        </p:grpSpPr>
        <p:cxnSp>
          <p:nvCxnSpPr>
            <p:cNvPr id="484361" name="AutoShape 9"/>
            <p:cNvCxnSpPr>
              <a:cxnSpLocks noChangeShapeType="1"/>
              <a:stCxn id="484358" idx="3"/>
            </p:cNvCxnSpPr>
            <p:nvPr/>
          </p:nvCxnSpPr>
          <p:spPr bwMode="auto">
            <a:xfrm>
              <a:off x="4752" y="2056"/>
              <a:ext cx="288" cy="872"/>
            </a:xfrm>
            <a:prstGeom prst="bentConnector2">
              <a:avLst/>
            </a:prstGeom>
            <a:noFill/>
            <a:ln w="9525">
              <a:solidFill>
                <a:schemeClr val="tx1"/>
              </a:solidFill>
              <a:miter lim="800000"/>
              <a:headEnd/>
              <a:tailEnd type="triangle" w="med" len="med"/>
            </a:ln>
            <a:effectLst/>
          </p:spPr>
        </p:cxnSp>
        <p:sp>
          <p:nvSpPr>
            <p:cNvPr id="484363" name="Rectangle 11"/>
            <p:cNvSpPr>
              <a:spLocks noChangeArrowheads="1"/>
            </p:cNvSpPr>
            <p:nvPr/>
          </p:nvSpPr>
          <p:spPr bwMode="auto">
            <a:xfrm>
              <a:off x="4128" y="2784"/>
              <a:ext cx="1488" cy="576"/>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r>
                <a:rPr lang="ar" sz="2400" b="1" dirty="0"/>
                <a:t>الاعتبار</a:t>
              </a:r>
            </a:p>
          </p:txBody>
        </p:sp>
      </p:grpSp>
      <p:grpSp>
        <p:nvGrpSpPr>
          <p:cNvPr id="4" name="Group 21"/>
          <p:cNvGrpSpPr>
            <a:grpSpLocks/>
          </p:cNvGrpSpPr>
          <p:nvPr/>
        </p:nvGrpSpPr>
        <p:grpSpPr bwMode="auto">
          <a:xfrm>
            <a:off x="250999" y="3356992"/>
            <a:ext cx="4537076" cy="2900363"/>
            <a:chOff x="178" y="2256"/>
            <a:chExt cx="2858" cy="1827"/>
          </a:xfrm>
        </p:grpSpPr>
        <p:sp>
          <p:nvSpPr>
            <p:cNvPr id="484367" name="Line 15"/>
            <p:cNvSpPr>
              <a:spLocks noChangeShapeType="1"/>
            </p:cNvSpPr>
            <p:nvPr/>
          </p:nvSpPr>
          <p:spPr bwMode="auto">
            <a:xfrm>
              <a:off x="1680" y="2256"/>
              <a:ext cx="0" cy="1584"/>
            </a:xfrm>
            <a:prstGeom prst="line">
              <a:avLst/>
            </a:prstGeom>
            <a:solidFill>
              <a:schemeClr val="accent6">
                <a:lumMod val="20000"/>
                <a:lumOff val="80000"/>
              </a:schemeClr>
            </a:solidFill>
            <a:ln w="9525">
              <a:solidFill>
                <a:schemeClr val="tx1"/>
              </a:solidFill>
              <a:miter lim="800000"/>
              <a:headEnd/>
              <a:tailEnd/>
            </a:ln>
            <a:effectLst/>
          </p:spPr>
          <p:txBody>
            <a:bodyPr wrap="none" anchor="ctr"/>
            <a:lstStyle/>
            <a:p>
              <a:pPr algn="ctr"/>
              <a:endParaRPr lang="en-US" sz="2400" b="1" dirty="0"/>
            </a:p>
          </p:txBody>
        </p:sp>
        <p:sp>
          <p:nvSpPr>
            <p:cNvPr id="484368" name="Text Box 16"/>
            <p:cNvSpPr txBox="1">
              <a:spLocks noChangeArrowheads="1"/>
            </p:cNvSpPr>
            <p:nvPr/>
          </p:nvSpPr>
          <p:spPr bwMode="auto">
            <a:xfrm>
              <a:off x="178" y="3792"/>
              <a:ext cx="2858" cy="291"/>
            </a:xfrm>
            <a:prstGeom prst="rect">
              <a:avLst/>
            </a:prstGeom>
            <a:solidFill>
              <a:schemeClr val="accent6">
                <a:lumMod val="20000"/>
                <a:lumOff val="80000"/>
              </a:schemeClr>
            </a:solidFill>
            <a:ln w="9525">
              <a:solidFill>
                <a:schemeClr val="tx1"/>
              </a:solidFill>
              <a:miter lim="800000"/>
              <a:headEnd/>
              <a:tailEnd/>
            </a:ln>
            <a:effectLst/>
          </p:spPr>
          <p:txBody>
            <a:bodyPr wrap="none" anchor="ctr"/>
            <a:lstStyle/>
            <a:p>
              <a:pPr algn="ctr"/>
              <a:r>
                <a:rPr lang="ar" sz="2400" b="1" dirty="0"/>
                <a:t>القدرة التعاقدية (الكفاءة)</a:t>
              </a:r>
            </a:p>
          </p:txBody>
        </p:sp>
      </p:grpSp>
      <p:grpSp>
        <p:nvGrpSpPr>
          <p:cNvPr id="5" name="Group 22"/>
          <p:cNvGrpSpPr>
            <a:grpSpLocks/>
          </p:cNvGrpSpPr>
          <p:nvPr/>
        </p:nvGrpSpPr>
        <p:grpSpPr bwMode="auto">
          <a:xfrm>
            <a:off x="5004495" y="3284984"/>
            <a:ext cx="3505200" cy="2909888"/>
            <a:chOff x="3211" y="2256"/>
            <a:chExt cx="2208" cy="1833"/>
          </a:xfrm>
        </p:grpSpPr>
        <p:sp>
          <p:nvSpPr>
            <p:cNvPr id="484369" name="Line 17"/>
            <p:cNvSpPr>
              <a:spLocks noChangeShapeType="1"/>
            </p:cNvSpPr>
            <p:nvPr/>
          </p:nvSpPr>
          <p:spPr bwMode="auto">
            <a:xfrm>
              <a:off x="3936" y="2256"/>
              <a:ext cx="0" cy="1584"/>
            </a:xfrm>
            <a:prstGeom prst="line">
              <a:avLst/>
            </a:prstGeom>
            <a:noFill/>
            <a:ln w="9525">
              <a:solidFill>
                <a:schemeClr val="tx1"/>
              </a:solidFill>
              <a:round/>
              <a:headEnd/>
              <a:tailEnd/>
            </a:ln>
            <a:effectLst/>
          </p:spPr>
          <p:txBody>
            <a:bodyPr/>
            <a:lstStyle/>
            <a:p>
              <a:endParaRPr lang="en-US"/>
            </a:p>
          </p:txBody>
        </p:sp>
        <p:sp>
          <p:nvSpPr>
            <p:cNvPr id="484370" name="Text Box 18"/>
            <p:cNvSpPr txBox="1">
              <a:spLocks noChangeArrowheads="1"/>
            </p:cNvSpPr>
            <p:nvPr/>
          </p:nvSpPr>
          <p:spPr bwMode="auto">
            <a:xfrm>
              <a:off x="3211" y="3798"/>
              <a:ext cx="2208" cy="291"/>
            </a:xfrm>
            <a:prstGeom prst="rect">
              <a:avLst/>
            </a:prstGeom>
            <a:solidFill>
              <a:schemeClr val="accent6">
                <a:lumMod val="20000"/>
                <a:lumOff val="80000"/>
              </a:schemeClr>
            </a:solidFill>
            <a:ln w="9525">
              <a:solidFill>
                <a:schemeClr val="tx1"/>
              </a:solidFill>
              <a:miter lim="800000"/>
              <a:headEnd/>
              <a:tailEnd/>
            </a:ln>
            <a:effectLst/>
          </p:spPr>
          <p:txBody>
            <a:bodyPr>
              <a:spAutoFit/>
            </a:bodyPr>
            <a:lstStyle/>
            <a:p>
              <a:r>
                <a:rPr lang="ar" sz="2400" b="1" dirty="0"/>
                <a:t>الموضوع القانوني</a:t>
              </a:r>
            </a:p>
          </p:txBody>
        </p:sp>
      </p:grpSp>
      <p:sp>
        <p:nvSpPr>
          <p:cNvPr id="484358" name="Rectangle 6"/>
          <p:cNvSpPr>
            <a:spLocks noChangeArrowheads="1"/>
          </p:cNvSpPr>
          <p:nvPr/>
        </p:nvSpPr>
        <p:spPr bwMode="auto">
          <a:xfrm>
            <a:off x="1600200" y="2971800"/>
            <a:ext cx="5791200" cy="584775"/>
          </a:xfrm>
          <a:prstGeom prst="rect">
            <a:avLst/>
          </a:prstGeom>
          <a:solidFill>
            <a:schemeClr val="accent6">
              <a:lumMod val="20000"/>
              <a:lumOff val="80000"/>
            </a:schemeClr>
          </a:solidFill>
          <a:ln w="9525">
            <a:solidFill>
              <a:schemeClr val="tx1"/>
            </a:solidFill>
            <a:miter lim="800000"/>
            <a:headEnd/>
            <a:tailEnd/>
          </a:ln>
          <a:effectLst/>
        </p:spPr>
        <p:txBody>
          <a:bodyPr>
            <a:spAutoFit/>
          </a:bodyPr>
          <a:lstStyle/>
          <a:p>
            <a:r>
              <a:rPr lang="ar" sz="3200" dirty="0"/>
              <a:t>4 عناصر العقد</a:t>
            </a:r>
          </a:p>
        </p:txBody>
      </p:sp>
      <p:pic>
        <p:nvPicPr>
          <p:cNvPr id="6" name="Picture 5">
            <a:extLst>
              <a:ext uri="{FF2B5EF4-FFF2-40B4-BE49-F238E27FC236}">
                <a16:creationId xmlns:a16="http://schemas.microsoft.com/office/drawing/2014/main" id="{43A99D53-B2B5-4550-84A3-D2651735DD9E}"/>
              </a:ext>
            </a:extLst>
          </p:cNvPr>
          <p:cNvPicPr>
            <a:picLocks noChangeAspect="1"/>
          </p:cNvPicPr>
          <p:nvPr/>
        </p:nvPicPr>
        <p:blipFill>
          <a:blip r:embed="rId2"/>
          <a:stretch>
            <a:fillRect/>
          </a:stretch>
        </p:blipFill>
        <p:spPr>
          <a:xfrm>
            <a:off x="3415184" y="3612173"/>
            <a:ext cx="1960491" cy="1921281"/>
          </a:xfrm>
          <a:prstGeom prst="rect">
            <a:avLst/>
          </a:prstGeom>
        </p:spPr>
      </p:pic>
    </p:spTree>
    <p:extLst>
      <p:ext uri="{BB962C8B-B14F-4D97-AF65-F5344CB8AC3E}">
        <p14:creationId xmlns:p14="http://schemas.microsoft.com/office/powerpoint/2010/main" val="7735753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4358"/>
                                        </p:tgtEl>
                                        <p:attrNameLst>
                                          <p:attrName>style.visibility</p:attrName>
                                        </p:attrNameLst>
                                      </p:cBhvr>
                                      <p:to>
                                        <p:strVal val="visible"/>
                                      </p:to>
                                    </p:set>
                                    <p:animEffect transition="in" filter="dissolve">
                                      <p:cBhvr>
                                        <p:cTn id="7" dur="500"/>
                                        <p:tgtEl>
                                          <p:spTgt spid="48435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0EC4104-D5B2-4DE0-AD52-E5066EF67D8F}" type="slidenum">
              <a:rPr lang="en-US"/>
              <a:pPr/>
              <a:t>53</a:t>
            </a:fld>
            <a:endParaRPr lang="en-US"/>
          </a:p>
        </p:txBody>
      </p:sp>
      <p:sp>
        <p:nvSpPr>
          <p:cNvPr id="485379" name="Rectangle 3"/>
          <p:cNvSpPr>
            <a:spLocks noGrp="1" noChangeArrowheads="1"/>
          </p:cNvSpPr>
          <p:nvPr>
            <p:ph type="body" idx="1"/>
          </p:nvPr>
        </p:nvSpPr>
        <p:spPr>
          <a:xfrm>
            <a:off x="395536" y="980728"/>
            <a:ext cx="8229600" cy="5461248"/>
          </a:xfrm>
          <a:solidFill>
            <a:schemeClr val="accent5">
              <a:lumMod val="20000"/>
              <a:lumOff val="80000"/>
            </a:schemeClr>
          </a:solidFill>
        </p:spPr>
        <p:txBody>
          <a:bodyPr>
            <a:normAutofit/>
          </a:bodyPr>
          <a:lstStyle/>
          <a:p>
            <a:pPr>
              <a:buFont typeface="Wingdings" pitchFamily="2" charset="2"/>
              <a:buNone/>
            </a:pPr>
            <a:r>
              <a:rPr lang="en-US" sz="3600" b="1" dirty="0"/>
              <a:t>Types of Contracts</a:t>
            </a:r>
          </a:p>
          <a:p>
            <a:r>
              <a:rPr lang="en-US" b="1" dirty="0"/>
              <a:t>Expressed Contracts</a:t>
            </a:r>
          </a:p>
          <a:p>
            <a:pPr lvl="1"/>
            <a:r>
              <a:rPr lang="en-US" dirty="0"/>
              <a:t>Clearly</a:t>
            </a:r>
            <a:r>
              <a:rPr lang="en-US" b="1" dirty="0"/>
              <a:t> </a:t>
            </a:r>
            <a:r>
              <a:rPr lang="en-US" dirty="0"/>
              <a:t>stated in written or spoken words</a:t>
            </a:r>
          </a:p>
          <a:p>
            <a:pPr lvl="1"/>
            <a:r>
              <a:rPr lang="en-US" dirty="0"/>
              <a:t>A payment contract is an example</a:t>
            </a:r>
            <a:endParaRPr lang="en-US" b="1" dirty="0"/>
          </a:p>
          <a:p>
            <a:r>
              <a:rPr lang="en-US" b="1" dirty="0"/>
              <a:t>Implied Contracts</a:t>
            </a:r>
          </a:p>
          <a:p>
            <a:pPr lvl="1"/>
            <a:r>
              <a:rPr lang="en-US" dirty="0"/>
              <a:t>Actions or conduct of the parties, rather than words, create the contract</a:t>
            </a:r>
          </a:p>
          <a:p>
            <a:pPr lvl="1"/>
            <a:r>
              <a:rPr lang="en-US" dirty="0"/>
              <a:t>Examples: A patient rolling up his/her sleeve to receive an injection, A patient </a:t>
            </a:r>
            <a:r>
              <a:rPr lang="en-GB" dirty="0"/>
              <a:t>filling in a questionnaire.</a:t>
            </a:r>
            <a:endParaRPr lang="en-US" dirty="0"/>
          </a:p>
        </p:txBody>
      </p:sp>
      <p:sp>
        <p:nvSpPr>
          <p:cNvPr id="485380" name="Rectangle 4"/>
          <p:cNvSpPr>
            <a:spLocks noGrp="1" noChangeArrowheads="1"/>
          </p:cNvSpPr>
          <p:nvPr>
            <p:ph type="title"/>
          </p:nvPr>
        </p:nvSpPr>
        <p:spPr>
          <a:xfrm>
            <a:off x="323528" y="260648"/>
            <a:ext cx="8229600" cy="648072"/>
          </a:xfrm>
          <a:noFill/>
          <a:ln/>
        </p:spPr>
        <p:txBody>
          <a:bodyPr>
            <a:normAutofit fontScale="90000"/>
          </a:bodyPr>
          <a:lstStyle/>
          <a:p>
            <a:r>
              <a:rPr lang="en-US" sz="4000" b="1" i="1" dirty="0"/>
              <a:t>Contracts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85379">
                                            <p:txEl>
                                              <p:pRg st="1" end="1"/>
                                            </p:txEl>
                                          </p:spTgt>
                                        </p:tgtEl>
                                        <p:attrNameLst>
                                          <p:attrName>style.visibility</p:attrName>
                                        </p:attrNameLst>
                                      </p:cBhvr>
                                      <p:to>
                                        <p:strVal val="visible"/>
                                      </p:to>
                                    </p:set>
                                    <p:animEffect transition="in" filter="wheel(4)">
                                      <p:cBhvr>
                                        <p:cTn id="7" dur="2000"/>
                                        <p:tgtEl>
                                          <p:spTgt spid="4853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85379">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85379">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485379">
                                            <p:txEl>
                                              <p:pRg st="4" end="4"/>
                                            </p:txEl>
                                          </p:spTgt>
                                        </p:tgtEl>
                                        <p:attrNameLst>
                                          <p:attrName>style.visibility</p:attrName>
                                        </p:attrNameLst>
                                      </p:cBhvr>
                                      <p:to>
                                        <p:strVal val="visible"/>
                                      </p:to>
                                    </p:set>
                                    <p:animEffect transition="in" filter="wheel(4)">
                                      <p:cBhvr>
                                        <p:cTn id="20" dur="2000"/>
                                        <p:tgtEl>
                                          <p:spTgt spid="485379">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537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53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0EC4104-D5B2-4DE0-AD52-E5066EF67D8F}" type="slidenum">
              <a:rPr lang="en-US"/>
              <a:pPr/>
              <a:t>54</a:t>
            </a:fld>
            <a:endParaRPr lang="en-US"/>
          </a:p>
        </p:txBody>
      </p:sp>
      <p:sp>
        <p:nvSpPr>
          <p:cNvPr id="485379" name="Rectangle 3"/>
          <p:cNvSpPr>
            <a:spLocks noGrp="1" noChangeArrowheads="1"/>
          </p:cNvSpPr>
          <p:nvPr>
            <p:ph type="body" idx="1"/>
          </p:nvPr>
        </p:nvSpPr>
        <p:spPr>
          <a:xfrm>
            <a:off x="395536" y="980728"/>
            <a:ext cx="8229600" cy="5461248"/>
          </a:xfrm>
          <a:solidFill>
            <a:schemeClr val="accent5">
              <a:lumMod val="20000"/>
              <a:lumOff val="80000"/>
            </a:schemeClr>
          </a:solidFill>
        </p:spPr>
        <p:txBody>
          <a:bodyPr>
            <a:normAutofit/>
          </a:bodyPr>
          <a:lstStyle/>
          <a:p>
            <a:pPr>
              <a:buFont typeface="Wingdings" pitchFamily="2" charset="2"/>
              <a:buNone/>
            </a:pPr>
            <a:r>
              <a:rPr lang="ar" sz="3600" b="1" dirty="0"/>
              <a:t>أنواع العقود</a:t>
            </a:r>
          </a:p>
          <a:p>
            <a:r>
              <a:rPr lang="ar" b="1" dirty="0"/>
              <a:t>عقود صريحة</a:t>
            </a:r>
          </a:p>
          <a:p>
            <a:pPr lvl="1"/>
            <a:r>
              <a:rPr lang="ar" dirty="0"/>
              <a:t>بوضوح</a:t>
            </a:r>
            <a:r>
              <a:rPr lang="ar" b="1" dirty="0"/>
              <a:t> </a:t>
            </a:r>
            <a:r>
              <a:rPr lang="ar" dirty="0"/>
              <a:t>مكتوبة أو منطوقة</a:t>
            </a:r>
          </a:p>
          <a:p>
            <a:pPr lvl="1"/>
            <a:r>
              <a:rPr lang="ar" dirty="0"/>
              <a:t>عقد الدفع هو مثال</a:t>
            </a:r>
            <a:endParaRPr lang="en-US" b="1" dirty="0"/>
          </a:p>
          <a:p>
            <a:r>
              <a:rPr lang="ar" b="1" dirty="0"/>
              <a:t>العقود الضمنية</a:t>
            </a:r>
          </a:p>
          <a:p>
            <a:pPr lvl="1"/>
            <a:r>
              <a:rPr lang="ar" dirty="0"/>
              <a:t>تصرفات أو تصرفات الأطراف ، بدلاً من الكلمات ، تخلق العقد</a:t>
            </a:r>
          </a:p>
          <a:p>
            <a:pPr lvl="1"/>
            <a:r>
              <a:rPr lang="ar" dirty="0"/>
              <a:t>أمثلة: مريض يشمر عن جعبته لتلقي حقنة ، مريض يملأ استبيانًا.</a:t>
            </a:r>
            <a:endParaRPr lang="en-US" dirty="0"/>
          </a:p>
        </p:txBody>
      </p:sp>
      <p:sp>
        <p:nvSpPr>
          <p:cNvPr id="485380" name="Rectangle 4"/>
          <p:cNvSpPr>
            <a:spLocks noGrp="1" noChangeArrowheads="1"/>
          </p:cNvSpPr>
          <p:nvPr>
            <p:ph type="title"/>
          </p:nvPr>
        </p:nvSpPr>
        <p:spPr>
          <a:xfrm>
            <a:off x="323528" y="260648"/>
            <a:ext cx="8229600" cy="648072"/>
          </a:xfrm>
          <a:noFill/>
          <a:ln/>
        </p:spPr>
        <p:txBody>
          <a:bodyPr>
            <a:normAutofit fontScale="90000"/>
          </a:bodyPr>
          <a:lstStyle/>
          <a:p>
            <a:r>
              <a:rPr lang="ar" sz="4000" b="1" i="1" dirty="0"/>
              <a:t>انكماش</a:t>
            </a:r>
          </a:p>
        </p:txBody>
      </p:sp>
    </p:spTree>
    <p:extLst>
      <p:ext uri="{BB962C8B-B14F-4D97-AF65-F5344CB8AC3E}">
        <p14:creationId xmlns:p14="http://schemas.microsoft.com/office/powerpoint/2010/main" val="524528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85379">
                                            <p:txEl>
                                              <p:pRg st="1" end="1"/>
                                            </p:txEl>
                                          </p:spTgt>
                                        </p:tgtEl>
                                        <p:attrNameLst>
                                          <p:attrName>style.visibility</p:attrName>
                                        </p:attrNameLst>
                                      </p:cBhvr>
                                      <p:to>
                                        <p:strVal val="visible"/>
                                      </p:to>
                                    </p:set>
                                    <p:animEffect transition="in" filter="wheel(4)">
                                      <p:cBhvr>
                                        <p:cTn id="7" dur="2000"/>
                                        <p:tgtEl>
                                          <p:spTgt spid="4853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85379">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85379">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485379">
                                            <p:txEl>
                                              <p:pRg st="4" end="4"/>
                                            </p:txEl>
                                          </p:spTgt>
                                        </p:tgtEl>
                                        <p:attrNameLst>
                                          <p:attrName>style.visibility</p:attrName>
                                        </p:attrNameLst>
                                      </p:cBhvr>
                                      <p:to>
                                        <p:strVal val="visible"/>
                                      </p:to>
                                    </p:set>
                                    <p:animEffect transition="in" filter="wheel(4)">
                                      <p:cBhvr>
                                        <p:cTn id="20" dur="2000"/>
                                        <p:tgtEl>
                                          <p:spTgt spid="485379">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5379">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53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DF053DD1-AA8F-4CD9-B01E-5EBB1201158F}" type="slidenum">
              <a:rPr lang="en-US"/>
              <a:pPr/>
              <a:t>55</a:t>
            </a:fld>
            <a:endParaRPr lang="en-US"/>
          </a:p>
        </p:txBody>
      </p:sp>
      <p:sp>
        <p:nvSpPr>
          <p:cNvPr id="501764" name="Rectangle 4"/>
          <p:cNvSpPr>
            <a:spLocks noGrp="1" noChangeArrowheads="1"/>
          </p:cNvSpPr>
          <p:nvPr>
            <p:ph type="title" idx="4294967295"/>
          </p:nvPr>
        </p:nvSpPr>
        <p:spPr>
          <a:xfrm>
            <a:off x="467544" y="260648"/>
            <a:ext cx="8229600" cy="926802"/>
          </a:xfrm>
          <a:solidFill>
            <a:schemeClr val="accent5">
              <a:lumMod val="20000"/>
              <a:lumOff val="80000"/>
            </a:schemeClr>
          </a:solidFill>
          <a:ln/>
        </p:spPr>
        <p:txBody>
          <a:bodyPr>
            <a:normAutofit/>
          </a:bodyPr>
          <a:lstStyle/>
          <a:p>
            <a:r>
              <a:rPr lang="en-US" sz="4000" b="1" dirty="0"/>
              <a:t>Other legal health documents</a:t>
            </a:r>
            <a:endParaRPr lang="en-US" sz="4000" b="1" i="1" dirty="0"/>
          </a:p>
        </p:txBody>
      </p:sp>
      <p:sp>
        <p:nvSpPr>
          <p:cNvPr id="501766" name="Rectangle 6"/>
          <p:cNvSpPr>
            <a:spLocks noChangeArrowheads="1"/>
          </p:cNvSpPr>
          <p:nvPr/>
        </p:nvSpPr>
        <p:spPr bwMode="auto">
          <a:xfrm>
            <a:off x="457200" y="1905000"/>
            <a:ext cx="1828800" cy="2590800"/>
          </a:xfrm>
          <a:prstGeom prst="rect">
            <a:avLst/>
          </a:prstGeom>
          <a:solidFill>
            <a:srgbClr val="F3F193"/>
          </a:solidFill>
          <a:ln w="9525">
            <a:solidFill>
              <a:schemeClr val="tx1"/>
            </a:solidFill>
            <a:miter lim="800000"/>
            <a:headEnd/>
            <a:tailEnd/>
          </a:ln>
          <a:effectLst/>
        </p:spPr>
        <p:txBody>
          <a:bodyPr wrap="none" anchor="ctr"/>
          <a:lstStyle/>
          <a:p>
            <a:pPr algn="ctr"/>
            <a:r>
              <a:rPr lang="en-US" sz="2800" b="1" i="1" dirty="0"/>
              <a:t>Living</a:t>
            </a:r>
          </a:p>
          <a:p>
            <a:pPr algn="ctr"/>
            <a:r>
              <a:rPr lang="en-US" sz="2800" b="1" i="1" dirty="0"/>
              <a:t>Wills</a:t>
            </a:r>
          </a:p>
          <a:p>
            <a:pPr algn="ctr"/>
            <a:endParaRPr lang="en-US" sz="2800" b="1" i="1" dirty="0"/>
          </a:p>
          <a:p>
            <a:pPr algn="ctr"/>
            <a:r>
              <a:rPr lang="en-US" sz="2800" b="1" dirty="0"/>
              <a:t>(Advance </a:t>
            </a:r>
          </a:p>
          <a:p>
            <a:pPr algn="ctr"/>
            <a:r>
              <a:rPr lang="en-US" sz="2800" b="1" dirty="0"/>
              <a:t>Directives)</a:t>
            </a:r>
          </a:p>
        </p:txBody>
      </p:sp>
      <p:sp>
        <p:nvSpPr>
          <p:cNvPr id="501768" name="Text Box 8"/>
          <p:cNvSpPr txBox="1">
            <a:spLocks noChangeArrowheads="1"/>
          </p:cNvSpPr>
          <p:nvPr/>
        </p:nvSpPr>
        <p:spPr bwMode="auto">
          <a:xfrm>
            <a:off x="2362200" y="1676400"/>
            <a:ext cx="6477000" cy="1552575"/>
          </a:xfrm>
          <a:prstGeom prst="rect">
            <a:avLst/>
          </a:prstGeom>
          <a:noFill/>
          <a:ln w="9525">
            <a:noFill/>
            <a:miter lim="800000"/>
            <a:headEnd/>
            <a:tailEnd/>
          </a:ln>
          <a:effectLst/>
        </p:spPr>
        <p:txBody>
          <a:bodyPr>
            <a:spAutoFit/>
          </a:bodyPr>
          <a:lstStyle/>
          <a:p>
            <a:r>
              <a:rPr lang="en-US" sz="2400" dirty="0"/>
              <a:t>A legal document stating types of treatment the patient does and does not want in an event of terminal illness, unconsciousness, or comatose state. </a:t>
            </a:r>
          </a:p>
        </p:txBody>
      </p:sp>
      <p:sp>
        <p:nvSpPr>
          <p:cNvPr id="501774" name="Text Box 14"/>
          <p:cNvSpPr txBox="1">
            <a:spLocks noChangeArrowheads="1"/>
          </p:cNvSpPr>
          <p:nvPr/>
        </p:nvSpPr>
        <p:spPr bwMode="auto">
          <a:xfrm>
            <a:off x="2362200" y="3124200"/>
            <a:ext cx="6400800" cy="1552575"/>
          </a:xfrm>
          <a:prstGeom prst="rect">
            <a:avLst/>
          </a:prstGeom>
          <a:noFill/>
          <a:ln w="9525">
            <a:noFill/>
            <a:miter lim="800000"/>
            <a:headEnd/>
            <a:tailEnd/>
          </a:ln>
          <a:effectLst/>
        </p:spPr>
        <p:txBody>
          <a:bodyPr>
            <a:spAutoFit/>
          </a:bodyPr>
          <a:lstStyle/>
          <a:p>
            <a:r>
              <a:rPr lang="en-US" sz="2400" dirty="0"/>
              <a:t>Patients with living wills are asked to name someone that will make decisions on their behalf (</a:t>
            </a:r>
            <a:r>
              <a:rPr lang="en-US" sz="2400" b="1" i="1" dirty="0"/>
              <a:t>durable power of attorney</a:t>
            </a:r>
            <a:r>
              <a:rPr lang="en-US" sz="2400" dirty="0"/>
              <a:t>) if they are unable to do so.</a:t>
            </a:r>
          </a:p>
        </p:txBody>
      </p:sp>
      <p:sp>
        <p:nvSpPr>
          <p:cNvPr id="501770" name="Rectangle 10"/>
          <p:cNvSpPr>
            <a:spLocks noChangeArrowheads="1"/>
          </p:cNvSpPr>
          <p:nvPr/>
        </p:nvSpPr>
        <p:spPr bwMode="auto">
          <a:xfrm>
            <a:off x="6400800" y="4602163"/>
            <a:ext cx="1997075" cy="1828800"/>
          </a:xfrm>
          <a:prstGeom prst="rect">
            <a:avLst/>
          </a:prstGeom>
          <a:solidFill>
            <a:srgbClr val="F3F193"/>
          </a:solidFill>
          <a:ln w="9525">
            <a:solidFill>
              <a:schemeClr val="tx1"/>
            </a:solidFill>
            <a:miter lim="800000"/>
            <a:headEnd/>
            <a:tailEnd/>
          </a:ln>
          <a:effectLst/>
        </p:spPr>
        <p:txBody>
          <a:bodyPr wrap="none" anchor="ctr"/>
          <a:lstStyle/>
          <a:p>
            <a:pPr algn="ctr"/>
            <a:r>
              <a:rPr lang="en-US" sz="2800" b="1" i="1" dirty="0"/>
              <a:t>Uniform</a:t>
            </a:r>
          </a:p>
          <a:p>
            <a:pPr algn="ctr"/>
            <a:r>
              <a:rPr lang="en-US" sz="2800" b="1" i="1" dirty="0"/>
              <a:t>Donor</a:t>
            </a:r>
          </a:p>
          <a:p>
            <a:pPr algn="ctr"/>
            <a:r>
              <a:rPr lang="en-US" sz="2800" b="1" i="1" dirty="0"/>
              <a:t>Card </a:t>
            </a:r>
          </a:p>
        </p:txBody>
      </p:sp>
      <p:sp>
        <p:nvSpPr>
          <p:cNvPr id="501772" name="Text Box 12"/>
          <p:cNvSpPr txBox="1">
            <a:spLocks noChangeArrowheads="1"/>
          </p:cNvSpPr>
          <p:nvPr/>
        </p:nvSpPr>
        <p:spPr bwMode="auto">
          <a:xfrm>
            <a:off x="669925" y="4984750"/>
            <a:ext cx="5730875" cy="1569660"/>
          </a:xfrm>
          <a:prstGeom prst="rect">
            <a:avLst/>
          </a:prstGeom>
          <a:noFill/>
          <a:ln w="9525">
            <a:noFill/>
            <a:miter lim="800000"/>
            <a:headEnd/>
            <a:tailEnd/>
          </a:ln>
          <a:effectLst/>
        </p:spPr>
        <p:txBody>
          <a:bodyPr>
            <a:spAutoFit/>
          </a:bodyPr>
          <a:lstStyle/>
          <a:p>
            <a:r>
              <a:rPr lang="en-US" sz="2400" dirty="0"/>
              <a:t>A legal document that states a person’s wish to donate one or more organs as a donation. Even total body anatomical donations are made.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1768"/>
                                        </p:tgtEl>
                                        <p:attrNameLst>
                                          <p:attrName>style.visibility</p:attrName>
                                        </p:attrNameLst>
                                      </p:cBhvr>
                                      <p:to>
                                        <p:strVal val="visible"/>
                                      </p:to>
                                    </p:set>
                                    <p:animEffect transition="in" filter="dissolve">
                                      <p:cBhvr>
                                        <p:cTn id="7" dur="500"/>
                                        <p:tgtEl>
                                          <p:spTgt spid="50176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1774"/>
                                        </p:tgtEl>
                                        <p:attrNameLst>
                                          <p:attrName>style.visibility</p:attrName>
                                        </p:attrNameLst>
                                      </p:cBhvr>
                                      <p:to>
                                        <p:strVal val="visible"/>
                                      </p:to>
                                    </p:set>
                                    <p:animEffect transition="in" filter="dissolve">
                                      <p:cBhvr>
                                        <p:cTn id="12" dur="500"/>
                                        <p:tgtEl>
                                          <p:spTgt spid="50177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01772"/>
                                        </p:tgtEl>
                                        <p:attrNameLst>
                                          <p:attrName>style.visibility</p:attrName>
                                        </p:attrNameLst>
                                      </p:cBhvr>
                                      <p:to>
                                        <p:strVal val="visible"/>
                                      </p:to>
                                    </p:set>
                                    <p:anim calcmode="lin" valueType="num">
                                      <p:cBhvr additive="base">
                                        <p:cTn id="17" dur="500" fill="hold"/>
                                        <p:tgtEl>
                                          <p:spTgt spid="501772"/>
                                        </p:tgtEl>
                                        <p:attrNameLst>
                                          <p:attrName>ppt_x</p:attrName>
                                        </p:attrNameLst>
                                      </p:cBhvr>
                                      <p:tavLst>
                                        <p:tav tm="0">
                                          <p:val>
                                            <p:strVal val="#ppt_x"/>
                                          </p:val>
                                        </p:tav>
                                        <p:tav tm="100000">
                                          <p:val>
                                            <p:strVal val="#ppt_x"/>
                                          </p:val>
                                        </p:tav>
                                      </p:tavLst>
                                    </p:anim>
                                    <p:anim calcmode="lin" valueType="num">
                                      <p:cBhvr additive="base">
                                        <p:cTn id="18" dur="500" fill="hold"/>
                                        <p:tgtEl>
                                          <p:spTgt spid="5017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8" grpId="0" autoUpdateAnimBg="0"/>
      <p:bldP spid="501774" grpId="0" autoUpdateAnimBg="0"/>
      <p:bldP spid="501772"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DF053DD1-AA8F-4CD9-B01E-5EBB1201158F}" type="slidenum">
              <a:rPr lang="en-US"/>
              <a:pPr/>
              <a:t>56</a:t>
            </a:fld>
            <a:endParaRPr lang="en-US"/>
          </a:p>
        </p:txBody>
      </p:sp>
      <p:sp>
        <p:nvSpPr>
          <p:cNvPr id="501764" name="Rectangle 4"/>
          <p:cNvSpPr>
            <a:spLocks noGrp="1" noChangeArrowheads="1"/>
          </p:cNvSpPr>
          <p:nvPr>
            <p:ph type="title" idx="4294967295"/>
          </p:nvPr>
        </p:nvSpPr>
        <p:spPr>
          <a:xfrm>
            <a:off x="467544" y="260648"/>
            <a:ext cx="8229600" cy="926802"/>
          </a:xfrm>
          <a:solidFill>
            <a:schemeClr val="accent5">
              <a:lumMod val="20000"/>
              <a:lumOff val="80000"/>
            </a:schemeClr>
          </a:solidFill>
          <a:ln/>
        </p:spPr>
        <p:txBody>
          <a:bodyPr>
            <a:normAutofit/>
          </a:bodyPr>
          <a:lstStyle/>
          <a:p>
            <a:r>
              <a:rPr lang="ar" sz="4000" b="1" dirty="0"/>
              <a:t>مستندات صحية قانونية أخرى</a:t>
            </a:r>
            <a:endParaRPr lang="en-US" sz="4000" b="1" i="1" dirty="0"/>
          </a:p>
        </p:txBody>
      </p:sp>
      <p:sp>
        <p:nvSpPr>
          <p:cNvPr id="501766" name="Rectangle 6"/>
          <p:cNvSpPr>
            <a:spLocks noChangeArrowheads="1"/>
          </p:cNvSpPr>
          <p:nvPr/>
        </p:nvSpPr>
        <p:spPr bwMode="auto">
          <a:xfrm>
            <a:off x="457200" y="1905000"/>
            <a:ext cx="1828800" cy="2590800"/>
          </a:xfrm>
          <a:prstGeom prst="rect">
            <a:avLst/>
          </a:prstGeom>
          <a:solidFill>
            <a:srgbClr val="F3F193"/>
          </a:solidFill>
          <a:ln w="9525">
            <a:solidFill>
              <a:schemeClr val="tx1"/>
            </a:solidFill>
            <a:miter lim="800000"/>
            <a:headEnd/>
            <a:tailEnd/>
          </a:ln>
          <a:effectLst/>
        </p:spPr>
        <p:txBody>
          <a:bodyPr wrap="none" anchor="ctr"/>
          <a:lstStyle/>
          <a:p>
            <a:pPr algn="ctr"/>
            <a:r>
              <a:rPr lang="ar" sz="2800" b="1" i="1" dirty="0"/>
              <a:t>معيشة</a:t>
            </a:r>
          </a:p>
          <a:p>
            <a:pPr algn="ctr"/>
            <a:r>
              <a:rPr lang="ar" sz="2800" b="1" i="1" dirty="0"/>
              <a:t>الوصايا</a:t>
            </a:r>
          </a:p>
          <a:p>
            <a:pPr algn="ctr"/>
            <a:endParaRPr lang="en-US" sz="2800" b="1" i="1" dirty="0"/>
          </a:p>
          <a:p>
            <a:pPr algn="ctr"/>
            <a:r>
              <a:rPr lang="ar" sz="2800" b="1" dirty="0"/>
              <a:t>(يتقدم</a:t>
            </a:r>
          </a:p>
          <a:p>
            <a:pPr algn="ctr"/>
            <a:r>
              <a:rPr lang="ar" sz="2800" b="1" dirty="0"/>
              <a:t>التوجيهات)</a:t>
            </a:r>
          </a:p>
        </p:txBody>
      </p:sp>
      <p:sp>
        <p:nvSpPr>
          <p:cNvPr id="501768" name="Text Box 8"/>
          <p:cNvSpPr txBox="1">
            <a:spLocks noChangeArrowheads="1"/>
          </p:cNvSpPr>
          <p:nvPr/>
        </p:nvSpPr>
        <p:spPr bwMode="auto">
          <a:xfrm>
            <a:off x="2362200" y="1676400"/>
            <a:ext cx="6477000" cy="1552575"/>
          </a:xfrm>
          <a:prstGeom prst="rect">
            <a:avLst/>
          </a:prstGeom>
          <a:noFill/>
          <a:ln w="9525">
            <a:noFill/>
            <a:miter lim="800000"/>
            <a:headEnd/>
            <a:tailEnd/>
          </a:ln>
          <a:effectLst/>
        </p:spPr>
        <p:txBody>
          <a:bodyPr>
            <a:spAutoFit/>
          </a:bodyPr>
          <a:lstStyle/>
          <a:p>
            <a:r>
              <a:rPr lang="ar" sz="2400" dirty="0"/>
              <a:t>وثيقة قانونية توضح أنواع العلاج التي يريدها المريض ولا يريدها في حالة مرض عضال أو فقدان الوعي أو حالة غيبوبة.</a:t>
            </a:r>
          </a:p>
        </p:txBody>
      </p:sp>
      <p:sp>
        <p:nvSpPr>
          <p:cNvPr id="501774" name="Text Box 14"/>
          <p:cNvSpPr txBox="1">
            <a:spLocks noChangeArrowheads="1"/>
          </p:cNvSpPr>
          <p:nvPr/>
        </p:nvSpPr>
        <p:spPr bwMode="auto">
          <a:xfrm>
            <a:off x="2362200" y="3124200"/>
            <a:ext cx="6400800" cy="1552575"/>
          </a:xfrm>
          <a:prstGeom prst="rect">
            <a:avLst/>
          </a:prstGeom>
          <a:noFill/>
          <a:ln w="9525">
            <a:noFill/>
            <a:miter lim="800000"/>
            <a:headEnd/>
            <a:tailEnd/>
          </a:ln>
          <a:effectLst/>
        </p:spPr>
        <p:txBody>
          <a:bodyPr>
            <a:spAutoFit/>
          </a:bodyPr>
          <a:lstStyle/>
          <a:p>
            <a:r>
              <a:rPr lang="ar" sz="2400" dirty="0"/>
              <a:t>يُطلب من المرضى الذين لديهم وصايا حية تسمية شخص يتخذ القرارات نيابة عنهم ( </a:t>
            </a:r>
            <a:r>
              <a:rPr lang="ar" sz="2400" b="1" i="1" dirty="0"/>
              <a:t>توكيل رسمي دائم </a:t>
            </a:r>
            <a:r>
              <a:rPr lang="ar" sz="2400" dirty="0"/>
              <a:t>) إذا لم يتمكنوا من القيام بذلك.</a:t>
            </a:r>
          </a:p>
        </p:txBody>
      </p:sp>
      <p:sp>
        <p:nvSpPr>
          <p:cNvPr id="501770" name="Rectangle 10"/>
          <p:cNvSpPr>
            <a:spLocks noChangeArrowheads="1"/>
          </p:cNvSpPr>
          <p:nvPr/>
        </p:nvSpPr>
        <p:spPr bwMode="auto">
          <a:xfrm>
            <a:off x="6400800" y="4602163"/>
            <a:ext cx="1997075" cy="1828800"/>
          </a:xfrm>
          <a:prstGeom prst="rect">
            <a:avLst/>
          </a:prstGeom>
          <a:solidFill>
            <a:srgbClr val="F3F193"/>
          </a:solidFill>
          <a:ln w="9525">
            <a:solidFill>
              <a:schemeClr val="tx1"/>
            </a:solidFill>
            <a:miter lim="800000"/>
            <a:headEnd/>
            <a:tailEnd/>
          </a:ln>
          <a:effectLst/>
        </p:spPr>
        <p:txBody>
          <a:bodyPr wrap="none" anchor="ctr"/>
          <a:lstStyle/>
          <a:p>
            <a:pPr algn="ctr"/>
            <a:r>
              <a:rPr lang="ar" sz="2800" b="1" i="1" dirty="0"/>
              <a:t>زي مُوحد</a:t>
            </a:r>
          </a:p>
          <a:p>
            <a:pPr algn="ctr"/>
            <a:r>
              <a:rPr lang="ar" sz="2800" b="1" i="1" dirty="0"/>
              <a:t>جهات مانحة</a:t>
            </a:r>
          </a:p>
          <a:p>
            <a:pPr algn="ctr"/>
            <a:r>
              <a:rPr lang="ar" sz="2800" b="1" i="1" dirty="0"/>
              <a:t>بطاقة</a:t>
            </a:r>
          </a:p>
        </p:txBody>
      </p:sp>
      <p:sp>
        <p:nvSpPr>
          <p:cNvPr id="501772" name="Text Box 12"/>
          <p:cNvSpPr txBox="1">
            <a:spLocks noChangeArrowheads="1"/>
          </p:cNvSpPr>
          <p:nvPr/>
        </p:nvSpPr>
        <p:spPr bwMode="auto">
          <a:xfrm>
            <a:off x="669925" y="4984750"/>
            <a:ext cx="5730875" cy="1569660"/>
          </a:xfrm>
          <a:prstGeom prst="rect">
            <a:avLst/>
          </a:prstGeom>
          <a:noFill/>
          <a:ln w="9525">
            <a:noFill/>
            <a:miter lim="800000"/>
            <a:headEnd/>
            <a:tailEnd/>
          </a:ln>
          <a:effectLst/>
        </p:spPr>
        <p:txBody>
          <a:bodyPr>
            <a:spAutoFit/>
          </a:bodyPr>
          <a:lstStyle/>
          <a:p>
            <a:r>
              <a:rPr lang="ar" sz="2400" dirty="0"/>
              <a:t>وثيقة قانونية تنص على رغبة الشخص في التبرع بعضو أو أكثر كتبرع. يتم إجراء تبرعات تشريحية لكامل الجسم.</a:t>
            </a:r>
          </a:p>
        </p:txBody>
      </p:sp>
    </p:spTree>
    <p:extLst>
      <p:ext uri="{BB962C8B-B14F-4D97-AF65-F5344CB8AC3E}">
        <p14:creationId xmlns:p14="http://schemas.microsoft.com/office/powerpoint/2010/main" val="38169193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1768"/>
                                        </p:tgtEl>
                                        <p:attrNameLst>
                                          <p:attrName>style.visibility</p:attrName>
                                        </p:attrNameLst>
                                      </p:cBhvr>
                                      <p:to>
                                        <p:strVal val="visible"/>
                                      </p:to>
                                    </p:set>
                                    <p:animEffect transition="in" filter="dissolve">
                                      <p:cBhvr>
                                        <p:cTn id="7" dur="500"/>
                                        <p:tgtEl>
                                          <p:spTgt spid="50176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1774"/>
                                        </p:tgtEl>
                                        <p:attrNameLst>
                                          <p:attrName>style.visibility</p:attrName>
                                        </p:attrNameLst>
                                      </p:cBhvr>
                                      <p:to>
                                        <p:strVal val="visible"/>
                                      </p:to>
                                    </p:set>
                                    <p:animEffect transition="in" filter="dissolve">
                                      <p:cBhvr>
                                        <p:cTn id="12" dur="500"/>
                                        <p:tgtEl>
                                          <p:spTgt spid="50177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01772"/>
                                        </p:tgtEl>
                                        <p:attrNameLst>
                                          <p:attrName>style.visibility</p:attrName>
                                        </p:attrNameLst>
                                      </p:cBhvr>
                                      <p:to>
                                        <p:strVal val="visible"/>
                                      </p:to>
                                    </p:set>
                                    <p:anim calcmode="lin" valueType="num">
                                      <p:cBhvr additive="base">
                                        <p:cTn id="17" dur="500" fill="hold"/>
                                        <p:tgtEl>
                                          <p:spTgt spid="501772"/>
                                        </p:tgtEl>
                                        <p:attrNameLst>
                                          <p:attrName>ppt_x</p:attrName>
                                        </p:attrNameLst>
                                      </p:cBhvr>
                                      <p:tavLst>
                                        <p:tav tm="0">
                                          <p:val>
                                            <p:strVal val="#ppt_x"/>
                                          </p:val>
                                        </p:tav>
                                        <p:tav tm="100000">
                                          <p:val>
                                            <p:strVal val="#ppt_x"/>
                                          </p:val>
                                        </p:tav>
                                      </p:tavLst>
                                    </p:anim>
                                    <p:anim calcmode="lin" valueType="num">
                                      <p:cBhvr additive="base">
                                        <p:cTn id="18" dur="500" fill="hold"/>
                                        <p:tgtEl>
                                          <p:spTgt spid="5017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8" grpId="0" autoUpdateAnimBg="0"/>
      <p:bldP spid="501774" grpId="0" autoUpdateAnimBg="0"/>
      <p:bldP spid="501772"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case from Jordan </a:t>
            </a:r>
            <a:endParaRPr lang="en-US" dirty="0"/>
          </a:p>
        </p:txBody>
      </p:sp>
      <p:sp>
        <p:nvSpPr>
          <p:cNvPr id="3" name="Content Placeholder 2"/>
          <p:cNvSpPr>
            <a:spLocks noGrp="1"/>
          </p:cNvSpPr>
          <p:nvPr>
            <p:ph idx="1"/>
          </p:nvPr>
        </p:nvSpPr>
        <p:spPr/>
        <p:txBody>
          <a:bodyPr>
            <a:normAutofit fontScale="92500" lnSpcReduction="10000"/>
          </a:bodyPr>
          <a:lstStyle/>
          <a:p>
            <a:r>
              <a:rPr lang="en-GB" dirty="0"/>
              <a:t>September 2017.</a:t>
            </a:r>
          </a:p>
          <a:p>
            <a:r>
              <a:rPr lang="en-GB" dirty="0"/>
              <a:t>A new born with malformations needed operation</a:t>
            </a:r>
          </a:p>
          <a:p>
            <a:r>
              <a:rPr lang="en-GB" dirty="0"/>
              <a:t>The operation required the father’s consent.</a:t>
            </a:r>
          </a:p>
          <a:p>
            <a:r>
              <a:rPr lang="en-GB" dirty="0"/>
              <a:t>The father refused to give consent because of issues with the mother.</a:t>
            </a:r>
          </a:p>
          <a:p>
            <a:r>
              <a:rPr lang="en-GB" dirty="0"/>
              <a:t>Operations could not be done (administrators decision)</a:t>
            </a:r>
          </a:p>
          <a:p>
            <a:r>
              <a:rPr lang="en-GB" dirty="0"/>
              <a:t>The newborn passed away.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 dirty="0"/>
              <a:t>حالة من الاردن</a:t>
            </a:r>
            <a:endParaRPr lang="en-US" dirty="0"/>
          </a:p>
        </p:txBody>
      </p:sp>
      <p:sp>
        <p:nvSpPr>
          <p:cNvPr id="3" name="Content Placeholder 2"/>
          <p:cNvSpPr>
            <a:spLocks noGrp="1"/>
          </p:cNvSpPr>
          <p:nvPr>
            <p:ph idx="1"/>
          </p:nvPr>
        </p:nvSpPr>
        <p:spPr/>
        <p:txBody>
          <a:bodyPr>
            <a:normAutofit fontScale="92500" lnSpcReduction="10000"/>
          </a:bodyPr>
          <a:lstStyle/>
          <a:p>
            <a:r>
              <a:rPr lang="ar" dirty="0"/>
              <a:t>سبتمبر 2017.</a:t>
            </a:r>
          </a:p>
          <a:p>
            <a:r>
              <a:rPr lang="ar" dirty="0"/>
              <a:t>المولود الجديد المصاب بتشوهات يحتاج لعملية جراحية</a:t>
            </a:r>
          </a:p>
          <a:p>
            <a:r>
              <a:rPr lang="ar" dirty="0"/>
              <a:t>تتطلب العملية موافقة الأب.</a:t>
            </a:r>
          </a:p>
          <a:p>
            <a:r>
              <a:rPr lang="ar" dirty="0"/>
              <a:t>رفض الأب إعطاء الموافقة بسبب مشاكل مع الأم.</a:t>
            </a:r>
          </a:p>
          <a:p>
            <a:r>
              <a:rPr lang="ar" dirty="0"/>
              <a:t>لا يمكن القيام بالعمليات (قرار المسؤولين)</a:t>
            </a:r>
          </a:p>
          <a:p>
            <a:r>
              <a:rPr lang="ar" dirty="0"/>
              <a:t>الرضيع وافته المنية.</a:t>
            </a:r>
          </a:p>
        </p:txBody>
      </p:sp>
    </p:spTree>
    <p:extLst>
      <p:ext uri="{BB962C8B-B14F-4D97-AF65-F5344CB8AC3E}">
        <p14:creationId xmlns:p14="http://schemas.microsoft.com/office/powerpoint/2010/main" val="9590233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l="46208" t="15375" r="12285" b="15719"/>
          <a:stretch>
            <a:fillRect/>
          </a:stretch>
        </p:blipFill>
        <p:spPr bwMode="auto">
          <a:xfrm>
            <a:off x="2267744" y="1340768"/>
            <a:ext cx="5400600" cy="5040560"/>
          </a:xfrm>
          <a:prstGeom prst="rect">
            <a:avLst/>
          </a:prstGeom>
          <a:noFill/>
          <a:ln w="9525">
            <a:noFill/>
            <a:miter lim="800000"/>
            <a:headEnd/>
            <a:tailEnd/>
          </a:ln>
        </p:spPr>
      </p:pic>
      <p:sp>
        <p:nvSpPr>
          <p:cNvPr id="5" name="Rectangle 4"/>
          <p:cNvSpPr/>
          <p:nvPr/>
        </p:nvSpPr>
        <p:spPr>
          <a:xfrm>
            <a:off x="2411760" y="1484784"/>
            <a:ext cx="5040560"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6" name="Rectangle 5"/>
          <p:cNvSpPr/>
          <p:nvPr/>
        </p:nvSpPr>
        <p:spPr>
          <a:xfrm>
            <a:off x="2339752" y="3717032"/>
            <a:ext cx="5040560" cy="1080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6858000"/>
          </a:xfrm>
          <a:prstGeom prst="rect">
            <a:avLst/>
          </a:prstGeom>
          <a:solidFill>
            <a:schemeClr val="accent5">
              <a:lumMod val="40000"/>
              <a:lumOff val="6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482" name="Rectangle 2"/>
          <p:cNvSpPr>
            <a:spLocks noGrp="1" noChangeArrowheads="1"/>
          </p:cNvSpPr>
          <p:nvPr>
            <p:ph type="title"/>
          </p:nvPr>
        </p:nvSpPr>
        <p:spPr>
          <a:xfrm>
            <a:off x="603503" y="640263"/>
            <a:ext cx="2463248" cy="5254510"/>
          </a:xfrm>
        </p:spPr>
        <p:txBody>
          <a:bodyPr>
            <a:normAutofit/>
          </a:bodyPr>
          <a:lstStyle/>
          <a:p>
            <a:pPr eaLnBrk="1" hangingPunct="1">
              <a:lnSpc>
                <a:spcPct val="90000"/>
              </a:lnSpc>
              <a:defRPr/>
            </a:pPr>
            <a:r>
              <a:rPr lang="en-US" sz="3400" b="1" dirty="0">
                <a:solidFill>
                  <a:srgbClr val="002060"/>
                </a:solidFill>
              </a:rPr>
              <a:t>Importance for the healthcare professional to understand legal and ethical issues</a:t>
            </a:r>
          </a:p>
        </p:txBody>
      </p:sp>
      <p:sp>
        <p:nvSpPr>
          <p:cNvPr id="148483" name="Rectangle 3"/>
          <p:cNvSpPr>
            <a:spLocks noGrp="1" noChangeArrowheads="1"/>
          </p:cNvSpPr>
          <p:nvPr>
            <p:ph type="body" idx="1"/>
          </p:nvPr>
        </p:nvSpPr>
        <p:spPr>
          <a:xfrm>
            <a:off x="3864513" y="689683"/>
            <a:ext cx="4945700" cy="5254510"/>
          </a:xfrm>
          <a:solidFill>
            <a:schemeClr val="accent4">
              <a:lumMod val="20000"/>
              <a:lumOff val="80000"/>
            </a:schemeClr>
          </a:solidFill>
        </p:spPr>
        <p:txBody>
          <a:bodyPr anchor="ctr">
            <a:normAutofit/>
          </a:bodyPr>
          <a:lstStyle/>
          <a:p>
            <a:pPr marL="660400" indent="-660400" eaLnBrk="1" hangingPunct="1">
              <a:buFont typeface="Wingdings" pitchFamily="2" charset="2"/>
              <a:buAutoNum type="arabicPeriod" startAt="5"/>
              <a:defRPr/>
            </a:pPr>
            <a:r>
              <a:rPr lang="en-US" b="1" dirty="0">
                <a:solidFill>
                  <a:schemeClr val="bg1"/>
                </a:solidFill>
              </a:rPr>
              <a:t>Ethical behavior ensures</a:t>
            </a:r>
          </a:p>
          <a:p>
            <a:pPr marL="1035050" lvl="1" indent="-577850" eaLnBrk="1" hangingPunct="1">
              <a:buFont typeface="Wingdings" pitchFamily="2" charset="2"/>
              <a:buAutoNum type="alphaLcPeriod"/>
              <a:defRPr/>
            </a:pPr>
            <a:r>
              <a:rPr lang="en-US" sz="3200" dirty="0">
                <a:solidFill>
                  <a:schemeClr val="bg1"/>
                </a:solidFill>
              </a:rPr>
              <a:t>Quality patient care</a:t>
            </a:r>
          </a:p>
          <a:p>
            <a:pPr marL="1035050" lvl="1" indent="-577850" eaLnBrk="1" hangingPunct="1">
              <a:buFont typeface="Wingdings" pitchFamily="2" charset="2"/>
              <a:buAutoNum type="alphaLcPeriod"/>
              <a:defRPr/>
            </a:pPr>
            <a:r>
              <a:rPr lang="en-US" sz="3200" dirty="0">
                <a:solidFill>
                  <a:schemeClr val="bg1"/>
                </a:solidFill>
              </a:rPr>
              <a:t>Positive work relationships</a:t>
            </a:r>
          </a:p>
          <a:p>
            <a:pPr marL="1035050" lvl="1" indent="-577850" eaLnBrk="1" hangingPunct="1">
              <a:buFont typeface="Wingdings" pitchFamily="2" charset="2"/>
              <a:buAutoNum type="alphaLcPeriod"/>
              <a:defRPr/>
            </a:pPr>
            <a:r>
              <a:rPr lang="en-US" sz="3200" dirty="0">
                <a:solidFill>
                  <a:schemeClr val="bg1"/>
                </a:solidFill>
              </a:rPr>
              <a:t>Well-managed workplace</a:t>
            </a:r>
          </a:p>
          <a:p>
            <a:pPr marL="660400" indent="-660400" eaLnBrk="1" hangingPunct="1">
              <a:defRPr/>
            </a:pPr>
            <a:endParaRPr lang="en-US" sz="1900" dirty="0">
              <a:solidFill>
                <a:schemeClr val="bg1"/>
              </a:solidFill>
            </a:endParaRPr>
          </a:p>
        </p:txBody>
      </p:sp>
      <p:sp>
        <p:nvSpPr>
          <p:cNvPr id="6146" name="Footer Placeholder 4"/>
          <p:cNvSpPr>
            <a:spLocks noGrp="1"/>
          </p:cNvSpPr>
          <p:nvPr>
            <p:ph type="ftr" sz="quarter" idx="11"/>
          </p:nvPr>
        </p:nvSpPr>
        <p:spPr>
          <a:xfrm>
            <a:off x="603504" y="6356350"/>
            <a:ext cx="2417601" cy="365125"/>
          </a:xfrm>
        </p:spPr>
        <p:txBody>
          <a:bodyPr>
            <a:normAutofit/>
          </a:bodyPr>
          <a:lstStyle/>
          <a:p>
            <a:pPr algn="l">
              <a:spcAft>
                <a:spcPts val="600"/>
              </a:spcAft>
            </a:pPr>
            <a:r>
              <a:rPr lang="en-US" sz="1000">
                <a:solidFill>
                  <a:schemeClr val="tx1">
                    <a:alpha val="80000"/>
                  </a:schemeClr>
                </a:solidFill>
              </a:rPr>
              <a:t>1.04 Understand legal and ethical issues</a:t>
            </a:r>
          </a:p>
        </p:txBody>
      </p:sp>
      <p:sp>
        <p:nvSpPr>
          <p:cNvPr id="6149" name="Slide Number Placeholder 1"/>
          <p:cNvSpPr>
            <a:spLocks noGrp="1"/>
          </p:cNvSpPr>
          <p:nvPr>
            <p:ph type="sldNum" sz="quarter" idx="12"/>
          </p:nvPr>
        </p:nvSpPr>
        <p:spPr>
          <a:xfrm>
            <a:off x="6483096" y="6356350"/>
            <a:ext cx="2057400" cy="365125"/>
          </a:xfrm>
        </p:spPr>
        <p:txBody>
          <a:bodyPr>
            <a:normAutofit/>
          </a:bodyPr>
          <a:lstStyle/>
          <a:p>
            <a:pPr>
              <a:spcAft>
                <a:spcPts val="600"/>
              </a:spcAft>
            </a:pPr>
            <a:fld id="{D6C1851B-4592-49AD-8734-72C9F7CCDADE}" type="slidenum">
              <a:rPr lang="en-US" sz="1000">
                <a:solidFill>
                  <a:schemeClr val="bg1">
                    <a:alpha val="80000"/>
                  </a:schemeClr>
                </a:solidFill>
              </a:rPr>
              <a:pPr>
                <a:spcAft>
                  <a:spcPts val="600"/>
                </a:spcAft>
              </a:pPr>
              <a:t>6</a:t>
            </a:fld>
            <a:endParaRPr lang="en-US" sz="1000">
              <a:solidFill>
                <a:schemeClr val="bg1">
                  <a:alpha val="80000"/>
                </a:schemeClr>
              </a:solidFill>
            </a:endParaRPr>
          </a:p>
        </p:txBody>
      </p:sp>
    </p:spTree>
  </p:cSld>
  <p:clrMapOvr>
    <a:overrideClrMapping bg1="dk1" tx1="lt1" bg2="dk2" tx2="lt2" accent1="accent1" accent2="accent2" accent3="accent3" accent4="accent4" accent5="accent5" accent6="accent6" hlink="hlink" folHlink="folHlink"/>
  </p:clrMapOvr>
  <p:transition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095928" cy="731837"/>
          </a:xfrm>
          <a:solidFill>
            <a:schemeClr val="accent3">
              <a:lumMod val="40000"/>
              <a:lumOff val="60000"/>
            </a:schemeClr>
          </a:solidFill>
        </p:spPr>
        <p:txBody>
          <a:bodyPr>
            <a:normAutofit fontScale="90000"/>
          </a:bodyPr>
          <a:lstStyle/>
          <a:p>
            <a:r>
              <a:rPr lang="en-US" dirty="0"/>
              <a:t>RIGHTS</a:t>
            </a:r>
          </a:p>
        </p:txBody>
      </p:sp>
      <p:sp>
        <p:nvSpPr>
          <p:cNvPr id="3" name="Content Placeholder 2"/>
          <p:cNvSpPr>
            <a:spLocks noGrp="1"/>
          </p:cNvSpPr>
          <p:nvPr>
            <p:ph idx="1"/>
          </p:nvPr>
        </p:nvSpPr>
        <p:spPr>
          <a:xfrm>
            <a:off x="457200" y="980728"/>
            <a:ext cx="8229600" cy="5145435"/>
          </a:xfrm>
          <a:solidFill>
            <a:schemeClr val="accent5">
              <a:lumMod val="20000"/>
              <a:lumOff val="80000"/>
            </a:schemeClr>
          </a:solidFill>
        </p:spPr>
        <p:txBody>
          <a:bodyPr>
            <a:normAutofit fontScale="62500" lnSpcReduction="20000"/>
          </a:bodyPr>
          <a:lstStyle/>
          <a:p>
            <a:pPr>
              <a:buNone/>
            </a:pPr>
            <a:r>
              <a:rPr lang="en-US" b="1" dirty="0"/>
              <a:t>A patient has the right to:</a:t>
            </a:r>
            <a:endParaRPr lang="en-US" dirty="0"/>
          </a:p>
          <a:p>
            <a:pPr>
              <a:buNone/>
            </a:pPr>
            <a:r>
              <a:rPr lang="en-US" dirty="0"/>
              <a:t>1. Considerate and respectful care</a:t>
            </a:r>
          </a:p>
          <a:p>
            <a:pPr>
              <a:buNone/>
            </a:pPr>
            <a:r>
              <a:rPr lang="en-US" dirty="0"/>
              <a:t>2. Obtain complete, current information concerning diagnosis, treatment, and prognosis</a:t>
            </a:r>
          </a:p>
          <a:p>
            <a:pPr>
              <a:buNone/>
            </a:pPr>
            <a:r>
              <a:rPr lang="en-US" dirty="0"/>
              <a:t>3. Receive information necessary to give informed consent prior to the start of any procedure or treatment</a:t>
            </a:r>
          </a:p>
          <a:p>
            <a:pPr>
              <a:buNone/>
            </a:pPr>
            <a:r>
              <a:rPr lang="en-US" dirty="0"/>
              <a:t>4. Refuse treatment to the extent permitted under law</a:t>
            </a:r>
          </a:p>
          <a:p>
            <a:pPr>
              <a:buNone/>
            </a:pPr>
            <a:r>
              <a:rPr lang="en-US" dirty="0"/>
              <a:t>5. Privacy concerning a medical-care program</a:t>
            </a:r>
          </a:p>
          <a:p>
            <a:pPr>
              <a:buNone/>
            </a:pPr>
            <a:r>
              <a:rPr lang="en-US" dirty="0"/>
              <a:t>6. Confidential treatment of all communications and records</a:t>
            </a:r>
          </a:p>
          <a:p>
            <a:pPr>
              <a:buNone/>
            </a:pPr>
            <a:r>
              <a:rPr lang="en-US" dirty="0"/>
              <a:t>7. Reasonable response to a request for services</a:t>
            </a:r>
          </a:p>
          <a:p>
            <a:pPr>
              <a:buNone/>
            </a:pPr>
            <a:r>
              <a:rPr lang="en-US" dirty="0"/>
              <a:t>8. Obtain information regarding any relationship of the hospital to other health care and educational institutions</a:t>
            </a:r>
          </a:p>
          <a:p>
            <a:pPr>
              <a:buNone/>
            </a:pPr>
            <a:r>
              <a:rPr lang="en-US" dirty="0"/>
              <a:t>9. Be advised of and have the right to refuse to participate in any research project</a:t>
            </a:r>
          </a:p>
          <a:p>
            <a:pPr>
              <a:buNone/>
            </a:pPr>
            <a:r>
              <a:rPr lang="en-US" dirty="0"/>
              <a:t>10. Expect reasonable continuity of care</a:t>
            </a:r>
          </a:p>
          <a:p>
            <a:pPr>
              <a:buNone/>
            </a:pPr>
            <a:r>
              <a:rPr lang="en-US" dirty="0"/>
              <a:t>11. Examine bills and receive and explanation of all charges</a:t>
            </a:r>
          </a:p>
          <a:p>
            <a:pPr>
              <a:buNone/>
            </a:pPr>
            <a:r>
              <a:rPr lang="en-US" dirty="0"/>
              <a:t>12. Be informed of any hospital rules or regulations</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095928" cy="731837"/>
          </a:xfrm>
          <a:solidFill>
            <a:schemeClr val="accent3">
              <a:lumMod val="40000"/>
              <a:lumOff val="60000"/>
            </a:schemeClr>
          </a:solidFill>
        </p:spPr>
        <p:txBody>
          <a:bodyPr>
            <a:normAutofit fontScale="90000"/>
          </a:bodyPr>
          <a:lstStyle/>
          <a:p>
            <a:r>
              <a:rPr lang="ar" dirty="0"/>
              <a:t>حقوق</a:t>
            </a:r>
          </a:p>
        </p:txBody>
      </p:sp>
      <p:sp>
        <p:nvSpPr>
          <p:cNvPr id="3" name="Content Placeholder 2"/>
          <p:cNvSpPr>
            <a:spLocks noGrp="1"/>
          </p:cNvSpPr>
          <p:nvPr>
            <p:ph idx="1"/>
          </p:nvPr>
        </p:nvSpPr>
        <p:spPr>
          <a:xfrm>
            <a:off x="457200" y="980728"/>
            <a:ext cx="8229600" cy="5145435"/>
          </a:xfrm>
          <a:solidFill>
            <a:schemeClr val="accent5">
              <a:lumMod val="20000"/>
              <a:lumOff val="80000"/>
            </a:schemeClr>
          </a:solidFill>
        </p:spPr>
        <p:txBody>
          <a:bodyPr>
            <a:normAutofit fontScale="62500" lnSpcReduction="20000"/>
          </a:bodyPr>
          <a:lstStyle/>
          <a:p>
            <a:pPr>
              <a:buNone/>
            </a:pPr>
            <a:r>
              <a:rPr lang="ar" b="1" dirty="0"/>
              <a:t>للمريض الحق في:</a:t>
            </a:r>
            <a:endParaRPr lang="en-US" dirty="0"/>
          </a:p>
          <a:p>
            <a:pPr>
              <a:buNone/>
            </a:pPr>
            <a:r>
              <a:rPr lang="ar" dirty="0"/>
              <a:t>1. رعاية مراعية ومحترمة</a:t>
            </a:r>
          </a:p>
          <a:p>
            <a:pPr>
              <a:buNone/>
            </a:pPr>
            <a:r>
              <a:rPr lang="ar" dirty="0"/>
              <a:t>2. الحصول على معلومات حديثة كاملة فيما يتعلق بالتشخيص والعلاج والتشخيص</a:t>
            </a:r>
          </a:p>
          <a:p>
            <a:pPr>
              <a:buNone/>
            </a:pPr>
            <a:r>
              <a:rPr lang="ar" dirty="0"/>
              <a:t>3. تلقي المعلومات اللازمة لإعطاء الموافقة المسبقة قبل بدء أي إجراء أو علاج</a:t>
            </a:r>
          </a:p>
          <a:p>
            <a:pPr>
              <a:buNone/>
            </a:pPr>
            <a:r>
              <a:rPr lang="ar" dirty="0"/>
              <a:t>4. رفض العلاج إلى الحد الذي يسمح به القانون</a:t>
            </a:r>
          </a:p>
          <a:p>
            <a:pPr>
              <a:buNone/>
            </a:pPr>
            <a:r>
              <a:rPr lang="ar" dirty="0"/>
              <a:t>5. الخصوصية المتعلقة ببرنامج الرعاية الطبية</a:t>
            </a:r>
          </a:p>
          <a:p>
            <a:pPr>
              <a:buNone/>
            </a:pPr>
            <a:r>
              <a:rPr lang="ar" dirty="0"/>
              <a:t>6. المعاملة السرية لجميع الاتصالات والسجلات</a:t>
            </a:r>
          </a:p>
          <a:p>
            <a:pPr>
              <a:buNone/>
            </a:pPr>
            <a:r>
              <a:rPr lang="ar" dirty="0"/>
              <a:t>7. استجابة معقولة لطلب الخدمات</a:t>
            </a:r>
          </a:p>
          <a:p>
            <a:pPr>
              <a:buNone/>
            </a:pPr>
            <a:r>
              <a:rPr lang="ar" dirty="0"/>
              <a:t>8. الحصول على معلومات بخصوص أي علاقة للمستشفى بمؤسسات الرعاية الصحية والتعليمية الأخرى</a:t>
            </a:r>
          </a:p>
          <a:p>
            <a:pPr>
              <a:buNone/>
            </a:pPr>
            <a:r>
              <a:rPr lang="ar" dirty="0"/>
              <a:t>9. كن على علم ولديك الحق في رفض المشاركة في أي مشروع بحثي</a:t>
            </a:r>
          </a:p>
          <a:p>
            <a:pPr>
              <a:buNone/>
            </a:pPr>
            <a:r>
              <a:rPr lang="ar" dirty="0"/>
              <a:t>10. توقع استمرارية معقولة للرعاية</a:t>
            </a:r>
          </a:p>
          <a:p>
            <a:pPr>
              <a:buNone/>
            </a:pPr>
            <a:r>
              <a:rPr lang="ar" dirty="0"/>
              <a:t>11. فحص الفواتير واستلامها وشرحها لكافة الرسوم</a:t>
            </a:r>
          </a:p>
          <a:p>
            <a:pPr>
              <a:buNone/>
            </a:pPr>
            <a:r>
              <a:rPr lang="ar" dirty="0"/>
              <a:t>12. كن على علم بأي قواعد المستشفى أو اللوائح</a:t>
            </a:r>
          </a:p>
          <a:p>
            <a:endParaRPr lang="en-US" dirty="0"/>
          </a:p>
        </p:txBody>
      </p:sp>
    </p:spTree>
    <p:extLst>
      <p:ext uri="{BB962C8B-B14F-4D97-AF65-F5344CB8AC3E}">
        <p14:creationId xmlns:p14="http://schemas.microsoft.com/office/powerpoint/2010/main" val="10904844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chemeClr val="accent3">
              <a:lumMod val="40000"/>
              <a:lumOff val="60000"/>
            </a:schemeClr>
          </a:solidFill>
        </p:spPr>
        <p:txBody>
          <a:bodyPr/>
          <a:lstStyle/>
          <a:p>
            <a:r>
              <a:rPr lang="en-US" dirty="0"/>
              <a:t>Responsibilities</a:t>
            </a:r>
          </a:p>
        </p:txBody>
      </p:sp>
      <p:sp>
        <p:nvSpPr>
          <p:cNvPr id="3" name="Content Placeholder 2"/>
          <p:cNvSpPr>
            <a:spLocks noGrp="1"/>
          </p:cNvSpPr>
          <p:nvPr>
            <p:ph idx="1"/>
          </p:nvPr>
        </p:nvSpPr>
        <p:spPr>
          <a:xfrm>
            <a:off x="457200" y="1417638"/>
            <a:ext cx="8229600" cy="4708525"/>
          </a:xfrm>
          <a:solidFill>
            <a:schemeClr val="accent4">
              <a:lumMod val="20000"/>
              <a:lumOff val="80000"/>
            </a:schemeClr>
          </a:solidFill>
        </p:spPr>
        <p:txBody>
          <a:bodyPr>
            <a:normAutofit fontScale="85000" lnSpcReduction="20000"/>
          </a:bodyPr>
          <a:lstStyle/>
          <a:p>
            <a:r>
              <a:rPr lang="en-US" b="1" dirty="0"/>
              <a:t>Patient Responsibilities</a:t>
            </a:r>
            <a:br>
              <a:rPr lang="en-US" dirty="0"/>
            </a:br>
            <a:r>
              <a:rPr lang="en-US" dirty="0"/>
              <a:t>The collaborative nature of health care requires that patients and/or their families participate in their care.</a:t>
            </a:r>
          </a:p>
          <a:p>
            <a:pPr marL="514350" indent="-514350">
              <a:buAutoNum type="arabicPeriod"/>
            </a:pPr>
            <a:r>
              <a:rPr lang="en-US" dirty="0"/>
              <a:t>Provide information about past medical history.</a:t>
            </a:r>
          </a:p>
          <a:p>
            <a:pPr marL="514350" indent="-514350">
              <a:buAutoNum type="arabicPeriod"/>
            </a:pPr>
            <a:r>
              <a:rPr lang="en-US" dirty="0"/>
              <a:t>Participate in decision-making.</a:t>
            </a:r>
          </a:p>
          <a:p>
            <a:pPr marL="514350" indent="-514350">
              <a:buAutoNum type="arabicPeriod"/>
            </a:pPr>
            <a:r>
              <a:rPr lang="en-US" dirty="0"/>
              <a:t>Ask for information and/or clarification if they do not fully understand.</a:t>
            </a:r>
          </a:p>
          <a:p>
            <a:pPr marL="514350" indent="-514350">
              <a:buAutoNum type="arabicPeriod"/>
            </a:pPr>
            <a:r>
              <a:rPr lang="en-US" dirty="0"/>
              <a:t>Follow the physician’s order for treatment </a:t>
            </a:r>
          </a:p>
          <a:p>
            <a:pPr marL="514350" indent="-514350">
              <a:buAutoNum type="arabicPeriod"/>
            </a:pPr>
            <a:r>
              <a:rPr lang="en-US" dirty="0"/>
              <a:t>Inform providers if they anticipate problems in following prescribed treatment.</a:t>
            </a:r>
          </a:p>
          <a:p>
            <a:pPr>
              <a:buNone/>
            </a:pPr>
            <a:br>
              <a:rPr lang="en-US" dirty="0"/>
            </a:b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chemeClr val="accent3">
              <a:lumMod val="40000"/>
              <a:lumOff val="60000"/>
            </a:schemeClr>
          </a:solidFill>
        </p:spPr>
        <p:txBody>
          <a:bodyPr/>
          <a:lstStyle/>
          <a:p>
            <a:r>
              <a:rPr lang="ar" dirty="0"/>
              <a:t>المسؤوليات</a:t>
            </a:r>
          </a:p>
        </p:txBody>
      </p:sp>
      <p:sp>
        <p:nvSpPr>
          <p:cNvPr id="3" name="Content Placeholder 2"/>
          <p:cNvSpPr>
            <a:spLocks noGrp="1"/>
          </p:cNvSpPr>
          <p:nvPr>
            <p:ph idx="1"/>
          </p:nvPr>
        </p:nvSpPr>
        <p:spPr>
          <a:xfrm>
            <a:off x="457200" y="1417638"/>
            <a:ext cx="8229600" cy="4708525"/>
          </a:xfrm>
          <a:solidFill>
            <a:schemeClr val="accent4">
              <a:lumMod val="20000"/>
              <a:lumOff val="80000"/>
            </a:schemeClr>
          </a:solidFill>
        </p:spPr>
        <p:txBody>
          <a:bodyPr>
            <a:normAutofit fontScale="85000" lnSpcReduction="20000"/>
          </a:bodyPr>
          <a:lstStyle/>
          <a:p>
            <a:r>
              <a:rPr lang="ar" b="1" dirty="0"/>
              <a:t>مسؤوليات المريض</a:t>
            </a:r>
            <a:r>
              <a:rPr lang="ar" dirty="0"/>
              <a:t> </a:t>
            </a:r>
            <a:br>
              <a:rPr lang="en-US" dirty="0"/>
            </a:br>
            <a:r>
              <a:rPr lang="ar" dirty="0"/>
              <a:t>تتطلب الطبيعة التعاونية للرعاية الصحية أن يشارك المرضى و / أو أسرهم في رعايتهم.</a:t>
            </a:r>
          </a:p>
          <a:p>
            <a:pPr marL="514350" indent="-514350">
              <a:buAutoNum type="arabicPeriod"/>
            </a:pPr>
            <a:r>
              <a:rPr lang="ar" dirty="0"/>
              <a:t>قدم معلومات حول التاريخ الطبي السابق.</a:t>
            </a:r>
          </a:p>
          <a:p>
            <a:pPr marL="514350" indent="-514350">
              <a:buAutoNum type="arabicPeriod"/>
            </a:pPr>
            <a:r>
              <a:rPr lang="ar" dirty="0"/>
              <a:t>المشاركة في صنع القرار.</a:t>
            </a:r>
          </a:p>
          <a:p>
            <a:pPr marL="514350" indent="-514350">
              <a:buAutoNum type="arabicPeriod"/>
            </a:pPr>
            <a:r>
              <a:rPr lang="ar" dirty="0"/>
              <a:t>اطلب معلومات و / أو توضيحات إذا لم يفهموا بشكل كامل.</a:t>
            </a:r>
          </a:p>
          <a:p>
            <a:pPr marL="514350" indent="-514350">
              <a:buAutoNum type="arabicPeriod"/>
            </a:pPr>
            <a:r>
              <a:rPr lang="ar" dirty="0"/>
              <a:t>اتبع تعليمات الطبيب للعلاج</a:t>
            </a:r>
          </a:p>
          <a:p>
            <a:pPr marL="514350" indent="-514350">
              <a:buAutoNum type="arabicPeriod"/>
            </a:pPr>
            <a:r>
              <a:rPr lang="ar" dirty="0"/>
              <a:t>إبلاغ مقدمي الخدمة إذا كانوا يتوقعون مشاكل في اتباع العلاج الموصوف.</a:t>
            </a:r>
          </a:p>
          <a:p>
            <a:pPr>
              <a:buNone/>
            </a:pPr>
            <a:br>
              <a:rPr lang="en-US" dirty="0"/>
            </a:br>
            <a:endParaRPr lang="en-US" dirty="0"/>
          </a:p>
        </p:txBody>
      </p:sp>
    </p:spTree>
    <p:extLst>
      <p:ext uri="{BB962C8B-B14F-4D97-AF65-F5344CB8AC3E}">
        <p14:creationId xmlns:p14="http://schemas.microsoft.com/office/powerpoint/2010/main" val="31018331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5851525"/>
          </a:xfrm>
          <a:solidFill>
            <a:schemeClr val="accent4">
              <a:lumMod val="20000"/>
              <a:lumOff val="80000"/>
            </a:schemeClr>
          </a:solidFill>
        </p:spPr>
        <p:txBody>
          <a:bodyPr>
            <a:normAutofit/>
          </a:bodyPr>
          <a:lstStyle/>
          <a:p>
            <a:pPr algn="ctr"/>
            <a:endParaRPr lang="en-GB" sz="9600" dirty="0">
              <a:solidFill>
                <a:srgbClr val="00B050"/>
              </a:solidFill>
              <a:effectLst>
                <a:outerShdw blurRad="38100" dist="38100" dir="2700000" algn="tl">
                  <a:srgbClr val="000000">
                    <a:alpha val="43137"/>
                  </a:srgbClr>
                </a:outerShdw>
              </a:effectLst>
            </a:endParaRPr>
          </a:p>
          <a:p>
            <a:pPr algn="ctr"/>
            <a:r>
              <a:rPr lang="en-GB" sz="9600" dirty="0">
                <a:solidFill>
                  <a:srgbClr val="00B050"/>
                </a:solidFill>
                <a:effectLst>
                  <a:outerShdw blurRad="38100" dist="38100" dir="2700000" algn="tl">
                    <a:srgbClr val="000000">
                      <a:alpha val="43137"/>
                    </a:srgbClr>
                  </a:outerShdw>
                </a:effectLst>
              </a:rPr>
              <a:t>THANK YOU</a:t>
            </a:r>
            <a:endParaRPr lang="en-US" sz="9600" dirty="0">
              <a:solidFill>
                <a:srgbClr val="00B050"/>
              </a:solidFill>
              <a:effectLst>
                <a:outerShdw blurRad="38100" dist="38100" dir="2700000" algn="tl">
                  <a:srgbClr val="000000">
                    <a:alpha val="43137"/>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03503" y="640263"/>
            <a:ext cx="2463248" cy="5254510"/>
          </a:xfrm>
        </p:spPr>
        <p:txBody>
          <a:bodyPr>
            <a:normAutofit/>
          </a:bodyPr>
          <a:lstStyle/>
          <a:p>
            <a:pPr eaLnBrk="1" hangingPunct="1">
              <a:lnSpc>
                <a:spcPct val="90000"/>
              </a:lnSpc>
              <a:defRPr/>
            </a:pPr>
            <a:r>
              <a:rPr lang="ar" sz="3400" b="1" dirty="0">
                <a:solidFill>
                  <a:srgbClr val="002060"/>
                </a:solidFill>
              </a:rPr>
              <a:t>أهمية فهم أخصائي الرعاية الصحية للقضايا القانونية والأخلاقية</a:t>
            </a:r>
          </a:p>
        </p:txBody>
      </p:sp>
      <p:sp>
        <p:nvSpPr>
          <p:cNvPr id="148483" name="Rectangle 3"/>
          <p:cNvSpPr>
            <a:spLocks noGrp="1" noChangeArrowheads="1"/>
          </p:cNvSpPr>
          <p:nvPr>
            <p:ph type="body" idx="1"/>
          </p:nvPr>
        </p:nvSpPr>
        <p:spPr>
          <a:xfrm>
            <a:off x="3864513" y="689683"/>
            <a:ext cx="4945700" cy="5254510"/>
          </a:xfrm>
          <a:solidFill>
            <a:schemeClr val="accent4">
              <a:lumMod val="20000"/>
              <a:lumOff val="80000"/>
            </a:schemeClr>
          </a:solidFill>
        </p:spPr>
        <p:txBody>
          <a:bodyPr anchor="ctr">
            <a:normAutofit/>
          </a:bodyPr>
          <a:lstStyle/>
          <a:p>
            <a:pPr marL="660400" indent="-660400" eaLnBrk="1" hangingPunct="1">
              <a:buFont typeface="Wingdings" pitchFamily="2" charset="2"/>
              <a:buAutoNum type="arabicPeriod" startAt="5"/>
              <a:defRPr/>
            </a:pPr>
            <a:r>
              <a:rPr lang="ar" b="1" dirty="0">
                <a:solidFill>
                  <a:schemeClr val="bg1"/>
                </a:solidFill>
              </a:rPr>
              <a:t>يضمن السلوك الأخلاقي</a:t>
            </a:r>
          </a:p>
          <a:p>
            <a:pPr marL="1035050" lvl="1" indent="-577850" eaLnBrk="1" hangingPunct="1">
              <a:buFont typeface="Wingdings" pitchFamily="2" charset="2"/>
              <a:buAutoNum type="alphaLcPeriod"/>
              <a:defRPr/>
            </a:pPr>
            <a:r>
              <a:rPr lang="ar" sz="3200" dirty="0">
                <a:solidFill>
                  <a:schemeClr val="bg1"/>
                </a:solidFill>
              </a:rPr>
              <a:t>رعاية جيدة للمرضى</a:t>
            </a:r>
          </a:p>
          <a:p>
            <a:pPr marL="1035050" lvl="1" indent="-577850" eaLnBrk="1" hangingPunct="1">
              <a:buFont typeface="Wingdings" pitchFamily="2" charset="2"/>
              <a:buAutoNum type="alphaLcPeriod"/>
              <a:defRPr/>
            </a:pPr>
            <a:r>
              <a:rPr lang="ar" sz="3200" dirty="0">
                <a:solidFill>
                  <a:schemeClr val="bg1"/>
                </a:solidFill>
              </a:rPr>
              <a:t>علاقات العمل الإيجابية</a:t>
            </a:r>
          </a:p>
          <a:p>
            <a:pPr marL="1035050" lvl="1" indent="-577850" eaLnBrk="1" hangingPunct="1">
              <a:buFont typeface="Wingdings" pitchFamily="2" charset="2"/>
              <a:buAutoNum type="alphaLcPeriod"/>
              <a:defRPr/>
            </a:pPr>
            <a:r>
              <a:rPr lang="ar" sz="3200" dirty="0">
                <a:solidFill>
                  <a:schemeClr val="bg1"/>
                </a:solidFill>
              </a:rPr>
              <a:t>مكان عمل جيد الإدارة</a:t>
            </a:r>
          </a:p>
          <a:p>
            <a:pPr marL="660400" indent="-660400" eaLnBrk="1" hangingPunct="1">
              <a:defRPr/>
            </a:pPr>
            <a:endParaRPr lang="en-US" sz="1900" dirty="0">
              <a:solidFill>
                <a:schemeClr val="bg1"/>
              </a:solidFill>
            </a:endParaRPr>
          </a:p>
        </p:txBody>
      </p:sp>
      <p:sp>
        <p:nvSpPr>
          <p:cNvPr id="6146" name="Footer Placeholder 4"/>
          <p:cNvSpPr>
            <a:spLocks noGrp="1"/>
          </p:cNvSpPr>
          <p:nvPr>
            <p:ph type="ftr" sz="quarter" idx="11"/>
          </p:nvPr>
        </p:nvSpPr>
        <p:spPr>
          <a:xfrm>
            <a:off x="603504" y="6356350"/>
            <a:ext cx="2417601" cy="365125"/>
          </a:xfrm>
        </p:spPr>
        <p:txBody>
          <a:bodyPr>
            <a:normAutofit/>
          </a:bodyPr>
          <a:lstStyle/>
          <a:p>
            <a:pPr algn="l">
              <a:spcAft>
                <a:spcPts val="600"/>
              </a:spcAft>
            </a:pPr>
            <a:r>
              <a:rPr lang="ar" sz="1000">
                <a:solidFill>
                  <a:schemeClr val="tx1">
                    <a:alpha val="80000"/>
                  </a:schemeClr>
                </a:solidFill>
              </a:rPr>
              <a:t>1.04 فهم القضايا القانونية والأخلاقية</a:t>
            </a:r>
          </a:p>
        </p:txBody>
      </p:sp>
      <p:sp>
        <p:nvSpPr>
          <p:cNvPr id="6149" name="Slide Number Placeholder 1"/>
          <p:cNvSpPr>
            <a:spLocks noGrp="1"/>
          </p:cNvSpPr>
          <p:nvPr>
            <p:ph type="sldNum" sz="quarter" idx="12"/>
          </p:nvPr>
        </p:nvSpPr>
        <p:spPr>
          <a:xfrm>
            <a:off x="6483096" y="6356350"/>
            <a:ext cx="2057400" cy="365125"/>
          </a:xfrm>
        </p:spPr>
        <p:txBody>
          <a:bodyPr>
            <a:normAutofit/>
          </a:bodyPr>
          <a:lstStyle/>
          <a:p>
            <a:pPr>
              <a:spcAft>
                <a:spcPts val="600"/>
              </a:spcAft>
            </a:pPr>
            <a:fld id="{D6C1851B-4592-49AD-8734-72C9F7CCDADE}" type="slidenum">
              <a:rPr lang="en-US" sz="1000">
                <a:solidFill>
                  <a:schemeClr val="bg1">
                    <a:alpha val="80000"/>
                  </a:schemeClr>
                </a:solidFill>
              </a:rPr>
              <a:pPr>
                <a:spcAft>
                  <a:spcPts val="600"/>
                </a:spcAft>
              </a:pPr>
              <a:t>7</a:t>
            </a:fld>
            <a:endParaRPr lang="en-US" sz="1000">
              <a:solidFill>
                <a:schemeClr val="bg1">
                  <a:alpha val="80000"/>
                </a:schemeClr>
              </a:solidFill>
            </a:endParaRPr>
          </a:p>
        </p:txBody>
      </p:sp>
    </p:spTree>
    <p:extLst>
      <p:ext uri="{BB962C8B-B14F-4D97-AF65-F5344CB8AC3E}">
        <p14:creationId xmlns:p14="http://schemas.microsoft.com/office/powerpoint/2010/main" val="740786065"/>
      </p:ext>
    </p:extLst>
  </p:cSld>
  <p:clrMapOvr>
    <a:overrideClrMapping bg1="dk1" tx1="lt1" bg2="dk2" tx2="lt2" accent1="accent1" accent2="accent2" accent3="accent3" accent4="accent4" accent5="accent5" accent6="accent6" hlink="hlink" folHlink="folHlink"/>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4" y="847600"/>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41958" y="1233241"/>
            <a:ext cx="2430380" cy="4064628"/>
          </a:xfrm>
        </p:spPr>
        <p:txBody>
          <a:bodyPr>
            <a:normAutofit/>
          </a:bodyPr>
          <a:lstStyle/>
          <a:p>
            <a:pPr>
              <a:lnSpc>
                <a:spcPct val="90000"/>
              </a:lnSpc>
            </a:pPr>
            <a:r>
              <a:rPr lang="en-GB" dirty="0">
                <a:solidFill>
                  <a:srgbClr val="FFFFFF"/>
                </a:solidFill>
              </a:rPr>
              <a:t>Examples of current legal and ethical dilemmas</a:t>
            </a:r>
            <a:endParaRPr lang="en-US" dirty="0">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4572000" y="820880"/>
            <a:ext cx="3943349" cy="4889350"/>
          </a:xfrm>
        </p:spPr>
        <p:txBody>
          <a:bodyPr anchor="t">
            <a:normAutofit lnSpcReduction="10000"/>
          </a:bodyPr>
          <a:lstStyle/>
          <a:p>
            <a:pPr marL="514350" indent="-514350">
              <a:lnSpc>
                <a:spcPct val="90000"/>
              </a:lnSpc>
              <a:buAutoNum type="arabicPeriod"/>
            </a:pPr>
            <a:r>
              <a:rPr lang="en-GB" sz="2700" dirty="0"/>
              <a:t>Abortion</a:t>
            </a:r>
          </a:p>
          <a:p>
            <a:pPr marL="514350" indent="-514350">
              <a:lnSpc>
                <a:spcPct val="90000"/>
              </a:lnSpc>
              <a:buFont typeface="Arial" pitchFamily="34" charset="0"/>
              <a:buAutoNum type="arabicPeriod"/>
            </a:pPr>
            <a:r>
              <a:rPr lang="en-US" sz="2700" dirty="0"/>
              <a:t>Euthanasia (mercy killing)</a:t>
            </a:r>
          </a:p>
          <a:p>
            <a:pPr marL="514350" indent="-514350">
              <a:lnSpc>
                <a:spcPct val="90000"/>
              </a:lnSpc>
              <a:buFont typeface="Arial" pitchFamily="34" charset="0"/>
              <a:buAutoNum type="arabicPeriod"/>
            </a:pPr>
            <a:r>
              <a:rPr lang="en-GB" sz="2700" dirty="0"/>
              <a:t>Organ donation</a:t>
            </a:r>
          </a:p>
          <a:p>
            <a:pPr marL="514350" indent="-514350">
              <a:lnSpc>
                <a:spcPct val="90000"/>
              </a:lnSpc>
              <a:buFont typeface="Arial" pitchFamily="34" charset="0"/>
              <a:buAutoNum type="arabicPeriod"/>
            </a:pPr>
            <a:r>
              <a:rPr lang="en-US" sz="2700" dirty="0"/>
              <a:t>Research and Experimental Treatment (</a:t>
            </a:r>
            <a:r>
              <a:rPr lang="en-GB" sz="2700" dirty="0"/>
              <a:t>right to try experimental drugs)</a:t>
            </a:r>
            <a:endParaRPr lang="en-US" sz="2700" dirty="0"/>
          </a:p>
          <a:p>
            <a:pPr marL="514350" indent="-514350">
              <a:lnSpc>
                <a:spcPct val="90000"/>
              </a:lnSpc>
              <a:buFont typeface="Arial" pitchFamily="34" charset="0"/>
              <a:buAutoNum type="arabicPeriod"/>
            </a:pPr>
            <a:r>
              <a:rPr lang="en-US" sz="2700" dirty="0"/>
              <a:t>Sex Determination &amp; genetic counselling</a:t>
            </a:r>
          </a:p>
          <a:p>
            <a:pPr marL="514350" indent="-514350">
              <a:lnSpc>
                <a:spcPct val="90000"/>
              </a:lnSpc>
              <a:buFont typeface="Arial" pitchFamily="34" charset="0"/>
              <a:buAutoNum type="arabicPeriod"/>
            </a:pPr>
            <a:r>
              <a:rPr lang="en-GB" sz="2700" dirty="0"/>
              <a:t>Patient Confidentiality</a:t>
            </a:r>
          </a:p>
          <a:p>
            <a:pPr marL="514350" indent="-514350">
              <a:lnSpc>
                <a:spcPct val="90000"/>
              </a:lnSpc>
              <a:buFont typeface="Arial" pitchFamily="34" charset="0"/>
              <a:buAutoNum type="arabicPeriod"/>
            </a:pPr>
            <a:r>
              <a:rPr lang="en-US" sz="2700" dirty="0"/>
              <a:t>Artificial Intelligence</a:t>
            </a:r>
          </a:p>
          <a:p>
            <a:pPr marL="514350" indent="-514350">
              <a:lnSpc>
                <a:spcPct val="90000"/>
              </a:lnSpc>
              <a:buFont typeface="Arial" pitchFamily="34" charset="0"/>
              <a:buAutoNum type="arabicPeriod"/>
            </a:pPr>
            <a:endParaRPr lang="en-US" sz="27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1958" y="1233241"/>
            <a:ext cx="2430380" cy="4064628"/>
          </a:xfrm>
        </p:spPr>
        <p:txBody>
          <a:bodyPr>
            <a:normAutofit/>
          </a:bodyPr>
          <a:lstStyle/>
          <a:p>
            <a:pPr>
              <a:lnSpc>
                <a:spcPct val="90000"/>
              </a:lnSpc>
            </a:pPr>
            <a:r>
              <a:rPr lang="ar" dirty="0">
                <a:solidFill>
                  <a:srgbClr val="FFFFFF"/>
                </a:solidFill>
              </a:rPr>
              <a:t>أمثلة على المعضلات القانونية والأخلاقية الحالية</a:t>
            </a:r>
            <a:endParaRPr lang="en-US" dirty="0">
              <a:solidFill>
                <a:srgbClr val="FFFFFF"/>
              </a:solidFill>
            </a:endParaRPr>
          </a:p>
        </p:txBody>
      </p:sp>
      <p:sp>
        <p:nvSpPr>
          <p:cNvPr id="3" name="Content Placeholder 2"/>
          <p:cNvSpPr>
            <a:spLocks noGrp="1"/>
          </p:cNvSpPr>
          <p:nvPr>
            <p:ph idx="1"/>
          </p:nvPr>
        </p:nvSpPr>
        <p:spPr>
          <a:xfrm>
            <a:off x="4572000" y="820880"/>
            <a:ext cx="3943349" cy="4889350"/>
          </a:xfrm>
        </p:spPr>
        <p:txBody>
          <a:bodyPr anchor="t">
            <a:normAutofit lnSpcReduction="10000"/>
          </a:bodyPr>
          <a:lstStyle/>
          <a:p>
            <a:pPr marL="514350" indent="-514350">
              <a:lnSpc>
                <a:spcPct val="90000"/>
              </a:lnSpc>
              <a:buAutoNum type="arabicPeriod"/>
            </a:pPr>
            <a:r>
              <a:rPr lang="ar" sz="2700" dirty="0"/>
              <a:t>إجهاض</a:t>
            </a:r>
          </a:p>
          <a:p>
            <a:pPr marL="514350" indent="-514350">
              <a:lnSpc>
                <a:spcPct val="90000"/>
              </a:lnSpc>
              <a:buFont typeface="Arial" pitchFamily="34" charset="0"/>
              <a:buAutoNum type="arabicPeriod"/>
            </a:pPr>
            <a:r>
              <a:rPr lang="ar" sz="2700" dirty="0"/>
              <a:t>القتل الرحيم (القتل الرحيم)</a:t>
            </a:r>
          </a:p>
          <a:p>
            <a:pPr marL="514350" indent="-514350">
              <a:lnSpc>
                <a:spcPct val="90000"/>
              </a:lnSpc>
              <a:buFont typeface="Arial" pitchFamily="34" charset="0"/>
              <a:buAutoNum type="arabicPeriod"/>
            </a:pPr>
            <a:r>
              <a:rPr lang="ar" sz="2700" dirty="0"/>
              <a:t>التبرع بالأعضاء</a:t>
            </a:r>
          </a:p>
          <a:p>
            <a:pPr marL="514350" indent="-514350">
              <a:lnSpc>
                <a:spcPct val="90000"/>
              </a:lnSpc>
              <a:buFont typeface="Arial" pitchFamily="34" charset="0"/>
              <a:buAutoNum type="arabicPeriod"/>
            </a:pPr>
            <a:r>
              <a:rPr lang="ar" sz="2700" dirty="0"/>
              <a:t>البحث والمعالجة التجريبية ( الحق في تجربة الأدوية التجريبية)</a:t>
            </a:r>
            <a:endParaRPr lang="en-US" sz="2700" dirty="0"/>
          </a:p>
          <a:p>
            <a:pPr marL="514350" indent="-514350">
              <a:lnSpc>
                <a:spcPct val="90000"/>
              </a:lnSpc>
              <a:buFont typeface="Arial" pitchFamily="34" charset="0"/>
              <a:buAutoNum type="arabicPeriod"/>
            </a:pPr>
            <a:r>
              <a:rPr lang="ar" sz="2700" dirty="0"/>
              <a:t>الجنس والاستشارات الوراثية</a:t>
            </a:r>
          </a:p>
          <a:p>
            <a:pPr marL="514350" indent="-514350">
              <a:lnSpc>
                <a:spcPct val="90000"/>
              </a:lnSpc>
              <a:buFont typeface="Arial" pitchFamily="34" charset="0"/>
              <a:buAutoNum type="arabicPeriod"/>
            </a:pPr>
            <a:r>
              <a:rPr lang="ar" sz="2700" dirty="0"/>
              <a:t>سرية المريض</a:t>
            </a:r>
          </a:p>
          <a:p>
            <a:pPr marL="514350" indent="-514350">
              <a:lnSpc>
                <a:spcPct val="90000"/>
              </a:lnSpc>
              <a:buFont typeface="Arial" pitchFamily="34" charset="0"/>
              <a:buAutoNum type="arabicPeriod"/>
            </a:pPr>
            <a:r>
              <a:rPr lang="ar" sz="2700" dirty="0"/>
              <a:t>الذكاء الاصطناعي</a:t>
            </a:r>
          </a:p>
          <a:p>
            <a:pPr marL="514350" indent="-514350">
              <a:lnSpc>
                <a:spcPct val="90000"/>
              </a:lnSpc>
              <a:buFont typeface="Arial" pitchFamily="34" charset="0"/>
              <a:buAutoNum type="arabicPeriod"/>
            </a:pPr>
            <a:endParaRPr lang="en-US" sz="2700" dirty="0"/>
          </a:p>
        </p:txBody>
      </p:sp>
    </p:spTree>
    <p:extLst>
      <p:ext uri="{BB962C8B-B14F-4D97-AF65-F5344CB8AC3E}">
        <p14:creationId xmlns:p14="http://schemas.microsoft.com/office/powerpoint/2010/main" val="849894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6F9BAE10C0ED5488EDEFD03D09D607F" ma:contentTypeVersion="2" ma:contentTypeDescription="Create a new document." ma:contentTypeScope="" ma:versionID="2f94e754527fe78e1de30ed3cca51445">
  <xsd:schema xmlns:xsd="http://www.w3.org/2001/XMLSchema" xmlns:xs="http://www.w3.org/2001/XMLSchema" xmlns:p="http://schemas.microsoft.com/office/2006/metadata/properties" xmlns:ns2="fc516222-088f-486e-bbf3-ebdc6d995d82" targetNamespace="http://schemas.microsoft.com/office/2006/metadata/properties" ma:root="true" ma:fieldsID="a0dd503e1c4dc224bbdbf493c39156e8" ns2:_="">
    <xsd:import namespace="fc516222-088f-486e-bbf3-ebdc6d995d8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16222-088f-486e-bbf3-ebdc6d995d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B52676-607D-4F5A-9FB8-F60BF4D2CF51}">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95695C92-109A-4E82-8974-FE30E2C9C908}">
  <ds:schemaRefs>
    <ds:schemaRef ds:uri="http://schemas.microsoft.com/office/2006/metadata/contentType"/>
    <ds:schemaRef ds:uri="http://schemas.microsoft.com/office/2006/metadata/properties/metaAttributes"/>
    <ds:schemaRef ds:uri="http://www.w3.org/2000/xmlns/"/>
    <ds:schemaRef ds:uri="http://www.w3.org/2001/XMLSchema"/>
    <ds:schemaRef ds:uri="fc516222-088f-486e-bbf3-ebdc6d995d82"/>
  </ds:schemaRefs>
</ds:datastoreItem>
</file>

<file path=customXml/itemProps3.xml><?xml version="1.0" encoding="utf-8"?>
<ds:datastoreItem xmlns:ds="http://schemas.openxmlformats.org/officeDocument/2006/customXml" ds:itemID="{A32AA90B-3E01-4FC6-9589-69A4939B14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192</TotalTime>
  <Words>1616</Words>
  <Application>Microsoft Office PowerPoint</Application>
  <PresentationFormat>عرض على الشاشة (4:3)</PresentationFormat>
  <Paragraphs>235</Paragraphs>
  <Slides>64</Slides>
  <Notes>0</Notes>
  <HiddenSlides>0</HiddenSlides>
  <MMClips>0</MMClips>
  <ScaleCrop>false</ScaleCrop>
  <HeadingPairs>
    <vt:vector size="4" baseType="variant">
      <vt:variant>
        <vt:lpstr>نسق</vt:lpstr>
      </vt:variant>
      <vt:variant>
        <vt:i4>1</vt:i4>
      </vt:variant>
      <vt:variant>
        <vt:lpstr>عناوين الشرائح</vt:lpstr>
      </vt:variant>
      <vt:variant>
        <vt:i4>64</vt:i4>
      </vt:variant>
    </vt:vector>
  </HeadingPairs>
  <TitlesOfParts>
    <vt:vector size="65" baseType="lpstr">
      <vt:lpstr>Office Theme</vt:lpstr>
      <vt:lpstr>Legal and Ethical Issues in Healthcare</vt:lpstr>
      <vt:lpstr>Importance for the healthcare professional to understand legal and ethical issues</vt:lpstr>
      <vt:lpstr>أهمية فهم أخصائي الرعاية الصحية للقضايا القانونية والأخلاقية</vt:lpstr>
      <vt:lpstr>Importance for the healthcare professional to understand legal and ethical issues</vt:lpstr>
      <vt:lpstr>أهمية فهم أخصائي الرعاية الصحية للقضايا القانونية والأخلاقية</vt:lpstr>
      <vt:lpstr>Importance for the healthcare professional to understand legal and ethical issues</vt:lpstr>
      <vt:lpstr>أهمية فهم أخصائي الرعاية الصحية للقضايا القانونية والأخلاقية</vt:lpstr>
      <vt:lpstr>Examples of current legal and ethical dilemmas</vt:lpstr>
      <vt:lpstr>أمثلة على المعضلات القانونية والأخلاقية الحالية</vt:lpstr>
      <vt:lpstr>Medical Law and Ethics</vt:lpstr>
      <vt:lpstr>قانون وأخلاقيات الطب</vt:lpstr>
      <vt:lpstr> Ethical concepts </vt:lpstr>
      <vt:lpstr>  المفاهيم الأخلاقية </vt:lpstr>
      <vt:lpstr> Theoretical base of ethical decisions </vt:lpstr>
      <vt:lpstr>  القاعدة النظرية للقرارات الأخلاقية </vt:lpstr>
      <vt:lpstr>عرض تقديمي في PowerPoint</vt:lpstr>
      <vt:lpstr>عرض تقديمي في PowerPoint</vt:lpstr>
      <vt:lpstr>عرض تقديمي في PowerPoint</vt:lpstr>
      <vt:lpstr>عرض تقديمي في PowerPoint</vt:lpstr>
      <vt:lpstr>Ethical Principles</vt:lpstr>
      <vt:lpstr>المبادئ الأخلاقية</vt:lpstr>
      <vt:lpstr>عرض تقديمي في PowerPoint</vt:lpstr>
      <vt:lpstr>عرض تقديمي في PowerPoint</vt:lpstr>
      <vt:lpstr>Ethical principles</vt:lpstr>
      <vt:lpstr>المبادئ الأخلاقية</vt:lpstr>
      <vt:lpstr>عرض تقديمي في PowerPoint</vt:lpstr>
      <vt:lpstr>عرض تقديمي في PowerPoint</vt:lpstr>
      <vt:lpstr>Ethical principles</vt:lpstr>
      <vt:lpstr>المبادئ الأخلاقية</vt:lpstr>
      <vt:lpstr>Organizational ethics</vt:lpstr>
      <vt:lpstr>الأخلاق التنظيمية</vt:lpstr>
      <vt:lpstr>What organizational ethics issues are health care administrators facing? </vt:lpstr>
      <vt:lpstr>ما هي قضايا الأخلاقيات التنظيمية التي يواجهها مسؤولو الرعاية الصحية؟</vt:lpstr>
      <vt:lpstr>Unethical practices (Ajlouni et al 2015)</vt:lpstr>
      <vt:lpstr>الممارسات غير الأخلاقية ( عجلوني وآخرون 2015)</vt:lpstr>
      <vt:lpstr> Legal concepts </vt:lpstr>
      <vt:lpstr>  المفاهيم القانونية </vt:lpstr>
      <vt:lpstr>Laws</vt:lpstr>
      <vt:lpstr>القوانين</vt:lpstr>
      <vt:lpstr>Laws</vt:lpstr>
      <vt:lpstr>القوانين</vt:lpstr>
      <vt:lpstr>Intentional Torts</vt:lpstr>
      <vt:lpstr>الأضرار المتعمدة</vt:lpstr>
      <vt:lpstr>Unintentional Torts</vt:lpstr>
      <vt:lpstr>أضرار غير مقصودة</vt:lpstr>
      <vt:lpstr>Claims</vt:lpstr>
      <vt:lpstr>عرض تقديمي في PowerPoint</vt:lpstr>
      <vt:lpstr>عرض تقديمي في PowerPoint</vt:lpstr>
      <vt:lpstr>عرض تقديمي في PowerPoint</vt:lpstr>
      <vt:lpstr>عرض تقديمي في PowerPoint</vt:lpstr>
      <vt:lpstr>Contracts</vt:lpstr>
      <vt:lpstr>انكماش</vt:lpstr>
      <vt:lpstr>Contracts</vt:lpstr>
      <vt:lpstr>انكماش</vt:lpstr>
      <vt:lpstr>Other legal health documents</vt:lpstr>
      <vt:lpstr>مستندات صحية قانونية أخرى</vt:lpstr>
      <vt:lpstr>A case from Jordan </vt:lpstr>
      <vt:lpstr>حالة من الاردن</vt:lpstr>
      <vt:lpstr>عرض تقديمي في PowerPoint</vt:lpstr>
      <vt:lpstr>RIGHTS</vt:lpstr>
      <vt:lpstr>حقوق</vt:lpstr>
      <vt:lpstr>Responsibilities</vt:lpstr>
      <vt:lpstr>المسؤوليات</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and Ethical Issues in Healthcare</dc:title>
  <dc:creator>Judah, Hassan</dc:creator>
  <cp:lastModifiedBy>Batool Mohammad Abu Daij</cp:lastModifiedBy>
  <cp:revision>119</cp:revision>
  <dcterms:created xsi:type="dcterms:W3CDTF">2020-03-10T05:20:35Z</dcterms:created>
  <dcterms:modified xsi:type="dcterms:W3CDTF">2022-06-21T07:46:18Z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0x01010036F9BAE10C0ED5488EDEFD03D09D607F</vt:lpwstr>
  </property>
</Properties>
</file>