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33.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57" r:id="rId3"/>
    <p:sldId id="258" r:id="rId4"/>
    <p:sldId id="259" r:id="rId5"/>
    <p:sldId id="260" r:id="rId6"/>
    <p:sldId id="261" r:id="rId7"/>
    <p:sldId id="295" r:id="rId8"/>
    <p:sldId id="294" r:id="rId9"/>
    <p:sldId id="265" r:id="rId10"/>
    <p:sldId id="266" r:id="rId11"/>
    <p:sldId id="268" r:id="rId12"/>
    <p:sldId id="273" r:id="rId13"/>
    <p:sldId id="272" r:id="rId14"/>
    <p:sldId id="274" r:id="rId15"/>
    <p:sldId id="275" r:id="rId16"/>
    <p:sldId id="277" r:id="rId17"/>
    <p:sldId id="278" r:id="rId18"/>
    <p:sldId id="302" r:id="rId19"/>
    <p:sldId id="279" r:id="rId20"/>
    <p:sldId id="280" r:id="rId21"/>
    <p:sldId id="281" r:id="rId22"/>
    <p:sldId id="282" r:id="rId23"/>
    <p:sldId id="303" r:id="rId24"/>
    <p:sldId id="283" r:id="rId25"/>
    <p:sldId id="284" r:id="rId26"/>
    <p:sldId id="285" r:id="rId27"/>
    <p:sldId id="286" r:id="rId28"/>
    <p:sldId id="287" r:id="rId29"/>
    <p:sldId id="288" r:id="rId30"/>
    <p:sldId id="290" r:id="rId31"/>
    <p:sldId id="298" r:id="rId32"/>
    <p:sldId id="299" r:id="rId33"/>
    <p:sldId id="293" r:id="rId34"/>
    <p:sldId id="30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068" autoAdjust="0"/>
  </p:normalViewPr>
  <p:slideViewPr>
    <p:cSldViewPr>
      <p:cViewPr varScale="1">
        <p:scale>
          <a:sx n="65" d="100"/>
          <a:sy n="65" d="100"/>
        </p:scale>
        <p:origin x="-15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D7A9C-CC4E-443E-A437-C0149795531C}" type="datetimeFigureOut">
              <a:rPr lang="en-US" smtClean="0"/>
              <a:pPr/>
              <a:t>11/9/2021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47EEF3-65A4-4615-B087-1CE1458B6B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types of tissues include</a:t>
            </a:r>
          </a:p>
          <a:p>
            <a:r>
              <a:rPr lang="en-US" dirty="0" smtClean="0"/>
              <a:t> 1.hematopoietic cells in the bone marrow </a:t>
            </a:r>
          </a:p>
          <a:p>
            <a:r>
              <a:rPr lang="en-US" dirty="0" smtClean="0"/>
              <a:t>2. many surface epithelia, such as the basal layers of the </a:t>
            </a:r>
            <a:r>
              <a:rPr lang="en-US" dirty="0" err="1" smtClean="0"/>
              <a:t>squamous</a:t>
            </a:r>
            <a:r>
              <a:rPr lang="en-US" dirty="0" smtClean="0"/>
              <a:t> epithelia of the skin, oral cavity, vagina, and cervix</a:t>
            </a:r>
          </a:p>
          <a:p>
            <a:r>
              <a:rPr lang="en-US" dirty="0" smtClean="0"/>
              <a:t> 3.the </a:t>
            </a:r>
            <a:r>
              <a:rPr lang="en-US" dirty="0" err="1" smtClean="0"/>
              <a:t>cuboidal</a:t>
            </a:r>
            <a:r>
              <a:rPr lang="en-US" dirty="0" smtClean="0"/>
              <a:t> epithelia of the ducts draining exocrine organs (e.g., salivary glands, pancreas, </a:t>
            </a:r>
            <a:r>
              <a:rPr lang="en-US" dirty="0" err="1" smtClean="0"/>
              <a:t>biliary</a:t>
            </a:r>
            <a:r>
              <a:rPr lang="en-US" dirty="0" smtClean="0"/>
              <a:t> tract);</a:t>
            </a:r>
          </a:p>
          <a:p>
            <a:r>
              <a:rPr lang="en-US" dirty="0" smtClean="0"/>
              <a:t> 4.the columnar epithelium of the gastrointestinal tract, uterus, and fallopian tubes; </a:t>
            </a:r>
          </a:p>
          <a:p>
            <a:r>
              <a:rPr lang="en-US" dirty="0" smtClean="0"/>
              <a:t>5. the transitional epithelium of the urinary tract. </a:t>
            </a:r>
          </a:p>
          <a:p>
            <a:endParaRPr lang="en-US" dirty="0"/>
          </a:p>
        </p:txBody>
      </p:sp>
      <p:sp>
        <p:nvSpPr>
          <p:cNvPr id="4" name="Slide Number Placeholder 3"/>
          <p:cNvSpPr>
            <a:spLocks noGrp="1"/>
          </p:cNvSpPr>
          <p:nvPr>
            <p:ph type="sldNum" sz="quarter" idx="10"/>
          </p:nvPr>
        </p:nvSpPr>
        <p:spPr/>
        <p:txBody>
          <a:bodyPr/>
          <a:lstStyle/>
          <a:p>
            <a:fld id="{BA47EEF3-65A4-4615-B087-1CE1458B6BA6}"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tissues include: </a:t>
            </a:r>
          </a:p>
          <a:p>
            <a:pPr>
              <a:buFont typeface="Wingdings" pitchFamily="2" charset="2"/>
              <a:buChar char="Ø"/>
            </a:pPr>
            <a:r>
              <a:rPr lang="en-US" dirty="0" smtClean="0"/>
              <a:t>the parenchyma of most solid organs, such as liver, kidney, and pancreas.</a:t>
            </a:r>
          </a:p>
          <a:p>
            <a:pPr>
              <a:buFont typeface="Wingdings" pitchFamily="2" charset="2"/>
              <a:buChar char="Ø"/>
            </a:pPr>
            <a:r>
              <a:rPr lang="en-US" dirty="0" smtClean="0"/>
              <a:t> Endothelial cells, fibroblasts, and smooth muscle cells</a:t>
            </a:r>
          </a:p>
          <a:p>
            <a:endParaRPr lang="en-US" dirty="0"/>
          </a:p>
        </p:txBody>
      </p:sp>
      <p:sp>
        <p:nvSpPr>
          <p:cNvPr id="4" name="Slide Number Placeholder 3"/>
          <p:cNvSpPr>
            <a:spLocks noGrp="1"/>
          </p:cNvSpPr>
          <p:nvPr>
            <p:ph type="sldNum" sz="quarter" idx="10"/>
          </p:nvPr>
        </p:nvSpPr>
        <p:spPr/>
        <p:txBody>
          <a:bodyPr/>
          <a:lstStyle/>
          <a:p>
            <a:fld id="{BA47EEF3-65A4-4615-B087-1CE1458B6BA6}"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47EEF3-65A4-4615-B087-1CE1458B6BA6}"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dirty="0" smtClean="0"/>
              <a:t>Several growth factors Secreted by macrophages,  epithelial and </a:t>
            </a:r>
            <a:r>
              <a:rPr lang="en-US" dirty="0" err="1" smtClean="0"/>
              <a:t>stromal</a:t>
            </a:r>
            <a:r>
              <a:rPr lang="en-US" dirty="0" smtClean="0"/>
              <a:t> cells bind to ECM proteins and activate signaling pathways that  induce changes in gene expression and  drive cells through the cell cycle that lead</a:t>
            </a:r>
            <a:r>
              <a:rPr lang="en-US" baseline="0" dirty="0" smtClean="0"/>
              <a:t> to </a:t>
            </a:r>
            <a:r>
              <a:rPr lang="en-US" dirty="0" smtClean="0"/>
              <a:t> biosynthesis of molecules and organelles that are needed for cell division</a:t>
            </a:r>
          </a:p>
          <a:p>
            <a:endParaRPr lang="en-US" dirty="0"/>
          </a:p>
        </p:txBody>
      </p:sp>
      <p:sp>
        <p:nvSpPr>
          <p:cNvPr id="4" name="Slide Number Placeholder 3"/>
          <p:cNvSpPr>
            <a:spLocks noGrp="1"/>
          </p:cNvSpPr>
          <p:nvPr>
            <p:ph type="sldNum" sz="quarter" idx="10"/>
          </p:nvPr>
        </p:nvSpPr>
        <p:spPr/>
        <p:txBody>
          <a:bodyPr/>
          <a:lstStyle/>
          <a:p>
            <a:fld id="{BA47EEF3-65A4-4615-B087-1CE1458B6BA6}" type="slidenum">
              <a:rPr lang="en-US" smtClean="0"/>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47EEF3-65A4-4615-B087-1CE1458B6BA6}" type="slidenum">
              <a:rPr lang="en-US" smtClean="0"/>
              <a:pPr/>
              <a:t>24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Ø"/>
            </a:pPr>
            <a:r>
              <a:rPr lang="en-US" dirty="0" smtClean="0"/>
              <a:t>first intention (primary union), referring to epithelial regeneration with minimal scarring, as in well-apposed surgical incisions.</a:t>
            </a:r>
          </a:p>
          <a:p>
            <a:pPr>
              <a:buFont typeface="Wingdings" pitchFamily="2" charset="2"/>
              <a:buChar char="Ø"/>
            </a:pPr>
            <a:endParaRPr lang="en-US" dirty="0" smtClean="0"/>
          </a:p>
          <a:p>
            <a:pPr>
              <a:buFont typeface="Wingdings" pitchFamily="2" charset="2"/>
              <a:buChar char="Ø"/>
            </a:pPr>
            <a:r>
              <a:rPr lang="en-US" dirty="0" smtClean="0"/>
              <a:t> healing by second intention (secondary union), referring to larger wounds that heal by a combination of regeneration and scarring.</a:t>
            </a:r>
          </a:p>
          <a:p>
            <a:endParaRPr lang="en-US" dirty="0"/>
          </a:p>
        </p:txBody>
      </p:sp>
      <p:sp>
        <p:nvSpPr>
          <p:cNvPr id="4" name="Slide Number Placeholder 3"/>
          <p:cNvSpPr>
            <a:spLocks noGrp="1"/>
          </p:cNvSpPr>
          <p:nvPr>
            <p:ph type="sldNum" sz="quarter" idx="10"/>
          </p:nvPr>
        </p:nvSpPr>
        <p:spPr/>
        <p:txBody>
          <a:bodyPr/>
          <a:lstStyle/>
          <a:p>
            <a:fld id="{BA47EEF3-65A4-4615-B087-1CE1458B6BA6}"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6F9B8CD-342D-4579-98EC-A8FD6B7370E1}" type="datetimeFigureOut">
              <a:rPr lang="en-US" smtClean="0"/>
              <a:pPr/>
              <a:t>11/9/2021</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11/9/2021</a:t>
            </a:fld>
            <a:endParaRPr lang="en-US"/>
          </a:p>
        </p:txBody>
      </p:sp>
      <p:sp>
        <p:nvSpPr>
          <p:cNvPr id="9" name="Slide Number Placeholder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10" name="Footer Placeholder 9"/>
          <p:cNvSpPr>
            <a:spLocks noGrp="1"/>
          </p:cNvSpPr>
          <p:nvPr>
            <p:ph type="ftr" sz="quarter" idx="16"/>
          </p:nvPr>
        </p:nvSpPr>
        <p:spPr/>
        <p:txBody>
          <a:bodyPr rtlCol="0"/>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6F9B8CD-342D-4579-98EC-A8FD6B7370E1}" type="datetimeFigureOut">
              <a:rPr lang="en-US" smtClean="0"/>
              <a:pPr/>
              <a:t>11/9/2021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6F9B8CD-342D-4579-98EC-A8FD6B7370E1}"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6F9B8CD-342D-4579-98EC-A8FD6B7370E1}" type="datetimeFigureOut">
              <a:rPr lang="en-US" smtClean="0"/>
              <a:pPr/>
              <a:t>11/9/2021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11/9/2021</a:t>
            </a:fld>
            <a:endParaRPr lang="en-US"/>
          </a:p>
        </p:txBody>
      </p:sp>
      <p:sp>
        <p:nvSpPr>
          <p:cNvPr id="7" name="Slide Number Placeholder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11/9/2021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11/9/2021</a:t>
            </a:fld>
            <a:endParaRPr lang="en-US" dirty="0"/>
          </a:p>
        </p:txBody>
      </p:sp>
      <p:sp>
        <p:nvSpPr>
          <p:cNvPr id="22" name="Slide Number Placeholder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3" name="Footer Placeholder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11/9/2021</a:t>
            </a:fld>
            <a:endParaRPr lang="en-US"/>
          </a:p>
        </p:txBody>
      </p:sp>
      <p:sp>
        <p:nvSpPr>
          <p:cNvPr id="18" name="Slide Number Placeholder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1" name="Footer Placeholder 20"/>
          <p:cNvSpPr>
            <a:spLocks noGrp="1"/>
          </p:cNvSpPr>
          <p:nvPr>
            <p:ph type="ftr" sz="quarter" idx="12"/>
          </p:nvPr>
        </p:nvSpPr>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11/9/2021</a:t>
            </a:fld>
            <a:endParaRPr lang="en-US"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600200"/>
            <a:ext cx="6172200" cy="1894362"/>
          </a:xfrm>
        </p:spPr>
        <p:txBody>
          <a:bodyPr/>
          <a:lstStyle/>
          <a:p>
            <a:r>
              <a:rPr lang="en-US" dirty="0" smtClean="0"/>
              <a:t>TISSUE </a:t>
            </a:r>
            <a:r>
              <a:rPr lang="en-US" dirty="0" smtClean="0"/>
              <a:t>REPAIR 1</a:t>
            </a:r>
            <a:endParaRPr lang="en-US" dirty="0"/>
          </a:p>
        </p:txBody>
      </p:sp>
      <p:sp>
        <p:nvSpPr>
          <p:cNvPr id="3" name="Subtitle 2"/>
          <p:cNvSpPr>
            <a:spLocks noGrp="1"/>
          </p:cNvSpPr>
          <p:nvPr>
            <p:ph type="subTitle" idx="1"/>
          </p:nvPr>
        </p:nvSpPr>
        <p:spPr/>
        <p:txBody>
          <a:bodyPr>
            <a:normAutofit/>
          </a:bodyPr>
          <a:lstStyle/>
          <a:p>
            <a:pPr algn="r"/>
            <a:r>
              <a:rPr lang="en-US" sz="2000" dirty="0" err="1" smtClean="0"/>
              <a:t>Eman</a:t>
            </a:r>
            <a:r>
              <a:rPr lang="en-US" sz="2000" dirty="0" smtClean="0"/>
              <a:t> </a:t>
            </a:r>
            <a:r>
              <a:rPr lang="en-US" sz="2000" dirty="0" err="1" smtClean="0"/>
              <a:t>krieshan</a:t>
            </a:r>
            <a:r>
              <a:rPr lang="en-US" sz="2000" dirty="0" smtClean="0"/>
              <a:t>, M.D.</a:t>
            </a:r>
          </a:p>
          <a:p>
            <a:pPr algn="r"/>
            <a:r>
              <a:rPr lang="en-US" sz="2000" dirty="0" smtClean="0"/>
              <a:t>10-11-2021</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Ø"/>
            </a:pPr>
            <a:r>
              <a:rPr lang="en-US" u="sng" dirty="0" smtClean="0">
                <a:solidFill>
                  <a:srgbClr val="0070C0"/>
                </a:solidFill>
              </a:rPr>
              <a:t>3.permanent tissues</a:t>
            </a:r>
            <a:endParaRPr lang="en-US" u="sng" dirty="0">
              <a:solidFill>
                <a:srgbClr val="0070C0"/>
              </a:solidFill>
            </a:endParaRPr>
          </a:p>
        </p:txBody>
      </p:sp>
      <p:sp>
        <p:nvSpPr>
          <p:cNvPr id="3" name="Content Placeholder 2"/>
          <p:cNvSpPr>
            <a:spLocks noGrp="1"/>
          </p:cNvSpPr>
          <p:nvPr>
            <p:ph sz="quarter" idx="1"/>
          </p:nvPr>
        </p:nvSpPr>
        <p:spPr/>
        <p:txBody>
          <a:bodyPr/>
          <a:lstStyle/>
          <a:p>
            <a:r>
              <a:rPr lang="en-US" dirty="0" smtClean="0"/>
              <a:t>consist of terminally differentiated </a:t>
            </a:r>
            <a:r>
              <a:rPr lang="en-US" dirty="0" err="1" smtClean="0"/>
              <a:t>nonproliferative</a:t>
            </a:r>
            <a:r>
              <a:rPr lang="en-US" dirty="0" smtClean="0"/>
              <a:t> cells, such as the majority of neurons and cardiac muscle cells. </a:t>
            </a:r>
          </a:p>
          <a:p>
            <a:endParaRPr lang="en-US" dirty="0" smtClean="0"/>
          </a:p>
          <a:p>
            <a:r>
              <a:rPr lang="en-US" dirty="0" smtClean="0"/>
              <a:t>Injury to these tissues is irreversible and results in a scar, because the cells cannot regenerate.</a:t>
            </a:r>
          </a:p>
          <a:p>
            <a:endParaRPr lang="en-US" dirty="0" smtClean="0"/>
          </a:p>
          <a:p>
            <a:pPr>
              <a:buNone/>
            </a:pPr>
            <a:endParaRPr lang="en-US" dirty="0"/>
          </a:p>
        </p:txBody>
      </p:sp>
      <p:pic>
        <p:nvPicPr>
          <p:cNvPr id="31746" name="Picture 2" descr="Understanding Neurons&amp;#39; Role in the Nervous System"/>
          <p:cNvPicPr>
            <a:picLocks noChangeAspect="1" noChangeArrowheads="1"/>
          </p:cNvPicPr>
          <p:nvPr/>
        </p:nvPicPr>
        <p:blipFill>
          <a:blip r:embed="rId2" cstate="print"/>
          <a:srcRect/>
          <a:stretch>
            <a:fillRect/>
          </a:stretch>
        </p:blipFill>
        <p:spPr bwMode="auto">
          <a:xfrm>
            <a:off x="914400" y="4191000"/>
            <a:ext cx="3200400" cy="2400700"/>
          </a:xfrm>
          <a:prstGeom prst="rect">
            <a:avLst/>
          </a:prstGeom>
          <a:noFill/>
        </p:spPr>
      </p:pic>
      <p:pic>
        <p:nvPicPr>
          <p:cNvPr id="31748" name="Picture 4" descr="Cardiac Muscle | BioNinja"/>
          <p:cNvPicPr>
            <a:picLocks noChangeAspect="1" noChangeArrowheads="1"/>
          </p:cNvPicPr>
          <p:nvPr/>
        </p:nvPicPr>
        <p:blipFill>
          <a:blip r:embed="rId3"/>
          <a:srcRect l="53333" t="14815" b="11111"/>
          <a:stretch>
            <a:fillRect/>
          </a:stretch>
        </p:blipFill>
        <p:spPr bwMode="auto">
          <a:xfrm>
            <a:off x="4724400" y="4191000"/>
            <a:ext cx="3667125" cy="2286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7467600" cy="4873752"/>
          </a:xfrm>
        </p:spPr>
        <p:txBody>
          <a:bodyPr/>
          <a:lstStyle/>
          <a:p>
            <a:endParaRPr lang="en-US" dirty="0" smtClean="0"/>
          </a:p>
          <a:p>
            <a:endParaRPr lang="en-US" dirty="0" smtClean="0"/>
          </a:p>
          <a:p>
            <a:pPr>
              <a:buFont typeface="Wingdings" pitchFamily="2" charset="2"/>
              <a:buChar char="v"/>
            </a:pPr>
            <a:r>
              <a:rPr lang="en-US" dirty="0" smtClean="0">
                <a:solidFill>
                  <a:srgbClr val="FF0000"/>
                </a:solidFill>
              </a:rPr>
              <a:t>In </a:t>
            </a:r>
            <a:r>
              <a:rPr lang="en-US" dirty="0" smtClean="0">
                <a:solidFill>
                  <a:srgbClr val="FF0000"/>
                </a:solidFill>
              </a:rPr>
              <a:t>the process of regeneration, proliferation of residual cells is supplemented by development of mature cells from stem </a:t>
            </a:r>
            <a:r>
              <a:rPr lang="en-US" dirty="0" smtClean="0">
                <a:solidFill>
                  <a:srgbClr val="FF0000"/>
                </a:solidFill>
              </a:rPr>
              <a:t>cells</a:t>
            </a:r>
            <a:endParaRPr lang="en-US" dirty="0" smtClean="0">
              <a:solidFill>
                <a:srgbClr val="FF0000"/>
              </a:solidFill>
            </a:endParaRPr>
          </a:p>
        </p:txBody>
      </p:sp>
      <p:pic>
        <p:nvPicPr>
          <p:cNvPr id="1026" name="Picture 2" descr="What is a stem cell? | Facts | yourgenome.org"/>
          <p:cNvPicPr>
            <a:picLocks noChangeAspect="1" noChangeArrowheads="1"/>
          </p:cNvPicPr>
          <p:nvPr/>
        </p:nvPicPr>
        <p:blipFill>
          <a:blip r:embed="rId2" cstate="print"/>
          <a:srcRect/>
          <a:stretch>
            <a:fillRect/>
          </a:stretch>
        </p:blipFill>
        <p:spPr bwMode="auto">
          <a:xfrm>
            <a:off x="3886200" y="2256664"/>
            <a:ext cx="4849873" cy="443763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v"/>
            </a:pPr>
            <a:r>
              <a:rPr lang="en-US" dirty="0" smtClean="0"/>
              <a:t>Liver Regeneration</a:t>
            </a:r>
            <a:endParaRPr lang="en-US" dirty="0"/>
          </a:p>
        </p:txBody>
      </p:sp>
      <p:sp>
        <p:nvSpPr>
          <p:cNvPr id="3" name="Content Placeholder 2"/>
          <p:cNvSpPr>
            <a:spLocks noGrp="1"/>
          </p:cNvSpPr>
          <p:nvPr>
            <p:ph sz="quarter" idx="1"/>
          </p:nvPr>
        </p:nvSpPr>
        <p:spPr/>
        <p:txBody>
          <a:bodyPr/>
          <a:lstStyle/>
          <a:p>
            <a:r>
              <a:rPr lang="en-US" dirty="0" smtClean="0"/>
              <a:t>The human liver has a remarkable capacity to regenerate, as demonstrated by its growth after partial </a:t>
            </a:r>
            <a:r>
              <a:rPr lang="en-US" dirty="0" err="1" smtClean="0"/>
              <a:t>hepatectomy</a:t>
            </a:r>
            <a:r>
              <a:rPr lang="en-US" dirty="0" smtClean="0"/>
              <a:t>,</a:t>
            </a:r>
          </a:p>
          <a:p>
            <a:endParaRPr lang="en-US" dirty="0" smtClean="0"/>
          </a:p>
          <a:p>
            <a:r>
              <a:rPr lang="en-US" dirty="0" smtClean="0"/>
              <a:t>Regeneration of the liver occurs by two major mechanisms: </a:t>
            </a:r>
          </a:p>
          <a:p>
            <a:pPr>
              <a:buFont typeface="Wingdings" pitchFamily="2" charset="2"/>
              <a:buChar char="Ø"/>
            </a:pPr>
            <a:r>
              <a:rPr lang="en-US" dirty="0" smtClean="0"/>
              <a:t>proliferation of </a:t>
            </a:r>
            <a:r>
              <a:rPr lang="en-US" u="sng" dirty="0" smtClean="0">
                <a:solidFill>
                  <a:srgbClr val="FF0000"/>
                </a:solidFill>
              </a:rPr>
              <a:t>remaining </a:t>
            </a:r>
            <a:r>
              <a:rPr lang="en-US" u="sng" dirty="0" err="1" smtClean="0">
                <a:solidFill>
                  <a:srgbClr val="FF0000"/>
                </a:solidFill>
              </a:rPr>
              <a:t>hepatocytes</a:t>
            </a:r>
            <a:r>
              <a:rPr lang="en-US" u="sng" dirty="0" smtClean="0">
                <a:solidFill>
                  <a:srgbClr val="FF0000"/>
                </a:solidFill>
              </a:rPr>
              <a:t>. </a:t>
            </a:r>
            <a:endParaRPr lang="en-US" u="sng" dirty="0" smtClean="0">
              <a:solidFill>
                <a:srgbClr val="FF0000"/>
              </a:solidFill>
            </a:endParaRPr>
          </a:p>
          <a:p>
            <a:pPr>
              <a:buFont typeface="Wingdings" pitchFamily="2" charset="2"/>
              <a:buChar char="Ø"/>
            </a:pPr>
            <a:r>
              <a:rPr lang="en-US" dirty="0" smtClean="0"/>
              <a:t> repopulation from </a:t>
            </a:r>
            <a:r>
              <a:rPr lang="en-US" u="sng" dirty="0" smtClean="0">
                <a:solidFill>
                  <a:srgbClr val="FF0000"/>
                </a:solidFill>
              </a:rPr>
              <a:t>progenitor </a:t>
            </a:r>
            <a:r>
              <a:rPr lang="en-US" u="sng" dirty="0" smtClean="0">
                <a:solidFill>
                  <a:srgbClr val="FF0000"/>
                </a:solidFill>
              </a:rPr>
              <a:t>cells.</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7467600" cy="4873752"/>
          </a:xfrm>
        </p:spPr>
        <p:txBody>
          <a:bodyPr>
            <a:normAutofit/>
          </a:bodyPr>
          <a:lstStyle/>
          <a:p>
            <a:r>
              <a:rPr lang="en-US" u="sng" dirty="0" smtClean="0">
                <a:solidFill>
                  <a:srgbClr val="FF0000"/>
                </a:solidFill>
              </a:rPr>
              <a:t>Restoration</a:t>
            </a:r>
            <a:r>
              <a:rPr lang="en-US" dirty="0" smtClean="0"/>
              <a:t> of normal tissue architecture can occur only if the residual tissue is structurally </a:t>
            </a:r>
            <a:r>
              <a:rPr lang="en-US" dirty="0" smtClean="0"/>
              <a:t>intact.</a:t>
            </a:r>
          </a:p>
          <a:p>
            <a:r>
              <a:rPr lang="en-US" dirty="0" smtClean="0"/>
              <a:t>if </a:t>
            </a:r>
            <a:r>
              <a:rPr lang="en-US" dirty="0" smtClean="0"/>
              <a:t>the entire tissue is </a:t>
            </a:r>
            <a:r>
              <a:rPr lang="en-US" dirty="0" smtClean="0"/>
              <a:t>damaged, regeneration </a:t>
            </a:r>
            <a:r>
              <a:rPr lang="en-US" dirty="0" smtClean="0"/>
              <a:t>is incomplete and is accompanied by </a:t>
            </a:r>
            <a:r>
              <a:rPr lang="en-US" u="sng" dirty="0" smtClean="0">
                <a:solidFill>
                  <a:srgbClr val="FF0000"/>
                </a:solidFill>
              </a:rPr>
              <a:t>scarring.</a:t>
            </a:r>
            <a:r>
              <a:rPr lang="en-US" dirty="0" smtClean="0"/>
              <a:t> </a:t>
            </a:r>
          </a:p>
        </p:txBody>
      </p:sp>
      <p:pic>
        <p:nvPicPr>
          <p:cNvPr id="25602" name="Picture 2" descr="Accelerated carcinogenesis following liver resection in chronically  inflamed livers: A window of opportunity for treatment (Review)"/>
          <p:cNvPicPr>
            <a:picLocks noChangeAspect="1" noChangeArrowheads="1"/>
          </p:cNvPicPr>
          <p:nvPr/>
        </p:nvPicPr>
        <p:blipFill>
          <a:blip r:embed="rId2"/>
          <a:srcRect l="44389" b="39437"/>
          <a:stretch>
            <a:fillRect/>
          </a:stretch>
        </p:blipFill>
        <p:spPr bwMode="auto">
          <a:xfrm>
            <a:off x="533400" y="3276600"/>
            <a:ext cx="2819400" cy="2932464"/>
          </a:xfrm>
          <a:prstGeom prst="rect">
            <a:avLst/>
          </a:prstGeom>
          <a:noFill/>
        </p:spPr>
      </p:pic>
      <p:sp>
        <p:nvSpPr>
          <p:cNvPr id="5" name="Rectangle 4"/>
          <p:cNvSpPr/>
          <p:nvPr/>
        </p:nvSpPr>
        <p:spPr>
          <a:xfrm>
            <a:off x="838200" y="6248400"/>
            <a:ext cx="2850460" cy="369332"/>
          </a:xfrm>
          <a:prstGeom prst="rect">
            <a:avLst/>
          </a:prstGeom>
        </p:spPr>
        <p:txBody>
          <a:bodyPr wrap="none">
            <a:spAutoFit/>
          </a:bodyPr>
          <a:lstStyle/>
          <a:p>
            <a:r>
              <a:rPr lang="en-US" dirty="0" smtClean="0"/>
              <a:t>partial surgical resection</a:t>
            </a:r>
            <a:endParaRPr lang="en-US" dirty="0"/>
          </a:p>
        </p:txBody>
      </p:sp>
      <p:pic>
        <p:nvPicPr>
          <p:cNvPr id="25604" name="Picture 4" descr="Amoebic Liver abscess. Gross specimen of liver tissue with an abscess... |  Download Scientific Diagram"/>
          <p:cNvPicPr>
            <a:picLocks noChangeAspect="1" noChangeArrowheads="1"/>
          </p:cNvPicPr>
          <p:nvPr/>
        </p:nvPicPr>
        <p:blipFill>
          <a:blip r:embed="rId3"/>
          <a:srcRect/>
          <a:stretch>
            <a:fillRect/>
          </a:stretch>
        </p:blipFill>
        <p:spPr bwMode="auto">
          <a:xfrm>
            <a:off x="4038600" y="3429000"/>
            <a:ext cx="4191000" cy="2661313"/>
          </a:xfrm>
          <a:prstGeom prst="rect">
            <a:avLst/>
          </a:prstGeom>
          <a:noFill/>
        </p:spPr>
      </p:pic>
      <p:sp>
        <p:nvSpPr>
          <p:cNvPr id="7" name="Rectangle 6"/>
          <p:cNvSpPr/>
          <p:nvPr/>
        </p:nvSpPr>
        <p:spPr>
          <a:xfrm>
            <a:off x="5029200" y="6324600"/>
            <a:ext cx="1531188" cy="369332"/>
          </a:xfrm>
          <a:prstGeom prst="rect">
            <a:avLst/>
          </a:prstGeom>
        </p:spPr>
        <p:txBody>
          <a:bodyPr wrap="none">
            <a:spAutoFit/>
          </a:bodyPr>
          <a:lstStyle/>
          <a:p>
            <a:r>
              <a:rPr lang="en-US" dirty="0" smtClean="0"/>
              <a:t>liver abscess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7543800" cy="6169152"/>
          </a:xfrm>
        </p:spPr>
        <p:txBody>
          <a:bodyPr/>
          <a:lstStyle/>
          <a:p>
            <a:r>
              <a:rPr lang="en-US" u="sng" dirty="0" smtClean="0">
                <a:solidFill>
                  <a:srgbClr val="0070C0"/>
                </a:solidFill>
              </a:rPr>
              <a:t>1.Proliferation of </a:t>
            </a:r>
            <a:r>
              <a:rPr lang="en-US" u="sng" dirty="0" err="1" smtClean="0">
                <a:solidFill>
                  <a:srgbClr val="0070C0"/>
                </a:solidFill>
              </a:rPr>
              <a:t>hepatocytes</a:t>
            </a:r>
            <a:r>
              <a:rPr lang="en-US" u="sng" dirty="0" smtClean="0">
                <a:solidFill>
                  <a:srgbClr val="0070C0"/>
                </a:solidFill>
              </a:rPr>
              <a:t> following partial </a:t>
            </a:r>
            <a:r>
              <a:rPr lang="en-US" u="sng" dirty="0" err="1" smtClean="0">
                <a:solidFill>
                  <a:srgbClr val="0070C0"/>
                </a:solidFill>
              </a:rPr>
              <a:t>hepatectomy</a:t>
            </a:r>
            <a:r>
              <a:rPr lang="en-US" dirty="0" smtClean="0"/>
              <a:t>.</a:t>
            </a:r>
          </a:p>
          <a:p>
            <a:endParaRPr lang="en-US" dirty="0" smtClean="0"/>
          </a:p>
          <a:p>
            <a:r>
              <a:rPr lang="en-US" dirty="0" smtClean="0"/>
              <a:t> In humans, resection of up to 90% of the liver can be corrected by proliferation of the residual </a:t>
            </a:r>
            <a:r>
              <a:rPr lang="en-US" dirty="0" err="1" smtClean="0"/>
              <a:t>hepatocytes</a:t>
            </a:r>
            <a:r>
              <a:rPr lang="en-US" dirty="0" smtClean="0"/>
              <a:t>. </a:t>
            </a:r>
          </a:p>
          <a:p>
            <a:endParaRPr lang="en-US" dirty="0" smtClean="0"/>
          </a:p>
          <a:p>
            <a:r>
              <a:rPr lang="en-US" dirty="0" smtClean="0"/>
              <a:t>This process is driven by </a:t>
            </a:r>
          </a:p>
          <a:p>
            <a:pPr>
              <a:buFont typeface="Wingdings" pitchFamily="2" charset="2"/>
              <a:buChar char="Ø"/>
            </a:pPr>
            <a:r>
              <a:rPr lang="en-US" sz="2000" dirty="0" smtClean="0"/>
              <a:t>cytokines such </a:t>
            </a:r>
            <a:r>
              <a:rPr lang="en-US" sz="2000" dirty="0" smtClean="0">
                <a:solidFill>
                  <a:srgbClr val="0070C0"/>
                </a:solidFill>
              </a:rPr>
              <a:t>as </a:t>
            </a:r>
            <a:r>
              <a:rPr lang="en-US" sz="2000" u="sng" dirty="0" smtClean="0">
                <a:solidFill>
                  <a:srgbClr val="0070C0"/>
                </a:solidFill>
              </a:rPr>
              <a:t>IL-6</a:t>
            </a:r>
            <a:r>
              <a:rPr lang="en-US" sz="2000" dirty="0" smtClean="0">
                <a:solidFill>
                  <a:srgbClr val="0070C0"/>
                </a:solidFill>
              </a:rPr>
              <a:t> </a:t>
            </a:r>
            <a:r>
              <a:rPr lang="en-US" sz="2000" dirty="0" smtClean="0"/>
              <a:t>produced by </a:t>
            </a:r>
            <a:r>
              <a:rPr lang="en-US" sz="2000" dirty="0" err="1" smtClean="0"/>
              <a:t>Kupffer</a:t>
            </a:r>
            <a:r>
              <a:rPr lang="en-US" sz="2000" dirty="0" smtClean="0"/>
              <a:t> cells,</a:t>
            </a:r>
          </a:p>
          <a:p>
            <a:pPr>
              <a:buFont typeface="Wingdings" pitchFamily="2" charset="2"/>
              <a:buChar char="Ø"/>
            </a:pPr>
            <a:r>
              <a:rPr lang="en-US" sz="2000" dirty="0" smtClean="0"/>
              <a:t> </a:t>
            </a:r>
            <a:r>
              <a:rPr lang="en-US" sz="2000" dirty="0" err="1" smtClean="0"/>
              <a:t>hepatocyte</a:t>
            </a:r>
            <a:r>
              <a:rPr lang="en-US" sz="2000" dirty="0" smtClean="0"/>
              <a:t> growth factor </a:t>
            </a:r>
            <a:r>
              <a:rPr lang="en-US" sz="2000" u="sng" dirty="0" smtClean="0">
                <a:solidFill>
                  <a:srgbClr val="0070C0"/>
                </a:solidFill>
              </a:rPr>
              <a:t>(HGF) </a:t>
            </a:r>
            <a:r>
              <a:rPr lang="en-US" sz="2000" dirty="0" smtClean="0"/>
              <a:t>produced by many cell types.</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r>
              <a:rPr lang="en-US" u="sng" dirty="0" smtClean="0">
                <a:solidFill>
                  <a:srgbClr val="0070C0"/>
                </a:solidFill>
              </a:rPr>
              <a:t>2.Liver regeneration from progenitor cells.</a:t>
            </a:r>
          </a:p>
          <a:p>
            <a:endParaRPr lang="en-US" u="sng" dirty="0" smtClean="0">
              <a:solidFill>
                <a:srgbClr val="0070C0"/>
              </a:solidFill>
            </a:endParaRPr>
          </a:p>
          <a:p>
            <a:r>
              <a:rPr lang="en-US" dirty="0" smtClean="0"/>
              <a:t> In situations in which the proliferative capacity of </a:t>
            </a:r>
            <a:r>
              <a:rPr lang="en-US" dirty="0" err="1" smtClean="0"/>
              <a:t>hepatocytes</a:t>
            </a:r>
            <a:r>
              <a:rPr lang="en-US" dirty="0" smtClean="0"/>
              <a:t> is </a:t>
            </a:r>
            <a:r>
              <a:rPr lang="en-US" dirty="0" smtClean="0"/>
              <a:t>impaired, </a:t>
            </a:r>
            <a:r>
              <a:rPr lang="en-US" dirty="0" smtClean="0"/>
              <a:t>progenitor cells in the liver contribute to repopulation, such as:</a:t>
            </a:r>
          </a:p>
          <a:p>
            <a:endParaRPr lang="en-US" dirty="0" smtClean="0"/>
          </a:p>
          <a:p>
            <a:pPr>
              <a:buFont typeface="Wingdings" pitchFamily="2" charset="2"/>
              <a:buChar char="§"/>
            </a:pPr>
            <a:r>
              <a:rPr lang="en-US" dirty="0" smtClean="0"/>
              <a:t> after chronic liver injury.</a:t>
            </a:r>
          </a:p>
          <a:p>
            <a:pPr>
              <a:buFont typeface="Wingdings" pitchFamily="2" charset="2"/>
              <a:buChar char="§"/>
            </a:pPr>
            <a:r>
              <a:rPr lang="en-US" dirty="0" smtClean="0"/>
              <a:t> inflammation. </a:t>
            </a:r>
          </a:p>
          <a:p>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Repair by Scarring</a:t>
            </a:r>
            <a:endParaRPr lang="en-US" dirty="0"/>
          </a:p>
        </p:txBody>
      </p:sp>
      <p:sp>
        <p:nvSpPr>
          <p:cNvPr id="3" name="Content Placeholder 2"/>
          <p:cNvSpPr>
            <a:spLocks noGrp="1"/>
          </p:cNvSpPr>
          <p:nvPr>
            <p:ph sz="quarter" idx="1"/>
          </p:nvPr>
        </p:nvSpPr>
        <p:spPr/>
        <p:txBody>
          <a:bodyPr/>
          <a:lstStyle/>
          <a:p>
            <a:r>
              <a:rPr lang="en-US" dirty="0" smtClean="0"/>
              <a:t>if repair cannot be accomplished by regeneration alone, it occurs by:</a:t>
            </a:r>
          </a:p>
          <a:p>
            <a:endParaRPr lang="en-US" dirty="0" smtClean="0"/>
          </a:p>
          <a:p>
            <a:pPr>
              <a:buFont typeface="Wingdings" pitchFamily="2" charset="2"/>
              <a:buChar char="v"/>
            </a:pPr>
            <a:r>
              <a:rPr lang="en-US" dirty="0" smtClean="0"/>
              <a:t> replacement of the injured cells with connective tissue, leading to the formation of </a:t>
            </a:r>
            <a:r>
              <a:rPr lang="en-US" u="sng" dirty="0" smtClean="0">
                <a:solidFill>
                  <a:srgbClr val="FF0000"/>
                </a:solidFill>
              </a:rPr>
              <a:t>a scar,</a:t>
            </a:r>
          </a:p>
          <a:p>
            <a:pPr>
              <a:buFont typeface="Wingdings" pitchFamily="2" charset="2"/>
              <a:buChar char="v"/>
            </a:pPr>
            <a:r>
              <a:rPr lang="en-US" dirty="0" smtClean="0"/>
              <a:t> or by a </a:t>
            </a:r>
            <a:r>
              <a:rPr lang="en-US" u="sng" dirty="0" smtClean="0">
                <a:solidFill>
                  <a:srgbClr val="FF0000"/>
                </a:solidFill>
              </a:rPr>
              <a:t>combination</a:t>
            </a:r>
            <a:r>
              <a:rPr lang="en-US" dirty="0" smtClean="0"/>
              <a:t> of regeneration of some </a:t>
            </a:r>
            <a:r>
              <a:rPr lang="en-US" u="sng" dirty="0" smtClean="0">
                <a:solidFill>
                  <a:srgbClr val="FF0000"/>
                </a:solidFill>
              </a:rPr>
              <a:t>residual cells </a:t>
            </a:r>
            <a:r>
              <a:rPr lang="en-US" dirty="0" smtClean="0"/>
              <a:t>and </a:t>
            </a:r>
            <a:r>
              <a:rPr lang="en-US" u="sng" dirty="0" smtClean="0">
                <a:solidFill>
                  <a:srgbClr val="FF0000"/>
                </a:solidFill>
              </a:rPr>
              <a:t>scar formation</a:t>
            </a:r>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7620000" cy="6169152"/>
          </a:xfrm>
        </p:spPr>
        <p:txBody>
          <a:bodyPr/>
          <a:lstStyle/>
          <a:p>
            <a:r>
              <a:rPr lang="en-US" dirty="0" smtClean="0"/>
              <a:t>The term scar is most </a:t>
            </a:r>
            <a:r>
              <a:rPr lang="en-US" dirty="0" smtClean="0"/>
              <a:t>used </a:t>
            </a:r>
            <a:r>
              <a:rPr lang="en-US" dirty="0" smtClean="0"/>
              <a:t>in connection to wound healing in the skin.</a:t>
            </a:r>
          </a:p>
          <a:p>
            <a:r>
              <a:rPr lang="en-US" dirty="0" smtClean="0"/>
              <a:t> Replacement of </a:t>
            </a:r>
            <a:r>
              <a:rPr lang="en-US" dirty="0" err="1" smtClean="0"/>
              <a:t>parenchymal</a:t>
            </a:r>
            <a:r>
              <a:rPr lang="en-US" dirty="0" smtClean="0"/>
              <a:t> cells in any tissue by collagen, as in the heart after myocardial infarction.</a:t>
            </a:r>
            <a:endParaRPr lang="en-US" dirty="0"/>
          </a:p>
        </p:txBody>
      </p:sp>
      <p:pic>
        <p:nvPicPr>
          <p:cNvPr id="37890" name="Picture 2" descr="Heart attack scars, post-mortem - Stock Image - C002/2944 - Science Photo  Library"/>
          <p:cNvPicPr>
            <a:picLocks noChangeAspect="1" noChangeArrowheads="1"/>
          </p:cNvPicPr>
          <p:nvPr/>
        </p:nvPicPr>
        <p:blipFill>
          <a:blip r:embed="rId2"/>
          <a:srcRect/>
          <a:stretch>
            <a:fillRect/>
          </a:stretch>
        </p:blipFill>
        <p:spPr bwMode="auto">
          <a:xfrm>
            <a:off x="4724400" y="2895600"/>
            <a:ext cx="4132881" cy="2743200"/>
          </a:xfrm>
          <a:prstGeom prst="rect">
            <a:avLst/>
          </a:prstGeom>
          <a:noFill/>
        </p:spPr>
      </p:pic>
      <p:pic>
        <p:nvPicPr>
          <p:cNvPr id="5" name="Picture 2" descr="Cell type responsible for scarring, skin-cancer growth identified | News  Center | Stanford Medicine"/>
          <p:cNvPicPr>
            <a:picLocks noChangeAspect="1" noChangeArrowheads="1"/>
          </p:cNvPicPr>
          <p:nvPr/>
        </p:nvPicPr>
        <p:blipFill>
          <a:blip r:embed="rId3" cstate="print"/>
          <a:srcRect/>
          <a:stretch>
            <a:fillRect/>
          </a:stretch>
        </p:blipFill>
        <p:spPr bwMode="auto">
          <a:xfrm>
            <a:off x="381001" y="2819400"/>
            <a:ext cx="3962400" cy="283311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a:stretch>
            <a:fillRect/>
          </a:stretch>
        </p:blipFill>
        <p:spPr bwMode="auto">
          <a:xfrm>
            <a:off x="304800" y="838200"/>
            <a:ext cx="8617744" cy="470058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Scar Formation</a:t>
            </a:r>
            <a:endParaRPr lang="en-US" dirty="0"/>
          </a:p>
        </p:txBody>
      </p:sp>
      <p:sp>
        <p:nvSpPr>
          <p:cNvPr id="3" name="Content Placeholder 2"/>
          <p:cNvSpPr>
            <a:spLocks noGrp="1"/>
          </p:cNvSpPr>
          <p:nvPr>
            <p:ph sz="quarter" idx="1"/>
          </p:nvPr>
        </p:nvSpPr>
        <p:spPr/>
        <p:txBody>
          <a:bodyPr/>
          <a:lstStyle/>
          <a:p>
            <a:r>
              <a:rPr lang="en-US" dirty="0" smtClean="0"/>
              <a:t>1. Within minutes after injury, a </a:t>
            </a:r>
            <a:r>
              <a:rPr lang="en-US" dirty="0" err="1" smtClean="0"/>
              <a:t>hemostatic</a:t>
            </a:r>
            <a:r>
              <a:rPr lang="en-US" dirty="0" smtClean="0"/>
              <a:t> plug comprised of platelets is formed:</a:t>
            </a:r>
          </a:p>
          <a:p>
            <a:endParaRPr lang="en-US" dirty="0" smtClean="0"/>
          </a:p>
          <a:p>
            <a:pPr>
              <a:buFont typeface="Wingdings" pitchFamily="2" charset="2"/>
              <a:buChar char="v"/>
            </a:pPr>
            <a:r>
              <a:rPr lang="en-US" dirty="0" smtClean="0"/>
              <a:t>stops bleeding .</a:t>
            </a:r>
          </a:p>
          <a:p>
            <a:pPr>
              <a:buFont typeface="Wingdings" pitchFamily="2" charset="2"/>
              <a:buChar char="v"/>
            </a:pPr>
            <a:r>
              <a:rPr lang="en-US" dirty="0" smtClean="0"/>
              <a:t> provides a scaffold for infiltrating inflammatory cells.</a:t>
            </a:r>
            <a:endParaRPr lang="en-US" dirty="0"/>
          </a:p>
        </p:txBody>
      </p:sp>
      <p:pic>
        <p:nvPicPr>
          <p:cNvPr id="38914" name="Picture 2" descr="Anatomy and Physiology - ppt video online download"/>
          <p:cNvPicPr>
            <a:picLocks noChangeAspect="1" noChangeArrowheads="1"/>
          </p:cNvPicPr>
          <p:nvPr/>
        </p:nvPicPr>
        <p:blipFill>
          <a:blip r:embed="rId2"/>
          <a:srcRect l="58333" t="5556" r="4167" b="50000"/>
          <a:stretch>
            <a:fillRect/>
          </a:stretch>
        </p:blipFill>
        <p:spPr bwMode="auto">
          <a:xfrm>
            <a:off x="5334000" y="3810000"/>
            <a:ext cx="3429000" cy="304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7467600" cy="4873752"/>
          </a:xfrm>
        </p:spPr>
        <p:txBody>
          <a:bodyPr/>
          <a:lstStyle/>
          <a:p>
            <a:r>
              <a:rPr lang="en-US" dirty="0" smtClean="0"/>
              <a:t>T</a:t>
            </a:r>
            <a:r>
              <a:rPr lang="en-US" dirty="0" smtClean="0"/>
              <a:t>he </a:t>
            </a:r>
            <a:r>
              <a:rPr lang="en-US" dirty="0" smtClean="0"/>
              <a:t>ability </a:t>
            </a:r>
            <a:r>
              <a:rPr lang="en-US" dirty="0" smtClean="0"/>
              <a:t>of an organism </a:t>
            </a:r>
            <a:r>
              <a:rPr lang="en-US" dirty="0" smtClean="0"/>
              <a:t> to </a:t>
            </a:r>
            <a:r>
              <a:rPr lang="en-US" dirty="0" smtClean="0"/>
              <a:t>repair the damage caused by toxic insults and </a:t>
            </a:r>
            <a:r>
              <a:rPr lang="en-US" dirty="0" smtClean="0"/>
              <a:t>inflammation is </a:t>
            </a:r>
            <a:r>
              <a:rPr lang="en-US" dirty="0" smtClean="0"/>
              <a:t>critical </a:t>
            </a:r>
            <a:r>
              <a:rPr lang="en-US" dirty="0" smtClean="0"/>
              <a:t>to the survival . </a:t>
            </a:r>
            <a:r>
              <a:rPr lang="en-US" dirty="0" smtClean="0"/>
              <a:t>In fact, the inflammatory response to microbes and injured tissues not only serves to eliminate these dangers but also sets into motion the process of </a:t>
            </a:r>
            <a:r>
              <a:rPr lang="en-US" dirty="0" smtClean="0"/>
              <a:t>repair.</a:t>
            </a:r>
            <a:endParaRPr lang="en-US" dirty="0"/>
          </a:p>
        </p:txBody>
      </p:sp>
      <p:pic>
        <p:nvPicPr>
          <p:cNvPr id="41986" name="Picture 2" descr="Wound Healing: Hydrogel‐Based Multifunctional Dressing Combining  Magnetothermally Responsive Drug Delivery and Stem Cell Therapy for  Enhanced Wound Healing (Adv. Therap. 9/2020) - Zhang - 2020 - Advanced  Therapeutics - Wiley Online Library"/>
          <p:cNvPicPr>
            <a:picLocks noChangeAspect="1" noChangeArrowheads="1"/>
          </p:cNvPicPr>
          <p:nvPr/>
        </p:nvPicPr>
        <p:blipFill>
          <a:blip r:embed="rId2" cstate="print"/>
          <a:srcRect t="31017" b="2759"/>
          <a:stretch>
            <a:fillRect/>
          </a:stretch>
        </p:blipFill>
        <p:spPr bwMode="auto">
          <a:xfrm>
            <a:off x="4724400" y="3352800"/>
            <a:ext cx="3763739" cy="3276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924800" cy="6169152"/>
          </a:xfrm>
        </p:spPr>
        <p:txBody>
          <a:bodyPr/>
          <a:lstStyle/>
          <a:p>
            <a:r>
              <a:rPr lang="en-US" dirty="0" smtClean="0"/>
              <a:t>2.Inflammation:</a:t>
            </a:r>
          </a:p>
          <a:p>
            <a:endParaRPr lang="en-US" dirty="0" smtClean="0"/>
          </a:p>
          <a:p>
            <a:r>
              <a:rPr lang="en-US" dirty="0" smtClean="0"/>
              <a:t> Include acute and chronic inflammatory responses.</a:t>
            </a:r>
          </a:p>
          <a:p>
            <a:pPr>
              <a:buFont typeface="Courier New" pitchFamily="49" charset="0"/>
              <a:buChar char="o"/>
            </a:pPr>
            <a:r>
              <a:rPr lang="en-US" dirty="0" smtClean="0"/>
              <a:t>T</a:t>
            </a:r>
            <a:r>
              <a:rPr lang="en-US" dirty="0" smtClean="0"/>
              <a:t>he </a:t>
            </a:r>
            <a:r>
              <a:rPr lang="en-US" dirty="0" smtClean="0"/>
              <a:t>inflammatory </a:t>
            </a:r>
            <a:r>
              <a:rPr lang="en-US" dirty="0" smtClean="0"/>
              <a:t>cells:</a:t>
            </a:r>
          </a:p>
          <a:p>
            <a:pPr>
              <a:buFont typeface="Wingdings" pitchFamily="2" charset="2"/>
              <a:buChar char="Ø"/>
            </a:pPr>
            <a:r>
              <a:rPr lang="en-US" dirty="0" smtClean="0"/>
              <a:t> </a:t>
            </a:r>
            <a:r>
              <a:rPr lang="en-US" dirty="0" smtClean="0"/>
              <a:t>eliminate the offending </a:t>
            </a:r>
            <a:r>
              <a:rPr lang="en-US" dirty="0" smtClean="0"/>
              <a:t>agents</a:t>
            </a:r>
          </a:p>
          <a:p>
            <a:pPr>
              <a:buFont typeface="Wingdings" pitchFamily="2" charset="2"/>
              <a:buChar char="Ø"/>
            </a:pPr>
            <a:r>
              <a:rPr lang="en-US" dirty="0" smtClean="0"/>
              <a:t> clear </a:t>
            </a:r>
            <a:r>
              <a:rPr lang="en-US" dirty="0" smtClean="0"/>
              <a:t>the debris</a:t>
            </a:r>
            <a:endParaRPr lang="en-US" dirty="0"/>
          </a:p>
        </p:txBody>
      </p:sp>
      <p:sp>
        <p:nvSpPr>
          <p:cNvPr id="16386" name="AutoShape 2" descr="Mechanisms of tissue repa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88" name="Picture 4" descr="Wound repair and regeneration | Nature"/>
          <p:cNvPicPr>
            <a:picLocks noChangeAspect="1" noChangeArrowheads="1"/>
          </p:cNvPicPr>
          <p:nvPr/>
        </p:nvPicPr>
        <p:blipFill>
          <a:blip r:embed="rId2"/>
          <a:srcRect b="63066"/>
          <a:stretch>
            <a:fillRect/>
          </a:stretch>
        </p:blipFill>
        <p:spPr bwMode="auto">
          <a:xfrm>
            <a:off x="1905000" y="3124200"/>
            <a:ext cx="4953000" cy="338678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7620000" cy="5711952"/>
          </a:xfrm>
        </p:spPr>
        <p:txBody>
          <a:bodyPr/>
          <a:lstStyle/>
          <a:p>
            <a:r>
              <a:rPr lang="en-US" u="sng" dirty="0" smtClean="0">
                <a:solidFill>
                  <a:srgbClr val="00B0F0"/>
                </a:solidFill>
              </a:rPr>
              <a:t>Macrophages are the central cellular players in the repair process:</a:t>
            </a:r>
          </a:p>
          <a:p>
            <a:endParaRPr lang="en-US" dirty="0" smtClean="0"/>
          </a:p>
          <a:p>
            <a:pPr>
              <a:buFont typeface="Wingdings" pitchFamily="2" charset="2"/>
              <a:buChar char="Ø"/>
            </a:pPr>
            <a:r>
              <a:rPr lang="en-US" dirty="0" smtClean="0"/>
              <a:t>M1 macrophages </a:t>
            </a:r>
            <a:r>
              <a:rPr lang="en-US" dirty="0" smtClean="0"/>
              <a:t>:</a:t>
            </a:r>
          </a:p>
          <a:p>
            <a:pPr marL="457200" indent="-457200">
              <a:buFont typeface="Arial" pitchFamily="34" charset="0"/>
              <a:buChar char="•"/>
            </a:pPr>
            <a:r>
              <a:rPr lang="en-US" dirty="0" smtClean="0"/>
              <a:t>clear </a:t>
            </a:r>
            <a:r>
              <a:rPr lang="en-US" dirty="0" smtClean="0"/>
              <a:t>microbes and necrotic tissue and promote inflammation </a:t>
            </a:r>
            <a:r>
              <a:rPr lang="en-US" dirty="0" smtClean="0"/>
              <a:t>.</a:t>
            </a:r>
            <a:endParaRPr lang="en-US" dirty="0" smtClean="0"/>
          </a:p>
          <a:p>
            <a:pPr>
              <a:buFont typeface="Wingdings" pitchFamily="2" charset="2"/>
              <a:buChar char="Ø"/>
            </a:pPr>
            <a:r>
              <a:rPr lang="en-US" dirty="0" smtClean="0"/>
              <a:t> M2 </a:t>
            </a:r>
            <a:r>
              <a:rPr lang="en-US" dirty="0" smtClean="0"/>
              <a:t>macrophages:</a:t>
            </a:r>
          </a:p>
          <a:p>
            <a:pPr>
              <a:buFont typeface="Arial" pitchFamily="34" charset="0"/>
              <a:buChar char="•"/>
            </a:pPr>
            <a:r>
              <a:rPr lang="en-US" dirty="0" smtClean="0"/>
              <a:t> </a:t>
            </a:r>
            <a:r>
              <a:rPr lang="en-US" dirty="0" smtClean="0"/>
              <a:t>produce growth factors that stimulate the proliferation of many cell types in the next stage of </a:t>
            </a:r>
            <a:r>
              <a:rPr lang="en-US" u="sng" dirty="0" smtClean="0">
                <a:solidFill>
                  <a:srgbClr val="FF0000"/>
                </a:solidFill>
              </a:rPr>
              <a:t>repair.</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848600" cy="6169152"/>
          </a:xfrm>
        </p:spPr>
        <p:txBody>
          <a:bodyPr/>
          <a:lstStyle/>
          <a:p>
            <a:r>
              <a:rPr lang="en-US" u="sng" dirty="0" smtClean="0">
                <a:solidFill>
                  <a:srgbClr val="0070C0"/>
                </a:solidFill>
              </a:rPr>
              <a:t>3.Cell proliferation. </a:t>
            </a:r>
          </a:p>
          <a:p>
            <a:r>
              <a:rPr lang="en-US" dirty="0" smtClean="0"/>
              <a:t>In the next stage, which takes up to </a:t>
            </a:r>
            <a:r>
              <a:rPr lang="en-US" u="sng" dirty="0" smtClean="0">
                <a:solidFill>
                  <a:srgbClr val="FF0000"/>
                </a:solidFill>
              </a:rPr>
              <a:t>10 days</a:t>
            </a:r>
            <a:r>
              <a:rPr lang="en-US" dirty="0" smtClean="0"/>
              <a:t>, several cell types migrate to close the now-clean </a:t>
            </a:r>
            <a:r>
              <a:rPr lang="en-US" dirty="0" smtClean="0"/>
              <a:t>wound, </a:t>
            </a:r>
            <a:r>
              <a:rPr lang="en-US" dirty="0" smtClean="0"/>
              <a:t>including :</a:t>
            </a:r>
          </a:p>
          <a:p>
            <a:endParaRPr lang="en-US" dirty="0" smtClean="0"/>
          </a:p>
          <a:p>
            <a:pPr>
              <a:buFont typeface="Wingdings" pitchFamily="2" charset="2"/>
              <a:buChar char="Ø"/>
            </a:pPr>
            <a:r>
              <a:rPr lang="en-US" u="sng" dirty="0" smtClean="0">
                <a:solidFill>
                  <a:srgbClr val="00B050"/>
                </a:solidFill>
              </a:rPr>
              <a:t>E</a:t>
            </a:r>
            <a:r>
              <a:rPr lang="en-US" u="sng" dirty="0" smtClean="0">
                <a:solidFill>
                  <a:srgbClr val="00B050"/>
                </a:solidFill>
              </a:rPr>
              <a:t>pithelial </a:t>
            </a:r>
            <a:r>
              <a:rPr lang="en-US" u="sng" dirty="0" smtClean="0">
                <a:solidFill>
                  <a:srgbClr val="00B050"/>
                </a:solidFill>
              </a:rPr>
              <a:t>cells</a:t>
            </a:r>
            <a:r>
              <a:rPr lang="en-US" dirty="0" smtClean="0"/>
              <a:t>: migrate over the wound to cover it.</a:t>
            </a:r>
          </a:p>
          <a:p>
            <a:pPr>
              <a:buFont typeface="Wingdings" pitchFamily="2" charset="2"/>
              <a:buChar char="Ø"/>
            </a:pPr>
            <a:r>
              <a:rPr lang="en-US" dirty="0" smtClean="0"/>
              <a:t> </a:t>
            </a:r>
            <a:r>
              <a:rPr lang="en-US" u="sng" dirty="0" smtClean="0">
                <a:solidFill>
                  <a:srgbClr val="00B050"/>
                </a:solidFill>
              </a:rPr>
              <a:t>E</a:t>
            </a:r>
            <a:r>
              <a:rPr lang="en-US" u="sng" dirty="0" smtClean="0">
                <a:solidFill>
                  <a:srgbClr val="00B050"/>
                </a:solidFill>
              </a:rPr>
              <a:t>ndothelial</a:t>
            </a:r>
            <a:r>
              <a:rPr lang="en-US" dirty="0" smtClean="0"/>
              <a:t> </a:t>
            </a:r>
            <a:r>
              <a:rPr lang="en-US" dirty="0" smtClean="0"/>
              <a:t>and other vascular cells: proliferate to form new blood vessels, a process known as </a:t>
            </a:r>
            <a:r>
              <a:rPr lang="en-US" dirty="0" smtClean="0">
                <a:solidFill>
                  <a:srgbClr val="FF0000"/>
                </a:solidFill>
              </a:rPr>
              <a:t>angiogenesis</a:t>
            </a:r>
          </a:p>
          <a:p>
            <a:pPr>
              <a:buFont typeface="Wingdings" pitchFamily="2" charset="2"/>
              <a:buChar char="Ø"/>
            </a:pPr>
            <a:r>
              <a:rPr lang="en-US" dirty="0" smtClean="0"/>
              <a:t> </a:t>
            </a:r>
            <a:r>
              <a:rPr lang="en-US" u="sng" dirty="0" smtClean="0">
                <a:solidFill>
                  <a:srgbClr val="00B050"/>
                </a:solidFill>
              </a:rPr>
              <a:t>F</a:t>
            </a:r>
            <a:r>
              <a:rPr lang="en-US" u="sng" dirty="0" smtClean="0">
                <a:solidFill>
                  <a:srgbClr val="00B050"/>
                </a:solidFill>
              </a:rPr>
              <a:t>ibroblasts</a:t>
            </a:r>
            <a:r>
              <a:rPr lang="en-US" dirty="0" smtClean="0"/>
              <a:t>: proliferate and migrate into the site of injury and lay down collagen fibers that form the scar.</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458200" cy="5791200"/>
          </a:xfrm>
        </p:spPr>
        <p:txBody>
          <a:bodyPr>
            <a:normAutofit/>
          </a:bodyPr>
          <a:lstStyle/>
          <a:p>
            <a:pPr>
              <a:buFont typeface="Wingdings" pitchFamily="2" charset="2"/>
              <a:buChar char="v"/>
            </a:pPr>
            <a:r>
              <a:rPr lang="en-US" u="sng" dirty="0" smtClean="0">
                <a:solidFill>
                  <a:srgbClr val="FF0000"/>
                </a:solidFill>
              </a:rPr>
              <a:t>Cell proliferation is driven by signals provided by growth factors and from the extracellular matrix</a:t>
            </a:r>
            <a:r>
              <a:rPr lang="en-US" dirty="0" smtClean="0"/>
              <a:t>.</a:t>
            </a:r>
          </a:p>
          <a:p>
            <a:pPr>
              <a:buNone/>
            </a:pPr>
            <a:endParaRPr lang="en-US" dirty="0" smtClean="0"/>
          </a:p>
          <a:p>
            <a:endParaRPr lang="en-US" dirty="0" smtClean="0"/>
          </a:p>
        </p:txBody>
      </p:sp>
      <p:pic>
        <p:nvPicPr>
          <p:cNvPr id="30722" name="Picture 2" descr="Mechanotransduction and Growth Factor Signalling to Engineer Cellular  Microenvironments - Cipitria - 2017 - Advanced Healthcare Materials - Wiley  Online Library"/>
          <p:cNvPicPr>
            <a:picLocks noChangeAspect="1" noChangeArrowheads="1"/>
          </p:cNvPicPr>
          <p:nvPr/>
        </p:nvPicPr>
        <p:blipFill>
          <a:blip r:embed="rId3"/>
          <a:srcRect t="26176" r="49600" b="26380"/>
          <a:stretch>
            <a:fillRect/>
          </a:stretch>
        </p:blipFill>
        <p:spPr bwMode="auto">
          <a:xfrm>
            <a:off x="533400" y="2133600"/>
            <a:ext cx="7780283" cy="3581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7467600" cy="4873752"/>
          </a:xfrm>
        </p:spPr>
        <p:txBody>
          <a:bodyPr/>
          <a:lstStyle/>
          <a:p>
            <a:r>
              <a:rPr lang="en-US" dirty="0" smtClean="0"/>
              <a:t>The combination of proliferating </a:t>
            </a:r>
            <a:r>
              <a:rPr lang="en-US" u="sng" dirty="0" smtClean="0">
                <a:solidFill>
                  <a:srgbClr val="FF0000"/>
                </a:solidFill>
              </a:rPr>
              <a:t>fibroblasts</a:t>
            </a:r>
            <a:r>
              <a:rPr lang="en-US" dirty="0" smtClean="0"/>
              <a:t>, </a:t>
            </a:r>
            <a:r>
              <a:rPr lang="en-US" u="sng" dirty="0" smtClean="0">
                <a:solidFill>
                  <a:srgbClr val="00B0F0"/>
                </a:solidFill>
              </a:rPr>
              <a:t>loose connective tissue</a:t>
            </a:r>
            <a:r>
              <a:rPr lang="en-US" dirty="0" smtClean="0"/>
              <a:t>, </a:t>
            </a:r>
            <a:r>
              <a:rPr lang="en-US" u="sng" dirty="0" smtClean="0">
                <a:solidFill>
                  <a:srgbClr val="7030A0"/>
                </a:solidFill>
              </a:rPr>
              <a:t>new blood vessels </a:t>
            </a:r>
            <a:r>
              <a:rPr lang="en-US" dirty="0" smtClean="0"/>
              <a:t>and </a:t>
            </a:r>
            <a:r>
              <a:rPr lang="en-US" u="sng" dirty="0" smtClean="0">
                <a:solidFill>
                  <a:srgbClr val="00B050"/>
                </a:solidFill>
              </a:rPr>
              <a:t>scattered chronic inflammatory cells</a:t>
            </a:r>
            <a:r>
              <a:rPr lang="en-US" dirty="0" smtClean="0"/>
              <a:t>, forms a </a:t>
            </a:r>
            <a:r>
              <a:rPr lang="en-US" b="1" u="sng" dirty="0" smtClean="0">
                <a:solidFill>
                  <a:srgbClr val="C00000"/>
                </a:solidFill>
              </a:rPr>
              <a:t>granulation </a:t>
            </a:r>
            <a:r>
              <a:rPr lang="en-US" b="1" u="sng" dirty="0" smtClean="0">
                <a:solidFill>
                  <a:srgbClr val="C00000"/>
                </a:solidFill>
              </a:rPr>
              <a:t>tissue.</a:t>
            </a:r>
            <a:endParaRPr lang="en-US" b="1" u="sng" dirty="0">
              <a:solidFill>
                <a:srgbClr val="C00000"/>
              </a:solidFill>
            </a:endParaRPr>
          </a:p>
        </p:txBody>
      </p:sp>
      <p:pic>
        <p:nvPicPr>
          <p:cNvPr id="13314" name="Picture 2" descr="http://ilovepathology.com/wp-content/uploads/2021/04/graulation-tissue-micro-1024x576.jpg"/>
          <p:cNvPicPr>
            <a:picLocks noChangeAspect="1" noChangeArrowheads="1"/>
          </p:cNvPicPr>
          <p:nvPr/>
        </p:nvPicPr>
        <p:blipFill>
          <a:blip r:embed="rId3"/>
          <a:srcRect/>
          <a:stretch>
            <a:fillRect/>
          </a:stretch>
        </p:blipFill>
        <p:spPr bwMode="auto">
          <a:xfrm>
            <a:off x="685800" y="2362200"/>
            <a:ext cx="7239000" cy="407193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Granulation tissue - Libre Pathology"/>
          <p:cNvPicPr>
            <a:picLocks noChangeAspect="1" noChangeArrowheads="1"/>
          </p:cNvPicPr>
          <p:nvPr/>
        </p:nvPicPr>
        <p:blipFill>
          <a:blip r:embed="rId2"/>
          <a:srcRect/>
          <a:stretch>
            <a:fillRect/>
          </a:stretch>
        </p:blipFill>
        <p:spPr bwMode="auto">
          <a:xfrm>
            <a:off x="381000" y="3810000"/>
            <a:ext cx="4152900" cy="2768600"/>
          </a:xfrm>
          <a:prstGeom prst="rect">
            <a:avLst/>
          </a:prstGeom>
          <a:noFill/>
        </p:spPr>
      </p:pic>
      <p:sp>
        <p:nvSpPr>
          <p:cNvPr id="3" name="Rectangle 2"/>
          <p:cNvSpPr/>
          <p:nvPr/>
        </p:nvSpPr>
        <p:spPr>
          <a:xfrm>
            <a:off x="3810000" y="2286000"/>
            <a:ext cx="4572000" cy="923330"/>
          </a:xfrm>
          <a:prstGeom prst="rect">
            <a:avLst/>
          </a:prstGeom>
        </p:spPr>
        <p:txBody>
          <a:bodyPr>
            <a:spAutoFit/>
          </a:bodyPr>
          <a:lstStyle/>
          <a:p>
            <a:r>
              <a:rPr lang="en-US" dirty="0" smtClean="0"/>
              <a:t>pink, soft, granular gross appearance, such as that seen beneath the scab of a skin wound.</a:t>
            </a:r>
            <a:endParaRPr lang="en-US" dirty="0"/>
          </a:p>
        </p:txBody>
      </p:sp>
      <p:pic>
        <p:nvPicPr>
          <p:cNvPr id="44036" name="Picture 4" descr="نسيج حبيبي - ويكيبيديا"/>
          <p:cNvPicPr>
            <a:picLocks noChangeAspect="1" noChangeArrowheads="1"/>
          </p:cNvPicPr>
          <p:nvPr/>
        </p:nvPicPr>
        <p:blipFill>
          <a:blip r:embed="rId3"/>
          <a:srcRect/>
          <a:stretch>
            <a:fillRect/>
          </a:stretch>
        </p:blipFill>
        <p:spPr bwMode="auto">
          <a:xfrm>
            <a:off x="838200" y="152400"/>
            <a:ext cx="2705100" cy="3602701"/>
          </a:xfrm>
          <a:prstGeom prst="rect">
            <a:avLst/>
          </a:prstGeom>
          <a:noFill/>
        </p:spPr>
      </p:pic>
      <p:sp>
        <p:nvSpPr>
          <p:cNvPr id="5" name="Rectangle 4"/>
          <p:cNvSpPr/>
          <p:nvPr/>
        </p:nvSpPr>
        <p:spPr>
          <a:xfrm>
            <a:off x="4572000" y="4495800"/>
            <a:ext cx="4572000" cy="923330"/>
          </a:xfrm>
          <a:prstGeom prst="rect">
            <a:avLst/>
          </a:prstGeom>
        </p:spPr>
        <p:txBody>
          <a:bodyPr>
            <a:spAutoFit/>
          </a:bodyPr>
          <a:lstStyle/>
          <a:p>
            <a:r>
              <a:rPr lang="en-US" dirty="0" smtClean="0"/>
              <a:t>proliferating fibroblasts, loose connective tissue, new blood vessels and scattered chronic inflammatory cells</a:t>
            </a:r>
            <a:endParaRPr lang="en-US" dirty="0"/>
          </a:p>
        </p:txBody>
      </p:sp>
      <p:sp>
        <p:nvSpPr>
          <p:cNvPr id="6" name="Rectangle 5"/>
          <p:cNvSpPr/>
          <p:nvPr/>
        </p:nvSpPr>
        <p:spPr>
          <a:xfrm>
            <a:off x="3962400" y="762000"/>
            <a:ext cx="3810000" cy="523220"/>
          </a:xfrm>
          <a:prstGeom prst="rect">
            <a:avLst/>
          </a:prstGeom>
        </p:spPr>
        <p:txBody>
          <a:bodyPr wrap="square">
            <a:spAutoFit/>
          </a:bodyPr>
          <a:lstStyle/>
          <a:p>
            <a:r>
              <a:rPr lang="en-US" sz="2800" b="1" u="sng" dirty="0" smtClean="0">
                <a:solidFill>
                  <a:srgbClr val="C00000"/>
                </a:solidFill>
              </a:rPr>
              <a:t>Granulation </a:t>
            </a:r>
            <a:r>
              <a:rPr lang="en-US" sz="2800" b="1" u="sng" dirty="0" smtClean="0">
                <a:solidFill>
                  <a:srgbClr val="C00000"/>
                </a:solidFill>
              </a:rPr>
              <a:t>tissue.</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Remodeling. </a:t>
            </a:r>
            <a:endParaRPr lang="en-US" dirty="0"/>
          </a:p>
        </p:txBody>
      </p:sp>
      <p:sp>
        <p:nvSpPr>
          <p:cNvPr id="3" name="Content Placeholder 2"/>
          <p:cNvSpPr>
            <a:spLocks noGrp="1"/>
          </p:cNvSpPr>
          <p:nvPr>
            <p:ph sz="quarter" idx="1"/>
          </p:nvPr>
        </p:nvSpPr>
        <p:spPr/>
        <p:txBody>
          <a:bodyPr/>
          <a:lstStyle/>
          <a:p>
            <a:r>
              <a:rPr lang="en-US" dirty="0" smtClean="0"/>
              <a:t>The connective tissue that has been deposited by fibroblasts is reorganized to produce the stable fibrous scar. </a:t>
            </a:r>
          </a:p>
          <a:p>
            <a:r>
              <a:rPr lang="en-US" dirty="0" smtClean="0"/>
              <a:t>This process begins </a:t>
            </a:r>
            <a:r>
              <a:rPr lang="en-US" dirty="0" smtClean="0">
                <a:solidFill>
                  <a:srgbClr val="FF0000"/>
                </a:solidFill>
              </a:rPr>
              <a:t>2 to 3 weeks </a:t>
            </a:r>
            <a:r>
              <a:rPr lang="en-US" dirty="0" smtClean="0"/>
              <a:t>after injury and may continue </a:t>
            </a:r>
            <a:r>
              <a:rPr lang="en-US" dirty="0" smtClean="0">
                <a:solidFill>
                  <a:srgbClr val="FF0000"/>
                </a:solidFill>
              </a:rPr>
              <a:t>for months or years</a:t>
            </a:r>
            <a:endParaRPr lang="en-US" dirty="0">
              <a:solidFill>
                <a:srgbClr val="FF0000"/>
              </a:solidFill>
            </a:endParaRPr>
          </a:p>
        </p:txBody>
      </p:sp>
      <p:pic>
        <p:nvPicPr>
          <p:cNvPr id="46082" name="Picture 2" descr="Wound Healing - Physiopedia"/>
          <p:cNvPicPr>
            <a:picLocks noChangeAspect="1" noChangeArrowheads="1"/>
          </p:cNvPicPr>
          <p:nvPr/>
        </p:nvPicPr>
        <p:blipFill>
          <a:blip r:embed="rId2"/>
          <a:srcRect l="22971" t="53865"/>
          <a:stretch>
            <a:fillRect/>
          </a:stretch>
        </p:blipFill>
        <p:spPr bwMode="auto">
          <a:xfrm>
            <a:off x="457200" y="3962400"/>
            <a:ext cx="8386531" cy="2514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7696200" cy="5864352"/>
          </a:xfrm>
        </p:spPr>
        <p:txBody>
          <a:bodyPr/>
          <a:lstStyle/>
          <a:p>
            <a:r>
              <a:rPr lang="en-US" dirty="0" smtClean="0"/>
              <a:t>Healing of skin wounds can be classified into healing by :</a:t>
            </a:r>
          </a:p>
          <a:p>
            <a:endParaRPr lang="en-US" dirty="0" smtClean="0"/>
          </a:p>
          <a:p>
            <a:pPr>
              <a:buFont typeface="Wingdings" pitchFamily="2" charset="2"/>
              <a:buChar char="Ø"/>
            </a:pPr>
            <a:r>
              <a:rPr lang="en-US" dirty="0" smtClean="0"/>
              <a:t>first intention (primary union</a:t>
            </a:r>
            <a:r>
              <a:rPr lang="en-US" dirty="0" smtClean="0"/>
              <a:t>).</a:t>
            </a:r>
            <a:endParaRPr lang="en-US" dirty="0" smtClean="0"/>
          </a:p>
          <a:p>
            <a:pPr>
              <a:buFont typeface="Wingdings" pitchFamily="2" charset="2"/>
              <a:buChar char="Ø"/>
            </a:pPr>
            <a:r>
              <a:rPr lang="en-US" dirty="0" smtClean="0"/>
              <a:t> </a:t>
            </a:r>
            <a:r>
              <a:rPr lang="en-US" dirty="0" smtClean="0"/>
              <a:t>second intention (secondary </a:t>
            </a:r>
            <a:r>
              <a:rPr lang="en-US" dirty="0" smtClean="0"/>
              <a:t>union).</a:t>
            </a:r>
            <a:endParaRPr lang="en-US" dirty="0"/>
          </a:p>
        </p:txBody>
      </p:sp>
      <p:pic>
        <p:nvPicPr>
          <p:cNvPr id="9218" name="Picture 2" descr="Difference in wound healing between primary and secondary intention closure  | Download Scientific Diagram"/>
          <p:cNvPicPr>
            <a:picLocks noChangeAspect="1" noChangeArrowheads="1"/>
          </p:cNvPicPr>
          <p:nvPr/>
        </p:nvPicPr>
        <p:blipFill>
          <a:blip r:embed="rId3"/>
          <a:srcRect/>
          <a:stretch>
            <a:fillRect/>
          </a:stretch>
        </p:blipFill>
        <p:spPr bwMode="auto">
          <a:xfrm>
            <a:off x="1143000" y="2438400"/>
            <a:ext cx="6629400" cy="397764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1143000"/>
          </a:xfrm>
        </p:spPr>
        <p:txBody>
          <a:bodyPr/>
          <a:lstStyle/>
          <a:p>
            <a:r>
              <a:rPr lang="en-US" dirty="0" smtClean="0"/>
              <a:t>Angiogenesis</a:t>
            </a:r>
            <a:endParaRPr lang="en-US" dirty="0"/>
          </a:p>
        </p:txBody>
      </p:sp>
      <p:sp>
        <p:nvSpPr>
          <p:cNvPr id="3" name="Content Placeholder 2"/>
          <p:cNvSpPr>
            <a:spLocks noGrp="1"/>
          </p:cNvSpPr>
          <p:nvPr>
            <p:ph sz="quarter" idx="1"/>
          </p:nvPr>
        </p:nvSpPr>
        <p:spPr>
          <a:xfrm>
            <a:off x="304800" y="1219200"/>
            <a:ext cx="7467600" cy="4873752"/>
          </a:xfrm>
        </p:spPr>
        <p:txBody>
          <a:bodyPr/>
          <a:lstStyle/>
          <a:p>
            <a:r>
              <a:rPr lang="en-US" dirty="0" smtClean="0"/>
              <a:t>Angiogenesis is the process of new blood vessel development from existing vessels.</a:t>
            </a:r>
          </a:p>
          <a:p>
            <a:endParaRPr lang="en-US" dirty="0" smtClean="0"/>
          </a:p>
          <a:p>
            <a:r>
              <a:rPr lang="en-US" dirty="0" smtClean="0"/>
              <a:t>It is critical in:</a:t>
            </a:r>
          </a:p>
          <a:p>
            <a:pPr>
              <a:buFont typeface="Wingdings" pitchFamily="2" charset="2"/>
              <a:buChar char="Ø"/>
            </a:pPr>
            <a:r>
              <a:rPr lang="en-US" dirty="0" smtClean="0"/>
              <a:t> healing at sites of injury.</a:t>
            </a:r>
          </a:p>
          <a:p>
            <a:pPr>
              <a:buFont typeface="Wingdings" pitchFamily="2" charset="2"/>
              <a:buChar char="Ø"/>
            </a:pPr>
            <a:r>
              <a:rPr lang="en-US" dirty="0" smtClean="0"/>
              <a:t> development of collateral circulations at sites of ischemia.</a:t>
            </a:r>
          </a:p>
          <a:p>
            <a:pPr>
              <a:buFont typeface="Wingdings" pitchFamily="2" charset="2"/>
              <a:buChar char="Ø"/>
            </a:pPr>
            <a:r>
              <a:rPr lang="en-US" dirty="0" smtClean="0"/>
              <a:t> allowing tumors to increase in size</a:t>
            </a:r>
            <a:endParaRPr lang="en-US" dirty="0"/>
          </a:p>
        </p:txBody>
      </p:sp>
      <p:pic>
        <p:nvPicPr>
          <p:cNvPr id="8194" name="Picture 2" descr="تولد الأوعية - ويكيبيديا"/>
          <p:cNvPicPr>
            <a:picLocks noChangeAspect="1" noChangeArrowheads="1"/>
          </p:cNvPicPr>
          <p:nvPr/>
        </p:nvPicPr>
        <p:blipFill>
          <a:blip r:embed="rId2" cstate="print"/>
          <a:srcRect/>
          <a:stretch>
            <a:fillRect/>
          </a:stretch>
        </p:blipFill>
        <p:spPr bwMode="auto">
          <a:xfrm>
            <a:off x="5257800" y="4672012"/>
            <a:ext cx="3886200" cy="218598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0"/>
            <a:ext cx="8763000" cy="6477000"/>
          </a:xfrm>
        </p:spPr>
        <p:txBody>
          <a:bodyPr>
            <a:normAutofit/>
          </a:bodyPr>
          <a:lstStyle/>
          <a:p>
            <a:r>
              <a:rPr lang="en-US" dirty="0" smtClean="0"/>
              <a:t>Angiogenesis involves sprouting of new vessels from existing ones, and consists of the following steps</a:t>
            </a:r>
            <a:r>
              <a:rPr lang="en-US" dirty="0" smtClean="0"/>
              <a:t>:</a:t>
            </a:r>
          </a:p>
          <a:p>
            <a:endParaRPr lang="en-US" dirty="0" smtClean="0"/>
          </a:p>
          <a:p>
            <a:r>
              <a:rPr lang="en-US" u="sng" dirty="0" err="1" smtClean="0">
                <a:solidFill>
                  <a:srgbClr val="FF0000"/>
                </a:solidFill>
              </a:rPr>
              <a:t>Vasodilation</a:t>
            </a:r>
            <a:r>
              <a:rPr lang="en-US" u="sng" dirty="0" smtClean="0">
                <a:solidFill>
                  <a:srgbClr val="FF0000"/>
                </a:solidFill>
              </a:rPr>
              <a:t> </a:t>
            </a:r>
            <a:r>
              <a:rPr lang="en-US" dirty="0" smtClean="0"/>
              <a:t>in response to NO and increased permeability induced by VEGF </a:t>
            </a:r>
            <a:r>
              <a:rPr lang="en-US" dirty="0" smtClean="0"/>
              <a:t>.</a:t>
            </a:r>
          </a:p>
          <a:p>
            <a:endParaRPr lang="en-US" dirty="0" smtClean="0"/>
          </a:p>
          <a:p>
            <a:r>
              <a:rPr lang="en-US" dirty="0" smtClean="0"/>
              <a:t> </a:t>
            </a:r>
            <a:r>
              <a:rPr lang="en-US" u="sng" dirty="0" smtClean="0">
                <a:solidFill>
                  <a:srgbClr val="FF0000"/>
                </a:solidFill>
              </a:rPr>
              <a:t>Separation </a:t>
            </a:r>
            <a:r>
              <a:rPr lang="en-US" u="sng" dirty="0" smtClean="0">
                <a:solidFill>
                  <a:srgbClr val="FF0000"/>
                </a:solidFill>
              </a:rPr>
              <a:t>of </a:t>
            </a:r>
            <a:r>
              <a:rPr lang="en-US" u="sng" dirty="0" err="1" smtClean="0">
                <a:solidFill>
                  <a:srgbClr val="FF0000"/>
                </a:solidFill>
              </a:rPr>
              <a:t>pericytes</a:t>
            </a:r>
            <a:r>
              <a:rPr lang="en-US" u="sng" dirty="0" smtClean="0">
                <a:solidFill>
                  <a:srgbClr val="FF0000"/>
                </a:solidFill>
              </a:rPr>
              <a:t> </a:t>
            </a:r>
            <a:r>
              <a:rPr lang="en-US" dirty="0" smtClean="0"/>
              <a:t>from the </a:t>
            </a:r>
            <a:r>
              <a:rPr lang="en-US" dirty="0" err="1" smtClean="0"/>
              <a:t>abluminal</a:t>
            </a:r>
            <a:r>
              <a:rPr lang="en-US" dirty="0" smtClean="0"/>
              <a:t> surface and breakdown of the basement membrane to allow formation of a vessel sprout .</a:t>
            </a:r>
          </a:p>
          <a:p>
            <a:pPr>
              <a:buNone/>
            </a:pPr>
            <a:endParaRPr lang="en-US" dirty="0"/>
          </a:p>
        </p:txBody>
      </p:sp>
      <p:pic>
        <p:nvPicPr>
          <p:cNvPr id="7170" name="Picture 2"/>
          <p:cNvPicPr>
            <a:picLocks noChangeAspect="1" noChangeArrowheads="1"/>
          </p:cNvPicPr>
          <p:nvPr/>
        </p:nvPicPr>
        <p:blipFill>
          <a:blip r:embed="rId2"/>
          <a:srcRect/>
          <a:stretch>
            <a:fillRect/>
          </a:stretch>
        </p:blipFill>
        <p:spPr bwMode="auto">
          <a:xfrm>
            <a:off x="914400" y="3886200"/>
            <a:ext cx="6716713" cy="2628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1143000"/>
          </a:xfrm>
        </p:spPr>
        <p:txBody>
          <a:bodyPr/>
          <a:lstStyle/>
          <a:p>
            <a:r>
              <a:rPr lang="en-US" dirty="0" smtClean="0"/>
              <a:t>Overview of Tissue Repair</a:t>
            </a:r>
            <a:endParaRPr lang="en-US" dirty="0"/>
          </a:p>
        </p:txBody>
      </p:sp>
      <p:sp>
        <p:nvSpPr>
          <p:cNvPr id="3" name="Content Placeholder 2"/>
          <p:cNvSpPr>
            <a:spLocks noGrp="1"/>
          </p:cNvSpPr>
          <p:nvPr>
            <p:ph sz="quarter" idx="1"/>
          </p:nvPr>
        </p:nvSpPr>
        <p:spPr>
          <a:xfrm>
            <a:off x="228600" y="1143000"/>
            <a:ext cx="7467600" cy="4873752"/>
          </a:xfrm>
        </p:spPr>
        <p:txBody>
          <a:bodyPr/>
          <a:lstStyle/>
          <a:p>
            <a:r>
              <a:rPr lang="en-US" dirty="0" smtClean="0"/>
              <a:t>Repair of damaged tissues occurs by two types of reactions: </a:t>
            </a:r>
          </a:p>
          <a:p>
            <a:endParaRPr lang="en-US" dirty="0" smtClean="0"/>
          </a:p>
          <a:p>
            <a:pPr>
              <a:buFont typeface="Wingdings" pitchFamily="2" charset="2"/>
              <a:buChar char="Ø"/>
            </a:pPr>
            <a:r>
              <a:rPr lang="en-US" u="sng" dirty="0" smtClean="0">
                <a:solidFill>
                  <a:srgbClr val="00B0F0"/>
                </a:solidFill>
              </a:rPr>
              <a:t>Regeneration</a:t>
            </a:r>
            <a:r>
              <a:rPr lang="en-US" dirty="0" smtClean="0"/>
              <a:t> by proliferation of residual (uninjured) cells. </a:t>
            </a:r>
          </a:p>
          <a:p>
            <a:pPr>
              <a:buFont typeface="Wingdings" pitchFamily="2" charset="2"/>
              <a:buChar char="Ø"/>
            </a:pPr>
            <a:r>
              <a:rPr lang="en-US" dirty="0" smtClean="0"/>
              <a:t> </a:t>
            </a:r>
            <a:r>
              <a:rPr lang="en-US" u="sng" dirty="0" smtClean="0">
                <a:solidFill>
                  <a:srgbClr val="00B0F0"/>
                </a:solidFill>
              </a:rPr>
              <a:t>Maturation of tissue stem cells</a:t>
            </a:r>
            <a:r>
              <a:rPr lang="en-US" dirty="0" smtClean="0"/>
              <a:t>, and the deposition of connective tissue to form a scar.</a:t>
            </a:r>
            <a:endParaRPr lang="en-US" dirty="0"/>
          </a:p>
        </p:txBody>
      </p:sp>
      <p:pic>
        <p:nvPicPr>
          <p:cNvPr id="11266" name="Picture 2" descr="Chronic kidney diease - List of Frontiers&amp;#39; open access articles"/>
          <p:cNvPicPr>
            <a:picLocks noChangeAspect="1" noChangeArrowheads="1"/>
          </p:cNvPicPr>
          <p:nvPr/>
        </p:nvPicPr>
        <p:blipFill>
          <a:blip r:embed="rId2"/>
          <a:srcRect t="12684" b="23599"/>
          <a:stretch>
            <a:fillRect/>
          </a:stretch>
        </p:blipFill>
        <p:spPr bwMode="auto">
          <a:xfrm>
            <a:off x="1295400" y="4495800"/>
            <a:ext cx="5897670" cy="2057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7620000" cy="6169152"/>
          </a:xfrm>
        </p:spPr>
        <p:txBody>
          <a:bodyPr/>
          <a:lstStyle/>
          <a:p>
            <a:r>
              <a:rPr lang="en-US" dirty="0" smtClean="0"/>
              <a:t> </a:t>
            </a:r>
            <a:r>
              <a:rPr lang="en-US" u="sng" dirty="0" smtClean="0">
                <a:solidFill>
                  <a:srgbClr val="FF0000"/>
                </a:solidFill>
              </a:rPr>
              <a:t>Migration</a:t>
            </a:r>
            <a:r>
              <a:rPr lang="en-US" dirty="0" smtClean="0"/>
              <a:t> </a:t>
            </a:r>
            <a:r>
              <a:rPr lang="en-US" dirty="0" smtClean="0"/>
              <a:t>of endothelial cells toward the area of tissue injury.</a:t>
            </a:r>
          </a:p>
          <a:p>
            <a:r>
              <a:rPr lang="en-US" dirty="0" smtClean="0"/>
              <a:t> </a:t>
            </a:r>
            <a:r>
              <a:rPr lang="en-US" dirty="0" smtClean="0">
                <a:solidFill>
                  <a:srgbClr val="FF0000"/>
                </a:solidFill>
              </a:rPr>
              <a:t>Proliferation</a:t>
            </a:r>
            <a:r>
              <a:rPr lang="en-US" dirty="0" smtClean="0"/>
              <a:t> </a:t>
            </a:r>
            <a:r>
              <a:rPr lang="en-US" dirty="0" smtClean="0"/>
              <a:t>of endothelial cells just behind the leading front (“tip”) of migrating cells.</a:t>
            </a:r>
          </a:p>
          <a:p>
            <a:pPr>
              <a:buNone/>
            </a:pPr>
            <a:endParaRPr lang="en-US" dirty="0"/>
          </a:p>
        </p:txBody>
      </p:sp>
      <p:pic>
        <p:nvPicPr>
          <p:cNvPr id="6145" name="Picture 1"/>
          <p:cNvPicPr>
            <a:picLocks noChangeAspect="1" noChangeArrowheads="1"/>
          </p:cNvPicPr>
          <p:nvPr/>
        </p:nvPicPr>
        <p:blipFill>
          <a:blip r:embed="rId2"/>
          <a:srcRect/>
          <a:stretch>
            <a:fillRect/>
          </a:stretch>
        </p:blipFill>
        <p:spPr bwMode="auto">
          <a:xfrm>
            <a:off x="152400" y="2819400"/>
            <a:ext cx="8567813" cy="2700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7848600" cy="5864352"/>
          </a:xfrm>
        </p:spPr>
        <p:txBody>
          <a:bodyPr/>
          <a:lstStyle/>
          <a:p>
            <a:r>
              <a:rPr lang="en-US" u="sng" dirty="0" smtClean="0">
                <a:solidFill>
                  <a:srgbClr val="FF0000"/>
                </a:solidFill>
              </a:rPr>
              <a:t>Remodeling</a:t>
            </a:r>
            <a:r>
              <a:rPr lang="en-US" dirty="0" smtClean="0"/>
              <a:t> </a:t>
            </a:r>
            <a:r>
              <a:rPr lang="en-US" dirty="0" smtClean="0"/>
              <a:t>into capillary tubes</a:t>
            </a:r>
            <a:r>
              <a:rPr lang="en-US" dirty="0" smtClean="0"/>
              <a:t>.</a:t>
            </a:r>
          </a:p>
          <a:p>
            <a:endParaRPr lang="en-US" dirty="0" smtClean="0"/>
          </a:p>
          <a:p>
            <a:r>
              <a:rPr lang="en-US" dirty="0" smtClean="0"/>
              <a:t> </a:t>
            </a:r>
            <a:r>
              <a:rPr lang="en-US" u="sng" dirty="0" smtClean="0">
                <a:solidFill>
                  <a:srgbClr val="FF0000"/>
                </a:solidFill>
              </a:rPr>
              <a:t>Recruitment</a:t>
            </a:r>
            <a:r>
              <a:rPr lang="en-US" dirty="0" smtClean="0"/>
              <a:t> </a:t>
            </a:r>
            <a:r>
              <a:rPr lang="en-US" dirty="0" smtClean="0"/>
              <a:t>of </a:t>
            </a:r>
            <a:r>
              <a:rPr lang="en-US" dirty="0" err="1" smtClean="0"/>
              <a:t>periendothelial</a:t>
            </a:r>
            <a:r>
              <a:rPr lang="en-US" dirty="0" smtClean="0"/>
              <a:t> cells (</a:t>
            </a:r>
            <a:r>
              <a:rPr lang="en-US" dirty="0" err="1" smtClean="0"/>
              <a:t>pericytes</a:t>
            </a:r>
            <a:r>
              <a:rPr lang="en-US" dirty="0" smtClean="0"/>
              <a:t> for small capillaries and smooth muscle cells for larger vessels) to form the mature </a:t>
            </a:r>
            <a:r>
              <a:rPr lang="en-US" dirty="0" smtClean="0"/>
              <a:t>vessel.</a:t>
            </a:r>
          </a:p>
          <a:p>
            <a:endParaRPr lang="en-US" dirty="0" smtClean="0"/>
          </a:p>
          <a:p>
            <a:r>
              <a:rPr lang="en-US" dirty="0" smtClean="0"/>
              <a:t> </a:t>
            </a:r>
            <a:r>
              <a:rPr lang="en-US" u="sng" dirty="0" smtClean="0">
                <a:solidFill>
                  <a:srgbClr val="FF0000"/>
                </a:solidFill>
              </a:rPr>
              <a:t>Suppression</a:t>
            </a:r>
            <a:r>
              <a:rPr lang="en-US" dirty="0" smtClean="0"/>
              <a:t> of endothelial proliferation and migration and </a:t>
            </a:r>
            <a:r>
              <a:rPr lang="en-US" u="sng" dirty="0" smtClean="0">
                <a:solidFill>
                  <a:srgbClr val="FF0000"/>
                </a:solidFill>
              </a:rPr>
              <a:t>deposition </a:t>
            </a:r>
            <a:r>
              <a:rPr lang="en-US" dirty="0" smtClean="0"/>
              <a:t>of the basement membrane</a:t>
            </a:r>
          </a:p>
          <a:p>
            <a:endParaRPr lang="en-US" dirty="0"/>
          </a:p>
        </p:txBody>
      </p:sp>
      <p:pic>
        <p:nvPicPr>
          <p:cNvPr id="61441" name="Picture 1"/>
          <p:cNvPicPr>
            <a:picLocks noChangeAspect="1" noChangeArrowheads="1"/>
          </p:cNvPicPr>
          <p:nvPr/>
        </p:nvPicPr>
        <p:blipFill>
          <a:blip r:embed="rId2"/>
          <a:srcRect/>
          <a:stretch>
            <a:fillRect/>
          </a:stretch>
        </p:blipFill>
        <p:spPr bwMode="auto">
          <a:xfrm>
            <a:off x="762000" y="4343400"/>
            <a:ext cx="7179754" cy="2333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ro-angiogenic mediators implicated in tumor angiogenesis. | Download  Scientific Diagram"/>
          <p:cNvPicPr>
            <a:picLocks noChangeAspect="1" noChangeArrowheads="1"/>
          </p:cNvPicPr>
          <p:nvPr/>
        </p:nvPicPr>
        <p:blipFill>
          <a:blip r:embed="rId2"/>
          <a:srcRect t="37010" r="82545"/>
          <a:stretch>
            <a:fillRect/>
          </a:stretch>
        </p:blipFill>
        <p:spPr bwMode="auto">
          <a:xfrm>
            <a:off x="685800" y="1447800"/>
            <a:ext cx="1928602" cy="3973513"/>
          </a:xfrm>
          <a:prstGeom prst="rect">
            <a:avLst/>
          </a:prstGeom>
          <a:noFill/>
        </p:spPr>
      </p:pic>
      <p:sp>
        <p:nvSpPr>
          <p:cNvPr id="3" name="Rectangle 2"/>
          <p:cNvSpPr/>
          <p:nvPr/>
        </p:nvSpPr>
        <p:spPr>
          <a:xfrm>
            <a:off x="2667000" y="3505200"/>
            <a:ext cx="4217821" cy="400110"/>
          </a:xfrm>
          <a:prstGeom prst="rect">
            <a:avLst/>
          </a:prstGeom>
        </p:spPr>
        <p:txBody>
          <a:bodyPr wrap="none">
            <a:spAutoFit/>
          </a:bodyPr>
          <a:lstStyle/>
          <a:p>
            <a:pPr>
              <a:buFont typeface="Wingdings" pitchFamily="2" charset="2"/>
              <a:buChar char="Ø"/>
            </a:pPr>
            <a:r>
              <a:rPr lang="en-US" sz="2000" dirty="0" smtClean="0"/>
              <a:t>proliferation of endothelial cells.</a:t>
            </a:r>
            <a:endParaRPr lang="en-US" sz="2000" dirty="0" smtClean="0"/>
          </a:p>
        </p:txBody>
      </p:sp>
      <p:sp>
        <p:nvSpPr>
          <p:cNvPr id="4" name="Rectangle 3"/>
          <p:cNvSpPr/>
          <p:nvPr/>
        </p:nvSpPr>
        <p:spPr>
          <a:xfrm>
            <a:off x="2667000" y="2743200"/>
            <a:ext cx="4572000" cy="707886"/>
          </a:xfrm>
          <a:prstGeom prst="rect">
            <a:avLst/>
          </a:prstGeom>
        </p:spPr>
        <p:txBody>
          <a:bodyPr>
            <a:spAutoFit/>
          </a:bodyPr>
          <a:lstStyle/>
          <a:p>
            <a:pPr>
              <a:buFont typeface="Wingdings" pitchFamily="2" charset="2"/>
              <a:buChar char="Ø"/>
            </a:pPr>
            <a:r>
              <a:rPr lang="en-US" sz="2000" dirty="0" smtClean="0"/>
              <a:t>stimulates both migration and proliferation of </a:t>
            </a:r>
            <a:r>
              <a:rPr lang="en-US" sz="2000" dirty="0" smtClean="0"/>
              <a:t>endothelial </a:t>
            </a:r>
            <a:r>
              <a:rPr lang="en-US" sz="2000" dirty="0" smtClean="0"/>
              <a:t>cells</a:t>
            </a:r>
            <a:endParaRPr lang="en-US" sz="2000" dirty="0"/>
          </a:p>
        </p:txBody>
      </p:sp>
      <p:sp>
        <p:nvSpPr>
          <p:cNvPr id="5" name="Rectangle 4"/>
          <p:cNvSpPr/>
          <p:nvPr/>
        </p:nvSpPr>
        <p:spPr>
          <a:xfrm>
            <a:off x="2590800" y="4114800"/>
            <a:ext cx="4572000" cy="707886"/>
          </a:xfrm>
          <a:prstGeom prst="rect">
            <a:avLst/>
          </a:prstGeom>
        </p:spPr>
        <p:txBody>
          <a:bodyPr>
            <a:spAutoFit/>
          </a:bodyPr>
          <a:lstStyle/>
          <a:p>
            <a:pPr>
              <a:buFont typeface="Wingdings" pitchFamily="2" charset="2"/>
              <a:buChar char="Ø"/>
            </a:pPr>
            <a:r>
              <a:rPr lang="en-US" sz="2000" dirty="0" smtClean="0"/>
              <a:t>suppresses endothelial proliferation and migration.</a:t>
            </a:r>
            <a:endParaRPr lang="en-US" sz="2000" dirty="0" smtClean="0"/>
          </a:p>
        </p:txBody>
      </p:sp>
      <p:sp>
        <p:nvSpPr>
          <p:cNvPr id="6" name="Rectangle 5"/>
          <p:cNvSpPr/>
          <p:nvPr/>
        </p:nvSpPr>
        <p:spPr>
          <a:xfrm>
            <a:off x="2667000" y="4953000"/>
            <a:ext cx="3730508" cy="400110"/>
          </a:xfrm>
          <a:prstGeom prst="rect">
            <a:avLst/>
          </a:prstGeom>
        </p:spPr>
        <p:txBody>
          <a:bodyPr wrap="none">
            <a:spAutoFit/>
          </a:bodyPr>
          <a:lstStyle/>
          <a:p>
            <a:pPr>
              <a:buFont typeface="Wingdings" pitchFamily="2" charset="2"/>
              <a:buChar char="Ø"/>
            </a:pPr>
            <a:r>
              <a:rPr lang="en-US" sz="2000" dirty="0" smtClean="0"/>
              <a:t>recruits smooth muscle cells</a:t>
            </a:r>
          </a:p>
        </p:txBody>
      </p:sp>
      <p:sp>
        <p:nvSpPr>
          <p:cNvPr id="7" name="Rectangle 6"/>
          <p:cNvSpPr/>
          <p:nvPr/>
        </p:nvSpPr>
        <p:spPr>
          <a:xfrm>
            <a:off x="533400" y="304800"/>
            <a:ext cx="7924800" cy="1015663"/>
          </a:xfrm>
          <a:prstGeom prst="rect">
            <a:avLst/>
          </a:prstGeom>
        </p:spPr>
        <p:txBody>
          <a:bodyPr wrap="square">
            <a:spAutoFit/>
          </a:bodyPr>
          <a:lstStyle/>
          <a:p>
            <a:r>
              <a:rPr lang="en-US" dirty="0" smtClean="0"/>
              <a:t>The process of angiogenesis involves several signaling pathways, cell–cell interactions, ECM proteins, and tissue enzymes</a:t>
            </a:r>
            <a:r>
              <a:rPr lang="en-US" dirty="0" smtClean="0"/>
              <a:t>:</a:t>
            </a:r>
          </a:p>
          <a:p>
            <a:r>
              <a:rPr lang="en-US" sz="2400" u="sng" dirty="0" smtClean="0">
                <a:solidFill>
                  <a:srgbClr val="00B0F0"/>
                </a:solidFill>
              </a:rPr>
              <a:t>1.Growth factors:</a:t>
            </a:r>
            <a:endParaRPr lang="en-US" sz="2400" u="sng" dirty="0" smtClean="0">
              <a:solidFill>
                <a:srgbClr val="00B0F0"/>
              </a:solidFill>
            </a:endParaRPr>
          </a:p>
        </p:txBody>
      </p:sp>
      <p:sp>
        <p:nvSpPr>
          <p:cNvPr id="8" name="Rectangle 7"/>
          <p:cNvSpPr/>
          <p:nvPr/>
        </p:nvSpPr>
        <p:spPr>
          <a:xfrm>
            <a:off x="381000" y="5943600"/>
            <a:ext cx="7086600" cy="369332"/>
          </a:xfrm>
          <a:prstGeom prst="rect">
            <a:avLst/>
          </a:prstGeom>
        </p:spPr>
        <p:txBody>
          <a:bodyPr wrap="square">
            <a:spAutoFit/>
          </a:bodyPr>
          <a:lstStyle/>
          <a:p>
            <a:pPr>
              <a:buFont typeface="Wingdings" pitchFamily="2" charset="2"/>
              <a:buChar char="v"/>
            </a:pPr>
            <a:r>
              <a:rPr lang="en-US" u="sng" dirty="0" smtClean="0">
                <a:solidFill>
                  <a:srgbClr val="FF0000"/>
                </a:solidFill>
              </a:rPr>
              <a:t>So PDGF and TGF-B participate in the stabilization process</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153400" cy="6092952"/>
          </a:xfrm>
        </p:spPr>
        <p:txBody>
          <a:bodyPr>
            <a:normAutofit/>
          </a:bodyPr>
          <a:lstStyle/>
          <a:p>
            <a:r>
              <a:rPr lang="en-US" u="sng" dirty="0" smtClean="0">
                <a:solidFill>
                  <a:srgbClr val="0070C0"/>
                </a:solidFill>
              </a:rPr>
              <a:t>2.Notch signaling. </a:t>
            </a:r>
          </a:p>
          <a:p>
            <a:r>
              <a:rPr lang="en-US" dirty="0" smtClean="0"/>
              <a:t>regulates the sprouting and branching of new vessels .</a:t>
            </a:r>
          </a:p>
          <a:p>
            <a:endParaRPr lang="en-US" dirty="0" smtClean="0"/>
          </a:p>
          <a:p>
            <a:r>
              <a:rPr lang="en-US" u="sng" dirty="0" smtClean="0">
                <a:solidFill>
                  <a:srgbClr val="0070C0"/>
                </a:solidFill>
              </a:rPr>
              <a:t>3.ECM proteins:</a:t>
            </a:r>
          </a:p>
          <a:p>
            <a:r>
              <a:rPr lang="en-US" dirty="0" smtClean="0"/>
              <a:t> participate in the process of vessel sprouting in angiogenesis, </a:t>
            </a:r>
            <a:r>
              <a:rPr lang="en-US" dirty="0" smtClean="0"/>
              <a:t> </a:t>
            </a:r>
            <a:r>
              <a:rPr lang="en-US" dirty="0" smtClean="0"/>
              <a:t>through interactions with </a:t>
            </a:r>
            <a:r>
              <a:rPr lang="en-US" dirty="0" err="1" smtClean="0"/>
              <a:t>integrin</a:t>
            </a:r>
            <a:r>
              <a:rPr lang="en-US" dirty="0" smtClean="0"/>
              <a:t> receptors </a:t>
            </a:r>
            <a:r>
              <a:rPr lang="en-US" dirty="0" smtClean="0"/>
              <a:t>.</a:t>
            </a:r>
            <a:endParaRPr lang="en-US" dirty="0" smtClean="0"/>
          </a:p>
          <a:p>
            <a:r>
              <a:rPr lang="en-US" dirty="0" smtClean="0"/>
              <a:t>Enzymes in the ECM, notably the matrix </a:t>
            </a:r>
            <a:r>
              <a:rPr lang="en-US" dirty="0" err="1" smtClean="0"/>
              <a:t>metalloproteinases</a:t>
            </a:r>
            <a:r>
              <a:rPr lang="en-US" dirty="0" smtClean="0"/>
              <a:t> (MMPs), degrade the ECM to permit remodeling and extension of the vascular tube.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Business Thank-You Letter Examples"/>
          <p:cNvPicPr>
            <a:picLocks noChangeAspect="1" noChangeArrowheads="1"/>
          </p:cNvPicPr>
          <p:nvPr/>
        </p:nvPicPr>
        <p:blipFill>
          <a:blip r:embed="rId2"/>
          <a:srcRect/>
          <a:stretch>
            <a:fillRect/>
          </a:stretch>
        </p:blipFill>
        <p:spPr bwMode="auto">
          <a:xfrm>
            <a:off x="685800" y="685800"/>
            <a:ext cx="6580610" cy="493633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1.regeneration</a:t>
            </a:r>
            <a:endParaRPr lang="en-US" dirty="0"/>
          </a:p>
        </p:txBody>
      </p:sp>
      <p:sp>
        <p:nvSpPr>
          <p:cNvPr id="3" name="Content Placeholder 2"/>
          <p:cNvSpPr>
            <a:spLocks noGrp="1"/>
          </p:cNvSpPr>
          <p:nvPr>
            <p:ph sz="quarter" idx="1"/>
          </p:nvPr>
        </p:nvSpPr>
        <p:spPr/>
        <p:txBody>
          <a:bodyPr/>
          <a:lstStyle/>
          <a:p>
            <a:r>
              <a:rPr lang="en-US" dirty="0" smtClean="0"/>
              <a:t>P</a:t>
            </a:r>
            <a:r>
              <a:rPr lang="en-US" dirty="0" smtClean="0"/>
              <a:t>roliferation </a:t>
            </a:r>
            <a:r>
              <a:rPr lang="en-US" dirty="0" smtClean="0"/>
              <a:t>of cells that </a:t>
            </a:r>
            <a:r>
              <a:rPr lang="en-US" u="sng" dirty="0" smtClean="0">
                <a:solidFill>
                  <a:srgbClr val="00B050"/>
                </a:solidFill>
              </a:rPr>
              <a:t>survive</a:t>
            </a:r>
            <a:r>
              <a:rPr lang="en-US" dirty="0" smtClean="0"/>
              <a:t> the injury and </a:t>
            </a:r>
            <a:r>
              <a:rPr lang="en-US" u="sng" dirty="0" smtClean="0">
                <a:solidFill>
                  <a:srgbClr val="00B050"/>
                </a:solidFill>
              </a:rPr>
              <a:t>retain</a:t>
            </a:r>
            <a:r>
              <a:rPr lang="en-US" dirty="0" smtClean="0"/>
              <a:t> the capacity to proliferate may contribute to the restoration of damaged tissues, for example:</a:t>
            </a:r>
          </a:p>
          <a:p>
            <a:endParaRPr lang="en-US" dirty="0" smtClean="0"/>
          </a:p>
          <a:p>
            <a:pPr>
              <a:buFont typeface="Wingdings" pitchFamily="2" charset="2"/>
              <a:buChar char="Ø"/>
            </a:pPr>
            <a:r>
              <a:rPr lang="en-US" dirty="0" smtClean="0"/>
              <a:t> In the rapidly dividing </a:t>
            </a:r>
            <a:r>
              <a:rPr lang="en-US" u="sng" dirty="0" smtClean="0">
                <a:solidFill>
                  <a:srgbClr val="00B0F0"/>
                </a:solidFill>
              </a:rPr>
              <a:t>epithelia</a:t>
            </a:r>
            <a:r>
              <a:rPr lang="en-US" dirty="0" smtClean="0"/>
              <a:t> of the skin and intestines.</a:t>
            </a:r>
          </a:p>
          <a:p>
            <a:pPr>
              <a:buFont typeface="Wingdings" pitchFamily="2" charset="2"/>
              <a:buChar char="Ø"/>
            </a:pPr>
            <a:r>
              <a:rPr lang="en-US" dirty="0" smtClean="0"/>
              <a:t> In some </a:t>
            </a:r>
            <a:r>
              <a:rPr lang="en-US" dirty="0" err="1" smtClean="0"/>
              <a:t>parenchymal</a:t>
            </a:r>
            <a:r>
              <a:rPr lang="en-US" dirty="0" smtClean="0"/>
              <a:t> organs, notably the </a:t>
            </a:r>
            <a:r>
              <a:rPr lang="en-US" u="sng" dirty="0" smtClean="0">
                <a:solidFill>
                  <a:srgbClr val="00B0F0"/>
                </a:solidFill>
              </a:rPr>
              <a:t>liver.</a:t>
            </a:r>
            <a:endParaRPr lang="en-US" u="sng" dirty="0" smtClean="0">
              <a:solidFill>
                <a:srgbClr val="00B0F0"/>
              </a:solidFill>
            </a:endParaRPr>
          </a:p>
          <a:p>
            <a:pPr>
              <a:buFont typeface="Wingdings" pitchFamily="2" charset="2"/>
              <a:buChar char="Ø"/>
            </a:pPr>
            <a:r>
              <a:rPr lang="en-US" dirty="0" smtClean="0"/>
              <a:t>Tissue </a:t>
            </a:r>
            <a:r>
              <a:rPr lang="en-US" u="sng" dirty="0" smtClean="0">
                <a:solidFill>
                  <a:srgbClr val="00B0F0"/>
                </a:solidFill>
              </a:rPr>
              <a:t>stem cells.</a:t>
            </a:r>
            <a:endParaRPr lang="en-US" u="sng" dirty="0">
              <a:solidFill>
                <a:srgbClr val="00B0F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2.Connective </a:t>
            </a:r>
            <a:r>
              <a:rPr lang="en-US" dirty="0" smtClean="0"/>
              <a:t>tissue deposition (scar formation)</a:t>
            </a:r>
            <a:endParaRPr lang="en-US" dirty="0"/>
          </a:p>
        </p:txBody>
      </p:sp>
      <p:sp>
        <p:nvSpPr>
          <p:cNvPr id="3" name="Content Placeholder 2"/>
          <p:cNvSpPr>
            <a:spLocks noGrp="1"/>
          </p:cNvSpPr>
          <p:nvPr>
            <p:ph sz="quarter" idx="1"/>
          </p:nvPr>
        </p:nvSpPr>
        <p:spPr/>
        <p:txBody>
          <a:bodyPr/>
          <a:lstStyle/>
          <a:p>
            <a:r>
              <a:rPr lang="en-US" dirty="0" smtClean="0"/>
              <a:t>R</a:t>
            </a:r>
            <a:r>
              <a:rPr lang="en-US" dirty="0" smtClean="0"/>
              <a:t>epair </a:t>
            </a:r>
            <a:r>
              <a:rPr lang="en-US" dirty="0" smtClean="0"/>
              <a:t>occurs by the laying down of connective (fibrous) tissue, a process that may result in formation of a </a:t>
            </a:r>
            <a:r>
              <a:rPr lang="en-US" u="sng" dirty="0" smtClean="0">
                <a:solidFill>
                  <a:srgbClr val="0070C0"/>
                </a:solidFill>
              </a:rPr>
              <a:t>scar, </a:t>
            </a:r>
            <a:r>
              <a:rPr lang="en-US" dirty="0" smtClean="0"/>
              <a:t>it </a:t>
            </a:r>
            <a:r>
              <a:rPr lang="en-US" dirty="0" err="1" smtClean="0"/>
              <a:t>occure</a:t>
            </a:r>
            <a:r>
              <a:rPr lang="en-US" dirty="0" smtClean="0"/>
              <a:t> in: </a:t>
            </a:r>
          </a:p>
          <a:p>
            <a:endParaRPr lang="en-US" dirty="0" smtClean="0"/>
          </a:p>
          <a:p>
            <a:pPr>
              <a:buFont typeface="Wingdings" pitchFamily="2" charset="2"/>
              <a:buChar char="Ø"/>
            </a:pPr>
            <a:r>
              <a:rPr lang="en-US" dirty="0" smtClean="0"/>
              <a:t> injured tissues are </a:t>
            </a:r>
            <a:r>
              <a:rPr lang="en-US" u="sng" dirty="0" smtClean="0">
                <a:solidFill>
                  <a:srgbClr val="00B0F0"/>
                </a:solidFill>
              </a:rPr>
              <a:t>incapable</a:t>
            </a:r>
            <a:r>
              <a:rPr lang="en-US" dirty="0" smtClean="0"/>
              <a:t> of complete restitution.</a:t>
            </a:r>
          </a:p>
          <a:p>
            <a:pPr>
              <a:buFont typeface="Wingdings" pitchFamily="2" charset="2"/>
              <a:buChar char="Ø"/>
            </a:pPr>
            <a:r>
              <a:rPr lang="en-US" dirty="0" smtClean="0"/>
              <a:t>if the supporting structures of the tissue are </a:t>
            </a:r>
            <a:r>
              <a:rPr lang="en-US" u="sng" dirty="0" smtClean="0">
                <a:solidFill>
                  <a:srgbClr val="00B0F0"/>
                </a:solidFill>
              </a:rPr>
              <a:t>severely damaged</a:t>
            </a:r>
          </a:p>
          <a:p>
            <a:pPr>
              <a:buFont typeface="Wingdings" pitchFamily="2" charset="2"/>
              <a:buChar char="Ø"/>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v"/>
            </a:pPr>
            <a:r>
              <a:rPr lang="en-US" u="sng" dirty="0" smtClean="0">
                <a:solidFill>
                  <a:srgbClr val="00B0F0"/>
                </a:solidFill>
              </a:rPr>
              <a:t>fibrosis</a:t>
            </a:r>
            <a:endParaRPr lang="en-US" u="sng" dirty="0">
              <a:solidFill>
                <a:srgbClr val="00B0F0"/>
              </a:solidFill>
            </a:endParaRPr>
          </a:p>
        </p:txBody>
      </p:sp>
      <p:sp>
        <p:nvSpPr>
          <p:cNvPr id="3" name="Content Placeholder 2"/>
          <p:cNvSpPr>
            <a:spLocks noGrp="1"/>
          </p:cNvSpPr>
          <p:nvPr>
            <p:ph sz="quarter" idx="1"/>
          </p:nvPr>
        </p:nvSpPr>
        <p:spPr/>
        <p:txBody>
          <a:bodyPr/>
          <a:lstStyle/>
          <a:p>
            <a:r>
              <a:rPr lang="en-US" dirty="0" smtClean="0"/>
              <a:t>E</a:t>
            </a:r>
            <a:r>
              <a:rPr lang="en-US" dirty="0" smtClean="0"/>
              <a:t>xtensive </a:t>
            </a:r>
            <a:r>
              <a:rPr lang="en-US" dirty="0" smtClean="0"/>
              <a:t>deposition of collagen that occurs in the lungs, liver, kidney, and other organs as a consequence of chronic inflammation, or in the myocardium after extensive ischemic necrosis (infarction).</a:t>
            </a:r>
          </a:p>
          <a:p>
            <a:endParaRPr lang="en-US" dirty="0" smtClean="0"/>
          </a:p>
        </p:txBody>
      </p:sp>
      <p:sp>
        <p:nvSpPr>
          <p:cNvPr id="4" name="Rectangle 3"/>
          <p:cNvSpPr/>
          <p:nvPr/>
        </p:nvSpPr>
        <p:spPr>
          <a:xfrm>
            <a:off x="533400" y="4191000"/>
            <a:ext cx="7696200" cy="1384995"/>
          </a:xfrm>
          <a:prstGeom prst="rect">
            <a:avLst/>
          </a:prstGeom>
        </p:spPr>
        <p:txBody>
          <a:bodyPr wrap="square">
            <a:spAutoFit/>
          </a:bodyPr>
          <a:lstStyle/>
          <a:p>
            <a:pPr>
              <a:buFont typeface="Wingdings" pitchFamily="2" charset="2"/>
              <a:buChar char="Ø"/>
            </a:pPr>
            <a:r>
              <a:rPr lang="en-US" sz="2800" dirty="0" smtClean="0">
                <a:solidFill>
                  <a:srgbClr val="FF0000"/>
                </a:solidFill>
              </a:rPr>
              <a:t>Although the fibrous scar is not normal, it provides enough structural stability that the injured tissue is usually able to </a:t>
            </a:r>
            <a:r>
              <a:rPr lang="en-US" sz="2800" dirty="0" smtClean="0">
                <a:solidFill>
                  <a:srgbClr val="FF0000"/>
                </a:solidFill>
              </a:rPr>
              <a:t>function.</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quarter" idx="1"/>
          </p:nvPr>
        </p:nvSpPr>
        <p:spPr>
          <a:xfrm>
            <a:off x="609600" y="457200"/>
            <a:ext cx="7467600" cy="4873752"/>
          </a:xfrm>
        </p:spPr>
        <p:txBody>
          <a:bodyPr>
            <a:noAutofit/>
          </a:bodyPr>
          <a:lstStyle/>
          <a:p>
            <a:pPr algn="ctr"/>
            <a:r>
              <a:rPr lang="en-US" sz="2400" dirty="0" smtClean="0"/>
              <a:t>The ability of tissues to repair themselves is determined, in part, by their intrinsic proliferative </a:t>
            </a:r>
            <a:r>
              <a:rPr lang="en-US" sz="2400" dirty="0" smtClean="0"/>
              <a:t>capacity.</a:t>
            </a:r>
            <a:endParaRPr lang="en-US" sz="2400" dirty="0"/>
          </a:p>
        </p:txBody>
      </p:sp>
      <p:sp>
        <p:nvSpPr>
          <p:cNvPr id="2050" name="AutoShape 2" descr="PPT - Tissue Repair PowerPoint Presentation, free download - ID:690761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PPT - Tissue Repair PowerPoint Presentation, free download - ID:6907611"/>
          <p:cNvPicPr>
            <a:picLocks noChangeAspect="1" noChangeArrowheads="1"/>
          </p:cNvPicPr>
          <p:nvPr/>
        </p:nvPicPr>
        <p:blipFill>
          <a:blip r:embed="rId2"/>
          <a:srcRect t="13333" b="11111"/>
          <a:stretch>
            <a:fillRect/>
          </a:stretch>
        </p:blipFill>
        <p:spPr bwMode="auto">
          <a:xfrm>
            <a:off x="1066800" y="2286000"/>
            <a:ext cx="6858000" cy="3886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descr="Bone Marrow derived stem cell therpay treatment by MedA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04" name="AutoShape 4" descr="C:\Users\Admin\Desktop\Stem_Cell_Bone_Marrow_Transplant_go3twq.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06" name="Picture 6" descr="Hematopoiesis Process"/>
          <p:cNvPicPr>
            <a:picLocks noChangeAspect="1" noChangeArrowheads="1"/>
          </p:cNvPicPr>
          <p:nvPr/>
        </p:nvPicPr>
        <p:blipFill>
          <a:blip r:embed="rId3"/>
          <a:srcRect r="39200" b="32000"/>
          <a:stretch>
            <a:fillRect/>
          </a:stretch>
        </p:blipFill>
        <p:spPr bwMode="auto">
          <a:xfrm>
            <a:off x="0" y="1524000"/>
            <a:ext cx="2895600" cy="2590800"/>
          </a:xfrm>
          <a:prstGeom prst="rect">
            <a:avLst/>
          </a:prstGeom>
          <a:noFill/>
        </p:spPr>
      </p:pic>
      <p:pic>
        <p:nvPicPr>
          <p:cNvPr id="51208" name="Picture 8" descr="What is the difference between epithelium and epidermis? | Socratic"/>
          <p:cNvPicPr>
            <a:picLocks noChangeAspect="1" noChangeArrowheads="1"/>
          </p:cNvPicPr>
          <p:nvPr/>
        </p:nvPicPr>
        <p:blipFill>
          <a:blip r:embed="rId4"/>
          <a:srcRect t="17949" r="34531" b="15385"/>
          <a:stretch>
            <a:fillRect/>
          </a:stretch>
        </p:blipFill>
        <p:spPr bwMode="auto">
          <a:xfrm>
            <a:off x="3048000" y="2057400"/>
            <a:ext cx="2591436" cy="1981200"/>
          </a:xfrm>
          <a:prstGeom prst="rect">
            <a:avLst/>
          </a:prstGeom>
          <a:noFill/>
        </p:spPr>
      </p:pic>
      <p:sp>
        <p:nvSpPr>
          <p:cNvPr id="51210" name="AutoShape 10" descr="Blue Histology - Epithelia and Glan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12" name="Picture 12" descr="Salivary Gland - an overview | ScienceDirect Topics"/>
          <p:cNvPicPr>
            <a:picLocks noChangeAspect="1" noChangeArrowheads="1"/>
          </p:cNvPicPr>
          <p:nvPr/>
        </p:nvPicPr>
        <p:blipFill>
          <a:blip r:embed="rId5"/>
          <a:srcRect l="50569"/>
          <a:stretch>
            <a:fillRect/>
          </a:stretch>
        </p:blipFill>
        <p:spPr bwMode="auto">
          <a:xfrm>
            <a:off x="5867400" y="1524000"/>
            <a:ext cx="2788332" cy="2724151"/>
          </a:xfrm>
          <a:prstGeom prst="rect">
            <a:avLst/>
          </a:prstGeom>
          <a:noFill/>
        </p:spPr>
      </p:pic>
      <p:pic>
        <p:nvPicPr>
          <p:cNvPr id="51214" name="Picture 14" descr="Pin by Taylor Bauer on School | Human anatomy and physiology, Anatomy and  physiology, Pretty notes"/>
          <p:cNvPicPr>
            <a:picLocks noChangeAspect="1" noChangeArrowheads="1"/>
          </p:cNvPicPr>
          <p:nvPr/>
        </p:nvPicPr>
        <p:blipFill>
          <a:blip r:embed="rId6"/>
          <a:srcRect/>
          <a:stretch>
            <a:fillRect/>
          </a:stretch>
        </p:blipFill>
        <p:spPr bwMode="auto">
          <a:xfrm>
            <a:off x="0" y="4552950"/>
            <a:ext cx="3525371" cy="2305050"/>
          </a:xfrm>
          <a:prstGeom prst="rect">
            <a:avLst/>
          </a:prstGeom>
          <a:noFill/>
        </p:spPr>
      </p:pic>
      <p:pic>
        <p:nvPicPr>
          <p:cNvPr id="51216" name="Picture 16" descr="Urinary bladder transitional epithelium, light micrograph - Stock Image -  C047/7812 - Science Photo Library"/>
          <p:cNvPicPr>
            <a:picLocks noChangeAspect="1" noChangeArrowheads="1"/>
          </p:cNvPicPr>
          <p:nvPr/>
        </p:nvPicPr>
        <p:blipFill>
          <a:blip r:embed="rId7"/>
          <a:srcRect/>
          <a:stretch>
            <a:fillRect/>
          </a:stretch>
        </p:blipFill>
        <p:spPr bwMode="auto">
          <a:xfrm>
            <a:off x="3962400" y="4175759"/>
            <a:ext cx="3352800" cy="2682241"/>
          </a:xfrm>
          <a:prstGeom prst="rect">
            <a:avLst/>
          </a:prstGeom>
          <a:noFill/>
        </p:spPr>
      </p:pic>
      <p:sp>
        <p:nvSpPr>
          <p:cNvPr id="10" name="Rectangle 9"/>
          <p:cNvSpPr/>
          <p:nvPr/>
        </p:nvSpPr>
        <p:spPr>
          <a:xfrm>
            <a:off x="228600" y="228600"/>
            <a:ext cx="8001000" cy="1200329"/>
          </a:xfrm>
          <a:prstGeom prst="rect">
            <a:avLst/>
          </a:prstGeom>
        </p:spPr>
        <p:txBody>
          <a:bodyPr wrap="square">
            <a:spAutoFit/>
          </a:bodyPr>
          <a:lstStyle/>
          <a:p>
            <a:pPr>
              <a:buFont typeface="Wingdings" pitchFamily="2" charset="2"/>
              <a:buChar char="Ø"/>
            </a:pPr>
            <a:r>
              <a:rPr lang="en-US" b="1" i="1" u="sng" dirty="0" smtClean="0">
                <a:solidFill>
                  <a:srgbClr val="0070C0"/>
                </a:solidFill>
              </a:rPr>
              <a:t>1.labile tissues</a:t>
            </a:r>
          </a:p>
          <a:p>
            <a:r>
              <a:rPr lang="en-US" dirty="0" smtClean="0"/>
              <a:t> cells are constantly being lost and must be continually replaced by new cells that are derived from tissue stem cells and rapidly proliferating immature progenitors. </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7467600" cy="4873752"/>
          </a:xfrm>
        </p:spPr>
        <p:txBody>
          <a:bodyPr/>
          <a:lstStyle/>
          <a:p>
            <a:r>
              <a:rPr lang="en-US" u="sng" dirty="0" smtClean="0">
                <a:solidFill>
                  <a:srgbClr val="0070C0"/>
                </a:solidFill>
              </a:rPr>
              <a:t>2.stable tissues</a:t>
            </a:r>
            <a:endParaRPr lang="en-US" dirty="0" smtClean="0"/>
          </a:p>
          <a:p>
            <a:r>
              <a:rPr lang="en-US" dirty="0" smtClean="0"/>
              <a:t>are </a:t>
            </a:r>
            <a:r>
              <a:rPr lang="en-US" dirty="0" smtClean="0"/>
              <a:t>made up of cells that are normally in the G0 stage of the cell cycle and hence not proliferating, but they are capable of dividing in response to injury or loss of tissue mass.</a:t>
            </a:r>
          </a:p>
          <a:p>
            <a:endParaRPr lang="en-US" dirty="0" smtClean="0"/>
          </a:p>
          <a:p>
            <a:endParaRPr lang="en-US" dirty="0"/>
          </a:p>
        </p:txBody>
      </p:sp>
      <p:pic>
        <p:nvPicPr>
          <p:cNvPr id="32770" name="Picture 2" descr="The liver: Structure, function, and disease"/>
          <p:cNvPicPr>
            <a:picLocks noChangeAspect="1" noChangeArrowheads="1"/>
          </p:cNvPicPr>
          <p:nvPr/>
        </p:nvPicPr>
        <p:blipFill>
          <a:blip r:embed="rId3"/>
          <a:srcRect/>
          <a:stretch>
            <a:fillRect/>
          </a:stretch>
        </p:blipFill>
        <p:spPr bwMode="auto">
          <a:xfrm>
            <a:off x="0" y="3200400"/>
            <a:ext cx="3276600" cy="1714754"/>
          </a:xfrm>
          <a:prstGeom prst="rect">
            <a:avLst/>
          </a:prstGeom>
          <a:noFill/>
        </p:spPr>
      </p:pic>
      <p:pic>
        <p:nvPicPr>
          <p:cNvPr id="32772" name="Picture 4" descr="1,528 Animal Kidney Stock Photos, Pictures &amp;amp; Royalty-Free Images - iStock"/>
          <p:cNvPicPr>
            <a:picLocks noChangeAspect="1" noChangeArrowheads="1"/>
          </p:cNvPicPr>
          <p:nvPr/>
        </p:nvPicPr>
        <p:blipFill>
          <a:blip r:embed="rId4"/>
          <a:srcRect r="50000"/>
          <a:stretch>
            <a:fillRect/>
          </a:stretch>
        </p:blipFill>
        <p:spPr bwMode="auto">
          <a:xfrm>
            <a:off x="3581400" y="2362200"/>
            <a:ext cx="1752600" cy="3200400"/>
          </a:xfrm>
          <a:prstGeom prst="rect">
            <a:avLst/>
          </a:prstGeom>
          <a:noFill/>
        </p:spPr>
      </p:pic>
      <p:pic>
        <p:nvPicPr>
          <p:cNvPr id="32774" name="Picture 6" descr="close up of pancreas - Stock Illustration [42566789] - PIXTA"/>
          <p:cNvPicPr>
            <a:picLocks noChangeAspect="1" noChangeArrowheads="1"/>
          </p:cNvPicPr>
          <p:nvPr/>
        </p:nvPicPr>
        <p:blipFill>
          <a:blip r:embed="rId5"/>
          <a:srcRect/>
          <a:stretch>
            <a:fillRect/>
          </a:stretch>
        </p:blipFill>
        <p:spPr bwMode="auto">
          <a:xfrm>
            <a:off x="6096000" y="2743200"/>
            <a:ext cx="2157381" cy="2162175"/>
          </a:xfrm>
          <a:prstGeom prst="rect">
            <a:avLst/>
          </a:prstGeom>
          <a:noFill/>
        </p:spPr>
      </p:pic>
      <p:pic>
        <p:nvPicPr>
          <p:cNvPr id="32776" name="Picture 8" descr="HUVEC Culture 3D Optimal Models"/>
          <p:cNvPicPr>
            <a:picLocks noChangeAspect="1" noChangeArrowheads="1"/>
          </p:cNvPicPr>
          <p:nvPr/>
        </p:nvPicPr>
        <p:blipFill>
          <a:blip r:embed="rId6"/>
          <a:srcRect/>
          <a:stretch>
            <a:fillRect/>
          </a:stretch>
        </p:blipFill>
        <p:spPr bwMode="auto">
          <a:xfrm>
            <a:off x="609600" y="4894976"/>
            <a:ext cx="2438400" cy="1963024"/>
          </a:xfrm>
          <a:prstGeom prst="rect">
            <a:avLst/>
          </a:prstGeom>
          <a:noFill/>
        </p:spPr>
      </p:pic>
      <p:pic>
        <p:nvPicPr>
          <p:cNvPr id="32778" name="Picture 10" descr="Basic Fibroblast Growth Factor—the Good, the Bad and the Stable"/>
          <p:cNvPicPr>
            <a:picLocks noChangeAspect="1" noChangeArrowheads="1"/>
          </p:cNvPicPr>
          <p:nvPr/>
        </p:nvPicPr>
        <p:blipFill>
          <a:blip r:embed="rId7"/>
          <a:srcRect l="8000" t="19346" r="61000" b="6540"/>
          <a:stretch>
            <a:fillRect/>
          </a:stretch>
        </p:blipFill>
        <p:spPr bwMode="auto">
          <a:xfrm>
            <a:off x="3581400" y="4876800"/>
            <a:ext cx="1597959" cy="1752600"/>
          </a:xfrm>
          <a:prstGeom prst="rect">
            <a:avLst/>
          </a:prstGeom>
          <a:noFill/>
        </p:spPr>
      </p:pic>
      <p:pic>
        <p:nvPicPr>
          <p:cNvPr id="32780" name="Picture 12" descr="Image of Smooth Muscle Cells Stock Vector - Illustration of cells, smooth:  119158887"/>
          <p:cNvPicPr>
            <a:picLocks noChangeAspect="1" noChangeArrowheads="1"/>
          </p:cNvPicPr>
          <p:nvPr/>
        </p:nvPicPr>
        <p:blipFill>
          <a:blip r:embed="rId8"/>
          <a:srcRect b="25886"/>
          <a:stretch>
            <a:fillRect/>
          </a:stretch>
        </p:blipFill>
        <p:spPr bwMode="auto">
          <a:xfrm>
            <a:off x="5410200" y="4953000"/>
            <a:ext cx="3352800" cy="16002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124A2AB109B04D9394872AA5C4638C" ma:contentTypeVersion="4" ma:contentTypeDescription="Create a new document." ma:contentTypeScope="" ma:versionID="5b68fe66811d79b9f6d42bd3601df31b">
  <xsd:schema xmlns:xsd="http://www.w3.org/2001/XMLSchema" xmlns:xs="http://www.w3.org/2001/XMLSchema" xmlns:p="http://schemas.microsoft.com/office/2006/metadata/properties" xmlns:ns2="513c409d-95b3-4324-b1e7-64465f9ef705" targetNamespace="http://schemas.microsoft.com/office/2006/metadata/properties" ma:root="true" ma:fieldsID="cb387b9b717fe5cfa284108064059818" ns2:_="">
    <xsd:import namespace="513c409d-95b3-4324-b1e7-64465f9ef7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c409d-95b3-4324-b1e7-64465f9ef7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F15E79-E2F8-4C26-98D3-7ECD3FCD1BA2}"/>
</file>

<file path=customXml/itemProps2.xml><?xml version="1.0" encoding="utf-8"?>
<ds:datastoreItem xmlns:ds="http://schemas.openxmlformats.org/officeDocument/2006/customXml" ds:itemID="{F1B50103-D82C-4E9C-80E8-B31019619653}"/>
</file>

<file path=customXml/itemProps3.xml><?xml version="1.0" encoding="utf-8"?>
<ds:datastoreItem xmlns:ds="http://schemas.openxmlformats.org/officeDocument/2006/customXml" ds:itemID="{6D0DDED9-FA70-4052-A658-58B754282A67}"/>
</file>

<file path=docProps/app.xml><?xml version="1.0" encoding="utf-8"?>
<Properties xmlns="http://schemas.openxmlformats.org/officeDocument/2006/extended-properties" xmlns:vt="http://schemas.openxmlformats.org/officeDocument/2006/docPropsVTypes">
  <Template>Oriel</Template>
  <TotalTime>401</TotalTime>
  <Words>1474</Words>
  <Application>Microsoft Office PowerPoint</Application>
  <PresentationFormat>On-screen Show (4:3)</PresentationFormat>
  <Paragraphs>152</Paragraphs>
  <Slides>34</Slides>
  <Notes>6</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Oriel</vt:lpstr>
      <vt:lpstr>TISSUE REPAIR 1</vt:lpstr>
      <vt:lpstr>Slide 2</vt:lpstr>
      <vt:lpstr>Overview of Tissue Repair</vt:lpstr>
      <vt:lpstr>1.regeneration</vt:lpstr>
      <vt:lpstr>2.Connective tissue deposition (scar formation)</vt:lpstr>
      <vt:lpstr>fibrosis</vt:lpstr>
      <vt:lpstr>Slide 7</vt:lpstr>
      <vt:lpstr>Slide 8</vt:lpstr>
      <vt:lpstr>Slide 9</vt:lpstr>
      <vt:lpstr>3.permanent tissues</vt:lpstr>
      <vt:lpstr>Slide 11</vt:lpstr>
      <vt:lpstr>Liver Regeneration</vt:lpstr>
      <vt:lpstr>Slide 13</vt:lpstr>
      <vt:lpstr>Slide 14</vt:lpstr>
      <vt:lpstr>Slide 15</vt:lpstr>
      <vt:lpstr>Repair by Scarring</vt:lpstr>
      <vt:lpstr>Slide 17</vt:lpstr>
      <vt:lpstr>Slide 18</vt:lpstr>
      <vt:lpstr>Steps in Scar Formation</vt:lpstr>
      <vt:lpstr>Slide 20</vt:lpstr>
      <vt:lpstr>Slide 21</vt:lpstr>
      <vt:lpstr>Slide 22</vt:lpstr>
      <vt:lpstr>Slide 23</vt:lpstr>
      <vt:lpstr>Slide 24</vt:lpstr>
      <vt:lpstr>Slide 25</vt:lpstr>
      <vt:lpstr>4. Remodeling. </vt:lpstr>
      <vt:lpstr>Slide 27</vt:lpstr>
      <vt:lpstr>Angiogenesis</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TISSUE REPAIR</dc:title>
  <dc:creator>Admin</dc:creator>
  <cp:lastModifiedBy>Admin</cp:lastModifiedBy>
  <cp:revision>36</cp:revision>
  <dcterms:created xsi:type="dcterms:W3CDTF">2021-10-11T07:18:59Z</dcterms:created>
  <dcterms:modified xsi:type="dcterms:W3CDTF">2021-11-09T19:55:36Z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0x01010028124A2AB109B04D9394872AA5C4638C</vt:lpwstr>
  </property>
</Properties>
</file>