
<file path=[Content_Types].xml><?xml version="1.0" encoding="utf-8"?>
<Types xmlns="http://schemas.openxmlformats.org/package/2006/content-types">
  <Default ContentType="image/vnd.ms-photo" Extension="wdp"/>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y="6858000" cx="12192000"/>
  <p:notesSz cx="6858000" cy="91440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0" Type="http://schemas.openxmlformats.org/officeDocument/2006/relationships/slide" Target="slides/slide7.xml"/><Relationship Id="rId13" Type="http://schemas.openxmlformats.org/officeDocument/2006/relationships/slide" Target="slides/slide10.xml"/><Relationship Id="rId12" Type="http://schemas.openxmlformats.org/officeDocument/2006/relationships/slide" Target="slides/slide9.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15" Type="http://schemas.openxmlformats.org/officeDocument/2006/relationships/slide" Target="slides/slide12.xml"/><Relationship Id="rId14" Type="http://schemas.openxmlformats.org/officeDocument/2006/relationships/slide" Target="slides/slide11.xml"/><Relationship Id="rId17" Type="http://schemas.openxmlformats.org/officeDocument/2006/relationships/slide" Target="slides/slide14.xml"/><Relationship Id="rId16" Type="http://schemas.openxmlformats.org/officeDocument/2006/relationships/slide" Target="slides/slide13.xml"/><Relationship Id="rId5" Type="http://schemas.openxmlformats.org/officeDocument/2006/relationships/slide" Target="slides/slide2.xml"/><Relationship Id="rId19" Type="http://schemas.openxmlformats.org/officeDocument/2006/relationships/slide" Target="slides/slide16.xml"/><Relationship Id="rId6" Type="http://schemas.openxmlformats.org/officeDocument/2006/relationships/slide" Target="slides/slide3.xml"/><Relationship Id="rId18" Type="http://schemas.openxmlformats.org/officeDocument/2006/relationships/slide" Target="slides/slide15.xml"/><Relationship Id="rId7" Type="http://schemas.openxmlformats.org/officeDocument/2006/relationships/slide" Target="slides/slide4.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8/2/2021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8/2/2021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8/2/2021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8/2/2021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8/2/2021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8/2/2021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8/2/2021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8/2/2021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8/2/2021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مع تسمية توضيحية">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DA16AA21-1863-4931-97CB-99D0A168701B}" type="datetimeFigureOut">
              <a:rPr lang="en-US" dirty="0"/>
              <a:t>8/2/2021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3772C379-9A7C-4C87-A116-CBE9F58B04C5}" type="datetimeFigureOut">
              <a:rPr lang="en-US" dirty="0"/>
              <a:t>8/2/2021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8/2/2021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1"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r" defTabSz="914400" rtl="1"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sdmanuals.com/professional/dermatologic-disorders/pressure-ulcers/pressure-ulcers#v96738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hs.uk/conditions/stroke/" TargetMode="External"/><Relationship Id="rId2" Type="http://schemas.openxmlformats.org/officeDocument/2006/relationships/hyperlink" Target="https://www.nhs.uk/conditions/severe-head-injury/" TargetMode="External"/><Relationship Id="rId1" Type="http://schemas.openxmlformats.org/officeDocument/2006/relationships/slideLayout" Target="../slideLayouts/slideLayout2.xml"/><Relationship Id="rId4" Type="http://schemas.openxmlformats.org/officeDocument/2006/relationships/hyperlink" Target="https://www.nhs.uk/conditions/alzheimers-diseas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healthline.com/health-news/many-people-in-vegetative-conditions-may-still-be-conscious" TargetMode="External"/><Relationship Id="rId2" Type="http://schemas.openxmlformats.org/officeDocument/2006/relationships/hyperlink" Target="https://www.healthline.com/human-body-maps/brain" TargetMode="External"/><Relationship Id="rId1" Type="http://schemas.openxmlformats.org/officeDocument/2006/relationships/slideLayout" Target="../slideLayouts/slideLayout2.xml"/><Relationship Id="rId5" Type="http://schemas.openxmlformats.org/officeDocument/2006/relationships/hyperlink" Target="https://www.healthline.com/health-news/the-changing-definition-of-what-is-brain-dead-082715#1" TargetMode="External"/><Relationship Id="rId4" Type="http://schemas.openxmlformats.org/officeDocument/2006/relationships/hyperlink" Target="https://www.healthline.com/symptom/com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healthline.com/health/ct-scan" TargetMode="External"/><Relationship Id="rId2" Type="http://schemas.openxmlformats.org/officeDocument/2006/relationships/hyperlink" Target="https://www.healthline.com/health/eeg" TargetMode="External"/><Relationship Id="rId1" Type="http://schemas.openxmlformats.org/officeDocument/2006/relationships/slideLayout" Target="../slideLayouts/slideLayout2.xml"/><Relationship Id="rId5" Type="http://schemas.openxmlformats.org/officeDocument/2006/relationships/hyperlink" Target="https://www.healthline.com/health/brain-pet-scan" TargetMode="External"/><Relationship Id="rId4" Type="http://schemas.openxmlformats.org/officeDocument/2006/relationships/hyperlink" Target="https://www.healthline.com/health/head-mri"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healthline.com/health/pneumonia" TargetMode="External"/><Relationship Id="rId2" Type="http://schemas.openxmlformats.org/officeDocument/2006/relationships/hyperlink" Target="https://www.healthline.com/health/infections" TargetMode="External"/><Relationship Id="rId1" Type="http://schemas.openxmlformats.org/officeDocument/2006/relationships/slideLayout" Target="../slideLayouts/slideLayout2.xml"/><Relationship Id="rId6" Type="http://schemas.openxmlformats.org/officeDocument/2006/relationships/hyperlink" Target="https://www.healthline.com/health/pressure-ulcer" TargetMode="External"/><Relationship Id="rId5" Type="http://schemas.openxmlformats.org/officeDocument/2006/relationships/hyperlink" Target="https://www.healthline.com/health/feeding-tube-insertion-gastrostomy" TargetMode="External"/><Relationship Id="rId4" Type="http://schemas.openxmlformats.org/officeDocument/2006/relationships/hyperlink" Target="https://www.healthline.com/health/acute-respiratory-failure"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msdmanuals.com/professional/neurologic-disorders/peripheral-nervous-system-and-motor-unit-disorders/guillain-barr%C3%A9-syndrome-gb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msdmanuals.com/professional/neurologic-disorders/coma-and-impaired-consciousness/vegetative-state-and-minimally-conscious-state#v1036051" TargetMode="External"/><Relationship Id="rId2" Type="http://schemas.openxmlformats.org/officeDocument/2006/relationships/hyperlink" Target="https://www.msdmanuals.com/professional/neurologic-disorders/coma-and-impaired-consciousness/vegetative-state-and-minimally-conscious-stat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a:extLst>
              <a:ext uri="{FF2B5EF4-FFF2-40B4-BE49-F238E27FC236}">
                <a16:creationId xmlns:a16="http://schemas.microsoft.com/office/drawing/2014/main" id="{5ADAAAAA-6469-4FCB-897C-F3F9923C65E8}"/>
              </a:ext>
            </a:extLst>
          </p:cNvPr>
          <p:cNvSpPr>
            <a:spLocks noGrp="1"/>
          </p:cNvSpPr>
          <p:nvPr>
            <p:ph type="subTitle" idx="1"/>
          </p:nvPr>
        </p:nvSpPr>
        <p:spPr>
          <a:xfrm>
            <a:off x="2150364" y="2501195"/>
            <a:ext cx="7891272" cy="1069848"/>
          </a:xfrm>
        </p:spPr>
        <p:txBody>
          <a:bodyPr>
            <a:normAutofit/>
          </a:bodyPr>
          <a:lstStyle/>
          <a:p>
            <a:r>
              <a:rPr lang="en-US" sz="2500" b="1" dirty="0"/>
              <a:t>Vegetative State , lock in syndrome , stupor </a:t>
            </a:r>
            <a:endParaRPr lang="ar-JO" sz="2500" b="1" dirty="0"/>
          </a:p>
        </p:txBody>
      </p:sp>
      <p:sp>
        <p:nvSpPr>
          <p:cNvPr id="4" name="عنوان فرعي 2">
            <a:extLst>
              <a:ext uri="{FF2B5EF4-FFF2-40B4-BE49-F238E27FC236}">
                <a16:creationId xmlns:a16="http://schemas.microsoft.com/office/drawing/2014/main" id="{1C5CAFE8-9D45-4C6B-B256-7300FF7E7D4E}"/>
              </a:ext>
            </a:extLst>
          </p:cNvPr>
          <p:cNvSpPr txBox="1">
            <a:spLocks/>
          </p:cNvSpPr>
          <p:nvPr/>
        </p:nvSpPr>
        <p:spPr>
          <a:xfrm>
            <a:off x="1006623" y="4624438"/>
            <a:ext cx="7891272" cy="1069848"/>
          </a:xfrm>
          <a:prstGeom prst="rect">
            <a:avLst/>
          </a:prstGeom>
        </p:spPr>
        <p:txBody>
          <a:bodyPr vert="horz" lIns="91440" tIns="45720" rIns="91440" bIns="45720" rtlCol="0">
            <a:noAutofit/>
          </a:bodyPr>
          <a:lstStyle>
            <a:lvl1pPr marL="0" indent="0" algn="l" defTabSz="914400" rtl="1"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r>
              <a:rPr lang="en-US" sz="3000" b="1" dirty="0">
                <a:latin typeface="Angsana New" panose="02020603050405020304" pitchFamily="18" charset="-34"/>
                <a:cs typeface="Angsana New" panose="02020603050405020304" pitchFamily="18" charset="-34"/>
              </a:rPr>
              <a:t>Done BY : Sara </a:t>
            </a:r>
            <a:r>
              <a:rPr lang="en-US" sz="3000" b="1" dirty="0" err="1">
                <a:latin typeface="Angsana New" panose="02020603050405020304" pitchFamily="18" charset="-34"/>
                <a:cs typeface="Angsana New" panose="02020603050405020304" pitchFamily="18" charset="-34"/>
              </a:rPr>
              <a:t>Sabayleh</a:t>
            </a:r>
            <a:endParaRPr lang="en-US" sz="3000" b="1" dirty="0">
              <a:latin typeface="Angsana New" panose="02020603050405020304" pitchFamily="18" charset="-34"/>
              <a:cs typeface="Angsana New" panose="02020603050405020304" pitchFamily="18" charset="-34"/>
            </a:endParaRPr>
          </a:p>
          <a:p>
            <a:r>
              <a:rPr lang="en-US" sz="3000" b="1" dirty="0">
                <a:latin typeface="Angsana New" panose="02020603050405020304" pitchFamily="18" charset="-34"/>
                <a:cs typeface="Angsana New" panose="02020603050405020304" pitchFamily="18" charset="-34"/>
              </a:rPr>
              <a:t>Supervised by : Dr Omar </a:t>
            </a:r>
            <a:r>
              <a:rPr lang="en-US" sz="3000" b="1" dirty="0" err="1">
                <a:latin typeface="Angsana New" panose="02020603050405020304" pitchFamily="18" charset="-34"/>
                <a:cs typeface="Angsana New" panose="02020603050405020304" pitchFamily="18" charset="-34"/>
              </a:rPr>
              <a:t>Rawashdeh</a:t>
            </a:r>
            <a:r>
              <a:rPr lang="en-US" sz="3000" b="1" dirty="0">
                <a:latin typeface="Angsana New" panose="02020603050405020304" pitchFamily="18" charset="-34"/>
                <a:cs typeface="Angsana New" panose="02020603050405020304" pitchFamily="18" charset="-34"/>
              </a:rPr>
              <a:t> </a:t>
            </a:r>
          </a:p>
          <a:p>
            <a:r>
              <a:rPr lang="en-US" sz="3000" b="1" dirty="0">
                <a:latin typeface="Angsana New" panose="02020603050405020304" pitchFamily="18" charset="-34"/>
                <a:cs typeface="Angsana New" panose="02020603050405020304" pitchFamily="18" charset="-34"/>
              </a:rPr>
              <a:t> </a:t>
            </a:r>
            <a:endParaRPr lang="ar-JO" sz="3000" b="1" dirty="0">
              <a:latin typeface="Angsana New" panose="02020603050405020304" pitchFamily="18" charset="-34"/>
            </a:endParaRPr>
          </a:p>
        </p:txBody>
      </p:sp>
    </p:spTree>
    <p:extLst>
      <p:ext uri="{BB962C8B-B14F-4D97-AF65-F5344CB8AC3E}">
        <p14:creationId xmlns:p14="http://schemas.microsoft.com/office/powerpoint/2010/main" val="3405414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8D39C61-483F-4DE2-8088-44AB1A06AEC4}"/>
              </a:ext>
            </a:extLst>
          </p:cNvPr>
          <p:cNvSpPr>
            <a:spLocks noGrp="1"/>
          </p:cNvSpPr>
          <p:nvPr>
            <p:ph type="title"/>
          </p:nvPr>
        </p:nvSpPr>
        <p:spPr/>
        <p:txBody>
          <a:bodyPr>
            <a:normAutofit/>
          </a:bodyPr>
          <a:lstStyle/>
          <a:p>
            <a:r>
              <a:rPr lang="en-US" sz="4000" b="1" i="0" dirty="0">
                <a:solidFill>
                  <a:srgbClr val="231F20"/>
                </a:solidFill>
                <a:effectLst/>
                <a:latin typeface="Proxima Nova"/>
              </a:rPr>
              <a:t>Is there a treatment?</a:t>
            </a:r>
            <a:endParaRPr lang="ar-JO" sz="4000" dirty="0"/>
          </a:p>
        </p:txBody>
      </p:sp>
      <p:sp>
        <p:nvSpPr>
          <p:cNvPr id="3" name="عنصر نائب للمحتوى 2">
            <a:extLst>
              <a:ext uri="{FF2B5EF4-FFF2-40B4-BE49-F238E27FC236}">
                <a16:creationId xmlns:a16="http://schemas.microsoft.com/office/drawing/2014/main" id="{C1285675-2F94-4597-AF54-5E49F24A9F77}"/>
              </a:ext>
            </a:extLst>
          </p:cNvPr>
          <p:cNvSpPr>
            <a:spLocks noGrp="1"/>
          </p:cNvSpPr>
          <p:nvPr>
            <p:ph idx="1"/>
          </p:nvPr>
        </p:nvSpPr>
        <p:spPr/>
        <p:txBody>
          <a:bodyPr/>
          <a:lstStyle/>
          <a:p>
            <a:pPr algn="l" rtl="0">
              <a:buFont typeface="Arial" panose="020B0604020202020204" pitchFamily="34" charset="0"/>
              <a:buChar char="•"/>
            </a:pPr>
            <a:r>
              <a:rPr lang="en-US" b="0" i="0" dirty="0">
                <a:solidFill>
                  <a:srgbClr val="000000"/>
                </a:solidFill>
                <a:effectLst/>
                <a:latin typeface="Open Sans" panose="020B0606030504020204" pitchFamily="34" charset="0"/>
              </a:rPr>
              <a:t>Supportive care</a:t>
            </a:r>
          </a:p>
          <a:p>
            <a:pPr algn="l" rtl="0">
              <a:buFont typeface="Arial" panose="020B0604020202020204" pitchFamily="34" charset="0"/>
              <a:buChar char="•"/>
            </a:pPr>
            <a:r>
              <a:rPr lang="en-US" b="0" i="0" dirty="0">
                <a:solidFill>
                  <a:srgbClr val="000000"/>
                </a:solidFill>
                <a:effectLst/>
                <a:latin typeface="Open Sans" panose="020B0606030504020204" pitchFamily="34" charset="0"/>
              </a:rPr>
              <a:t>Communication training</a:t>
            </a:r>
          </a:p>
          <a:p>
            <a:pPr algn="l" rtl="0"/>
            <a:r>
              <a:rPr lang="en-US" b="0" i="0" dirty="0">
                <a:solidFill>
                  <a:srgbClr val="000000"/>
                </a:solidFill>
                <a:effectLst/>
                <a:latin typeface="Open Sans" panose="020B0606030504020204" pitchFamily="34" charset="0"/>
              </a:rPr>
              <a:t>Supportive care is the mainstay of treatment for patients with locked-in syndrome and should include the following:</a:t>
            </a:r>
          </a:p>
          <a:p>
            <a:pPr algn="l" rtl="0">
              <a:buFont typeface="Arial" panose="020B0604020202020204" pitchFamily="34" charset="0"/>
              <a:buChar char="•"/>
            </a:pPr>
            <a:r>
              <a:rPr lang="en-US" b="0" i="0" dirty="0">
                <a:solidFill>
                  <a:srgbClr val="000000"/>
                </a:solidFill>
                <a:effectLst/>
                <a:latin typeface="Open Sans" panose="020B0606030504020204" pitchFamily="34" charset="0"/>
              </a:rPr>
              <a:t>Preventing systemic complications due to immobilization (</a:t>
            </a:r>
            <a:r>
              <a:rPr lang="en-US" b="0" i="0" dirty="0" err="1">
                <a:solidFill>
                  <a:srgbClr val="000000"/>
                </a:solidFill>
                <a:effectLst/>
                <a:latin typeface="Open Sans" panose="020B0606030504020204" pitchFamily="34" charset="0"/>
              </a:rPr>
              <a:t>eg</a:t>
            </a:r>
            <a:r>
              <a:rPr lang="en-US" b="0" i="0" dirty="0">
                <a:solidFill>
                  <a:srgbClr val="000000"/>
                </a:solidFill>
                <a:effectLst/>
                <a:latin typeface="Open Sans" panose="020B0606030504020204" pitchFamily="34" charset="0"/>
              </a:rPr>
              <a:t>, pneumonia, urinary tract infection, thromboembolic disease)</a:t>
            </a:r>
          </a:p>
          <a:p>
            <a:pPr algn="l" rtl="0">
              <a:buFont typeface="Arial" panose="020B0604020202020204" pitchFamily="34" charset="0"/>
              <a:buChar char="•"/>
            </a:pPr>
            <a:r>
              <a:rPr lang="en-US" b="0" i="0" dirty="0">
                <a:solidFill>
                  <a:srgbClr val="000000"/>
                </a:solidFill>
                <a:effectLst/>
                <a:latin typeface="Open Sans" panose="020B0606030504020204" pitchFamily="34" charset="0"/>
              </a:rPr>
              <a:t>Providing good nutrition</a:t>
            </a:r>
          </a:p>
          <a:p>
            <a:pPr algn="l" rtl="0">
              <a:buFont typeface="Arial" panose="020B0604020202020204" pitchFamily="34" charset="0"/>
              <a:buChar char="•"/>
            </a:pPr>
            <a:r>
              <a:rPr lang="en-US" b="0" i="0" u="sng" dirty="0">
                <a:solidFill>
                  <a:srgbClr val="B12E32"/>
                </a:solidFill>
                <a:effectLst/>
                <a:latin typeface="Open Sans" panose="020B0606030504020204" pitchFamily="34" charset="0"/>
                <a:hlinkClick r:id="rId2"/>
              </a:rPr>
              <a:t>Preventing pressure ulcers</a:t>
            </a:r>
            <a:endParaRPr lang="en-US" b="0" i="0" dirty="0">
              <a:solidFill>
                <a:srgbClr val="000000"/>
              </a:solidFill>
              <a:effectLst/>
              <a:latin typeface="Open Sans" panose="020B0606030504020204" pitchFamily="34" charset="0"/>
            </a:endParaRPr>
          </a:p>
          <a:p>
            <a:pPr algn="l" rtl="0">
              <a:buFont typeface="Arial" panose="020B0604020202020204" pitchFamily="34" charset="0"/>
              <a:buChar char="•"/>
            </a:pPr>
            <a:r>
              <a:rPr lang="en-US" b="0" i="0" dirty="0">
                <a:solidFill>
                  <a:srgbClr val="000000"/>
                </a:solidFill>
                <a:effectLst/>
                <a:latin typeface="Open Sans" panose="020B0606030504020204" pitchFamily="34" charset="0"/>
              </a:rPr>
              <a:t>Providing physical therapy to prevent limb contractures</a:t>
            </a:r>
          </a:p>
          <a:p>
            <a:pPr algn="l" rtl="0"/>
            <a:r>
              <a:rPr lang="en-US" sz="2200" b="1" i="0" dirty="0">
                <a:solidFill>
                  <a:srgbClr val="000000"/>
                </a:solidFill>
                <a:effectLst/>
                <a:latin typeface="Open Sans" panose="020B0606030504020204" pitchFamily="34" charset="0"/>
              </a:rPr>
              <a:t>There is no specific treatment for locked-in syndrome</a:t>
            </a:r>
            <a:r>
              <a:rPr lang="en-US" b="0" i="0" dirty="0">
                <a:solidFill>
                  <a:srgbClr val="000000"/>
                </a:solidFill>
                <a:effectLst/>
                <a:latin typeface="Open Sans" panose="020B0606030504020204" pitchFamily="34" charset="0"/>
              </a:rPr>
              <a:t>.</a:t>
            </a:r>
          </a:p>
          <a:p>
            <a:pPr algn="l" rtl="0"/>
            <a:endParaRPr lang="ar-JO" dirty="0"/>
          </a:p>
        </p:txBody>
      </p:sp>
    </p:spTree>
    <p:extLst>
      <p:ext uri="{BB962C8B-B14F-4D97-AF65-F5344CB8AC3E}">
        <p14:creationId xmlns:p14="http://schemas.microsoft.com/office/powerpoint/2010/main" val="894926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FC46453-912E-466F-A4FB-A865FA2EA92A}"/>
              </a:ext>
            </a:extLst>
          </p:cNvPr>
          <p:cNvSpPr>
            <a:spLocks noGrp="1"/>
          </p:cNvSpPr>
          <p:nvPr>
            <p:ph type="title"/>
          </p:nvPr>
        </p:nvSpPr>
        <p:spPr>
          <a:xfrm>
            <a:off x="4092606" y="512064"/>
            <a:ext cx="3258105" cy="1609344"/>
          </a:xfrm>
        </p:spPr>
        <p:txBody>
          <a:bodyPr/>
          <a:lstStyle/>
          <a:p>
            <a:pPr algn="ctr"/>
            <a:r>
              <a:rPr lang="en-US" dirty="0">
                <a:solidFill>
                  <a:srgbClr val="C00000"/>
                </a:solidFill>
              </a:rPr>
              <a:t>Stupor </a:t>
            </a:r>
            <a:endParaRPr lang="ar-JO" dirty="0">
              <a:solidFill>
                <a:srgbClr val="C00000"/>
              </a:solidFill>
            </a:endParaRPr>
          </a:p>
        </p:txBody>
      </p:sp>
      <p:sp>
        <p:nvSpPr>
          <p:cNvPr id="3" name="عنصر نائب للمحتوى 2">
            <a:extLst>
              <a:ext uri="{FF2B5EF4-FFF2-40B4-BE49-F238E27FC236}">
                <a16:creationId xmlns:a16="http://schemas.microsoft.com/office/drawing/2014/main" id="{750206C0-89EF-4CBE-8BD4-2FFFB240314E}"/>
              </a:ext>
            </a:extLst>
          </p:cNvPr>
          <p:cNvSpPr>
            <a:spLocks noGrp="1"/>
          </p:cNvSpPr>
          <p:nvPr>
            <p:ph idx="1"/>
          </p:nvPr>
        </p:nvSpPr>
        <p:spPr>
          <a:xfrm>
            <a:off x="1069848" y="2121408"/>
            <a:ext cx="10058400" cy="1687112"/>
          </a:xfrm>
        </p:spPr>
        <p:txBody>
          <a:bodyPr/>
          <a:lstStyle/>
          <a:p>
            <a:pPr algn="l" rtl="0"/>
            <a:r>
              <a:rPr lang="en-US" b="0" i="0" dirty="0">
                <a:solidFill>
                  <a:srgbClr val="231F20"/>
                </a:solidFill>
                <a:effectLst/>
                <a:latin typeface="Proxima Nova"/>
              </a:rPr>
              <a:t>Stupor can be a serious mental state where people don’t respond to normal conversation. Instead, they respond only to physical stimulation, such as to pain or rubbing on their chest, which is known as a sternal rub.</a:t>
            </a:r>
            <a:endParaRPr lang="ar-JO" dirty="0"/>
          </a:p>
        </p:txBody>
      </p:sp>
    </p:spTree>
    <p:extLst>
      <p:ext uri="{BB962C8B-B14F-4D97-AF65-F5344CB8AC3E}">
        <p14:creationId xmlns:p14="http://schemas.microsoft.com/office/powerpoint/2010/main" val="3814951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19854B4-A089-4AE0-9DED-53D3AA5E6943}"/>
              </a:ext>
            </a:extLst>
          </p:cNvPr>
          <p:cNvSpPr>
            <a:spLocks noGrp="1"/>
          </p:cNvSpPr>
          <p:nvPr>
            <p:ph type="title"/>
          </p:nvPr>
        </p:nvSpPr>
        <p:spPr/>
        <p:txBody>
          <a:bodyPr>
            <a:normAutofit/>
          </a:bodyPr>
          <a:lstStyle/>
          <a:p>
            <a:r>
              <a:rPr lang="en-US" sz="4000" b="1" i="0" dirty="0">
                <a:solidFill>
                  <a:srgbClr val="231F20"/>
                </a:solidFill>
                <a:effectLst/>
                <a:latin typeface="Proxima Nova"/>
              </a:rPr>
              <a:t>What Are the Symptoms of Stupor?</a:t>
            </a:r>
            <a:endParaRPr lang="ar-JO" sz="4000" dirty="0"/>
          </a:p>
        </p:txBody>
      </p:sp>
      <p:sp>
        <p:nvSpPr>
          <p:cNvPr id="3" name="عنصر نائب للمحتوى 2">
            <a:extLst>
              <a:ext uri="{FF2B5EF4-FFF2-40B4-BE49-F238E27FC236}">
                <a16:creationId xmlns:a16="http://schemas.microsoft.com/office/drawing/2014/main" id="{83B4AF8A-2B7B-4717-89A8-458DF9C96F3E}"/>
              </a:ext>
            </a:extLst>
          </p:cNvPr>
          <p:cNvSpPr>
            <a:spLocks noGrp="1"/>
          </p:cNvSpPr>
          <p:nvPr>
            <p:ph idx="1"/>
          </p:nvPr>
        </p:nvSpPr>
        <p:spPr/>
        <p:txBody>
          <a:bodyPr/>
          <a:lstStyle/>
          <a:p>
            <a:pPr algn="l" rtl="0"/>
            <a:r>
              <a:rPr lang="en-US" b="0" i="0" dirty="0">
                <a:solidFill>
                  <a:srgbClr val="231F20"/>
                </a:solidFill>
                <a:effectLst/>
                <a:latin typeface="Proxima Nova"/>
              </a:rPr>
              <a:t>Someone experiencing stupor can be aroused or woken up with vigorous stimulation. They may be considered unconscious, but may respond somewhat to stimuli. This is different from someone in a coma because people in a coma can’t be woken up or aroused at all.</a:t>
            </a:r>
          </a:p>
          <a:p>
            <a:pPr algn="l" rtl="0"/>
            <a:r>
              <a:rPr lang="en-US" b="0" i="0" dirty="0">
                <a:solidFill>
                  <a:srgbClr val="231F20"/>
                </a:solidFill>
                <a:effectLst/>
                <a:latin typeface="Proxima Nova"/>
              </a:rPr>
              <a:t>Stupor can cause the following physical symptoms in addition to mental symptoms:</a:t>
            </a:r>
          </a:p>
          <a:p>
            <a:pPr algn="l" rtl="0">
              <a:buFont typeface="Arial" panose="020B0604020202020204" pitchFamily="34" charset="0"/>
              <a:buChar char="•"/>
            </a:pPr>
            <a:r>
              <a:rPr lang="en-US" b="0" i="0" dirty="0">
                <a:solidFill>
                  <a:srgbClr val="231F20"/>
                </a:solidFill>
                <a:effectLst/>
                <a:latin typeface="Proxima Nova"/>
              </a:rPr>
              <a:t>abnormal breathing, such as breathing too slow or fast</a:t>
            </a:r>
          </a:p>
          <a:p>
            <a:pPr algn="l" rtl="0">
              <a:buFont typeface="Arial" panose="020B0604020202020204" pitchFamily="34" charset="0"/>
              <a:buChar char="•"/>
            </a:pPr>
            <a:r>
              <a:rPr lang="en-US" b="0" i="0" dirty="0">
                <a:solidFill>
                  <a:srgbClr val="231F20"/>
                </a:solidFill>
                <a:effectLst/>
                <a:latin typeface="Proxima Nova"/>
              </a:rPr>
              <a:t>muscles contracted in abnormal ways</a:t>
            </a:r>
          </a:p>
          <a:p>
            <a:pPr algn="l" rtl="0">
              <a:buFont typeface="Arial" panose="020B0604020202020204" pitchFamily="34" charset="0"/>
              <a:buChar char="•"/>
            </a:pPr>
            <a:r>
              <a:rPr lang="en-US" b="0" i="0" dirty="0">
                <a:solidFill>
                  <a:srgbClr val="231F20"/>
                </a:solidFill>
                <a:effectLst/>
                <a:latin typeface="Proxima Nova"/>
              </a:rPr>
              <a:t>pupils that are wider or smaller than normal</a:t>
            </a:r>
          </a:p>
          <a:p>
            <a:pPr algn="l" rtl="0">
              <a:buFont typeface="Arial" panose="020B0604020202020204" pitchFamily="34" charset="0"/>
              <a:buChar char="•"/>
            </a:pPr>
            <a:r>
              <a:rPr lang="en-US" b="0" i="0" dirty="0">
                <a:solidFill>
                  <a:srgbClr val="231F20"/>
                </a:solidFill>
                <a:effectLst/>
                <a:latin typeface="Proxima Nova"/>
              </a:rPr>
              <a:t>pupils that don’t react or change with exposure to light</a:t>
            </a:r>
          </a:p>
          <a:p>
            <a:pPr algn="l" rtl="0"/>
            <a:r>
              <a:rPr lang="en-US" b="0" i="0" dirty="0">
                <a:solidFill>
                  <a:srgbClr val="231F20"/>
                </a:solidFill>
                <a:effectLst/>
                <a:latin typeface="Proxima Nova"/>
              </a:rPr>
              <a:t>There can be other, disease-specific symptoms associated with stupor as well.</a:t>
            </a:r>
          </a:p>
          <a:p>
            <a:pPr algn="l" rtl="0"/>
            <a:endParaRPr lang="ar-JO" dirty="0"/>
          </a:p>
        </p:txBody>
      </p:sp>
    </p:spTree>
    <p:extLst>
      <p:ext uri="{BB962C8B-B14F-4D97-AF65-F5344CB8AC3E}">
        <p14:creationId xmlns:p14="http://schemas.microsoft.com/office/powerpoint/2010/main" val="4159178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556D24E-F0A0-480E-B607-C77453CAAC17}"/>
              </a:ext>
            </a:extLst>
          </p:cNvPr>
          <p:cNvSpPr>
            <a:spLocks noGrp="1"/>
          </p:cNvSpPr>
          <p:nvPr>
            <p:ph type="title"/>
          </p:nvPr>
        </p:nvSpPr>
        <p:spPr>
          <a:xfrm>
            <a:off x="1063753" y="67381"/>
            <a:ext cx="10058400" cy="1609344"/>
          </a:xfrm>
        </p:spPr>
        <p:txBody>
          <a:bodyPr>
            <a:normAutofit/>
          </a:bodyPr>
          <a:lstStyle/>
          <a:p>
            <a:r>
              <a:rPr lang="en-US" sz="4000" b="1" i="0" dirty="0">
                <a:solidFill>
                  <a:srgbClr val="231F20"/>
                </a:solidFill>
                <a:effectLst/>
                <a:latin typeface="Proxima Nova"/>
              </a:rPr>
              <a:t>What Are the Causes of Stupor?</a:t>
            </a:r>
            <a:endParaRPr lang="ar-JO" sz="4000" dirty="0"/>
          </a:p>
        </p:txBody>
      </p:sp>
      <p:sp>
        <p:nvSpPr>
          <p:cNvPr id="3" name="عنصر نائب للمحتوى 2">
            <a:extLst>
              <a:ext uri="{FF2B5EF4-FFF2-40B4-BE49-F238E27FC236}">
                <a16:creationId xmlns:a16="http://schemas.microsoft.com/office/drawing/2014/main" id="{9E28E834-CD78-4CE6-8C21-34FCCBAE41D0}"/>
              </a:ext>
            </a:extLst>
          </p:cNvPr>
          <p:cNvSpPr>
            <a:spLocks noGrp="1"/>
          </p:cNvSpPr>
          <p:nvPr>
            <p:ph idx="1"/>
          </p:nvPr>
        </p:nvSpPr>
        <p:spPr>
          <a:xfrm>
            <a:off x="1069847" y="1384917"/>
            <a:ext cx="4496451" cy="5473083"/>
          </a:xfrm>
        </p:spPr>
        <p:txBody>
          <a:bodyPr>
            <a:normAutofit fontScale="85000" lnSpcReduction="20000"/>
          </a:bodyPr>
          <a:lstStyle/>
          <a:p>
            <a:pPr algn="l" rtl="0"/>
            <a:r>
              <a:rPr lang="en-US" b="0" i="0" dirty="0">
                <a:solidFill>
                  <a:srgbClr val="231F20"/>
                </a:solidFill>
                <a:effectLst/>
                <a:latin typeface="Proxima Nova"/>
              </a:rPr>
              <a:t>There are many causes of stupor, most of which are severe diseases. Examples of possible causes of stupor include:</a:t>
            </a:r>
          </a:p>
          <a:p>
            <a:pPr algn="l" rtl="0">
              <a:buFont typeface="Arial" panose="020B0604020202020204" pitchFamily="34" charset="0"/>
              <a:buChar char="•"/>
            </a:pPr>
            <a:r>
              <a:rPr lang="en-US" b="0" i="0" dirty="0">
                <a:solidFill>
                  <a:srgbClr val="231F20"/>
                </a:solidFill>
                <a:effectLst/>
                <a:latin typeface="Proxima Nova"/>
              </a:rPr>
              <a:t>alcohol intoxication</a:t>
            </a:r>
          </a:p>
          <a:p>
            <a:pPr algn="l" rtl="0">
              <a:buFont typeface="Arial" panose="020B0604020202020204" pitchFamily="34" charset="0"/>
              <a:buChar char="•"/>
            </a:pPr>
            <a:r>
              <a:rPr lang="en-US" b="0" i="0" dirty="0">
                <a:solidFill>
                  <a:srgbClr val="231F20"/>
                </a:solidFill>
                <a:effectLst/>
                <a:latin typeface="Proxima Nova"/>
              </a:rPr>
              <a:t>brain aneurysm</a:t>
            </a:r>
          </a:p>
          <a:p>
            <a:pPr algn="l" rtl="0">
              <a:buFont typeface="Arial" panose="020B0604020202020204" pitchFamily="34" charset="0"/>
              <a:buChar char="•"/>
            </a:pPr>
            <a:r>
              <a:rPr lang="en-US" b="0" i="0" dirty="0">
                <a:solidFill>
                  <a:srgbClr val="231F20"/>
                </a:solidFill>
                <a:effectLst/>
                <a:latin typeface="Proxima Nova"/>
              </a:rPr>
              <a:t>brain tumor</a:t>
            </a:r>
          </a:p>
          <a:p>
            <a:pPr algn="l" rtl="0">
              <a:buFont typeface="Arial" panose="020B0604020202020204" pitchFamily="34" charset="0"/>
              <a:buChar char="•"/>
            </a:pPr>
            <a:r>
              <a:rPr lang="en-US" b="0" i="0" dirty="0">
                <a:solidFill>
                  <a:srgbClr val="231F20"/>
                </a:solidFill>
                <a:effectLst/>
                <a:latin typeface="Proxima Nova"/>
              </a:rPr>
              <a:t>carbon monoxide poisoning</a:t>
            </a:r>
          </a:p>
          <a:p>
            <a:pPr algn="l" rtl="0">
              <a:buFont typeface="Arial" panose="020B0604020202020204" pitchFamily="34" charset="0"/>
              <a:buChar char="•"/>
            </a:pPr>
            <a:r>
              <a:rPr lang="en-US" b="0" i="0" dirty="0">
                <a:solidFill>
                  <a:srgbClr val="231F20"/>
                </a:solidFill>
                <a:effectLst/>
                <a:latin typeface="Proxima Nova"/>
              </a:rPr>
              <a:t>cardiac arrest</a:t>
            </a:r>
          </a:p>
          <a:p>
            <a:pPr algn="l" rtl="0">
              <a:buFont typeface="Arial" panose="020B0604020202020204" pitchFamily="34" charset="0"/>
              <a:buChar char="•"/>
            </a:pPr>
            <a:r>
              <a:rPr lang="en-US" b="0" i="0" dirty="0">
                <a:solidFill>
                  <a:srgbClr val="231F20"/>
                </a:solidFill>
                <a:effectLst/>
                <a:latin typeface="Proxima Nova"/>
              </a:rPr>
              <a:t>delirium</a:t>
            </a:r>
          </a:p>
          <a:p>
            <a:pPr algn="l" rtl="0">
              <a:buFont typeface="Arial" panose="020B0604020202020204" pitchFamily="34" charset="0"/>
              <a:buChar char="•"/>
            </a:pPr>
            <a:r>
              <a:rPr lang="en-US" b="0" i="0" dirty="0">
                <a:solidFill>
                  <a:srgbClr val="231F20"/>
                </a:solidFill>
                <a:effectLst/>
                <a:latin typeface="Proxima Nova"/>
              </a:rPr>
              <a:t>dementia</a:t>
            </a:r>
          </a:p>
          <a:p>
            <a:pPr algn="l" rtl="0">
              <a:buFont typeface="Arial" panose="020B0604020202020204" pitchFamily="34" charset="0"/>
              <a:buChar char="•"/>
            </a:pPr>
            <a:r>
              <a:rPr lang="en-US" b="0" i="0" dirty="0">
                <a:solidFill>
                  <a:srgbClr val="231F20"/>
                </a:solidFill>
                <a:effectLst/>
                <a:latin typeface="Proxima Nova"/>
              </a:rPr>
              <a:t>drug overdose</a:t>
            </a:r>
          </a:p>
          <a:p>
            <a:pPr algn="l" rtl="0">
              <a:buFont typeface="Arial" panose="020B0604020202020204" pitchFamily="34" charset="0"/>
              <a:buChar char="•"/>
            </a:pPr>
            <a:r>
              <a:rPr lang="en-US" b="0" i="0" dirty="0">
                <a:solidFill>
                  <a:srgbClr val="231F20"/>
                </a:solidFill>
                <a:effectLst/>
                <a:latin typeface="Proxima Nova"/>
              </a:rPr>
              <a:t>encephalitis (brain infection)</a:t>
            </a:r>
          </a:p>
          <a:p>
            <a:pPr algn="l" rtl="0">
              <a:buFont typeface="Arial" panose="020B0604020202020204" pitchFamily="34" charset="0"/>
              <a:buChar char="•"/>
            </a:pPr>
            <a:r>
              <a:rPr lang="en-US" b="0" i="0" dirty="0">
                <a:solidFill>
                  <a:srgbClr val="231F20"/>
                </a:solidFill>
                <a:effectLst/>
                <a:latin typeface="Proxima Nova"/>
              </a:rPr>
              <a:t>head injury</a:t>
            </a:r>
          </a:p>
          <a:p>
            <a:pPr algn="l" rtl="0">
              <a:buFont typeface="Arial" panose="020B0604020202020204" pitchFamily="34" charset="0"/>
              <a:buChar char="•"/>
            </a:pPr>
            <a:r>
              <a:rPr lang="en-US" b="0" i="0" dirty="0">
                <a:solidFill>
                  <a:srgbClr val="231F20"/>
                </a:solidFill>
                <a:effectLst/>
                <a:latin typeface="Proxima Nova"/>
              </a:rPr>
              <a:t>hyperglycemia</a:t>
            </a:r>
          </a:p>
          <a:p>
            <a:pPr algn="l" rtl="0">
              <a:buFont typeface="Arial" panose="020B0604020202020204" pitchFamily="34" charset="0"/>
              <a:buChar char="•"/>
            </a:pPr>
            <a:r>
              <a:rPr lang="en-US" b="0" i="0" dirty="0">
                <a:solidFill>
                  <a:srgbClr val="231F20"/>
                </a:solidFill>
                <a:effectLst/>
                <a:latin typeface="Proxima Nova"/>
              </a:rPr>
              <a:t>hypernatremia</a:t>
            </a:r>
          </a:p>
          <a:p>
            <a:pPr algn="l" rtl="0">
              <a:buFont typeface="Arial" panose="020B0604020202020204" pitchFamily="34" charset="0"/>
              <a:buChar char="•"/>
            </a:pPr>
            <a:r>
              <a:rPr lang="en-US" b="0" i="0" dirty="0">
                <a:solidFill>
                  <a:srgbClr val="231F20"/>
                </a:solidFill>
                <a:effectLst/>
                <a:latin typeface="Proxima Nova"/>
              </a:rPr>
              <a:t>hyperthermia</a:t>
            </a:r>
          </a:p>
          <a:p>
            <a:pPr algn="l" rtl="0">
              <a:buFont typeface="Arial" panose="020B0604020202020204" pitchFamily="34" charset="0"/>
              <a:buChar char="•"/>
            </a:pPr>
            <a:r>
              <a:rPr lang="en-US" b="0" i="0" dirty="0">
                <a:solidFill>
                  <a:srgbClr val="231F20"/>
                </a:solidFill>
                <a:effectLst/>
                <a:latin typeface="Proxima Nova"/>
              </a:rPr>
              <a:t>hyperthyroidism</a:t>
            </a:r>
          </a:p>
        </p:txBody>
      </p:sp>
      <p:sp>
        <p:nvSpPr>
          <p:cNvPr id="4" name="عنصر نائب للمحتوى 2">
            <a:extLst>
              <a:ext uri="{FF2B5EF4-FFF2-40B4-BE49-F238E27FC236}">
                <a16:creationId xmlns:a16="http://schemas.microsoft.com/office/drawing/2014/main" id="{69A1A355-3106-4002-9A0F-C8FFD110F56A}"/>
              </a:ext>
            </a:extLst>
          </p:cNvPr>
          <p:cNvSpPr txBox="1">
            <a:spLocks/>
          </p:cNvSpPr>
          <p:nvPr/>
        </p:nvSpPr>
        <p:spPr>
          <a:xfrm>
            <a:off x="5965793" y="1317536"/>
            <a:ext cx="4496451" cy="5473083"/>
          </a:xfrm>
          <a:prstGeom prst="rect">
            <a:avLst/>
          </a:prstGeom>
        </p:spPr>
        <p:txBody>
          <a:bodyPr vert="horz" lIns="91440" tIns="45720" rIns="91440" bIns="45720" rtlCol="0">
            <a:normAutofit/>
          </a:bodyPr>
          <a:lstStyle>
            <a:lvl1pPr marL="182880" indent="-182880" algn="r" defTabSz="914400" rtl="1"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lgn="l" rtl="0">
              <a:buFont typeface="Arial" panose="020B0604020202020204" pitchFamily="34" charset="0"/>
              <a:buChar char="•"/>
            </a:pPr>
            <a:r>
              <a:rPr lang="en-US" b="0" i="0" dirty="0">
                <a:solidFill>
                  <a:srgbClr val="231F20"/>
                </a:solidFill>
                <a:effectLst/>
                <a:latin typeface="Proxima Nova"/>
              </a:rPr>
              <a:t>hypoglycemia</a:t>
            </a:r>
          </a:p>
          <a:p>
            <a:pPr algn="l" rtl="0">
              <a:buFont typeface="Arial" panose="020B0604020202020204" pitchFamily="34" charset="0"/>
              <a:buChar char="•"/>
            </a:pPr>
            <a:r>
              <a:rPr lang="en-US" b="0" i="0" dirty="0">
                <a:solidFill>
                  <a:srgbClr val="231F20"/>
                </a:solidFill>
                <a:effectLst/>
                <a:latin typeface="Proxima Nova"/>
              </a:rPr>
              <a:t>hyponatremia</a:t>
            </a:r>
          </a:p>
          <a:p>
            <a:pPr algn="l" rtl="0">
              <a:buFont typeface="Arial" panose="020B0604020202020204" pitchFamily="34" charset="0"/>
              <a:buChar char="•"/>
            </a:pPr>
            <a:r>
              <a:rPr lang="en-US" b="0" i="0" dirty="0">
                <a:solidFill>
                  <a:srgbClr val="231F20"/>
                </a:solidFill>
                <a:effectLst/>
                <a:latin typeface="Proxima Nova"/>
              </a:rPr>
              <a:t>hypothermia</a:t>
            </a:r>
          </a:p>
          <a:p>
            <a:pPr algn="l" rtl="0">
              <a:buFont typeface="Arial" panose="020B0604020202020204" pitchFamily="34" charset="0"/>
              <a:buChar char="•"/>
            </a:pPr>
            <a:r>
              <a:rPr lang="en-US" b="0" i="0" dirty="0">
                <a:solidFill>
                  <a:srgbClr val="231F20"/>
                </a:solidFill>
                <a:effectLst/>
                <a:latin typeface="Proxima Nova"/>
              </a:rPr>
              <a:t>hypothyroidism</a:t>
            </a:r>
          </a:p>
          <a:p>
            <a:pPr algn="l" rtl="0">
              <a:buFont typeface="Arial" panose="020B0604020202020204" pitchFamily="34" charset="0"/>
              <a:buChar char="•"/>
            </a:pPr>
            <a:r>
              <a:rPr lang="en-US" b="0" i="0" dirty="0">
                <a:solidFill>
                  <a:srgbClr val="231F20"/>
                </a:solidFill>
                <a:effectLst/>
                <a:latin typeface="Proxima Nova"/>
              </a:rPr>
              <a:t>hypoxia or lack of oxygen</a:t>
            </a:r>
          </a:p>
          <a:p>
            <a:pPr algn="l" rtl="0">
              <a:buFont typeface="Arial" panose="020B0604020202020204" pitchFamily="34" charset="0"/>
              <a:buChar char="•"/>
            </a:pPr>
            <a:r>
              <a:rPr lang="en-US" b="0" i="0" dirty="0">
                <a:solidFill>
                  <a:srgbClr val="231F20"/>
                </a:solidFill>
                <a:effectLst/>
                <a:latin typeface="Proxima Nova"/>
              </a:rPr>
              <a:t>kidney failure</a:t>
            </a:r>
          </a:p>
          <a:p>
            <a:pPr algn="l" rtl="0">
              <a:buFont typeface="Arial" panose="020B0604020202020204" pitchFamily="34" charset="0"/>
              <a:buChar char="•"/>
            </a:pPr>
            <a:r>
              <a:rPr lang="en-US" b="0" i="0" dirty="0">
                <a:solidFill>
                  <a:srgbClr val="231F20"/>
                </a:solidFill>
                <a:effectLst/>
                <a:latin typeface="Proxima Nova"/>
              </a:rPr>
              <a:t>liver failure</a:t>
            </a:r>
          </a:p>
          <a:p>
            <a:pPr algn="l" rtl="0">
              <a:buFont typeface="Arial" panose="020B0604020202020204" pitchFamily="34" charset="0"/>
              <a:buChar char="•"/>
            </a:pPr>
            <a:r>
              <a:rPr lang="en-US" b="0" i="0" dirty="0">
                <a:solidFill>
                  <a:srgbClr val="231F20"/>
                </a:solidFill>
                <a:effectLst/>
                <a:latin typeface="Proxima Nova"/>
              </a:rPr>
              <a:t>meningitis</a:t>
            </a:r>
          </a:p>
          <a:p>
            <a:pPr algn="l" rtl="0">
              <a:buFont typeface="Arial" panose="020B0604020202020204" pitchFamily="34" charset="0"/>
              <a:buChar char="•"/>
            </a:pPr>
            <a:r>
              <a:rPr lang="en-US" b="0" i="0" dirty="0">
                <a:solidFill>
                  <a:srgbClr val="231F20"/>
                </a:solidFill>
                <a:effectLst/>
                <a:latin typeface="Proxima Nova"/>
              </a:rPr>
              <a:t>respiratory arrest</a:t>
            </a:r>
          </a:p>
          <a:p>
            <a:pPr algn="l" rtl="0">
              <a:buFont typeface="Arial" panose="020B0604020202020204" pitchFamily="34" charset="0"/>
              <a:buChar char="•"/>
            </a:pPr>
            <a:r>
              <a:rPr lang="en-US" b="0" i="0" dirty="0">
                <a:solidFill>
                  <a:srgbClr val="231F20"/>
                </a:solidFill>
                <a:effectLst/>
                <a:latin typeface="Proxima Nova"/>
              </a:rPr>
              <a:t>seizure</a:t>
            </a:r>
          </a:p>
          <a:p>
            <a:pPr algn="l" rtl="0">
              <a:buFont typeface="Arial" panose="020B0604020202020204" pitchFamily="34" charset="0"/>
              <a:buChar char="•"/>
            </a:pPr>
            <a:r>
              <a:rPr lang="en-US" b="0" i="0" dirty="0">
                <a:solidFill>
                  <a:srgbClr val="231F20"/>
                </a:solidFill>
                <a:effectLst/>
                <a:latin typeface="Proxima Nova"/>
              </a:rPr>
              <a:t>sepsis, a serious bloodstream infection</a:t>
            </a:r>
          </a:p>
          <a:p>
            <a:pPr algn="l" rtl="0">
              <a:buFont typeface="Arial" panose="020B0604020202020204" pitchFamily="34" charset="0"/>
              <a:buChar char="•"/>
            </a:pPr>
            <a:r>
              <a:rPr lang="en-US" b="0" i="0" dirty="0">
                <a:solidFill>
                  <a:srgbClr val="231F20"/>
                </a:solidFill>
                <a:effectLst/>
                <a:latin typeface="Proxima Nova"/>
              </a:rPr>
              <a:t>stroke</a:t>
            </a:r>
          </a:p>
        </p:txBody>
      </p:sp>
    </p:spTree>
    <p:extLst>
      <p:ext uri="{BB962C8B-B14F-4D97-AF65-F5344CB8AC3E}">
        <p14:creationId xmlns:p14="http://schemas.microsoft.com/office/powerpoint/2010/main" val="174269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008FB59-86D5-403F-B9C3-4DE6B8D3DB0F}"/>
              </a:ext>
            </a:extLst>
          </p:cNvPr>
          <p:cNvSpPr>
            <a:spLocks noGrp="1"/>
          </p:cNvSpPr>
          <p:nvPr>
            <p:ph type="title"/>
          </p:nvPr>
        </p:nvSpPr>
        <p:spPr>
          <a:xfrm>
            <a:off x="1066800" y="227179"/>
            <a:ext cx="10058400" cy="1609344"/>
          </a:xfrm>
        </p:spPr>
        <p:txBody>
          <a:bodyPr>
            <a:normAutofit/>
          </a:bodyPr>
          <a:lstStyle/>
          <a:p>
            <a:r>
              <a:rPr lang="en-US" sz="4000" b="1" i="0" dirty="0">
                <a:solidFill>
                  <a:srgbClr val="231F20"/>
                </a:solidFill>
                <a:effectLst/>
                <a:latin typeface="Proxima Nova"/>
              </a:rPr>
              <a:t>How Is Stupor Diagnosed?</a:t>
            </a:r>
            <a:endParaRPr lang="ar-JO" sz="4000" dirty="0"/>
          </a:p>
        </p:txBody>
      </p:sp>
      <p:sp>
        <p:nvSpPr>
          <p:cNvPr id="3" name="عنصر نائب للمحتوى 2">
            <a:extLst>
              <a:ext uri="{FF2B5EF4-FFF2-40B4-BE49-F238E27FC236}">
                <a16:creationId xmlns:a16="http://schemas.microsoft.com/office/drawing/2014/main" id="{BF043A26-7673-44FD-AD34-A8D8766A5B88}"/>
              </a:ext>
            </a:extLst>
          </p:cNvPr>
          <p:cNvSpPr>
            <a:spLocks noGrp="1"/>
          </p:cNvSpPr>
          <p:nvPr>
            <p:ph idx="1"/>
          </p:nvPr>
        </p:nvSpPr>
        <p:spPr>
          <a:xfrm>
            <a:off x="1069848" y="1713390"/>
            <a:ext cx="10058400" cy="4659978"/>
          </a:xfrm>
        </p:spPr>
        <p:txBody>
          <a:bodyPr>
            <a:normAutofit fontScale="85000" lnSpcReduction="10000"/>
          </a:bodyPr>
          <a:lstStyle/>
          <a:p>
            <a:pPr algn="l" rtl="0"/>
            <a:r>
              <a:rPr lang="en-US" b="0" i="0" dirty="0">
                <a:solidFill>
                  <a:srgbClr val="231F20"/>
                </a:solidFill>
                <a:effectLst/>
                <a:latin typeface="Proxima Nova"/>
              </a:rPr>
              <a:t>Someone with stupor is unable to provide a medical history. If an eyewitness is available, a doctor may ask about their symptoms or any relevant medical history, if available.</a:t>
            </a:r>
          </a:p>
          <a:p>
            <a:pPr algn="l" rtl="0"/>
            <a:r>
              <a:rPr lang="en-US" b="0" i="0" dirty="0">
                <a:solidFill>
                  <a:srgbClr val="231F20"/>
                </a:solidFill>
                <a:effectLst/>
                <a:latin typeface="Proxima Nova"/>
              </a:rPr>
              <a:t>The next step is to do a physical examination of the person. This includes taking vital signs, such as:</a:t>
            </a:r>
          </a:p>
          <a:p>
            <a:pPr algn="l" rtl="0">
              <a:buFont typeface="Arial" panose="020B0604020202020204" pitchFamily="34" charset="0"/>
              <a:buChar char="•"/>
            </a:pPr>
            <a:r>
              <a:rPr lang="en-US" b="0" i="0" dirty="0">
                <a:solidFill>
                  <a:srgbClr val="231F20"/>
                </a:solidFill>
                <a:effectLst/>
                <a:latin typeface="Proxima Nova"/>
              </a:rPr>
              <a:t>heart rate</a:t>
            </a:r>
          </a:p>
          <a:p>
            <a:pPr algn="l" rtl="0">
              <a:buFont typeface="Arial" panose="020B0604020202020204" pitchFamily="34" charset="0"/>
              <a:buChar char="•"/>
            </a:pPr>
            <a:r>
              <a:rPr lang="en-US" b="0" i="0" dirty="0">
                <a:solidFill>
                  <a:srgbClr val="231F20"/>
                </a:solidFill>
                <a:effectLst/>
                <a:latin typeface="Proxima Nova"/>
              </a:rPr>
              <a:t>respirations</a:t>
            </a:r>
          </a:p>
          <a:p>
            <a:pPr algn="l" rtl="0">
              <a:buFont typeface="Arial" panose="020B0604020202020204" pitchFamily="34" charset="0"/>
              <a:buChar char="•"/>
            </a:pPr>
            <a:r>
              <a:rPr lang="en-US" b="0" i="0" dirty="0">
                <a:solidFill>
                  <a:srgbClr val="231F20"/>
                </a:solidFill>
                <a:effectLst/>
                <a:latin typeface="Proxima Nova"/>
              </a:rPr>
              <a:t>blood pressure</a:t>
            </a:r>
          </a:p>
          <a:p>
            <a:pPr algn="l" rtl="0">
              <a:buFont typeface="Arial" panose="020B0604020202020204" pitchFamily="34" charset="0"/>
              <a:buChar char="•"/>
            </a:pPr>
            <a:r>
              <a:rPr lang="en-US" b="0" i="0" dirty="0">
                <a:solidFill>
                  <a:srgbClr val="231F20"/>
                </a:solidFill>
                <a:effectLst/>
                <a:latin typeface="Proxima Nova"/>
              </a:rPr>
              <a:t>temperature</a:t>
            </a:r>
          </a:p>
          <a:p>
            <a:pPr algn="l" rtl="0">
              <a:buFont typeface="Arial" panose="020B0604020202020204" pitchFamily="34" charset="0"/>
              <a:buChar char="•"/>
            </a:pPr>
            <a:r>
              <a:rPr lang="en-US" b="0" i="0" dirty="0">
                <a:solidFill>
                  <a:srgbClr val="231F20"/>
                </a:solidFill>
                <a:effectLst/>
                <a:latin typeface="Proxima Nova"/>
              </a:rPr>
              <a:t>oxygen saturation</a:t>
            </a:r>
          </a:p>
          <a:p>
            <a:pPr algn="l" rtl="0"/>
            <a:r>
              <a:rPr lang="en-US" b="0" i="0" dirty="0">
                <a:solidFill>
                  <a:srgbClr val="231F20"/>
                </a:solidFill>
                <a:effectLst/>
                <a:latin typeface="Proxima Nova"/>
              </a:rPr>
              <a:t>Each of these can provide important information if the problem is related to the lungs or heart.</a:t>
            </a:r>
          </a:p>
          <a:p>
            <a:pPr algn="l" rtl="0"/>
            <a:r>
              <a:rPr lang="en-US" b="0" i="0" dirty="0">
                <a:solidFill>
                  <a:srgbClr val="231F20"/>
                </a:solidFill>
                <a:effectLst/>
                <a:latin typeface="Proxima Nova"/>
              </a:rPr>
              <a:t>The doctor will evaluate how the person is breathing and any visible injuries that could be causing stupor. This includes head injuries as well as signs of bleeding on the body. The person’s posture or body positioning could also indicate stroke.</a:t>
            </a:r>
          </a:p>
          <a:p>
            <a:pPr algn="l" rtl="0"/>
            <a:r>
              <a:rPr lang="en-US" b="0" i="0" dirty="0">
                <a:solidFill>
                  <a:srgbClr val="231F20"/>
                </a:solidFill>
                <a:effectLst/>
                <a:latin typeface="Proxima Nova"/>
              </a:rPr>
              <a:t>A neurological or brain examination is next. This can include testing the person’s reflexes, include pupil reflexes and light movements. The doctor may provide stimuli, including noise, pressure on the fingernails, or a sternal rub, to test their response.</a:t>
            </a:r>
          </a:p>
          <a:p>
            <a:pPr algn="l" rtl="0"/>
            <a:endParaRPr lang="ar-JO" dirty="0"/>
          </a:p>
        </p:txBody>
      </p:sp>
    </p:spTree>
    <p:extLst>
      <p:ext uri="{BB962C8B-B14F-4D97-AF65-F5344CB8AC3E}">
        <p14:creationId xmlns:p14="http://schemas.microsoft.com/office/powerpoint/2010/main" val="375027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DA4DDEC-75DF-4D71-A86C-FF3323834615}"/>
              </a:ext>
            </a:extLst>
          </p:cNvPr>
          <p:cNvSpPr>
            <a:spLocks noGrp="1"/>
          </p:cNvSpPr>
          <p:nvPr>
            <p:ph type="title"/>
          </p:nvPr>
        </p:nvSpPr>
        <p:spPr/>
        <p:txBody>
          <a:bodyPr>
            <a:normAutofit/>
          </a:bodyPr>
          <a:lstStyle/>
          <a:p>
            <a:r>
              <a:rPr lang="en-US" sz="4000" b="1" i="0" dirty="0">
                <a:solidFill>
                  <a:srgbClr val="231F20"/>
                </a:solidFill>
                <a:effectLst/>
                <a:latin typeface="Proxima Nova"/>
              </a:rPr>
              <a:t>How Is Stupor Treated?</a:t>
            </a:r>
            <a:endParaRPr lang="ar-JO" sz="4000" dirty="0"/>
          </a:p>
        </p:txBody>
      </p:sp>
      <p:sp>
        <p:nvSpPr>
          <p:cNvPr id="3" name="عنصر نائب للمحتوى 2">
            <a:extLst>
              <a:ext uri="{FF2B5EF4-FFF2-40B4-BE49-F238E27FC236}">
                <a16:creationId xmlns:a16="http://schemas.microsoft.com/office/drawing/2014/main" id="{98EC164C-5D45-43BA-B6FE-987DCD9C60EA}"/>
              </a:ext>
            </a:extLst>
          </p:cNvPr>
          <p:cNvSpPr>
            <a:spLocks noGrp="1"/>
          </p:cNvSpPr>
          <p:nvPr>
            <p:ph idx="1"/>
          </p:nvPr>
        </p:nvSpPr>
        <p:spPr>
          <a:xfrm>
            <a:off x="1069848" y="2121408"/>
            <a:ext cx="10058400" cy="1882421"/>
          </a:xfrm>
        </p:spPr>
        <p:txBody>
          <a:bodyPr/>
          <a:lstStyle/>
          <a:p>
            <a:pPr algn="l" rtl="0"/>
            <a:r>
              <a:rPr lang="en-US" b="0" i="0" dirty="0">
                <a:solidFill>
                  <a:srgbClr val="231F20"/>
                </a:solidFill>
                <a:effectLst/>
                <a:latin typeface="Proxima Nova"/>
              </a:rPr>
              <a:t>How someone is treated for stupor depends on the underlying cause or causes</a:t>
            </a:r>
            <a:r>
              <a:rPr lang="en-US" b="0" i="0">
                <a:solidFill>
                  <a:srgbClr val="231F20"/>
                </a:solidFill>
                <a:effectLst/>
                <a:latin typeface="Proxima Nova"/>
              </a:rPr>
              <a:t>. </a:t>
            </a:r>
            <a:endParaRPr lang="ar-JO" dirty="0"/>
          </a:p>
        </p:txBody>
      </p:sp>
    </p:spTree>
    <p:extLst>
      <p:ext uri="{BB962C8B-B14F-4D97-AF65-F5344CB8AC3E}">
        <p14:creationId xmlns:p14="http://schemas.microsoft.com/office/powerpoint/2010/main" val="1667355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ank you for your interest | Nizen Japan">
            <a:extLst>
              <a:ext uri="{FF2B5EF4-FFF2-40B4-BE49-F238E27FC236}">
                <a16:creationId xmlns:a16="http://schemas.microsoft.com/office/drawing/2014/main" id="{55FA5DC2-CD16-41A3-A901-2D372216F5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0" y="1333500"/>
            <a:ext cx="66675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846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4BBBC04-D25E-455D-A245-A92115033254}"/>
              </a:ext>
            </a:extLst>
          </p:cNvPr>
          <p:cNvSpPr>
            <a:spLocks noGrp="1"/>
          </p:cNvSpPr>
          <p:nvPr>
            <p:ph type="title"/>
          </p:nvPr>
        </p:nvSpPr>
        <p:spPr>
          <a:xfrm>
            <a:off x="1069848" y="101095"/>
            <a:ext cx="10058400" cy="1609344"/>
          </a:xfrm>
        </p:spPr>
        <p:txBody>
          <a:bodyPr/>
          <a:lstStyle/>
          <a:p>
            <a:r>
              <a:rPr lang="en-US" b="1" i="0" dirty="0">
                <a:solidFill>
                  <a:srgbClr val="212B32"/>
                </a:solidFill>
                <a:effectLst/>
                <a:latin typeface="Frutiger W01"/>
              </a:rPr>
              <a:t>disorder of consciousness</a:t>
            </a:r>
            <a:endParaRPr lang="ar-JO" dirty="0"/>
          </a:p>
        </p:txBody>
      </p:sp>
      <p:sp>
        <p:nvSpPr>
          <p:cNvPr id="3" name="عنصر نائب للمحتوى 2">
            <a:extLst>
              <a:ext uri="{FF2B5EF4-FFF2-40B4-BE49-F238E27FC236}">
                <a16:creationId xmlns:a16="http://schemas.microsoft.com/office/drawing/2014/main" id="{EAA27516-6686-404B-8FEF-CDD4DC09F3ED}"/>
              </a:ext>
            </a:extLst>
          </p:cNvPr>
          <p:cNvSpPr>
            <a:spLocks noGrp="1"/>
          </p:cNvSpPr>
          <p:nvPr>
            <p:ph idx="1"/>
          </p:nvPr>
        </p:nvSpPr>
        <p:spPr>
          <a:xfrm>
            <a:off x="936683" y="1314195"/>
            <a:ext cx="10058400" cy="1286962"/>
          </a:xfrm>
        </p:spPr>
        <p:txBody>
          <a:bodyPr/>
          <a:lstStyle/>
          <a:p>
            <a:pPr algn="l" rtl="0"/>
            <a:r>
              <a:rPr lang="en-US" b="1" i="0" dirty="0">
                <a:solidFill>
                  <a:srgbClr val="212B32"/>
                </a:solidFill>
                <a:effectLst/>
                <a:latin typeface="Frutiger W01"/>
              </a:rPr>
              <a:t>A disorder of consciousness, or impaired consciousness, is a state where consciousness has been affected by damage to the brain.</a:t>
            </a:r>
            <a:endParaRPr lang="en-US" b="0" i="0" dirty="0">
              <a:solidFill>
                <a:srgbClr val="212B32"/>
              </a:solidFill>
              <a:effectLst/>
              <a:latin typeface="Frutiger W01"/>
            </a:endParaRPr>
          </a:p>
          <a:p>
            <a:pPr algn="l" rtl="0"/>
            <a:r>
              <a:rPr lang="en-US" b="0" i="0" dirty="0">
                <a:solidFill>
                  <a:srgbClr val="212B32"/>
                </a:solidFill>
                <a:effectLst/>
                <a:latin typeface="Frutiger W01"/>
              </a:rPr>
              <a:t>Consciousness requires both wakefulness and awareness.</a:t>
            </a:r>
          </a:p>
          <a:p>
            <a:pPr algn="l" rtl="0"/>
            <a:endParaRPr lang="ar-JO" dirty="0"/>
          </a:p>
        </p:txBody>
      </p:sp>
      <p:sp>
        <p:nvSpPr>
          <p:cNvPr id="5" name="مربع نص 4">
            <a:extLst>
              <a:ext uri="{FF2B5EF4-FFF2-40B4-BE49-F238E27FC236}">
                <a16:creationId xmlns:a16="http://schemas.microsoft.com/office/drawing/2014/main" id="{AA042301-FEE1-4516-A60D-A18957356B33}"/>
              </a:ext>
            </a:extLst>
          </p:cNvPr>
          <p:cNvSpPr txBox="1"/>
          <p:nvPr/>
        </p:nvSpPr>
        <p:spPr>
          <a:xfrm>
            <a:off x="1063752" y="2859842"/>
            <a:ext cx="6094520" cy="553998"/>
          </a:xfrm>
          <a:prstGeom prst="rect">
            <a:avLst/>
          </a:prstGeom>
          <a:noFill/>
        </p:spPr>
        <p:txBody>
          <a:bodyPr wrap="square">
            <a:spAutoFit/>
          </a:bodyPr>
          <a:lstStyle/>
          <a:p>
            <a:r>
              <a:rPr lang="en-US" sz="3000" b="1" i="0" dirty="0">
                <a:solidFill>
                  <a:srgbClr val="212B32"/>
                </a:solidFill>
                <a:effectLst/>
                <a:latin typeface="Frutiger W01"/>
              </a:rPr>
              <a:t>Why they happen</a:t>
            </a:r>
            <a:endParaRPr lang="ar-JO" sz="3000" dirty="0"/>
          </a:p>
        </p:txBody>
      </p:sp>
      <p:sp>
        <p:nvSpPr>
          <p:cNvPr id="7" name="مربع نص 6">
            <a:extLst>
              <a:ext uri="{FF2B5EF4-FFF2-40B4-BE49-F238E27FC236}">
                <a16:creationId xmlns:a16="http://schemas.microsoft.com/office/drawing/2014/main" id="{921018CB-6BFB-4160-98EE-6AE0E77EBF6F}"/>
              </a:ext>
            </a:extLst>
          </p:cNvPr>
          <p:cNvSpPr txBox="1"/>
          <p:nvPr/>
        </p:nvSpPr>
        <p:spPr>
          <a:xfrm>
            <a:off x="936683" y="3576961"/>
            <a:ext cx="10124895" cy="2862322"/>
          </a:xfrm>
          <a:prstGeom prst="rect">
            <a:avLst/>
          </a:prstGeom>
          <a:noFill/>
        </p:spPr>
        <p:txBody>
          <a:bodyPr wrap="square">
            <a:spAutoFit/>
          </a:bodyPr>
          <a:lstStyle/>
          <a:p>
            <a:pPr algn="l" rtl="0"/>
            <a:r>
              <a:rPr lang="en-US" sz="2000" b="0" i="0" dirty="0">
                <a:solidFill>
                  <a:srgbClr val="212B32"/>
                </a:solidFill>
                <a:effectLst/>
                <a:latin typeface="Frutiger W01"/>
              </a:rPr>
              <a:t>Disorders of consciousness can occur if the parts of the brain involved with consciousness are damaged.</a:t>
            </a:r>
          </a:p>
          <a:p>
            <a:pPr algn="l" rtl="0"/>
            <a:r>
              <a:rPr lang="en-US" sz="2000" b="0" i="0" dirty="0">
                <a:solidFill>
                  <a:srgbClr val="212B32"/>
                </a:solidFill>
                <a:effectLst/>
                <a:latin typeface="Frutiger W01"/>
              </a:rPr>
              <a:t>These types of brain injury can be divided into:</a:t>
            </a:r>
          </a:p>
          <a:p>
            <a:pPr algn="l" rtl="0">
              <a:buFont typeface="Arial" panose="020B0604020202020204" pitchFamily="34" charset="0"/>
              <a:buChar char="•"/>
            </a:pPr>
            <a:r>
              <a:rPr lang="en-US" sz="2000" b="1" i="0" dirty="0">
                <a:solidFill>
                  <a:srgbClr val="212B32"/>
                </a:solidFill>
                <a:effectLst/>
                <a:latin typeface="Frutiger W01"/>
              </a:rPr>
              <a:t>traumatic brain injury</a:t>
            </a:r>
            <a:r>
              <a:rPr lang="en-US" sz="2000" b="0" i="0" dirty="0">
                <a:solidFill>
                  <a:srgbClr val="212B32"/>
                </a:solidFill>
                <a:effectLst/>
                <a:latin typeface="Frutiger W01"/>
              </a:rPr>
              <a:t> – the result of a </a:t>
            </a:r>
            <a:r>
              <a:rPr lang="en-US" sz="2000" b="0" i="0" dirty="0">
                <a:solidFill>
                  <a:srgbClr val="005EB8"/>
                </a:solidFill>
                <a:effectLst/>
                <a:latin typeface="Frutiger W01"/>
                <a:hlinkClick r:id="rId2"/>
              </a:rPr>
              <a:t>severe head injury</a:t>
            </a:r>
            <a:r>
              <a:rPr lang="en-US" sz="2000" b="0" i="0" dirty="0">
                <a:solidFill>
                  <a:srgbClr val="212B32"/>
                </a:solidFill>
                <a:effectLst/>
                <a:latin typeface="Frutiger W01"/>
              </a:rPr>
              <a:t>, such as an injury sustained during a car accident or a fall from a great height</a:t>
            </a:r>
          </a:p>
          <a:p>
            <a:pPr algn="l" rtl="0">
              <a:buFont typeface="Arial" panose="020B0604020202020204" pitchFamily="34" charset="0"/>
              <a:buChar char="•"/>
            </a:pPr>
            <a:r>
              <a:rPr lang="en-US" sz="2000" b="1" i="0" dirty="0">
                <a:solidFill>
                  <a:srgbClr val="212B32"/>
                </a:solidFill>
                <a:effectLst/>
                <a:latin typeface="Frutiger W01"/>
              </a:rPr>
              <a:t>non-traumatic brain injury</a:t>
            </a:r>
            <a:r>
              <a:rPr lang="en-US" sz="2000" b="0" i="0" dirty="0">
                <a:solidFill>
                  <a:srgbClr val="212B32"/>
                </a:solidFill>
                <a:effectLst/>
                <a:latin typeface="Frutiger W01"/>
              </a:rPr>
              <a:t> – where the injury to the brain is caused by a health condition, such as a </a:t>
            </a:r>
            <a:r>
              <a:rPr lang="en-US" sz="2000" b="0" i="0" dirty="0">
                <a:solidFill>
                  <a:srgbClr val="005EB8"/>
                </a:solidFill>
                <a:effectLst/>
                <a:latin typeface="Frutiger W01"/>
                <a:hlinkClick r:id="rId3"/>
              </a:rPr>
              <a:t>stroke</a:t>
            </a:r>
            <a:endParaRPr lang="en-US" sz="2000" b="0" i="0" dirty="0">
              <a:solidFill>
                <a:srgbClr val="212B32"/>
              </a:solidFill>
              <a:effectLst/>
              <a:latin typeface="Frutiger W01"/>
            </a:endParaRPr>
          </a:p>
          <a:p>
            <a:pPr algn="l" rtl="0">
              <a:buFont typeface="Arial" panose="020B0604020202020204" pitchFamily="34" charset="0"/>
              <a:buChar char="•"/>
            </a:pPr>
            <a:r>
              <a:rPr lang="en-US" sz="2000" b="1" i="0" dirty="0">
                <a:solidFill>
                  <a:srgbClr val="212B32"/>
                </a:solidFill>
                <a:effectLst/>
                <a:latin typeface="Frutiger W01"/>
              </a:rPr>
              <a:t>progressive brain damage</a:t>
            </a:r>
            <a:r>
              <a:rPr lang="en-US" sz="2000" b="0" i="0" dirty="0">
                <a:solidFill>
                  <a:srgbClr val="212B32"/>
                </a:solidFill>
                <a:effectLst/>
                <a:latin typeface="Frutiger W01"/>
              </a:rPr>
              <a:t> – where the brain is gradually damaged over time (for example, because of </a:t>
            </a:r>
            <a:r>
              <a:rPr lang="en-US" sz="2000" b="0" i="0" dirty="0">
                <a:solidFill>
                  <a:srgbClr val="005EB8"/>
                </a:solidFill>
                <a:effectLst/>
                <a:latin typeface="Frutiger W01"/>
                <a:hlinkClick r:id="rId4"/>
              </a:rPr>
              <a:t>Alzheimer's disease</a:t>
            </a:r>
            <a:r>
              <a:rPr lang="en-US" sz="2000" b="0" i="0" dirty="0">
                <a:solidFill>
                  <a:srgbClr val="212B32"/>
                </a:solidFill>
                <a:effectLst/>
                <a:latin typeface="Frutiger W01"/>
              </a:rPr>
              <a:t>)</a:t>
            </a:r>
          </a:p>
        </p:txBody>
      </p:sp>
    </p:spTree>
    <p:extLst>
      <p:ext uri="{BB962C8B-B14F-4D97-AF65-F5344CB8AC3E}">
        <p14:creationId xmlns:p14="http://schemas.microsoft.com/office/powerpoint/2010/main" val="2068669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13B1A37A-BF50-4444-A897-BC0C6AD117A3}"/>
              </a:ext>
            </a:extLst>
          </p:cNvPr>
          <p:cNvSpPr>
            <a:spLocks noGrp="1"/>
          </p:cNvSpPr>
          <p:nvPr>
            <p:ph idx="1"/>
          </p:nvPr>
        </p:nvSpPr>
        <p:spPr>
          <a:xfrm>
            <a:off x="972193" y="3843676"/>
            <a:ext cx="10058400" cy="1234351"/>
          </a:xfrm>
        </p:spPr>
        <p:txBody>
          <a:bodyPr/>
          <a:lstStyle/>
          <a:p>
            <a:pPr algn="l" rtl="0"/>
            <a:r>
              <a:rPr lang="en-US" b="0" i="0" dirty="0">
                <a:solidFill>
                  <a:srgbClr val="231F20"/>
                </a:solidFill>
                <a:effectLst/>
                <a:latin typeface="Proxima Nova"/>
              </a:rPr>
              <a:t>A vegetative state, or unaware and unresponsive state, is a specific neurological diagnosis in which a person has a functioning brain stem but no consciousness or cognitive function.</a:t>
            </a:r>
            <a:endParaRPr lang="ar-JO" dirty="0"/>
          </a:p>
        </p:txBody>
      </p:sp>
      <p:sp>
        <p:nvSpPr>
          <p:cNvPr id="4" name="عنوان 1">
            <a:extLst>
              <a:ext uri="{FF2B5EF4-FFF2-40B4-BE49-F238E27FC236}">
                <a16:creationId xmlns:a16="http://schemas.microsoft.com/office/drawing/2014/main" id="{393BAC24-857F-481A-B50B-2165BA708399}"/>
              </a:ext>
            </a:extLst>
          </p:cNvPr>
          <p:cNvSpPr txBox="1">
            <a:spLocks/>
          </p:cNvSpPr>
          <p:nvPr/>
        </p:nvSpPr>
        <p:spPr>
          <a:xfrm>
            <a:off x="3433571" y="1754938"/>
            <a:ext cx="5135643" cy="1609344"/>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dirty="0">
                <a:solidFill>
                  <a:srgbClr val="C00000"/>
                </a:solidFill>
              </a:rPr>
              <a:t>Vegetative state </a:t>
            </a:r>
            <a:endParaRPr lang="ar-JO" dirty="0">
              <a:solidFill>
                <a:srgbClr val="C00000"/>
              </a:solidFill>
            </a:endParaRPr>
          </a:p>
        </p:txBody>
      </p:sp>
    </p:spTree>
    <p:extLst>
      <p:ext uri="{BB962C8B-B14F-4D97-AF65-F5344CB8AC3E}">
        <p14:creationId xmlns:p14="http://schemas.microsoft.com/office/powerpoint/2010/main" val="2573885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16DFFC5-D700-4B59-8094-FCFCD1AAD6AB}"/>
              </a:ext>
            </a:extLst>
          </p:cNvPr>
          <p:cNvSpPr>
            <a:spLocks noGrp="1"/>
          </p:cNvSpPr>
          <p:nvPr>
            <p:ph type="title"/>
          </p:nvPr>
        </p:nvSpPr>
        <p:spPr>
          <a:xfrm>
            <a:off x="696986" y="-95701"/>
            <a:ext cx="10058400" cy="1609344"/>
          </a:xfrm>
        </p:spPr>
        <p:txBody>
          <a:bodyPr>
            <a:normAutofit/>
          </a:bodyPr>
          <a:lstStyle/>
          <a:p>
            <a:r>
              <a:rPr lang="en-US" sz="4000" b="1" i="0" dirty="0">
                <a:solidFill>
                  <a:srgbClr val="231F20"/>
                </a:solidFill>
                <a:effectLst/>
                <a:latin typeface="Proxima Nova"/>
              </a:rPr>
              <a:t>What are the symptoms?</a:t>
            </a:r>
            <a:endParaRPr lang="ar-JO" sz="4000" dirty="0"/>
          </a:p>
        </p:txBody>
      </p:sp>
      <p:sp>
        <p:nvSpPr>
          <p:cNvPr id="3" name="عنصر نائب للمحتوى 2">
            <a:extLst>
              <a:ext uri="{FF2B5EF4-FFF2-40B4-BE49-F238E27FC236}">
                <a16:creationId xmlns:a16="http://schemas.microsoft.com/office/drawing/2014/main" id="{DFFBFE18-9E7A-422D-86F4-15EBBD928408}"/>
              </a:ext>
            </a:extLst>
          </p:cNvPr>
          <p:cNvSpPr>
            <a:spLocks noGrp="1"/>
          </p:cNvSpPr>
          <p:nvPr>
            <p:ph idx="1"/>
          </p:nvPr>
        </p:nvSpPr>
        <p:spPr>
          <a:xfrm>
            <a:off x="617087" y="1283622"/>
            <a:ext cx="4611861" cy="4060735"/>
          </a:xfrm>
        </p:spPr>
        <p:txBody>
          <a:bodyPr>
            <a:normAutofit/>
          </a:bodyPr>
          <a:lstStyle/>
          <a:p>
            <a:pPr algn="l" rtl="0"/>
            <a:r>
              <a:rPr lang="en-US" sz="1700" b="0" i="0" dirty="0">
                <a:solidFill>
                  <a:srgbClr val="231F20"/>
                </a:solidFill>
                <a:effectLst/>
                <a:latin typeface="Proxima Nova"/>
              </a:rPr>
              <a:t>A person in an unaware and unresponsive state has experienced injury to the </a:t>
            </a:r>
            <a:r>
              <a:rPr lang="en-US" sz="1700" b="0" i="0" u="none" strike="noStrike" dirty="0">
                <a:solidFill>
                  <a:srgbClr val="01ADB9"/>
                </a:solidFill>
                <a:effectLst/>
                <a:latin typeface="Proxima Nova"/>
                <a:hlinkClick r:id="rId2"/>
              </a:rPr>
              <a:t>brain</a:t>
            </a:r>
            <a:r>
              <a:rPr lang="en-US" sz="1700" b="0" i="0" dirty="0">
                <a:solidFill>
                  <a:srgbClr val="231F20"/>
                </a:solidFill>
                <a:effectLst/>
                <a:latin typeface="Proxima Nova"/>
              </a:rPr>
              <a:t>. They have no cognitive function, or ability to think. But since their brain stem is still functioning, the person may:</a:t>
            </a:r>
          </a:p>
          <a:p>
            <a:pPr algn="l" rtl="0">
              <a:buFont typeface="Arial" panose="020B0604020202020204" pitchFamily="34" charset="0"/>
              <a:buChar char="•"/>
            </a:pPr>
            <a:r>
              <a:rPr lang="en-US" sz="1700" b="0" i="0" dirty="0">
                <a:solidFill>
                  <a:srgbClr val="231F20"/>
                </a:solidFill>
                <a:effectLst/>
                <a:latin typeface="Proxima Nova"/>
              </a:rPr>
              <a:t>regulate breathing and heart rate without assistance</a:t>
            </a:r>
          </a:p>
          <a:p>
            <a:pPr algn="l" rtl="0">
              <a:buFont typeface="Arial" panose="020B0604020202020204" pitchFamily="34" charset="0"/>
              <a:buChar char="•"/>
            </a:pPr>
            <a:r>
              <a:rPr lang="en-US" sz="1700" b="0" i="0" dirty="0">
                <a:solidFill>
                  <a:srgbClr val="231F20"/>
                </a:solidFill>
                <a:effectLst/>
                <a:latin typeface="Proxima Nova"/>
              </a:rPr>
              <a:t>open their eyes</a:t>
            </a:r>
          </a:p>
          <a:p>
            <a:pPr algn="l" rtl="0">
              <a:buFont typeface="Arial" panose="020B0604020202020204" pitchFamily="34" charset="0"/>
              <a:buChar char="•"/>
            </a:pPr>
            <a:r>
              <a:rPr lang="en-US" sz="1700" b="0" i="0" dirty="0">
                <a:solidFill>
                  <a:srgbClr val="231F20"/>
                </a:solidFill>
                <a:effectLst/>
                <a:latin typeface="Proxima Nova"/>
              </a:rPr>
              <a:t>have a sleep-wake cycle</a:t>
            </a:r>
          </a:p>
          <a:p>
            <a:pPr algn="l" rtl="0">
              <a:buFont typeface="Arial" panose="020B0604020202020204" pitchFamily="34" charset="0"/>
              <a:buChar char="•"/>
            </a:pPr>
            <a:r>
              <a:rPr lang="en-US" sz="1700" b="0" i="0" dirty="0">
                <a:solidFill>
                  <a:srgbClr val="231F20"/>
                </a:solidFill>
                <a:effectLst/>
                <a:latin typeface="Proxima Nova"/>
              </a:rPr>
              <a:t>have basic reflexes</a:t>
            </a:r>
          </a:p>
          <a:p>
            <a:pPr algn="l" rtl="0">
              <a:buFont typeface="Arial" panose="020B0604020202020204" pitchFamily="34" charset="0"/>
              <a:buChar char="•"/>
            </a:pPr>
            <a:r>
              <a:rPr lang="en-US" sz="1700" b="0" i="0" dirty="0">
                <a:solidFill>
                  <a:srgbClr val="231F20"/>
                </a:solidFill>
                <a:effectLst/>
                <a:latin typeface="Proxima Nova"/>
              </a:rPr>
              <a:t>move their eyes, blink, or tear up</a:t>
            </a:r>
          </a:p>
          <a:p>
            <a:pPr algn="l" rtl="0">
              <a:buFont typeface="Arial" panose="020B0604020202020204" pitchFamily="34" charset="0"/>
              <a:buChar char="•"/>
            </a:pPr>
            <a:r>
              <a:rPr lang="en-US" sz="1700" b="0" i="0" dirty="0">
                <a:solidFill>
                  <a:srgbClr val="231F20"/>
                </a:solidFill>
                <a:effectLst/>
                <a:latin typeface="Proxima Nova"/>
              </a:rPr>
              <a:t>moan, grunt, or appear to smile</a:t>
            </a:r>
          </a:p>
          <a:p>
            <a:pPr algn="l" rtl="0"/>
            <a:endParaRPr lang="ar-JO" sz="1700" dirty="0"/>
          </a:p>
        </p:txBody>
      </p:sp>
      <p:sp>
        <p:nvSpPr>
          <p:cNvPr id="7" name="عنصر نائب للمحتوى 2">
            <a:extLst>
              <a:ext uri="{FF2B5EF4-FFF2-40B4-BE49-F238E27FC236}">
                <a16:creationId xmlns:a16="http://schemas.microsoft.com/office/drawing/2014/main" id="{65C01FB2-E213-4506-B7D8-9DF3BC43C7B7}"/>
              </a:ext>
            </a:extLst>
          </p:cNvPr>
          <p:cNvSpPr txBox="1">
            <a:spLocks/>
          </p:cNvSpPr>
          <p:nvPr/>
        </p:nvSpPr>
        <p:spPr>
          <a:xfrm>
            <a:off x="6582882" y="1141579"/>
            <a:ext cx="4611861" cy="3448176"/>
          </a:xfrm>
          <a:prstGeom prst="rect">
            <a:avLst/>
          </a:prstGeom>
        </p:spPr>
        <p:txBody>
          <a:bodyPr vert="horz" lIns="91440" tIns="45720" rIns="91440" bIns="45720" rtlCol="0">
            <a:normAutofit/>
          </a:bodyPr>
          <a:lstStyle>
            <a:lvl1pPr marL="182880" indent="-182880" algn="r" defTabSz="914400" rtl="1"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lgn="l" rtl="0"/>
            <a:r>
              <a:rPr lang="en-US" sz="1600" b="1" i="0" dirty="0">
                <a:solidFill>
                  <a:srgbClr val="231F20"/>
                </a:solidFill>
                <a:effectLst/>
                <a:latin typeface="Proxima Nova"/>
              </a:rPr>
              <a:t>They’re not able to:</a:t>
            </a:r>
          </a:p>
          <a:p>
            <a:pPr algn="l" rtl="0">
              <a:buFont typeface="Arial" panose="020B0604020202020204" pitchFamily="34" charset="0"/>
              <a:buChar char="•"/>
            </a:pPr>
            <a:r>
              <a:rPr lang="en-US" sz="1600" b="0" i="0" dirty="0">
                <a:solidFill>
                  <a:srgbClr val="231F20"/>
                </a:solidFill>
                <a:effectLst/>
                <a:latin typeface="Proxima Nova"/>
              </a:rPr>
              <a:t>follow objects with their eyes</a:t>
            </a:r>
          </a:p>
          <a:p>
            <a:pPr algn="l" rtl="0">
              <a:buFont typeface="Arial" panose="020B0604020202020204" pitchFamily="34" charset="0"/>
              <a:buChar char="•"/>
            </a:pPr>
            <a:r>
              <a:rPr lang="en-US" sz="1600" b="0" i="0" dirty="0">
                <a:solidFill>
                  <a:srgbClr val="231F20"/>
                </a:solidFill>
                <a:effectLst/>
                <a:latin typeface="Proxima Nova"/>
              </a:rPr>
              <a:t>respond to voices or verbal commands</a:t>
            </a:r>
          </a:p>
          <a:p>
            <a:pPr algn="l" rtl="0">
              <a:buFont typeface="Arial" panose="020B0604020202020204" pitchFamily="34" charset="0"/>
              <a:buChar char="•"/>
            </a:pPr>
            <a:r>
              <a:rPr lang="en-US" sz="1600" b="0" i="0" dirty="0">
                <a:solidFill>
                  <a:srgbClr val="231F20"/>
                </a:solidFill>
                <a:effectLst/>
                <a:latin typeface="Proxima Nova"/>
              </a:rPr>
              <a:t>speak or communicate through blinking or gesturing</a:t>
            </a:r>
          </a:p>
          <a:p>
            <a:pPr algn="l" rtl="0">
              <a:buFont typeface="Arial" panose="020B0604020202020204" pitchFamily="34" charset="0"/>
              <a:buChar char="•"/>
            </a:pPr>
            <a:r>
              <a:rPr lang="en-US" sz="1600" b="0" i="0" dirty="0">
                <a:solidFill>
                  <a:srgbClr val="231F20"/>
                </a:solidFill>
                <a:effectLst/>
                <a:latin typeface="Proxima Nova"/>
              </a:rPr>
              <a:t>move with purpose</a:t>
            </a:r>
          </a:p>
          <a:p>
            <a:pPr algn="l" rtl="0">
              <a:buFont typeface="Arial" panose="020B0604020202020204" pitchFamily="34" charset="0"/>
              <a:buChar char="•"/>
            </a:pPr>
            <a:r>
              <a:rPr lang="en-US" sz="1600" b="0" i="0" dirty="0">
                <a:solidFill>
                  <a:srgbClr val="231F20"/>
                </a:solidFill>
                <a:effectLst/>
                <a:latin typeface="Proxima Nova"/>
              </a:rPr>
              <a:t>interact with their surroundings</a:t>
            </a:r>
          </a:p>
          <a:p>
            <a:pPr algn="l" rtl="0">
              <a:buFont typeface="Arial" panose="020B0604020202020204" pitchFamily="34" charset="0"/>
              <a:buChar char="•"/>
            </a:pPr>
            <a:r>
              <a:rPr lang="en-US" sz="1600" b="0" i="0" dirty="0">
                <a:solidFill>
                  <a:srgbClr val="231F20"/>
                </a:solidFill>
                <a:effectLst/>
                <a:latin typeface="Proxima Nova"/>
              </a:rPr>
              <a:t>show signs of emotion</a:t>
            </a:r>
          </a:p>
          <a:p>
            <a:pPr algn="l" rtl="0">
              <a:buFont typeface="Arial" panose="020B0604020202020204" pitchFamily="34" charset="0"/>
              <a:buChar char="•"/>
            </a:pPr>
            <a:r>
              <a:rPr lang="en-US" sz="1600" b="0" i="0" dirty="0">
                <a:solidFill>
                  <a:srgbClr val="231F20"/>
                </a:solidFill>
                <a:effectLst/>
                <a:latin typeface="Proxima Nova"/>
              </a:rPr>
              <a:t>show signs of awareness</a:t>
            </a:r>
          </a:p>
        </p:txBody>
      </p:sp>
      <p:sp>
        <p:nvSpPr>
          <p:cNvPr id="9" name="مستطيل 8">
            <a:extLst>
              <a:ext uri="{FF2B5EF4-FFF2-40B4-BE49-F238E27FC236}">
                <a16:creationId xmlns:a16="http://schemas.microsoft.com/office/drawing/2014/main" id="{419DC037-909B-4BEC-9DFD-45184AB89630}"/>
              </a:ext>
            </a:extLst>
          </p:cNvPr>
          <p:cNvSpPr/>
          <p:nvPr/>
        </p:nvSpPr>
        <p:spPr>
          <a:xfrm>
            <a:off x="5957005" y="4389609"/>
            <a:ext cx="5468644" cy="2369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en-US" sz="1500" b="0" i="0" dirty="0">
                <a:solidFill>
                  <a:srgbClr val="231F20"/>
                </a:solidFill>
                <a:effectLst/>
                <a:latin typeface="Proxima Nova"/>
              </a:rPr>
              <a:t>This unaware and unresponsive state differs from these similar conditions:</a:t>
            </a:r>
          </a:p>
          <a:p>
            <a:pPr algn="l">
              <a:buFont typeface="Arial" panose="020B0604020202020204" pitchFamily="34" charset="0"/>
              <a:buChar char="•"/>
            </a:pPr>
            <a:r>
              <a:rPr lang="en-US" sz="1500" b="1" i="0" dirty="0">
                <a:solidFill>
                  <a:srgbClr val="231F20"/>
                </a:solidFill>
                <a:effectLst/>
                <a:latin typeface="Proxima Nova"/>
              </a:rPr>
              <a:t>Minimally conscious state.</a:t>
            </a:r>
            <a:r>
              <a:rPr lang="en-US" sz="1500" b="0" i="0" dirty="0">
                <a:solidFill>
                  <a:srgbClr val="231F20"/>
                </a:solidFill>
                <a:effectLst/>
                <a:latin typeface="Proxima Nova"/>
              </a:rPr>
              <a:t> The person </a:t>
            </a:r>
            <a:r>
              <a:rPr lang="en-US" sz="1500" b="0" i="0" u="none" strike="noStrike" dirty="0">
                <a:solidFill>
                  <a:srgbClr val="01ADB9"/>
                </a:solidFill>
                <a:effectLst/>
                <a:latin typeface="Proxima Nova"/>
                <a:hlinkClick r:id="rId3"/>
              </a:rPr>
              <a:t>alternates between</a:t>
            </a:r>
            <a:r>
              <a:rPr lang="en-US" sz="1500" b="0" i="0" dirty="0">
                <a:solidFill>
                  <a:srgbClr val="231F20"/>
                </a:solidFill>
                <a:effectLst/>
                <a:latin typeface="Proxima Nova"/>
              </a:rPr>
              <a:t> awareness and lack of awareness.</a:t>
            </a:r>
          </a:p>
          <a:p>
            <a:pPr algn="l">
              <a:buFont typeface="Arial" panose="020B0604020202020204" pitchFamily="34" charset="0"/>
              <a:buChar char="•"/>
            </a:pPr>
            <a:r>
              <a:rPr lang="en-US" sz="1500" b="1" i="0" dirty="0">
                <a:solidFill>
                  <a:srgbClr val="231F20"/>
                </a:solidFill>
                <a:effectLst/>
                <a:latin typeface="Proxima Nova"/>
              </a:rPr>
              <a:t>Coma. </a:t>
            </a:r>
            <a:r>
              <a:rPr lang="en-US" sz="1500" b="0" i="0" dirty="0">
                <a:solidFill>
                  <a:srgbClr val="231F20"/>
                </a:solidFill>
                <a:effectLst/>
                <a:latin typeface="Proxima Nova"/>
              </a:rPr>
              <a:t>The person is </a:t>
            </a:r>
            <a:r>
              <a:rPr lang="en-US" sz="1500" b="0" i="0" u="none" strike="noStrike" dirty="0">
                <a:solidFill>
                  <a:srgbClr val="01ADB9"/>
                </a:solidFill>
                <a:effectLst/>
                <a:latin typeface="Proxima Nova"/>
                <a:hlinkClick r:id="rId4"/>
              </a:rPr>
              <a:t>not awake or aware</a:t>
            </a:r>
            <a:r>
              <a:rPr lang="en-US" sz="1500" b="0" i="0" dirty="0">
                <a:solidFill>
                  <a:srgbClr val="231F20"/>
                </a:solidFill>
                <a:effectLst/>
                <a:latin typeface="Proxima Nova"/>
              </a:rPr>
              <a:t>.</a:t>
            </a:r>
          </a:p>
          <a:p>
            <a:pPr algn="l">
              <a:buFont typeface="Arial" panose="020B0604020202020204" pitchFamily="34" charset="0"/>
              <a:buChar char="•"/>
            </a:pPr>
            <a:r>
              <a:rPr lang="en-US" sz="1500" b="1" i="0" dirty="0">
                <a:solidFill>
                  <a:srgbClr val="231F20"/>
                </a:solidFill>
                <a:effectLst/>
                <a:latin typeface="Proxima Nova"/>
              </a:rPr>
              <a:t>Brain death.</a:t>
            </a:r>
            <a:r>
              <a:rPr lang="en-US" sz="1500" b="0" i="0" dirty="0">
                <a:solidFill>
                  <a:srgbClr val="231F20"/>
                </a:solidFill>
                <a:effectLst/>
                <a:latin typeface="Proxima Nova"/>
              </a:rPr>
              <a:t> Damage to the brain and brain stem are </a:t>
            </a:r>
            <a:r>
              <a:rPr lang="en-US" sz="1500" b="0" i="0" u="none" strike="noStrike" dirty="0">
                <a:solidFill>
                  <a:srgbClr val="01ADB9"/>
                </a:solidFill>
                <a:effectLst/>
                <a:latin typeface="Proxima Nova"/>
                <a:hlinkClick r:id="rId5"/>
              </a:rPr>
              <a:t>categorically irreversible</a:t>
            </a:r>
            <a:r>
              <a:rPr lang="en-US" sz="1500" b="0" i="0" dirty="0">
                <a:solidFill>
                  <a:srgbClr val="231F20"/>
                </a:solidFill>
                <a:effectLst/>
                <a:latin typeface="Proxima Nova"/>
              </a:rPr>
              <a:t>.</a:t>
            </a:r>
          </a:p>
          <a:p>
            <a:pPr algn="l">
              <a:buFont typeface="Arial" panose="020B0604020202020204" pitchFamily="34" charset="0"/>
              <a:buChar char="•"/>
            </a:pPr>
            <a:r>
              <a:rPr lang="en-US" sz="1500" b="1" i="0" dirty="0">
                <a:solidFill>
                  <a:srgbClr val="231F20"/>
                </a:solidFill>
                <a:effectLst/>
                <a:latin typeface="Proxima Nova"/>
              </a:rPr>
              <a:t>Locked-in syndrome.</a:t>
            </a:r>
            <a:r>
              <a:rPr lang="en-US" sz="1500" b="0" i="0" dirty="0">
                <a:solidFill>
                  <a:srgbClr val="231F20"/>
                </a:solidFill>
                <a:effectLst/>
                <a:latin typeface="Proxima Nova"/>
              </a:rPr>
              <a:t> The person is conscious and fully aware but fully paralyzed and unable to speak.</a:t>
            </a:r>
          </a:p>
        </p:txBody>
      </p:sp>
    </p:spTree>
    <p:extLst>
      <p:ext uri="{BB962C8B-B14F-4D97-AF65-F5344CB8AC3E}">
        <p14:creationId xmlns:p14="http://schemas.microsoft.com/office/powerpoint/2010/main" val="541877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777AA81-01E9-47AF-A666-7D6C890F991E}"/>
              </a:ext>
            </a:extLst>
          </p:cNvPr>
          <p:cNvSpPr>
            <a:spLocks noGrp="1"/>
          </p:cNvSpPr>
          <p:nvPr>
            <p:ph type="title"/>
          </p:nvPr>
        </p:nvSpPr>
        <p:spPr/>
        <p:txBody>
          <a:bodyPr>
            <a:normAutofit/>
          </a:bodyPr>
          <a:lstStyle/>
          <a:p>
            <a:r>
              <a:rPr lang="en-US" sz="3000" b="1" i="0" dirty="0">
                <a:solidFill>
                  <a:srgbClr val="231F20"/>
                </a:solidFill>
                <a:effectLst/>
                <a:latin typeface="Proxima Nova"/>
              </a:rPr>
              <a:t>How is this state diagnosed?</a:t>
            </a:r>
            <a:endParaRPr lang="ar-JO" sz="3000" dirty="0"/>
          </a:p>
        </p:txBody>
      </p:sp>
      <p:sp>
        <p:nvSpPr>
          <p:cNvPr id="3" name="عنصر نائب للمحتوى 2">
            <a:extLst>
              <a:ext uri="{FF2B5EF4-FFF2-40B4-BE49-F238E27FC236}">
                <a16:creationId xmlns:a16="http://schemas.microsoft.com/office/drawing/2014/main" id="{4B4E581C-B5B9-454D-B5FF-B77F0FE41B6C}"/>
              </a:ext>
            </a:extLst>
          </p:cNvPr>
          <p:cNvSpPr>
            <a:spLocks noGrp="1"/>
          </p:cNvSpPr>
          <p:nvPr>
            <p:ph idx="1"/>
          </p:nvPr>
        </p:nvSpPr>
        <p:spPr>
          <a:xfrm>
            <a:off x="1063752" y="1952733"/>
            <a:ext cx="10058400" cy="4050792"/>
          </a:xfrm>
        </p:spPr>
        <p:txBody>
          <a:bodyPr>
            <a:normAutofit fontScale="92500" lnSpcReduction="20000"/>
          </a:bodyPr>
          <a:lstStyle/>
          <a:p>
            <a:pPr algn="l" rtl="0"/>
            <a:r>
              <a:rPr lang="en-US" b="0" i="0" dirty="0">
                <a:solidFill>
                  <a:srgbClr val="231F20"/>
                </a:solidFill>
                <a:effectLst/>
                <a:latin typeface="Proxima Nova"/>
              </a:rPr>
              <a:t>Diagnosis of an unaware and unresponsive state requires:</a:t>
            </a:r>
          </a:p>
          <a:p>
            <a:pPr algn="l" rtl="0">
              <a:buFont typeface="Arial" panose="020B0604020202020204" pitchFamily="34" charset="0"/>
              <a:buChar char="•"/>
            </a:pPr>
            <a:r>
              <a:rPr lang="en-US" b="0" i="0" dirty="0">
                <a:solidFill>
                  <a:srgbClr val="231F20"/>
                </a:solidFill>
                <a:effectLst/>
                <a:latin typeface="Proxima Nova"/>
              </a:rPr>
              <a:t>presence of a sleep-wake cycle</a:t>
            </a:r>
          </a:p>
          <a:p>
            <a:pPr algn="l" rtl="0">
              <a:buFont typeface="Arial" panose="020B0604020202020204" pitchFamily="34" charset="0"/>
              <a:buChar char="•"/>
            </a:pPr>
            <a:r>
              <a:rPr lang="en-US" b="0" i="0" dirty="0">
                <a:solidFill>
                  <a:srgbClr val="231F20"/>
                </a:solidFill>
                <a:effectLst/>
                <a:latin typeface="Proxima Nova"/>
              </a:rPr>
              <a:t>no language expression or comprehension</a:t>
            </a:r>
          </a:p>
          <a:p>
            <a:pPr algn="l" rtl="0">
              <a:buFont typeface="Arial" panose="020B0604020202020204" pitchFamily="34" charset="0"/>
              <a:buChar char="•"/>
            </a:pPr>
            <a:r>
              <a:rPr lang="en-US" b="0" i="0" dirty="0">
                <a:solidFill>
                  <a:srgbClr val="231F20"/>
                </a:solidFill>
                <a:effectLst/>
                <a:latin typeface="Proxima Nova"/>
              </a:rPr>
              <a:t>no evidence of sustained, reproducible, purposeful, or voluntary response to stimulation of sight, sound, smell, or touch</a:t>
            </a:r>
          </a:p>
          <a:p>
            <a:pPr algn="l" rtl="0">
              <a:buFont typeface="Arial" panose="020B0604020202020204" pitchFamily="34" charset="0"/>
              <a:buChar char="•"/>
            </a:pPr>
            <a:r>
              <a:rPr lang="en-US" b="0" i="0" dirty="0">
                <a:solidFill>
                  <a:srgbClr val="231F20"/>
                </a:solidFill>
                <a:effectLst/>
                <a:latin typeface="Proxima Nova"/>
              </a:rPr>
              <a:t>a functioning brain stem</a:t>
            </a:r>
          </a:p>
          <a:p>
            <a:pPr algn="l" rtl="0"/>
            <a:r>
              <a:rPr lang="en-US" b="0" i="0" dirty="0">
                <a:solidFill>
                  <a:srgbClr val="231F20"/>
                </a:solidFill>
                <a:effectLst/>
                <a:latin typeface="Proxima Nova"/>
              </a:rPr>
              <a:t>Some of this information will come from direct observation by a neurologist.</a:t>
            </a:r>
          </a:p>
          <a:p>
            <a:pPr algn="l" rtl="0"/>
            <a:r>
              <a:rPr lang="en-US" b="0" i="0" dirty="0">
                <a:solidFill>
                  <a:srgbClr val="231F20"/>
                </a:solidFill>
                <a:effectLst/>
                <a:latin typeface="Proxima Nova"/>
              </a:rPr>
              <a:t>A neurologist may also use diagnostic testing to confirm the diagnosis. These tests may include:</a:t>
            </a:r>
          </a:p>
          <a:p>
            <a:pPr algn="l" rtl="0">
              <a:buFont typeface="Arial" panose="020B0604020202020204" pitchFamily="34" charset="0"/>
              <a:buChar char="•"/>
            </a:pPr>
            <a:r>
              <a:rPr lang="en-US" b="0" i="0" u="none" strike="noStrike" dirty="0">
                <a:solidFill>
                  <a:srgbClr val="01ADB9"/>
                </a:solidFill>
                <a:effectLst/>
                <a:latin typeface="Proxima Nova"/>
                <a:hlinkClick r:id="rId2"/>
              </a:rPr>
              <a:t>EEG (electroencephalogram)</a:t>
            </a:r>
            <a:r>
              <a:rPr lang="en-US" b="0" i="0" dirty="0">
                <a:solidFill>
                  <a:srgbClr val="231F20"/>
                </a:solidFill>
                <a:effectLst/>
                <a:latin typeface="Proxima Nova"/>
              </a:rPr>
              <a:t> to evaluate electrical activity in the brain</a:t>
            </a:r>
          </a:p>
          <a:p>
            <a:pPr algn="l" rtl="0">
              <a:buFont typeface="Arial" panose="020B0604020202020204" pitchFamily="34" charset="0"/>
              <a:buChar char="•"/>
            </a:pPr>
            <a:r>
              <a:rPr lang="en-US" b="0" i="0" u="none" strike="noStrike" dirty="0">
                <a:solidFill>
                  <a:srgbClr val="01ADB9"/>
                </a:solidFill>
                <a:effectLst/>
                <a:latin typeface="Proxima Nova"/>
                <a:hlinkClick r:id="rId3"/>
              </a:rPr>
              <a:t>CT</a:t>
            </a:r>
            <a:r>
              <a:rPr lang="en-US" b="0" i="0" dirty="0">
                <a:solidFill>
                  <a:srgbClr val="231F20"/>
                </a:solidFill>
                <a:effectLst/>
                <a:latin typeface="Proxima Nova"/>
              </a:rPr>
              <a:t> or </a:t>
            </a:r>
            <a:r>
              <a:rPr lang="en-US" b="0" i="0" u="none" strike="noStrike" dirty="0">
                <a:solidFill>
                  <a:srgbClr val="01ADB9"/>
                </a:solidFill>
                <a:effectLst/>
                <a:latin typeface="Proxima Nova"/>
                <a:hlinkClick r:id="rId4"/>
              </a:rPr>
              <a:t>MRI</a:t>
            </a:r>
            <a:r>
              <a:rPr lang="en-US" b="0" i="0" dirty="0">
                <a:solidFill>
                  <a:srgbClr val="231F20"/>
                </a:solidFill>
                <a:effectLst/>
                <a:latin typeface="Proxima Nova"/>
              </a:rPr>
              <a:t> scan to help assess damage to the brain and brain stem</a:t>
            </a:r>
          </a:p>
          <a:p>
            <a:pPr algn="l" rtl="0">
              <a:buFont typeface="Arial" panose="020B0604020202020204" pitchFamily="34" charset="0"/>
              <a:buChar char="•"/>
            </a:pPr>
            <a:r>
              <a:rPr lang="en-US" b="0" i="0" u="none" strike="noStrike" dirty="0">
                <a:solidFill>
                  <a:srgbClr val="01ADB9"/>
                </a:solidFill>
                <a:effectLst/>
                <a:latin typeface="Proxima Nova"/>
                <a:hlinkClick r:id="rId5"/>
              </a:rPr>
              <a:t>PET</a:t>
            </a:r>
            <a:r>
              <a:rPr lang="en-US" b="0" i="0" dirty="0">
                <a:solidFill>
                  <a:srgbClr val="231F20"/>
                </a:solidFill>
                <a:effectLst/>
                <a:latin typeface="Proxima Nova"/>
              </a:rPr>
              <a:t> scan to help assess cerebral function</a:t>
            </a:r>
          </a:p>
          <a:p>
            <a:pPr algn="l" rtl="0"/>
            <a:endParaRPr lang="ar-JO" dirty="0"/>
          </a:p>
        </p:txBody>
      </p:sp>
    </p:spTree>
    <p:extLst>
      <p:ext uri="{BB962C8B-B14F-4D97-AF65-F5344CB8AC3E}">
        <p14:creationId xmlns:p14="http://schemas.microsoft.com/office/powerpoint/2010/main" val="2972791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144F1AC-D4CA-4522-89A8-22A9ABF1D985}"/>
              </a:ext>
            </a:extLst>
          </p:cNvPr>
          <p:cNvSpPr>
            <a:spLocks noGrp="1"/>
          </p:cNvSpPr>
          <p:nvPr>
            <p:ph type="title"/>
          </p:nvPr>
        </p:nvSpPr>
        <p:spPr>
          <a:xfrm>
            <a:off x="892294" y="94015"/>
            <a:ext cx="10058400" cy="1609344"/>
          </a:xfrm>
        </p:spPr>
        <p:txBody>
          <a:bodyPr>
            <a:normAutofit/>
          </a:bodyPr>
          <a:lstStyle/>
          <a:p>
            <a:r>
              <a:rPr lang="en-US" sz="4000" b="1" i="0" dirty="0">
                <a:solidFill>
                  <a:srgbClr val="231F20"/>
                </a:solidFill>
                <a:effectLst/>
                <a:latin typeface="Proxima Nova"/>
              </a:rPr>
              <a:t>Is there a treatment?</a:t>
            </a:r>
            <a:endParaRPr lang="ar-JO" sz="4000" dirty="0"/>
          </a:p>
        </p:txBody>
      </p:sp>
      <p:sp>
        <p:nvSpPr>
          <p:cNvPr id="3" name="عنصر نائب للمحتوى 2">
            <a:extLst>
              <a:ext uri="{FF2B5EF4-FFF2-40B4-BE49-F238E27FC236}">
                <a16:creationId xmlns:a16="http://schemas.microsoft.com/office/drawing/2014/main" id="{BFA9A76B-31F5-410F-960F-030A51490204}"/>
              </a:ext>
            </a:extLst>
          </p:cNvPr>
          <p:cNvSpPr>
            <a:spLocks noGrp="1"/>
          </p:cNvSpPr>
          <p:nvPr>
            <p:ph idx="1"/>
          </p:nvPr>
        </p:nvSpPr>
        <p:spPr>
          <a:xfrm>
            <a:off x="741374" y="1403604"/>
            <a:ext cx="11083682" cy="5454396"/>
          </a:xfrm>
        </p:spPr>
        <p:txBody>
          <a:bodyPr>
            <a:noAutofit/>
          </a:bodyPr>
          <a:lstStyle/>
          <a:p>
            <a:pPr algn="l" rtl="0"/>
            <a:r>
              <a:rPr lang="en-US" sz="1900" b="0" i="0" dirty="0">
                <a:solidFill>
                  <a:srgbClr val="231F20"/>
                </a:solidFill>
                <a:effectLst/>
                <a:latin typeface="Proxima Nova"/>
              </a:rPr>
              <a:t>There’s no real treatment. Rather, the focus is supportive care so the brain can heal. The person will be carefully monitored for changes or signs of improvement.</a:t>
            </a:r>
          </a:p>
          <a:p>
            <a:pPr algn="l" rtl="0"/>
            <a:r>
              <a:rPr lang="en-US" sz="1900" b="0" i="0" dirty="0">
                <a:solidFill>
                  <a:srgbClr val="231F20"/>
                </a:solidFill>
                <a:effectLst/>
                <a:latin typeface="Proxima Nova"/>
              </a:rPr>
              <a:t>In addition, doctors will take steps to prevent potential complications, such as:</a:t>
            </a:r>
          </a:p>
          <a:p>
            <a:pPr algn="l" rtl="0">
              <a:buFont typeface="Arial" panose="020B0604020202020204" pitchFamily="34" charset="0"/>
              <a:buChar char="•"/>
            </a:pPr>
            <a:r>
              <a:rPr lang="en-US" sz="1900" b="0" i="0" u="none" strike="noStrike" dirty="0">
                <a:solidFill>
                  <a:srgbClr val="01ADB9"/>
                </a:solidFill>
                <a:effectLst/>
                <a:latin typeface="Proxima Nova"/>
                <a:hlinkClick r:id="rId2"/>
              </a:rPr>
              <a:t>infection</a:t>
            </a:r>
            <a:endParaRPr lang="en-US" sz="1900" b="0" i="0" dirty="0">
              <a:solidFill>
                <a:srgbClr val="231F20"/>
              </a:solidFill>
              <a:effectLst/>
              <a:latin typeface="Proxima Nova"/>
            </a:endParaRPr>
          </a:p>
          <a:p>
            <a:pPr algn="l" rtl="0">
              <a:buFont typeface="Arial" panose="020B0604020202020204" pitchFamily="34" charset="0"/>
              <a:buChar char="•"/>
            </a:pPr>
            <a:r>
              <a:rPr lang="en-US" sz="1900" b="0" i="0" u="none" strike="noStrike" dirty="0">
                <a:solidFill>
                  <a:srgbClr val="01ADB9"/>
                </a:solidFill>
                <a:effectLst/>
                <a:latin typeface="Proxima Nova"/>
                <a:hlinkClick r:id="rId3"/>
              </a:rPr>
              <a:t>pneumonia</a:t>
            </a:r>
            <a:endParaRPr lang="en-US" sz="1900" b="0" i="0" dirty="0">
              <a:solidFill>
                <a:srgbClr val="231F20"/>
              </a:solidFill>
              <a:effectLst/>
              <a:latin typeface="Proxima Nova"/>
            </a:endParaRPr>
          </a:p>
          <a:p>
            <a:pPr algn="l" rtl="0">
              <a:buFont typeface="Arial" panose="020B0604020202020204" pitchFamily="34" charset="0"/>
              <a:buChar char="•"/>
            </a:pPr>
            <a:r>
              <a:rPr lang="en-US" sz="1900" b="0" i="0" u="none" strike="noStrike" dirty="0">
                <a:solidFill>
                  <a:srgbClr val="01ADB9"/>
                </a:solidFill>
                <a:effectLst/>
                <a:latin typeface="Proxima Nova"/>
                <a:hlinkClick r:id="rId4"/>
              </a:rPr>
              <a:t>respiratory failure</a:t>
            </a:r>
            <a:endParaRPr lang="en-US" sz="1900" b="0" i="0" dirty="0">
              <a:solidFill>
                <a:srgbClr val="231F20"/>
              </a:solidFill>
              <a:effectLst/>
              <a:latin typeface="Proxima Nova"/>
            </a:endParaRPr>
          </a:p>
          <a:p>
            <a:pPr algn="l" rtl="0"/>
            <a:r>
              <a:rPr lang="en-US" sz="1900" b="0" i="0" dirty="0">
                <a:solidFill>
                  <a:srgbClr val="231F20"/>
                </a:solidFill>
                <a:effectLst/>
                <a:latin typeface="Proxima Nova"/>
              </a:rPr>
              <a:t>Supportive care may involve:</a:t>
            </a:r>
          </a:p>
          <a:p>
            <a:pPr algn="l" rtl="0">
              <a:buFont typeface="Arial" panose="020B0604020202020204" pitchFamily="34" charset="0"/>
              <a:buChar char="•"/>
            </a:pPr>
            <a:r>
              <a:rPr lang="en-US" sz="1900" b="0" i="0" dirty="0">
                <a:solidFill>
                  <a:srgbClr val="231F20"/>
                </a:solidFill>
                <a:effectLst/>
                <a:latin typeface="Proxima Nova"/>
              </a:rPr>
              <a:t>a </a:t>
            </a:r>
            <a:r>
              <a:rPr lang="en-US" sz="1900" b="0" i="0" u="none" strike="noStrike" dirty="0">
                <a:solidFill>
                  <a:srgbClr val="01ADB9"/>
                </a:solidFill>
                <a:effectLst/>
                <a:latin typeface="Proxima Nova"/>
                <a:hlinkClick r:id="rId5"/>
              </a:rPr>
              <a:t>feeding tube</a:t>
            </a:r>
            <a:r>
              <a:rPr lang="en-US" sz="1900" b="0" i="0" dirty="0">
                <a:solidFill>
                  <a:srgbClr val="231F20"/>
                </a:solidFill>
                <a:effectLst/>
                <a:latin typeface="Proxima Nova"/>
              </a:rPr>
              <a:t> to provide nutrients</a:t>
            </a:r>
          </a:p>
          <a:p>
            <a:pPr algn="l" rtl="0">
              <a:buFont typeface="Arial" panose="020B0604020202020204" pitchFamily="34" charset="0"/>
              <a:buChar char="•"/>
            </a:pPr>
            <a:r>
              <a:rPr lang="en-US" sz="1900" b="0" i="0" dirty="0">
                <a:solidFill>
                  <a:srgbClr val="231F20"/>
                </a:solidFill>
                <a:effectLst/>
                <a:latin typeface="Proxima Nova"/>
              </a:rPr>
              <a:t>changing positions on a regular basis to avoid </a:t>
            </a:r>
            <a:r>
              <a:rPr lang="en-US" sz="1900" b="0" i="0" u="none" strike="noStrike" dirty="0">
                <a:solidFill>
                  <a:srgbClr val="01ADB9"/>
                </a:solidFill>
                <a:effectLst/>
                <a:latin typeface="Proxima Nova"/>
                <a:hlinkClick r:id="rId6"/>
              </a:rPr>
              <a:t>pressure sores</a:t>
            </a:r>
            <a:endParaRPr lang="en-US" sz="1900" b="0" i="0" dirty="0">
              <a:solidFill>
                <a:srgbClr val="231F20"/>
              </a:solidFill>
              <a:effectLst/>
              <a:latin typeface="Proxima Nova"/>
            </a:endParaRPr>
          </a:p>
          <a:p>
            <a:pPr algn="l" rtl="0">
              <a:buFont typeface="Arial" panose="020B0604020202020204" pitchFamily="34" charset="0"/>
              <a:buChar char="•"/>
            </a:pPr>
            <a:r>
              <a:rPr lang="en-US" sz="1900" b="0" i="0" dirty="0">
                <a:solidFill>
                  <a:srgbClr val="231F20"/>
                </a:solidFill>
                <a:effectLst/>
                <a:latin typeface="Proxima Nova"/>
              </a:rPr>
              <a:t>physical therapy to gently exercise the joints</a:t>
            </a:r>
          </a:p>
          <a:p>
            <a:pPr algn="l" rtl="0">
              <a:buFont typeface="Arial" panose="020B0604020202020204" pitchFamily="34" charset="0"/>
              <a:buChar char="•"/>
            </a:pPr>
            <a:r>
              <a:rPr lang="en-US" sz="1900" b="0" i="0" dirty="0">
                <a:solidFill>
                  <a:srgbClr val="231F20"/>
                </a:solidFill>
                <a:effectLst/>
                <a:latin typeface="Proxima Nova"/>
              </a:rPr>
              <a:t>skin care</a:t>
            </a:r>
          </a:p>
          <a:p>
            <a:pPr algn="l" rtl="0">
              <a:buFont typeface="Arial" panose="020B0604020202020204" pitchFamily="34" charset="0"/>
              <a:buChar char="•"/>
            </a:pPr>
            <a:r>
              <a:rPr lang="en-US" sz="1900" b="0" i="0" dirty="0">
                <a:solidFill>
                  <a:srgbClr val="231F20"/>
                </a:solidFill>
                <a:effectLst/>
                <a:latin typeface="Proxima Nova"/>
              </a:rPr>
              <a:t>oral care</a:t>
            </a:r>
          </a:p>
          <a:p>
            <a:pPr algn="l" rtl="0">
              <a:buFont typeface="Arial" panose="020B0604020202020204" pitchFamily="34" charset="0"/>
              <a:buChar char="•"/>
            </a:pPr>
            <a:r>
              <a:rPr lang="en-US" sz="1900" b="0" i="0" dirty="0">
                <a:solidFill>
                  <a:srgbClr val="231F20"/>
                </a:solidFill>
                <a:effectLst/>
                <a:latin typeface="Proxima Nova"/>
              </a:rPr>
              <a:t>management of bowel and bladder functions</a:t>
            </a:r>
          </a:p>
        </p:txBody>
      </p:sp>
    </p:spTree>
    <p:extLst>
      <p:ext uri="{BB962C8B-B14F-4D97-AF65-F5344CB8AC3E}">
        <p14:creationId xmlns:p14="http://schemas.microsoft.com/office/powerpoint/2010/main" val="4123530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C42AE46-CF95-4CC1-A6AA-9A90B93A83C9}"/>
              </a:ext>
            </a:extLst>
          </p:cNvPr>
          <p:cNvSpPr>
            <a:spLocks noGrp="1"/>
          </p:cNvSpPr>
          <p:nvPr>
            <p:ph type="title"/>
          </p:nvPr>
        </p:nvSpPr>
        <p:spPr>
          <a:xfrm>
            <a:off x="3440186" y="512064"/>
            <a:ext cx="5135643" cy="1609344"/>
          </a:xfrm>
        </p:spPr>
        <p:txBody>
          <a:bodyPr/>
          <a:lstStyle/>
          <a:p>
            <a:r>
              <a:rPr lang="en-US" dirty="0">
                <a:solidFill>
                  <a:srgbClr val="C00000"/>
                </a:solidFill>
              </a:rPr>
              <a:t>Locked-in </a:t>
            </a:r>
            <a:r>
              <a:rPr lang="en-US" dirty="0" err="1">
                <a:solidFill>
                  <a:srgbClr val="C00000"/>
                </a:solidFill>
              </a:rPr>
              <a:t>Syndrom</a:t>
            </a:r>
            <a:endParaRPr lang="ar-JO" dirty="0">
              <a:solidFill>
                <a:srgbClr val="C00000"/>
              </a:solidFill>
            </a:endParaRPr>
          </a:p>
        </p:txBody>
      </p:sp>
      <p:sp>
        <p:nvSpPr>
          <p:cNvPr id="3" name="عنصر نائب للمحتوى 2">
            <a:extLst>
              <a:ext uri="{FF2B5EF4-FFF2-40B4-BE49-F238E27FC236}">
                <a16:creationId xmlns:a16="http://schemas.microsoft.com/office/drawing/2014/main" id="{5C768F1E-9F46-42E2-AB52-054B7650F10C}"/>
              </a:ext>
            </a:extLst>
          </p:cNvPr>
          <p:cNvSpPr>
            <a:spLocks noGrp="1"/>
          </p:cNvSpPr>
          <p:nvPr>
            <p:ph idx="1"/>
          </p:nvPr>
        </p:nvSpPr>
        <p:spPr>
          <a:xfrm>
            <a:off x="1069848" y="2121408"/>
            <a:ext cx="10058400" cy="1163330"/>
          </a:xfrm>
        </p:spPr>
        <p:txBody>
          <a:bodyPr>
            <a:normAutofit lnSpcReduction="10000"/>
          </a:bodyPr>
          <a:lstStyle/>
          <a:p>
            <a:pPr algn="l" rtl="0"/>
            <a:r>
              <a:rPr lang="en-US" b="1" i="0" dirty="0">
                <a:solidFill>
                  <a:srgbClr val="174F6D"/>
                </a:solidFill>
                <a:effectLst/>
                <a:latin typeface="Open Sans" panose="020B0606030504020204" pitchFamily="34" charset="0"/>
              </a:rPr>
              <a:t>Locked-in syndrome is a state of wakefulness and awareness with quadriplegia and paralysis of the lower cranial nerves, resulting in inability to show facial expression, move, speak, or communicate, except by coded eye movements.</a:t>
            </a:r>
            <a:endParaRPr lang="ar-JO" dirty="0"/>
          </a:p>
        </p:txBody>
      </p:sp>
      <p:sp>
        <p:nvSpPr>
          <p:cNvPr id="4" name="عنصر نائب للمحتوى 2">
            <a:extLst>
              <a:ext uri="{FF2B5EF4-FFF2-40B4-BE49-F238E27FC236}">
                <a16:creationId xmlns:a16="http://schemas.microsoft.com/office/drawing/2014/main" id="{1FFD4923-7E51-4823-8FF4-E2D01D22E137}"/>
              </a:ext>
            </a:extLst>
          </p:cNvPr>
          <p:cNvSpPr txBox="1">
            <a:spLocks/>
          </p:cNvSpPr>
          <p:nvPr/>
        </p:nvSpPr>
        <p:spPr>
          <a:xfrm>
            <a:off x="1066800" y="3916176"/>
            <a:ext cx="10058400" cy="1163330"/>
          </a:xfrm>
          <a:prstGeom prst="rect">
            <a:avLst/>
          </a:prstGeom>
        </p:spPr>
        <p:txBody>
          <a:bodyPr vert="horz" lIns="91440" tIns="45720" rIns="91440" bIns="45720" rtlCol="0">
            <a:noAutofit/>
          </a:bodyPr>
          <a:lstStyle>
            <a:lvl1pPr marL="182880" indent="-182880" algn="r" defTabSz="914400" rtl="1"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lgn="l"/>
            <a:r>
              <a:rPr lang="en-US" sz="1800" b="1" i="0" dirty="0">
                <a:solidFill>
                  <a:srgbClr val="000000"/>
                </a:solidFill>
                <a:effectLst/>
                <a:latin typeface="Open Sans" panose="020B0606030504020204" pitchFamily="34" charset="0"/>
              </a:rPr>
              <a:t>Locked-in syndrome typically results from a stroke (pontine hemorrhage or infarct) that causes quadriplegia and disrupts and damages the lower cranial nerves and the centers that control horizontal gaze. Other disorders that result in severe widespread motor paralysis (</a:t>
            </a:r>
            <a:r>
              <a:rPr lang="en-US" sz="1800" b="1" i="0" dirty="0" err="1">
                <a:solidFill>
                  <a:srgbClr val="000000"/>
                </a:solidFill>
                <a:effectLst/>
                <a:latin typeface="Open Sans" panose="020B0606030504020204" pitchFamily="34" charset="0"/>
              </a:rPr>
              <a:t>eg</a:t>
            </a:r>
            <a:r>
              <a:rPr lang="en-US" sz="1800" b="1" i="0" dirty="0">
                <a:solidFill>
                  <a:srgbClr val="000000"/>
                </a:solidFill>
                <a:effectLst/>
                <a:latin typeface="Open Sans" panose="020B0606030504020204" pitchFamily="34" charset="0"/>
              </a:rPr>
              <a:t>, </a:t>
            </a:r>
            <a:r>
              <a:rPr lang="en-US" sz="1800" b="1" i="0" u="sng" dirty="0">
                <a:solidFill>
                  <a:srgbClr val="B12E32"/>
                </a:solidFill>
                <a:effectLst/>
                <a:latin typeface="Open Sans" panose="020B0606030504020204" pitchFamily="34" charset="0"/>
                <a:hlinkClick r:id="rId2"/>
              </a:rPr>
              <a:t>Guillain-Barré syndrome</a:t>
            </a:r>
            <a:r>
              <a:rPr lang="en-US" sz="1800" b="1" i="0" dirty="0">
                <a:solidFill>
                  <a:srgbClr val="000000"/>
                </a:solidFill>
                <a:effectLst/>
                <a:latin typeface="Open Sans" panose="020B0606030504020204" pitchFamily="34" charset="0"/>
              </a:rPr>
              <a:t>) and cancers that involve the posterior fossa and the pons are less common causes.</a:t>
            </a:r>
          </a:p>
          <a:p>
            <a:pPr algn="l"/>
            <a:r>
              <a:rPr lang="en-US" sz="1800" b="1" i="0" dirty="0">
                <a:solidFill>
                  <a:srgbClr val="000000"/>
                </a:solidFill>
                <a:effectLst/>
                <a:latin typeface="Open Sans" panose="020B0606030504020204" pitchFamily="34" charset="0"/>
              </a:rPr>
              <a:t>Locked-in syndrome can also result from infection, tumors, toxins, trauma, arteriovenous malformations, and opioid use</a:t>
            </a:r>
          </a:p>
        </p:txBody>
      </p:sp>
    </p:spTree>
    <p:extLst>
      <p:ext uri="{BB962C8B-B14F-4D97-AF65-F5344CB8AC3E}">
        <p14:creationId xmlns:p14="http://schemas.microsoft.com/office/powerpoint/2010/main" val="3605204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12D753D-C1C5-4256-A20A-F23ABBAA2E07}"/>
              </a:ext>
            </a:extLst>
          </p:cNvPr>
          <p:cNvSpPr>
            <a:spLocks noGrp="1"/>
          </p:cNvSpPr>
          <p:nvPr>
            <p:ph type="title"/>
          </p:nvPr>
        </p:nvSpPr>
        <p:spPr/>
        <p:txBody>
          <a:bodyPr>
            <a:normAutofit/>
          </a:bodyPr>
          <a:lstStyle/>
          <a:p>
            <a:r>
              <a:rPr lang="en-US" sz="4000" b="1" i="0" dirty="0">
                <a:solidFill>
                  <a:srgbClr val="231F20"/>
                </a:solidFill>
                <a:effectLst/>
                <a:latin typeface="Proxima Nova"/>
              </a:rPr>
              <a:t>What are the symptoms?</a:t>
            </a:r>
            <a:endParaRPr lang="ar-JO" sz="4000" dirty="0"/>
          </a:p>
        </p:txBody>
      </p:sp>
      <p:sp>
        <p:nvSpPr>
          <p:cNvPr id="3" name="عنصر نائب للمحتوى 2">
            <a:extLst>
              <a:ext uri="{FF2B5EF4-FFF2-40B4-BE49-F238E27FC236}">
                <a16:creationId xmlns:a16="http://schemas.microsoft.com/office/drawing/2014/main" id="{8E9715B8-1999-4B8E-9C5D-745680328C4D}"/>
              </a:ext>
            </a:extLst>
          </p:cNvPr>
          <p:cNvSpPr>
            <a:spLocks noGrp="1"/>
          </p:cNvSpPr>
          <p:nvPr>
            <p:ph idx="1"/>
          </p:nvPr>
        </p:nvSpPr>
        <p:spPr/>
        <p:txBody>
          <a:bodyPr/>
          <a:lstStyle/>
          <a:p>
            <a:pPr algn="l" rtl="0"/>
            <a:r>
              <a:rPr lang="en-US" b="1" i="0" dirty="0">
                <a:solidFill>
                  <a:srgbClr val="000000"/>
                </a:solidFill>
                <a:effectLst/>
                <a:latin typeface="Open Sans" panose="020B0606030504020204" pitchFamily="34" charset="0"/>
              </a:rPr>
              <a:t>Patients with locked-in syndrome have intact cognitive function and are awake, with eye opening and normal sleep-wake cycles. They can hear and see. However, they cannot move their lower face, chew, swallow, speak, breathe, move their limbs, or move their eyes laterally. Vertical eye movement is possible; patients can open and close their eyes or blink a specific number of times to answer questions.</a:t>
            </a:r>
            <a:endParaRPr lang="ar-JO" b="1" dirty="0"/>
          </a:p>
        </p:txBody>
      </p:sp>
    </p:spTree>
    <p:extLst>
      <p:ext uri="{BB962C8B-B14F-4D97-AF65-F5344CB8AC3E}">
        <p14:creationId xmlns:p14="http://schemas.microsoft.com/office/powerpoint/2010/main" val="191954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61D2C72-5433-4759-893B-729B8988A357}"/>
              </a:ext>
            </a:extLst>
          </p:cNvPr>
          <p:cNvSpPr>
            <a:spLocks noGrp="1"/>
          </p:cNvSpPr>
          <p:nvPr>
            <p:ph type="title"/>
          </p:nvPr>
        </p:nvSpPr>
        <p:spPr/>
        <p:txBody>
          <a:bodyPr>
            <a:normAutofit/>
          </a:bodyPr>
          <a:lstStyle/>
          <a:p>
            <a:r>
              <a:rPr lang="en-US" sz="4000" b="1" i="0" dirty="0">
                <a:solidFill>
                  <a:srgbClr val="231F20"/>
                </a:solidFill>
                <a:effectLst/>
                <a:latin typeface="Proxima Nova"/>
              </a:rPr>
              <a:t>How is this state diagnosed?</a:t>
            </a:r>
            <a:endParaRPr lang="ar-JO" sz="4000" dirty="0"/>
          </a:p>
        </p:txBody>
      </p:sp>
      <p:sp>
        <p:nvSpPr>
          <p:cNvPr id="3" name="عنصر نائب للمحتوى 2">
            <a:extLst>
              <a:ext uri="{FF2B5EF4-FFF2-40B4-BE49-F238E27FC236}">
                <a16:creationId xmlns:a16="http://schemas.microsoft.com/office/drawing/2014/main" id="{9833BC40-76EF-4953-AF56-F91B2C14E0C3}"/>
              </a:ext>
            </a:extLst>
          </p:cNvPr>
          <p:cNvSpPr>
            <a:spLocks noGrp="1"/>
          </p:cNvSpPr>
          <p:nvPr>
            <p:ph idx="1"/>
          </p:nvPr>
        </p:nvSpPr>
        <p:spPr/>
        <p:txBody>
          <a:bodyPr>
            <a:normAutofit lnSpcReduction="10000"/>
          </a:bodyPr>
          <a:lstStyle/>
          <a:p>
            <a:pPr algn="l" rtl="0">
              <a:buFont typeface="Arial" panose="020B0604020202020204" pitchFamily="34" charset="0"/>
              <a:buChar char="•"/>
            </a:pPr>
            <a:r>
              <a:rPr lang="en-US" b="0" i="0" dirty="0">
                <a:solidFill>
                  <a:srgbClr val="000000"/>
                </a:solidFill>
                <a:effectLst/>
                <a:latin typeface="Open Sans" panose="020B0606030504020204" pitchFamily="34" charset="0"/>
              </a:rPr>
              <a:t>Clinical evaluation</a:t>
            </a:r>
          </a:p>
          <a:p>
            <a:pPr algn="l" rtl="0"/>
            <a:r>
              <a:rPr lang="en-US" b="0" i="0" dirty="0">
                <a:solidFill>
                  <a:srgbClr val="000000"/>
                </a:solidFill>
                <a:effectLst/>
                <a:latin typeface="Open Sans" panose="020B0606030504020204" pitchFamily="34" charset="0"/>
              </a:rPr>
              <a:t>Diagnosis of locked-in syndrome is primarily clinical. Because patients lack the motor responses (</a:t>
            </a:r>
            <a:r>
              <a:rPr lang="en-US" b="0" i="0" dirty="0" err="1">
                <a:solidFill>
                  <a:srgbClr val="000000"/>
                </a:solidFill>
                <a:effectLst/>
                <a:latin typeface="Open Sans" panose="020B0606030504020204" pitchFamily="34" charset="0"/>
              </a:rPr>
              <a:t>eg</a:t>
            </a:r>
            <a:r>
              <a:rPr lang="en-US" b="0" i="0" dirty="0">
                <a:solidFill>
                  <a:srgbClr val="000000"/>
                </a:solidFill>
                <a:effectLst/>
                <a:latin typeface="Open Sans" panose="020B0606030504020204" pitchFamily="34" charset="0"/>
              </a:rPr>
              <a:t>, withdrawal from painful stimuli) usually used to measure responsiveness, they may be mistakenly thought to be unconscious. Thus, all patients who cannot move should have their comprehension tested by requesting eye blinking or vertical eye movements.</a:t>
            </a:r>
          </a:p>
          <a:p>
            <a:pPr algn="l" rtl="0"/>
            <a:r>
              <a:rPr lang="en-US" b="0" i="0" dirty="0">
                <a:solidFill>
                  <a:srgbClr val="000000"/>
                </a:solidFill>
                <a:effectLst/>
                <a:latin typeface="Open Sans" panose="020B0606030504020204" pitchFamily="34" charset="0"/>
              </a:rPr>
              <a:t>As in </a:t>
            </a:r>
            <a:r>
              <a:rPr lang="en-US" b="0" i="0" u="sng" dirty="0">
                <a:solidFill>
                  <a:srgbClr val="B12E32"/>
                </a:solidFill>
                <a:effectLst/>
                <a:latin typeface="Open Sans" panose="020B0606030504020204" pitchFamily="34" charset="0"/>
                <a:hlinkClick r:id="rId2"/>
              </a:rPr>
              <a:t>vegetative state</a:t>
            </a:r>
            <a:r>
              <a:rPr lang="en-US" b="0" i="0" dirty="0">
                <a:solidFill>
                  <a:srgbClr val="000000"/>
                </a:solidFill>
                <a:effectLst/>
                <a:latin typeface="Open Sans" panose="020B0606030504020204" pitchFamily="34" charset="0"/>
              </a:rPr>
              <a:t> , </a:t>
            </a:r>
            <a:r>
              <a:rPr lang="en-US" b="0" i="0" u="sng" dirty="0">
                <a:solidFill>
                  <a:srgbClr val="B12E32"/>
                </a:solidFill>
                <a:effectLst/>
                <a:latin typeface="Open Sans" panose="020B0606030504020204" pitchFamily="34" charset="0"/>
                <a:hlinkClick r:id="rId3"/>
              </a:rPr>
              <a:t>neuroimaging</a:t>
            </a:r>
            <a:r>
              <a:rPr lang="en-US" b="0" i="0" dirty="0">
                <a:solidFill>
                  <a:srgbClr val="000000"/>
                </a:solidFill>
                <a:effectLst/>
                <a:latin typeface="Open Sans" panose="020B0606030504020204" pitchFamily="34" charset="0"/>
              </a:rPr>
              <a:t> is indicated to rule out treatable disorders. Brain imaging with CT or MRI is done and helps identify the pontine abnormality. Positron emission tomography (PET), single-photon emission computed tomography (SPECT), or functional MRI may be done to further assess cerebral function if the diagnosis is in doubt.</a:t>
            </a:r>
          </a:p>
          <a:p>
            <a:pPr algn="l" rtl="0"/>
            <a:r>
              <a:rPr lang="en-US" b="0" i="0" dirty="0">
                <a:solidFill>
                  <a:srgbClr val="000000"/>
                </a:solidFill>
                <a:effectLst/>
                <a:latin typeface="Open Sans" panose="020B0606030504020204" pitchFamily="34" charset="0"/>
              </a:rPr>
              <a:t>In patients with locked-in syndrome, electroencephalography (EEG) shows normal sleep-wake patterns.</a:t>
            </a:r>
          </a:p>
          <a:p>
            <a:pPr algn="l" rtl="0"/>
            <a:endParaRPr lang="ar-JO" dirty="0"/>
          </a:p>
        </p:txBody>
      </p:sp>
    </p:spTree>
    <p:extLst>
      <p:ext uri="{BB962C8B-B14F-4D97-AF65-F5344CB8AC3E}">
        <p14:creationId xmlns:p14="http://schemas.microsoft.com/office/powerpoint/2010/main" val="322032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نوع الخشب">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