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2" r:id="rId4"/>
    <p:sldMasterId id="2147483779" r:id="rId5"/>
    <p:sldMasterId id="2147483806" r:id="rId6"/>
    <p:sldMasterId id="2147483825" r:id="rId7"/>
    <p:sldMasterId id="2147483833" r:id="rId8"/>
  </p:sldMasterIdLst>
  <p:notesMasterIdLst>
    <p:notesMasterId r:id="rId41"/>
  </p:notesMasterIdLst>
  <p:sldIdLst>
    <p:sldId id="257" r:id="rId9"/>
    <p:sldId id="411" r:id="rId10"/>
    <p:sldId id="412" r:id="rId11"/>
    <p:sldId id="443" r:id="rId12"/>
    <p:sldId id="414" r:id="rId13"/>
    <p:sldId id="415" r:id="rId14"/>
    <p:sldId id="416" r:id="rId15"/>
    <p:sldId id="419" r:id="rId16"/>
    <p:sldId id="420" r:id="rId17"/>
    <p:sldId id="421" r:id="rId18"/>
    <p:sldId id="422" r:id="rId19"/>
    <p:sldId id="423" r:id="rId20"/>
    <p:sldId id="424" r:id="rId21"/>
    <p:sldId id="425" r:id="rId22"/>
    <p:sldId id="444" r:id="rId23"/>
    <p:sldId id="427" r:id="rId24"/>
    <p:sldId id="445" r:id="rId25"/>
    <p:sldId id="428" r:id="rId26"/>
    <p:sldId id="429" r:id="rId27"/>
    <p:sldId id="430" r:id="rId28"/>
    <p:sldId id="431" r:id="rId29"/>
    <p:sldId id="446" r:id="rId30"/>
    <p:sldId id="447" r:id="rId31"/>
    <p:sldId id="448" r:id="rId32"/>
    <p:sldId id="449" r:id="rId33"/>
    <p:sldId id="435" r:id="rId34"/>
    <p:sldId id="436" r:id="rId35"/>
    <p:sldId id="437" r:id="rId36"/>
    <p:sldId id="438" r:id="rId37"/>
    <p:sldId id="439" r:id="rId38"/>
    <p:sldId id="450" r:id="rId39"/>
    <p:sldId id="45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57" d="100"/>
          <a:sy n="57" d="100"/>
        </p:scale>
        <p:origin x="545" y="24"/>
      </p:cViewPr>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7FD87-D136-47CA-8F22-E9DA0A79B065}"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23DA0-19BC-480A-B50B-5D7D3AC863D6}" type="slidenum">
              <a:rPr lang="en-US" smtClean="0"/>
              <a:t>‹#›</a:t>
            </a:fld>
            <a:endParaRPr lang="en-US"/>
          </a:p>
        </p:txBody>
      </p:sp>
    </p:spTree>
    <p:extLst>
      <p:ext uri="{BB962C8B-B14F-4D97-AF65-F5344CB8AC3E}">
        <p14:creationId xmlns:p14="http://schemas.microsoft.com/office/powerpoint/2010/main" val="2349650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Rot="1" noChangeAspect="1" noChangeArrowheads="1" noTextEdit="1"/>
          </p:cNvSpPr>
          <p:nvPr>
            <p:ph type="sldImg"/>
          </p:nvPr>
        </p:nvSpPr>
        <p:spPr bwMode="auto">
          <a:xfrm>
            <a:off x="431800" y="684213"/>
            <a:ext cx="6046788" cy="3402012"/>
          </a:xfrm>
          <a:noFill/>
          <a:ln>
            <a:solidFill>
              <a:srgbClr val="000000"/>
            </a:solidFill>
            <a:miter lim="800000"/>
            <a:headEnd/>
            <a:tailEnd/>
          </a:ln>
        </p:spPr>
      </p:sp>
      <p:sp>
        <p:nvSpPr>
          <p:cNvPr id="39939" name="Rectangle 1027"/>
          <p:cNvSpPr>
            <a:spLocks noGrp="1" noChangeArrowheads="1"/>
          </p:cNvSpPr>
          <p:nvPr>
            <p:ph type="body" idx="1"/>
          </p:nvPr>
        </p:nvSpPr>
        <p:spPr bwMode="auto">
          <a:xfrm>
            <a:off x="158750" y="4338638"/>
            <a:ext cx="6550025" cy="4568825"/>
          </a:xfrm>
          <a:noFill/>
        </p:spPr>
        <p:txBody>
          <a:bodyPr wrap="square" numCol="1" anchor="t" anchorCtr="0" compatLnSpc="1">
            <a:prstTxWarp prst="textNoShape">
              <a:avLst/>
            </a:prstTxWarp>
          </a:bodyPr>
          <a:lstStyle/>
          <a:p>
            <a:pPr marL="228600" indent="-228600">
              <a:lnSpc>
                <a:spcPct val="80000"/>
              </a:lnSpc>
              <a:spcBef>
                <a:spcPct val="0"/>
              </a:spcBef>
            </a:pPr>
            <a:r>
              <a:rPr lang="en-US" sz="1000" b="1"/>
              <a:t>= persistent asthma (age 0-4) in EPR3 </a:t>
            </a:r>
          </a:p>
          <a:p>
            <a:pPr marL="228600" indent="-228600">
              <a:lnSpc>
                <a:spcPct val="80000"/>
              </a:lnSpc>
              <a:spcBef>
                <a:spcPct val="0"/>
              </a:spcBef>
            </a:pPr>
            <a:r>
              <a:rPr lang="en-US" sz="1000" b="1"/>
              <a:t>(see severity figure)</a:t>
            </a:r>
          </a:p>
          <a:p>
            <a:pPr marL="228600" indent="-228600">
              <a:lnSpc>
                <a:spcPct val="80000"/>
              </a:lnSpc>
              <a:spcBef>
                <a:spcPct val="0"/>
              </a:spcBef>
            </a:pPr>
            <a:endParaRPr lang="en-US" sz="1000" b="1"/>
          </a:p>
          <a:p>
            <a:pPr marL="228600" indent="-228600">
              <a:lnSpc>
                <a:spcPct val="80000"/>
              </a:lnSpc>
              <a:spcBef>
                <a:spcPct val="0"/>
              </a:spcBef>
            </a:pPr>
            <a:r>
              <a:rPr lang="en-US" sz="1000" b="1"/>
              <a:t>Modified Asthma Predictive Index (mAPI)</a:t>
            </a:r>
            <a:endParaRPr lang="en-US" sz="1000" b="1" baseline="30000"/>
          </a:p>
          <a:p>
            <a:pPr marL="228600" indent="-228600">
              <a:lnSpc>
                <a:spcPct val="80000"/>
              </a:lnSpc>
              <a:spcBef>
                <a:spcPct val="0"/>
              </a:spcBef>
              <a:buFontTx/>
              <a:buChar char="•"/>
            </a:pPr>
            <a:r>
              <a:rPr lang="en-US" sz="1000"/>
              <a:t>The Asthma Predictive Index (API) was originally developed by Castro-Rodriguez et al, based on data from the Tucson Children’s Respiratory Study.</a:t>
            </a:r>
            <a:r>
              <a:rPr lang="en-US" sz="1000" baseline="30000"/>
              <a:t>14</a:t>
            </a:r>
          </a:p>
          <a:p>
            <a:pPr lvl="1" indent="-228600">
              <a:lnSpc>
                <a:spcPct val="80000"/>
              </a:lnSpc>
              <a:spcBef>
                <a:spcPct val="0"/>
              </a:spcBef>
              <a:buFontTx/>
              <a:buChar char="–"/>
            </a:pPr>
            <a:r>
              <a:rPr lang="en-US" sz="1000"/>
              <a:t>A stringent index requires frequent wheezing in the first 3 years of life plus 1 of 2 major criteria (parental diagnosis of asthma, diagnosis of eczema in the child) or 2 of 3 minor criteria (diagnosis of allergic rhinitis in the child, eosinophilia [ie, eosinophils </a:t>
            </a:r>
            <a:r>
              <a:rPr lang="en-US" sz="1000">
                <a:sym typeface="Symbol" pitchFamily="18" charset="2"/>
              </a:rPr>
              <a:t>4% </a:t>
            </a:r>
            <a:r>
              <a:rPr lang="en-US" sz="1000"/>
              <a:t>of the total white blood cells], wheezing apart from colds).</a:t>
            </a:r>
            <a:r>
              <a:rPr lang="en-US" sz="1000" baseline="30000"/>
              <a:t>14</a:t>
            </a:r>
          </a:p>
          <a:p>
            <a:pPr lvl="1" indent="-228600">
              <a:lnSpc>
                <a:spcPct val="80000"/>
              </a:lnSpc>
              <a:spcBef>
                <a:spcPct val="0"/>
              </a:spcBef>
              <a:buFontTx/>
              <a:buChar char="–"/>
            </a:pPr>
            <a:r>
              <a:rPr lang="en-US" sz="1000"/>
              <a:t>A loose index for the prediction of asthma requires any wheezing during the first 3 years of life plus 1 of 2 major criteria or 2 of 3 minor criteria.</a:t>
            </a:r>
            <a:r>
              <a:rPr lang="en-US" sz="1000" baseline="30000"/>
              <a:t>14</a:t>
            </a:r>
          </a:p>
          <a:p>
            <a:pPr lvl="1" indent="-228600">
              <a:lnSpc>
                <a:spcPct val="80000"/>
              </a:lnSpc>
              <a:spcBef>
                <a:spcPct val="0"/>
              </a:spcBef>
              <a:buFontTx/>
              <a:buChar char="–"/>
            </a:pPr>
            <a:r>
              <a:rPr lang="en-US" sz="1000"/>
              <a:t>Children with a positive loose index were up to 5.5 times more likely to have active asthma between 6 and 13 years of age, compared with children with a negative loose index. Children with a positive stringent index were up to 9.8 times more likely.</a:t>
            </a:r>
            <a:r>
              <a:rPr lang="en-US" sz="1000" baseline="30000"/>
              <a:t>14</a:t>
            </a:r>
          </a:p>
          <a:p>
            <a:pPr marL="228600" indent="-228600">
              <a:lnSpc>
                <a:spcPct val="80000"/>
              </a:lnSpc>
              <a:spcBef>
                <a:spcPct val="0"/>
              </a:spcBef>
              <a:buFontTx/>
              <a:buChar char="•"/>
            </a:pPr>
            <a:r>
              <a:rPr lang="en-US" sz="1000"/>
              <a:t>The Prevention of Early Asthma in Kids (PEAK) criteria for a modified asthma predictive index (mAPI) were adapted from the Tucson Children’s Respiratory Study’s original tool and are more specific than the original API criteria. The mAPI is shown on this slide.</a:t>
            </a:r>
          </a:p>
          <a:p>
            <a:pPr lvl="1" indent="-228600">
              <a:lnSpc>
                <a:spcPct val="80000"/>
              </a:lnSpc>
              <a:spcBef>
                <a:spcPct val="0"/>
              </a:spcBef>
              <a:buFont typeface="Arial" pitchFamily="34" charset="0"/>
              <a:buChar char="–"/>
            </a:pPr>
            <a:r>
              <a:rPr lang="en-US" sz="1000"/>
              <a:t>The mAPI criteria specify the frequency of wheezing as &gt;3 exacerbations of wheezing in the past 12 months, with at least 1 physician-confirmed exacerbation.</a:t>
            </a:r>
            <a:r>
              <a:rPr lang="en-US" sz="1000" baseline="30000"/>
              <a:t>15,16    </a:t>
            </a:r>
            <a:r>
              <a:rPr lang="en-US" sz="1000"/>
              <a:t>APPLIED TO CHILDREN AGE 3.0 YEARS</a:t>
            </a:r>
            <a:endParaRPr lang="en-US" sz="1000" baseline="30000"/>
          </a:p>
          <a:p>
            <a:pPr lvl="1" indent="-228600">
              <a:lnSpc>
                <a:spcPct val="80000"/>
              </a:lnSpc>
              <a:spcBef>
                <a:spcPct val="0"/>
              </a:spcBef>
              <a:buFont typeface="Arial" pitchFamily="34" charset="0"/>
              <a:buChar char="–"/>
            </a:pPr>
            <a:r>
              <a:rPr lang="en-US" sz="1000"/>
              <a:t>Additionally, the mAPI specifies allergic sensitization to </a:t>
            </a:r>
            <a:r>
              <a:rPr lang="en-US" sz="1000">
                <a:sym typeface="Symbol" pitchFamily="18" charset="2"/>
              </a:rPr>
              <a:t></a:t>
            </a:r>
            <a:r>
              <a:rPr lang="en-US" sz="1000"/>
              <a:t>1 aeroallergen among the major criteria and replaces allergic rhinitis as a minor criterion with allergic sensitization to milk, egg, or peanuts.</a:t>
            </a:r>
            <a:r>
              <a:rPr lang="en-US" sz="1000" baseline="30000"/>
              <a:t>15,16</a:t>
            </a:r>
          </a:p>
          <a:p>
            <a:pPr marL="228600" indent="-228600">
              <a:lnSpc>
                <a:spcPct val="80000"/>
              </a:lnSpc>
              <a:spcBef>
                <a:spcPct val="0"/>
              </a:spcBef>
              <a:buFontTx/>
              <a:buChar char="•"/>
            </a:pPr>
            <a:r>
              <a:rPr lang="en-US" sz="1000"/>
              <a:t>The PEAK study has been designed to investigate the role of ICS in preventing persistent asthma in children with a positive mAPI.</a:t>
            </a:r>
            <a:r>
              <a:rPr lang="en-US" sz="1000" baseline="30000"/>
              <a:t>15,16</a:t>
            </a:r>
          </a:p>
          <a:p>
            <a:pPr marL="228600" indent="-228600">
              <a:lnSpc>
                <a:spcPct val="80000"/>
              </a:lnSpc>
              <a:spcBef>
                <a:spcPct val="0"/>
              </a:spcBef>
            </a:pPr>
            <a:endParaRPr lang="en-US" sz="900" b="1"/>
          </a:p>
          <a:p>
            <a:pPr marL="228600" indent="-228600">
              <a:lnSpc>
                <a:spcPct val="80000"/>
              </a:lnSpc>
              <a:spcBef>
                <a:spcPct val="0"/>
              </a:spcBef>
            </a:pPr>
            <a:r>
              <a:rPr lang="en-US" sz="1000"/>
              <a:t>14. Castro-Rodríguez JA, Holberg CJ, Wright AL, Martinez FD. A clinical index to define risk of asthma in young children with recurrent wheezing. </a:t>
            </a:r>
            <a:r>
              <a:rPr lang="en-US" sz="1000" i="1"/>
              <a:t>Am J Respir Crit Care Med.</a:t>
            </a:r>
            <a:r>
              <a:rPr lang="en-US" sz="1000"/>
              <a:t> 2000;162:1403-1406.</a:t>
            </a:r>
          </a:p>
          <a:p>
            <a:pPr marL="228600" indent="-228600">
              <a:lnSpc>
                <a:spcPct val="80000"/>
              </a:lnSpc>
              <a:spcBef>
                <a:spcPct val="0"/>
              </a:spcBef>
            </a:pPr>
            <a:r>
              <a:rPr lang="en-US" sz="1000"/>
              <a:t>15. Guilbert TW, Morgan WJ, Krawiec M, et al. The Prevention of Early Asthma in Kids study: design, rationale and methods for the Childhood Asthma and Research Network. </a:t>
            </a:r>
            <a:r>
              <a:rPr lang="en-US" sz="1000" i="1"/>
              <a:t>Control Clin Trials</a:t>
            </a:r>
            <a:r>
              <a:rPr lang="en-US" sz="1000"/>
              <a:t>. 2004;25:286-310.</a:t>
            </a:r>
          </a:p>
          <a:p>
            <a:pPr marL="228600" indent="-228600">
              <a:lnSpc>
                <a:spcPct val="80000"/>
              </a:lnSpc>
              <a:spcBef>
                <a:spcPct val="0"/>
              </a:spcBef>
            </a:pPr>
            <a:r>
              <a:rPr lang="en-US" sz="1000"/>
              <a:t>16. Guilbert TW, Morgan WJ, Zeiger RS, et al. Atopic characteristics of children with recurrent wheezing at high risk for the development of childhood asthma. </a:t>
            </a:r>
            <a:r>
              <a:rPr lang="en-US" sz="1000" i="1"/>
              <a:t>J Allergy Clin Immunol</a:t>
            </a:r>
            <a:r>
              <a:rPr lang="en-US" sz="1000"/>
              <a:t>. 2004;114:1282-1287.</a:t>
            </a:r>
          </a:p>
          <a:p>
            <a:pPr marL="228600" indent="-228600">
              <a:lnSpc>
                <a:spcPct val="80000"/>
              </a:lnSpc>
              <a:spcBef>
                <a:spcPct val="0"/>
              </a:spcBef>
            </a:pPr>
            <a:endParaRPr lang="en-US" sz="1000"/>
          </a:p>
          <a:p>
            <a:pPr marL="228600" indent="-228600">
              <a:lnSpc>
                <a:spcPct val="80000"/>
              </a:lnSpc>
              <a:spcBef>
                <a:spcPct val="0"/>
              </a:spcBef>
            </a:pPr>
            <a:endParaRPr lang="en-US" sz="900" b="1" i="1"/>
          </a:p>
        </p:txBody>
      </p:sp>
    </p:spTree>
    <p:extLst>
      <p:ext uri="{BB962C8B-B14F-4D97-AF65-F5344CB8AC3E}">
        <p14:creationId xmlns:p14="http://schemas.microsoft.com/office/powerpoint/2010/main" val="63489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1/25/2024</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t>1/25/2024</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2032000" y="6573839"/>
            <a:ext cx="8128000" cy="338554"/>
          </a:xfrm>
          <a:prstGeom prst="rect">
            <a:avLst/>
          </a:prstGeom>
          <a:no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solidFill>
                  <a:srgbClr val="134679"/>
                </a:solidFill>
              </a:rPr>
              <a:t>© Global Initiative for Asthma</a:t>
            </a: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209551" y="100013"/>
            <a:ext cx="11808883"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p:cNvSpPr>
          <p:nvPr userDrawn="1"/>
        </p:nvSpPr>
        <p:spPr bwMode="auto">
          <a:xfrm>
            <a:off x="239184" y="4217988"/>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884"/>
              </a:spcBef>
            </a:pPr>
            <a:r>
              <a:rPr lang="en-US" altLang="en-US" sz="3333">
                <a:solidFill>
                  <a:srgbClr val="134679"/>
                </a:solidFill>
                <a:cs typeface="Arial" pitchFamily="34" charset="0"/>
                <a:sym typeface="Arial" pitchFamily="34" charset="0"/>
              </a:rPr>
              <a:t>GINA Global Strategy for Asthma </a:t>
            </a:r>
            <a:br>
              <a:rPr lang="en-US" altLang="en-US" sz="3333">
                <a:solidFill>
                  <a:srgbClr val="134679"/>
                </a:solidFill>
                <a:cs typeface="Arial" pitchFamily="34" charset="0"/>
                <a:sym typeface="Arial" pitchFamily="34" charset="0"/>
              </a:rPr>
            </a:br>
            <a:r>
              <a:rPr lang="en-US" altLang="en-US" sz="3333">
                <a:solidFill>
                  <a:srgbClr val="134679"/>
                </a:solidFill>
                <a:cs typeface="Arial" pitchFamily="34" charset="0"/>
                <a:sym typeface="Arial" pitchFamily="34" charset="0"/>
              </a:rPr>
              <a:t>Management and Prevention</a:t>
            </a:r>
          </a:p>
        </p:txBody>
      </p:sp>
      <p:sp>
        <p:nvSpPr>
          <p:cNvPr id="7" name="TextBox 6"/>
          <p:cNvSpPr txBox="1"/>
          <p:nvPr userDrawn="1"/>
        </p:nvSpPr>
        <p:spPr>
          <a:xfrm>
            <a:off x="1202267" y="5393346"/>
            <a:ext cx="10270331" cy="1077026"/>
          </a:xfrm>
          <a:prstGeom prst="rect">
            <a:avLst/>
          </a:prstGeom>
          <a:noFill/>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133">
                <a:solidFill>
                  <a:srgbClr val="134679"/>
                </a:solidFill>
              </a:rPr>
              <a:t>This slide set is restricted for academic and educational purposes only.  </a:t>
            </a:r>
            <a:br>
              <a:rPr lang="en-US" sz="2133">
                <a:solidFill>
                  <a:srgbClr val="134679"/>
                </a:solidFill>
              </a:rPr>
            </a:br>
            <a:r>
              <a:rPr lang="en-US" sz="2133">
                <a:solidFill>
                  <a:srgbClr val="134679"/>
                </a:solidFill>
              </a:rPr>
              <a:t>No additions or changes </a:t>
            </a:r>
            <a:r>
              <a:rPr lang="en-US" sz="2133" baseline="0">
                <a:solidFill>
                  <a:srgbClr val="134679"/>
                </a:solidFill>
              </a:rPr>
              <a:t>may be made to slides. </a:t>
            </a:r>
            <a:r>
              <a:rPr lang="en-US" sz="2133">
                <a:solidFill>
                  <a:srgbClr val="134679"/>
                </a:solidFill>
              </a:rPr>
              <a:t>Use of the slide set or of individual slides for commercial or promotional purposes requires approval from GINA. </a:t>
            </a:r>
            <a:endParaRPr lang="en-AU" sz="2133"/>
          </a:p>
        </p:txBody>
      </p:sp>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8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pic>
        <p:nvPicPr>
          <p:cNvPr id="8"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31904" y="2564904"/>
            <a:ext cx="1514083" cy="15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474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2032000" y="6573839"/>
            <a:ext cx="8128000" cy="338554"/>
          </a:xfrm>
          <a:prstGeom prst="rect">
            <a:avLst/>
          </a:prstGeom>
          <a:no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solidFill>
                  <a:srgbClr val="134679"/>
                </a:solidFill>
              </a:rPr>
              <a:t>© Global Initiative for Asthma</a:t>
            </a: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209551" y="100013"/>
            <a:ext cx="11808883"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p:cNvSpPr>
          <p:nvPr userDrawn="1"/>
        </p:nvSpPr>
        <p:spPr bwMode="auto">
          <a:xfrm>
            <a:off x="239184" y="4217988"/>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884"/>
              </a:spcBef>
            </a:pPr>
            <a:r>
              <a:rPr lang="en-US" altLang="en-US" sz="3333">
                <a:solidFill>
                  <a:srgbClr val="134679"/>
                </a:solidFill>
                <a:cs typeface="Arial" pitchFamily="34" charset="0"/>
                <a:sym typeface="Arial" pitchFamily="34" charset="0"/>
              </a:rPr>
              <a:t>GINA Global Strategy for Asthma </a:t>
            </a:r>
            <a:br>
              <a:rPr lang="en-US" altLang="en-US" sz="3333">
                <a:solidFill>
                  <a:srgbClr val="134679"/>
                </a:solidFill>
                <a:cs typeface="Arial" pitchFamily="34" charset="0"/>
                <a:sym typeface="Arial" pitchFamily="34" charset="0"/>
              </a:rPr>
            </a:br>
            <a:r>
              <a:rPr lang="en-US" altLang="en-US" sz="3333">
                <a:solidFill>
                  <a:srgbClr val="134679"/>
                </a:solidFill>
                <a:cs typeface="Arial" pitchFamily="34" charset="0"/>
                <a:sym typeface="Arial" pitchFamily="34" charset="0"/>
              </a:rPr>
              <a:t>Management and Prevention</a:t>
            </a:r>
          </a:p>
        </p:txBody>
      </p:sp>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67">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pic>
        <p:nvPicPr>
          <p:cNvPr id="7"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31904" y="2564904"/>
            <a:ext cx="1514083" cy="15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107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534" y="-165100"/>
            <a:ext cx="12937067"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658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pic>
        <p:nvPicPr>
          <p:cNvPr id="5"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39701"/>
            <a:ext cx="11760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
        <p:nvSpPr>
          <p:cNvPr id="3" name="Content Placeholder 2"/>
          <p:cNvSpPr>
            <a:spLocks noGrp="1"/>
          </p:cNvSpPr>
          <p:nvPr>
            <p:ph idx="1"/>
          </p:nvPr>
        </p:nvSpPr>
        <p:spPr>
          <a:xfrm>
            <a:off x="609600" y="1192696"/>
            <a:ext cx="11369797" cy="5208104"/>
          </a:xfrm>
          <a:prstGeom prst="rect">
            <a:avLst/>
          </a:prstGeom>
        </p:spPr>
        <p:txBody>
          <a:bodyPr>
            <a:normAutofit/>
          </a:bodyPr>
          <a:lstStyle>
            <a:lvl1pPr marL="457189" indent="-457189">
              <a:buClr>
                <a:srgbClr val="F79646"/>
              </a:buClr>
              <a:buSzPct val="80000"/>
              <a:buFont typeface="Wingdings" panose="05000000000000000000" pitchFamily="2" charset="2"/>
              <a:buChar char=""/>
              <a:defRPr sz="2400" baseline="0">
                <a:solidFill>
                  <a:srgbClr val="07192B"/>
                </a:solidFill>
                <a:latin typeface="Arial" panose="020B0604020202020204" pitchFamily="34" charset="0"/>
                <a:cs typeface="Arial" panose="020B0604020202020204" pitchFamily="34" charset="0"/>
              </a:defRPr>
            </a:lvl1pPr>
            <a:lvl2pPr marL="990575" indent="-380990">
              <a:buClr>
                <a:srgbClr val="F79646"/>
              </a:buClr>
              <a:buFont typeface="Wingdings" panose="05000000000000000000" pitchFamily="2" charset="2"/>
              <a:buChar char="§"/>
              <a:defRPr sz="2133">
                <a:solidFill>
                  <a:srgbClr val="134679"/>
                </a:solidFill>
                <a:latin typeface="Arial" panose="020B0604020202020204" pitchFamily="34" charset="0"/>
                <a:cs typeface="Arial" panose="020B0604020202020204" pitchFamily="34" charset="0"/>
              </a:defRPr>
            </a:lvl2pPr>
            <a:lvl3pPr>
              <a:buClr>
                <a:srgbClr val="F79646"/>
              </a:buClr>
              <a:defRPr sz="1867">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p:nvPr>
        </p:nvSpPr>
        <p:spPr>
          <a:xfrm>
            <a:off x="229707" y="251383"/>
            <a:ext cx="10106991" cy="936000"/>
          </a:xfrm>
          <a:prstGeom prst="rect">
            <a:avLst/>
          </a:prstGeom>
          <a:noFill/>
        </p:spPr>
        <p:txBody>
          <a:bodyPr anchor="t">
            <a:normAutofit/>
          </a:bodyPr>
          <a:lstStyle>
            <a:lvl1pPr marL="247644" indent="0" algn="l">
              <a:tabLst/>
              <a:defRPr sz="3200">
                <a:solidFill>
                  <a:srgbClr val="134679"/>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8"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1F7D60A-51E0-4990-A6B5-8659FAD1E77E}" type="datetime1">
              <a:rPr lang="en-AU" altLang="en-US"/>
              <a:pPr/>
              <a:t>25/01/2024</a:t>
            </a:fld>
            <a:endParaRPr lang="en-AU" altLang="en-US"/>
          </a:p>
        </p:txBody>
      </p:sp>
      <p:sp>
        <p:nvSpPr>
          <p:cNvPr id="9"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10"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B315E0C-EB2C-4DDA-98FC-2CA8A7C086EE}" type="slidenum">
              <a:rPr lang="en-AU" altLang="en-US"/>
              <a:pPr/>
              <a:t>‹#›</a:t>
            </a:fld>
            <a:endParaRPr lang="en-AU" altLang="en-US"/>
          </a:p>
        </p:txBody>
      </p:sp>
      <p:pic>
        <p:nvPicPr>
          <p:cNvPr id="11"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580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39701"/>
            <a:ext cx="11760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29708" y="251383"/>
            <a:ext cx="10131377" cy="936000"/>
          </a:xfrm>
          <a:prstGeom prst="rect">
            <a:avLst/>
          </a:prstGeom>
          <a:noFill/>
        </p:spPr>
        <p:txBody>
          <a:bodyPr anchor="t">
            <a:normAutofit/>
          </a:bodyPr>
          <a:lstStyle>
            <a:lvl1pPr marL="247644" indent="0" algn="l">
              <a:tabLst/>
              <a:defRPr sz="3200">
                <a:solidFill>
                  <a:srgbClr val="134679"/>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7"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026B130-49EB-452D-BB73-CAD25FE53402}" type="datetime1">
              <a:rPr lang="en-AU" altLang="en-US"/>
              <a:pPr/>
              <a:t>25/01/2024</a:t>
            </a:fld>
            <a:endParaRPr lang="en-AU" altLang="en-US"/>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9"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7E667D4-D90F-4601-A628-28D7B0590E1E}" type="slidenum">
              <a:rPr lang="en-AU" altLang="en-US"/>
              <a:pPr/>
              <a:t>‹#›</a:t>
            </a:fld>
            <a:endParaRPr lang="en-AU" altLang="en-US"/>
          </a:p>
        </p:txBody>
      </p:sp>
      <p:pic>
        <p:nvPicPr>
          <p:cNvPr id="10"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1560080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sp>
        <p:nvSpPr>
          <p:cNvPr id="5"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C834639-7F67-43A3-A266-330C94FF1B03}" type="datetime1">
              <a:rPr lang="en-AU" altLang="en-US"/>
              <a:pPr/>
              <a:t>25/01/2024</a:t>
            </a:fld>
            <a:endParaRPr lang="en-AU" altLang="en-US"/>
          </a:p>
        </p:txBody>
      </p:sp>
      <p:sp>
        <p:nvSpPr>
          <p:cNvPr id="6"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7"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B327612-2A87-402A-92F8-F921DC130266}" type="slidenum">
              <a:rPr lang="en-AU" altLang="en-US"/>
              <a:pPr/>
              <a:t>‹#›</a:t>
            </a:fld>
            <a:endParaRPr lang="en-AU" altLang="en-US"/>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3045997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209551" y="100013"/>
            <a:ext cx="11808883"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userDrawn="1"/>
        </p:nvSpPr>
        <p:spPr bwMode="auto">
          <a:xfrm>
            <a:off x="2032000" y="6573839"/>
            <a:ext cx="812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solidFill>
                  <a:srgbClr val="134679"/>
                </a:solidFill>
              </a:rPr>
              <a:t>© Global Initiative for Asthma3.</a:t>
            </a:r>
          </a:p>
        </p:txBody>
      </p:sp>
      <p:sp>
        <p:nvSpPr>
          <p:cNvPr id="5" name="Rectangle 7"/>
          <p:cNvSpPr>
            <a:spLocks/>
          </p:cNvSpPr>
          <p:nvPr userDrawn="1"/>
        </p:nvSpPr>
        <p:spPr bwMode="auto">
          <a:xfrm>
            <a:off x="406400" y="4745039"/>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884"/>
              </a:spcBef>
            </a:pPr>
            <a:r>
              <a:rPr lang="en-US" altLang="en-US" sz="2133">
                <a:solidFill>
                  <a:srgbClr val="134679"/>
                </a:solidFill>
                <a:cs typeface="Arial" pitchFamily="34" charset="0"/>
                <a:sym typeface="Arial" pitchFamily="34" charset="0"/>
              </a:rPr>
              <a:t>GINA Global Strategy for Asthma Management </a:t>
            </a:r>
            <a:br>
              <a:rPr lang="en-US" altLang="en-US" sz="2133">
                <a:solidFill>
                  <a:srgbClr val="134679"/>
                </a:solidFill>
                <a:cs typeface="Arial" pitchFamily="34" charset="0"/>
                <a:sym typeface="Arial" pitchFamily="34" charset="0"/>
              </a:rPr>
            </a:br>
            <a:r>
              <a:rPr lang="en-US" altLang="en-US" sz="2133">
                <a:solidFill>
                  <a:srgbClr val="134679"/>
                </a:solidFill>
                <a:cs typeface="Arial" pitchFamily="34" charset="0"/>
                <a:sym typeface="Arial" pitchFamily="34" charset="0"/>
              </a:rPr>
              <a:t>and Prevention</a:t>
            </a:r>
          </a:p>
          <a:p>
            <a:pPr algn="ctr" eaLnBrk="1" hangingPunct="1">
              <a:spcBef>
                <a:spcPts val="884"/>
              </a:spcBef>
            </a:pPr>
            <a:r>
              <a:rPr lang="en-US" altLang="en-US" sz="2133">
                <a:solidFill>
                  <a:srgbClr val="134679"/>
                </a:solidFill>
                <a:cs typeface="Arial" pitchFamily="34" charset="0"/>
                <a:sym typeface="Arial" pitchFamily="34" charset="0"/>
              </a:rPr>
              <a:t>GOLD Global Strategy for Diagnosis, </a:t>
            </a:r>
            <a:br>
              <a:rPr lang="en-US" altLang="en-US" sz="2133">
                <a:solidFill>
                  <a:srgbClr val="134679"/>
                </a:solidFill>
                <a:cs typeface="Arial" pitchFamily="34" charset="0"/>
                <a:sym typeface="Arial" pitchFamily="34" charset="0"/>
              </a:rPr>
            </a:br>
            <a:r>
              <a:rPr lang="en-US" altLang="en-US" sz="2133">
                <a:solidFill>
                  <a:srgbClr val="134679"/>
                </a:solidFill>
                <a:cs typeface="Arial" pitchFamily="34" charset="0"/>
                <a:sym typeface="Arial" pitchFamily="34" charset="0"/>
              </a:rPr>
              <a:t>Management and Prevention of COPD</a:t>
            </a:r>
          </a:p>
        </p:txBody>
      </p:sp>
      <p:sp>
        <p:nvSpPr>
          <p:cNvPr id="2" name="Title 1"/>
          <p:cNvSpPr>
            <a:spLocks noGrp="1"/>
          </p:cNvSpPr>
          <p:nvPr>
            <p:ph type="ctrTitle"/>
          </p:nvPr>
        </p:nvSpPr>
        <p:spPr>
          <a:xfrm>
            <a:off x="914400" y="1255794"/>
            <a:ext cx="10363200" cy="1470025"/>
          </a:xfrm>
          <a:prstGeom prst="rect">
            <a:avLst/>
          </a:prstGeom>
          <a:noFill/>
        </p:spPr>
        <p:txBody>
          <a:bodyPr>
            <a:normAutofit/>
          </a:bodyPr>
          <a:lstStyle>
            <a:lvl1pPr>
              <a:defRPr sz="4267">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8"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E35F6FE-BF6C-433E-AFEC-5D9AAD571D10}" type="datetime1">
              <a:rPr lang="en-AU" altLang="en-US"/>
              <a:pPr/>
              <a:t>25/01/2024</a:t>
            </a:fld>
            <a:endParaRPr lang="en-AU" altLang="en-US"/>
          </a:p>
        </p:txBody>
      </p:sp>
      <p:sp>
        <p:nvSpPr>
          <p:cNvPr id="9"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10"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513D21-B91C-47D1-90F4-01C76B551078}" type="slidenum">
              <a:rPr lang="en-AU" altLang="en-US"/>
              <a:pPr/>
              <a:t>‹#›</a:t>
            </a:fld>
            <a:endParaRPr lang="en-AU" altLang="en-US"/>
          </a:p>
        </p:txBody>
      </p:sp>
      <p:pic>
        <p:nvPicPr>
          <p:cNvPr id="11" name="Picture 4"/>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83766" y="3140968"/>
            <a:ext cx="1474893"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preferRelativeResize="0">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638065" y="3282784"/>
            <a:ext cx="1320800" cy="133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227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39701"/>
            <a:ext cx="11760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29704" y="251383"/>
            <a:ext cx="8640000" cy="936000"/>
          </a:xfrm>
          <a:prstGeom prst="rect">
            <a:avLst/>
          </a:prstGeom>
          <a:noFill/>
        </p:spPr>
        <p:txBody>
          <a:bodyPr anchor="t">
            <a:normAutofit/>
          </a:bodyPr>
          <a:lstStyle>
            <a:lvl1pPr marL="247644" indent="0" algn="l">
              <a:tabLst/>
              <a:defRPr sz="3200">
                <a:solidFill>
                  <a:srgbClr val="134679"/>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8"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25CCC4E-7E41-4DD4-BF17-89D91825FE74}" type="datetime1">
              <a:rPr lang="en-AU" altLang="en-US"/>
              <a:pPr/>
              <a:t>25/01/2024</a:t>
            </a:fld>
            <a:endParaRPr lang="en-AU" altLang="en-US"/>
          </a:p>
        </p:txBody>
      </p:sp>
      <p:sp>
        <p:nvSpPr>
          <p:cNvPr id="9"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10"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2763ECB-C8E5-4087-B28E-C7129E928741}" type="slidenum">
              <a:rPr lang="en-AU" altLang="en-US"/>
              <a:pPr/>
              <a:t>‹#›</a:t>
            </a:fld>
            <a:endParaRPr lang="en-AU" altLang="en-US"/>
          </a:p>
        </p:txBody>
      </p:sp>
      <p:pic>
        <p:nvPicPr>
          <p:cNvPr id="1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preferRelativeResize="0">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89978" y="300404"/>
            <a:ext cx="806391" cy="8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20241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1/25/2024</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sp>
        <p:nvSpPr>
          <p:cNvPr id="6"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2D68108-2496-4DEF-BF83-3B4C197227EA}" type="datetime1">
              <a:rPr lang="en-AU" altLang="en-US"/>
              <a:pPr/>
              <a:t>25/01/2024</a:t>
            </a:fld>
            <a:endParaRPr lang="en-AU" altLang="en-US"/>
          </a:p>
        </p:txBody>
      </p:sp>
      <p:sp>
        <p:nvSpPr>
          <p:cNvPr id="7"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8"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012DEE2-34B3-422B-9C0B-0F61D192C849}" type="slidenum">
              <a:rPr lang="en-AU" altLang="en-US"/>
              <a:pPr/>
              <a:t>‹#›</a:t>
            </a:fld>
            <a:endParaRPr lang="en-AU" altLang="en-US"/>
          </a:p>
        </p:txBody>
      </p:sp>
      <p:pic>
        <p:nvPicPr>
          <p:cNvPr id="9"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preferRelativeResize="0">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89978" y="300404"/>
            <a:ext cx="806391" cy="8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4219651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sp>
        <p:nvSpPr>
          <p:cNvPr id="5"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pPr/>
              <a:t>25/01/2024</a:t>
            </a:fld>
            <a:endParaRPr lang="en-AU" altLang="en-US"/>
          </a:p>
        </p:txBody>
      </p:sp>
      <p:sp>
        <p:nvSpPr>
          <p:cNvPr id="6"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7"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pPr/>
              <a:t>‹#›</a:t>
            </a:fld>
            <a:endParaRPr lang="en-AU" altLang="en-US"/>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687983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2032000" y="6573073"/>
            <a:ext cx="81280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51" t="3504" r="4276" b="2338"/>
          <a:stretch/>
        </p:blipFill>
        <p:spPr bwMode="auto">
          <a:xfrm>
            <a:off x="210555" y="99940"/>
            <a:ext cx="11808000" cy="676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238688" y="4218334"/>
            <a:ext cx="11751733"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Prevention 2014</a:t>
            </a:r>
          </a:p>
        </p:txBody>
      </p:sp>
      <p:pic>
        <p:nvPicPr>
          <p:cNvPr id="14"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04980" y="2409550"/>
            <a:ext cx="2275417"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pic>
      <p:sp>
        <p:nvSpPr>
          <p:cNvPr id="3" name="TextBox 2"/>
          <p:cNvSpPr txBox="1"/>
          <p:nvPr userDrawn="1"/>
        </p:nvSpPr>
        <p:spPr>
          <a:xfrm>
            <a:off x="1201531" y="5183534"/>
            <a:ext cx="9435548" cy="923330"/>
          </a:xfrm>
          <a:prstGeom prst="rect">
            <a:avLst/>
          </a:prstGeom>
          <a:noFill/>
        </p:spPr>
        <p:txBody>
          <a:bodyPr wrap="square" rtlCol="0">
            <a:spAutoFit/>
          </a:bodyPr>
          <a:lstStyle/>
          <a:p>
            <a:r>
              <a:rPr lang="en-US" sz="1800" dirty="0">
                <a:solidFill>
                  <a:srgbClr val="134679"/>
                </a:solidFill>
              </a:rPr>
              <a:t>This slide set is restricted for academic and educational purposes only.  Use of the slide set, or of individual slides, for commercial or promotional purposes requires approval from GINA. </a:t>
            </a:r>
            <a:endParaRPr lang="en-AU" sz="1800" dirty="0">
              <a:solidFill>
                <a:prstClr val="black"/>
              </a:solidFill>
            </a:endParaRPr>
          </a:p>
        </p:txBody>
      </p:sp>
    </p:spTree>
    <p:extLst>
      <p:ext uri="{BB962C8B-B14F-4D97-AF65-F5344CB8AC3E}">
        <p14:creationId xmlns:p14="http://schemas.microsoft.com/office/powerpoint/2010/main" val="3597499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2534" y="-165100"/>
            <a:ext cx="12937067" cy="718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1796069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5"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prstClr val="white"/>
              </a:solidFill>
            </a:endParaRPr>
          </a:p>
        </p:txBody>
      </p:sp>
      <p:sp>
        <p:nvSpPr>
          <p:cNvPr id="3" name="Content Placeholder 2"/>
          <p:cNvSpPr>
            <a:spLocks noGrp="1"/>
          </p:cNvSpPr>
          <p:nvPr>
            <p:ph idx="1"/>
          </p:nvPr>
        </p:nvSpPr>
        <p:spPr>
          <a:xfrm>
            <a:off x="609600" y="1192696"/>
            <a:ext cx="11369797" cy="5208104"/>
          </a:xfrm>
          <a:prstGeom prst="rect">
            <a:avLst/>
          </a:prstGeo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25/01/2024</a:t>
            </a:fld>
            <a:endParaRPr lang="en-AU">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464" y="139701"/>
            <a:ext cx="11760000" cy="1500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sp>
        <p:nvSpPr>
          <p:cNvPr id="14" name="Rectangle 23"/>
          <p:cNvSpPr>
            <a:spLocks/>
          </p:cNvSpPr>
          <p:nvPr userDrawn="1"/>
        </p:nvSpPr>
        <p:spPr bwMode="auto">
          <a:xfrm>
            <a:off x="9856726" y="6679456"/>
            <a:ext cx="1654299"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dirty="0">
                <a:solidFill>
                  <a:srgbClr val="FFFFFF"/>
                </a:solidFill>
                <a:latin typeface="Arial" charset="0"/>
                <a:cs typeface="Arial" charset="0"/>
                <a:sym typeface="Arial" charset="0"/>
              </a:rPr>
              <a:t>© Global Initiative for Asthma</a:t>
            </a:r>
          </a:p>
        </p:txBody>
      </p:sp>
      <p:sp>
        <p:nvSpPr>
          <p:cNvPr id="2" name="Title 1"/>
          <p:cNvSpPr>
            <a:spLocks noGrp="1"/>
          </p:cNvSpPr>
          <p:nvPr>
            <p:ph type="title"/>
          </p:nvPr>
        </p:nvSpPr>
        <p:spPr>
          <a:xfrm>
            <a:off x="229706" y="251382"/>
            <a:ext cx="10106991"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87434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a:prstGeom prst="rect">
            <a:avLst/>
          </a:prstGeo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a:prstGeom prst="rect">
            <a:avLst/>
          </a:prstGeo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a:xfrm>
            <a:off x="4775200" y="6305550"/>
            <a:ext cx="2844800" cy="476250"/>
          </a:xfrm>
          <a:prstGeom prst="rect">
            <a:avLst/>
          </a:prstGeom>
        </p:spPr>
        <p:txBody>
          <a:bodyPr/>
          <a:lstStyle/>
          <a:p>
            <a:endParaRPr lang="en-US">
              <a:solidFill>
                <a:prstClr val="black"/>
              </a:solidFill>
            </a:endParaRPr>
          </a:p>
        </p:txBody>
      </p:sp>
      <p:sp>
        <p:nvSpPr>
          <p:cNvPr id="10" name="Slide Number Placeholder 9"/>
          <p:cNvSpPr>
            <a:spLocks noGrp="1"/>
          </p:cNvSpPr>
          <p:nvPr>
            <p:ph type="sldNum" sz="quarter" idx="12"/>
          </p:nvPr>
        </p:nvSpPr>
        <p:spPr>
          <a:xfrm>
            <a:off x="11484864" y="6305550"/>
            <a:ext cx="609600" cy="476250"/>
          </a:xfrm>
          <a:prstGeom prst="rect">
            <a:avLst/>
          </a:prstGeom>
        </p:spPr>
        <p:txBody>
          <a:bodyPr/>
          <a:lstStyle/>
          <a:p>
            <a:fld id="{B8D51E5C-EF88-48B5-B930-1AA1FFD6F4B6}" type="slidenum">
              <a:rPr lang="en-US" smtClean="0">
                <a:solidFill>
                  <a:prstClr val="black"/>
                </a:solidFill>
              </a:rPr>
              <a:pPr/>
              <a:t>‹#›</a:t>
            </a:fld>
            <a:endParaRPr lang="en-US" dirty="0">
              <a:solidFill>
                <a:prstClr val="black"/>
              </a:solidFill>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Tree>
    <p:extLst>
      <p:ext uri="{BB962C8B-B14F-4D97-AF65-F5344CB8AC3E}">
        <p14:creationId xmlns:p14="http://schemas.microsoft.com/office/powerpoint/2010/main" val="800758816"/>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2032000" y="6573073"/>
            <a:ext cx="81280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51" t="3504" r="4276" b="2338"/>
          <a:stretch/>
        </p:blipFill>
        <p:spPr bwMode="auto">
          <a:xfrm>
            <a:off x="210555" y="99940"/>
            <a:ext cx="11808000" cy="676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238688" y="4218334"/>
            <a:ext cx="11751733"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Prevention 2014</a:t>
            </a:r>
          </a:p>
        </p:txBody>
      </p:sp>
      <p:pic>
        <p:nvPicPr>
          <p:cNvPr id="14"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04980" y="2409550"/>
            <a:ext cx="2275417"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pic>
      <p:sp>
        <p:nvSpPr>
          <p:cNvPr id="3" name="TextBox 2"/>
          <p:cNvSpPr txBox="1"/>
          <p:nvPr userDrawn="1"/>
        </p:nvSpPr>
        <p:spPr>
          <a:xfrm>
            <a:off x="1201531" y="5183534"/>
            <a:ext cx="9435548" cy="923330"/>
          </a:xfrm>
          <a:prstGeom prst="rect">
            <a:avLst/>
          </a:prstGeom>
          <a:noFill/>
        </p:spPr>
        <p:txBody>
          <a:bodyPr wrap="square" rtlCol="0">
            <a:spAutoFit/>
          </a:bodyPr>
          <a:lstStyle/>
          <a:p>
            <a:r>
              <a:rPr lang="en-US" sz="1800" dirty="0">
                <a:solidFill>
                  <a:srgbClr val="134679"/>
                </a:solidFill>
              </a:rPr>
              <a:t>This slide set is restricted for academic and educational purposes only.  Use of the slide set, or of individual slides, for commercial or promotional purposes requires approval from GINA. </a:t>
            </a:r>
            <a:endParaRPr lang="en-AU" sz="1800" dirty="0">
              <a:solidFill>
                <a:prstClr val="black"/>
              </a:solidFill>
            </a:endParaRPr>
          </a:p>
        </p:txBody>
      </p:sp>
    </p:spTree>
    <p:extLst>
      <p:ext uri="{BB962C8B-B14F-4D97-AF65-F5344CB8AC3E}">
        <p14:creationId xmlns:p14="http://schemas.microsoft.com/office/powerpoint/2010/main" val="188166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210555" y="99940"/>
            <a:ext cx="11808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 name="TextBox 1"/>
          <p:cNvSpPr txBox="1">
            <a:spLocks noChangeArrowheads="1"/>
          </p:cNvSpPr>
          <p:nvPr userDrawn="1"/>
        </p:nvSpPr>
        <p:spPr bwMode="auto">
          <a:xfrm>
            <a:off x="2032000" y="6573073"/>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238688" y="4218334"/>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a:t>
            </a:r>
            <a:r>
              <a:rPr lang="en-US" altLang="en-US" sz="2500">
                <a:solidFill>
                  <a:srgbClr val="134679"/>
                </a:solidFill>
                <a:latin typeface="Arial" charset="0"/>
                <a:cs typeface="Arial" charset="0"/>
                <a:sym typeface="Arial" charset="0"/>
              </a:rPr>
              <a:t>Prevention 2018</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04980" y="2409550"/>
            <a:ext cx="227541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1132158" y="5183535"/>
            <a:ext cx="9964793" cy="1200329"/>
          </a:xfrm>
          <a:prstGeom prst="rect">
            <a:avLst/>
          </a:prstGeom>
          <a:noFill/>
        </p:spPr>
        <p:txBody>
          <a:bodyPr wrap="square" rtlCol="0">
            <a:spAutoFit/>
          </a:bodyPr>
          <a:lstStyle/>
          <a:p>
            <a:pPr algn="ctr"/>
            <a:r>
              <a:rPr lang="en-US" dirty="0">
                <a:solidFill>
                  <a:srgbClr val="134679"/>
                </a:solidFill>
              </a:rPr>
              <a:t>This slide set is restricted for academic and educational purposes only.  Use of the slide set, or of individual slides, for </a:t>
            </a:r>
            <a:r>
              <a:rPr lang="en-US">
                <a:solidFill>
                  <a:srgbClr val="134679"/>
                </a:solidFill>
              </a:rPr>
              <a:t>commercial </a:t>
            </a:r>
            <a:br>
              <a:rPr lang="en-US">
                <a:solidFill>
                  <a:srgbClr val="134679"/>
                </a:solidFill>
              </a:rPr>
            </a:br>
            <a:r>
              <a:rPr lang="en-US">
                <a:solidFill>
                  <a:srgbClr val="134679"/>
                </a:solidFill>
              </a:rPr>
              <a:t>or </a:t>
            </a:r>
            <a:r>
              <a:rPr lang="en-US" dirty="0">
                <a:solidFill>
                  <a:srgbClr val="134679"/>
                </a:solidFill>
              </a:rPr>
              <a:t>promotional purposes requires approval from </a:t>
            </a:r>
            <a:r>
              <a:rPr lang="en-US">
                <a:solidFill>
                  <a:srgbClr val="134679"/>
                </a:solidFill>
              </a:rPr>
              <a:t>GINA. </a:t>
            </a:r>
            <a:br>
              <a:rPr lang="en-US">
                <a:solidFill>
                  <a:srgbClr val="134679"/>
                </a:solidFill>
              </a:rPr>
            </a:br>
            <a:r>
              <a:rPr lang="en-US">
                <a:solidFill>
                  <a:srgbClr val="134679"/>
                </a:solidFill>
              </a:rPr>
              <a:t>Slides must not be changed without explicit permission from GINA. </a:t>
            </a:r>
            <a:endParaRPr lang="en-AU" dirty="0">
              <a:solidFill>
                <a:prstClr val="black"/>
              </a:solidFill>
            </a:endParaRPr>
          </a:p>
        </p:txBody>
      </p:sp>
      <p:sp>
        <p:nvSpPr>
          <p:cNvPr id="10" name="TextBox 1"/>
          <p:cNvSpPr txBox="1">
            <a:spLocks noChangeArrowheads="1"/>
          </p:cNvSpPr>
          <p:nvPr userDrawn="1"/>
        </p:nvSpPr>
        <p:spPr bwMode="auto">
          <a:xfrm>
            <a:off x="7597913" y="6571769"/>
            <a:ext cx="30656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r>
              <a:rPr lang="en-US" sz="1200">
                <a:solidFill>
                  <a:srgbClr val="134679"/>
                </a:solidFill>
              </a:rPr>
              <a:t>www.ginasthma.org</a:t>
            </a:r>
            <a:endParaRPr lang="en-US" sz="1200" dirty="0">
              <a:solidFill>
                <a:srgbClr val="134679"/>
              </a:solidFill>
            </a:endParaRPr>
          </a:p>
        </p:txBody>
      </p:sp>
    </p:spTree>
    <p:extLst>
      <p:ext uri="{BB962C8B-B14F-4D97-AF65-F5344CB8AC3E}">
        <p14:creationId xmlns:p14="http://schemas.microsoft.com/office/powerpoint/2010/main" val="134895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534" y="-165100"/>
            <a:ext cx="12937067"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883950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210555" y="99940"/>
            <a:ext cx="11808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25/01/2024</a:t>
            </a:fld>
            <a:endParaRPr lang="en-AU"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8" name="TextBox 1"/>
          <p:cNvSpPr txBox="1">
            <a:spLocks noChangeArrowheads="1"/>
          </p:cNvSpPr>
          <p:nvPr userDrawn="1"/>
        </p:nvSpPr>
        <p:spPr bwMode="auto">
          <a:xfrm>
            <a:off x="210556" y="6573073"/>
            <a:ext cx="116633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r>
              <a:rPr lang="en-US" sz="1200" dirty="0">
                <a:solidFill>
                  <a:srgbClr val="134679"/>
                </a:solidFill>
              </a:rPr>
              <a:t>© Global Initiative </a:t>
            </a:r>
            <a:r>
              <a:rPr lang="en-US" sz="1200">
                <a:solidFill>
                  <a:srgbClr val="134679"/>
                </a:solidFill>
              </a:rPr>
              <a:t>for Asthma                                                                              www.ginasthma.org    www.goldcopd.org</a:t>
            </a:r>
            <a:endParaRPr lang="en-US" sz="1200" dirty="0">
              <a:solidFill>
                <a:srgbClr val="134679"/>
              </a:solidFill>
            </a:endParaRPr>
          </a:p>
        </p:txBody>
      </p:sp>
      <p:sp>
        <p:nvSpPr>
          <p:cNvPr id="2" name="Title 1"/>
          <p:cNvSpPr>
            <a:spLocks noGrp="1"/>
          </p:cNvSpPr>
          <p:nvPr>
            <p:ph type="ctrTitle"/>
          </p:nvPr>
        </p:nvSpPr>
        <p:spPr>
          <a:xfrm>
            <a:off x="914400" y="1255794"/>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0" name="Rectangle 7"/>
          <p:cNvSpPr>
            <a:spLocks/>
          </p:cNvSpPr>
          <p:nvPr userDrawn="1"/>
        </p:nvSpPr>
        <p:spPr bwMode="auto">
          <a:xfrm>
            <a:off x="406400" y="4970120"/>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Global Strategy for Asthma Management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and Prevention</a:t>
            </a:r>
          </a:p>
          <a:p>
            <a:pPr algn="ctr">
              <a:spcBef>
                <a:spcPts val="663"/>
              </a:spcBef>
            </a:pPr>
            <a:r>
              <a:rPr lang="en-US" altLang="en-US" sz="2200" dirty="0">
                <a:solidFill>
                  <a:srgbClr val="134679"/>
                </a:solidFill>
                <a:latin typeface="Arial" charset="0"/>
                <a:cs typeface="Arial" charset="0"/>
                <a:sym typeface="Arial" charset="0"/>
              </a:rPr>
              <a:t>GOLD Global Strategy for Diagnosis,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Management and Prevention of COPD</a:t>
            </a: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75473" y="3361008"/>
            <a:ext cx="1843088"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29637" y="3466586"/>
            <a:ext cx="1651416" cy="1249681"/>
          </a:xfrm>
          <a:prstGeom prst="rect">
            <a:avLst/>
          </a:prstGeom>
        </p:spPr>
      </p:pic>
    </p:spTree>
    <p:extLst>
      <p:ext uri="{BB962C8B-B14F-4D97-AF65-F5344CB8AC3E}">
        <p14:creationId xmlns:p14="http://schemas.microsoft.com/office/powerpoint/2010/main" val="230305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1/25/2024</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25/01/2024</a:t>
            </a:fld>
            <a:endParaRPr lang="en-AU">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464" y="139701"/>
            <a:ext cx="1176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p:nvPr>
        </p:nvSpPr>
        <p:spPr>
          <a:xfrm>
            <a:off x="229704" y="251382"/>
            <a:ext cx="864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10320" y="239368"/>
            <a:ext cx="1147637" cy="868455"/>
          </a:xfrm>
          <a:prstGeom prst="rect">
            <a:avLst/>
          </a:prstGeom>
        </p:spPr>
      </p:pic>
      <p:sp>
        <p:nvSpPr>
          <p:cNvPr id="13" name="Rectangle 23"/>
          <p:cNvSpPr>
            <a:spLocks/>
          </p:cNvSpPr>
          <p:nvPr userDrawn="1"/>
        </p:nvSpPr>
        <p:spPr bwMode="auto">
          <a:xfrm>
            <a:off x="4152349" y="6648679"/>
            <a:ext cx="7716727" cy="215444"/>
          </a:xfrm>
          <a:prstGeom prst="rect">
            <a:avLst/>
          </a:prstGeom>
          <a:noFill/>
          <a:ln>
            <a:noFill/>
          </a:ln>
        </p:spPr>
        <p:txBody>
          <a:bodyPr wrap="squar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rgbClr val="FFFFFF"/>
                </a:solidFill>
                <a:cs typeface="Arial" pitchFamily="34" charset="0"/>
                <a:sym typeface="Arial" pitchFamily="34" charset="0"/>
              </a:rPr>
              <a:t>© Global Initiative for Asthma    www.ginasthma.org    www.goldcopd.org</a:t>
            </a:r>
          </a:p>
        </p:txBody>
      </p:sp>
    </p:spTree>
    <p:extLst>
      <p:ext uri="{BB962C8B-B14F-4D97-AF65-F5344CB8AC3E}">
        <p14:creationId xmlns:p14="http://schemas.microsoft.com/office/powerpoint/2010/main" val="2361982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25/01/2024</a:t>
            </a:fld>
            <a:endParaRPr lang="en-AU">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12"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0320" y="239368"/>
            <a:ext cx="1147637" cy="868455"/>
          </a:xfrm>
          <a:prstGeom prst="rect">
            <a:avLst/>
          </a:prstGeom>
        </p:spPr>
      </p:pic>
      <p:sp>
        <p:nvSpPr>
          <p:cNvPr id="10" name="Rectangle 23"/>
          <p:cNvSpPr>
            <a:spLocks/>
          </p:cNvSpPr>
          <p:nvPr userDrawn="1"/>
        </p:nvSpPr>
        <p:spPr bwMode="auto">
          <a:xfrm>
            <a:off x="4152349" y="6648679"/>
            <a:ext cx="7716727" cy="215444"/>
          </a:xfrm>
          <a:prstGeom prst="rect">
            <a:avLst/>
          </a:prstGeom>
          <a:noFill/>
          <a:ln>
            <a:noFill/>
          </a:ln>
        </p:spPr>
        <p:txBody>
          <a:bodyPr wrap="squar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rgbClr val="FFFFFF"/>
                </a:solidFill>
                <a:cs typeface="Arial" pitchFamily="34" charset="0"/>
                <a:sym typeface="Arial" pitchFamily="34" charset="0"/>
              </a:rPr>
              <a:t>© Global Initiative for Asthma    www.ginasthma.org    www.goldcopd.org</a:t>
            </a:r>
          </a:p>
        </p:txBody>
      </p:sp>
    </p:spTree>
    <p:extLst>
      <p:ext uri="{BB962C8B-B14F-4D97-AF65-F5344CB8AC3E}">
        <p14:creationId xmlns:p14="http://schemas.microsoft.com/office/powerpoint/2010/main" val="2382180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ltLang="en-US">
              <a:solidFill>
                <a:srgbClr val="D6ECFF">
                  <a:shade val="50000"/>
                </a:srgbClr>
              </a:solidFill>
            </a:endParaRPr>
          </a:p>
        </p:txBody>
      </p:sp>
      <p:sp>
        <p:nvSpPr>
          <p:cNvPr id="19" name="Footer Placeholder 18"/>
          <p:cNvSpPr>
            <a:spLocks noGrp="1"/>
          </p:cNvSpPr>
          <p:nvPr>
            <p:ph type="ftr" sz="quarter" idx="11"/>
          </p:nvPr>
        </p:nvSpPr>
        <p:spPr/>
        <p:txBody>
          <a:bodyPr/>
          <a:lstStyle/>
          <a:p>
            <a:endParaRPr lang="en-US" altLang="en-US">
              <a:solidFill>
                <a:srgbClr val="D6ECFF">
                  <a:shade val="50000"/>
                </a:srgbClr>
              </a:solidFill>
            </a:endParaRPr>
          </a:p>
        </p:txBody>
      </p:sp>
      <p:sp>
        <p:nvSpPr>
          <p:cNvPr id="27" name="Slide Number Placeholder 26"/>
          <p:cNvSpPr>
            <a:spLocks noGrp="1"/>
          </p:cNvSpPr>
          <p:nvPr>
            <p:ph type="sldNum" sz="quarter" idx="12"/>
          </p:nvPr>
        </p:nvSpPr>
        <p:spPr/>
        <p:txBody>
          <a:bodyPr/>
          <a:lstStyle/>
          <a:p>
            <a:fld id="{43BA93AF-71CB-4633-ACA0-27E66D482733}"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3615885381"/>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solidFill>
                <a:srgbClr val="D6ECFF">
                  <a:shade val="50000"/>
                </a:srgbClr>
              </a:solidFill>
            </a:endParaRPr>
          </a:p>
        </p:txBody>
      </p:sp>
      <p:sp>
        <p:nvSpPr>
          <p:cNvPr id="5" name="Footer Placeholder 4"/>
          <p:cNvSpPr>
            <a:spLocks noGrp="1"/>
          </p:cNvSpPr>
          <p:nvPr>
            <p:ph type="ftr" sz="quarter" idx="11"/>
          </p:nvPr>
        </p:nvSpPr>
        <p:spPr/>
        <p:txBody>
          <a:bodyPr/>
          <a:lstStyle/>
          <a:p>
            <a:endParaRPr lang="en-US" altLang="en-US">
              <a:solidFill>
                <a:srgbClr val="D6ECFF">
                  <a:shade val="50000"/>
                </a:srgbClr>
              </a:solidFill>
            </a:endParaRPr>
          </a:p>
        </p:txBody>
      </p:sp>
      <p:sp>
        <p:nvSpPr>
          <p:cNvPr id="6" name="Slide Number Placeholder 5"/>
          <p:cNvSpPr>
            <a:spLocks noGrp="1"/>
          </p:cNvSpPr>
          <p:nvPr>
            <p:ph type="sldNum" sz="quarter" idx="12"/>
          </p:nvPr>
        </p:nvSpPr>
        <p:spPr/>
        <p:txBody>
          <a:bodyPr/>
          <a:lstStyle/>
          <a:p>
            <a:fld id="{6F397E20-4A38-4E56-BCF0-6805BED56472}"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198850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ltLang="en-US">
              <a:solidFill>
                <a:srgbClr val="D6ECFF">
                  <a:shade val="50000"/>
                </a:srgbClr>
              </a:solidFill>
            </a:endParaRPr>
          </a:p>
        </p:txBody>
      </p:sp>
      <p:sp>
        <p:nvSpPr>
          <p:cNvPr id="5" name="Footer Placeholder 4"/>
          <p:cNvSpPr>
            <a:spLocks noGrp="1"/>
          </p:cNvSpPr>
          <p:nvPr>
            <p:ph type="ftr" sz="quarter" idx="11"/>
          </p:nvPr>
        </p:nvSpPr>
        <p:spPr/>
        <p:txBody>
          <a:bodyPr/>
          <a:lstStyle/>
          <a:p>
            <a:endParaRPr lang="en-US" altLang="en-US">
              <a:solidFill>
                <a:srgbClr val="D6ECFF">
                  <a:shade val="50000"/>
                </a:srgbClr>
              </a:solidFill>
            </a:endParaRPr>
          </a:p>
        </p:txBody>
      </p:sp>
      <p:sp>
        <p:nvSpPr>
          <p:cNvPr id="6" name="Slide Number Placeholder 5"/>
          <p:cNvSpPr>
            <a:spLocks noGrp="1"/>
          </p:cNvSpPr>
          <p:nvPr>
            <p:ph type="sldNum" sz="quarter" idx="12"/>
          </p:nvPr>
        </p:nvSpPr>
        <p:spPr/>
        <p:txBody>
          <a:bodyPr/>
          <a:lstStyle/>
          <a:p>
            <a:fld id="{00BFBFBF-3F00-4B5C-A2E3-565FA138AD39}"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233892282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ltLang="en-US">
              <a:solidFill>
                <a:srgbClr val="D6ECFF">
                  <a:shade val="50000"/>
                </a:srgbClr>
              </a:solidFill>
            </a:endParaRPr>
          </a:p>
        </p:txBody>
      </p:sp>
      <p:sp>
        <p:nvSpPr>
          <p:cNvPr id="6" name="Footer Placeholder 5"/>
          <p:cNvSpPr>
            <a:spLocks noGrp="1"/>
          </p:cNvSpPr>
          <p:nvPr>
            <p:ph type="ftr" sz="quarter" idx="11"/>
          </p:nvPr>
        </p:nvSpPr>
        <p:spPr/>
        <p:txBody>
          <a:bodyPr/>
          <a:lstStyle/>
          <a:p>
            <a:endParaRPr lang="en-US" altLang="en-US">
              <a:solidFill>
                <a:srgbClr val="D6ECFF">
                  <a:shade val="50000"/>
                </a:srgbClr>
              </a:solidFill>
            </a:endParaRPr>
          </a:p>
        </p:txBody>
      </p:sp>
      <p:sp>
        <p:nvSpPr>
          <p:cNvPr id="7" name="Slide Number Placeholder 6"/>
          <p:cNvSpPr>
            <a:spLocks noGrp="1"/>
          </p:cNvSpPr>
          <p:nvPr>
            <p:ph type="sldNum" sz="quarter" idx="12"/>
          </p:nvPr>
        </p:nvSpPr>
        <p:spPr/>
        <p:txBody>
          <a:bodyPr/>
          <a:lstStyle/>
          <a:p>
            <a:fld id="{11475287-6A37-4558-B6F8-283A005F9BF6}"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40756340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ltLang="en-US">
              <a:solidFill>
                <a:srgbClr val="D6ECFF">
                  <a:shade val="50000"/>
                </a:srgbClr>
              </a:solidFill>
            </a:endParaRPr>
          </a:p>
        </p:txBody>
      </p:sp>
      <p:sp>
        <p:nvSpPr>
          <p:cNvPr id="8" name="Footer Placeholder 7"/>
          <p:cNvSpPr>
            <a:spLocks noGrp="1"/>
          </p:cNvSpPr>
          <p:nvPr>
            <p:ph type="ftr" sz="quarter" idx="11"/>
          </p:nvPr>
        </p:nvSpPr>
        <p:spPr/>
        <p:txBody>
          <a:bodyPr/>
          <a:lstStyle/>
          <a:p>
            <a:endParaRPr lang="en-US" altLang="en-US">
              <a:solidFill>
                <a:srgbClr val="D6ECFF">
                  <a:shade val="50000"/>
                </a:srgbClr>
              </a:solidFill>
            </a:endParaRPr>
          </a:p>
        </p:txBody>
      </p:sp>
      <p:sp>
        <p:nvSpPr>
          <p:cNvPr id="9" name="Slide Number Placeholder 8"/>
          <p:cNvSpPr>
            <a:spLocks noGrp="1"/>
          </p:cNvSpPr>
          <p:nvPr>
            <p:ph type="sldNum" sz="quarter" idx="12"/>
          </p:nvPr>
        </p:nvSpPr>
        <p:spPr/>
        <p:txBody>
          <a:bodyPr/>
          <a:lstStyle/>
          <a:p>
            <a:fld id="{20A0ADD4-7ACE-4983-8B31-C1C25D4AEE45}"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2645277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altLang="en-US">
              <a:solidFill>
                <a:srgbClr val="D6ECFF">
                  <a:shade val="50000"/>
                </a:srgbClr>
              </a:solidFill>
            </a:endParaRPr>
          </a:p>
        </p:txBody>
      </p:sp>
      <p:sp>
        <p:nvSpPr>
          <p:cNvPr id="8" name="Slide Number Placeholder 7"/>
          <p:cNvSpPr>
            <a:spLocks noGrp="1"/>
          </p:cNvSpPr>
          <p:nvPr>
            <p:ph type="sldNum" sz="quarter" idx="11"/>
          </p:nvPr>
        </p:nvSpPr>
        <p:spPr/>
        <p:txBody>
          <a:bodyPr/>
          <a:lstStyle/>
          <a:p>
            <a:fld id="{B7120216-2235-4AF2-AEDC-07DD12310ABF}" type="slidenum">
              <a:rPr lang="en-US" altLang="en-US" smtClean="0">
                <a:solidFill>
                  <a:srgbClr val="D6ECFF">
                    <a:shade val="50000"/>
                  </a:srgbClr>
                </a:solidFill>
              </a:rPr>
              <a:pPr/>
              <a:t>‹#›</a:t>
            </a:fld>
            <a:endParaRPr lang="en-US" altLang="en-US">
              <a:solidFill>
                <a:srgbClr val="D6ECFF">
                  <a:shade val="50000"/>
                </a:srgbClr>
              </a:solidFill>
            </a:endParaRPr>
          </a:p>
        </p:txBody>
      </p:sp>
      <p:sp>
        <p:nvSpPr>
          <p:cNvPr id="9" name="Footer Placeholder 8"/>
          <p:cNvSpPr>
            <a:spLocks noGrp="1"/>
          </p:cNvSpPr>
          <p:nvPr>
            <p:ph type="ftr" sz="quarter" idx="12"/>
          </p:nvPr>
        </p:nvSpPr>
        <p:spPr/>
        <p:txBody>
          <a:bodyPr/>
          <a:lstStyle/>
          <a:p>
            <a:endParaRPr lang="en-US" altLang="en-US">
              <a:solidFill>
                <a:srgbClr val="D6ECFF">
                  <a:shade val="50000"/>
                </a:srgbClr>
              </a:solidFill>
            </a:endParaRPr>
          </a:p>
        </p:txBody>
      </p:sp>
    </p:spTree>
    <p:extLst>
      <p:ext uri="{BB962C8B-B14F-4D97-AF65-F5344CB8AC3E}">
        <p14:creationId xmlns:p14="http://schemas.microsoft.com/office/powerpoint/2010/main" val="1041856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D6ECFF">
                  <a:shade val="50000"/>
                </a:srgbClr>
              </a:solidFill>
            </a:endParaRPr>
          </a:p>
        </p:txBody>
      </p:sp>
      <p:sp>
        <p:nvSpPr>
          <p:cNvPr id="3" name="Footer Placeholder 2"/>
          <p:cNvSpPr>
            <a:spLocks noGrp="1"/>
          </p:cNvSpPr>
          <p:nvPr>
            <p:ph type="ftr" sz="quarter" idx="11"/>
          </p:nvPr>
        </p:nvSpPr>
        <p:spPr/>
        <p:txBody>
          <a:bodyPr/>
          <a:lstStyle/>
          <a:p>
            <a:endParaRPr lang="en-US" altLang="en-US">
              <a:solidFill>
                <a:srgbClr val="D6ECFF">
                  <a:shade val="50000"/>
                </a:srgbClr>
              </a:solidFill>
            </a:endParaRPr>
          </a:p>
        </p:txBody>
      </p:sp>
      <p:sp>
        <p:nvSpPr>
          <p:cNvPr id="4" name="Slide Number Placeholder 3"/>
          <p:cNvSpPr>
            <a:spLocks noGrp="1"/>
          </p:cNvSpPr>
          <p:nvPr>
            <p:ph type="sldNum" sz="quarter" idx="12"/>
          </p:nvPr>
        </p:nvSpPr>
        <p:spPr/>
        <p:txBody>
          <a:bodyPr/>
          <a:lstStyle/>
          <a:p>
            <a:fld id="{B728EA62-AD27-4511-AD82-00F6A368C53E}"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1621140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ltLang="en-US">
              <a:solidFill>
                <a:srgbClr val="D6ECFF">
                  <a:shade val="50000"/>
                </a:srgbClr>
              </a:solidFill>
            </a:endParaRPr>
          </a:p>
        </p:txBody>
      </p:sp>
      <p:sp>
        <p:nvSpPr>
          <p:cNvPr id="6" name="Footer Placeholder 5"/>
          <p:cNvSpPr>
            <a:spLocks noGrp="1"/>
          </p:cNvSpPr>
          <p:nvPr>
            <p:ph type="ftr" sz="quarter" idx="11"/>
          </p:nvPr>
        </p:nvSpPr>
        <p:spPr/>
        <p:txBody>
          <a:bodyPr/>
          <a:lstStyle/>
          <a:p>
            <a:endParaRPr lang="en-US" altLang="en-US">
              <a:solidFill>
                <a:srgbClr val="D6ECFF">
                  <a:shade val="50000"/>
                </a:srgbClr>
              </a:solidFill>
            </a:endParaRPr>
          </a:p>
        </p:txBody>
      </p:sp>
      <p:sp>
        <p:nvSpPr>
          <p:cNvPr id="7" name="Slide Number Placeholder 6"/>
          <p:cNvSpPr>
            <a:spLocks noGrp="1"/>
          </p:cNvSpPr>
          <p:nvPr>
            <p:ph type="sldNum" sz="quarter" idx="12"/>
          </p:nvPr>
        </p:nvSpPr>
        <p:spPr>
          <a:xfrm>
            <a:off x="10875264" y="6422065"/>
            <a:ext cx="1016000" cy="365125"/>
          </a:xfrm>
        </p:spPr>
        <p:txBody>
          <a:bodyPr/>
          <a:lstStyle/>
          <a:p>
            <a:fld id="{41821E9E-7A8D-4B10-942F-00B67C7BF84B}"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1983542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09600" y="6422065"/>
            <a:ext cx="2844800" cy="365125"/>
          </a:xfrm>
        </p:spPr>
        <p:txBody>
          <a:bodyPr/>
          <a:lstStyle/>
          <a:p>
            <a:endParaRPr lang="en-US" altLang="en-US">
              <a:solidFill>
                <a:srgbClr val="D6ECFF">
                  <a:shade val="50000"/>
                </a:srgbClr>
              </a:solidFill>
            </a:endParaRPr>
          </a:p>
        </p:txBody>
      </p:sp>
      <p:sp>
        <p:nvSpPr>
          <p:cNvPr id="6" name="Footer Placeholder 5"/>
          <p:cNvSpPr>
            <a:spLocks noGrp="1"/>
          </p:cNvSpPr>
          <p:nvPr>
            <p:ph type="ftr" sz="quarter" idx="11"/>
          </p:nvPr>
        </p:nvSpPr>
        <p:spPr/>
        <p:txBody>
          <a:bodyPr/>
          <a:lstStyle/>
          <a:p>
            <a:endParaRPr lang="en-US" altLang="en-US">
              <a:solidFill>
                <a:srgbClr val="D6ECFF">
                  <a:shade val="50000"/>
                </a:srgbClr>
              </a:solidFill>
            </a:endParaRPr>
          </a:p>
        </p:txBody>
      </p:sp>
      <p:sp>
        <p:nvSpPr>
          <p:cNvPr id="7" name="Slide Number Placeholder 6"/>
          <p:cNvSpPr>
            <a:spLocks noGrp="1"/>
          </p:cNvSpPr>
          <p:nvPr>
            <p:ph type="sldNum" sz="quarter" idx="12"/>
          </p:nvPr>
        </p:nvSpPr>
        <p:spPr/>
        <p:txBody>
          <a:bodyPr/>
          <a:lstStyle/>
          <a:p>
            <a:fld id="{185FB385-BD67-4676-86E0-9187429B3911}"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17797910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solidFill>
                <a:srgbClr val="D6ECFF">
                  <a:shade val="50000"/>
                </a:srgbClr>
              </a:solidFill>
            </a:endParaRPr>
          </a:p>
        </p:txBody>
      </p:sp>
      <p:sp>
        <p:nvSpPr>
          <p:cNvPr id="5" name="Footer Placeholder 4"/>
          <p:cNvSpPr>
            <a:spLocks noGrp="1"/>
          </p:cNvSpPr>
          <p:nvPr>
            <p:ph type="ftr" sz="quarter" idx="11"/>
          </p:nvPr>
        </p:nvSpPr>
        <p:spPr/>
        <p:txBody>
          <a:bodyPr/>
          <a:lstStyle/>
          <a:p>
            <a:endParaRPr lang="en-US" altLang="en-US">
              <a:solidFill>
                <a:srgbClr val="D6ECFF">
                  <a:shade val="50000"/>
                </a:srgbClr>
              </a:solidFill>
            </a:endParaRPr>
          </a:p>
        </p:txBody>
      </p:sp>
      <p:sp>
        <p:nvSpPr>
          <p:cNvPr id="6" name="Slide Number Placeholder 5"/>
          <p:cNvSpPr>
            <a:spLocks noGrp="1"/>
          </p:cNvSpPr>
          <p:nvPr>
            <p:ph type="sldNum" sz="quarter" idx="12"/>
          </p:nvPr>
        </p:nvSpPr>
        <p:spPr/>
        <p:txBody>
          <a:bodyPr/>
          <a:lstStyle/>
          <a:p>
            <a:fld id="{1D2CB3BF-921B-4BCF-A26D-D40AE6FB93F0}"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23023096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solidFill>
                <a:srgbClr val="D6ECFF">
                  <a:shade val="50000"/>
                </a:srgbClr>
              </a:solidFill>
            </a:endParaRPr>
          </a:p>
        </p:txBody>
      </p:sp>
      <p:sp>
        <p:nvSpPr>
          <p:cNvPr id="5" name="Footer Placeholder 4"/>
          <p:cNvSpPr>
            <a:spLocks noGrp="1"/>
          </p:cNvSpPr>
          <p:nvPr>
            <p:ph type="ftr" sz="quarter" idx="11"/>
          </p:nvPr>
        </p:nvSpPr>
        <p:spPr/>
        <p:txBody>
          <a:bodyPr/>
          <a:lstStyle/>
          <a:p>
            <a:endParaRPr lang="en-US" altLang="en-US">
              <a:solidFill>
                <a:srgbClr val="D6ECFF">
                  <a:shade val="50000"/>
                </a:srgbClr>
              </a:solidFill>
            </a:endParaRPr>
          </a:p>
        </p:txBody>
      </p:sp>
      <p:sp>
        <p:nvSpPr>
          <p:cNvPr id="6" name="Slide Number Placeholder 5"/>
          <p:cNvSpPr>
            <a:spLocks noGrp="1"/>
          </p:cNvSpPr>
          <p:nvPr>
            <p:ph type="sldNum" sz="quarter" idx="12"/>
          </p:nvPr>
        </p:nvSpPr>
        <p:spPr/>
        <p:txBody>
          <a:bodyPr/>
          <a:lstStyle/>
          <a:p>
            <a:fld id="{BCD5E0EC-3011-449B-A299-6E0B982588B8}"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371621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1/25/2024</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1/25/2024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1/25/2024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32755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Lst>
  <p:txStyles>
    <p:titleStyle>
      <a:lvl1pPr algn="ctr" rtl="0" eaLnBrk="1" fontAlgn="base" hangingPunct="1">
        <a:spcBef>
          <a:spcPct val="0"/>
        </a:spcBef>
        <a:spcAft>
          <a:spcPct val="0"/>
        </a:spcAft>
        <a:defRPr sz="5867" kern="1200">
          <a:solidFill>
            <a:schemeClr val="tx1"/>
          </a:solidFill>
          <a:latin typeface="+mj-lt"/>
          <a:ea typeface="ＭＳ Ｐゴシック" pitchFamily="-83" charset="-128"/>
          <a:cs typeface="ＭＳ Ｐゴシック" pitchFamily="-83" charset="-128"/>
        </a:defRPr>
      </a:lvl1pPr>
      <a:lvl2pPr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2pPr>
      <a:lvl3pPr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3pPr>
      <a:lvl4pPr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4pPr>
      <a:lvl5pPr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5pPr>
      <a:lvl6pPr marL="609585"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6pPr>
      <a:lvl7pPr marL="1219170"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7pPr>
      <a:lvl8pPr marL="1828754"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8pPr>
      <a:lvl9pPr marL="2438339"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9pPr>
    </p:titleStyle>
    <p:bodyStyle>
      <a:lvl1pPr marL="457189" indent="-457189" algn="l" rtl="0" eaLnBrk="1" fontAlgn="base" hangingPunct="1">
        <a:spcBef>
          <a:spcPct val="20000"/>
        </a:spcBef>
        <a:spcAft>
          <a:spcPct val="0"/>
        </a:spcAft>
        <a:buFont typeface="Arial" pitchFamily="34" charset="0"/>
        <a:buChar char="•"/>
        <a:defRPr sz="4267" kern="1200">
          <a:solidFill>
            <a:schemeClr val="tx1"/>
          </a:solidFill>
          <a:latin typeface="+mn-lt"/>
          <a:ea typeface="ＭＳ Ｐゴシック" pitchFamily="-83" charset="-128"/>
          <a:cs typeface="ＭＳ Ｐゴシック" pitchFamily="-83" charset="-128"/>
        </a:defRPr>
      </a:lvl1pPr>
      <a:lvl2pPr marL="990575" indent="-380990" algn="l" rtl="0" eaLnBrk="1" fontAlgn="base" hangingPunct="1">
        <a:spcBef>
          <a:spcPct val="20000"/>
        </a:spcBef>
        <a:spcAft>
          <a:spcPct val="0"/>
        </a:spcAft>
        <a:buFont typeface="Arial" pitchFamily="34" charset="0"/>
        <a:buChar char="–"/>
        <a:defRPr sz="3733" kern="1200">
          <a:solidFill>
            <a:schemeClr val="tx1"/>
          </a:solidFill>
          <a:latin typeface="+mn-lt"/>
          <a:ea typeface="ＭＳ Ｐゴシック" pitchFamily="-83" charset="-128"/>
          <a:cs typeface="+mn-cs"/>
        </a:defRPr>
      </a:lvl2pPr>
      <a:lvl3pPr marL="1523962" indent="-304792"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83" charset="-128"/>
          <a:cs typeface="+mn-cs"/>
        </a:defRPr>
      </a:lvl3pPr>
      <a:lvl4pPr marL="2133547" indent="-304792" algn="l" rtl="0" eaLnBrk="1" fontAlgn="base" hangingPunct="1">
        <a:spcBef>
          <a:spcPct val="20000"/>
        </a:spcBef>
        <a:spcAft>
          <a:spcPct val="0"/>
        </a:spcAft>
        <a:buFont typeface="Arial" pitchFamily="34" charset="0"/>
        <a:buChar char="–"/>
        <a:defRPr sz="2667" kern="1200">
          <a:solidFill>
            <a:schemeClr val="tx1"/>
          </a:solidFill>
          <a:latin typeface="+mn-lt"/>
          <a:ea typeface="ＭＳ Ｐゴシック" pitchFamily="-83" charset="-128"/>
          <a:cs typeface="+mn-cs"/>
        </a:defRPr>
      </a:lvl4pPr>
      <a:lvl5pPr marL="2743131" indent="-304792" algn="l" rtl="0" eaLnBrk="1" fontAlgn="base" hangingPunct="1">
        <a:spcBef>
          <a:spcPct val="20000"/>
        </a:spcBef>
        <a:spcAft>
          <a:spcPct val="0"/>
        </a:spcAft>
        <a:buFont typeface="Arial" pitchFamily="34" charset="0"/>
        <a:buChar char="»"/>
        <a:defRPr sz="2667" kern="1200">
          <a:solidFill>
            <a:schemeClr val="tx1"/>
          </a:solidFill>
          <a:latin typeface="+mn-lt"/>
          <a:ea typeface="ＭＳ Ｐゴシック" pitchFamily="-83" charset="-128"/>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14809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1" r:id="rId4"/>
    <p:sldLayoutId id="2147483812"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13464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30" r:id="rId3"/>
    <p:sldLayoutId id="2147483831" r:id="rId4"/>
    <p:sldLayoutId id="2147483832"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altLang="en-US">
              <a:solidFill>
                <a:srgbClr val="D6ECFF">
                  <a:shade val="50000"/>
                </a:srgbClr>
              </a:solidFill>
            </a:endParaRPr>
          </a:p>
        </p:txBody>
      </p:sp>
      <p:sp>
        <p:nvSpPr>
          <p:cNvPr id="22" name="Footer Placeholder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ltLang="en-US">
              <a:solidFill>
                <a:srgbClr val="D6ECFF">
                  <a:shade val="50000"/>
                </a:srgbClr>
              </a:solidFill>
            </a:endParaRPr>
          </a:p>
        </p:txBody>
      </p:sp>
      <p:sp>
        <p:nvSpPr>
          <p:cNvPr id="18" name="Slide Number Placeholder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29228C0-2623-4E47-ADEF-9A70E0CD39A5}"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2169794218"/>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D6D7A0BC-0046-4CAA-8E7F-DCAFE511E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C21E816-31F5-48BB-BD02-D15F2F18B48A}"/>
              </a:ext>
            </a:extLst>
          </p:cNvPr>
          <p:cNvSpPr>
            <a:spLocks noGrp="1"/>
          </p:cNvSpPr>
          <p:nvPr>
            <p:ph type="ctrTitle"/>
          </p:nvPr>
        </p:nvSpPr>
        <p:spPr>
          <a:xfrm>
            <a:off x="581191" y="1020431"/>
            <a:ext cx="10993549" cy="903619"/>
          </a:xfrm>
        </p:spPr>
        <p:txBody>
          <a:bodyPr>
            <a:normAutofit/>
          </a:bodyPr>
          <a:lstStyle/>
          <a:p>
            <a:r>
              <a:rPr lang="en-US" sz="4000" b="1" cap="none" dirty="0" smtClean="0">
                <a:solidFill>
                  <a:srgbClr val="C00000"/>
                </a:solidFill>
              </a:rPr>
              <a:t>Bronchiolitis and wheezy infants</a:t>
            </a:r>
            <a:endParaRPr lang="en-US" sz="4000" cap="none" dirty="0">
              <a:solidFill>
                <a:srgbClr val="C00000"/>
              </a:solidFill>
            </a:endParaRPr>
          </a:p>
        </p:txBody>
      </p:sp>
      <p:sp>
        <p:nvSpPr>
          <p:cNvPr id="3" name="Subtitle 2">
            <a:extLst>
              <a:ext uri="{FF2B5EF4-FFF2-40B4-BE49-F238E27FC236}">
                <a16:creationId xmlns:a16="http://schemas.microsoft.com/office/drawing/2014/main" xmlns="" id="{835D6E6B-3353-491C-A3C6-F278D6CED8B3}"/>
              </a:ext>
            </a:extLst>
          </p:cNvPr>
          <p:cNvSpPr>
            <a:spLocks noGrp="1"/>
          </p:cNvSpPr>
          <p:nvPr>
            <p:ph type="subTitle" idx="1"/>
          </p:nvPr>
        </p:nvSpPr>
        <p:spPr>
          <a:xfrm>
            <a:off x="581194" y="1924051"/>
            <a:ext cx="10993546" cy="1039628"/>
          </a:xfrm>
        </p:spPr>
        <p:txBody>
          <a:bodyPr>
            <a:normAutofit/>
          </a:bodyPr>
          <a:lstStyle/>
          <a:p>
            <a:pPr>
              <a:lnSpc>
                <a:spcPct val="90000"/>
              </a:lnSpc>
            </a:pPr>
            <a:r>
              <a:rPr lang="en-US" sz="2800" b="1" cap="none" dirty="0">
                <a:solidFill>
                  <a:srgbClr val="002060"/>
                </a:solidFill>
                <a:latin typeface="Arial Rounded MT Bold" pitchFamily="34" charset="0"/>
              </a:rPr>
              <a:t>Ehsan </a:t>
            </a:r>
            <a:r>
              <a:rPr lang="en-US" sz="2800" b="1" cap="none" dirty="0" err="1">
                <a:solidFill>
                  <a:srgbClr val="002060"/>
                </a:solidFill>
                <a:latin typeface="Arial Rounded MT Bold" pitchFamily="34" charset="0"/>
              </a:rPr>
              <a:t>Aljundi</a:t>
            </a:r>
            <a:r>
              <a:rPr lang="en-US" sz="3200" dirty="0" err="1">
                <a:solidFill>
                  <a:srgbClr val="002060"/>
                </a:solidFill>
                <a:latin typeface="Arial Rounded MT Bold" pitchFamily="34" charset="0"/>
              </a:rPr>
              <a:t>,</a:t>
            </a:r>
            <a:r>
              <a:rPr lang="en-US" sz="2000" i="1" dirty="0" err="1">
                <a:solidFill>
                  <a:srgbClr val="002060"/>
                </a:solidFill>
                <a:latin typeface="Arial Rounded MT Bold" pitchFamily="34" charset="0"/>
              </a:rPr>
              <a:t>MBBS,FAAP</a:t>
            </a:r>
            <a:endParaRPr lang="en-US" i="1" dirty="0">
              <a:solidFill>
                <a:srgbClr val="002060"/>
              </a:solidFill>
              <a:latin typeface="Arial Rounded MT Bold" pitchFamily="34" charset="0"/>
            </a:endParaRPr>
          </a:p>
          <a:p>
            <a:pPr>
              <a:lnSpc>
                <a:spcPct val="90000"/>
              </a:lnSpc>
            </a:pPr>
            <a:r>
              <a:rPr lang="en-US" sz="2400" cap="none" dirty="0">
                <a:solidFill>
                  <a:srgbClr val="002060"/>
                </a:solidFill>
                <a:latin typeface="Arial Rounded MT Bold" pitchFamily="34" charset="0"/>
              </a:rPr>
              <a:t>Consultant Pediatric Pulmonologist</a:t>
            </a:r>
          </a:p>
        </p:txBody>
      </p:sp>
      <p:sp>
        <p:nvSpPr>
          <p:cNvPr id="20" name="Rectangle 19">
            <a:extLst>
              <a:ext uri="{FF2B5EF4-FFF2-40B4-BE49-F238E27FC236}">
                <a16:creationId xmlns:a16="http://schemas.microsoft.com/office/drawing/2014/main" xmlns="" id="{E7C6334F-6411-41EC-AD7D-179EDD8B5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xmlns="" id="{E6B02CEE-3AF8-4349-9B3E-8970E6DF62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xmlns="" id="{AAA01CF0-3FB5-44EB-B7DE-F2E86374C2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xmlns=""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E80BF4-8804-2FE8-56E8-202F34DB5F9E}"/>
              </a:ext>
            </a:extLst>
          </p:cNvPr>
          <p:cNvSpPr>
            <a:spLocks noGrp="1"/>
          </p:cNvSpPr>
          <p:nvPr>
            <p:ph type="title"/>
          </p:nvPr>
        </p:nvSpPr>
        <p:spPr/>
        <p:txBody>
          <a:bodyPr/>
          <a:lstStyle/>
          <a:p>
            <a:pPr algn="ctr"/>
            <a:r>
              <a:rPr lang="en-GB" dirty="0"/>
              <a:t>Diagnosis</a:t>
            </a:r>
            <a:endParaRPr lang="en-US" dirty="0"/>
          </a:p>
        </p:txBody>
      </p:sp>
      <p:sp>
        <p:nvSpPr>
          <p:cNvPr id="3" name="Content Placeholder 2">
            <a:extLst>
              <a:ext uri="{FF2B5EF4-FFF2-40B4-BE49-F238E27FC236}">
                <a16:creationId xmlns="" xmlns:a16="http://schemas.microsoft.com/office/drawing/2014/main" id="{D2CEFDB9-E466-3D79-49B8-F8715E5AD9C6}"/>
              </a:ext>
            </a:extLst>
          </p:cNvPr>
          <p:cNvSpPr>
            <a:spLocks noGrp="1"/>
          </p:cNvSpPr>
          <p:nvPr>
            <p:ph idx="1"/>
          </p:nvPr>
        </p:nvSpPr>
        <p:spPr/>
        <p:txBody>
          <a:bodyPr>
            <a:normAutofit/>
          </a:bodyPr>
          <a:lstStyle/>
          <a:p>
            <a:r>
              <a:rPr lang="en-GB" sz="2400" dirty="0"/>
              <a:t>The diagnosis of bronchiolitis is based on clinical presentation and findings from the physical examination</a:t>
            </a:r>
            <a:r>
              <a:rPr lang="en-GB" sz="2400" b="1" dirty="0">
                <a:solidFill>
                  <a:srgbClr val="FF0000"/>
                </a:solidFill>
              </a:rPr>
              <a:t>. </a:t>
            </a:r>
            <a:r>
              <a:rPr lang="en-GB" sz="2400" b="1" dirty="0" smtClean="0">
                <a:solidFill>
                  <a:srgbClr val="FF0000"/>
                </a:solidFill>
              </a:rPr>
              <a:t>(so, mainly no need to CXR for diagnosis)</a:t>
            </a:r>
            <a:endParaRPr lang="en-US" sz="2400" b="1" dirty="0">
              <a:solidFill>
                <a:srgbClr val="FF0000"/>
              </a:solidFill>
            </a:endParaRPr>
          </a:p>
        </p:txBody>
      </p:sp>
    </p:spTree>
    <p:extLst>
      <p:ext uri="{BB962C8B-B14F-4D97-AF65-F5344CB8AC3E}">
        <p14:creationId xmlns:p14="http://schemas.microsoft.com/office/powerpoint/2010/main" val="360948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C55D8F-F566-7033-D322-ED6783FD98F9}"/>
              </a:ext>
            </a:extLst>
          </p:cNvPr>
          <p:cNvSpPr>
            <a:spLocks noGrp="1"/>
          </p:cNvSpPr>
          <p:nvPr>
            <p:ph type="title"/>
          </p:nvPr>
        </p:nvSpPr>
        <p:spPr>
          <a:xfrm>
            <a:off x="581192" y="702156"/>
            <a:ext cx="11029616" cy="916332"/>
          </a:xfrm>
        </p:spPr>
        <p:txBody>
          <a:bodyPr/>
          <a:lstStyle/>
          <a:p>
            <a:pPr algn="ctr"/>
            <a:r>
              <a:rPr lang="en-GB" dirty="0"/>
              <a:t>Imaging </a:t>
            </a:r>
            <a:endParaRPr lang="en-US" dirty="0"/>
          </a:p>
        </p:txBody>
      </p:sp>
      <p:sp>
        <p:nvSpPr>
          <p:cNvPr id="3" name="Content Placeholder 2">
            <a:extLst>
              <a:ext uri="{FF2B5EF4-FFF2-40B4-BE49-F238E27FC236}">
                <a16:creationId xmlns="" xmlns:a16="http://schemas.microsoft.com/office/drawing/2014/main" id="{80D965E8-8B30-D991-C34F-188B3167DB8D}"/>
              </a:ext>
            </a:extLst>
          </p:cNvPr>
          <p:cNvSpPr>
            <a:spLocks noGrp="1"/>
          </p:cNvSpPr>
          <p:nvPr>
            <p:ph idx="1"/>
          </p:nvPr>
        </p:nvSpPr>
        <p:spPr/>
        <p:txBody>
          <a:bodyPr>
            <a:noAutofit/>
          </a:bodyPr>
          <a:lstStyle/>
          <a:p>
            <a:pPr rtl="0" fontAlgn="base"/>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Chest radiography is </a:t>
            </a: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not required </a:t>
            </a: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to confirm a diagnosis of bronchiolitis. </a:t>
            </a:r>
          </a:p>
          <a:p>
            <a:pPr rtl="0" fontAlgn="base"/>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A chest radiograph often leads to increased diagnostic uncertainty as the features may be similar to those of pneumonia (atelectasis, mucous plugging, and loss of volume) and consequently lead to </a:t>
            </a: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greater inappropriate use of antibiotics.</a:t>
            </a:r>
          </a:p>
          <a:p>
            <a:pPr rtl="0" fontAlgn="base"/>
            <a:r>
              <a:rPr lang="en-GB" sz="2400" b="1" dirty="0">
                <a:solidFill>
                  <a:srgbClr val="FF0000"/>
                </a:solidFill>
                <a:latin typeface="Tahoma" panose="020B0604030504040204" pitchFamily="34" charset="0"/>
                <a:ea typeface="Tahoma" panose="020B0604030504040204" pitchFamily="34" charset="0"/>
                <a:cs typeface="Tahoma" panose="020B0604030504040204" pitchFamily="34" charset="0"/>
              </a:rPr>
              <a:t> Chest radiography should be reserved for a child who </a:t>
            </a: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has :</a:t>
            </a:r>
            <a:endParaRPr lang="en-GB"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rtl="0" fontAlgn="base">
              <a:buNone/>
            </a:pP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persistently </a:t>
            </a: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focal crackles .</a:t>
            </a:r>
          </a:p>
          <a:p>
            <a:pPr marL="0" indent="0" rtl="0">
              <a:buNone/>
            </a:pP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 * a temperature remaining above 39°C despite antipyretics.</a:t>
            </a:r>
          </a:p>
          <a:p>
            <a:pPr marL="0" indent="0" rtl="0">
              <a:buNone/>
            </a:pP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severe or worsening disease</a:t>
            </a:r>
            <a:endParaRPr lang="en-GB"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720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EB5177-1EF3-9413-2668-940A59D0ABB5}"/>
              </a:ext>
            </a:extLst>
          </p:cNvPr>
          <p:cNvSpPr>
            <a:spLocks noGrp="1"/>
          </p:cNvSpPr>
          <p:nvPr>
            <p:ph type="title"/>
          </p:nvPr>
        </p:nvSpPr>
        <p:spPr>
          <a:xfrm>
            <a:off x="581192" y="702156"/>
            <a:ext cx="11029616" cy="834036"/>
          </a:xfrm>
        </p:spPr>
        <p:txBody>
          <a:bodyPr/>
          <a:lstStyle/>
          <a:p>
            <a:pPr algn="ctr"/>
            <a:r>
              <a:rPr lang="en-GB" dirty="0"/>
              <a:t>Laboratory tests</a:t>
            </a:r>
            <a:endParaRPr lang="en-US" dirty="0"/>
          </a:p>
        </p:txBody>
      </p:sp>
      <p:sp>
        <p:nvSpPr>
          <p:cNvPr id="3" name="Content Placeholder 2">
            <a:extLst>
              <a:ext uri="{FF2B5EF4-FFF2-40B4-BE49-F238E27FC236}">
                <a16:creationId xmlns="" xmlns:a16="http://schemas.microsoft.com/office/drawing/2014/main" id="{A43756B5-08DA-F24D-F4FC-F51FCE304AA0}"/>
              </a:ext>
            </a:extLst>
          </p:cNvPr>
          <p:cNvSpPr>
            <a:spLocks noGrp="1"/>
          </p:cNvSpPr>
          <p:nvPr>
            <p:ph idx="1"/>
          </p:nvPr>
        </p:nvSpPr>
        <p:spPr/>
        <p:txBody>
          <a:bodyPr>
            <a:noAutofit/>
          </a:bodyPr>
          <a:lstStyle/>
          <a:p>
            <a:pPr rtl="0" fontAlgn="base"/>
            <a:r>
              <a:rPr lang="en-GB" sz="2200" b="1" dirty="0">
                <a:solidFill>
                  <a:srgbClr val="FF0000"/>
                </a:solidFill>
                <a:latin typeface="Tahoma" panose="020B0604030504040204" pitchFamily="34" charset="0"/>
                <a:ea typeface="Tahoma" panose="020B0604030504040204" pitchFamily="34" charset="0"/>
                <a:cs typeface="Tahoma" panose="020B0604030504040204" pitchFamily="34" charset="0"/>
              </a:rPr>
              <a:t>Do not aid in the clinical diagnosis of bronchiolitis. </a:t>
            </a:r>
          </a:p>
          <a:p>
            <a:pPr rtl="0" fontAlgn="base"/>
            <a:r>
              <a:rPr lang="en-GB" sz="2200" dirty="0">
                <a:solidFill>
                  <a:schemeClr val="tx1"/>
                </a:solidFill>
                <a:latin typeface="Tahoma" panose="020B0604030504040204" pitchFamily="34" charset="0"/>
                <a:ea typeface="Tahoma" panose="020B0604030504040204" pitchFamily="34" charset="0"/>
                <a:cs typeface="Tahoma" panose="020B0604030504040204" pitchFamily="34" charset="0"/>
              </a:rPr>
              <a:t>Viral panel could be done (PCR) </a:t>
            </a:r>
            <a:r>
              <a:rPr lang="en-GB"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.(highly expensive)</a:t>
            </a:r>
            <a:endParaRPr lang="en-GB"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rtl="0" fontAlgn="base"/>
            <a:r>
              <a:rPr lang="en-GB" sz="2200" dirty="0">
                <a:solidFill>
                  <a:schemeClr val="tx1"/>
                </a:solidFill>
                <a:latin typeface="Tahoma" panose="020B0604030504040204" pitchFamily="34" charset="0"/>
                <a:ea typeface="Tahoma" panose="020B0604030504040204" pitchFamily="34" charset="0"/>
                <a:cs typeface="Tahoma" panose="020B0604030504040204" pitchFamily="34" charset="0"/>
              </a:rPr>
              <a:t>Serious bacterial infection is unusual and complete blood counts and blood cultures are unhelpful (though recent evidence suggests that although still uncommon, it may be more frequent than previously considered).</a:t>
            </a:r>
          </a:p>
          <a:p>
            <a:pPr rtl="0" fontAlgn="base"/>
            <a:r>
              <a:rPr lang="en-GB" sz="2200" dirty="0">
                <a:solidFill>
                  <a:srgbClr val="FF0000"/>
                </a:solidFill>
                <a:latin typeface="Tahoma" panose="020B0604030504040204" pitchFamily="34" charset="0"/>
                <a:ea typeface="Tahoma" panose="020B0604030504040204" pitchFamily="34" charset="0"/>
                <a:cs typeface="Tahoma" panose="020B0604030504040204" pitchFamily="34" charset="0"/>
              </a:rPr>
              <a:t> Approximately 6% of infants with bronchiolitis can have concurrent urinary tract infection, so urine culture may be of value in persistently febrile infants, particularly those under 3 months of age.</a:t>
            </a:r>
          </a:p>
          <a:p>
            <a:pPr rtl="0" fontAlgn="base"/>
            <a:r>
              <a:rPr lang="en-GB" sz="2200" dirty="0">
                <a:solidFill>
                  <a:schemeClr val="tx1"/>
                </a:solidFill>
                <a:latin typeface="Tahoma" panose="020B0604030504040204" pitchFamily="34" charset="0"/>
                <a:ea typeface="Tahoma" panose="020B0604030504040204" pitchFamily="34" charset="0"/>
                <a:cs typeface="Tahoma" panose="020B0604030504040204" pitchFamily="34" charset="0"/>
              </a:rPr>
              <a:t>Measurement of arterial/capillary carbon dioxide is commonly performed, but can be restricted to those </a:t>
            </a:r>
            <a:r>
              <a:rPr lang="en-GB" sz="2200" dirty="0">
                <a:solidFill>
                  <a:srgbClr val="FF0000"/>
                </a:solidFill>
                <a:latin typeface="Tahoma" panose="020B0604030504040204" pitchFamily="34" charset="0"/>
                <a:ea typeface="Tahoma" panose="020B0604030504040204" pitchFamily="34" charset="0"/>
                <a:cs typeface="Tahoma" panose="020B0604030504040204" pitchFamily="34" charset="0"/>
              </a:rPr>
              <a:t>children with increased respiratory rate</a:t>
            </a:r>
            <a:r>
              <a:rPr lang="en-GB" sz="2200" dirty="0">
                <a:solidFill>
                  <a:schemeClr val="tx1"/>
                </a:solidFill>
                <a:latin typeface="Tahoma" panose="020B0604030504040204" pitchFamily="34" charset="0"/>
                <a:ea typeface="Tahoma" panose="020B0604030504040204" pitchFamily="34" charset="0"/>
                <a:cs typeface="Tahoma" panose="020B0604030504040204" pitchFamily="34" charset="0"/>
              </a:rPr>
              <a:t> and work of breathing despite oxygen supplementation.</a:t>
            </a:r>
          </a:p>
        </p:txBody>
      </p:sp>
    </p:spTree>
    <p:extLst>
      <p:ext uri="{BB962C8B-B14F-4D97-AF65-F5344CB8AC3E}">
        <p14:creationId xmlns:p14="http://schemas.microsoft.com/office/powerpoint/2010/main" val="404726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C69AEF-5E03-99A2-B484-C5C07779AF20}"/>
              </a:ext>
            </a:extLst>
          </p:cNvPr>
          <p:cNvSpPr>
            <a:spLocks noGrp="1"/>
          </p:cNvSpPr>
          <p:nvPr>
            <p:ph type="title"/>
          </p:nvPr>
        </p:nvSpPr>
        <p:spPr/>
        <p:txBody>
          <a:bodyPr/>
          <a:lstStyle/>
          <a:p>
            <a:pPr algn="ctr"/>
            <a:r>
              <a:rPr lang="en-GB" dirty="0"/>
              <a:t>Management </a:t>
            </a:r>
            <a:endParaRPr lang="en-US" dirty="0"/>
          </a:p>
        </p:txBody>
      </p:sp>
      <p:sp>
        <p:nvSpPr>
          <p:cNvPr id="3" name="Content Placeholder 2">
            <a:extLst>
              <a:ext uri="{FF2B5EF4-FFF2-40B4-BE49-F238E27FC236}">
                <a16:creationId xmlns="" xmlns:a16="http://schemas.microsoft.com/office/drawing/2014/main" id="{C08F0139-19CA-AF90-CEA0-6970195B3905}"/>
              </a:ext>
            </a:extLst>
          </p:cNvPr>
          <p:cNvSpPr>
            <a:spLocks noGrp="1"/>
          </p:cNvSpPr>
          <p:nvPr>
            <p:ph idx="1"/>
          </p:nvPr>
        </p:nvSpPr>
        <p:spPr>
          <a:xfrm>
            <a:off x="838200" y="1968500"/>
            <a:ext cx="10515600" cy="4351338"/>
          </a:xfrm>
        </p:spPr>
        <p:txBody>
          <a:bodyPr>
            <a:normAutofit/>
          </a:bodyPr>
          <a:lstStyle/>
          <a:p>
            <a:r>
              <a:rPr lang="en-GB" sz="2400" b="1" dirty="0">
                <a:solidFill>
                  <a:srgbClr val="FF0000"/>
                </a:solidFill>
              </a:rPr>
              <a:t>Management is supportive with: </a:t>
            </a:r>
          </a:p>
          <a:p>
            <a:pPr marL="0" indent="0">
              <a:buNone/>
            </a:pPr>
            <a:r>
              <a:rPr lang="en-GB" sz="2400" dirty="0"/>
              <a:t>- </a:t>
            </a:r>
            <a:r>
              <a:rPr lang="en-GB" sz="2400" dirty="0">
                <a:solidFill>
                  <a:srgbClr val="FF0000"/>
                </a:solidFill>
              </a:rPr>
              <a:t>Oxygen supplementation</a:t>
            </a:r>
          </a:p>
          <a:p>
            <a:pPr marL="0" indent="0">
              <a:buNone/>
            </a:pPr>
            <a:r>
              <a:rPr lang="en-GB" sz="2400" dirty="0">
                <a:solidFill>
                  <a:srgbClr val="FF0000"/>
                </a:solidFill>
              </a:rPr>
              <a:t>- Saline nose drops and nasal suctioning</a:t>
            </a:r>
          </a:p>
          <a:p>
            <a:pPr marL="0" indent="0">
              <a:buNone/>
            </a:pPr>
            <a:r>
              <a:rPr lang="en-GB" sz="2400" dirty="0">
                <a:solidFill>
                  <a:srgbClr val="FF0000"/>
                </a:solidFill>
              </a:rPr>
              <a:t>- Adequate hydration</a:t>
            </a:r>
          </a:p>
          <a:p>
            <a:pPr marL="0" indent="0">
              <a:buNone/>
            </a:pPr>
            <a:r>
              <a:rPr lang="en-GB" sz="2400" dirty="0">
                <a:solidFill>
                  <a:srgbClr val="FF0000"/>
                </a:solidFill>
              </a:rPr>
              <a:t>- Antipyretics</a:t>
            </a:r>
          </a:p>
          <a:p>
            <a:endParaRPr lang="en-US" sz="2400" dirty="0"/>
          </a:p>
        </p:txBody>
      </p:sp>
    </p:spTree>
    <p:extLst>
      <p:ext uri="{BB962C8B-B14F-4D97-AF65-F5344CB8AC3E}">
        <p14:creationId xmlns:p14="http://schemas.microsoft.com/office/powerpoint/2010/main" val="3243351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F093109-BD7E-99D9-5EBB-500920536ADA}"/>
              </a:ext>
            </a:extLst>
          </p:cNvPr>
          <p:cNvSpPr>
            <a:spLocks noGrp="1"/>
          </p:cNvSpPr>
          <p:nvPr>
            <p:ph idx="1"/>
          </p:nvPr>
        </p:nvSpPr>
        <p:spPr>
          <a:xfrm>
            <a:off x="1011841" y="1683798"/>
            <a:ext cx="10515600" cy="4351338"/>
          </a:xfrm>
        </p:spPr>
        <p:txBody>
          <a:bodyPr>
            <a:normAutofit/>
          </a:bodyPr>
          <a:lstStyle/>
          <a:p>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Bronchodilators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are </a:t>
            </a: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no</a:t>
            </a:r>
            <a:r>
              <a:rPr lang="en-GB" sz="2400" dirty="0">
                <a:latin typeface="Tahoma" panose="020B0604030504040204" pitchFamily="34" charset="0"/>
                <a:ea typeface="Tahoma" panose="020B0604030504040204" pitchFamily="34" charset="0"/>
                <a:cs typeface="Tahoma" panose="020B0604030504040204" pitchFamily="34" charset="0"/>
              </a:rPr>
              <a:t>t recommended but can be used </a:t>
            </a:r>
            <a:r>
              <a:rPr lang="en-GB" sz="2400"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only in patients who demonstrate clinical improvement after initial use </a:t>
            </a:r>
            <a:r>
              <a:rPr lang="en-GB" sz="2400" b="0" i="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(in </a:t>
            </a:r>
            <a:r>
              <a:rPr lang="en-GB" sz="2400" b="0" i="0" dirty="0" err="1"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atopy</a:t>
            </a: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GB" sz="2400" b="0" i="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r>
              <a:rPr lang="en-GB" sz="2400" b="0"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epinephrine is not </a:t>
            </a:r>
            <a:r>
              <a:rPr lang="en-GB" sz="2400"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recommended </a:t>
            </a:r>
          </a:p>
          <a:p>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Ribavirin is not </a:t>
            </a:r>
            <a:r>
              <a:rPr lang="en-GB" sz="2400" dirty="0">
                <a:solidFill>
                  <a:srgbClr val="2A2A2A"/>
                </a:solidFill>
                <a:latin typeface="Tahoma" panose="020B0604030504040204" pitchFamily="34" charset="0"/>
                <a:ea typeface="Tahoma" panose="020B0604030504040204" pitchFamily="34" charset="0"/>
                <a:cs typeface="Tahoma" panose="020B0604030504040204" pitchFamily="34" charset="0"/>
              </a:rPr>
              <a:t>recommended as it is considered ineffective </a:t>
            </a:r>
          </a:p>
          <a:p>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Antibiotics are not </a:t>
            </a:r>
            <a:r>
              <a:rPr lang="en-GB" sz="2400" dirty="0">
                <a:solidFill>
                  <a:srgbClr val="2A2A2A"/>
                </a:solidFill>
                <a:latin typeface="Tahoma" panose="020B0604030504040204" pitchFamily="34" charset="0"/>
                <a:ea typeface="Tahoma" panose="020B0604030504040204" pitchFamily="34" charset="0"/>
                <a:cs typeface="Tahoma" panose="020B0604030504040204" pitchFamily="34" charset="0"/>
              </a:rPr>
              <a:t>recommended </a:t>
            </a:r>
          </a:p>
          <a:p>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No role for Glucocorticoids </a:t>
            </a:r>
            <a:r>
              <a:rPr lang="en-GB" sz="2400" dirty="0">
                <a:solidFill>
                  <a:srgbClr val="2A2A2A"/>
                </a:solidFill>
                <a:latin typeface="Tahoma" panose="020B0604030504040204" pitchFamily="34" charset="0"/>
                <a:ea typeface="Tahoma" panose="020B0604030504040204" pitchFamily="34" charset="0"/>
                <a:cs typeface="Tahoma" panose="020B0604030504040204" pitchFamily="34" charset="0"/>
              </a:rPr>
              <a:t>in the treatment of infants with bronchiolitis</a:t>
            </a:r>
          </a:p>
          <a:p>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Nebulized </a:t>
            </a:r>
            <a:r>
              <a:rPr lang="en-GB" sz="2400" b="0"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Hypertonic saline for hospitalised infants only</a:t>
            </a:r>
          </a:p>
        </p:txBody>
      </p:sp>
    </p:spTree>
    <p:extLst>
      <p:ext uri="{BB962C8B-B14F-4D97-AF65-F5344CB8AC3E}">
        <p14:creationId xmlns:p14="http://schemas.microsoft.com/office/powerpoint/2010/main" val="568456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2" cstate="print"/>
          <a:srcRect/>
          <a:stretch>
            <a:fillRect/>
          </a:stretch>
        </p:blipFill>
        <p:spPr bwMode="auto">
          <a:xfrm>
            <a:off x="2224969" y="193783"/>
            <a:ext cx="7742062" cy="6567272"/>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741154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0665E0-D049-BB1A-55E8-E8B6982B2FE3}"/>
              </a:ext>
            </a:extLst>
          </p:cNvPr>
          <p:cNvSpPr>
            <a:spLocks noGrp="1"/>
          </p:cNvSpPr>
          <p:nvPr>
            <p:ph type="title"/>
          </p:nvPr>
        </p:nvSpPr>
        <p:spPr>
          <a:xfrm>
            <a:off x="581192" y="436980"/>
            <a:ext cx="11029616" cy="843180"/>
          </a:xfrm>
        </p:spPr>
        <p:txBody>
          <a:bodyPr/>
          <a:lstStyle/>
          <a:p>
            <a:pPr algn="ctr"/>
            <a:r>
              <a:rPr lang="en-GB" dirty="0"/>
              <a:t>Prevention </a:t>
            </a:r>
            <a:endParaRPr lang="en-US" dirty="0"/>
          </a:p>
        </p:txBody>
      </p:sp>
      <p:sp>
        <p:nvSpPr>
          <p:cNvPr id="3" name="Content Placeholder 2">
            <a:extLst>
              <a:ext uri="{FF2B5EF4-FFF2-40B4-BE49-F238E27FC236}">
                <a16:creationId xmlns="" xmlns:a16="http://schemas.microsoft.com/office/drawing/2014/main" id="{5664B2CB-BE33-51F8-0886-FFD435121E95}"/>
              </a:ext>
            </a:extLst>
          </p:cNvPr>
          <p:cNvSpPr>
            <a:spLocks noGrp="1"/>
          </p:cNvSpPr>
          <p:nvPr>
            <p:ph idx="1"/>
          </p:nvPr>
        </p:nvSpPr>
        <p:spPr>
          <a:xfrm>
            <a:off x="868680" y="1389888"/>
            <a:ext cx="10837164" cy="4585240"/>
          </a:xfrm>
        </p:spPr>
        <p:txBody>
          <a:bodyPr>
            <a:noAutofit/>
          </a:bodyPr>
          <a:lstStyle/>
          <a:p>
            <a:endParaRPr lang="en-GB" sz="2000" dirty="0"/>
          </a:p>
          <a:p>
            <a:pPr rtl="0" fontAlgn="base"/>
            <a:r>
              <a:rPr lang="en-GB" sz="20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Prevention of spread of RSV depends on </a:t>
            </a:r>
            <a:r>
              <a:rPr lang="en-GB" sz="2000" b="1"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good hygiene</a:t>
            </a:r>
            <a:r>
              <a:rPr lang="en-GB" sz="20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in particular, hand washing, as RSV may survive for up to 6 hours on surfaces contaminated by droplets</a:t>
            </a:r>
            <a:r>
              <a:rPr lang="en-GB" sz="2000" b="0" i="0" u="none" strike="noStrike" dirty="0" smtClean="0">
                <a:solidFill>
                  <a:srgbClr val="5B4A5B"/>
                </a:solidFill>
                <a:effectLst/>
                <a:latin typeface="Tahoma" panose="020B0604030504040204" pitchFamily="34" charset="0"/>
                <a:ea typeface="Tahoma" panose="020B0604030504040204" pitchFamily="34" charset="0"/>
                <a:cs typeface="Tahoma" panose="020B0604030504040204" pitchFamily="34" charset="0"/>
              </a:rPr>
              <a:t>.</a:t>
            </a:r>
            <a:endParaRPr lang="ar-JO" sz="2000" b="0" i="0" u="none" strike="noStrike" dirty="0" smtClean="0">
              <a:solidFill>
                <a:srgbClr val="5B4A5B"/>
              </a:solidFill>
              <a:effectLst/>
              <a:latin typeface="Tahoma" panose="020B0604030504040204" pitchFamily="34" charset="0"/>
              <a:ea typeface="Tahoma" panose="020B0604030504040204" pitchFamily="34" charset="0"/>
              <a:cs typeface="Tahoma" panose="020B0604030504040204" pitchFamily="34" charset="0"/>
            </a:endParaRPr>
          </a:p>
          <a:p>
            <a:pPr rtl="0" fontAlgn="base"/>
            <a:r>
              <a:rPr lang="ar-JO" sz="2000" dirty="0" smtClean="0">
                <a:solidFill>
                  <a:srgbClr val="5B4A5B"/>
                </a:solidFill>
                <a:latin typeface="Tahoma" panose="020B0604030504040204" pitchFamily="34" charset="0"/>
                <a:ea typeface="Tahoma" panose="020B0604030504040204" pitchFamily="34" charset="0"/>
                <a:cs typeface="Tahoma" panose="020B0604030504040204" pitchFamily="34" charset="0"/>
              </a:rPr>
              <a:t>(</a:t>
            </a:r>
            <a:r>
              <a:rPr lang="ar-JO"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عزل المريض جدا مهم)</a:t>
            </a:r>
            <a:endPar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GB" sz="2000" dirty="0" err="1" smtClean="0">
                <a:latin typeface="Tahoma" panose="020B0604030504040204" pitchFamily="34" charset="0"/>
                <a:ea typeface="Tahoma" panose="020B0604030504040204" pitchFamily="34" charset="0"/>
                <a:cs typeface="Tahoma" panose="020B0604030504040204" pitchFamily="34" charset="0"/>
              </a:rPr>
              <a:t>Palivizumab</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(passive immunity) </a:t>
            </a:r>
            <a:r>
              <a:rPr lang="en-GB" sz="2000" dirty="0">
                <a:latin typeface="Tahoma" panose="020B0604030504040204" pitchFamily="34" charset="0"/>
                <a:ea typeface="Tahoma" panose="020B0604030504040204" pitchFamily="34" charset="0"/>
                <a:cs typeface="Tahoma" panose="020B0604030504040204" pitchFamily="34" charset="0"/>
              </a:rPr>
              <a:t>is a Monoclonal antibodies Administered every month for a maximum of 5 doses during the RSV season</a:t>
            </a:r>
          </a:p>
          <a:p>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Indications of </a:t>
            </a:r>
            <a:r>
              <a:rPr lang="en-GB" sz="2000" dirty="0" err="1">
                <a:solidFill>
                  <a:srgbClr val="FF0000"/>
                </a:solidFill>
                <a:latin typeface="Tahoma" panose="020B0604030504040204" pitchFamily="34" charset="0"/>
                <a:ea typeface="Tahoma" panose="020B0604030504040204" pitchFamily="34" charset="0"/>
                <a:cs typeface="Tahoma" panose="020B0604030504040204" pitchFamily="34" charset="0"/>
              </a:rPr>
              <a:t>palivizumab</a:t>
            </a: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1. Preterm infants born before 29 weeks of gestation, without chronic lung disease of prematurity or congenital heart disease and </a:t>
            </a:r>
            <a:r>
              <a:rPr lang="en-GB" sz="2000" dirty="0" smtClean="0">
                <a:latin typeface="Tahoma" panose="020B0604030504040204" pitchFamily="34" charset="0"/>
                <a:ea typeface="Tahoma" panose="020B0604030504040204" pitchFamily="34" charset="0"/>
                <a:cs typeface="Tahoma" panose="020B0604030504040204" pitchFamily="34" charset="0"/>
              </a:rPr>
              <a:t>&lt;12 </a:t>
            </a:r>
            <a:r>
              <a:rPr lang="en-GB" sz="2000" dirty="0">
                <a:latin typeface="Tahoma" panose="020B0604030504040204" pitchFamily="34" charset="0"/>
                <a:ea typeface="Tahoma" panose="020B0604030504040204" pitchFamily="34" charset="0"/>
                <a:cs typeface="Tahoma" panose="020B0604030504040204" pitchFamily="34" charset="0"/>
              </a:rPr>
              <a:t>months of age at the start of RSV season</a:t>
            </a: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2. Preterm infants born before completing 32 weeks of gestation with chronic lung disease of prematurity and requirement for supplemental oxygen for the first 28 days of life.</a:t>
            </a: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3. Infants </a:t>
            </a:r>
            <a:r>
              <a:rPr lang="en-GB" sz="2000" dirty="0" smtClean="0">
                <a:latin typeface="Tahoma" panose="020B0604030504040204" pitchFamily="34" charset="0"/>
                <a:ea typeface="Tahoma" panose="020B0604030504040204" pitchFamily="34" charset="0"/>
                <a:cs typeface="Tahoma" panose="020B0604030504040204" pitchFamily="34" charset="0"/>
              </a:rPr>
              <a:t>with </a:t>
            </a:r>
            <a:r>
              <a:rPr lang="en-GB" sz="2000" dirty="0">
                <a:latin typeface="Tahoma" panose="020B0604030504040204" pitchFamily="34" charset="0"/>
                <a:ea typeface="Tahoma" panose="020B0604030504040204" pitchFamily="34" charset="0"/>
                <a:cs typeface="Tahoma" panose="020B0604030504040204" pitchFamily="34" charset="0"/>
              </a:rPr>
              <a:t>hemodynamically significant congenital heart disease and </a:t>
            </a:r>
            <a:r>
              <a:rPr lang="en-GB" sz="2000" dirty="0" smtClean="0">
                <a:latin typeface="Tahoma" panose="020B0604030504040204" pitchFamily="34" charset="0"/>
                <a:ea typeface="Tahoma" panose="020B0604030504040204" pitchFamily="34" charset="0"/>
                <a:cs typeface="Tahoma" panose="020B0604030504040204" pitchFamily="34" charset="0"/>
              </a:rPr>
              <a:t>&lt;12 </a:t>
            </a:r>
            <a:r>
              <a:rPr lang="en-GB" sz="2000" dirty="0">
                <a:latin typeface="Tahoma" panose="020B0604030504040204" pitchFamily="34" charset="0"/>
                <a:ea typeface="Tahoma" panose="020B0604030504040204" pitchFamily="34" charset="0"/>
                <a:cs typeface="Tahoma" panose="020B0604030504040204" pitchFamily="34" charset="0"/>
              </a:rPr>
              <a:t>months of age</a:t>
            </a: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4.For children older than 12 months of age, palivizumab is recommended only for when there is chronic lung disease requiring supplemental oxygen or diuretic or glucocorticoid therapy</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9646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sz="2400" dirty="0" smtClean="0">
                <a:solidFill>
                  <a:srgbClr val="FF0000"/>
                </a:solidFill>
              </a:rPr>
              <a:t>Recently (in 2023) </a:t>
            </a:r>
            <a:r>
              <a:rPr lang="en-US" sz="2400" dirty="0">
                <a:solidFill>
                  <a:srgbClr val="FF0000"/>
                </a:solidFill>
              </a:rPr>
              <a:t>several RSV vaccines were approved by FDA:</a:t>
            </a:r>
          </a:p>
          <a:p>
            <a:pPr lvl="2"/>
            <a:r>
              <a:rPr lang="en-US" sz="2000" dirty="0" err="1"/>
              <a:t>Nirsevimab</a:t>
            </a:r>
            <a:r>
              <a:rPr lang="en-US" sz="2000" dirty="0"/>
              <a:t> is a monoclonal RSV antibody, recommended as 1 dose for </a:t>
            </a:r>
            <a:r>
              <a:rPr lang="en-US" sz="2000" dirty="0">
                <a:solidFill>
                  <a:srgbClr val="FF0000"/>
                </a:solidFill>
              </a:rPr>
              <a:t>all infants </a:t>
            </a:r>
            <a:r>
              <a:rPr lang="en-US" sz="2000" dirty="0"/>
              <a:t>younger than 8 months born during or entering their first RSV season, and 1 dose of </a:t>
            </a:r>
            <a:r>
              <a:rPr lang="en-US" sz="2000" dirty="0" err="1"/>
              <a:t>nirsevimab</a:t>
            </a:r>
            <a:r>
              <a:rPr lang="en-US" sz="2000" dirty="0"/>
              <a:t> for infants and children 8–19 months old who are at increased risk for severe RSV disease and entering their second RSV season</a:t>
            </a:r>
          </a:p>
          <a:p>
            <a:pPr lvl="2"/>
            <a:r>
              <a:rPr lang="en-US" sz="2000" dirty="0"/>
              <a:t>Adult RSV vaccines (</a:t>
            </a:r>
            <a:r>
              <a:rPr lang="en-US" sz="2000" dirty="0" err="1"/>
              <a:t>Abrysvo</a:t>
            </a:r>
            <a:r>
              <a:rPr lang="en-US" sz="2000" dirty="0"/>
              <a:t> by Pfizer, </a:t>
            </a:r>
            <a:r>
              <a:rPr lang="en-US" sz="2000" dirty="0" err="1"/>
              <a:t>Arexvy</a:t>
            </a:r>
            <a:r>
              <a:rPr lang="en-US" sz="2000" dirty="0"/>
              <a:t> by GSK) for adults &gt; 60 y/o</a:t>
            </a:r>
          </a:p>
          <a:p>
            <a:pPr lvl="2"/>
            <a:r>
              <a:rPr lang="en-US" sz="2000" dirty="0" err="1"/>
              <a:t>Abrysvo</a:t>
            </a:r>
            <a:r>
              <a:rPr lang="en-US" sz="2000" dirty="0"/>
              <a:t> is also approved for pregnant women in 3</a:t>
            </a:r>
            <a:r>
              <a:rPr lang="en-US" sz="2000" baseline="30000" dirty="0"/>
              <a:t>rd</a:t>
            </a:r>
            <a:r>
              <a:rPr lang="en-US" sz="2000" dirty="0"/>
              <a:t> trimester to protect newborns in 1</a:t>
            </a:r>
            <a:r>
              <a:rPr lang="en-US" sz="2000" baseline="30000" dirty="0"/>
              <a:t>st</a:t>
            </a:r>
            <a:r>
              <a:rPr lang="en-US" sz="2000" dirty="0"/>
              <a:t> 3-6 </a:t>
            </a:r>
            <a:r>
              <a:rPr lang="en-US" sz="2000" dirty="0" err="1"/>
              <a:t>mo</a:t>
            </a:r>
            <a:endParaRPr lang="en-US" sz="2000" dirty="0"/>
          </a:p>
          <a:p>
            <a:endParaRPr lang="en-US" dirty="0"/>
          </a:p>
        </p:txBody>
      </p:sp>
    </p:spTree>
    <p:extLst>
      <p:ext uri="{BB962C8B-B14F-4D97-AF65-F5344CB8AC3E}">
        <p14:creationId xmlns:p14="http://schemas.microsoft.com/office/powerpoint/2010/main" val="1350432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6DD53F-03FE-AE24-65A9-D8C2B6B148E3}"/>
              </a:ext>
            </a:extLst>
          </p:cNvPr>
          <p:cNvSpPr>
            <a:spLocks noGrp="1"/>
          </p:cNvSpPr>
          <p:nvPr>
            <p:ph type="title"/>
          </p:nvPr>
        </p:nvSpPr>
        <p:spPr/>
        <p:txBody>
          <a:bodyPr/>
          <a:lstStyle/>
          <a:p>
            <a:pPr algn="ctr"/>
            <a:r>
              <a:rPr lang="en-GB" dirty="0"/>
              <a:t>Prognosis</a:t>
            </a:r>
            <a:endParaRPr lang="en-US" dirty="0"/>
          </a:p>
        </p:txBody>
      </p:sp>
      <p:sp>
        <p:nvSpPr>
          <p:cNvPr id="3" name="Content Placeholder 2">
            <a:extLst>
              <a:ext uri="{FF2B5EF4-FFF2-40B4-BE49-F238E27FC236}">
                <a16:creationId xmlns="" xmlns:a16="http://schemas.microsoft.com/office/drawing/2014/main" id="{3D21CD18-A7C0-383A-FD82-F97B76AD7F0E}"/>
              </a:ext>
            </a:extLst>
          </p:cNvPr>
          <p:cNvSpPr>
            <a:spLocks noGrp="1"/>
          </p:cNvSpPr>
          <p:nvPr>
            <p:ph idx="1"/>
          </p:nvPr>
        </p:nvSpPr>
        <p:spPr>
          <a:xfrm>
            <a:off x="682752" y="1795479"/>
            <a:ext cx="10515600" cy="4351338"/>
          </a:xfrm>
        </p:spPr>
        <p:txBody>
          <a:bodyPr>
            <a:normAutofit lnSpcReduction="10000"/>
          </a:bodyPr>
          <a:lstStyle/>
          <a:p>
            <a:r>
              <a:rPr lang="en-GB" sz="2000" dirty="0">
                <a:latin typeface="Tahoma" panose="020B0604030504040204" pitchFamily="34" charset="0"/>
                <a:ea typeface="Tahoma" panose="020B0604030504040204" pitchFamily="34" charset="0"/>
                <a:cs typeface="Tahoma" panose="020B0604030504040204" pitchFamily="34" charset="0"/>
              </a:rPr>
              <a:t>Bronchiolitis is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usually a </a:t>
            </a: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self-limited disease</a:t>
            </a:r>
          </a:p>
          <a:p>
            <a:r>
              <a:rPr lang="en-GB" sz="2000" dirty="0">
                <a:latin typeface="Tahoma" panose="020B0604030504040204" pitchFamily="34" charset="0"/>
                <a:ea typeface="Tahoma" panose="020B0604030504040204" pitchFamily="34" charset="0"/>
                <a:cs typeface="Tahoma" panose="020B0604030504040204" pitchFamily="34" charset="0"/>
              </a:rPr>
              <a:t>Most children with bronchiolitis, regardless of severity, recover without </a:t>
            </a:r>
            <a:r>
              <a:rPr lang="en-GB" sz="2000" dirty="0" smtClean="0">
                <a:latin typeface="Tahoma" panose="020B0604030504040204" pitchFamily="34" charset="0"/>
                <a:ea typeface="Tahoma" panose="020B0604030504040204" pitchFamily="34" charset="0"/>
                <a:cs typeface="Tahoma" panose="020B0604030504040204" pitchFamily="34" charset="0"/>
              </a:rPr>
              <a:t>sequelae</a:t>
            </a:r>
          </a:p>
          <a:p>
            <a:r>
              <a:rPr lang="en-GB" sz="2000" dirty="0" smtClean="0">
                <a:latin typeface="Tahoma" panose="020B0604030504040204" pitchFamily="34" charset="0"/>
                <a:ea typeface="Tahoma" panose="020B0604030504040204" pitchFamily="34" charset="0"/>
                <a:cs typeface="Tahoma" panose="020B0604030504040204" pitchFamily="34" charset="0"/>
              </a:rPr>
              <a:t>Young infants with severe bronchiolitis, especially with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underlying cardiac or lung </a:t>
            </a:r>
            <a:r>
              <a:rPr lang="en-GB" sz="2000" dirty="0" smtClean="0">
                <a:latin typeface="Tahoma" panose="020B0604030504040204" pitchFamily="34" charset="0"/>
                <a:ea typeface="Tahoma" panose="020B0604030504040204" pitchFamily="34" charset="0"/>
                <a:cs typeface="Tahoma" panose="020B0604030504040204" pitchFamily="34" charset="0"/>
              </a:rPr>
              <a:t>disease, may have ICU admission, respiratory failure, even death</a:t>
            </a:r>
            <a:endParaRPr lang="en-GB" sz="2000" dirty="0">
              <a:latin typeface="Tahoma" panose="020B0604030504040204" pitchFamily="34" charset="0"/>
              <a:ea typeface="Tahoma" panose="020B0604030504040204" pitchFamily="34" charset="0"/>
              <a:cs typeface="Tahoma" panose="020B0604030504040204" pitchFamily="34" charset="0"/>
            </a:endParaRPr>
          </a:p>
          <a:p>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Cough as the most persistent symptom resolving at a median of 12 to 15 days.</a:t>
            </a:r>
          </a:p>
          <a:p>
            <a:r>
              <a:rPr lang="en-GB" sz="2000"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Some infants who recover from acute bronchiolitis have an increased frequency of recurrent </a:t>
            </a:r>
            <a:r>
              <a:rPr lang="en-GB" sz="2000" b="0" i="0" dirty="0" smtClean="0">
                <a:solidFill>
                  <a:srgbClr val="2A2A2A"/>
                </a:solidFill>
                <a:effectLst/>
                <a:latin typeface="Tahoma" panose="020B0604030504040204" pitchFamily="34" charset="0"/>
                <a:ea typeface="Tahoma" panose="020B0604030504040204" pitchFamily="34" charset="0"/>
                <a:cs typeface="Tahoma" panose="020B0604030504040204" pitchFamily="34" charset="0"/>
              </a:rPr>
              <a:t>wheezing, </a:t>
            </a:r>
            <a:r>
              <a:rPr lang="en-GB" sz="2000"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occuring in 62% of those who are RSV positive and 32% of those who are RSV negative</a:t>
            </a:r>
            <a:endParaRPr lang="en-GB" sz="20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endParaRPr>
          </a:p>
          <a:p>
            <a:pPr rtl="0" fontAlgn="base"/>
            <a:r>
              <a:rPr lang="en-GB" sz="20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In the longer term, there is good evidence that children who have had an admission to the hospital for RSV bronchiolitis are 3 times more likely to have a diagnosis of asthma and lower lung function at age 6 years </a:t>
            </a:r>
          </a:p>
        </p:txBody>
      </p:sp>
    </p:spTree>
    <p:extLst>
      <p:ext uri="{BB962C8B-B14F-4D97-AF65-F5344CB8AC3E}">
        <p14:creationId xmlns:p14="http://schemas.microsoft.com/office/powerpoint/2010/main" val="3901401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F23AC7-6B48-64DD-5F30-D11DD02D2FC1}"/>
              </a:ext>
            </a:extLst>
          </p:cNvPr>
          <p:cNvSpPr>
            <a:spLocks noGrp="1"/>
          </p:cNvSpPr>
          <p:nvPr>
            <p:ph type="title"/>
          </p:nvPr>
        </p:nvSpPr>
        <p:spPr/>
        <p:txBody>
          <a:bodyPr/>
          <a:lstStyle/>
          <a:p>
            <a:pPr algn="ctr"/>
            <a:r>
              <a:rPr lang="en-GB" sz="3600" b="1" i="0" u="none" strike="noStrike" dirty="0">
                <a:solidFill>
                  <a:srgbClr val="C00000"/>
                </a:solidFill>
                <a:effectLst/>
                <a:latin typeface="Calibri" panose="020F0502020204030204" pitchFamily="34" charset="0"/>
              </a:rPr>
              <a:t>Recurrent Wheezing in children</a:t>
            </a:r>
            <a:r>
              <a:rPr lang="en-GB" b="1" dirty="0">
                <a:solidFill>
                  <a:srgbClr val="C00000"/>
                </a:solidFill>
                <a:effectLst/>
              </a:rPr>
              <a:t/>
            </a:r>
            <a:br>
              <a:rPr lang="en-GB" b="1" dirty="0">
                <a:solidFill>
                  <a:srgbClr val="C00000"/>
                </a:solidFill>
                <a:effectLst/>
              </a:rPr>
            </a:br>
            <a:endParaRPr lang="en-US" b="1" dirty="0">
              <a:solidFill>
                <a:srgbClr val="C00000"/>
              </a:solidFill>
            </a:endParaRP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65415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4BF370-39EC-BBE4-867C-01124716D5A3}"/>
              </a:ext>
            </a:extLst>
          </p:cNvPr>
          <p:cNvSpPr>
            <a:spLocks noGrp="1"/>
          </p:cNvSpPr>
          <p:nvPr>
            <p:ph type="title"/>
          </p:nvPr>
        </p:nvSpPr>
        <p:spPr>
          <a:xfrm>
            <a:off x="581192" y="702156"/>
            <a:ext cx="11029616" cy="596292"/>
          </a:xfrm>
        </p:spPr>
        <p:txBody>
          <a:bodyPr>
            <a:normAutofit/>
          </a:bodyPr>
          <a:lstStyle/>
          <a:p>
            <a:r>
              <a:rPr lang="en-US" dirty="0" smtClean="0"/>
              <a:t>introduction</a:t>
            </a:r>
            <a:endParaRPr lang="en-US" dirty="0"/>
          </a:p>
        </p:txBody>
      </p:sp>
      <p:sp>
        <p:nvSpPr>
          <p:cNvPr id="3" name="Content Placeholder 2">
            <a:extLst>
              <a:ext uri="{FF2B5EF4-FFF2-40B4-BE49-F238E27FC236}">
                <a16:creationId xmlns="" xmlns:a16="http://schemas.microsoft.com/office/drawing/2014/main" id="{921509F0-C746-AB41-22CF-B32B386BBB4E}"/>
              </a:ext>
            </a:extLst>
          </p:cNvPr>
          <p:cNvSpPr>
            <a:spLocks noGrp="1"/>
          </p:cNvSpPr>
          <p:nvPr>
            <p:ph idx="1"/>
          </p:nvPr>
        </p:nvSpPr>
        <p:spPr>
          <a:xfrm>
            <a:off x="581192" y="2276856"/>
            <a:ext cx="11141415" cy="3634486"/>
          </a:xfrm>
        </p:spPr>
        <p:txBody>
          <a:bodyPr>
            <a:noAutofit/>
          </a:bodyPr>
          <a:lstStyle/>
          <a:p>
            <a:pPr>
              <a:spcBef>
                <a:spcPts val="600"/>
              </a:spcBef>
              <a:spcAft>
                <a:spcPts val="0"/>
              </a:spcAft>
            </a:pPr>
            <a:r>
              <a:rPr lang="en-GB" sz="2400" dirty="0"/>
              <a:t>Bronchiolitis is an acute inflammatory injury of the bronchioles that is usually caused by a </a:t>
            </a:r>
            <a:r>
              <a:rPr lang="en-GB" sz="2400" b="1" dirty="0">
                <a:solidFill>
                  <a:srgbClr val="FF0000"/>
                </a:solidFill>
              </a:rPr>
              <a:t>viral infection</a:t>
            </a:r>
            <a:r>
              <a:rPr lang="en-GB" sz="2400" dirty="0"/>
              <a:t>.</a:t>
            </a:r>
          </a:p>
          <a:p>
            <a:pPr>
              <a:spcBef>
                <a:spcPts val="600"/>
              </a:spcBef>
              <a:spcAft>
                <a:spcPts val="0"/>
              </a:spcAft>
            </a:pPr>
            <a:r>
              <a:rPr lang="en-GB" sz="2400" dirty="0"/>
              <a:t>May occur in persons of any age, </a:t>
            </a:r>
            <a:r>
              <a:rPr lang="en-GB" sz="2400" dirty="0" smtClean="0"/>
              <a:t>most cases especially with severe </a:t>
            </a:r>
            <a:r>
              <a:rPr lang="en-GB" sz="2400" dirty="0"/>
              <a:t>symptoms </a:t>
            </a:r>
            <a:r>
              <a:rPr lang="en-GB" sz="2400" dirty="0" smtClean="0"/>
              <a:t>occur </a:t>
            </a:r>
            <a:r>
              <a:rPr lang="en-GB" sz="2400" dirty="0"/>
              <a:t>in young </a:t>
            </a:r>
            <a:r>
              <a:rPr lang="en-GB" sz="2400" dirty="0" smtClean="0"/>
              <a:t>infants</a:t>
            </a:r>
            <a:r>
              <a:rPr lang="en-US" sz="2400" b="1" dirty="0" smtClean="0">
                <a:solidFill>
                  <a:srgbClr val="FF0000"/>
                </a:solidFill>
              </a:rPr>
              <a:t>(it is a disease of young age)</a:t>
            </a:r>
            <a:endParaRPr lang="en-GB" sz="2400" b="1" dirty="0">
              <a:solidFill>
                <a:srgbClr val="FF0000"/>
              </a:solidFill>
            </a:endParaRPr>
          </a:p>
          <a:p>
            <a:pPr>
              <a:spcBef>
                <a:spcPts val="600"/>
              </a:spcBef>
              <a:spcAft>
                <a:spcPts val="0"/>
              </a:spcAft>
            </a:pPr>
            <a:r>
              <a:rPr lang="en-GB" sz="2400" dirty="0"/>
              <a:t>Most common cause of lower respiratory tract infection </a:t>
            </a:r>
            <a:r>
              <a:rPr lang="en-GB" sz="2400" dirty="0">
                <a:solidFill>
                  <a:srgbClr val="FF0000"/>
                </a:solidFill>
              </a:rPr>
              <a:t>in the first year of life</a:t>
            </a:r>
          </a:p>
          <a:p>
            <a:pPr>
              <a:spcBef>
                <a:spcPts val="600"/>
              </a:spcBef>
              <a:spcAft>
                <a:spcPts val="0"/>
              </a:spcAft>
            </a:pPr>
            <a:r>
              <a:rPr lang="en-GB" sz="2400" dirty="0" smtClean="0"/>
              <a:t>caused </a:t>
            </a:r>
            <a:r>
              <a:rPr lang="en-GB" sz="2400" dirty="0"/>
              <a:t>by </a:t>
            </a:r>
            <a:r>
              <a:rPr lang="en-GB" sz="2400" dirty="0" smtClean="0"/>
              <a:t>several </a:t>
            </a:r>
            <a:r>
              <a:rPr lang="en-GB" sz="2400" dirty="0"/>
              <a:t>respiratory virus </a:t>
            </a:r>
            <a:r>
              <a:rPr lang="en-GB" sz="2400" dirty="0" smtClean="0"/>
              <a:t>with a </a:t>
            </a:r>
            <a:r>
              <a:rPr lang="en-GB" sz="2400" dirty="0">
                <a:solidFill>
                  <a:srgbClr val="FF0000"/>
                </a:solidFill>
              </a:rPr>
              <a:t>wide spectrum of disease severity.</a:t>
            </a:r>
          </a:p>
          <a:p>
            <a:pPr>
              <a:spcBef>
                <a:spcPts val="600"/>
              </a:spcBef>
              <a:spcAft>
                <a:spcPts val="0"/>
              </a:spcAft>
            </a:pPr>
            <a:r>
              <a:rPr lang="en-GB" sz="2400" dirty="0"/>
              <a:t>Bronchiolitis </a:t>
            </a:r>
            <a:r>
              <a:rPr lang="en-GB" sz="2400" b="1" dirty="0">
                <a:solidFill>
                  <a:srgbClr val="FF0000"/>
                </a:solidFill>
              </a:rPr>
              <a:t>is highly contagious</a:t>
            </a:r>
            <a:r>
              <a:rPr lang="en-GB" sz="2400" dirty="0"/>
              <a:t>. The virus that causes it is spread from person to person through direct contact with nasal secretions, airborne droplets, and fomites</a:t>
            </a:r>
          </a:p>
          <a:p>
            <a:pPr>
              <a:spcBef>
                <a:spcPts val="600"/>
              </a:spcBef>
              <a:spcAft>
                <a:spcPts val="0"/>
              </a:spcAft>
            </a:pPr>
            <a:r>
              <a:rPr lang="en-GB" sz="2400" dirty="0"/>
              <a:t>all children experience </a:t>
            </a:r>
            <a:r>
              <a:rPr lang="en-GB" sz="2400" b="1" dirty="0">
                <a:solidFill>
                  <a:srgbClr val="FF0000"/>
                </a:solidFill>
              </a:rPr>
              <a:t>RSV</a:t>
            </a:r>
            <a:r>
              <a:rPr lang="en-GB" sz="2400" dirty="0"/>
              <a:t> infection within the first </a:t>
            </a:r>
            <a:r>
              <a:rPr lang="en-GB" sz="2400" dirty="0" smtClean="0"/>
              <a:t>2-3 </a:t>
            </a:r>
            <a:r>
              <a:rPr lang="en-GB" sz="2400" dirty="0"/>
              <a:t>years of </a:t>
            </a:r>
            <a:r>
              <a:rPr lang="en-GB" sz="2400" dirty="0" smtClean="0"/>
              <a:t>life </a:t>
            </a:r>
          </a:p>
          <a:p>
            <a:pPr>
              <a:spcBef>
                <a:spcPts val="600"/>
              </a:spcBef>
              <a:spcAft>
                <a:spcPts val="0"/>
              </a:spcAft>
            </a:pPr>
            <a:r>
              <a:rPr lang="en-GB" sz="2400" b="1" dirty="0" smtClean="0">
                <a:solidFill>
                  <a:srgbClr val="FF0000"/>
                </a:solidFill>
              </a:rPr>
              <a:t>(M.C.C of bronchiolitis is RSV ,BUT not all RSV cause bronchiolitis)</a:t>
            </a:r>
            <a:endParaRPr lang="en-GB" sz="2400" b="1" dirty="0">
              <a:solidFill>
                <a:srgbClr val="FF0000"/>
              </a:solidFill>
            </a:endParaRPr>
          </a:p>
          <a:p>
            <a:pPr>
              <a:spcBef>
                <a:spcPts val="600"/>
              </a:spcBef>
              <a:spcAft>
                <a:spcPts val="0"/>
              </a:spcAft>
            </a:pPr>
            <a:r>
              <a:rPr lang="en-GB" sz="2400" dirty="0" smtClean="0"/>
              <a:t>Bronchiolitis </a:t>
            </a:r>
            <a:r>
              <a:rPr lang="en-GB" sz="2400" dirty="0"/>
              <a:t>is a seasonal disease, 93% of cases occur between November and early April, sporadic cases may occur throughout the year</a:t>
            </a:r>
            <a:endParaRPr lang="en-US" sz="2400" dirty="0"/>
          </a:p>
          <a:p>
            <a:pPr>
              <a:spcBef>
                <a:spcPts val="600"/>
              </a:spcBef>
              <a:spcAft>
                <a:spcPts val="0"/>
              </a:spcAft>
            </a:pPr>
            <a:endParaRPr lang="en-US" sz="2400" dirty="0"/>
          </a:p>
        </p:txBody>
      </p:sp>
    </p:spTree>
    <p:extLst>
      <p:ext uri="{BB962C8B-B14F-4D97-AF65-F5344CB8AC3E}">
        <p14:creationId xmlns:p14="http://schemas.microsoft.com/office/powerpoint/2010/main" val="1499895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ACEB44-1780-7C92-349B-31731872791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59ECFF77-BA2E-BD26-824A-B5B4BA0AF031}"/>
              </a:ext>
            </a:extLst>
          </p:cNvPr>
          <p:cNvSpPr>
            <a:spLocks noGrp="1"/>
          </p:cNvSpPr>
          <p:nvPr>
            <p:ph idx="1"/>
          </p:nvPr>
        </p:nvSpPr>
        <p:spPr>
          <a:xfrm>
            <a:off x="419267" y="2779014"/>
            <a:ext cx="11029615" cy="3634486"/>
          </a:xfrm>
        </p:spPr>
        <p:txBody>
          <a:bodyPr>
            <a:noAutofit/>
          </a:bodyPr>
          <a:lstStyle/>
          <a:p>
            <a:pPr rtl="0" fontAlgn="base"/>
            <a:r>
              <a:rPr lang="en-GB" sz="2400" b="0" i="0" u="none" strike="noStrike" dirty="0" smtClean="0">
                <a:solidFill>
                  <a:srgbClr val="FF0000"/>
                </a:solidFill>
                <a:effectLst/>
                <a:latin typeface="Calibri" panose="020F0502020204030204" pitchFamily="34" charset="0"/>
              </a:rPr>
              <a:t>Bronchiolitis is the </a:t>
            </a:r>
            <a:r>
              <a:rPr lang="en-GB" sz="2400" b="0" i="0" u="none" strike="noStrike" dirty="0" err="1" smtClean="0">
                <a:solidFill>
                  <a:srgbClr val="FF0000"/>
                </a:solidFill>
                <a:effectLst/>
                <a:latin typeface="Calibri" panose="020F0502020204030204" pitchFamily="34" charset="0"/>
              </a:rPr>
              <a:t>m.c.c</a:t>
            </a:r>
            <a:r>
              <a:rPr lang="en-GB" sz="2400" b="0" i="0" u="none" strike="noStrike" dirty="0" smtClean="0">
                <a:solidFill>
                  <a:srgbClr val="FF0000"/>
                </a:solidFill>
                <a:effectLst/>
                <a:latin typeface="Calibri" panose="020F0502020204030204" pitchFamily="34" charset="0"/>
              </a:rPr>
              <a:t> of wheezing in children </a:t>
            </a:r>
          </a:p>
          <a:p>
            <a:pPr rtl="0" fontAlgn="base"/>
            <a:r>
              <a:rPr lang="en-GB" sz="2400" b="0" i="0" u="none" strike="noStrike" dirty="0" smtClean="0">
                <a:solidFill>
                  <a:srgbClr val="5B4A5B"/>
                </a:solidFill>
                <a:effectLst/>
                <a:latin typeface="Calibri" panose="020F0502020204030204" pitchFamily="34" charset="0"/>
              </a:rPr>
              <a:t>Wheezing </a:t>
            </a:r>
            <a:r>
              <a:rPr lang="en-GB" sz="2400" b="0" i="0" u="none" strike="noStrike" dirty="0">
                <a:solidFill>
                  <a:srgbClr val="5B4A5B"/>
                </a:solidFill>
                <a:effectLst/>
                <a:latin typeface="Calibri" panose="020F0502020204030204" pitchFamily="34" charset="0"/>
              </a:rPr>
              <a:t>in early life is a common disorder, with approximately 50% of children having an episode of wheezing in the first year of life . </a:t>
            </a:r>
            <a:endParaRPr lang="en-GB" sz="2400" b="0" i="0" u="none" strike="noStrike" dirty="0">
              <a:solidFill>
                <a:srgbClr val="5B4A5B"/>
              </a:solidFill>
              <a:effectLst/>
              <a:latin typeface="Corbel" panose="020B0503020204020204" pitchFamily="34" charset="0"/>
            </a:endParaRPr>
          </a:p>
          <a:p>
            <a:pPr rtl="0" fontAlgn="base"/>
            <a:r>
              <a:rPr lang="en-GB" sz="2400" b="0" i="0" u="none" strike="noStrike" dirty="0">
                <a:solidFill>
                  <a:srgbClr val="5B4A5B"/>
                </a:solidFill>
                <a:effectLst/>
                <a:latin typeface="Calibri" panose="020F0502020204030204" pitchFamily="34" charset="0"/>
              </a:rPr>
              <a:t>A recurrent wheeze is estimated to occur in one third of children of preschool age and can cause significant morbidity, decrease quality of life, and increase the frequency of the use of health care services and economic costs . </a:t>
            </a:r>
            <a:endParaRPr lang="en-GB" sz="2400" b="0" i="0" u="none" strike="noStrike" dirty="0">
              <a:solidFill>
                <a:srgbClr val="5B4A5B"/>
              </a:solidFill>
              <a:effectLst/>
              <a:latin typeface="Corbel" panose="020B0503020204020204" pitchFamily="34" charset="0"/>
            </a:endParaRPr>
          </a:p>
          <a:p>
            <a:pPr rtl="0" fontAlgn="base"/>
            <a:r>
              <a:rPr lang="en-GB" sz="2400" b="0" i="0" u="none" strike="noStrike" dirty="0">
                <a:solidFill>
                  <a:srgbClr val="5B4A5B"/>
                </a:solidFill>
                <a:effectLst/>
                <a:latin typeface="Calibri" panose="020F0502020204030204" pitchFamily="34" charset="0"/>
              </a:rPr>
              <a:t> wheezing in children  is clinically heterogeneous in early life in terms of its temporal pattern (i.e., age of onset and duration until symptoms disappear) and </a:t>
            </a:r>
            <a:r>
              <a:rPr lang="en-GB" sz="2400" b="0" i="0" u="none" strike="noStrike" dirty="0">
                <a:solidFill>
                  <a:srgbClr val="FF0000"/>
                </a:solidFill>
                <a:effectLst/>
                <a:latin typeface="Calibri" panose="020F0502020204030204" pitchFamily="34" charset="0"/>
              </a:rPr>
              <a:t>its risk factors, which include atopy and genetic or environmental factors, and the outcomes are different for such phenotypes .</a:t>
            </a:r>
            <a:endParaRPr lang="en-GB" sz="2400" b="0" i="0" u="none" strike="noStrike" dirty="0">
              <a:solidFill>
                <a:srgbClr val="FF0000"/>
              </a:solidFill>
              <a:effectLst/>
              <a:latin typeface="Corbel" panose="020B0503020204020204" pitchFamily="34" charset="0"/>
            </a:endParaRPr>
          </a:p>
          <a:p>
            <a:pPr marL="0" indent="0">
              <a:buNone/>
            </a:pPr>
            <a:r>
              <a:rPr lang="en-GB" sz="2000" dirty="0"/>
              <a:t/>
            </a:r>
            <a:br>
              <a:rPr lang="en-GB" sz="2000" dirty="0"/>
            </a:br>
            <a:endParaRPr lang="en-US" sz="2000" dirty="0"/>
          </a:p>
        </p:txBody>
      </p:sp>
    </p:spTree>
    <p:extLst>
      <p:ext uri="{BB962C8B-B14F-4D97-AF65-F5344CB8AC3E}">
        <p14:creationId xmlns:p14="http://schemas.microsoft.com/office/powerpoint/2010/main" val="874670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78A215-D324-1911-35EB-0734BBACC8B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79B8F53C-BBCD-12A3-E3A6-198C85D5D49A}"/>
              </a:ext>
            </a:extLst>
          </p:cNvPr>
          <p:cNvSpPr>
            <a:spLocks noGrp="1"/>
          </p:cNvSpPr>
          <p:nvPr>
            <p:ph idx="1"/>
          </p:nvPr>
        </p:nvSpPr>
        <p:spPr/>
        <p:txBody>
          <a:bodyPr>
            <a:noAutofit/>
          </a:bodyPr>
          <a:lstStyle/>
          <a:p>
            <a:pPr rtl="0" fontAlgn="base"/>
            <a:r>
              <a:rPr lang="en-GB" sz="2400" b="1" i="0" u="none" strike="noStrike" dirty="0">
                <a:solidFill>
                  <a:srgbClr val="89585A"/>
                </a:solidFill>
                <a:effectLst/>
                <a:latin typeface="Calibri" panose="020F0502020204030204" pitchFamily="34" charset="0"/>
              </a:rPr>
              <a:t>Wheeze can be divided according to its pattern and duration: </a:t>
            </a:r>
            <a:endParaRPr lang="en-GB" sz="2400" b="1" i="0" u="none" strike="noStrike" dirty="0">
              <a:solidFill>
                <a:srgbClr val="89585A"/>
              </a:solidFill>
              <a:effectLst/>
              <a:latin typeface="Corbel" panose="020B0503020204020204" pitchFamily="34" charset="0"/>
            </a:endParaRPr>
          </a:p>
          <a:p>
            <a:pPr rtl="0"/>
            <a:r>
              <a:rPr lang="en-GB" sz="2400" b="1" i="0" u="sng" dirty="0">
                <a:solidFill>
                  <a:srgbClr val="5B4A5B"/>
                </a:solidFill>
                <a:effectLst/>
                <a:latin typeface="Calibri" panose="020F0502020204030204" pitchFamily="34" charset="0"/>
              </a:rPr>
              <a:t>1. Wheeze subtypes according to pattern (symptomatic classification): </a:t>
            </a:r>
            <a:endParaRPr lang="en-GB" sz="2000" dirty="0">
              <a:effectLst/>
            </a:endParaRPr>
          </a:p>
          <a:p>
            <a:pPr rtl="0" fontAlgn="base"/>
            <a:r>
              <a:rPr lang="en-GB" sz="2400" b="0" i="0" u="none" strike="noStrike" dirty="0">
                <a:solidFill>
                  <a:srgbClr val="5B4A5B"/>
                </a:solidFill>
                <a:effectLst/>
                <a:latin typeface="Calibri" panose="020F0502020204030204" pitchFamily="34" charset="0"/>
              </a:rPr>
              <a:t>Episodic </a:t>
            </a:r>
            <a:r>
              <a:rPr lang="en-GB" sz="2400" b="0" i="0" u="none" strike="noStrike" dirty="0" smtClean="0">
                <a:solidFill>
                  <a:srgbClr val="5B4A5B"/>
                </a:solidFill>
                <a:effectLst/>
                <a:latin typeface="Calibri" panose="020F0502020204030204" pitchFamily="34" charset="0"/>
              </a:rPr>
              <a:t>wheeze or viral-induced </a:t>
            </a:r>
            <a:r>
              <a:rPr lang="en-GB" sz="2400" b="0" i="0" u="none" strike="noStrike" dirty="0" smtClean="0">
                <a:solidFill>
                  <a:srgbClr val="5B4A5B"/>
                </a:solidFill>
                <a:effectLst/>
                <a:latin typeface="Calibri" panose="020F0502020204030204" pitchFamily="34" charset="0"/>
              </a:rPr>
              <a:t>wheeze</a:t>
            </a:r>
            <a:r>
              <a:rPr lang="en-GB" sz="2400" dirty="0" smtClean="0">
                <a:solidFill>
                  <a:srgbClr val="FF0000"/>
                </a:solidFill>
                <a:latin typeface="Calibri" panose="020F0502020204030204" pitchFamily="34" charset="0"/>
                <a:sym typeface="Wingdings" panose="05000000000000000000" pitchFamily="2" charset="2"/>
              </a:rPr>
              <a:t>( less than 5Ys,reactive airway disease)</a:t>
            </a:r>
            <a:r>
              <a:rPr lang="en-GB" sz="2400" b="0" i="0" u="none" strike="noStrike" dirty="0">
                <a:solidFill>
                  <a:srgbClr val="FF0000"/>
                </a:solidFill>
                <a:effectLst/>
                <a:latin typeface="Calibri" panose="020F0502020204030204" pitchFamily="34" charset="0"/>
              </a:rPr>
              <a:t> </a:t>
            </a:r>
            <a:endParaRPr lang="en-GB" sz="2400" b="0" i="0" u="none" strike="noStrike" dirty="0">
              <a:solidFill>
                <a:srgbClr val="FF0000"/>
              </a:solidFill>
              <a:effectLst/>
              <a:latin typeface="Corbel" panose="020B0503020204020204" pitchFamily="34" charset="0"/>
            </a:endParaRPr>
          </a:p>
          <a:p>
            <a:pPr marL="0" indent="0" rtl="0">
              <a:buNone/>
            </a:pPr>
            <a:r>
              <a:rPr lang="en-GB" sz="2400" b="0" i="0" u="none" strike="noStrike" dirty="0">
                <a:solidFill>
                  <a:srgbClr val="5B4A5B"/>
                </a:solidFill>
                <a:effectLst/>
                <a:latin typeface="Calibri" panose="020F0502020204030204" pitchFamily="34" charset="0"/>
              </a:rPr>
              <a:t> Wheezing within a discrete period that is often associated with clinical evidence of a viral cold. There is no wheezing between episodes .</a:t>
            </a:r>
            <a:endParaRPr lang="en-GB" sz="2000" dirty="0">
              <a:effectLst/>
            </a:endParaRPr>
          </a:p>
          <a:p>
            <a:pPr rtl="0" fontAlgn="base"/>
            <a:r>
              <a:rPr lang="en-GB" sz="2400" b="0" i="0" u="none" strike="noStrike" dirty="0">
                <a:solidFill>
                  <a:srgbClr val="5B4A5B"/>
                </a:solidFill>
                <a:effectLst/>
                <a:latin typeface="Calibri" panose="020F0502020204030204" pitchFamily="34" charset="0"/>
              </a:rPr>
              <a:t> </a:t>
            </a:r>
            <a:r>
              <a:rPr lang="en-GB" sz="2400" b="0" i="0" u="none" strike="noStrike" dirty="0" smtClean="0">
                <a:solidFill>
                  <a:srgbClr val="5B4A5B"/>
                </a:solidFill>
                <a:effectLst/>
                <a:latin typeface="Calibri" panose="020F0502020204030204" pitchFamily="34" charset="0"/>
              </a:rPr>
              <a:t>Multi-trigger </a:t>
            </a:r>
            <a:r>
              <a:rPr lang="en-GB" sz="2400" b="0" i="0" u="none" strike="noStrike" dirty="0">
                <a:solidFill>
                  <a:srgbClr val="5B4A5B"/>
                </a:solidFill>
                <a:effectLst/>
                <a:latin typeface="Calibri" panose="020F0502020204030204" pitchFamily="34" charset="0"/>
              </a:rPr>
              <a:t>wheeze:</a:t>
            </a:r>
            <a:r>
              <a:rPr lang="en-GB" sz="2400" b="0" i="0" u="none" strike="noStrike" dirty="0">
                <a:solidFill>
                  <a:srgbClr val="FF0000"/>
                </a:solidFill>
                <a:effectLst/>
                <a:latin typeface="Calibri" panose="020F0502020204030204" pitchFamily="34" charset="0"/>
              </a:rPr>
              <a:t> </a:t>
            </a:r>
            <a:r>
              <a:rPr lang="en-GB" sz="2400" b="0" i="0" u="none" strike="noStrike" dirty="0" smtClean="0">
                <a:solidFill>
                  <a:srgbClr val="FF0000"/>
                </a:solidFill>
                <a:effectLst/>
                <a:latin typeface="Calibri" panose="020F0502020204030204" pitchFamily="34" charset="0"/>
              </a:rPr>
              <a:t>(present as asthma)</a:t>
            </a:r>
            <a:endParaRPr lang="en-GB" sz="2000" dirty="0">
              <a:solidFill>
                <a:srgbClr val="FF0000"/>
              </a:solidFill>
              <a:latin typeface="Corbel" panose="020B0503020204020204" pitchFamily="34" charset="0"/>
            </a:endParaRPr>
          </a:p>
          <a:p>
            <a:pPr marL="0" indent="0" rtl="0" fontAlgn="base">
              <a:buNone/>
            </a:pPr>
            <a:r>
              <a:rPr lang="en-GB" sz="2400" b="0" i="0" u="none" strike="noStrike" dirty="0">
                <a:solidFill>
                  <a:srgbClr val="5B4A5B"/>
                </a:solidFill>
                <a:effectLst/>
                <a:latin typeface="Calibri" panose="020F0502020204030204" pitchFamily="34" charset="0"/>
              </a:rPr>
              <a:t>Wheezing presenting with and apart from an acute viral episode . </a:t>
            </a:r>
            <a:endParaRPr lang="en-GB" sz="2000" dirty="0">
              <a:effectLst/>
            </a:endParaRPr>
          </a:p>
        </p:txBody>
      </p:sp>
    </p:spTree>
    <p:extLst>
      <p:ext uri="{BB962C8B-B14F-4D97-AF65-F5344CB8AC3E}">
        <p14:creationId xmlns:p14="http://schemas.microsoft.com/office/powerpoint/2010/main" val="2234947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Prevalence</a:t>
            </a:r>
          </a:p>
        </p:txBody>
      </p:sp>
      <p:sp>
        <p:nvSpPr>
          <p:cNvPr id="29699" name="Rectangle 3"/>
          <p:cNvSpPr>
            <a:spLocks noGrp="1" noChangeArrowheads="1"/>
          </p:cNvSpPr>
          <p:nvPr>
            <p:ph type="body" idx="1"/>
          </p:nvPr>
        </p:nvSpPr>
        <p:spPr/>
        <p:txBody>
          <a:bodyPr>
            <a:normAutofit fontScale="92500"/>
          </a:bodyPr>
          <a:lstStyle/>
          <a:p>
            <a:r>
              <a:rPr lang="en-US" altLang="en-US" sz="2800" dirty="0" smtClean="0">
                <a:solidFill>
                  <a:srgbClr val="FF0000"/>
                </a:solidFill>
              </a:rPr>
              <a:t>Study:</a:t>
            </a:r>
          </a:p>
          <a:p>
            <a:r>
              <a:rPr lang="en-US" altLang="en-US" sz="2800" dirty="0" smtClean="0"/>
              <a:t>in </a:t>
            </a:r>
            <a:r>
              <a:rPr lang="en-US" altLang="en-US" sz="2800" dirty="0"/>
              <a:t>the Tucson Children’s Respiratory Study, a longitudinal birth cohort study of ~ 1000 infants, the prevalence of wheezing with lower respiratory tract illness was 32%, 17%, and 12% in the first, second, and third years of life</a:t>
            </a:r>
          </a:p>
          <a:p>
            <a:r>
              <a:rPr lang="en-US" altLang="en-US" sz="2800" dirty="0"/>
              <a:t>Overall, one third of children had at least 1 respiratory tract illness with wheezing before the age of 3 years; 60% of these children were no longer wheezing at age 6 years.</a:t>
            </a:r>
          </a:p>
        </p:txBody>
      </p:sp>
    </p:spTree>
    <p:extLst>
      <p:ext uri="{BB962C8B-B14F-4D97-AF65-F5344CB8AC3E}">
        <p14:creationId xmlns:p14="http://schemas.microsoft.com/office/powerpoint/2010/main" val="1085347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81192" y="702156"/>
            <a:ext cx="11029616" cy="898045"/>
          </a:xfrm>
        </p:spPr>
        <p:txBody>
          <a:bodyPr/>
          <a:lstStyle/>
          <a:p>
            <a:r>
              <a:rPr lang="en-US" altLang="en-US" dirty="0"/>
              <a:t>Prevalence</a:t>
            </a:r>
          </a:p>
        </p:txBody>
      </p:sp>
      <p:sp>
        <p:nvSpPr>
          <p:cNvPr id="30723" name="Rectangle 3"/>
          <p:cNvSpPr>
            <a:spLocks noGrp="1" noChangeArrowheads="1"/>
          </p:cNvSpPr>
          <p:nvPr>
            <p:ph type="body" idx="1"/>
          </p:nvPr>
        </p:nvSpPr>
        <p:spPr>
          <a:xfrm>
            <a:off x="581192" y="1600201"/>
            <a:ext cx="11029616" cy="4708525"/>
          </a:xfrm>
        </p:spPr>
        <p:txBody>
          <a:bodyPr>
            <a:normAutofit/>
          </a:bodyPr>
          <a:lstStyle/>
          <a:p>
            <a:pPr>
              <a:lnSpc>
                <a:spcPct val="80000"/>
              </a:lnSpc>
            </a:pPr>
            <a:r>
              <a:rPr lang="en-US" altLang="en-US" sz="2800" dirty="0"/>
              <a:t>Four groups of children were identified at the age of 6 years: </a:t>
            </a:r>
          </a:p>
          <a:p>
            <a:pPr>
              <a:lnSpc>
                <a:spcPct val="80000"/>
              </a:lnSpc>
              <a:buFont typeface="Wingdings" panose="05000000000000000000" pitchFamily="2" charset="2"/>
              <a:buChar char="q"/>
            </a:pPr>
            <a:r>
              <a:rPr lang="en-US" altLang="en-US" sz="2800" dirty="0" smtClean="0"/>
              <a:t> never </a:t>
            </a:r>
            <a:r>
              <a:rPr lang="en-US" altLang="en-US" sz="2800" dirty="0"/>
              <a:t>wheezed (52%); </a:t>
            </a:r>
          </a:p>
          <a:p>
            <a:pPr>
              <a:lnSpc>
                <a:spcPct val="80000"/>
              </a:lnSpc>
              <a:buFont typeface="Wingdings" panose="05000000000000000000" pitchFamily="2" charset="2"/>
              <a:buChar char="q"/>
            </a:pPr>
            <a:r>
              <a:rPr lang="en-US" altLang="en-US" sz="2800" dirty="0" smtClean="0"/>
              <a:t> 1 </a:t>
            </a:r>
            <a:r>
              <a:rPr lang="en-US" altLang="en-US" sz="2800" dirty="0"/>
              <a:t>or more respiratory tract illnesses with wheezing before the age of 3 years but no wheezing at age 6 years (transient </a:t>
            </a:r>
            <a:r>
              <a:rPr lang="en-US" altLang="en-US" sz="2800" dirty="0" err="1"/>
              <a:t>wheezers</a:t>
            </a:r>
            <a:r>
              <a:rPr lang="en-US" altLang="en-US" sz="2800" dirty="0"/>
              <a:t>, 20%) </a:t>
            </a:r>
          </a:p>
          <a:p>
            <a:pPr>
              <a:lnSpc>
                <a:spcPct val="80000"/>
              </a:lnSpc>
              <a:buFont typeface="Wingdings" panose="05000000000000000000" pitchFamily="2" charset="2"/>
              <a:buChar char="q"/>
            </a:pPr>
            <a:r>
              <a:rPr lang="en-US" altLang="en-US" sz="2800" dirty="0" smtClean="0"/>
              <a:t> no </a:t>
            </a:r>
            <a:r>
              <a:rPr lang="en-US" altLang="en-US" sz="2800" dirty="0"/>
              <a:t>wheezing before the age of 3 years but wheezing at age 6 years (late-onset </a:t>
            </a:r>
            <a:r>
              <a:rPr lang="en-US" altLang="en-US" sz="2800" dirty="0" err="1"/>
              <a:t>wheezers</a:t>
            </a:r>
            <a:r>
              <a:rPr lang="en-US" altLang="en-US" sz="2800" dirty="0"/>
              <a:t>, 15%)</a:t>
            </a:r>
          </a:p>
          <a:p>
            <a:pPr>
              <a:lnSpc>
                <a:spcPct val="80000"/>
              </a:lnSpc>
              <a:buFont typeface="Wingdings" panose="05000000000000000000" pitchFamily="2" charset="2"/>
              <a:buChar char="q"/>
            </a:pPr>
            <a:r>
              <a:rPr lang="en-US" altLang="en-US" sz="2800" dirty="0" smtClean="0"/>
              <a:t> wheezing </a:t>
            </a:r>
            <a:r>
              <a:rPr lang="en-US" altLang="en-US" sz="2800" dirty="0"/>
              <a:t>both before age 3 years and at age 6 years (persistent </a:t>
            </a:r>
            <a:r>
              <a:rPr lang="en-US" altLang="en-US" sz="2800" dirty="0" err="1"/>
              <a:t>wheezers</a:t>
            </a:r>
            <a:r>
              <a:rPr lang="en-US" altLang="en-US" sz="2800" dirty="0"/>
              <a:t>, 14%).</a:t>
            </a:r>
          </a:p>
        </p:txBody>
      </p:sp>
    </p:spTree>
    <p:extLst>
      <p:ext uri="{BB962C8B-B14F-4D97-AF65-F5344CB8AC3E}">
        <p14:creationId xmlns:p14="http://schemas.microsoft.com/office/powerpoint/2010/main" val="3911569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Prevalence</a:t>
            </a:r>
          </a:p>
        </p:txBody>
      </p:sp>
      <p:sp>
        <p:nvSpPr>
          <p:cNvPr id="31747" name="Rectangle 3"/>
          <p:cNvSpPr>
            <a:spLocks noGrp="1" noChangeArrowheads="1"/>
          </p:cNvSpPr>
          <p:nvPr>
            <p:ph type="body" idx="1"/>
          </p:nvPr>
        </p:nvSpPr>
        <p:spPr/>
        <p:txBody>
          <a:bodyPr/>
          <a:lstStyle/>
          <a:p>
            <a:pPr>
              <a:lnSpc>
                <a:spcPct val="80000"/>
              </a:lnSpc>
            </a:pPr>
            <a:r>
              <a:rPr lang="en-US" altLang="en-US" sz="2800" dirty="0">
                <a:solidFill>
                  <a:srgbClr val="FF0000"/>
                </a:solidFill>
              </a:rPr>
              <a:t>The persistent </a:t>
            </a:r>
            <a:r>
              <a:rPr lang="en-US" altLang="en-US" sz="2800" dirty="0" err="1">
                <a:solidFill>
                  <a:srgbClr val="FF0000"/>
                </a:solidFill>
              </a:rPr>
              <a:t>wheezers</a:t>
            </a:r>
            <a:r>
              <a:rPr lang="en-US" altLang="en-US" sz="2800" dirty="0">
                <a:solidFill>
                  <a:srgbClr val="FF0000"/>
                </a:solidFill>
              </a:rPr>
              <a:t> were more likely than </a:t>
            </a:r>
            <a:r>
              <a:rPr lang="en-US" altLang="en-US" sz="2800" dirty="0"/>
              <a:t>other children to have mothers with asthma, increased serum </a:t>
            </a:r>
            <a:r>
              <a:rPr lang="en-US" altLang="en-US" sz="2800" dirty="0" err="1"/>
              <a:t>IgE</a:t>
            </a:r>
            <a:r>
              <a:rPr lang="en-US" altLang="en-US" sz="2800" dirty="0"/>
              <a:t> levels both in their first year and at age 6 years, and normal lung function in their first year but diminished function at age 6 years. </a:t>
            </a:r>
          </a:p>
          <a:p>
            <a:pPr>
              <a:lnSpc>
                <a:spcPct val="80000"/>
              </a:lnSpc>
            </a:pPr>
            <a:r>
              <a:rPr lang="en-US" altLang="en-US" sz="2800" dirty="0">
                <a:solidFill>
                  <a:srgbClr val="FF0000"/>
                </a:solidFill>
              </a:rPr>
              <a:t>By contrast, the transient </a:t>
            </a:r>
            <a:r>
              <a:rPr lang="en-US" altLang="en-US" sz="2800" dirty="0" err="1">
                <a:solidFill>
                  <a:srgbClr val="FF0000"/>
                </a:solidFill>
              </a:rPr>
              <a:t>wheezers</a:t>
            </a:r>
            <a:r>
              <a:rPr lang="en-US" altLang="en-US" sz="2800" dirty="0">
                <a:solidFill>
                  <a:srgbClr val="FF0000"/>
                </a:solidFill>
              </a:rPr>
              <a:t> were more likely to have mothers who smoked but not mothers with asthma; transient </a:t>
            </a:r>
            <a:r>
              <a:rPr lang="en-US" altLang="en-US" sz="2800" dirty="0" err="1">
                <a:solidFill>
                  <a:srgbClr val="FF0000"/>
                </a:solidFill>
              </a:rPr>
              <a:t>wheezers</a:t>
            </a:r>
            <a:r>
              <a:rPr lang="en-US" altLang="en-US" sz="2800" dirty="0">
                <a:solidFill>
                  <a:srgbClr val="FF0000"/>
                </a:solidFill>
              </a:rPr>
              <a:t> had diminished airway function both before age 1 year and at age 6 years and did not have increased serum </a:t>
            </a:r>
            <a:r>
              <a:rPr lang="en-US" altLang="en-US" sz="2800" dirty="0" err="1">
                <a:solidFill>
                  <a:srgbClr val="FF0000"/>
                </a:solidFill>
              </a:rPr>
              <a:t>IgE</a:t>
            </a:r>
            <a:r>
              <a:rPr lang="en-US" altLang="en-US" sz="2800" dirty="0">
                <a:solidFill>
                  <a:srgbClr val="FF0000"/>
                </a:solidFill>
              </a:rPr>
              <a:t> levels or skin test reactivity</a:t>
            </a:r>
          </a:p>
        </p:txBody>
      </p:sp>
    </p:spTree>
    <p:extLst>
      <p:ext uri="{BB962C8B-B14F-4D97-AF65-F5344CB8AC3E}">
        <p14:creationId xmlns:p14="http://schemas.microsoft.com/office/powerpoint/2010/main" val="3302021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Prevalence</a:t>
            </a:r>
          </a:p>
        </p:txBody>
      </p:sp>
      <p:sp>
        <p:nvSpPr>
          <p:cNvPr id="32771" name="Rectangle 3"/>
          <p:cNvSpPr>
            <a:spLocks noGrp="1" noChangeArrowheads="1"/>
          </p:cNvSpPr>
          <p:nvPr>
            <p:ph type="body" idx="1"/>
          </p:nvPr>
        </p:nvSpPr>
        <p:spPr/>
        <p:txBody>
          <a:bodyPr>
            <a:normAutofit lnSpcReduction="10000"/>
          </a:bodyPr>
          <a:lstStyle/>
          <a:p>
            <a:pPr>
              <a:lnSpc>
                <a:spcPct val="90000"/>
              </a:lnSpc>
            </a:pPr>
            <a:r>
              <a:rPr lang="en-US" altLang="en-US" sz="2800" dirty="0" smtClean="0">
                <a:solidFill>
                  <a:srgbClr val="FF0000"/>
                </a:solidFill>
              </a:rPr>
              <a:t>Other study:</a:t>
            </a:r>
          </a:p>
          <a:p>
            <a:pPr>
              <a:lnSpc>
                <a:spcPct val="90000"/>
              </a:lnSpc>
            </a:pPr>
            <a:r>
              <a:rPr lang="en-US" altLang="en-US" sz="2800" dirty="0" smtClean="0"/>
              <a:t>Children </a:t>
            </a:r>
            <a:r>
              <a:rPr lang="en-US" altLang="en-US" sz="2800" dirty="0"/>
              <a:t>enrolled in a </a:t>
            </a:r>
            <a:r>
              <a:rPr lang="en-US" altLang="en-US" sz="2800" i="1" dirty="0"/>
              <a:t>birth cohort in Manchester, England</a:t>
            </a:r>
            <a:r>
              <a:rPr lang="en-US" altLang="en-US" sz="2800" dirty="0"/>
              <a:t>, were similarly classified by parentally reported wheezing history before age 3 years and by age 5 years (n = 463) into 4 groups of never </a:t>
            </a:r>
            <a:r>
              <a:rPr lang="en-US" altLang="en-US" sz="2800" dirty="0" err="1"/>
              <a:t>wheezers</a:t>
            </a:r>
            <a:r>
              <a:rPr lang="en-US" altLang="en-US" sz="2800" dirty="0"/>
              <a:t> (54%), transient early </a:t>
            </a:r>
            <a:r>
              <a:rPr lang="en-US" altLang="en-US" sz="2800" dirty="0" err="1"/>
              <a:t>wheezers</a:t>
            </a:r>
            <a:r>
              <a:rPr lang="en-US" altLang="en-US" sz="2800" dirty="0"/>
              <a:t> (25%), late-onset </a:t>
            </a:r>
            <a:r>
              <a:rPr lang="en-US" altLang="en-US" sz="2800" dirty="0" err="1"/>
              <a:t>wheezers</a:t>
            </a:r>
            <a:r>
              <a:rPr lang="en-US" altLang="en-US" sz="2800" dirty="0"/>
              <a:t> (5%), and persistent </a:t>
            </a:r>
            <a:r>
              <a:rPr lang="en-US" altLang="en-US" sz="2800" dirty="0" err="1"/>
              <a:t>wheezers</a:t>
            </a:r>
            <a:r>
              <a:rPr lang="en-US" altLang="en-US" sz="2800" dirty="0"/>
              <a:t> (17%) </a:t>
            </a:r>
          </a:p>
          <a:p>
            <a:pPr>
              <a:lnSpc>
                <a:spcPct val="90000"/>
              </a:lnSpc>
            </a:pPr>
            <a:r>
              <a:rPr lang="en-US" altLang="en-US" sz="2800" dirty="0"/>
              <a:t>For those who had wheezed before age 3 years (persistent and transient early </a:t>
            </a:r>
            <a:r>
              <a:rPr lang="en-US" altLang="en-US" sz="2800" dirty="0" err="1"/>
              <a:t>wheezers</a:t>
            </a:r>
            <a:r>
              <a:rPr lang="en-US" altLang="en-US" sz="2800" dirty="0"/>
              <a:t>), poor lung function at age 3 years predicted the persistence of wheezing at age 5 years.</a:t>
            </a:r>
          </a:p>
        </p:txBody>
      </p:sp>
    </p:spTree>
    <p:extLst>
      <p:ext uri="{BB962C8B-B14F-4D97-AF65-F5344CB8AC3E}">
        <p14:creationId xmlns:p14="http://schemas.microsoft.com/office/powerpoint/2010/main" val="3795070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FBC9DC-2A55-5E16-3202-907A9C3E6EC8}"/>
              </a:ext>
            </a:extLst>
          </p:cNvPr>
          <p:cNvSpPr>
            <a:spLocks noGrp="1"/>
          </p:cNvSpPr>
          <p:nvPr>
            <p:ph type="title"/>
          </p:nvPr>
        </p:nvSpPr>
        <p:spPr>
          <a:xfrm>
            <a:off x="581192" y="702156"/>
            <a:ext cx="11029616" cy="843180"/>
          </a:xfrm>
        </p:spPr>
        <p:txBody>
          <a:bodyPr/>
          <a:lstStyle/>
          <a:p>
            <a:pPr algn="ctr"/>
            <a:r>
              <a:rPr lang="en-GB" dirty="0"/>
              <a:t>P</a:t>
            </a:r>
            <a:r>
              <a:rPr lang="ar-SA" dirty="0"/>
              <a:t>athophysiology </a:t>
            </a:r>
            <a:endParaRPr lang="en-US" dirty="0"/>
          </a:p>
        </p:txBody>
      </p:sp>
      <p:sp>
        <p:nvSpPr>
          <p:cNvPr id="3" name="Content Placeholder 2">
            <a:extLst>
              <a:ext uri="{FF2B5EF4-FFF2-40B4-BE49-F238E27FC236}">
                <a16:creationId xmlns="" xmlns:a16="http://schemas.microsoft.com/office/drawing/2014/main" id="{A24D05E4-2D9A-04FD-6EE2-8C1E9240E871}"/>
              </a:ext>
            </a:extLst>
          </p:cNvPr>
          <p:cNvSpPr>
            <a:spLocks noGrp="1"/>
          </p:cNvSpPr>
          <p:nvPr>
            <p:ph idx="1"/>
          </p:nvPr>
        </p:nvSpPr>
        <p:spPr>
          <a:xfrm>
            <a:off x="581192" y="1810512"/>
            <a:ext cx="11029615" cy="4430014"/>
          </a:xfrm>
        </p:spPr>
        <p:txBody>
          <a:bodyPr>
            <a:noAutofit/>
          </a:bodyPr>
          <a:lstStyle/>
          <a:p>
            <a:pPr rtl="0" fontAlgn="base">
              <a:spcAft>
                <a:spcPts val="0"/>
              </a:spcAft>
            </a:pPr>
            <a:r>
              <a:rPr lang="en-GB" sz="2400" b="0" i="0" u="none" strike="noStrike" dirty="0">
                <a:solidFill>
                  <a:schemeClr val="tx1"/>
                </a:solidFill>
                <a:effectLst/>
                <a:latin typeface="Calibri" panose="020F0502020204030204" pitchFamily="34" charset="0"/>
              </a:rPr>
              <a:t>Although wheezing is very common in children, its pathophysiology is complex and not well understood. </a:t>
            </a:r>
            <a:r>
              <a:rPr lang="en-GB" sz="2400" b="0" i="0" u="none" strike="noStrike" dirty="0">
                <a:solidFill>
                  <a:srgbClr val="FF0000"/>
                </a:solidFill>
                <a:effectLst/>
                <a:latin typeface="Calibri" panose="020F0502020204030204" pitchFamily="34" charset="0"/>
              </a:rPr>
              <a:t>Multiple factors play a role in wheezy conditions that can interact with each other and affect airway patency :</a:t>
            </a:r>
            <a:r>
              <a:rPr lang="en-GB" sz="2400" b="0" i="0" u="none" strike="noStrike" dirty="0">
                <a:solidFill>
                  <a:schemeClr val="tx1"/>
                </a:solidFill>
                <a:effectLst/>
                <a:latin typeface="Calibri" panose="020F0502020204030204" pitchFamily="34" charset="0"/>
              </a:rPr>
              <a:t>  </a:t>
            </a:r>
            <a:endParaRPr lang="en-GB" sz="2400" b="0" i="0" u="none" strike="noStrike" dirty="0">
              <a:solidFill>
                <a:schemeClr val="tx1"/>
              </a:solidFill>
              <a:effectLst/>
              <a:latin typeface="Corbel" panose="020B0503020204020204" pitchFamily="34" charset="0"/>
            </a:endParaRPr>
          </a:p>
          <a:p>
            <a:pPr lvl="1" fontAlgn="base">
              <a:spcAft>
                <a:spcPts val="0"/>
              </a:spcAft>
            </a:pPr>
            <a:r>
              <a:rPr lang="en-GB" sz="2100" b="0" i="0" u="none" strike="noStrike" dirty="0" smtClean="0">
                <a:solidFill>
                  <a:schemeClr val="tx1"/>
                </a:solidFill>
                <a:effectLst/>
                <a:latin typeface="Calibri" panose="020F0502020204030204" pitchFamily="34" charset="0"/>
              </a:rPr>
              <a:t>Anatomical (some studies suggest wheezy infants have anatomically narrow airways compared to non-</a:t>
            </a:r>
            <a:r>
              <a:rPr lang="en-GB" sz="2100" b="0" i="0" u="none" strike="noStrike" dirty="0" err="1" smtClean="0">
                <a:solidFill>
                  <a:schemeClr val="tx1"/>
                </a:solidFill>
                <a:effectLst/>
                <a:latin typeface="Calibri" panose="020F0502020204030204" pitchFamily="34" charset="0"/>
              </a:rPr>
              <a:t>wheezers</a:t>
            </a:r>
            <a:r>
              <a:rPr lang="en-GB" sz="2100" b="0" i="0" u="none" strike="noStrike" dirty="0" smtClean="0">
                <a:solidFill>
                  <a:schemeClr val="tx1"/>
                </a:solidFill>
                <a:effectLst/>
                <a:latin typeface="Calibri" panose="020F0502020204030204" pitchFamily="34" charset="0"/>
              </a:rPr>
              <a:t>)</a:t>
            </a:r>
            <a:endParaRPr lang="en-GB" sz="2100" b="0" i="0" u="none" strike="noStrike" dirty="0">
              <a:solidFill>
                <a:schemeClr val="tx1"/>
              </a:solidFill>
              <a:effectLst/>
              <a:latin typeface="Corbel" panose="020B0503020204020204" pitchFamily="34" charset="0"/>
            </a:endParaRPr>
          </a:p>
          <a:p>
            <a:pPr lvl="1" fontAlgn="base">
              <a:spcAft>
                <a:spcPts val="0"/>
              </a:spcAft>
            </a:pPr>
            <a:r>
              <a:rPr lang="en-GB" sz="2100" b="0" i="0" u="none" strike="noStrike" dirty="0">
                <a:solidFill>
                  <a:schemeClr val="tx1"/>
                </a:solidFill>
                <a:effectLst/>
                <a:latin typeface="Calibri" panose="020F0502020204030204" pitchFamily="34" charset="0"/>
              </a:rPr>
              <a:t> genetic </a:t>
            </a:r>
            <a:r>
              <a:rPr lang="en-GB" sz="2100" b="0" i="0" u="none" strike="noStrike" dirty="0" smtClean="0">
                <a:solidFill>
                  <a:schemeClr val="tx1"/>
                </a:solidFill>
                <a:effectLst/>
                <a:latin typeface="Calibri" panose="020F0502020204030204" pitchFamily="34" charset="0"/>
              </a:rPr>
              <a:t>(family history of atopy)</a:t>
            </a:r>
            <a:endParaRPr lang="en-GB" sz="2100" b="0" i="0" u="none" strike="noStrike" dirty="0">
              <a:solidFill>
                <a:schemeClr val="tx1"/>
              </a:solidFill>
              <a:effectLst/>
              <a:latin typeface="Corbel" panose="020B0503020204020204" pitchFamily="34" charset="0"/>
            </a:endParaRPr>
          </a:p>
          <a:p>
            <a:pPr lvl="1" fontAlgn="base">
              <a:spcAft>
                <a:spcPts val="0"/>
              </a:spcAft>
            </a:pPr>
            <a:r>
              <a:rPr lang="en-GB" sz="2100" b="0" i="0" u="none" strike="noStrike" dirty="0">
                <a:solidFill>
                  <a:schemeClr val="tx1"/>
                </a:solidFill>
                <a:effectLst/>
                <a:latin typeface="Calibri" panose="020F0502020204030204" pitchFamily="34" charset="0"/>
              </a:rPr>
              <a:t> </a:t>
            </a:r>
            <a:r>
              <a:rPr lang="en-GB" sz="2100" b="0" i="0" u="none" strike="noStrike" dirty="0" smtClean="0">
                <a:solidFill>
                  <a:schemeClr val="tx1"/>
                </a:solidFill>
                <a:effectLst/>
                <a:latin typeface="Calibri" panose="020F0502020204030204" pitchFamily="34" charset="0"/>
              </a:rPr>
              <a:t>environmental (tobacco smoke exposure)</a:t>
            </a:r>
            <a:r>
              <a:rPr lang="en-GB" sz="2100" b="0" i="0" u="none" strike="noStrike" dirty="0">
                <a:solidFill>
                  <a:schemeClr val="tx1"/>
                </a:solidFill>
                <a:effectLst/>
                <a:latin typeface="Calibri" panose="020F0502020204030204" pitchFamily="34" charset="0"/>
              </a:rPr>
              <a:t> </a:t>
            </a:r>
            <a:endParaRPr lang="en-GB" sz="2100" b="0" i="0" u="none" strike="noStrike" dirty="0">
              <a:solidFill>
                <a:schemeClr val="tx1"/>
              </a:solidFill>
              <a:effectLst/>
              <a:latin typeface="Corbel" panose="020B0503020204020204" pitchFamily="34" charset="0"/>
            </a:endParaRPr>
          </a:p>
          <a:p>
            <a:pPr lvl="1" fontAlgn="base">
              <a:spcAft>
                <a:spcPts val="0"/>
              </a:spcAft>
            </a:pPr>
            <a:r>
              <a:rPr lang="en-GB" sz="2100" b="0" i="0" u="none" strike="noStrike" dirty="0">
                <a:solidFill>
                  <a:schemeClr val="tx1"/>
                </a:solidFill>
                <a:effectLst/>
                <a:latin typeface="Calibri" panose="020F0502020204030204" pitchFamily="34" charset="0"/>
              </a:rPr>
              <a:t>immunological factors</a:t>
            </a:r>
            <a:r>
              <a:rPr lang="en-GB" sz="2100" b="0" i="0" u="none" strike="noStrike" dirty="0">
                <a:solidFill>
                  <a:srgbClr val="5B4A5B"/>
                </a:solidFill>
                <a:effectLst/>
                <a:latin typeface="Calibri" panose="020F0502020204030204" pitchFamily="34" charset="0"/>
              </a:rPr>
              <a:t> </a:t>
            </a:r>
            <a:endParaRPr lang="en-GB" sz="2100" b="0" i="0" u="none" strike="noStrike" dirty="0">
              <a:solidFill>
                <a:srgbClr val="5B4A5B"/>
              </a:solidFill>
              <a:effectLst/>
              <a:latin typeface="Corbel" panose="020B0503020204020204" pitchFamily="34" charset="0"/>
            </a:endParaRPr>
          </a:p>
          <a:p>
            <a:pPr fontAlgn="base">
              <a:spcAft>
                <a:spcPts val="0"/>
              </a:spcAft>
            </a:pPr>
            <a:r>
              <a:rPr lang="en-GB" sz="2400" b="0" i="0" u="none" strike="noStrike" dirty="0">
                <a:solidFill>
                  <a:schemeClr val="tx1"/>
                </a:solidFill>
                <a:effectLst/>
                <a:latin typeface="Calibri" panose="020F0502020204030204" pitchFamily="34" charset="0"/>
              </a:rPr>
              <a:t>Airflow obstruction is affected by the </a:t>
            </a:r>
            <a:r>
              <a:rPr lang="en-GB" sz="2400" b="0" i="0" u="none" strike="noStrike" dirty="0" err="1">
                <a:solidFill>
                  <a:schemeClr val="tx1"/>
                </a:solidFill>
                <a:effectLst/>
                <a:latin typeface="Calibri" panose="020F0502020204030204" pitchFamily="34" charset="0"/>
              </a:rPr>
              <a:t>caliber</a:t>
            </a:r>
            <a:r>
              <a:rPr lang="en-GB" sz="2400" b="0" i="0" u="none" strike="noStrike" dirty="0">
                <a:solidFill>
                  <a:schemeClr val="tx1"/>
                </a:solidFill>
                <a:effectLst/>
                <a:latin typeface="Calibri" panose="020F0502020204030204" pitchFamily="34" charset="0"/>
              </a:rPr>
              <a:t> of the airway and compliance of the child's lung.</a:t>
            </a:r>
            <a:endParaRPr lang="en-GB" sz="2400" b="0" i="0" u="none" strike="noStrike" dirty="0">
              <a:solidFill>
                <a:schemeClr val="tx1"/>
              </a:solidFill>
              <a:effectLst/>
              <a:latin typeface="Corbel" panose="020B0503020204020204" pitchFamily="34" charset="0"/>
            </a:endParaRPr>
          </a:p>
          <a:p>
            <a:pPr fontAlgn="base">
              <a:spcAft>
                <a:spcPts val="0"/>
              </a:spcAft>
            </a:pPr>
            <a:r>
              <a:rPr lang="en-GB" sz="2400" b="0" i="0" u="none" strike="noStrike" dirty="0">
                <a:solidFill>
                  <a:schemeClr val="tx1"/>
                </a:solidFill>
                <a:effectLst/>
                <a:latin typeface="Calibri" panose="020F0502020204030204" pitchFamily="34" charset="0"/>
              </a:rPr>
              <a:t> Resistance to airflow through the airway is inversely related to the radius of the tube to the power of 4.</a:t>
            </a:r>
            <a:endParaRPr lang="en-GB" sz="2400" b="0" i="0" u="none" strike="noStrike" dirty="0">
              <a:solidFill>
                <a:schemeClr val="tx1"/>
              </a:solidFill>
              <a:effectLst/>
              <a:latin typeface="Corbel" panose="020B0503020204020204" pitchFamily="34" charset="0"/>
            </a:endParaRPr>
          </a:p>
        </p:txBody>
      </p:sp>
    </p:spTree>
    <p:extLst>
      <p:ext uri="{BB962C8B-B14F-4D97-AF65-F5344CB8AC3E}">
        <p14:creationId xmlns:p14="http://schemas.microsoft.com/office/powerpoint/2010/main" val="2534279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38447B-43A6-02F1-638C-6C8CB25D2FCE}"/>
              </a:ext>
            </a:extLst>
          </p:cNvPr>
          <p:cNvSpPr>
            <a:spLocks noGrp="1"/>
          </p:cNvSpPr>
          <p:nvPr>
            <p:ph type="title"/>
          </p:nvPr>
        </p:nvSpPr>
        <p:spPr/>
        <p:txBody>
          <a:bodyPr/>
          <a:lstStyle/>
          <a:p>
            <a:r>
              <a:rPr lang="en-US" dirty="0" smtClean="0"/>
              <a:t>Differential diagnosis</a:t>
            </a:r>
            <a:endParaRPr lang="en-US" dirty="0"/>
          </a:p>
        </p:txBody>
      </p:sp>
      <p:pic>
        <p:nvPicPr>
          <p:cNvPr id="4" name="Picture 4">
            <a:extLst>
              <a:ext uri="{FF2B5EF4-FFF2-40B4-BE49-F238E27FC236}">
                <a16:creationId xmlns="" xmlns:a16="http://schemas.microsoft.com/office/drawing/2014/main" id="{B01C14ED-3C5E-4021-8C67-EE0F48A869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739" y="2101188"/>
            <a:ext cx="10926630" cy="4071011"/>
          </a:xfrm>
        </p:spPr>
      </p:pic>
    </p:spTree>
    <p:extLst>
      <p:ext uri="{BB962C8B-B14F-4D97-AF65-F5344CB8AC3E}">
        <p14:creationId xmlns:p14="http://schemas.microsoft.com/office/powerpoint/2010/main" val="3675441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F5A1EB-69F1-84BE-9F39-BEE4481C8D02}"/>
              </a:ext>
            </a:extLst>
          </p:cNvPr>
          <p:cNvSpPr>
            <a:spLocks noGrp="1"/>
          </p:cNvSpPr>
          <p:nvPr>
            <p:ph type="title"/>
          </p:nvPr>
        </p:nvSpPr>
        <p:spPr>
          <a:xfrm>
            <a:off x="581192" y="702156"/>
            <a:ext cx="11029616" cy="706020"/>
          </a:xfrm>
        </p:spPr>
        <p:txBody>
          <a:bodyPr/>
          <a:lstStyle/>
          <a:p>
            <a:pPr algn="ctr"/>
            <a:r>
              <a:rPr lang="en-GB" dirty="0"/>
              <a:t>I</a:t>
            </a:r>
            <a:r>
              <a:rPr lang="ar-SA" dirty="0"/>
              <a:t>nvestigations </a:t>
            </a:r>
            <a:endParaRPr lang="en-US" dirty="0"/>
          </a:p>
        </p:txBody>
      </p:sp>
      <p:sp>
        <p:nvSpPr>
          <p:cNvPr id="3" name="Content Placeholder 2">
            <a:extLst>
              <a:ext uri="{FF2B5EF4-FFF2-40B4-BE49-F238E27FC236}">
                <a16:creationId xmlns="" xmlns:a16="http://schemas.microsoft.com/office/drawing/2014/main" id="{E4116753-CAF2-D56A-8B4D-EC82750184A3}"/>
              </a:ext>
            </a:extLst>
          </p:cNvPr>
          <p:cNvSpPr>
            <a:spLocks noGrp="1"/>
          </p:cNvSpPr>
          <p:nvPr>
            <p:ph idx="1"/>
          </p:nvPr>
        </p:nvSpPr>
        <p:spPr>
          <a:xfrm>
            <a:off x="581192" y="1408176"/>
            <a:ext cx="11029615" cy="5029200"/>
          </a:xfrm>
        </p:spPr>
        <p:txBody>
          <a:bodyPr>
            <a:noAutofit/>
          </a:bodyPr>
          <a:lstStyle/>
          <a:p>
            <a:pPr rtl="0" fontAlgn="base">
              <a:spcBef>
                <a:spcPts val="400"/>
              </a:spcBef>
              <a:spcAft>
                <a:spcPts val="0"/>
              </a:spcAft>
            </a:pPr>
            <a:r>
              <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Wheeze is often clinically diagnosed as requiring </a:t>
            </a:r>
            <a:r>
              <a:rPr lang="en-GB" sz="2000"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no further tests</a:t>
            </a:r>
            <a:r>
              <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but patients who continue to have </a:t>
            </a:r>
            <a:r>
              <a:rPr lang="en-GB" sz="2000"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recurrent or persistent wheeze should be investigated </a:t>
            </a:r>
          </a:p>
          <a:p>
            <a:pPr rtl="0" fontAlgn="base">
              <a:spcBef>
                <a:spcPts val="400"/>
              </a:spcBef>
              <a:spcAft>
                <a:spcPts val="0"/>
              </a:spcAft>
            </a:pPr>
            <a:r>
              <a:rPr lang="en-GB" sz="2000"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chest X-rays</a:t>
            </a:r>
            <a:r>
              <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which are mainly used to identify </a:t>
            </a:r>
            <a:r>
              <a:rPr lang="en-GB" sz="2000"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structural anomalies </a:t>
            </a:r>
            <a:r>
              <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or other underlying conditions, such as foreign body aspirations . </a:t>
            </a:r>
          </a:p>
          <a:p>
            <a:pPr rtl="0" fontAlgn="base">
              <a:spcBef>
                <a:spcPts val="400"/>
              </a:spcBef>
              <a:spcAft>
                <a:spcPts val="0"/>
              </a:spcAft>
            </a:pPr>
            <a:r>
              <a:rPr lang="en-GB" sz="2000"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A chest CT </a:t>
            </a:r>
            <a:r>
              <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scan can be used to determine whether persistent </a:t>
            </a:r>
            <a:r>
              <a:rPr lang="en-GB" sz="2000"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abnormal chest X-ray results or symptoms persist despite therapies . </a:t>
            </a:r>
          </a:p>
          <a:p>
            <a:pPr rtl="0" fontAlgn="base">
              <a:spcBef>
                <a:spcPts val="400"/>
              </a:spcBef>
              <a:spcAft>
                <a:spcPts val="0"/>
              </a:spcAft>
            </a:pPr>
            <a:r>
              <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In </a:t>
            </a:r>
            <a:r>
              <a:rPr lang="en-GB" sz="2000"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atopic patients</a:t>
            </a:r>
            <a:r>
              <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 </a:t>
            </a:r>
            <a:r>
              <a:rPr lang="en-GB" sz="2000"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full blood count</a:t>
            </a:r>
            <a:r>
              <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could be helpful for diagnosing eosinophilia</a:t>
            </a:r>
            <a:r>
              <a:rPr lang="en-GB" sz="2000"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allergy </a:t>
            </a:r>
            <a:r>
              <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skin test, </a:t>
            </a:r>
            <a:r>
              <a:rPr lang="en-GB" sz="2000" strike="noStrike"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IgE</a:t>
            </a:r>
            <a:r>
              <a:rPr lang="en-GB" sz="2000"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levels </a:t>
            </a:r>
            <a:endParaRPr lang="en-GB" sz="2000"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fontAlgn="base">
              <a:spcBef>
                <a:spcPts val="400"/>
              </a:spcBef>
              <a:spcAft>
                <a:spcPts val="0"/>
              </a:spcAft>
            </a:pP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immunoglobulin </a:t>
            </a: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assay and immune work up if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immune deficiency suspected</a:t>
            </a:r>
            <a:endParaRPr lang="en-GB" sz="2000"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400"/>
              </a:spcBef>
              <a:spcAft>
                <a:spcPts val="0"/>
              </a:spcAft>
            </a:pPr>
            <a:r>
              <a:rPr lang="en-GB" sz="2000"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Barium swallow / </a:t>
            </a:r>
            <a:r>
              <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meal </a:t>
            </a:r>
            <a:r>
              <a:rPr lang="en-GB" sz="2000"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(in GI fistula or reflux)</a:t>
            </a:r>
            <a:endParaRPr lang="en-GB" sz="2000"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400"/>
              </a:spcBef>
              <a:spcAft>
                <a:spcPts val="0"/>
              </a:spcAft>
            </a:pP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Sweat chloride </a:t>
            </a: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test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(in Cystic fibrosis)</a:t>
            </a:r>
            <a:endParaRPr lang="en-GB" sz="2000"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400"/>
              </a:spcBef>
              <a:spcAft>
                <a:spcPts val="0"/>
              </a:spcAft>
            </a:pPr>
            <a:r>
              <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Bronchoscopy </a:t>
            </a:r>
            <a:r>
              <a:rPr lang="en-GB" sz="2000"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(in unexplained or foreign body)</a:t>
            </a:r>
            <a:endParaRPr lang="en-GB" sz="2000"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4171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D07B8B-533B-C579-8EA1-82D2E494A104}"/>
              </a:ext>
            </a:extLst>
          </p:cNvPr>
          <p:cNvSpPr>
            <a:spLocks noGrp="1"/>
          </p:cNvSpPr>
          <p:nvPr>
            <p:ph type="title"/>
          </p:nvPr>
        </p:nvSpPr>
        <p:spPr>
          <a:xfrm>
            <a:off x="581192" y="702156"/>
            <a:ext cx="11029616" cy="852324"/>
          </a:xfrm>
        </p:spPr>
        <p:txBody>
          <a:bodyPr/>
          <a:lstStyle/>
          <a:p>
            <a:pPr algn="ctr"/>
            <a:r>
              <a:rPr lang="en-GB" dirty="0"/>
              <a:t>T</a:t>
            </a:r>
            <a:r>
              <a:rPr lang="ar-SA" dirty="0"/>
              <a:t>reatment </a:t>
            </a:r>
            <a:endParaRPr lang="en-US" dirty="0"/>
          </a:p>
        </p:txBody>
      </p:sp>
      <p:sp>
        <p:nvSpPr>
          <p:cNvPr id="3" name="Content Placeholder 2">
            <a:extLst>
              <a:ext uri="{FF2B5EF4-FFF2-40B4-BE49-F238E27FC236}">
                <a16:creationId xmlns="" xmlns:a16="http://schemas.microsoft.com/office/drawing/2014/main" id="{CECE1316-6B59-BD14-71FF-849D0FF63F46}"/>
              </a:ext>
            </a:extLst>
          </p:cNvPr>
          <p:cNvSpPr>
            <a:spLocks noGrp="1"/>
          </p:cNvSpPr>
          <p:nvPr>
            <p:ph idx="1"/>
          </p:nvPr>
        </p:nvSpPr>
        <p:spPr>
          <a:xfrm>
            <a:off x="838200" y="1690688"/>
            <a:ext cx="10515600" cy="4518088"/>
          </a:xfrm>
        </p:spPr>
        <p:txBody>
          <a:bodyPr>
            <a:normAutofit fontScale="92500" lnSpcReduction="10000"/>
          </a:bodyPr>
          <a:lstStyle/>
          <a:p>
            <a:pPr rtl="0" fontAlgn="base"/>
            <a:r>
              <a:rPr lang="en-GB" sz="2400" b="1" i="0" u="none" strike="noStrike" dirty="0" smtClean="0">
                <a:solidFill>
                  <a:srgbClr val="5B4A5B"/>
                </a:solidFill>
                <a:effectLst/>
                <a:latin typeface="Calibri" panose="020F0502020204030204" pitchFamily="34" charset="0"/>
              </a:rPr>
              <a:t>Bronchodilators (Short-acting b2-agonists</a:t>
            </a:r>
            <a:r>
              <a:rPr lang="en-GB" sz="2400" b="1" i="0" u="none" strike="noStrike" dirty="0" smtClean="0">
                <a:solidFill>
                  <a:srgbClr val="FF0000"/>
                </a:solidFill>
                <a:effectLst/>
                <a:latin typeface="Calibri" panose="020F0502020204030204" pitchFamily="34" charset="0"/>
              </a:rPr>
              <a:t>)(salbutamol</a:t>
            </a:r>
            <a:r>
              <a:rPr lang="en-GB" sz="2400" b="1" i="0" u="none" strike="noStrike" dirty="0" smtClean="0">
                <a:solidFill>
                  <a:srgbClr val="5B4A5B"/>
                </a:solidFill>
                <a:effectLst/>
                <a:latin typeface="Calibri" panose="020F0502020204030204" pitchFamily="34" charset="0"/>
              </a:rPr>
              <a:t>) </a:t>
            </a:r>
            <a:r>
              <a:rPr lang="en-GB" sz="2400" b="0" i="0" u="none" strike="noStrike" dirty="0" smtClean="0">
                <a:solidFill>
                  <a:srgbClr val="5B4A5B"/>
                </a:solidFill>
                <a:effectLst/>
                <a:latin typeface="Calibri" panose="020F0502020204030204" pitchFamily="34" charset="0"/>
              </a:rPr>
              <a:t>:</a:t>
            </a:r>
            <a:r>
              <a:rPr lang="en-GB" sz="2400" b="1" dirty="0">
                <a:solidFill>
                  <a:srgbClr val="5B4A5B"/>
                </a:solidFill>
                <a:latin typeface="Corbel" panose="020B0503020204020204" pitchFamily="34" charset="0"/>
              </a:rPr>
              <a:t> </a:t>
            </a:r>
            <a:r>
              <a:rPr lang="en-GB" sz="2400" b="0" i="0" u="none" strike="noStrike" dirty="0" smtClean="0">
                <a:solidFill>
                  <a:srgbClr val="5B4A5B"/>
                </a:solidFill>
                <a:effectLst/>
                <a:latin typeface="Calibri" panose="020F0502020204030204" pitchFamily="34" charset="0"/>
              </a:rPr>
              <a:t>are </a:t>
            </a:r>
            <a:r>
              <a:rPr lang="en-GB" sz="2400" b="0" i="0" u="none" strike="noStrike" dirty="0">
                <a:solidFill>
                  <a:srgbClr val="5B4A5B"/>
                </a:solidFill>
                <a:effectLst/>
                <a:latin typeface="Calibri" panose="020F0502020204030204" pitchFamily="34" charset="0"/>
              </a:rPr>
              <a:t>the most popular and most commonly used first-line bronchodilators used to treat acute symptoms including wheeze, cough, and shortness of breath. </a:t>
            </a:r>
            <a:endParaRPr lang="en-GB" sz="2000" dirty="0">
              <a:effectLst/>
            </a:endParaRPr>
          </a:p>
          <a:p>
            <a:pPr rtl="0"/>
            <a:r>
              <a:rPr lang="en-GB" sz="2400" b="1" i="0" u="none" strike="noStrike" dirty="0" smtClean="0">
                <a:solidFill>
                  <a:srgbClr val="5B4A5B"/>
                </a:solidFill>
                <a:effectLst/>
                <a:latin typeface="Calibri" panose="020F0502020204030204" pitchFamily="34" charset="0"/>
              </a:rPr>
              <a:t>Inhaled </a:t>
            </a:r>
            <a:r>
              <a:rPr lang="en-GB" sz="2400" b="1" i="0" u="none" strike="noStrike" dirty="0">
                <a:solidFill>
                  <a:srgbClr val="5B4A5B"/>
                </a:solidFill>
                <a:effectLst/>
                <a:latin typeface="Calibri" panose="020F0502020204030204" pitchFamily="34" charset="0"/>
              </a:rPr>
              <a:t>steroids </a:t>
            </a:r>
            <a:r>
              <a:rPr lang="en-GB" sz="2400" b="0" i="0" u="none" strike="noStrike" dirty="0">
                <a:solidFill>
                  <a:srgbClr val="5B4A5B"/>
                </a:solidFill>
                <a:effectLst/>
                <a:latin typeface="Calibri" panose="020F0502020204030204" pitchFamily="34" charset="0"/>
              </a:rPr>
              <a:t>can be used in recurrent wheeze in the presence of positive indicators with careful monitoring of efficacy. </a:t>
            </a:r>
            <a:r>
              <a:rPr lang="en-GB" sz="2400" b="0" i="0" u="none" strike="noStrike" dirty="0">
                <a:solidFill>
                  <a:srgbClr val="FF0000"/>
                </a:solidFill>
                <a:effectLst/>
                <a:latin typeface="Calibri" panose="020F0502020204030204" pitchFamily="34" charset="0"/>
              </a:rPr>
              <a:t>This treatment is effective in persistent and late-onset wheezing, but it is not as effective in transient wheezing</a:t>
            </a:r>
            <a:r>
              <a:rPr lang="en-GB" sz="2400" b="0" i="0" u="none" strike="noStrike" dirty="0">
                <a:solidFill>
                  <a:srgbClr val="5B4A5B"/>
                </a:solidFill>
                <a:effectLst/>
                <a:latin typeface="Calibri" panose="020F0502020204030204" pitchFamily="34" charset="0"/>
              </a:rPr>
              <a:t>.</a:t>
            </a:r>
            <a:r>
              <a:rPr lang="en-GB" sz="2400" b="0" i="0" u="none" strike="noStrike" dirty="0">
                <a:solidFill>
                  <a:srgbClr val="FF0000"/>
                </a:solidFill>
                <a:effectLst/>
                <a:latin typeface="Calibri" panose="020F0502020204030204" pitchFamily="34" charset="0"/>
              </a:rPr>
              <a:t> </a:t>
            </a:r>
            <a:r>
              <a:rPr lang="en-GB" sz="2400" b="0" i="0" u="none" strike="noStrike" dirty="0" smtClean="0">
                <a:solidFill>
                  <a:srgbClr val="FF0000"/>
                </a:solidFill>
                <a:effectLst/>
                <a:latin typeface="Calibri" panose="020F0502020204030204" pitchFamily="34" charset="0"/>
              </a:rPr>
              <a:t>(therapeutic trial if </a:t>
            </a:r>
            <a:r>
              <a:rPr lang="en-GB" sz="2400" b="0" i="0" u="none" strike="noStrike" dirty="0" err="1" smtClean="0">
                <a:solidFill>
                  <a:srgbClr val="FF0000"/>
                </a:solidFill>
                <a:effectLst/>
                <a:latin typeface="Calibri" panose="020F0502020204030204" pitchFamily="34" charset="0"/>
              </a:rPr>
              <a:t>improved,suggest</a:t>
            </a:r>
            <a:r>
              <a:rPr lang="en-GB" sz="2400" b="0" i="0" u="none" strike="noStrike" dirty="0" smtClean="0">
                <a:solidFill>
                  <a:srgbClr val="FF0000"/>
                </a:solidFill>
                <a:effectLst/>
                <a:latin typeface="Calibri" panose="020F0502020204030204" pitchFamily="34" charset="0"/>
              </a:rPr>
              <a:t> asthma )</a:t>
            </a:r>
            <a:endParaRPr lang="en-GB" sz="2000" dirty="0">
              <a:solidFill>
                <a:srgbClr val="FF0000"/>
              </a:solidFill>
              <a:effectLst/>
            </a:endParaRPr>
          </a:p>
          <a:p>
            <a:pPr rtl="0"/>
            <a:r>
              <a:rPr lang="en-GB" sz="2400" b="1" i="0" u="none" strike="noStrike" dirty="0" smtClean="0">
                <a:solidFill>
                  <a:srgbClr val="5B4A5B"/>
                </a:solidFill>
                <a:effectLst/>
                <a:latin typeface="Calibri" panose="020F0502020204030204" pitchFamily="34" charset="0"/>
              </a:rPr>
              <a:t>Systemic </a:t>
            </a:r>
            <a:r>
              <a:rPr lang="en-GB" sz="2400" b="1" i="0" u="none" strike="noStrike" dirty="0" smtClean="0">
                <a:solidFill>
                  <a:srgbClr val="5B4A5B"/>
                </a:solidFill>
                <a:effectLst/>
                <a:latin typeface="Calibri" panose="020F0502020204030204" pitchFamily="34" charset="0"/>
              </a:rPr>
              <a:t>steroids</a:t>
            </a:r>
            <a:r>
              <a:rPr lang="en-GB" sz="2400" b="1" i="0" u="none" strike="noStrike" dirty="0" smtClean="0">
                <a:solidFill>
                  <a:srgbClr val="FF0000"/>
                </a:solidFill>
                <a:effectLst/>
                <a:latin typeface="Calibri" panose="020F0502020204030204" pitchFamily="34" charset="0"/>
              </a:rPr>
              <a:t>( for airway inflammation</a:t>
            </a:r>
            <a:r>
              <a:rPr lang="en-GB" sz="2400" b="1" i="0" u="none" strike="noStrike" dirty="0" smtClean="0">
                <a:solidFill>
                  <a:srgbClr val="5B4A5B"/>
                </a:solidFill>
                <a:effectLst/>
                <a:latin typeface="Calibri" panose="020F0502020204030204" pitchFamily="34" charset="0"/>
              </a:rPr>
              <a:t>):</a:t>
            </a:r>
            <a:r>
              <a:rPr lang="en-GB" sz="2400" b="0" i="0" u="none" strike="noStrike" dirty="0" smtClean="0">
                <a:solidFill>
                  <a:srgbClr val="5B4A5B"/>
                </a:solidFill>
                <a:effectLst/>
                <a:latin typeface="Calibri" panose="020F0502020204030204" pitchFamily="34" charset="0"/>
              </a:rPr>
              <a:t> </a:t>
            </a:r>
            <a:r>
              <a:rPr lang="en-GB" sz="2400" b="0" i="0" u="none" strike="noStrike" dirty="0">
                <a:solidFill>
                  <a:srgbClr val="5B4A5B"/>
                </a:solidFill>
                <a:effectLst/>
                <a:latin typeface="Calibri" panose="020F0502020204030204" pitchFamily="34" charset="0"/>
              </a:rPr>
              <a:t>can be used </a:t>
            </a:r>
            <a:r>
              <a:rPr lang="en-GB" sz="2400" b="0" i="0" u="none" strike="noStrike" dirty="0" smtClean="0">
                <a:solidFill>
                  <a:srgbClr val="5B4A5B"/>
                </a:solidFill>
                <a:effectLst/>
                <a:latin typeface="Calibri" panose="020F0502020204030204" pitchFamily="34" charset="0"/>
              </a:rPr>
              <a:t>in acute wheezy episodes, often effective, but should not be repeated frequently to avoid side effects</a:t>
            </a:r>
            <a:endParaRPr lang="en-GB" sz="2000" dirty="0">
              <a:effectLst/>
            </a:endParaRPr>
          </a:p>
          <a:p>
            <a:pPr rtl="0"/>
            <a:r>
              <a:rPr lang="en-GB" sz="2400" b="1" i="0" u="none" strike="noStrike" dirty="0" err="1" smtClean="0">
                <a:solidFill>
                  <a:srgbClr val="5B4A5B"/>
                </a:solidFill>
                <a:effectLst/>
                <a:latin typeface="Calibri" panose="020F0502020204030204" pitchFamily="34" charset="0"/>
              </a:rPr>
              <a:t>Antileukotrienes</a:t>
            </a:r>
            <a:r>
              <a:rPr lang="en-GB" sz="2400" b="1" i="0" u="none" strike="noStrike" dirty="0" smtClean="0">
                <a:solidFill>
                  <a:srgbClr val="5B4A5B"/>
                </a:solidFill>
                <a:effectLst/>
                <a:latin typeface="Calibri" panose="020F0502020204030204" pitchFamily="34" charset="0"/>
              </a:rPr>
              <a:t> (</a:t>
            </a:r>
            <a:r>
              <a:rPr lang="en-GB" sz="2400" b="1" i="0" u="none" strike="noStrike" dirty="0" err="1" smtClean="0">
                <a:solidFill>
                  <a:srgbClr val="5B4A5B"/>
                </a:solidFill>
                <a:effectLst/>
                <a:latin typeface="Calibri" panose="020F0502020204030204" pitchFamily="34" charset="0"/>
              </a:rPr>
              <a:t>Montelukast</a:t>
            </a:r>
            <a:r>
              <a:rPr lang="en-GB" sz="2400" b="1" dirty="0" smtClean="0">
                <a:solidFill>
                  <a:srgbClr val="5B4A5B"/>
                </a:solidFill>
                <a:latin typeface="Calibri" panose="020F0502020204030204" pitchFamily="34" charset="0"/>
              </a:rPr>
              <a:t>) (</a:t>
            </a:r>
            <a:r>
              <a:rPr lang="en-GB" sz="2400" b="1" dirty="0" smtClean="0">
                <a:solidFill>
                  <a:srgbClr val="FF0000"/>
                </a:solidFill>
                <a:latin typeface="Calibri" panose="020F0502020204030204" pitchFamily="34" charset="0"/>
              </a:rPr>
              <a:t>effective in less than 5Ys, in viral cause</a:t>
            </a:r>
            <a:r>
              <a:rPr lang="en-GB" sz="2400" b="1" dirty="0" smtClean="0">
                <a:solidFill>
                  <a:srgbClr val="5B4A5B"/>
                </a:solidFill>
                <a:latin typeface="Calibri" panose="020F0502020204030204" pitchFamily="34" charset="0"/>
              </a:rPr>
              <a:t>)</a:t>
            </a:r>
            <a:r>
              <a:rPr lang="en-GB" sz="2400" b="1" i="0" u="none" strike="noStrike" dirty="0" smtClean="0">
                <a:solidFill>
                  <a:srgbClr val="5B4A5B"/>
                </a:solidFill>
                <a:effectLst/>
                <a:latin typeface="Calibri" panose="020F0502020204030204" pitchFamily="34" charset="0"/>
              </a:rPr>
              <a:t> </a:t>
            </a:r>
            <a:r>
              <a:rPr lang="en-GB" sz="2400" b="0" i="0" u="none" strike="noStrike" dirty="0">
                <a:solidFill>
                  <a:srgbClr val="5B4A5B"/>
                </a:solidFill>
                <a:effectLst/>
                <a:latin typeface="Calibri" panose="020F0502020204030204" pitchFamily="34" charset="0"/>
              </a:rPr>
              <a:t>: </a:t>
            </a:r>
            <a:r>
              <a:rPr lang="en-GB" sz="2400" b="0" i="0" u="none" strike="noStrike" dirty="0" smtClean="0">
                <a:solidFill>
                  <a:srgbClr val="5B4A5B"/>
                </a:solidFill>
                <a:effectLst/>
                <a:latin typeface="Calibri" panose="020F0502020204030204" pitchFamily="34" charset="0"/>
              </a:rPr>
              <a:t>may be effective </a:t>
            </a:r>
            <a:r>
              <a:rPr lang="en-GB" sz="2400" b="0" i="0" u="none" strike="noStrike" dirty="0">
                <a:solidFill>
                  <a:srgbClr val="5B4A5B"/>
                </a:solidFill>
                <a:effectLst/>
                <a:latin typeface="Calibri" panose="020F0502020204030204" pitchFamily="34" charset="0"/>
              </a:rPr>
              <a:t>in treating </a:t>
            </a:r>
            <a:r>
              <a:rPr lang="en-GB" sz="2400" b="0" i="0" u="none" strike="noStrike" dirty="0" smtClean="0">
                <a:solidFill>
                  <a:srgbClr val="5B4A5B"/>
                </a:solidFill>
                <a:effectLst/>
                <a:latin typeface="Calibri" panose="020F0502020204030204" pitchFamily="34" charset="0"/>
              </a:rPr>
              <a:t>viral wheezing, less in multi-trigger wheeze, generally safe</a:t>
            </a:r>
            <a:endParaRPr lang="en-GB" sz="2000" dirty="0">
              <a:effectLst/>
            </a:endParaRPr>
          </a:p>
        </p:txBody>
      </p:sp>
    </p:spTree>
    <p:extLst>
      <p:ext uri="{BB962C8B-B14F-4D97-AF65-F5344CB8AC3E}">
        <p14:creationId xmlns:p14="http://schemas.microsoft.com/office/powerpoint/2010/main" val="379508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734806-F786-9AD8-F4FF-AC599E7AF9E8}"/>
              </a:ext>
            </a:extLst>
          </p:cNvPr>
          <p:cNvSpPr>
            <a:spLocks noGrp="1"/>
          </p:cNvSpPr>
          <p:nvPr>
            <p:ph type="title"/>
          </p:nvPr>
        </p:nvSpPr>
        <p:spPr>
          <a:xfrm>
            <a:off x="581192" y="702156"/>
            <a:ext cx="11029616" cy="733452"/>
          </a:xfrm>
        </p:spPr>
        <p:txBody>
          <a:bodyPr/>
          <a:lstStyle/>
          <a:p>
            <a:pPr algn="ctr"/>
            <a:r>
              <a:rPr lang="en-GB" dirty="0"/>
              <a:t>Risk factors for severe disease </a:t>
            </a:r>
            <a:endParaRPr lang="en-US" dirty="0"/>
          </a:p>
        </p:txBody>
      </p:sp>
      <p:sp>
        <p:nvSpPr>
          <p:cNvPr id="3" name="Content Placeholder 2">
            <a:extLst>
              <a:ext uri="{FF2B5EF4-FFF2-40B4-BE49-F238E27FC236}">
                <a16:creationId xmlns="" xmlns:a16="http://schemas.microsoft.com/office/drawing/2014/main" id="{0F28D111-B046-C287-4261-36B3915D6FC5}"/>
              </a:ext>
            </a:extLst>
          </p:cNvPr>
          <p:cNvSpPr>
            <a:spLocks noGrp="1"/>
          </p:cNvSpPr>
          <p:nvPr>
            <p:ph idx="1"/>
          </p:nvPr>
        </p:nvSpPr>
        <p:spPr/>
        <p:txBody>
          <a:bodyPr>
            <a:noAutofit/>
          </a:bodyPr>
          <a:lstStyle/>
          <a:p>
            <a:r>
              <a:rPr lang="en-GB" sz="2400" dirty="0"/>
              <a:t>Age less </a:t>
            </a:r>
            <a:r>
              <a:rPr lang="en-GB" sz="2400" b="1" dirty="0">
                <a:solidFill>
                  <a:srgbClr val="FF0000"/>
                </a:solidFill>
              </a:rPr>
              <a:t>than 3 months </a:t>
            </a:r>
            <a:r>
              <a:rPr lang="en-GB" sz="2400" dirty="0"/>
              <a:t>
Low birth weight, particularly </a:t>
            </a:r>
            <a:r>
              <a:rPr lang="en-GB" sz="2400" b="1" dirty="0">
                <a:solidFill>
                  <a:srgbClr val="FF0000"/>
                </a:solidFill>
              </a:rPr>
              <a:t>premature infants</a:t>
            </a:r>
            <a:r>
              <a:rPr lang="en-GB" sz="2400" dirty="0"/>
              <a:t> 
Lower socioeconomic group </a:t>
            </a:r>
          </a:p>
          <a:p>
            <a:r>
              <a:rPr lang="en-GB" sz="2400" dirty="0" smtClean="0"/>
              <a:t>childcare </a:t>
            </a:r>
            <a:r>
              <a:rPr lang="en-GB" sz="2400" dirty="0" err="1"/>
              <a:t>center</a:t>
            </a:r>
            <a:r>
              <a:rPr lang="en-GB" sz="2400" dirty="0"/>
              <a:t> attendance 
</a:t>
            </a:r>
            <a:r>
              <a:rPr lang="en-GB" sz="2400" b="1" dirty="0">
                <a:solidFill>
                  <a:srgbClr val="FF0000"/>
                </a:solidFill>
              </a:rPr>
              <a:t>Parental </a:t>
            </a:r>
            <a:r>
              <a:rPr lang="en-GB" sz="2400" b="1" dirty="0" smtClean="0">
                <a:solidFill>
                  <a:srgbClr val="FF0000"/>
                </a:solidFill>
              </a:rPr>
              <a:t>smoking( smoke outside home!)</a:t>
            </a:r>
            <a:r>
              <a:rPr lang="en-GB" sz="2400" dirty="0"/>
              <a:t>
Chronic lung disease, particularly bronchopulmonary dysplasia
Hemodynamically significant congenital heart disease (CHD) 
Congenital or acquired immune deficiency diseases
Airway anomalies</a:t>
            </a:r>
            <a:endParaRPr lang="en-US" sz="2400" dirty="0"/>
          </a:p>
        </p:txBody>
      </p:sp>
    </p:spTree>
    <p:extLst>
      <p:ext uri="{BB962C8B-B14F-4D97-AF65-F5344CB8AC3E}">
        <p14:creationId xmlns:p14="http://schemas.microsoft.com/office/powerpoint/2010/main" val="3585516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003122F-D475-06D9-FA0C-B48C8B3ACC92}"/>
              </a:ext>
            </a:extLst>
          </p:cNvPr>
          <p:cNvSpPr>
            <a:spLocks noGrp="1"/>
          </p:cNvSpPr>
          <p:nvPr>
            <p:ph idx="1"/>
          </p:nvPr>
        </p:nvSpPr>
        <p:spPr/>
        <p:txBody>
          <a:bodyPr>
            <a:noAutofit/>
          </a:bodyPr>
          <a:lstStyle/>
          <a:p>
            <a:pPr rtl="0"/>
            <a:r>
              <a:rPr lang="en-GB" sz="2400" b="1" i="0" u="sng" dirty="0">
                <a:solidFill>
                  <a:srgbClr val="5B4A5B"/>
                </a:solidFill>
                <a:effectLst/>
                <a:latin typeface="Calibri" panose="020F0502020204030204" pitchFamily="34" charset="0"/>
              </a:rPr>
              <a:t>Other medications  </a:t>
            </a:r>
            <a:endParaRPr lang="en-GB" sz="2000" dirty="0">
              <a:effectLst/>
            </a:endParaRPr>
          </a:p>
          <a:p>
            <a:pPr rtl="0"/>
            <a:r>
              <a:rPr lang="en-GB" sz="2400" b="1" i="0" u="none" strike="noStrike" dirty="0" smtClean="0">
                <a:solidFill>
                  <a:srgbClr val="5B4A5B"/>
                </a:solidFill>
                <a:effectLst/>
                <a:latin typeface="Calibri" panose="020F0502020204030204" pitchFamily="34" charset="0"/>
              </a:rPr>
              <a:t>Antibiotics </a:t>
            </a:r>
            <a:r>
              <a:rPr lang="en-GB" sz="2400" b="1" i="0" u="none" strike="noStrike" dirty="0">
                <a:solidFill>
                  <a:srgbClr val="5B4A5B"/>
                </a:solidFill>
                <a:effectLst/>
                <a:latin typeface="Calibri" panose="020F0502020204030204" pitchFamily="34" charset="0"/>
              </a:rPr>
              <a:t>:  </a:t>
            </a:r>
            <a:r>
              <a:rPr lang="en-GB" sz="2400" b="0" i="0" u="none" strike="noStrike" dirty="0">
                <a:solidFill>
                  <a:srgbClr val="FF0000"/>
                </a:solidFill>
                <a:effectLst/>
                <a:latin typeface="Calibri" panose="020F0502020204030204" pitchFamily="34" charset="0"/>
              </a:rPr>
              <a:t>There is no justification </a:t>
            </a:r>
            <a:r>
              <a:rPr lang="en-GB" sz="2400" b="0" i="0" u="none" strike="noStrike" dirty="0">
                <a:solidFill>
                  <a:srgbClr val="5B4A5B"/>
                </a:solidFill>
                <a:effectLst/>
                <a:latin typeface="Calibri" panose="020F0502020204030204" pitchFamily="34" charset="0"/>
              </a:rPr>
              <a:t>for the routine use of antibiotics because viruses are the main causes of infections of the respiratory tract</a:t>
            </a:r>
            <a:r>
              <a:rPr lang="en-GB" sz="2400" b="0" i="0" u="none" strike="noStrike" dirty="0" smtClean="0">
                <a:solidFill>
                  <a:srgbClr val="5B4A5B"/>
                </a:solidFill>
                <a:effectLst/>
                <a:latin typeface="Calibri" panose="020F0502020204030204" pitchFamily="34" charset="0"/>
              </a:rPr>
              <a:t>.</a:t>
            </a:r>
            <a:endParaRPr lang="en-GB" sz="2400" b="1" i="0" u="none" strike="noStrike" dirty="0">
              <a:solidFill>
                <a:srgbClr val="5B4A5B"/>
              </a:solidFill>
              <a:effectLst/>
              <a:latin typeface="Corbel" panose="020B0503020204020204" pitchFamily="34" charset="0"/>
            </a:endParaRPr>
          </a:p>
          <a:p>
            <a:pPr rtl="0" fontAlgn="base"/>
            <a:r>
              <a:rPr lang="en-GB" sz="2400" b="1" i="0" u="none" strike="noStrike" dirty="0" smtClean="0">
                <a:solidFill>
                  <a:srgbClr val="5B4A5B"/>
                </a:solidFill>
                <a:effectLst/>
                <a:latin typeface="Calibri" panose="020F0502020204030204" pitchFamily="34" charset="0"/>
              </a:rPr>
              <a:t>Antihistamines:</a:t>
            </a:r>
            <a:r>
              <a:rPr lang="en-GB" sz="2400" b="1" i="0" u="none" strike="noStrike" dirty="0">
                <a:solidFill>
                  <a:srgbClr val="5B4A5B"/>
                </a:solidFill>
                <a:effectLst/>
                <a:latin typeface="Calibri" panose="020F0502020204030204" pitchFamily="34" charset="0"/>
              </a:rPr>
              <a:t> </a:t>
            </a:r>
            <a:r>
              <a:rPr lang="en-GB" sz="2400" i="0" u="none" strike="noStrike" dirty="0" smtClean="0">
                <a:solidFill>
                  <a:srgbClr val="FF0000"/>
                </a:solidFill>
                <a:effectLst/>
                <a:latin typeface="Calibri" panose="020F0502020204030204" pitchFamily="34" charset="0"/>
              </a:rPr>
              <a:t>no role in </a:t>
            </a:r>
            <a:r>
              <a:rPr lang="en-GB" sz="2400" i="0" u="none" strike="noStrike" dirty="0" smtClean="0">
                <a:solidFill>
                  <a:srgbClr val="5B4A5B"/>
                </a:solidFill>
                <a:effectLst/>
                <a:latin typeface="Calibri" panose="020F0502020204030204" pitchFamily="34" charset="0"/>
              </a:rPr>
              <a:t>treating wheezing, few old studies </a:t>
            </a:r>
            <a:r>
              <a:rPr lang="en-GB" sz="2400" b="0" i="0" u="none" strike="noStrike" dirty="0">
                <a:solidFill>
                  <a:srgbClr val="5B4A5B"/>
                </a:solidFill>
                <a:effectLst/>
                <a:latin typeface="Calibri" panose="020F0502020204030204" pitchFamily="34" charset="0"/>
              </a:rPr>
              <a:t>concluded that preschool  </a:t>
            </a:r>
            <a:r>
              <a:rPr lang="en-GB" sz="2400" b="0" i="0" u="none" strike="noStrike" dirty="0" smtClean="0">
                <a:solidFill>
                  <a:srgbClr val="5B4A5B"/>
                </a:solidFill>
                <a:effectLst/>
                <a:latin typeface="Calibri" panose="020F0502020204030204" pitchFamily="34" charset="0"/>
              </a:rPr>
              <a:t>wheezy children </a:t>
            </a:r>
            <a:r>
              <a:rPr lang="en-GB" sz="2400" b="0" i="0" u="none" strike="noStrike" dirty="0">
                <a:solidFill>
                  <a:srgbClr val="5B4A5B"/>
                </a:solidFill>
                <a:effectLst/>
                <a:latin typeface="Calibri" panose="020F0502020204030204" pitchFamily="34" charset="0"/>
              </a:rPr>
              <a:t>treated with </a:t>
            </a:r>
            <a:r>
              <a:rPr lang="en-GB" sz="2400" b="0" i="0" u="none" strike="noStrike" dirty="0" err="1" smtClean="0">
                <a:solidFill>
                  <a:srgbClr val="5B4A5B"/>
                </a:solidFill>
                <a:effectLst/>
                <a:latin typeface="Calibri" panose="020F0502020204030204" pitchFamily="34" charset="0"/>
              </a:rPr>
              <a:t>ketotifen</a:t>
            </a:r>
            <a:r>
              <a:rPr lang="en-GB" sz="2400" b="0" i="0" u="none" strike="noStrike" dirty="0" smtClean="0">
                <a:solidFill>
                  <a:srgbClr val="5B4A5B"/>
                </a:solidFill>
                <a:effectLst/>
                <a:latin typeface="Calibri" panose="020F0502020204030204" pitchFamily="34" charset="0"/>
              </a:rPr>
              <a:t> may benefit, but none of well-recognized and respected guidelines consider this treatment</a:t>
            </a:r>
            <a:r>
              <a:rPr lang="en-GB" sz="2000" dirty="0"/>
              <a:t/>
            </a:r>
            <a:br>
              <a:rPr lang="en-GB" sz="2000" dirty="0"/>
            </a:br>
            <a:endParaRPr lang="en-US" sz="2000" dirty="0"/>
          </a:p>
        </p:txBody>
      </p:sp>
    </p:spTree>
    <p:extLst>
      <p:ext uri="{BB962C8B-B14F-4D97-AF65-F5344CB8AC3E}">
        <p14:creationId xmlns:p14="http://schemas.microsoft.com/office/powerpoint/2010/main" val="902850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prognosis</a:t>
            </a:r>
            <a:endParaRPr lang="en-US" b="1" dirty="0">
              <a:solidFill>
                <a:srgbClr val="FF0000"/>
              </a:solidFill>
            </a:endParaRPr>
          </a:p>
        </p:txBody>
      </p:sp>
      <p:pic>
        <p:nvPicPr>
          <p:cNvPr id="4" name="Content Placeholder 3" descr="asthma patter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4936" y="2007329"/>
            <a:ext cx="7025640" cy="446976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203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050"/>
          <p:cNvSpPr>
            <a:spLocks noGrp="1" noChangeArrowheads="1"/>
          </p:cNvSpPr>
          <p:nvPr>
            <p:ph type="title"/>
          </p:nvPr>
        </p:nvSpPr>
        <p:spPr>
          <a:xfrm>
            <a:off x="1524000" y="333375"/>
            <a:ext cx="8610600" cy="685800"/>
          </a:xfrm>
        </p:spPr>
        <p:txBody>
          <a:bodyPr>
            <a:normAutofit fontScale="90000"/>
          </a:bodyPr>
          <a:lstStyle/>
          <a:p>
            <a:r>
              <a:rPr lang="en-US" sz="4000" b="1" dirty="0">
                <a:solidFill>
                  <a:srgbClr val="FFC000"/>
                </a:solidFill>
                <a:effectLst>
                  <a:glow rad="63500">
                    <a:schemeClr val="accent2">
                      <a:satMod val="175000"/>
                      <a:alpha val="40000"/>
                    </a:schemeClr>
                  </a:glow>
                </a:effectLst>
              </a:rPr>
              <a:t> Asthma Predictive Index</a:t>
            </a:r>
            <a:endParaRPr lang="en-US" sz="3200" b="1" dirty="0">
              <a:solidFill>
                <a:srgbClr val="FFC000"/>
              </a:solidFill>
              <a:effectLst>
                <a:glow rad="63500">
                  <a:schemeClr val="accent2">
                    <a:satMod val="175000"/>
                    <a:alpha val="40000"/>
                  </a:schemeClr>
                </a:glow>
              </a:effectLst>
            </a:endParaRPr>
          </a:p>
        </p:txBody>
      </p:sp>
      <p:sp>
        <p:nvSpPr>
          <p:cNvPr id="116739" name="Text Box 2051"/>
          <p:cNvSpPr txBox="1">
            <a:spLocks noChangeArrowheads="1"/>
          </p:cNvSpPr>
          <p:nvPr/>
        </p:nvSpPr>
        <p:spPr bwMode="auto">
          <a:xfrm>
            <a:off x="1236663" y="1209286"/>
            <a:ext cx="8077200" cy="1815882"/>
          </a:xfrm>
          <a:prstGeom prst="rect">
            <a:avLst/>
          </a:prstGeom>
          <a:noFill/>
          <a:ln w="9525">
            <a:noFill/>
            <a:miter lim="800000"/>
            <a:headEnd/>
            <a:tailEnd/>
          </a:ln>
          <a:effectLst/>
        </p:spPr>
        <p:txBody>
          <a:bodyPr>
            <a:spAutoFit/>
          </a:bodyPr>
          <a:lstStyle/>
          <a:p>
            <a:pPr eaLnBrk="0" fontAlgn="base" hangingPunct="0">
              <a:spcBef>
                <a:spcPct val="0"/>
              </a:spcBef>
              <a:spcAft>
                <a:spcPct val="0"/>
              </a:spcAft>
              <a:buFont typeface="Arial" pitchFamily="34" charset="0"/>
              <a:buChar char="•"/>
              <a:defRPr/>
            </a:pPr>
            <a:r>
              <a:rPr lang="en-US" sz="2800" dirty="0">
                <a:solidFill>
                  <a:srgbClr val="FFFF00"/>
                </a:solidFill>
                <a:cs typeface="Arial" pitchFamily="34" charset="0"/>
                <a:sym typeface="Symbol" pitchFamily="18" charset="2"/>
              </a:rPr>
              <a:t> </a:t>
            </a:r>
            <a:r>
              <a:rPr lang="en-US" sz="2800" dirty="0" smtClean="0">
                <a:solidFill>
                  <a:srgbClr val="FFFF00"/>
                </a:solidFill>
                <a:cs typeface="Arial" pitchFamily="34" charset="0"/>
                <a:sym typeface="Symbol" pitchFamily="18" charset="2"/>
              </a:rPr>
              <a:t> </a:t>
            </a:r>
            <a:r>
              <a:rPr lang="en-US" sz="2800" b="1" dirty="0" smtClean="0">
                <a:solidFill>
                  <a:srgbClr val="FFFF00"/>
                </a:solidFill>
                <a:cs typeface="Arial" pitchFamily="34" charset="0"/>
                <a:sym typeface="Symbol" pitchFamily="18" charset="2"/>
              </a:rPr>
              <a:t>in first 3Ys ,</a:t>
            </a:r>
          </a:p>
          <a:p>
            <a:pPr eaLnBrk="0" fontAlgn="base" hangingPunct="0">
              <a:spcBef>
                <a:spcPct val="0"/>
              </a:spcBef>
              <a:spcAft>
                <a:spcPct val="0"/>
              </a:spcAft>
              <a:buFont typeface="Arial" pitchFamily="34" charset="0"/>
              <a:buChar char="•"/>
              <a:defRPr/>
            </a:pPr>
            <a:r>
              <a:rPr lang="en-US" sz="2800" b="1" dirty="0" smtClean="0">
                <a:solidFill>
                  <a:srgbClr val="FFFF00"/>
                </a:solidFill>
                <a:cs typeface="Arial" pitchFamily="34" charset="0"/>
                <a:sym typeface="Symbol" pitchFamily="18" charset="2"/>
              </a:rPr>
              <a:t>In </a:t>
            </a:r>
            <a:r>
              <a:rPr lang="en-US" sz="2800" b="1" dirty="0">
                <a:solidFill>
                  <a:srgbClr val="FFFF00"/>
                </a:solidFill>
                <a:cs typeface="Arial" pitchFamily="34" charset="0"/>
                <a:sym typeface="Symbol" pitchFamily="18" charset="2"/>
              </a:rPr>
              <a:t>past 12 months, </a:t>
            </a:r>
            <a:r>
              <a:rPr lang="en-US" sz="2800" b="1" dirty="0">
                <a:solidFill>
                  <a:srgbClr val="FFFF00"/>
                </a:solidFill>
                <a:cs typeface="Arial" pitchFamily="34" charset="0"/>
              </a:rPr>
              <a:t>4 wheezing episodes (&gt;24h), at least 1 is physician-confirmed,</a:t>
            </a:r>
            <a:r>
              <a:rPr lang="en-US" sz="2800" b="1" dirty="0">
                <a:solidFill>
                  <a:srgbClr val="FFFF00"/>
                </a:solidFill>
                <a:effectLst>
                  <a:outerShdw blurRad="38100" dist="38100" dir="2700000" algn="tl">
                    <a:srgbClr val="C0C0C0"/>
                  </a:outerShdw>
                </a:effectLst>
                <a:cs typeface="Arial" pitchFamily="34" charset="0"/>
              </a:rPr>
              <a:t>  </a:t>
            </a:r>
            <a:r>
              <a:rPr lang="en-US" sz="2800" b="1" i="1" dirty="0">
                <a:solidFill>
                  <a:srgbClr val="FF0000"/>
                </a:solidFill>
                <a:effectLst>
                  <a:outerShdw blurRad="38100" dist="38100" dir="2700000" algn="tl">
                    <a:srgbClr val="C0C0C0"/>
                  </a:outerShdw>
                </a:effectLst>
                <a:cs typeface="Arial" pitchFamily="34" charset="0"/>
              </a:rPr>
              <a:t>PLUS</a:t>
            </a:r>
          </a:p>
        </p:txBody>
      </p:sp>
      <p:grpSp>
        <p:nvGrpSpPr>
          <p:cNvPr id="2" name="Group 2052"/>
          <p:cNvGrpSpPr>
            <a:grpSpLocks/>
          </p:cNvGrpSpPr>
          <p:nvPr/>
        </p:nvGrpSpPr>
        <p:grpSpPr bwMode="auto">
          <a:xfrm>
            <a:off x="2063553" y="2924947"/>
            <a:ext cx="8208912" cy="2178052"/>
            <a:chOff x="422" y="1776"/>
            <a:chExt cx="5242" cy="1372"/>
          </a:xfrm>
        </p:grpSpPr>
        <p:sp>
          <p:nvSpPr>
            <p:cNvPr id="30727" name="Text Box 2053"/>
            <p:cNvSpPr txBox="1">
              <a:spLocks noChangeArrowheads="1"/>
            </p:cNvSpPr>
            <p:nvPr/>
          </p:nvSpPr>
          <p:spPr bwMode="auto">
            <a:xfrm>
              <a:off x="3438" y="1815"/>
              <a:ext cx="118" cy="233"/>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ar-SA">
                <a:solidFill>
                  <a:prstClr val="white"/>
                </a:solidFill>
                <a:cs typeface="Arial" pitchFamily="34" charset="0"/>
              </a:endParaRPr>
            </a:p>
          </p:txBody>
        </p:sp>
        <p:sp>
          <p:nvSpPr>
            <p:cNvPr id="116742" name="Text Box 2054"/>
            <p:cNvSpPr txBox="1">
              <a:spLocks noChangeArrowheads="1"/>
            </p:cNvSpPr>
            <p:nvPr/>
          </p:nvSpPr>
          <p:spPr bwMode="auto">
            <a:xfrm>
              <a:off x="422" y="1776"/>
              <a:ext cx="1941" cy="504"/>
            </a:xfrm>
            <a:prstGeom prst="rect">
              <a:avLst/>
            </a:prstGeom>
            <a:noFill/>
            <a:ln w="9525">
              <a:noFill/>
              <a:miter lim="800000"/>
              <a:headEnd/>
              <a:tailEnd/>
            </a:ln>
            <a:effectLst/>
          </p:spPr>
          <p:txBody>
            <a:bodyPr wrap="none">
              <a:spAutoFit/>
            </a:bodyPr>
            <a:lstStyle/>
            <a:p>
              <a:pPr eaLnBrk="0" fontAlgn="base" hangingPunct="0">
                <a:spcBef>
                  <a:spcPct val="30000"/>
                </a:spcBef>
                <a:spcAft>
                  <a:spcPct val="0"/>
                </a:spcAft>
                <a:buClr>
                  <a:srgbClr val="FFD939"/>
                </a:buClr>
                <a:defRPr/>
              </a:pPr>
              <a:r>
                <a:rPr lang="en-US" altLang="en-US" sz="2800" b="1" u="sng" dirty="0">
                  <a:solidFill>
                    <a:prstClr val="white"/>
                  </a:solidFill>
                  <a:cs typeface="Arial" pitchFamily="34" charset="0"/>
                </a:rPr>
                <a:t>1 Major Criterion</a:t>
              </a:r>
            </a:p>
            <a:p>
              <a:pPr eaLnBrk="0" fontAlgn="base" hangingPunct="0">
                <a:spcBef>
                  <a:spcPct val="0"/>
                </a:spcBef>
                <a:spcAft>
                  <a:spcPct val="0"/>
                </a:spcAft>
                <a:defRPr/>
              </a:pPr>
              <a:endParaRPr lang="en-US" dirty="0">
                <a:solidFill>
                  <a:prstClr val="white"/>
                </a:solidFill>
                <a:effectLst>
                  <a:outerShdw blurRad="38100" dist="38100" dir="2700000" algn="tl">
                    <a:srgbClr val="C0C0C0"/>
                  </a:outerShdw>
                </a:effectLst>
                <a:cs typeface="Arial" pitchFamily="34" charset="0"/>
              </a:endParaRPr>
            </a:p>
          </p:txBody>
        </p:sp>
        <p:sp>
          <p:nvSpPr>
            <p:cNvPr id="116743" name="Text Box 2055"/>
            <p:cNvSpPr txBox="1">
              <a:spLocks noChangeArrowheads="1"/>
            </p:cNvSpPr>
            <p:nvPr/>
          </p:nvSpPr>
          <p:spPr bwMode="auto">
            <a:xfrm>
              <a:off x="3168" y="1776"/>
              <a:ext cx="2104" cy="500"/>
            </a:xfrm>
            <a:prstGeom prst="rect">
              <a:avLst/>
            </a:prstGeom>
            <a:noFill/>
            <a:ln w="9525">
              <a:noFill/>
              <a:miter lim="800000"/>
              <a:headEnd/>
              <a:tailEnd/>
            </a:ln>
            <a:effectLst/>
          </p:spPr>
          <p:txBody>
            <a:bodyPr>
              <a:spAutoFit/>
            </a:bodyPr>
            <a:lstStyle/>
            <a:p>
              <a:pPr eaLnBrk="0" fontAlgn="base" hangingPunct="0">
                <a:spcBef>
                  <a:spcPct val="30000"/>
                </a:spcBef>
                <a:spcAft>
                  <a:spcPct val="0"/>
                </a:spcAft>
                <a:buClr>
                  <a:srgbClr val="FFD939"/>
                </a:buClr>
                <a:defRPr/>
              </a:pPr>
              <a:r>
                <a:rPr lang="en-US" altLang="en-US" sz="2800" b="1" u="sng" dirty="0">
                  <a:solidFill>
                    <a:prstClr val="white"/>
                  </a:solidFill>
                  <a:cs typeface="Arial" pitchFamily="34" charset="0"/>
                </a:rPr>
                <a:t>2 Minor Criteria</a:t>
              </a:r>
            </a:p>
            <a:p>
              <a:pPr eaLnBrk="0" fontAlgn="base" hangingPunct="0">
                <a:spcBef>
                  <a:spcPct val="0"/>
                </a:spcBef>
                <a:spcAft>
                  <a:spcPct val="0"/>
                </a:spcAft>
                <a:defRPr/>
              </a:pPr>
              <a:endParaRPr lang="en-US" dirty="0">
                <a:solidFill>
                  <a:prstClr val="white"/>
                </a:solidFill>
                <a:effectLst>
                  <a:outerShdw blurRad="38100" dist="38100" dir="2700000" algn="tl">
                    <a:srgbClr val="C0C0C0"/>
                  </a:outerShdw>
                </a:effectLst>
                <a:cs typeface="Arial" pitchFamily="34" charset="0"/>
              </a:endParaRPr>
            </a:p>
          </p:txBody>
        </p:sp>
        <p:sp>
          <p:nvSpPr>
            <p:cNvPr id="30730" name="Text Box 2056"/>
            <p:cNvSpPr txBox="1">
              <a:spLocks noChangeArrowheads="1"/>
            </p:cNvSpPr>
            <p:nvPr/>
          </p:nvSpPr>
          <p:spPr bwMode="auto">
            <a:xfrm>
              <a:off x="2544" y="1881"/>
              <a:ext cx="462" cy="33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800" i="1">
                  <a:solidFill>
                    <a:prstClr val="white"/>
                  </a:solidFill>
                  <a:cs typeface="Arial" pitchFamily="34" charset="0"/>
                </a:rPr>
                <a:t>OR</a:t>
              </a:r>
            </a:p>
          </p:txBody>
        </p:sp>
        <p:sp>
          <p:nvSpPr>
            <p:cNvPr id="30731" name="Text Box 2057"/>
            <p:cNvSpPr txBox="1">
              <a:spLocks noChangeArrowheads="1"/>
            </p:cNvSpPr>
            <p:nvPr/>
          </p:nvSpPr>
          <p:spPr bwMode="auto">
            <a:xfrm>
              <a:off x="450" y="2112"/>
              <a:ext cx="2382" cy="1028"/>
            </a:xfrm>
            <a:prstGeom prst="rect">
              <a:avLst/>
            </a:prstGeom>
            <a:noFill/>
            <a:ln w="9525">
              <a:noFill/>
              <a:miter lim="800000"/>
              <a:headEnd/>
              <a:tailEnd/>
            </a:ln>
          </p:spPr>
          <p:txBody>
            <a:bodyPr>
              <a:spAutoFit/>
            </a:bodyPr>
            <a:lstStyle/>
            <a:p>
              <a:pPr marL="225425" indent="-225425" eaLnBrk="0" fontAlgn="base" hangingPunct="0">
                <a:spcBef>
                  <a:spcPct val="50000"/>
                </a:spcBef>
                <a:spcAft>
                  <a:spcPct val="0"/>
                </a:spcAft>
                <a:buClr>
                  <a:prstClr val="white"/>
                </a:buClr>
                <a:buFontTx/>
                <a:buChar char="•"/>
              </a:pPr>
              <a:r>
                <a:rPr lang="en-US" sz="2000" b="1" dirty="0">
                  <a:solidFill>
                    <a:prstClr val="white"/>
                  </a:solidFill>
                  <a:cs typeface="Arial" pitchFamily="34" charset="0"/>
                </a:rPr>
                <a:t>Parent with asthma</a:t>
              </a:r>
            </a:p>
            <a:p>
              <a:pPr marL="225425" indent="-225425" eaLnBrk="0" fontAlgn="base" hangingPunct="0">
                <a:spcBef>
                  <a:spcPct val="50000"/>
                </a:spcBef>
                <a:spcAft>
                  <a:spcPct val="0"/>
                </a:spcAft>
                <a:buClr>
                  <a:prstClr val="white"/>
                </a:buClr>
                <a:buFontTx/>
                <a:buChar char="•"/>
              </a:pPr>
              <a:r>
                <a:rPr lang="en-US" sz="2000" b="1" dirty="0">
                  <a:solidFill>
                    <a:prstClr val="white"/>
                  </a:solidFill>
                  <a:cs typeface="Arial" pitchFamily="34" charset="0"/>
                </a:rPr>
                <a:t>Atopic dermatitis</a:t>
              </a:r>
            </a:p>
            <a:p>
              <a:pPr marL="225425" indent="-225425" eaLnBrk="0" fontAlgn="base" hangingPunct="0">
                <a:spcBef>
                  <a:spcPct val="50000"/>
                </a:spcBef>
                <a:spcAft>
                  <a:spcPct val="0"/>
                </a:spcAft>
                <a:buClr>
                  <a:prstClr val="white"/>
                </a:buClr>
                <a:buFontTx/>
                <a:buChar char="•"/>
              </a:pPr>
              <a:r>
                <a:rPr lang="en-US" sz="2000" b="1" i="1" dirty="0">
                  <a:solidFill>
                    <a:prstClr val="white"/>
                  </a:solidFill>
                  <a:cs typeface="Arial" pitchFamily="34" charset="0"/>
                </a:rPr>
                <a:t>Allergic sensitization to </a:t>
              </a:r>
              <a:r>
                <a:rPr lang="en-US" sz="2000" b="1" i="1" dirty="0">
                  <a:solidFill>
                    <a:prstClr val="white"/>
                  </a:solidFill>
                  <a:cs typeface="Arial" pitchFamily="34" charset="0"/>
                  <a:sym typeface="Symbol" pitchFamily="18" charset="2"/>
                </a:rPr>
                <a:t></a:t>
              </a:r>
              <a:r>
                <a:rPr lang="en-US" sz="2000" b="1" i="1" dirty="0">
                  <a:solidFill>
                    <a:prstClr val="white"/>
                  </a:solidFill>
                  <a:cs typeface="Arial" pitchFamily="34" charset="0"/>
                </a:rPr>
                <a:t>1 aeroallergen*</a:t>
              </a:r>
            </a:p>
          </p:txBody>
        </p:sp>
        <p:sp>
          <p:nvSpPr>
            <p:cNvPr id="30732" name="Text Box 2058"/>
            <p:cNvSpPr txBox="1">
              <a:spLocks noChangeArrowheads="1"/>
            </p:cNvSpPr>
            <p:nvPr/>
          </p:nvSpPr>
          <p:spPr bwMode="auto">
            <a:xfrm>
              <a:off x="3194" y="2120"/>
              <a:ext cx="2470" cy="1028"/>
            </a:xfrm>
            <a:prstGeom prst="rect">
              <a:avLst/>
            </a:prstGeom>
            <a:noFill/>
            <a:ln w="9525">
              <a:noFill/>
              <a:miter lim="800000"/>
              <a:headEnd/>
              <a:tailEnd/>
            </a:ln>
          </p:spPr>
          <p:txBody>
            <a:bodyPr>
              <a:spAutoFit/>
            </a:bodyPr>
            <a:lstStyle/>
            <a:p>
              <a:pPr marL="225425" indent="-225425" eaLnBrk="0" fontAlgn="base" hangingPunct="0">
                <a:spcBef>
                  <a:spcPct val="50000"/>
                </a:spcBef>
                <a:spcAft>
                  <a:spcPct val="0"/>
                </a:spcAft>
                <a:buClr>
                  <a:prstClr val="white"/>
                </a:buClr>
                <a:buFontTx/>
                <a:buChar char="•"/>
              </a:pPr>
              <a:r>
                <a:rPr lang="en-US" sz="2000" b="1" dirty="0">
                  <a:solidFill>
                    <a:prstClr val="white"/>
                  </a:solidFill>
                  <a:cs typeface="Arial" pitchFamily="34" charset="0"/>
                </a:rPr>
                <a:t>Wheezing apart from colds</a:t>
              </a:r>
            </a:p>
            <a:p>
              <a:pPr marL="225425" indent="-225425" eaLnBrk="0" fontAlgn="base" hangingPunct="0">
                <a:spcBef>
                  <a:spcPct val="50000"/>
                </a:spcBef>
                <a:spcAft>
                  <a:spcPct val="0"/>
                </a:spcAft>
                <a:buClr>
                  <a:prstClr val="white"/>
                </a:buClr>
                <a:buFontTx/>
                <a:buChar char="•"/>
              </a:pPr>
              <a:r>
                <a:rPr lang="en-US" sz="2000" b="1" dirty="0" err="1">
                  <a:solidFill>
                    <a:prstClr val="white"/>
                  </a:solidFill>
                  <a:cs typeface="Arial" pitchFamily="34" charset="0"/>
                </a:rPr>
                <a:t>Eosinophilia</a:t>
              </a:r>
              <a:r>
                <a:rPr lang="en-US" sz="2000" b="1" dirty="0">
                  <a:solidFill>
                    <a:prstClr val="white"/>
                  </a:solidFill>
                  <a:cs typeface="Arial" pitchFamily="34" charset="0"/>
                </a:rPr>
                <a:t> (</a:t>
              </a:r>
              <a:r>
                <a:rPr lang="en-US" altLang="en-US" sz="2000" b="1" dirty="0">
                  <a:solidFill>
                    <a:prstClr val="white"/>
                  </a:solidFill>
                  <a:cs typeface="Arial" pitchFamily="34" charset="0"/>
                </a:rPr>
                <a:t>≥</a:t>
              </a:r>
              <a:r>
                <a:rPr lang="en-US" sz="2000" b="1" dirty="0">
                  <a:solidFill>
                    <a:prstClr val="white"/>
                  </a:solidFill>
                  <a:cs typeface="Arial" pitchFamily="34" charset="0"/>
                  <a:sym typeface="Symbol" pitchFamily="18" charset="2"/>
                </a:rPr>
                <a:t> </a:t>
              </a:r>
              <a:r>
                <a:rPr lang="en-US" sz="2000" b="1" dirty="0">
                  <a:solidFill>
                    <a:prstClr val="white"/>
                  </a:solidFill>
                  <a:cs typeface="Arial" pitchFamily="34" charset="0"/>
                </a:rPr>
                <a:t>4%)</a:t>
              </a:r>
            </a:p>
            <a:p>
              <a:pPr marL="225425" indent="-225425" eaLnBrk="0" fontAlgn="base" hangingPunct="0">
                <a:spcBef>
                  <a:spcPct val="50000"/>
                </a:spcBef>
                <a:spcAft>
                  <a:spcPct val="0"/>
                </a:spcAft>
                <a:buClr>
                  <a:prstClr val="white"/>
                </a:buClr>
                <a:buFontTx/>
                <a:buChar char="•"/>
              </a:pPr>
              <a:r>
                <a:rPr lang="en-US" sz="2000" b="1" i="1" dirty="0">
                  <a:solidFill>
                    <a:prstClr val="white"/>
                  </a:solidFill>
                  <a:cs typeface="Arial" pitchFamily="34" charset="0"/>
                </a:rPr>
                <a:t>Allergic sensitization to milk, egg, or peanuts</a:t>
              </a:r>
              <a:endParaRPr lang="en-US" sz="2000" b="1" dirty="0">
                <a:solidFill>
                  <a:prstClr val="white"/>
                </a:solidFill>
                <a:cs typeface="Arial" pitchFamily="34" charset="0"/>
              </a:endParaRPr>
            </a:p>
          </p:txBody>
        </p:sp>
      </p:grpSp>
      <p:sp>
        <p:nvSpPr>
          <p:cNvPr id="30725" name="Text Box 2059"/>
          <p:cNvSpPr txBox="1">
            <a:spLocks noChangeArrowheads="1"/>
          </p:cNvSpPr>
          <p:nvPr/>
        </p:nvSpPr>
        <p:spPr bwMode="auto">
          <a:xfrm>
            <a:off x="2057400" y="6188075"/>
            <a:ext cx="8153400" cy="738664"/>
          </a:xfrm>
          <a:prstGeom prst="rect">
            <a:avLst/>
          </a:prstGeom>
          <a:noFill/>
          <a:ln w="9525">
            <a:noFill/>
            <a:miter lim="800000"/>
            <a:headEnd/>
            <a:tailEnd/>
          </a:ln>
        </p:spPr>
        <p:txBody>
          <a:bodyPr>
            <a:spAutoFit/>
          </a:bodyPr>
          <a:lstStyle/>
          <a:p>
            <a:pPr fontAlgn="base">
              <a:spcBef>
                <a:spcPct val="50000"/>
              </a:spcBef>
              <a:spcAft>
                <a:spcPct val="0"/>
              </a:spcAft>
            </a:pPr>
            <a:r>
              <a:rPr lang="en-US" sz="1400">
                <a:solidFill>
                  <a:prstClr val="white"/>
                </a:solidFill>
                <a:cs typeface="Arial" pitchFamily="34" charset="0"/>
              </a:rPr>
              <a:t>Castro-Rodriguez et al. </a:t>
            </a:r>
            <a:r>
              <a:rPr lang="en-US" sz="1400" i="1">
                <a:solidFill>
                  <a:prstClr val="white"/>
                </a:solidFill>
                <a:cs typeface="Arial" pitchFamily="34" charset="0"/>
              </a:rPr>
              <a:t>Am J Respir Crit Care Med. </a:t>
            </a:r>
            <a:r>
              <a:rPr lang="en-US" sz="1400">
                <a:solidFill>
                  <a:prstClr val="white"/>
                </a:solidFill>
                <a:cs typeface="Arial" pitchFamily="34" charset="0"/>
              </a:rPr>
              <a:t>2000;162:1403-6; Guilbert et al. </a:t>
            </a:r>
            <a:r>
              <a:rPr lang="en-US" sz="1400" i="1">
                <a:solidFill>
                  <a:prstClr val="white"/>
                </a:solidFill>
                <a:cs typeface="Arial" pitchFamily="34" charset="0"/>
              </a:rPr>
              <a:t>Control Clin Trials</a:t>
            </a:r>
            <a:r>
              <a:rPr lang="en-US" sz="1400">
                <a:solidFill>
                  <a:prstClr val="white"/>
                </a:solidFill>
                <a:cs typeface="Arial" pitchFamily="34" charset="0"/>
              </a:rPr>
              <a:t>. 2004;25:286-310; Guilbert et al. </a:t>
            </a:r>
            <a:r>
              <a:rPr lang="en-US" sz="1400" i="1">
                <a:solidFill>
                  <a:prstClr val="white"/>
                </a:solidFill>
                <a:cs typeface="Arial" pitchFamily="34" charset="0"/>
              </a:rPr>
              <a:t>J Allergy Clin Immunol</a:t>
            </a:r>
            <a:r>
              <a:rPr lang="en-US" sz="1400">
                <a:solidFill>
                  <a:prstClr val="white"/>
                </a:solidFill>
                <a:cs typeface="Arial" pitchFamily="34" charset="0"/>
              </a:rPr>
              <a:t>. 2004;114:1282-1287. </a:t>
            </a:r>
            <a:br>
              <a:rPr lang="en-US" sz="1400">
                <a:solidFill>
                  <a:prstClr val="white"/>
                </a:solidFill>
                <a:cs typeface="Arial" pitchFamily="34" charset="0"/>
              </a:rPr>
            </a:br>
            <a:endParaRPr lang="en-US" sz="1400">
              <a:solidFill>
                <a:prstClr val="white"/>
              </a:solidFill>
              <a:cs typeface="Arial" pitchFamily="34" charset="0"/>
            </a:endParaRPr>
          </a:p>
        </p:txBody>
      </p:sp>
      <p:sp>
        <p:nvSpPr>
          <p:cNvPr id="30726" name="Text Box 2060"/>
          <p:cNvSpPr txBox="1">
            <a:spLocks noChangeArrowheads="1"/>
          </p:cNvSpPr>
          <p:nvPr/>
        </p:nvSpPr>
        <p:spPr bwMode="auto">
          <a:xfrm>
            <a:off x="2135561" y="5301208"/>
            <a:ext cx="4032447" cy="892552"/>
          </a:xfrm>
          <a:prstGeom prst="rect">
            <a:avLst/>
          </a:prstGeom>
          <a:noFill/>
          <a:ln w="9525">
            <a:noFill/>
            <a:miter lim="800000"/>
            <a:headEnd/>
            <a:tailEnd/>
          </a:ln>
        </p:spPr>
        <p:txBody>
          <a:bodyPr wrap="square">
            <a:spAutoFit/>
          </a:bodyPr>
          <a:lstStyle/>
          <a:p>
            <a:pPr eaLnBrk="0" fontAlgn="base" hangingPunct="0">
              <a:spcBef>
                <a:spcPct val="20000"/>
              </a:spcBef>
              <a:spcAft>
                <a:spcPct val="0"/>
              </a:spcAft>
            </a:pPr>
            <a:r>
              <a:rPr lang="en-US" dirty="0">
                <a:solidFill>
                  <a:prstClr val="white"/>
                </a:solidFill>
                <a:cs typeface="Arial" pitchFamily="34" charset="0"/>
              </a:rPr>
              <a:t>*House dust mite, cockroach, dog, cat, mold, grass, tree, and weed</a:t>
            </a:r>
            <a:r>
              <a:rPr lang="en-US" sz="1600" dirty="0">
                <a:solidFill>
                  <a:prstClr val="white"/>
                </a:solidFill>
                <a:cs typeface="Arial" pitchFamily="34" charset="0"/>
              </a:rPr>
              <a:t>.</a:t>
            </a:r>
          </a:p>
          <a:p>
            <a:pPr eaLnBrk="0" fontAlgn="base" hangingPunct="0">
              <a:spcBef>
                <a:spcPct val="0"/>
              </a:spcBef>
              <a:spcAft>
                <a:spcPct val="0"/>
              </a:spcAft>
            </a:pPr>
            <a:endParaRPr lang="en-US" sz="1600" dirty="0">
              <a:solidFill>
                <a:prstClr val="white"/>
              </a:solidFill>
              <a:cs typeface="Arial" pitchFamily="34" charset="0"/>
            </a:endParaRPr>
          </a:p>
        </p:txBody>
      </p:sp>
      <p:sp>
        <p:nvSpPr>
          <p:cNvPr id="3" name="TextBox 2"/>
          <p:cNvSpPr txBox="1"/>
          <p:nvPr/>
        </p:nvSpPr>
        <p:spPr>
          <a:xfrm>
            <a:off x="8653462" y="417261"/>
            <a:ext cx="3452813" cy="2246769"/>
          </a:xfrm>
          <a:prstGeom prst="rect">
            <a:avLst/>
          </a:prstGeom>
          <a:noFill/>
        </p:spPr>
        <p:txBody>
          <a:bodyPr wrap="square" rtlCol="0">
            <a:spAutoFit/>
          </a:bodyPr>
          <a:lstStyle/>
          <a:p>
            <a:r>
              <a:rPr lang="en-US" sz="2000" b="1" dirty="0" smtClean="0"/>
              <a:t>More likely to be a </a:t>
            </a:r>
            <a:r>
              <a:rPr lang="en-US" sz="2000" b="1" dirty="0" err="1" smtClean="0"/>
              <a:t>persistan</a:t>
            </a:r>
            <a:r>
              <a:rPr lang="en-US" sz="2000" b="1" dirty="0" smtClean="0"/>
              <a:t> </a:t>
            </a:r>
            <a:r>
              <a:rPr lang="en-US" sz="2000" b="1" dirty="0" err="1" smtClean="0"/>
              <a:t>wheezer</a:t>
            </a:r>
            <a:r>
              <a:rPr lang="en-US" sz="2000" b="1" dirty="0" smtClean="0"/>
              <a:t>(5-10 times)</a:t>
            </a:r>
          </a:p>
          <a:p>
            <a:r>
              <a:rPr lang="en-US" sz="2000" b="1" dirty="0" smtClean="0"/>
              <a:t>*important as a negative </a:t>
            </a:r>
            <a:r>
              <a:rPr lang="en-US" sz="2000" b="1" dirty="0" err="1" smtClean="0"/>
              <a:t>predivtive</a:t>
            </a:r>
            <a:r>
              <a:rPr lang="en-US" sz="2000" b="1" dirty="0" smtClean="0"/>
              <a:t> value : if free ,95%-98% will not be a </a:t>
            </a:r>
            <a:r>
              <a:rPr lang="en-US" sz="2000" b="1" dirty="0" err="1" smtClean="0"/>
              <a:t>wheezer</a:t>
            </a:r>
            <a:r>
              <a:rPr lang="en-US" sz="2000" b="1" dirty="0" smtClean="0"/>
              <a:t> by age 6Ys</a:t>
            </a:r>
            <a:endParaRPr lang="en-US" sz="2000" b="1" dirty="0"/>
          </a:p>
        </p:txBody>
      </p:sp>
    </p:spTree>
    <p:extLst>
      <p:ext uri="{BB962C8B-B14F-4D97-AF65-F5344CB8AC3E}">
        <p14:creationId xmlns:p14="http://schemas.microsoft.com/office/powerpoint/2010/main" val="303983339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srcRect/>
          <a:stretch>
            <a:fillRect/>
          </a:stretch>
        </p:blipFill>
        <p:spPr bwMode="auto">
          <a:xfrm>
            <a:off x="2943225" y="940570"/>
            <a:ext cx="8742458" cy="5645396"/>
          </a:xfrm>
          <a:prstGeom prst="rect">
            <a:avLst/>
          </a:prstGeom>
          <a:noFill/>
          <a:ln w="9525">
            <a:noFill/>
            <a:miter lim="800000"/>
            <a:headEnd/>
            <a:tailEnd/>
          </a:ln>
        </p:spPr>
      </p:pic>
      <p:sp>
        <p:nvSpPr>
          <p:cNvPr id="3" name="TextBox 2"/>
          <p:cNvSpPr txBox="1"/>
          <p:nvPr/>
        </p:nvSpPr>
        <p:spPr>
          <a:xfrm>
            <a:off x="581192" y="2536647"/>
            <a:ext cx="2528082" cy="523220"/>
          </a:xfrm>
          <a:prstGeom prst="rect">
            <a:avLst/>
          </a:prstGeom>
          <a:solidFill>
            <a:schemeClr val="bg2">
              <a:lumMod val="90000"/>
            </a:schemeClr>
          </a:solidFill>
        </p:spPr>
        <p:txBody>
          <a:bodyPr wrap="square" rtlCol="0">
            <a:spAutoFit/>
          </a:bodyPr>
          <a:lstStyle/>
          <a:p>
            <a:r>
              <a:rPr lang="en-US" sz="1400" b="1" dirty="0" err="1" smtClean="0"/>
              <a:t>Incidintal</a:t>
            </a:r>
            <a:r>
              <a:rPr lang="en-US" sz="1400" b="1" dirty="0" smtClean="0"/>
              <a:t> </a:t>
            </a:r>
            <a:r>
              <a:rPr lang="en-US" sz="1400" b="1" dirty="0" err="1" smtClean="0"/>
              <a:t>finding,mainly</a:t>
            </a:r>
            <a:r>
              <a:rPr lang="en-US" sz="1400" b="1" dirty="0" smtClean="0"/>
              <a:t> cause URTI</a:t>
            </a:r>
            <a:endParaRPr lang="en-US" sz="1400" b="1" dirty="0"/>
          </a:p>
        </p:txBody>
      </p:sp>
      <p:sp>
        <p:nvSpPr>
          <p:cNvPr id="5" name="TextBox 4"/>
          <p:cNvSpPr txBox="1"/>
          <p:nvPr/>
        </p:nvSpPr>
        <p:spPr>
          <a:xfrm>
            <a:off x="2943225" y="1990456"/>
            <a:ext cx="2657308" cy="307777"/>
          </a:xfrm>
          <a:prstGeom prst="rect">
            <a:avLst/>
          </a:prstGeom>
          <a:solidFill>
            <a:schemeClr val="bg2">
              <a:lumMod val="90000"/>
            </a:schemeClr>
          </a:solidFill>
        </p:spPr>
        <p:txBody>
          <a:bodyPr wrap="square" rtlCol="0">
            <a:spAutoFit/>
          </a:bodyPr>
          <a:lstStyle/>
          <a:p>
            <a:r>
              <a:rPr lang="en-US" sz="1400" b="1" dirty="0" smtClean="0"/>
              <a:t>Type A more common </a:t>
            </a:r>
            <a:endParaRPr lang="en-US" sz="1400" b="1" dirty="0"/>
          </a:p>
        </p:txBody>
      </p:sp>
      <p:sp>
        <p:nvSpPr>
          <p:cNvPr id="6" name="TextBox 5"/>
          <p:cNvSpPr txBox="1"/>
          <p:nvPr/>
        </p:nvSpPr>
        <p:spPr>
          <a:xfrm>
            <a:off x="1219200" y="4515139"/>
            <a:ext cx="1890074" cy="307777"/>
          </a:xfrm>
          <a:prstGeom prst="rect">
            <a:avLst/>
          </a:prstGeom>
          <a:solidFill>
            <a:schemeClr val="bg2">
              <a:lumMod val="90000"/>
            </a:schemeClr>
          </a:solidFill>
        </p:spPr>
        <p:txBody>
          <a:bodyPr wrap="square" rtlCol="0">
            <a:spAutoFit/>
          </a:bodyPr>
          <a:lstStyle/>
          <a:p>
            <a:r>
              <a:rPr lang="en-US" sz="1400" b="1" dirty="0" smtClean="0"/>
              <a:t>Mainly URTI </a:t>
            </a:r>
            <a:endParaRPr lang="en-US" sz="1400" b="1" dirty="0"/>
          </a:p>
        </p:txBody>
      </p:sp>
      <p:sp>
        <p:nvSpPr>
          <p:cNvPr id="7" name="TextBox 6"/>
          <p:cNvSpPr txBox="1"/>
          <p:nvPr/>
        </p:nvSpPr>
        <p:spPr>
          <a:xfrm>
            <a:off x="394649" y="4919611"/>
            <a:ext cx="2714625" cy="523220"/>
          </a:xfrm>
          <a:prstGeom prst="rect">
            <a:avLst/>
          </a:prstGeom>
          <a:solidFill>
            <a:schemeClr val="bg2">
              <a:lumMod val="90000"/>
            </a:schemeClr>
          </a:solidFill>
        </p:spPr>
        <p:txBody>
          <a:bodyPr wrap="square" rtlCol="0">
            <a:spAutoFit/>
          </a:bodyPr>
          <a:lstStyle/>
          <a:p>
            <a:r>
              <a:rPr lang="en-US" sz="1400" b="1" dirty="0" smtClean="0"/>
              <a:t>Severe &amp; chronic form(bronchiolitis </a:t>
            </a:r>
            <a:r>
              <a:rPr lang="en-US" sz="1400" b="1" dirty="0" err="1" smtClean="0"/>
              <a:t>obliterans</a:t>
            </a:r>
            <a:r>
              <a:rPr lang="en-US" sz="1400" b="1" dirty="0" smtClean="0"/>
              <a:t>)</a:t>
            </a:r>
            <a:endParaRPr lang="en-US" sz="1400" b="1" dirty="0"/>
          </a:p>
        </p:txBody>
      </p:sp>
      <p:sp>
        <p:nvSpPr>
          <p:cNvPr id="8" name="TextBox 7"/>
          <p:cNvSpPr txBox="1"/>
          <p:nvPr/>
        </p:nvSpPr>
        <p:spPr>
          <a:xfrm>
            <a:off x="1609725" y="5673847"/>
            <a:ext cx="1499549" cy="523220"/>
          </a:xfrm>
          <a:prstGeom prst="rect">
            <a:avLst/>
          </a:prstGeom>
          <a:solidFill>
            <a:schemeClr val="bg2">
              <a:lumMod val="90000"/>
            </a:schemeClr>
          </a:solidFill>
        </p:spPr>
        <p:txBody>
          <a:bodyPr wrap="square" rtlCol="0">
            <a:spAutoFit/>
          </a:bodyPr>
          <a:lstStyle/>
          <a:p>
            <a:r>
              <a:rPr lang="en-US" sz="1400" b="1" dirty="0" smtClean="0"/>
              <a:t>Both are not common</a:t>
            </a:r>
            <a:endParaRPr lang="en-US" sz="1400" b="1" dirty="0"/>
          </a:p>
        </p:txBody>
      </p:sp>
    </p:spTree>
    <p:extLst>
      <p:ext uri="{BB962C8B-B14F-4D97-AF65-F5344CB8AC3E}">
        <p14:creationId xmlns:p14="http://schemas.microsoft.com/office/powerpoint/2010/main" val="2909245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F955A2-1EB0-955C-D34A-5930271AD95C}"/>
              </a:ext>
            </a:extLst>
          </p:cNvPr>
          <p:cNvSpPr>
            <a:spLocks noGrp="1"/>
          </p:cNvSpPr>
          <p:nvPr>
            <p:ph type="title"/>
          </p:nvPr>
        </p:nvSpPr>
        <p:spPr/>
        <p:txBody>
          <a:bodyPr/>
          <a:lstStyle/>
          <a:p>
            <a:r>
              <a:rPr lang="en-US" dirty="0" smtClean="0"/>
              <a:t>RSV</a:t>
            </a:r>
            <a:endParaRPr lang="en-US" dirty="0"/>
          </a:p>
        </p:txBody>
      </p:sp>
      <p:sp>
        <p:nvSpPr>
          <p:cNvPr id="3" name="Content Placeholder 2">
            <a:extLst>
              <a:ext uri="{FF2B5EF4-FFF2-40B4-BE49-F238E27FC236}">
                <a16:creationId xmlns="" xmlns:a16="http://schemas.microsoft.com/office/drawing/2014/main" id="{626053E9-7DCF-B6AC-0952-F85C5A2C3EEF}"/>
              </a:ext>
            </a:extLst>
          </p:cNvPr>
          <p:cNvSpPr>
            <a:spLocks noGrp="1"/>
          </p:cNvSpPr>
          <p:nvPr>
            <p:ph idx="1"/>
          </p:nvPr>
        </p:nvSpPr>
        <p:spPr/>
        <p:txBody>
          <a:bodyPr>
            <a:normAutofit/>
          </a:bodyPr>
          <a:lstStyle/>
          <a:p>
            <a:pPr rtl="0" fontAlgn="base"/>
            <a:r>
              <a:rPr lang="en-GB" sz="24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two strains</a:t>
            </a:r>
            <a:r>
              <a:rPr lang="en-GB" sz="240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 A </a:t>
            </a:r>
            <a:r>
              <a:rPr lang="en-GB" sz="24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and B, with RSV A associated with more severe disease.</a:t>
            </a:r>
          </a:p>
          <a:p>
            <a:pPr rtl="0" fontAlgn="base"/>
            <a:r>
              <a:rPr lang="en-GB" sz="2400" dirty="0">
                <a:solidFill>
                  <a:srgbClr val="5B4A5B"/>
                </a:solidFill>
                <a:latin typeface="Tahoma" panose="020B0604030504040204" pitchFamily="34" charset="0"/>
                <a:ea typeface="Tahoma" panose="020B0604030504040204" pitchFamily="34" charset="0"/>
                <a:cs typeface="Tahoma" panose="020B0604030504040204" pitchFamily="34" charset="0"/>
              </a:rPr>
              <a:t>a previous infection </a:t>
            </a: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does not convey complete immunity</a:t>
            </a:r>
            <a:r>
              <a:rPr lang="en-GB" sz="2400" dirty="0">
                <a:solidFill>
                  <a:srgbClr val="5B4A5B"/>
                </a:solidFill>
                <a:latin typeface="Tahoma" panose="020B0604030504040204" pitchFamily="34" charset="0"/>
                <a:ea typeface="Tahoma" panose="020B0604030504040204" pitchFamily="34" charset="0"/>
                <a:cs typeface="Tahoma" panose="020B0604030504040204" pitchFamily="34" charset="0"/>
              </a:rPr>
              <a:t>. Reinfection is common;</a:t>
            </a:r>
            <a:r>
              <a:rPr lang="en-GB" sz="24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in the same season with  the same or different strain is possible.</a:t>
            </a:r>
          </a:p>
          <a:p>
            <a:pPr rtl="0" fontAlgn="base"/>
            <a:r>
              <a:rPr lang="en-GB" sz="24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As a sole infecting agent, RSV is associated with more severe bronchiolitis than other single respiratory virus infections.</a:t>
            </a:r>
          </a:p>
          <a:p>
            <a:pPr rtl="0" fontAlgn="base"/>
            <a:r>
              <a:rPr lang="en-GB" sz="24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a:t>
            </a:r>
            <a:r>
              <a:rPr lang="en-GB" sz="240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Coinfection of RSV with rhinovirus can produce even more severe disease.</a:t>
            </a:r>
            <a:r>
              <a:rPr lang="en-GB" sz="24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554881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FBD1A7-751B-FE4F-EF1A-3ACCBA71F449}"/>
              </a:ext>
            </a:extLst>
          </p:cNvPr>
          <p:cNvSpPr>
            <a:spLocks noGrp="1"/>
          </p:cNvSpPr>
          <p:nvPr>
            <p:ph type="title"/>
          </p:nvPr>
        </p:nvSpPr>
        <p:spPr>
          <a:xfrm>
            <a:off x="581192" y="702156"/>
            <a:ext cx="11029616" cy="907188"/>
          </a:xfrm>
        </p:spPr>
        <p:txBody>
          <a:bodyPr/>
          <a:lstStyle/>
          <a:p>
            <a:pPr algn="ctr"/>
            <a:r>
              <a:rPr lang="en-GB" dirty="0"/>
              <a:t>Pathophysiology </a:t>
            </a:r>
            <a:endParaRPr lang="en-US" dirty="0"/>
          </a:p>
        </p:txBody>
      </p:sp>
      <p:sp>
        <p:nvSpPr>
          <p:cNvPr id="3" name="Content Placeholder 2">
            <a:extLst>
              <a:ext uri="{FF2B5EF4-FFF2-40B4-BE49-F238E27FC236}">
                <a16:creationId xmlns="" xmlns:a16="http://schemas.microsoft.com/office/drawing/2014/main" id="{67B029BC-0252-3BE0-F65B-FFAE8647C715}"/>
              </a:ext>
            </a:extLst>
          </p:cNvPr>
          <p:cNvSpPr>
            <a:spLocks noGrp="1"/>
          </p:cNvSpPr>
          <p:nvPr>
            <p:ph idx="1"/>
          </p:nvPr>
        </p:nvSpPr>
        <p:spPr/>
        <p:txBody>
          <a:bodyPr>
            <a:noAutofit/>
          </a:bodyPr>
          <a:lstStyle/>
          <a:p>
            <a:pPr rtl="0" fontAlgn="base"/>
            <a:r>
              <a:rPr lang="en-GB" sz="22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Infants are particularly susceptible as they have small bronchi that are more likely to become blocked by secretions and </a:t>
            </a:r>
            <a:r>
              <a:rPr lang="en-GB" sz="2200" b="0" i="0" u="none"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edema</a:t>
            </a:r>
            <a:r>
              <a:rPr lang="en-GB" sz="22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and a less well-developed ability to respond to and clear viral infection.</a:t>
            </a:r>
            <a:endParaRPr lang="en-GB" sz="2200" dirty="0">
              <a:latin typeface="Tahoma" panose="020B0604030504040204" pitchFamily="34" charset="0"/>
              <a:ea typeface="Tahoma" panose="020B0604030504040204" pitchFamily="34" charset="0"/>
              <a:cs typeface="Tahoma" panose="020B0604030504040204" pitchFamily="34" charset="0"/>
            </a:endParaRPr>
          </a:p>
          <a:p>
            <a:r>
              <a:rPr lang="en-GB" sz="2200" dirty="0">
                <a:latin typeface="Tahoma" panose="020B0604030504040204" pitchFamily="34" charset="0"/>
                <a:ea typeface="Tahoma" panose="020B0604030504040204" pitchFamily="34" charset="0"/>
                <a:cs typeface="Tahoma" panose="020B0604030504040204" pitchFamily="34" charset="0"/>
              </a:rPr>
              <a:t>The effects of bronchiolar injury may begin 18 to 24 hours after the infection and include Increased mucus secretion and Bronchial obstruction and constriction followed by Alveolar cell death, mucus debris.</a:t>
            </a:r>
          </a:p>
          <a:p>
            <a:r>
              <a:rPr lang="en-GB" sz="2200" dirty="0">
                <a:latin typeface="Tahoma" panose="020B0604030504040204" pitchFamily="34" charset="0"/>
                <a:ea typeface="Tahoma" panose="020B0604030504040204" pitchFamily="34" charset="0"/>
                <a:cs typeface="Tahoma" panose="020B0604030504040204" pitchFamily="34" charset="0"/>
              </a:rPr>
              <a:t>The inflammation, </a:t>
            </a:r>
            <a:r>
              <a:rPr lang="en-GB" sz="2200" dirty="0" err="1">
                <a:latin typeface="Tahoma" panose="020B0604030504040204" pitchFamily="34" charset="0"/>
                <a:ea typeface="Tahoma" panose="020B0604030504040204" pitchFamily="34" charset="0"/>
                <a:cs typeface="Tahoma" panose="020B0604030504040204" pitchFamily="34" charset="0"/>
              </a:rPr>
              <a:t>edema</a:t>
            </a:r>
            <a:r>
              <a:rPr lang="en-GB" sz="2200" dirty="0">
                <a:latin typeface="Tahoma" panose="020B0604030504040204" pitchFamily="34" charset="0"/>
                <a:ea typeface="Tahoma" panose="020B0604030504040204" pitchFamily="34" charset="0"/>
                <a:cs typeface="Tahoma" panose="020B0604030504040204" pitchFamily="34" charset="0"/>
              </a:rPr>
              <a:t>, and debris result in obstruction of bronchioles, leading to hyperinflation, increased airway resistance, atelectasis, and ventilation-perfusion mismatching. </a:t>
            </a:r>
          </a:p>
          <a:p>
            <a:r>
              <a:rPr lang="en-GB" sz="2200" dirty="0">
                <a:latin typeface="Tahoma" panose="020B0604030504040204" pitchFamily="34" charset="0"/>
                <a:ea typeface="Tahoma" panose="020B0604030504040204" pitchFamily="34" charset="0"/>
                <a:cs typeface="Tahoma" panose="020B0604030504040204" pitchFamily="34" charset="0"/>
              </a:rPr>
              <a:t>Infants are affected most often because </a:t>
            </a:r>
            <a:r>
              <a:rPr lang="en-GB" sz="2200" dirty="0">
                <a:solidFill>
                  <a:srgbClr val="FF0000"/>
                </a:solidFill>
                <a:latin typeface="Tahoma" panose="020B0604030504040204" pitchFamily="34" charset="0"/>
                <a:ea typeface="Tahoma" panose="020B0604030504040204" pitchFamily="34" charset="0"/>
                <a:cs typeface="Tahoma" panose="020B0604030504040204" pitchFamily="34" charset="0"/>
              </a:rPr>
              <a:t>of their small airways, high closing volumes, and insufficient collateral ventilation.</a:t>
            </a:r>
          </a:p>
        </p:txBody>
      </p:sp>
    </p:spTree>
    <p:extLst>
      <p:ext uri="{BB962C8B-B14F-4D97-AF65-F5344CB8AC3E}">
        <p14:creationId xmlns:p14="http://schemas.microsoft.com/office/powerpoint/2010/main" val="4176166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C2F3D64-F825-3C24-CF13-8D71F873985A}"/>
              </a:ext>
            </a:extLst>
          </p:cNvPr>
          <p:cNvSpPr>
            <a:spLocks noGrp="1"/>
          </p:cNvSpPr>
          <p:nvPr>
            <p:ph idx="1"/>
          </p:nvPr>
        </p:nvSpPr>
        <p:spPr>
          <a:xfrm>
            <a:off x="4295775" y="2340864"/>
            <a:ext cx="7315032" cy="3634486"/>
          </a:xfrm>
        </p:spPr>
        <p:txBody>
          <a:bodyPr/>
          <a:lstStyle/>
          <a:p>
            <a:r>
              <a:rPr lang="en-GB" dirty="0"/>
              <a:t> </a:t>
            </a:r>
            <a:endParaRPr lang="en-US" dirty="0"/>
          </a:p>
        </p:txBody>
      </p:sp>
      <p:pic>
        <p:nvPicPr>
          <p:cNvPr id="4" name="Picture 4">
            <a:extLst>
              <a:ext uri="{FF2B5EF4-FFF2-40B4-BE49-F238E27FC236}">
                <a16:creationId xmlns="" xmlns:a16="http://schemas.microsoft.com/office/drawing/2014/main" id="{77782947-5014-F458-4055-D8708D0B1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702156"/>
            <a:ext cx="7893844" cy="5620417"/>
          </a:xfrm>
          <a:prstGeom prst="rect">
            <a:avLst/>
          </a:prstGeom>
        </p:spPr>
      </p:pic>
      <p:sp>
        <p:nvSpPr>
          <p:cNvPr id="5" name="TextBox 4"/>
          <p:cNvSpPr txBox="1"/>
          <p:nvPr/>
        </p:nvSpPr>
        <p:spPr>
          <a:xfrm>
            <a:off x="266867" y="1163166"/>
            <a:ext cx="4228933" cy="4893647"/>
          </a:xfrm>
          <a:prstGeom prst="rect">
            <a:avLst/>
          </a:prstGeom>
          <a:noFill/>
        </p:spPr>
        <p:txBody>
          <a:bodyPr wrap="square" rtlCol="0">
            <a:spAutoFit/>
          </a:bodyPr>
          <a:lstStyle/>
          <a:p>
            <a:r>
              <a:rPr lang="en-US" sz="2400" dirty="0" smtClean="0"/>
              <a:t>According to the degree of obstruction; some alveoli completely obstructed (</a:t>
            </a:r>
            <a:r>
              <a:rPr lang="ar-JO" sz="2400" dirty="0" smtClean="0"/>
              <a:t>رح يوصلها دم ويرجع بدون هواء</a:t>
            </a:r>
            <a:r>
              <a:rPr lang="en-US" sz="2400" dirty="0" smtClean="0"/>
              <a:t>) so hypoxia </a:t>
            </a:r>
          </a:p>
          <a:p>
            <a:r>
              <a:rPr lang="en-US" sz="2400" dirty="0" smtClean="0"/>
              <a:t>Other alveoli </a:t>
            </a:r>
            <a:r>
              <a:rPr lang="en-US" sz="2400" dirty="0" err="1" smtClean="0"/>
              <a:t>partialy</a:t>
            </a:r>
            <a:r>
              <a:rPr lang="en-US" sz="2400" dirty="0" smtClean="0"/>
              <a:t> obstructed , will enter air and not completely exit (air </a:t>
            </a:r>
            <a:r>
              <a:rPr lang="en-US" sz="2400" dirty="0" err="1" smtClean="0"/>
              <a:t>traping</a:t>
            </a:r>
            <a:r>
              <a:rPr lang="en-US" sz="2400" dirty="0" smtClean="0"/>
              <a:t> &amp; hyperinflation )so CO2 retention </a:t>
            </a:r>
          </a:p>
          <a:p>
            <a:r>
              <a:rPr lang="en-US" sz="2400" dirty="0" smtClean="0"/>
              <a:t>So, in bronchiolitis atelectasis area with </a:t>
            </a:r>
            <a:r>
              <a:rPr lang="en-US" sz="2400" dirty="0" err="1" smtClean="0"/>
              <a:t>hyperinflatted</a:t>
            </a:r>
            <a:r>
              <a:rPr lang="en-US" sz="2400" dirty="0" smtClean="0"/>
              <a:t> (V\Q mismatch)</a:t>
            </a:r>
            <a:endParaRPr lang="en-US" sz="2400" dirty="0"/>
          </a:p>
        </p:txBody>
      </p:sp>
    </p:spTree>
    <p:extLst>
      <p:ext uri="{BB962C8B-B14F-4D97-AF65-F5344CB8AC3E}">
        <p14:creationId xmlns:p14="http://schemas.microsoft.com/office/powerpoint/2010/main" val="2367657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BFA709-50C4-F488-052D-7017E578E459}"/>
              </a:ext>
            </a:extLst>
          </p:cNvPr>
          <p:cNvSpPr>
            <a:spLocks noGrp="1"/>
          </p:cNvSpPr>
          <p:nvPr>
            <p:ph type="title"/>
          </p:nvPr>
        </p:nvSpPr>
        <p:spPr>
          <a:xfrm>
            <a:off x="581192" y="702156"/>
            <a:ext cx="11029616" cy="623724"/>
          </a:xfrm>
        </p:spPr>
        <p:txBody>
          <a:bodyPr/>
          <a:lstStyle/>
          <a:p>
            <a:pPr algn="ctr"/>
            <a:r>
              <a:rPr lang="en-GB" dirty="0"/>
              <a:t>Clinical Presentation</a:t>
            </a:r>
            <a:endParaRPr lang="en-US" dirty="0"/>
          </a:p>
        </p:txBody>
      </p:sp>
      <p:sp>
        <p:nvSpPr>
          <p:cNvPr id="3" name="Content Placeholder 2">
            <a:extLst>
              <a:ext uri="{FF2B5EF4-FFF2-40B4-BE49-F238E27FC236}">
                <a16:creationId xmlns="" xmlns:a16="http://schemas.microsoft.com/office/drawing/2014/main" id="{1C1537C8-16BB-BF47-A21D-6482C2429BD1}"/>
              </a:ext>
            </a:extLst>
          </p:cNvPr>
          <p:cNvSpPr>
            <a:spLocks noGrp="1"/>
          </p:cNvSpPr>
          <p:nvPr>
            <p:ph idx="1"/>
          </p:nvPr>
        </p:nvSpPr>
        <p:spPr>
          <a:xfrm>
            <a:off x="838200" y="1690688"/>
            <a:ext cx="10515600" cy="4351338"/>
          </a:xfrm>
        </p:spPr>
        <p:txBody>
          <a:bodyPr>
            <a:noAutofit/>
          </a:bodyPr>
          <a:lstStyle/>
          <a:p>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The first signs and symptoms of bronchiolitis (and in many children, the extent of disease manifestations) are </a:t>
            </a: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those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start</a:t>
            </a: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of an upper respiratory tract infection</a:t>
            </a: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Irritability </a:t>
            </a:r>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,Difficulty feeding, nasal congestion,</a:t>
            </a:r>
          </a:p>
          <a:p>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Then</a:t>
            </a: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2-3 </a:t>
            </a:r>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days after upper respiratory tract symptoms, the infection may spread </a:t>
            </a: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to lower respiratory tract and symptoms</a:t>
            </a:r>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 of Cough, </a:t>
            </a:r>
            <a:r>
              <a:rPr lang="en-GB" sz="2000" dirty="0" err="1">
                <a:solidFill>
                  <a:schemeClr val="tx1"/>
                </a:solidFill>
                <a:latin typeface="Tahoma" panose="020B0604030504040204" pitchFamily="34" charset="0"/>
                <a:ea typeface="Tahoma" panose="020B0604030504040204" pitchFamily="34" charset="0"/>
                <a:cs typeface="Tahoma" panose="020B0604030504040204" pitchFamily="34" charset="0"/>
              </a:rPr>
              <a:t>dyspnea</a:t>
            </a:r>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 wheezing</a:t>
            </a: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tachypnea</a:t>
            </a:r>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 retractions, </a:t>
            </a: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grunting</a:t>
            </a:r>
            <a:endParaRPr lang="en-GB"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rtl="0" fontAlgn="base"/>
            <a:r>
              <a:rPr lang="en-GB" sz="200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In younger children (particularly &lt;6 weeks of age), </a:t>
            </a:r>
            <a:r>
              <a:rPr lang="en-GB" sz="2000" i="0" u="none" strike="noStrike"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apnea</a:t>
            </a:r>
            <a:r>
              <a:rPr lang="en-GB" sz="200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may be a presenting sign, sometimes in the absence of other features of bronchiolitis. </a:t>
            </a:r>
            <a:endParaRPr lang="en-GB" sz="200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rtl="0" fontAlgn="base"/>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(one of the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ddx</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of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apnea</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in neonate is RSV)</a:t>
            </a:r>
            <a:endParaRPr lang="en-GB" sz="200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rtl="0" fontAlgn="base"/>
            <a:r>
              <a:rPr lang="en-GB" sz="200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Symptoms peak at around day 3 to 4 of illness</a:t>
            </a:r>
          </a:p>
          <a:p>
            <a:pPr rtl="0" fontAlgn="base"/>
            <a:r>
              <a:rPr lang="en-GB" sz="200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Patients more likely </a:t>
            </a:r>
            <a:r>
              <a:rPr lang="en-GB" sz="20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to require intensive care include </a:t>
            </a:r>
            <a:r>
              <a:rPr lang="en-GB" sz="200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preterm infants </a:t>
            </a:r>
            <a:r>
              <a:rPr lang="en-GB" sz="200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and those </a:t>
            </a:r>
            <a:r>
              <a:rPr lang="en-GB" sz="200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with </a:t>
            </a:r>
            <a:r>
              <a:rPr lang="en-GB" sz="2000" i="0" u="none" strike="noStrike"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apnea</a:t>
            </a:r>
            <a:r>
              <a:rPr lang="en-GB" sz="200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 low birth weight, or a respiratory rate greater than 70/min</a:t>
            </a:r>
            <a:r>
              <a:rPr lang="en-GB" sz="2000"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2000" dirty="0">
              <a:solidFill>
                <a:srgbClr val="FF0000"/>
              </a:solidFill>
            </a:endParaRPr>
          </a:p>
        </p:txBody>
      </p:sp>
    </p:spTree>
    <p:extLst>
      <p:ext uri="{BB962C8B-B14F-4D97-AF65-F5344CB8AC3E}">
        <p14:creationId xmlns:p14="http://schemas.microsoft.com/office/powerpoint/2010/main" val="487260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50CA81-FCA0-ECB9-DAD1-738282FF63BC}"/>
              </a:ext>
            </a:extLst>
          </p:cNvPr>
          <p:cNvSpPr>
            <a:spLocks noGrp="1"/>
          </p:cNvSpPr>
          <p:nvPr>
            <p:ph type="title"/>
          </p:nvPr>
        </p:nvSpPr>
        <p:spPr/>
        <p:txBody>
          <a:bodyPr/>
          <a:lstStyle/>
          <a:p>
            <a:endParaRPr lang="en-US"/>
          </a:p>
        </p:txBody>
      </p:sp>
      <p:pic>
        <p:nvPicPr>
          <p:cNvPr id="4" name="Picture 4">
            <a:extLst>
              <a:ext uri="{FF2B5EF4-FFF2-40B4-BE49-F238E27FC236}">
                <a16:creationId xmlns="" xmlns:a16="http://schemas.microsoft.com/office/drawing/2014/main" id="{81E1C830-5D5E-C487-FF0A-AD8BE93FDE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3157" y="365125"/>
            <a:ext cx="7238999" cy="6186886"/>
          </a:xfrm>
        </p:spPr>
      </p:pic>
    </p:spTree>
    <p:extLst>
      <p:ext uri="{BB962C8B-B14F-4D97-AF65-F5344CB8AC3E}">
        <p14:creationId xmlns:p14="http://schemas.microsoft.com/office/powerpoint/2010/main" val="264568930"/>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GINA 16_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chnic">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289AE2-D2AE-49D1-AFAC-3A79F6794255}">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16c05727-aa75-4e4a-9b5f-8a80a1165891"/>
    <ds:schemaRef ds:uri="http://purl.org/dc/term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927BD4C1-B6B1-4715-ABF9-E660A51A4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{C8BB9947-B522-4C03-8CC5-E401F2F137AC}tf33552983</Template>
  <TotalTime>0</TotalTime>
  <Words>2103</Words>
  <Application>Microsoft Office PowerPoint</Application>
  <PresentationFormat>Widescreen</PresentationFormat>
  <Paragraphs>177</Paragraphs>
  <Slides>32</Slides>
  <Notes>1</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32</vt:i4>
      </vt:variant>
    </vt:vector>
  </HeadingPairs>
  <TitlesOfParts>
    <vt:vector size="49" baseType="lpstr">
      <vt:lpstr>ＭＳ Ｐゴシック</vt:lpstr>
      <vt:lpstr>Arial</vt:lpstr>
      <vt:lpstr>Arial Rounded MT Bold</vt:lpstr>
      <vt:lpstr>Calibri</vt:lpstr>
      <vt:lpstr>Corbel</vt:lpstr>
      <vt:lpstr>Franklin Gothic Book</vt:lpstr>
      <vt:lpstr>Franklin Gothic Demi</vt:lpstr>
      <vt:lpstr>Majalla UI</vt:lpstr>
      <vt:lpstr>Symbol</vt:lpstr>
      <vt:lpstr>Tahoma</vt:lpstr>
      <vt:lpstr>Wingdings</vt:lpstr>
      <vt:lpstr>Wingdings 2</vt:lpstr>
      <vt:lpstr>DividendVTI</vt:lpstr>
      <vt:lpstr>GINA 16_9</vt:lpstr>
      <vt:lpstr>Custom Design</vt:lpstr>
      <vt:lpstr>1_Custom Design</vt:lpstr>
      <vt:lpstr>Technic</vt:lpstr>
      <vt:lpstr>Bronchiolitis and wheezy infants</vt:lpstr>
      <vt:lpstr>introduction</vt:lpstr>
      <vt:lpstr>Risk factors for severe disease </vt:lpstr>
      <vt:lpstr>PowerPoint Presentation</vt:lpstr>
      <vt:lpstr>RSV</vt:lpstr>
      <vt:lpstr>Pathophysiology </vt:lpstr>
      <vt:lpstr>PowerPoint Presentation</vt:lpstr>
      <vt:lpstr>Clinical Presentation</vt:lpstr>
      <vt:lpstr>PowerPoint Presentation</vt:lpstr>
      <vt:lpstr>Diagnosis</vt:lpstr>
      <vt:lpstr>Imaging </vt:lpstr>
      <vt:lpstr>Laboratory tests</vt:lpstr>
      <vt:lpstr>Management </vt:lpstr>
      <vt:lpstr>PowerPoint Presentation</vt:lpstr>
      <vt:lpstr>PowerPoint Presentation</vt:lpstr>
      <vt:lpstr>Prevention </vt:lpstr>
      <vt:lpstr>PowerPoint Presentation</vt:lpstr>
      <vt:lpstr>Prognosis</vt:lpstr>
      <vt:lpstr>Recurrent Wheezing in children </vt:lpstr>
      <vt:lpstr>PowerPoint Presentation</vt:lpstr>
      <vt:lpstr>PowerPoint Presentation</vt:lpstr>
      <vt:lpstr>Prevalence</vt:lpstr>
      <vt:lpstr>Prevalence</vt:lpstr>
      <vt:lpstr>Prevalence</vt:lpstr>
      <vt:lpstr>Prevalence</vt:lpstr>
      <vt:lpstr>Pathophysiology </vt:lpstr>
      <vt:lpstr>Differential diagnosis</vt:lpstr>
      <vt:lpstr>Investigations </vt:lpstr>
      <vt:lpstr>Treatment </vt:lpstr>
      <vt:lpstr>PowerPoint Presentation</vt:lpstr>
      <vt:lpstr>prognosis</vt:lpstr>
      <vt:lpstr> Asthma Predictive Index</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2020-03-04T22:40:53Z</dcterms:created>
  <dcterms:modified xsi:type="dcterms:W3CDTF">2024-01-24T22:24:48Z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