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4"/>
  </p:notesMasterIdLst>
  <p:sldIdLst>
    <p:sldId id="256" r:id="rId3"/>
    <p:sldId id="304" r:id="rId4"/>
    <p:sldId id="305" r:id="rId5"/>
    <p:sldId id="306" r:id="rId6"/>
    <p:sldId id="307" r:id="rId7"/>
    <p:sldId id="275" r:id="rId8"/>
    <p:sldId id="259" r:id="rId9"/>
    <p:sldId id="276" r:id="rId10"/>
    <p:sldId id="278" r:id="rId11"/>
    <p:sldId id="298" r:id="rId12"/>
    <p:sldId id="300" r:id="rId13"/>
    <p:sldId id="301" r:id="rId14"/>
    <p:sldId id="302" r:id="rId15"/>
    <p:sldId id="303" r:id="rId16"/>
    <p:sldId id="263" r:id="rId17"/>
    <p:sldId id="264" r:id="rId18"/>
    <p:sldId id="265" r:id="rId19"/>
    <p:sldId id="267" r:id="rId20"/>
    <p:sldId id="285" r:id="rId21"/>
    <p:sldId id="286" r:id="rId22"/>
    <p:sldId id="287" r:id="rId23"/>
    <p:sldId id="293" r:id="rId24"/>
    <p:sldId id="288" r:id="rId25"/>
    <p:sldId id="289" r:id="rId26"/>
    <p:sldId id="290" r:id="rId27"/>
    <p:sldId id="295" r:id="rId28"/>
    <p:sldId id="270" r:id="rId29"/>
    <p:sldId id="296" r:id="rId30"/>
    <p:sldId id="271" r:id="rId31"/>
    <p:sldId id="297" r:id="rId32"/>
    <p:sldId id="272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6FF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C93646-CAAD-475D-A11E-955BEF5620C9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61B79-09E9-458F-9713-56740859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78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45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3700" y="692150"/>
            <a:ext cx="6070600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3" name="Rectangle 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6312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66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3700" y="692150"/>
            <a:ext cx="6070600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31" name="Rectangle 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9685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86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3700" y="692150"/>
            <a:ext cx="6070600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9" name="Rectangle 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6268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4FB623-A5D4-435D-9E2A-AB33548D121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4363-A300-4CF7-88D4-3A6698FD8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703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4FB623-A5D4-435D-9E2A-AB33548D121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4363-A300-4CF7-88D4-3A6698FD8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67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4FB623-A5D4-435D-9E2A-AB33548D121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4363-A300-4CF7-88D4-3A6698FD8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31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9E3BC-8274-4F53-AEAB-BF95396AF0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F74E0-B464-4396-A65F-41640D4509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3318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C1623-8D9E-4282-B615-A615EE12A8E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E687A-F045-4E4C-A655-EFFA684B73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1946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4E5F7-2763-4EF2-8143-0DA6D2F6A7D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06E2A-ED93-4321-B465-35F71C7EF4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8018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9AFEF-95B1-4A26-925E-4E3A6D9172A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75BD2-E2EA-41BB-B6A9-D44BCC4455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1351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66B78-C2E2-449F-BC19-411B9F0CA5A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68ED0-5148-4419-AD79-976C8B2479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1507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97F47-9AC8-4E42-A492-AD1726EDB5D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53B97-8976-47C6-8787-9305B7AF20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55475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99D60-7A22-4B44-9287-9115BFCEF77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71781-A581-4FFE-A513-71210CDA8F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6449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F7830-5BFC-4B30-B2DD-36A48B159DC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77CC9-1125-41CF-8F8B-FA0B0CF605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5047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4FB623-A5D4-435D-9E2A-AB33548D121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4363-A300-4CF7-88D4-3A6698FD8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344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7CE89-B42B-4B60-889B-845EB6245AC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CBA2D-2398-4F51-B855-FB933E7F8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67479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E61CB-5925-4B5A-832B-148CDAD3EFE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DD6F-E2E8-4D3A-8D2D-FAC3763795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87599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E5F57-F28D-46E2-BE03-C96F4447328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52078-DA66-44BB-B9CC-626F6C77E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2487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4FB623-A5D4-435D-9E2A-AB33548D121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4363-A300-4CF7-88D4-3A6698FD8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1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4FB623-A5D4-435D-9E2A-AB33548D121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4363-A300-4CF7-88D4-3A6698FD8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98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4FB623-A5D4-435D-9E2A-AB33548D121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4363-A300-4CF7-88D4-3A6698FD8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41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4FB623-A5D4-435D-9E2A-AB33548D121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4363-A300-4CF7-88D4-3A6698FD8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03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4FB623-A5D4-435D-9E2A-AB33548D121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4363-A300-4CF7-88D4-3A6698FD8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84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4FB623-A5D4-435D-9E2A-AB33548D121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4363-A300-4CF7-88D4-3A6698FD8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4FB623-A5D4-435D-9E2A-AB33548D121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4363-A300-4CF7-88D4-3A6698FD8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1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4363-A300-4CF7-88D4-3A6698FD8E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838200" y="6490643"/>
            <a:ext cx="11641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900" dirty="0"/>
              <a:t>Prof. Ashraf </a:t>
            </a:r>
            <a:r>
              <a:rPr lang="en-US" sz="900" dirty="0" err="1"/>
              <a:t>Zaghloul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996487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6D4B27-22C8-4574-8F39-4272174713D7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609600" y="6538913"/>
            <a:ext cx="11641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Prof. Ashraf </a:t>
            </a:r>
            <a:r>
              <a:rPr lang="en-US" sz="900" dirty="0" err="1"/>
              <a:t>Zaghloul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78319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>
                <a:solidFill>
                  <a:schemeClr val="bg1"/>
                </a:solidFill>
              </a:rPr>
              <a:t>Hazards </a:t>
            </a:r>
            <a:r>
              <a:rPr lang="ar-JO" sz="9600" dirty="0">
                <a:solidFill>
                  <a:schemeClr val="bg1"/>
                </a:solidFill>
              </a:rPr>
              <a:t>خطر</a:t>
            </a:r>
            <a:r>
              <a:rPr lang="en-US" sz="9600" dirty="0">
                <a:solidFill>
                  <a:schemeClr val="bg1"/>
                </a:solidFill>
              </a:rPr>
              <a:t> </a:t>
            </a:r>
            <a:br>
              <a:rPr lang="en-US" sz="9600" dirty="0">
                <a:solidFill>
                  <a:schemeClr val="bg1"/>
                </a:solidFill>
              </a:rPr>
            </a:br>
            <a:r>
              <a:rPr lang="en-US" sz="9600" dirty="0">
                <a:solidFill>
                  <a:schemeClr val="bg1"/>
                </a:solidFill>
              </a:rPr>
              <a:t>and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solidFill>
                  <a:schemeClr val="bg1"/>
                </a:solidFill>
                <a:latin typeface="Arial Black" panose="020B0A04020102020204" pitchFamily="34" charset="0"/>
                <a:ea typeface="+mj-ea"/>
                <a:cs typeface="+mj-cs"/>
              </a:rPr>
              <a:t>Risks</a:t>
            </a:r>
            <a:r>
              <a:rPr lang="ar-JO" sz="9600" dirty="0">
                <a:solidFill>
                  <a:schemeClr val="bg1"/>
                </a:solidFill>
                <a:latin typeface="Arial Black" panose="020B0A04020102020204" pitchFamily="34" charset="0"/>
                <a:ea typeface="+mj-ea"/>
                <a:cs typeface="+mj-cs"/>
              </a:rPr>
              <a:t>  مخاطرة </a:t>
            </a:r>
            <a:endParaRPr lang="en-US" sz="9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349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D618C0-C918-9D0F-A12D-76D9EDD271B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sz="6000" dirty="0">
                <a:solidFill>
                  <a:schemeClr val="bg1"/>
                </a:solidFill>
                <a:latin typeface="Arial Black" panose="020B0A04020102020204" pitchFamily="34" charset="0"/>
              </a:rPr>
              <a:t>Hazards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167284E-C579-CB3C-EF50-E91EF9749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>
                <a:latin typeface="Arial Black" panose="020B0A04020102020204" pitchFamily="34" charset="0"/>
              </a:rPr>
              <a:t>Physical Hazards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Noise</a:t>
            </a:r>
          </a:p>
          <a:p>
            <a:pPr>
              <a:buFontTx/>
              <a:buChar char="-"/>
            </a:pPr>
            <a:r>
              <a:rPr lang="en-US" dirty="0"/>
              <a:t>Vibration</a:t>
            </a:r>
          </a:p>
          <a:p>
            <a:pPr>
              <a:buFontTx/>
              <a:buChar char="-"/>
            </a:pPr>
            <a:r>
              <a:rPr lang="en-US" dirty="0"/>
              <a:t>Radiation(Ionizing radiation / non-ionizing radiation)</a:t>
            </a:r>
          </a:p>
          <a:p>
            <a:pPr>
              <a:buFontTx/>
              <a:buChar char="-"/>
            </a:pPr>
            <a:r>
              <a:rPr lang="en-US" dirty="0"/>
              <a:t>Thermal environment (Heat / cold)</a:t>
            </a:r>
          </a:p>
          <a:p>
            <a:pPr>
              <a:buFontTx/>
              <a:buChar char="-"/>
            </a:pPr>
            <a:r>
              <a:rPr lang="en-US" dirty="0"/>
              <a:t>Pressure </a:t>
            </a:r>
          </a:p>
        </p:txBody>
      </p:sp>
    </p:spTree>
    <p:extLst>
      <p:ext uri="{BB962C8B-B14F-4D97-AF65-F5344CB8AC3E}">
        <p14:creationId xmlns:p14="http://schemas.microsoft.com/office/powerpoint/2010/main" val="2737825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4F0D14-1904-FE3A-D8D2-46D8344CB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Chemical Hazards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Particles, fumes, and </a:t>
            </a:r>
            <a:r>
              <a:rPr lang="en-US" dirty="0" err="1"/>
              <a:t>fibres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Metals and metalloids</a:t>
            </a:r>
          </a:p>
          <a:p>
            <a:pPr>
              <a:buFontTx/>
              <a:buChar char="-"/>
            </a:pPr>
            <a:r>
              <a:rPr lang="en-US" dirty="0"/>
              <a:t>Inorganic gases</a:t>
            </a:r>
          </a:p>
          <a:p>
            <a:pPr>
              <a:buFontTx/>
              <a:buChar char="-"/>
            </a:pPr>
            <a:r>
              <a:rPr lang="en-US" dirty="0"/>
              <a:t>Organic solvents and compounds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BBC0C05D-A363-6EAC-4820-0F10A6CBC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solidFill>
            <a:srgbClr val="FF0000"/>
          </a:solidFill>
        </p:spPr>
        <p:txBody>
          <a:bodyPr/>
          <a:lstStyle/>
          <a:p>
            <a:r>
              <a:rPr lang="en-US" sz="6000" dirty="0">
                <a:solidFill>
                  <a:schemeClr val="bg1"/>
                </a:solidFill>
                <a:latin typeface="Arial Black" panose="020B0A04020102020204" pitchFamily="34" charset="0"/>
              </a:rPr>
              <a:t>Hazards</a:t>
            </a:r>
          </a:p>
        </p:txBody>
      </p:sp>
    </p:spTree>
    <p:extLst>
      <p:ext uri="{BB962C8B-B14F-4D97-AF65-F5344CB8AC3E}">
        <p14:creationId xmlns:p14="http://schemas.microsoft.com/office/powerpoint/2010/main" val="1154316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0953FD-3CB9-4C1C-051C-ADFD3E01A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>
                <a:latin typeface="Arial Black" panose="020B0A04020102020204" pitchFamily="34" charset="0"/>
              </a:rPr>
              <a:t>Biological Hazards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Human tissue and body fluids </a:t>
            </a:r>
          </a:p>
          <a:p>
            <a:pPr>
              <a:buFontTx/>
              <a:buChar char="-"/>
            </a:pPr>
            <a:r>
              <a:rPr lang="en-US" dirty="0"/>
              <a:t>Microbial pathogens (in laboratory settings)</a:t>
            </a:r>
          </a:p>
          <a:p>
            <a:pPr>
              <a:buFontTx/>
              <a:buChar char="-"/>
            </a:pPr>
            <a:r>
              <a:rPr lang="en-US" dirty="0"/>
              <a:t>Genetically modified organisms</a:t>
            </a:r>
          </a:p>
          <a:p>
            <a:pPr>
              <a:buFontTx/>
              <a:buChar char="-"/>
            </a:pPr>
            <a:r>
              <a:rPr lang="en-US" dirty="0"/>
              <a:t>Animals and animal products</a:t>
            </a:r>
          </a:p>
          <a:p>
            <a:pPr>
              <a:buFontTx/>
              <a:buChar char="-"/>
            </a:pPr>
            <a:r>
              <a:rPr lang="en-US" dirty="0"/>
              <a:t>Organic dusts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73D5490A-A21C-7C4D-61CD-7D73F9CAC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solidFill>
            <a:srgbClr val="FF0000"/>
          </a:solidFill>
        </p:spPr>
        <p:txBody>
          <a:bodyPr/>
          <a:lstStyle/>
          <a:p>
            <a:r>
              <a:rPr lang="en-US" sz="6000" dirty="0">
                <a:solidFill>
                  <a:schemeClr val="bg1"/>
                </a:solidFill>
                <a:latin typeface="Arial Black" panose="020B0A04020102020204" pitchFamily="34" charset="0"/>
              </a:rPr>
              <a:t>Hazards</a:t>
            </a:r>
          </a:p>
        </p:txBody>
      </p:sp>
    </p:spTree>
    <p:extLst>
      <p:ext uri="{BB962C8B-B14F-4D97-AF65-F5344CB8AC3E}">
        <p14:creationId xmlns:p14="http://schemas.microsoft.com/office/powerpoint/2010/main" val="2574196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3673E9-C937-6725-FE3E-CB3987CAD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>
                <a:latin typeface="Arial Black" panose="020B0A04020102020204" pitchFamily="34" charset="0"/>
              </a:rPr>
              <a:t>Mechanical and ergonomics Hazards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Lifting and handling </a:t>
            </a:r>
          </a:p>
          <a:p>
            <a:pPr>
              <a:buFontTx/>
              <a:buChar char="-"/>
            </a:pPr>
            <a:r>
              <a:rPr lang="en-US" dirty="0"/>
              <a:t>Posture  </a:t>
            </a:r>
            <a:r>
              <a:rPr lang="ar-JO" dirty="0"/>
              <a:t>وضعية أثناء العمل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Repetitive work</a:t>
            </a:r>
          </a:p>
          <a:p>
            <a:pPr>
              <a:buFontTx/>
              <a:buChar char="-"/>
            </a:pPr>
            <a:r>
              <a:rPr lang="en-US" dirty="0"/>
              <a:t>Mechanical hazards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735B303D-5DBA-13A8-52A1-BDD6F405D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solidFill>
            <a:srgbClr val="FF0000"/>
          </a:solidFill>
        </p:spPr>
        <p:txBody>
          <a:bodyPr/>
          <a:lstStyle/>
          <a:p>
            <a:r>
              <a:rPr lang="en-US" sz="6000" dirty="0">
                <a:solidFill>
                  <a:schemeClr val="bg1"/>
                </a:solidFill>
                <a:latin typeface="Arial Black" panose="020B0A04020102020204" pitchFamily="34" charset="0"/>
              </a:rPr>
              <a:t>Hazards</a:t>
            </a:r>
          </a:p>
        </p:txBody>
      </p:sp>
    </p:spTree>
    <p:extLst>
      <p:ext uri="{BB962C8B-B14F-4D97-AF65-F5344CB8AC3E}">
        <p14:creationId xmlns:p14="http://schemas.microsoft.com/office/powerpoint/2010/main" val="4137765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8FD335-73DF-74F5-4219-0B5938AB1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>
                <a:latin typeface="Arial Black" panose="020B0A04020102020204" pitchFamily="34" charset="0"/>
              </a:rPr>
              <a:t>Psychosocial Hazards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Organizational psychosocial factors </a:t>
            </a:r>
          </a:p>
          <a:p>
            <a:pPr>
              <a:buFontTx/>
              <a:buChar char="-"/>
            </a:pPr>
            <a:r>
              <a:rPr lang="en-US" dirty="0"/>
              <a:t>Violence and aggression</a:t>
            </a:r>
          </a:p>
          <a:p>
            <a:pPr>
              <a:buFontTx/>
              <a:buChar char="-"/>
            </a:pPr>
            <a:r>
              <a:rPr lang="en-US" dirty="0"/>
              <a:t>Shift and night work</a:t>
            </a:r>
          </a:p>
          <a:p>
            <a:pPr>
              <a:buFontTx/>
              <a:buChar char="-"/>
            </a:pPr>
            <a:r>
              <a:rPr lang="en-US" dirty="0"/>
              <a:t>Long working hours</a:t>
            </a:r>
          </a:p>
          <a:p>
            <a:pPr>
              <a:buFontTx/>
              <a:buChar char="-"/>
            </a:pPr>
            <a:r>
              <a:rPr lang="en-US" dirty="0"/>
              <a:t>Time zone changes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7751F379-2B8F-65F3-E843-2CBB139EB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solidFill>
            <a:srgbClr val="FF0000"/>
          </a:solidFill>
        </p:spPr>
        <p:txBody>
          <a:bodyPr/>
          <a:lstStyle/>
          <a:p>
            <a:r>
              <a:rPr lang="en-US" sz="6000" dirty="0">
                <a:solidFill>
                  <a:schemeClr val="bg1"/>
                </a:solidFill>
                <a:latin typeface="Arial Black" panose="020B0A04020102020204" pitchFamily="34" charset="0"/>
              </a:rPr>
              <a:t>Hazards</a:t>
            </a:r>
          </a:p>
        </p:txBody>
      </p:sp>
    </p:spTree>
    <p:extLst>
      <p:ext uri="{BB962C8B-B14F-4D97-AF65-F5344CB8AC3E}">
        <p14:creationId xmlns:p14="http://schemas.microsoft.com/office/powerpoint/2010/main" val="4173814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Arial Black" panose="020B0A04020102020204" pitchFamily="34" charset="0"/>
              </a:rPr>
              <a:t>Study Designs Used in Environmental and Occupational Health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828801"/>
            <a:ext cx="10972800" cy="4297363"/>
          </a:xfrm>
        </p:spPr>
        <p:txBody>
          <a:bodyPr/>
          <a:lstStyle/>
          <a:p>
            <a:pPr algn="just" eaLnBrk="1" hangingPunct="1"/>
            <a:r>
              <a:rPr lang="en-US" altLang="en-US" b="1" dirty="0"/>
              <a:t>Descriptive studies </a:t>
            </a:r>
            <a:r>
              <a:rPr lang="en-US" altLang="en-US" dirty="0"/>
              <a:t>provide information for setting priorities, identifying hazards, and formulating hypotheses for new occupational risks.</a:t>
            </a:r>
          </a:p>
          <a:p>
            <a:pPr algn="just" eaLnBrk="1" hangingPunct="1"/>
            <a:endParaRPr lang="en-US" altLang="en-US" b="1" dirty="0"/>
          </a:p>
          <a:p>
            <a:pPr algn="just" eaLnBrk="1" hangingPunct="1"/>
            <a:r>
              <a:rPr lang="en-US" altLang="en-US" b="1" dirty="0"/>
              <a:t>Etiologic studies </a:t>
            </a:r>
            <a:r>
              <a:rPr lang="en-US" altLang="en-US" dirty="0"/>
              <a:t>can be used to show exposure-effect relationships</a:t>
            </a:r>
          </a:p>
        </p:txBody>
      </p:sp>
    </p:spTree>
    <p:extLst>
      <p:ext uri="{BB962C8B-B14F-4D97-AF65-F5344CB8AC3E}">
        <p14:creationId xmlns:p14="http://schemas.microsoft.com/office/powerpoint/2010/main" val="1660378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53343"/>
            <a:ext cx="10972800" cy="3872821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b="1" dirty="0"/>
              <a:t>Ecologic study design  </a:t>
            </a:r>
            <a:r>
              <a:rPr lang="ar-JO" b="1" dirty="0"/>
              <a:t>دراسة بيئية</a:t>
            </a:r>
            <a:endParaRPr lang="en-US" b="1" dirty="0"/>
          </a:p>
          <a:p>
            <a:pPr>
              <a:defRPr/>
            </a:pPr>
            <a:endParaRPr lang="en-US" b="1" dirty="0"/>
          </a:p>
          <a:p>
            <a:pPr lvl="1">
              <a:defRPr/>
            </a:pPr>
            <a:r>
              <a:rPr lang="en-US" sz="3200" dirty="0"/>
              <a:t>Studies which correlate environmental factors’ exposure to mortality and morbidity rates</a:t>
            </a:r>
          </a:p>
          <a:p>
            <a:pPr lvl="1">
              <a:defRPr/>
            </a:pPr>
            <a:endParaRPr lang="en-US" sz="3200" dirty="0"/>
          </a:p>
          <a:p>
            <a:pPr lvl="1">
              <a:defRPr/>
            </a:pPr>
            <a:r>
              <a:rPr lang="en-US" sz="3200" dirty="0"/>
              <a:t>Based on large populations in order to calculate (r)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Arial Black" panose="020B0A04020102020204" pitchFamily="34" charset="0"/>
              </a:rPr>
              <a:t>Study Designs Used in Environmental and Occupational Health</a:t>
            </a:r>
          </a:p>
        </p:txBody>
      </p:sp>
    </p:spTree>
    <p:extLst>
      <p:ext uri="{BB962C8B-B14F-4D97-AF65-F5344CB8AC3E}">
        <p14:creationId xmlns:p14="http://schemas.microsoft.com/office/powerpoint/2010/main" val="1942256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98914"/>
            <a:ext cx="10972800" cy="392725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3600" b="1" dirty="0"/>
              <a:t>Cross-sectional study design</a:t>
            </a:r>
          </a:p>
          <a:p>
            <a:pPr marL="0" indent="0">
              <a:buNone/>
              <a:defRPr/>
            </a:pPr>
            <a:endParaRPr lang="en-US" sz="3600" b="1" dirty="0"/>
          </a:p>
          <a:p>
            <a:pPr marL="0" indent="0">
              <a:buNone/>
              <a:defRPr/>
            </a:pPr>
            <a:endParaRPr lang="en-US" sz="3600" b="1" dirty="0"/>
          </a:p>
          <a:p>
            <a:pPr marL="0" indent="0">
              <a:buNone/>
              <a:defRPr/>
            </a:pPr>
            <a:endParaRPr lang="en-US" sz="3600" b="1" dirty="0"/>
          </a:p>
          <a:p>
            <a:pPr marL="0" indent="0">
              <a:buNone/>
              <a:defRPr/>
            </a:pPr>
            <a:r>
              <a:rPr lang="en-US" sz="3600" b="1" dirty="0"/>
              <a:t>Case-Control study design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Arial Black" panose="020B0A04020102020204" pitchFamily="34" charset="0"/>
              </a:rPr>
              <a:t>Study Designs Used in Environmental and Occupational He</a:t>
            </a:r>
            <a:r>
              <a:rPr lang="en-US" dirty="0">
                <a:latin typeface="Arial Black" panose="020B0A04020102020204" pitchFamily="34" charset="0"/>
              </a:rPr>
              <a:t>alth</a:t>
            </a:r>
          </a:p>
        </p:txBody>
      </p:sp>
    </p:spTree>
    <p:extLst>
      <p:ext uri="{BB962C8B-B14F-4D97-AF65-F5344CB8AC3E}">
        <p14:creationId xmlns:p14="http://schemas.microsoft.com/office/powerpoint/2010/main" val="10423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</a:rPr>
              <a:t>Toxicologic</a:t>
            </a:r>
            <a:r>
              <a:rPr lang="en-US" b="1" dirty="0">
                <a:solidFill>
                  <a:schemeClr val="bg1"/>
                </a:solidFill>
              </a:rPr>
              <a:t> Concepts Related to Environmental and Occupational Health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09600" y="2057401"/>
            <a:ext cx="10972800" cy="4068763"/>
          </a:xfrm>
        </p:spPr>
        <p:txBody>
          <a:bodyPr/>
          <a:lstStyle/>
          <a:p>
            <a:pPr eaLnBrk="1" hangingPunct="1"/>
            <a:r>
              <a:rPr lang="en-US" altLang="en-US" sz="4800" dirty="0"/>
              <a:t>Dose-response</a:t>
            </a:r>
          </a:p>
          <a:p>
            <a:pPr eaLnBrk="1" hangingPunct="1"/>
            <a:r>
              <a:rPr lang="en-US" altLang="en-US" sz="4800" dirty="0"/>
              <a:t>Threshold</a:t>
            </a:r>
          </a:p>
          <a:p>
            <a:pPr eaLnBrk="1" hangingPunct="1"/>
            <a:r>
              <a:rPr lang="en-US" altLang="en-US" sz="4800" dirty="0"/>
              <a:t>Latency</a:t>
            </a:r>
          </a:p>
          <a:p>
            <a:pPr eaLnBrk="1" hangingPunct="1"/>
            <a:r>
              <a:rPr lang="en-US" altLang="en-US" sz="4800" dirty="0"/>
              <a:t>Synergism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802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6000" dirty="0">
                <a:solidFill>
                  <a:srgbClr val="002060"/>
                </a:solidFill>
                <a:latin typeface="Arial Black" panose="020B0A04020102020204" pitchFamily="34" charset="0"/>
              </a:rPr>
              <a:t>Dose -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dose–response relationship is </a:t>
            </a:r>
            <a:r>
              <a:rPr lang="en-US" u="sng" dirty="0"/>
              <a:t>the measurement of the relationship between the dose of a substance administered and its overall effect (the response)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dirty="0"/>
              <a:t>(The response on the human being could be physiological or pathological or both)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relationship is studied using the dose-response </a:t>
            </a:r>
            <a:r>
              <a:rPr lang="en-US" sz="4000" b="1" dirty="0">
                <a:solidFill>
                  <a:srgbClr val="002060"/>
                </a:solidFill>
              </a:rPr>
              <a:t>curve</a:t>
            </a:r>
          </a:p>
        </p:txBody>
      </p:sp>
    </p:spTree>
    <p:extLst>
      <p:ext uri="{BB962C8B-B14F-4D97-AF65-F5344CB8AC3E}">
        <p14:creationId xmlns:p14="http://schemas.microsoft.com/office/powerpoint/2010/main" val="2128165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5390" y="3149044"/>
            <a:ext cx="1103308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/>
              <a:t>The </a:t>
            </a:r>
            <a:r>
              <a:rPr lang="en-GB" sz="3200" dirty="0"/>
              <a:t>right to safety and health at work is </a:t>
            </a:r>
            <a:r>
              <a:rPr lang="en-GB" sz="3200" dirty="0" smtClean="0"/>
              <a:t>stated </a:t>
            </a:r>
            <a:r>
              <a:rPr lang="en-GB" sz="3200" dirty="0"/>
              <a:t>in the United Nations </a:t>
            </a:r>
            <a:r>
              <a:rPr lang="en-GB" sz="3200" dirty="0" smtClean="0"/>
              <a:t>Universal Declaration </a:t>
            </a:r>
            <a:r>
              <a:rPr lang="en-GB" sz="3200" dirty="0"/>
              <a:t>of Human Rights, 1948, which states:</a:t>
            </a:r>
          </a:p>
          <a:p>
            <a:r>
              <a:rPr lang="en-GB" sz="3200" b="1" i="1" dirty="0">
                <a:solidFill>
                  <a:srgbClr val="0000FF"/>
                </a:solidFill>
              </a:rPr>
              <a:t>Everyone has the right to work, to free choice </a:t>
            </a:r>
            <a:r>
              <a:rPr lang="en-GB" sz="3200" b="1" i="1" dirty="0" smtClean="0">
                <a:solidFill>
                  <a:srgbClr val="0000FF"/>
                </a:solidFill>
              </a:rPr>
              <a:t>of employment</a:t>
            </a:r>
            <a:r>
              <a:rPr lang="en-GB" sz="3200" b="1" i="1" dirty="0">
                <a:solidFill>
                  <a:srgbClr val="0000FF"/>
                </a:solidFill>
              </a:rPr>
              <a:t>, to just and </a:t>
            </a:r>
            <a:r>
              <a:rPr lang="en-GB" sz="3200" b="1" i="1" dirty="0" smtClean="0">
                <a:solidFill>
                  <a:srgbClr val="0000FF"/>
                </a:solidFill>
              </a:rPr>
              <a:t>favourable conditions </a:t>
            </a:r>
            <a:r>
              <a:rPr lang="en-GB" sz="3200" b="1" i="1" dirty="0">
                <a:solidFill>
                  <a:srgbClr val="0000FF"/>
                </a:solidFill>
              </a:rPr>
              <a:t>of </a:t>
            </a:r>
            <a:r>
              <a:rPr lang="en-GB" sz="3200" b="1" i="1" dirty="0" smtClean="0">
                <a:solidFill>
                  <a:srgbClr val="0000FF"/>
                </a:solidFill>
              </a:rPr>
              <a:t>work</a:t>
            </a:r>
            <a:endParaRPr lang="en-GB" sz="3200" dirty="0" smtClean="0">
              <a:solidFill>
                <a:srgbClr val="0000FF"/>
              </a:solidFill>
            </a:endParaRPr>
          </a:p>
          <a:p>
            <a:r>
              <a:rPr lang="en-GB" sz="3200" dirty="0"/>
              <a:t> </a:t>
            </a:r>
            <a:r>
              <a:rPr lang="en-GB" sz="3200" dirty="0" smtClean="0"/>
              <a:t>                                                                                           (</a:t>
            </a:r>
            <a:r>
              <a:rPr lang="en-GB" sz="3200" dirty="0"/>
              <a:t>Article 23)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749" y="341645"/>
            <a:ext cx="5064370" cy="16278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44076" y="2360855"/>
            <a:ext cx="91757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4000" b="1" dirty="0">
                <a:solidFill>
                  <a:srgbClr val="FF0000"/>
                </a:solidFill>
              </a:rPr>
              <a:t>Safety and health at work – A human right</a:t>
            </a:r>
          </a:p>
        </p:txBody>
      </p:sp>
    </p:spTree>
    <p:extLst>
      <p:ext uri="{BB962C8B-B14F-4D97-AF65-F5344CB8AC3E}">
        <p14:creationId xmlns:p14="http://schemas.microsoft.com/office/powerpoint/2010/main" val="1680226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dose response curve records the percentage of a population showing a given </a:t>
            </a:r>
            <a:r>
              <a:rPr lang="en-US" dirty="0" smtClean="0"/>
              <a:t>quantal </a:t>
            </a:r>
            <a:r>
              <a:rPr lang="ar-JO" dirty="0" smtClean="0"/>
              <a:t>كمي</a:t>
            </a:r>
            <a:r>
              <a:rPr lang="en-US" dirty="0" smtClean="0"/>
              <a:t> </a:t>
            </a:r>
            <a:r>
              <a:rPr lang="en-US" dirty="0"/>
              <a:t>(all or nothing) response such as death when each individual member of the population is subjected to the same dose of toxicant (reflecting a given exposure).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(mainly used for expressing the association of exposure to a </a:t>
            </a:r>
            <a:r>
              <a:rPr lang="en-US" b="1" dirty="0"/>
              <a:t>chemical</a:t>
            </a:r>
            <a:r>
              <a:rPr lang="en-US" dirty="0"/>
              <a:t> or </a:t>
            </a:r>
            <a:r>
              <a:rPr lang="en-US" b="1" dirty="0"/>
              <a:t>toxic substance</a:t>
            </a:r>
            <a:r>
              <a:rPr lang="en-US" dirty="0"/>
              <a:t> upon an organism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6000" dirty="0">
                <a:solidFill>
                  <a:srgbClr val="002060"/>
                </a:solidFill>
                <a:latin typeface="Arial Black" panose="020B0A04020102020204" pitchFamily="34" charset="0"/>
              </a:rPr>
              <a:t>Dose - Response</a:t>
            </a:r>
          </a:p>
        </p:txBody>
      </p:sp>
    </p:spTree>
    <p:extLst>
      <p:ext uri="{BB962C8B-B14F-4D97-AF65-F5344CB8AC3E}">
        <p14:creationId xmlns:p14="http://schemas.microsoft.com/office/powerpoint/2010/main" val="26602625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 algn="l" eaLnBrk="1" fontAlgn="auto" hangingPunct="1">
              <a:spcBef>
                <a:spcPct val="20000"/>
              </a:spcBef>
              <a:spcAft>
                <a:spcPts val="0"/>
              </a:spcAft>
            </a:pPr>
            <a:r>
              <a:rPr lang="en-US" sz="3200" dirty="0">
                <a:solidFill>
                  <a:srgbClr val="002060"/>
                </a:solidFill>
                <a:latin typeface="Arial Black" panose="020B0A04020102020204" pitchFamily="34" charset="0"/>
                <a:ea typeface="+mn-ea"/>
                <a:cs typeface="+mn-cs"/>
              </a:rPr>
              <a:t>READINGS on the Dose-Response Curve</a:t>
            </a:r>
            <a:endParaRPr lang="en-US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06287"/>
            <a:ext cx="10972800" cy="5040084"/>
          </a:xfrm>
        </p:spPr>
        <p:txBody>
          <a:bodyPr/>
          <a:lstStyle/>
          <a:p>
            <a:pPr lvl="0" algn="just" eaLnBrk="1" fontAlgn="auto" hangingPunct="1">
              <a:spcAft>
                <a:spcPts val="0"/>
              </a:spcAft>
              <a:buNone/>
            </a:pPr>
            <a:r>
              <a:rPr lang="en-US" b="1" dirty="0">
                <a:solidFill>
                  <a:srgbClr val="FF0000"/>
                </a:solidFill>
              </a:rPr>
              <a:t>Lethal Dose LD</a:t>
            </a:r>
          </a:p>
          <a:p>
            <a:pPr lvl="0" algn="just" eaLnBrk="1" fontAlgn="auto" hangingPunct="1">
              <a:spcAft>
                <a:spcPts val="0"/>
              </a:spcAft>
              <a:buNone/>
            </a:pPr>
            <a:r>
              <a:rPr lang="en-US" dirty="0" err="1"/>
              <a:t>e.g</a:t>
            </a:r>
            <a:r>
              <a:rPr lang="en-US" dirty="0"/>
              <a:t>; LD</a:t>
            </a:r>
            <a:r>
              <a:rPr lang="en-US" sz="2000" dirty="0"/>
              <a:t>50</a:t>
            </a:r>
            <a:r>
              <a:rPr lang="en-US" dirty="0"/>
              <a:t> is the median dose associated with the death of </a:t>
            </a:r>
            <a:r>
              <a:rPr lang="en-US" b="1" dirty="0"/>
              <a:t>50% </a:t>
            </a:r>
            <a:r>
              <a:rPr lang="en-US" dirty="0"/>
              <a:t>of the population</a:t>
            </a:r>
          </a:p>
          <a:p>
            <a:pPr lvl="0" algn="just" eaLnBrk="1" fontAlgn="auto" hangingPunct="1">
              <a:spcAft>
                <a:spcPts val="0"/>
              </a:spcAft>
              <a:buNone/>
            </a:pPr>
            <a:r>
              <a:rPr lang="en-US" b="1" dirty="0">
                <a:solidFill>
                  <a:srgbClr val="FF0000"/>
                </a:solidFill>
              </a:rPr>
              <a:t>Effective Dose  ED</a:t>
            </a:r>
          </a:p>
          <a:p>
            <a:pPr lvl="0" algn="just" eaLnBrk="1" fontAlgn="auto" hangingPunct="1">
              <a:spcAft>
                <a:spcPts val="0"/>
              </a:spcAft>
              <a:buNone/>
            </a:pPr>
            <a:r>
              <a:rPr lang="en-US" dirty="0">
                <a:solidFill>
                  <a:srgbClr val="002060"/>
                </a:solidFill>
              </a:rPr>
              <a:t>    Effective dose is a dose quantity in the International Commission on Radiological Protection system of radiological protection. </a:t>
            </a:r>
          </a:p>
          <a:p>
            <a:pPr lvl="0" algn="just" eaLnBrk="1" fontAlgn="auto" hangingPunct="1">
              <a:spcAft>
                <a:spcPts val="0"/>
              </a:spcAft>
              <a:buNone/>
            </a:pPr>
            <a:r>
              <a:rPr lang="en-US" dirty="0"/>
              <a:t>    </a:t>
            </a:r>
            <a:r>
              <a:rPr lang="en-US" sz="2200" dirty="0"/>
              <a:t>The </a:t>
            </a:r>
            <a:r>
              <a:rPr lang="en-US" sz="2200" dirty="0" err="1"/>
              <a:t>sievert</a:t>
            </a:r>
            <a:r>
              <a:rPr lang="en-US" sz="2200" dirty="0"/>
              <a:t> (symbol: </a:t>
            </a:r>
            <a:r>
              <a:rPr lang="en-US" sz="2200" dirty="0" err="1"/>
              <a:t>Sv</a:t>
            </a:r>
            <a:r>
              <a:rPr lang="en-US" sz="2200" dirty="0"/>
              <a:t>) is a derived unit of ionizing radiation dose in the International System of Units (SI) and is a measure of the health effect of low levels of ionizing radiation on the human body.</a:t>
            </a:r>
            <a:endParaRPr lang="en-US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6763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7258" y="1379754"/>
            <a:ext cx="1121228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000" dirty="0"/>
              <a:t>In the absence of data in humans to the contrary, chemicals which can induce cancer in experimental animals are regulated as if they could induce cancer in humans</a:t>
            </a:r>
          </a:p>
          <a:p>
            <a:pPr algn="l" rtl="0"/>
            <a:endParaRPr lang="en-US" sz="3000" dirty="0"/>
          </a:p>
          <a:p>
            <a:pPr algn="l" rtl="0"/>
            <a:r>
              <a:rPr lang="en-US" sz="3000" dirty="0"/>
              <a:t>There is a generally held assumption that </a:t>
            </a:r>
            <a:r>
              <a:rPr lang="en-US" sz="3000" b="1" u="sng" dirty="0">
                <a:solidFill>
                  <a:srgbClr val="FF0000"/>
                </a:solidFill>
              </a:rPr>
              <a:t>there is no threshold for safe exposure to substances which may cause cancer</a:t>
            </a:r>
            <a:r>
              <a:rPr lang="en-US" sz="3000" dirty="0"/>
              <a:t> by mutation of the genetic information in DNA.</a:t>
            </a:r>
          </a:p>
          <a:p>
            <a:pPr algn="l" rtl="0"/>
            <a:endParaRPr lang="en-US" sz="3000" dirty="0"/>
          </a:p>
          <a:p>
            <a:pPr algn="l" rtl="0"/>
            <a:r>
              <a:rPr lang="en-US" sz="3000" dirty="0"/>
              <a:t>This may not be the case but it ensures that regulatory levels are set very far below those which might carry a significant risk.</a:t>
            </a:r>
            <a:endParaRPr lang="ar-JO" sz="3000" dirty="0"/>
          </a:p>
        </p:txBody>
      </p:sp>
      <p:sp>
        <p:nvSpPr>
          <p:cNvPr id="5" name="Rectangle 4"/>
          <p:cNvSpPr/>
          <p:nvPr/>
        </p:nvSpPr>
        <p:spPr>
          <a:xfrm>
            <a:off x="598015" y="445179"/>
            <a:ext cx="110707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0"/>
            <a:r>
              <a:rPr lang="en-US" sz="3200" dirty="0">
                <a:solidFill>
                  <a:srgbClr val="FF0000"/>
                </a:solidFill>
                <a:latin typeface="Arial Black" panose="020B0A04020102020204" pitchFamily="34" charset="0"/>
              </a:rPr>
              <a:t>Regulation of agents that can cause cancer</a:t>
            </a:r>
          </a:p>
        </p:txBody>
      </p:sp>
    </p:spTree>
    <p:extLst>
      <p:ext uri="{BB962C8B-B14F-4D97-AF65-F5344CB8AC3E}">
        <p14:creationId xmlns:p14="http://schemas.microsoft.com/office/powerpoint/2010/main" val="10805444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eaLnBrk="1" fontAlgn="auto" hangingPunct="1">
              <a:spcAft>
                <a:spcPts val="0"/>
              </a:spcAft>
              <a:buNone/>
            </a:pPr>
            <a:r>
              <a:rPr lang="en-US" b="1" dirty="0">
                <a:solidFill>
                  <a:srgbClr val="FF0000"/>
                </a:solidFill>
              </a:rPr>
              <a:t>Toxic Dose  </a:t>
            </a:r>
            <a:r>
              <a:rPr lang="en-US" dirty="0">
                <a:solidFill>
                  <a:srgbClr val="FF0000"/>
                </a:solidFill>
              </a:rPr>
              <a:t>TD</a:t>
            </a:r>
            <a:r>
              <a:rPr lang="en-US" sz="2000" dirty="0">
                <a:solidFill>
                  <a:srgbClr val="FF0000"/>
                </a:solidFill>
              </a:rPr>
              <a:t>50</a:t>
            </a:r>
          </a:p>
          <a:p>
            <a:pPr lvl="0" algn="just" eaLnBrk="1" fontAlgn="auto" hangingPunct="1">
              <a:spcAft>
                <a:spcPts val="0"/>
              </a:spcAft>
              <a:buNone/>
            </a:pPr>
            <a:r>
              <a:rPr lang="en-US" dirty="0"/>
              <a:t>   The calculated dose of a chemical introduced by a route other than inhalation, that would cause a specific toxic effect in 50% of a defined experimental animal population</a:t>
            </a:r>
          </a:p>
          <a:p>
            <a:pPr lvl="0" algn="just" eaLnBrk="1" fontAlgn="auto" hangingPunct="1">
              <a:spcAft>
                <a:spcPts val="0"/>
              </a:spcAft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4169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229" y="642256"/>
            <a:ext cx="7130142" cy="520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5336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7942" y="1777616"/>
            <a:ext cx="1039585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Important regulatory “safe” exposure levels are those for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food or water</a:t>
            </a:r>
            <a:r>
              <a:rPr kumimoji="0" lang="en-US" sz="2600" b="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Tolerable Daily Intake (TDI)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The Tolerable Daily Intake is an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estimate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of the daily intake of a chemical contaminant which can </a:t>
            </a:r>
            <a:r>
              <a:rPr kumimoji="0" lang="en-US" sz="2600" b="0" i="0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occur over a lifetime without appreciable health risk.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The concept of a “TDI” generally applies to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unavoidable and undesirable contaminants </a:t>
            </a:r>
            <a:r>
              <a:rPr kumimoji="0" lang="en-US" sz="2600" b="0" i="0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of food or water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which have no useful purpose.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The term “tolerable” is intended to signify </a:t>
            </a: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permissibility</a:t>
            </a:r>
            <a:r>
              <a:rPr kumimoji="0" lang="ar-JO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مسموح </a:t>
            </a: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rather than </a:t>
            </a: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acceptability </a:t>
            </a:r>
            <a:r>
              <a:rPr kumimoji="0" lang="ar-JO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مقبول</a:t>
            </a:r>
            <a:endParaRPr kumimoji="0" lang="ar-JO" sz="2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04409" y="351749"/>
            <a:ext cx="950292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</a:rPr>
              <a:t>Safe Exposure Levels </a:t>
            </a:r>
            <a:endParaRPr kumimoji="0" lang="en-US" sz="6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7578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19320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74955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2650672" y="413659"/>
            <a:ext cx="6705600" cy="1134608"/>
          </a:xfrm>
          <a:solidFill>
            <a:srgbClr val="99FF66"/>
          </a:solidFill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7200" b="1" dirty="0"/>
              <a:t>Threshold </a:t>
            </a:r>
            <a:r>
              <a:rPr lang="ar-SA" altLang="en-US" sz="7200" b="1" dirty="0"/>
              <a:t>عتبة   </a:t>
            </a:r>
            <a:endParaRPr lang="en-US" altLang="en-US" sz="7200" b="1" dirty="0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2887" y="2133600"/>
            <a:ext cx="10461170" cy="3733800"/>
          </a:xfrm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buFont typeface="Arial" panose="020B0604020202020204" pitchFamily="34" charset="0"/>
              <a:buNone/>
            </a:pPr>
            <a:r>
              <a:rPr lang="en-US" altLang="en-US" sz="4000" dirty="0"/>
              <a:t>	The </a:t>
            </a:r>
            <a:r>
              <a:rPr lang="en-US" altLang="en-US" sz="4000" b="1" u="sng" dirty="0"/>
              <a:t>lowest dose</a:t>
            </a:r>
            <a:r>
              <a:rPr lang="en-US" altLang="en-US" sz="4000" dirty="0"/>
              <a:t> at which a particular response may occur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n-US" altLang="en-US" sz="4000" dirty="0"/>
              <a:t>	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n-US" altLang="en-US" sz="4000" dirty="0"/>
              <a:t>	</a:t>
            </a:r>
            <a:r>
              <a:rPr lang="en-US" altLang="en-US" dirty="0"/>
              <a:t>Yet there is no evidence that subthreshold level do not produce health effect </a:t>
            </a:r>
          </a:p>
        </p:txBody>
      </p:sp>
    </p:spTree>
    <p:extLst>
      <p:ext uri="{BB962C8B-B14F-4D97-AF65-F5344CB8AC3E}">
        <p14:creationId xmlns:p14="http://schemas.microsoft.com/office/powerpoint/2010/main" val="2850593128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59560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274955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title"/>
          </p:nvPr>
        </p:nvSpPr>
        <p:spPr>
          <a:xfrm>
            <a:off x="2950028" y="380999"/>
            <a:ext cx="6237515" cy="1045028"/>
          </a:xfrm>
          <a:solidFill>
            <a:srgbClr val="FFC000"/>
          </a:solidFill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7200" b="1" dirty="0"/>
              <a:t>Latency </a:t>
            </a:r>
            <a:r>
              <a:rPr lang="ar-SA" altLang="en-US" sz="7200" b="1" dirty="0"/>
              <a:t>كامن   </a:t>
            </a:r>
            <a:endParaRPr lang="en-US" altLang="en-US" sz="7200" b="1" dirty="0"/>
          </a:p>
        </p:txBody>
      </p:sp>
      <p:sp>
        <p:nvSpPr>
          <p:cNvPr id="2048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98715" y="1730827"/>
            <a:ext cx="11266713" cy="4669973"/>
          </a:xfrm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3600" dirty="0"/>
              <a:t>The </a:t>
            </a:r>
            <a:r>
              <a:rPr lang="en-US" altLang="en-US" sz="3600" b="1" u="sng" dirty="0">
                <a:solidFill>
                  <a:srgbClr val="FF0000"/>
                </a:solidFill>
              </a:rPr>
              <a:t>time period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dirty="0"/>
              <a:t>between </a:t>
            </a:r>
            <a:r>
              <a:rPr lang="en-US" altLang="en-US" sz="3600" b="1" u="sng" dirty="0"/>
              <a:t>initial</a:t>
            </a:r>
            <a:r>
              <a:rPr lang="en-US" altLang="en-US" sz="3600" dirty="0"/>
              <a:t> exposure and </a:t>
            </a:r>
            <a:r>
              <a:rPr lang="en-US" altLang="en-US" sz="3600" b="1" u="sng" dirty="0"/>
              <a:t>a measurable response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36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3600" dirty="0"/>
              <a:t>Latency can range from seconds (acute toxic agents) to years (mesothelioma)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36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3600" dirty="0"/>
              <a:t>The long latency of health events in environmental research makes the detection of hazards difficult (</a:t>
            </a:r>
            <a:r>
              <a:rPr lang="en-US" altLang="en-US" sz="3600" dirty="0">
                <a:solidFill>
                  <a:srgbClr val="3333FF"/>
                </a:solidFill>
              </a:rPr>
              <a:t>confounding</a:t>
            </a:r>
            <a:r>
              <a:rPr lang="en-US" altLang="en-US" sz="3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9875400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International Labour Organization</a:t>
            </a:r>
            <a:br>
              <a:rPr lang="en-GB" dirty="0" smtClean="0">
                <a:solidFill>
                  <a:srgbClr val="002060"/>
                </a:solidFill>
              </a:rPr>
            </a:br>
            <a:r>
              <a:rPr lang="en-GB" dirty="0" smtClean="0">
                <a:solidFill>
                  <a:srgbClr val="002060"/>
                </a:solidFill>
              </a:rPr>
              <a:t>(ILO)  </a:t>
            </a:r>
            <a:r>
              <a:rPr lang="ar-JO" dirty="0" smtClean="0">
                <a:solidFill>
                  <a:srgbClr val="002060"/>
                </a:solidFill>
              </a:rPr>
              <a:t>منظمة العمل الدولية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dirty="0"/>
              <a:t>The </a:t>
            </a:r>
            <a:r>
              <a:rPr lang="en-GB" b="1" dirty="0"/>
              <a:t>International Labour Organization </a:t>
            </a:r>
            <a:r>
              <a:rPr lang="en-GB" dirty="0"/>
              <a:t>is a </a:t>
            </a:r>
            <a:r>
              <a:rPr lang="en-GB" u="sng" dirty="0"/>
              <a:t>United Nations agency</a:t>
            </a:r>
            <a:r>
              <a:rPr lang="en-GB" dirty="0"/>
              <a:t> whose mandate is to advance social and economic justice through </a:t>
            </a:r>
            <a:r>
              <a:rPr lang="en-GB" u="sng" dirty="0"/>
              <a:t>setting international labour standards</a:t>
            </a:r>
            <a:r>
              <a:rPr lang="en-GB" dirty="0"/>
              <a:t>. </a:t>
            </a:r>
            <a:endParaRPr lang="en-GB" dirty="0" smtClean="0"/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 smtClean="0"/>
              <a:t>Founded </a:t>
            </a:r>
            <a:r>
              <a:rPr lang="en-GB" dirty="0"/>
              <a:t>in October </a:t>
            </a:r>
            <a:r>
              <a:rPr lang="en-GB" b="1" dirty="0"/>
              <a:t>1919</a:t>
            </a:r>
            <a:r>
              <a:rPr lang="en-GB" dirty="0"/>
              <a:t> under the League of Nations, it is the first and oldest specialised agency of the </a:t>
            </a:r>
            <a:r>
              <a:rPr lang="en-GB" dirty="0" smtClean="0"/>
              <a:t>UN.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541" y="4252181"/>
            <a:ext cx="4210259" cy="2360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6949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5513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74955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7651" name="Rectangle 4"/>
          <p:cNvSpPr>
            <a:spLocks noGrp="1" noChangeArrowheads="1"/>
          </p:cNvSpPr>
          <p:nvPr>
            <p:ph type="title"/>
          </p:nvPr>
        </p:nvSpPr>
        <p:spPr>
          <a:xfrm>
            <a:off x="3465120" y="501219"/>
            <a:ext cx="5281551" cy="954974"/>
          </a:xfrm>
          <a:solidFill>
            <a:srgbClr val="66FFFF"/>
          </a:solidFill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5400" b="1" dirty="0"/>
              <a:t>Synergism   </a:t>
            </a:r>
            <a:r>
              <a:rPr lang="ar-SA" altLang="en-US" sz="5400" b="1" dirty="0" err="1"/>
              <a:t>التأزر</a:t>
            </a:r>
            <a:endParaRPr lang="en-US" altLang="en-US" sz="5400" b="1" dirty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58141" y="1730829"/>
            <a:ext cx="11139054" cy="4700135"/>
          </a:xfrm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just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sz="4000" dirty="0"/>
              <a:t>A situation in which the </a:t>
            </a:r>
            <a:r>
              <a:rPr lang="en-US" sz="4000" b="1" u="sng" dirty="0"/>
              <a:t>combined effect </a:t>
            </a:r>
            <a:r>
              <a:rPr lang="en-US" sz="4000" dirty="0"/>
              <a:t>of several exposures is </a:t>
            </a:r>
            <a:r>
              <a:rPr lang="en-US" sz="4000" b="1" u="sng" dirty="0"/>
              <a:t>greater than the sum</a:t>
            </a:r>
            <a:r>
              <a:rPr lang="en-US" sz="4000" dirty="0"/>
              <a:t> of the individual effects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sz="4000" dirty="0"/>
          </a:p>
          <a:p>
            <a:pPr marL="0" indent="0" algn="just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sz="4000" b="1" dirty="0"/>
              <a:t>Example</a:t>
            </a:r>
            <a:r>
              <a:rPr lang="en-US" sz="4000" dirty="0"/>
              <a:t>: Study conducted among asbestos insulation workers demonstrated a synergistic relationship between asbestos and smoking in causing lung cancer</a:t>
            </a:r>
          </a:p>
        </p:txBody>
      </p:sp>
    </p:spTree>
    <p:extLst>
      <p:ext uri="{BB962C8B-B14F-4D97-AF65-F5344CB8AC3E}">
        <p14:creationId xmlns:p14="http://schemas.microsoft.com/office/powerpoint/2010/main" val="306920676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2060"/>
                </a:solidFill>
              </a:rPr>
              <a:t>Occupational </a:t>
            </a:r>
            <a:r>
              <a:rPr lang="en-GB" dirty="0" smtClean="0">
                <a:solidFill>
                  <a:srgbClr val="002060"/>
                </a:solidFill>
              </a:rPr>
              <a:t>Safety </a:t>
            </a:r>
            <a:r>
              <a:rPr lang="en-GB" dirty="0">
                <a:solidFill>
                  <a:srgbClr val="002060"/>
                </a:solidFill>
              </a:rPr>
              <a:t>and </a:t>
            </a:r>
            <a:r>
              <a:rPr lang="en-GB" dirty="0" smtClean="0">
                <a:solidFill>
                  <a:srgbClr val="002060"/>
                </a:solidFill>
              </a:rPr>
              <a:t>Health </a:t>
            </a:r>
            <a:r>
              <a:rPr lang="en-GB" dirty="0">
                <a:solidFill>
                  <a:srgbClr val="002060"/>
                </a:solidFill>
              </a:rPr>
              <a:t>(OSH)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50347"/>
            <a:ext cx="10515600" cy="40266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3600" dirty="0">
                <a:solidFill>
                  <a:srgbClr val="002060"/>
                </a:solidFill>
              </a:rPr>
              <a:t>Occupational safety and health (OSH) is generally defined as the science </a:t>
            </a:r>
            <a:r>
              <a:rPr lang="en-GB" sz="3600" dirty="0" smtClean="0">
                <a:solidFill>
                  <a:srgbClr val="002060"/>
                </a:solidFill>
              </a:rPr>
              <a:t>of the </a:t>
            </a:r>
            <a:r>
              <a:rPr lang="en-GB" sz="3600" b="1" dirty="0">
                <a:solidFill>
                  <a:srgbClr val="002060"/>
                </a:solidFill>
              </a:rPr>
              <a:t>anticipation</a:t>
            </a:r>
            <a:r>
              <a:rPr lang="en-GB" sz="3600" dirty="0">
                <a:solidFill>
                  <a:srgbClr val="002060"/>
                </a:solidFill>
              </a:rPr>
              <a:t>, </a:t>
            </a:r>
            <a:r>
              <a:rPr lang="en-GB" sz="3600" b="1" dirty="0">
                <a:solidFill>
                  <a:srgbClr val="002060"/>
                </a:solidFill>
              </a:rPr>
              <a:t>recognition</a:t>
            </a:r>
            <a:r>
              <a:rPr lang="en-GB" sz="3600" dirty="0">
                <a:solidFill>
                  <a:srgbClr val="002060"/>
                </a:solidFill>
              </a:rPr>
              <a:t>, </a:t>
            </a:r>
            <a:r>
              <a:rPr lang="en-GB" sz="3600" b="1" dirty="0">
                <a:solidFill>
                  <a:srgbClr val="002060"/>
                </a:solidFill>
              </a:rPr>
              <a:t>evaluation</a:t>
            </a:r>
            <a:r>
              <a:rPr lang="en-GB" sz="3600" dirty="0">
                <a:solidFill>
                  <a:srgbClr val="002060"/>
                </a:solidFill>
              </a:rPr>
              <a:t> and </a:t>
            </a:r>
            <a:r>
              <a:rPr lang="en-GB" sz="3600" b="1" dirty="0">
                <a:solidFill>
                  <a:srgbClr val="002060"/>
                </a:solidFill>
              </a:rPr>
              <a:t>control</a:t>
            </a:r>
            <a:r>
              <a:rPr lang="en-GB" sz="3600" dirty="0">
                <a:solidFill>
                  <a:srgbClr val="002060"/>
                </a:solidFill>
              </a:rPr>
              <a:t> of </a:t>
            </a:r>
            <a:r>
              <a:rPr lang="en-GB" sz="3600" dirty="0">
                <a:solidFill>
                  <a:srgbClr val="FF0000"/>
                </a:solidFill>
              </a:rPr>
              <a:t>hazards</a:t>
            </a:r>
            <a:r>
              <a:rPr lang="en-GB" sz="3600" dirty="0">
                <a:solidFill>
                  <a:srgbClr val="002060"/>
                </a:solidFill>
              </a:rPr>
              <a:t> arising </a:t>
            </a:r>
            <a:r>
              <a:rPr lang="en-GB" sz="3600" b="1" dirty="0">
                <a:solidFill>
                  <a:srgbClr val="002060"/>
                </a:solidFill>
              </a:rPr>
              <a:t>in</a:t>
            </a:r>
            <a:r>
              <a:rPr lang="en-GB" sz="3600" dirty="0">
                <a:solidFill>
                  <a:srgbClr val="002060"/>
                </a:solidFill>
              </a:rPr>
              <a:t> </a:t>
            </a:r>
            <a:r>
              <a:rPr lang="en-GB" sz="3600" dirty="0" smtClean="0">
                <a:solidFill>
                  <a:srgbClr val="002060"/>
                </a:solidFill>
              </a:rPr>
              <a:t>or </a:t>
            </a:r>
            <a:r>
              <a:rPr lang="en-GB" sz="3600" b="1" dirty="0" smtClean="0">
                <a:solidFill>
                  <a:srgbClr val="002060"/>
                </a:solidFill>
              </a:rPr>
              <a:t>from</a:t>
            </a:r>
            <a:r>
              <a:rPr lang="en-GB" sz="3600" dirty="0" smtClean="0">
                <a:solidFill>
                  <a:srgbClr val="002060"/>
                </a:solidFill>
              </a:rPr>
              <a:t> </a:t>
            </a:r>
            <a:r>
              <a:rPr lang="en-GB" sz="3600" dirty="0">
                <a:solidFill>
                  <a:srgbClr val="002060"/>
                </a:solidFill>
              </a:rPr>
              <a:t>the workplace that could impair the health and well-being of workers</a:t>
            </a:r>
            <a:r>
              <a:rPr lang="en-GB" sz="3600" dirty="0" smtClean="0">
                <a:solidFill>
                  <a:srgbClr val="002060"/>
                </a:solidFill>
              </a:rPr>
              <a:t>, taking </a:t>
            </a:r>
            <a:r>
              <a:rPr lang="en-GB" sz="3600" dirty="0">
                <a:solidFill>
                  <a:srgbClr val="002060"/>
                </a:solidFill>
              </a:rPr>
              <a:t>into account the possible impact on the surrounding communities </a:t>
            </a:r>
            <a:r>
              <a:rPr lang="en-GB" sz="3600" dirty="0" smtClean="0">
                <a:solidFill>
                  <a:srgbClr val="002060"/>
                </a:solidFill>
              </a:rPr>
              <a:t>and the </a:t>
            </a:r>
            <a:r>
              <a:rPr lang="en-GB" sz="3600" dirty="0">
                <a:solidFill>
                  <a:srgbClr val="002060"/>
                </a:solidFill>
              </a:rPr>
              <a:t>general environment.</a:t>
            </a:r>
          </a:p>
        </p:txBody>
      </p:sp>
    </p:spTree>
    <p:extLst>
      <p:ext uri="{BB962C8B-B14F-4D97-AF65-F5344CB8AC3E}">
        <p14:creationId xmlns:p14="http://schemas.microsoft.com/office/powerpoint/2010/main" val="2612611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4110"/>
            <a:ext cx="10515600" cy="532285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3600" dirty="0"/>
              <a:t>The scope of occupational safety and health has evolved gradually </a:t>
            </a:r>
            <a:r>
              <a:rPr lang="en-GB" sz="3600" dirty="0" smtClean="0"/>
              <a:t>and continuously </a:t>
            </a:r>
            <a:r>
              <a:rPr lang="en-GB" sz="3600" b="1" dirty="0"/>
              <a:t>in response to social, political, technological and </a:t>
            </a:r>
            <a:r>
              <a:rPr lang="en-GB" sz="3600" b="1" dirty="0" smtClean="0"/>
              <a:t>economic changes</a:t>
            </a:r>
            <a:r>
              <a:rPr lang="en-GB" sz="3600" dirty="0"/>
              <a:t>. </a:t>
            </a:r>
            <a:endParaRPr lang="en-GB" sz="3600" dirty="0" smtClean="0"/>
          </a:p>
          <a:p>
            <a:pPr marL="0" indent="0" algn="just">
              <a:buNone/>
            </a:pPr>
            <a:endParaRPr lang="en-GB" sz="3600" dirty="0"/>
          </a:p>
          <a:p>
            <a:pPr marL="0" indent="0" algn="just">
              <a:buNone/>
            </a:pPr>
            <a:r>
              <a:rPr lang="en-GB" sz="3600" dirty="0" smtClean="0"/>
              <a:t>In </a:t>
            </a:r>
            <a:r>
              <a:rPr lang="en-GB" sz="3600" dirty="0"/>
              <a:t>recent years, </a:t>
            </a:r>
            <a:r>
              <a:rPr lang="en-GB" sz="3600" b="1" dirty="0">
                <a:solidFill>
                  <a:srgbClr val="0000FF"/>
                </a:solidFill>
              </a:rPr>
              <a:t>globalization</a:t>
            </a:r>
            <a:r>
              <a:rPr lang="en-GB" sz="3600" dirty="0"/>
              <a:t> of the world’s economies and </a:t>
            </a:r>
            <a:r>
              <a:rPr lang="en-GB" sz="3600" dirty="0" smtClean="0"/>
              <a:t>its repercussions </a:t>
            </a:r>
            <a:r>
              <a:rPr lang="en-GB" sz="3600" dirty="0"/>
              <a:t>have been perceived as the </a:t>
            </a:r>
            <a:r>
              <a:rPr lang="en-GB" sz="3600" b="1" dirty="0">
                <a:solidFill>
                  <a:srgbClr val="0000FF"/>
                </a:solidFill>
              </a:rPr>
              <a:t>greatest force for change in the </a:t>
            </a:r>
            <a:r>
              <a:rPr lang="en-GB" sz="3600" b="1" dirty="0" smtClean="0">
                <a:solidFill>
                  <a:srgbClr val="0000FF"/>
                </a:solidFill>
              </a:rPr>
              <a:t>world of </a:t>
            </a:r>
            <a:r>
              <a:rPr lang="en-GB" sz="3600" b="1" dirty="0">
                <a:solidFill>
                  <a:srgbClr val="0000FF"/>
                </a:solidFill>
              </a:rPr>
              <a:t>work</a:t>
            </a:r>
            <a:r>
              <a:rPr lang="en-GB" sz="3600" dirty="0"/>
              <a:t>, and consequently in the </a:t>
            </a:r>
            <a:r>
              <a:rPr lang="en-GB" sz="3600" b="1" dirty="0">
                <a:solidFill>
                  <a:srgbClr val="0000FF"/>
                </a:solidFill>
              </a:rPr>
              <a:t>scope of occupational safety and health, </a:t>
            </a:r>
            <a:r>
              <a:rPr lang="en-GB" sz="3600" b="1" dirty="0" smtClean="0">
                <a:solidFill>
                  <a:srgbClr val="0000FF"/>
                </a:solidFill>
              </a:rPr>
              <a:t>in both </a:t>
            </a:r>
            <a:r>
              <a:rPr lang="en-GB" sz="3600" b="1" dirty="0">
                <a:solidFill>
                  <a:srgbClr val="0000FF"/>
                </a:solidFill>
              </a:rPr>
              <a:t>positive and negative ways</a:t>
            </a:r>
            <a:r>
              <a:rPr lang="en-GB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63459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>
                <a:solidFill>
                  <a:srgbClr val="FF0000"/>
                </a:solidFill>
                <a:latin typeface="Arial Black" panose="020B0A04020102020204" pitchFamily="34" charset="0"/>
              </a:rPr>
              <a:t>Hazard and Risk</a:t>
            </a:r>
            <a:endParaRPr lang="en-US" sz="80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eaLnBrk="1" fontAlgn="auto" hangingPunct="1">
              <a:spcAft>
                <a:spcPts val="0"/>
              </a:spcAft>
              <a:buNone/>
            </a:pPr>
            <a:r>
              <a:rPr lang="en-US" sz="3000" b="1" dirty="0">
                <a:solidFill>
                  <a:srgbClr val="FF0000"/>
                </a:solidFill>
              </a:rPr>
              <a:t>Hazard is the </a:t>
            </a:r>
            <a:r>
              <a:rPr lang="en-US" sz="3600" b="1" dirty="0">
                <a:solidFill>
                  <a:srgbClr val="002060"/>
                </a:solidFill>
              </a:rPr>
              <a:t>potential</a:t>
            </a:r>
            <a:r>
              <a:rPr lang="en-US" sz="3000" b="1" dirty="0">
                <a:solidFill>
                  <a:srgbClr val="FF0000"/>
                </a:solidFill>
              </a:rPr>
              <a:t> of a substance to </a:t>
            </a:r>
            <a:r>
              <a:rPr lang="en-US" sz="3000" b="1" dirty="0">
                <a:solidFill>
                  <a:srgbClr val="002060"/>
                </a:solidFill>
              </a:rPr>
              <a:t>cause damage</a:t>
            </a:r>
          </a:p>
          <a:p>
            <a:pPr marL="0" lvl="0" indent="0" algn="just" eaLnBrk="1" fontAlgn="auto" hangingPunct="1">
              <a:spcAft>
                <a:spcPts val="0"/>
              </a:spcAft>
              <a:buNone/>
            </a:pPr>
            <a:r>
              <a:rPr lang="en-US" sz="3000" dirty="0">
                <a:solidFill>
                  <a:prstClr val="black"/>
                </a:solidFill>
              </a:rPr>
              <a:t>-</a:t>
            </a:r>
            <a:r>
              <a:rPr lang="en-US" sz="3000" dirty="0" err="1">
                <a:solidFill>
                  <a:prstClr val="black"/>
                </a:solidFill>
              </a:rPr>
              <a:t>e.g</a:t>
            </a:r>
            <a:r>
              <a:rPr lang="en-US" sz="3000" dirty="0">
                <a:solidFill>
                  <a:prstClr val="black"/>
                </a:solidFill>
              </a:rPr>
              <a:t>; Toxicity is the hazard of a substance which can cause poisoning</a:t>
            </a:r>
          </a:p>
          <a:p>
            <a:pPr lvl="0" algn="just" eaLnBrk="1" fontAlgn="auto" hangingPunct="1">
              <a:spcAft>
                <a:spcPts val="0"/>
              </a:spcAft>
              <a:buFont typeface="Wingdings" pitchFamily="2" charset="2"/>
              <a:buChar char="ü"/>
            </a:pPr>
            <a:endParaRPr lang="en-US" sz="3000" dirty="0">
              <a:solidFill>
                <a:prstClr val="black"/>
              </a:solidFill>
            </a:endParaRPr>
          </a:p>
          <a:p>
            <a:pPr lvl="0" algn="just" eaLnBrk="1" fontAlgn="auto" hangingPunct="1">
              <a:spcAft>
                <a:spcPts val="0"/>
              </a:spcAft>
              <a:buNone/>
            </a:pPr>
            <a:r>
              <a:rPr lang="en-US" sz="3000" b="1" dirty="0">
                <a:solidFill>
                  <a:srgbClr val="FF0000"/>
                </a:solidFill>
              </a:rPr>
              <a:t>Risk is a measure of the </a:t>
            </a:r>
            <a:r>
              <a:rPr lang="en-US" sz="3600" b="1" dirty="0">
                <a:solidFill>
                  <a:srgbClr val="002060"/>
                </a:solidFill>
              </a:rPr>
              <a:t>probability</a:t>
            </a:r>
            <a:r>
              <a:rPr lang="en-US" sz="3000" b="1" dirty="0">
                <a:solidFill>
                  <a:srgbClr val="FF0000"/>
                </a:solidFill>
              </a:rPr>
              <a:t> that harm will occur </a:t>
            </a:r>
            <a:r>
              <a:rPr lang="en-US" sz="3000" b="1" dirty="0">
                <a:solidFill>
                  <a:srgbClr val="002060"/>
                </a:solidFill>
              </a:rPr>
              <a:t>under defined conditions</a:t>
            </a:r>
            <a:r>
              <a:rPr lang="en-US" sz="3000" b="1" dirty="0">
                <a:solidFill>
                  <a:srgbClr val="FF0000"/>
                </a:solidFill>
              </a:rPr>
              <a:t> of exposure to the hazard</a:t>
            </a:r>
          </a:p>
          <a:p>
            <a:pPr marL="0" lvl="0" indent="0" algn="just" eaLnBrk="1" fontAlgn="auto" hangingPunct="1">
              <a:spcAft>
                <a:spcPts val="0"/>
              </a:spcAft>
              <a:buNone/>
            </a:pPr>
            <a:endParaRPr lang="en-US" sz="3000" dirty="0">
              <a:solidFill>
                <a:prstClr val="black"/>
              </a:solidFill>
            </a:endParaRPr>
          </a:p>
          <a:p>
            <a:pPr marL="0" lvl="0" indent="0" algn="just" eaLnBrk="1" fontAlgn="auto" hangingPunct="1">
              <a:spcAft>
                <a:spcPts val="0"/>
              </a:spcAft>
              <a:buNone/>
            </a:pPr>
            <a:r>
              <a:rPr lang="en-US" sz="3000" i="1" dirty="0">
                <a:solidFill>
                  <a:prstClr val="black"/>
                </a:solidFill>
              </a:rPr>
              <a:t>(If there can be </a:t>
            </a:r>
            <a:r>
              <a:rPr lang="en-US" sz="3000" b="1" i="1" dirty="0">
                <a:solidFill>
                  <a:srgbClr val="FF0000"/>
                </a:solidFill>
              </a:rPr>
              <a:t>no exposure </a:t>
            </a:r>
            <a:r>
              <a:rPr lang="en-US" sz="3000" i="1" dirty="0">
                <a:solidFill>
                  <a:prstClr val="black"/>
                </a:solidFill>
              </a:rPr>
              <a:t>to a hazard, no matter how dangerous (hazardous) it may be, there is no risk of harm)</a:t>
            </a:r>
            <a:endParaRPr lang="ar-JO" sz="3000" i="1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080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http://fortresslearning.com.au/wp-content/uploads/2013/01/Release3_v13-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29" y="424544"/>
            <a:ext cx="10787743" cy="5823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9708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sz="3600" dirty="0"/>
              <a:t>The relation of risk to hazard is expressed as;</a:t>
            </a:r>
          </a:p>
          <a:p>
            <a:pPr algn="ctr">
              <a:buNone/>
            </a:pPr>
            <a:r>
              <a:rPr lang="pt-BR" sz="6000" b="1" dirty="0"/>
              <a:t>R = f (H x E) = f (H x D x t)</a:t>
            </a:r>
          </a:p>
          <a:p>
            <a:pPr algn="just">
              <a:buNone/>
            </a:pPr>
            <a:r>
              <a:rPr lang="en-US" sz="2600" dirty="0"/>
              <a:t>Risk =          R</a:t>
            </a:r>
          </a:p>
          <a:p>
            <a:pPr algn="just">
              <a:buNone/>
            </a:pPr>
            <a:r>
              <a:rPr lang="en-US" sz="2600" dirty="0"/>
              <a:t>Function =  f </a:t>
            </a:r>
          </a:p>
          <a:p>
            <a:pPr algn="just">
              <a:buNone/>
            </a:pPr>
            <a:r>
              <a:rPr lang="en-US" sz="2600" dirty="0"/>
              <a:t>Hazard =     H </a:t>
            </a:r>
          </a:p>
          <a:p>
            <a:pPr algn="just">
              <a:buNone/>
            </a:pPr>
            <a:r>
              <a:rPr lang="en-US" sz="2600" dirty="0"/>
              <a:t>Exposure = E </a:t>
            </a:r>
          </a:p>
          <a:p>
            <a:pPr algn="just">
              <a:buNone/>
            </a:pPr>
            <a:r>
              <a:rPr lang="en-US" sz="2600" dirty="0"/>
              <a:t>Dose =        D  </a:t>
            </a:r>
          </a:p>
          <a:p>
            <a:pPr algn="just">
              <a:buNone/>
            </a:pPr>
            <a:r>
              <a:rPr lang="en-US" sz="2600" dirty="0"/>
              <a:t>Time =         t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>
                <a:solidFill>
                  <a:srgbClr val="FF0000"/>
                </a:solidFill>
                <a:latin typeface="Arial Black" panose="020B0A04020102020204" pitchFamily="34" charset="0"/>
              </a:rPr>
              <a:t>Hazard and Risk</a:t>
            </a:r>
            <a:endParaRPr lang="en-US" sz="8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569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/>
              <a:t>EXAMPLE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Chemicals which pose only a small hazard but to which there is frequent or excessive exposure may pose </a:t>
            </a:r>
            <a:r>
              <a:rPr lang="en-US" b="1" dirty="0"/>
              <a:t>as much</a:t>
            </a:r>
            <a:r>
              <a:rPr lang="en-US" dirty="0"/>
              <a:t> risk as chemicals which have a high degree of hazard but to which only limited exposure occurs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>
                <a:solidFill>
                  <a:srgbClr val="FF0000"/>
                </a:solidFill>
                <a:latin typeface="Arial Black" panose="020B0A04020102020204" pitchFamily="34" charset="0"/>
              </a:rPr>
              <a:t>Hazard and Risk</a:t>
            </a:r>
            <a:endParaRPr lang="en-US" sz="8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243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1111</Words>
  <Application>Microsoft Office PowerPoint</Application>
  <PresentationFormat>Widescreen</PresentationFormat>
  <Paragraphs>143</Paragraphs>
  <Slides>31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Arial Black</vt:lpstr>
      <vt:lpstr>Calibri</vt:lpstr>
      <vt:lpstr>Times New Roman</vt:lpstr>
      <vt:lpstr>Wingdings</vt:lpstr>
      <vt:lpstr>Office Theme</vt:lpstr>
      <vt:lpstr>1_Office Theme</vt:lpstr>
      <vt:lpstr>Hazards خطر  and</vt:lpstr>
      <vt:lpstr>PowerPoint Presentation</vt:lpstr>
      <vt:lpstr>International Labour Organization (ILO)  منظمة العمل الدولية</vt:lpstr>
      <vt:lpstr>Occupational Safety and Health (OSH)</vt:lpstr>
      <vt:lpstr>PowerPoint Presentation</vt:lpstr>
      <vt:lpstr>Hazard and Risk</vt:lpstr>
      <vt:lpstr>PowerPoint Presentation</vt:lpstr>
      <vt:lpstr>Hazard and Risk</vt:lpstr>
      <vt:lpstr>Hazard and Risk</vt:lpstr>
      <vt:lpstr>Hazards</vt:lpstr>
      <vt:lpstr>Hazards</vt:lpstr>
      <vt:lpstr>Hazards</vt:lpstr>
      <vt:lpstr>Hazards</vt:lpstr>
      <vt:lpstr>Hazards</vt:lpstr>
      <vt:lpstr>Study Designs Used in Environmental and Occupational Health</vt:lpstr>
      <vt:lpstr>Study Designs Used in Environmental and Occupational Health</vt:lpstr>
      <vt:lpstr>Study Designs Used in Environmental and Occupational Health</vt:lpstr>
      <vt:lpstr>Toxicologic Concepts Related to Environmental and Occupational Health</vt:lpstr>
      <vt:lpstr>Dose - Response</vt:lpstr>
      <vt:lpstr>Dose - Response</vt:lpstr>
      <vt:lpstr>READINGS on the Dose-Response Curve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Threshold عتبة   </vt:lpstr>
      <vt:lpstr>PowerPoint Presentation</vt:lpstr>
      <vt:lpstr>Latency كامن   </vt:lpstr>
      <vt:lpstr>PowerPoint Presentation</vt:lpstr>
      <vt:lpstr>Synergism   التأزر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29</cp:revision>
  <dcterms:created xsi:type="dcterms:W3CDTF">2022-03-10T07:56:47Z</dcterms:created>
  <dcterms:modified xsi:type="dcterms:W3CDTF">2023-03-16T07:17:46Z</dcterms:modified>
</cp:coreProperties>
</file>